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8" r:id="rId6"/>
  </p:sldMasterIdLst>
  <p:notesMasterIdLst>
    <p:notesMasterId r:id="rId45"/>
  </p:notesMasterIdLst>
  <p:handoutMasterIdLst>
    <p:handoutMasterId r:id="rId46"/>
  </p:handoutMasterIdLst>
  <p:sldIdLst>
    <p:sldId id="322" r:id="rId7"/>
    <p:sldId id="308" r:id="rId8"/>
    <p:sldId id="2145706261" r:id="rId9"/>
    <p:sldId id="595" r:id="rId10"/>
    <p:sldId id="2147475448" r:id="rId11"/>
    <p:sldId id="2147475476" r:id="rId12"/>
    <p:sldId id="2147475447" r:id="rId13"/>
    <p:sldId id="2147475478" r:id="rId14"/>
    <p:sldId id="2147475479" r:id="rId15"/>
    <p:sldId id="2147475567" r:id="rId16"/>
    <p:sldId id="2147475483" r:id="rId17"/>
    <p:sldId id="2147475437" r:id="rId18"/>
    <p:sldId id="2147475438" r:id="rId19"/>
    <p:sldId id="2145706324" r:id="rId20"/>
    <p:sldId id="2147475439" r:id="rId21"/>
    <p:sldId id="2147473951" r:id="rId22"/>
    <p:sldId id="2145706373" r:id="rId23"/>
    <p:sldId id="2147475489" r:id="rId24"/>
    <p:sldId id="2147475466" r:id="rId25"/>
    <p:sldId id="2147475490" r:id="rId26"/>
    <p:sldId id="2147475494" r:id="rId27"/>
    <p:sldId id="2141411991" r:id="rId28"/>
    <p:sldId id="2147475495" r:id="rId29"/>
    <p:sldId id="2147475496" r:id="rId30"/>
    <p:sldId id="2141411971" r:id="rId31"/>
    <p:sldId id="2147475470" r:id="rId32"/>
    <p:sldId id="2147475500" r:id="rId33"/>
    <p:sldId id="2147475287" r:id="rId34"/>
    <p:sldId id="2147475515" r:id="rId35"/>
    <p:sldId id="2147475550" r:id="rId36"/>
    <p:sldId id="2147475449" r:id="rId37"/>
    <p:sldId id="2147475569" r:id="rId38"/>
    <p:sldId id="2147475568" r:id="rId39"/>
    <p:sldId id="2147475507" r:id="rId40"/>
    <p:sldId id="2147475570" r:id="rId41"/>
    <p:sldId id="2147475557" r:id="rId42"/>
    <p:sldId id="2147475508" r:id="rId43"/>
    <p:sldId id="318" r:id="rId44"/>
  </p:sldIdLst>
  <p:sldSz cx="12192000" cy="6858000"/>
  <p:notesSz cx="7315200" cy="9601200"/>
  <p:custDataLst>
    <p:tags r:id="rId4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Kemi Obajimi" initials="KO" lastIdx="1" clrIdx="16">
    <p:extLst>
      <p:ext uri="{19B8F6BF-5375-455C-9EA6-DF929625EA0E}">
        <p15:presenceInfo xmlns:p15="http://schemas.microsoft.com/office/powerpoint/2012/main" userId="S::kobajimi@clinicaloptions.com::81894e25-3cbc-45b7-be28-dda6fb8d19a9" providerId="AD"/>
      </p:ext>
    </p:extLst>
  </p:cmAuthor>
  <p:cmAuthor id="18" name="Andrea Boecler" initials="AB" lastIdx="3" clrIdx="17">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00FF"/>
    <a:srgbClr val="E1471D"/>
    <a:srgbClr val="33CCCC"/>
    <a:srgbClr val="00CCFF"/>
    <a:srgbClr val="6600FF"/>
    <a:srgbClr val="00823B"/>
    <a:srgbClr val="015873"/>
    <a:srgbClr val="046376"/>
    <a:srgbClr val="0137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36" autoAdjust="0"/>
    <p:restoredTop sz="82091" autoAdjust="0"/>
  </p:normalViewPr>
  <p:slideViewPr>
    <p:cSldViewPr snapToGrid="0">
      <p:cViewPr varScale="1">
        <p:scale>
          <a:sx n="79" d="100"/>
          <a:sy n="79" d="100"/>
        </p:scale>
        <p:origin x="643" y="82"/>
      </p:cViewPr>
      <p:guideLst>
        <p:guide pos="312"/>
        <p:guide orient="horz" pos="2160"/>
      </p:guideLst>
    </p:cSldViewPr>
  </p:slideViewPr>
  <p:notesTextViewPr>
    <p:cViewPr>
      <p:scale>
        <a:sx n="1" d="1"/>
        <a:sy n="1" d="1"/>
      </p:scale>
      <p:origin x="0" y="0"/>
    </p:cViewPr>
  </p:notesTextViewPr>
  <p:sorterViewPr>
    <p:cViewPr>
      <p:scale>
        <a:sx n="100" d="100"/>
        <a:sy n="100" d="100"/>
      </p:scale>
      <p:origin x="0" y="-19668"/>
    </p:cViewPr>
  </p:sorterViewPr>
  <p:notesViewPr>
    <p:cSldViewPr snapToGrid="0">
      <p:cViewPr varScale="1">
        <p:scale>
          <a:sx n="81" d="100"/>
          <a:sy n="81" d="100"/>
        </p:scale>
        <p:origin x="386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69281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4110543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7831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5502AB2D-6176-4B38-9414-F658D7238B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131" name="Rectangle 2">
            <a:extLst>
              <a:ext uri="{FF2B5EF4-FFF2-40B4-BE49-F238E27FC236}">
                <a16:creationId xmlns:a16="http://schemas.microsoft.com/office/drawing/2014/main" id="{5D3EE2F2-06A0-4DBB-8BC7-788FAD9A36D4}"/>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3F67532D-B829-47E5-A03E-FC819CBA40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t>BTC, biliary tract cancer.</a:t>
            </a:r>
          </a:p>
        </p:txBody>
      </p:sp>
    </p:spTree>
    <p:extLst>
      <p:ext uri="{BB962C8B-B14F-4D97-AF65-F5344CB8AC3E}">
        <p14:creationId xmlns:p14="http://schemas.microsoft.com/office/powerpoint/2010/main" val="3974886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BTC, biliary tract cancer.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Biliary tract malignancies constitute a heterogeneous group of aggressive cancers originating from the epithelial cells of bile ducts. These tumors are rare, with an annual incidence in the United States of slightly more than 12,000 new cases, representing approximately 3% of all adult cancers in the United States. The incidence and mortality rates are rising because of the increasing prevalence of intrahepatic cholangiocarcinoma.</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1-3</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932093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2L, second line; BTC, BTC, biliary tract cancer; ICI, immune checkpoint inhibitor; OS, overall survival.</a:t>
            </a:r>
          </a:p>
          <a:p>
            <a:endParaRPr lang="en-US" i="1" dirty="0"/>
          </a:p>
          <a:p>
            <a:endParaRPr lang="en-US" i="1"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More than 90% of biliary tract malignancies are adenocarcinomas. In patients with BTC, the median overall survival (OS) is approximately 12 months with current standard-of-care first-line therapy.</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2</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This decreases to approximately 6 months in the second-line setting.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Subtypes of BTC include intrahepatic cholangiocarcinoma, extrahepatic cholangiocarcinoma, and gallbladder cancer. Intrahepatic cholangiocarcinoma originates within the liver, and often, patients present with incidental hepatic lesion(s). Risk factors for intrahepatic cholangiocarcinoma include primary sclerosing cholangitis, cirrhosis, obesity, diabetes, and chronic hepatitis B and C.</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4</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Patients with extrahepatic cholangiocarcinoma typically present with obstructive jaundice. The risk factors for extrahepatic cholangiocarcinoma include primary sclerosing cholangitis, gallstones, and Lynch syndrome. Gallbladder cancer is often an incidental finding following cholecystectomy for localized disease, although patients with advanced-stage disease usually present with abdominal pain.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20577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BTC, biliary tract cancer; dMMR, mismatch repair deficient; </a:t>
            </a:r>
            <a:r>
              <a:rPr lang="en-US" b="0" i="1" dirty="0"/>
              <a:t>ECC, extrahepatic cholangiocarcinoma; </a:t>
            </a:r>
            <a:r>
              <a:rPr lang="en-US" i="1" dirty="0"/>
              <a:t>FISH, fluorescence in situ hybridization; </a:t>
            </a:r>
            <a:r>
              <a:rPr lang="en-US" b="0" i="1" dirty="0"/>
              <a:t>GBC, gallbladder cancer; ICC, intrahepatic cholangiocarcinoma; </a:t>
            </a:r>
            <a:r>
              <a:rPr lang="en-US" i="1" dirty="0"/>
              <a:t>IHC, immunohistochemistry; NGS, next-generation sequencing; MSI-H, microsatellite instability-high; PCR, polymerase chain reaction; TMB-H, tumor mutational burden-high.</a:t>
            </a:r>
          </a:p>
          <a:p>
            <a:endParaRPr lang="en-US" i="1" dirty="0"/>
          </a:p>
          <a:p>
            <a:endParaRPr lang="en-US" i="1"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Molecular profiling of tissue samples by next-generation sequencing, immunostaining procedures, or polymerase chain reaction is very important in the care of patients with BTC because it is a molecularly heterogeneous disease. Comprehensive molecular profiling is recommended by the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National Comprehensive Cancer Network (NCCN) for patients with unresectable or metastatic BTC who are eligible for systemic therapy to determine the presence or absence of actionable molecular alterations.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5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FGFR</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fusions or rearrangements and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IDH1</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mutations are the most frequently occurring genetic alterations in intrahepatic cholangiocarcinoma with an incidence of approximately 10% to 20%. In other subtypes of BTC, however, these alterations are rare. Among patients with cholangiocarcinoma or gallbladder cancer, HER2 amplification or overexpression has been reported in approximately 5% to 30% of cases. Other molecular alterations that have been reported in BTC cases and recommended by the NCCN for molecular testing include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NTRK</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fusion (&lt;1%),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RET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fusion (&lt;1%),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BRAF</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V600E mutation (1%-5%) and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KRAS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G12C mutation (1%). Of interest and significant importance, effective drugs targeting these molecular alterations have been developed in recent times.</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However, obtaining a sufficient sample size for molecular characterization can be difficult because of the small tissue samples available after biopsies and because of the high incidence of tissue necrosis. As a result, cell‑free DNA assessment has become a popular alternative for evaluating BTC when the initial biopsy yields insufficient tumor tissue or when an additional biopsy is contraindicated for various other reasons.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34981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BTC, biliary tract cancer.</a:t>
            </a:r>
          </a:p>
          <a:p>
            <a:endParaRPr lang="en-US" dirty="0"/>
          </a:p>
          <a:p>
            <a:endParaRPr lang="en-US" dirty="0"/>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Most of the genetic alterations in BTC can be detected with high frequency using cell‑free DNA analysis, an attractive and alternative approach for cancer genomic profiling that can overcome many of the limitations of  tissue-based assays. For the detection of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FGFR2</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fusions, however, it was reported that the use of cell-free DNA lacks sufficient sensitivity for accurate detection compared with analysis using tissue samples.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6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531975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BTC, biliary tract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631656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BTC, biliary tract cancer.</a:t>
            </a:r>
          </a:p>
          <a:p>
            <a:endParaRPr lang="en-US" dirty="0"/>
          </a:p>
          <a:p>
            <a:endParaRPr lang="en-US"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In the past decade, numerous treatments have emerged for patients with advanced BTC. These treatments can be categorized into 3 main groups: cytotoxic chemotherapy, immunotherapy, and targeted therapy. Available chemotherapeutic options in the advanced-stage setting include gemcitabine plus cisplatin, leucovorin/5-fluorouracil/oxaliplatin (FOLFOX), leucovorin/fluorouracil/irinotecan (FOLFIRI), and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nanoliposomal</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irinotecan in combination with 5-fluorouracil (5-FU). Immunotherapy-based options primarily include the combination of immune checkpoint inhibitors with cytotoxic chemotherapy.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In addition, there are several available targeted agents directed at biomarkers such as IDH1, BRAF, HER2, NTRK, and KRAS. More recently, agents targeting MDM2 are in clinical development for patients with BTC.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14059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BTC, biliary tract cancer; mOS, median overall survival; mPFS, median progression-free survival; ORR, overall response rate; OS, overall survival.</a:t>
            </a:r>
          </a:p>
          <a:p>
            <a:endParaRPr lang="en-US" b="0" i="1" dirty="0"/>
          </a:p>
          <a:p>
            <a:endParaRPr lang="en-US" b="0" i="1" dirty="0"/>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pivotal, multicenter, randomized phase III ABC‑02 trial investigated gemcitabine alone or in combination with cisplatin for treatment-naive patients with advanced cholangiocarcinoma, gallbladder cancer, and ampullary cancer.</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7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The addition of cisplatin to gemcitabine demonstrated a significant therapeutic advantage with an approximately 36% improvement in OS and a 37% improvement in progression-free survival (PFS) compared with gemcitabine alone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P</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&lt;.001). </a:t>
            </a:r>
            <a:endParaRPr lang="en-US" b="0"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latin typeface="Calibri"/>
                <a:ea typeface="MS PGothic" pitchFamily="34" charset="-128"/>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S PGothic" pitchFamily="34" charset="-128"/>
              <a:cs typeface="Calibri" panose="020F0502020204030204" pitchFamily="34" charset="0"/>
            </a:endParaRPr>
          </a:p>
        </p:txBody>
      </p:sp>
    </p:spTree>
    <p:extLst>
      <p:ext uri="{BB962C8B-B14F-4D97-AF65-F5344CB8AC3E}">
        <p14:creationId xmlns:p14="http://schemas.microsoft.com/office/powerpoint/2010/main" val="790882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BTC, biliary tract cancer; DoR, duration of response; ECC, extrahepatic cholangiocarcinoma; ECOG, Eastern Cooperative Oncology Group; GBC, gallbladder cancer; GemCis, gemcitabine and cisplatin; ICC, intrahepatic cholangiocarcinoma; ORR, overall response rate; OS, overall survival; PD, progressive disease; PFS, progression-free survival; PS, performance status.</a:t>
            </a: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Building on the combination regimen of gemcitabine plus cisplatin, the multicenter, randomized, double-blind phase III TOPAZ‑1 trial investigated the addition of durvalumab, an immune checkpoint inhibitor, to gemcitabine and cisplatin for patients with unresectable, locally advanced or metastatic BTC in the upfront setting.</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8</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Patients with recurrent disease more than 6 months after curative surgery and adjuvant therapy were also eligible to participate in the trial. Those randomized to the experimental arm received gemcitabine and cisplatin plus durvalumab followed by durvalumab alone. On the other hand, patients on the control arm received gemcitabine and cisplatin in combination with placebo followed by placebo alone. The primary endpoint was OS and the secondary endpoints included PFS and safety.</a:t>
            </a: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30587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BTC, biliary tract cancer; </a:t>
            </a:r>
            <a:r>
              <a:rPr lang="en-US" i="1" dirty="0">
                <a:latin typeface="Arial" panose="020B0604020202020204" pitchFamily="34" charset="0"/>
                <a:cs typeface="Arial" panose="020B0604020202020204" pitchFamily="34" charset="0"/>
              </a:rPr>
              <a:t>GemCis, gemcitabine and cisplatin; ORR, overall response rate; OS, overall survival; PFS, progression-free survival.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results indicated an OS advantage for the combination of durvalumab with gemcitabine and cisplatin, with a median OS of 12.8 months vs 11.5 months with placebo plus gemcitabine and cisplatin (HR: 0.80; 95% CI: 0.66-0.97;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P</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 .021). Although the median OS showed only a 1.3-month survival advantage, the long-term survival between arms differed significantly. At 24 months, the OS rate was 24.9% with the addition of durvalumab vs 10.4% with gemcitabine and cisplatin alone.</a:t>
            </a: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34453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panose="020B0604020202020204" pitchFamily="34" charset="0"/>
                <a:ea typeface="+mn-ea"/>
                <a:cs typeface="Arial" panose="020B0604020202020204" pitchFamily="34" charset="0"/>
              </a:rPr>
              <a:t>AE, adverse event; </a:t>
            </a:r>
            <a:r>
              <a:rPr lang="en-US" i="1" dirty="0">
                <a:latin typeface="Arial" panose="020B0604020202020204" pitchFamily="34" charset="0"/>
                <a:cs typeface="Arial" panose="020B0604020202020204" pitchFamily="34" charset="0"/>
              </a:rPr>
              <a:t>GemCis, gemcitabine and cisplatin; TRAE, treatment-related adverse events.</a:t>
            </a: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In general, the safety profiles with or without durvalumab were similar with the exception of immune-related adverse events, which occurred in 12.7% of patients who received durvalumab compared with 4.7% of those who received gemcitabine plus cisplatin only.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Based on the results of the TOPAZ-1 trial, the FDA approved durvalumab in combination with gemcitabine and cisplatin for patients with locally advanced or metastatic BTC in September 2022.</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9 </a:t>
            </a:r>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177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BTC, biliary tract cancer; DoR, duration of response; ECC, extrahepatic cholangiocarcinoma; ECOG, Eastern Cooperative Oncology Group; GBC, gallbladder cancer; ICC, intrahepatic cholangiocarcinoma; ORR, overall response rate; OS, overall survival; PD, progressive disease; PFS, progression-free survival; PS, performance status.</a:t>
            </a: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multicenter, randomized, double-blind phase III KEYNOTE‑966 trial has a similar design to the TOPAZ-1 trial. However, in KEYNOTE-966, pembrolizumab was the immune checkpoint inhibitor studied. KEYNOTE-966 randomized patients with previously untreated, unresectable, locally advanced or metastatic BTC to receive gemcitabine and cisplatin in combination with either pembrolizumab or placebo.</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10</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Patients who had completed (neo)adjuvant therapy within 6 months before diagnosis of advanced disease were also eligible to participate on this trial. The primary endpoint was OS and the key secondary endpoints included PFS, response rate and safety.</a:t>
            </a: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703339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BTC, biliary tract cancer; GemCis, gemcitabine and cisplatin; ORR, overall response rate; OS, overall survival; PFS, progression-free survival.</a:t>
            </a: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primary endpoint of OS was met.</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Pembrolizumab plus gemcitabine and cisplatin demonstrated a statistically significant improvement in OS with a median of 12.7 months compared with placebo plus gemcitabine and cisplatin with a median of 10.9 months (HR: 0.83; 95% CI: 0.72-0.95;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P</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 .0034). The median PFS was 6.5 months with pembrolizumab plus gemcitabine and cisplatin vs 5.6 months with gemcitabine and cisplatin (HR: 0.86;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P</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 .023). However, there was no difference in overall response rates (ORRs) between arms.</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Based on the results of this trial, pembrolizumab plus gemcitabine and cisplatin received FDA approval in October 2023 for patients with locally advanced unresectable or metastatic BTC.</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11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82583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CCA, </a:t>
            </a:r>
            <a:r>
              <a:rPr lang="en-US" b="0" i="1" dirty="0">
                <a:solidFill>
                  <a:srgbClr val="4D5156"/>
                </a:solidFill>
                <a:effectLst/>
                <a:highlight>
                  <a:srgbClr val="FFFFFF"/>
                </a:highlight>
                <a:latin typeface="Roboto" panose="02000000000000000000" pitchFamily="2" charset="0"/>
              </a:rPr>
              <a:t>cholangiocarcinoma;</a:t>
            </a:r>
            <a:r>
              <a:rPr lang="en-US" b="0" i="0" dirty="0">
                <a:solidFill>
                  <a:srgbClr val="4D5156"/>
                </a:solidFill>
                <a:effectLst/>
                <a:highlight>
                  <a:srgbClr val="FFFFFF"/>
                </a:highlight>
                <a:latin typeface="Roboto" panose="02000000000000000000" pitchFamily="2" charset="0"/>
              </a:rPr>
              <a:t> </a:t>
            </a:r>
            <a:r>
              <a:rPr lang="en-US" i="1" dirty="0"/>
              <a:t>mDoR, median duration of response; MoA, mechanism of action; mOS, median overall survival; mPFS, median progression-free survival; ORR, overall response rate; PD, progressive disease; tx, treatment.</a:t>
            </a:r>
          </a:p>
          <a:p>
            <a:endParaRPr lang="en-US" i="1" dirty="0"/>
          </a:p>
          <a:p>
            <a:endParaRPr lang="en-US" i="1"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use of targeted therapy has become a significant area of discussion in BTC, in particular for patients with pretreated disease harboring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FGFR</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fusions/rearrangements. For patients with advanced cholangiocarcinoma, there are already 2 approved FGFR inhibitors: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pemigatinib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and futibatinib.</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12,13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Pemigatinib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inhibits FGFR1-3 by noncovalent binding whereas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futibatinib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inhibits FGFR1-4 via covalent binding. Despite the differences in the mode of binding of these agents, they elicit similar ORRs in patients with unresectable, locally advanced or metastatic cholangiocarcinoma harboring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FGFR2</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fusions/rearrangements after disease progression on </a:t>
            </a:r>
            <a:r>
              <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1 prior therapy.</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14,15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3190466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a:p>
            <a:endParaRPr lang="en-US" i="1" dirty="0"/>
          </a:p>
          <a:p>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FGFR inhibitors represent a unique class of targeted agents, specifically in terms of their adverse event profile. Unlike many other drugs used in the treatment of BTC, the most common adverse event associated with FGFR inhibitors is hyperphosphatemia.</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16,17</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This class of agents is also associated with nail changes and ocular toxicities such as dry eye, keratitis, conjunctivitis, and asymptomatic retinal pigment epithelial detachment. Therefore, it is important for patients receiving FGFR inhibitors to undergo eye examination before treatment ensues, and careful monitoring for phosphorus levels during treatment is needed.</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7967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CC, cholangiocarcinoma; ORR, overall response rate; RECIST, Response Evaluation Criteria in Solid Tumors; RP2D, recommended phase II dose.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multicohort, open-label phase I/II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ReFocus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trial investigated an irreversible FGFR2 inhibitor, RLY‑4008, in patients with unresectable or metastatic cholangiocarcinoma and other solid tumors harboring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FGFR2</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gene fusion, mutation, or amplification (NCT04526106). RLY‑4008 demonstrated significant antitumor activity with an ORR of 63.2%. Of note, among patients who received the recommended phase II dose of 70 mg/day, the response rate was 88.2%, with 92% of patients achieving tumor size reduction.</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18 </a:t>
            </a:r>
            <a:endParaRPr lang="en-US" sz="1200" i="1" kern="1200" dirty="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6110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CCA, cholangiocarcinoma; DCR, disease control rate; ORR, overall response rate; PD, progressive disease; PR, partial response; SD, stable disease; WT, wild type.</a:t>
            </a:r>
          </a:p>
          <a:p>
            <a:endParaRPr lang="en-US" i="1" dirty="0"/>
          </a:p>
          <a:p>
            <a:endParaRPr lang="en-US" i="1" dirty="0"/>
          </a:p>
          <a:p>
            <a:pPr marL="0" marR="0">
              <a:spcBef>
                <a:spcPts val="0"/>
              </a:spcBef>
              <a:spcAft>
                <a:spcPts val="0"/>
              </a:spcAft>
            </a:pP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Tinengotinib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is a next-generation FGFR inhibitor. Compared with first-generation FGFR inhibitors that are structurally designed to bind to FGFR2 by reaching into the deeper back pocket of the protein,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tinengotinib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binds to FGFR2 with high affinity using an active conformation that is structurally designed to bind away from the inner pocket of the protein.</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19,20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In a multicohort phase II study for patients with previously treated advanced cholangiocarcinoma,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tinengotinib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demonstrated an ORR of 40% in the cohort of patients with acquired resistance to a prior FGFR inhibitor. The ORR was approximately 31% among patients with disease harboring other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FGFR</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alterations.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20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Based on these positive results, the phase III FIGHT-308 trial is investigating the safety and efficacy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tinengotinib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vs physician’s choice of treatment (including FOLFOX and FOLFIRI) in patients with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FGFR</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-altered relapsed/refractory cholangiocarcinoma who have previously received </a:t>
            </a:r>
            <a:r>
              <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1 chemotherapy regimen and 1 FDA-approved FGFR inhibitor (NCT05948475).</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714040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DC12ED4E-87B9-4662-86CE-0950330F7D04}"/>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1600">
                <a:solidFill>
                  <a:schemeClr val="tx1"/>
                </a:solidFill>
                <a:latin typeface="Times" panose="02020603050405020304" pitchFamily="18" charset="0"/>
              </a:defRPr>
            </a:lvl1pPr>
            <a:lvl2pPr marL="742950" indent="-285750" defTabSz="919163">
              <a:defRPr sz="1600">
                <a:solidFill>
                  <a:schemeClr val="tx1"/>
                </a:solidFill>
                <a:latin typeface="Times" panose="02020603050405020304" pitchFamily="18" charset="0"/>
              </a:defRPr>
            </a:lvl2pPr>
            <a:lvl3pPr marL="1143000" indent="-228600" defTabSz="919163">
              <a:defRPr sz="1600">
                <a:solidFill>
                  <a:schemeClr val="tx1"/>
                </a:solidFill>
                <a:latin typeface="Times" panose="02020603050405020304" pitchFamily="18" charset="0"/>
              </a:defRPr>
            </a:lvl3pPr>
            <a:lvl4pPr marL="1600200" indent="-228600" defTabSz="919163">
              <a:defRPr sz="1600">
                <a:solidFill>
                  <a:schemeClr val="tx1"/>
                </a:solidFill>
                <a:latin typeface="Times" panose="02020603050405020304" pitchFamily="18" charset="0"/>
              </a:defRPr>
            </a:lvl4pPr>
            <a:lvl5pPr marL="2057400" indent="-228600" defTabSz="919163">
              <a:defRPr sz="1600">
                <a:solidFill>
                  <a:schemeClr val="tx1"/>
                </a:solidFill>
                <a:latin typeface="Times" panose="02020603050405020304" pitchFamily="18" charset="0"/>
              </a:defRPr>
            </a:lvl5pPr>
            <a:lvl6pPr marL="2514600" indent="-228600" defTabSz="919163" eaLnBrk="0" fontAlgn="base" hangingPunct="0">
              <a:spcBef>
                <a:spcPct val="0"/>
              </a:spcBef>
              <a:spcAft>
                <a:spcPct val="0"/>
              </a:spcAft>
              <a:defRPr sz="1600">
                <a:solidFill>
                  <a:schemeClr val="tx1"/>
                </a:solidFill>
                <a:latin typeface="Times" panose="02020603050405020304" pitchFamily="18" charset="0"/>
              </a:defRPr>
            </a:lvl6pPr>
            <a:lvl7pPr marL="2971800" indent="-228600" defTabSz="919163" eaLnBrk="0" fontAlgn="base" hangingPunct="0">
              <a:spcBef>
                <a:spcPct val="0"/>
              </a:spcBef>
              <a:spcAft>
                <a:spcPct val="0"/>
              </a:spcAft>
              <a:defRPr sz="1600">
                <a:solidFill>
                  <a:schemeClr val="tx1"/>
                </a:solidFill>
                <a:latin typeface="Times" panose="02020603050405020304" pitchFamily="18" charset="0"/>
              </a:defRPr>
            </a:lvl7pPr>
            <a:lvl8pPr marL="3429000" indent="-228600" defTabSz="919163" eaLnBrk="0" fontAlgn="base" hangingPunct="0">
              <a:spcBef>
                <a:spcPct val="0"/>
              </a:spcBef>
              <a:spcAft>
                <a:spcPct val="0"/>
              </a:spcAft>
              <a:defRPr sz="1600">
                <a:solidFill>
                  <a:schemeClr val="tx1"/>
                </a:solidFill>
                <a:latin typeface="Times" panose="02020603050405020304" pitchFamily="18" charset="0"/>
              </a:defRPr>
            </a:lvl8pPr>
            <a:lvl9pPr marL="3886200" indent="-228600" defTabSz="919163" eaLnBrk="0" fontAlgn="base" hangingPunct="0">
              <a:spcBef>
                <a:spcPct val="0"/>
              </a:spcBef>
              <a:spcAft>
                <a:spcPct val="0"/>
              </a:spcAft>
              <a:defRPr sz="1600">
                <a:solidFill>
                  <a:schemeClr val="tx1"/>
                </a:solidFill>
                <a:latin typeface="Times" panose="02020603050405020304" pitchFamily="18" charset="0"/>
              </a:defRPr>
            </a:lvl9pPr>
          </a:lstStyle>
          <a:p>
            <a:pPr marL="0" marR="0" lvl="0" indent="0" algn="r" defTabSz="919163" rtl="0" eaLnBrk="1" fontAlgn="auto" latinLnBrk="0" hangingPunct="1">
              <a:lnSpc>
                <a:spcPct val="100000"/>
              </a:lnSpc>
              <a:spcBef>
                <a:spcPts val="0"/>
              </a:spcBef>
              <a:spcAft>
                <a:spcPts val="0"/>
              </a:spcAft>
              <a:buClrTx/>
              <a:buSzTx/>
              <a:buFontTx/>
              <a:buNone/>
              <a:tabLst/>
              <a:defRPr/>
            </a:pPr>
            <a:fld id="{8C1398B6-B0CA-4BC4-91E3-74A358579D6D}" type="slidenum">
              <a:rPr kumimoji="0" lang="en-US" altLang="en-US" sz="1200" b="0" i="0" u="none" strike="noStrike" kern="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9163"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7828" name="Slide Image Placeholder 1">
            <a:extLst>
              <a:ext uri="{FF2B5EF4-FFF2-40B4-BE49-F238E27FC236}">
                <a16:creationId xmlns:a16="http://schemas.microsoft.com/office/drawing/2014/main" id="{09613187-2F61-4268-B232-8A55D3E58316}"/>
              </a:ext>
            </a:extLst>
          </p:cNvPr>
          <p:cNvSpPr>
            <a:spLocks noGrp="1" noRot="1" noChangeAspect="1" noChangeArrowheads="1" noTextEdit="1"/>
          </p:cNvSpPr>
          <p:nvPr>
            <p:ph type="sldImg"/>
          </p:nvPr>
        </p:nvSpPr>
        <p:spPr>
          <a:ln/>
        </p:spPr>
      </p:sp>
      <p:sp>
        <p:nvSpPr>
          <p:cNvPr id="77829" name="Notes Placeholder 2">
            <a:extLst>
              <a:ext uri="{FF2B5EF4-FFF2-40B4-BE49-F238E27FC236}">
                <a16:creationId xmlns:a16="http://schemas.microsoft.com/office/drawing/2014/main" id="{C812180E-EA55-4588-9717-F597C93F655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spcBef>
                <a:spcPct val="0"/>
              </a:spcBef>
            </a:pPr>
            <a:r>
              <a:rPr lang="en-US" b="0" i="1" dirty="0"/>
              <a:t>ECC, extrahepatic cholangiocarcinoma; ICC, intrahepatic cholangiocarcinoma.</a:t>
            </a:r>
          </a:p>
          <a:p>
            <a:pPr eaLnBrk="1" hangingPunct="1">
              <a:spcBef>
                <a:spcPct val="0"/>
              </a:spcBef>
            </a:pPr>
            <a:endParaRPr lang="en-US" altLang="en-US" b="0" i="1" dirty="0">
              <a:latin typeface="News Gothic MT" panose="020B0503020103020203" pitchFamily="34" charset="0"/>
              <a:ea typeface="ＭＳ Ｐゴシック" panose="020B0600070205080204" pitchFamily="34" charset="-128"/>
            </a:endParaRPr>
          </a:p>
          <a:p>
            <a:pPr eaLnBrk="1" hangingPunct="1">
              <a:spcBef>
                <a:spcPct val="0"/>
              </a:spcBef>
            </a:pPr>
            <a:endParaRPr lang="en-US" altLang="en-US" b="0" i="1" dirty="0">
              <a:latin typeface="News Gothic MT" panose="020B0503020103020203" pitchFamily="34" charset="0"/>
              <a:ea typeface="ＭＳ Ｐゴシック" panose="020B0600070205080204"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800" i="1" dirty="0">
                <a:effectLst/>
                <a:latin typeface="Arial" panose="020B0604020202020204" pitchFamily="34" charset="0"/>
                <a:ea typeface="Times New Roman" panose="02020603050405020304" pitchFamily="18" charset="0"/>
                <a:cs typeface="Arial" panose="020B0604020202020204" pitchFamily="34" charset="0"/>
              </a:rPr>
              <a:t>IDH1</a:t>
            </a:r>
            <a:r>
              <a:rPr lang="en-US" sz="1800" dirty="0">
                <a:effectLst/>
                <a:latin typeface="Arial" panose="020B0604020202020204" pitchFamily="34" charset="0"/>
                <a:ea typeface="Times New Roman" panose="02020603050405020304" pitchFamily="18" charset="0"/>
                <a:cs typeface="Arial" panose="020B0604020202020204" pitchFamily="34" charset="0"/>
              </a:rPr>
              <a:t> and </a:t>
            </a:r>
            <a:r>
              <a:rPr lang="en-US" sz="1800" i="1" dirty="0">
                <a:effectLst/>
                <a:latin typeface="Arial" panose="020B0604020202020204" pitchFamily="34" charset="0"/>
                <a:ea typeface="Times New Roman" panose="02020603050405020304" pitchFamily="18" charset="0"/>
                <a:cs typeface="Arial" panose="020B0604020202020204" pitchFamily="34" charset="0"/>
              </a:rPr>
              <a:t>IDH2</a:t>
            </a:r>
            <a:r>
              <a:rPr lang="en-US" sz="1800" dirty="0">
                <a:effectLst/>
                <a:latin typeface="Arial" panose="020B0604020202020204" pitchFamily="34" charset="0"/>
                <a:ea typeface="Times New Roman" panose="02020603050405020304" pitchFamily="18" charset="0"/>
                <a:cs typeface="Arial" panose="020B0604020202020204" pitchFamily="34" charset="0"/>
              </a:rPr>
              <a:t> mutations also occur in cholangiocarcinoma. Although </a:t>
            </a:r>
            <a:r>
              <a:rPr lang="en-US" sz="1800" i="1" dirty="0">
                <a:effectLst/>
                <a:latin typeface="Arial" panose="020B0604020202020204" pitchFamily="34" charset="0"/>
                <a:ea typeface="Times New Roman" panose="02020603050405020304" pitchFamily="18" charset="0"/>
                <a:cs typeface="Arial" panose="020B0604020202020204" pitchFamily="34" charset="0"/>
              </a:rPr>
              <a:t>IDH</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m</a:t>
            </a:r>
            <a:r>
              <a:rPr lang="en-US" sz="1800" dirty="0">
                <a:effectLst/>
                <a:latin typeface="Arial" panose="020B0604020202020204" pitchFamily="34" charset="0"/>
                <a:ea typeface="Times New Roman" panose="02020603050405020304" pitchFamily="18" charset="0"/>
                <a:cs typeface="Arial" panose="020B0604020202020204" pitchFamily="34" charset="0"/>
              </a:rPr>
              <a:t>utations are observed in approximately 20% of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intrahepatic cholangiocarcinoma, they rarely occur in extrahepatic cholangiocarcinoma.</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21,22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eaLnBrk="1" hangingPunct="1">
              <a:spcBef>
                <a:spcPct val="0"/>
              </a:spcBef>
            </a:pPr>
            <a:endParaRPr lang="en-US" altLang="en-US" dirty="0">
              <a:latin typeface="News Gothic MT" panose="020B0503020103020203" pitchFamily="34" charset="0"/>
              <a:ea typeface="ＭＳ Ｐゴシック" panose="020B0600070205080204" pitchFamily="34" charset="-128"/>
            </a:endParaRPr>
          </a:p>
        </p:txBody>
      </p:sp>
    </p:spTree>
    <p:extLst>
      <p:ext uri="{BB962C8B-B14F-4D97-AF65-F5344CB8AC3E}">
        <p14:creationId xmlns:p14="http://schemas.microsoft.com/office/powerpoint/2010/main" val="477912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5-FU, 5-fluororacil; ECOG, Eastern Cooperative Oncology Group; IRC, </a:t>
            </a:r>
            <a:r>
              <a:rPr lang="en-US" b="0" i="1" dirty="0">
                <a:effectLst/>
                <a:latin typeface="Segoe UI" panose="020B0502040204020203" pitchFamily="34" charset="0"/>
              </a:rPr>
              <a:t>independent review committee; </a:t>
            </a:r>
            <a:r>
              <a:rPr lang="en-US" b="0" i="1" dirty="0"/>
              <a:t>NGS, next-generation sequencing; ORR, overall response rate; OS, overall survival; PD, pharmacodynamics; PFS, progression-free survival; PK, pharmacokinetics; PS, performance status; QoL, quality of life.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randomized, double-blind phase III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ClarIDHy</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trial investigated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ivosidenib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an IDH1 inhibitor, vs placebo for patients with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IDH1</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mutation</a:t>
            </a:r>
            <a:r>
              <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positive cholangiocarcinoma who had received 1-2 prior therapies including </a:t>
            </a:r>
            <a:r>
              <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1 gemcitabine or 5-FU</a:t>
            </a:r>
            <a:r>
              <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containing regimens.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14,23</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The primary endpoint was PFS by blinded independent review committee.</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7891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evaluable; PFS, progression-free survival.</a:t>
            </a:r>
          </a:p>
          <a:p>
            <a:endParaRPr lang="en-US" i="1" dirty="0"/>
          </a:p>
          <a:p>
            <a:endParaRPr lang="en-US" i="1"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median PFS was 2.7 months with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ivosidenib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vs 1.4 months with placebo (HR: 0.37; 95% CI: 0.25-0.54;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P</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&lt;.0001).</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14</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Although the median PFS was only marginally different by 1.3 months, it is important to note the differences in the PFS rates at 6 and 12 months. For the patients on the placebo arm, all had experienced disease progression before the 6-month time frame. For patients on the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ivosidenib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arm, however, the 6-month PFS rate was 32% and the 12-month PFS rate was 22%.</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Based on these results,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ivosidenib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received FDA approval for patients with previously treated, locally advanced or metastatic cholangiocarcinoma harboring an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IDH1</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mutation as detected by an FDA-approved test.</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24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481190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BL, baseline; Gem/Cis, gemcitabine/cisplatin; PFS, progression-free survival; PR, partial response; SD, stable disease.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LY3410738 is a dual IDH1/2 inhibitor that is currently under investigation for patients with cholangiocarcinoma. In a phase I dose-escalation trial, LY3410738 in combination with gemcitabine and cisplatin demonstrated an ORR of 46% among patients with untreated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IDH</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-mutant cholangiocarcinoma.</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25</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 median follow-up of 4.1 months, the median PFS had not been reached.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46227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BTC, biliary tract cancer; DoR, duration of response; IRC, independent radiology center; ORR, overall response rate; OS, overall survival; PD, progressive disease; PFS, progression-free survival.</a:t>
            </a:r>
          </a:p>
          <a:p>
            <a:endParaRPr lang="en-US" b="0" i="1" dirty="0"/>
          </a:p>
          <a:p>
            <a:endParaRPr lang="en-US" b="0" i="1" dirty="0"/>
          </a:p>
          <a:p>
            <a:pPr marL="0" marR="0">
              <a:spcBef>
                <a:spcPts val="0"/>
              </a:spcBef>
              <a:spcAft>
                <a:spcPts val="0"/>
              </a:spcAft>
            </a:pP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BRAF</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V600E mutations are also seen in BTC. The phase II ROAR study investigated the combination of dabrafenib and trametinib in patients with  unresectable, advanced or recurrent BTC after previous systemic therapy. Dabrafenib plus trametinib demonstrated an ORR of 47%, a median PFS of 9 months by investigator assessment, and a median OS of 13 months in this setting.</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26</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These results are impressive. At the time of reporting, treatment was still ongoing for many of the patients on the trial.</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Dabrafenib in combination with trametinib is approved by the FDA for the treatment of patients aged 6 years or older with unresectable or metastatic solid tumors with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BRAF</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V600E mutation who have progressed following prior treatment and have no satisfactory alternative treatment options.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27 </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140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ADC, antibody–drug conjugate; AE, adverse event; BTC, biliary tract cancer; IHC, immunohistochemistry; ORR, overall response rate; OS, overall survival; PFS, progression-free survival.</a:t>
            </a:r>
          </a:p>
          <a:p>
            <a:endParaRPr lang="en-US" b="0" i="1" dirty="0"/>
          </a:p>
          <a:p>
            <a:endParaRPr lang="en-US" b="0" i="1"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Trastuzumab </a:t>
            </a:r>
            <a:r>
              <a:rPr lang="en-US" sz="1800" dirty="0" err="1">
                <a:effectLst/>
                <a:latin typeface="Arial" panose="020B0604020202020204" pitchFamily="34" charset="0"/>
                <a:ea typeface="Times New Roman" panose="02020603050405020304" pitchFamily="18" charset="0"/>
                <a:cs typeface="Arial" panose="020B0604020202020204" pitchFamily="34" charset="0"/>
              </a:rPr>
              <a:t>deruxtecan</a:t>
            </a:r>
            <a:r>
              <a:rPr lang="en-US" sz="1800" dirty="0">
                <a:effectLst/>
                <a:latin typeface="Arial" panose="020B0604020202020204" pitchFamily="34" charset="0"/>
                <a:ea typeface="Times New Roman" panose="02020603050405020304" pitchFamily="18" charset="0"/>
                <a:cs typeface="Arial" panose="020B0604020202020204" pitchFamily="34" charset="0"/>
              </a:rPr>
              <a:t> is an antibody</a:t>
            </a:r>
            <a:r>
              <a:rPr lang="en-US" sz="18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a:t>
            </a:r>
            <a:r>
              <a:rPr lang="en-US" sz="1800" dirty="0">
                <a:effectLst/>
                <a:latin typeface="Arial" panose="020B0604020202020204" pitchFamily="34" charset="0"/>
                <a:ea typeface="Times New Roman" panose="02020603050405020304" pitchFamily="18" charset="0"/>
                <a:cs typeface="Arial" panose="020B0604020202020204" pitchFamily="34" charset="0"/>
              </a:rPr>
              <a:t>drug conjugate directed at HER2.</a:t>
            </a:r>
            <a:r>
              <a:rPr lang="en-US" sz="1800" baseline="30000" dirty="0">
                <a:effectLst/>
                <a:latin typeface="Arial" panose="020B0604020202020204" pitchFamily="34" charset="0"/>
                <a:ea typeface="Times New Roman" panose="02020603050405020304" pitchFamily="18" charset="0"/>
                <a:cs typeface="Arial" panose="020B0604020202020204" pitchFamily="34" charset="0"/>
              </a:rPr>
              <a:t>28,29</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Arial" panose="020B0604020202020204" pitchFamily="34" charset="0"/>
              </a:rPr>
              <a:t> Very recently, it gained significant interest in BTC.</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Two pivotal studies, HERB and DESTINY Pan-Tumor02 trials, have investigated trastuzumab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deruxtecan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in previously treated HER2‑expressing advanced BTC.</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30,31</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Among patients with HER2-positive BTC on either of these trials, the ORR was &gt;36%, the median PFS was &gt;5 months, and the median OS was &gt;7 months. Of note, however, interstitial lung disease is an adverse event of special interest associated with trastuzumab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deruxtecan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Trastuzumab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deruxtecan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is now approved by the FDA for adult patients with unresectable or metastatic HER2-positive solid tumors who have received prior systemic treatment and have no satisfactory alternative treatment options.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32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656226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latin typeface="Calibri" panose="020F0502020204030204" pitchFamily="34" charset="0"/>
              </a:rPr>
              <a:t>AE, adverse event; BTC, biliary tract cancer; DCR, disease control rate; DoR, duration of response; IHC, immunohistochemistry; mPFS, median progression-free survival; ORR, overall response rate; PD, progressive disease; TTR, time to response.</a:t>
            </a:r>
          </a:p>
          <a:p>
            <a:endParaRPr lang="en-US" sz="1200" b="0" i="1" dirty="0">
              <a:latin typeface="Calibri" panose="020F0502020204030204" pitchFamily="34" charset="0"/>
            </a:endParaRPr>
          </a:p>
          <a:p>
            <a:endParaRPr lang="en-US" sz="1200" b="0" i="1" dirty="0">
              <a:latin typeface="Calibri" panose="020F0502020204030204" pitchFamily="34" charset="0"/>
            </a:endParaRPr>
          </a:p>
          <a:p>
            <a:pPr marL="0" marR="0">
              <a:spcBef>
                <a:spcPts val="0"/>
              </a:spcBef>
              <a:spcAft>
                <a:spcPts val="0"/>
              </a:spcAft>
            </a:pPr>
            <a:r>
              <a:rPr lang="en-US" sz="1800" dirty="0" err="1">
                <a:effectLst/>
                <a:latin typeface="Arial" panose="020B0604020202020204" pitchFamily="34" charset="0"/>
                <a:ea typeface="Times New Roman" panose="02020603050405020304" pitchFamily="18" charset="0"/>
                <a:cs typeface="Arial" panose="020B0604020202020204" pitchFamily="34" charset="0"/>
              </a:rPr>
              <a:t>Zanidatamab</a:t>
            </a:r>
            <a:r>
              <a:rPr lang="en-US" sz="1800" dirty="0">
                <a:effectLst/>
                <a:latin typeface="Arial" panose="020B0604020202020204" pitchFamily="34" charset="0"/>
                <a:ea typeface="Times New Roman" panose="02020603050405020304" pitchFamily="18" charset="0"/>
                <a:cs typeface="Arial" panose="020B0604020202020204" pitchFamily="34" charset="0"/>
              </a:rPr>
              <a:t> is an investigational HER2-targeted bispecific antibody that binds 2 separate HER2 epitopes, resulting in multiple mechanisms of action.</a:t>
            </a:r>
            <a:r>
              <a:rPr lang="en-US" sz="1800" baseline="30000" dirty="0">
                <a:effectLst/>
                <a:latin typeface="Arial" panose="020B0604020202020204" pitchFamily="34" charset="0"/>
                <a:ea typeface="Times New Roman" panose="02020603050405020304" pitchFamily="18" charset="0"/>
                <a:cs typeface="Arial" panose="020B0604020202020204" pitchFamily="34" charset="0"/>
              </a:rPr>
              <a:t>33,34</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In the open-label phase IIb HERIZON-BTC-01 trial,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zanidatamab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demonstrated significant activity in patients with HER2-amplified locally advanced unresectable or metastatic BTC with disease progression on a gemcitabine‑containing chemotherapy regimen. The ORR was 41.3%, and the median PFS was 5.5 months.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33,35</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The most frequent grade </a:t>
            </a:r>
            <a:r>
              <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3 adverse events reported were diarrhea and decreased ejection fraction, and either of these events occurred in &lt;5% of the patients.</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Based on the encouraging results obtained in HERIZON-BTC-01,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zanidatamab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is now being studied in the multicenter, open-label, randomized phase III HERIZON-BTC-302 trial for patients with HER2-positive advanced BTC who have received </a:t>
            </a:r>
            <a:r>
              <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2 prior cycles of systemic therapy for advanced disease (NCT06282575). HERIZON-BTC-302 is investigating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zanidatamab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plus gemcitabine and cisplatin with or without durvalumab or pembrolizumab vs gemcitabine plus cisplatin with or without durvalumab or pembrolizumab. The primary endpoint is PFS in patients with HER2-positive BTC.</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9341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BTC, biliary tract cancer; CR, complete response; DCR, disease control rate; mDoR, median duration of response; mOS, median overall survival; </a:t>
            </a:r>
            <a:r>
              <a:rPr lang="en-CA" sz="1200" b="0" i="1" kern="1200" dirty="0">
                <a:solidFill>
                  <a:schemeClr val="tx1"/>
                </a:solidFill>
                <a:effectLst/>
                <a:latin typeface="Arial" charset="0"/>
                <a:ea typeface="+mn-ea"/>
                <a:cs typeface="+mn-cs"/>
              </a:rPr>
              <a:t>m</a:t>
            </a:r>
            <a:r>
              <a:rPr lang="en-US" b="0" i="1" dirty="0"/>
              <a:t>PFS, median progression-free survival</a:t>
            </a:r>
            <a:r>
              <a:rPr lang="en-US" sz="1200" b="0" i="1" dirty="0"/>
              <a:t>; </a:t>
            </a:r>
            <a:r>
              <a:rPr lang="en-CA" sz="1200" b="0" i="1" kern="1200" dirty="0">
                <a:solidFill>
                  <a:schemeClr val="tx1"/>
                </a:solidFill>
                <a:effectLst/>
                <a:latin typeface="Arial" charset="0"/>
                <a:ea typeface="+mn-ea"/>
                <a:cs typeface="+mn-cs"/>
              </a:rPr>
              <a:t>ORR, overall response rate; PD, progressive disease; </a:t>
            </a:r>
            <a:r>
              <a:rPr lang="en-US" sz="1200" b="0" i="1" dirty="0"/>
              <a:t>PR, partial response; SD, stable disease; TEAE, treatment-emergent adverse event; TTR, time to response.</a:t>
            </a:r>
          </a:p>
          <a:p>
            <a:endParaRPr lang="en-US" sz="1200" b="0" i="1" dirty="0"/>
          </a:p>
          <a:p>
            <a:endParaRPr lang="en-US" sz="1200" b="0" i="1" dirty="0"/>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Another investigational therapeutic approach in BTC involves the dual targeting of HER2 with the use of tucatinib in combination with trastuzumab. In the multicohort phase II basket trial (</a:t>
            </a:r>
            <a:r>
              <a:rPr lang="en-US" sz="1800" dirty="0">
                <a:effectLst/>
                <a:latin typeface="Arial" panose="020B0604020202020204" pitchFamily="34" charset="0"/>
                <a:ea typeface="Times New Roman" panose="02020603050405020304" pitchFamily="18" charset="0"/>
              </a:rPr>
              <a:t>SGNTUC-019</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this combination demonstrated an ORR of 46.7% and a disease control rate of 76.7% in a cohort of 30 patients with unresectable locally advanced or metastatic HER2-overexpressed or HER2-amplified BTC after </a:t>
            </a:r>
            <a:r>
              <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1 prior systemic therapy for advanced disease.</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36</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These patients had no prior exposure to any HER2-targeted treatment. In this patient cohort, the median PFS was 5.5 months and the median OS was 15.5 months. </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59577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BTC, biliary tract cancer; CCA, cholangiocarcinoma; DCR, disease control rate; NE, not estimable; ORR, overall response rate; OS, overall survival; PFS, progression-free survival; SoC, standard of treatment.</a:t>
            </a:r>
          </a:p>
          <a:p>
            <a:endParaRPr lang="en-US" i="1" dirty="0"/>
          </a:p>
          <a:p>
            <a:endParaRPr lang="en-US" i="1" dirty="0"/>
          </a:p>
          <a:p>
            <a:pPr marL="0" marR="0">
              <a:spcBef>
                <a:spcPts val="0"/>
              </a:spcBef>
              <a:spcAft>
                <a:spcPts val="0"/>
              </a:spcAft>
            </a:pP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KRAS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alterations have been reported in up to 18% of BTC cases.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37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KRAS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G12C mutations may occur in approximately 1% of patients with cholangiocarcinoma.</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38</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As a result, this driver gene is a potential target in BTC. In fact, the NCCN guidelines recommend testing for the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KRAS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G12C mutation in patients with BTC.</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Adagrasib</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is an orally available small molecule covalent inhibitor of</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 KRAS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G12C. It is being investigated in the phase I/II KRYSTAL‑1 trial for patients with unresectable or metastatic solid tumors harboring a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KRAS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G12C mutation, and for whom there are no remaining standard-of-care treatment options (NCT03785249).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Among the 12 evaluable patients with BTC, the ORR was 41.7%, and the disease control rate was 91.7%. The median OS was 15.1 months, and the median PFS was 8.6 months.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38,39</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96583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BTC, biliary tract cancer; FOLFOX, leucovorin/fluorouracil/oxaliplatin; GemCis, gemcitabine and cisplatin; IHC, immunohistochemistry; MSI, microsatellite instability.</a:t>
            </a:r>
          </a:p>
          <a:p>
            <a:endParaRPr lang="en-US" b="0" i="1" dirty="0"/>
          </a:p>
          <a:p>
            <a:endParaRPr lang="en-US" b="0" i="1" dirty="0"/>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It is clear from all these datasets using targeted therapies that precision oncology is critical for the optimal management of patients with </a:t>
            </a:r>
            <a:br>
              <a:rPr lang="en-US" sz="1800" dirty="0">
                <a:effectLst/>
                <a:latin typeface="Arial" panose="020B0604020202020204" pitchFamily="34" charset="0"/>
                <a:ea typeface="Times New Roman" panose="02020603050405020304" pitchFamily="18" charset="0"/>
                <a:cs typeface="Times New Roman" panose="02020603050405020304" pitchFamily="18" charset="0"/>
              </a:rPr>
            </a:br>
            <a:r>
              <a:rPr lang="en-US" sz="1800" dirty="0">
                <a:effectLst/>
                <a:latin typeface="Arial" panose="020B0604020202020204" pitchFamily="34" charset="0"/>
                <a:ea typeface="Times New Roman" panose="02020603050405020304" pitchFamily="18" charset="0"/>
                <a:cs typeface="Times New Roman" panose="02020603050405020304" pitchFamily="18" charset="0"/>
              </a:rPr>
              <a:t>advanced BTC. Most of the breakthroughs and approvals of targeted therapies in BTC have emerged during the past 7 years.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[2,5,17,26,40]</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Since 2017, the field has seen significant progress and this has resulted in the approval of multiple targeted treatment options for patients with BTC. The treatment landscape continues to expand, and it is becoming increasingly clear that early molecular profiling is important upfront and post disease progression for the identification of potential targeted therapies for this patient population, including enrollment on appropriate clinical trials for potential patient benefit.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22217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BTC, biliary tract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17866598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12121"/>
                </a:solidFill>
                <a:effectLst/>
                <a:latin typeface="Arial" panose="020B0604020202020204" pitchFamily="34" charset="0"/>
                <a:cs typeface="Arial" panose="020B0604020202020204" pitchFamily="34" charset="0"/>
              </a:rPr>
              <a:t>BTC, biliary tract cancer; ECC, extrahepatic cholangiocarcinoma; ICC, intrahepatic cholangiocarcinoma.</a:t>
            </a:r>
          </a:p>
          <a:p>
            <a:endParaRPr lang="en-US" b="0" i="1" dirty="0">
              <a:solidFill>
                <a:srgbClr val="212121"/>
              </a:solidFill>
              <a:effectLst/>
              <a:latin typeface="Arial" panose="020B0604020202020204" pitchFamily="34" charset="0"/>
              <a:cs typeface="Arial" panose="020B0604020202020204" pitchFamily="34" charset="0"/>
            </a:endParaRPr>
          </a:p>
          <a:p>
            <a:endParaRPr lang="en-US" b="0" i="1" dirty="0">
              <a:solidFill>
                <a:srgbClr val="21212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Despite these recent advances, there continues to be unmet clinical needs in the care of patients with BTC. With continued technological improvements and increasing assay sensitivities, several new targetable biomarkers are being discovered. Newly emerging strategies showing potential for efficacy include targeting the MDM2/p53 signaling pathway.</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MDM2</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and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p53</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are 2 important driver genes in BTC.</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37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In a study using samples from 160 patients with intrahepatic cholangiocarcinoma (n = 109), extrahepatic cholangiocarcinoma (n = 40), and gallbladder cancer (n = 11), transcriptomic sequencing showed that the primary form of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MDM2</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alteration in BTC is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MDM2</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amplification, which was reported in approximately 5% of cases. In this study, the identified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p53</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gene alterations included frameshift indel, in-frame indel, identical and nonidentical missense, and splice site mutations, accounting for approximately 26% of the cases.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Alterations in several other driver genes were also reported in this study including alterations in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KRAS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(18%) and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MYC</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amplification (5%).</a:t>
            </a: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909526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12121"/>
                </a:solidFill>
                <a:effectLst/>
                <a:latin typeface="Arial" panose="020B0604020202020204" pitchFamily="34" charset="0"/>
                <a:cs typeface="Arial" panose="020B0604020202020204" pitchFamily="34" charset="0"/>
              </a:rPr>
              <a:t>BTC, biliary tract cancer; ECC, extrahepatic cholangiocarcinoma; ICC, intrahepatic cholangiocarcinoma.</a:t>
            </a:r>
          </a:p>
          <a:p>
            <a:endParaRPr lang="en-US" b="0" i="1" dirty="0">
              <a:solidFill>
                <a:srgbClr val="212121"/>
              </a:solidFill>
              <a:effectLst/>
              <a:latin typeface="Arial" panose="020B0604020202020204" pitchFamily="34" charset="0"/>
              <a:cs typeface="Arial" panose="020B0604020202020204" pitchFamily="34" charset="0"/>
            </a:endParaRPr>
          </a:p>
          <a:p>
            <a:endParaRPr lang="en-US" b="0" i="1" dirty="0">
              <a:solidFill>
                <a:srgbClr val="21212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Arial" panose="020B0604020202020204" pitchFamily="34" charset="0"/>
              </a:rPr>
              <a:t>MDM2 is an E3 ubiquitin ligase and </a:t>
            </a:r>
            <a:r>
              <a:rPr lang="en-US" sz="1800" i="1" dirty="0">
                <a:effectLst/>
                <a:latin typeface="Arial" panose="020B0604020202020204" pitchFamily="34" charset="0"/>
                <a:ea typeface="Times New Roman" panose="02020603050405020304" pitchFamily="18" charset="0"/>
                <a:cs typeface="Arial" panose="020B0604020202020204" pitchFamily="34" charset="0"/>
              </a:rPr>
              <a:t>p53</a:t>
            </a:r>
            <a:r>
              <a:rPr lang="en-US" sz="1800" dirty="0">
                <a:effectLst/>
                <a:latin typeface="Arial" panose="020B0604020202020204" pitchFamily="34" charset="0"/>
                <a:ea typeface="Times New Roman" panose="02020603050405020304" pitchFamily="18" charset="0"/>
                <a:cs typeface="Arial" panose="020B0604020202020204" pitchFamily="34" charset="0"/>
              </a:rPr>
              <a:t> is an important tumor suppressor gene because when its expression is altered, either via mutations or loss, it can promote the development and growth of cancer cells. Of significant importance, </a:t>
            </a:r>
            <a:r>
              <a:rPr lang="en-US" sz="1800" i="1" dirty="0">
                <a:effectLst/>
                <a:latin typeface="Arial" panose="020B0604020202020204" pitchFamily="34" charset="0"/>
                <a:ea typeface="Times New Roman" panose="02020603050405020304" pitchFamily="18" charset="0"/>
                <a:cs typeface="Arial" panose="020B0604020202020204" pitchFamily="34" charset="0"/>
              </a:rPr>
              <a:t>MDM2</a:t>
            </a:r>
            <a:r>
              <a:rPr lang="en-US" sz="1800" dirty="0">
                <a:effectLst/>
                <a:latin typeface="Arial" panose="020B0604020202020204" pitchFamily="34" charset="0"/>
                <a:ea typeface="Times New Roman" panose="02020603050405020304" pitchFamily="18" charset="0"/>
                <a:cs typeface="Arial" panose="020B0604020202020204" pitchFamily="34" charset="0"/>
              </a:rPr>
              <a:t> amplifications and </a:t>
            </a:r>
            <a:r>
              <a:rPr lang="en-US" sz="1800" i="1" dirty="0">
                <a:effectLst/>
                <a:latin typeface="Arial" panose="020B0604020202020204" pitchFamily="34" charset="0"/>
                <a:ea typeface="Times New Roman" panose="02020603050405020304" pitchFamily="18" charset="0"/>
                <a:cs typeface="Arial" panose="020B0604020202020204" pitchFamily="34" charset="0"/>
              </a:rPr>
              <a:t>p53</a:t>
            </a:r>
            <a:r>
              <a:rPr lang="en-US" sz="1800" dirty="0">
                <a:effectLst/>
                <a:latin typeface="Arial" panose="020B0604020202020204" pitchFamily="34" charset="0"/>
                <a:ea typeface="Times New Roman" panose="02020603050405020304" pitchFamily="18" charset="0"/>
                <a:cs typeface="Arial" panose="020B0604020202020204" pitchFamily="34" charset="0"/>
              </a:rPr>
              <a:t> mutations are mostly mutually exclusive.</a:t>
            </a:r>
            <a:r>
              <a:rPr lang="en-US" sz="1800" baseline="30000" dirty="0">
                <a:effectLst/>
                <a:latin typeface="Arial" panose="020B0604020202020204" pitchFamily="34" charset="0"/>
                <a:ea typeface="Times New Roman" panose="02020603050405020304" pitchFamily="18" charset="0"/>
                <a:cs typeface="Arial" panose="020B0604020202020204" pitchFamily="34" charset="0"/>
              </a:rPr>
              <a:t>37</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Arial" panose="020B0604020202020204" pitchFamily="34" charset="0"/>
              </a:rPr>
              <a:t> However, since MDM2 is a negative regulator of p53, alterations in the </a:t>
            </a:r>
            <a:r>
              <a:rPr lang="en-US" sz="1800" i="1" dirty="0">
                <a:effectLst/>
                <a:latin typeface="Arial" panose="020B0604020202020204" pitchFamily="34" charset="0"/>
                <a:ea typeface="Times New Roman" panose="02020603050405020304" pitchFamily="18" charset="0"/>
                <a:cs typeface="Arial" panose="020B0604020202020204" pitchFamily="34" charset="0"/>
              </a:rPr>
              <a:t>MDM2</a:t>
            </a:r>
            <a:r>
              <a:rPr lang="en-US" sz="1800" dirty="0">
                <a:effectLst/>
                <a:latin typeface="Arial" panose="020B0604020202020204" pitchFamily="34" charset="0"/>
                <a:ea typeface="Times New Roman" panose="02020603050405020304" pitchFamily="18" charset="0"/>
                <a:cs typeface="Arial" panose="020B0604020202020204" pitchFamily="34" charset="0"/>
              </a:rPr>
              <a:t> gene can potentially lead to increased tumor development and tumor growth. Therefore, the MDM2/p53 signaling pathway has recently attracted attention in BTC, and therefore, drugs targeting MDM2 preventing p53 suppression are currently in development. Today, inhibiting MDM2/p53 signaling in tumors harboring wild-type </a:t>
            </a:r>
            <a:r>
              <a:rPr lang="en-US" sz="1800" i="1" dirty="0">
                <a:effectLst/>
                <a:latin typeface="Arial" panose="020B0604020202020204" pitchFamily="34" charset="0"/>
                <a:ea typeface="Times New Roman" panose="02020603050405020304" pitchFamily="18" charset="0"/>
                <a:cs typeface="Arial" panose="020B0604020202020204" pitchFamily="34" charset="0"/>
              </a:rPr>
              <a:t>p53</a:t>
            </a:r>
            <a:r>
              <a:rPr lang="en-US" sz="1800" dirty="0">
                <a:effectLst/>
                <a:latin typeface="Arial" panose="020B0604020202020204" pitchFamily="34" charset="0"/>
                <a:ea typeface="Times New Roman" panose="02020603050405020304" pitchFamily="18" charset="0"/>
                <a:cs typeface="Arial" panose="020B0604020202020204" pitchFamily="34" charset="0"/>
              </a:rPr>
              <a:t> represents a potential novel therapeutic strategy in BTC.</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95581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BTC, biliary tract cancer; PD, progressive disease; PR, partial response; SD, stable disease.</a:t>
            </a:r>
          </a:p>
          <a:p>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Brigimadlin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is an investigational, highly potent, orally bioavailable MDM2/p53 antagonist. It is a small molecule inhibitor of MDM2 that works by inhibiting the interaction between p53 and MDM2. By so doing,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brigimadlin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is able to restore p53 tumor suppressor function in cells.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41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i="1"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The efficacy and safety of </a:t>
            </a:r>
            <a:r>
              <a:rPr lang="en-US" sz="1800" dirty="0" err="1">
                <a:effectLst/>
                <a:latin typeface="Arial" panose="020B0604020202020204" pitchFamily="34" charset="0"/>
                <a:ea typeface="Times New Roman" panose="02020603050405020304" pitchFamily="18" charset="0"/>
                <a:cs typeface="Arial" panose="020B0604020202020204" pitchFamily="34" charset="0"/>
              </a:rPr>
              <a:t>brigimadlin</a:t>
            </a:r>
            <a:r>
              <a:rPr lang="en-US" sz="1800" dirty="0">
                <a:effectLst/>
                <a:latin typeface="Arial" panose="020B0604020202020204" pitchFamily="34" charset="0"/>
                <a:ea typeface="Times New Roman" panose="02020603050405020304" pitchFamily="18" charset="0"/>
                <a:cs typeface="Arial" panose="020B0604020202020204" pitchFamily="34" charset="0"/>
              </a:rPr>
              <a:t> in advanced solid tumors harboring wild-type </a:t>
            </a:r>
            <a:r>
              <a:rPr lang="en-US" sz="1800" i="1" dirty="0">
                <a:effectLst/>
                <a:latin typeface="Arial" panose="020B0604020202020204" pitchFamily="34" charset="0"/>
                <a:ea typeface="Times New Roman" panose="02020603050405020304" pitchFamily="18" charset="0"/>
                <a:cs typeface="Arial" panose="020B0604020202020204" pitchFamily="34" charset="0"/>
              </a:rPr>
              <a:t>p53</a:t>
            </a:r>
            <a:r>
              <a:rPr lang="en-US" sz="1800" dirty="0">
                <a:effectLst/>
                <a:latin typeface="Arial" panose="020B0604020202020204" pitchFamily="34" charset="0"/>
                <a:ea typeface="Times New Roman" panose="02020603050405020304" pitchFamily="18" charset="0"/>
                <a:cs typeface="Arial" panose="020B0604020202020204" pitchFamily="34" charset="0"/>
              </a:rPr>
              <a:t> is being investigated in 2 pivotal phase I/II clinical trials either as monotherapy (NCT03449381) or in combination with the anti</a:t>
            </a:r>
            <a:r>
              <a:rPr lang="en-US" sz="18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a:t>
            </a:r>
            <a:r>
              <a:rPr lang="en-US" sz="1800" dirty="0">
                <a:effectLst/>
                <a:latin typeface="Arial" panose="020B0604020202020204" pitchFamily="34" charset="0"/>
                <a:ea typeface="Times New Roman" panose="02020603050405020304" pitchFamily="18" charset="0"/>
                <a:cs typeface="Arial" panose="020B0604020202020204" pitchFamily="34" charset="0"/>
              </a:rPr>
              <a:t>PD-1 monoclonal antibody </a:t>
            </a:r>
            <a:r>
              <a:rPr lang="en-US" sz="1800" dirty="0" err="1">
                <a:effectLst/>
                <a:latin typeface="Arial" panose="020B0604020202020204" pitchFamily="34" charset="0"/>
                <a:ea typeface="Times New Roman" panose="02020603050405020304" pitchFamily="18" charset="0"/>
                <a:cs typeface="Arial" panose="020B0604020202020204" pitchFamily="34" charset="0"/>
              </a:rPr>
              <a:t>ezabenlimab</a:t>
            </a:r>
            <a:r>
              <a:rPr lang="en-US" sz="1800" dirty="0">
                <a:effectLst/>
                <a:latin typeface="Arial" panose="020B0604020202020204" pitchFamily="34" charset="0"/>
                <a:ea typeface="Times New Roman" panose="02020603050405020304" pitchFamily="18" charset="0"/>
                <a:cs typeface="Arial" panose="020B0604020202020204" pitchFamily="34" charset="0"/>
              </a:rPr>
              <a:t> (NCT03964233).</a:t>
            </a:r>
            <a:r>
              <a:rPr lang="en-US" sz="1800" baseline="30000" dirty="0">
                <a:effectLst/>
                <a:latin typeface="Arial" panose="020B0604020202020204" pitchFamily="34" charset="0"/>
                <a:ea typeface="Times New Roman" panose="02020603050405020304" pitchFamily="18" charset="0"/>
                <a:cs typeface="Arial" panose="020B0604020202020204" pitchFamily="34" charset="0"/>
              </a:rPr>
              <a:t>42,43</a:t>
            </a:r>
            <a:r>
              <a:rPr lang="en-US" sz="1800" dirty="0">
                <a:effectLst/>
                <a:latin typeface="Arial" panose="020B0604020202020204" pitchFamily="34" charset="0"/>
                <a:ea typeface="Times New Roman" panose="02020603050405020304" pitchFamily="18" charset="0"/>
                <a:cs typeface="Arial" panose="020B0604020202020204" pitchFamily="34" charset="0"/>
              </a:rPr>
              <a:t> As of October 2023, 23 patients with BTC were enrolled on both trials, 16 of whom received </a:t>
            </a:r>
            <a:r>
              <a:rPr lang="en-US" sz="1800" dirty="0" err="1">
                <a:effectLst/>
                <a:latin typeface="Arial" panose="020B0604020202020204" pitchFamily="34" charset="0"/>
                <a:ea typeface="Times New Roman" panose="02020603050405020304" pitchFamily="18" charset="0"/>
                <a:cs typeface="Arial" panose="020B0604020202020204" pitchFamily="34" charset="0"/>
              </a:rPr>
              <a:t>brigimadlin</a:t>
            </a:r>
            <a:r>
              <a:rPr lang="en-US" sz="1800" dirty="0">
                <a:effectLst/>
                <a:latin typeface="Arial" panose="020B0604020202020204" pitchFamily="34" charset="0"/>
                <a:ea typeface="Times New Roman" panose="02020603050405020304" pitchFamily="18" charset="0"/>
                <a:cs typeface="Arial" panose="020B0604020202020204" pitchFamily="34" charset="0"/>
              </a:rPr>
              <a:t> monotherapy and 7 received </a:t>
            </a:r>
            <a:r>
              <a:rPr lang="en-US" sz="1800" dirty="0" err="1">
                <a:effectLst/>
                <a:latin typeface="Arial" panose="020B0604020202020204" pitchFamily="34" charset="0"/>
                <a:ea typeface="Times New Roman" panose="02020603050405020304" pitchFamily="18" charset="0"/>
                <a:cs typeface="Arial" panose="020B0604020202020204" pitchFamily="34" charset="0"/>
              </a:rPr>
              <a:t>brigimadlin</a:t>
            </a:r>
            <a:r>
              <a:rPr lang="en-US" sz="1800" dirty="0">
                <a:effectLst/>
                <a:latin typeface="Arial" panose="020B0604020202020204" pitchFamily="34" charset="0"/>
                <a:ea typeface="Times New Roman" panose="02020603050405020304" pitchFamily="18" charset="0"/>
                <a:cs typeface="Arial" panose="020B0604020202020204" pitchFamily="34" charset="0"/>
              </a:rPr>
              <a:t> in combination with ezabenlimab.</a:t>
            </a:r>
            <a:r>
              <a:rPr lang="en-US" sz="1800" baseline="30000" dirty="0">
                <a:effectLst/>
                <a:latin typeface="Arial" panose="020B0604020202020204" pitchFamily="34" charset="0"/>
                <a:ea typeface="Times New Roman" panose="02020603050405020304" pitchFamily="18" charset="0"/>
                <a:cs typeface="Arial" panose="020B0604020202020204" pitchFamily="34" charset="0"/>
              </a:rPr>
              <a:t>44</a:t>
            </a: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Among the 12 evaluable patients in the monotherapy arm, 4 achieved a partial response and 6 achieved stable disease. Among the 7 evaluable patients in the combination arm, 4 achieved a partial response and the remaining 3 patients achieved stable disease.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12531848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Many of the patients experienced therapeutic benefits lasting for &gt;100 days.</a:t>
            </a:r>
            <a:r>
              <a:rPr lang="en-US" sz="1800" baseline="30000" dirty="0">
                <a:effectLst/>
                <a:latin typeface="Arial" panose="020B0604020202020204" pitchFamily="34" charset="0"/>
                <a:ea typeface="Times New Roman" panose="02020603050405020304" pitchFamily="18" charset="0"/>
                <a:cs typeface="Times New Roman" panose="02020603050405020304" pitchFamily="18" charset="0"/>
              </a:rPr>
              <a:t>41</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For some patients, benefit from the treatment lasted for &gt;200 days, and for some patients, the duration of stable disease lasted for &gt;120 days. At the time of data analysis, treatment was ongoing for patients on the monotherapy and combination arms.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15318908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TRAEs, treatment related adverse events.</a:t>
            </a:r>
          </a:p>
          <a:p>
            <a:endParaRPr lang="en-US" i="1" dirty="0"/>
          </a:p>
          <a:p>
            <a:endParaRPr lang="en-US" i="1"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Like all targeted therapies, there are unique class-specific adverse events.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Thrombocytopenia and neutropenia were the most frequently observed grade </a:t>
            </a:r>
            <a:r>
              <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3 treatment-related adverse events associated with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brigimadlin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with and/or without </a:t>
            </a:r>
            <a:r>
              <a:rPr lang="en-US" sz="1800" dirty="0" err="1">
                <a:effectLst/>
                <a:latin typeface="Arial" panose="020B0604020202020204" pitchFamily="34" charset="0"/>
                <a:ea typeface="Times New Roman" panose="02020603050405020304" pitchFamily="18" charset="0"/>
                <a:cs typeface="Arial" panose="020B0604020202020204" pitchFamily="34" charset="0"/>
              </a:rPr>
              <a:t>ezabenlimab</a:t>
            </a:r>
            <a:r>
              <a:rPr lang="en-US" sz="1800" dirty="0">
                <a:effectLst/>
                <a:latin typeface="Arial" panose="020B0604020202020204" pitchFamily="34" charset="0"/>
                <a:ea typeface="Times New Roman" panose="02020603050405020304" pitchFamily="18" charset="0"/>
                <a:cs typeface="Arial" panose="020B0604020202020204" pitchFamily="34" charset="0"/>
              </a:rPr>
              <a:t>. These hematologic adverse events were easily managed by dose reductions and treatment delays as appropriate.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Other adverse events associated with </a:t>
            </a:r>
            <a:r>
              <a:rPr lang="en-US" sz="1800" dirty="0" err="1">
                <a:effectLst/>
                <a:latin typeface="Arial" panose="020B0604020202020204" pitchFamily="34" charset="0"/>
                <a:ea typeface="Times New Roman" panose="02020603050405020304" pitchFamily="18" charset="0"/>
              </a:rPr>
              <a:t>brigimadlin</a:t>
            </a:r>
            <a:r>
              <a:rPr lang="en-US" sz="1800" dirty="0">
                <a:effectLst/>
                <a:latin typeface="Arial" panose="020B0604020202020204" pitchFamily="34" charset="0"/>
                <a:ea typeface="Times New Roman" panose="02020603050405020304" pitchFamily="18" charset="0"/>
              </a:rPr>
              <a:t> monotherapy or in combination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with </a:t>
            </a:r>
            <a:r>
              <a:rPr lang="en-US" sz="1800" dirty="0" err="1">
                <a:effectLst/>
                <a:latin typeface="Arial" panose="020B0604020202020204" pitchFamily="34" charset="0"/>
                <a:ea typeface="Times New Roman" panose="02020603050405020304" pitchFamily="18" charset="0"/>
              </a:rPr>
              <a:t>ezabenlimab</a:t>
            </a:r>
            <a:r>
              <a:rPr lang="en-US" sz="1800" dirty="0">
                <a:effectLst/>
                <a:latin typeface="Arial" panose="020B0604020202020204" pitchFamily="34" charset="0"/>
                <a:ea typeface="Times New Roman" panose="02020603050405020304" pitchFamily="18" charset="0"/>
              </a:rPr>
              <a:t> included nausea, vomiting, diarrhea, fatigue, decreased appetite, and dysgeusia.</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003481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BTC, biliary tract cancer; DoR, duration of response; ORR, overall response rate; OS, overall survival; PD, progressive disease; PFS, progression-free survival; QoL, quality of life.</a:t>
            </a:r>
          </a:p>
          <a:p>
            <a:endParaRPr lang="en-US" i="1" dirty="0"/>
          </a:p>
          <a:p>
            <a:endParaRPr lang="en-US" i="1"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Brightline‑2 is an open-label, single-arm phase II trial that is investigating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brigimadlin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monotherapy for the treatment of patients with locally advanced or metastatic,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MDM2</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-amplified,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p53</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wild-type biliary tract adenocarcinoma, pancreatic ductal adenocarcinoma, or other selected solid tumors (NCT05512377). To be eligible for enrollment on this trial, patients must have received all available conventional therapies known to confer clinical benefit. Patients receive oral </a:t>
            </a:r>
            <a:r>
              <a:rPr lang="en-US" sz="1800" dirty="0" err="1">
                <a:effectLst/>
                <a:latin typeface="Arial" panose="020B0604020202020204" pitchFamily="34" charset="0"/>
                <a:ea typeface="Times New Roman" panose="02020603050405020304" pitchFamily="18" charset="0"/>
                <a:cs typeface="Times New Roman" panose="02020603050405020304" pitchFamily="18" charset="0"/>
              </a:rPr>
              <a:t>brigimadlin</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45 mg once every 3 weeks until disease progression, unacceptable toxicity or consent withdrawal.</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primary endpoint is ORR, and the secondary endpoints include duration of response, disease control rate, PFS, OS, safety and quality of life.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26433142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a:spcBef>
                <a:spcPts val="0"/>
              </a:spcBef>
              <a:spcAft>
                <a:spcPts val="1200"/>
              </a:spcAft>
            </a:pPr>
            <a:r>
              <a:rPr lang="en-US" sz="1800" b="1" dirty="0">
                <a:effectLst/>
                <a:latin typeface="Arial" panose="020B0604020202020204" pitchFamily="34" charset="0"/>
                <a:ea typeface="Times New Roman" panose="02020603050405020304" pitchFamily="18" charset="0"/>
                <a:cs typeface="Arial" panose="020B0604020202020204" pitchFamily="34" charset="0"/>
              </a:rPr>
              <a:t>References</a:t>
            </a:r>
            <a:endParaRPr lang="en-US" sz="1800" b="1"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marR="0" indent="-228600">
              <a:spcBef>
                <a:spcPts val="0"/>
              </a:spcBef>
              <a:spcAft>
                <a:spcPts val="0"/>
              </a:spcAft>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Banales</a:t>
            </a:r>
            <a:r>
              <a:rPr lang="en-US" sz="1800" dirty="0">
                <a:effectLst/>
                <a:latin typeface="Arial" panose="020B0604020202020204" pitchFamily="34" charset="0"/>
                <a:ea typeface="Times New Roman" panose="02020603050405020304" pitchFamily="18" charset="0"/>
              </a:rPr>
              <a:t> JM, Marin JJG, </a:t>
            </a:r>
            <a:r>
              <a:rPr lang="en-US" sz="1800" dirty="0" err="1">
                <a:effectLst/>
                <a:latin typeface="Arial" panose="020B0604020202020204" pitchFamily="34" charset="0"/>
                <a:ea typeface="Times New Roman" panose="02020603050405020304" pitchFamily="18" charset="0"/>
              </a:rPr>
              <a:t>Lamarca</a:t>
            </a:r>
            <a:r>
              <a:rPr lang="en-US" sz="1800" dirty="0">
                <a:effectLst/>
                <a:latin typeface="Arial" panose="020B0604020202020204" pitchFamily="34" charset="0"/>
                <a:ea typeface="Times New Roman" panose="02020603050405020304" pitchFamily="18" charset="0"/>
              </a:rPr>
              <a:t> A, et al. Cholangiocarcinoma 2020: the next horizon in mechanisms and management. Nat Rev Gastroenterol Hepatol. 2020;17:557-588.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Times New Roman" panose="02020603050405020304" pitchFamily="18" charset="0"/>
                <a:ea typeface="Times New Roman" panose="02020603050405020304" pitchFamily="18" charset="0"/>
                <a:cs typeface="Arial" panose="020B0604020202020204" pitchFamily="34" charset="0"/>
              </a:rPr>
              <a:t>V</a:t>
            </a:r>
            <a:r>
              <a:rPr lang="en-US" sz="1800" dirty="0">
                <a:effectLst/>
                <a:latin typeface="Arial" panose="020B0604020202020204" pitchFamily="34" charset="0"/>
                <a:ea typeface="Times New Roman" panose="02020603050405020304" pitchFamily="18" charset="0"/>
              </a:rPr>
              <a:t>alle JW, </a:t>
            </a:r>
            <a:r>
              <a:rPr lang="en-US" sz="1800" dirty="0" err="1">
                <a:effectLst/>
                <a:latin typeface="Arial" panose="020B0604020202020204" pitchFamily="34" charset="0"/>
                <a:ea typeface="Times New Roman" panose="02020603050405020304" pitchFamily="18" charset="0"/>
              </a:rPr>
              <a:t>Lamarca</a:t>
            </a:r>
            <a:r>
              <a:rPr lang="en-US" sz="1800" dirty="0">
                <a:effectLst/>
                <a:latin typeface="Arial" panose="020B0604020202020204" pitchFamily="34" charset="0"/>
                <a:ea typeface="Times New Roman" panose="02020603050405020304" pitchFamily="18" charset="0"/>
              </a:rPr>
              <a:t> A, Goyal L, et al. New horizons for precision medicine in biliary tract cancers. Cancer </a:t>
            </a:r>
            <a:r>
              <a:rPr lang="en-US" sz="1800" dirty="0" err="1">
                <a:effectLst/>
                <a:latin typeface="Arial" panose="020B0604020202020204" pitchFamily="34" charset="0"/>
                <a:ea typeface="Times New Roman" panose="02020603050405020304" pitchFamily="18" charset="0"/>
              </a:rPr>
              <a:t>Discov</a:t>
            </a:r>
            <a:r>
              <a:rPr lang="en-US" sz="1800" dirty="0">
                <a:effectLst/>
                <a:latin typeface="Arial" panose="020B0604020202020204" pitchFamily="34" charset="0"/>
                <a:ea typeface="Times New Roman" panose="02020603050405020304" pitchFamily="18" charset="0"/>
              </a:rPr>
              <a:t>. 2017;7:943-962.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American Cancer Society. </a:t>
            </a:r>
            <a:r>
              <a:rPr lang="en-US" sz="1800" dirty="0">
                <a:effectLst/>
                <a:latin typeface="Times New Roman" panose="02020603050405020304" pitchFamily="18" charset="0"/>
                <a:ea typeface="Times New Roman" panose="02020603050405020304" pitchFamily="18" charset="0"/>
              </a:rPr>
              <a:t>Cancer Facts </a:t>
            </a:r>
            <a:r>
              <a:rPr lang="en-US" sz="1800" dirty="0">
                <a:effectLst/>
                <a:highlight>
                  <a:srgbClr val="FFFF00"/>
                </a:highlight>
                <a:latin typeface="Times New Roman" panose="02020603050405020304" pitchFamily="18" charset="0"/>
                <a:ea typeface="Times New Roman" panose="02020603050405020304" pitchFamily="18" charset="0"/>
              </a:rPr>
              <a:t>&amp;</a:t>
            </a:r>
            <a:r>
              <a:rPr lang="en-US" sz="1800" dirty="0">
                <a:effectLst/>
                <a:latin typeface="Times New Roman" panose="02020603050405020304" pitchFamily="18" charset="0"/>
                <a:ea typeface="Times New Roman" panose="02020603050405020304" pitchFamily="18" charset="0"/>
              </a:rPr>
              <a:t> Figures 2024</a:t>
            </a:r>
            <a:r>
              <a:rPr lang="en-US" sz="1800" dirty="0">
                <a:effectLst/>
                <a:latin typeface="Arial" panose="020B0604020202020204" pitchFamily="34" charset="0"/>
                <a:ea typeface="Times New Roman" panose="02020603050405020304" pitchFamily="18" charset="0"/>
              </a:rPr>
              <a:t>. Atlanta, GA: American Cancer Society; 2024.</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Petrick</a:t>
            </a:r>
            <a:r>
              <a:rPr lang="en-US" sz="1800" dirty="0">
                <a:effectLst/>
                <a:latin typeface="Arial" panose="020B0604020202020204" pitchFamily="34" charset="0"/>
                <a:ea typeface="Times New Roman" panose="02020603050405020304" pitchFamily="18" charset="0"/>
              </a:rPr>
              <a:t> JL, Yang B, </a:t>
            </a:r>
            <a:r>
              <a:rPr lang="en-US" sz="1800" dirty="0" err="1">
                <a:effectLst/>
                <a:latin typeface="Arial" panose="020B0604020202020204" pitchFamily="34" charset="0"/>
                <a:ea typeface="Times New Roman" panose="02020603050405020304" pitchFamily="18" charset="0"/>
              </a:rPr>
              <a:t>Altekruse</a:t>
            </a:r>
            <a:r>
              <a:rPr lang="en-US" sz="1800" dirty="0">
                <a:effectLst/>
                <a:latin typeface="Arial" panose="020B0604020202020204" pitchFamily="34" charset="0"/>
                <a:ea typeface="Times New Roman" panose="02020603050405020304" pitchFamily="18" charset="0"/>
              </a:rPr>
              <a:t> SF, et al. Risk factors for intrahepatic and extrahepatic cholangiocarcinoma in the United States: a population-based study in SEER-Medicare. </a:t>
            </a:r>
            <a:r>
              <a:rPr lang="en-US" sz="1800" dirty="0" err="1">
                <a:effectLst/>
                <a:latin typeface="Arial" panose="020B0604020202020204" pitchFamily="34" charset="0"/>
                <a:ea typeface="Times New Roman" panose="02020603050405020304" pitchFamily="18" charset="0"/>
              </a:rPr>
              <a:t>PLoS</a:t>
            </a:r>
            <a:r>
              <a:rPr lang="en-US" sz="1800" dirty="0">
                <a:effectLst/>
                <a:latin typeface="Arial" panose="020B0604020202020204" pitchFamily="34" charset="0"/>
                <a:ea typeface="Times New Roman" panose="02020603050405020304" pitchFamily="18" charset="0"/>
              </a:rPr>
              <a:t> One. 2017;12(10).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National Comprehensive Cancer Network. Clinical practice guidelines in oncology: biliary tract cancers. v.3.2024. nccn.org. Accessed August 28, 2024.</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fr-FR" sz="1800" dirty="0" err="1">
                <a:effectLst/>
                <a:latin typeface="Arial" panose="020B0604020202020204" pitchFamily="34" charset="0"/>
                <a:ea typeface="Times New Roman" panose="02020603050405020304" pitchFamily="18" charset="0"/>
              </a:rPr>
              <a:t>Berchuck</a:t>
            </a:r>
            <a:r>
              <a:rPr lang="fr-FR" sz="1800" dirty="0">
                <a:effectLst/>
                <a:latin typeface="Arial" panose="020B0604020202020204" pitchFamily="34" charset="0"/>
                <a:ea typeface="Times New Roman" panose="02020603050405020304" pitchFamily="18" charset="0"/>
              </a:rPr>
              <a:t> JE, </a:t>
            </a:r>
            <a:r>
              <a:rPr lang="fr-FR" sz="1800" dirty="0" err="1">
                <a:effectLst/>
                <a:latin typeface="Arial" panose="020B0604020202020204" pitchFamily="34" charset="0"/>
                <a:ea typeface="Times New Roman" panose="02020603050405020304" pitchFamily="18" charset="0"/>
              </a:rPr>
              <a:t>Facchinetti</a:t>
            </a:r>
            <a:r>
              <a:rPr lang="fr-FR" sz="1800" dirty="0">
                <a:effectLst/>
                <a:latin typeface="Arial" panose="020B0604020202020204" pitchFamily="34" charset="0"/>
                <a:ea typeface="Times New Roman" panose="02020603050405020304" pitchFamily="18" charset="0"/>
              </a:rPr>
              <a:t> F, </a:t>
            </a:r>
            <a:r>
              <a:rPr lang="fr-FR" sz="1800" dirty="0" err="1">
                <a:effectLst/>
                <a:latin typeface="Arial" panose="020B0604020202020204" pitchFamily="34" charset="0"/>
                <a:ea typeface="Times New Roman" panose="02020603050405020304" pitchFamily="18" charset="0"/>
              </a:rPr>
              <a:t>DiToro</a:t>
            </a:r>
            <a:r>
              <a:rPr lang="fr-FR" sz="1800" dirty="0">
                <a:effectLst/>
                <a:latin typeface="Arial" panose="020B0604020202020204" pitchFamily="34" charset="0"/>
                <a:ea typeface="Times New Roman" panose="02020603050405020304" pitchFamily="18" charset="0"/>
              </a:rPr>
              <a:t> DF, et al. </a:t>
            </a:r>
            <a:r>
              <a:rPr lang="en-US" sz="1800" dirty="0">
                <a:effectLst/>
                <a:latin typeface="Arial" panose="020B0604020202020204" pitchFamily="34" charset="0"/>
                <a:ea typeface="Times New Roman" panose="02020603050405020304" pitchFamily="18" charset="0"/>
              </a:rPr>
              <a:t>The clinical landscape of cell-free DNA alterations in 1671 patients with advanced biliary tract cancer. Ann Oncol. 2022;33:1269-1283.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Valle J, </a:t>
            </a:r>
            <a:r>
              <a:rPr lang="en-US" sz="1800" dirty="0" err="1">
                <a:effectLst/>
                <a:latin typeface="Arial" panose="020B0604020202020204" pitchFamily="34" charset="0"/>
                <a:ea typeface="Times New Roman" panose="02020603050405020304" pitchFamily="18" charset="0"/>
              </a:rPr>
              <a:t>Wasan</a:t>
            </a:r>
            <a:r>
              <a:rPr lang="en-US" sz="1800" dirty="0">
                <a:effectLst/>
                <a:latin typeface="Arial" panose="020B0604020202020204" pitchFamily="34" charset="0"/>
                <a:ea typeface="Times New Roman" panose="02020603050405020304" pitchFamily="18" charset="0"/>
              </a:rPr>
              <a:t> H, Palmer DH, et al. Cisplatin plus gemcitabine versus gemcitabine for biliary tract cancer. N Engl J Med. 2010;362:1273-1281.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Oh DY, Ruth He A, Qin S, et al. Durvalumab plus gemcitabine and cisplatin in advanced biliary tract cancer. NEJM Evid. 2022;1:EVIDoa2200015.</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Durvalumab [prescribing information]. Wilmington, DE: AstraZeneca; 2022.</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s-ES" sz="1800" dirty="0">
                <a:effectLst/>
                <a:latin typeface="Arial" panose="020B0604020202020204" pitchFamily="34" charset="0"/>
                <a:ea typeface="Times New Roman" panose="02020603050405020304" pitchFamily="18" charset="0"/>
              </a:rPr>
              <a:t>Kelley RK, </a:t>
            </a:r>
            <a:r>
              <a:rPr lang="es-ES" sz="1800" dirty="0" err="1">
                <a:effectLst/>
                <a:latin typeface="Arial" panose="020B0604020202020204" pitchFamily="34" charset="0"/>
                <a:ea typeface="Times New Roman" panose="02020603050405020304" pitchFamily="18" charset="0"/>
              </a:rPr>
              <a:t>Ueno</a:t>
            </a:r>
            <a:r>
              <a:rPr lang="es-ES" sz="1800" dirty="0">
                <a:effectLst/>
                <a:latin typeface="Arial" panose="020B0604020202020204" pitchFamily="34" charset="0"/>
                <a:ea typeface="Times New Roman" panose="02020603050405020304" pitchFamily="18" charset="0"/>
              </a:rPr>
              <a:t> M, Yoo C, et al. </a:t>
            </a:r>
            <a:r>
              <a:rPr lang="en-US" sz="1800" dirty="0">
                <a:effectLst/>
                <a:latin typeface="Arial" panose="020B0604020202020204" pitchFamily="34" charset="0"/>
                <a:ea typeface="Times New Roman" panose="02020603050405020304" pitchFamily="18" charset="0"/>
              </a:rPr>
              <a:t>Pembrolizumab in combination with gemcitabine and cisplatin compared with gemcitabine and cisplatin alone for patients with advanced biliary tract cancer (KEYNOTE-966): a </a:t>
            </a:r>
            <a:r>
              <a:rPr lang="en-US" sz="1800" dirty="0" err="1">
                <a:effectLst/>
                <a:latin typeface="Arial" panose="020B0604020202020204" pitchFamily="34" charset="0"/>
                <a:ea typeface="Times New Roman" panose="02020603050405020304" pitchFamily="18" charset="0"/>
              </a:rPr>
              <a:t>randomised</a:t>
            </a:r>
            <a:r>
              <a:rPr lang="en-US" sz="1800" dirty="0">
                <a:effectLst/>
                <a:latin typeface="Arial" panose="020B0604020202020204" pitchFamily="34" charset="0"/>
                <a:ea typeface="Times New Roman" panose="02020603050405020304" pitchFamily="18" charset="0"/>
              </a:rPr>
              <a:t>, double-blind, placebo-controlled, phase 3 trial. Lancet. 2023;401:1853-1865.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Pembrolizumab [prescribing information]. Rahway, NJ: Merck, 2024.</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Pemigatinib</a:t>
            </a:r>
            <a:r>
              <a:rPr lang="en-US" sz="1800" dirty="0">
                <a:effectLst/>
                <a:latin typeface="Arial" panose="020B0604020202020204" pitchFamily="34" charset="0"/>
                <a:ea typeface="Times New Roman" panose="02020603050405020304" pitchFamily="18" charset="0"/>
              </a:rPr>
              <a:t> [prescribing information]. Wilmington, DE: Incyte; 2023.</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Futibatinib</a:t>
            </a:r>
            <a:r>
              <a:rPr lang="en-US" sz="1800" dirty="0">
                <a:effectLst/>
                <a:latin typeface="Arial" panose="020B0604020202020204" pitchFamily="34" charset="0"/>
                <a:ea typeface="Times New Roman" panose="02020603050405020304" pitchFamily="18" charset="0"/>
              </a:rPr>
              <a:t> [prescribing information]. Princeton, NJ: Taiho; 2024.</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fr-FR" sz="1800" dirty="0">
                <a:effectLst/>
                <a:latin typeface="Arial" panose="020B0604020202020204" pitchFamily="34" charset="0"/>
                <a:ea typeface="Times New Roman" panose="02020603050405020304" pitchFamily="18" charset="0"/>
              </a:rPr>
              <a:t>Abou-Alfa GK, </a:t>
            </a:r>
            <a:r>
              <a:rPr lang="fr-FR" sz="1800" dirty="0" err="1">
                <a:effectLst/>
                <a:latin typeface="Arial" panose="020B0604020202020204" pitchFamily="34" charset="0"/>
                <a:ea typeface="Times New Roman" panose="02020603050405020304" pitchFamily="18" charset="0"/>
              </a:rPr>
              <a:t>Macarulla</a:t>
            </a:r>
            <a:r>
              <a:rPr lang="fr-FR" sz="1800" dirty="0">
                <a:effectLst/>
                <a:latin typeface="Arial" panose="020B0604020202020204" pitchFamily="34" charset="0"/>
                <a:ea typeface="Times New Roman" panose="02020603050405020304" pitchFamily="18" charset="0"/>
              </a:rPr>
              <a:t> T, </a:t>
            </a:r>
            <a:r>
              <a:rPr lang="fr-FR" sz="1800" dirty="0" err="1">
                <a:effectLst/>
                <a:latin typeface="Arial" panose="020B0604020202020204" pitchFamily="34" charset="0"/>
                <a:ea typeface="Times New Roman" panose="02020603050405020304" pitchFamily="18" charset="0"/>
              </a:rPr>
              <a:t>Javle</a:t>
            </a:r>
            <a:r>
              <a:rPr lang="fr-FR" sz="1800" dirty="0">
                <a:effectLst/>
                <a:latin typeface="Arial" panose="020B0604020202020204" pitchFamily="34" charset="0"/>
                <a:ea typeface="Times New Roman" panose="02020603050405020304" pitchFamily="18" charset="0"/>
              </a:rPr>
              <a:t> MM, et al. </a:t>
            </a:r>
            <a:r>
              <a:rPr lang="en-US" sz="1800" dirty="0" err="1">
                <a:effectLst/>
                <a:latin typeface="Arial" panose="020B0604020202020204" pitchFamily="34" charset="0"/>
                <a:ea typeface="Times New Roman" panose="02020603050405020304" pitchFamily="18" charset="0"/>
              </a:rPr>
              <a:t>Ivosidenib</a:t>
            </a:r>
            <a:r>
              <a:rPr lang="en-US" sz="1800" dirty="0">
                <a:effectLst/>
                <a:latin typeface="Arial" panose="020B0604020202020204" pitchFamily="34" charset="0"/>
                <a:ea typeface="Times New Roman" panose="02020603050405020304" pitchFamily="18" charset="0"/>
              </a:rPr>
              <a:t> in IDH1-mutant, chemotherapy-refractory cholangiocarcinoma (</a:t>
            </a:r>
            <a:r>
              <a:rPr lang="en-US" sz="1800" dirty="0" err="1">
                <a:effectLst/>
                <a:latin typeface="Arial" panose="020B0604020202020204" pitchFamily="34" charset="0"/>
                <a:ea typeface="Times New Roman" panose="02020603050405020304" pitchFamily="18" charset="0"/>
              </a:rPr>
              <a:t>ClarIDHy</a:t>
            </a:r>
            <a:r>
              <a:rPr lang="en-US" sz="1800" dirty="0">
                <a:effectLst/>
                <a:latin typeface="Arial" panose="020B0604020202020204" pitchFamily="34" charset="0"/>
                <a:ea typeface="Times New Roman" panose="02020603050405020304" pitchFamily="18" charset="0"/>
              </a:rPr>
              <a:t>): a </a:t>
            </a:r>
            <a:r>
              <a:rPr lang="en-US" sz="1800" dirty="0" err="1">
                <a:effectLst/>
                <a:latin typeface="Arial" panose="020B0604020202020204" pitchFamily="34" charset="0"/>
                <a:ea typeface="Times New Roman" panose="02020603050405020304" pitchFamily="18" charset="0"/>
              </a:rPr>
              <a:t>multicentre</a:t>
            </a:r>
            <a:r>
              <a:rPr lang="en-US" sz="1800" dirty="0">
                <a:effectLst/>
                <a:latin typeface="Arial" panose="020B0604020202020204" pitchFamily="34" charset="0"/>
                <a:ea typeface="Times New Roman" panose="02020603050405020304" pitchFamily="18" charset="0"/>
              </a:rPr>
              <a:t>, </a:t>
            </a:r>
            <a:r>
              <a:rPr lang="en-US" sz="1800" dirty="0" err="1">
                <a:effectLst/>
                <a:latin typeface="Arial" panose="020B0604020202020204" pitchFamily="34" charset="0"/>
                <a:ea typeface="Times New Roman" panose="02020603050405020304" pitchFamily="18" charset="0"/>
              </a:rPr>
              <a:t>randomised</a:t>
            </a:r>
            <a:r>
              <a:rPr lang="en-US" sz="1800" dirty="0">
                <a:effectLst/>
                <a:latin typeface="Arial" panose="020B0604020202020204" pitchFamily="34" charset="0"/>
                <a:ea typeface="Times New Roman" panose="02020603050405020304" pitchFamily="18" charset="0"/>
              </a:rPr>
              <a:t>, double-blind, placebo-controlled, phase 3 study. Lancet Oncol. 2020;21:796-807.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Goyal L, </a:t>
            </a:r>
            <a:r>
              <a:rPr lang="en-US" sz="1800" dirty="0" err="1">
                <a:effectLst/>
                <a:latin typeface="Arial" panose="020B0604020202020204" pitchFamily="34" charset="0"/>
                <a:ea typeface="Times New Roman" panose="02020603050405020304" pitchFamily="18" charset="0"/>
              </a:rPr>
              <a:t>Meric</a:t>
            </a:r>
            <a:r>
              <a:rPr lang="en-US" sz="1800" dirty="0">
                <a:effectLst/>
                <a:latin typeface="Arial" panose="020B0604020202020204" pitchFamily="34" charset="0"/>
                <a:ea typeface="Times New Roman" panose="02020603050405020304" pitchFamily="18" charset="0"/>
              </a:rPr>
              <a:t>-Bernstam F, </a:t>
            </a:r>
            <a:r>
              <a:rPr lang="en-US" sz="1800" dirty="0" err="1">
                <a:effectLst/>
                <a:latin typeface="Arial" panose="020B0604020202020204" pitchFamily="34" charset="0"/>
                <a:ea typeface="Times New Roman" panose="02020603050405020304" pitchFamily="18" charset="0"/>
              </a:rPr>
              <a:t>Hollebecque</a:t>
            </a:r>
            <a:r>
              <a:rPr lang="en-US" sz="1800" dirty="0">
                <a:effectLst/>
                <a:latin typeface="Arial" panose="020B0604020202020204" pitchFamily="34" charset="0"/>
                <a:ea typeface="Times New Roman" panose="02020603050405020304" pitchFamily="18" charset="0"/>
              </a:rPr>
              <a:t> A, et al. </a:t>
            </a:r>
            <a:r>
              <a:rPr lang="en-US" sz="1800" dirty="0" err="1">
                <a:effectLst/>
                <a:latin typeface="Arial" panose="020B0604020202020204" pitchFamily="34" charset="0"/>
                <a:ea typeface="Times New Roman" panose="02020603050405020304" pitchFamily="18" charset="0"/>
              </a:rPr>
              <a:t>Futibatinib</a:t>
            </a:r>
            <a:r>
              <a:rPr lang="en-US" sz="1800" dirty="0">
                <a:effectLst/>
                <a:latin typeface="Arial" panose="020B0604020202020204" pitchFamily="34" charset="0"/>
                <a:ea typeface="Times New Roman" panose="02020603050405020304" pitchFamily="18" charset="0"/>
              </a:rPr>
              <a:t> for FGFR2-rearranged intrahepatic cholangiocarcinoma. N Engl J Med. 2023;388:228-239.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Touat</a:t>
            </a:r>
            <a:r>
              <a:rPr lang="en-US" sz="1800" dirty="0">
                <a:effectLst/>
                <a:latin typeface="Arial" panose="020B0604020202020204" pitchFamily="34" charset="0"/>
                <a:ea typeface="Times New Roman" panose="02020603050405020304" pitchFamily="18" charset="0"/>
              </a:rPr>
              <a:t> M, Ileana E, </a:t>
            </a:r>
            <a:r>
              <a:rPr lang="en-US" sz="1800" dirty="0" err="1">
                <a:effectLst/>
                <a:latin typeface="Arial" panose="020B0604020202020204" pitchFamily="34" charset="0"/>
                <a:ea typeface="Times New Roman" panose="02020603050405020304" pitchFamily="18" charset="0"/>
              </a:rPr>
              <a:t>Postel</a:t>
            </a:r>
            <a:r>
              <a:rPr lang="en-US" sz="1800" dirty="0">
                <a:effectLst/>
                <a:latin typeface="Arial" panose="020B0604020202020204" pitchFamily="34" charset="0"/>
                <a:ea typeface="Times New Roman" panose="02020603050405020304" pitchFamily="18" charset="0"/>
              </a:rPr>
              <a:t>-Vinay S, et al. Targeting FGFR signaling in cancer. Clin Cancer Res. 2015;21:2684-2694.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Goyal L, </a:t>
            </a:r>
            <a:r>
              <a:rPr lang="en-US" sz="1800" dirty="0" err="1">
                <a:effectLst/>
                <a:latin typeface="Arial" panose="020B0604020202020204" pitchFamily="34" charset="0"/>
                <a:ea typeface="Times New Roman" panose="02020603050405020304" pitchFamily="18" charset="0"/>
              </a:rPr>
              <a:t>Kongpetch</a:t>
            </a:r>
            <a:r>
              <a:rPr lang="en-US" sz="1800" dirty="0">
                <a:effectLst/>
                <a:latin typeface="Arial" panose="020B0604020202020204" pitchFamily="34" charset="0"/>
                <a:ea typeface="Times New Roman" panose="02020603050405020304" pitchFamily="18" charset="0"/>
              </a:rPr>
              <a:t> S, </a:t>
            </a:r>
            <a:r>
              <a:rPr lang="en-US" sz="1800" dirty="0" err="1">
                <a:effectLst/>
                <a:latin typeface="Arial" panose="020B0604020202020204" pitchFamily="34" charset="0"/>
                <a:ea typeface="Times New Roman" panose="02020603050405020304" pitchFamily="18" charset="0"/>
              </a:rPr>
              <a:t>Crolley</a:t>
            </a:r>
            <a:r>
              <a:rPr lang="en-US" sz="1800" dirty="0">
                <a:effectLst/>
                <a:latin typeface="Arial" panose="020B0604020202020204" pitchFamily="34" charset="0"/>
                <a:ea typeface="Times New Roman" panose="02020603050405020304" pitchFamily="18" charset="0"/>
              </a:rPr>
              <a:t> VE, et al. Targeting FGFR inhibition in cholangiocarcinoma. Cancer Treat Rev. 2021;95:102170.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Hollebecque</a:t>
            </a:r>
            <a:r>
              <a:rPr lang="en-US" sz="1800" dirty="0">
                <a:effectLst/>
                <a:latin typeface="Arial" panose="020B0604020202020204" pitchFamily="34" charset="0"/>
                <a:ea typeface="Times New Roman" panose="02020603050405020304" pitchFamily="18" charset="0"/>
              </a:rPr>
              <a:t> A, </a:t>
            </a:r>
            <a:r>
              <a:rPr lang="en-US" sz="1800" dirty="0" err="1">
                <a:effectLst/>
                <a:latin typeface="Arial" panose="020B0604020202020204" pitchFamily="34" charset="0"/>
                <a:ea typeface="Times New Roman" panose="02020603050405020304" pitchFamily="18" charset="0"/>
              </a:rPr>
              <a:t>Borad</a:t>
            </a:r>
            <a:r>
              <a:rPr lang="en-US" sz="1800" dirty="0">
                <a:effectLst/>
                <a:latin typeface="Arial" panose="020B0604020202020204" pitchFamily="34" charset="0"/>
                <a:ea typeface="Times New Roman" panose="02020603050405020304" pitchFamily="18" charset="0"/>
              </a:rPr>
              <a:t> M, Goyal L, et al. Efficacy of RLY-4008, a highly selective FGFR2 inhibitor in patients with FGFR2-fusion or rearrangement, FGFR inhibitor-naive cholangiocarcinoma: </a:t>
            </a:r>
            <a:r>
              <a:rPr lang="en-US" sz="1800" dirty="0" err="1">
                <a:effectLst/>
                <a:latin typeface="Arial" panose="020B0604020202020204" pitchFamily="34" charset="0"/>
                <a:ea typeface="Times New Roman" panose="02020603050405020304" pitchFamily="18" charset="0"/>
              </a:rPr>
              <a:t>ReFocus</a:t>
            </a:r>
            <a:r>
              <a:rPr lang="en-US" sz="1800" dirty="0">
                <a:effectLst/>
                <a:latin typeface="Arial" panose="020B0604020202020204" pitchFamily="34" charset="0"/>
                <a:ea typeface="Times New Roman" panose="02020603050405020304" pitchFamily="18" charset="0"/>
              </a:rPr>
              <a:t> trial. Presented at: European Society for Medical Oncology Congress; September 9-13, 2022. Abstract LBA12.</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Dai S, Zhou Z, Chen Z, et al. Fibroblast growth factor receptors (FGFRs): structures and small molecule inhibitors. Cells. 2019;8:614.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fr-FR" sz="1800" dirty="0" err="1">
                <a:effectLst/>
                <a:latin typeface="Arial" panose="020B0604020202020204" pitchFamily="34" charset="0"/>
                <a:ea typeface="Times New Roman" panose="02020603050405020304" pitchFamily="18" charset="0"/>
              </a:rPr>
              <a:t>Javle</a:t>
            </a:r>
            <a:r>
              <a:rPr lang="fr-FR" sz="1800" dirty="0">
                <a:effectLst/>
                <a:latin typeface="Arial" panose="020B0604020202020204" pitchFamily="34" charset="0"/>
                <a:ea typeface="Times New Roman" panose="02020603050405020304" pitchFamily="18" charset="0"/>
              </a:rPr>
              <a:t> MM, </a:t>
            </a:r>
            <a:r>
              <a:rPr lang="fr-FR" sz="1800" dirty="0" err="1">
                <a:effectLst/>
                <a:latin typeface="Arial" panose="020B0604020202020204" pitchFamily="34" charset="0"/>
                <a:ea typeface="Times New Roman" panose="02020603050405020304" pitchFamily="18" charset="0"/>
              </a:rPr>
              <a:t>Mahipal</a:t>
            </a:r>
            <a:r>
              <a:rPr lang="fr-FR" sz="1800" dirty="0">
                <a:effectLst/>
                <a:latin typeface="Arial" panose="020B0604020202020204" pitchFamily="34" charset="0"/>
                <a:ea typeface="Times New Roman" panose="02020603050405020304" pitchFamily="18" charset="0"/>
              </a:rPr>
              <a:t> A, </a:t>
            </a:r>
            <a:r>
              <a:rPr lang="fr-FR" sz="1800" dirty="0" err="1">
                <a:effectLst/>
                <a:latin typeface="Arial" panose="020B0604020202020204" pitchFamily="34" charset="0"/>
                <a:ea typeface="Times New Roman" panose="02020603050405020304" pitchFamily="18" charset="0"/>
              </a:rPr>
              <a:t>Fonkoua</a:t>
            </a:r>
            <a:r>
              <a:rPr lang="fr-FR" sz="1800" dirty="0">
                <a:effectLst/>
                <a:latin typeface="Arial" panose="020B0604020202020204" pitchFamily="34" charset="0"/>
                <a:ea typeface="Times New Roman" panose="02020603050405020304" pitchFamily="18" charset="0"/>
              </a:rPr>
              <a:t> L, et al. </a:t>
            </a:r>
            <a:r>
              <a:rPr lang="en-US" sz="1800" dirty="0">
                <a:effectLst/>
                <a:latin typeface="Arial" panose="020B0604020202020204" pitchFamily="34" charset="0"/>
                <a:ea typeface="Times New Roman" panose="02020603050405020304" pitchFamily="18" charset="0"/>
              </a:rPr>
              <a:t>Efficacy and safety results of FGFR1-3 inhibitor, </a:t>
            </a:r>
            <a:r>
              <a:rPr lang="en-US" sz="1800" dirty="0" err="1">
                <a:effectLst/>
                <a:latin typeface="Arial" panose="020B0604020202020204" pitchFamily="34" charset="0"/>
                <a:ea typeface="Times New Roman" panose="02020603050405020304" pitchFamily="18" charset="0"/>
              </a:rPr>
              <a:t>tinengotinib</a:t>
            </a:r>
            <a:r>
              <a:rPr lang="en-US" sz="1800" dirty="0">
                <a:effectLst/>
                <a:latin typeface="Arial" panose="020B0604020202020204" pitchFamily="34" charset="0"/>
                <a:ea typeface="Times New Roman" panose="02020603050405020304" pitchFamily="18" charset="0"/>
              </a:rPr>
              <a:t>, as monotherapy in patients with advanced, metastatic cholangiocarcinoma: results from phase II clinical trial. J Clin Oncol. 2024;42(3_suppl):434.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fr-FR" sz="1800" dirty="0">
                <a:effectLst/>
                <a:latin typeface="Arial" panose="020B0604020202020204" pitchFamily="34" charset="0"/>
                <a:ea typeface="Times New Roman" panose="02020603050405020304" pitchFamily="18" charset="0"/>
              </a:rPr>
              <a:t>Heuser M, Araujo Cruz MM, Goparaju R, et al. </a:t>
            </a:r>
            <a:r>
              <a:rPr lang="en-US" sz="1800" dirty="0">
                <a:effectLst/>
                <a:latin typeface="Arial" panose="020B0604020202020204" pitchFamily="34" charset="0"/>
                <a:ea typeface="Times New Roman" panose="02020603050405020304" pitchFamily="18" charset="0"/>
              </a:rPr>
              <a:t>Enigmas of IDH mutations in hematology/oncology. Exp </a:t>
            </a:r>
            <a:r>
              <a:rPr lang="en-US" sz="1800" dirty="0" err="1">
                <a:effectLst/>
                <a:latin typeface="Arial" panose="020B0604020202020204" pitchFamily="34" charset="0"/>
                <a:ea typeface="Times New Roman" panose="02020603050405020304" pitchFamily="18" charset="0"/>
              </a:rPr>
              <a:t>Hematol</a:t>
            </a:r>
            <a:r>
              <a:rPr lang="en-US" sz="1800" dirty="0">
                <a:effectLst/>
                <a:latin typeface="Arial" panose="020B0604020202020204" pitchFamily="34" charset="0"/>
                <a:ea typeface="Times New Roman" panose="02020603050405020304" pitchFamily="18" charset="0"/>
              </a:rPr>
              <a:t>. 2015;43:685-697.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Borger DR, Tanabe KK, Fan KC, et al. Frequent mutation of isocitrate dehydrogenase (IDH)1 and IDH2 in cholangiocarcinoma identified through broad-based tumor genotyping. Oncologist. 2012;17:72-79.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fr-FR" sz="1800" dirty="0">
                <a:effectLst/>
                <a:latin typeface="Arial" panose="020B0604020202020204" pitchFamily="34" charset="0"/>
                <a:ea typeface="Times New Roman" panose="02020603050405020304" pitchFamily="18" charset="0"/>
              </a:rPr>
              <a:t>Zhu AX, </a:t>
            </a:r>
            <a:r>
              <a:rPr lang="fr-FR" sz="1800" dirty="0" err="1">
                <a:effectLst/>
                <a:latin typeface="Arial" panose="020B0604020202020204" pitchFamily="34" charset="0"/>
                <a:ea typeface="Times New Roman" panose="02020603050405020304" pitchFamily="18" charset="0"/>
              </a:rPr>
              <a:t>Macarulla</a:t>
            </a:r>
            <a:r>
              <a:rPr lang="fr-FR" sz="1800" dirty="0">
                <a:effectLst/>
                <a:latin typeface="Arial" panose="020B0604020202020204" pitchFamily="34" charset="0"/>
                <a:ea typeface="Times New Roman" panose="02020603050405020304" pitchFamily="18" charset="0"/>
              </a:rPr>
              <a:t> T, </a:t>
            </a:r>
            <a:r>
              <a:rPr lang="fr-FR" sz="1800" dirty="0" err="1">
                <a:effectLst/>
                <a:latin typeface="Arial" panose="020B0604020202020204" pitchFamily="34" charset="0"/>
                <a:ea typeface="Times New Roman" panose="02020603050405020304" pitchFamily="18" charset="0"/>
              </a:rPr>
              <a:t>Javle</a:t>
            </a:r>
            <a:r>
              <a:rPr lang="fr-FR" sz="1800" dirty="0">
                <a:effectLst/>
                <a:latin typeface="Arial" panose="020B0604020202020204" pitchFamily="34" charset="0"/>
                <a:ea typeface="Times New Roman" panose="02020603050405020304" pitchFamily="18" charset="0"/>
              </a:rPr>
              <a:t> MM, et al. </a:t>
            </a:r>
            <a:r>
              <a:rPr lang="en-US" sz="1800" dirty="0">
                <a:effectLst/>
                <a:latin typeface="Arial" panose="020B0604020202020204" pitchFamily="34" charset="0"/>
                <a:ea typeface="Times New Roman" panose="02020603050405020304" pitchFamily="18" charset="0"/>
              </a:rPr>
              <a:t>Final overall survival efficacy results of </a:t>
            </a:r>
            <a:r>
              <a:rPr lang="en-US" sz="1800" dirty="0" err="1">
                <a:effectLst/>
                <a:latin typeface="Arial" panose="020B0604020202020204" pitchFamily="34" charset="0"/>
                <a:ea typeface="Times New Roman" panose="02020603050405020304" pitchFamily="18" charset="0"/>
              </a:rPr>
              <a:t>ivosidenib</a:t>
            </a:r>
            <a:r>
              <a:rPr lang="en-US" sz="1800" dirty="0">
                <a:effectLst/>
                <a:latin typeface="Arial" panose="020B0604020202020204" pitchFamily="34" charset="0"/>
                <a:ea typeface="Times New Roman" panose="02020603050405020304" pitchFamily="18" charset="0"/>
              </a:rPr>
              <a:t> for patients with advanced cholangiocarcinoma with IDH1 mutation: the phase 3 randomized clinical </a:t>
            </a:r>
            <a:r>
              <a:rPr lang="en-US" sz="1800" dirty="0" err="1">
                <a:effectLst/>
                <a:latin typeface="Arial" panose="020B0604020202020204" pitchFamily="34" charset="0"/>
                <a:ea typeface="Times New Roman" panose="02020603050405020304" pitchFamily="18" charset="0"/>
              </a:rPr>
              <a:t>ClarIDHy</a:t>
            </a:r>
            <a:r>
              <a:rPr lang="en-US" sz="1800" dirty="0">
                <a:effectLst/>
                <a:latin typeface="Arial" panose="020B0604020202020204" pitchFamily="34" charset="0"/>
                <a:ea typeface="Times New Roman" panose="02020603050405020304" pitchFamily="18" charset="0"/>
              </a:rPr>
              <a:t> trial. JAMA Oncol. 2021;7:1669-1677.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Ivosidenib</a:t>
            </a:r>
            <a:r>
              <a:rPr lang="en-US" sz="1800" dirty="0">
                <a:effectLst/>
                <a:latin typeface="Arial" panose="020B0604020202020204" pitchFamily="34" charset="0"/>
                <a:ea typeface="Times New Roman" panose="02020603050405020304" pitchFamily="18" charset="0"/>
              </a:rPr>
              <a:t> [prescribing information]. Boston, MA: </a:t>
            </a:r>
            <a:r>
              <a:rPr lang="en-US" sz="1800" dirty="0" err="1">
                <a:effectLst/>
                <a:latin typeface="Arial" panose="020B0604020202020204" pitchFamily="34" charset="0"/>
                <a:ea typeface="Times New Roman" panose="02020603050405020304" pitchFamily="18" charset="0"/>
              </a:rPr>
              <a:t>Servier</a:t>
            </a:r>
            <a:r>
              <a:rPr lang="en-US" sz="1800" dirty="0">
                <a:effectLst/>
                <a:latin typeface="Arial" panose="020B0604020202020204" pitchFamily="34" charset="0"/>
                <a:ea typeface="Times New Roman" panose="02020603050405020304" pitchFamily="18" charset="0"/>
              </a:rPr>
              <a:t>; 2023.</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Harding J, Ikeda M, Goyal L, et al. A first-in-human phase 1 study of LY3410738, a covalent inhibitor of mutant IDH1 and IDH2, as monotherapy and in combination with cisplatin and gemcitabine in advanced IDH-mutant cholangiocarcinoma. Presented at: World Congress on Gastrointestinal Cancers; June 28 - July 1, 2023. Abstract SO-1.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s-ES" sz="1800" dirty="0" err="1">
                <a:effectLst/>
                <a:latin typeface="Arial" panose="020B0604020202020204" pitchFamily="34" charset="0"/>
                <a:ea typeface="Times New Roman" panose="02020603050405020304" pitchFamily="18" charset="0"/>
              </a:rPr>
              <a:t>Subbiah</a:t>
            </a:r>
            <a:r>
              <a:rPr lang="es-ES" sz="1800" dirty="0">
                <a:effectLst/>
                <a:latin typeface="Arial" panose="020B0604020202020204" pitchFamily="34" charset="0"/>
                <a:ea typeface="Times New Roman" panose="02020603050405020304" pitchFamily="18" charset="0"/>
              </a:rPr>
              <a:t> V, Lassen U, </a:t>
            </a:r>
            <a:r>
              <a:rPr lang="es-ES" sz="1800" dirty="0" err="1">
                <a:effectLst/>
                <a:latin typeface="Arial" panose="020B0604020202020204" pitchFamily="34" charset="0"/>
                <a:ea typeface="Times New Roman" panose="02020603050405020304" pitchFamily="18" charset="0"/>
              </a:rPr>
              <a:t>Élez</a:t>
            </a:r>
            <a:r>
              <a:rPr lang="es-ES" sz="1800" dirty="0">
                <a:effectLst/>
                <a:latin typeface="Arial" panose="020B0604020202020204" pitchFamily="34" charset="0"/>
                <a:ea typeface="Times New Roman" panose="02020603050405020304" pitchFamily="18" charset="0"/>
              </a:rPr>
              <a:t> E, et al. </a:t>
            </a:r>
            <a:r>
              <a:rPr lang="en-US" sz="1800" dirty="0">
                <a:effectLst/>
                <a:latin typeface="Arial" panose="020B0604020202020204" pitchFamily="34" charset="0"/>
                <a:ea typeface="Times New Roman" panose="02020603050405020304" pitchFamily="18" charset="0"/>
              </a:rPr>
              <a:t>Dabrafenib plus trametinib in patients with BRAF</a:t>
            </a:r>
            <a:r>
              <a:rPr lang="en-US" sz="1800" baseline="30000" dirty="0">
                <a:effectLst/>
                <a:latin typeface="Arial" panose="020B0604020202020204" pitchFamily="34" charset="0"/>
                <a:ea typeface="Times New Roman" panose="02020603050405020304" pitchFamily="18" charset="0"/>
              </a:rPr>
              <a:t>V600E</a:t>
            </a:r>
            <a:r>
              <a:rPr lang="en-US" sz="1800" dirty="0">
                <a:effectLst/>
                <a:latin typeface="Arial" panose="020B0604020202020204" pitchFamily="34" charset="0"/>
                <a:ea typeface="Times New Roman" panose="02020603050405020304" pitchFamily="18" charset="0"/>
              </a:rPr>
              <a:t>-mutated biliary tract cancer (ROAR): a phase 2, open-label, single-arm, </a:t>
            </a:r>
            <a:r>
              <a:rPr lang="en-US" sz="1800" dirty="0" err="1">
                <a:effectLst/>
                <a:latin typeface="Arial" panose="020B0604020202020204" pitchFamily="34" charset="0"/>
                <a:ea typeface="Times New Roman" panose="02020603050405020304" pitchFamily="18" charset="0"/>
              </a:rPr>
              <a:t>multicentre</a:t>
            </a:r>
            <a:r>
              <a:rPr lang="en-US" sz="1800" dirty="0">
                <a:effectLst/>
                <a:latin typeface="Arial" panose="020B0604020202020204" pitchFamily="34" charset="0"/>
                <a:ea typeface="Times New Roman" panose="02020603050405020304" pitchFamily="18" charset="0"/>
              </a:rPr>
              <a:t> basket trial. Lancet Oncol. 2020;21:1234-1243.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Dabrafenib [prescribing information]. East Hanover, NJ: Novartis; 2024.</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fr-FR" sz="1800" dirty="0" err="1">
                <a:effectLst/>
                <a:latin typeface="Arial" panose="020B0604020202020204" pitchFamily="34" charset="0"/>
                <a:ea typeface="Times New Roman" panose="02020603050405020304" pitchFamily="18" charset="0"/>
              </a:rPr>
              <a:t>Nakada</a:t>
            </a:r>
            <a:r>
              <a:rPr lang="fr-FR" sz="1800" dirty="0">
                <a:effectLst/>
                <a:latin typeface="Arial" panose="020B0604020202020204" pitchFamily="34" charset="0"/>
                <a:ea typeface="Times New Roman" panose="02020603050405020304" pitchFamily="18" charset="0"/>
              </a:rPr>
              <a:t> T, </a:t>
            </a:r>
            <a:r>
              <a:rPr lang="fr-FR" sz="1800" dirty="0" err="1">
                <a:effectLst/>
                <a:latin typeface="Arial" panose="020B0604020202020204" pitchFamily="34" charset="0"/>
                <a:ea typeface="Times New Roman" panose="02020603050405020304" pitchFamily="18" charset="0"/>
              </a:rPr>
              <a:t>Sugihara</a:t>
            </a:r>
            <a:r>
              <a:rPr lang="fr-FR" sz="1800" dirty="0">
                <a:effectLst/>
                <a:latin typeface="Arial" panose="020B0604020202020204" pitchFamily="34" charset="0"/>
                <a:ea typeface="Times New Roman" panose="02020603050405020304" pitchFamily="18" charset="0"/>
              </a:rPr>
              <a:t> K, </a:t>
            </a:r>
            <a:r>
              <a:rPr lang="fr-FR" sz="1800" dirty="0" err="1">
                <a:effectLst/>
                <a:latin typeface="Arial" panose="020B0604020202020204" pitchFamily="34" charset="0"/>
                <a:ea typeface="Times New Roman" panose="02020603050405020304" pitchFamily="18" charset="0"/>
              </a:rPr>
              <a:t>Jikoh</a:t>
            </a:r>
            <a:r>
              <a:rPr lang="fr-FR" sz="1800" dirty="0">
                <a:effectLst/>
                <a:latin typeface="Arial" panose="020B0604020202020204" pitchFamily="34" charset="0"/>
                <a:ea typeface="Times New Roman" panose="02020603050405020304" pitchFamily="18" charset="0"/>
              </a:rPr>
              <a:t> T, et al. </a:t>
            </a:r>
            <a:r>
              <a:rPr lang="en-US" sz="1800" dirty="0">
                <a:effectLst/>
                <a:latin typeface="Arial" panose="020B0604020202020204" pitchFamily="34" charset="0"/>
                <a:ea typeface="Times New Roman" panose="02020603050405020304" pitchFamily="18" charset="0"/>
              </a:rPr>
              <a:t>The latest research and development into the antibody-drug conjugate, [fam-] trastuzumab </a:t>
            </a:r>
            <a:r>
              <a:rPr lang="en-US" sz="1800" dirty="0" err="1">
                <a:effectLst/>
                <a:latin typeface="Arial" panose="020B0604020202020204" pitchFamily="34" charset="0"/>
                <a:ea typeface="Times New Roman" panose="02020603050405020304" pitchFamily="18" charset="0"/>
              </a:rPr>
              <a:t>deruxtecan</a:t>
            </a:r>
            <a:r>
              <a:rPr lang="en-US" sz="1800" dirty="0">
                <a:effectLst/>
                <a:latin typeface="Arial" panose="020B0604020202020204" pitchFamily="34" charset="0"/>
                <a:ea typeface="Times New Roman" panose="02020603050405020304" pitchFamily="18" charset="0"/>
              </a:rPr>
              <a:t> (DS-8201a), for HER2 cancer therapy. Chem Pharm Bull (Tokyo). 2019;67:173-185.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Ogitani</a:t>
            </a:r>
            <a:r>
              <a:rPr lang="en-US" sz="1800" dirty="0">
                <a:effectLst/>
                <a:latin typeface="Arial" panose="020B0604020202020204" pitchFamily="34" charset="0"/>
                <a:ea typeface="Times New Roman" panose="02020603050405020304" pitchFamily="18" charset="0"/>
              </a:rPr>
              <a:t> Y, </a:t>
            </a:r>
            <a:r>
              <a:rPr lang="en-US" sz="1800" dirty="0" err="1">
                <a:effectLst/>
                <a:latin typeface="Arial" panose="020B0604020202020204" pitchFamily="34" charset="0"/>
                <a:ea typeface="Times New Roman" panose="02020603050405020304" pitchFamily="18" charset="0"/>
              </a:rPr>
              <a:t>Hagihara</a:t>
            </a:r>
            <a:r>
              <a:rPr lang="en-US" sz="1800" dirty="0">
                <a:effectLst/>
                <a:latin typeface="Arial" panose="020B0604020202020204" pitchFamily="34" charset="0"/>
                <a:ea typeface="Times New Roman" panose="02020603050405020304" pitchFamily="18" charset="0"/>
              </a:rPr>
              <a:t> K, </a:t>
            </a:r>
            <a:r>
              <a:rPr lang="en-US" sz="1800" dirty="0" err="1">
                <a:effectLst/>
                <a:latin typeface="Arial" panose="020B0604020202020204" pitchFamily="34" charset="0"/>
                <a:ea typeface="Times New Roman" panose="02020603050405020304" pitchFamily="18" charset="0"/>
              </a:rPr>
              <a:t>Oitate</a:t>
            </a:r>
            <a:r>
              <a:rPr lang="en-US" sz="1800" dirty="0">
                <a:effectLst/>
                <a:latin typeface="Arial" panose="020B0604020202020204" pitchFamily="34" charset="0"/>
                <a:ea typeface="Times New Roman" panose="02020603050405020304" pitchFamily="18" charset="0"/>
              </a:rPr>
              <a:t> M, et al. Bystander killing effect of DS-8201a, a novel anti-human epidermal growth factor receptor 2 antibody-drug conjugate, in tumors with human epidermal growth factor receptor 2 heterogeneity. Cancer Sci. 2016;107:1039-1046.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s-ES" sz="1800" dirty="0" err="1">
                <a:effectLst/>
                <a:latin typeface="Arial" panose="020B0604020202020204" pitchFamily="34" charset="0"/>
                <a:ea typeface="Times New Roman" panose="02020603050405020304" pitchFamily="18" charset="0"/>
              </a:rPr>
              <a:t>Ohba</a:t>
            </a:r>
            <a:r>
              <a:rPr lang="es-ES" sz="1800" dirty="0">
                <a:effectLst/>
                <a:latin typeface="Arial" panose="020B0604020202020204" pitchFamily="34" charset="0"/>
                <a:ea typeface="Times New Roman" panose="02020603050405020304" pitchFamily="18" charset="0"/>
              </a:rPr>
              <a:t> A, </a:t>
            </a:r>
            <a:r>
              <a:rPr lang="es-ES" sz="1800" dirty="0" err="1">
                <a:effectLst/>
                <a:latin typeface="Arial" panose="020B0604020202020204" pitchFamily="34" charset="0"/>
                <a:ea typeface="Times New Roman" panose="02020603050405020304" pitchFamily="18" charset="0"/>
              </a:rPr>
              <a:t>Morizane</a:t>
            </a:r>
            <a:r>
              <a:rPr lang="es-ES" sz="1800" dirty="0">
                <a:effectLst/>
                <a:latin typeface="Arial" panose="020B0604020202020204" pitchFamily="34" charset="0"/>
                <a:ea typeface="Times New Roman" panose="02020603050405020304" pitchFamily="18" charset="0"/>
              </a:rPr>
              <a:t> C, </a:t>
            </a:r>
            <a:r>
              <a:rPr lang="es-ES" sz="1800" dirty="0" err="1">
                <a:effectLst/>
                <a:latin typeface="Arial" panose="020B0604020202020204" pitchFamily="34" charset="0"/>
                <a:ea typeface="Times New Roman" panose="02020603050405020304" pitchFamily="18" charset="0"/>
              </a:rPr>
              <a:t>Kawamoto</a:t>
            </a:r>
            <a:r>
              <a:rPr lang="es-ES" sz="1800" dirty="0">
                <a:effectLst/>
                <a:latin typeface="Arial" panose="020B0604020202020204" pitchFamily="34" charset="0"/>
                <a:ea typeface="Times New Roman" panose="02020603050405020304" pitchFamily="18" charset="0"/>
              </a:rPr>
              <a:t> Y, et al. </a:t>
            </a:r>
            <a:r>
              <a:rPr lang="en-US" sz="1800" dirty="0">
                <a:effectLst/>
                <a:latin typeface="Arial" panose="020B0604020202020204" pitchFamily="34" charset="0"/>
                <a:ea typeface="Times New Roman" panose="02020603050405020304" pitchFamily="18" charset="0"/>
              </a:rPr>
              <a:t>Trastuzumab </a:t>
            </a:r>
            <a:r>
              <a:rPr lang="en-US" sz="1800" dirty="0" err="1">
                <a:effectLst/>
                <a:latin typeface="Arial" panose="020B0604020202020204" pitchFamily="34" charset="0"/>
                <a:ea typeface="Times New Roman" panose="02020603050405020304" pitchFamily="18" charset="0"/>
              </a:rPr>
              <a:t>deruxtecan</a:t>
            </a:r>
            <a:r>
              <a:rPr lang="en-US" sz="1800" dirty="0">
                <a:effectLst/>
                <a:latin typeface="Arial" panose="020B0604020202020204" pitchFamily="34" charset="0"/>
                <a:ea typeface="Times New Roman" panose="02020603050405020304" pitchFamily="18" charset="0"/>
              </a:rPr>
              <a:t> (T-</a:t>
            </a:r>
            <a:r>
              <a:rPr lang="en-US" sz="1800" dirty="0" err="1">
                <a:effectLst/>
                <a:latin typeface="Arial" panose="020B0604020202020204" pitchFamily="34" charset="0"/>
                <a:ea typeface="Times New Roman" panose="02020603050405020304" pitchFamily="18" charset="0"/>
              </a:rPr>
              <a:t>DXd</a:t>
            </a:r>
            <a:r>
              <a:rPr lang="en-US" sz="1800" dirty="0">
                <a:effectLst/>
                <a:latin typeface="Arial" panose="020B0604020202020204" pitchFamily="34" charset="0"/>
                <a:ea typeface="Times New Roman" panose="02020603050405020304" pitchFamily="18" charset="0"/>
              </a:rPr>
              <a:t>; DS-8201) in patients (pts) with HER2-expressing unresectable or recurrent biliary tract cancer (BTC): An investigator-initiated multicenter phase 2 study (HERB trial). J Clin Oncol. 2022;40:4006-4006.</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Meric</a:t>
            </a:r>
            <a:r>
              <a:rPr lang="en-US" sz="1800" dirty="0">
                <a:effectLst/>
                <a:latin typeface="Arial" panose="020B0604020202020204" pitchFamily="34" charset="0"/>
                <a:ea typeface="Times New Roman" panose="02020603050405020304" pitchFamily="18" charset="0"/>
              </a:rPr>
              <a:t>-Bernstam F, </a:t>
            </a:r>
            <a:r>
              <a:rPr lang="en-US" sz="1800" dirty="0" err="1">
                <a:effectLst/>
                <a:latin typeface="Arial" panose="020B0604020202020204" pitchFamily="34" charset="0"/>
                <a:ea typeface="Times New Roman" panose="02020603050405020304" pitchFamily="18" charset="0"/>
              </a:rPr>
              <a:t>Makker</a:t>
            </a:r>
            <a:r>
              <a:rPr lang="en-US" sz="1800" dirty="0">
                <a:effectLst/>
                <a:latin typeface="Arial" panose="020B0604020202020204" pitchFamily="34" charset="0"/>
                <a:ea typeface="Times New Roman" panose="02020603050405020304" pitchFamily="18" charset="0"/>
              </a:rPr>
              <a:t> V, </a:t>
            </a:r>
            <a:r>
              <a:rPr lang="en-US" sz="1800" dirty="0" err="1">
                <a:effectLst/>
                <a:latin typeface="Arial" panose="020B0604020202020204" pitchFamily="34" charset="0"/>
                <a:ea typeface="Times New Roman" panose="02020603050405020304" pitchFamily="18" charset="0"/>
              </a:rPr>
              <a:t>Oaknin</a:t>
            </a:r>
            <a:r>
              <a:rPr lang="en-US" sz="1800" dirty="0">
                <a:effectLst/>
                <a:latin typeface="Arial" panose="020B0604020202020204" pitchFamily="34" charset="0"/>
                <a:ea typeface="Times New Roman" panose="02020603050405020304" pitchFamily="18" charset="0"/>
              </a:rPr>
              <a:t> A, et al. </a:t>
            </a:r>
            <a:r>
              <a:rPr lang="en-US" sz="1800" dirty="0">
                <a:solidFill>
                  <a:srgbClr val="000000"/>
                </a:solidFill>
                <a:effectLst/>
                <a:latin typeface="Arial" panose="020B0604020202020204" pitchFamily="34" charset="0"/>
                <a:ea typeface="Times New Roman" panose="02020603050405020304" pitchFamily="18" charset="0"/>
              </a:rPr>
              <a:t>Efficacy and safety of trastuzumab </a:t>
            </a:r>
            <a:r>
              <a:rPr lang="en-US" sz="1800" dirty="0" err="1">
                <a:solidFill>
                  <a:srgbClr val="000000"/>
                </a:solidFill>
                <a:effectLst/>
                <a:latin typeface="Arial" panose="020B0604020202020204" pitchFamily="34" charset="0"/>
                <a:ea typeface="Times New Roman" panose="02020603050405020304" pitchFamily="18" charset="0"/>
              </a:rPr>
              <a:t>deruxtecan</a:t>
            </a:r>
            <a:r>
              <a:rPr lang="en-US" sz="1800" dirty="0">
                <a:solidFill>
                  <a:srgbClr val="000000"/>
                </a:solidFill>
                <a:effectLst/>
                <a:latin typeface="Arial" panose="020B0604020202020204" pitchFamily="34" charset="0"/>
                <a:ea typeface="Times New Roman" panose="02020603050405020304" pitchFamily="18" charset="0"/>
              </a:rPr>
              <a:t> in patients with HER2-expressing solid tumors: primary results from the DESTINY-PanTumor02 phase II trial. </a:t>
            </a:r>
            <a:r>
              <a:rPr lang="en-US" sz="1800" spc="25" dirty="0">
                <a:effectLst/>
                <a:latin typeface="Arial" panose="020B0604020202020204" pitchFamily="34" charset="0"/>
                <a:ea typeface="Times New Roman" panose="02020603050405020304" pitchFamily="18" charset="0"/>
              </a:rPr>
              <a:t>J Clin Oncol. 2024;</a:t>
            </a:r>
            <a:r>
              <a:rPr lang="en-US" sz="1800" dirty="0">
                <a:solidFill>
                  <a:srgbClr val="000000"/>
                </a:solidFill>
                <a:effectLst/>
                <a:latin typeface="Arial" panose="020B0604020202020204" pitchFamily="34" charset="0"/>
                <a:ea typeface="Times New Roman" panose="02020603050405020304" pitchFamily="18" charset="0"/>
              </a:rPr>
              <a:t>42:47-58.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Trastuzumab </a:t>
            </a:r>
            <a:r>
              <a:rPr lang="en-US" sz="1800" dirty="0" err="1">
                <a:effectLst/>
                <a:latin typeface="Arial" panose="020B0604020202020204" pitchFamily="34" charset="0"/>
                <a:ea typeface="Times New Roman" panose="02020603050405020304" pitchFamily="18" charset="0"/>
              </a:rPr>
              <a:t>deruxtecan</a:t>
            </a:r>
            <a:r>
              <a:rPr lang="en-US" sz="1800" dirty="0">
                <a:effectLst/>
                <a:latin typeface="Arial" panose="020B0604020202020204" pitchFamily="34" charset="0"/>
                <a:ea typeface="Times New Roman" panose="02020603050405020304" pitchFamily="18" charset="0"/>
              </a:rPr>
              <a:t> [prescribing information]. Basking Ridge, NJ: Daiichi Sankyo; 2024.</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s-ES" sz="1800" dirty="0" err="1">
                <a:effectLst/>
                <a:latin typeface="Arial" panose="020B0604020202020204" pitchFamily="34" charset="0"/>
                <a:ea typeface="Times New Roman" panose="02020603050405020304" pitchFamily="18" charset="0"/>
              </a:rPr>
              <a:t>Weisser</a:t>
            </a:r>
            <a:r>
              <a:rPr lang="es-ES" sz="1800" dirty="0">
                <a:effectLst/>
                <a:latin typeface="Arial" panose="020B0604020202020204" pitchFamily="34" charset="0"/>
                <a:ea typeface="Times New Roman" panose="02020603050405020304" pitchFamily="18" charset="0"/>
              </a:rPr>
              <a:t> NE, Sanches M, Escobar-Cabrera E, et al. </a:t>
            </a:r>
            <a:r>
              <a:rPr lang="en-US" sz="1800" dirty="0">
                <a:effectLst/>
                <a:latin typeface="Arial" panose="020B0604020202020204" pitchFamily="34" charset="0"/>
                <a:ea typeface="Times New Roman" panose="02020603050405020304" pitchFamily="18" charset="0"/>
              </a:rPr>
              <a:t>An anti-HER2 </a:t>
            </a:r>
            <a:r>
              <a:rPr lang="en-US" sz="1800" dirty="0" err="1">
                <a:effectLst/>
                <a:latin typeface="Arial" panose="020B0604020202020204" pitchFamily="34" charset="0"/>
                <a:ea typeface="Times New Roman" panose="02020603050405020304" pitchFamily="18" charset="0"/>
              </a:rPr>
              <a:t>biparatopic</a:t>
            </a:r>
            <a:r>
              <a:rPr lang="en-US" sz="1800" dirty="0">
                <a:effectLst/>
                <a:latin typeface="Arial" panose="020B0604020202020204" pitchFamily="34" charset="0"/>
                <a:ea typeface="Times New Roman" panose="02020603050405020304" pitchFamily="18" charset="0"/>
              </a:rPr>
              <a:t> antibody that induces unique HER2 clustering and complement-dependent cytotoxicity. Nat </a:t>
            </a:r>
            <a:r>
              <a:rPr lang="en-US" sz="1800" dirty="0" err="1">
                <a:effectLst/>
                <a:latin typeface="Arial" panose="020B0604020202020204" pitchFamily="34" charset="0"/>
                <a:ea typeface="Times New Roman" panose="02020603050405020304" pitchFamily="18" charset="0"/>
              </a:rPr>
              <a:t>Commun</a:t>
            </a:r>
            <a:r>
              <a:rPr lang="en-US" sz="1800" dirty="0">
                <a:effectLst/>
                <a:latin typeface="Arial" panose="020B0604020202020204" pitchFamily="34" charset="0"/>
                <a:ea typeface="Times New Roman" panose="02020603050405020304" pitchFamily="18" charset="0"/>
              </a:rPr>
              <a:t>. 2023;14:1394.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DiPeri</a:t>
            </a:r>
            <a:r>
              <a:rPr lang="en-US" sz="1800" dirty="0">
                <a:effectLst/>
                <a:latin typeface="Arial" panose="020B0604020202020204" pitchFamily="34" charset="0"/>
                <a:ea typeface="Times New Roman" panose="02020603050405020304" pitchFamily="18" charset="0"/>
              </a:rPr>
              <a:t> TP, Evans KW, Wang B, et al. Co-clinical trial of novel bispecific anti-HER2 antibody </a:t>
            </a:r>
            <a:r>
              <a:rPr lang="en-US" sz="1800" dirty="0" err="1">
                <a:effectLst/>
                <a:latin typeface="Arial" panose="020B0604020202020204" pitchFamily="34" charset="0"/>
                <a:ea typeface="Times New Roman" panose="02020603050405020304" pitchFamily="18" charset="0"/>
              </a:rPr>
              <a:t>zanidatamab</a:t>
            </a:r>
            <a:r>
              <a:rPr lang="en-US" sz="1800" dirty="0">
                <a:effectLst/>
                <a:latin typeface="Arial" panose="020B0604020202020204" pitchFamily="34" charset="0"/>
                <a:ea typeface="Times New Roman" panose="02020603050405020304" pitchFamily="18" charset="0"/>
              </a:rPr>
              <a:t> in patient-derived xenografts. Cancer </a:t>
            </a:r>
            <a:r>
              <a:rPr lang="en-US" sz="1800" dirty="0" err="1">
                <a:effectLst/>
                <a:latin typeface="Arial" panose="020B0604020202020204" pitchFamily="34" charset="0"/>
                <a:ea typeface="Times New Roman" panose="02020603050405020304" pitchFamily="18" charset="0"/>
              </a:rPr>
              <a:t>Discov</a:t>
            </a:r>
            <a:r>
              <a:rPr lang="en-US" sz="1800" dirty="0">
                <a:effectLst/>
                <a:latin typeface="Arial" panose="020B0604020202020204" pitchFamily="34" charset="0"/>
                <a:ea typeface="Times New Roman" panose="02020603050405020304" pitchFamily="18" charset="0"/>
              </a:rPr>
              <a:t>. 2024;14:828-845.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Harding JJ, Fan J, Oh DY, et al. </a:t>
            </a:r>
            <a:r>
              <a:rPr lang="en-US" sz="1800" dirty="0" err="1">
                <a:effectLst/>
                <a:latin typeface="Arial" panose="020B0604020202020204" pitchFamily="34" charset="0"/>
                <a:ea typeface="Times New Roman" panose="02020603050405020304" pitchFamily="18" charset="0"/>
              </a:rPr>
              <a:t>Zanidatamab</a:t>
            </a:r>
            <a:r>
              <a:rPr lang="en-US" sz="1800" dirty="0">
                <a:effectLst/>
                <a:latin typeface="Arial" panose="020B0604020202020204" pitchFamily="34" charset="0"/>
                <a:ea typeface="Times New Roman" panose="02020603050405020304" pitchFamily="18" charset="0"/>
              </a:rPr>
              <a:t> for HER2-amplified, unresectable, locally advanced or metastatic biliary tract cancer (HERIZON-BTC-01): a </a:t>
            </a:r>
            <a:r>
              <a:rPr lang="en-US" sz="1800" dirty="0" err="1">
                <a:effectLst/>
                <a:latin typeface="Arial" panose="020B0604020202020204" pitchFamily="34" charset="0"/>
                <a:ea typeface="Times New Roman" panose="02020603050405020304" pitchFamily="18" charset="0"/>
              </a:rPr>
              <a:t>multicentre</a:t>
            </a:r>
            <a:r>
              <a:rPr lang="en-US" sz="1800" dirty="0">
                <a:effectLst/>
                <a:latin typeface="Arial" panose="020B0604020202020204" pitchFamily="34" charset="0"/>
                <a:ea typeface="Times New Roman" panose="02020603050405020304" pitchFamily="18" charset="0"/>
              </a:rPr>
              <a:t>, single-arm, phase 2b study. Lancet Oncol. 2023;24:772-782.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s-ES" sz="1800" dirty="0">
                <a:effectLst/>
                <a:latin typeface="Arial" panose="020B0604020202020204" pitchFamily="34" charset="0"/>
                <a:ea typeface="Times New Roman" panose="02020603050405020304" pitchFamily="18" charset="0"/>
              </a:rPr>
              <a:t>Nakamura Y, </a:t>
            </a:r>
            <a:r>
              <a:rPr lang="es-ES" sz="1800" dirty="0" err="1">
                <a:effectLst/>
                <a:latin typeface="Arial" panose="020B0604020202020204" pitchFamily="34" charset="0"/>
                <a:ea typeface="Times New Roman" panose="02020603050405020304" pitchFamily="18" charset="0"/>
              </a:rPr>
              <a:t>Mizuno</a:t>
            </a:r>
            <a:r>
              <a:rPr lang="es-ES" sz="1800" dirty="0">
                <a:effectLst/>
                <a:latin typeface="Arial" panose="020B0604020202020204" pitchFamily="34" charset="0"/>
                <a:ea typeface="Times New Roman" panose="02020603050405020304" pitchFamily="18" charset="0"/>
              </a:rPr>
              <a:t> N, </a:t>
            </a:r>
            <a:r>
              <a:rPr lang="es-ES" sz="1800" dirty="0" err="1">
                <a:effectLst/>
                <a:latin typeface="Arial" panose="020B0604020202020204" pitchFamily="34" charset="0"/>
                <a:ea typeface="Times New Roman" panose="02020603050405020304" pitchFamily="18" charset="0"/>
              </a:rPr>
              <a:t>Sunakawa</a:t>
            </a:r>
            <a:r>
              <a:rPr lang="es-ES" sz="1800" dirty="0">
                <a:effectLst/>
                <a:latin typeface="Arial" panose="020B0604020202020204" pitchFamily="34" charset="0"/>
                <a:ea typeface="Times New Roman" panose="02020603050405020304" pitchFamily="18" charset="0"/>
              </a:rPr>
              <a:t> Y, et al. </a:t>
            </a:r>
            <a:r>
              <a:rPr lang="en-US" sz="1800" dirty="0">
                <a:effectLst/>
                <a:latin typeface="Arial" panose="020B0604020202020204" pitchFamily="34" charset="0"/>
                <a:ea typeface="Times New Roman" panose="02020603050405020304" pitchFamily="18" charset="0"/>
              </a:rPr>
              <a:t>Tucatinib and trastuzumab for previously treated human epidermal growth factor receptor 2-positive metastatic biliary tract cancer (SGNTUC-019): a phase II basket study. J Clin Oncol. 2023;41:5569-5578.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Nakamura H, Arai Y, </a:t>
            </a:r>
            <a:r>
              <a:rPr lang="en-US" sz="1800" dirty="0" err="1">
                <a:effectLst/>
                <a:latin typeface="Arial" panose="020B0604020202020204" pitchFamily="34" charset="0"/>
                <a:ea typeface="Times New Roman" panose="02020603050405020304" pitchFamily="18" charset="0"/>
              </a:rPr>
              <a:t>Totoki</a:t>
            </a:r>
            <a:r>
              <a:rPr lang="en-US" sz="1800" dirty="0">
                <a:effectLst/>
                <a:latin typeface="Arial" panose="020B0604020202020204" pitchFamily="34" charset="0"/>
                <a:ea typeface="Times New Roman" panose="02020603050405020304" pitchFamily="18" charset="0"/>
              </a:rPr>
              <a:t> Y, et al. Genomic spectra of biliary tract cancer. Nat Genet. 2015;47:1003-1010.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Pant S, </a:t>
            </a:r>
            <a:r>
              <a:rPr lang="en-US" sz="1800" dirty="0" err="1">
                <a:effectLst/>
                <a:latin typeface="Arial" panose="020B0604020202020204" pitchFamily="34" charset="0"/>
                <a:ea typeface="Times New Roman" panose="02020603050405020304" pitchFamily="18" charset="0"/>
              </a:rPr>
              <a:t>Yaegar</a:t>
            </a:r>
            <a:r>
              <a:rPr lang="en-US" sz="1800" dirty="0">
                <a:effectLst/>
                <a:latin typeface="Arial" panose="020B0604020202020204" pitchFamily="34" charset="0"/>
                <a:ea typeface="Times New Roman" panose="02020603050405020304" pitchFamily="18" charset="0"/>
              </a:rPr>
              <a:t> R, Spira Al, et al. </a:t>
            </a:r>
            <a:r>
              <a:rPr lang="en-US" sz="1800" dirty="0">
                <a:solidFill>
                  <a:srgbClr val="000000"/>
                </a:solidFill>
                <a:effectLst/>
                <a:latin typeface="Arial" panose="020B0604020202020204" pitchFamily="34" charset="0"/>
                <a:ea typeface="Times New Roman" panose="02020603050405020304" pitchFamily="18" charset="0"/>
              </a:rPr>
              <a:t>KRYSTAL-1: activity and safety of </a:t>
            </a:r>
            <a:r>
              <a:rPr lang="en-US" sz="1800" dirty="0" err="1">
                <a:solidFill>
                  <a:srgbClr val="000000"/>
                </a:solidFill>
                <a:effectLst/>
                <a:latin typeface="Arial" panose="020B0604020202020204" pitchFamily="34" charset="0"/>
                <a:ea typeface="Times New Roman" panose="02020603050405020304" pitchFamily="18" charset="0"/>
              </a:rPr>
              <a:t>adagrasib</a:t>
            </a:r>
            <a:r>
              <a:rPr lang="en-US" sz="1800" dirty="0">
                <a:solidFill>
                  <a:srgbClr val="000000"/>
                </a:solidFill>
                <a:effectLst/>
                <a:latin typeface="Arial" panose="020B0604020202020204" pitchFamily="34" charset="0"/>
                <a:ea typeface="Times New Roman" panose="02020603050405020304" pitchFamily="18" charset="0"/>
              </a:rPr>
              <a:t> (MRTX849) in patients with advanced solid tumors harboring a KRAS</a:t>
            </a:r>
            <a:r>
              <a:rPr lang="en-US" sz="1800" baseline="30000" dirty="0">
                <a:solidFill>
                  <a:srgbClr val="000000"/>
                </a:solidFill>
                <a:effectLst/>
                <a:latin typeface="Arial" panose="020B0604020202020204" pitchFamily="34" charset="0"/>
                <a:ea typeface="Times New Roman" panose="02020603050405020304" pitchFamily="18" charset="0"/>
              </a:rPr>
              <a:t>G12C</a:t>
            </a:r>
            <a:r>
              <a:rPr lang="en-US" sz="1800" dirty="0">
                <a:solidFill>
                  <a:srgbClr val="000000"/>
                </a:solidFill>
                <a:effectLst/>
                <a:latin typeface="Arial" panose="020B0604020202020204" pitchFamily="34" charset="0"/>
                <a:ea typeface="Times New Roman" panose="02020603050405020304" pitchFamily="18" charset="0"/>
              </a:rPr>
              <a:t> mutation. J Clin Oncol. 2023;41:425082-425082.</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fr-FR" sz="1800" dirty="0">
                <a:effectLst/>
                <a:latin typeface="Arial" panose="020B0604020202020204" pitchFamily="34" charset="0"/>
                <a:ea typeface="Times New Roman" panose="02020603050405020304" pitchFamily="18" charset="0"/>
              </a:rPr>
              <a:t>Bekaii-Saab TS, </a:t>
            </a:r>
            <a:r>
              <a:rPr lang="fr-FR" sz="1800" dirty="0" err="1">
                <a:effectLst/>
                <a:latin typeface="Arial" panose="020B0604020202020204" pitchFamily="34" charset="0"/>
                <a:ea typeface="Times New Roman" panose="02020603050405020304" pitchFamily="18" charset="0"/>
              </a:rPr>
              <a:t>Yaeger</a:t>
            </a:r>
            <a:r>
              <a:rPr lang="fr-FR" sz="1800" dirty="0">
                <a:effectLst/>
                <a:latin typeface="Arial" panose="020B0604020202020204" pitchFamily="34" charset="0"/>
                <a:ea typeface="Times New Roman" panose="02020603050405020304" pitchFamily="18" charset="0"/>
              </a:rPr>
              <a:t> R, Spira AI, et al. </a:t>
            </a:r>
            <a:r>
              <a:rPr lang="en-US" sz="1800" dirty="0" err="1">
                <a:effectLst/>
                <a:latin typeface="Arial" panose="020B0604020202020204" pitchFamily="34" charset="0"/>
                <a:ea typeface="Times New Roman" panose="02020603050405020304" pitchFamily="18" charset="0"/>
              </a:rPr>
              <a:t>Adagrasib</a:t>
            </a:r>
            <a:r>
              <a:rPr lang="en-US" sz="1800" dirty="0">
                <a:effectLst/>
                <a:latin typeface="Arial" panose="020B0604020202020204" pitchFamily="34" charset="0"/>
                <a:ea typeface="Times New Roman" panose="02020603050405020304" pitchFamily="18" charset="0"/>
              </a:rPr>
              <a:t> in advanced solid tumors harboring a KRAS</a:t>
            </a:r>
            <a:r>
              <a:rPr lang="en-US" sz="1800" baseline="30000" dirty="0">
                <a:effectLst/>
                <a:latin typeface="Arial" panose="020B0604020202020204" pitchFamily="34" charset="0"/>
                <a:ea typeface="Times New Roman" panose="02020603050405020304" pitchFamily="18" charset="0"/>
              </a:rPr>
              <a:t>G12C</a:t>
            </a:r>
            <a:r>
              <a:rPr lang="en-US" sz="1800" dirty="0">
                <a:effectLst/>
                <a:latin typeface="Arial" panose="020B0604020202020204" pitchFamily="34" charset="0"/>
                <a:ea typeface="Times New Roman" panose="02020603050405020304" pitchFamily="18" charset="0"/>
              </a:rPr>
              <a:t> mutation. J Clin Oncol. 2023;41:4097-4106.</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fr-FR" sz="1800" dirty="0">
                <a:effectLst/>
                <a:latin typeface="Arial" panose="020B0604020202020204" pitchFamily="34" charset="0"/>
                <a:ea typeface="Times New Roman" panose="02020603050405020304" pitchFamily="18" charset="0"/>
              </a:rPr>
              <a:t>Abou-Alfa GK, </a:t>
            </a:r>
            <a:r>
              <a:rPr lang="fr-FR" sz="1800" dirty="0" err="1">
                <a:effectLst/>
                <a:latin typeface="Arial" panose="020B0604020202020204" pitchFamily="34" charset="0"/>
                <a:ea typeface="Times New Roman" panose="02020603050405020304" pitchFamily="18" charset="0"/>
              </a:rPr>
              <a:t>Sahai</a:t>
            </a:r>
            <a:r>
              <a:rPr lang="fr-FR" sz="1800" dirty="0">
                <a:effectLst/>
                <a:latin typeface="Arial" panose="020B0604020202020204" pitchFamily="34" charset="0"/>
                <a:ea typeface="Times New Roman" panose="02020603050405020304" pitchFamily="18" charset="0"/>
              </a:rPr>
              <a:t> V, </a:t>
            </a:r>
            <a:r>
              <a:rPr lang="fr-FR" sz="1800" dirty="0" err="1">
                <a:effectLst/>
                <a:latin typeface="Arial" panose="020B0604020202020204" pitchFamily="34" charset="0"/>
                <a:ea typeface="Times New Roman" panose="02020603050405020304" pitchFamily="18" charset="0"/>
              </a:rPr>
              <a:t>Hollebecque</a:t>
            </a:r>
            <a:r>
              <a:rPr lang="fr-FR" sz="1800" dirty="0">
                <a:effectLst/>
                <a:latin typeface="Arial" panose="020B0604020202020204" pitchFamily="34" charset="0"/>
                <a:ea typeface="Times New Roman" panose="02020603050405020304" pitchFamily="18" charset="0"/>
              </a:rPr>
              <a:t> A, et al. </a:t>
            </a:r>
            <a:r>
              <a:rPr lang="en-US" sz="1800" dirty="0" err="1">
                <a:effectLst/>
                <a:latin typeface="Arial" panose="020B0604020202020204" pitchFamily="34" charset="0"/>
                <a:ea typeface="Times New Roman" panose="02020603050405020304" pitchFamily="18" charset="0"/>
              </a:rPr>
              <a:t>Pemigatinib</a:t>
            </a:r>
            <a:r>
              <a:rPr lang="en-US" sz="1800" dirty="0">
                <a:effectLst/>
                <a:latin typeface="Arial" panose="020B0604020202020204" pitchFamily="34" charset="0"/>
                <a:ea typeface="Times New Roman" panose="02020603050405020304" pitchFamily="18" charset="0"/>
              </a:rPr>
              <a:t> for previously treated, locally advanced or metastatic cholangiocarcinoma: a </a:t>
            </a:r>
            <a:r>
              <a:rPr lang="en-US" sz="1800" dirty="0" err="1">
                <a:effectLst/>
                <a:latin typeface="Arial" panose="020B0604020202020204" pitchFamily="34" charset="0"/>
                <a:ea typeface="Times New Roman" panose="02020603050405020304" pitchFamily="18" charset="0"/>
              </a:rPr>
              <a:t>multicentre</a:t>
            </a:r>
            <a:r>
              <a:rPr lang="en-US" sz="1800" dirty="0">
                <a:effectLst/>
                <a:latin typeface="Arial" panose="020B0604020202020204" pitchFamily="34" charset="0"/>
                <a:ea typeface="Times New Roman" panose="02020603050405020304" pitchFamily="18" charset="0"/>
              </a:rPr>
              <a:t>, open-label, phase 2 study. Lancet Oncol. 2020;21:671-684.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Yamamoto N, </a:t>
            </a:r>
            <a:r>
              <a:rPr lang="en-US" sz="1800" dirty="0" err="1">
                <a:effectLst/>
                <a:latin typeface="Arial" panose="020B0604020202020204" pitchFamily="34" charset="0"/>
                <a:ea typeface="Times New Roman" panose="02020603050405020304" pitchFamily="18" charset="0"/>
              </a:rPr>
              <a:t>Tolcher</a:t>
            </a:r>
            <a:r>
              <a:rPr lang="en-US" sz="1800" dirty="0">
                <a:effectLst/>
                <a:latin typeface="Arial" panose="020B0604020202020204" pitchFamily="34" charset="0"/>
                <a:ea typeface="Times New Roman" panose="02020603050405020304" pitchFamily="18" charset="0"/>
              </a:rPr>
              <a:t> A, Hafez N, et al. Efficacy and safety of the MDM2-p53 antagonist </a:t>
            </a:r>
            <a:r>
              <a:rPr lang="en-US" sz="1800" dirty="0" err="1">
                <a:effectLst/>
                <a:latin typeface="Arial" panose="020B0604020202020204" pitchFamily="34" charset="0"/>
                <a:ea typeface="Times New Roman" panose="02020603050405020304" pitchFamily="18" charset="0"/>
              </a:rPr>
              <a:t>brigimadlin</a:t>
            </a:r>
            <a:r>
              <a:rPr lang="en-US" sz="1800" dirty="0">
                <a:effectLst/>
                <a:latin typeface="Arial" panose="020B0604020202020204" pitchFamily="34" charset="0"/>
                <a:ea typeface="Times New Roman" panose="02020603050405020304" pitchFamily="18" charset="0"/>
              </a:rPr>
              <a:t> (BI 907828) in patients with advanced biliary tract cancer: a case series. </a:t>
            </a:r>
            <a:r>
              <a:rPr lang="en-US" sz="1800" dirty="0" err="1">
                <a:effectLst/>
                <a:latin typeface="Arial" panose="020B0604020202020204" pitchFamily="34" charset="0"/>
                <a:ea typeface="Times New Roman" panose="02020603050405020304" pitchFamily="18" charset="0"/>
              </a:rPr>
              <a:t>Onco</a:t>
            </a:r>
            <a:r>
              <a:rPr lang="en-US" sz="1800" dirty="0">
                <a:effectLst/>
                <a:latin typeface="Arial" panose="020B0604020202020204" pitchFamily="34" charset="0"/>
                <a:ea typeface="Times New Roman" panose="02020603050405020304" pitchFamily="18" charset="0"/>
              </a:rPr>
              <a:t> Targets </a:t>
            </a:r>
            <a:r>
              <a:rPr lang="en-US" sz="1800" dirty="0" err="1">
                <a:effectLst/>
                <a:latin typeface="Arial" panose="020B0604020202020204" pitchFamily="34" charset="0"/>
                <a:ea typeface="Times New Roman" panose="02020603050405020304" pitchFamily="18" charset="0"/>
              </a:rPr>
              <a:t>Ther</a:t>
            </a:r>
            <a:r>
              <a:rPr lang="en-US" sz="1800" dirty="0">
                <a:effectLst/>
                <a:latin typeface="Arial" panose="020B0604020202020204" pitchFamily="34" charset="0"/>
                <a:ea typeface="Times New Roman" panose="02020603050405020304" pitchFamily="18" charset="0"/>
              </a:rPr>
              <a:t>. 2024;17:267-280.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Kim SJ, Akita M, Sung YN, et al. MDM2 amplification in intrahepatic </a:t>
            </a:r>
            <a:r>
              <a:rPr lang="en-US" sz="1800" dirty="0" err="1">
                <a:effectLst/>
                <a:latin typeface="Arial" panose="020B0604020202020204" pitchFamily="34" charset="0"/>
                <a:ea typeface="Times New Roman" panose="02020603050405020304" pitchFamily="18" charset="0"/>
              </a:rPr>
              <a:t>cholangiocarcinomas</a:t>
            </a:r>
            <a:r>
              <a:rPr lang="en-US" sz="1800" dirty="0">
                <a:effectLst/>
                <a:latin typeface="Arial" panose="020B0604020202020204" pitchFamily="34" charset="0"/>
                <a:ea typeface="Times New Roman" panose="02020603050405020304" pitchFamily="18" charset="0"/>
              </a:rPr>
              <a:t>: its relationship with large-duct type morphology and uncommon KRAS mutations. Am J Surg </a:t>
            </a:r>
            <a:r>
              <a:rPr lang="en-US" sz="1800" dirty="0" err="1">
                <a:effectLst/>
                <a:latin typeface="Arial" panose="020B0604020202020204" pitchFamily="34" charset="0"/>
                <a:ea typeface="Times New Roman" panose="02020603050405020304" pitchFamily="18" charset="0"/>
              </a:rPr>
              <a:t>Pathol</a:t>
            </a:r>
            <a:r>
              <a:rPr lang="en-US" sz="1800" dirty="0">
                <a:effectLst/>
                <a:latin typeface="Arial" panose="020B0604020202020204" pitchFamily="34" charset="0"/>
                <a:ea typeface="Times New Roman" panose="02020603050405020304" pitchFamily="18" charset="0"/>
              </a:rPr>
              <a:t>. 2018;42:512-521.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a:effectLst/>
                <a:latin typeface="Arial" panose="020B0604020202020204" pitchFamily="34" charset="0"/>
                <a:ea typeface="Times New Roman" panose="02020603050405020304" pitchFamily="18" charset="0"/>
              </a:rPr>
              <a:t>Kato S, Ross JS, Gay L, et al. Analysis of MDM2 amplification: next-generation sequencing of patients with diverse malignancies. JCO Precis Oncol. 2018;2018:PO.17.00235.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Arial" panose="020B0604020202020204" pitchFamily="34" charset="0"/>
              <a:buAutoNum type="arabicPeriod"/>
            </a:pPr>
            <a:r>
              <a:rPr lang="en-US" sz="1800" dirty="0" err="1">
                <a:effectLst/>
                <a:latin typeface="Arial" panose="020B0604020202020204" pitchFamily="34" charset="0"/>
                <a:ea typeface="Times New Roman" panose="02020603050405020304" pitchFamily="18" charset="0"/>
              </a:rPr>
              <a:t>Macarulla</a:t>
            </a:r>
            <a:r>
              <a:rPr lang="en-US" sz="1800" dirty="0">
                <a:effectLst/>
                <a:latin typeface="Arial" panose="020B0604020202020204" pitchFamily="34" charset="0"/>
                <a:ea typeface="Times New Roman" panose="02020603050405020304" pitchFamily="18" charset="0"/>
              </a:rPr>
              <a:t> T, Yamamoto N, </a:t>
            </a:r>
            <a:r>
              <a:rPr lang="en-US" sz="1800" dirty="0" err="1">
                <a:effectLst/>
                <a:latin typeface="Arial" panose="020B0604020202020204" pitchFamily="34" charset="0"/>
                <a:ea typeface="Times New Roman" panose="02020603050405020304" pitchFamily="18" charset="0"/>
              </a:rPr>
              <a:t>Tolcher</a:t>
            </a:r>
            <a:r>
              <a:rPr lang="en-US" sz="1800" dirty="0">
                <a:effectLst/>
                <a:latin typeface="Arial" panose="020B0604020202020204" pitchFamily="34" charset="0"/>
                <a:ea typeface="Times New Roman" panose="02020603050405020304" pitchFamily="18" charset="0"/>
              </a:rPr>
              <a:t> A, et al. </a:t>
            </a:r>
            <a:r>
              <a:rPr lang="en-US" sz="1800" dirty="0">
                <a:solidFill>
                  <a:srgbClr val="000000"/>
                </a:solidFill>
                <a:effectLst/>
                <a:latin typeface="Arial" panose="020B0604020202020204" pitchFamily="34" charset="0"/>
                <a:ea typeface="Times New Roman" panose="02020603050405020304" pitchFamily="18" charset="0"/>
              </a:rPr>
              <a:t>Efficacy and safety of </a:t>
            </a:r>
            <a:r>
              <a:rPr lang="en-US" sz="1800" dirty="0" err="1">
                <a:solidFill>
                  <a:srgbClr val="000000"/>
                </a:solidFill>
                <a:effectLst/>
                <a:latin typeface="Arial" panose="020B0604020202020204" pitchFamily="34" charset="0"/>
                <a:ea typeface="Times New Roman" panose="02020603050405020304" pitchFamily="18" charset="0"/>
              </a:rPr>
              <a:t>brigimadlin</a:t>
            </a:r>
            <a:r>
              <a:rPr lang="en-US" sz="1800" dirty="0">
                <a:solidFill>
                  <a:srgbClr val="000000"/>
                </a:solidFill>
                <a:effectLst/>
                <a:latin typeface="Arial" panose="020B0604020202020204" pitchFamily="34" charset="0"/>
                <a:ea typeface="Times New Roman" panose="02020603050405020304" pitchFamily="18" charset="0"/>
              </a:rPr>
              <a:t> (BI 907828), an MDM2</a:t>
            </a:r>
            <a:r>
              <a:rPr lang="en-US" sz="1800" dirty="0">
                <a:solidFill>
                  <a:srgbClr val="000000"/>
                </a:solidFill>
                <a:effectLst/>
                <a:highlight>
                  <a:srgbClr val="FFFF00"/>
                </a:highlight>
                <a:latin typeface="Arial" panose="020B0604020202020204" pitchFamily="34" charset="0"/>
                <a:ea typeface="Times New Roman" panose="02020603050405020304" pitchFamily="18" charset="0"/>
              </a:rPr>
              <a:t>–</a:t>
            </a:r>
            <a:r>
              <a:rPr lang="en-US" sz="1800" dirty="0">
                <a:solidFill>
                  <a:srgbClr val="000000"/>
                </a:solidFill>
                <a:effectLst/>
                <a:latin typeface="Arial" panose="020B0604020202020204" pitchFamily="34" charset="0"/>
                <a:ea typeface="Times New Roman" panose="02020603050405020304" pitchFamily="18" charset="0"/>
              </a:rPr>
              <a:t>p53 antagonist, in patients (pts) with advanced biliary tract cancer: data from two phase </a:t>
            </a:r>
            <a:r>
              <a:rPr lang="en-US" sz="1800" dirty="0" err="1">
                <a:solidFill>
                  <a:srgbClr val="000000"/>
                </a:solidFill>
                <a:effectLst/>
                <a:latin typeface="Arial" panose="020B0604020202020204" pitchFamily="34" charset="0"/>
                <a:ea typeface="Times New Roman" panose="02020603050405020304" pitchFamily="18" charset="0"/>
              </a:rPr>
              <a:t>Ia</a:t>
            </a:r>
            <a:r>
              <a:rPr lang="en-US" sz="1800" dirty="0">
                <a:solidFill>
                  <a:srgbClr val="000000"/>
                </a:solidFill>
                <a:effectLst/>
                <a:latin typeface="Arial" panose="020B0604020202020204" pitchFamily="34" charset="0"/>
                <a:ea typeface="Times New Roman" panose="02020603050405020304" pitchFamily="18" charset="0"/>
              </a:rPr>
              <a:t>/</a:t>
            </a:r>
            <a:r>
              <a:rPr lang="en-US" sz="1800" dirty="0" err="1">
                <a:solidFill>
                  <a:srgbClr val="000000"/>
                </a:solidFill>
                <a:effectLst/>
                <a:latin typeface="Arial" panose="020B0604020202020204" pitchFamily="34" charset="0"/>
                <a:ea typeface="Times New Roman" panose="02020603050405020304" pitchFamily="18" charset="0"/>
              </a:rPr>
              <a:t>Ib</a:t>
            </a:r>
            <a:r>
              <a:rPr lang="en-US" sz="1800" dirty="0">
                <a:solidFill>
                  <a:srgbClr val="000000"/>
                </a:solidFill>
                <a:effectLst/>
                <a:latin typeface="Arial" panose="020B0604020202020204" pitchFamily="34" charset="0"/>
                <a:ea typeface="Times New Roman" panose="02020603050405020304" pitchFamily="18" charset="0"/>
              </a:rPr>
              <a:t> dose-escalation/expansion trials. Presented at: ASCO Gastrointestinal Cancers Symposium; January 18-20, 2024. Abstract 487.</a:t>
            </a:r>
            <a:endParaRPr lang="en-US" sz="1800" dirty="0">
              <a:effectLst/>
              <a:latin typeface="Times New Roman" panose="02020603050405020304" pitchFamily="18" charset="0"/>
              <a:ea typeface="Times New Roman" panose="02020603050405020304" pitchFamily="18" charset="0"/>
            </a:endParaRPr>
          </a:p>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close-up of a human body&#10;&#10;Description automatically generated">
            <a:extLst>
              <a:ext uri="{FF2B5EF4-FFF2-40B4-BE49-F238E27FC236}">
                <a16:creationId xmlns:a16="http://schemas.microsoft.com/office/drawing/2014/main" id="{5A084893-4644-C72E-3D95-36E31B53BD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2776" b="7222"/>
          <a:stretch/>
        </p:blipFill>
        <p:spPr>
          <a:xfrm>
            <a:off x="6114254" y="3667127"/>
            <a:ext cx="6077744" cy="3190874"/>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03700539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3119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61964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250932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0373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94936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6147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25858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773506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28866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6154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333434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942065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9534908"/>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 id="2147484680" r:id="rId12"/>
    <p:sldLayoutId id="214748468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14.emf"/><Relationship Id="rId18" Type="http://schemas.openxmlformats.org/officeDocument/2006/relationships/image" Target="../media/image19.emf"/><Relationship Id="rId26" Type="http://schemas.openxmlformats.org/officeDocument/2006/relationships/image" Target="../media/image27.emf"/><Relationship Id="rId3" Type="http://schemas.openxmlformats.org/officeDocument/2006/relationships/image" Target="../media/image4.emf"/><Relationship Id="rId21" Type="http://schemas.openxmlformats.org/officeDocument/2006/relationships/image" Target="../media/image22.emf"/><Relationship Id="rId7" Type="http://schemas.openxmlformats.org/officeDocument/2006/relationships/image" Target="../media/image8.emf"/><Relationship Id="rId12" Type="http://schemas.openxmlformats.org/officeDocument/2006/relationships/image" Target="../media/image13.emf"/><Relationship Id="rId17" Type="http://schemas.openxmlformats.org/officeDocument/2006/relationships/image" Target="../media/image18.emf"/><Relationship Id="rId25" Type="http://schemas.openxmlformats.org/officeDocument/2006/relationships/image" Target="../media/image26.emf"/><Relationship Id="rId2" Type="http://schemas.openxmlformats.org/officeDocument/2006/relationships/notesSlide" Target="../notesSlides/notesSlide33.xml"/><Relationship Id="rId16" Type="http://schemas.openxmlformats.org/officeDocument/2006/relationships/image" Target="../media/image17.emf"/><Relationship Id="rId20" Type="http://schemas.openxmlformats.org/officeDocument/2006/relationships/image" Target="../media/image21.emf"/><Relationship Id="rId29" Type="http://schemas.openxmlformats.org/officeDocument/2006/relationships/image" Target="../media/image30.emf"/><Relationship Id="rId1" Type="http://schemas.openxmlformats.org/officeDocument/2006/relationships/slideLayout" Target="../slideLayouts/slideLayout16.xml"/><Relationship Id="rId6" Type="http://schemas.openxmlformats.org/officeDocument/2006/relationships/image" Target="../media/image7.emf"/><Relationship Id="rId11" Type="http://schemas.openxmlformats.org/officeDocument/2006/relationships/image" Target="../media/image12.emf"/><Relationship Id="rId24" Type="http://schemas.openxmlformats.org/officeDocument/2006/relationships/image" Target="../media/image25.emf"/><Relationship Id="rId5" Type="http://schemas.openxmlformats.org/officeDocument/2006/relationships/image" Target="../media/image6.emf"/><Relationship Id="rId15" Type="http://schemas.openxmlformats.org/officeDocument/2006/relationships/image" Target="../media/image16.emf"/><Relationship Id="rId23" Type="http://schemas.openxmlformats.org/officeDocument/2006/relationships/image" Target="../media/image24.emf"/><Relationship Id="rId28" Type="http://schemas.openxmlformats.org/officeDocument/2006/relationships/image" Target="../media/image29.emf"/><Relationship Id="rId10" Type="http://schemas.openxmlformats.org/officeDocument/2006/relationships/image" Target="../media/image11.emf"/><Relationship Id="rId19" Type="http://schemas.openxmlformats.org/officeDocument/2006/relationships/image" Target="../media/image20.emf"/><Relationship Id="rId31" Type="http://schemas.openxmlformats.org/officeDocument/2006/relationships/image" Target="../media/image32.emf"/><Relationship Id="rId4" Type="http://schemas.openxmlformats.org/officeDocument/2006/relationships/image" Target="../media/image5.emf"/><Relationship Id="rId9" Type="http://schemas.openxmlformats.org/officeDocument/2006/relationships/image" Target="../media/image10.emf"/><Relationship Id="rId14" Type="http://schemas.openxmlformats.org/officeDocument/2006/relationships/image" Target="../media/image15.emf"/><Relationship Id="rId22" Type="http://schemas.openxmlformats.org/officeDocument/2006/relationships/image" Target="../media/image23.emf"/><Relationship Id="rId27" Type="http://schemas.openxmlformats.org/officeDocument/2006/relationships/image" Target="../media/image28.emf"/><Relationship Id="rId30" Type="http://schemas.openxmlformats.org/officeDocument/2006/relationships/image" Target="../media/image31.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1" y="1600200"/>
            <a:ext cx="10491216" cy="2057400"/>
          </a:xfrm>
        </p:spPr>
        <p:txBody>
          <a:bodyPr>
            <a:normAutofit/>
          </a:bodyPr>
          <a:lstStyle/>
          <a:p>
            <a:r>
              <a:rPr lang="en-US" altLang="en-US" sz="4000" dirty="0"/>
              <a:t>Targeting the MDM2-p53 Pathway in </a:t>
            </a:r>
            <a:br>
              <a:rPr lang="en-US" altLang="en-US" sz="4000" dirty="0"/>
            </a:br>
            <a:r>
              <a:rPr lang="en-US" altLang="en-US" sz="4000" dirty="0"/>
              <a:t>Biliary Tract Cancer: Emerging Data and Implications for Future Clinical Practice</a:t>
            </a:r>
            <a:endParaRPr lang="en-US" altLang="en-US" dirty="0"/>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407583" y="636422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Boehringer Ingelheim Pharmaceuticals,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3135975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AB69-3866-48B0-9EBE-FA6D04709E78}"/>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808C3A49-5C5D-4A81-9D3F-CE25BD009A16}"/>
              </a:ext>
            </a:extLst>
          </p:cNvPr>
          <p:cNvSpPr>
            <a:spLocks noGrp="1"/>
          </p:cNvSpPr>
          <p:nvPr>
            <p:ph idx="1"/>
          </p:nvPr>
        </p:nvSpPr>
        <p:spPr>
          <a:xfrm>
            <a:off x="599590" y="1508498"/>
            <a:ext cx="10877529" cy="4990087"/>
          </a:xfrm>
        </p:spPr>
        <p:txBody>
          <a:bodyPr/>
          <a:lstStyle/>
          <a:p>
            <a:pPr marL="0" indent="0">
              <a:spcBef>
                <a:spcPts val="0"/>
              </a:spcBef>
              <a:spcAft>
                <a:spcPts val="0"/>
              </a:spcAft>
              <a:buClr>
                <a:schemeClr val="accent6"/>
              </a:buClr>
              <a:buNone/>
              <a:defRPr/>
            </a:pPr>
            <a:r>
              <a:rPr lang="pt-BR" sz="2600" b="1" i="0" dirty="0">
                <a:solidFill>
                  <a:srgbClr val="E1471D"/>
                </a:solidFill>
                <a:effectLst/>
                <a:cs typeface="Calibri" panose="020F0502020204030204" pitchFamily="34" charset="0"/>
              </a:rPr>
              <a:t>Patricia LoRusso, DO, PhD(h)</a:t>
            </a:r>
            <a:br>
              <a:rPr lang="en-US" sz="2600" b="1" i="0" dirty="0">
                <a:solidFill>
                  <a:srgbClr val="E1471D"/>
                </a:solidFill>
                <a:effectLst/>
                <a:cs typeface="Calibri" panose="020F0502020204030204" pitchFamily="34" charset="0"/>
              </a:rPr>
            </a:br>
            <a:r>
              <a:rPr lang="en-US" sz="2400" i="0" dirty="0">
                <a:effectLst/>
                <a:cs typeface="Calibri" panose="020F0502020204030204" pitchFamily="34" charset="0"/>
              </a:rPr>
              <a:t>Associate Center Director, Experimental Therapeutics</a:t>
            </a:r>
          </a:p>
          <a:p>
            <a:pPr marL="0" indent="0">
              <a:spcBef>
                <a:spcPts val="0"/>
              </a:spcBef>
              <a:spcAft>
                <a:spcPts val="0"/>
              </a:spcAft>
              <a:buClr>
                <a:schemeClr val="accent6"/>
              </a:buClr>
              <a:buNone/>
              <a:defRPr/>
            </a:pPr>
            <a:r>
              <a:rPr lang="en-US" sz="2400" i="0" dirty="0">
                <a:effectLst/>
                <a:cs typeface="Calibri" panose="020F0502020204030204" pitchFamily="34" charset="0"/>
              </a:rPr>
              <a:t>Director, Early Phase Clinical Trials Program</a:t>
            </a:r>
          </a:p>
          <a:p>
            <a:pPr marL="0" indent="0">
              <a:spcBef>
                <a:spcPts val="0"/>
              </a:spcBef>
              <a:spcAft>
                <a:spcPts val="0"/>
              </a:spcAft>
              <a:buClr>
                <a:schemeClr val="accent6"/>
              </a:buClr>
              <a:buNone/>
              <a:defRPr/>
            </a:pPr>
            <a:r>
              <a:rPr lang="en-US" sz="2400" i="0" dirty="0">
                <a:effectLst/>
                <a:cs typeface="Calibri" panose="020F0502020204030204" pitchFamily="34" charset="0"/>
              </a:rPr>
              <a:t>Yale Cancer Center</a:t>
            </a:r>
          </a:p>
          <a:p>
            <a:pPr marL="0" indent="0">
              <a:spcBef>
                <a:spcPts val="0"/>
              </a:spcBef>
              <a:spcAft>
                <a:spcPts val="0"/>
              </a:spcAft>
              <a:buClr>
                <a:schemeClr val="accent6"/>
              </a:buClr>
              <a:buNone/>
              <a:defRPr/>
            </a:pPr>
            <a:r>
              <a:rPr lang="en-US" sz="2400" i="0" dirty="0">
                <a:effectLst/>
                <a:cs typeface="Calibri" panose="020F0502020204030204" pitchFamily="34" charset="0"/>
              </a:rPr>
              <a:t>Yale University</a:t>
            </a:r>
          </a:p>
          <a:p>
            <a:pPr marL="0" indent="0">
              <a:spcBef>
                <a:spcPts val="0"/>
              </a:spcBef>
              <a:spcAft>
                <a:spcPts val="0"/>
              </a:spcAft>
              <a:buClr>
                <a:schemeClr val="accent6"/>
              </a:buClr>
              <a:buNone/>
              <a:defRPr/>
            </a:pPr>
            <a:r>
              <a:rPr lang="en-US" sz="2400" i="0" dirty="0">
                <a:effectLst/>
                <a:cs typeface="Calibri" panose="020F0502020204030204" pitchFamily="34" charset="0"/>
              </a:rPr>
              <a:t>New Haven, Connecticut</a:t>
            </a:r>
          </a:p>
          <a:p>
            <a:pPr marL="0" indent="0">
              <a:spcBef>
                <a:spcPts val="0"/>
              </a:spcBef>
              <a:spcAft>
                <a:spcPts val="0"/>
              </a:spcAft>
              <a:buClr>
                <a:schemeClr val="accent6"/>
              </a:buClr>
              <a:buNone/>
              <a:defRPr/>
            </a:pPr>
            <a:endParaRPr lang="en-US" sz="2400" i="0" dirty="0">
              <a:effectLst/>
              <a:cs typeface="Calibri" panose="020F0502020204030204" pitchFamily="34" charset="0"/>
            </a:endParaRPr>
          </a:p>
          <a:p>
            <a:pPr marL="0" indent="0">
              <a:buClr>
                <a:schemeClr val="accent6"/>
              </a:buClr>
              <a:buNone/>
              <a:defRPr/>
            </a:pPr>
            <a:r>
              <a:rPr lang="en-US" sz="2400" b="1" dirty="0">
                <a:solidFill>
                  <a:schemeClr val="accent3"/>
                </a:solidFill>
                <a:effectLst/>
                <a:ea typeface="Times New Roman" panose="02020603050405020304" pitchFamily="18" charset="0"/>
                <a:cs typeface="Calibri" panose="020F0502020204030204" pitchFamily="34" charset="0"/>
              </a:rPr>
              <a:t>Patricia LoRusso, DO, PhD(h):</a:t>
            </a:r>
            <a:r>
              <a:rPr lang="en-US" sz="2400" dirty="0">
                <a:solidFill>
                  <a:schemeClr val="accent3"/>
                </a:solidFill>
                <a:effectLst/>
                <a:ea typeface="Times New Roman" panose="02020603050405020304" pitchFamily="18" charset="0"/>
                <a:cs typeface="Calibri" panose="020F0502020204030204" pitchFamily="34" charset="0"/>
              </a:rPr>
              <a:t> </a:t>
            </a:r>
            <a:r>
              <a:rPr lang="en-US" sz="2400" i="1" dirty="0">
                <a:effectLst/>
                <a:ea typeface="Times New Roman" panose="02020603050405020304" pitchFamily="18" charset="0"/>
                <a:cs typeface="Calibri" panose="020F0502020204030204" pitchFamily="34" charset="0"/>
              </a:rPr>
              <a:t>advisor:</a:t>
            </a:r>
            <a:r>
              <a:rPr lang="en-US" sz="2400" dirty="0">
                <a:effectLst/>
                <a:ea typeface="Times New Roman" panose="02020603050405020304" pitchFamily="18" charset="0"/>
                <a:cs typeface="Calibri" panose="020F0502020204030204" pitchFamily="34" charset="0"/>
              </a:rPr>
              <a:t> Actuate Therapeutics, Atreca Development, Boehringer Ingelheim, Cullinan, I-Mab, ImCheck, Kineta, Mekanistic, Mersana, Molecular Templates, NeuroTrials, Qualigen, Quanta Therapeutics, Pfizer, Relay Therapeutics, Seagen, Scenic Biotech, Schrodinger, STCube Pharma, Stemline, Takeda; </a:t>
            </a:r>
            <a:r>
              <a:rPr lang="en-US" sz="2400" i="1" dirty="0">
                <a:effectLst/>
                <a:ea typeface="Times New Roman" panose="02020603050405020304" pitchFamily="18" charset="0"/>
                <a:cs typeface="Calibri" panose="020F0502020204030204" pitchFamily="34" charset="0"/>
              </a:rPr>
              <a:t>consultant:</a:t>
            </a:r>
            <a:r>
              <a:rPr lang="en-US" sz="2400" dirty="0">
                <a:effectLst/>
                <a:ea typeface="Times New Roman" panose="02020603050405020304" pitchFamily="18" charset="0"/>
                <a:cs typeface="Calibri" panose="020F0502020204030204" pitchFamily="34" charset="0"/>
              </a:rPr>
              <a:t> I-Mab, Roivant Sciences; </a:t>
            </a:r>
            <a:r>
              <a:rPr lang="en-US" sz="2400" i="1" dirty="0">
                <a:effectLst/>
                <a:ea typeface="Times New Roman" panose="02020603050405020304" pitchFamily="18" charset="0"/>
                <a:cs typeface="Calibri" panose="020F0502020204030204" pitchFamily="34" charset="0"/>
              </a:rPr>
              <a:t>data and safety monitoring board: </a:t>
            </a:r>
            <a:r>
              <a:rPr lang="en-US" sz="2400" dirty="0">
                <a:effectLst/>
                <a:ea typeface="Times New Roman" panose="02020603050405020304" pitchFamily="18" charset="0"/>
                <a:cs typeface="Calibri" panose="020F0502020204030204" pitchFamily="34" charset="0"/>
              </a:rPr>
              <a:t>Amgen, DrenBio, Sotio</a:t>
            </a:r>
            <a:r>
              <a:rPr lang="en-US" sz="2400" b="0" i="0" dirty="0">
                <a:solidFill>
                  <a:srgbClr val="181818"/>
                </a:solidFill>
                <a:effectLst/>
                <a:cs typeface="Calibri" panose="020F0502020204030204" pitchFamily="34" charset="0"/>
              </a:rPr>
              <a:t>.</a:t>
            </a:r>
            <a:endParaRPr lang="en-US" sz="2400" dirty="0">
              <a:cs typeface="Calibri" panose="020F0502020204030204" pitchFamily="34" charset="0"/>
            </a:endParaRPr>
          </a:p>
        </p:txBody>
      </p:sp>
    </p:spTree>
    <p:custDataLst>
      <p:tags r:id="rId1"/>
    </p:custDataLst>
    <p:extLst>
      <p:ext uri="{BB962C8B-B14F-4D97-AF65-F5344CB8AC3E}">
        <p14:creationId xmlns:p14="http://schemas.microsoft.com/office/powerpoint/2010/main" val="1144233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0416D63-5084-4B14-B8F9-5C33522B4BCE}"/>
              </a:ext>
            </a:extLst>
          </p:cNvPr>
          <p:cNvSpPr>
            <a:spLocks noGrp="1"/>
          </p:cNvSpPr>
          <p:nvPr>
            <p:ph idx="1"/>
          </p:nvPr>
        </p:nvSpPr>
        <p:spPr>
          <a:xfrm>
            <a:off x="606426" y="409575"/>
            <a:ext cx="11269662" cy="5754688"/>
          </a:xfrm>
        </p:spPr>
        <p:txBody>
          <a:bodyPr/>
          <a:lstStyle/>
          <a:p>
            <a:pPr>
              <a:spcAft>
                <a:spcPct val="0"/>
              </a:spcAft>
              <a:buClr>
                <a:schemeClr val="accent6"/>
              </a:buClr>
              <a:buFont typeface="Wingdings" panose="05000000000000000000" pitchFamily="2" charset="2"/>
              <a:buNone/>
              <a:defRPr/>
            </a:pPr>
            <a:r>
              <a:rPr lang="en-US" sz="3200" b="1" dirty="0">
                <a:solidFill>
                  <a:srgbClr val="E1471D"/>
                </a:solidFill>
              </a:rPr>
              <a:t>Learning Objectives</a:t>
            </a:r>
          </a:p>
          <a:p>
            <a:pPr>
              <a:spcBef>
                <a:spcPct val="15000"/>
              </a:spcBef>
              <a:buClr>
                <a:schemeClr val="accent6"/>
              </a:buClr>
              <a:buNone/>
              <a:defRPr/>
            </a:pPr>
            <a:r>
              <a:rPr lang="en-US" sz="2400" dirty="0"/>
              <a:t>At the conclusion of this activity, learners should be able to:</a:t>
            </a:r>
          </a:p>
          <a:p>
            <a:pPr algn="l"/>
            <a:r>
              <a:rPr lang="en-US" sz="2400" b="0" i="0" dirty="0">
                <a:solidFill>
                  <a:srgbClr val="000000"/>
                </a:solidFill>
                <a:effectLst/>
                <a:cs typeface="Calibri" panose="020F0502020204030204" pitchFamily="34" charset="0"/>
              </a:rPr>
              <a:t>Describe the rationale for the MDM2-p53 pathway as a therapeutic target in BTC, considering the mechanisms of action of MDM2 inhibitors </a:t>
            </a:r>
          </a:p>
          <a:p>
            <a:pPr algn="l"/>
            <a:r>
              <a:rPr lang="en-US" sz="2400" b="0" i="0" dirty="0">
                <a:solidFill>
                  <a:srgbClr val="000000"/>
                </a:solidFill>
                <a:effectLst/>
                <a:cs typeface="Calibri" panose="020F0502020204030204" pitchFamily="34" charset="0"/>
              </a:rPr>
              <a:t>Evaluate ongoing clinical trial research investigating novel agents and treatment strategies that incorporate MDM2 inhibitor therapies for patients with BTC</a:t>
            </a:r>
          </a:p>
          <a:p>
            <a:pPr algn="l"/>
            <a:r>
              <a:rPr lang="en-US" sz="2400" b="0" i="0" dirty="0">
                <a:solidFill>
                  <a:srgbClr val="000000"/>
                </a:solidFill>
                <a:effectLst/>
                <a:cs typeface="Calibri" panose="020F0502020204030204" pitchFamily="34" charset="0"/>
              </a:rPr>
              <a:t>Identify patients for clinical trials investigating agents targeting the MDM2-p53 pathway in BTC and other tumors</a:t>
            </a:r>
          </a:p>
          <a:p>
            <a:pPr>
              <a:spcBef>
                <a:spcPct val="20000"/>
              </a:spcBef>
              <a:spcAft>
                <a:spcPct val="20000"/>
              </a:spcAft>
              <a:defRPr/>
            </a:pPr>
            <a:endParaRPr lang="en-US" sz="2200" dirty="0">
              <a:cs typeface="Calibri" panose="020F0502020204030204" pitchFamily="34" charset="0"/>
            </a:endParaRPr>
          </a:p>
        </p:txBody>
      </p:sp>
    </p:spTree>
    <p:custDataLst>
      <p:tags r:id="rId1"/>
    </p:custDataLst>
    <p:extLst>
      <p:ext uri="{BB962C8B-B14F-4D97-AF65-F5344CB8AC3E}">
        <p14:creationId xmlns:p14="http://schemas.microsoft.com/office/powerpoint/2010/main" val="191866939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E93659-539A-6309-4CF8-1C6C82DFAFA3}"/>
              </a:ext>
            </a:extLst>
          </p:cNvPr>
          <p:cNvSpPr>
            <a:spLocks noGrp="1"/>
          </p:cNvSpPr>
          <p:nvPr>
            <p:ph type="title"/>
          </p:nvPr>
        </p:nvSpPr>
        <p:spPr/>
        <p:txBody>
          <a:bodyPr/>
          <a:lstStyle/>
          <a:p>
            <a:r>
              <a:rPr lang="en-US" dirty="0"/>
              <a:t>Overview of BTC and Key Diagnostics</a:t>
            </a:r>
            <a:br>
              <a:rPr lang="en-US" dirty="0"/>
            </a:br>
            <a:endParaRPr lang="en-US" dirty="0">
              <a:solidFill>
                <a:schemeClr val="accent3"/>
              </a:solidFill>
            </a:endParaRPr>
          </a:p>
        </p:txBody>
      </p:sp>
    </p:spTree>
    <p:extLst>
      <p:ext uri="{BB962C8B-B14F-4D97-AF65-F5344CB8AC3E}">
        <p14:creationId xmlns:p14="http://schemas.microsoft.com/office/powerpoint/2010/main" val="328078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343955" y="1607232"/>
            <a:ext cx="4074990" cy="2246769"/>
          </a:xfrm>
          <a:prstGeom prst="rect">
            <a:avLst/>
          </a:prstGeom>
          <a:solidFill>
            <a:schemeClr val="accent3">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Intrahepatic Cholangiocarcinoma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Risk factors: primary sclerosing cholangitis, cirrhosis, </a:t>
            </a:r>
            <a:r>
              <a:rPr kumimoji="0" lang="en-US" sz="1400" b="0" i="1" u="none" strike="noStrike" kern="1200" cap="none" spc="0" normalizeH="0" baseline="0" noProof="0" dirty="0">
                <a:ln>
                  <a:noFill/>
                </a:ln>
                <a:solidFill>
                  <a:prstClr val="black"/>
                </a:solidFill>
                <a:effectLst/>
                <a:uLnTx/>
                <a:uFillTx/>
                <a:latin typeface="Calibri"/>
                <a:ea typeface="+mn-ea"/>
                <a:cs typeface="+mn-cs"/>
              </a:rPr>
              <a:t>Optithorcis viverrini </a:t>
            </a:r>
            <a:r>
              <a:rPr kumimoji="0" lang="en-US" sz="1400" b="0" i="0" u="none" strike="noStrike" kern="1200" cap="none" spc="0" normalizeH="0" baseline="0" noProof="0" dirty="0">
                <a:ln>
                  <a:noFill/>
                </a:ln>
                <a:solidFill>
                  <a:prstClr val="black"/>
                </a:solidFill>
                <a:effectLst/>
                <a:uLnTx/>
                <a:uFillTx/>
                <a:latin typeface="Calibri"/>
                <a:ea typeface="+mn-ea"/>
                <a:cs typeface="+mn-cs"/>
              </a:rPr>
              <a:t>or </a:t>
            </a:r>
            <a:r>
              <a:rPr kumimoji="0" lang="en-US" sz="1400" b="0" i="1" u="none" strike="noStrike" kern="1200" cap="none" spc="0" normalizeH="0" baseline="0" noProof="0" dirty="0">
                <a:ln>
                  <a:noFill/>
                </a:ln>
                <a:solidFill>
                  <a:prstClr val="black"/>
                </a:solidFill>
                <a:effectLst/>
                <a:uLnTx/>
                <a:uFillTx/>
                <a:latin typeface="Calibri"/>
                <a:ea typeface="+mn-ea"/>
                <a:cs typeface="+mn-cs"/>
              </a:rPr>
              <a:t>Clonorchis sinensis</a:t>
            </a:r>
            <a:r>
              <a:rPr kumimoji="0" lang="en-US" sz="1400" b="0" i="0" u="none" strike="noStrike" kern="1200" cap="none" spc="0" normalizeH="0" baseline="0" noProof="0" dirty="0">
                <a:ln>
                  <a:noFill/>
                </a:ln>
                <a:solidFill>
                  <a:prstClr val="black"/>
                </a:solidFill>
                <a:effectLst/>
                <a:uLnTx/>
                <a:uFillTx/>
                <a:latin typeface="Calibri"/>
                <a:ea typeface="+mn-ea"/>
                <a:cs typeface="+mn-cs"/>
              </a:rPr>
              <a:t>, obesity, diabetes, chronic hepatitis B </a:t>
            </a:r>
            <a:br>
              <a:rPr kumimoji="0" lang="en-US" sz="1400" b="0" i="0" u="none" strike="noStrike" kern="1200" cap="none" spc="0" normalizeH="0" baseline="0" noProof="0" dirty="0">
                <a:ln>
                  <a:noFill/>
                </a:ln>
                <a:solidFill>
                  <a:prstClr val="black"/>
                </a:solidFill>
                <a:effectLst/>
                <a:uLnTx/>
                <a:uFillTx/>
                <a:latin typeface="Calibri"/>
                <a:ea typeface="+mn-ea"/>
                <a:cs typeface="+mn-cs"/>
              </a:rPr>
            </a:br>
            <a:r>
              <a:rPr kumimoji="0" lang="en-US" sz="1400" b="0" i="0" u="none" strike="noStrike" kern="1200" cap="none" spc="0" normalizeH="0" baseline="0" noProof="0" dirty="0">
                <a:ln>
                  <a:noFill/>
                </a:ln>
                <a:solidFill>
                  <a:prstClr val="black"/>
                </a:solidFill>
                <a:effectLst/>
                <a:uLnTx/>
                <a:uFillTx/>
                <a:latin typeface="Calibri"/>
                <a:ea typeface="+mn-ea"/>
                <a:cs typeface="+mn-cs"/>
              </a:rPr>
              <a:t>and C, hepatolithiasis, Lynch syndrome, biliary papillomatosis, biliary duct morphologic anomalies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Presentation: often as incidental hepatic lesion(s)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Radioembolization or radiation can be considered for liver-predominant disease</a:t>
            </a:r>
          </a:p>
        </p:txBody>
      </p:sp>
      <p:sp>
        <p:nvSpPr>
          <p:cNvPr id="9" name="TextBox 8"/>
          <p:cNvSpPr txBox="1"/>
          <p:nvPr/>
        </p:nvSpPr>
        <p:spPr>
          <a:xfrm>
            <a:off x="7343955" y="4565156"/>
            <a:ext cx="4091250" cy="1600438"/>
          </a:xfrm>
          <a:prstGeom prst="rect">
            <a:avLst/>
          </a:prstGeom>
          <a:solidFill>
            <a:schemeClr val="accent4">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Extrahepatic Cholangiocarcinoma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Males &gt; females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Risk factors: primary sclerosing cholangitis, gallstones, Lynch syndrome, </a:t>
            </a:r>
            <a:r>
              <a:rPr kumimoji="0" lang="en-US" sz="1400" b="0" i="1" u="none" strike="noStrike" kern="1200" cap="none" spc="0" normalizeH="0" baseline="0" noProof="0" dirty="0">
                <a:ln>
                  <a:noFill/>
                </a:ln>
                <a:solidFill>
                  <a:prstClr val="black"/>
                </a:solidFill>
                <a:effectLst/>
                <a:uLnTx/>
                <a:uFillTx/>
                <a:latin typeface="Calibri"/>
                <a:ea typeface="+mn-ea"/>
                <a:cs typeface="+mn-cs"/>
              </a:rPr>
              <a:t>Opisthorchis viverrini </a:t>
            </a:r>
            <a:r>
              <a:rPr kumimoji="0" lang="en-US" sz="1400" b="0" i="0" u="none" strike="noStrike" kern="1200" cap="none" spc="0" normalizeH="0" baseline="0" noProof="0" dirty="0">
                <a:ln>
                  <a:noFill/>
                </a:ln>
                <a:solidFill>
                  <a:prstClr val="black"/>
                </a:solidFill>
                <a:effectLst/>
                <a:uLnTx/>
                <a:uFillTx/>
                <a:latin typeface="Calibri"/>
                <a:ea typeface="+mn-ea"/>
                <a:cs typeface="+mn-cs"/>
              </a:rPr>
              <a:t>or </a:t>
            </a:r>
            <a:r>
              <a:rPr kumimoji="0" lang="en-US" sz="1400" b="0" i="1" u="none" strike="noStrike" kern="1200" cap="none" spc="0" normalizeH="0" baseline="0" noProof="0" dirty="0">
                <a:ln>
                  <a:noFill/>
                </a:ln>
                <a:solidFill>
                  <a:prstClr val="black"/>
                </a:solidFill>
                <a:effectLst/>
                <a:uLnTx/>
                <a:uFillTx/>
                <a:latin typeface="Calibri"/>
                <a:ea typeface="+mn-ea"/>
                <a:cs typeface="+mn-cs"/>
              </a:rPr>
              <a:t>Clonorchis sinensis</a:t>
            </a:r>
            <a:r>
              <a:rPr kumimoji="0" lang="en-US" sz="1400" b="0" i="0" u="none" strike="noStrike" kern="1200" cap="none" spc="0" normalizeH="0" baseline="0" noProof="0" dirty="0">
                <a:ln>
                  <a:noFill/>
                </a:ln>
                <a:solidFill>
                  <a:prstClr val="black"/>
                </a:solidFill>
                <a:effectLst/>
                <a:uLnTx/>
                <a:uFillTx/>
                <a:latin typeface="Calibri"/>
                <a:ea typeface="+mn-ea"/>
                <a:cs typeface="+mn-cs"/>
              </a:rPr>
              <a:t>, bile duct morphologic anomalies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Typically presents with obstructive jaundice</a:t>
            </a:r>
          </a:p>
        </p:txBody>
      </p:sp>
      <p:sp>
        <p:nvSpPr>
          <p:cNvPr id="4" name="Title 3"/>
          <p:cNvSpPr>
            <a:spLocks noGrp="1"/>
          </p:cNvSpPr>
          <p:nvPr>
            <p:ph type="title"/>
          </p:nvPr>
        </p:nvSpPr>
        <p:spPr/>
        <p:txBody>
          <a:bodyPr/>
          <a:lstStyle/>
          <a:p>
            <a:r>
              <a:rPr lang="en-US" b="1" dirty="0"/>
              <a:t>Subtypes of BTC</a:t>
            </a:r>
            <a:endParaRPr lang="en-US" b="1" baseline="30000" dirty="0"/>
          </a:p>
        </p:txBody>
      </p:sp>
      <p:sp>
        <p:nvSpPr>
          <p:cNvPr id="6" name="Footer Placeholder 5"/>
          <p:cNvSpPr>
            <a:spLocks noGrp="1"/>
          </p:cNvSpPr>
          <p:nvPr>
            <p:ph type="ftr" sz="quarter" idx="4294967295"/>
          </p:nvPr>
        </p:nvSpPr>
        <p:spPr>
          <a:xfrm>
            <a:off x="414867" y="6356879"/>
            <a:ext cx="7699375"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Valle. Cancer Discov. 2017;7:943.</a:t>
            </a:r>
          </a:p>
        </p:txBody>
      </p:sp>
      <p:sp>
        <p:nvSpPr>
          <p:cNvPr id="7" name="TextBox 6"/>
          <p:cNvSpPr txBox="1"/>
          <p:nvPr/>
        </p:nvSpPr>
        <p:spPr>
          <a:xfrm>
            <a:off x="688626" y="1607232"/>
            <a:ext cx="4226289" cy="2216029"/>
          </a:xfrm>
          <a:prstGeom prst="rect">
            <a:avLst/>
          </a:prstGeom>
          <a:solidFill>
            <a:schemeClr val="accent2">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wrap="square" rtlCol="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Biliary Tract Cancers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&gt;90% are adenocarcinoma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Level 1 evidence for adjuvant chemotherapy with capecitabine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Palliative 1L: chemotherapy ± ICI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Palliative 2L: chemotherapy, targeted therapy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Median OS: ~12 mo</a:t>
            </a:r>
          </a:p>
        </p:txBody>
      </p:sp>
      <p:sp>
        <p:nvSpPr>
          <p:cNvPr id="10" name="TextBox 9"/>
          <p:cNvSpPr txBox="1"/>
          <p:nvPr/>
        </p:nvSpPr>
        <p:spPr>
          <a:xfrm>
            <a:off x="688625" y="4565156"/>
            <a:ext cx="4226289" cy="1600438"/>
          </a:xfrm>
          <a:prstGeom prst="rect">
            <a:avLst/>
          </a:prstGeom>
          <a:solidFill>
            <a:schemeClr val="accent6">
              <a:lumMod val="20000"/>
              <a:lumOff val="8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Gallbladder Cancer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Females &gt; males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Risk factors: gallstones, gallbladder polyps, chronic cholecystitis, </a:t>
            </a:r>
            <a:r>
              <a:rPr kumimoji="0" lang="en-US" sz="1400" b="0" i="1" u="none" strike="noStrike" kern="1200" cap="none" spc="0" normalizeH="0" baseline="0" noProof="0" dirty="0">
                <a:ln>
                  <a:noFill/>
                </a:ln>
                <a:solidFill>
                  <a:prstClr val="black"/>
                </a:solidFill>
                <a:effectLst/>
                <a:uLnTx/>
                <a:uFillTx/>
                <a:latin typeface="Calibri"/>
                <a:ea typeface="+mn-ea"/>
                <a:cs typeface="+mn-cs"/>
              </a:rPr>
              <a:t>Salmonella typhi</a:t>
            </a:r>
            <a:r>
              <a:rPr kumimoji="0" lang="en-US" sz="1400" b="0" i="0" u="none" strike="noStrike" kern="1200" cap="none" spc="0" normalizeH="0" baseline="0" noProof="0" dirty="0">
                <a:ln>
                  <a:noFill/>
                </a:ln>
                <a:solidFill>
                  <a:prstClr val="black"/>
                </a:solidFill>
                <a:effectLst/>
                <a:uLnTx/>
                <a:uFillTx/>
                <a:latin typeface="Calibri"/>
                <a:ea typeface="+mn-ea"/>
                <a:cs typeface="+mn-cs"/>
              </a:rPr>
              <a:t>, obesity, diabetes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Presentation: often an incidental finding after cholecystectomy (localized stage) or with abdominal pain (advanced stage)</a:t>
            </a:r>
          </a:p>
        </p:txBody>
      </p:sp>
      <p:grpSp>
        <p:nvGrpSpPr>
          <p:cNvPr id="214" name="Group 213">
            <a:extLst>
              <a:ext uri="{FF2B5EF4-FFF2-40B4-BE49-F238E27FC236}">
                <a16:creationId xmlns:a16="http://schemas.microsoft.com/office/drawing/2014/main" id="{1363718C-ED15-219B-CE19-D5329F9565B6}"/>
              </a:ext>
            </a:extLst>
          </p:cNvPr>
          <p:cNvGrpSpPr/>
          <p:nvPr/>
        </p:nvGrpSpPr>
        <p:grpSpPr>
          <a:xfrm>
            <a:off x="5033994" y="2371315"/>
            <a:ext cx="2223092" cy="2115369"/>
            <a:chOff x="4986345" y="2371674"/>
            <a:chExt cx="2223092" cy="2115369"/>
          </a:xfrm>
        </p:grpSpPr>
        <p:grpSp>
          <p:nvGrpSpPr>
            <p:cNvPr id="136" name="Graphic 133">
              <a:extLst>
                <a:ext uri="{FF2B5EF4-FFF2-40B4-BE49-F238E27FC236}">
                  <a16:creationId xmlns:a16="http://schemas.microsoft.com/office/drawing/2014/main" id="{420E9A5E-D8BC-232A-9D9C-DE243BC15E07}"/>
                </a:ext>
              </a:extLst>
            </p:cNvPr>
            <p:cNvGrpSpPr/>
            <p:nvPr/>
          </p:nvGrpSpPr>
          <p:grpSpPr>
            <a:xfrm>
              <a:off x="5925216" y="2371674"/>
              <a:ext cx="371093" cy="2115369"/>
              <a:chOff x="5925216" y="2371674"/>
              <a:chExt cx="371093" cy="2115369"/>
            </a:xfrm>
          </p:grpSpPr>
          <p:grpSp>
            <p:nvGrpSpPr>
              <p:cNvPr id="137" name="Graphic 133">
                <a:extLst>
                  <a:ext uri="{FF2B5EF4-FFF2-40B4-BE49-F238E27FC236}">
                    <a16:creationId xmlns:a16="http://schemas.microsoft.com/office/drawing/2014/main" id="{BF48A26F-02E3-F76D-E727-419F80019590}"/>
                  </a:ext>
                </a:extLst>
              </p:cNvPr>
              <p:cNvGrpSpPr/>
              <p:nvPr/>
            </p:nvGrpSpPr>
            <p:grpSpPr>
              <a:xfrm>
                <a:off x="6147624" y="2371674"/>
                <a:ext cx="148685" cy="2115369"/>
                <a:chOff x="6147624" y="2371674"/>
                <a:chExt cx="148685" cy="2115369"/>
              </a:xfrm>
            </p:grpSpPr>
            <p:sp>
              <p:nvSpPr>
                <p:cNvPr id="138" name="Freeform: Shape 137">
                  <a:extLst>
                    <a:ext uri="{FF2B5EF4-FFF2-40B4-BE49-F238E27FC236}">
                      <a16:creationId xmlns:a16="http://schemas.microsoft.com/office/drawing/2014/main" id="{F0628F1C-4C41-5DB7-3FE1-BDBD7D30D3DA}"/>
                    </a:ext>
                  </a:extLst>
                </p:cNvPr>
                <p:cNvSpPr/>
                <p:nvPr/>
              </p:nvSpPr>
              <p:spPr>
                <a:xfrm>
                  <a:off x="6147624" y="4433509"/>
                  <a:ext cx="148685" cy="53534"/>
                </a:xfrm>
                <a:custGeom>
                  <a:avLst/>
                  <a:gdLst>
                    <a:gd name="connsiteX0" fmla="*/ 0 w 148685"/>
                    <a:gd name="connsiteY0" fmla="*/ 32382 h 53534"/>
                    <a:gd name="connsiteX1" fmla="*/ 148685 w 148685"/>
                    <a:gd name="connsiteY1" fmla="*/ 30668 h 53534"/>
                    <a:gd name="connsiteX2" fmla="*/ 0 w 148685"/>
                    <a:gd name="connsiteY2" fmla="*/ 32382 h 53534"/>
                  </a:gdLst>
                  <a:ahLst/>
                  <a:cxnLst>
                    <a:cxn ang="0">
                      <a:pos x="connsiteX0" y="connsiteY0"/>
                    </a:cxn>
                    <a:cxn ang="0">
                      <a:pos x="connsiteX1" y="connsiteY1"/>
                    </a:cxn>
                    <a:cxn ang="0">
                      <a:pos x="connsiteX2" y="connsiteY2"/>
                    </a:cxn>
                  </a:cxnLst>
                  <a:rect l="l" t="t" r="r" b="b"/>
                  <a:pathLst>
                    <a:path w="148685" h="53534">
                      <a:moveTo>
                        <a:pt x="0" y="32382"/>
                      </a:moveTo>
                      <a:cubicBezTo>
                        <a:pt x="14478" y="61053"/>
                        <a:pt x="136112" y="60672"/>
                        <a:pt x="148685" y="30668"/>
                      </a:cubicBezTo>
                      <a:cubicBezTo>
                        <a:pt x="140970" y="-4098"/>
                        <a:pt x="5906" y="-16576"/>
                        <a:pt x="0" y="32382"/>
                      </a:cubicBezTo>
                      <a:close/>
                    </a:path>
                  </a:pathLst>
                </a:custGeom>
                <a:solidFill>
                  <a:srgbClr val="C55160"/>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9" name="Freeform: Shape 138">
                  <a:extLst>
                    <a:ext uri="{FF2B5EF4-FFF2-40B4-BE49-F238E27FC236}">
                      <a16:creationId xmlns:a16="http://schemas.microsoft.com/office/drawing/2014/main" id="{8EDA75A3-45FA-A724-1ADC-36259CCC7A26}"/>
                    </a:ext>
                  </a:extLst>
                </p:cNvPr>
                <p:cNvSpPr/>
                <p:nvPr/>
              </p:nvSpPr>
              <p:spPr>
                <a:xfrm>
                  <a:off x="6163912" y="4455720"/>
                  <a:ext cx="117252" cy="20087"/>
                </a:xfrm>
                <a:custGeom>
                  <a:avLst/>
                  <a:gdLst>
                    <a:gd name="connsiteX0" fmla="*/ 117253 w 117252"/>
                    <a:gd name="connsiteY0" fmla="*/ 8457 h 20087"/>
                    <a:gd name="connsiteX1" fmla="*/ 0 w 117252"/>
                    <a:gd name="connsiteY1" fmla="*/ 10457 h 20087"/>
                    <a:gd name="connsiteX2" fmla="*/ 0 w 117252"/>
                    <a:gd name="connsiteY2" fmla="*/ 10457 h 20087"/>
                    <a:gd name="connsiteX3" fmla="*/ 117253 w 117252"/>
                    <a:gd name="connsiteY3" fmla="*/ 8457 h 20087"/>
                  </a:gdLst>
                  <a:ahLst/>
                  <a:cxnLst>
                    <a:cxn ang="0">
                      <a:pos x="connsiteX0" y="connsiteY0"/>
                    </a:cxn>
                    <a:cxn ang="0">
                      <a:pos x="connsiteX1" y="connsiteY1"/>
                    </a:cxn>
                    <a:cxn ang="0">
                      <a:pos x="connsiteX2" y="connsiteY2"/>
                    </a:cxn>
                    <a:cxn ang="0">
                      <a:pos x="connsiteX3" y="connsiteY3"/>
                    </a:cxn>
                  </a:cxnLst>
                  <a:rect l="l" t="t" r="r" b="b"/>
                  <a:pathLst>
                    <a:path w="117252" h="20087">
                      <a:moveTo>
                        <a:pt x="117253" y="8457"/>
                      </a:moveTo>
                      <a:cubicBezTo>
                        <a:pt x="103442" y="-4593"/>
                        <a:pt x="7334" y="-1449"/>
                        <a:pt x="0" y="10457"/>
                      </a:cubicBezTo>
                      <a:lnTo>
                        <a:pt x="0" y="10457"/>
                      </a:lnTo>
                      <a:cubicBezTo>
                        <a:pt x="7049" y="23887"/>
                        <a:pt x="107632" y="23316"/>
                        <a:pt x="117253" y="8457"/>
                      </a:cubicBezTo>
                      <a:close/>
                    </a:path>
                  </a:pathLst>
                </a:custGeom>
                <a:solidFill>
                  <a:srgbClr val="94404A"/>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0" name="Freeform: Shape 139">
                  <a:extLst>
                    <a:ext uri="{FF2B5EF4-FFF2-40B4-BE49-F238E27FC236}">
                      <a16:creationId xmlns:a16="http://schemas.microsoft.com/office/drawing/2014/main" id="{EA36A99C-C557-1631-B337-C2CAD36FF589}"/>
                    </a:ext>
                  </a:extLst>
                </p:cNvPr>
                <p:cNvSpPr/>
                <p:nvPr/>
              </p:nvSpPr>
              <p:spPr>
                <a:xfrm>
                  <a:off x="6147624" y="2371674"/>
                  <a:ext cx="148685" cy="2094122"/>
                </a:xfrm>
                <a:custGeom>
                  <a:avLst/>
                  <a:gdLst>
                    <a:gd name="connsiteX0" fmla="*/ 0 w 148685"/>
                    <a:gd name="connsiteY0" fmla="*/ 24435 h 2094122"/>
                    <a:gd name="connsiteX1" fmla="*/ 0 w 148685"/>
                    <a:gd name="connsiteY1" fmla="*/ 2094122 h 2094122"/>
                    <a:gd name="connsiteX2" fmla="*/ 148685 w 148685"/>
                    <a:gd name="connsiteY2" fmla="*/ 2092408 h 2094122"/>
                    <a:gd name="connsiteX3" fmla="*/ 148685 w 148685"/>
                    <a:gd name="connsiteY3" fmla="*/ 24435 h 2094122"/>
                    <a:gd name="connsiteX4" fmla="*/ 0 w 148685"/>
                    <a:gd name="connsiteY4" fmla="*/ 24435 h 2094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85" h="2094122">
                      <a:moveTo>
                        <a:pt x="0" y="24435"/>
                      </a:moveTo>
                      <a:lnTo>
                        <a:pt x="0" y="2094122"/>
                      </a:lnTo>
                      <a:cubicBezTo>
                        <a:pt x="10954" y="2066881"/>
                        <a:pt x="133541" y="2059832"/>
                        <a:pt x="148685" y="2092408"/>
                      </a:cubicBezTo>
                      <a:lnTo>
                        <a:pt x="148685" y="24435"/>
                      </a:lnTo>
                      <a:cubicBezTo>
                        <a:pt x="148685" y="-7379"/>
                        <a:pt x="0" y="-8903"/>
                        <a:pt x="0" y="24435"/>
                      </a:cubicBezTo>
                      <a:close/>
                    </a:path>
                  </a:pathLst>
                </a:custGeom>
                <a:solidFill>
                  <a:srgbClr val="F3858A"/>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1" name="Freeform: Shape 140">
                  <a:extLst>
                    <a:ext uri="{FF2B5EF4-FFF2-40B4-BE49-F238E27FC236}">
                      <a16:creationId xmlns:a16="http://schemas.microsoft.com/office/drawing/2014/main" id="{EB53B5C8-6C33-DB8A-BC53-344B267944A2}"/>
                    </a:ext>
                  </a:extLst>
                </p:cNvPr>
                <p:cNvSpPr/>
                <p:nvPr/>
              </p:nvSpPr>
              <p:spPr>
                <a:xfrm>
                  <a:off x="6147624" y="3448907"/>
                  <a:ext cx="148685" cy="1015365"/>
                </a:xfrm>
                <a:custGeom>
                  <a:avLst/>
                  <a:gdLst>
                    <a:gd name="connsiteX0" fmla="*/ 0 w 148685"/>
                    <a:gd name="connsiteY0" fmla="*/ 38481 h 1015365"/>
                    <a:gd name="connsiteX1" fmla="*/ 0 w 148685"/>
                    <a:gd name="connsiteY1" fmla="*/ 107918 h 1015365"/>
                    <a:gd name="connsiteX2" fmla="*/ 78867 w 148685"/>
                    <a:gd name="connsiteY2" fmla="*/ 182213 h 1015365"/>
                    <a:gd name="connsiteX3" fmla="*/ 123825 w 148685"/>
                    <a:gd name="connsiteY3" fmla="*/ 373285 h 1015365"/>
                    <a:gd name="connsiteX4" fmla="*/ 123825 w 148685"/>
                    <a:gd name="connsiteY4" fmla="*/ 906113 h 1015365"/>
                    <a:gd name="connsiteX5" fmla="*/ 80010 w 148685"/>
                    <a:gd name="connsiteY5" fmla="*/ 993648 h 1015365"/>
                    <a:gd name="connsiteX6" fmla="*/ 148685 w 148685"/>
                    <a:gd name="connsiteY6" fmla="*/ 1015365 h 1015365"/>
                    <a:gd name="connsiteX7" fmla="*/ 148685 w 148685"/>
                    <a:gd name="connsiteY7" fmla="*/ 0 h 1015365"/>
                    <a:gd name="connsiteX8" fmla="*/ 0 w 148685"/>
                    <a:gd name="connsiteY8" fmla="*/ 38576 h 1015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685" h="1015365">
                      <a:moveTo>
                        <a:pt x="0" y="38481"/>
                      </a:moveTo>
                      <a:lnTo>
                        <a:pt x="0" y="107918"/>
                      </a:lnTo>
                      <a:cubicBezTo>
                        <a:pt x="24479" y="121349"/>
                        <a:pt x="74009" y="172498"/>
                        <a:pt x="78867" y="182213"/>
                      </a:cubicBezTo>
                      <a:cubicBezTo>
                        <a:pt x="116776" y="239554"/>
                        <a:pt x="123825" y="326422"/>
                        <a:pt x="123825" y="373285"/>
                      </a:cubicBezTo>
                      <a:lnTo>
                        <a:pt x="123825" y="906113"/>
                      </a:lnTo>
                      <a:cubicBezTo>
                        <a:pt x="123825" y="953453"/>
                        <a:pt x="112490" y="978503"/>
                        <a:pt x="80010" y="993648"/>
                      </a:cubicBezTo>
                      <a:cubicBezTo>
                        <a:pt x="111442" y="993648"/>
                        <a:pt x="141637" y="1000220"/>
                        <a:pt x="148685" y="1015365"/>
                      </a:cubicBezTo>
                      <a:lnTo>
                        <a:pt x="148685" y="0"/>
                      </a:lnTo>
                      <a:cubicBezTo>
                        <a:pt x="98965" y="12383"/>
                        <a:pt x="49435" y="25527"/>
                        <a:pt x="0" y="38576"/>
                      </a:cubicBezTo>
                      <a:close/>
                    </a:path>
                  </a:pathLst>
                </a:custGeom>
                <a:solidFill>
                  <a:srgbClr val="E97980"/>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 name="Freeform: Shape 141">
                  <a:extLst>
                    <a:ext uri="{FF2B5EF4-FFF2-40B4-BE49-F238E27FC236}">
                      <a16:creationId xmlns:a16="http://schemas.microsoft.com/office/drawing/2014/main" id="{B81AAD7C-B392-74A6-60AB-7CAE6F5ACC30}"/>
                    </a:ext>
                  </a:extLst>
                </p:cNvPr>
                <p:cNvSpPr/>
                <p:nvPr/>
              </p:nvSpPr>
              <p:spPr>
                <a:xfrm>
                  <a:off x="6147624" y="2876264"/>
                  <a:ext cx="148685" cy="923448"/>
                </a:xfrm>
                <a:custGeom>
                  <a:avLst/>
                  <a:gdLst>
                    <a:gd name="connsiteX0" fmla="*/ 148685 w 148685"/>
                    <a:gd name="connsiteY0" fmla="*/ 819531 h 923448"/>
                    <a:gd name="connsiteX1" fmla="*/ 148685 w 148685"/>
                    <a:gd name="connsiteY1" fmla="*/ 0 h 923448"/>
                    <a:gd name="connsiteX2" fmla="*/ 45720 w 148685"/>
                    <a:gd name="connsiteY2" fmla="*/ 41434 h 923448"/>
                    <a:gd name="connsiteX3" fmla="*/ 0 w 148685"/>
                    <a:gd name="connsiteY3" fmla="*/ 23622 h 923448"/>
                    <a:gd name="connsiteX4" fmla="*/ 0 w 148685"/>
                    <a:gd name="connsiteY4" fmla="*/ 923449 h 923448"/>
                    <a:gd name="connsiteX5" fmla="*/ 88011 w 148685"/>
                    <a:gd name="connsiteY5" fmla="*/ 844963 h 923448"/>
                    <a:gd name="connsiteX6" fmla="*/ 148685 w 148685"/>
                    <a:gd name="connsiteY6" fmla="*/ 819531 h 92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685" h="923448">
                      <a:moveTo>
                        <a:pt x="148685" y="819531"/>
                      </a:moveTo>
                      <a:lnTo>
                        <a:pt x="148685" y="0"/>
                      </a:lnTo>
                      <a:cubicBezTo>
                        <a:pt x="112204" y="8001"/>
                        <a:pt x="77153" y="21050"/>
                        <a:pt x="45720" y="41434"/>
                      </a:cubicBezTo>
                      <a:cubicBezTo>
                        <a:pt x="33242" y="28956"/>
                        <a:pt x="16669" y="23336"/>
                        <a:pt x="0" y="23622"/>
                      </a:cubicBezTo>
                      <a:lnTo>
                        <a:pt x="0" y="923449"/>
                      </a:lnTo>
                      <a:cubicBezTo>
                        <a:pt x="42481" y="905256"/>
                        <a:pt x="48577" y="874014"/>
                        <a:pt x="88011" y="844963"/>
                      </a:cubicBezTo>
                      <a:cubicBezTo>
                        <a:pt x="97822" y="837914"/>
                        <a:pt x="138398" y="825818"/>
                        <a:pt x="148685" y="819531"/>
                      </a:cubicBezTo>
                      <a:close/>
                    </a:path>
                  </a:pathLst>
                </a:custGeom>
                <a:solidFill>
                  <a:srgbClr val="DB6071"/>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 name="Freeform: Shape 142">
                  <a:extLst>
                    <a:ext uri="{FF2B5EF4-FFF2-40B4-BE49-F238E27FC236}">
                      <a16:creationId xmlns:a16="http://schemas.microsoft.com/office/drawing/2014/main" id="{557C7673-72B9-E941-BEE1-D63373D551CE}"/>
                    </a:ext>
                  </a:extLst>
                </p:cNvPr>
                <p:cNvSpPr/>
                <p:nvPr/>
              </p:nvSpPr>
              <p:spPr>
                <a:xfrm>
                  <a:off x="6172770" y="2411493"/>
                  <a:ext cx="42386" cy="2038205"/>
                </a:xfrm>
                <a:custGeom>
                  <a:avLst/>
                  <a:gdLst>
                    <a:gd name="connsiteX0" fmla="*/ 0 w 42386"/>
                    <a:gd name="connsiteY0" fmla="*/ 45671 h 2038205"/>
                    <a:gd name="connsiteX1" fmla="*/ 0 w 42386"/>
                    <a:gd name="connsiteY1" fmla="*/ 2038206 h 2038205"/>
                    <a:gd name="connsiteX2" fmla="*/ 42386 w 42386"/>
                    <a:gd name="connsiteY2" fmla="*/ 2031348 h 2038205"/>
                    <a:gd name="connsiteX3" fmla="*/ 42386 w 42386"/>
                    <a:gd name="connsiteY3" fmla="*/ 37384 h 2038205"/>
                    <a:gd name="connsiteX4" fmla="*/ 0 w 42386"/>
                    <a:gd name="connsiteY4" fmla="*/ 45671 h 2038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2038205">
                      <a:moveTo>
                        <a:pt x="0" y="45671"/>
                      </a:moveTo>
                      <a:lnTo>
                        <a:pt x="0" y="2038206"/>
                      </a:lnTo>
                      <a:cubicBezTo>
                        <a:pt x="12002" y="2034491"/>
                        <a:pt x="27051" y="2032205"/>
                        <a:pt x="42386" y="2031348"/>
                      </a:cubicBezTo>
                      <a:lnTo>
                        <a:pt x="42386" y="37384"/>
                      </a:lnTo>
                      <a:cubicBezTo>
                        <a:pt x="42386" y="-13765"/>
                        <a:pt x="0" y="-13765"/>
                        <a:pt x="0" y="45671"/>
                      </a:cubicBezTo>
                      <a:close/>
                    </a:path>
                  </a:pathLst>
                </a:custGeom>
                <a:solidFill>
                  <a:srgbClr val="FF9A99"/>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44" name="Graphic 133">
                  <a:extLst>
                    <a:ext uri="{FF2B5EF4-FFF2-40B4-BE49-F238E27FC236}">
                      <a16:creationId xmlns:a16="http://schemas.microsoft.com/office/drawing/2014/main" id="{6BCF17DA-9F85-D27A-0F05-B9DB2CD117BC}"/>
                    </a:ext>
                  </a:extLst>
                </p:cNvPr>
                <p:cNvGrpSpPr/>
                <p:nvPr/>
              </p:nvGrpSpPr>
              <p:grpSpPr>
                <a:xfrm>
                  <a:off x="6172770" y="2411493"/>
                  <a:ext cx="42481" cy="2038205"/>
                  <a:chOff x="6172770" y="2411493"/>
                  <a:chExt cx="42481" cy="2038205"/>
                </a:xfrm>
              </p:grpSpPr>
              <p:sp>
                <p:nvSpPr>
                  <p:cNvPr id="145" name="Freeform: Shape 144">
                    <a:extLst>
                      <a:ext uri="{FF2B5EF4-FFF2-40B4-BE49-F238E27FC236}">
                        <a16:creationId xmlns:a16="http://schemas.microsoft.com/office/drawing/2014/main" id="{C3F2AEEA-AFBD-EDE0-EB10-69BCC452EB42}"/>
                      </a:ext>
                    </a:extLst>
                  </p:cNvPr>
                  <p:cNvSpPr/>
                  <p:nvPr/>
                </p:nvSpPr>
                <p:spPr>
                  <a:xfrm>
                    <a:off x="6172866" y="2411493"/>
                    <a:ext cx="42386" cy="506204"/>
                  </a:xfrm>
                  <a:custGeom>
                    <a:avLst/>
                    <a:gdLst>
                      <a:gd name="connsiteX0" fmla="*/ 42386 w 42386"/>
                      <a:gd name="connsiteY0" fmla="*/ 493441 h 506204"/>
                      <a:gd name="connsiteX1" fmla="*/ 42386 w 42386"/>
                      <a:gd name="connsiteY1" fmla="*/ 37384 h 506204"/>
                      <a:gd name="connsiteX2" fmla="*/ 0 w 42386"/>
                      <a:gd name="connsiteY2" fmla="*/ 45671 h 506204"/>
                      <a:gd name="connsiteX3" fmla="*/ 0 w 42386"/>
                      <a:gd name="connsiteY3" fmla="*/ 492775 h 506204"/>
                      <a:gd name="connsiteX4" fmla="*/ 20574 w 42386"/>
                      <a:gd name="connsiteY4" fmla="*/ 506205 h 506204"/>
                      <a:gd name="connsiteX5" fmla="*/ 42386 w 42386"/>
                      <a:gd name="connsiteY5" fmla="*/ 493537 h 50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86" h="506204">
                        <a:moveTo>
                          <a:pt x="42386" y="493441"/>
                        </a:moveTo>
                        <a:lnTo>
                          <a:pt x="42386" y="37384"/>
                        </a:lnTo>
                        <a:cubicBezTo>
                          <a:pt x="42386" y="-13765"/>
                          <a:pt x="0" y="-13765"/>
                          <a:pt x="0" y="45671"/>
                        </a:cubicBezTo>
                        <a:lnTo>
                          <a:pt x="0" y="492775"/>
                        </a:lnTo>
                        <a:cubicBezTo>
                          <a:pt x="7525" y="495727"/>
                          <a:pt x="14478" y="500109"/>
                          <a:pt x="20574" y="506205"/>
                        </a:cubicBezTo>
                        <a:cubicBezTo>
                          <a:pt x="27718" y="501633"/>
                          <a:pt x="34957" y="497347"/>
                          <a:pt x="42386" y="493537"/>
                        </a:cubicBezTo>
                        <a:close/>
                      </a:path>
                    </a:pathLst>
                  </a:custGeom>
                  <a:solidFill>
                    <a:srgbClr val="FF9A99"/>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Freeform: Shape 145">
                    <a:extLst>
                      <a:ext uri="{FF2B5EF4-FFF2-40B4-BE49-F238E27FC236}">
                        <a16:creationId xmlns:a16="http://schemas.microsoft.com/office/drawing/2014/main" id="{39B838F5-1F0A-1912-910C-06739F20A82A}"/>
                      </a:ext>
                    </a:extLst>
                  </p:cNvPr>
                  <p:cNvSpPr/>
                  <p:nvPr/>
                </p:nvSpPr>
                <p:spPr>
                  <a:xfrm>
                    <a:off x="6172770" y="3738943"/>
                    <a:ext cx="42386" cy="710755"/>
                  </a:xfrm>
                  <a:custGeom>
                    <a:avLst/>
                    <a:gdLst>
                      <a:gd name="connsiteX0" fmla="*/ 0 w 42386"/>
                      <a:gd name="connsiteY0" fmla="*/ 45625 h 710755"/>
                      <a:gd name="connsiteX1" fmla="*/ 0 w 42386"/>
                      <a:gd name="connsiteY1" fmla="*/ 710756 h 710755"/>
                      <a:gd name="connsiteX2" fmla="*/ 42386 w 42386"/>
                      <a:gd name="connsiteY2" fmla="*/ 703898 h 710755"/>
                      <a:gd name="connsiteX3" fmla="*/ 42386 w 42386"/>
                      <a:gd name="connsiteY3" fmla="*/ 0 h 710755"/>
                      <a:gd name="connsiteX4" fmla="*/ 0 w 42386"/>
                      <a:gd name="connsiteY4" fmla="*/ 45625 h 710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710755">
                        <a:moveTo>
                          <a:pt x="0" y="45625"/>
                        </a:moveTo>
                        <a:lnTo>
                          <a:pt x="0" y="710756"/>
                        </a:lnTo>
                        <a:cubicBezTo>
                          <a:pt x="12002" y="707041"/>
                          <a:pt x="27051" y="704755"/>
                          <a:pt x="42386" y="703898"/>
                        </a:cubicBezTo>
                        <a:lnTo>
                          <a:pt x="42386" y="0"/>
                        </a:lnTo>
                        <a:cubicBezTo>
                          <a:pt x="26289" y="16383"/>
                          <a:pt x="16193" y="32480"/>
                          <a:pt x="0" y="45625"/>
                        </a:cubicBezTo>
                        <a:close/>
                      </a:path>
                    </a:pathLst>
                  </a:custGeom>
                  <a:solidFill>
                    <a:srgbClr val="FF9A99"/>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Freeform: Shape 146">
                    <a:extLst>
                      <a:ext uri="{FF2B5EF4-FFF2-40B4-BE49-F238E27FC236}">
                        <a16:creationId xmlns:a16="http://schemas.microsoft.com/office/drawing/2014/main" id="{05BD6F34-82FC-440F-3CEE-EC3D9ED0B5C4}"/>
                      </a:ext>
                    </a:extLst>
                  </p:cNvPr>
                  <p:cNvSpPr/>
                  <p:nvPr/>
                </p:nvSpPr>
                <p:spPr>
                  <a:xfrm>
                    <a:off x="6172770" y="2904267"/>
                    <a:ext cx="42386" cy="880300"/>
                  </a:xfrm>
                  <a:custGeom>
                    <a:avLst/>
                    <a:gdLst>
                      <a:gd name="connsiteX0" fmla="*/ 20574 w 42386"/>
                      <a:gd name="connsiteY0" fmla="*/ 13430 h 880300"/>
                      <a:gd name="connsiteX1" fmla="*/ 0 w 42386"/>
                      <a:gd name="connsiteY1" fmla="*/ 0 h 880300"/>
                      <a:gd name="connsiteX2" fmla="*/ 0 w 42386"/>
                      <a:gd name="connsiteY2" fmla="*/ 880301 h 880300"/>
                      <a:gd name="connsiteX3" fmla="*/ 42386 w 42386"/>
                      <a:gd name="connsiteY3" fmla="*/ 834676 h 880300"/>
                      <a:gd name="connsiteX4" fmla="*/ 42386 w 42386"/>
                      <a:gd name="connsiteY4" fmla="*/ 667 h 880300"/>
                      <a:gd name="connsiteX5" fmla="*/ 20574 w 42386"/>
                      <a:gd name="connsiteY5" fmla="*/ 13335 h 88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86" h="880300">
                        <a:moveTo>
                          <a:pt x="20574" y="13430"/>
                        </a:moveTo>
                        <a:cubicBezTo>
                          <a:pt x="14573" y="7429"/>
                          <a:pt x="7525" y="2953"/>
                          <a:pt x="0" y="0"/>
                        </a:cubicBezTo>
                        <a:lnTo>
                          <a:pt x="0" y="880301"/>
                        </a:lnTo>
                        <a:cubicBezTo>
                          <a:pt x="16193" y="867156"/>
                          <a:pt x="26289" y="851059"/>
                          <a:pt x="42386" y="834676"/>
                        </a:cubicBezTo>
                        <a:lnTo>
                          <a:pt x="42386" y="667"/>
                        </a:lnTo>
                        <a:cubicBezTo>
                          <a:pt x="34957" y="4572"/>
                          <a:pt x="27623" y="8763"/>
                          <a:pt x="20574" y="13335"/>
                        </a:cubicBezTo>
                        <a:close/>
                      </a:path>
                    </a:pathLst>
                  </a:custGeom>
                  <a:solidFill>
                    <a:srgbClr val="E57785"/>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48" name="Graphic 133">
                <a:extLst>
                  <a:ext uri="{FF2B5EF4-FFF2-40B4-BE49-F238E27FC236}">
                    <a16:creationId xmlns:a16="http://schemas.microsoft.com/office/drawing/2014/main" id="{D43F59A5-5C84-AE08-0EE8-4ACF9FC1459B}"/>
                  </a:ext>
                </a:extLst>
              </p:cNvPr>
              <p:cNvGrpSpPr/>
              <p:nvPr/>
            </p:nvGrpSpPr>
            <p:grpSpPr>
              <a:xfrm>
                <a:off x="5925216" y="2450922"/>
                <a:ext cx="148685" cy="2020215"/>
                <a:chOff x="5925216" y="2450922"/>
                <a:chExt cx="148685" cy="2020215"/>
              </a:xfrm>
            </p:grpSpPr>
            <p:sp>
              <p:nvSpPr>
                <p:cNvPr id="149" name="Freeform: Shape 148">
                  <a:extLst>
                    <a:ext uri="{FF2B5EF4-FFF2-40B4-BE49-F238E27FC236}">
                      <a16:creationId xmlns:a16="http://schemas.microsoft.com/office/drawing/2014/main" id="{8C22B900-636F-1CB7-ADC7-0BDDA676EE6C}"/>
                    </a:ext>
                  </a:extLst>
                </p:cNvPr>
                <p:cNvSpPr/>
                <p:nvPr/>
              </p:nvSpPr>
              <p:spPr>
                <a:xfrm>
                  <a:off x="5925216" y="4417602"/>
                  <a:ext cx="148685" cy="53534"/>
                </a:xfrm>
                <a:custGeom>
                  <a:avLst/>
                  <a:gdLst>
                    <a:gd name="connsiteX0" fmla="*/ 0 w 148685"/>
                    <a:gd name="connsiteY0" fmla="*/ 32382 h 53534"/>
                    <a:gd name="connsiteX1" fmla="*/ 148685 w 148685"/>
                    <a:gd name="connsiteY1" fmla="*/ 30668 h 53534"/>
                    <a:gd name="connsiteX2" fmla="*/ 0 w 148685"/>
                    <a:gd name="connsiteY2" fmla="*/ 32382 h 53534"/>
                  </a:gdLst>
                  <a:ahLst/>
                  <a:cxnLst>
                    <a:cxn ang="0">
                      <a:pos x="connsiteX0" y="connsiteY0"/>
                    </a:cxn>
                    <a:cxn ang="0">
                      <a:pos x="connsiteX1" y="connsiteY1"/>
                    </a:cxn>
                    <a:cxn ang="0">
                      <a:pos x="connsiteX2" y="connsiteY2"/>
                    </a:cxn>
                  </a:cxnLst>
                  <a:rect l="l" t="t" r="r" b="b"/>
                  <a:pathLst>
                    <a:path w="148685" h="53534">
                      <a:moveTo>
                        <a:pt x="0" y="32382"/>
                      </a:moveTo>
                      <a:cubicBezTo>
                        <a:pt x="14478" y="61053"/>
                        <a:pt x="136112" y="60672"/>
                        <a:pt x="148685" y="30668"/>
                      </a:cubicBezTo>
                      <a:cubicBezTo>
                        <a:pt x="140970" y="-4098"/>
                        <a:pt x="5906" y="-16576"/>
                        <a:pt x="0" y="32382"/>
                      </a:cubicBezTo>
                      <a:close/>
                    </a:path>
                  </a:pathLst>
                </a:custGeom>
                <a:solidFill>
                  <a:srgbClr val="4F73A4"/>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Freeform: Shape 149">
                  <a:extLst>
                    <a:ext uri="{FF2B5EF4-FFF2-40B4-BE49-F238E27FC236}">
                      <a16:creationId xmlns:a16="http://schemas.microsoft.com/office/drawing/2014/main" id="{D0C21718-3AFF-5813-3547-307AB1747B83}"/>
                    </a:ext>
                  </a:extLst>
                </p:cNvPr>
                <p:cNvSpPr/>
                <p:nvPr/>
              </p:nvSpPr>
              <p:spPr>
                <a:xfrm>
                  <a:off x="5941503" y="4439813"/>
                  <a:ext cx="117252" cy="20087"/>
                </a:xfrm>
                <a:custGeom>
                  <a:avLst/>
                  <a:gdLst>
                    <a:gd name="connsiteX0" fmla="*/ 117253 w 117252"/>
                    <a:gd name="connsiteY0" fmla="*/ 8457 h 20087"/>
                    <a:gd name="connsiteX1" fmla="*/ 0 w 117252"/>
                    <a:gd name="connsiteY1" fmla="*/ 10457 h 20087"/>
                    <a:gd name="connsiteX2" fmla="*/ 0 w 117252"/>
                    <a:gd name="connsiteY2" fmla="*/ 10457 h 20087"/>
                    <a:gd name="connsiteX3" fmla="*/ 117253 w 117252"/>
                    <a:gd name="connsiteY3" fmla="*/ 8457 h 20087"/>
                  </a:gdLst>
                  <a:ahLst/>
                  <a:cxnLst>
                    <a:cxn ang="0">
                      <a:pos x="connsiteX0" y="connsiteY0"/>
                    </a:cxn>
                    <a:cxn ang="0">
                      <a:pos x="connsiteX1" y="connsiteY1"/>
                    </a:cxn>
                    <a:cxn ang="0">
                      <a:pos x="connsiteX2" y="connsiteY2"/>
                    </a:cxn>
                    <a:cxn ang="0">
                      <a:pos x="connsiteX3" y="connsiteY3"/>
                    </a:cxn>
                  </a:cxnLst>
                  <a:rect l="l" t="t" r="r" b="b"/>
                  <a:pathLst>
                    <a:path w="117252" h="20087">
                      <a:moveTo>
                        <a:pt x="117253" y="8457"/>
                      </a:moveTo>
                      <a:cubicBezTo>
                        <a:pt x="103442" y="-4593"/>
                        <a:pt x="7334" y="-1449"/>
                        <a:pt x="0" y="10457"/>
                      </a:cubicBezTo>
                      <a:lnTo>
                        <a:pt x="0" y="10457"/>
                      </a:lnTo>
                      <a:cubicBezTo>
                        <a:pt x="7048" y="23887"/>
                        <a:pt x="107633" y="23316"/>
                        <a:pt x="117253" y="8457"/>
                      </a:cubicBezTo>
                      <a:close/>
                    </a:path>
                  </a:pathLst>
                </a:custGeom>
                <a:solidFill>
                  <a:srgbClr val="315384"/>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Freeform: Shape 150">
                  <a:extLst>
                    <a:ext uri="{FF2B5EF4-FFF2-40B4-BE49-F238E27FC236}">
                      <a16:creationId xmlns:a16="http://schemas.microsoft.com/office/drawing/2014/main" id="{2990B8C6-87D5-7D25-569D-C4571FB15C5B}"/>
                    </a:ext>
                  </a:extLst>
                </p:cNvPr>
                <p:cNvSpPr/>
                <p:nvPr/>
              </p:nvSpPr>
              <p:spPr>
                <a:xfrm>
                  <a:off x="5925216" y="2450922"/>
                  <a:ext cx="148685" cy="1999062"/>
                </a:xfrm>
                <a:custGeom>
                  <a:avLst/>
                  <a:gdLst>
                    <a:gd name="connsiteX0" fmla="*/ 0 w 148685"/>
                    <a:gd name="connsiteY0" fmla="*/ 24435 h 1999062"/>
                    <a:gd name="connsiteX1" fmla="*/ 0 w 148685"/>
                    <a:gd name="connsiteY1" fmla="*/ 1999063 h 1999062"/>
                    <a:gd name="connsiteX2" fmla="*/ 148685 w 148685"/>
                    <a:gd name="connsiteY2" fmla="*/ 1997348 h 1999062"/>
                    <a:gd name="connsiteX3" fmla="*/ 148685 w 148685"/>
                    <a:gd name="connsiteY3" fmla="*/ 24435 h 1999062"/>
                    <a:gd name="connsiteX4" fmla="*/ 0 w 148685"/>
                    <a:gd name="connsiteY4" fmla="*/ 24435 h 1999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85" h="1999062">
                      <a:moveTo>
                        <a:pt x="0" y="24435"/>
                      </a:moveTo>
                      <a:lnTo>
                        <a:pt x="0" y="1999063"/>
                      </a:lnTo>
                      <a:cubicBezTo>
                        <a:pt x="10954" y="1971821"/>
                        <a:pt x="133540" y="1964773"/>
                        <a:pt x="148685" y="1997348"/>
                      </a:cubicBezTo>
                      <a:lnTo>
                        <a:pt x="148685" y="24435"/>
                      </a:lnTo>
                      <a:cubicBezTo>
                        <a:pt x="148685" y="-7379"/>
                        <a:pt x="0" y="-8903"/>
                        <a:pt x="0" y="24435"/>
                      </a:cubicBezTo>
                      <a:close/>
                    </a:path>
                  </a:pathLst>
                </a:custGeom>
                <a:solidFill>
                  <a:srgbClr val="88A4C6"/>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2" name="Freeform: Shape 151">
                  <a:extLst>
                    <a:ext uri="{FF2B5EF4-FFF2-40B4-BE49-F238E27FC236}">
                      <a16:creationId xmlns:a16="http://schemas.microsoft.com/office/drawing/2014/main" id="{B0E56EB1-C3EE-1171-3A88-97EFF0B57C83}"/>
                    </a:ext>
                  </a:extLst>
                </p:cNvPr>
                <p:cNvSpPr/>
                <p:nvPr/>
              </p:nvSpPr>
              <p:spPr>
                <a:xfrm>
                  <a:off x="5925216" y="2857785"/>
                  <a:ext cx="148685" cy="1592294"/>
                </a:xfrm>
                <a:custGeom>
                  <a:avLst/>
                  <a:gdLst>
                    <a:gd name="connsiteX0" fmla="*/ 0 w 148685"/>
                    <a:gd name="connsiteY0" fmla="*/ 0 h 1592294"/>
                    <a:gd name="connsiteX1" fmla="*/ 0 w 148685"/>
                    <a:gd name="connsiteY1" fmla="*/ 1056799 h 1592294"/>
                    <a:gd name="connsiteX2" fmla="*/ 79629 w 148685"/>
                    <a:gd name="connsiteY2" fmla="*/ 1219295 h 1592294"/>
                    <a:gd name="connsiteX3" fmla="*/ 79629 w 148685"/>
                    <a:gd name="connsiteY3" fmla="*/ 1456849 h 1592294"/>
                    <a:gd name="connsiteX4" fmla="*/ 0 w 148685"/>
                    <a:gd name="connsiteY4" fmla="*/ 1592294 h 1592294"/>
                    <a:gd name="connsiteX5" fmla="*/ 148685 w 148685"/>
                    <a:gd name="connsiteY5" fmla="*/ 1590580 h 1592294"/>
                    <a:gd name="connsiteX6" fmla="*/ 148685 w 148685"/>
                    <a:gd name="connsiteY6" fmla="*/ 34576 h 1592294"/>
                    <a:gd name="connsiteX7" fmla="*/ 0 w 148685"/>
                    <a:gd name="connsiteY7" fmla="*/ 0 h 1592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685" h="1592294">
                      <a:moveTo>
                        <a:pt x="0" y="0"/>
                      </a:moveTo>
                      <a:lnTo>
                        <a:pt x="0" y="1056799"/>
                      </a:lnTo>
                      <a:cubicBezTo>
                        <a:pt x="59055" y="1091184"/>
                        <a:pt x="79629" y="1195769"/>
                        <a:pt x="79629" y="1219295"/>
                      </a:cubicBezTo>
                      <a:lnTo>
                        <a:pt x="79629" y="1456849"/>
                      </a:lnTo>
                      <a:cubicBezTo>
                        <a:pt x="79629" y="1548289"/>
                        <a:pt x="0" y="1538669"/>
                        <a:pt x="0" y="1592294"/>
                      </a:cubicBezTo>
                      <a:cubicBezTo>
                        <a:pt x="10954" y="1565053"/>
                        <a:pt x="133540" y="1558004"/>
                        <a:pt x="148685" y="1590580"/>
                      </a:cubicBezTo>
                      <a:lnTo>
                        <a:pt x="148685" y="34576"/>
                      </a:lnTo>
                      <a:cubicBezTo>
                        <a:pt x="101632" y="14954"/>
                        <a:pt x="50673" y="2286"/>
                        <a:pt x="0" y="0"/>
                      </a:cubicBezTo>
                      <a:close/>
                    </a:path>
                  </a:pathLst>
                </a:custGeom>
                <a:solidFill>
                  <a:srgbClr val="6F90B5"/>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Freeform: Shape 152">
                  <a:extLst>
                    <a:ext uri="{FF2B5EF4-FFF2-40B4-BE49-F238E27FC236}">
                      <a16:creationId xmlns:a16="http://schemas.microsoft.com/office/drawing/2014/main" id="{48064EE9-B79E-FEBD-6FC3-EBF0D25CF108}"/>
                    </a:ext>
                  </a:extLst>
                </p:cNvPr>
                <p:cNvSpPr/>
                <p:nvPr/>
              </p:nvSpPr>
              <p:spPr>
                <a:xfrm>
                  <a:off x="5925216" y="2450922"/>
                  <a:ext cx="148685" cy="441439"/>
                </a:xfrm>
                <a:custGeom>
                  <a:avLst/>
                  <a:gdLst>
                    <a:gd name="connsiteX0" fmla="*/ 148685 w 148685"/>
                    <a:gd name="connsiteY0" fmla="*/ 24435 h 441439"/>
                    <a:gd name="connsiteX1" fmla="*/ 0 w 148685"/>
                    <a:gd name="connsiteY1" fmla="*/ 24435 h 441439"/>
                    <a:gd name="connsiteX2" fmla="*/ 0 w 148685"/>
                    <a:gd name="connsiteY2" fmla="*/ 406864 h 441439"/>
                    <a:gd name="connsiteX3" fmla="*/ 148685 w 148685"/>
                    <a:gd name="connsiteY3" fmla="*/ 441439 h 441439"/>
                    <a:gd name="connsiteX4" fmla="*/ 148685 w 148685"/>
                    <a:gd name="connsiteY4" fmla="*/ 24435 h 441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85" h="441439">
                      <a:moveTo>
                        <a:pt x="148685" y="24435"/>
                      </a:moveTo>
                      <a:cubicBezTo>
                        <a:pt x="148685" y="-7379"/>
                        <a:pt x="0" y="-8903"/>
                        <a:pt x="0" y="24435"/>
                      </a:cubicBezTo>
                      <a:lnTo>
                        <a:pt x="0" y="406864"/>
                      </a:lnTo>
                      <a:cubicBezTo>
                        <a:pt x="50673" y="409150"/>
                        <a:pt x="101632" y="421818"/>
                        <a:pt x="148685" y="441439"/>
                      </a:cubicBezTo>
                      <a:lnTo>
                        <a:pt x="148685" y="24435"/>
                      </a:lnTo>
                      <a:close/>
                    </a:path>
                  </a:pathLst>
                </a:custGeom>
                <a:solidFill>
                  <a:srgbClr val="88A4C6"/>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54" name="Graphic 133">
                  <a:extLst>
                    <a:ext uri="{FF2B5EF4-FFF2-40B4-BE49-F238E27FC236}">
                      <a16:creationId xmlns:a16="http://schemas.microsoft.com/office/drawing/2014/main" id="{ECCB8064-9B10-46EB-3A7C-B56CC3E01BF6}"/>
                    </a:ext>
                  </a:extLst>
                </p:cNvPr>
                <p:cNvGrpSpPr/>
                <p:nvPr/>
              </p:nvGrpSpPr>
              <p:grpSpPr>
                <a:xfrm>
                  <a:off x="5925216" y="2490741"/>
                  <a:ext cx="79724" cy="1959243"/>
                  <a:chOff x="5925216" y="2490741"/>
                  <a:chExt cx="79724" cy="1959243"/>
                </a:xfrm>
              </p:grpSpPr>
              <p:sp>
                <p:nvSpPr>
                  <p:cNvPr id="155" name="Freeform: Shape 154">
                    <a:extLst>
                      <a:ext uri="{FF2B5EF4-FFF2-40B4-BE49-F238E27FC236}">
                        <a16:creationId xmlns:a16="http://schemas.microsoft.com/office/drawing/2014/main" id="{2931F27B-A005-DE18-4A23-BD6C5F072FD7}"/>
                      </a:ext>
                    </a:extLst>
                  </p:cNvPr>
                  <p:cNvSpPr/>
                  <p:nvPr/>
                </p:nvSpPr>
                <p:spPr>
                  <a:xfrm>
                    <a:off x="5992843" y="4016216"/>
                    <a:ext cx="12096" cy="349948"/>
                  </a:xfrm>
                  <a:custGeom>
                    <a:avLst/>
                    <a:gdLst>
                      <a:gd name="connsiteX0" fmla="*/ 12097 w 12096"/>
                      <a:gd name="connsiteY0" fmla="*/ 298418 h 349948"/>
                      <a:gd name="connsiteX1" fmla="*/ 12097 w 12096"/>
                      <a:gd name="connsiteY1" fmla="*/ 60865 h 349948"/>
                      <a:gd name="connsiteX2" fmla="*/ 0 w 12096"/>
                      <a:gd name="connsiteY2" fmla="*/ 0 h 349948"/>
                      <a:gd name="connsiteX3" fmla="*/ 0 w 12096"/>
                      <a:gd name="connsiteY3" fmla="*/ 349949 h 349948"/>
                      <a:gd name="connsiteX4" fmla="*/ 12097 w 12096"/>
                      <a:gd name="connsiteY4" fmla="*/ 298418 h 349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6" h="349948">
                        <a:moveTo>
                          <a:pt x="12097" y="298418"/>
                        </a:moveTo>
                        <a:lnTo>
                          <a:pt x="12097" y="60865"/>
                        </a:lnTo>
                        <a:cubicBezTo>
                          <a:pt x="12097" y="51054"/>
                          <a:pt x="8477" y="27051"/>
                          <a:pt x="0" y="0"/>
                        </a:cubicBezTo>
                        <a:lnTo>
                          <a:pt x="0" y="349949"/>
                        </a:lnTo>
                        <a:cubicBezTo>
                          <a:pt x="7239" y="337280"/>
                          <a:pt x="12097" y="320897"/>
                          <a:pt x="12097" y="298418"/>
                        </a:cubicBezTo>
                        <a:close/>
                      </a:path>
                    </a:pathLst>
                  </a:custGeom>
                  <a:no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6" name="Freeform: Shape 155">
                    <a:extLst>
                      <a:ext uri="{FF2B5EF4-FFF2-40B4-BE49-F238E27FC236}">
                        <a16:creationId xmlns:a16="http://schemas.microsoft.com/office/drawing/2014/main" id="{8470B9E3-2C35-5599-94D1-8D342735D163}"/>
                      </a:ext>
                    </a:extLst>
                  </p:cNvPr>
                  <p:cNvSpPr/>
                  <p:nvPr/>
                </p:nvSpPr>
                <p:spPr>
                  <a:xfrm>
                    <a:off x="5959887" y="4431315"/>
                    <a:ext cx="190" cy="9525"/>
                  </a:xfrm>
                  <a:custGeom>
                    <a:avLst/>
                    <a:gdLst>
                      <a:gd name="connsiteX0" fmla="*/ 191 w 190"/>
                      <a:gd name="connsiteY0" fmla="*/ 0 h 9525"/>
                      <a:gd name="connsiteX1" fmla="*/ 0 w 190"/>
                      <a:gd name="connsiteY1" fmla="*/ 0 h 9525"/>
                      <a:gd name="connsiteX2" fmla="*/ 191 w 190"/>
                      <a:gd name="connsiteY2" fmla="*/ 0 h 9525"/>
                    </a:gdLst>
                    <a:ahLst/>
                    <a:cxnLst>
                      <a:cxn ang="0">
                        <a:pos x="connsiteX0" y="connsiteY0"/>
                      </a:cxn>
                      <a:cxn ang="0">
                        <a:pos x="connsiteX1" y="connsiteY1"/>
                      </a:cxn>
                      <a:cxn ang="0">
                        <a:pos x="connsiteX2" y="connsiteY2"/>
                      </a:cxn>
                    </a:cxnLst>
                    <a:rect l="l" t="t" r="r" b="b"/>
                    <a:pathLst>
                      <a:path w="190" h="9525">
                        <a:moveTo>
                          <a:pt x="191" y="0"/>
                        </a:moveTo>
                        <a:cubicBezTo>
                          <a:pt x="191" y="0"/>
                          <a:pt x="95" y="0"/>
                          <a:pt x="0" y="0"/>
                        </a:cubicBezTo>
                        <a:cubicBezTo>
                          <a:pt x="0" y="0"/>
                          <a:pt x="95" y="0"/>
                          <a:pt x="191" y="0"/>
                        </a:cubicBezTo>
                        <a:close/>
                      </a:path>
                    </a:pathLst>
                  </a:custGeom>
                  <a:solidFill>
                    <a:srgbClr val="6F90B5"/>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Freeform: Shape 156">
                    <a:extLst>
                      <a:ext uri="{FF2B5EF4-FFF2-40B4-BE49-F238E27FC236}">
                        <a16:creationId xmlns:a16="http://schemas.microsoft.com/office/drawing/2014/main" id="{14368FE3-35DC-B7C4-2DB2-F16DB584E28A}"/>
                      </a:ext>
                    </a:extLst>
                  </p:cNvPr>
                  <p:cNvSpPr/>
                  <p:nvPr/>
                </p:nvSpPr>
                <p:spPr>
                  <a:xfrm>
                    <a:off x="5925216" y="4407693"/>
                    <a:ext cx="25145" cy="42291"/>
                  </a:xfrm>
                  <a:custGeom>
                    <a:avLst/>
                    <a:gdLst>
                      <a:gd name="connsiteX0" fmla="*/ 0 w 25145"/>
                      <a:gd name="connsiteY0" fmla="*/ 42291 h 42291"/>
                      <a:gd name="connsiteX1" fmla="*/ 25146 w 25145"/>
                      <a:gd name="connsiteY1" fmla="*/ 26099 h 42291"/>
                      <a:gd name="connsiteX2" fmla="*/ 25146 w 25145"/>
                      <a:gd name="connsiteY2" fmla="*/ 0 h 42291"/>
                      <a:gd name="connsiteX3" fmla="*/ 0 w 25145"/>
                      <a:gd name="connsiteY3" fmla="*/ 42291 h 42291"/>
                    </a:gdLst>
                    <a:ahLst/>
                    <a:cxnLst>
                      <a:cxn ang="0">
                        <a:pos x="connsiteX0" y="connsiteY0"/>
                      </a:cxn>
                      <a:cxn ang="0">
                        <a:pos x="connsiteX1" y="connsiteY1"/>
                      </a:cxn>
                      <a:cxn ang="0">
                        <a:pos x="connsiteX2" y="connsiteY2"/>
                      </a:cxn>
                      <a:cxn ang="0">
                        <a:pos x="connsiteX3" y="connsiteY3"/>
                      </a:cxn>
                    </a:cxnLst>
                    <a:rect l="l" t="t" r="r" b="b"/>
                    <a:pathLst>
                      <a:path w="25145" h="42291">
                        <a:moveTo>
                          <a:pt x="0" y="42291"/>
                        </a:moveTo>
                        <a:cubicBezTo>
                          <a:pt x="2667" y="35624"/>
                          <a:pt x="12192" y="30099"/>
                          <a:pt x="25146" y="26099"/>
                        </a:cubicBezTo>
                        <a:lnTo>
                          <a:pt x="25146" y="0"/>
                        </a:lnTo>
                        <a:cubicBezTo>
                          <a:pt x="11144" y="10954"/>
                          <a:pt x="0" y="22193"/>
                          <a:pt x="0" y="42291"/>
                        </a:cubicBezTo>
                        <a:close/>
                      </a:path>
                    </a:pathLst>
                  </a:custGeom>
                  <a:solidFill>
                    <a:srgbClr val="6F90B5"/>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Freeform: Shape 157">
                    <a:extLst>
                      <a:ext uri="{FF2B5EF4-FFF2-40B4-BE49-F238E27FC236}">
                        <a16:creationId xmlns:a16="http://schemas.microsoft.com/office/drawing/2014/main" id="{ED9B81A1-1EE1-05F0-8B19-6C13A6107BB7}"/>
                      </a:ext>
                    </a:extLst>
                  </p:cNvPr>
                  <p:cNvSpPr/>
                  <p:nvPr/>
                </p:nvSpPr>
                <p:spPr>
                  <a:xfrm>
                    <a:off x="5987128" y="4427410"/>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cubicBezTo>
                          <a:pt x="0" y="0"/>
                          <a:pt x="0" y="0"/>
                          <a:pt x="0" y="0"/>
                        </a:cubicBezTo>
                        <a:cubicBezTo>
                          <a:pt x="0" y="0"/>
                          <a:pt x="0" y="0"/>
                          <a:pt x="0" y="0"/>
                        </a:cubicBezTo>
                        <a:close/>
                      </a:path>
                    </a:pathLst>
                  </a:custGeom>
                  <a:solidFill>
                    <a:srgbClr val="6F90B5"/>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9" name="Freeform: Shape 158">
                    <a:extLst>
                      <a:ext uri="{FF2B5EF4-FFF2-40B4-BE49-F238E27FC236}">
                        <a16:creationId xmlns:a16="http://schemas.microsoft.com/office/drawing/2014/main" id="{8CFAC6D3-8769-ABB6-DC1B-C2C720CDE90C}"/>
                      </a:ext>
                    </a:extLst>
                  </p:cNvPr>
                  <p:cNvSpPr/>
                  <p:nvPr/>
                </p:nvSpPr>
                <p:spPr>
                  <a:xfrm>
                    <a:off x="5954934" y="4432554"/>
                    <a:ext cx="190" cy="9525"/>
                  </a:xfrm>
                  <a:custGeom>
                    <a:avLst/>
                    <a:gdLst>
                      <a:gd name="connsiteX0" fmla="*/ 190 w 190"/>
                      <a:gd name="connsiteY0" fmla="*/ 0 h 9525"/>
                      <a:gd name="connsiteX1" fmla="*/ 0 w 190"/>
                      <a:gd name="connsiteY1" fmla="*/ 0 h 9525"/>
                      <a:gd name="connsiteX2" fmla="*/ 190 w 190"/>
                      <a:gd name="connsiteY2" fmla="*/ 0 h 9525"/>
                    </a:gdLst>
                    <a:ahLst/>
                    <a:cxnLst>
                      <a:cxn ang="0">
                        <a:pos x="connsiteX0" y="connsiteY0"/>
                      </a:cxn>
                      <a:cxn ang="0">
                        <a:pos x="connsiteX1" y="connsiteY1"/>
                      </a:cxn>
                      <a:cxn ang="0">
                        <a:pos x="connsiteX2" y="connsiteY2"/>
                      </a:cxn>
                    </a:cxnLst>
                    <a:rect l="l" t="t" r="r" b="b"/>
                    <a:pathLst>
                      <a:path w="190" h="9525">
                        <a:moveTo>
                          <a:pt x="190" y="0"/>
                        </a:moveTo>
                        <a:cubicBezTo>
                          <a:pt x="190" y="0"/>
                          <a:pt x="95" y="0"/>
                          <a:pt x="0" y="0"/>
                        </a:cubicBezTo>
                        <a:cubicBezTo>
                          <a:pt x="0" y="0"/>
                          <a:pt x="95" y="0"/>
                          <a:pt x="190" y="0"/>
                        </a:cubicBezTo>
                        <a:close/>
                      </a:path>
                    </a:pathLst>
                  </a:custGeom>
                  <a:solidFill>
                    <a:srgbClr val="6F90B5"/>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Freeform: Shape 159">
                    <a:extLst>
                      <a:ext uri="{FF2B5EF4-FFF2-40B4-BE49-F238E27FC236}">
                        <a16:creationId xmlns:a16="http://schemas.microsoft.com/office/drawing/2014/main" id="{0362C6EA-385C-AA0E-058C-B2658E64AAC6}"/>
                      </a:ext>
                    </a:extLst>
                  </p:cNvPr>
                  <p:cNvSpPr/>
                  <p:nvPr/>
                </p:nvSpPr>
                <p:spPr>
                  <a:xfrm>
                    <a:off x="5959982" y="4427410"/>
                    <a:ext cx="27050" cy="4000"/>
                  </a:xfrm>
                  <a:custGeom>
                    <a:avLst/>
                    <a:gdLst>
                      <a:gd name="connsiteX0" fmla="*/ 27051 w 27050"/>
                      <a:gd name="connsiteY0" fmla="*/ 0 h 4000"/>
                      <a:gd name="connsiteX1" fmla="*/ 0 w 27050"/>
                      <a:gd name="connsiteY1" fmla="*/ 4000 h 4000"/>
                      <a:gd name="connsiteX2" fmla="*/ 27051 w 27050"/>
                      <a:gd name="connsiteY2" fmla="*/ 0 h 4000"/>
                    </a:gdLst>
                    <a:ahLst/>
                    <a:cxnLst>
                      <a:cxn ang="0">
                        <a:pos x="connsiteX0" y="connsiteY0"/>
                      </a:cxn>
                      <a:cxn ang="0">
                        <a:pos x="connsiteX1" y="connsiteY1"/>
                      </a:cxn>
                      <a:cxn ang="0">
                        <a:pos x="connsiteX2" y="connsiteY2"/>
                      </a:cxn>
                    </a:cxnLst>
                    <a:rect l="l" t="t" r="r" b="b"/>
                    <a:pathLst>
                      <a:path w="27050" h="4000">
                        <a:moveTo>
                          <a:pt x="27051" y="0"/>
                        </a:moveTo>
                        <a:cubicBezTo>
                          <a:pt x="17526" y="762"/>
                          <a:pt x="8382" y="2095"/>
                          <a:pt x="0" y="4000"/>
                        </a:cubicBezTo>
                        <a:cubicBezTo>
                          <a:pt x="8287" y="2095"/>
                          <a:pt x="17526" y="762"/>
                          <a:pt x="27051" y="0"/>
                        </a:cubicBezTo>
                        <a:close/>
                      </a:path>
                    </a:pathLst>
                  </a:custGeom>
                  <a:solidFill>
                    <a:srgbClr val="97B4D3"/>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1" name="Freeform: Shape 160">
                    <a:extLst>
                      <a:ext uri="{FF2B5EF4-FFF2-40B4-BE49-F238E27FC236}">
                        <a16:creationId xmlns:a16="http://schemas.microsoft.com/office/drawing/2014/main" id="{2E4FA4AD-C1F8-570B-CF1D-EADC3F74C0A6}"/>
                      </a:ext>
                    </a:extLst>
                  </p:cNvPr>
                  <p:cNvSpPr/>
                  <p:nvPr/>
                </p:nvSpPr>
                <p:spPr>
                  <a:xfrm>
                    <a:off x="5950457" y="2490741"/>
                    <a:ext cx="42386" cy="376093"/>
                  </a:xfrm>
                  <a:custGeom>
                    <a:avLst/>
                    <a:gdLst>
                      <a:gd name="connsiteX0" fmla="*/ 42386 w 42386"/>
                      <a:gd name="connsiteY0" fmla="*/ 37384 h 376093"/>
                      <a:gd name="connsiteX1" fmla="*/ 0 w 42386"/>
                      <a:gd name="connsiteY1" fmla="*/ 45671 h 376093"/>
                      <a:gd name="connsiteX2" fmla="*/ 0 w 42386"/>
                      <a:gd name="connsiteY2" fmla="*/ 369140 h 376093"/>
                      <a:gd name="connsiteX3" fmla="*/ 42386 w 42386"/>
                      <a:gd name="connsiteY3" fmla="*/ 376093 h 376093"/>
                      <a:gd name="connsiteX4" fmla="*/ 42386 w 42386"/>
                      <a:gd name="connsiteY4" fmla="*/ 37384 h 376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376093">
                        <a:moveTo>
                          <a:pt x="42386" y="37384"/>
                        </a:moveTo>
                        <a:cubicBezTo>
                          <a:pt x="42386" y="-13765"/>
                          <a:pt x="0" y="-13765"/>
                          <a:pt x="0" y="45671"/>
                        </a:cubicBezTo>
                        <a:lnTo>
                          <a:pt x="0" y="369140"/>
                        </a:lnTo>
                        <a:cubicBezTo>
                          <a:pt x="14192" y="370759"/>
                          <a:pt x="28384" y="373045"/>
                          <a:pt x="42386" y="376093"/>
                        </a:cubicBezTo>
                        <a:lnTo>
                          <a:pt x="42386" y="37384"/>
                        </a:lnTo>
                        <a:close/>
                      </a:path>
                    </a:pathLst>
                  </a:custGeom>
                  <a:solidFill>
                    <a:srgbClr val="97B4D3"/>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2" name="Freeform: Shape 161">
                    <a:extLst>
                      <a:ext uri="{FF2B5EF4-FFF2-40B4-BE49-F238E27FC236}">
                        <a16:creationId xmlns:a16="http://schemas.microsoft.com/office/drawing/2014/main" id="{DBCCBE07-7445-8229-2278-7E9A74901B26}"/>
                      </a:ext>
                    </a:extLst>
                  </p:cNvPr>
                  <p:cNvSpPr/>
                  <p:nvPr/>
                </p:nvSpPr>
                <p:spPr>
                  <a:xfrm>
                    <a:off x="5987128" y="4426934"/>
                    <a:ext cx="5714" cy="380"/>
                  </a:xfrm>
                  <a:custGeom>
                    <a:avLst/>
                    <a:gdLst>
                      <a:gd name="connsiteX0" fmla="*/ 5715 w 5714"/>
                      <a:gd name="connsiteY0" fmla="*/ 0 h 380"/>
                      <a:gd name="connsiteX1" fmla="*/ 5715 w 5714"/>
                      <a:gd name="connsiteY1" fmla="*/ 0 h 380"/>
                      <a:gd name="connsiteX2" fmla="*/ 0 w 5714"/>
                      <a:gd name="connsiteY2" fmla="*/ 381 h 380"/>
                      <a:gd name="connsiteX3" fmla="*/ 5715 w 5714"/>
                      <a:gd name="connsiteY3" fmla="*/ 0 h 380"/>
                    </a:gdLst>
                    <a:ahLst/>
                    <a:cxnLst>
                      <a:cxn ang="0">
                        <a:pos x="connsiteX0" y="connsiteY0"/>
                      </a:cxn>
                      <a:cxn ang="0">
                        <a:pos x="connsiteX1" y="connsiteY1"/>
                      </a:cxn>
                      <a:cxn ang="0">
                        <a:pos x="connsiteX2" y="connsiteY2"/>
                      </a:cxn>
                      <a:cxn ang="0">
                        <a:pos x="connsiteX3" y="connsiteY3"/>
                      </a:cxn>
                    </a:cxnLst>
                    <a:rect l="l" t="t" r="r" b="b"/>
                    <a:pathLst>
                      <a:path w="5714" h="380">
                        <a:moveTo>
                          <a:pt x="5715" y="0"/>
                        </a:moveTo>
                        <a:lnTo>
                          <a:pt x="5715" y="0"/>
                        </a:lnTo>
                        <a:cubicBezTo>
                          <a:pt x="3810" y="95"/>
                          <a:pt x="1905" y="190"/>
                          <a:pt x="0" y="381"/>
                        </a:cubicBezTo>
                        <a:cubicBezTo>
                          <a:pt x="1905" y="190"/>
                          <a:pt x="3810" y="95"/>
                          <a:pt x="5715" y="0"/>
                        </a:cubicBezTo>
                        <a:close/>
                      </a:path>
                    </a:pathLst>
                  </a:custGeom>
                  <a:solidFill>
                    <a:srgbClr val="97B4D3"/>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 name="Freeform: Shape 162">
                    <a:extLst>
                      <a:ext uri="{FF2B5EF4-FFF2-40B4-BE49-F238E27FC236}">
                        <a16:creationId xmlns:a16="http://schemas.microsoft.com/office/drawing/2014/main" id="{219C6407-284B-88BF-6DEE-0F6B495746A3}"/>
                      </a:ext>
                    </a:extLst>
                  </p:cNvPr>
                  <p:cNvSpPr/>
                  <p:nvPr/>
                </p:nvSpPr>
                <p:spPr>
                  <a:xfrm>
                    <a:off x="5955124" y="4431411"/>
                    <a:ext cx="4762" cy="1142"/>
                  </a:xfrm>
                  <a:custGeom>
                    <a:avLst/>
                    <a:gdLst>
                      <a:gd name="connsiteX0" fmla="*/ 4763 w 4762"/>
                      <a:gd name="connsiteY0" fmla="*/ 0 h 1142"/>
                      <a:gd name="connsiteX1" fmla="*/ 0 w 4762"/>
                      <a:gd name="connsiteY1" fmla="*/ 1143 h 1142"/>
                      <a:gd name="connsiteX2" fmla="*/ 4763 w 4762"/>
                      <a:gd name="connsiteY2" fmla="*/ 0 h 1142"/>
                    </a:gdLst>
                    <a:ahLst/>
                    <a:cxnLst>
                      <a:cxn ang="0">
                        <a:pos x="connsiteX0" y="connsiteY0"/>
                      </a:cxn>
                      <a:cxn ang="0">
                        <a:pos x="connsiteX1" y="connsiteY1"/>
                      </a:cxn>
                      <a:cxn ang="0">
                        <a:pos x="connsiteX2" y="connsiteY2"/>
                      </a:cxn>
                    </a:cxnLst>
                    <a:rect l="l" t="t" r="r" b="b"/>
                    <a:pathLst>
                      <a:path w="4762" h="1142">
                        <a:moveTo>
                          <a:pt x="4763" y="0"/>
                        </a:moveTo>
                        <a:cubicBezTo>
                          <a:pt x="3143" y="381"/>
                          <a:pt x="1524" y="762"/>
                          <a:pt x="0" y="1143"/>
                        </a:cubicBezTo>
                        <a:cubicBezTo>
                          <a:pt x="1524" y="762"/>
                          <a:pt x="3143" y="381"/>
                          <a:pt x="4763" y="0"/>
                        </a:cubicBezTo>
                        <a:close/>
                      </a:path>
                    </a:pathLst>
                  </a:custGeom>
                  <a:solidFill>
                    <a:srgbClr val="97B4D3"/>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4" name="Freeform: Shape 163">
                    <a:extLst>
                      <a:ext uri="{FF2B5EF4-FFF2-40B4-BE49-F238E27FC236}">
                        <a16:creationId xmlns:a16="http://schemas.microsoft.com/office/drawing/2014/main" id="{C22EA0F9-CC89-AE14-E9BA-0A1257FE6833}"/>
                      </a:ext>
                    </a:extLst>
                  </p:cNvPr>
                  <p:cNvSpPr/>
                  <p:nvPr/>
                </p:nvSpPr>
                <p:spPr>
                  <a:xfrm>
                    <a:off x="5950457" y="3935539"/>
                    <a:ext cx="42386" cy="472249"/>
                  </a:xfrm>
                  <a:custGeom>
                    <a:avLst/>
                    <a:gdLst>
                      <a:gd name="connsiteX0" fmla="*/ 42386 w 42386"/>
                      <a:gd name="connsiteY0" fmla="*/ 430625 h 472249"/>
                      <a:gd name="connsiteX1" fmla="*/ 42386 w 42386"/>
                      <a:gd name="connsiteY1" fmla="*/ 80677 h 472249"/>
                      <a:gd name="connsiteX2" fmla="*/ 0 w 42386"/>
                      <a:gd name="connsiteY2" fmla="*/ 0 h 472249"/>
                      <a:gd name="connsiteX3" fmla="*/ 0 w 42386"/>
                      <a:gd name="connsiteY3" fmla="*/ 472250 h 472249"/>
                      <a:gd name="connsiteX4" fmla="*/ 42386 w 42386"/>
                      <a:gd name="connsiteY4" fmla="*/ 430625 h 472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472249">
                        <a:moveTo>
                          <a:pt x="42386" y="430625"/>
                        </a:moveTo>
                        <a:lnTo>
                          <a:pt x="42386" y="80677"/>
                        </a:lnTo>
                        <a:cubicBezTo>
                          <a:pt x="33719" y="53150"/>
                          <a:pt x="20098" y="22384"/>
                          <a:pt x="0" y="0"/>
                        </a:cubicBezTo>
                        <a:lnTo>
                          <a:pt x="0" y="472250"/>
                        </a:lnTo>
                        <a:cubicBezTo>
                          <a:pt x="14192" y="461105"/>
                          <a:pt x="31242" y="450247"/>
                          <a:pt x="42386" y="430625"/>
                        </a:cubicBezTo>
                        <a:close/>
                      </a:path>
                    </a:pathLst>
                  </a:custGeom>
                  <a:solidFill>
                    <a:srgbClr val="97B4D3"/>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Shape 164">
                    <a:extLst>
                      <a:ext uri="{FF2B5EF4-FFF2-40B4-BE49-F238E27FC236}">
                        <a16:creationId xmlns:a16="http://schemas.microsoft.com/office/drawing/2014/main" id="{18222BD4-D0F1-493F-0E60-5A25FE893973}"/>
                      </a:ext>
                    </a:extLst>
                  </p:cNvPr>
                  <p:cNvSpPr/>
                  <p:nvPr/>
                </p:nvSpPr>
                <p:spPr>
                  <a:xfrm>
                    <a:off x="5950457" y="4432554"/>
                    <a:ext cx="4571" cy="1333"/>
                  </a:xfrm>
                  <a:custGeom>
                    <a:avLst/>
                    <a:gdLst>
                      <a:gd name="connsiteX0" fmla="*/ 0 w 4571"/>
                      <a:gd name="connsiteY0" fmla="*/ 1333 h 1333"/>
                      <a:gd name="connsiteX1" fmla="*/ 4572 w 4571"/>
                      <a:gd name="connsiteY1" fmla="*/ 0 h 1333"/>
                      <a:gd name="connsiteX2" fmla="*/ 0 w 4571"/>
                      <a:gd name="connsiteY2" fmla="*/ 1333 h 1333"/>
                      <a:gd name="connsiteX3" fmla="*/ 0 w 4571"/>
                      <a:gd name="connsiteY3" fmla="*/ 1333 h 1333"/>
                    </a:gdLst>
                    <a:ahLst/>
                    <a:cxnLst>
                      <a:cxn ang="0">
                        <a:pos x="connsiteX0" y="connsiteY0"/>
                      </a:cxn>
                      <a:cxn ang="0">
                        <a:pos x="connsiteX1" y="connsiteY1"/>
                      </a:cxn>
                      <a:cxn ang="0">
                        <a:pos x="connsiteX2" y="connsiteY2"/>
                      </a:cxn>
                      <a:cxn ang="0">
                        <a:pos x="connsiteX3" y="connsiteY3"/>
                      </a:cxn>
                    </a:cxnLst>
                    <a:rect l="l" t="t" r="r" b="b"/>
                    <a:pathLst>
                      <a:path w="4571" h="1333">
                        <a:moveTo>
                          <a:pt x="0" y="1333"/>
                        </a:moveTo>
                        <a:cubicBezTo>
                          <a:pt x="1429" y="857"/>
                          <a:pt x="2953" y="476"/>
                          <a:pt x="4572" y="0"/>
                        </a:cubicBezTo>
                        <a:cubicBezTo>
                          <a:pt x="3048" y="381"/>
                          <a:pt x="1524" y="857"/>
                          <a:pt x="0" y="1333"/>
                        </a:cubicBezTo>
                        <a:lnTo>
                          <a:pt x="0" y="1333"/>
                        </a:lnTo>
                        <a:close/>
                      </a:path>
                    </a:pathLst>
                  </a:custGeom>
                  <a:solidFill>
                    <a:srgbClr val="97B4D3"/>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6" name="Freeform: Shape 165">
                    <a:extLst>
                      <a:ext uri="{FF2B5EF4-FFF2-40B4-BE49-F238E27FC236}">
                        <a16:creationId xmlns:a16="http://schemas.microsoft.com/office/drawing/2014/main" id="{A1D03A19-6584-D2BF-035F-99F596FF7B1D}"/>
                      </a:ext>
                    </a:extLst>
                  </p:cNvPr>
                  <p:cNvSpPr/>
                  <p:nvPr/>
                </p:nvSpPr>
                <p:spPr>
                  <a:xfrm>
                    <a:off x="5950457" y="2859786"/>
                    <a:ext cx="42386" cy="1156430"/>
                  </a:xfrm>
                  <a:custGeom>
                    <a:avLst/>
                    <a:gdLst>
                      <a:gd name="connsiteX0" fmla="*/ 42386 w 42386"/>
                      <a:gd name="connsiteY0" fmla="*/ 6953 h 1156430"/>
                      <a:gd name="connsiteX1" fmla="*/ 0 w 42386"/>
                      <a:gd name="connsiteY1" fmla="*/ 0 h 1156430"/>
                      <a:gd name="connsiteX2" fmla="*/ 0 w 42386"/>
                      <a:gd name="connsiteY2" fmla="*/ 1075753 h 1156430"/>
                      <a:gd name="connsiteX3" fmla="*/ 42386 w 42386"/>
                      <a:gd name="connsiteY3" fmla="*/ 1156430 h 1156430"/>
                      <a:gd name="connsiteX4" fmla="*/ 42386 w 42386"/>
                      <a:gd name="connsiteY4" fmla="*/ 6953 h 1156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6" h="1156430">
                        <a:moveTo>
                          <a:pt x="42386" y="6953"/>
                        </a:moveTo>
                        <a:cubicBezTo>
                          <a:pt x="28384" y="3905"/>
                          <a:pt x="14192" y="1524"/>
                          <a:pt x="0" y="0"/>
                        </a:cubicBezTo>
                        <a:lnTo>
                          <a:pt x="0" y="1075753"/>
                        </a:lnTo>
                        <a:cubicBezTo>
                          <a:pt x="20098" y="1098137"/>
                          <a:pt x="33814" y="1128903"/>
                          <a:pt x="42386" y="1156430"/>
                        </a:cubicBezTo>
                        <a:lnTo>
                          <a:pt x="42386" y="6953"/>
                        </a:lnTo>
                        <a:close/>
                      </a:path>
                    </a:pathLst>
                  </a:custGeom>
                  <a:solidFill>
                    <a:srgbClr val="88A4C6"/>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Shape 166">
                    <a:extLst>
                      <a:ext uri="{FF2B5EF4-FFF2-40B4-BE49-F238E27FC236}">
                        <a16:creationId xmlns:a16="http://schemas.microsoft.com/office/drawing/2014/main" id="{F73441D8-B43B-B887-DAF4-3D1669DECD73}"/>
                      </a:ext>
                    </a:extLst>
                  </p:cNvPr>
                  <p:cNvSpPr/>
                  <p:nvPr/>
                </p:nvSpPr>
                <p:spPr>
                  <a:xfrm>
                    <a:off x="5950457" y="4366164"/>
                    <a:ext cx="42481" cy="67722"/>
                  </a:xfrm>
                  <a:custGeom>
                    <a:avLst/>
                    <a:gdLst>
                      <a:gd name="connsiteX0" fmla="*/ 0 w 42481"/>
                      <a:gd name="connsiteY0" fmla="*/ 41624 h 67722"/>
                      <a:gd name="connsiteX1" fmla="*/ 0 w 42481"/>
                      <a:gd name="connsiteY1" fmla="*/ 67723 h 67722"/>
                      <a:gd name="connsiteX2" fmla="*/ 4572 w 42481"/>
                      <a:gd name="connsiteY2" fmla="*/ 66389 h 67722"/>
                      <a:gd name="connsiteX3" fmla="*/ 4763 w 42481"/>
                      <a:gd name="connsiteY3" fmla="*/ 66389 h 67722"/>
                      <a:gd name="connsiteX4" fmla="*/ 9525 w 42481"/>
                      <a:gd name="connsiteY4" fmla="*/ 65246 h 67722"/>
                      <a:gd name="connsiteX5" fmla="*/ 9715 w 42481"/>
                      <a:gd name="connsiteY5" fmla="*/ 65246 h 67722"/>
                      <a:gd name="connsiteX6" fmla="*/ 36767 w 42481"/>
                      <a:gd name="connsiteY6" fmla="*/ 61246 h 67722"/>
                      <a:gd name="connsiteX7" fmla="*/ 36767 w 42481"/>
                      <a:gd name="connsiteY7" fmla="*/ 61246 h 67722"/>
                      <a:gd name="connsiteX8" fmla="*/ 42481 w 42481"/>
                      <a:gd name="connsiteY8" fmla="*/ 60865 h 67722"/>
                      <a:gd name="connsiteX9" fmla="*/ 42481 w 42481"/>
                      <a:gd name="connsiteY9" fmla="*/ 0 h 67722"/>
                      <a:gd name="connsiteX10" fmla="*/ 95 w 42481"/>
                      <a:gd name="connsiteY10" fmla="*/ 41624 h 6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481" h="67722">
                        <a:moveTo>
                          <a:pt x="0" y="41624"/>
                        </a:moveTo>
                        <a:lnTo>
                          <a:pt x="0" y="67723"/>
                        </a:lnTo>
                        <a:cubicBezTo>
                          <a:pt x="1429" y="67246"/>
                          <a:pt x="2953" y="66866"/>
                          <a:pt x="4572" y="66389"/>
                        </a:cubicBezTo>
                        <a:cubicBezTo>
                          <a:pt x="4572" y="66389"/>
                          <a:pt x="4667" y="66389"/>
                          <a:pt x="4763" y="66389"/>
                        </a:cubicBezTo>
                        <a:cubicBezTo>
                          <a:pt x="6286" y="66008"/>
                          <a:pt x="7906" y="65627"/>
                          <a:pt x="9525" y="65246"/>
                        </a:cubicBezTo>
                        <a:cubicBezTo>
                          <a:pt x="9525" y="65246"/>
                          <a:pt x="9620" y="65246"/>
                          <a:pt x="9715" y="65246"/>
                        </a:cubicBezTo>
                        <a:cubicBezTo>
                          <a:pt x="18002" y="63341"/>
                          <a:pt x="27242" y="62008"/>
                          <a:pt x="36767" y="61246"/>
                        </a:cubicBezTo>
                        <a:cubicBezTo>
                          <a:pt x="36767" y="61246"/>
                          <a:pt x="36767" y="61246"/>
                          <a:pt x="36767" y="61246"/>
                        </a:cubicBezTo>
                        <a:cubicBezTo>
                          <a:pt x="38671" y="61055"/>
                          <a:pt x="40577" y="60960"/>
                          <a:pt x="42481" y="60865"/>
                        </a:cubicBezTo>
                        <a:lnTo>
                          <a:pt x="42481" y="0"/>
                        </a:lnTo>
                        <a:cubicBezTo>
                          <a:pt x="31242" y="19621"/>
                          <a:pt x="14192" y="30480"/>
                          <a:pt x="95" y="41624"/>
                        </a:cubicBezTo>
                        <a:close/>
                      </a:path>
                    </a:pathLst>
                  </a:custGeom>
                  <a:solidFill>
                    <a:srgbClr val="88A4C6"/>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grpSp>
          <p:nvGrpSpPr>
            <p:cNvPr id="168" name="Graphic 133">
              <a:extLst>
                <a:ext uri="{FF2B5EF4-FFF2-40B4-BE49-F238E27FC236}">
                  <a16:creationId xmlns:a16="http://schemas.microsoft.com/office/drawing/2014/main" id="{E482872D-0095-4BC5-6D3F-01A7B6B9A8BA}"/>
                </a:ext>
              </a:extLst>
            </p:cNvPr>
            <p:cNvGrpSpPr/>
            <p:nvPr/>
          </p:nvGrpSpPr>
          <p:grpSpPr>
            <a:xfrm>
              <a:off x="5796293" y="3461956"/>
              <a:ext cx="459630" cy="919998"/>
              <a:chOff x="5796293" y="3461956"/>
              <a:chExt cx="459630" cy="919998"/>
            </a:xfrm>
          </p:grpSpPr>
          <p:grpSp>
            <p:nvGrpSpPr>
              <p:cNvPr id="169" name="Graphic 133">
                <a:extLst>
                  <a:ext uri="{FF2B5EF4-FFF2-40B4-BE49-F238E27FC236}">
                    <a16:creationId xmlns:a16="http://schemas.microsoft.com/office/drawing/2014/main" id="{01989F3F-E245-EA89-9C5A-867922360763}"/>
                  </a:ext>
                </a:extLst>
              </p:cNvPr>
              <p:cNvGrpSpPr/>
              <p:nvPr/>
            </p:nvGrpSpPr>
            <p:grpSpPr>
              <a:xfrm>
                <a:off x="5796293" y="3461956"/>
                <a:ext cx="290466" cy="891137"/>
                <a:chOff x="5796293" y="3461956"/>
                <a:chExt cx="290466" cy="891137"/>
              </a:xfrm>
            </p:grpSpPr>
            <p:sp>
              <p:nvSpPr>
                <p:cNvPr id="170" name="Freeform: Shape 169">
                  <a:extLst>
                    <a:ext uri="{FF2B5EF4-FFF2-40B4-BE49-F238E27FC236}">
                      <a16:creationId xmlns:a16="http://schemas.microsoft.com/office/drawing/2014/main" id="{16D09DA7-DD65-772D-3A8C-9C7C96BBA1C4}"/>
                    </a:ext>
                  </a:extLst>
                </p:cNvPr>
                <p:cNvSpPr/>
                <p:nvPr/>
              </p:nvSpPr>
              <p:spPr>
                <a:xfrm>
                  <a:off x="6017513" y="4324767"/>
                  <a:ext cx="69246" cy="28326"/>
                </a:xfrm>
                <a:custGeom>
                  <a:avLst/>
                  <a:gdLst>
                    <a:gd name="connsiteX0" fmla="*/ 69247 w 69246"/>
                    <a:gd name="connsiteY0" fmla="*/ 17109 h 28326"/>
                    <a:gd name="connsiteX1" fmla="*/ 0 w 69246"/>
                    <a:gd name="connsiteY1" fmla="*/ 16251 h 28326"/>
                    <a:gd name="connsiteX2" fmla="*/ 69247 w 69246"/>
                    <a:gd name="connsiteY2" fmla="*/ 17109 h 28326"/>
                  </a:gdLst>
                  <a:ahLst/>
                  <a:cxnLst>
                    <a:cxn ang="0">
                      <a:pos x="connsiteX0" y="connsiteY0"/>
                    </a:cxn>
                    <a:cxn ang="0">
                      <a:pos x="connsiteX1" y="connsiteY1"/>
                    </a:cxn>
                    <a:cxn ang="0">
                      <a:pos x="connsiteX2" y="connsiteY2"/>
                    </a:cxn>
                  </a:cxnLst>
                  <a:rect l="l" t="t" r="r" b="b"/>
                  <a:pathLst>
                    <a:path w="69246" h="28326">
                      <a:moveTo>
                        <a:pt x="69247" y="17109"/>
                      </a:moveTo>
                      <a:cubicBezTo>
                        <a:pt x="61531" y="32253"/>
                        <a:pt x="6667" y="32158"/>
                        <a:pt x="0" y="16251"/>
                      </a:cubicBezTo>
                      <a:cubicBezTo>
                        <a:pt x="4096" y="-2132"/>
                        <a:pt x="66199" y="-8799"/>
                        <a:pt x="69247" y="17109"/>
                      </a:cubicBezTo>
                      <a:close/>
                    </a:path>
                  </a:pathLst>
                </a:custGeom>
                <a:solidFill>
                  <a:srgbClr val="C55160"/>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1" name="Freeform: Shape 170">
                  <a:extLst>
                    <a:ext uri="{FF2B5EF4-FFF2-40B4-BE49-F238E27FC236}">
                      <a16:creationId xmlns:a16="http://schemas.microsoft.com/office/drawing/2014/main" id="{7DB41BB8-CFE7-C8C6-6281-1F7C28354E1B}"/>
                    </a:ext>
                  </a:extLst>
                </p:cNvPr>
                <p:cNvSpPr/>
                <p:nvPr/>
              </p:nvSpPr>
              <p:spPr>
                <a:xfrm>
                  <a:off x="6027038" y="4336697"/>
                  <a:ext cx="51054" cy="10561"/>
                </a:xfrm>
                <a:custGeom>
                  <a:avLst/>
                  <a:gdLst>
                    <a:gd name="connsiteX0" fmla="*/ 0 w 51054"/>
                    <a:gd name="connsiteY0" fmla="*/ 4702 h 10561"/>
                    <a:gd name="connsiteX1" fmla="*/ 51054 w 51054"/>
                    <a:gd name="connsiteY1" fmla="*/ 5274 h 10561"/>
                    <a:gd name="connsiteX2" fmla="*/ 51054 w 51054"/>
                    <a:gd name="connsiteY2" fmla="*/ 5274 h 10561"/>
                    <a:gd name="connsiteX3" fmla="*/ 0 w 51054"/>
                    <a:gd name="connsiteY3" fmla="*/ 4702 h 10561"/>
                  </a:gdLst>
                  <a:ahLst/>
                  <a:cxnLst>
                    <a:cxn ang="0">
                      <a:pos x="connsiteX0" y="connsiteY0"/>
                    </a:cxn>
                    <a:cxn ang="0">
                      <a:pos x="connsiteX1" y="connsiteY1"/>
                    </a:cxn>
                    <a:cxn ang="0">
                      <a:pos x="connsiteX2" y="connsiteY2"/>
                    </a:cxn>
                    <a:cxn ang="0">
                      <a:pos x="connsiteX3" y="connsiteY3"/>
                    </a:cxn>
                  </a:cxnLst>
                  <a:rect l="l" t="t" r="r" b="b"/>
                  <a:pathLst>
                    <a:path w="51054" h="10561">
                      <a:moveTo>
                        <a:pt x="0" y="4702"/>
                      </a:moveTo>
                      <a:cubicBezTo>
                        <a:pt x="7334" y="-2251"/>
                        <a:pt x="47244" y="-1013"/>
                        <a:pt x="51054" y="5274"/>
                      </a:cubicBezTo>
                      <a:lnTo>
                        <a:pt x="51054" y="5274"/>
                      </a:lnTo>
                      <a:cubicBezTo>
                        <a:pt x="47339" y="12322"/>
                        <a:pt x="5048" y="12513"/>
                        <a:pt x="0" y="4702"/>
                      </a:cubicBezTo>
                      <a:close/>
                    </a:path>
                  </a:pathLst>
                </a:custGeom>
                <a:solidFill>
                  <a:srgbClr val="94404A"/>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Freeform: Shape 171">
                  <a:extLst>
                    <a:ext uri="{FF2B5EF4-FFF2-40B4-BE49-F238E27FC236}">
                      <a16:creationId xmlns:a16="http://schemas.microsoft.com/office/drawing/2014/main" id="{A9B52BFD-482D-D91D-AD36-2DD532B761A8}"/>
                    </a:ext>
                  </a:extLst>
                </p:cNvPr>
                <p:cNvSpPr/>
                <p:nvPr/>
              </p:nvSpPr>
              <p:spPr>
                <a:xfrm>
                  <a:off x="5796293" y="3706367"/>
                  <a:ext cx="290466" cy="635412"/>
                </a:xfrm>
                <a:custGeom>
                  <a:avLst/>
                  <a:gdLst>
                    <a:gd name="connsiteX0" fmla="*/ 23576 w 290466"/>
                    <a:gd name="connsiteY0" fmla="*/ 69437 h 635412"/>
                    <a:gd name="connsiteX1" fmla="*/ 221220 w 290466"/>
                    <a:gd name="connsiteY1" fmla="*/ 335661 h 635412"/>
                    <a:gd name="connsiteX2" fmla="*/ 221220 w 290466"/>
                    <a:gd name="connsiteY2" fmla="*/ 634556 h 635412"/>
                    <a:gd name="connsiteX3" fmla="*/ 290467 w 290466"/>
                    <a:gd name="connsiteY3" fmla="*/ 635413 h 635412"/>
                    <a:gd name="connsiteX4" fmla="*/ 290467 w 290466"/>
                    <a:gd name="connsiteY4" fmla="*/ 334899 h 635412"/>
                    <a:gd name="connsiteX5" fmla="*/ 24434 w 290466"/>
                    <a:gd name="connsiteY5" fmla="*/ 0 h 635412"/>
                    <a:gd name="connsiteX6" fmla="*/ 23576 w 290466"/>
                    <a:gd name="connsiteY6" fmla="*/ 69247 h 63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466" h="635412">
                      <a:moveTo>
                        <a:pt x="23576" y="69437"/>
                      </a:moveTo>
                      <a:cubicBezTo>
                        <a:pt x="145306" y="69437"/>
                        <a:pt x="221220" y="212312"/>
                        <a:pt x="221220" y="335661"/>
                      </a:cubicBezTo>
                      <a:lnTo>
                        <a:pt x="221220" y="634556"/>
                      </a:lnTo>
                      <a:cubicBezTo>
                        <a:pt x="229221" y="617315"/>
                        <a:pt x="284657" y="621030"/>
                        <a:pt x="290467" y="635413"/>
                      </a:cubicBezTo>
                      <a:lnTo>
                        <a:pt x="290467" y="334899"/>
                      </a:lnTo>
                      <a:cubicBezTo>
                        <a:pt x="290467" y="178975"/>
                        <a:pt x="181691" y="0"/>
                        <a:pt x="24434" y="0"/>
                      </a:cubicBezTo>
                      <a:cubicBezTo>
                        <a:pt x="-7856" y="6287"/>
                        <a:pt x="-8142" y="62579"/>
                        <a:pt x="23576" y="69247"/>
                      </a:cubicBezTo>
                      <a:close/>
                    </a:path>
                  </a:pathLst>
                </a:custGeom>
                <a:solidFill>
                  <a:srgbClr val="F3858A"/>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3" name="Graphic 133">
                  <a:extLst>
                    <a:ext uri="{FF2B5EF4-FFF2-40B4-BE49-F238E27FC236}">
                      <a16:creationId xmlns:a16="http://schemas.microsoft.com/office/drawing/2014/main" id="{801BECA4-B1A2-BBF5-D57C-B038B9B563D5}"/>
                    </a:ext>
                  </a:extLst>
                </p:cNvPr>
                <p:cNvGrpSpPr/>
                <p:nvPr/>
              </p:nvGrpSpPr>
              <p:grpSpPr>
                <a:xfrm>
                  <a:off x="5845913" y="3784473"/>
                  <a:ext cx="205556" cy="548163"/>
                  <a:chOff x="5845913" y="3784473"/>
                  <a:chExt cx="205556" cy="548163"/>
                </a:xfrm>
                <a:solidFill>
                  <a:srgbClr val="FF9A99"/>
                </a:solidFill>
              </p:grpSpPr>
              <p:sp>
                <p:nvSpPr>
                  <p:cNvPr id="174" name="Freeform: Shape 173">
                    <a:extLst>
                      <a:ext uri="{FF2B5EF4-FFF2-40B4-BE49-F238E27FC236}">
                        <a16:creationId xmlns:a16="http://schemas.microsoft.com/office/drawing/2014/main" id="{844A1274-C579-9546-4570-10DFF5D79C0D}"/>
                      </a:ext>
                    </a:extLst>
                  </p:cNvPr>
                  <p:cNvSpPr/>
                  <p:nvPr/>
                </p:nvSpPr>
                <p:spPr>
                  <a:xfrm>
                    <a:off x="5845913" y="3784949"/>
                    <a:ext cx="85969" cy="38671"/>
                  </a:xfrm>
                  <a:custGeom>
                    <a:avLst/>
                    <a:gdLst>
                      <a:gd name="connsiteX0" fmla="*/ 23105 w 85969"/>
                      <a:gd name="connsiteY0" fmla="*/ 22289 h 38671"/>
                      <a:gd name="connsiteX1" fmla="*/ 85970 w 85969"/>
                      <a:gd name="connsiteY1" fmla="*/ 38671 h 38671"/>
                      <a:gd name="connsiteX2" fmla="*/ 25486 w 85969"/>
                      <a:gd name="connsiteY2" fmla="*/ 0 h 38671"/>
                      <a:gd name="connsiteX3" fmla="*/ 23105 w 85969"/>
                      <a:gd name="connsiteY3" fmla="*/ 22384 h 38671"/>
                    </a:gdLst>
                    <a:ahLst/>
                    <a:cxnLst>
                      <a:cxn ang="0">
                        <a:pos x="connsiteX0" y="connsiteY0"/>
                      </a:cxn>
                      <a:cxn ang="0">
                        <a:pos x="connsiteX1" y="connsiteY1"/>
                      </a:cxn>
                      <a:cxn ang="0">
                        <a:pos x="connsiteX2" y="connsiteY2"/>
                      </a:cxn>
                      <a:cxn ang="0">
                        <a:pos x="connsiteX3" y="connsiteY3"/>
                      </a:cxn>
                    </a:cxnLst>
                    <a:rect l="l" t="t" r="r" b="b"/>
                    <a:pathLst>
                      <a:path w="85969" h="38671">
                        <a:moveTo>
                          <a:pt x="23105" y="22289"/>
                        </a:moveTo>
                        <a:cubicBezTo>
                          <a:pt x="46346" y="22289"/>
                          <a:pt x="67396" y="27718"/>
                          <a:pt x="85970" y="38671"/>
                        </a:cubicBezTo>
                        <a:cubicBezTo>
                          <a:pt x="68158" y="21527"/>
                          <a:pt x="47965" y="8192"/>
                          <a:pt x="25486" y="0"/>
                        </a:cubicBezTo>
                        <a:cubicBezTo>
                          <a:pt x="-20615" y="2762"/>
                          <a:pt x="6722" y="22384"/>
                          <a:pt x="23105" y="22384"/>
                        </a:cubicBezTo>
                        <a:close/>
                      </a:path>
                    </a:pathLst>
                  </a:custGeom>
                  <a:solidFill>
                    <a:srgbClr val="FF9A99"/>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Freeform: Shape 174">
                    <a:extLst>
                      <a:ext uri="{FF2B5EF4-FFF2-40B4-BE49-F238E27FC236}">
                        <a16:creationId xmlns:a16="http://schemas.microsoft.com/office/drawing/2014/main" id="{1277BB28-9B3D-5709-277B-02807FF19554}"/>
                      </a:ext>
                    </a:extLst>
                  </p:cNvPr>
                  <p:cNvSpPr/>
                  <p:nvPr/>
                </p:nvSpPr>
                <p:spPr>
                  <a:xfrm>
                    <a:off x="5871495" y="3784473"/>
                    <a:ext cx="179974" cy="548163"/>
                  </a:xfrm>
                  <a:custGeom>
                    <a:avLst/>
                    <a:gdLst>
                      <a:gd name="connsiteX0" fmla="*/ 179832 w 179974"/>
                      <a:gd name="connsiteY0" fmla="*/ 320135 h 548163"/>
                      <a:gd name="connsiteX1" fmla="*/ 12002 w 179974"/>
                      <a:gd name="connsiteY1" fmla="*/ 0 h 548163"/>
                      <a:gd name="connsiteX2" fmla="*/ 0 w 179974"/>
                      <a:gd name="connsiteY2" fmla="*/ 381 h 548163"/>
                      <a:gd name="connsiteX3" fmla="*/ 60484 w 179974"/>
                      <a:gd name="connsiteY3" fmla="*/ 39052 h 548163"/>
                      <a:gd name="connsiteX4" fmla="*/ 156686 w 179974"/>
                      <a:gd name="connsiteY4" fmla="*/ 324231 h 548163"/>
                      <a:gd name="connsiteX5" fmla="*/ 156686 w 179974"/>
                      <a:gd name="connsiteY5" fmla="*/ 548164 h 548163"/>
                      <a:gd name="connsiteX6" fmla="*/ 179832 w 179974"/>
                      <a:gd name="connsiteY6" fmla="*/ 544925 h 548163"/>
                      <a:gd name="connsiteX7" fmla="*/ 179832 w 179974"/>
                      <a:gd name="connsiteY7" fmla="*/ 320040 h 548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974" h="548163">
                        <a:moveTo>
                          <a:pt x="179832" y="320135"/>
                        </a:moveTo>
                        <a:cubicBezTo>
                          <a:pt x="179737" y="159639"/>
                          <a:pt x="129254" y="0"/>
                          <a:pt x="12002" y="0"/>
                        </a:cubicBezTo>
                        <a:cubicBezTo>
                          <a:pt x="7525" y="0"/>
                          <a:pt x="3524" y="95"/>
                          <a:pt x="0" y="381"/>
                        </a:cubicBezTo>
                        <a:cubicBezTo>
                          <a:pt x="22479" y="8572"/>
                          <a:pt x="42672" y="22003"/>
                          <a:pt x="60484" y="39052"/>
                        </a:cubicBezTo>
                        <a:cubicBezTo>
                          <a:pt x="121920" y="75057"/>
                          <a:pt x="156686" y="170307"/>
                          <a:pt x="156686" y="324231"/>
                        </a:cubicBezTo>
                        <a:lnTo>
                          <a:pt x="156686" y="548164"/>
                        </a:lnTo>
                        <a:cubicBezTo>
                          <a:pt x="163068" y="545782"/>
                          <a:pt x="171450" y="544830"/>
                          <a:pt x="179832" y="544925"/>
                        </a:cubicBezTo>
                        <a:cubicBezTo>
                          <a:pt x="180023" y="433768"/>
                          <a:pt x="180023" y="481298"/>
                          <a:pt x="179832" y="320040"/>
                        </a:cubicBezTo>
                        <a:close/>
                      </a:path>
                    </a:pathLst>
                  </a:custGeom>
                  <a:solidFill>
                    <a:srgbClr val="FF9A99"/>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76" name="Graphic 133">
                  <a:extLst>
                    <a:ext uri="{FF2B5EF4-FFF2-40B4-BE49-F238E27FC236}">
                      <a16:creationId xmlns:a16="http://schemas.microsoft.com/office/drawing/2014/main" id="{EA2A209D-78CB-319D-3A1F-9E1AC41CEB17}"/>
                    </a:ext>
                  </a:extLst>
                </p:cNvPr>
                <p:cNvGrpSpPr/>
                <p:nvPr/>
              </p:nvGrpSpPr>
              <p:grpSpPr>
                <a:xfrm>
                  <a:off x="5946445" y="3461956"/>
                  <a:ext cx="85355" cy="285749"/>
                  <a:chOff x="5946445" y="3461956"/>
                  <a:chExt cx="85355" cy="285749"/>
                </a:xfrm>
              </p:grpSpPr>
              <p:sp>
                <p:nvSpPr>
                  <p:cNvPr id="177" name="Freeform: Shape 176">
                    <a:extLst>
                      <a:ext uri="{FF2B5EF4-FFF2-40B4-BE49-F238E27FC236}">
                        <a16:creationId xmlns:a16="http://schemas.microsoft.com/office/drawing/2014/main" id="{656D052E-26A9-65C0-2840-0EA1CFAF7598}"/>
                      </a:ext>
                    </a:extLst>
                  </p:cNvPr>
                  <p:cNvSpPr/>
                  <p:nvPr/>
                </p:nvSpPr>
                <p:spPr>
                  <a:xfrm>
                    <a:off x="5946445" y="3701795"/>
                    <a:ext cx="60304" cy="45909"/>
                  </a:xfrm>
                  <a:custGeom>
                    <a:avLst/>
                    <a:gdLst>
                      <a:gd name="connsiteX0" fmla="*/ 392 w 60304"/>
                      <a:gd name="connsiteY0" fmla="*/ 0 h 45909"/>
                      <a:gd name="connsiteX1" fmla="*/ 60305 w 60304"/>
                      <a:gd name="connsiteY1" fmla="*/ 34766 h 45909"/>
                      <a:gd name="connsiteX2" fmla="*/ 392 w 60304"/>
                      <a:gd name="connsiteY2" fmla="*/ 0 h 45909"/>
                    </a:gdLst>
                    <a:ahLst/>
                    <a:cxnLst>
                      <a:cxn ang="0">
                        <a:pos x="connsiteX0" y="connsiteY0"/>
                      </a:cxn>
                      <a:cxn ang="0">
                        <a:pos x="connsiteX1" y="connsiteY1"/>
                      </a:cxn>
                      <a:cxn ang="0">
                        <a:pos x="connsiteX2" y="connsiteY2"/>
                      </a:cxn>
                    </a:cxnLst>
                    <a:rect l="l" t="t" r="r" b="b"/>
                    <a:pathLst>
                      <a:path w="60304" h="45909">
                        <a:moveTo>
                          <a:pt x="392" y="0"/>
                        </a:moveTo>
                        <a:cubicBezTo>
                          <a:pt x="-5513" y="32575"/>
                          <a:pt x="57161" y="62960"/>
                          <a:pt x="60305" y="34766"/>
                        </a:cubicBezTo>
                        <a:cubicBezTo>
                          <a:pt x="44588" y="32575"/>
                          <a:pt x="6107" y="10287"/>
                          <a:pt x="392" y="0"/>
                        </a:cubicBezTo>
                        <a:close/>
                      </a:path>
                    </a:pathLst>
                  </a:custGeom>
                  <a:solidFill>
                    <a:srgbClr val="CA5868"/>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8" name="Freeform: Shape 177">
                    <a:extLst>
                      <a:ext uri="{FF2B5EF4-FFF2-40B4-BE49-F238E27FC236}">
                        <a16:creationId xmlns:a16="http://schemas.microsoft.com/office/drawing/2014/main" id="{96D3BB9E-1F9D-C39A-E614-8E3CEB95BCB4}"/>
                      </a:ext>
                    </a:extLst>
                  </p:cNvPr>
                  <p:cNvSpPr/>
                  <p:nvPr/>
                </p:nvSpPr>
                <p:spPr>
                  <a:xfrm>
                    <a:off x="5946831" y="3461956"/>
                    <a:ext cx="84969" cy="280215"/>
                  </a:xfrm>
                  <a:custGeom>
                    <a:avLst/>
                    <a:gdLst>
                      <a:gd name="connsiteX0" fmla="*/ 84969 w 84969"/>
                      <a:gd name="connsiteY0" fmla="*/ 48577 h 280215"/>
                      <a:gd name="connsiteX1" fmla="*/ 42488 w 84969"/>
                      <a:gd name="connsiteY1" fmla="*/ 0 h 280215"/>
                      <a:gd name="connsiteX2" fmla="*/ 6 w 84969"/>
                      <a:gd name="connsiteY2" fmla="*/ 239840 h 280215"/>
                      <a:gd name="connsiteX3" fmla="*/ 59919 w 84969"/>
                      <a:gd name="connsiteY3" fmla="*/ 274606 h 280215"/>
                      <a:gd name="connsiteX4" fmla="*/ 84969 w 84969"/>
                      <a:gd name="connsiteY4" fmla="*/ 48577 h 28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69" h="280215">
                        <a:moveTo>
                          <a:pt x="84969" y="48577"/>
                        </a:moveTo>
                        <a:lnTo>
                          <a:pt x="42488" y="0"/>
                        </a:lnTo>
                        <a:cubicBezTo>
                          <a:pt x="-7518" y="91821"/>
                          <a:pt x="1054" y="204311"/>
                          <a:pt x="6" y="239840"/>
                        </a:cubicBezTo>
                        <a:cubicBezTo>
                          <a:pt x="-660" y="262890"/>
                          <a:pt x="51822" y="292798"/>
                          <a:pt x="59919" y="274606"/>
                        </a:cubicBezTo>
                        <a:cubicBezTo>
                          <a:pt x="60871" y="154115"/>
                          <a:pt x="47536" y="155734"/>
                          <a:pt x="84969" y="48577"/>
                        </a:cubicBezTo>
                        <a:close/>
                      </a:path>
                    </a:pathLst>
                  </a:custGeom>
                  <a:solidFill>
                    <a:srgbClr val="F3858A"/>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79" name="Graphic 133">
                <a:extLst>
                  <a:ext uri="{FF2B5EF4-FFF2-40B4-BE49-F238E27FC236}">
                    <a16:creationId xmlns:a16="http://schemas.microsoft.com/office/drawing/2014/main" id="{A01DF2DB-01AA-FA98-9E3D-506940C66507}"/>
                  </a:ext>
                </a:extLst>
              </p:cNvPr>
              <p:cNvGrpSpPr/>
              <p:nvPr/>
            </p:nvGrpSpPr>
            <p:grpSpPr>
              <a:xfrm>
                <a:off x="6118478" y="3511297"/>
                <a:ext cx="137445" cy="870658"/>
                <a:chOff x="6118478" y="3511297"/>
                <a:chExt cx="137445" cy="870658"/>
              </a:xfrm>
            </p:grpSpPr>
            <p:sp>
              <p:nvSpPr>
                <p:cNvPr id="180" name="Freeform: Shape 179">
                  <a:extLst>
                    <a:ext uri="{FF2B5EF4-FFF2-40B4-BE49-F238E27FC236}">
                      <a16:creationId xmlns:a16="http://schemas.microsoft.com/office/drawing/2014/main" id="{F2CD86A9-C233-64F2-F335-2519F60D422C}"/>
                    </a:ext>
                  </a:extLst>
                </p:cNvPr>
                <p:cNvSpPr/>
                <p:nvPr/>
              </p:nvSpPr>
              <p:spPr>
                <a:xfrm>
                  <a:off x="6186582" y="4353628"/>
                  <a:ext cx="69246" cy="28327"/>
                </a:xfrm>
                <a:custGeom>
                  <a:avLst/>
                  <a:gdLst>
                    <a:gd name="connsiteX0" fmla="*/ 69247 w 69246"/>
                    <a:gd name="connsiteY0" fmla="*/ 17109 h 28327"/>
                    <a:gd name="connsiteX1" fmla="*/ 0 w 69246"/>
                    <a:gd name="connsiteY1" fmla="*/ 16251 h 28327"/>
                    <a:gd name="connsiteX2" fmla="*/ 69247 w 69246"/>
                    <a:gd name="connsiteY2" fmla="*/ 17109 h 28327"/>
                  </a:gdLst>
                  <a:ahLst/>
                  <a:cxnLst>
                    <a:cxn ang="0">
                      <a:pos x="connsiteX0" y="connsiteY0"/>
                    </a:cxn>
                    <a:cxn ang="0">
                      <a:pos x="connsiteX1" y="connsiteY1"/>
                    </a:cxn>
                    <a:cxn ang="0">
                      <a:pos x="connsiteX2" y="connsiteY2"/>
                    </a:cxn>
                  </a:cxnLst>
                  <a:rect l="l" t="t" r="r" b="b"/>
                  <a:pathLst>
                    <a:path w="69246" h="28327">
                      <a:moveTo>
                        <a:pt x="69247" y="17109"/>
                      </a:moveTo>
                      <a:cubicBezTo>
                        <a:pt x="61531" y="32253"/>
                        <a:pt x="6667" y="32158"/>
                        <a:pt x="0" y="16251"/>
                      </a:cubicBezTo>
                      <a:cubicBezTo>
                        <a:pt x="4096" y="-2132"/>
                        <a:pt x="66199" y="-8799"/>
                        <a:pt x="69247" y="17109"/>
                      </a:cubicBezTo>
                      <a:close/>
                    </a:path>
                  </a:pathLst>
                </a:custGeom>
                <a:solidFill>
                  <a:srgbClr val="4F73A4"/>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1" name="Freeform: Shape 180">
                  <a:extLst>
                    <a:ext uri="{FF2B5EF4-FFF2-40B4-BE49-F238E27FC236}">
                      <a16:creationId xmlns:a16="http://schemas.microsoft.com/office/drawing/2014/main" id="{BA6C04DE-7800-4095-8DD4-F3F4D827A205}"/>
                    </a:ext>
                  </a:extLst>
                </p:cNvPr>
                <p:cNvSpPr/>
                <p:nvPr/>
              </p:nvSpPr>
              <p:spPr>
                <a:xfrm>
                  <a:off x="6196202" y="4365653"/>
                  <a:ext cx="51054" cy="10561"/>
                </a:xfrm>
                <a:custGeom>
                  <a:avLst/>
                  <a:gdLst>
                    <a:gd name="connsiteX0" fmla="*/ 0 w 51054"/>
                    <a:gd name="connsiteY0" fmla="*/ 4702 h 10561"/>
                    <a:gd name="connsiteX1" fmla="*/ 51054 w 51054"/>
                    <a:gd name="connsiteY1" fmla="*/ 5274 h 10561"/>
                    <a:gd name="connsiteX2" fmla="*/ 51054 w 51054"/>
                    <a:gd name="connsiteY2" fmla="*/ 5274 h 10561"/>
                    <a:gd name="connsiteX3" fmla="*/ 0 w 51054"/>
                    <a:gd name="connsiteY3" fmla="*/ 4702 h 10561"/>
                  </a:gdLst>
                  <a:ahLst/>
                  <a:cxnLst>
                    <a:cxn ang="0">
                      <a:pos x="connsiteX0" y="connsiteY0"/>
                    </a:cxn>
                    <a:cxn ang="0">
                      <a:pos x="connsiteX1" y="connsiteY1"/>
                    </a:cxn>
                    <a:cxn ang="0">
                      <a:pos x="connsiteX2" y="connsiteY2"/>
                    </a:cxn>
                    <a:cxn ang="0">
                      <a:pos x="connsiteX3" y="connsiteY3"/>
                    </a:cxn>
                  </a:cxnLst>
                  <a:rect l="l" t="t" r="r" b="b"/>
                  <a:pathLst>
                    <a:path w="51054" h="10561">
                      <a:moveTo>
                        <a:pt x="0" y="4702"/>
                      </a:moveTo>
                      <a:cubicBezTo>
                        <a:pt x="7334" y="-2251"/>
                        <a:pt x="47244" y="-1013"/>
                        <a:pt x="51054" y="5274"/>
                      </a:cubicBezTo>
                      <a:lnTo>
                        <a:pt x="51054" y="5274"/>
                      </a:lnTo>
                      <a:cubicBezTo>
                        <a:pt x="47339" y="12322"/>
                        <a:pt x="5048" y="12513"/>
                        <a:pt x="0" y="4702"/>
                      </a:cubicBezTo>
                      <a:close/>
                    </a:path>
                  </a:pathLst>
                </a:custGeom>
                <a:solidFill>
                  <a:srgbClr val="315384"/>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2" name="Freeform: Shape 181">
                  <a:extLst>
                    <a:ext uri="{FF2B5EF4-FFF2-40B4-BE49-F238E27FC236}">
                      <a16:creationId xmlns:a16="http://schemas.microsoft.com/office/drawing/2014/main" id="{5354985F-1773-2BB6-8AF4-AE9896782765}"/>
                    </a:ext>
                  </a:extLst>
                </p:cNvPr>
                <p:cNvSpPr/>
                <p:nvPr/>
              </p:nvSpPr>
              <p:spPr>
                <a:xfrm>
                  <a:off x="6118478" y="3511297"/>
                  <a:ext cx="137445" cy="859439"/>
                </a:xfrm>
                <a:custGeom>
                  <a:avLst/>
                  <a:gdLst>
                    <a:gd name="connsiteX0" fmla="*/ 0 w 137445"/>
                    <a:gd name="connsiteY0" fmla="*/ 25145 h 859439"/>
                    <a:gd name="connsiteX1" fmla="*/ 68199 w 137445"/>
                    <a:gd name="connsiteY1" fmla="*/ 512158 h 859439"/>
                    <a:gd name="connsiteX2" fmla="*/ 68199 w 137445"/>
                    <a:gd name="connsiteY2" fmla="*/ 858582 h 859439"/>
                    <a:gd name="connsiteX3" fmla="*/ 137446 w 137445"/>
                    <a:gd name="connsiteY3" fmla="*/ 859440 h 859439"/>
                    <a:gd name="connsiteX4" fmla="*/ 137446 w 137445"/>
                    <a:gd name="connsiteY4" fmla="*/ 558926 h 859439"/>
                    <a:gd name="connsiteX5" fmla="*/ 78200 w 137445"/>
                    <a:gd name="connsiteY5" fmla="*/ 22954 h 859439"/>
                    <a:gd name="connsiteX6" fmla="*/ 0 w 137445"/>
                    <a:gd name="connsiteY6" fmla="*/ 25050 h 859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445" h="859439">
                      <a:moveTo>
                        <a:pt x="0" y="25145"/>
                      </a:moveTo>
                      <a:cubicBezTo>
                        <a:pt x="0" y="146874"/>
                        <a:pt x="68199" y="388714"/>
                        <a:pt x="68199" y="512158"/>
                      </a:cubicBezTo>
                      <a:lnTo>
                        <a:pt x="68199" y="858582"/>
                      </a:lnTo>
                      <a:cubicBezTo>
                        <a:pt x="76200" y="841342"/>
                        <a:pt x="131635" y="845057"/>
                        <a:pt x="137446" y="859440"/>
                      </a:cubicBezTo>
                      <a:lnTo>
                        <a:pt x="137446" y="558926"/>
                      </a:lnTo>
                      <a:cubicBezTo>
                        <a:pt x="137446" y="344518"/>
                        <a:pt x="78200" y="206406"/>
                        <a:pt x="78200" y="22954"/>
                      </a:cubicBezTo>
                      <a:cubicBezTo>
                        <a:pt x="71914" y="-9336"/>
                        <a:pt x="6667" y="-6573"/>
                        <a:pt x="0" y="25050"/>
                      </a:cubicBezTo>
                      <a:close/>
                    </a:path>
                  </a:pathLst>
                </a:custGeom>
                <a:solidFill>
                  <a:srgbClr val="88A4C6"/>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3" name="Freeform: Shape 182">
                  <a:extLst>
                    <a:ext uri="{FF2B5EF4-FFF2-40B4-BE49-F238E27FC236}">
                      <a16:creationId xmlns:a16="http://schemas.microsoft.com/office/drawing/2014/main" id="{C8858297-A311-A8EB-40DE-643E3BBA7D5C}"/>
                    </a:ext>
                  </a:extLst>
                </p:cNvPr>
                <p:cNvSpPr/>
                <p:nvPr/>
              </p:nvSpPr>
              <p:spPr>
                <a:xfrm>
                  <a:off x="6118478" y="3511297"/>
                  <a:ext cx="91630" cy="183259"/>
                </a:xfrm>
                <a:custGeom>
                  <a:avLst/>
                  <a:gdLst>
                    <a:gd name="connsiteX0" fmla="*/ 91630 w 91630"/>
                    <a:gd name="connsiteY0" fmla="*/ 183260 h 183259"/>
                    <a:gd name="connsiteX1" fmla="*/ 78200 w 91630"/>
                    <a:gd name="connsiteY1" fmla="*/ 22954 h 183259"/>
                    <a:gd name="connsiteX2" fmla="*/ 0 w 91630"/>
                    <a:gd name="connsiteY2" fmla="*/ 25050 h 183259"/>
                    <a:gd name="connsiteX3" fmla="*/ 15145 w 91630"/>
                    <a:gd name="connsiteY3" fmla="*/ 162876 h 183259"/>
                    <a:gd name="connsiteX4" fmla="*/ 91630 w 91630"/>
                    <a:gd name="connsiteY4" fmla="*/ 183165 h 18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30" h="183259">
                      <a:moveTo>
                        <a:pt x="91630" y="183260"/>
                      </a:moveTo>
                      <a:cubicBezTo>
                        <a:pt x="83820" y="131730"/>
                        <a:pt x="78200" y="79533"/>
                        <a:pt x="78200" y="22954"/>
                      </a:cubicBezTo>
                      <a:cubicBezTo>
                        <a:pt x="71914" y="-9336"/>
                        <a:pt x="6667" y="-6573"/>
                        <a:pt x="0" y="25050"/>
                      </a:cubicBezTo>
                      <a:cubicBezTo>
                        <a:pt x="0" y="62102"/>
                        <a:pt x="6286" y="110298"/>
                        <a:pt x="15145" y="162876"/>
                      </a:cubicBezTo>
                      <a:cubicBezTo>
                        <a:pt x="42672" y="152494"/>
                        <a:pt x="71152" y="163257"/>
                        <a:pt x="91630" y="183165"/>
                      </a:cubicBezTo>
                      <a:close/>
                    </a:path>
                  </a:pathLst>
                </a:custGeom>
                <a:solidFill>
                  <a:srgbClr val="6F90B5"/>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 name="Freeform: Shape 183">
                  <a:extLst>
                    <a:ext uri="{FF2B5EF4-FFF2-40B4-BE49-F238E27FC236}">
                      <a16:creationId xmlns:a16="http://schemas.microsoft.com/office/drawing/2014/main" id="{833F2160-6AA2-AB01-66C9-276D59B6F454}"/>
                    </a:ext>
                  </a:extLst>
                </p:cNvPr>
                <p:cNvSpPr/>
                <p:nvPr/>
              </p:nvSpPr>
              <p:spPr>
                <a:xfrm>
                  <a:off x="6154729" y="3688315"/>
                  <a:ext cx="67656" cy="672705"/>
                </a:xfrm>
                <a:custGeom>
                  <a:avLst/>
                  <a:gdLst>
                    <a:gd name="connsiteX0" fmla="*/ 67476 w 67656"/>
                    <a:gd name="connsiteY0" fmla="*/ 344379 h 672705"/>
                    <a:gd name="connsiteX1" fmla="*/ 28138 w 67656"/>
                    <a:gd name="connsiteY1" fmla="*/ 32911 h 672705"/>
                    <a:gd name="connsiteX2" fmla="*/ 1277 w 67656"/>
                    <a:gd name="connsiteY2" fmla="*/ 26625 h 672705"/>
                    <a:gd name="connsiteX3" fmla="*/ 44330 w 67656"/>
                    <a:gd name="connsiteY3" fmla="*/ 348474 h 672705"/>
                    <a:gd name="connsiteX4" fmla="*/ 44330 w 67656"/>
                    <a:gd name="connsiteY4" fmla="*/ 672706 h 672705"/>
                    <a:gd name="connsiteX5" fmla="*/ 67476 w 67656"/>
                    <a:gd name="connsiteY5" fmla="*/ 670134 h 672705"/>
                    <a:gd name="connsiteX6" fmla="*/ 67476 w 67656"/>
                    <a:gd name="connsiteY6" fmla="*/ 344379 h 67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56" h="672705">
                      <a:moveTo>
                        <a:pt x="67476" y="344379"/>
                      </a:moveTo>
                      <a:cubicBezTo>
                        <a:pt x="67476" y="243699"/>
                        <a:pt x="43663" y="126637"/>
                        <a:pt x="28138" y="32911"/>
                      </a:cubicBezTo>
                      <a:cubicBezTo>
                        <a:pt x="21661" y="-6427"/>
                        <a:pt x="-6248" y="-12904"/>
                        <a:pt x="1277" y="26625"/>
                      </a:cubicBezTo>
                      <a:cubicBezTo>
                        <a:pt x="19089" y="120827"/>
                        <a:pt x="44330" y="249224"/>
                        <a:pt x="44330" y="348474"/>
                      </a:cubicBezTo>
                      <a:lnTo>
                        <a:pt x="44330" y="672706"/>
                      </a:lnTo>
                      <a:cubicBezTo>
                        <a:pt x="50902" y="670610"/>
                        <a:pt x="59189" y="669848"/>
                        <a:pt x="67476" y="670134"/>
                      </a:cubicBezTo>
                      <a:cubicBezTo>
                        <a:pt x="67762" y="561644"/>
                        <a:pt x="67666" y="508494"/>
                        <a:pt x="67476" y="344379"/>
                      </a:cubicBezTo>
                      <a:close/>
                    </a:path>
                  </a:pathLst>
                </a:custGeom>
                <a:solidFill>
                  <a:srgbClr val="97B4D3"/>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185" name="Freeform: Shape 184">
              <a:extLst>
                <a:ext uri="{FF2B5EF4-FFF2-40B4-BE49-F238E27FC236}">
                  <a16:creationId xmlns:a16="http://schemas.microsoft.com/office/drawing/2014/main" id="{866FECD2-DE13-8D10-0148-511D590347AB}"/>
                </a:ext>
              </a:extLst>
            </p:cNvPr>
            <p:cNvSpPr/>
            <p:nvPr/>
          </p:nvSpPr>
          <p:spPr>
            <a:xfrm>
              <a:off x="5120864" y="3327275"/>
              <a:ext cx="964085" cy="876392"/>
            </a:xfrm>
            <a:custGeom>
              <a:avLst/>
              <a:gdLst>
                <a:gd name="connsiteX0" fmla="*/ 964086 w 964085"/>
                <a:gd name="connsiteY0" fmla="*/ 220882 h 876392"/>
                <a:gd name="connsiteX1" fmla="*/ 772633 w 964085"/>
                <a:gd name="connsiteY1" fmla="*/ 538636 h 876392"/>
                <a:gd name="connsiteX2" fmla="*/ 452212 w 964085"/>
                <a:gd name="connsiteY2" fmla="*/ 644554 h 876392"/>
                <a:gd name="connsiteX3" fmla="*/ 82166 w 964085"/>
                <a:gd name="connsiteY3" fmla="*/ 876392 h 876392"/>
                <a:gd name="connsiteX4" fmla="*/ 171415 w 964085"/>
                <a:gd name="connsiteY4" fmla="*/ 243837 h 876392"/>
                <a:gd name="connsiteX5" fmla="*/ 912460 w 964085"/>
                <a:gd name="connsiteY5" fmla="*/ 5617 h 876392"/>
                <a:gd name="connsiteX6" fmla="*/ 964086 w 964085"/>
                <a:gd name="connsiteY6" fmla="*/ 220787 h 87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4085" h="876392">
                  <a:moveTo>
                    <a:pt x="964086" y="220882"/>
                  </a:moveTo>
                  <a:cubicBezTo>
                    <a:pt x="964086" y="379854"/>
                    <a:pt x="846071" y="495678"/>
                    <a:pt x="772633" y="538636"/>
                  </a:cubicBezTo>
                  <a:cubicBezTo>
                    <a:pt x="687385" y="588547"/>
                    <a:pt x="572513" y="571116"/>
                    <a:pt x="452212" y="644554"/>
                  </a:cubicBezTo>
                  <a:cubicBezTo>
                    <a:pt x="332293" y="717706"/>
                    <a:pt x="199324" y="876392"/>
                    <a:pt x="82166" y="876392"/>
                  </a:cubicBezTo>
                  <a:cubicBezTo>
                    <a:pt x="-134528" y="734279"/>
                    <a:pt x="142650" y="383378"/>
                    <a:pt x="171415" y="243837"/>
                  </a:cubicBezTo>
                  <a:cubicBezTo>
                    <a:pt x="230185" y="-41818"/>
                    <a:pt x="769490" y="-670"/>
                    <a:pt x="912460" y="5617"/>
                  </a:cubicBezTo>
                  <a:cubicBezTo>
                    <a:pt x="912460" y="108011"/>
                    <a:pt x="964086" y="129156"/>
                    <a:pt x="964086" y="220787"/>
                  </a:cubicBezTo>
                  <a:close/>
                </a:path>
              </a:pathLst>
            </a:custGeom>
            <a:solidFill>
              <a:schemeClr val="accent3">
                <a:lumMod val="75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6" name="Freeform: Shape 185">
              <a:extLst>
                <a:ext uri="{FF2B5EF4-FFF2-40B4-BE49-F238E27FC236}">
                  <a16:creationId xmlns:a16="http://schemas.microsoft.com/office/drawing/2014/main" id="{FB8E1E3A-A012-2934-CE30-FEE6308CFDE6}"/>
                </a:ext>
              </a:extLst>
            </p:cNvPr>
            <p:cNvSpPr/>
            <p:nvPr/>
          </p:nvSpPr>
          <p:spPr>
            <a:xfrm>
              <a:off x="5738395" y="3327261"/>
              <a:ext cx="346649" cy="302239"/>
            </a:xfrm>
            <a:custGeom>
              <a:avLst/>
              <a:gdLst>
                <a:gd name="connsiteX0" fmla="*/ 28801 w 346649"/>
                <a:gd name="connsiteY0" fmla="*/ 153649 h 302239"/>
                <a:gd name="connsiteX1" fmla="*/ 143481 w 346649"/>
                <a:gd name="connsiteY1" fmla="*/ 147172 h 302239"/>
                <a:gd name="connsiteX2" fmla="*/ 212919 w 346649"/>
                <a:gd name="connsiteY2" fmla="*/ 171366 h 302239"/>
                <a:gd name="connsiteX3" fmla="*/ 306550 w 346649"/>
                <a:gd name="connsiteY3" fmla="*/ 281189 h 302239"/>
                <a:gd name="connsiteX4" fmla="*/ 336077 w 346649"/>
                <a:gd name="connsiteY4" fmla="*/ 302239 h 302239"/>
                <a:gd name="connsiteX5" fmla="*/ 346650 w 346649"/>
                <a:gd name="connsiteY5" fmla="*/ 220801 h 302239"/>
                <a:gd name="connsiteX6" fmla="*/ 295024 w 346649"/>
                <a:gd name="connsiteY6" fmla="*/ 5631 h 302239"/>
                <a:gd name="connsiteX7" fmla="*/ 15561 w 346649"/>
                <a:gd name="connsiteY7" fmla="*/ 2773 h 302239"/>
                <a:gd name="connsiteX8" fmla="*/ 28896 w 346649"/>
                <a:gd name="connsiteY8" fmla="*/ 153554 h 302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6649" h="302239">
                  <a:moveTo>
                    <a:pt x="28801" y="153649"/>
                  </a:moveTo>
                  <a:cubicBezTo>
                    <a:pt x="59471" y="179462"/>
                    <a:pt x="106334" y="160126"/>
                    <a:pt x="143481" y="147172"/>
                  </a:cubicBezTo>
                  <a:cubicBezTo>
                    <a:pt x="167675" y="140695"/>
                    <a:pt x="196726" y="148792"/>
                    <a:pt x="212919" y="171366"/>
                  </a:cubicBezTo>
                  <a:cubicBezTo>
                    <a:pt x="243589" y="210133"/>
                    <a:pt x="272641" y="245661"/>
                    <a:pt x="306550" y="281189"/>
                  </a:cubicBezTo>
                  <a:cubicBezTo>
                    <a:pt x="314931" y="290238"/>
                    <a:pt x="325028" y="296905"/>
                    <a:pt x="336077" y="302239"/>
                  </a:cubicBezTo>
                  <a:cubicBezTo>
                    <a:pt x="342745" y="276617"/>
                    <a:pt x="346650" y="249376"/>
                    <a:pt x="346650" y="220801"/>
                  </a:cubicBezTo>
                  <a:cubicBezTo>
                    <a:pt x="346650" y="129170"/>
                    <a:pt x="295024" y="108025"/>
                    <a:pt x="295024" y="5631"/>
                  </a:cubicBezTo>
                  <a:cubicBezTo>
                    <a:pt x="241779" y="3250"/>
                    <a:pt x="133480" y="-3894"/>
                    <a:pt x="15561" y="2773"/>
                  </a:cubicBezTo>
                  <a:cubicBezTo>
                    <a:pt x="606" y="56590"/>
                    <a:pt x="-15396" y="117359"/>
                    <a:pt x="28896" y="153554"/>
                  </a:cubicBezTo>
                  <a:close/>
                </a:path>
              </a:pathLst>
            </a:custGeom>
            <a:solidFill>
              <a:schemeClr val="accent3">
                <a:lumMod val="50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7" name="Freeform: Shape 186">
              <a:extLst>
                <a:ext uri="{FF2B5EF4-FFF2-40B4-BE49-F238E27FC236}">
                  <a16:creationId xmlns:a16="http://schemas.microsoft.com/office/drawing/2014/main" id="{C0BE3BBA-8198-E236-6172-A40C4C1F7CE0}"/>
                </a:ext>
              </a:extLst>
            </p:cNvPr>
            <p:cNvSpPr/>
            <p:nvPr/>
          </p:nvSpPr>
          <p:spPr>
            <a:xfrm>
              <a:off x="5325882" y="3514256"/>
              <a:ext cx="706108" cy="332235"/>
            </a:xfrm>
            <a:custGeom>
              <a:avLst/>
              <a:gdLst>
                <a:gd name="connsiteX0" fmla="*/ 169089 w 706108"/>
                <a:gd name="connsiteY0" fmla="*/ 563 h 332235"/>
                <a:gd name="connsiteX1" fmla="*/ 25071 w 706108"/>
                <a:gd name="connsiteY1" fmla="*/ 66286 h 332235"/>
                <a:gd name="connsiteX2" fmla="*/ 40882 w 706108"/>
                <a:gd name="connsiteY2" fmla="*/ 251261 h 332235"/>
                <a:gd name="connsiteX3" fmla="*/ 444742 w 706108"/>
                <a:gd name="connsiteY3" fmla="*/ 304697 h 332235"/>
                <a:gd name="connsiteX4" fmla="*/ 608573 w 706108"/>
                <a:gd name="connsiteY4" fmla="*/ 323366 h 332235"/>
                <a:gd name="connsiteX5" fmla="*/ 706109 w 706108"/>
                <a:gd name="connsiteY5" fmla="*/ 213542 h 332235"/>
                <a:gd name="connsiteX6" fmla="*/ 666485 w 706108"/>
                <a:gd name="connsiteY6" fmla="*/ 184301 h 332235"/>
                <a:gd name="connsiteX7" fmla="*/ 169184 w 706108"/>
                <a:gd name="connsiteY7" fmla="*/ 563 h 33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6108" h="332235">
                  <a:moveTo>
                    <a:pt x="169089" y="563"/>
                  </a:moveTo>
                  <a:cubicBezTo>
                    <a:pt x="116797" y="3707"/>
                    <a:pt x="55456" y="23804"/>
                    <a:pt x="25071" y="66286"/>
                  </a:cubicBezTo>
                  <a:cubicBezTo>
                    <a:pt x="-12553" y="118864"/>
                    <a:pt x="-8267" y="203732"/>
                    <a:pt x="40882" y="251261"/>
                  </a:cubicBezTo>
                  <a:cubicBezTo>
                    <a:pt x="151754" y="358989"/>
                    <a:pt x="303773" y="339558"/>
                    <a:pt x="444742" y="304697"/>
                  </a:cubicBezTo>
                  <a:cubicBezTo>
                    <a:pt x="503131" y="289742"/>
                    <a:pt x="559805" y="298505"/>
                    <a:pt x="608573" y="323366"/>
                  </a:cubicBezTo>
                  <a:cubicBezTo>
                    <a:pt x="641815" y="296791"/>
                    <a:pt x="677724" y="259548"/>
                    <a:pt x="706109" y="213542"/>
                  </a:cubicBezTo>
                  <a:cubicBezTo>
                    <a:pt x="692774" y="204017"/>
                    <a:pt x="679439" y="194778"/>
                    <a:pt x="666485" y="184301"/>
                  </a:cubicBezTo>
                  <a:cubicBezTo>
                    <a:pt x="520752" y="68667"/>
                    <a:pt x="349683" y="-7342"/>
                    <a:pt x="169184" y="563"/>
                  </a:cubicBezTo>
                  <a:close/>
                </a:path>
              </a:pathLst>
            </a:custGeom>
            <a:solidFill>
              <a:schemeClr val="accent3">
                <a:lumMod val="50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88" name="Graphic 133">
              <a:extLst>
                <a:ext uri="{FF2B5EF4-FFF2-40B4-BE49-F238E27FC236}">
                  <a16:creationId xmlns:a16="http://schemas.microsoft.com/office/drawing/2014/main" id="{2BC9E4E9-F228-4146-A19C-61097E909681}"/>
                </a:ext>
              </a:extLst>
            </p:cNvPr>
            <p:cNvGrpSpPr/>
            <p:nvPr/>
          </p:nvGrpSpPr>
          <p:grpSpPr>
            <a:xfrm>
              <a:off x="5344270" y="3515772"/>
              <a:ext cx="821928" cy="895184"/>
              <a:chOff x="5344270" y="3515772"/>
              <a:chExt cx="821928" cy="895184"/>
            </a:xfrm>
          </p:grpSpPr>
          <p:sp>
            <p:nvSpPr>
              <p:cNvPr id="189" name="Freeform: Shape 188">
                <a:extLst>
                  <a:ext uri="{FF2B5EF4-FFF2-40B4-BE49-F238E27FC236}">
                    <a16:creationId xmlns:a16="http://schemas.microsoft.com/office/drawing/2014/main" id="{9329958C-C7F2-0E74-3CE7-362FAC7EEA5C}"/>
                  </a:ext>
                </a:extLst>
              </p:cNvPr>
              <p:cNvSpPr/>
              <p:nvPr/>
            </p:nvSpPr>
            <p:spPr>
              <a:xfrm>
                <a:off x="5344270" y="3538971"/>
                <a:ext cx="821928" cy="869071"/>
              </a:xfrm>
              <a:custGeom>
                <a:avLst/>
                <a:gdLst>
                  <a:gd name="connsiteX0" fmla="*/ 197279 w 821928"/>
                  <a:gd name="connsiteY0" fmla="*/ 271410 h 869071"/>
                  <a:gd name="connsiteX1" fmla="*/ 263477 w 821928"/>
                  <a:gd name="connsiteY1" fmla="*/ 6710 h 869071"/>
                  <a:gd name="connsiteX2" fmla="*/ 633809 w 821928"/>
                  <a:gd name="connsiteY2" fmla="*/ 176255 h 869071"/>
                  <a:gd name="connsiteX3" fmla="*/ 821928 w 821928"/>
                  <a:gd name="connsiteY3" fmla="*/ 641456 h 869071"/>
                  <a:gd name="connsiteX4" fmla="*/ 821928 w 821928"/>
                  <a:gd name="connsiteY4" fmla="*/ 863198 h 869071"/>
                  <a:gd name="connsiteX5" fmla="*/ 761730 w 821928"/>
                  <a:gd name="connsiteY5" fmla="*/ 863198 h 869071"/>
                  <a:gd name="connsiteX6" fmla="*/ 761730 w 821928"/>
                  <a:gd name="connsiteY6" fmla="*/ 657268 h 869071"/>
                  <a:gd name="connsiteX7" fmla="*/ 616474 w 821928"/>
                  <a:gd name="connsiteY7" fmla="*/ 234072 h 869071"/>
                  <a:gd name="connsiteX8" fmla="*/ 197279 w 821928"/>
                  <a:gd name="connsiteY8" fmla="*/ 271410 h 86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928" h="869071">
                    <a:moveTo>
                      <a:pt x="197279" y="271410"/>
                    </a:moveTo>
                    <a:cubicBezTo>
                      <a:pt x="-93139" y="219499"/>
                      <a:pt x="-56086" y="-45201"/>
                      <a:pt x="263477" y="6710"/>
                    </a:cubicBezTo>
                    <a:cubicBezTo>
                      <a:pt x="434737" y="34523"/>
                      <a:pt x="474742" y="93673"/>
                      <a:pt x="633809" y="176255"/>
                    </a:cubicBezTo>
                    <a:cubicBezTo>
                      <a:pt x="797258" y="261123"/>
                      <a:pt x="821928" y="484865"/>
                      <a:pt x="821928" y="641456"/>
                    </a:cubicBezTo>
                    <a:cubicBezTo>
                      <a:pt x="821928" y="903584"/>
                      <a:pt x="821928" y="825765"/>
                      <a:pt x="821928" y="863198"/>
                    </a:cubicBezTo>
                    <a:cubicBezTo>
                      <a:pt x="808784" y="865294"/>
                      <a:pt x="786400" y="875295"/>
                      <a:pt x="761730" y="863198"/>
                    </a:cubicBezTo>
                    <a:cubicBezTo>
                      <a:pt x="761730" y="826813"/>
                      <a:pt x="761730" y="899107"/>
                      <a:pt x="761730" y="657268"/>
                    </a:cubicBezTo>
                    <a:cubicBezTo>
                      <a:pt x="761730" y="546397"/>
                      <a:pt x="753729" y="304366"/>
                      <a:pt x="616474" y="234072"/>
                    </a:cubicBezTo>
                    <a:cubicBezTo>
                      <a:pt x="460454" y="154062"/>
                      <a:pt x="428927" y="312844"/>
                      <a:pt x="197279" y="271410"/>
                    </a:cubicBezTo>
                    <a:close/>
                  </a:path>
                </a:pathLst>
              </a:custGeom>
              <a:solidFill>
                <a:schemeClr val="accent5"/>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0" name="Freeform: Shape 189">
                <a:extLst>
                  <a:ext uri="{FF2B5EF4-FFF2-40B4-BE49-F238E27FC236}">
                    <a16:creationId xmlns:a16="http://schemas.microsoft.com/office/drawing/2014/main" id="{2C9B294E-FBEC-E893-3184-CCEDD5A3B4ED}"/>
                  </a:ext>
                </a:extLst>
              </p:cNvPr>
              <p:cNvSpPr/>
              <p:nvPr/>
            </p:nvSpPr>
            <p:spPr>
              <a:xfrm>
                <a:off x="6013227" y="3754374"/>
                <a:ext cx="91965" cy="153924"/>
              </a:xfrm>
              <a:custGeom>
                <a:avLst/>
                <a:gdLst>
                  <a:gd name="connsiteX0" fmla="*/ 91916 w 91965"/>
                  <a:gd name="connsiteY0" fmla="*/ 95345 h 153924"/>
                  <a:gd name="connsiteX1" fmla="*/ 21146 w 91965"/>
                  <a:gd name="connsiteY1" fmla="*/ 0 h 153924"/>
                  <a:gd name="connsiteX2" fmla="*/ 0 w 91965"/>
                  <a:gd name="connsiteY2" fmla="*/ 59912 h 153924"/>
                  <a:gd name="connsiteX3" fmla="*/ 53626 w 91965"/>
                  <a:gd name="connsiteY3" fmla="*/ 153924 h 153924"/>
                  <a:gd name="connsiteX4" fmla="*/ 91916 w 91965"/>
                  <a:gd name="connsiteY4" fmla="*/ 95345 h 153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65" h="153924">
                    <a:moveTo>
                      <a:pt x="91916" y="95345"/>
                    </a:moveTo>
                    <a:cubicBezTo>
                      <a:pt x="73914" y="59341"/>
                      <a:pt x="50768" y="26765"/>
                      <a:pt x="21146" y="0"/>
                    </a:cubicBezTo>
                    <a:cubicBezTo>
                      <a:pt x="25622" y="21146"/>
                      <a:pt x="17717" y="46768"/>
                      <a:pt x="0" y="59912"/>
                    </a:cubicBezTo>
                    <a:cubicBezTo>
                      <a:pt x="23146" y="85915"/>
                      <a:pt x="40577" y="118396"/>
                      <a:pt x="53626" y="153924"/>
                    </a:cubicBezTo>
                    <a:cubicBezTo>
                      <a:pt x="77248" y="146018"/>
                      <a:pt x="92964" y="120587"/>
                      <a:pt x="91916" y="95345"/>
                    </a:cubicBezTo>
                    <a:close/>
                  </a:path>
                </a:pathLst>
              </a:custGeom>
              <a:solidFill>
                <a:schemeClr val="accent5">
                  <a:lumMod val="75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92" name="Graphic 133">
                <a:extLst>
                  <a:ext uri="{FF2B5EF4-FFF2-40B4-BE49-F238E27FC236}">
                    <a16:creationId xmlns:a16="http://schemas.microsoft.com/office/drawing/2014/main" id="{FCC72B5B-E6C6-C9A8-BCE1-D0FD8737BD32}"/>
                  </a:ext>
                </a:extLst>
              </p:cNvPr>
              <p:cNvGrpSpPr/>
              <p:nvPr/>
            </p:nvGrpSpPr>
            <p:grpSpPr>
              <a:xfrm>
                <a:off x="5936851" y="3515772"/>
                <a:ext cx="141431" cy="222808"/>
                <a:chOff x="5936851" y="3515772"/>
                <a:chExt cx="141431" cy="222808"/>
              </a:xfrm>
            </p:grpSpPr>
            <p:sp>
              <p:nvSpPr>
                <p:cNvPr id="193" name="Freeform: Shape 192">
                  <a:extLst>
                    <a:ext uri="{FF2B5EF4-FFF2-40B4-BE49-F238E27FC236}">
                      <a16:creationId xmlns:a16="http://schemas.microsoft.com/office/drawing/2014/main" id="{C8BA8B30-8777-1F83-768B-D1F9B9B8B1E0}"/>
                    </a:ext>
                  </a:extLst>
                </p:cNvPr>
                <p:cNvSpPr/>
                <p:nvPr/>
              </p:nvSpPr>
              <p:spPr>
                <a:xfrm>
                  <a:off x="5936851" y="3696842"/>
                  <a:ext cx="60659" cy="41738"/>
                </a:xfrm>
                <a:custGeom>
                  <a:avLst/>
                  <a:gdLst>
                    <a:gd name="connsiteX0" fmla="*/ 60659 w 60659"/>
                    <a:gd name="connsiteY0" fmla="*/ 34862 h 41738"/>
                    <a:gd name="connsiteX1" fmla="*/ 5129 w 60659"/>
                    <a:gd name="connsiteY1" fmla="*/ 0 h 41738"/>
                    <a:gd name="connsiteX2" fmla="*/ 60659 w 60659"/>
                    <a:gd name="connsiteY2" fmla="*/ 34862 h 41738"/>
                  </a:gdLst>
                  <a:ahLst/>
                  <a:cxnLst>
                    <a:cxn ang="0">
                      <a:pos x="connsiteX0" y="connsiteY0"/>
                    </a:cxn>
                    <a:cxn ang="0">
                      <a:pos x="connsiteX1" y="connsiteY1"/>
                    </a:cxn>
                    <a:cxn ang="0">
                      <a:pos x="connsiteX2" y="connsiteY2"/>
                    </a:cxn>
                  </a:cxnLst>
                  <a:rect l="l" t="t" r="r" b="b"/>
                  <a:pathLst>
                    <a:path w="60659" h="41738">
                      <a:moveTo>
                        <a:pt x="60659" y="34862"/>
                      </a:moveTo>
                      <a:cubicBezTo>
                        <a:pt x="36656" y="57626"/>
                        <a:pt x="-16684" y="18098"/>
                        <a:pt x="5129" y="0"/>
                      </a:cubicBezTo>
                      <a:cubicBezTo>
                        <a:pt x="15606" y="12002"/>
                        <a:pt x="48848" y="35719"/>
                        <a:pt x="60659" y="34862"/>
                      </a:cubicBezTo>
                      <a:close/>
                    </a:path>
                  </a:pathLst>
                </a:custGeom>
                <a:solidFill>
                  <a:schemeClr val="accent5">
                    <a:lumMod val="75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4" name="Freeform: Shape 193">
                  <a:extLst>
                    <a:ext uri="{FF2B5EF4-FFF2-40B4-BE49-F238E27FC236}">
                      <a16:creationId xmlns:a16="http://schemas.microsoft.com/office/drawing/2014/main" id="{860E6951-B685-07EF-AB65-A4ED438C9C0C}"/>
                    </a:ext>
                  </a:extLst>
                </p:cNvPr>
                <p:cNvSpPr/>
                <p:nvPr/>
              </p:nvSpPr>
              <p:spPr>
                <a:xfrm>
                  <a:off x="5940431" y="3515868"/>
                  <a:ext cx="137851" cy="218542"/>
                </a:xfrm>
                <a:custGeom>
                  <a:avLst/>
                  <a:gdLst>
                    <a:gd name="connsiteX0" fmla="*/ 88798 w 137851"/>
                    <a:gd name="connsiteY0" fmla="*/ 0 h 218542"/>
                    <a:gd name="connsiteX1" fmla="*/ 137851 w 137851"/>
                    <a:gd name="connsiteY1" fmla="*/ 38957 h 218542"/>
                    <a:gd name="connsiteX2" fmla="*/ 57937 w 137851"/>
                    <a:gd name="connsiteY2" fmla="*/ 215360 h 218542"/>
                    <a:gd name="connsiteX3" fmla="*/ 1549 w 137851"/>
                    <a:gd name="connsiteY3" fmla="*/ 181070 h 218542"/>
                    <a:gd name="connsiteX4" fmla="*/ 88702 w 137851"/>
                    <a:gd name="connsiteY4" fmla="*/ 0 h 218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1" h="218542">
                      <a:moveTo>
                        <a:pt x="88798" y="0"/>
                      </a:moveTo>
                      <a:lnTo>
                        <a:pt x="137851" y="38957"/>
                      </a:lnTo>
                      <a:cubicBezTo>
                        <a:pt x="96132" y="88678"/>
                        <a:pt x="87083" y="194977"/>
                        <a:pt x="57937" y="215360"/>
                      </a:cubicBezTo>
                      <a:cubicBezTo>
                        <a:pt x="38982" y="228505"/>
                        <a:pt x="-9215" y="197739"/>
                        <a:pt x="1549" y="181070"/>
                      </a:cubicBezTo>
                      <a:cubicBezTo>
                        <a:pt x="56032" y="130397"/>
                        <a:pt x="41268" y="35909"/>
                        <a:pt x="88702" y="0"/>
                      </a:cubicBezTo>
                      <a:close/>
                    </a:path>
                  </a:pathLst>
                </a:custGeom>
                <a:solidFill>
                  <a:schemeClr val="accent5"/>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Freeform: Shape 194">
                  <a:extLst>
                    <a:ext uri="{FF2B5EF4-FFF2-40B4-BE49-F238E27FC236}">
                      <a16:creationId xmlns:a16="http://schemas.microsoft.com/office/drawing/2014/main" id="{A34707A5-74F5-0BB6-453D-44FDA9C84CD3}"/>
                    </a:ext>
                  </a:extLst>
                </p:cNvPr>
                <p:cNvSpPr/>
                <p:nvPr/>
              </p:nvSpPr>
              <p:spPr>
                <a:xfrm>
                  <a:off x="5995796" y="3515772"/>
                  <a:ext cx="82486" cy="128873"/>
                </a:xfrm>
                <a:custGeom>
                  <a:avLst/>
                  <a:gdLst>
                    <a:gd name="connsiteX0" fmla="*/ 33433 w 82486"/>
                    <a:gd name="connsiteY0" fmla="*/ 95 h 128873"/>
                    <a:gd name="connsiteX1" fmla="*/ 0 w 82486"/>
                    <a:gd name="connsiteY1" fmla="*/ 57531 h 128873"/>
                    <a:gd name="connsiteX2" fmla="*/ 40767 w 82486"/>
                    <a:gd name="connsiteY2" fmla="*/ 128873 h 128873"/>
                    <a:gd name="connsiteX3" fmla="*/ 82486 w 82486"/>
                    <a:gd name="connsiteY3" fmla="*/ 38957 h 128873"/>
                    <a:gd name="connsiteX4" fmla="*/ 33433 w 82486"/>
                    <a:gd name="connsiteY4" fmla="*/ 0 h 128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86" h="128873">
                      <a:moveTo>
                        <a:pt x="33433" y="95"/>
                      </a:moveTo>
                      <a:cubicBezTo>
                        <a:pt x="16192" y="13144"/>
                        <a:pt x="7144" y="33909"/>
                        <a:pt x="0" y="57531"/>
                      </a:cubicBezTo>
                      <a:cubicBezTo>
                        <a:pt x="29908" y="66199"/>
                        <a:pt x="39433" y="99060"/>
                        <a:pt x="40767" y="128873"/>
                      </a:cubicBezTo>
                      <a:cubicBezTo>
                        <a:pt x="51244" y="96203"/>
                        <a:pt x="63436" y="61722"/>
                        <a:pt x="82486" y="38957"/>
                      </a:cubicBezTo>
                      <a:lnTo>
                        <a:pt x="33433" y="0"/>
                      </a:lnTo>
                      <a:close/>
                    </a:path>
                  </a:pathLst>
                </a:custGeom>
                <a:solidFill>
                  <a:schemeClr val="accent5">
                    <a:lumMod val="75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96" name="Graphic 133">
                <a:extLst>
                  <a:ext uri="{FF2B5EF4-FFF2-40B4-BE49-F238E27FC236}">
                    <a16:creationId xmlns:a16="http://schemas.microsoft.com/office/drawing/2014/main" id="{379E9EC7-AE78-BAD6-3DB0-768EAB0AF2DA}"/>
                  </a:ext>
                </a:extLst>
              </p:cNvPr>
              <p:cNvGrpSpPr/>
              <p:nvPr/>
            </p:nvGrpSpPr>
            <p:grpSpPr>
              <a:xfrm>
                <a:off x="6106000" y="4393666"/>
                <a:ext cx="60197" cy="17290"/>
                <a:chOff x="6106000" y="4393666"/>
                <a:chExt cx="60197" cy="17290"/>
              </a:xfrm>
            </p:grpSpPr>
            <p:sp>
              <p:nvSpPr>
                <p:cNvPr id="197" name="Freeform: Shape 196">
                  <a:extLst>
                    <a:ext uri="{FF2B5EF4-FFF2-40B4-BE49-F238E27FC236}">
                      <a16:creationId xmlns:a16="http://schemas.microsoft.com/office/drawing/2014/main" id="{30D108A9-6050-B3FA-A4D5-7412D233696A}"/>
                    </a:ext>
                  </a:extLst>
                </p:cNvPr>
                <p:cNvSpPr/>
                <p:nvPr/>
              </p:nvSpPr>
              <p:spPr>
                <a:xfrm>
                  <a:off x="6106000" y="4393666"/>
                  <a:ext cx="60197" cy="17290"/>
                </a:xfrm>
                <a:custGeom>
                  <a:avLst/>
                  <a:gdLst>
                    <a:gd name="connsiteX0" fmla="*/ 0 w 60197"/>
                    <a:gd name="connsiteY0" fmla="*/ 8502 h 17290"/>
                    <a:gd name="connsiteX1" fmla="*/ 60198 w 60197"/>
                    <a:gd name="connsiteY1" fmla="*/ 8502 h 17290"/>
                    <a:gd name="connsiteX2" fmla="*/ 0 w 60197"/>
                    <a:gd name="connsiteY2" fmla="*/ 8502 h 17290"/>
                  </a:gdLst>
                  <a:ahLst/>
                  <a:cxnLst>
                    <a:cxn ang="0">
                      <a:pos x="connsiteX0" y="connsiteY0"/>
                    </a:cxn>
                    <a:cxn ang="0">
                      <a:pos x="connsiteX1" y="connsiteY1"/>
                    </a:cxn>
                    <a:cxn ang="0">
                      <a:pos x="connsiteX2" y="connsiteY2"/>
                    </a:cxn>
                  </a:cxnLst>
                  <a:rect l="l" t="t" r="r" b="b"/>
                  <a:pathLst>
                    <a:path w="60197" h="17290">
                      <a:moveTo>
                        <a:pt x="0" y="8502"/>
                      </a:moveTo>
                      <a:cubicBezTo>
                        <a:pt x="5810" y="19932"/>
                        <a:pt x="55150" y="20504"/>
                        <a:pt x="60198" y="8502"/>
                      </a:cubicBezTo>
                      <a:cubicBezTo>
                        <a:pt x="56007" y="-3118"/>
                        <a:pt x="5715" y="-2547"/>
                        <a:pt x="0" y="8502"/>
                      </a:cubicBezTo>
                      <a:close/>
                    </a:path>
                  </a:pathLst>
                </a:custGeom>
                <a:solidFill>
                  <a:schemeClr val="accent5">
                    <a:lumMod val="60000"/>
                    <a:lumOff val="40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8" name="Freeform: Shape 197">
                  <a:extLst>
                    <a:ext uri="{FF2B5EF4-FFF2-40B4-BE49-F238E27FC236}">
                      <a16:creationId xmlns:a16="http://schemas.microsoft.com/office/drawing/2014/main" id="{ED24C3F5-E4EF-91D2-4B67-AA9DC8CCA7EB}"/>
                    </a:ext>
                  </a:extLst>
                </p:cNvPr>
                <p:cNvSpPr/>
                <p:nvPr/>
              </p:nvSpPr>
              <p:spPr>
                <a:xfrm>
                  <a:off x="6112477" y="4398628"/>
                  <a:ext cx="45815" cy="7663"/>
                </a:xfrm>
                <a:custGeom>
                  <a:avLst/>
                  <a:gdLst>
                    <a:gd name="connsiteX0" fmla="*/ 45815 w 45815"/>
                    <a:gd name="connsiteY0" fmla="*/ 3541 h 7663"/>
                    <a:gd name="connsiteX1" fmla="*/ 0 w 45815"/>
                    <a:gd name="connsiteY1" fmla="*/ 3922 h 7663"/>
                    <a:gd name="connsiteX2" fmla="*/ 45815 w 45815"/>
                    <a:gd name="connsiteY2" fmla="*/ 3541 h 7663"/>
                  </a:gdLst>
                  <a:ahLst/>
                  <a:cxnLst>
                    <a:cxn ang="0">
                      <a:pos x="connsiteX0" y="connsiteY0"/>
                    </a:cxn>
                    <a:cxn ang="0">
                      <a:pos x="connsiteX1" y="connsiteY1"/>
                    </a:cxn>
                    <a:cxn ang="0">
                      <a:pos x="connsiteX2" y="connsiteY2"/>
                    </a:cxn>
                  </a:cxnLst>
                  <a:rect l="l" t="t" r="r" b="b"/>
                  <a:pathLst>
                    <a:path w="45815" h="7663">
                      <a:moveTo>
                        <a:pt x="45815" y="3541"/>
                      </a:moveTo>
                      <a:cubicBezTo>
                        <a:pt x="40291" y="-1698"/>
                        <a:pt x="4572" y="-745"/>
                        <a:pt x="0" y="3922"/>
                      </a:cubicBezTo>
                      <a:cubicBezTo>
                        <a:pt x="4191" y="8494"/>
                        <a:pt x="42005" y="9446"/>
                        <a:pt x="45815" y="3541"/>
                      </a:cubicBezTo>
                      <a:close/>
                    </a:path>
                  </a:pathLst>
                </a:custGeom>
                <a:solidFill>
                  <a:schemeClr val="accent5">
                    <a:lumMod val="75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99" name="Graphic 133">
              <a:extLst>
                <a:ext uri="{FF2B5EF4-FFF2-40B4-BE49-F238E27FC236}">
                  <a16:creationId xmlns:a16="http://schemas.microsoft.com/office/drawing/2014/main" id="{45B76576-4F84-2EEC-A7D1-1B03539AC6E7}"/>
                </a:ext>
              </a:extLst>
            </p:cNvPr>
            <p:cNvGrpSpPr/>
            <p:nvPr/>
          </p:nvGrpSpPr>
          <p:grpSpPr>
            <a:xfrm>
              <a:off x="6015175" y="3554825"/>
              <a:ext cx="114447" cy="359591"/>
              <a:chOff x="6015175" y="3554825"/>
              <a:chExt cx="114447" cy="359591"/>
            </a:xfrm>
          </p:grpSpPr>
          <p:sp>
            <p:nvSpPr>
              <p:cNvPr id="200" name="Freeform: Shape 199">
                <a:extLst>
                  <a:ext uri="{FF2B5EF4-FFF2-40B4-BE49-F238E27FC236}">
                    <a16:creationId xmlns:a16="http://schemas.microsoft.com/office/drawing/2014/main" id="{7918285E-0AA8-322B-B70D-EB46E844622D}"/>
                  </a:ext>
                </a:extLst>
              </p:cNvPr>
              <p:cNvSpPr/>
              <p:nvPr/>
            </p:nvSpPr>
            <p:spPr>
              <a:xfrm>
                <a:off x="6015175" y="3845813"/>
                <a:ext cx="34247" cy="68603"/>
              </a:xfrm>
              <a:custGeom>
                <a:avLst/>
                <a:gdLst>
                  <a:gd name="connsiteX0" fmla="*/ 9673 w 34247"/>
                  <a:gd name="connsiteY0" fmla="*/ 0 h 68603"/>
                  <a:gd name="connsiteX1" fmla="*/ 34247 w 34247"/>
                  <a:gd name="connsiteY1" fmla="*/ 64770 h 68603"/>
                  <a:gd name="connsiteX2" fmla="*/ 9673 w 34247"/>
                  <a:gd name="connsiteY2" fmla="*/ 0 h 68603"/>
                </a:gdLst>
                <a:ahLst/>
                <a:cxnLst>
                  <a:cxn ang="0">
                    <a:pos x="connsiteX0" y="connsiteY0"/>
                  </a:cxn>
                  <a:cxn ang="0">
                    <a:pos x="connsiteX1" y="connsiteY1"/>
                  </a:cxn>
                  <a:cxn ang="0">
                    <a:pos x="connsiteX2" y="connsiteY2"/>
                  </a:cxn>
                </a:cxnLst>
                <a:rect l="l" t="t" r="r" b="b"/>
                <a:pathLst>
                  <a:path w="34247" h="68603">
                    <a:moveTo>
                      <a:pt x="9673" y="0"/>
                    </a:moveTo>
                    <a:cubicBezTo>
                      <a:pt x="-15473" y="21622"/>
                      <a:pt x="14054" y="84677"/>
                      <a:pt x="34247" y="64770"/>
                    </a:cubicBezTo>
                    <a:cubicBezTo>
                      <a:pt x="23389" y="53150"/>
                      <a:pt x="7577" y="11621"/>
                      <a:pt x="9673" y="0"/>
                    </a:cubicBezTo>
                    <a:close/>
                  </a:path>
                </a:pathLst>
              </a:custGeom>
              <a:solidFill>
                <a:srgbClr val="CA5868"/>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1" name="Freeform: Shape 200">
                <a:extLst>
                  <a:ext uri="{FF2B5EF4-FFF2-40B4-BE49-F238E27FC236}">
                    <a16:creationId xmlns:a16="http://schemas.microsoft.com/office/drawing/2014/main" id="{0BB089B9-5271-951B-96DE-7FDD284BAD7A}"/>
                  </a:ext>
                </a:extLst>
              </p:cNvPr>
              <p:cNvSpPr/>
              <p:nvPr/>
            </p:nvSpPr>
            <p:spPr>
              <a:xfrm>
                <a:off x="6019743" y="3554825"/>
                <a:ext cx="109784" cy="356831"/>
              </a:xfrm>
              <a:custGeom>
                <a:avLst/>
                <a:gdLst>
                  <a:gd name="connsiteX0" fmla="*/ 109784 w 109784"/>
                  <a:gd name="connsiteY0" fmla="*/ 37719 h 356831"/>
                  <a:gd name="connsiteX1" fmla="*/ 65302 w 109784"/>
                  <a:gd name="connsiteY1" fmla="*/ 0 h 356831"/>
                  <a:gd name="connsiteX2" fmla="*/ 5009 w 109784"/>
                  <a:gd name="connsiteY2" fmla="*/ 291084 h 356831"/>
                  <a:gd name="connsiteX3" fmla="*/ 29584 w 109784"/>
                  <a:gd name="connsiteY3" fmla="*/ 355854 h 356831"/>
                  <a:gd name="connsiteX4" fmla="*/ 109689 w 109784"/>
                  <a:gd name="connsiteY4" fmla="*/ 37719 h 35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84" h="356831">
                    <a:moveTo>
                      <a:pt x="109784" y="37719"/>
                    </a:moveTo>
                    <a:lnTo>
                      <a:pt x="65302" y="0"/>
                    </a:lnTo>
                    <a:cubicBezTo>
                      <a:pt x="-801" y="123349"/>
                      <a:pt x="28155" y="264128"/>
                      <a:pt x="5009" y="291084"/>
                    </a:cubicBezTo>
                    <a:cubicBezTo>
                      <a:pt x="-10040" y="308610"/>
                      <a:pt x="11962" y="364903"/>
                      <a:pt x="29584" y="355854"/>
                    </a:cubicBezTo>
                    <a:cubicBezTo>
                      <a:pt x="106260" y="262890"/>
                      <a:pt x="37394" y="137827"/>
                      <a:pt x="109689" y="37719"/>
                    </a:cubicBezTo>
                    <a:close/>
                  </a:path>
                </a:pathLst>
              </a:custGeom>
              <a:solidFill>
                <a:srgbClr val="F3858A"/>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2" name="Freeform: Shape 201">
                <a:extLst>
                  <a:ext uri="{FF2B5EF4-FFF2-40B4-BE49-F238E27FC236}">
                    <a16:creationId xmlns:a16="http://schemas.microsoft.com/office/drawing/2014/main" id="{AF8DACA5-AA0C-C554-95F0-8ADD3903D2C0}"/>
                  </a:ext>
                </a:extLst>
              </p:cNvPr>
              <p:cNvSpPr/>
              <p:nvPr/>
            </p:nvSpPr>
            <p:spPr>
              <a:xfrm>
                <a:off x="6053613" y="3554825"/>
                <a:ext cx="76009" cy="108394"/>
              </a:xfrm>
              <a:custGeom>
                <a:avLst/>
                <a:gdLst>
                  <a:gd name="connsiteX0" fmla="*/ 31528 w 76009"/>
                  <a:gd name="connsiteY0" fmla="*/ 0 h 108394"/>
                  <a:gd name="connsiteX1" fmla="*/ 0 w 76009"/>
                  <a:gd name="connsiteY1" fmla="*/ 83153 h 108394"/>
                  <a:gd name="connsiteX2" fmla="*/ 45339 w 76009"/>
                  <a:gd name="connsiteY2" fmla="*/ 108394 h 108394"/>
                  <a:gd name="connsiteX3" fmla="*/ 76009 w 76009"/>
                  <a:gd name="connsiteY3" fmla="*/ 37719 h 108394"/>
                  <a:gd name="connsiteX4" fmla="*/ 31528 w 76009"/>
                  <a:gd name="connsiteY4" fmla="*/ 0 h 108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9" h="108394">
                    <a:moveTo>
                      <a:pt x="31528" y="0"/>
                    </a:moveTo>
                    <a:cubicBezTo>
                      <a:pt x="16859" y="27337"/>
                      <a:pt x="6953" y="55531"/>
                      <a:pt x="0" y="83153"/>
                    </a:cubicBezTo>
                    <a:cubicBezTo>
                      <a:pt x="20098" y="78200"/>
                      <a:pt x="36004" y="91249"/>
                      <a:pt x="45339" y="108394"/>
                    </a:cubicBezTo>
                    <a:cubicBezTo>
                      <a:pt x="50578" y="84011"/>
                      <a:pt x="59722" y="60198"/>
                      <a:pt x="76009" y="37719"/>
                    </a:cubicBezTo>
                    <a:lnTo>
                      <a:pt x="31528" y="0"/>
                    </a:lnTo>
                    <a:close/>
                  </a:path>
                </a:pathLst>
              </a:custGeom>
              <a:solidFill>
                <a:srgbClr val="DB6071"/>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Freeform: Shape 202">
                <a:extLst>
                  <a:ext uri="{FF2B5EF4-FFF2-40B4-BE49-F238E27FC236}">
                    <a16:creationId xmlns:a16="http://schemas.microsoft.com/office/drawing/2014/main" id="{DA77D3DF-ECED-D6E4-516F-0A0433C7498C}"/>
                  </a:ext>
                </a:extLst>
              </p:cNvPr>
              <p:cNvSpPr/>
              <p:nvPr/>
            </p:nvSpPr>
            <p:spPr>
              <a:xfrm>
                <a:off x="6034135" y="3659220"/>
                <a:ext cx="41743" cy="214729"/>
              </a:xfrm>
              <a:custGeom>
                <a:avLst/>
                <a:gdLst>
                  <a:gd name="connsiteX0" fmla="*/ 40528 w 41743"/>
                  <a:gd name="connsiteY0" fmla="*/ 28002 h 214729"/>
                  <a:gd name="connsiteX1" fmla="*/ 23574 w 41743"/>
                  <a:gd name="connsiteY1" fmla="*/ 12857 h 214729"/>
                  <a:gd name="connsiteX2" fmla="*/ 2047 w 41743"/>
                  <a:gd name="connsiteY2" fmla="*/ 186593 h 214729"/>
                  <a:gd name="connsiteX3" fmla="*/ 25193 w 41743"/>
                  <a:gd name="connsiteY3" fmla="*/ 198118 h 214729"/>
                  <a:gd name="connsiteX4" fmla="*/ 40528 w 41743"/>
                  <a:gd name="connsiteY4" fmla="*/ 28002 h 214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43" h="214729">
                    <a:moveTo>
                      <a:pt x="40528" y="28002"/>
                    </a:moveTo>
                    <a:cubicBezTo>
                      <a:pt x="46529" y="-3145"/>
                      <a:pt x="28622" y="-8479"/>
                      <a:pt x="23574" y="12857"/>
                    </a:cubicBezTo>
                    <a:cubicBezTo>
                      <a:pt x="5857" y="87533"/>
                      <a:pt x="21478" y="125347"/>
                      <a:pt x="2047" y="186593"/>
                    </a:cubicBezTo>
                    <a:cubicBezTo>
                      <a:pt x="-6049" y="212120"/>
                      <a:pt x="11572" y="228884"/>
                      <a:pt x="25193" y="198118"/>
                    </a:cubicBezTo>
                    <a:cubicBezTo>
                      <a:pt x="33479" y="179354"/>
                      <a:pt x="29289" y="86485"/>
                      <a:pt x="40528" y="28002"/>
                    </a:cubicBezTo>
                    <a:close/>
                  </a:path>
                </a:pathLst>
              </a:custGeom>
              <a:solidFill>
                <a:srgbClr val="FF9A99"/>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04" name="Freeform: Shape 203">
              <a:extLst>
                <a:ext uri="{FF2B5EF4-FFF2-40B4-BE49-F238E27FC236}">
                  <a16:creationId xmlns:a16="http://schemas.microsoft.com/office/drawing/2014/main" id="{62ABA941-6DB8-A8DC-2575-7108672DED92}"/>
                </a:ext>
              </a:extLst>
            </p:cNvPr>
            <p:cNvSpPr/>
            <p:nvPr/>
          </p:nvSpPr>
          <p:spPr>
            <a:xfrm>
              <a:off x="5971888" y="3057535"/>
              <a:ext cx="1237549" cy="595496"/>
            </a:xfrm>
            <a:custGeom>
              <a:avLst/>
              <a:gdLst>
                <a:gd name="connsiteX0" fmla="*/ 1235012 w 1237549"/>
                <a:gd name="connsiteY0" fmla="*/ 43233 h 595496"/>
                <a:gd name="connsiteX1" fmla="*/ 1125855 w 1237549"/>
                <a:gd name="connsiteY1" fmla="*/ 137245 h 595496"/>
                <a:gd name="connsiteX2" fmla="*/ 631126 w 1237549"/>
                <a:gd name="connsiteY2" fmla="*/ 376227 h 595496"/>
                <a:gd name="connsiteX3" fmla="*/ 250793 w 1237549"/>
                <a:gd name="connsiteY3" fmla="*/ 592921 h 595496"/>
                <a:gd name="connsiteX4" fmla="*/ 0 w 1237549"/>
                <a:gd name="connsiteY4" fmla="*/ 386419 h 595496"/>
                <a:gd name="connsiteX5" fmla="*/ 481203 w 1237549"/>
                <a:gd name="connsiteY5" fmla="*/ 116290 h 595496"/>
                <a:gd name="connsiteX6" fmla="*/ 1234916 w 1237549"/>
                <a:gd name="connsiteY6" fmla="*/ 43138 h 595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7549" h="595496">
                  <a:moveTo>
                    <a:pt x="1235012" y="43233"/>
                  </a:moveTo>
                  <a:cubicBezTo>
                    <a:pt x="1248347" y="75809"/>
                    <a:pt x="1208723" y="118195"/>
                    <a:pt x="1125855" y="137245"/>
                  </a:cubicBezTo>
                  <a:cubicBezTo>
                    <a:pt x="876491" y="194586"/>
                    <a:pt x="811625" y="230876"/>
                    <a:pt x="631126" y="376227"/>
                  </a:cubicBezTo>
                  <a:cubicBezTo>
                    <a:pt x="533495" y="454809"/>
                    <a:pt x="445389" y="561679"/>
                    <a:pt x="250793" y="592921"/>
                  </a:cubicBezTo>
                  <a:cubicBezTo>
                    <a:pt x="132683" y="611876"/>
                    <a:pt x="34671" y="524532"/>
                    <a:pt x="0" y="386419"/>
                  </a:cubicBezTo>
                  <a:cubicBezTo>
                    <a:pt x="22669" y="326888"/>
                    <a:pt x="282130" y="197824"/>
                    <a:pt x="481203" y="116290"/>
                  </a:cubicBezTo>
                  <a:cubicBezTo>
                    <a:pt x="686086" y="32470"/>
                    <a:pt x="1161669" y="-54398"/>
                    <a:pt x="1234916" y="43138"/>
                  </a:cubicBezTo>
                  <a:close/>
                </a:path>
              </a:pathLst>
            </a:custGeom>
            <a:solidFill>
              <a:schemeClr val="accent3">
                <a:lumMod val="75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Freeform: Shape 204">
              <a:extLst>
                <a:ext uri="{FF2B5EF4-FFF2-40B4-BE49-F238E27FC236}">
                  <a16:creationId xmlns:a16="http://schemas.microsoft.com/office/drawing/2014/main" id="{49866B87-5246-50F8-5E50-B25B10553B50}"/>
                </a:ext>
              </a:extLst>
            </p:cNvPr>
            <p:cNvSpPr/>
            <p:nvPr/>
          </p:nvSpPr>
          <p:spPr>
            <a:xfrm>
              <a:off x="4986345" y="2864376"/>
              <a:ext cx="1173566" cy="1339196"/>
            </a:xfrm>
            <a:custGeom>
              <a:avLst/>
              <a:gdLst>
                <a:gd name="connsiteX0" fmla="*/ 1173472 w 1173566"/>
                <a:gd name="connsiteY0" fmla="*/ 98184 h 1339196"/>
                <a:gd name="connsiteX1" fmla="*/ 419282 w 1173566"/>
                <a:gd name="connsiteY1" fmla="*/ 29604 h 1339196"/>
                <a:gd name="connsiteX2" fmla="*/ 34948 w 1173566"/>
                <a:gd name="connsiteY2" fmla="*/ 1024586 h 1339196"/>
                <a:gd name="connsiteX3" fmla="*/ 216685 w 1173566"/>
                <a:gd name="connsiteY3" fmla="*/ 1339197 h 1339196"/>
                <a:gd name="connsiteX4" fmla="*/ 276312 w 1173566"/>
                <a:gd name="connsiteY4" fmla="*/ 1030777 h 1339196"/>
                <a:gd name="connsiteX5" fmla="*/ 316984 w 1173566"/>
                <a:gd name="connsiteY5" fmla="*/ 842182 h 1339196"/>
                <a:gd name="connsiteX6" fmla="*/ 522914 w 1173566"/>
                <a:gd name="connsiteY6" fmla="*/ 623012 h 1339196"/>
                <a:gd name="connsiteX7" fmla="*/ 955349 w 1173566"/>
                <a:gd name="connsiteY7" fmla="*/ 569577 h 1339196"/>
                <a:gd name="connsiteX8" fmla="*/ 1173567 w 1173566"/>
                <a:gd name="connsiteY8" fmla="*/ 98280 h 133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3566" h="1339196">
                  <a:moveTo>
                    <a:pt x="1173472" y="98184"/>
                  </a:moveTo>
                  <a:cubicBezTo>
                    <a:pt x="1152517" y="64371"/>
                    <a:pt x="679219" y="-54692"/>
                    <a:pt x="419282" y="29604"/>
                  </a:cubicBezTo>
                  <a:cubicBezTo>
                    <a:pt x="87907" y="136951"/>
                    <a:pt x="-77066" y="533667"/>
                    <a:pt x="34948" y="1024586"/>
                  </a:cubicBezTo>
                  <a:cubicBezTo>
                    <a:pt x="77525" y="1211276"/>
                    <a:pt x="138866" y="1339197"/>
                    <a:pt x="216685" y="1339197"/>
                  </a:cubicBezTo>
                  <a:cubicBezTo>
                    <a:pt x="171251" y="1264330"/>
                    <a:pt x="198112" y="1142410"/>
                    <a:pt x="276312" y="1030777"/>
                  </a:cubicBezTo>
                  <a:cubicBezTo>
                    <a:pt x="323842" y="962959"/>
                    <a:pt x="340225" y="932384"/>
                    <a:pt x="316984" y="842182"/>
                  </a:cubicBezTo>
                  <a:cubicBezTo>
                    <a:pt x="294409" y="754647"/>
                    <a:pt x="334891" y="630441"/>
                    <a:pt x="522914" y="623012"/>
                  </a:cubicBezTo>
                  <a:cubicBezTo>
                    <a:pt x="783613" y="612725"/>
                    <a:pt x="819428" y="555099"/>
                    <a:pt x="955349" y="569577"/>
                  </a:cubicBezTo>
                  <a:cubicBezTo>
                    <a:pt x="1112321" y="360598"/>
                    <a:pt x="1136134" y="221819"/>
                    <a:pt x="1173567" y="98280"/>
                  </a:cubicBezTo>
                  <a:close/>
                </a:path>
              </a:pathLst>
            </a:custGeom>
            <a:solidFill>
              <a:schemeClr val="accent3">
                <a:lumMod val="60000"/>
                <a:lumOff val="40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6" name="Freeform: Shape 205">
              <a:extLst>
                <a:ext uri="{FF2B5EF4-FFF2-40B4-BE49-F238E27FC236}">
                  <a16:creationId xmlns:a16="http://schemas.microsoft.com/office/drawing/2014/main" id="{6E222049-03B0-4DCB-5AA1-8D0B15436F3C}"/>
                </a:ext>
              </a:extLst>
            </p:cNvPr>
            <p:cNvSpPr/>
            <p:nvPr/>
          </p:nvSpPr>
          <p:spPr>
            <a:xfrm>
              <a:off x="5766887" y="2927832"/>
              <a:ext cx="429886" cy="541473"/>
            </a:xfrm>
            <a:custGeom>
              <a:avLst/>
              <a:gdLst>
                <a:gd name="connsiteX0" fmla="*/ 319110 w 429886"/>
                <a:gd name="connsiteY0" fmla="*/ 6630 h 541473"/>
                <a:gd name="connsiteX1" fmla="*/ 307680 w 429886"/>
                <a:gd name="connsiteY1" fmla="*/ 30919 h 541473"/>
                <a:gd name="connsiteX2" fmla="*/ 263770 w 429886"/>
                <a:gd name="connsiteY2" fmla="*/ 134455 h 541473"/>
                <a:gd name="connsiteX3" fmla="*/ 257960 w 429886"/>
                <a:gd name="connsiteY3" fmla="*/ 210274 h 541473"/>
                <a:gd name="connsiteX4" fmla="*/ 213097 w 429886"/>
                <a:gd name="connsiteY4" fmla="*/ 246088 h 541473"/>
                <a:gd name="connsiteX5" fmla="*/ 203763 w 429886"/>
                <a:gd name="connsiteY5" fmla="*/ 292856 h 541473"/>
                <a:gd name="connsiteX6" fmla="*/ 132706 w 429886"/>
                <a:gd name="connsiteY6" fmla="*/ 337338 h 541473"/>
                <a:gd name="connsiteX7" fmla="*/ 110989 w 429886"/>
                <a:gd name="connsiteY7" fmla="*/ 410871 h 541473"/>
                <a:gd name="connsiteX8" fmla="*/ 18311 w 429886"/>
                <a:gd name="connsiteY8" fmla="*/ 479832 h 541473"/>
                <a:gd name="connsiteX9" fmla="*/ 3928 w 429886"/>
                <a:gd name="connsiteY9" fmla="*/ 531076 h 541473"/>
                <a:gd name="connsiteX10" fmla="*/ 104417 w 429886"/>
                <a:gd name="connsiteY10" fmla="*/ 523171 h 541473"/>
                <a:gd name="connsiteX11" fmla="*/ 195190 w 429886"/>
                <a:gd name="connsiteY11" fmla="*/ 516313 h 541473"/>
                <a:gd name="connsiteX12" fmla="*/ 234719 w 429886"/>
                <a:gd name="connsiteY12" fmla="*/ 495167 h 541473"/>
                <a:gd name="connsiteX13" fmla="*/ 429886 w 429886"/>
                <a:gd name="connsiteY13" fmla="*/ 38443 h 541473"/>
                <a:gd name="connsiteX14" fmla="*/ 319206 w 429886"/>
                <a:gd name="connsiteY14" fmla="*/ 6820 h 54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9886" h="541473">
                  <a:moveTo>
                    <a:pt x="319110" y="6630"/>
                  </a:moveTo>
                  <a:cubicBezTo>
                    <a:pt x="311014" y="9773"/>
                    <a:pt x="304918" y="19584"/>
                    <a:pt x="307680" y="30919"/>
                  </a:cubicBezTo>
                  <a:cubicBezTo>
                    <a:pt x="323016" y="93212"/>
                    <a:pt x="279486" y="97975"/>
                    <a:pt x="263770" y="134455"/>
                  </a:cubicBezTo>
                  <a:cubicBezTo>
                    <a:pt x="254245" y="156649"/>
                    <a:pt x="269771" y="189700"/>
                    <a:pt x="257960" y="210274"/>
                  </a:cubicBezTo>
                  <a:cubicBezTo>
                    <a:pt x="247387" y="228658"/>
                    <a:pt x="224146" y="227134"/>
                    <a:pt x="213097" y="246088"/>
                  </a:cubicBezTo>
                  <a:cubicBezTo>
                    <a:pt x="206239" y="257804"/>
                    <a:pt x="213097" y="278950"/>
                    <a:pt x="203763" y="292856"/>
                  </a:cubicBezTo>
                  <a:cubicBezTo>
                    <a:pt x="190999" y="311811"/>
                    <a:pt x="153280" y="314668"/>
                    <a:pt x="132706" y="337338"/>
                  </a:cubicBezTo>
                  <a:cubicBezTo>
                    <a:pt x="110894" y="361436"/>
                    <a:pt x="128230" y="386963"/>
                    <a:pt x="110989" y="410871"/>
                  </a:cubicBezTo>
                  <a:cubicBezTo>
                    <a:pt x="86986" y="444018"/>
                    <a:pt x="45171" y="451257"/>
                    <a:pt x="18311" y="479832"/>
                  </a:cubicBezTo>
                  <a:cubicBezTo>
                    <a:pt x="4595" y="494500"/>
                    <a:pt x="-6073" y="515646"/>
                    <a:pt x="3928" y="531076"/>
                  </a:cubicBezTo>
                  <a:cubicBezTo>
                    <a:pt x="18787" y="554032"/>
                    <a:pt x="76985" y="533267"/>
                    <a:pt x="104417" y="523171"/>
                  </a:cubicBezTo>
                  <a:cubicBezTo>
                    <a:pt x="138135" y="510693"/>
                    <a:pt x="158805" y="533362"/>
                    <a:pt x="195190" y="516313"/>
                  </a:cubicBezTo>
                  <a:cubicBezTo>
                    <a:pt x="209287" y="509740"/>
                    <a:pt x="222527" y="502597"/>
                    <a:pt x="234719" y="495167"/>
                  </a:cubicBezTo>
                  <a:cubicBezTo>
                    <a:pt x="355591" y="309620"/>
                    <a:pt x="394644" y="154648"/>
                    <a:pt x="429886" y="38443"/>
                  </a:cubicBezTo>
                  <a:cubicBezTo>
                    <a:pt x="415122" y="15202"/>
                    <a:pt x="370355" y="-13277"/>
                    <a:pt x="319206" y="6820"/>
                  </a:cubicBezTo>
                  <a:close/>
                </a:path>
              </a:pathLst>
            </a:custGeom>
            <a:solidFill>
              <a:srgbClr val="FFBD68"/>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Freeform: Shape 206">
              <a:extLst>
                <a:ext uri="{FF2B5EF4-FFF2-40B4-BE49-F238E27FC236}">
                  <a16:creationId xmlns:a16="http://schemas.microsoft.com/office/drawing/2014/main" id="{D6B115E9-1045-D3E6-C1A4-70C3846A37FE}"/>
                </a:ext>
              </a:extLst>
            </p:cNvPr>
            <p:cNvSpPr/>
            <p:nvPr/>
          </p:nvSpPr>
          <p:spPr>
            <a:xfrm>
              <a:off x="6035153" y="3039663"/>
              <a:ext cx="37582" cy="68400"/>
            </a:xfrm>
            <a:custGeom>
              <a:avLst/>
              <a:gdLst>
                <a:gd name="connsiteX0" fmla="*/ 10744 w 37582"/>
                <a:gd name="connsiteY0" fmla="*/ 10909 h 68400"/>
                <a:gd name="connsiteX1" fmla="*/ 36271 w 37582"/>
                <a:gd name="connsiteY1" fmla="*/ 10242 h 68400"/>
                <a:gd name="connsiteX2" fmla="*/ 15031 w 37582"/>
                <a:gd name="connsiteY2" fmla="*/ 55390 h 68400"/>
                <a:gd name="connsiteX3" fmla="*/ 933 w 37582"/>
                <a:gd name="connsiteY3" fmla="*/ 58343 h 68400"/>
                <a:gd name="connsiteX4" fmla="*/ 10840 w 37582"/>
                <a:gd name="connsiteY4" fmla="*/ 10909 h 6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2" h="68400">
                  <a:moveTo>
                    <a:pt x="10744" y="10909"/>
                  </a:moveTo>
                  <a:cubicBezTo>
                    <a:pt x="29699" y="-6998"/>
                    <a:pt x="41700" y="336"/>
                    <a:pt x="36271" y="10242"/>
                  </a:cubicBezTo>
                  <a:cubicBezTo>
                    <a:pt x="32556" y="17005"/>
                    <a:pt x="15983" y="43579"/>
                    <a:pt x="15031" y="55390"/>
                  </a:cubicBezTo>
                  <a:cubicBezTo>
                    <a:pt x="13792" y="70154"/>
                    <a:pt x="3505" y="73964"/>
                    <a:pt x="933" y="58343"/>
                  </a:cubicBezTo>
                  <a:cubicBezTo>
                    <a:pt x="-686" y="48437"/>
                    <a:pt x="-1638" y="22720"/>
                    <a:pt x="10840" y="10909"/>
                  </a:cubicBezTo>
                  <a:close/>
                </a:path>
              </a:pathLst>
            </a:custGeom>
            <a:solidFill>
              <a:srgbClr val="FFD487"/>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 name="Freeform: Shape 207">
              <a:extLst>
                <a:ext uri="{FF2B5EF4-FFF2-40B4-BE49-F238E27FC236}">
                  <a16:creationId xmlns:a16="http://schemas.microsoft.com/office/drawing/2014/main" id="{FCB34210-89E6-B9DC-49FF-4F5532E25683}"/>
                </a:ext>
              </a:extLst>
            </p:cNvPr>
            <p:cNvSpPr/>
            <p:nvPr/>
          </p:nvSpPr>
          <p:spPr>
            <a:xfrm>
              <a:off x="6087571" y="2936326"/>
              <a:ext cx="47626" cy="52008"/>
            </a:xfrm>
            <a:custGeom>
              <a:avLst/>
              <a:gdLst>
                <a:gd name="connsiteX0" fmla="*/ 6237 w 47626"/>
                <a:gd name="connsiteY0" fmla="*/ 6137 h 52008"/>
                <a:gd name="connsiteX1" fmla="*/ 45194 w 47626"/>
                <a:gd name="connsiteY1" fmla="*/ 15471 h 52008"/>
                <a:gd name="connsiteX2" fmla="*/ 15572 w 47626"/>
                <a:gd name="connsiteY2" fmla="*/ 38998 h 52008"/>
                <a:gd name="connsiteX3" fmla="*/ 1475 w 47626"/>
                <a:gd name="connsiteY3" fmla="*/ 41951 h 52008"/>
                <a:gd name="connsiteX4" fmla="*/ 6237 w 47626"/>
                <a:gd name="connsiteY4" fmla="*/ 6232 h 52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6" h="52008">
                  <a:moveTo>
                    <a:pt x="6237" y="6137"/>
                  </a:moveTo>
                  <a:cubicBezTo>
                    <a:pt x="25097" y="-11866"/>
                    <a:pt x="56624" y="15471"/>
                    <a:pt x="45194" y="15471"/>
                  </a:cubicBezTo>
                  <a:cubicBezTo>
                    <a:pt x="25763" y="15471"/>
                    <a:pt x="16524" y="27187"/>
                    <a:pt x="15572" y="38998"/>
                  </a:cubicBezTo>
                  <a:cubicBezTo>
                    <a:pt x="14333" y="53762"/>
                    <a:pt x="4046" y="57572"/>
                    <a:pt x="1475" y="41951"/>
                  </a:cubicBezTo>
                  <a:cubicBezTo>
                    <a:pt x="-145" y="32045"/>
                    <a:pt x="-2240" y="14328"/>
                    <a:pt x="6237" y="6232"/>
                  </a:cubicBezTo>
                  <a:close/>
                </a:path>
              </a:pathLst>
            </a:custGeom>
            <a:solidFill>
              <a:srgbClr val="FFD487"/>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9" name="Freeform: Shape 208">
              <a:extLst>
                <a:ext uri="{FF2B5EF4-FFF2-40B4-BE49-F238E27FC236}">
                  <a16:creationId xmlns:a16="http://schemas.microsoft.com/office/drawing/2014/main" id="{4FEBE152-1269-4B3D-6C42-AE325D8C23E7}"/>
                </a:ext>
              </a:extLst>
            </p:cNvPr>
            <p:cNvSpPr/>
            <p:nvPr/>
          </p:nvSpPr>
          <p:spPr>
            <a:xfrm>
              <a:off x="5981699" y="3167043"/>
              <a:ext cx="29359" cy="54264"/>
            </a:xfrm>
            <a:custGeom>
              <a:avLst/>
              <a:gdLst>
                <a:gd name="connsiteX0" fmla="*/ 10573 w 29359"/>
                <a:gd name="connsiteY0" fmla="*/ 5257 h 54264"/>
                <a:gd name="connsiteX1" fmla="*/ 29337 w 29359"/>
                <a:gd name="connsiteY1" fmla="*/ 15925 h 54264"/>
                <a:gd name="connsiteX2" fmla="*/ 12859 w 29359"/>
                <a:gd name="connsiteY2" fmla="*/ 47834 h 54264"/>
                <a:gd name="connsiteX3" fmla="*/ 2763 w 29359"/>
                <a:gd name="connsiteY3" fmla="*/ 44119 h 54264"/>
                <a:gd name="connsiteX4" fmla="*/ 10573 w 29359"/>
                <a:gd name="connsiteY4" fmla="*/ 5353 h 54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59" h="54264">
                  <a:moveTo>
                    <a:pt x="10573" y="5257"/>
                  </a:moveTo>
                  <a:cubicBezTo>
                    <a:pt x="22575" y="-7030"/>
                    <a:pt x="29814" y="4591"/>
                    <a:pt x="29337" y="15925"/>
                  </a:cubicBezTo>
                  <a:cubicBezTo>
                    <a:pt x="28956" y="23545"/>
                    <a:pt x="21336" y="39547"/>
                    <a:pt x="12859" y="47834"/>
                  </a:cubicBezTo>
                  <a:cubicBezTo>
                    <a:pt x="5144" y="55359"/>
                    <a:pt x="-4953" y="58693"/>
                    <a:pt x="2763" y="44119"/>
                  </a:cubicBezTo>
                  <a:cubicBezTo>
                    <a:pt x="7430" y="35261"/>
                    <a:pt x="-1428" y="17640"/>
                    <a:pt x="10573" y="5353"/>
                  </a:cubicBezTo>
                  <a:close/>
                </a:path>
              </a:pathLst>
            </a:custGeom>
            <a:solidFill>
              <a:srgbClr val="FFD487"/>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0" name="Freeform: Shape 209">
              <a:extLst>
                <a:ext uri="{FF2B5EF4-FFF2-40B4-BE49-F238E27FC236}">
                  <a16:creationId xmlns:a16="http://schemas.microsoft.com/office/drawing/2014/main" id="{92F566DB-60C3-81BD-2FA5-4304EE5944DC}"/>
                </a:ext>
              </a:extLst>
            </p:cNvPr>
            <p:cNvSpPr/>
            <p:nvPr/>
          </p:nvSpPr>
          <p:spPr>
            <a:xfrm>
              <a:off x="5890413" y="3265111"/>
              <a:ext cx="37950" cy="72893"/>
            </a:xfrm>
            <a:custGeom>
              <a:avLst/>
              <a:gdLst>
                <a:gd name="connsiteX0" fmla="*/ 16133 w 37950"/>
                <a:gd name="connsiteY0" fmla="*/ 7965 h 72893"/>
                <a:gd name="connsiteX1" fmla="*/ 36898 w 37950"/>
                <a:gd name="connsiteY1" fmla="*/ 17204 h 72893"/>
                <a:gd name="connsiteX2" fmla="*/ 13181 w 37950"/>
                <a:gd name="connsiteY2" fmla="*/ 60162 h 72893"/>
                <a:gd name="connsiteX3" fmla="*/ 2132 w 37950"/>
                <a:gd name="connsiteY3" fmla="*/ 60924 h 72893"/>
                <a:gd name="connsiteX4" fmla="*/ 16133 w 37950"/>
                <a:gd name="connsiteY4" fmla="*/ 7869 h 72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50" h="72893">
                  <a:moveTo>
                    <a:pt x="16133" y="7965"/>
                  </a:moveTo>
                  <a:cubicBezTo>
                    <a:pt x="35088" y="-9942"/>
                    <a:pt x="40517" y="6441"/>
                    <a:pt x="36898" y="17204"/>
                  </a:cubicBezTo>
                  <a:cubicBezTo>
                    <a:pt x="30135" y="37206"/>
                    <a:pt x="19562" y="50160"/>
                    <a:pt x="13181" y="60162"/>
                  </a:cubicBezTo>
                  <a:cubicBezTo>
                    <a:pt x="3179" y="75783"/>
                    <a:pt x="-3679" y="78164"/>
                    <a:pt x="2132" y="60924"/>
                  </a:cubicBezTo>
                  <a:cubicBezTo>
                    <a:pt x="8609" y="41778"/>
                    <a:pt x="3656" y="19680"/>
                    <a:pt x="16133" y="7869"/>
                  </a:cubicBezTo>
                  <a:close/>
                </a:path>
              </a:pathLst>
            </a:custGeom>
            <a:solidFill>
              <a:srgbClr val="FFD487"/>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1" name="Freeform: Shape 210">
              <a:extLst>
                <a:ext uri="{FF2B5EF4-FFF2-40B4-BE49-F238E27FC236}">
                  <a16:creationId xmlns:a16="http://schemas.microsoft.com/office/drawing/2014/main" id="{00ABFF0B-D317-D67F-6097-B8DC97325E7D}"/>
                </a:ext>
              </a:extLst>
            </p:cNvPr>
            <p:cNvSpPr/>
            <p:nvPr/>
          </p:nvSpPr>
          <p:spPr>
            <a:xfrm>
              <a:off x="5782791" y="3387979"/>
              <a:ext cx="66700" cy="68223"/>
            </a:xfrm>
            <a:custGeom>
              <a:avLst/>
              <a:gdLst>
                <a:gd name="connsiteX0" fmla="*/ 1264 w 66700"/>
                <a:gd name="connsiteY0" fmla="*/ 46449 h 68223"/>
                <a:gd name="connsiteX1" fmla="*/ 31172 w 66700"/>
                <a:gd name="connsiteY1" fmla="*/ 54069 h 68223"/>
                <a:gd name="connsiteX2" fmla="*/ 56033 w 66700"/>
                <a:gd name="connsiteY2" fmla="*/ 20637 h 68223"/>
                <a:gd name="connsiteX3" fmla="*/ 49746 w 66700"/>
                <a:gd name="connsiteY3" fmla="*/ 2158 h 68223"/>
                <a:gd name="connsiteX4" fmla="*/ 1359 w 66700"/>
                <a:gd name="connsiteY4" fmla="*/ 46449 h 68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 h="68223">
                  <a:moveTo>
                    <a:pt x="1264" y="46449"/>
                  </a:moveTo>
                  <a:cubicBezTo>
                    <a:pt x="-6451" y="80930"/>
                    <a:pt x="23362" y="67309"/>
                    <a:pt x="31172" y="54069"/>
                  </a:cubicBezTo>
                  <a:cubicBezTo>
                    <a:pt x="36506" y="45116"/>
                    <a:pt x="42888" y="29876"/>
                    <a:pt x="56033" y="20637"/>
                  </a:cubicBezTo>
                  <a:cubicBezTo>
                    <a:pt x="72320" y="9016"/>
                    <a:pt x="69749" y="-5557"/>
                    <a:pt x="49746" y="2158"/>
                  </a:cubicBezTo>
                  <a:cubicBezTo>
                    <a:pt x="37078" y="7016"/>
                    <a:pt x="6407" y="23780"/>
                    <a:pt x="1359" y="46449"/>
                  </a:cubicBezTo>
                  <a:close/>
                </a:path>
              </a:pathLst>
            </a:custGeom>
            <a:solidFill>
              <a:srgbClr val="FFD487"/>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2" name="Freeform: Shape 211">
              <a:extLst>
                <a:ext uri="{FF2B5EF4-FFF2-40B4-BE49-F238E27FC236}">
                  <a16:creationId xmlns:a16="http://schemas.microsoft.com/office/drawing/2014/main" id="{282B29C8-A20B-DFF7-172E-2864C034364A}"/>
                </a:ext>
              </a:extLst>
            </p:cNvPr>
            <p:cNvSpPr/>
            <p:nvPr/>
          </p:nvSpPr>
          <p:spPr>
            <a:xfrm>
              <a:off x="5895688" y="2937700"/>
              <a:ext cx="300989" cy="513067"/>
            </a:xfrm>
            <a:custGeom>
              <a:avLst/>
              <a:gdLst>
                <a:gd name="connsiteX0" fmla="*/ 267367 w 300989"/>
                <a:gd name="connsiteY0" fmla="*/ 0 h 513067"/>
                <a:gd name="connsiteX1" fmla="*/ 270700 w 300989"/>
                <a:gd name="connsiteY1" fmla="*/ 21146 h 513067"/>
                <a:gd name="connsiteX2" fmla="*/ 207359 w 300989"/>
                <a:gd name="connsiteY2" fmla="*/ 120968 h 513067"/>
                <a:gd name="connsiteX3" fmla="*/ 142399 w 300989"/>
                <a:gd name="connsiteY3" fmla="*/ 279368 h 513067"/>
                <a:gd name="connsiteX4" fmla="*/ 53721 w 300989"/>
                <a:gd name="connsiteY4" fmla="*/ 382334 h 513067"/>
                <a:gd name="connsiteX5" fmla="*/ 37909 w 300989"/>
                <a:gd name="connsiteY5" fmla="*/ 477393 h 513067"/>
                <a:gd name="connsiteX6" fmla="*/ 0 w 300989"/>
                <a:gd name="connsiteY6" fmla="*/ 509397 h 513067"/>
                <a:gd name="connsiteX7" fmla="*/ 66294 w 300989"/>
                <a:gd name="connsiteY7" fmla="*/ 506444 h 513067"/>
                <a:gd name="connsiteX8" fmla="*/ 105823 w 300989"/>
                <a:gd name="connsiteY8" fmla="*/ 485299 h 513067"/>
                <a:gd name="connsiteX9" fmla="*/ 300990 w 300989"/>
                <a:gd name="connsiteY9" fmla="*/ 28575 h 513067"/>
                <a:gd name="connsiteX10" fmla="*/ 267462 w 300989"/>
                <a:gd name="connsiteY10" fmla="*/ 95 h 51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0989" h="513067">
                  <a:moveTo>
                    <a:pt x="267367" y="0"/>
                  </a:moveTo>
                  <a:cubicBezTo>
                    <a:pt x="270986" y="7049"/>
                    <a:pt x="273748" y="14097"/>
                    <a:pt x="270700" y="21146"/>
                  </a:cubicBezTo>
                  <a:cubicBezTo>
                    <a:pt x="254889" y="57531"/>
                    <a:pt x="221647" y="82868"/>
                    <a:pt x="207359" y="120968"/>
                  </a:cubicBezTo>
                  <a:cubicBezTo>
                    <a:pt x="188309" y="174784"/>
                    <a:pt x="182023" y="233458"/>
                    <a:pt x="142399" y="279368"/>
                  </a:cubicBezTo>
                  <a:cubicBezTo>
                    <a:pt x="110680" y="314230"/>
                    <a:pt x="74295" y="341090"/>
                    <a:pt x="53721" y="382334"/>
                  </a:cubicBezTo>
                  <a:cubicBezTo>
                    <a:pt x="39433" y="412433"/>
                    <a:pt x="50578" y="447294"/>
                    <a:pt x="37909" y="477393"/>
                  </a:cubicBezTo>
                  <a:cubicBezTo>
                    <a:pt x="32099" y="493586"/>
                    <a:pt x="16192" y="502158"/>
                    <a:pt x="0" y="509397"/>
                  </a:cubicBezTo>
                  <a:cubicBezTo>
                    <a:pt x="21146" y="510064"/>
                    <a:pt x="39433" y="518922"/>
                    <a:pt x="66294" y="506444"/>
                  </a:cubicBezTo>
                  <a:cubicBezTo>
                    <a:pt x="80391" y="499872"/>
                    <a:pt x="93631" y="492728"/>
                    <a:pt x="105823" y="485299"/>
                  </a:cubicBezTo>
                  <a:cubicBezTo>
                    <a:pt x="226695" y="299752"/>
                    <a:pt x="265748" y="144780"/>
                    <a:pt x="300990" y="28575"/>
                  </a:cubicBezTo>
                  <a:cubicBezTo>
                    <a:pt x="294704" y="18669"/>
                    <a:pt x="282892" y="7811"/>
                    <a:pt x="267462" y="95"/>
                  </a:cubicBezTo>
                  <a:close/>
                </a:path>
              </a:pathLst>
            </a:custGeom>
            <a:solidFill>
              <a:srgbClr val="F3A457"/>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3" name="Freeform: Shape 212">
              <a:extLst>
                <a:ext uri="{FF2B5EF4-FFF2-40B4-BE49-F238E27FC236}">
                  <a16:creationId xmlns:a16="http://schemas.microsoft.com/office/drawing/2014/main" id="{71BD4475-4702-9EFD-BBDE-257F37F38894}"/>
                </a:ext>
              </a:extLst>
            </p:cNvPr>
            <p:cNvSpPr/>
            <p:nvPr/>
          </p:nvSpPr>
          <p:spPr>
            <a:xfrm>
              <a:off x="5969522" y="2885348"/>
              <a:ext cx="1237378" cy="558605"/>
            </a:xfrm>
            <a:custGeom>
              <a:avLst/>
              <a:gdLst>
                <a:gd name="connsiteX0" fmla="*/ 1093360 w 1237378"/>
                <a:gd name="connsiteY0" fmla="*/ 106740 h 558605"/>
                <a:gd name="connsiteX1" fmla="*/ 1237378 w 1237378"/>
                <a:gd name="connsiteY1" fmla="*/ 215420 h 558605"/>
                <a:gd name="connsiteX2" fmla="*/ 1120316 w 1237378"/>
                <a:gd name="connsiteY2" fmla="*/ 193513 h 558605"/>
                <a:gd name="connsiteX3" fmla="*/ 521479 w 1237378"/>
                <a:gd name="connsiteY3" fmla="*/ 328006 h 558605"/>
                <a:gd name="connsiteX4" fmla="*/ 147813 w 1237378"/>
                <a:gd name="connsiteY4" fmla="*/ 531555 h 558605"/>
                <a:gd name="connsiteX5" fmla="*/ 2367 w 1237378"/>
                <a:gd name="connsiteY5" fmla="*/ 558606 h 558605"/>
                <a:gd name="connsiteX6" fmla="*/ 109809 w 1237378"/>
                <a:gd name="connsiteY6" fmla="*/ 296764 h 558605"/>
                <a:gd name="connsiteX7" fmla="*/ 227157 w 1237378"/>
                <a:gd name="connsiteY7" fmla="*/ 80737 h 558605"/>
                <a:gd name="connsiteX8" fmla="*/ 409941 w 1237378"/>
                <a:gd name="connsiteY8" fmla="*/ 10156 h 558605"/>
                <a:gd name="connsiteX9" fmla="*/ 1093360 w 1237378"/>
                <a:gd name="connsiteY9" fmla="*/ 106740 h 55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7378" h="558605">
                  <a:moveTo>
                    <a:pt x="1093360" y="106740"/>
                  </a:moveTo>
                  <a:cubicBezTo>
                    <a:pt x="1186229" y="143792"/>
                    <a:pt x="1225662" y="187607"/>
                    <a:pt x="1237378" y="215420"/>
                  </a:cubicBezTo>
                  <a:cubicBezTo>
                    <a:pt x="1215566" y="198466"/>
                    <a:pt x="1170798" y="190465"/>
                    <a:pt x="1120316" y="193513"/>
                  </a:cubicBezTo>
                  <a:cubicBezTo>
                    <a:pt x="978012" y="202180"/>
                    <a:pt x="731124" y="228946"/>
                    <a:pt x="521479" y="328006"/>
                  </a:cubicBezTo>
                  <a:cubicBezTo>
                    <a:pt x="369365" y="399920"/>
                    <a:pt x="269257" y="486787"/>
                    <a:pt x="147813" y="531555"/>
                  </a:cubicBezTo>
                  <a:cubicBezTo>
                    <a:pt x="75614" y="558225"/>
                    <a:pt x="17416" y="539175"/>
                    <a:pt x="2367" y="558606"/>
                  </a:cubicBezTo>
                  <a:cubicBezTo>
                    <a:pt x="-13731" y="457546"/>
                    <a:pt x="55611" y="399539"/>
                    <a:pt x="109809" y="296764"/>
                  </a:cubicBezTo>
                  <a:cubicBezTo>
                    <a:pt x="156576" y="208086"/>
                    <a:pt x="166197" y="138363"/>
                    <a:pt x="227157" y="80737"/>
                  </a:cubicBezTo>
                  <a:cubicBezTo>
                    <a:pt x="242587" y="66163"/>
                    <a:pt x="276401" y="28159"/>
                    <a:pt x="409941" y="10156"/>
                  </a:cubicBezTo>
                  <a:cubicBezTo>
                    <a:pt x="701406" y="-29277"/>
                    <a:pt x="964296" y="55305"/>
                    <a:pt x="1093360" y="106740"/>
                  </a:cubicBezTo>
                  <a:close/>
                </a:path>
              </a:pathLst>
            </a:custGeom>
            <a:solidFill>
              <a:schemeClr val="accent3">
                <a:lumMod val="60000"/>
                <a:lumOff val="40000"/>
              </a:schemeClr>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340" name="Straight Arrow Connector 339">
            <a:extLst>
              <a:ext uri="{FF2B5EF4-FFF2-40B4-BE49-F238E27FC236}">
                <a16:creationId xmlns:a16="http://schemas.microsoft.com/office/drawing/2014/main" id="{544B2FCB-1393-6A40-A44B-7B2396214067}"/>
              </a:ext>
            </a:extLst>
          </p:cNvPr>
          <p:cNvCxnSpPr/>
          <p:nvPr/>
        </p:nvCxnSpPr>
        <p:spPr bwMode="auto">
          <a:xfrm flipV="1">
            <a:off x="6659191" y="2717550"/>
            <a:ext cx="647639" cy="307415"/>
          </a:xfrm>
          <a:prstGeom prst="straightConnector1">
            <a:avLst/>
          </a:prstGeom>
          <a:noFill/>
          <a:ln w="28575" cap="flat" cmpd="sng" algn="ctr">
            <a:solidFill>
              <a:schemeClr val="bg1"/>
            </a:solidFill>
            <a:prstDash val="solid"/>
            <a:round/>
            <a:headEnd type="none" w="med" len="med"/>
            <a:tailEnd type="triangle"/>
          </a:ln>
          <a:effectLst/>
        </p:spPr>
      </p:cxnSp>
      <p:cxnSp>
        <p:nvCxnSpPr>
          <p:cNvPr id="341" name="Straight Arrow Connector 340">
            <a:extLst>
              <a:ext uri="{FF2B5EF4-FFF2-40B4-BE49-F238E27FC236}">
                <a16:creationId xmlns:a16="http://schemas.microsoft.com/office/drawing/2014/main" id="{5691A684-93E0-282E-EC73-E774A2880828}"/>
              </a:ext>
            </a:extLst>
          </p:cNvPr>
          <p:cNvCxnSpPr>
            <a:cxnSpLocks/>
          </p:cNvCxnSpPr>
          <p:nvPr/>
        </p:nvCxnSpPr>
        <p:spPr bwMode="auto">
          <a:xfrm>
            <a:off x="6329680" y="4135120"/>
            <a:ext cx="966956" cy="430036"/>
          </a:xfrm>
          <a:prstGeom prst="straightConnector1">
            <a:avLst/>
          </a:prstGeom>
          <a:noFill/>
          <a:ln w="28575" cap="flat" cmpd="sng" algn="ctr">
            <a:solidFill>
              <a:schemeClr val="bg1"/>
            </a:solidFill>
            <a:prstDash val="solid"/>
            <a:round/>
            <a:headEnd type="none" w="med" len="med"/>
            <a:tailEnd type="triangle"/>
          </a:ln>
          <a:effectLst/>
        </p:spPr>
      </p:cxnSp>
      <p:cxnSp>
        <p:nvCxnSpPr>
          <p:cNvPr id="343" name="Straight Arrow Connector 342">
            <a:extLst>
              <a:ext uri="{FF2B5EF4-FFF2-40B4-BE49-F238E27FC236}">
                <a16:creationId xmlns:a16="http://schemas.microsoft.com/office/drawing/2014/main" id="{0D0CD603-1643-6610-C741-9422467EA850}"/>
              </a:ext>
            </a:extLst>
          </p:cNvPr>
          <p:cNvCxnSpPr>
            <a:cxnSpLocks/>
          </p:cNvCxnSpPr>
          <p:nvPr/>
        </p:nvCxnSpPr>
        <p:spPr bwMode="auto">
          <a:xfrm flipH="1">
            <a:off x="4924917" y="3796734"/>
            <a:ext cx="602177" cy="738788"/>
          </a:xfrm>
          <a:prstGeom prst="straightConnector1">
            <a:avLst/>
          </a:prstGeom>
          <a:noFill/>
          <a:ln w="28575" cap="flat" cmpd="sng" algn="ctr">
            <a:solidFill>
              <a:schemeClr val="bg1"/>
            </a:solidFill>
            <a:prstDash val="solid"/>
            <a:round/>
            <a:headEnd type="none" w="med" len="med"/>
            <a:tailEnd type="triangle"/>
          </a:ln>
          <a:effectLst/>
        </p:spPr>
      </p:cxnSp>
      <p:sp>
        <p:nvSpPr>
          <p:cNvPr id="346" name="Oval 345">
            <a:extLst>
              <a:ext uri="{FF2B5EF4-FFF2-40B4-BE49-F238E27FC236}">
                <a16:creationId xmlns:a16="http://schemas.microsoft.com/office/drawing/2014/main" id="{85A779A1-86C1-8CAC-F1DC-CE19CA4A6800}"/>
              </a:ext>
            </a:extLst>
          </p:cNvPr>
          <p:cNvSpPr/>
          <p:nvPr/>
        </p:nvSpPr>
        <p:spPr bwMode="auto">
          <a:xfrm>
            <a:off x="6291634" y="2889021"/>
            <a:ext cx="341834" cy="341834"/>
          </a:xfrm>
          <a:prstGeom prst="ellipse">
            <a:avLst/>
          </a:prstGeom>
          <a:solidFill>
            <a:schemeClr val="tx1">
              <a:alpha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30" name="Group 329">
            <a:extLst>
              <a:ext uri="{FF2B5EF4-FFF2-40B4-BE49-F238E27FC236}">
                <a16:creationId xmlns:a16="http://schemas.microsoft.com/office/drawing/2014/main" id="{535131ED-D73D-41C8-87CC-90A739698D02}"/>
              </a:ext>
            </a:extLst>
          </p:cNvPr>
          <p:cNvGrpSpPr/>
          <p:nvPr/>
        </p:nvGrpSpPr>
        <p:grpSpPr>
          <a:xfrm>
            <a:off x="6330010" y="2926354"/>
            <a:ext cx="276900" cy="278765"/>
            <a:chOff x="4657734" y="1981187"/>
            <a:chExt cx="2874433" cy="2893800"/>
          </a:xfrm>
        </p:grpSpPr>
        <p:sp>
          <p:nvSpPr>
            <p:cNvPr id="331" name="Freeform: Shape 330">
              <a:extLst>
                <a:ext uri="{FF2B5EF4-FFF2-40B4-BE49-F238E27FC236}">
                  <a16:creationId xmlns:a16="http://schemas.microsoft.com/office/drawing/2014/main" id="{CF2C4A41-8B03-8C73-57CE-213E154A356D}"/>
                </a:ext>
              </a:extLst>
            </p:cNvPr>
            <p:cNvSpPr/>
            <p:nvPr/>
          </p:nvSpPr>
          <p:spPr>
            <a:xfrm>
              <a:off x="4657734" y="1981187"/>
              <a:ext cx="2874433" cy="2893800"/>
            </a:xfrm>
            <a:custGeom>
              <a:avLst/>
              <a:gdLst>
                <a:gd name="connsiteX0" fmla="*/ 2295802 w 2874433"/>
                <a:gd name="connsiteY0" fmla="*/ 2464892 h 2893800"/>
                <a:gd name="connsiteX1" fmla="*/ 2263798 w 2874433"/>
                <a:gd name="connsiteY1" fmla="*/ 2352402 h 2893800"/>
                <a:gd name="connsiteX2" fmla="*/ 2263607 w 2874433"/>
                <a:gd name="connsiteY2" fmla="*/ 2352402 h 2893800"/>
                <a:gd name="connsiteX3" fmla="*/ 1978333 w 2874433"/>
                <a:gd name="connsiteY3" fmla="*/ 1921491 h 2893800"/>
                <a:gd name="connsiteX4" fmla="*/ 1800121 w 2874433"/>
                <a:gd name="connsiteY4" fmla="*/ 2063223 h 2893800"/>
                <a:gd name="connsiteX5" fmla="*/ 2077108 w 2874433"/>
                <a:gd name="connsiteY5" fmla="*/ 2436127 h 2893800"/>
                <a:gd name="connsiteX6" fmla="*/ 2077012 w 2874433"/>
                <a:gd name="connsiteY6" fmla="*/ 2436127 h 2893800"/>
                <a:gd name="connsiteX7" fmla="*/ 1623622 w 2874433"/>
                <a:gd name="connsiteY7" fmla="*/ 2601862 h 2893800"/>
                <a:gd name="connsiteX8" fmla="*/ 1623432 w 2874433"/>
                <a:gd name="connsiteY8" fmla="*/ 2601862 h 2893800"/>
                <a:gd name="connsiteX9" fmla="*/ 1616097 w 2874433"/>
                <a:gd name="connsiteY9" fmla="*/ 2138566 h 2893800"/>
                <a:gd name="connsiteX10" fmla="*/ 1370067 w 2874433"/>
                <a:gd name="connsiteY10" fmla="*/ 2161521 h 2893800"/>
                <a:gd name="connsiteX11" fmla="*/ 1282722 w 2874433"/>
                <a:gd name="connsiteY11" fmla="*/ 2694921 h 2893800"/>
                <a:gd name="connsiteX12" fmla="*/ 1282532 w 2874433"/>
                <a:gd name="connsiteY12" fmla="*/ 2694921 h 2893800"/>
                <a:gd name="connsiteX13" fmla="*/ 810854 w 2874433"/>
                <a:gd name="connsiteY13" fmla="*/ 2483276 h 2893800"/>
                <a:gd name="connsiteX14" fmla="*/ 810759 w 2874433"/>
                <a:gd name="connsiteY14" fmla="*/ 2483276 h 2893800"/>
                <a:gd name="connsiteX15" fmla="*/ 1156802 w 2874433"/>
                <a:gd name="connsiteY15" fmla="*/ 2113896 h 2893800"/>
                <a:gd name="connsiteX16" fmla="*/ 836667 w 2874433"/>
                <a:gd name="connsiteY16" fmla="*/ 1880915 h 2893800"/>
                <a:gd name="connsiteX17" fmla="*/ 493195 w 2874433"/>
                <a:gd name="connsiteY17" fmla="*/ 2178952 h 2893800"/>
                <a:gd name="connsiteX18" fmla="*/ 493100 w 2874433"/>
                <a:gd name="connsiteY18" fmla="*/ 2178952 h 2893800"/>
                <a:gd name="connsiteX19" fmla="*/ 293551 w 2874433"/>
                <a:gd name="connsiteY19" fmla="*/ 1716703 h 2893800"/>
                <a:gd name="connsiteX20" fmla="*/ 293551 w 2874433"/>
                <a:gd name="connsiteY20" fmla="*/ 1716513 h 2893800"/>
                <a:gd name="connsiteX21" fmla="*/ 729987 w 2874433"/>
                <a:gd name="connsiteY21" fmla="*/ 1700511 h 2893800"/>
                <a:gd name="connsiteX22" fmla="*/ 677599 w 2874433"/>
                <a:gd name="connsiteY22" fmla="*/ 1312462 h 2893800"/>
                <a:gd name="connsiteX23" fmla="*/ 203635 w 2874433"/>
                <a:gd name="connsiteY23" fmla="*/ 1313510 h 2893800"/>
                <a:gd name="connsiteX24" fmla="*/ 203635 w 2874433"/>
                <a:gd name="connsiteY24" fmla="*/ 1313320 h 2893800"/>
                <a:gd name="connsiteX25" fmla="*/ 347844 w 2874433"/>
                <a:gd name="connsiteY25" fmla="*/ 831164 h 2893800"/>
                <a:gd name="connsiteX26" fmla="*/ 347844 w 2874433"/>
                <a:gd name="connsiteY26" fmla="*/ 830974 h 2893800"/>
                <a:gd name="connsiteX27" fmla="*/ 732368 w 2874433"/>
                <a:gd name="connsiteY27" fmla="*/ 1112628 h 2893800"/>
                <a:gd name="connsiteX28" fmla="*/ 857717 w 2874433"/>
                <a:gd name="connsiteY28" fmla="*/ 913365 h 2893800"/>
                <a:gd name="connsiteX29" fmla="*/ 509769 w 2874433"/>
                <a:gd name="connsiteY29" fmla="*/ 634378 h 2893800"/>
                <a:gd name="connsiteX30" fmla="*/ 509769 w 2874433"/>
                <a:gd name="connsiteY30" fmla="*/ 634187 h 2893800"/>
                <a:gd name="connsiteX31" fmla="*/ 928964 w 2874433"/>
                <a:gd name="connsiteY31" fmla="*/ 358438 h 2893800"/>
                <a:gd name="connsiteX32" fmla="*/ 929155 w 2874433"/>
                <a:gd name="connsiteY32" fmla="*/ 358438 h 2893800"/>
                <a:gd name="connsiteX33" fmla="*/ 1015737 w 2874433"/>
                <a:gd name="connsiteY33" fmla="*/ 776586 h 2893800"/>
                <a:gd name="connsiteX34" fmla="*/ 1385307 w 2874433"/>
                <a:gd name="connsiteY34" fmla="*/ 656952 h 2893800"/>
                <a:gd name="connsiteX35" fmla="*/ 1308726 w 2874433"/>
                <a:gd name="connsiteY35" fmla="*/ 209753 h 2893800"/>
                <a:gd name="connsiteX36" fmla="*/ 1308916 w 2874433"/>
                <a:gd name="connsiteY36" fmla="*/ 209753 h 2893800"/>
                <a:gd name="connsiteX37" fmla="*/ 1777260 w 2874433"/>
                <a:gd name="connsiteY37" fmla="*/ 264331 h 2893800"/>
                <a:gd name="connsiteX38" fmla="*/ 1777451 w 2874433"/>
                <a:gd name="connsiteY38" fmla="*/ 264331 h 2893800"/>
                <a:gd name="connsiteX39" fmla="*/ 1579045 w 2874433"/>
                <a:gd name="connsiteY39" fmla="*/ 671906 h 2893800"/>
                <a:gd name="connsiteX40" fmla="*/ 1870891 w 2874433"/>
                <a:gd name="connsiteY40" fmla="*/ 802113 h 2893800"/>
                <a:gd name="connsiteX41" fmla="*/ 2129590 w 2874433"/>
                <a:gd name="connsiteY41" fmla="*/ 375202 h 2893800"/>
                <a:gd name="connsiteX42" fmla="*/ 2129781 w 2874433"/>
                <a:gd name="connsiteY42" fmla="*/ 375202 h 2893800"/>
                <a:gd name="connsiteX43" fmla="*/ 2468395 w 2874433"/>
                <a:gd name="connsiteY43" fmla="*/ 733914 h 2893800"/>
                <a:gd name="connsiteX44" fmla="*/ 2468395 w 2874433"/>
                <a:gd name="connsiteY44" fmla="*/ 734104 h 2893800"/>
                <a:gd name="connsiteX45" fmla="*/ 2017290 w 2874433"/>
                <a:gd name="connsiteY45" fmla="*/ 943464 h 2893800"/>
                <a:gd name="connsiteX46" fmla="*/ 2156356 w 2874433"/>
                <a:gd name="connsiteY46" fmla="*/ 1228261 h 2893800"/>
                <a:gd name="connsiteX47" fmla="*/ 2623843 w 2874433"/>
                <a:gd name="connsiteY47" fmla="*/ 1069861 h 2893800"/>
                <a:gd name="connsiteX48" fmla="*/ 2623843 w 2874433"/>
                <a:gd name="connsiteY48" fmla="*/ 1070051 h 2893800"/>
                <a:gd name="connsiteX49" fmla="*/ 2652322 w 2874433"/>
                <a:gd name="connsiteY49" fmla="*/ 1554969 h 2893800"/>
                <a:gd name="connsiteX50" fmla="*/ 2652322 w 2874433"/>
                <a:gd name="connsiteY50" fmla="*/ 1555160 h 2893800"/>
                <a:gd name="connsiteX51" fmla="*/ 2178644 w 2874433"/>
                <a:gd name="connsiteY51" fmla="*/ 1427429 h 2893800"/>
                <a:gd name="connsiteX52" fmla="*/ 2106064 w 2874433"/>
                <a:gd name="connsiteY52" fmla="*/ 1732039 h 2893800"/>
                <a:gd name="connsiteX53" fmla="*/ 2595268 w 2874433"/>
                <a:gd name="connsiteY53" fmla="*/ 1908251 h 2893800"/>
                <a:gd name="connsiteX54" fmla="*/ 2595268 w 2874433"/>
                <a:gd name="connsiteY54" fmla="*/ 1908442 h 2893800"/>
                <a:gd name="connsiteX55" fmla="*/ 2295897 w 2874433"/>
                <a:gd name="connsiteY55" fmla="*/ 2464892 h 289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74433" h="2893800">
                  <a:moveTo>
                    <a:pt x="2295802" y="2464892"/>
                  </a:moveTo>
                  <a:cubicBezTo>
                    <a:pt x="2267989" y="2442794"/>
                    <a:pt x="2258178" y="2402504"/>
                    <a:pt x="2263798" y="2352402"/>
                  </a:cubicBezTo>
                  <a:lnTo>
                    <a:pt x="2263607" y="2352402"/>
                  </a:lnTo>
                  <a:cubicBezTo>
                    <a:pt x="2384575" y="2126088"/>
                    <a:pt x="2075869" y="2029314"/>
                    <a:pt x="1978333" y="1921491"/>
                  </a:cubicBezTo>
                  <a:cubicBezTo>
                    <a:pt x="1927470" y="1976641"/>
                    <a:pt x="1867653" y="2024552"/>
                    <a:pt x="1800121" y="2063223"/>
                  </a:cubicBezTo>
                  <a:cubicBezTo>
                    <a:pt x="1880893" y="2238388"/>
                    <a:pt x="1848222" y="2465464"/>
                    <a:pt x="2077108" y="2436127"/>
                  </a:cubicBezTo>
                  <a:lnTo>
                    <a:pt x="2077012" y="2436127"/>
                  </a:lnTo>
                  <a:cubicBezTo>
                    <a:pt x="2557929" y="2563095"/>
                    <a:pt x="1401785" y="2982100"/>
                    <a:pt x="1623622" y="2601862"/>
                  </a:cubicBezTo>
                  <a:lnTo>
                    <a:pt x="1623432" y="2601862"/>
                  </a:lnTo>
                  <a:cubicBezTo>
                    <a:pt x="1824600" y="2502230"/>
                    <a:pt x="1632766" y="2257724"/>
                    <a:pt x="1616097" y="2138566"/>
                  </a:cubicBezTo>
                  <a:cubicBezTo>
                    <a:pt x="1534183" y="2160188"/>
                    <a:pt x="1451125" y="2167522"/>
                    <a:pt x="1370067" y="2161521"/>
                  </a:cubicBezTo>
                  <a:cubicBezTo>
                    <a:pt x="1297581" y="2369642"/>
                    <a:pt x="1085364" y="2532139"/>
                    <a:pt x="1282722" y="2694921"/>
                  </a:cubicBezTo>
                  <a:lnTo>
                    <a:pt x="1282532" y="2694921"/>
                  </a:lnTo>
                  <a:cubicBezTo>
                    <a:pt x="1537802" y="3184792"/>
                    <a:pt x="340509" y="2634247"/>
                    <a:pt x="810854" y="2483276"/>
                  </a:cubicBezTo>
                  <a:lnTo>
                    <a:pt x="810759" y="2483276"/>
                  </a:lnTo>
                  <a:cubicBezTo>
                    <a:pt x="1042026" y="2547474"/>
                    <a:pt x="1078697" y="2223338"/>
                    <a:pt x="1156802" y="2113896"/>
                  </a:cubicBezTo>
                  <a:cubicBezTo>
                    <a:pt x="1032882" y="2066652"/>
                    <a:pt x="921630" y="1987023"/>
                    <a:pt x="836667" y="1880915"/>
                  </a:cubicBezTo>
                  <a:cubicBezTo>
                    <a:pt x="639594" y="1976450"/>
                    <a:pt x="469383" y="1947494"/>
                    <a:pt x="493195" y="2178952"/>
                  </a:cubicBezTo>
                  <a:lnTo>
                    <a:pt x="493100" y="2178952"/>
                  </a:lnTo>
                  <a:cubicBezTo>
                    <a:pt x="354225" y="2698350"/>
                    <a:pt x="-143265" y="1515821"/>
                    <a:pt x="293551" y="1716703"/>
                  </a:cubicBezTo>
                  <a:lnTo>
                    <a:pt x="293551" y="1716513"/>
                  </a:lnTo>
                  <a:cubicBezTo>
                    <a:pt x="417948" y="1905489"/>
                    <a:pt x="609305" y="1729277"/>
                    <a:pt x="729987" y="1700511"/>
                  </a:cubicBezTo>
                  <a:cubicBezTo>
                    <a:pt x="682647" y="1592498"/>
                    <a:pt x="659978" y="1437431"/>
                    <a:pt x="677599" y="1312462"/>
                  </a:cubicBezTo>
                  <a:cubicBezTo>
                    <a:pt x="465192" y="1261885"/>
                    <a:pt x="335366" y="1115105"/>
                    <a:pt x="203635" y="1313510"/>
                  </a:cubicBezTo>
                  <a:lnTo>
                    <a:pt x="203635" y="1313320"/>
                  </a:lnTo>
                  <a:cubicBezTo>
                    <a:pt x="-234801" y="1623263"/>
                    <a:pt x="140294" y="396634"/>
                    <a:pt x="347844" y="831164"/>
                  </a:cubicBezTo>
                  <a:lnTo>
                    <a:pt x="347844" y="830974"/>
                  </a:lnTo>
                  <a:cubicBezTo>
                    <a:pt x="317935" y="1062241"/>
                    <a:pt x="619116" y="1052335"/>
                    <a:pt x="732368" y="1112628"/>
                  </a:cubicBezTo>
                  <a:cubicBezTo>
                    <a:pt x="763324" y="1040429"/>
                    <a:pt x="805615" y="973087"/>
                    <a:pt x="857717" y="913365"/>
                  </a:cubicBezTo>
                  <a:cubicBezTo>
                    <a:pt x="729130" y="733342"/>
                    <a:pt x="731511" y="573227"/>
                    <a:pt x="509769" y="634378"/>
                  </a:cubicBezTo>
                  <a:lnTo>
                    <a:pt x="509769" y="634187"/>
                  </a:lnTo>
                  <a:cubicBezTo>
                    <a:pt x="-24298" y="589991"/>
                    <a:pt x="1049360" y="-105810"/>
                    <a:pt x="928964" y="358438"/>
                  </a:cubicBezTo>
                  <a:lnTo>
                    <a:pt x="929155" y="358438"/>
                  </a:lnTo>
                  <a:cubicBezTo>
                    <a:pt x="766658" y="512172"/>
                    <a:pt x="966969" y="665334"/>
                    <a:pt x="1015737" y="776586"/>
                  </a:cubicBezTo>
                  <a:cubicBezTo>
                    <a:pt x="1108129" y="715531"/>
                    <a:pt x="1251195" y="663048"/>
                    <a:pt x="1385307" y="656952"/>
                  </a:cubicBezTo>
                  <a:cubicBezTo>
                    <a:pt x="1395213" y="452641"/>
                    <a:pt x="1517323" y="301288"/>
                    <a:pt x="1308726" y="209753"/>
                  </a:cubicBezTo>
                  <a:lnTo>
                    <a:pt x="1308916" y="209753"/>
                  </a:lnTo>
                  <a:cubicBezTo>
                    <a:pt x="954682" y="-145244"/>
                    <a:pt x="2143878" y="3442"/>
                    <a:pt x="1777260" y="264331"/>
                  </a:cubicBezTo>
                  <a:lnTo>
                    <a:pt x="1777451" y="264331"/>
                  </a:lnTo>
                  <a:cubicBezTo>
                    <a:pt x="1560090" y="271666"/>
                    <a:pt x="1615717" y="558940"/>
                    <a:pt x="1579045" y="671906"/>
                  </a:cubicBezTo>
                  <a:cubicBezTo>
                    <a:pt x="1684392" y="694004"/>
                    <a:pt x="1784023" y="738486"/>
                    <a:pt x="1870891" y="802113"/>
                  </a:cubicBezTo>
                  <a:cubicBezTo>
                    <a:pt x="2015005" y="643712"/>
                    <a:pt x="2240271" y="589515"/>
                    <a:pt x="2129590" y="375202"/>
                  </a:cubicBezTo>
                  <a:lnTo>
                    <a:pt x="2129781" y="375202"/>
                  </a:lnTo>
                  <a:cubicBezTo>
                    <a:pt x="2078155" y="-148196"/>
                    <a:pt x="2939977" y="768490"/>
                    <a:pt x="2468395" y="733914"/>
                  </a:cubicBezTo>
                  <a:lnTo>
                    <a:pt x="2468395" y="734104"/>
                  </a:lnTo>
                  <a:cubicBezTo>
                    <a:pt x="2287801" y="590372"/>
                    <a:pt x="2125590" y="877361"/>
                    <a:pt x="2017290" y="943464"/>
                  </a:cubicBezTo>
                  <a:cubicBezTo>
                    <a:pt x="2074536" y="1018045"/>
                    <a:pt x="2128352" y="1114343"/>
                    <a:pt x="2156356" y="1228261"/>
                  </a:cubicBezTo>
                  <a:cubicBezTo>
                    <a:pt x="2363810" y="1199782"/>
                    <a:pt x="2572503" y="1302080"/>
                    <a:pt x="2623843" y="1069861"/>
                  </a:cubicBezTo>
                  <a:lnTo>
                    <a:pt x="2623843" y="1070051"/>
                  </a:lnTo>
                  <a:cubicBezTo>
                    <a:pt x="2920642" y="647141"/>
                    <a:pt x="2982554" y="1880153"/>
                    <a:pt x="2652322" y="1554969"/>
                  </a:cubicBezTo>
                  <a:lnTo>
                    <a:pt x="2652322" y="1555160"/>
                  </a:lnTo>
                  <a:cubicBezTo>
                    <a:pt x="2606983" y="1332179"/>
                    <a:pt x="2302088" y="1446289"/>
                    <a:pt x="2178644" y="1427429"/>
                  </a:cubicBezTo>
                  <a:cubicBezTo>
                    <a:pt x="2176072" y="1533633"/>
                    <a:pt x="2150831" y="1637360"/>
                    <a:pt x="2106064" y="1732039"/>
                  </a:cubicBezTo>
                  <a:cubicBezTo>
                    <a:pt x="2306279" y="1863865"/>
                    <a:pt x="2389337" y="2068271"/>
                    <a:pt x="2595268" y="1908251"/>
                  </a:cubicBezTo>
                  <a:lnTo>
                    <a:pt x="2595268" y="1908442"/>
                  </a:lnTo>
                  <a:cubicBezTo>
                    <a:pt x="3076375" y="1757375"/>
                    <a:pt x="2497636" y="2634628"/>
                    <a:pt x="2295897" y="2464892"/>
                  </a:cubicBezTo>
                  <a:close/>
                </a:path>
              </a:pathLst>
            </a:custGeom>
            <a:solidFill>
              <a:schemeClr val="bg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2" name="Freeform: Shape 331">
              <a:extLst>
                <a:ext uri="{FF2B5EF4-FFF2-40B4-BE49-F238E27FC236}">
                  <a16:creationId xmlns:a16="http://schemas.microsoft.com/office/drawing/2014/main" id="{9F09D06B-0CE5-2B9F-1738-1793889F40D6}"/>
                </a:ext>
              </a:extLst>
            </p:cNvPr>
            <p:cNvSpPr/>
            <p:nvPr/>
          </p:nvSpPr>
          <p:spPr>
            <a:xfrm>
              <a:off x="5625098" y="3659460"/>
              <a:ext cx="324891" cy="249080"/>
            </a:xfrm>
            <a:custGeom>
              <a:avLst/>
              <a:gdLst>
                <a:gd name="connsiteX0" fmla="*/ 125048 w 324891"/>
                <a:gd name="connsiteY0" fmla="*/ 237693 h 249080"/>
                <a:gd name="connsiteX1" fmla="*/ 219155 w 324891"/>
                <a:gd name="connsiteY1" fmla="*/ 20428 h 249080"/>
                <a:gd name="connsiteX2" fmla="*/ 125048 w 324891"/>
                <a:gd name="connsiteY2" fmla="*/ 237693 h 249080"/>
              </a:gdLst>
              <a:ahLst/>
              <a:cxnLst>
                <a:cxn ang="0">
                  <a:pos x="connsiteX0" y="connsiteY0"/>
                </a:cxn>
                <a:cxn ang="0">
                  <a:pos x="connsiteX1" y="connsiteY1"/>
                </a:cxn>
                <a:cxn ang="0">
                  <a:pos x="connsiteX2" y="connsiteY2"/>
                </a:cxn>
              </a:cxnLst>
              <a:rect l="l" t="t" r="r" b="b"/>
              <a:pathLst>
                <a:path w="324891" h="249080">
                  <a:moveTo>
                    <a:pt x="125048" y="237693"/>
                  </a:moveTo>
                  <a:cubicBezTo>
                    <a:pt x="336027" y="298082"/>
                    <a:pt x="399940" y="102533"/>
                    <a:pt x="219155" y="20428"/>
                  </a:cubicBezTo>
                  <a:cubicBezTo>
                    <a:pt x="-11064" y="-69774"/>
                    <a:pt x="-87550" y="163588"/>
                    <a:pt x="125048" y="237693"/>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3" name="Freeform: Shape 332">
              <a:extLst>
                <a:ext uri="{FF2B5EF4-FFF2-40B4-BE49-F238E27FC236}">
                  <a16:creationId xmlns:a16="http://schemas.microsoft.com/office/drawing/2014/main" id="{E0B16474-2918-1C58-4039-A07363870935}"/>
                </a:ext>
              </a:extLst>
            </p:cNvPr>
            <p:cNvSpPr/>
            <p:nvPr/>
          </p:nvSpPr>
          <p:spPr>
            <a:xfrm>
              <a:off x="5955184" y="3291780"/>
              <a:ext cx="279412" cy="272548"/>
            </a:xfrm>
            <a:custGeom>
              <a:avLst/>
              <a:gdLst>
                <a:gd name="connsiteX0" fmla="*/ 97096 w 279412"/>
                <a:gd name="connsiteY0" fmla="*/ 265521 h 272548"/>
                <a:gd name="connsiteX1" fmla="*/ 199871 w 279412"/>
                <a:gd name="connsiteY1" fmla="*/ 15966 h 272548"/>
                <a:gd name="connsiteX2" fmla="*/ 97096 w 279412"/>
                <a:gd name="connsiteY2" fmla="*/ 265521 h 272548"/>
              </a:gdLst>
              <a:ahLst/>
              <a:cxnLst>
                <a:cxn ang="0">
                  <a:pos x="connsiteX0" y="connsiteY0"/>
                </a:cxn>
                <a:cxn ang="0">
                  <a:pos x="connsiteX1" y="connsiteY1"/>
                </a:cxn>
                <a:cxn ang="0">
                  <a:pos x="connsiteX2" y="connsiteY2"/>
                </a:cxn>
              </a:cxnLst>
              <a:rect l="l" t="t" r="r" b="b"/>
              <a:pathLst>
                <a:path w="279412" h="272548">
                  <a:moveTo>
                    <a:pt x="97096" y="265521"/>
                  </a:moveTo>
                  <a:cubicBezTo>
                    <a:pt x="275213" y="314861"/>
                    <a:pt x="347984" y="90833"/>
                    <a:pt x="199871" y="15966"/>
                  </a:cubicBezTo>
                  <a:cubicBezTo>
                    <a:pt x="6609" y="-67949"/>
                    <a:pt x="-81879" y="203228"/>
                    <a:pt x="97096" y="265521"/>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 name="Freeform: Shape 333">
              <a:extLst>
                <a:ext uri="{FF2B5EF4-FFF2-40B4-BE49-F238E27FC236}">
                  <a16:creationId xmlns:a16="http://schemas.microsoft.com/office/drawing/2014/main" id="{1DF9B12E-C36E-D497-1F61-9C0187E5494D}"/>
                </a:ext>
              </a:extLst>
            </p:cNvPr>
            <p:cNvSpPr/>
            <p:nvPr/>
          </p:nvSpPr>
          <p:spPr>
            <a:xfrm>
              <a:off x="6520111" y="3241107"/>
              <a:ext cx="279412" cy="272548"/>
            </a:xfrm>
            <a:custGeom>
              <a:avLst/>
              <a:gdLst>
                <a:gd name="connsiteX0" fmla="*/ 97096 w 279412"/>
                <a:gd name="connsiteY0" fmla="*/ 265521 h 272548"/>
                <a:gd name="connsiteX1" fmla="*/ 199871 w 279412"/>
                <a:gd name="connsiteY1" fmla="*/ 15966 h 272548"/>
                <a:gd name="connsiteX2" fmla="*/ 97096 w 279412"/>
                <a:gd name="connsiteY2" fmla="*/ 265521 h 272548"/>
              </a:gdLst>
              <a:ahLst/>
              <a:cxnLst>
                <a:cxn ang="0">
                  <a:pos x="connsiteX0" y="connsiteY0"/>
                </a:cxn>
                <a:cxn ang="0">
                  <a:pos x="connsiteX1" y="connsiteY1"/>
                </a:cxn>
                <a:cxn ang="0">
                  <a:pos x="connsiteX2" y="connsiteY2"/>
                </a:cxn>
              </a:cxnLst>
              <a:rect l="l" t="t" r="r" b="b"/>
              <a:pathLst>
                <a:path w="279412" h="272548">
                  <a:moveTo>
                    <a:pt x="97096" y="265521"/>
                  </a:moveTo>
                  <a:cubicBezTo>
                    <a:pt x="275214" y="314861"/>
                    <a:pt x="347985" y="90833"/>
                    <a:pt x="199871" y="15966"/>
                  </a:cubicBezTo>
                  <a:cubicBezTo>
                    <a:pt x="6609" y="-67949"/>
                    <a:pt x="-81879" y="203228"/>
                    <a:pt x="97096" y="265521"/>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5" name="Freeform: Shape 334">
              <a:extLst>
                <a:ext uri="{FF2B5EF4-FFF2-40B4-BE49-F238E27FC236}">
                  <a16:creationId xmlns:a16="http://schemas.microsoft.com/office/drawing/2014/main" id="{E806FA25-97EE-F655-AE32-4577D2F47381}"/>
                </a:ext>
              </a:extLst>
            </p:cNvPr>
            <p:cNvSpPr/>
            <p:nvPr/>
          </p:nvSpPr>
          <p:spPr>
            <a:xfrm>
              <a:off x="5866792" y="2759618"/>
              <a:ext cx="279412" cy="272548"/>
            </a:xfrm>
            <a:custGeom>
              <a:avLst/>
              <a:gdLst>
                <a:gd name="connsiteX0" fmla="*/ 97096 w 279412"/>
                <a:gd name="connsiteY0" fmla="*/ 265521 h 272548"/>
                <a:gd name="connsiteX1" fmla="*/ 199871 w 279412"/>
                <a:gd name="connsiteY1" fmla="*/ 15966 h 272548"/>
                <a:gd name="connsiteX2" fmla="*/ 97096 w 279412"/>
                <a:gd name="connsiteY2" fmla="*/ 265521 h 272548"/>
              </a:gdLst>
              <a:ahLst/>
              <a:cxnLst>
                <a:cxn ang="0">
                  <a:pos x="connsiteX0" y="connsiteY0"/>
                </a:cxn>
                <a:cxn ang="0">
                  <a:pos x="connsiteX1" y="connsiteY1"/>
                </a:cxn>
                <a:cxn ang="0">
                  <a:pos x="connsiteX2" y="connsiteY2"/>
                </a:cxn>
              </a:cxnLst>
              <a:rect l="l" t="t" r="r" b="b"/>
              <a:pathLst>
                <a:path w="279412" h="272548">
                  <a:moveTo>
                    <a:pt x="97096" y="265521"/>
                  </a:moveTo>
                  <a:cubicBezTo>
                    <a:pt x="275214" y="314861"/>
                    <a:pt x="347985" y="90833"/>
                    <a:pt x="199871" y="15966"/>
                  </a:cubicBezTo>
                  <a:cubicBezTo>
                    <a:pt x="6608" y="-67949"/>
                    <a:pt x="-81879" y="203228"/>
                    <a:pt x="97096" y="265521"/>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6" name="Freeform: Shape 335">
              <a:extLst>
                <a:ext uri="{FF2B5EF4-FFF2-40B4-BE49-F238E27FC236}">
                  <a16:creationId xmlns:a16="http://schemas.microsoft.com/office/drawing/2014/main" id="{72935165-CDD3-258C-88CB-A4E56B16105F}"/>
                </a:ext>
              </a:extLst>
            </p:cNvPr>
            <p:cNvSpPr/>
            <p:nvPr/>
          </p:nvSpPr>
          <p:spPr>
            <a:xfrm>
              <a:off x="6182832" y="3736334"/>
              <a:ext cx="224479" cy="193146"/>
            </a:xfrm>
            <a:custGeom>
              <a:avLst/>
              <a:gdLst>
                <a:gd name="connsiteX0" fmla="*/ 157484 w 224479"/>
                <a:gd name="connsiteY0" fmla="*/ 169392 h 193146"/>
                <a:gd name="connsiteX1" fmla="*/ 66996 w 224479"/>
                <a:gd name="connsiteY1" fmla="*/ 23754 h 193146"/>
                <a:gd name="connsiteX2" fmla="*/ 157484 w 224479"/>
                <a:gd name="connsiteY2" fmla="*/ 169392 h 193146"/>
              </a:gdLst>
              <a:ahLst/>
              <a:cxnLst>
                <a:cxn ang="0">
                  <a:pos x="connsiteX0" y="connsiteY0"/>
                </a:cxn>
                <a:cxn ang="0">
                  <a:pos x="connsiteX1" y="connsiteY1"/>
                </a:cxn>
                <a:cxn ang="0">
                  <a:pos x="connsiteX2" y="connsiteY2"/>
                </a:cxn>
              </a:cxnLst>
              <a:rect l="l" t="t" r="r" b="b"/>
              <a:pathLst>
                <a:path w="224479" h="193146">
                  <a:moveTo>
                    <a:pt x="157484" y="169392"/>
                  </a:moveTo>
                  <a:cubicBezTo>
                    <a:pt x="292834" y="78142"/>
                    <a:pt x="202823" y="-54541"/>
                    <a:pt x="66996" y="23754"/>
                  </a:cubicBezTo>
                  <a:cubicBezTo>
                    <a:pt x="-68354" y="115004"/>
                    <a:pt x="21657" y="247687"/>
                    <a:pt x="157484" y="169392"/>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7" name="Freeform: Shape 336">
              <a:extLst>
                <a:ext uri="{FF2B5EF4-FFF2-40B4-BE49-F238E27FC236}">
                  <a16:creationId xmlns:a16="http://schemas.microsoft.com/office/drawing/2014/main" id="{200D77DF-08DF-BC3E-F8DC-94DD8A2C8816}"/>
                </a:ext>
              </a:extLst>
            </p:cNvPr>
            <p:cNvSpPr/>
            <p:nvPr/>
          </p:nvSpPr>
          <p:spPr>
            <a:xfrm>
              <a:off x="6339222" y="2895899"/>
              <a:ext cx="200879" cy="217904"/>
            </a:xfrm>
            <a:custGeom>
              <a:avLst/>
              <a:gdLst>
                <a:gd name="connsiteX0" fmla="*/ 33193 w 200879"/>
                <a:gd name="connsiteY0" fmla="*/ 162197 h 217904"/>
                <a:gd name="connsiteX1" fmla="*/ 167686 w 200879"/>
                <a:gd name="connsiteY1" fmla="*/ 55707 h 217904"/>
                <a:gd name="connsiteX2" fmla="*/ 33193 w 200879"/>
                <a:gd name="connsiteY2" fmla="*/ 162197 h 217904"/>
              </a:gdLst>
              <a:ahLst/>
              <a:cxnLst>
                <a:cxn ang="0">
                  <a:pos x="connsiteX0" y="connsiteY0"/>
                </a:cxn>
                <a:cxn ang="0">
                  <a:pos x="connsiteX1" y="connsiteY1"/>
                </a:cxn>
                <a:cxn ang="0">
                  <a:pos x="connsiteX2" y="connsiteY2"/>
                </a:cxn>
              </a:cxnLst>
              <a:rect l="l" t="t" r="r" b="b"/>
              <a:pathLst>
                <a:path w="200879" h="217904">
                  <a:moveTo>
                    <a:pt x="33193" y="162197"/>
                  </a:moveTo>
                  <a:cubicBezTo>
                    <a:pt x="139206" y="286308"/>
                    <a:pt x="260841" y="181818"/>
                    <a:pt x="167686" y="55707"/>
                  </a:cubicBezTo>
                  <a:cubicBezTo>
                    <a:pt x="61673" y="-68403"/>
                    <a:pt x="-59961" y="36086"/>
                    <a:pt x="33193" y="162197"/>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8" name="Freeform: Shape 337">
              <a:extLst>
                <a:ext uri="{FF2B5EF4-FFF2-40B4-BE49-F238E27FC236}">
                  <a16:creationId xmlns:a16="http://schemas.microsoft.com/office/drawing/2014/main" id="{85D88983-2258-D3DD-5FF2-3FBB122E15BE}"/>
                </a:ext>
              </a:extLst>
            </p:cNvPr>
            <p:cNvSpPr/>
            <p:nvPr/>
          </p:nvSpPr>
          <p:spPr>
            <a:xfrm>
              <a:off x="5523796" y="3133001"/>
              <a:ext cx="202479" cy="216045"/>
            </a:xfrm>
            <a:custGeom>
              <a:avLst/>
              <a:gdLst>
                <a:gd name="connsiteX0" fmla="*/ 168343 w 202479"/>
                <a:gd name="connsiteY0" fmla="*/ 161410 h 216045"/>
                <a:gd name="connsiteX1" fmla="*/ 34136 w 202479"/>
                <a:gd name="connsiteY1" fmla="*/ 54635 h 216045"/>
                <a:gd name="connsiteX2" fmla="*/ 168343 w 202479"/>
                <a:gd name="connsiteY2" fmla="*/ 161410 h 216045"/>
              </a:gdLst>
              <a:ahLst/>
              <a:cxnLst>
                <a:cxn ang="0">
                  <a:pos x="connsiteX0" y="connsiteY0"/>
                </a:cxn>
                <a:cxn ang="0">
                  <a:pos x="connsiteX1" y="connsiteY1"/>
                </a:cxn>
                <a:cxn ang="0">
                  <a:pos x="connsiteX2" y="connsiteY2"/>
                </a:cxn>
              </a:cxnLst>
              <a:rect l="l" t="t" r="r" b="b"/>
              <a:pathLst>
                <a:path w="202479" h="216045">
                  <a:moveTo>
                    <a:pt x="168343" y="161410"/>
                  </a:moveTo>
                  <a:cubicBezTo>
                    <a:pt x="265117" y="29965"/>
                    <a:pt x="135673" y="-64713"/>
                    <a:pt x="34136" y="54635"/>
                  </a:cubicBezTo>
                  <a:cubicBezTo>
                    <a:pt x="-62638" y="186080"/>
                    <a:pt x="66807" y="280759"/>
                    <a:pt x="168343" y="161410"/>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47" name="Oval 346">
            <a:extLst>
              <a:ext uri="{FF2B5EF4-FFF2-40B4-BE49-F238E27FC236}">
                <a16:creationId xmlns:a16="http://schemas.microsoft.com/office/drawing/2014/main" id="{05F342E4-68A4-AD73-8777-91ED60538960}"/>
              </a:ext>
            </a:extLst>
          </p:cNvPr>
          <p:cNvSpPr/>
          <p:nvPr/>
        </p:nvSpPr>
        <p:spPr bwMode="auto">
          <a:xfrm>
            <a:off x="5461606" y="3514320"/>
            <a:ext cx="302244" cy="302244"/>
          </a:xfrm>
          <a:prstGeom prst="ellipse">
            <a:avLst/>
          </a:prstGeom>
          <a:solidFill>
            <a:schemeClr val="tx1">
              <a:alpha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20" name="Group 319">
            <a:extLst>
              <a:ext uri="{FF2B5EF4-FFF2-40B4-BE49-F238E27FC236}">
                <a16:creationId xmlns:a16="http://schemas.microsoft.com/office/drawing/2014/main" id="{EC1A5A0C-BAA3-C6DB-8D4E-72D5C1D2B90B}"/>
              </a:ext>
            </a:extLst>
          </p:cNvPr>
          <p:cNvGrpSpPr/>
          <p:nvPr/>
        </p:nvGrpSpPr>
        <p:grpSpPr>
          <a:xfrm>
            <a:off x="5499897" y="3559188"/>
            <a:ext cx="228446" cy="229985"/>
            <a:chOff x="4657734" y="1981187"/>
            <a:chExt cx="2874433" cy="2893800"/>
          </a:xfrm>
        </p:grpSpPr>
        <p:sp>
          <p:nvSpPr>
            <p:cNvPr id="312" name="Freeform: Shape 311">
              <a:extLst>
                <a:ext uri="{FF2B5EF4-FFF2-40B4-BE49-F238E27FC236}">
                  <a16:creationId xmlns:a16="http://schemas.microsoft.com/office/drawing/2014/main" id="{4C162E94-2847-FD82-3006-4D7D1069606E}"/>
                </a:ext>
              </a:extLst>
            </p:cNvPr>
            <p:cNvSpPr/>
            <p:nvPr/>
          </p:nvSpPr>
          <p:spPr>
            <a:xfrm>
              <a:off x="4657734" y="1981187"/>
              <a:ext cx="2874433" cy="2893800"/>
            </a:xfrm>
            <a:custGeom>
              <a:avLst/>
              <a:gdLst>
                <a:gd name="connsiteX0" fmla="*/ 2295802 w 2874433"/>
                <a:gd name="connsiteY0" fmla="*/ 2464892 h 2893800"/>
                <a:gd name="connsiteX1" fmla="*/ 2263798 w 2874433"/>
                <a:gd name="connsiteY1" fmla="*/ 2352402 h 2893800"/>
                <a:gd name="connsiteX2" fmla="*/ 2263607 w 2874433"/>
                <a:gd name="connsiteY2" fmla="*/ 2352402 h 2893800"/>
                <a:gd name="connsiteX3" fmla="*/ 1978333 w 2874433"/>
                <a:gd name="connsiteY3" fmla="*/ 1921491 h 2893800"/>
                <a:gd name="connsiteX4" fmla="*/ 1800121 w 2874433"/>
                <a:gd name="connsiteY4" fmla="*/ 2063223 h 2893800"/>
                <a:gd name="connsiteX5" fmla="*/ 2077108 w 2874433"/>
                <a:gd name="connsiteY5" fmla="*/ 2436127 h 2893800"/>
                <a:gd name="connsiteX6" fmla="*/ 2077012 w 2874433"/>
                <a:gd name="connsiteY6" fmla="*/ 2436127 h 2893800"/>
                <a:gd name="connsiteX7" fmla="*/ 1623622 w 2874433"/>
                <a:gd name="connsiteY7" fmla="*/ 2601862 h 2893800"/>
                <a:gd name="connsiteX8" fmla="*/ 1623432 w 2874433"/>
                <a:gd name="connsiteY8" fmla="*/ 2601862 h 2893800"/>
                <a:gd name="connsiteX9" fmla="*/ 1616097 w 2874433"/>
                <a:gd name="connsiteY9" fmla="*/ 2138566 h 2893800"/>
                <a:gd name="connsiteX10" fmla="*/ 1370067 w 2874433"/>
                <a:gd name="connsiteY10" fmla="*/ 2161521 h 2893800"/>
                <a:gd name="connsiteX11" fmla="*/ 1282722 w 2874433"/>
                <a:gd name="connsiteY11" fmla="*/ 2694921 h 2893800"/>
                <a:gd name="connsiteX12" fmla="*/ 1282532 w 2874433"/>
                <a:gd name="connsiteY12" fmla="*/ 2694921 h 2893800"/>
                <a:gd name="connsiteX13" fmla="*/ 810854 w 2874433"/>
                <a:gd name="connsiteY13" fmla="*/ 2483276 h 2893800"/>
                <a:gd name="connsiteX14" fmla="*/ 810759 w 2874433"/>
                <a:gd name="connsiteY14" fmla="*/ 2483276 h 2893800"/>
                <a:gd name="connsiteX15" fmla="*/ 1156802 w 2874433"/>
                <a:gd name="connsiteY15" fmla="*/ 2113896 h 2893800"/>
                <a:gd name="connsiteX16" fmla="*/ 836667 w 2874433"/>
                <a:gd name="connsiteY16" fmla="*/ 1880915 h 2893800"/>
                <a:gd name="connsiteX17" fmla="*/ 493195 w 2874433"/>
                <a:gd name="connsiteY17" fmla="*/ 2178952 h 2893800"/>
                <a:gd name="connsiteX18" fmla="*/ 493100 w 2874433"/>
                <a:gd name="connsiteY18" fmla="*/ 2178952 h 2893800"/>
                <a:gd name="connsiteX19" fmla="*/ 293551 w 2874433"/>
                <a:gd name="connsiteY19" fmla="*/ 1716703 h 2893800"/>
                <a:gd name="connsiteX20" fmla="*/ 293551 w 2874433"/>
                <a:gd name="connsiteY20" fmla="*/ 1716513 h 2893800"/>
                <a:gd name="connsiteX21" fmla="*/ 729987 w 2874433"/>
                <a:gd name="connsiteY21" fmla="*/ 1700511 h 2893800"/>
                <a:gd name="connsiteX22" fmla="*/ 677599 w 2874433"/>
                <a:gd name="connsiteY22" fmla="*/ 1312462 h 2893800"/>
                <a:gd name="connsiteX23" fmla="*/ 203635 w 2874433"/>
                <a:gd name="connsiteY23" fmla="*/ 1313510 h 2893800"/>
                <a:gd name="connsiteX24" fmla="*/ 203635 w 2874433"/>
                <a:gd name="connsiteY24" fmla="*/ 1313320 h 2893800"/>
                <a:gd name="connsiteX25" fmla="*/ 347844 w 2874433"/>
                <a:gd name="connsiteY25" fmla="*/ 831164 h 2893800"/>
                <a:gd name="connsiteX26" fmla="*/ 347844 w 2874433"/>
                <a:gd name="connsiteY26" fmla="*/ 830974 h 2893800"/>
                <a:gd name="connsiteX27" fmla="*/ 732368 w 2874433"/>
                <a:gd name="connsiteY27" fmla="*/ 1112628 h 2893800"/>
                <a:gd name="connsiteX28" fmla="*/ 857717 w 2874433"/>
                <a:gd name="connsiteY28" fmla="*/ 913365 h 2893800"/>
                <a:gd name="connsiteX29" fmla="*/ 509769 w 2874433"/>
                <a:gd name="connsiteY29" fmla="*/ 634378 h 2893800"/>
                <a:gd name="connsiteX30" fmla="*/ 509769 w 2874433"/>
                <a:gd name="connsiteY30" fmla="*/ 634187 h 2893800"/>
                <a:gd name="connsiteX31" fmla="*/ 928964 w 2874433"/>
                <a:gd name="connsiteY31" fmla="*/ 358438 h 2893800"/>
                <a:gd name="connsiteX32" fmla="*/ 929155 w 2874433"/>
                <a:gd name="connsiteY32" fmla="*/ 358438 h 2893800"/>
                <a:gd name="connsiteX33" fmla="*/ 1015737 w 2874433"/>
                <a:gd name="connsiteY33" fmla="*/ 776586 h 2893800"/>
                <a:gd name="connsiteX34" fmla="*/ 1385307 w 2874433"/>
                <a:gd name="connsiteY34" fmla="*/ 656952 h 2893800"/>
                <a:gd name="connsiteX35" fmla="*/ 1308726 w 2874433"/>
                <a:gd name="connsiteY35" fmla="*/ 209753 h 2893800"/>
                <a:gd name="connsiteX36" fmla="*/ 1308916 w 2874433"/>
                <a:gd name="connsiteY36" fmla="*/ 209753 h 2893800"/>
                <a:gd name="connsiteX37" fmla="*/ 1777260 w 2874433"/>
                <a:gd name="connsiteY37" fmla="*/ 264331 h 2893800"/>
                <a:gd name="connsiteX38" fmla="*/ 1777451 w 2874433"/>
                <a:gd name="connsiteY38" fmla="*/ 264331 h 2893800"/>
                <a:gd name="connsiteX39" fmla="*/ 1579045 w 2874433"/>
                <a:gd name="connsiteY39" fmla="*/ 671906 h 2893800"/>
                <a:gd name="connsiteX40" fmla="*/ 1870891 w 2874433"/>
                <a:gd name="connsiteY40" fmla="*/ 802113 h 2893800"/>
                <a:gd name="connsiteX41" fmla="*/ 2129590 w 2874433"/>
                <a:gd name="connsiteY41" fmla="*/ 375202 h 2893800"/>
                <a:gd name="connsiteX42" fmla="*/ 2129781 w 2874433"/>
                <a:gd name="connsiteY42" fmla="*/ 375202 h 2893800"/>
                <a:gd name="connsiteX43" fmla="*/ 2468395 w 2874433"/>
                <a:gd name="connsiteY43" fmla="*/ 733914 h 2893800"/>
                <a:gd name="connsiteX44" fmla="*/ 2468395 w 2874433"/>
                <a:gd name="connsiteY44" fmla="*/ 734104 h 2893800"/>
                <a:gd name="connsiteX45" fmla="*/ 2017290 w 2874433"/>
                <a:gd name="connsiteY45" fmla="*/ 943464 h 2893800"/>
                <a:gd name="connsiteX46" fmla="*/ 2156356 w 2874433"/>
                <a:gd name="connsiteY46" fmla="*/ 1228261 h 2893800"/>
                <a:gd name="connsiteX47" fmla="*/ 2623843 w 2874433"/>
                <a:gd name="connsiteY47" fmla="*/ 1069861 h 2893800"/>
                <a:gd name="connsiteX48" fmla="*/ 2623843 w 2874433"/>
                <a:gd name="connsiteY48" fmla="*/ 1070051 h 2893800"/>
                <a:gd name="connsiteX49" fmla="*/ 2652322 w 2874433"/>
                <a:gd name="connsiteY49" fmla="*/ 1554969 h 2893800"/>
                <a:gd name="connsiteX50" fmla="*/ 2652322 w 2874433"/>
                <a:gd name="connsiteY50" fmla="*/ 1555160 h 2893800"/>
                <a:gd name="connsiteX51" fmla="*/ 2178644 w 2874433"/>
                <a:gd name="connsiteY51" fmla="*/ 1427429 h 2893800"/>
                <a:gd name="connsiteX52" fmla="*/ 2106064 w 2874433"/>
                <a:gd name="connsiteY52" fmla="*/ 1732039 h 2893800"/>
                <a:gd name="connsiteX53" fmla="*/ 2595268 w 2874433"/>
                <a:gd name="connsiteY53" fmla="*/ 1908251 h 2893800"/>
                <a:gd name="connsiteX54" fmla="*/ 2595268 w 2874433"/>
                <a:gd name="connsiteY54" fmla="*/ 1908442 h 2893800"/>
                <a:gd name="connsiteX55" fmla="*/ 2295897 w 2874433"/>
                <a:gd name="connsiteY55" fmla="*/ 2464892 h 289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74433" h="2893800">
                  <a:moveTo>
                    <a:pt x="2295802" y="2464892"/>
                  </a:moveTo>
                  <a:cubicBezTo>
                    <a:pt x="2267989" y="2442794"/>
                    <a:pt x="2258178" y="2402504"/>
                    <a:pt x="2263798" y="2352402"/>
                  </a:cubicBezTo>
                  <a:lnTo>
                    <a:pt x="2263607" y="2352402"/>
                  </a:lnTo>
                  <a:cubicBezTo>
                    <a:pt x="2384575" y="2126088"/>
                    <a:pt x="2075869" y="2029314"/>
                    <a:pt x="1978333" y="1921491"/>
                  </a:cubicBezTo>
                  <a:cubicBezTo>
                    <a:pt x="1927470" y="1976641"/>
                    <a:pt x="1867653" y="2024552"/>
                    <a:pt x="1800121" y="2063223"/>
                  </a:cubicBezTo>
                  <a:cubicBezTo>
                    <a:pt x="1880893" y="2238388"/>
                    <a:pt x="1848222" y="2465464"/>
                    <a:pt x="2077108" y="2436127"/>
                  </a:cubicBezTo>
                  <a:lnTo>
                    <a:pt x="2077012" y="2436127"/>
                  </a:lnTo>
                  <a:cubicBezTo>
                    <a:pt x="2557929" y="2563095"/>
                    <a:pt x="1401785" y="2982100"/>
                    <a:pt x="1623622" y="2601862"/>
                  </a:cubicBezTo>
                  <a:lnTo>
                    <a:pt x="1623432" y="2601862"/>
                  </a:lnTo>
                  <a:cubicBezTo>
                    <a:pt x="1824600" y="2502230"/>
                    <a:pt x="1632766" y="2257724"/>
                    <a:pt x="1616097" y="2138566"/>
                  </a:cubicBezTo>
                  <a:cubicBezTo>
                    <a:pt x="1534183" y="2160188"/>
                    <a:pt x="1451125" y="2167522"/>
                    <a:pt x="1370067" y="2161521"/>
                  </a:cubicBezTo>
                  <a:cubicBezTo>
                    <a:pt x="1297581" y="2369642"/>
                    <a:pt x="1085364" y="2532139"/>
                    <a:pt x="1282722" y="2694921"/>
                  </a:cubicBezTo>
                  <a:lnTo>
                    <a:pt x="1282532" y="2694921"/>
                  </a:lnTo>
                  <a:cubicBezTo>
                    <a:pt x="1537802" y="3184792"/>
                    <a:pt x="340509" y="2634247"/>
                    <a:pt x="810854" y="2483276"/>
                  </a:cubicBezTo>
                  <a:lnTo>
                    <a:pt x="810759" y="2483276"/>
                  </a:lnTo>
                  <a:cubicBezTo>
                    <a:pt x="1042026" y="2547474"/>
                    <a:pt x="1078697" y="2223338"/>
                    <a:pt x="1156802" y="2113896"/>
                  </a:cubicBezTo>
                  <a:cubicBezTo>
                    <a:pt x="1032882" y="2066652"/>
                    <a:pt x="921630" y="1987023"/>
                    <a:pt x="836667" y="1880915"/>
                  </a:cubicBezTo>
                  <a:cubicBezTo>
                    <a:pt x="639594" y="1976450"/>
                    <a:pt x="469383" y="1947494"/>
                    <a:pt x="493195" y="2178952"/>
                  </a:cubicBezTo>
                  <a:lnTo>
                    <a:pt x="493100" y="2178952"/>
                  </a:lnTo>
                  <a:cubicBezTo>
                    <a:pt x="354225" y="2698350"/>
                    <a:pt x="-143265" y="1515821"/>
                    <a:pt x="293551" y="1716703"/>
                  </a:cubicBezTo>
                  <a:lnTo>
                    <a:pt x="293551" y="1716513"/>
                  </a:lnTo>
                  <a:cubicBezTo>
                    <a:pt x="417948" y="1905489"/>
                    <a:pt x="609305" y="1729277"/>
                    <a:pt x="729987" y="1700511"/>
                  </a:cubicBezTo>
                  <a:cubicBezTo>
                    <a:pt x="682647" y="1592498"/>
                    <a:pt x="659978" y="1437431"/>
                    <a:pt x="677599" y="1312462"/>
                  </a:cubicBezTo>
                  <a:cubicBezTo>
                    <a:pt x="465192" y="1261885"/>
                    <a:pt x="335366" y="1115105"/>
                    <a:pt x="203635" y="1313510"/>
                  </a:cubicBezTo>
                  <a:lnTo>
                    <a:pt x="203635" y="1313320"/>
                  </a:lnTo>
                  <a:cubicBezTo>
                    <a:pt x="-234801" y="1623263"/>
                    <a:pt x="140294" y="396634"/>
                    <a:pt x="347844" y="831164"/>
                  </a:cubicBezTo>
                  <a:lnTo>
                    <a:pt x="347844" y="830974"/>
                  </a:lnTo>
                  <a:cubicBezTo>
                    <a:pt x="317935" y="1062241"/>
                    <a:pt x="619116" y="1052335"/>
                    <a:pt x="732368" y="1112628"/>
                  </a:cubicBezTo>
                  <a:cubicBezTo>
                    <a:pt x="763324" y="1040429"/>
                    <a:pt x="805615" y="973087"/>
                    <a:pt x="857717" y="913365"/>
                  </a:cubicBezTo>
                  <a:cubicBezTo>
                    <a:pt x="729130" y="733342"/>
                    <a:pt x="731511" y="573227"/>
                    <a:pt x="509769" y="634378"/>
                  </a:cubicBezTo>
                  <a:lnTo>
                    <a:pt x="509769" y="634187"/>
                  </a:lnTo>
                  <a:cubicBezTo>
                    <a:pt x="-24298" y="589991"/>
                    <a:pt x="1049360" y="-105810"/>
                    <a:pt x="928964" y="358438"/>
                  </a:cubicBezTo>
                  <a:lnTo>
                    <a:pt x="929155" y="358438"/>
                  </a:lnTo>
                  <a:cubicBezTo>
                    <a:pt x="766658" y="512172"/>
                    <a:pt x="966969" y="665334"/>
                    <a:pt x="1015737" y="776586"/>
                  </a:cubicBezTo>
                  <a:cubicBezTo>
                    <a:pt x="1108129" y="715531"/>
                    <a:pt x="1251195" y="663048"/>
                    <a:pt x="1385307" y="656952"/>
                  </a:cubicBezTo>
                  <a:cubicBezTo>
                    <a:pt x="1395213" y="452641"/>
                    <a:pt x="1517323" y="301288"/>
                    <a:pt x="1308726" y="209753"/>
                  </a:cubicBezTo>
                  <a:lnTo>
                    <a:pt x="1308916" y="209753"/>
                  </a:lnTo>
                  <a:cubicBezTo>
                    <a:pt x="954682" y="-145244"/>
                    <a:pt x="2143878" y="3442"/>
                    <a:pt x="1777260" y="264331"/>
                  </a:cubicBezTo>
                  <a:lnTo>
                    <a:pt x="1777451" y="264331"/>
                  </a:lnTo>
                  <a:cubicBezTo>
                    <a:pt x="1560090" y="271666"/>
                    <a:pt x="1615717" y="558940"/>
                    <a:pt x="1579045" y="671906"/>
                  </a:cubicBezTo>
                  <a:cubicBezTo>
                    <a:pt x="1684392" y="694004"/>
                    <a:pt x="1784023" y="738486"/>
                    <a:pt x="1870891" y="802113"/>
                  </a:cubicBezTo>
                  <a:cubicBezTo>
                    <a:pt x="2015005" y="643712"/>
                    <a:pt x="2240271" y="589515"/>
                    <a:pt x="2129590" y="375202"/>
                  </a:cubicBezTo>
                  <a:lnTo>
                    <a:pt x="2129781" y="375202"/>
                  </a:lnTo>
                  <a:cubicBezTo>
                    <a:pt x="2078155" y="-148196"/>
                    <a:pt x="2939977" y="768490"/>
                    <a:pt x="2468395" y="733914"/>
                  </a:cubicBezTo>
                  <a:lnTo>
                    <a:pt x="2468395" y="734104"/>
                  </a:lnTo>
                  <a:cubicBezTo>
                    <a:pt x="2287801" y="590372"/>
                    <a:pt x="2125590" y="877361"/>
                    <a:pt x="2017290" y="943464"/>
                  </a:cubicBezTo>
                  <a:cubicBezTo>
                    <a:pt x="2074536" y="1018045"/>
                    <a:pt x="2128352" y="1114343"/>
                    <a:pt x="2156356" y="1228261"/>
                  </a:cubicBezTo>
                  <a:cubicBezTo>
                    <a:pt x="2363810" y="1199782"/>
                    <a:pt x="2572503" y="1302080"/>
                    <a:pt x="2623843" y="1069861"/>
                  </a:cubicBezTo>
                  <a:lnTo>
                    <a:pt x="2623843" y="1070051"/>
                  </a:lnTo>
                  <a:cubicBezTo>
                    <a:pt x="2920642" y="647141"/>
                    <a:pt x="2982554" y="1880153"/>
                    <a:pt x="2652322" y="1554969"/>
                  </a:cubicBezTo>
                  <a:lnTo>
                    <a:pt x="2652322" y="1555160"/>
                  </a:lnTo>
                  <a:cubicBezTo>
                    <a:pt x="2606983" y="1332179"/>
                    <a:pt x="2302088" y="1446289"/>
                    <a:pt x="2178644" y="1427429"/>
                  </a:cubicBezTo>
                  <a:cubicBezTo>
                    <a:pt x="2176072" y="1533633"/>
                    <a:pt x="2150831" y="1637360"/>
                    <a:pt x="2106064" y="1732039"/>
                  </a:cubicBezTo>
                  <a:cubicBezTo>
                    <a:pt x="2306279" y="1863865"/>
                    <a:pt x="2389337" y="2068271"/>
                    <a:pt x="2595268" y="1908251"/>
                  </a:cubicBezTo>
                  <a:lnTo>
                    <a:pt x="2595268" y="1908442"/>
                  </a:lnTo>
                  <a:cubicBezTo>
                    <a:pt x="3076375" y="1757375"/>
                    <a:pt x="2497636" y="2634628"/>
                    <a:pt x="2295897" y="2464892"/>
                  </a:cubicBezTo>
                  <a:close/>
                </a:path>
              </a:pathLst>
            </a:custGeom>
            <a:solidFill>
              <a:schemeClr val="bg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3" name="Freeform: Shape 312">
              <a:extLst>
                <a:ext uri="{FF2B5EF4-FFF2-40B4-BE49-F238E27FC236}">
                  <a16:creationId xmlns:a16="http://schemas.microsoft.com/office/drawing/2014/main" id="{E6AA5503-5B3F-017A-FF03-79F21A17F24C}"/>
                </a:ext>
              </a:extLst>
            </p:cNvPr>
            <p:cNvSpPr/>
            <p:nvPr/>
          </p:nvSpPr>
          <p:spPr>
            <a:xfrm>
              <a:off x="5625098" y="3659460"/>
              <a:ext cx="324891" cy="249080"/>
            </a:xfrm>
            <a:custGeom>
              <a:avLst/>
              <a:gdLst>
                <a:gd name="connsiteX0" fmla="*/ 125048 w 324891"/>
                <a:gd name="connsiteY0" fmla="*/ 237693 h 249080"/>
                <a:gd name="connsiteX1" fmla="*/ 219155 w 324891"/>
                <a:gd name="connsiteY1" fmla="*/ 20428 h 249080"/>
                <a:gd name="connsiteX2" fmla="*/ 125048 w 324891"/>
                <a:gd name="connsiteY2" fmla="*/ 237693 h 249080"/>
              </a:gdLst>
              <a:ahLst/>
              <a:cxnLst>
                <a:cxn ang="0">
                  <a:pos x="connsiteX0" y="connsiteY0"/>
                </a:cxn>
                <a:cxn ang="0">
                  <a:pos x="connsiteX1" y="connsiteY1"/>
                </a:cxn>
                <a:cxn ang="0">
                  <a:pos x="connsiteX2" y="connsiteY2"/>
                </a:cxn>
              </a:cxnLst>
              <a:rect l="l" t="t" r="r" b="b"/>
              <a:pathLst>
                <a:path w="324891" h="249080">
                  <a:moveTo>
                    <a:pt x="125048" y="237693"/>
                  </a:moveTo>
                  <a:cubicBezTo>
                    <a:pt x="336027" y="298082"/>
                    <a:pt x="399940" y="102533"/>
                    <a:pt x="219155" y="20428"/>
                  </a:cubicBezTo>
                  <a:cubicBezTo>
                    <a:pt x="-11064" y="-69774"/>
                    <a:pt x="-87550" y="163588"/>
                    <a:pt x="125048" y="237693"/>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4" name="Freeform: Shape 313">
              <a:extLst>
                <a:ext uri="{FF2B5EF4-FFF2-40B4-BE49-F238E27FC236}">
                  <a16:creationId xmlns:a16="http://schemas.microsoft.com/office/drawing/2014/main" id="{8C29D8F2-00D3-D7D4-47F6-A7E958CF4421}"/>
                </a:ext>
              </a:extLst>
            </p:cNvPr>
            <p:cNvSpPr/>
            <p:nvPr/>
          </p:nvSpPr>
          <p:spPr>
            <a:xfrm>
              <a:off x="5955184" y="3291780"/>
              <a:ext cx="279412" cy="272548"/>
            </a:xfrm>
            <a:custGeom>
              <a:avLst/>
              <a:gdLst>
                <a:gd name="connsiteX0" fmla="*/ 97096 w 279412"/>
                <a:gd name="connsiteY0" fmla="*/ 265521 h 272548"/>
                <a:gd name="connsiteX1" fmla="*/ 199871 w 279412"/>
                <a:gd name="connsiteY1" fmla="*/ 15966 h 272548"/>
                <a:gd name="connsiteX2" fmla="*/ 97096 w 279412"/>
                <a:gd name="connsiteY2" fmla="*/ 265521 h 272548"/>
              </a:gdLst>
              <a:ahLst/>
              <a:cxnLst>
                <a:cxn ang="0">
                  <a:pos x="connsiteX0" y="connsiteY0"/>
                </a:cxn>
                <a:cxn ang="0">
                  <a:pos x="connsiteX1" y="connsiteY1"/>
                </a:cxn>
                <a:cxn ang="0">
                  <a:pos x="connsiteX2" y="connsiteY2"/>
                </a:cxn>
              </a:cxnLst>
              <a:rect l="l" t="t" r="r" b="b"/>
              <a:pathLst>
                <a:path w="279412" h="272548">
                  <a:moveTo>
                    <a:pt x="97096" y="265521"/>
                  </a:moveTo>
                  <a:cubicBezTo>
                    <a:pt x="275213" y="314861"/>
                    <a:pt x="347984" y="90833"/>
                    <a:pt x="199871" y="15966"/>
                  </a:cubicBezTo>
                  <a:cubicBezTo>
                    <a:pt x="6609" y="-67949"/>
                    <a:pt x="-81879" y="203228"/>
                    <a:pt x="97096" y="265521"/>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5" name="Freeform: Shape 314">
              <a:extLst>
                <a:ext uri="{FF2B5EF4-FFF2-40B4-BE49-F238E27FC236}">
                  <a16:creationId xmlns:a16="http://schemas.microsoft.com/office/drawing/2014/main" id="{A4CA6F72-E5F9-E006-11C6-605CF9515B5C}"/>
                </a:ext>
              </a:extLst>
            </p:cNvPr>
            <p:cNvSpPr/>
            <p:nvPr/>
          </p:nvSpPr>
          <p:spPr>
            <a:xfrm>
              <a:off x="6520111" y="3241107"/>
              <a:ext cx="279412" cy="272548"/>
            </a:xfrm>
            <a:custGeom>
              <a:avLst/>
              <a:gdLst>
                <a:gd name="connsiteX0" fmla="*/ 97096 w 279412"/>
                <a:gd name="connsiteY0" fmla="*/ 265521 h 272548"/>
                <a:gd name="connsiteX1" fmla="*/ 199871 w 279412"/>
                <a:gd name="connsiteY1" fmla="*/ 15966 h 272548"/>
                <a:gd name="connsiteX2" fmla="*/ 97096 w 279412"/>
                <a:gd name="connsiteY2" fmla="*/ 265521 h 272548"/>
              </a:gdLst>
              <a:ahLst/>
              <a:cxnLst>
                <a:cxn ang="0">
                  <a:pos x="connsiteX0" y="connsiteY0"/>
                </a:cxn>
                <a:cxn ang="0">
                  <a:pos x="connsiteX1" y="connsiteY1"/>
                </a:cxn>
                <a:cxn ang="0">
                  <a:pos x="connsiteX2" y="connsiteY2"/>
                </a:cxn>
              </a:cxnLst>
              <a:rect l="l" t="t" r="r" b="b"/>
              <a:pathLst>
                <a:path w="279412" h="272548">
                  <a:moveTo>
                    <a:pt x="97096" y="265521"/>
                  </a:moveTo>
                  <a:cubicBezTo>
                    <a:pt x="275214" y="314861"/>
                    <a:pt x="347985" y="90833"/>
                    <a:pt x="199871" y="15966"/>
                  </a:cubicBezTo>
                  <a:cubicBezTo>
                    <a:pt x="6609" y="-67949"/>
                    <a:pt x="-81879" y="203228"/>
                    <a:pt x="97096" y="265521"/>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6" name="Freeform: Shape 315">
              <a:extLst>
                <a:ext uri="{FF2B5EF4-FFF2-40B4-BE49-F238E27FC236}">
                  <a16:creationId xmlns:a16="http://schemas.microsoft.com/office/drawing/2014/main" id="{DE44C6D2-417D-1389-62B8-3739F8A7691A}"/>
                </a:ext>
              </a:extLst>
            </p:cNvPr>
            <p:cNvSpPr/>
            <p:nvPr/>
          </p:nvSpPr>
          <p:spPr>
            <a:xfrm>
              <a:off x="5866792" y="2759618"/>
              <a:ext cx="279412" cy="272548"/>
            </a:xfrm>
            <a:custGeom>
              <a:avLst/>
              <a:gdLst>
                <a:gd name="connsiteX0" fmla="*/ 97096 w 279412"/>
                <a:gd name="connsiteY0" fmla="*/ 265521 h 272548"/>
                <a:gd name="connsiteX1" fmla="*/ 199871 w 279412"/>
                <a:gd name="connsiteY1" fmla="*/ 15966 h 272548"/>
                <a:gd name="connsiteX2" fmla="*/ 97096 w 279412"/>
                <a:gd name="connsiteY2" fmla="*/ 265521 h 272548"/>
              </a:gdLst>
              <a:ahLst/>
              <a:cxnLst>
                <a:cxn ang="0">
                  <a:pos x="connsiteX0" y="connsiteY0"/>
                </a:cxn>
                <a:cxn ang="0">
                  <a:pos x="connsiteX1" y="connsiteY1"/>
                </a:cxn>
                <a:cxn ang="0">
                  <a:pos x="connsiteX2" y="connsiteY2"/>
                </a:cxn>
              </a:cxnLst>
              <a:rect l="l" t="t" r="r" b="b"/>
              <a:pathLst>
                <a:path w="279412" h="272548">
                  <a:moveTo>
                    <a:pt x="97096" y="265521"/>
                  </a:moveTo>
                  <a:cubicBezTo>
                    <a:pt x="275214" y="314861"/>
                    <a:pt x="347985" y="90833"/>
                    <a:pt x="199871" y="15966"/>
                  </a:cubicBezTo>
                  <a:cubicBezTo>
                    <a:pt x="6608" y="-67949"/>
                    <a:pt x="-81879" y="203228"/>
                    <a:pt x="97096" y="265521"/>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7" name="Freeform: Shape 316">
              <a:extLst>
                <a:ext uri="{FF2B5EF4-FFF2-40B4-BE49-F238E27FC236}">
                  <a16:creationId xmlns:a16="http://schemas.microsoft.com/office/drawing/2014/main" id="{F3D2BCC8-81A7-377A-B41F-95FF682F45C4}"/>
                </a:ext>
              </a:extLst>
            </p:cNvPr>
            <p:cNvSpPr/>
            <p:nvPr/>
          </p:nvSpPr>
          <p:spPr>
            <a:xfrm>
              <a:off x="6182832" y="3736334"/>
              <a:ext cx="224479" cy="193146"/>
            </a:xfrm>
            <a:custGeom>
              <a:avLst/>
              <a:gdLst>
                <a:gd name="connsiteX0" fmla="*/ 157484 w 224479"/>
                <a:gd name="connsiteY0" fmla="*/ 169392 h 193146"/>
                <a:gd name="connsiteX1" fmla="*/ 66996 w 224479"/>
                <a:gd name="connsiteY1" fmla="*/ 23754 h 193146"/>
                <a:gd name="connsiteX2" fmla="*/ 157484 w 224479"/>
                <a:gd name="connsiteY2" fmla="*/ 169392 h 193146"/>
              </a:gdLst>
              <a:ahLst/>
              <a:cxnLst>
                <a:cxn ang="0">
                  <a:pos x="connsiteX0" y="connsiteY0"/>
                </a:cxn>
                <a:cxn ang="0">
                  <a:pos x="connsiteX1" y="connsiteY1"/>
                </a:cxn>
                <a:cxn ang="0">
                  <a:pos x="connsiteX2" y="connsiteY2"/>
                </a:cxn>
              </a:cxnLst>
              <a:rect l="l" t="t" r="r" b="b"/>
              <a:pathLst>
                <a:path w="224479" h="193146">
                  <a:moveTo>
                    <a:pt x="157484" y="169392"/>
                  </a:moveTo>
                  <a:cubicBezTo>
                    <a:pt x="292834" y="78142"/>
                    <a:pt x="202823" y="-54541"/>
                    <a:pt x="66996" y="23754"/>
                  </a:cubicBezTo>
                  <a:cubicBezTo>
                    <a:pt x="-68354" y="115004"/>
                    <a:pt x="21657" y="247687"/>
                    <a:pt x="157484" y="169392"/>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8" name="Freeform: Shape 317">
              <a:extLst>
                <a:ext uri="{FF2B5EF4-FFF2-40B4-BE49-F238E27FC236}">
                  <a16:creationId xmlns:a16="http://schemas.microsoft.com/office/drawing/2014/main" id="{3B17F1AB-6EF6-8C3B-C029-B054EEEB41E0}"/>
                </a:ext>
              </a:extLst>
            </p:cNvPr>
            <p:cNvSpPr/>
            <p:nvPr/>
          </p:nvSpPr>
          <p:spPr>
            <a:xfrm>
              <a:off x="6339222" y="2895899"/>
              <a:ext cx="200879" cy="217904"/>
            </a:xfrm>
            <a:custGeom>
              <a:avLst/>
              <a:gdLst>
                <a:gd name="connsiteX0" fmla="*/ 33193 w 200879"/>
                <a:gd name="connsiteY0" fmla="*/ 162197 h 217904"/>
                <a:gd name="connsiteX1" fmla="*/ 167686 w 200879"/>
                <a:gd name="connsiteY1" fmla="*/ 55707 h 217904"/>
                <a:gd name="connsiteX2" fmla="*/ 33193 w 200879"/>
                <a:gd name="connsiteY2" fmla="*/ 162197 h 217904"/>
              </a:gdLst>
              <a:ahLst/>
              <a:cxnLst>
                <a:cxn ang="0">
                  <a:pos x="connsiteX0" y="connsiteY0"/>
                </a:cxn>
                <a:cxn ang="0">
                  <a:pos x="connsiteX1" y="connsiteY1"/>
                </a:cxn>
                <a:cxn ang="0">
                  <a:pos x="connsiteX2" y="connsiteY2"/>
                </a:cxn>
              </a:cxnLst>
              <a:rect l="l" t="t" r="r" b="b"/>
              <a:pathLst>
                <a:path w="200879" h="217904">
                  <a:moveTo>
                    <a:pt x="33193" y="162197"/>
                  </a:moveTo>
                  <a:cubicBezTo>
                    <a:pt x="139206" y="286308"/>
                    <a:pt x="260841" y="181818"/>
                    <a:pt x="167686" y="55707"/>
                  </a:cubicBezTo>
                  <a:cubicBezTo>
                    <a:pt x="61673" y="-68403"/>
                    <a:pt x="-59961" y="36086"/>
                    <a:pt x="33193" y="162197"/>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9" name="Freeform: Shape 318">
              <a:extLst>
                <a:ext uri="{FF2B5EF4-FFF2-40B4-BE49-F238E27FC236}">
                  <a16:creationId xmlns:a16="http://schemas.microsoft.com/office/drawing/2014/main" id="{DABD16A6-F3C5-C16C-F63D-3EFD29D2499B}"/>
                </a:ext>
              </a:extLst>
            </p:cNvPr>
            <p:cNvSpPr/>
            <p:nvPr/>
          </p:nvSpPr>
          <p:spPr>
            <a:xfrm>
              <a:off x="5523796" y="3133001"/>
              <a:ext cx="202479" cy="216045"/>
            </a:xfrm>
            <a:custGeom>
              <a:avLst/>
              <a:gdLst>
                <a:gd name="connsiteX0" fmla="*/ 168343 w 202479"/>
                <a:gd name="connsiteY0" fmla="*/ 161410 h 216045"/>
                <a:gd name="connsiteX1" fmla="*/ 34136 w 202479"/>
                <a:gd name="connsiteY1" fmla="*/ 54635 h 216045"/>
                <a:gd name="connsiteX2" fmla="*/ 168343 w 202479"/>
                <a:gd name="connsiteY2" fmla="*/ 161410 h 216045"/>
              </a:gdLst>
              <a:ahLst/>
              <a:cxnLst>
                <a:cxn ang="0">
                  <a:pos x="connsiteX0" y="connsiteY0"/>
                </a:cxn>
                <a:cxn ang="0">
                  <a:pos x="connsiteX1" y="connsiteY1"/>
                </a:cxn>
                <a:cxn ang="0">
                  <a:pos x="connsiteX2" y="connsiteY2"/>
                </a:cxn>
              </a:cxnLst>
              <a:rect l="l" t="t" r="r" b="b"/>
              <a:pathLst>
                <a:path w="202479" h="216045">
                  <a:moveTo>
                    <a:pt x="168343" y="161410"/>
                  </a:moveTo>
                  <a:cubicBezTo>
                    <a:pt x="265117" y="29965"/>
                    <a:pt x="135673" y="-64713"/>
                    <a:pt x="34136" y="54635"/>
                  </a:cubicBezTo>
                  <a:cubicBezTo>
                    <a:pt x="-62638" y="186080"/>
                    <a:pt x="66807" y="280759"/>
                    <a:pt x="168343" y="161410"/>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48" name="Oval 347">
            <a:extLst>
              <a:ext uri="{FF2B5EF4-FFF2-40B4-BE49-F238E27FC236}">
                <a16:creationId xmlns:a16="http://schemas.microsoft.com/office/drawing/2014/main" id="{7F157BC3-2B1A-B22D-72CD-392BE36CCF65}"/>
              </a:ext>
            </a:extLst>
          </p:cNvPr>
          <p:cNvSpPr/>
          <p:nvPr/>
        </p:nvSpPr>
        <p:spPr bwMode="auto">
          <a:xfrm>
            <a:off x="6027436" y="3934640"/>
            <a:ext cx="302244" cy="302244"/>
          </a:xfrm>
          <a:prstGeom prst="ellipse">
            <a:avLst/>
          </a:prstGeom>
          <a:solidFill>
            <a:schemeClr val="tx1">
              <a:alpha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21" name="Group 320">
            <a:extLst>
              <a:ext uri="{FF2B5EF4-FFF2-40B4-BE49-F238E27FC236}">
                <a16:creationId xmlns:a16="http://schemas.microsoft.com/office/drawing/2014/main" id="{8CFDE873-DCAD-8CB0-706A-386C7AD3B863}"/>
              </a:ext>
            </a:extLst>
          </p:cNvPr>
          <p:cNvGrpSpPr/>
          <p:nvPr/>
        </p:nvGrpSpPr>
        <p:grpSpPr>
          <a:xfrm>
            <a:off x="6068193" y="3976119"/>
            <a:ext cx="228446" cy="229985"/>
            <a:chOff x="4657734" y="1981187"/>
            <a:chExt cx="2874433" cy="2893800"/>
          </a:xfrm>
        </p:grpSpPr>
        <p:sp>
          <p:nvSpPr>
            <p:cNvPr id="322" name="Freeform: Shape 321">
              <a:extLst>
                <a:ext uri="{FF2B5EF4-FFF2-40B4-BE49-F238E27FC236}">
                  <a16:creationId xmlns:a16="http://schemas.microsoft.com/office/drawing/2014/main" id="{D3E377D1-9C54-B414-8008-84DFF0FF28FC}"/>
                </a:ext>
              </a:extLst>
            </p:cNvPr>
            <p:cNvSpPr/>
            <p:nvPr/>
          </p:nvSpPr>
          <p:spPr>
            <a:xfrm>
              <a:off x="4657734" y="1981187"/>
              <a:ext cx="2874433" cy="2893800"/>
            </a:xfrm>
            <a:custGeom>
              <a:avLst/>
              <a:gdLst>
                <a:gd name="connsiteX0" fmla="*/ 2295802 w 2874433"/>
                <a:gd name="connsiteY0" fmla="*/ 2464892 h 2893800"/>
                <a:gd name="connsiteX1" fmla="*/ 2263798 w 2874433"/>
                <a:gd name="connsiteY1" fmla="*/ 2352402 h 2893800"/>
                <a:gd name="connsiteX2" fmla="*/ 2263607 w 2874433"/>
                <a:gd name="connsiteY2" fmla="*/ 2352402 h 2893800"/>
                <a:gd name="connsiteX3" fmla="*/ 1978333 w 2874433"/>
                <a:gd name="connsiteY3" fmla="*/ 1921491 h 2893800"/>
                <a:gd name="connsiteX4" fmla="*/ 1800121 w 2874433"/>
                <a:gd name="connsiteY4" fmla="*/ 2063223 h 2893800"/>
                <a:gd name="connsiteX5" fmla="*/ 2077108 w 2874433"/>
                <a:gd name="connsiteY5" fmla="*/ 2436127 h 2893800"/>
                <a:gd name="connsiteX6" fmla="*/ 2077012 w 2874433"/>
                <a:gd name="connsiteY6" fmla="*/ 2436127 h 2893800"/>
                <a:gd name="connsiteX7" fmla="*/ 1623622 w 2874433"/>
                <a:gd name="connsiteY7" fmla="*/ 2601862 h 2893800"/>
                <a:gd name="connsiteX8" fmla="*/ 1623432 w 2874433"/>
                <a:gd name="connsiteY8" fmla="*/ 2601862 h 2893800"/>
                <a:gd name="connsiteX9" fmla="*/ 1616097 w 2874433"/>
                <a:gd name="connsiteY9" fmla="*/ 2138566 h 2893800"/>
                <a:gd name="connsiteX10" fmla="*/ 1370067 w 2874433"/>
                <a:gd name="connsiteY10" fmla="*/ 2161521 h 2893800"/>
                <a:gd name="connsiteX11" fmla="*/ 1282722 w 2874433"/>
                <a:gd name="connsiteY11" fmla="*/ 2694921 h 2893800"/>
                <a:gd name="connsiteX12" fmla="*/ 1282532 w 2874433"/>
                <a:gd name="connsiteY12" fmla="*/ 2694921 h 2893800"/>
                <a:gd name="connsiteX13" fmla="*/ 810854 w 2874433"/>
                <a:gd name="connsiteY13" fmla="*/ 2483276 h 2893800"/>
                <a:gd name="connsiteX14" fmla="*/ 810759 w 2874433"/>
                <a:gd name="connsiteY14" fmla="*/ 2483276 h 2893800"/>
                <a:gd name="connsiteX15" fmla="*/ 1156802 w 2874433"/>
                <a:gd name="connsiteY15" fmla="*/ 2113896 h 2893800"/>
                <a:gd name="connsiteX16" fmla="*/ 836667 w 2874433"/>
                <a:gd name="connsiteY16" fmla="*/ 1880915 h 2893800"/>
                <a:gd name="connsiteX17" fmla="*/ 493195 w 2874433"/>
                <a:gd name="connsiteY17" fmla="*/ 2178952 h 2893800"/>
                <a:gd name="connsiteX18" fmla="*/ 493100 w 2874433"/>
                <a:gd name="connsiteY18" fmla="*/ 2178952 h 2893800"/>
                <a:gd name="connsiteX19" fmla="*/ 293551 w 2874433"/>
                <a:gd name="connsiteY19" fmla="*/ 1716703 h 2893800"/>
                <a:gd name="connsiteX20" fmla="*/ 293551 w 2874433"/>
                <a:gd name="connsiteY20" fmla="*/ 1716513 h 2893800"/>
                <a:gd name="connsiteX21" fmla="*/ 729987 w 2874433"/>
                <a:gd name="connsiteY21" fmla="*/ 1700511 h 2893800"/>
                <a:gd name="connsiteX22" fmla="*/ 677599 w 2874433"/>
                <a:gd name="connsiteY22" fmla="*/ 1312462 h 2893800"/>
                <a:gd name="connsiteX23" fmla="*/ 203635 w 2874433"/>
                <a:gd name="connsiteY23" fmla="*/ 1313510 h 2893800"/>
                <a:gd name="connsiteX24" fmla="*/ 203635 w 2874433"/>
                <a:gd name="connsiteY24" fmla="*/ 1313320 h 2893800"/>
                <a:gd name="connsiteX25" fmla="*/ 347844 w 2874433"/>
                <a:gd name="connsiteY25" fmla="*/ 831164 h 2893800"/>
                <a:gd name="connsiteX26" fmla="*/ 347844 w 2874433"/>
                <a:gd name="connsiteY26" fmla="*/ 830974 h 2893800"/>
                <a:gd name="connsiteX27" fmla="*/ 732368 w 2874433"/>
                <a:gd name="connsiteY27" fmla="*/ 1112628 h 2893800"/>
                <a:gd name="connsiteX28" fmla="*/ 857717 w 2874433"/>
                <a:gd name="connsiteY28" fmla="*/ 913365 h 2893800"/>
                <a:gd name="connsiteX29" fmla="*/ 509769 w 2874433"/>
                <a:gd name="connsiteY29" fmla="*/ 634378 h 2893800"/>
                <a:gd name="connsiteX30" fmla="*/ 509769 w 2874433"/>
                <a:gd name="connsiteY30" fmla="*/ 634187 h 2893800"/>
                <a:gd name="connsiteX31" fmla="*/ 928964 w 2874433"/>
                <a:gd name="connsiteY31" fmla="*/ 358438 h 2893800"/>
                <a:gd name="connsiteX32" fmla="*/ 929155 w 2874433"/>
                <a:gd name="connsiteY32" fmla="*/ 358438 h 2893800"/>
                <a:gd name="connsiteX33" fmla="*/ 1015737 w 2874433"/>
                <a:gd name="connsiteY33" fmla="*/ 776586 h 2893800"/>
                <a:gd name="connsiteX34" fmla="*/ 1385307 w 2874433"/>
                <a:gd name="connsiteY34" fmla="*/ 656952 h 2893800"/>
                <a:gd name="connsiteX35" fmla="*/ 1308726 w 2874433"/>
                <a:gd name="connsiteY35" fmla="*/ 209753 h 2893800"/>
                <a:gd name="connsiteX36" fmla="*/ 1308916 w 2874433"/>
                <a:gd name="connsiteY36" fmla="*/ 209753 h 2893800"/>
                <a:gd name="connsiteX37" fmla="*/ 1777260 w 2874433"/>
                <a:gd name="connsiteY37" fmla="*/ 264331 h 2893800"/>
                <a:gd name="connsiteX38" fmla="*/ 1777451 w 2874433"/>
                <a:gd name="connsiteY38" fmla="*/ 264331 h 2893800"/>
                <a:gd name="connsiteX39" fmla="*/ 1579045 w 2874433"/>
                <a:gd name="connsiteY39" fmla="*/ 671906 h 2893800"/>
                <a:gd name="connsiteX40" fmla="*/ 1870891 w 2874433"/>
                <a:gd name="connsiteY40" fmla="*/ 802113 h 2893800"/>
                <a:gd name="connsiteX41" fmla="*/ 2129590 w 2874433"/>
                <a:gd name="connsiteY41" fmla="*/ 375202 h 2893800"/>
                <a:gd name="connsiteX42" fmla="*/ 2129781 w 2874433"/>
                <a:gd name="connsiteY42" fmla="*/ 375202 h 2893800"/>
                <a:gd name="connsiteX43" fmla="*/ 2468395 w 2874433"/>
                <a:gd name="connsiteY43" fmla="*/ 733914 h 2893800"/>
                <a:gd name="connsiteX44" fmla="*/ 2468395 w 2874433"/>
                <a:gd name="connsiteY44" fmla="*/ 734104 h 2893800"/>
                <a:gd name="connsiteX45" fmla="*/ 2017290 w 2874433"/>
                <a:gd name="connsiteY45" fmla="*/ 943464 h 2893800"/>
                <a:gd name="connsiteX46" fmla="*/ 2156356 w 2874433"/>
                <a:gd name="connsiteY46" fmla="*/ 1228261 h 2893800"/>
                <a:gd name="connsiteX47" fmla="*/ 2623843 w 2874433"/>
                <a:gd name="connsiteY47" fmla="*/ 1069861 h 2893800"/>
                <a:gd name="connsiteX48" fmla="*/ 2623843 w 2874433"/>
                <a:gd name="connsiteY48" fmla="*/ 1070051 h 2893800"/>
                <a:gd name="connsiteX49" fmla="*/ 2652322 w 2874433"/>
                <a:gd name="connsiteY49" fmla="*/ 1554969 h 2893800"/>
                <a:gd name="connsiteX50" fmla="*/ 2652322 w 2874433"/>
                <a:gd name="connsiteY50" fmla="*/ 1555160 h 2893800"/>
                <a:gd name="connsiteX51" fmla="*/ 2178644 w 2874433"/>
                <a:gd name="connsiteY51" fmla="*/ 1427429 h 2893800"/>
                <a:gd name="connsiteX52" fmla="*/ 2106064 w 2874433"/>
                <a:gd name="connsiteY52" fmla="*/ 1732039 h 2893800"/>
                <a:gd name="connsiteX53" fmla="*/ 2595268 w 2874433"/>
                <a:gd name="connsiteY53" fmla="*/ 1908251 h 2893800"/>
                <a:gd name="connsiteX54" fmla="*/ 2595268 w 2874433"/>
                <a:gd name="connsiteY54" fmla="*/ 1908442 h 2893800"/>
                <a:gd name="connsiteX55" fmla="*/ 2295897 w 2874433"/>
                <a:gd name="connsiteY55" fmla="*/ 2464892 h 289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74433" h="2893800">
                  <a:moveTo>
                    <a:pt x="2295802" y="2464892"/>
                  </a:moveTo>
                  <a:cubicBezTo>
                    <a:pt x="2267989" y="2442794"/>
                    <a:pt x="2258178" y="2402504"/>
                    <a:pt x="2263798" y="2352402"/>
                  </a:cubicBezTo>
                  <a:lnTo>
                    <a:pt x="2263607" y="2352402"/>
                  </a:lnTo>
                  <a:cubicBezTo>
                    <a:pt x="2384575" y="2126088"/>
                    <a:pt x="2075869" y="2029314"/>
                    <a:pt x="1978333" y="1921491"/>
                  </a:cubicBezTo>
                  <a:cubicBezTo>
                    <a:pt x="1927470" y="1976641"/>
                    <a:pt x="1867653" y="2024552"/>
                    <a:pt x="1800121" y="2063223"/>
                  </a:cubicBezTo>
                  <a:cubicBezTo>
                    <a:pt x="1880893" y="2238388"/>
                    <a:pt x="1848222" y="2465464"/>
                    <a:pt x="2077108" y="2436127"/>
                  </a:cubicBezTo>
                  <a:lnTo>
                    <a:pt x="2077012" y="2436127"/>
                  </a:lnTo>
                  <a:cubicBezTo>
                    <a:pt x="2557929" y="2563095"/>
                    <a:pt x="1401785" y="2982100"/>
                    <a:pt x="1623622" y="2601862"/>
                  </a:cubicBezTo>
                  <a:lnTo>
                    <a:pt x="1623432" y="2601862"/>
                  </a:lnTo>
                  <a:cubicBezTo>
                    <a:pt x="1824600" y="2502230"/>
                    <a:pt x="1632766" y="2257724"/>
                    <a:pt x="1616097" y="2138566"/>
                  </a:cubicBezTo>
                  <a:cubicBezTo>
                    <a:pt x="1534183" y="2160188"/>
                    <a:pt x="1451125" y="2167522"/>
                    <a:pt x="1370067" y="2161521"/>
                  </a:cubicBezTo>
                  <a:cubicBezTo>
                    <a:pt x="1297581" y="2369642"/>
                    <a:pt x="1085364" y="2532139"/>
                    <a:pt x="1282722" y="2694921"/>
                  </a:cubicBezTo>
                  <a:lnTo>
                    <a:pt x="1282532" y="2694921"/>
                  </a:lnTo>
                  <a:cubicBezTo>
                    <a:pt x="1537802" y="3184792"/>
                    <a:pt x="340509" y="2634247"/>
                    <a:pt x="810854" y="2483276"/>
                  </a:cubicBezTo>
                  <a:lnTo>
                    <a:pt x="810759" y="2483276"/>
                  </a:lnTo>
                  <a:cubicBezTo>
                    <a:pt x="1042026" y="2547474"/>
                    <a:pt x="1078697" y="2223338"/>
                    <a:pt x="1156802" y="2113896"/>
                  </a:cubicBezTo>
                  <a:cubicBezTo>
                    <a:pt x="1032882" y="2066652"/>
                    <a:pt x="921630" y="1987023"/>
                    <a:pt x="836667" y="1880915"/>
                  </a:cubicBezTo>
                  <a:cubicBezTo>
                    <a:pt x="639594" y="1976450"/>
                    <a:pt x="469383" y="1947494"/>
                    <a:pt x="493195" y="2178952"/>
                  </a:cubicBezTo>
                  <a:lnTo>
                    <a:pt x="493100" y="2178952"/>
                  </a:lnTo>
                  <a:cubicBezTo>
                    <a:pt x="354225" y="2698350"/>
                    <a:pt x="-143265" y="1515821"/>
                    <a:pt x="293551" y="1716703"/>
                  </a:cubicBezTo>
                  <a:lnTo>
                    <a:pt x="293551" y="1716513"/>
                  </a:lnTo>
                  <a:cubicBezTo>
                    <a:pt x="417948" y="1905489"/>
                    <a:pt x="609305" y="1729277"/>
                    <a:pt x="729987" y="1700511"/>
                  </a:cubicBezTo>
                  <a:cubicBezTo>
                    <a:pt x="682647" y="1592498"/>
                    <a:pt x="659978" y="1437431"/>
                    <a:pt x="677599" y="1312462"/>
                  </a:cubicBezTo>
                  <a:cubicBezTo>
                    <a:pt x="465192" y="1261885"/>
                    <a:pt x="335366" y="1115105"/>
                    <a:pt x="203635" y="1313510"/>
                  </a:cubicBezTo>
                  <a:lnTo>
                    <a:pt x="203635" y="1313320"/>
                  </a:lnTo>
                  <a:cubicBezTo>
                    <a:pt x="-234801" y="1623263"/>
                    <a:pt x="140294" y="396634"/>
                    <a:pt x="347844" y="831164"/>
                  </a:cubicBezTo>
                  <a:lnTo>
                    <a:pt x="347844" y="830974"/>
                  </a:lnTo>
                  <a:cubicBezTo>
                    <a:pt x="317935" y="1062241"/>
                    <a:pt x="619116" y="1052335"/>
                    <a:pt x="732368" y="1112628"/>
                  </a:cubicBezTo>
                  <a:cubicBezTo>
                    <a:pt x="763324" y="1040429"/>
                    <a:pt x="805615" y="973087"/>
                    <a:pt x="857717" y="913365"/>
                  </a:cubicBezTo>
                  <a:cubicBezTo>
                    <a:pt x="729130" y="733342"/>
                    <a:pt x="731511" y="573227"/>
                    <a:pt x="509769" y="634378"/>
                  </a:cubicBezTo>
                  <a:lnTo>
                    <a:pt x="509769" y="634187"/>
                  </a:lnTo>
                  <a:cubicBezTo>
                    <a:pt x="-24298" y="589991"/>
                    <a:pt x="1049360" y="-105810"/>
                    <a:pt x="928964" y="358438"/>
                  </a:cubicBezTo>
                  <a:lnTo>
                    <a:pt x="929155" y="358438"/>
                  </a:lnTo>
                  <a:cubicBezTo>
                    <a:pt x="766658" y="512172"/>
                    <a:pt x="966969" y="665334"/>
                    <a:pt x="1015737" y="776586"/>
                  </a:cubicBezTo>
                  <a:cubicBezTo>
                    <a:pt x="1108129" y="715531"/>
                    <a:pt x="1251195" y="663048"/>
                    <a:pt x="1385307" y="656952"/>
                  </a:cubicBezTo>
                  <a:cubicBezTo>
                    <a:pt x="1395213" y="452641"/>
                    <a:pt x="1517323" y="301288"/>
                    <a:pt x="1308726" y="209753"/>
                  </a:cubicBezTo>
                  <a:lnTo>
                    <a:pt x="1308916" y="209753"/>
                  </a:lnTo>
                  <a:cubicBezTo>
                    <a:pt x="954682" y="-145244"/>
                    <a:pt x="2143878" y="3442"/>
                    <a:pt x="1777260" y="264331"/>
                  </a:cubicBezTo>
                  <a:lnTo>
                    <a:pt x="1777451" y="264331"/>
                  </a:lnTo>
                  <a:cubicBezTo>
                    <a:pt x="1560090" y="271666"/>
                    <a:pt x="1615717" y="558940"/>
                    <a:pt x="1579045" y="671906"/>
                  </a:cubicBezTo>
                  <a:cubicBezTo>
                    <a:pt x="1684392" y="694004"/>
                    <a:pt x="1784023" y="738486"/>
                    <a:pt x="1870891" y="802113"/>
                  </a:cubicBezTo>
                  <a:cubicBezTo>
                    <a:pt x="2015005" y="643712"/>
                    <a:pt x="2240271" y="589515"/>
                    <a:pt x="2129590" y="375202"/>
                  </a:cubicBezTo>
                  <a:lnTo>
                    <a:pt x="2129781" y="375202"/>
                  </a:lnTo>
                  <a:cubicBezTo>
                    <a:pt x="2078155" y="-148196"/>
                    <a:pt x="2939977" y="768490"/>
                    <a:pt x="2468395" y="733914"/>
                  </a:cubicBezTo>
                  <a:lnTo>
                    <a:pt x="2468395" y="734104"/>
                  </a:lnTo>
                  <a:cubicBezTo>
                    <a:pt x="2287801" y="590372"/>
                    <a:pt x="2125590" y="877361"/>
                    <a:pt x="2017290" y="943464"/>
                  </a:cubicBezTo>
                  <a:cubicBezTo>
                    <a:pt x="2074536" y="1018045"/>
                    <a:pt x="2128352" y="1114343"/>
                    <a:pt x="2156356" y="1228261"/>
                  </a:cubicBezTo>
                  <a:cubicBezTo>
                    <a:pt x="2363810" y="1199782"/>
                    <a:pt x="2572503" y="1302080"/>
                    <a:pt x="2623843" y="1069861"/>
                  </a:cubicBezTo>
                  <a:lnTo>
                    <a:pt x="2623843" y="1070051"/>
                  </a:lnTo>
                  <a:cubicBezTo>
                    <a:pt x="2920642" y="647141"/>
                    <a:pt x="2982554" y="1880153"/>
                    <a:pt x="2652322" y="1554969"/>
                  </a:cubicBezTo>
                  <a:lnTo>
                    <a:pt x="2652322" y="1555160"/>
                  </a:lnTo>
                  <a:cubicBezTo>
                    <a:pt x="2606983" y="1332179"/>
                    <a:pt x="2302088" y="1446289"/>
                    <a:pt x="2178644" y="1427429"/>
                  </a:cubicBezTo>
                  <a:cubicBezTo>
                    <a:pt x="2176072" y="1533633"/>
                    <a:pt x="2150831" y="1637360"/>
                    <a:pt x="2106064" y="1732039"/>
                  </a:cubicBezTo>
                  <a:cubicBezTo>
                    <a:pt x="2306279" y="1863865"/>
                    <a:pt x="2389337" y="2068271"/>
                    <a:pt x="2595268" y="1908251"/>
                  </a:cubicBezTo>
                  <a:lnTo>
                    <a:pt x="2595268" y="1908442"/>
                  </a:lnTo>
                  <a:cubicBezTo>
                    <a:pt x="3076375" y="1757375"/>
                    <a:pt x="2497636" y="2634628"/>
                    <a:pt x="2295897" y="2464892"/>
                  </a:cubicBezTo>
                  <a:close/>
                </a:path>
              </a:pathLst>
            </a:custGeom>
            <a:solidFill>
              <a:schemeClr val="bg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3" name="Freeform: Shape 322">
              <a:extLst>
                <a:ext uri="{FF2B5EF4-FFF2-40B4-BE49-F238E27FC236}">
                  <a16:creationId xmlns:a16="http://schemas.microsoft.com/office/drawing/2014/main" id="{8F8AF2B4-29B9-3CD6-8F25-D35252905462}"/>
                </a:ext>
              </a:extLst>
            </p:cNvPr>
            <p:cNvSpPr/>
            <p:nvPr/>
          </p:nvSpPr>
          <p:spPr>
            <a:xfrm>
              <a:off x="5625098" y="3659460"/>
              <a:ext cx="324891" cy="249080"/>
            </a:xfrm>
            <a:custGeom>
              <a:avLst/>
              <a:gdLst>
                <a:gd name="connsiteX0" fmla="*/ 125048 w 324891"/>
                <a:gd name="connsiteY0" fmla="*/ 237693 h 249080"/>
                <a:gd name="connsiteX1" fmla="*/ 219155 w 324891"/>
                <a:gd name="connsiteY1" fmla="*/ 20428 h 249080"/>
                <a:gd name="connsiteX2" fmla="*/ 125048 w 324891"/>
                <a:gd name="connsiteY2" fmla="*/ 237693 h 249080"/>
              </a:gdLst>
              <a:ahLst/>
              <a:cxnLst>
                <a:cxn ang="0">
                  <a:pos x="connsiteX0" y="connsiteY0"/>
                </a:cxn>
                <a:cxn ang="0">
                  <a:pos x="connsiteX1" y="connsiteY1"/>
                </a:cxn>
                <a:cxn ang="0">
                  <a:pos x="connsiteX2" y="connsiteY2"/>
                </a:cxn>
              </a:cxnLst>
              <a:rect l="l" t="t" r="r" b="b"/>
              <a:pathLst>
                <a:path w="324891" h="249080">
                  <a:moveTo>
                    <a:pt x="125048" y="237693"/>
                  </a:moveTo>
                  <a:cubicBezTo>
                    <a:pt x="336027" y="298082"/>
                    <a:pt x="399940" y="102533"/>
                    <a:pt x="219155" y="20428"/>
                  </a:cubicBezTo>
                  <a:cubicBezTo>
                    <a:pt x="-11064" y="-69774"/>
                    <a:pt x="-87550" y="163588"/>
                    <a:pt x="125048" y="237693"/>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4" name="Freeform: Shape 323">
              <a:extLst>
                <a:ext uri="{FF2B5EF4-FFF2-40B4-BE49-F238E27FC236}">
                  <a16:creationId xmlns:a16="http://schemas.microsoft.com/office/drawing/2014/main" id="{CE986D8B-DA1D-96ED-4DE4-07454634162A}"/>
                </a:ext>
              </a:extLst>
            </p:cNvPr>
            <p:cNvSpPr/>
            <p:nvPr/>
          </p:nvSpPr>
          <p:spPr>
            <a:xfrm>
              <a:off x="5955184" y="3291780"/>
              <a:ext cx="279412" cy="272548"/>
            </a:xfrm>
            <a:custGeom>
              <a:avLst/>
              <a:gdLst>
                <a:gd name="connsiteX0" fmla="*/ 97096 w 279412"/>
                <a:gd name="connsiteY0" fmla="*/ 265521 h 272548"/>
                <a:gd name="connsiteX1" fmla="*/ 199871 w 279412"/>
                <a:gd name="connsiteY1" fmla="*/ 15966 h 272548"/>
                <a:gd name="connsiteX2" fmla="*/ 97096 w 279412"/>
                <a:gd name="connsiteY2" fmla="*/ 265521 h 272548"/>
              </a:gdLst>
              <a:ahLst/>
              <a:cxnLst>
                <a:cxn ang="0">
                  <a:pos x="connsiteX0" y="connsiteY0"/>
                </a:cxn>
                <a:cxn ang="0">
                  <a:pos x="connsiteX1" y="connsiteY1"/>
                </a:cxn>
                <a:cxn ang="0">
                  <a:pos x="connsiteX2" y="connsiteY2"/>
                </a:cxn>
              </a:cxnLst>
              <a:rect l="l" t="t" r="r" b="b"/>
              <a:pathLst>
                <a:path w="279412" h="272548">
                  <a:moveTo>
                    <a:pt x="97096" y="265521"/>
                  </a:moveTo>
                  <a:cubicBezTo>
                    <a:pt x="275213" y="314861"/>
                    <a:pt x="347984" y="90833"/>
                    <a:pt x="199871" y="15966"/>
                  </a:cubicBezTo>
                  <a:cubicBezTo>
                    <a:pt x="6609" y="-67949"/>
                    <a:pt x="-81879" y="203228"/>
                    <a:pt x="97096" y="265521"/>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5" name="Freeform: Shape 324">
              <a:extLst>
                <a:ext uri="{FF2B5EF4-FFF2-40B4-BE49-F238E27FC236}">
                  <a16:creationId xmlns:a16="http://schemas.microsoft.com/office/drawing/2014/main" id="{6EAA332E-24BE-0486-AF2C-696DAC8F87CF}"/>
                </a:ext>
              </a:extLst>
            </p:cNvPr>
            <p:cNvSpPr/>
            <p:nvPr/>
          </p:nvSpPr>
          <p:spPr>
            <a:xfrm>
              <a:off x="6520111" y="3241107"/>
              <a:ext cx="279412" cy="272548"/>
            </a:xfrm>
            <a:custGeom>
              <a:avLst/>
              <a:gdLst>
                <a:gd name="connsiteX0" fmla="*/ 97096 w 279412"/>
                <a:gd name="connsiteY0" fmla="*/ 265521 h 272548"/>
                <a:gd name="connsiteX1" fmla="*/ 199871 w 279412"/>
                <a:gd name="connsiteY1" fmla="*/ 15966 h 272548"/>
                <a:gd name="connsiteX2" fmla="*/ 97096 w 279412"/>
                <a:gd name="connsiteY2" fmla="*/ 265521 h 272548"/>
              </a:gdLst>
              <a:ahLst/>
              <a:cxnLst>
                <a:cxn ang="0">
                  <a:pos x="connsiteX0" y="connsiteY0"/>
                </a:cxn>
                <a:cxn ang="0">
                  <a:pos x="connsiteX1" y="connsiteY1"/>
                </a:cxn>
                <a:cxn ang="0">
                  <a:pos x="connsiteX2" y="connsiteY2"/>
                </a:cxn>
              </a:cxnLst>
              <a:rect l="l" t="t" r="r" b="b"/>
              <a:pathLst>
                <a:path w="279412" h="272548">
                  <a:moveTo>
                    <a:pt x="97096" y="265521"/>
                  </a:moveTo>
                  <a:cubicBezTo>
                    <a:pt x="275214" y="314861"/>
                    <a:pt x="347985" y="90833"/>
                    <a:pt x="199871" y="15966"/>
                  </a:cubicBezTo>
                  <a:cubicBezTo>
                    <a:pt x="6609" y="-67949"/>
                    <a:pt x="-81879" y="203228"/>
                    <a:pt x="97096" y="265521"/>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6" name="Freeform: Shape 325">
              <a:extLst>
                <a:ext uri="{FF2B5EF4-FFF2-40B4-BE49-F238E27FC236}">
                  <a16:creationId xmlns:a16="http://schemas.microsoft.com/office/drawing/2014/main" id="{742610C2-0618-22B7-AC5F-9A4CFDB146FE}"/>
                </a:ext>
              </a:extLst>
            </p:cNvPr>
            <p:cNvSpPr/>
            <p:nvPr/>
          </p:nvSpPr>
          <p:spPr>
            <a:xfrm>
              <a:off x="5866792" y="2759618"/>
              <a:ext cx="279412" cy="272548"/>
            </a:xfrm>
            <a:custGeom>
              <a:avLst/>
              <a:gdLst>
                <a:gd name="connsiteX0" fmla="*/ 97096 w 279412"/>
                <a:gd name="connsiteY0" fmla="*/ 265521 h 272548"/>
                <a:gd name="connsiteX1" fmla="*/ 199871 w 279412"/>
                <a:gd name="connsiteY1" fmla="*/ 15966 h 272548"/>
                <a:gd name="connsiteX2" fmla="*/ 97096 w 279412"/>
                <a:gd name="connsiteY2" fmla="*/ 265521 h 272548"/>
              </a:gdLst>
              <a:ahLst/>
              <a:cxnLst>
                <a:cxn ang="0">
                  <a:pos x="connsiteX0" y="connsiteY0"/>
                </a:cxn>
                <a:cxn ang="0">
                  <a:pos x="connsiteX1" y="connsiteY1"/>
                </a:cxn>
                <a:cxn ang="0">
                  <a:pos x="connsiteX2" y="connsiteY2"/>
                </a:cxn>
              </a:cxnLst>
              <a:rect l="l" t="t" r="r" b="b"/>
              <a:pathLst>
                <a:path w="279412" h="272548">
                  <a:moveTo>
                    <a:pt x="97096" y="265521"/>
                  </a:moveTo>
                  <a:cubicBezTo>
                    <a:pt x="275214" y="314861"/>
                    <a:pt x="347985" y="90833"/>
                    <a:pt x="199871" y="15966"/>
                  </a:cubicBezTo>
                  <a:cubicBezTo>
                    <a:pt x="6608" y="-67949"/>
                    <a:pt x="-81879" y="203228"/>
                    <a:pt x="97096" y="265521"/>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 name="Freeform: Shape 326">
              <a:extLst>
                <a:ext uri="{FF2B5EF4-FFF2-40B4-BE49-F238E27FC236}">
                  <a16:creationId xmlns:a16="http://schemas.microsoft.com/office/drawing/2014/main" id="{B0F89847-CAEC-3B96-B536-718ADB6E65B5}"/>
                </a:ext>
              </a:extLst>
            </p:cNvPr>
            <p:cNvSpPr/>
            <p:nvPr/>
          </p:nvSpPr>
          <p:spPr>
            <a:xfrm>
              <a:off x="6182832" y="3736334"/>
              <a:ext cx="224479" cy="193146"/>
            </a:xfrm>
            <a:custGeom>
              <a:avLst/>
              <a:gdLst>
                <a:gd name="connsiteX0" fmla="*/ 157484 w 224479"/>
                <a:gd name="connsiteY0" fmla="*/ 169392 h 193146"/>
                <a:gd name="connsiteX1" fmla="*/ 66996 w 224479"/>
                <a:gd name="connsiteY1" fmla="*/ 23754 h 193146"/>
                <a:gd name="connsiteX2" fmla="*/ 157484 w 224479"/>
                <a:gd name="connsiteY2" fmla="*/ 169392 h 193146"/>
              </a:gdLst>
              <a:ahLst/>
              <a:cxnLst>
                <a:cxn ang="0">
                  <a:pos x="connsiteX0" y="connsiteY0"/>
                </a:cxn>
                <a:cxn ang="0">
                  <a:pos x="connsiteX1" y="connsiteY1"/>
                </a:cxn>
                <a:cxn ang="0">
                  <a:pos x="connsiteX2" y="connsiteY2"/>
                </a:cxn>
              </a:cxnLst>
              <a:rect l="l" t="t" r="r" b="b"/>
              <a:pathLst>
                <a:path w="224479" h="193146">
                  <a:moveTo>
                    <a:pt x="157484" y="169392"/>
                  </a:moveTo>
                  <a:cubicBezTo>
                    <a:pt x="292834" y="78142"/>
                    <a:pt x="202823" y="-54541"/>
                    <a:pt x="66996" y="23754"/>
                  </a:cubicBezTo>
                  <a:cubicBezTo>
                    <a:pt x="-68354" y="115004"/>
                    <a:pt x="21657" y="247687"/>
                    <a:pt x="157484" y="169392"/>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8" name="Freeform: Shape 327">
              <a:extLst>
                <a:ext uri="{FF2B5EF4-FFF2-40B4-BE49-F238E27FC236}">
                  <a16:creationId xmlns:a16="http://schemas.microsoft.com/office/drawing/2014/main" id="{0089A0CE-8105-A276-A46D-BCAA77DE8CAC}"/>
                </a:ext>
              </a:extLst>
            </p:cNvPr>
            <p:cNvSpPr/>
            <p:nvPr/>
          </p:nvSpPr>
          <p:spPr>
            <a:xfrm>
              <a:off x="6339222" y="2895899"/>
              <a:ext cx="200879" cy="217904"/>
            </a:xfrm>
            <a:custGeom>
              <a:avLst/>
              <a:gdLst>
                <a:gd name="connsiteX0" fmla="*/ 33193 w 200879"/>
                <a:gd name="connsiteY0" fmla="*/ 162197 h 217904"/>
                <a:gd name="connsiteX1" fmla="*/ 167686 w 200879"/>
                <a:gd name="connsiteY1" fmla="*/ 55707 h 217904"/>
                <a:gd name="connsiteX2" fmla="*/ 33193 w 200879"/>
                <a:gd name="connsiteY2" fmla="*/ 162197 h 217904"/>
              </a:gdLst>
              <a:ahLst/>
              <a:cxnLst>
                <a:cxn ang="0">
                  <a:pos x="connsiteX0" y="connsiteY0"/>
                </a:cxn>
                <a:cxn ang="0">
                  <a:pos x="connsiteX1" y="connsiteY1"/>
                </a:cxn>
                <a:cxn ang="0">
                  <a:pos x="connsiteX2" y="connsiteY2"/>
                </a:cxn>
              </a:cxnLst>
              <a:rect l="l" t="t" r="r" b="b"/>
              <a:pathLst>
                <a:path w="200879" h="217904">
                  <a:moveTo>
                    <a:pt x="33193" y="162197"/>
                  </a:moveTo>
                  <a:cubicBezTo>
                    <a:pt x="139206" y="286308"/>
                    <a:pt x="260841" y="181818"/>
                    <a:pt x="167686" y="55707"/>
                  </a:cubicBezTo>
                  <a:cubicBezTo>
                    <a:pt x="61673" y="-68403"/>
                    <a:pt x="-59961" y="36086"/>
                    <a:pt x="33193" y="162197"/>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9" name="Freeform: Shape 328">
              <a:extLst>
                <a:ext uri="{FF2B5EF4-FFF2-40B4-BE49-F238E27FC236}">
                  <a16:creationId xmlns:a16="http://schemas.microsoft.com/office/drawing/2014/main" id="{22363B5C-B1EB-1C15-D193-865C6E2A4DCC}"/>
                </a:ext>
              </a:extLst>
            </p:cNvPr>
            <p:cNvSpPr/>
            <p:nvPr/>
          </p:nvSpPr>
          <p:spPr>
            <a:xfrm>
              <a:off x="5523796" y="3133001"/>
              <a:ext cx="202479" cy="216045"/>
            </a:xfrm>
            <a:custGeom>
              <a:avLst/>
              <a:gdLst>
                <a:gd name="connsiteX0" fmla="*/ 168343 w 202479"/>
                <a:gd name="connsiteY0" fmla="*/ 161410 h 216045"/>
                <a:gd name="connsiteX1" fmla="*/ 34136 w 202479"/>
                <a:gd name="connsiteY1" fmla="*/ 54635 h 216045"/>
                <a:gd name="connsiteX2" fmla="*/ 168343 w 202479"/>
                <a:gd name="connsiteY2" fmla="*/ 161410 h 216045"/>
              </a:gdLst>
              <a:ahLst/>
              <a:cxnLst>
                <a:cxn ang="0">
                  <a:pos x="connsiteX0" y="connsiteY0"/>
                </a:cxn>
                <a:cxn ang="0">
                  <a:pos x="connsiteX1" y="connsiteY1"/>
                </a:cxn>
                <a:cxn ang="0">
                  <a:pos x="connsiteX2" y="connsiteY2"/>
                </a:cxn>
              </a:cxnLst>
              <a:rect l="l" t="t" r="r" b="b"/>
              <a:pathLst>
                <a:path w="202479" h="216045">
                  <a:moveTo>
                    <a:pt x="168343" y="161410"/>
                  </a:moveTo>
                  <a:cubicBezTo>
                    <a:pt x="265117" y="29965"/>
                    <a:pt x="135673" y="-64713"/>
                    <a:pt x="34136" y="54635"/>
                  </a:cubicBezTo>
                  <a:cubicBezTo>
                    <a:pt x="-62638" y="186080"/>
                    <a:pt x="66807" y="280759"/>
                    <a:pt x="168343" y="161410"/>
                  </a:cubicBezTo>
                  <a:close/>
                </a:path>
              </a:pathLst>
            </a:custGeom>
            <a:solidFill>
              <a:srgbClr val="E4EFF2"/>
            </a:solidFill>
            <a:ln w="0"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46738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BFE54C-1EC2-DDBC-869D-A11BA1DBFB59}"/>
              </a:ext>
            </a:extLst>
          </p:cNvPr>
          <p:cNvSpPr>
            <a:spLocks noGrp="1"/>
          </p:cNvSpPr>
          <p:nvPr>
            <p:ph type="title"/>
          </p:nvPr>
        </p:nvSpPr>
        <p:spPr>
          <a:xfrm>
            <a:off x="609759" y="238127"/>
            <a:ext cx="10134441" cy="1103313"/>
          </a:xfrm>
        </p:spPr>
        <p:txBody>
          <a:bodyPr/>
          <a:lstStyle/>
          <a:p>
            <a:r>
              <a:rPr lang="en-US" dirty="0"/>
              <a:t>NCCN Guideline Recommendations for Molecular Testing in Advanced BTC</a:t>
            </a:r>
          </a:p>
        </p:txBody>
      </p:sp>
      <p:sp>
        <p:nvSpPr>
          <p:cNvPr id="5" name="Content Placeholder 4">
            <a:extLst>
              <a:ext uri="{FF2B5EF4-FFF2-40B4-BE49-F238E27FC236}">
                <a16:creationId xmlns:a16="http://schemas.microsoft.com/office/drawing/2014/main" id="{B7AB632A-73C8-BA3D-07B8-1A3AE64060B4}"/>
              </a:ext>
            </a:extLst>
          </p:cNvPr>
          <p:cNvSpPr>
            <a:spLocks noGrp="1"/>
          </p:cNvSpPr>
          <p:nvPr>
            <p:ph idx="1"/>
          </p:nvPr>
        </p:nvSpPr>
        <p:spPr/>
        <p:txBody>
          <a:bodyPr/>
          <a:lstStyle/>
          <a:p>
            <a:r>
              <a:rPr lang="en-US" sz="2000" dirty="0"/>
              <a:t>Comprehensive molecular profiling recommended for patients with unresectable/metastatic BTC who are candidates for systemic therapy to detect potentially actionable molecular alterations</a:t>
            </a:r>
          </a:p>
        </p:txBody>
      </p:sp>
      <p:sp>
        <p:nvSpPr>
          <p:cNvPr id="6" name="Text Box 11">
            <a:extLst>
              <a:ext uri="{FF2B5EF4-FFF2-40B4-BE49-F238E27FC236}">
                <a16:creationId xmlns:a16="http://schemas.microsoft.com/office/drawing/2014/main" id="{3386B1A1-E41A-A215-7344-3FC1B85F2828}"/>
              </a:ext>
            </a:extLst>
          </p:cNvPr>
          <p:cNvSpPr txBox="1">
            <a:spLocks noChangeArrowheads="1"/>
          </p:cNvSpPr>
          <p:nvPr/>
        </p:nvSpPr>
        <p:spPr bwMode="auto">
          <a:xfrm>
            <a:off x="414339" y="63603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NCCN. Clinical practice guidelines in oncology: biliary tract cancers. v.2.2024. </a:t>
            </a:r>
          </a:p>
        </p:txBody>
      </p:sp>
      <p:graphicFrame>
        <p:nvGraphicFramePr>
          <p:cNvPr id="7" name="Content Placeholder 4">
            <a:extLst>
              <a:ext uri="{FF2B5EF4-FFF2-40B4-BE49-F238E27FC236}">
                <a16:creationId xmlns:a16="http://schemas.microsoft.com/office/drawing/2014/main" id="{21FD3D64-B525-3723-1DEE-0E73C11FB3A7}"/>
              </a:ext>
            </a:extLst>
          </p:cNvPr>
          <p:cNvGraphicFramePr>
            <a:graphicFrameLocks/>
          </p:cNvGraphicFramePr>
          <p:nvPr>
            <p:extLst>
              <p:ext uri="{D42A27DB-BD31-4B8C-83A1-F6EECF244321}">
                <p14:modId xmlns:p14="http://schemas.microsoft.com/office/powerpoint/2010/main" val="3201035736"/>
              </p:ext>
            </p:extLst>
          </p:nvPr>
        </p:nvGraphicFramePr>
        <p:xfrm>
          <a:off x="717549" y="2151489"/>
          <a:ext cx="10788653" cy="3688080"/>
        </p:xfrm>
        <a:graphic>
          <a:graphicData uri="http://schemas.openxmlformats.org/drawingml/2006/table">
            <a:tbl>
              <a:tblPr firstRow="1" bandRow="1">
                <a:tableStyleId>{0E3FDE45-AF77-4B5C-9715-49D594BDF05E}</a:tableStyleId>
              </a:tblPr>
              <a:tblGrid>
                <a:gridCol w="2057227">
                  <a:extLst>
                    <a:ext uri="{9D8B030D-6E8A-4147-A177-3AD203B41FA5}">
                      <a16:colId xmlns:a16="http://schemas.microsoft.com/office/drawing/2014/main" val="3741806511"/>
                    </a:ext>
                  </a:extLst>
                </a:gridCol>
                <a:gridCol w="2786582">
                  <a:extLst>
                    <a:ext uri="{9D8B030D-6E8A-4147-A177-3AD203B41FA5}">
                      <a16:colId xmlns:a16="http://schemas.microsoft.com/office/drawing/2014/main" val="540243036"/>
                    </a:ext>
                  </a:extLst>
                </a:gridCol>
                <a:gridCol w="1171320">
                  <a:extLst>
                    <a:ext uri="{9D8B030D-6E8A-4147-A177-3AD203B41FA5}">
                      <a16:colId xmlns:a16="http://schemas.microsoft.com/office/drawing/2014/main" val="1702997433"/>
                    </a:ext>
                  </a:extLst>
                </a:gridCol>
                <a:gridCol w="1171320">
                  <a:extLst>
                    <a:ext uri="{9D8B030D-6E8A-4147-A177-3AD203B41FA5}">
                      <a16:colId xmlns:a16="http://schemas.microsoft.com/office/drawing/2014/main" val="1902183018"/>
                    </a:ext>
                  </a:extLst>
                </a:gridCol>
                <a:gridCol w="1171320">
                  <a:extLst>
                    <a:ext uri="{9D8B030D-6E8A-4147-A177-3AD203B41FA5}">
                      <a16:colId xmlns:a16="http://schemas.microsoft.com/office/drawing/2014/main" val="3096705199"/>
                    </a:ext>
                  </a:extLst>
                </a:gridCol>
                <a:gridCol w="2430884">
                  <a:extLst>
                    <a:ext uri="{9D8B030D-6E8A-4147-A177-3AD203B41FA5}">
                      <a16:colId xmlns:a16="http://schemas.microsoft.com/office/drawing/2014/main" val="222999309"/>
                    </a:ext>
                  </a:extLst>
                </a:gridCol>
              </a:tblGrid>
              <a:tr h="1987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Alteration</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Incidence, %</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Recommended Subsite Testing</a:t>
                      </a:r>
                    </a:p>
                  </a:txBody>
                  <a:tcPr marL="118872" marR="118872" anchor="ctr">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lnL>
                      <a:noFill/>
                    </a:lnL>
                  </a:tcPr>
                </a:tc>
                <a:tc hMerge="1">
                  <a:txBody>
                    <a:bodyPr/>
                    <a:lstStyle/>
                    <a:p>
                      <a:endParaRPr lang="en-US"/>
                    </a:p>
                  </a:txBody>
                  <a:tcPr>
                    <a:lnL>
                      <a:noFill/>
                    </a:ln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Methods</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1987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GBC</a:t>
                      </a:r>
                    </a:p>
                  </a:txBody>
                  <a:tcPr marL="118872" marR="118872"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ICC</a:t>
                      </a:r>
                      <a:endParaRPr lang="en-US" sz="1600" dirty="0"/>
                    </a:p>
                  </a:txBody>
                  <a:tcPr marL="118872" marR="118872"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ECC</a:t>
                      </a:r>
                      <a:endParaRPr lang="en-US" sz="1600" dirty="0"/>
                    </a:p>
                  </a:txBody>
                  <a:tcPr marL="118872" marR="118872"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798614569"/>
                  </a:ext>
                </a:extLst>
              </a:tr>
              <a:tr h="198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NTRK</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fusion</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&lt;1</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NGS panel</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38481350"/>
                  </a:ext>
                </a:extLst>
              </a:tr>
              <a:tr h="198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MSI-H/dMMR</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1-3</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IHC, NGS, PCR</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r h="198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TMB-H</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&lt;5</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NGS panel</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2030796"/>
                  </a:ext>
                </a:extLst>
              </a:tr>
              <a:tr h="198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BRAF</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V600E mut</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NGS, PCR</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06269224"/>
                  </a:ext>
                </a:extLst>
              </a:tr>
              <a:tr h="198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RET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fusion</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NGS panel</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88846925"/>
                  </a:ext>
                </a:extLst>
              </a:tr>
              <a:tr h="198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FGFR2</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fusion/rearr</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9-15 in ICC, rare in other</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NGS, FISH</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69571925"/>
                  </a:ext>
                </a:extLst>
              </a:tr>
              <a:tr h="198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mut</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10-20 in ICC, rare in other</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NGS panel/hotspot test</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5437291"/>
                  </a:ext>
                </a:extLst>
              </a:tr>
              <a:tr h="198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HER2</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amp/overexp</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5-20 CC, 15-30 GBC</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IHC, FISH, NGS</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9171500"/>
                  </a:ext>
                </a:extLst>
              </a:tr>
              <a:tr h="198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KRAS</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G12C mut</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X</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NGS panel</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8367023"/>
                  </a:ext>
                </a:extLst>
              </a:tr>
            </a:tbl>
          </a:graphicData>
        </a:graphic>
      </p:graphicFrame>
      <p:sp>
        <p:nvSpPr>
          <p:cNvPr id="8" name="Content Placeholder 4">
            <a:extLst>
              <a:ext uri="{FF2B5EF4-FFF2-40B4-BE49-F238E27FC236}">
                <a16:creationId xmlns:a16="http://schemas.microsoft.com/office/drawing/2014/main" id="{232461E6-96B3-E06E-4E34-40958DC28756}"/>
              </a:ext>
            </a:extLst>
          </p:cNvPr>
          <p:cNvSpPr txBox="1">
            <a:spLocks/>
          </p:cNvSpPr>
          <p:nvPr/>
        </p:nvSpPr>
        <p:spPr bwMode="auto">
          <a:xfrm>
            <a:off x="670113" y="5860838"/>
            <a:ext cx="10877529" cy="350674"/>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2000" kern="0" dirty="0">
                <a:solidFill>
                  <a:schemeClr val="tx1"/>
                </a:solidFill>
              </a:rPr>
              <a:t>cfDNA assessment can be considered if initial biopsy yields insufficient tumor tissue </a:t>
            </a:r>
          </a:p>
        </p:txBody>
      </p:sp>
    </p:spTree>
    <p:extLst>
      <p:ext uri="{BB962C8B-B14F-4D97-AF65-F5344CB8AC3E}">
        <p14:creationId xmlns:p14="http://schemas.microsoft.com/office/powerpoint/2010/main" val="2653996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E70A0-23D2-3D57-B6FA-311AAA55D58C}"/>
              </a:ext>
            </a:extLst>
          </p:cNvPr>
          <p:cNvSpPr>
            <a:spLocks noGrp="1"/>
          </p:cNvSpPr>
          <p:nvPr>
            <p:ph type="title"/>
          </p:nvPr>
        </p:nvSpPr>
        <p:spPr>
          <a:xfrm>
            <a:off x="609759" y="238127"/>
            <a:ext cx="10134441" cy="1103313"/>
          </a:xfrm>
        </p:spPr>
        <p:txBody>
          <a:bodyPr>
            <a:noAutofit/>
          </a:bodyPr>
          <a:lstStyle/>
          <a:p>
            <a:r>
              <a:rPr lang="en-US" dirty="0"/>
              <a:t>Role of Liquid Biopsy for Detection of </a:t>
            </a:r>
            <a:r>
              <a:rPr lang="en-US" i="1" dirty="0"/>
              <a:t>FGFR2</a:t>
            </a:r>
            <a:r>
              <a:rPr lang="en-US" dirty="0"/>
              <a:t> Fusions and </a:t>
            </a:r>
            <a:r>
              <a:rPr lang="en-US" i="1" dirty="0"/>
              <a:t>IDH1</a:t>
            </a:r>
            <a:r>
              <a:rPr lang="en-US" dirty="0"/>
              <a:t> Mutations in BTC</a:t>
            </a:r>
          </a:p>
        </p:txBody>
      </p:sp>
      <p:sp>
        <p:nvSpPr>
          <p:cNvPr id="4" name="Text Placeholder 3">
            <a:extLst>
              <a:ext uri="{FF2B5EF4-FFF2-40B4-BE49-F238E27FC236}">
                <a16:creationId xmlns:a16="http://schemas.microsoft.com/office/drawing/2014/main" id="{DB1D5292-E946-8D02-08AA-A4ADFFBDABC0}"/>
              </a:ext>
            </a:extLst>
          </p:cNvPr>
          <p:cNvSpPr>
            <a:spLocks noGrp="1"/>
          </p:cNvSpPr>
          <p:nvPr>
            <p:ph type="body" sz="quarter" idx="4294967295"/>
          </p:nvPr>
        </p:nvSpPr>
        <p:spPr>
          <a:xfrm>
            <a:off x="406400" y="6363229"/>
            <a:ext cx="3429000" cy="398462"/>
          </a:xfrm>
        </p:spPr>
        <p:txBody>
          <a:bodyPr/>
          <a:lstStyle/>
          <a:p>
            <a:pPr eaLnBrk="1" hangingPunct="1">
              <a:lnSpc>
                <a:spcPct val="100000"/>
              </a:lnSpc>
              <a:spcBef>
                <a:spcPct val="0"/>
              </a:spcBef>
              <a:spcAft>
                <a:spcPct val="0"/>
              </a:spcAft>
              <a:buClrTx/>
              <a:buFont typeface="Wingdings" panose="05000000000000000000" pitchFamily="2" charset="2"/>
              <a:buNone/>
            </a:pPr>
            <a:r>
              <a:rPr lang="en-US" altLang="en-US" sz="1200" b="0" dirty="0">
                <a:solidFill>
                  <a:srgbClr val="455560"/>
                </a:solidFill>
                <a:latin typeface="Calibri" panose="020F0502020204030204" pitchFamily="34" charset="0"/>
              </a:rPr>
              <a:t>Berchuck. Ann Oncol. 2022;33:1269.</a:t>
            </a:r>
          </a:p>
        </p:txBody>
      </p:sp>
      <p:sp>
        <p:nvSpPr>
          <p:cNvPr id="10" name="TextBox 9">
            <a:extLst>
              <a:ext uri="{FF2B5EF4-FFF2-40B4-BE49-F238E27FC236}">
                <a16:creationId xmlns:a16="http://schemas.microsoft.com/office/drawing/2014/main" id="{8ADBFBCE-12C4-0F53-A922-9A6A582C2B1B}"/>
              </a:ext>
            </a:extLst>
          </p:cNvPr>
          <p:cNvSpPr txBox="1"/>
          <p:nvPr/>
        </p:nvSpPr>
        <p:spPr>
          <a:xfrm>
            <a:off x="956731" y="5393654"/>
            <a:ext cx="3021034" cy="646331"/>
          </a:xfrm>
          <a:prstGeom prst="rect">
            <a:avLst/>
          </a:prstGeom>
          <a:noFill/>
          <a:ln w="34925">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44% of patients with actionable alteration</a:t>
            </a:r>
          </a:p>
        </p:txBody>
      </p:sp>
      <p:sp>
        <p:nvSpPr>
          <p:cNvPr id="13" name="TextBox 12">
            <a:extLst>
              <a:ext uri="{FF2B5EF4-FFF2-40B4-BE49-F238E27FC236}">
                <a16:creationId xmlns:a16="http://schemas.microsoft.com/office/drawing/2014/main" id="{9C6FC62D-7515-3C69-CEB7-4DB13E565CCA}"/>
              </a:ext>
            </a:extLst>
          </p:cNvPr>
          <p:cNvSpPr txBox="1"/>
          <p:nvPr/>
        </p:nvSpPr>
        <p:spPr>
          <a:xfrm>
            <a:off x="8672388" y="5393654"/>
            <a:ext cx="2494587" cy="646331"/>
          </a:xfrm>
          <a:prstGeom prst="rect">
            <a:avLst/>
          </a:prstGeom>
          <a:noFill/>
          <a:ln w="34925">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18% detection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FGFR2</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fusions</a:t>
            </a:r>
          </a:p>
        </p:txBody>
      </p:sp>
      <p:sp>
        <p:nvSpPr>
          <p:cNvPr id="14" name="TextBox 13">
            <a:extLst>
              <a:ext uri="{FF2B5EF4-FFF2-40B4-BE49-F238E27FC236}">
                <a16:creationId xmlns:a16="http://schemas.microsoft.com/office/drawing/2014/main" id="{442DFFEF-3C40-3D35-DE07-0769D3744663}"/>
              </a:ext>
            </a:extLst>
          </p:cNvPr>
          <p:cNvSpPr txBox="1"/>
          <p:nvPr/>
        </p:nvSpPr>
        <p:spPr>
          <a:xfrm>
            <a:off x="4889423" y="5393654"/>
            <a:ext cx="2874941" cy="646331"/>
          </a:xfrm>
          <a:prstGeom prst="rect">
            <a:avLst/>
          </a:prstGeom>
          <a:noFill/>
          <a:ln w="34925">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87% detection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IDH1</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mutations</a:t>
            </a:r>
          </a:p>
        </p:txBody>
      </p:sp>
      <p:sp>
        <p:nvSpPr>
          <p:cNvPr id="5" name="TextBox 4">
            <a:extLst>
              <a:ext uri="{FF2B5EF4-FFF2-40B4-BE49-F238E27FC236}">
                <a16:creationId xmlns:a16="http://schemas.microsoft.com/office/drawing/2014/main" id="{F0C9F835-5F5C-597E-13D7-A6ECBFF9C822}"/>
              </a:ext>
            </a:extLst>
          </p:cNvPr>
          <p:cNvSpPr txBox="1"/>
          <p:nvPr/>
        </p:nvSpPr>
        <p:spPr bwMode="auto">
          <a:xfrm>
            <a:off x="1029778" y="1523886"/>
            <a:ext cx="28749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Highest Level Alteration in Each cfDNA Sample</a:t>
            </a:r>
          </a:p>
        </p:txBody>
      </p:sp>
      <p:sp>
        <p:nvSpPr>
          <p:cNvPr id="9" name="TextBox 8">
            <a:extLst>
              <a:ext uri="{FF2B5EF4-FFF2-40B4-BE49-F238E27FC236}">
                <a16:creationId xmlns:a16="http://schemas.microsoft.com/office/drawing/2014/main" id="{0E71F8F3-98BC-6994-E3CB-21CE9F9E9B2F}"/>
              </a:ext>
            </a:extLst>
          </p:cNvPr>
          <p:cNvSpPr txBox="1"/>
          <p:nvPr/>
        </p:nvSpPr>
        <p:spPr bwMode="auto">
          <a:xfrm>
            <a:off x="4908290" y="1523886"/>
            <a:ext cx="28749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IDH1</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 Concordance in cfDNA vs Tissue</a:t>
            </a:r>
          </a:p>
        </p:txBody>
      </p:sp>
      <p:sp>
        <p:nvSpPr>
          <p:cNvPr id="11" name="TextBox 10">
            <a:extLst>
              <a:ext uri="{FF2B5EF4-FFF2-40B4-BE49-F238E27FC236}">
                <a16:creationId xmlns:a16="http://schemas.microsoft.com/office/drawing/2014/main" id="{2DF23CC0-B849-4631-E39C-41F97E2DBCAA}"/>
              </a:ext>
            </a:extLst>
          </p:cNvPr>
          <p:cNvSpPr txBox="1"/>
          <p:nvPr/>
        </p:nvSpPr>
        <p:spPr bwMode="auto">
          <a:xfrm>
            <a:off x="8647088" y="1523886"/>
            <a:ext cx="28749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FGFR2</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Fusion Concordance in cfDNA vs Tissue</a:t>
            </a:r>
          </a:p>
        </p:txBody>
      </p:sp>
      <p:grpSp>
        <p:nvGrpSpPr>
          <p:cNvPr id="18" name="Group 17">
            <a:extLst>
              <a:ext uri="{FF2B5EF4-FFF2-40B4-BE49-F238E27FC236}">
                <a16:creationId xmlns:a16="http://schemas.microsoft.com/office/drawing/2014/main" id="{89BEDEF8-4587-F984-532F-3B4E07A0A30C}"/>
              </a:ext>
            </a:extLst>
          </p:cNvPr>
          <p:cNvGrpSpPr/>
          <p:nvPr/>
        </p:nvGrpSpPr>
        <p:grpSpPr>
          <a:xfrm>
            <a:off x="7423434" y="2272376"/>
            <a:ext cx="2014718" cy="954107"/>
            <a:chOff x="9942351" y="3383452"/>
            <a:chExt cx="2014718" cy="954107"/>
          </a:xfrm>
        </p:grpSpPr>
        <p:sp>
          <p:nvSpPr>
            <p:cNvPr id="12" name="TextBox 11">
              <a:extLst>
                <a:ext uri="{FF2B5EF4-FFF2-40B4-BE49-F238E27FC236}">
                  <a16:creationId xmlns:a16="http://schemas.microsoft.com/office/drawing/2014/main" id="{796CEAE2-C1E7-C35A-2C86-73B84C364AF6}"/>
                </a:ext>
              </a:extLst>
            </p:cNvPr>
            <p:cNvSpPr txBox="1"/>
            <p:nvPr/>
          </p:nvSpPr>
          <p:spPr bwMode="auto">
            <a:xfrm>
              <a:off x="10077003" y="3383452"/>
              <a:ext cx="188006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Alteration Detected in: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cfDNA only</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cfDNA and tissue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Tissue only</a:t>
              </a:r>
            </a:p>
          </p:txBody>
        </p:sp>
        <p:sp>
          <p:nvSpPr>
            <p:cNvPr id="15" name="Rectangle 14">
              <a:extLst>
                <a:ext uri="{FF2B5EF4-FFF2-40B4-BE49-F238E27FC236}">
                  <a16:creationId xmlns:a16="http://schemas.microsoft.com/office/drawing/2014/main" id="{26AB06D6-0031-CEC3-D1D2-2921E0B29B93}"/>
                </a:ext>
              </a:extLst>
            </p:cNvPr>
            <p:cNvSpPr/>
            <p:nvPr/>
          </p:nvSpPr>
          <p:spPr bwMode="auto">
            <a:xfrm>
              <a:off x="9942351" y="3670005"/>
              <a:ext cx="162560" cy="162560"/>
            </a:xfrm>
            <a:prstGeom prst="rect">
              <a:avLst/>
            </a:prstGeom>
            <a:solidFill>
              <a:srgbClr val="FF00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A9FCEA6B-4B8E-7843-D5C3-4EF487D3D9AE}"/>
                </a:ext>
              </a:extLst>
            </p:cNvPr>
            <p:cNvSpPr/>
            <p:nvPr/>
          </p:nvSpPr>
          <p:spPr bwMode="auto">
            <a:xfrm>
              <a:off x="9942351" y="3883365"/>
              <a:ext cx="162560" cy="16256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chemeClr val="accent6"/>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AAEBBB96-58F0-20B8-08F8-1EC9D322D9DB}"/>
                </a:ext>
              </a:extLst>
            </p:cNvPr>
            <p:cNvSpPr/>
            <p:nvPr/>
          </p:nvSpPr>
          <p:spPr bwMode="auto">
            <a:xfrm>
              <a:off x="9942351" y="4104345"/>
              <a:ext cx="162560" cy="1625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9" name="Oval 18">
            <a:extLst>
              <a:ext uri="{FF2B5EF4-FFF2-40B4-BE49-F238E27FC236}">
                <a16:creationId xmlns:a16="http://schemas.microsoft.com/office/drawing/2014/main" id="{44E84557-67D5-B95E-CAC7-BEFA297F0106}"/>
              </a:ext>
            </a:extLst>
          </p:cNvPr>
          <p:cNvSpPr/>
          <p:nvPr/>
        </p:nvSpPr>
        <p:spPr bwMode="auto">
          <a:xfrm>
            <a:off x="8784632" y="2811786"/>
            <a:ext cx="2182207" cy="2182207"/>
          </a:xfrm>
          <a:prstGeom prst="ellipse">
            <a:avLst/>
          </a:prstGeom>
          <a:solidFill>
            <a:schemeClr val="accent1"/>
          </a:solidFill>
          <a:ln w="0">
            <a:solidFill>
              <a:schemeClr val="bg1"/>
            </a:solidFill>
            <a:miter lim="800000"/>
            <a:headEnd/>
            <a:tailEnd/>
          </a:ln>
        </p:spPr>
        <p:txBody>
          <a:bodyPr rtlCol="0" anchor="ctr"/>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55</a:t>
            </a:r>
          </a:p>
        </p:txBody>
      </p:sp>
      <p:sp>
        <p:nvSpPr>
          <p:cNvPr id="20" name="Oval 19">
            <a:extLst>
              <a:ext uri="{FF2B5EF4-FFF2-40B4-BE49-F238E27FC236}">
                <a16:creationId xmlns:a16="http://schemas.microsoft.com/office/drawing/2014/main" id="{74953CF9-8A19-F190-92A9-4D8C3C1C008C}"/>
              </a:ext>
            </a:extLst>
          </p:cNvPr>
          <p:cNvSpPr/>
          <p:nvPr/>
        </p:nvSpPr>
        <p:spPr bwMode="auto">
          <a:xfrm>
            <a:off x="8776652" y="3448344"/>
            <a:ext cx="937260" cy="937260"/>
          </a:xfrm>
          <a:prstGeom prst="ellipse">
            <a:avLst/>
          </a:prstGeom>
          <a:solidFill>
            <a:schemeClr val="accent6"/>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a:t>
            </a:r>
          </a:p>
        </p:txBody>
      </p:sp>
      <p:sp>
        <p:nvSpPr>
          <p:cNvPr id="25" name="Freeform: Shape 24">
            <a:extLst>
              <a:ext uri="{FF2B5EF4-FFF2-40B4-BE49-F238E27FC236}">
                <a16:creationId xmlns:a16="http://schemas.microsoft.com/office/drawing/2014/main" id="{2E2429AB-EEEE-E0EA-1876-C8D11B050620}"/>
              </a:ext>
            </a:extLst>
          </p:cNvPr>
          <p:cNvSpPr/>
          <p:nvPr/>
        </p:nvSpPr>
        <p:spPr bwMode="auto">
          <a:xfrm>
            <a:off x="5316787" y="2883342"/>
            <a:ext cx="1805520" cy="2031912"/>
          </a:xfrm>
          <a:custGeom>
            <a:avLst/>
            <a:gdLst>
              <a:gd name="connsiteX0" fmla="*/ 789564 w 1805520"/>
              <a:gd name="connsiteY0" fmla="*/ 0 h 2031912"/>
              <a:gd name="connsiteX1" fmla="*/ 1805520 w 1805520"/>
              <a:gd name="connsiteY1" fmla="*/ 1015956 h 2031912"/>
              <a:gd name="connsiteX2" fmla="*/ 789564 w 1805520"/>
              <a:gd name="connsiteY2" fmla="*/ 2031912 h 2031912"/>
              <a:gd name="connsiteX3" fmla="*/ 685688 w 1805520"/>
              <a:gd name="connsiteY3" fmla="*/ 2026667 h 2031912"/>
              <a:gd name="connsiteX4" fmla="*/ 662796 w 1805520"/>
              <a:gd name="connsiteY4" fmla="*/ 2023173 h 2031912"/>
              <a:gd name="connsiteX5" fmla="*/ 571019 w 1805520"/>
              <a:gd name="connsiteY5" fmla="*/ 1978962 h 2031912"/>
              <a:gd name="connsiteX6" fmla="*/ 0 w 1805520"/>
              <a:gd name="connsiteY6" fmla="*/ 1019548 h 2031912"/>
              <a:gd name="connsiteX7" fmla="*/ 666397 w 1805520"/>
              <a:gd name="connsiteY7" fmla="*/ 14188 h 2031912"/>
              <a:gd name="connsiteX8" fmla="*/ 691655 w 1805520"/>
              <a:gd name="connsiteY8" fmla="*/ 4944 h 2031912"/>
              <a:gd name="connsiteX9" fmla="*/ 789564 w 1805520"/>
              <a:gd name="connsiteY9" fmla="*/ 0 h 203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5520" h="2031912">
                <a:moveTo>
                  <a:pt x="789564" y="0"/>
                </a:moveTo>
                <a:cubicBezTo>
                  <a:pt x="1350661" y="0"/>
                  <a:pt x="1805520" y="454859"/>
                  <a:pt x="1805520" y="1015956"/>
                </a:cubicBezTo>
                <a:cubicBezTo>
                  <a:pt x="1805520" y="1577053"/>
                  <a:pt x="1350661" y="2031912"/>
                  <a:pt x="789564" y="2031912"/>
                </a:cubicBezTo>
                <a:cubicBezTo>
                  <a:pt x="754496" y="2031912"/>
                  <a:pt x="719842" y="2030135"/>
                  <a:pt x="685688" y="2026667"/>
                </a:cubicBezTo>
                <a:lnTo>
                  <a:pt x="662796" y="2023173"/>
                </a:lnTo>
                <a:lnTo>
                  <a:pt x="571019" y="1978962"/>
                </a:lnTo>
                <a:cubicBezTo>
                  <a:pt x="230895" y="1794195"/>
                  <a:pt x="0" y="1433836"/>
                  <a:pt x="0" y="1019548"/>
                </a:cubicBezTo>
                <a:cubicBezTo>
                  <a:pt x="0" y="567598"/>
                  <a:pt x="274784" y="179827"/>
                  <a:pt x="666397" y="14188"/>
                </a:cubicBezTo>
                <a:lnTo>
                  <a:pt x="691655" y="4944"/>
                </a:lnTo>
                <a:lnTo>
                  <a:pt x="789564" y="0"/>
                </a:lnTo>
                <a:close/>
              </a:path>
            </a:pathLst>
          </a:custGeom>
          <a:solidFill>
            <a:schemeClr val="accent6"/>
          </a:solidFill>
          <a:ln w="0">
            <a:solidFill>
              <a:schemeClr val="bg1"/>
            </a:solidFill>
            <a:miter lim="800000"/>
            <a:headEnd/>
            <a:tailEnd/>
          </a:ln>
        </p:spPr>
        <p:txBody>
          <a:bodyPr wrap="square" rtlCol="0" anchor="ctr">
            <a:noAutofit/>
          </a:bodyPr>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E748CE43-56D4-E84A-0F87-448A49334FFC}"/>
              </a:ext>
            </a:extLst>
          </p:cNvPr>
          <p:cNvSpPr/>
          <p:nvPr/>
        </p:nvSpPr>
        <p:spPr bwMode="auto">
          <a:xfrm>
            <a:off x="5979583" y="2811785"/>
            <a:ext cx="1519412" cy="2182208"/>
          </a:xfrm>
          <a:custGeom>
            <a:avLst/>
            <a:gdLst>
              <a:gd name="connsiteX0" fmla="*/ 428308 w 1519412"/>
              <a:gd name="connsiteY0" fmla="*/ 0 h 2182208"/>
              <a:gd name="connsiteX1" fmla="*/ 1519412 w 1519412"/>
              <a:gd name="connsiteY1" fmla="*/ 1091104 h 2182208"/>
              <a:gd name="connsiteX2" fmla="*/ 428308 w 1519412"/>
              <a:gd name="connsiteY2" fmla="*/ 2182208 h 2182208"/>
              <a:gd name="connsiteX3" fmla="*/ 3601 w 1519412"/>
              <a:gd name="connsiteY3" fmla="*/ 2096464 h 2182208"/>
              <a:gd name="connsiteX4" fmla="*/ 0 w 1519412"/>
              <a:gd name="connsiteY4" fmla="*/ 2094729 h 2182208"/>
              <a:gd name="connsiteX5" fmla="*/ 22892 w 1519412"/>
              <a:gd name="connsiteY5" fmla="*/ 2098223 h 2182208"/>
              <a:gd name="connsiteX6" fmla="*/ 126768 w 1519412"/>
              <a:gd name="connsiteY6" fmla="*/ 2103468 h 2182208"/>
              <a:gd name="connsiteX7" fmla="*/ 1142724 w 1519412"/>
              <a:gd name="connsiteY7" fmla="*/ 1087512 h 2182208"/>
              <a:gd name="connsiteX8" fmla="*/ 126768 w 1519412"/>
              <a:gd name="connsiteY8" fmla="*/ 71556 h 2182208"/>
              <a:gd name="connsiteX9" fmla="*/ 28859 w 1519412"/>
              <a:gd name="connsiteY9" fmla="*/ 76500 h 2182208"/>
              <a:gd name="connsiteX10" fmla="*/ 103847 w 1519412"/>
              <a:gd name="connsiteY10" fmla="*/ 49054 h 2182208"/>
              <a:gd name="connsiteX11" fmla="*/ 428308 w 1519412"/>
              <a:gd name="connsiteY11" fmla="*/ 0 h 218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9412" h="2182208">
                <a:moveTo>
                  <a:pt x="428308" y="0"/>
                </a:moveTo>
                <a:cubicBezTo>
                  <a:pt x="1030908" y="0"/>
                  <a:pt x="1519412" y="488504"/>
                  <a:pt x="1519412" y="1091104"/>
                </a:cubicBezTo>
                <a:cubicBezTo>
                  <a:pt x="1519412" y="1693704"/>
                  <a:pt x="1030908" y="2182208"/>
                  <a:pt x="428308" y="2182208"/>
                </a:cubicBezTo>
                <a:cubicBezTo>
                  <a:pt x="277658" y="2182208"/>
                  <a:pt x="134139" y="2151677"/>
                  <a:pt x="3601" y="2096464"/>
                </a:cubicBezTo>
                <a:lnTo>
                  <a:pt x="0" y="2094729"/>
                </a:lnTo>
                <a:lnTo>
                  <a:pt x="22892" y="2098223"/>
                </a:lnTo>
                <a:cubicBezTo>
                  <a:pt x="57046" y="2101691"/>
                  <a:pt x="91700" y="2103468"/>
                  <a:pt x="126768" y="2103468"/>
                </a:cubicBezTo>
                <a:cubicBezTo>
                  <a:pt x="687865" y="2103468"/>
                  <a:pt x="1142724" y="1648609"/>
                  <a:pt x="1142724" y="1087512"/>
                </a:cubicBezTo>
                <a:cubicBezTo>
                  <a:pt x="1142724" y="526415"/>
                  <a:pt x="687865" y="71556"/>
                  <a:pt x="126768" y="71556"/>
                </a:cubicBezTo>
                <a:lnTo>
                  <a:pt x="28859" y="76500"/>
                </a:lnTo>
                <a:lnTo>
                  <a:pt x="103847" y="49054"/>
                </a:lnTo>
                <a:cubicBezTo>
                  <a:pt x="206344" y="17174"/>
                  <a:pt x="315321" y="0"/>
                  <a:pt x="428308" y="0"/>
                </a:cubicBezTo>
                <a:close/>
              </a:path>
            </a:pathLst>
          </a:custGeom>
          <a:solidFill>
            <a:schemeClr val="accent1"/>
          </a:solidFill>
          <a:ln w="0">
            <a:solidFill>
              <a:schemeClr val="bg1"/>
            </a:solidFill>
            <a:miter lim="800000"/>
            <a:headEnd/>
            <a:tailEnd/>
          </a:ln>
        </p:spPr>
        <p:txBody>
          <a:bodyPr wrap="square" rtlCol="0" anchor="ctr">
            <a:noAutofit/>
          </a:bodyPr>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Freeform: Shape 22">
            <a:extLst>
              <a:ext uri="{FF2B5EF4-FFF2-40B4-BE49-F238E27FC236}">
                <a16:creationId xmlns:a16="http://schemas.microsoft.com/office/drawing/2014/main" id="{C91237F8-3700-58AA-1ECB-2095550736ED}"/>
              </a:ext>
            </a:extLst>
          </p:cNvPr>
          <p:cNvSpPr/>
          <p:nvPr/>
        </p:nvSpPr>
        <p:spPr bwMode="auto">
          <a:xfrm>
            <a:off x="5090395" y="2888286"/>
            <a:ext cx="918047" cy="2018229"/>
          </a:xfrm>
          <a:custGeom>
            <a:avLst/>
            <a:gdLst>
              <a:gd name="connsiteX0" fmla="*/ 918047 w 918047"/>
              <a:gd name="connsiteY0" fmla="*/ 0 h 2018229"/>
              <a:gd name="connsiteX1" fmla="*/ 892789 w 918047"/>
              <a:gd name="connsiteY1" fmla="*/ 9244 h 2018229"/>
              <a:gd name="connsiteX2" fmla="*/ 226392 w 918047"/>
              <a:gd name="connsiteY2" fmla="*/ 1014604 h 2018229"/>
              <a:gd name="connsiteX3" fmla="*/ 797411 w 918047"/>
              <a:gd name="connsiteY3" fmla="*/ 1974018 h 2018229"/>
              <a:gd name="connsiteX4" fmla="*/ 889188 w 918047"/>
              <a:gd name="connsiteY4" fmla="*/ 2018229 h 2018229"/>
              <a:gd name="connsiteX5" fmla="*/ 811205 w 918047"/>
              <a:gd name="connsiteY5" fmla="*/ 2006327 h 2018229"/>
              <a:gd name="connsiteX6" fmla="*/ 0 w 918047"/>
              <a:gd name="connsiteY6" fmla="*/ 1011012 h 2018229"/>
              <a:gd name="connsiteX7" fmla="*/ 912080 w 918047"/>
              <a:gd name="connsiteY7" fmla="*/ 301 h 2018229"/>
              <a:gd name="connsiteX8" fmla="*/ 918047 w 918047"/>
              <a:gd name="connsiteY8" fmla="*/ 0 h 201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047" h="2018229">
                <a:moveTo>
                  <a:pt x="918047" y="0"/>
                </a:moveTo>
                <a:lnTo>
                  <a:pt x="892789" y="9244"/>
                </a:lnTo>
                <a:cubicBezTo>
                  <a:pt x="501176" y="174883"/>
                  <a:pt x="226392" y="562654"/>
                  <a:pt x="226392" y="1014604"/>
                </a:cubicBezTo>
                <a:cubicBezTo>
                  <a:pt x="226392" y="1428892"/>
                  <a:pt x="457287" y="1789251"/>
                  <a:pt x="797411" y="1974018"/>
                </a:cubicBezTo>
                <a:lnTo>
                  <a:pt x="889188" y="2018229"/>
                </a:lnTo>
                <a:lnTo>
                  <a:pt x="811205" y="2006327"/>
                </a:lnTo>
                <a:cubicBezTo>
                  <a:pt x="348252" y="1911594"/>
                  <a:pt x="0" y="1501972"/>
                  <a:pt x="0" y="1011012"/>
                </a:cubicBezTo>
                <a:cubicBezTo>
                  <a:pt x="0" y="484984"/>
                  <a:pt x="399779" y="52328"/>
                  <a:pt x="912080" y="301"/>
                </a:cubicBezTo>
                <a:lnTo>
                  <a:pt x="918047" y="0"/>
                </a:lnTo>
                <a:close/>
              </a:path>
            </a:pathLst>
          </a:custGeom>
          <a:solidFill>
            <a:srgbClr val="FF0000"/>
          </a:solidFill>
          <a:ln w="0">
            <a:solidFill>
              <a:schemeClr val="bg1"/>
            </a:solidFill>
            <a:miter lim="800000"/>
            <a:headEnd/>
            <a:tailEnd/>
          </a:ln>
        </p:spPr>
        <p:txBody>
          <a:bodyPr wrap="square" rtlCol="0" anchor="ctr">
            <a:noAutofit/>
          </a:bodyPr>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AEF83ACC-B075-3072-990C-2080F97BE756}"/>
              </a:ext>
            </a:extLst>
          </p:cNvPr>
          <p:cNvSpPr txBox="1"/>
          <p:nvPr/>
        </p:nvSpPr>
        <p:spPr bwMode="auto">
          <a:xfrm>
            <a:off x="5052748" y="37127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27" name="TextBox 26">
            <a:extLst>
              <a:ext uri="{FF2B5EF4-FFF2-40B4-BE49-F238E27FC236}">
                <a16:creationId xmlns:a16="http://schemas.microsoft.com/office/drawing/2014/main" id="{083EE7F9-DDC9-300A-5FF6-C65EC4C796ED}"/>
              </a:ext>
            </a:extLst>
          </p:cNvPr>
          <p:cNvSpPr txBox="1"/>
          <p:nvPr/>
        </p:nvSpPr>
        <p:spPr bwMode="auto">
          <a:xfrm>
            <a:off x="5999137" y="37127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41</a:t>
            </a:r>
          </a:p>
        </p:txBody>
      </p:sp>
      <p:sp>
        <p:nvSpPr>
          <p:cNvPr id="28" name="TextBox 27">
            <a:extLst>
              <a:ext uri="{FF2B5EF4-FFF2-40B4-BE49-F238E27FC236}">
                <a16:creationId xmlns:a16="http://schemas.microsoft.com/office/drawing/2014/main" id="{7BCC9E3C-EEDB-C428-8F29-64CFB7FCF995}"/>
              </a:ext>
            </a:extLst>
          </p:cNvPr>
          <p:cNvSpPr txBox="1"/>
          <p:nvPr/>
        </p:nvSpPr>
        <p:spPr bwMode="auto">
          <a:xfrm>
            <a:off x="7160767" y="37127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a:t>
            </a:r>
          </a:p>
        </p:txBody>
      </p:sp>
      <p:sp>
        <p:nvSpPr>
          <p:cNvPr id="29" name="Partial Circle 28">
            <a:extLst>
              <a:ext uri="{FF2B5EF4-FFF2-40B4-BE49-F238E27FC236}">
                <a16:creationId xmlns:a16="http://schemas.microsoft.com/office/drawing/2014/main" id="{9117BB47-732A-9626-63F2-B195787A8C3A}"/>
              </a:ext>
            </a:extLst>
          </p:cNvPr>
          <p:cNvSpPr/>
          <p:nvPr/>
        </p:nvSpPr>
        <p:spPr bwMode="auto">
          <a:xfrm>
            <a:off x="1365163" y="2673407"/>
            <a:ext cx="2093351" cy="2093351"/>
          </a:xfrm>
          <a:prstGeom prst="pie">
            <a:avLst>
              <a:gd name="adj1" fmla="val 16332601"/>
              <a:gd name="adj2" fmla="val 19578822"/>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Partial Circle 29">
            <a:extLst>
              <a:ext uri="{FF2B5EF4-FFF2-40B4-BE49-F238E27FC236}">
                <a16:creationId xmlns:a16="http://schemas.microsoft.com/office/drawing/2014/main" id="{EAF5AF95-3BFF-9B0C-6A20-82F3357BCA77}"/>
              </a:ext>
            </a:extLst>
          </p:cNvPr>
          <p:cNvSpPr/>
          <p:nvPr/>
        </p:nvSpPr>
        <p:spPr bwMode="auto">
          <a:xfrm>
            <a:off x="1401705" y="2749430"/>
            <a:ext cx="2093351" cy="2093351"/>
          </a:xfrm>
          <a:prstGeom prst="pie">
            <a:avLst>
              <a:gd name="adj1" fmla="val 19634162"/>
              <a:gd name="adj2" fmla="val 6073621"/>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Partial Circle 30">
            <a:extLst>
              <a:ext uri="{FF2B5EF4-FFF2-40B4-BE49-F238E27FC236}">
                <a16:creationId xmlns:a16="http://schemas.microsoft.com/office/drawing/2014/main" id="{C0084351-F75C-D06D-1A69-41B8253FE24D}"/>
              </a:ext>
            </a:extLst>
          </p:cNvPr>
          <p:cNvSpPr/>
          <p:nvPr/>
        </p:nvSpPr>
        <p:spPr bwMode="auto">
          <a:xfrm>
            <a:off x="1322140" y="2749430"/>
            <a:ext cx="2093351" cy="2093351"/>
          </a:xfrm>
          <a:prstGeom prst="pie">
            <a:avLst>
              <a:gd name="adj1" fmla="val 6011391"/>
              <a:gd name="adj2" fmla="val 6757279"/>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Partial Circle 31">
            <a:extLst>
              <a:ext uri="{FF2B5EF4-FFF2-40B4-BE49-F238E27FC236}">
                <a16:creationId xmlns:a16="http://schemas.microsoft.com/office/drawing/2014/main" id="{8E64E8E1-E1A7-AF02-59B2-42FCA7CC7E3D}"/>
              </a:ext>
            </a:extLst>
          </p:cNvPr>
          <p:cNvSpPr/>
          <p:nvPr/>
        </p:nvSpPr>
        <p:spPr bwMode="auto">
          <a:xfrm>
            <a:off x="1268768" y="2729291"/>
            <a:ext cx="2093351" cy="2093351"/>
          </a:xfrm>
          <a:prstGeom prst="pie">
            <a:avLst>
              <a:gd name="adj1" fmla="val 6758392"/>
              <a:gd name="adj2" fmla="val 12350915"/>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Partial Circle 32">
            <a:extLst>
              <a:ext uri="{FF2B5EF4-FFF2-40B4-BE49-F238E27FC236}">
                <a16:creationId xmlns:a16="http://schemas.microsoft.com/office/drawing/2014/main" id="{1D0CFCF0-28D3-E17F-4B6F-A04A80F032A2}"/>
              </a:ext>
            </a:extLst>
          </p:cNvPr>
          <p:cNvSpPr/>
          <p:nvPr/>
        </p:nvSpPr>
        <p:spPr bwMode="auto">
          <a:xfrm>
            <a:off x="1300201" y="2663338"/>
            <a:ext cx="2093351" cy="2093351"/>
          </a:xfrm>
          <a:prstGeom prst="pie">
            <a:avLst>
              <a:gd name="adj1" fmla="val 12297978"/>
              <a:gd name="adj2" fmla="val 13874188"/>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Partial Circle 33">
            <a:extLst>
              <a:ext uri="{FF2B5EF4-FFF2-40B4-BE49-F238E27FC236}">
                <a16:creationId xmlns:a16="http://schemas.microsoft.com/office/drawing/2014/main" id="{0CDA01B4-246A-A52A-87FC-39A717E230AC}"/>
              </a:ext>
            </a:extLst>
          </p:cNvPr>
          <p:cNvSpPr/>
          <p:nvPr/>
        </p:nvSpPr>
        <p:spPr bwMode="auto">
          <a:xfrm>
            <a:off x="1337848" y="2648060"/>
            <a:ext cx="2093351" cy="2093351"/>
          </a:xfrm>
          <a:prstGeom prst="pie">
            <a:avLst>
              <a:gd name="adj1" fmla="val 13904559"/>
              <a:gd name="adj2" fmla="val 16170600"/>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3767DA5C-07A8-F65B-B8C2-C828B93389E4}"/>
              </a:ext>
            </a:extLst>
          </p:cNvPr>
          <p:cNvSpPr txBox="1"/>
          <p:nvPr/>
        </p:nvSpPr>
        <p:spPr bwMode="auto">
          <a:xfrm>
            <a:off x="2737185" y="2423902"/>
            <a:ext cx="13032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Alteration</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6" name="TextBox 35">
            <a:extLst>
              <a:ext uri="{FF2B5EF4-FFF2-40B4-BE49-F238E27FC236}">
                <a16:creationId xmlns:a16="http://schemas.microsoft.com/office/drawing/2014/main" id="{DE67B53A-5A31-4AC5-56BC-97B5F8F018A3}"/>
              </a:ext>
            </a:extLst>
          </p:cNvPr>
          <p:cNvSpPr txBox="1"/>
          <p:nvPr/>
        </p:nvSpPr>
        <p:spPr bwMode="auto">
          <a:xfrm>
            <a:off x="3223410" y="4437893"/>
            <a:ext cx="11801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Unclassified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p>
        </p:txBody>
      </p:sp>
      <p:sp>
        <p:nvSpPr>
          <p:cNvPr id="37" name="TextBox 36">
            <a:extLst>
              <a:ext uri="{FF2B5EF4-FFF2-40B4-BE49-F238E27FC236}">
                <a16:creationId xmlns:a16="http://schemas.microsoft.com/office/drawing/2014/main" id="{DF40A249-56CA-C7B6-7A92-1764E5455F2F}"/>
              </a:ext>
            </a:extLst>
          </p:cNvPr>
          <p:cNvSpPr txBox="1"/>
          <p:nvPr/>
        </p:nvSpPr>
        <p:spPr bwMode="auto">
          <a:xfrm>
            <a:off x="1456297" y="4775725"/>
            <a:ext cx="7635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Level 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8" name="TextBox 37">
            <a:extLst>
              <a:ext uri="{FF2B5EF4-FFF2-40B4-BE49-F238E27FC236}">
                <a16:creationId xmlns:a16="http://schemas.microsoft.com/office/drawing/2014/main" id="{2A15D2BF-C2CE-E850-0375-C8F0F0DFC9DE}"/>
              </a:ext>
            </a:extLst>
          </p:cNvPr>
          <p:cNvSpPr txBox="1"/>
          <p:nvPr/>
        </p:nvSpPr>
        <p:spPr bwMode="auto">
          <a:xfrm>
            <a:off x="478808" y="3958760"/>
            <a:ext cx="8757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Level 3B</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39" name="TextBox 38">
            <a:extLst>
              <a:ext uri="{FF2B5EF4-FFF2-40B4-BE49-F238E27FC236}">
                <a16:creationId xmlns:a16="http://schemas.microsoft.com/office/drawing/2014/main" id="{DD52D4EF-7014-2B01-6859-E61FD37AEFBE}"/>
              </a:ext>
            </a:extLst>
          </p:cNvPr>
          <p:cNvSpPr txBox="1"/>
          <p:nvPr/>
        </p:nvSpPr>
        <p:spPr bwMode="auto">
          <a:xfrm>
            <a:off x="780400" y="2684558"/>
            <a:ext cx="8821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Level 3A</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0" name="TextBox 39">
            <a:extLst>
              <a:ext uri="{FF2B5EF4-FFF2-40B4-BE49-F238E27FC236}">
                <a16:creationId xmlns:a16="http://schemas.microsoft.com/office/drawing/2014/main" id="{8E31502F-FB98-4026-91D8-45ED4EFB194D}"/>
              </a:ext>
            </a:extLst>
          </p:cNvPr>
          <p:cNvSpPr txBox="1"/>
          <p:nvPr/>
        </p:nvSpPr>
        <p:spPr bwMode="auto">
          <a:xfrm>
            <a:off x="1442454" y="2214378"/>
            <a:ext cx="7635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Level 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Tree>
    <p:extLst>
      <p:ext uri="{BB962C8B-B14F-4D97-AF65-F5344CB8AC3E}">
        <p14:creationId xmlns:p14="http://schemas.microsoft.com/office/powerpoint/2010/main" val="3503499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E93659-539A-6309-4CF8-1C6C82DFAFA3}"/>
              </a:ext>
            </a:extLst>
          </p:cNvPr>
          <p:cNvSpPr>
            <a:spLocks noGrp="1"/>
          </p:cNvSpPr>
          <p:nvPr>
            <p:ph type="title"/>
          </p:nvPr>
        </p:nvSpPr>
        <p:spPr/>
        <p:txBody>
          <a:bodyPr/>
          <a:lstStyle/>
          <a:p>
            <a:r>
              <a:rPr lang="en-US" dirty="0"/>
              <a:t>Treatment of Advanced BTC</a:t>
            </a:r>
          </a:p>
        </p:txBody>
      </p:sp>
    </p:spTree>
    <p:extLst>
      <p:ext uri="{BB962C8B-B14F-4D97-AF65-F5344CB8AC3E}">
        <p14:creationId xmlns:p14="http://schemas.microsoft.com/office/powerpoint/2010/main" val="77374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2DDB-0E48-4D60-8D67-7476D3B0EDEF}"/>
              </a:ext>
            </a:extLst>
          </p:cNvPr>
          <p:cNvSpPr>
            <a:spLocks noGrp="1"/>
          </p:cNvSpPr>
          <p:nvPr>
            <p:ph type="title"/>
          </p:nvPr>
        </p:nvSpPr>
        <p:spPr>
          <a:xfrm>
            <a:off x="609759" y="238127"/>
            <a:ext cx="11000545" cy="1103313"/>
          </a:xfrm>
        </p:spPr>
        <p:txBody>
          <a:bodyPr/>
          <a:lstStyle/>
          <a:p>
            <a:r>
              <a:rPr lang="en-US" altLang="en-US" dirty="0">
                <a:sym typeface="Calibri" panose="020F0502020204030204" pitchFamily="34" charset="0"/>
              </a:rPr>
              <a:t>Systemic Therapy for Unresectable and Metastatic BTC</a:t>
            </a:r>
            <a:endParaRPr lang="en-GB" dirty="0"/>
          </a:p>
        </p:txBody>
      </p:sp>
      <p:grpSp>
        <p:nvGrpSpPr>
          <p:cNvPr id="46" name="Group 45">
            <a:extLst>
              <a:ext uri="{FF2B5EF4-FFF2-40B4-BE49-F238E27FC236}">
                <a16:creationId xmlns:a16="http://schemas.microsoft.com/office/drawing/2014/main" id="{74A94AEA-BF01-4298-BB74-F02D06F660F3}"/>
              </a:ext>
            </a:extLst>
          </p:cNvPr>
          <p:cNvGrpSpPr/>
          <p:nvPr/>
        </p:nvGrpSpPr>
        <p:grpSpPr>
          <a:xfrm>
            <a:off x="1223032" y="1486036"/>
            <a:ext cx="6526578" cy="4550498"/>
            <a:chOff x="1392032" y="1571357"/>
            <a:chExt cx="6526578" cy="4550498"/>
          </a:xfrm>
        </p:grpSpPr>
        <p:sp>
          <p:nvSpPr>
            <p:cNvPr id="42" name="Freeform: Shape 41">
              <a:extLst>
                <a:ext uri="{FF2B5EF4-FFF2-40B4-BE49-F238E27FC236}">
                  <a16:creationId xmlns:a16="http://schemas.microsoft.com/office/drawing/2014/main" id="{FEFD8BAF-BC26-AB7C-ECD8-820AC0723AA7}"/>
                </a:ext>
              </a:extLst>
            </p:cNvPr>
            <p:cNvSpPr/>
            <p:nvPr/>
          </p:nvSpPr>
          <p:spPr bwMode="auto">
            <a:xfrm>
              <a:off x="5453479" y="3035660"/>
              <a:ext cx="2465131" cy="3086195"/>
            </a:xfrm>
            <a:custGeom>
              <a:avLst/>
              <a:gdLst>
                <a:gd name="connsiteX0" fmla="*/ 1 w 2465131"/>
                <a:gd name="connsiteY0" fmla="*/ 0 h 3086195"/>
                <a:gd name="connsiteX1" fmla="*/ 2465131 w 2465131"/>
                <a:gd name="connsiteY1" fmla="*/ 0 h 3086195"/>
                <a:gd name="connsiteX2" fmla="*/ 2465131 w 2465131"/>
                <a:gd name="connsiteY2" fmla="*/ 2735575 h 3086195"/>
                <a:gd name="connsiteX3" fmla="*/ 2464546 w 2465131"/>
                <a:gd name="connsiteY3" fmla="*/ 2735575 h 3086195"/>
                <a:gd name="connsiteX4" fmla="*/ 2458767 w 2465131"/>
                <a:gd name="connsiteY4" fmla="*/ 2768441 h 3086195"/>
                <a:gd name="connsiteX5" fmla="*/ 1232565 w 2465131"/>
                <a:gd name="connsiteY5" fmla="*/ 3086195 h 3086195"/>
                <a:gd name="connsiteX6" fmla="*/ 6364 w 2465131"/>
                <a:gd name="connsiteY6" fmla="*/ 2768441 h 3086195"/>
                <a:gd name="connsiteX7" fmla="*/ 584 w 2465131"/>
                <a:gd name="connsiteY7" fmla="*/ 2735575 h 3086195"/>
                <a:gd name="connsiteX8" fmla="*/ 1 w 2465131"/>
                <a:gd name="connsiteY8" fmla="*/ 2735575 h 3086195"/>
                <a:gd name="connsiteX9" fmla="*/ 1 w 2465131"/>
                <a:gd name="connsiteY9" fmla="*/ 2732258 h 3086195"/>
                <a:gd name="connsiteX10" fmla="*/ 0 w 2465131"/>
                <a:gd name="connsiteY10" fmla="*/ 2732252 h 3086195"/>
                <a:gd name="connsiteX11" fmla="*/ 1 w 2465131"/>
                <a:gd name="connsiteY11" fmla="*/ 2732247 h 308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5131" h="3086195">
                  <a:moveTo>
                    <a:pt x="1" y="0"/>
                  </a:moveTo>
                  <a:lnTo>
                    <a:pt x="2465131" y="0"/>
                  </a:lnTo>
                  <a:lnTo>
                    <a:pt x="2465131" y="2735575"/>
                  </a:lnTo>
                  <a:lnTo>
                    <a:pt x="2464546" y="2735575"/>
                  </a:lnTo>
                  <a:lnTo>
                    <a:pt x="2458767" y="2768441"/>
                  </a:lnTo>
                  <a:cubicBezTo>
                    <a:pt x="2395647" y="2946918"/>
                    <a:pt x="1870747" y="3086195"/>
                    <a:pt x="1232565" y="3086195"/>
                  </a:cubicBezTo>
                  <a:cubicBezTo>
                    <a:pt x="594384" y="3086195"/>
                    <a:pt x="69483" y="2946918"/>
                    <a:pt x="6364" y="2768441"/>
                  </a:cubicBezTo>
                  <a:lnTo>
                    <a:pt x="584" y="2735575"/>
                  </a:lnTo>
                  <a:lnTo>
                    <a:pt x="1" y="2735575"/>
                  </a:lnTo>
                  <a:lnTo>
                    <a:pt x="1" y="2732258"/>
                  </a:lnTo>
                  <a:lnTo>
                    <a:pt x="0" y="2732252"/>
                  </a:lnTo>
                  <a:lnTo>
                    <a:pt x="1" y="2732247"/>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F452943D-1315-1B88-CCB2-F4B84CBB34B0}"/>
                </a:ext>
              </a:extLst>
            </p:cNvPr>
            <p:cNvSpPr/>
            <p:nvPr/>
          </p:nvSpPr>
          <p:spPr bwMode="auto">
            <a:xfrm>
              <a:off x="5453479" y="2823080"/>
              <a:ext cx="2465130" cy="425159"/>
            </a:xfrm>
            <a:prstGeom prst="ellipse">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Oval 43">
              <a:extLst>
                <a:ext uri="{FF2B5EF4-FFF2-40B4-BE49-F238E27FC236}">
                  <a16:creationId xmlns:a16="http://schemas.microsoft.com/office/drawing/2014/main" id="{CB181382-AB66-536E-E05C-C3403B1630FE}"/>
                </a:ext>
              </a:extLst>
            </p:cNvPr>
            <p:cNvSpPr/>
            <p:nvPr/>
          </p:nvSpPr>
          <p:spPr bwMode="auto">
            <a:xfrm>
              <a:off x="5725717" y="2903688"/>
              <a:ext cx="1920655" cy="263942"/>
            </a:xfrm>
            <a:prstGeom prst="ellipse">
              <a:avLst/>
            </a:prstGeom>
            <a:solidFill>
              <a:schemeClr val="accent4">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Freeform: Shape 44">
              <a:extLst>
                <a:ext uri="{FF2B5EF4-FFF2-40B4-BE49-F238E27FC236}">
                  <a16:creationId xmlns:a16="http://schemas.microsoft.com/office/drawing/2014/main" id="{B121DDF8-69F6-4562-C8EF-F8CBC1FDE438}"/>
                </a:ext>
              </a:extLst>
            </p:cNvPr>
            <p:cNvSpPr/>
            <p:nvPr/>
          </p:nvSpPr>
          <p:spPr bwMode="auto">
            <a:xfrm>
              <a:off x="5530275" y="1976091"/>
              <a:ext cx="2311538" cy="1059569"/>
            </a:xfrm>
            <a:custGeom>
              <a:avLst/>
              <a:gdLst>
                <a:gd name="connsiteX0" fmla="*/ 1155769 w 2311538"/>
                <a:gd name="connsiteY0" fmla="*/ 0 h 1059569"/>
                <a:gd name="connsiteX1" fmla="*/ 2311538 w 2311538"/>
                <a:gd name="connsiteY1" fmla="*/ 1005850 h 1059569"/>
                <a:gd name="connsiteX2" fmla="*/ 2308421 w 2311538"/>
                <a:gd name="connsiteY2" fmla="*/ 1059569 h 1059569"/>
                <a:gd name="connsiteX3" fmla="*/ 2139610 w 2311538"/>
                <a:gd name="connsiteY3" fmla="*/ 1059569 h 1059569"/>
                <a:gd name="connsiteX4" fmla="*/ 2142727 w 2311538"/>
                <a:gd name="connsiteY4" fmla="*/ 1005850 h 1059569"/>
                <a:gd name="connsiteX5" fmla="*/ 1155769 w 2311538"/>
                <a:gd name="connsiteY5" fmla="*/ 146914 h 1059569"/>
                <a:gd name="connsiteX6" fmla="*/ 168811 w 2311538"/>
                <a:gd name="connsiteY6" fmla="*/ 1005850 h 1059569"/>
                <a:gd name="connsiteX7" fmla="*/ 171928 w 2311538"/>
                <a:gd name="connsiteY7" fmla="*/ 1059569 h 1059569"/>
                <a:gd name="connsiteX8" fmla="*/ 3117 w 2311538"/>
                <a:gd name="connsiteY8" fmla="*/ 1059569 h 1059569"/>
                <a:gd name="connsiteX9" fmla="*/ 0 w 2311538"/>
                <a:gd name="connsiteY9" fmla="*/ 1005850 h 1059569"/>
                <a:gd name="connsiteX10" fmla="*/ 1155769 w 2311538"/>
                <a:gd name="connsiteY10" fmla="*/ 0 h 105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1538" h="1059569">
                  <a:moveTo>
                    <a:pt x="1155769" y="0"/>
                  </a:moveTo>
                  <a:cubicBezTo>
                    <a:pt x="1794083" y="0"/>
                    <a:pt x="2311538" y="450334"/>
                    <a:pt x="2311538" y="1005850"/>
                  </a:cubicBezTo>
                  <a:lnTo>
                    <a:pt x="2308421" y="1059569"/>
                  </a:lnTo>
                  <a:lnTo>
                    <a:pt x="2139610" y="1059569"/>
                  </a:lnTo>
                  <a:lnTo>
                    <a:pt x="2142727" y="1005850"/>
                  </a:lnTo>
                  <a:cubicBezTo>
                    <a:pt x="2142727" y="531473"/>
                    <a:pt x="1700851" y="146914"/>
                    <a:pt x="1155769" y="146914"/>
                  </a:cubicBezTo>
                  <a:cubicBezTo>
                    <a:pt x="610687" y="146914"/>
                    <a:pt x="168811" y="531473"/>
                    <a:pt x="168811" y="1005850"/>
                  </a:cubicBezTo>
                  <a:lnTo>
                    <a:pt x="171928" y="1059569"/>
                  </a:lnTo>
                  <a:lnTo>
                    <a:pt x="3117" y="1059569"/>
                  </a:lnTo>
                  <a:lnTo>
                    <a:pt x="0" y="1005850"/>
                  </a:lnTo>
                  <a:cubicBezTo>
                    <a:pt x="0" y="450334"/>
                    <a:pt x="517455" y="0"/>
                    <a:pt x="1155769" y="0"/>
                  </a:cubicBezTo>
                  <a:close/>
                </a:path>
              </a:pathLst>
            </a:custGeom>
            <a:solidFill>
              <a:schemeClr val="tx2">
                <a:lumMod val="75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Freeform: Shape 26">
              <a:extLst>
                <a:ext uri="{FF2B5EF4-FFF2-40B4-BE49-F238E27FC236}">
                  <a16:creationId xmlns:a16="http://schemas.microsoft.com/office/drawing/2014/main" id="{B5CF4893-723B-BB6F-9C33-E9FCA9D0BD43}"/>
                </a:ext>
              </a:extLst>
            </p:cNvPr>
            <p:cNvSpPr/>
            <p:nvPr/>
          </p:nvSpPr>
          <p:spPr bwMode="auto">
            <a:xfrm>
              <a:off x="1576809" y="3035660"/>
              <a:ext cx="2465131" cy="3086195"/>
            </a:xfrm>
            <a:custGeom>
              <a:avLst/>
              <a:gdLst>
                <a:gd name="connsiteX0" fmla="*/ 1 w 2465131"/>
                <a:gd name="connsiteY0" fmla="*/ 0 h 3086195"/>
                <a:gd name="connsiteX1" fmla="*/ 2465131 w 2465131"/>
                <a:gd name="connsiteY1" fmla="*/ 0 h 3086195"/>
                <a:gd name="connsiteX2" fmla="*/ 2465131 w 2465131"/>
                <a:gd name="connsiteY2" fmla="*/ 2735575 h 3086195"/>
                <a:gd name="connsiteX3" fmla="*/ 2464546 w 2465131"/>
                <a:gd name="connsiteY3" fmla="*/ 2735575 h 3086195"/>
                <a:gd name="connsiteX4" fmla="*/ 2458767 w 2465131"/>
                <a:gd name="connsiteY4" fmla="*/ 2768441 h 3086195"/>
                <a:gd name="connsiteX5" fmla="*/ 1232565 w 2465131"/>
                <a:gd name="connsiteY5" fmla="*/ 3086195 h 3086195"/>
                <a:gd name="connsiteX6" fmla="*/ 6364 w 2465131"/>
                <a:gd name="connsiteY6" fmla="*/ 2768441 h 3086195"/>
                <a:gd name="connsiteX7" fmla="*/ 584 w 2465131"/>
                <a:gd name="connsiteY7" fmla="*/ 2735575 h 3086195"/>
                <a:gd name="connsiteX8" fmla="*/ 1 w 2465131"/>
                <a:gd name="connsiteY8" fmla="*/ 2735575 h 3086195"/>
                <a:gd name="connsiteX9" fmla="*/ 1 w 2465131"/>
                <a:gd name="connsiteY9" fmla="*/ 2732258 h 3086195"/>
                <a:gd name="connsiteX10" fmla="*/ 0 w 2465131"/>
                <a:gd name="connsiteY10" fmla="*/ 2732252 h 3086195"/>
                <a:gd name="connsiteX11" fmla="*/ 1 w 2465131"/>
                <a:gd name="connsiteY11" fmla="*/ 2732247 h 308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5131" h="3086195">
                  <a:moveTo>
                    <a:pt x="1" y="0"/>
                  </a:moveTo>
                  <a:lnTo>
                    <a:pt x="2465131" y="0"/>
                  </a:lnTo>
                  <a:lnTo>
                    <a:pt x="2465131" y="2735575"/>
                  </a:lnTo>
                  <a:lnTo>
                    <a:pt x="2464546" y="2735575"/>
                  </a:lnTo>
                  <a:lnTo>
                    <a:pt x="2458767" y="2768441"/>
                  </a:lnTo>
                  <a:cubicBezTo>
                    <a:pt x="2395647" y="2946918"/>
                    <a:pt x="1870747" y="3086195"/>
                    <a:pt x="1232565" y="3086195"/>
                  </a:cubicBezTo>
                  <a:cubicBezTo>
                    <a:pt x="594384" y="3086195"/>
                    <a:pt x="69483" y="2946918"/>
                    <a:pt x="6364" y="2768441"/>
                  </a:cubicBezTo>
                  <a:lnTo>
                    <a:pt x="584" y="2735575"/>
                  </a:lnTo>
                  <a:lnTo>
                    <a:pt x="1" y="2735575"/>
                  </a:lnTo>
                  <a:lnTo>
                    <a:pt x="1" y="2732258"/>
                  </a:lnTo>
                  <a:lnTo>
                    <a:pt x="0" y="2732252"/>
                  </a:lnTo>
                  <a:lnTo>
                    <a:pt x="1" y="2732247"/>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id="{67503568-0A3B-73F0-FDC5-02537F11E700}"/>
                </a:ext>
              </a:extLst>
            </p:cNvPr>
            <p:cNvSpPr/>
            <p:nvPr/>
          </p:nvSpPr>
          <p:spPr bwMode="auto">
            <a:xfrm>
              <a:off x="1576809" y="2823080"/>
              <a:ext cx="2465130" cy="42515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7217F741-0A07-7E3A-53D4-C3BAAAAF62AD}"/>
                </a:ext>
              </a:extLst>
            </p:cNvPr>
            <p:cNvSpPr/>
            <p:nvPr/>
          </p:nvSpPr>
          <p:spPr bwMode="auto">
            <a:xfrm>
              <a:off x="1849047" y="2903688"/>
              <a:ext cx="1920655" cy="263942"/>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Freeform: Shape 36">
              <a:extLst>
                <a:ext uri="{FF2B5EF4-FFF2-40B4-BE49-F238E27FC236}">
                  <a16:creationId xmlns:a16="http://schemas.microsoft.com/office/drawing/2014/main" id="{11918767-B2EB-368B-5481-EA3D23AF7F05}"/>
                </a:ext>
              </a:extLst>
            </p:cNvPr>
            <p:cNvSpPr/>
            <p:nvPr/>
          </p:nvSpPr>
          <p:spPr bwMode="auto">
            <a:xfrm>
              <a:off x="1653605" y="1976091"/>
              <a:ext cx="2311538" cy="1059569"/>
            </a:xfrm>
            <a:custGeom>
              <a:avLst/>
              <a:gdLst>
                <a:gd name="connsiteX0" fmla="*/ 1155769 w 2311538"/>
                <a:gd name="connsiteY0" fmla="*/ 0 h 1059569"/>
                <a:gd name="connsiteX1" fmla="*/ 2311538 w 2311538"/>
                <a:gd name="connsiteY1" fmla="*/ 1005850 h 1059569"/>
                <a:gd name="connsiteX2" fmla="*/ 2308421 w 2311538"/>
                <a:gd name="connsiteY2" fmla="*/ 1059569 h 1059569"/>
                <a:gd name="connsiteX3" fmla="*/ 2139610 w 2311538"/>
                <a:gd name="connsiteY3" fmla="*/ 1059569 h 1059569"/>
                <a:gd name="connsiteX4" fmla="*/ 2142727 w 2311538"/>
                <a:gd name="connsiteY4" fmla="*/ 1005850 h 1059569"/>
                <a:gd name="connsiteX5" fmla="*/ 1155769 w 2311538"/>
                <a:gd name="connsiteY5" fmla="*/ 146914 h 1059569"/>
                <a:gd name="connsiteX6" fmla="*/ 168811 w 2311538"/>
                <a:gd name="connsiteY6" fmla="*/ 1005850 h 1059569"/>
                <a:gd name="connsiteX7" fmla="*/ 171928 w 2311538"/>
                <a:gd name="connsiteY7" fmla="*/ 1059569 h 1059569"/>
                <a:gd name="connsiteX8" fmla="*/ 3117 w 2311538"/>
                <a:gd name="connsiteY8" fmla="*/ 1059569 h 1059569"/>
                <a:gd name="connsiteX9" fmla="*/ 0 w 2311538"/>
                <a:gd name="connsiteY9" fmla="*/ 1005850 h 1059569"/>
                <a:gd name="connsiteX10" fmla="*/ 1155769 w 2311538"/>
                <a:gd name="connsiteY10" fmla="*/ 0 h 105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1538" h="1059569">
                  <a:moveTo>
                    <a:pt x="1155769" y="0"/>
                  </a:moveTo>
                  <a:cubicBezTo>
                    <a:pt x="1794083" y="0"/>
                    <a:pt x="2311538" y="450334"/>
                    <a:pt x="2311538" y="1005850"/>
                  </a:cubicBezTo>
                  <a:lnTo>
                    <a:pt x="2308421" y="1059569"/>
                  </a:lnTo>
                  <a:lnTo>
                    <a:pt x="2139610" y="1059569"/>
                  </a:lnTo>
                  <a:lnTo>
                    <a:pt x="2142727" y="1005850"/>
                  </a:lnTo>
                  <a:cubicBezTo>
                    <a:pt x="2142727" y="531473"/>
                    <a:pt x="1700851" y="146914"/>
                    <a:pt x="1155769" y="146914"/>
                  </a:cubicBezTo>
                  <a:cubicBezTo>
                    <a:pt x="610687" y="146914"/>
                    <a:pt x="168811" y="531473"/>
                    <a:pt x="168811" y="1005850"/>
                  </a:cubicBezTo>
                  <a:lnTo>
                    <a:pt x="171928" y="1059569"/>
                  </a:lnTo>
                  <a:lnTo>
                    <a:pt x="3117" y="1059569"/>
                  </a:lnTo>
                  <a:lnTo>
                    <a:pt x="0" y="1005850"/>
                  </a:lnTo>
                  <a:cubicBezTo>
                    <a:pt x="0" y="450334"/>
                    <a:pt x="517455" y="0"/>
                    <a:pt x="1155769" y="0"/>
                  </a:cubicBezTo>
                  <a:close/>
                </a:path>
              </a:pathLst>
            </a:custGeom>
            <a:solidFill>
              <a:schemeClr val="tx2">
                <a:lumMod val="75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TextBox 3">
              <a:extLst>
                <a:ext uri="{FF2B5EF4-FFF2-40B4-BE49-F238E27FC236}">
                  <a16:creationId xmlns:a16="http://schemas.microsoft.com/office/drawing/2014/main" id="{C2855D4A-DC3B-4D05-96E5-C64B720570C6}"/>
                </a:ext>
              </a:extLst>
            </p:cNvPr>
            <p:cNvSpPr txBox="1">
              <a:spLocks noChangeArrowheads="1"/>
            </p:cNvSpPr>
            <p:nvPr/>
          </p:nvSpPr>
          <p:spPr bwMode="auto">
            <a:xfrm>
              <a:off x="1392032" y="1571357"/>
              <a:ext cx="28346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Times New Roman" panose="02020603050405020304" pitchFamily="18" charset="0"/>
                </a:rPr>
                <a:t>Cytotoxic Chemotherapy</a:t>
              </a:r>
            </a:p>
          </p:txBody>
        </p:sp>
        <p:sp>
          <p:nvSpPr>
            <p:cNvPr id="10" name="TextBox 9">
              <a:extLst>
                <a:ext uri="{FF2B5EF4-FFF2-40B4-BE49-F238E27FC236}">
                  <a16:creationId xmlns:a16="http://schemas.microsoft.com/office/drawing/2014/main" id="{2E4D0D81-6B52-4CAA-88A7-EB7A63C7DC60}"/>
                </a:ext>
              </a:extLst>
            </p:cNvPr>
            <p:cNvSpPr txBox="1">
              <a:spLocks noChangeArrowheads="1"/>
            </p:cNvSpPr>
            <p:nvPr/>
          </p:nvSpPr>
          <p:spPr bwMode="auto">
            <a:xfrm>
              <a:off x="5591654" y="1571357"/>
              <a:ext cx="2188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Times New Roman" panose="02020603050405020304" pitchFamily="18" charset="0"/>
                </a:rPr>
                <a:t>Immunotherapy</a:t>
              </a:r>
            </a:p>
          </p:txBody>
        </p:sp>
        <p:sp>
          <p:nvSpPr>
            <p:cNvPr id="11" name="TextBox 10">
              <a:extLst>
                <a:ext uri="{FF2B5EF4-FFF2-40B4-BE49-F238E27FC236}">
                  <a16:creationId xmlns:a16="http://schemas.microsoft.com/office/drawing/2014/main" id="{9A8148C2-B0AF-4396-B018-739A85AE7946}"/>
                </a:ext>
              </a:extLst>
            </p:cNvPr>
            <p:cNvSpPr txBox="1">
              <a:spLocks noChangeArrowheads="1"/>
            </p:cNvSpPr>
            <p:nvPr/>
          </p:nvSpPr>
          <p:spPr bwMode="auto">
            <a:xfrm>
              <a:off x="1576810" y="3434261"/>
              <a:ext cx="245090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rPr>
                <a:t>Gemcitabine/</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en-US" sz="2000" dirty="0">
                  <a:solidFill>
                    <a:srgbClr val="FFFFFF"/>
                  </a:solidFill>
                  <a:latin typeface="Calibri" panose="020F0502020204030204"/>
                  <a:cs typeface="Times New Roman" panose="02020603050405020304" pitchFamily="18" charset="0"/>
                </a:rPr>
                <a:t>c</a:t>
              </a: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rPr>
                <a:t>isplatin</a:t>
              </a:r>
              <a:b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rPr>
              </a:b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rPr>
                <a:t>F</a:t>
              </a: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OLFOX</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FOLFIRI</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Nal-IRI/5-FU</a:t>
              </a:r>
            </a:p>
          </p:txBody>
        </p:sp>
        <p:sp>
          <p:nvSpPr>
            <p:cNvPr id="13" name="Rectangle 12">
              <a:extLst>
                <a:ext uri="{FF2B5EF4-FFF2-40B4-BE49-F238E27FC236}">
                  <a16:creationId xmlns:a16="http://schemas.microsoft.com/office/drawing/2014/main" id="{4673B62A-BDFA-43E4-974F-0DD59B0FC5E3}"/>
                </a:ext>
              </a:extLst>
            </p:cNvPr>
            <p:cNvSpPr>
              <a:spLocks noChangeArrowheads="1"/>
            </p:cNvSpPr>
            <p:nvPr/>
          </p:nvSpPr>
          <p:spPr bwMode="auto">
            <a:xfrm>
              <a:off x="5453477" y="3434261"/>
              <a:ext cx="2465130" cy="265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rPr>
                <a:t>(Gemcitabine/</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en-US" sz="2000" dirty="0">
                  <a:solidFill>
                    <a:srgbClr val="FFFFFF"/>
                  </a:solidFill>
                  <a:latin typeface="Calibri" panose="020F0502020204030204"/>
                  <a:cs typeface="Times New Roman" panose="02020603050405020304" pitchFamily="18" charset="0"/>
                </a:rPr>
                <a:t>c</a:t>
              </a: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rPr>
                <a:t>isplatin)</a:t>
              </a:r>
              <a:b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rPr>
              </a:b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rPr>
                <a:t>± durvalumab or pembrolizumab</a:t>
              </a:r>
            </a:p>
            <a:p>
              <a:pPr marL="0" marR="0" lvl="0" indent="0" algn="ctr" defTabSz="914400" rtl="0" eaLnBrk="1" fontAlgn="auto" latinLnBrk="0" hangingPunct="1">
                <a:lnSpc>
                  <a:spcPct val="100000"/>
                </a:lnSpc>
                <a:spcBef>
                  <a:spcPts val="400"/>
                </a:spcBef>
                <a:spcAft>
                  <a:spcPts val="0"/>
                </a:spcAft>
                <a:buClr>
                  <a:srgbClr val="000000"/>
                </a:buClr>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Immune checkpoint inhibitors</a:t>
              </a:r>
            </a:p>
            <a:p>
              <a:pPr marL="0" marR="0" lvl="0" indent="0" algn="ctr" defTabSz="914400" rtl="0" eaLnBrk="1" fontAlgn="auto" latinLnBrk="0" hangingPunct="1">
                <a:lnSpc>
                  <a:spcPct val="100000"/>
                </a:lnSpc>
                <a:spcBef>
                  <a:spcPts val="400"/>
                </a:spcBef>
                <a:spcAft>
                  <a:spcPts val="0"/>
                </a:spcAft>
                <a:buClr>
                  <a:srgbClr val="000000"/>
                </a:buClr>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CAR T-cell therapy, vaccines</a:t>
              </a:r>
            </a:p>
          </p:txBody>
        </p:sp>
      </p:grpSp>
      <p:sp>
        <p:nvSpPr>
          <p:cNvPr id="3" name="Freeform: Shape 2">
            <a:extLst>
              <a:ext uri="{FF2B5EF4-FFF2-40B4-BE49-F238E27FC236}">
                <a16:creationId xmlns:a16="http://schemas.microsoft.com/office/drawing/2014/main" id="{6FF3559E-A66A-5D65-EDF8-D97C7B7FD86F}"/>
              </a:ext>
            </a:extLst>
          </p:cNvPr>
          <p:cNvSpPr/>
          <p:nvPr/>
        </p:nvSpPr>
        <p:spPr bwMode="auto">
          <a:xfrm>
            <a:off x="8746746" y="2950339"/>
            <a:ext cx="2465131" cy="3086195"/>
          </a:xfrm>
          <a:custGeom>
            <a:avLst/>
            <a:gdLst>
              <a:gd name="connsiteX0" fmla="*/ 1 w 2465131"/>
              <a:gd name="connsiteY0" fmla="*/ 0 h 3086195"/>
              <a:gd name="connsiteX1" fmla="*/ 2465131 w 2465131"/>
              <a:gd name="connsiteY1" fmla="*/ 0 h 3086195"/>
              <a:gd name="connsiteX2" fmla="*/ 2465131 w 2465131"/>
              <a:gd name="connsiteY2" fmla="*/ 2735575 h 3086195"/>
              <a:gd name="connsiteX3" fmla="*/ 2464546 w 2465131"/>
              <a:gd name="connsiteY3" fmla="*/ 2735575 h 3086195"/>
              <a:gd name="connsiteX4" fmla="*/ 2458767 w 2465131"/>
              <a:gd name="connsiteY4" fmla="*/ 2768441 h 3086195"/>
              <a:gd name="connsiteX5" fmla="*/ 1232565 w 2465131"/>
              <a:gd name="connsiteY5" fmla="*/ 3086195 h 3086195"/>
              <a:gd name="connsiteX6" fmla="*/ 6364 w 2465131"/>
              <a:gd name="connsiteY6" fmla="*/ 2768441 h 3086195"/>
              <a:gd name="connsiteX7" fmla="*/ 584 w 2465131"/>
              <a:gd name="connsiteY7" fmla="*/ 2735575 h 3086195"/>
              <a:gd name="connsiteX8" fmla="*/ 1 w 2465131"/>
              <a:gd name="connsiteY8" fmla="*/ 2735575 h 3086195"/>
              <a:gd name="connsiteX9" fmla="*/ 1 w 2465131"/>
              <a:gd name="connsiteY9" fmla="*/ 2732258 h 3086195"/>
              <a:gd name="connsiteX10" fmla="*/ 0 w 2465131"/>
              <a:gd name="connsiteY10" fmla="*/ 2732252 h 3086195"/>
              <a:gd name="connsiteX11" fmla="*/ 1 w 2465131"/>
              <a:gd name="connsiteY11" fmla="*/ 2732247 h 308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5131" h="3086195">
                <a:moveTo>
                  <a:pt x="1" y="0"/>
                </a:moveTo>
                <a:lnTo>
                  <a:pt x="2465131" y="0"/>
                </a:lnTo>
                <a:lnTo>
                  <a:pt x="2465131" y="2735575"/>
                </a:lnTo>
                <a:lnTo>
                  <a:pt x="2464546" y="2735575"/>
                </a:lnTo>
                <a:lnTo>
                  <a:pt x="2458767" y="2768441"/>
                </a:lnTo>
                <a:cubicBezTo>
                  <a:pt x="2395647" y="2946918"/>
                  <a:pt x="1870747" y="3086195"/>
                  <a:pt x="1232565" y="3086195"/>
                </a:cubicBezTo>
                <a:cubicBezTo>
                  <a:pt x="594384" y="3086195"/>
                  <a:pt x="69483" y="2946918"/>
                  <a:pt x="6364" y="2768441"/>
                </a:cubicBezTo>
                <a:lnTo>
                  <a:pt x="584" y="2735575"/>
                </a:lnTo>
                <a:lnTo>
                  <a:pt x="1" y="2735575"/>
                </a:lnTo>
                <a:lnTo>
                  <a:pt x="1" y="2732258"/>
                </a:lnTo>
                <a:lnTo>
                  <a:pt x="0" y="2732252"/>
                </a:lnTo>
                <a:lnTo>
                  <a:pt x="1" y="2732247"/>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Oval 3">
            <a:extLst>
              <a:ext uri="{FF2B5EF4-FFF2-40B4-BE49-F238E27FC236}">
                <a16:creationId xmlns:a16="http://schemas.microsoft.com/office/drawing/2014/main" id="{F0FD4A6F-AF5B-CD25-73B4-4A9D7508E0E5}"/>
              </a:ext>
            </a:extLst>
          </p:cNvPr>
          <p:cNvSpPr/>
          <p:nvPr/>
        </p:nvSpPr>
        <p:spPr bwMode="auto">
          <a:xfrm>
            <a:off x="8746746" y="2737759"/>
            <a:ext cx="2465130" cy="425159"/>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Oval 4">
            <a:extLst>
              <a:ext uri="{FF2B5EF4-FFF2-40B4-BE49-F238E27FC236}">
                <a16:creationId xmlns:a16="http://schemas.microsoft.com/office/drawing/2014/main" id="{B07D7EF8-6E1F-95BE-E739-59E3257D14FA}"/>
              </a:ext>
            </a:extLst>
          </p:cNvPr>
          <p:cNvSpPr/>
          <p:nvPr/>
        </p:nvSpPr>
        <p:spPr bwMode="auto">
          <a:xfrm>
            <a:off x="9018984" y="2818367"/>
            <a:ext cx="1920655" cy="263942"/>
          </a:xfrm>
          <a:prstGeom prst="ellipse">
            <a:avLst/>
          </a:prstGeom>
          <a:solidFill>
            <a:schemeClr val="accent3">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Freeform: Shape 5">
            <a:extLst>
              <a:ext uri="{FF2B5EF4-FFF2-40B4-BE49-F238E27FC236}">
                <a16:creationId xmlns:a16="http://schemas.microsoft.com/office/drawing/2014/main" id="{FC1CB6BA-6D5D-60DF-2169-EF69245DAD80}"/>
              </a:ext>
            </a:extLst>
          </p:cNvPr>
          <p:cNvSpPr/>
          <p:nvPr/>
        </p:nvSpPr>
        <p:spPr bwMode="auto">
          <a:xfrm>
            <a:off x="8823542" y="1890770"/>
            <a:ext cx="2311538" cy="1059569"/>
          </a:xfrm>
          <a:custGeom>
            <a:avLst/>
            <a:gdLst>
              <a:gd name="connsiteX0" fmla="*/ 1155769 w 2311538"/>
              <a:gd name="connsiteY0" fmla="*/ 0 h 1059569"/>
              <a:gd name="connsiteX1" fmla="*/ 2311538 w 2311538"/>
              <a:gd name="connsiteY1" fmla="*/ 1005850 h 1059569"/>
              <a:gd name="connsiteX2" fmla="*/ 2308421 w 2311538"/>
              <a:gd name="connsiteY2" fmla="*/ 1059569 h 1059569"/>
              <a:gd name="connsiteX3" fmla="*/ 2139610 w 2311538"/>
              <a:gd name="connsiteY3" fmla="*/ 1059569 h 1059569"/>
              <a:gd name="connsiteX4" fmla="*/ 2142727 w 2311538"/>
              <a:gd name="connsiteY4" fmla="*/ 1005850 h 1059569"/>
              <a:gd name="connsiteX5" fmla="*/ 1155769 w 2311538"/>
              <a:gd name="connsiteY5" fmla="*/ 146914 h 1059569"/>
              <a:gd name="connsiteX6" fmla="*/ 168811 w 2311538"/>
              <a:gd name="connsiteY6" fmla="*/ 1005850 h 1059569"/>
              <a:gd name="connsiteX7" fmla="*/ 171928 w 2311538"/>
              <a:gd name="connsiteY7" fmla="*/ 1059569 h 1059569"/>
              <a:gd name="connsiteX8" fmla="*/ 3117 w 2311538"/>
              <a:gd name="connsiteY8" fmla="*/ 1059569 h 1059569"/>
              <a:gd name="connsiteX9" fmla="*/ 0 w 2311538"/>
              <a:gd name="connsiteY9" fmla="*/ 1005850 h 1059569"/>
              <a:gd name="connsiteX10" fmla="*/ 1155769 w 2311538"/>
              <a:gd name="connsiteY10" fmla="*/ 0 h 105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1538" h="1059569">
                <a:moveTo>
                  <a:pt x="1155769" y="0"/>
                </a:moveTo>
                <a:cubicBezTo>
                  <a:pt x="1794083" y="0"/>
                  <a:pt x="2311538" y="450334"/>
                  <a:pt x="2311538" y="1005850"/>
                </a:cubicBezTo>
                <a:lnTo>
                  <a:pt x="2308421" y="1059569"/>
                </a:lnTo>
                <a:lnTo>
                  <a:pt x="2139610" y="1059569"/>
                </a:lnTo>
                <a:lnTo>
                  <a:pt x="2142727" y="1005850"/>
                </a:lnTo>
                <a:cubicBezTo>
                  <a:pt x="2142727" y="531473"/>
                  <a:pt x="1700851" y="146914"/>
                  <a:pt x="1155769" y="146914"/>
                </a:cubicBezTo>
                <a:cubicBezTo>
                  <a:pt x="610687" y="146914"/>
                  <a:pt x="168811" y="531473"/>
                  <a:pt x="168811" y="1005850"/>
                </a:cubicBezTo>
                <a:lnTo>
                  <a:pt x="171928" y="1059569"/>
                </a:lnTo>
                <a:lnTo>
                  <a:pt x="3117" y="1059569"/>
                </a:lnTo>
                <a:lnTo>
                  <a:pt x="0" y="1005850"/>
                </a:lnTo>
                <a:cubicBezTo>
                  <a:pt x="0" y="450334"/>
                  <a:pt x="517455" y="0"/>
                  <a:pt x="1155769" y="0"/>
                </a:cubicBezTo>
                <a:close/>
              </a:path>
            </a:pathLst>
          </a:custGeom>
          <a:solidFill>
            <a:schemeClr val="tx2">
              <a:lumMod val="75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BFE59A5-30DE-4073-9312-0E5BFC8F0BA3}"/>
              </a:ext>
            </a:extLst>
          </p:cNvPr>
          <p:cNvSpPr txBox="1">
            <a:spLocks noChangeArrowheads="1"/>
          </p:cNvSpPr>
          <p:nvPr/>
        </p:nvSpPr>
        <p:spPr bwMode="auto">
          <a:xfrm>
            <a:off x="8567947" y="1486036"/>
            <a:ext cx="28346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Times New Roman" panose="02020603050405020304" pitchFamily="18" charset="0"/>
              </a:rPr>
              <a:t>Targeted Therapy</a:t>
            </a:r>
          </a:p>
        </p:txBody>
      </p:sp>
      <p:sp>
        <p:nvSpPr>
          <p:cNvPr id="14" name="Rectangle 13">
            <a:extLst>
              <a:ext uri="{FF2B5EF4-FFF2-40B4-BE49-F238E27FC236}">
                <a16:creationId xmlns:a16="http://schemas.microsoft.com/office/drawing/2014/main" id="{B93B0BC2-106C-43AC-A2E5-21312BF5F658}"/>
              </a:ext>
            </a:extLst>
          </p:cNvPr>
          <p:cNvSpPr>
            <a:spLocks noChangeArrowheads="1"/>
          </p:cNvSpPr>
          <p:nvPr/>
        </p:nvSpPr>
        <p:spPr bwMode="auto">
          <a:xfrm>
            <a:off x="8746746" y="3348940"/>
            <a:ext cx="2465129" cy="2144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400"/>
              </a:spcBef>
              <a:spcAft>
                <a:spcPts val="0"/>
              </a:spcAft>
              <a:buClr>
                <a:srgbClr val="000000"/>
              </a:buClr>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Targeting FGFR2, IDH1,</a:t>
            </a:r>
          </a:p>
          <a:p>
            <a:pPr marL="0" marR="0" lvl="0" indent="0" algn="ctr" defTabSz="914400" rtl="0" eaLnBrk="1" fontAlgn="auto" latinLnBrk="0" hangingPunct="1">
              <a:lnSpc>
                <a:spcPct val="100000"/>
              </a:lnSpc>
              <a:spcBef>
                <a:spcPts val="400"/>
              </a:spcBef>
              <a:spcAft>
                <a:spcPts val="0"/>
              </a:spcAft>
              <a:buClr>
                <a:srgbClr val="000000"/>
              </a:buClr>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BRAF, HER2</a:t>
            </a:r>
          </a:p>
          <a:p>
            <a:pPr marL="0" marR="0" lvl="0" indent="0" algn="ctr" defTabSz="914400" rtl="0" eaLnBrk="1" fontAlgn="auto" latinLnBrk="0" hangingPunct="1">
              <a:lnSpc>
                <a:spcPct val="100000"/>
              </a:lnSpc>
              <a:spcBef>
                <a:spcPts val="400"/>
              </a:spcBef>
              <a:spcAft>
                <a:spcPts val="0"/>
              </a:spcAft>
              <a:buClr>
                <a:srgbClr val="000000"/>
              </a:buClr>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NTRK, RET</a:t>
            </a:r>
          </a:p>
          <a:p>
            <a:pPr marL="0" marR="0" lvl="0" indent="0" algn="ctr" defTabSz="914400" rtl="0" eaLnBrk="1" fontAlgn="auto" latinLnBrk="0" hangingPunct="1">
              <a:lnSpc>
                <a:spcPct val="100000"/>
              </a:lnSpc>
              <a:spcBef>
                <a:spcPts val="400"/>
              </a:spcBef>
              <a:spcAft>
                <a:spcPts val="0"/>
              </a:spcAft>
              <a:buClr>
                <a:srgbClr val="000000"/>
              </a:buClr>
              <a:buSzTx/>
              <a:buFontTx/>
              <a:buNone/>
              <a:tabLst/>
              <a:defRPr/>
            </a:pPr>
            <a:r>
              <a:rPr kumimoji="0" lang="en-US" altLang="en-US" sz="2000" b="1" i="0" u="none" strike="noStrike" kern="1200" cap="none" spc="0" normalizeH="0" baseline="0" noProof="0" dirty="0">
                <a:ln>
                  <a:noFill/>
                </a:ln>
                <a:solidFill>
                  <a:srgbClr val="FFFF00"/>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MDM2</a:t>
            </a: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 KRAS,</a:t>
            </a:r>
          </a:p>
          <a:p>
            <a:pPr marL="0" marR="0" lvl="0" indent="0" algn="ctr" defTabSz="914400" rtl="0" eaLnBrk="1" fontAlgn="auto" latinLnBrk="0" hangingPunct="1">
              <a:lnSpc>
                <a:spcPct val="100000"/>
              </a:lnSpc>
              <a:spcBef>
                <a:spcPts val="400"/>
              </a:spcBef>
              <a:spcAft>
                <a:spcPts val="0"/>
              </a:spcAft>
              <a:buClr>
                <a:srgbClr val="000000"/>
              </a:buClr>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a:ea typeface="ＭＳ Ｐゴシック" panose="020B0600070205080204" pitchFamily="34" charset="-128"/>
                <a:cs typeface="Times New Roman" panose="02020603050405020304" pitchFamily="18" charset="0"/>
                <a:sym typeface="Calibri" panose="020F0502020204030204" pitchFamily="34" charset="0"/>
              </a:rPr>
              <a:t>and more </a:t>
            </a:r>
          </a:p>
        </p:txBody>
      </p:sp>
    </p:spTree>
    <p:extLst>
      <p:ext uri="{BB962C8B-B14F-4D97-AF65-F5344CB8AC3E}">
        <p14:creationId xmlns:p14="http://schemas.microsoft.com/office/powerpoint/2010/main" val="2007311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1D83B36-07AD-5B4F-8ACA-51136384DDD4}"/>
              </a:ext>
            </a:extLst>
          </p:cNvPr>
          <p:cNvSpPr>
            <a:spLocks noGrp="1"/>
          </p:cNvSpPr>
          <p:nvPr>
            <p:ph type="title"/>
          </p:nvPr>
        </p:nvSpPr>
        <p:spPr>
          <a:xfrm>
            <a:off x="609759" y="238127"/>
            <a:ext cx="10134441" cy="1103313"/>
          </a:xfrm>
        </p:spPr>
        <p:txBody>
          <a:bodyPr/>
          <a:lstStyle/>
          <a:p>
            <a:r>
              <a:rPr lang="en-US" dirty="0"/>
              <a:t>Historical Data for Frontline Treatment of Advanced BTC ABC-02: Gemcitabine + Cisplatin vs Gemcitabine</a:t>
            </a:r>
          </a:p>
        </p:txBody>
      </p:sp>
      <p:sp>
        <p:nvSpPr>
          <p:cNvPr id="28" name="Content Placeholder 27">
            <a:extLst>
              <a:ext uri="{FF2B5EF4-FFF2-40B4-BE49-F238E27FC236}">
                <a16:creationId xmlns:a16="http://schemas.microsoft.com/office/drawing/2014/main" id="{36D92031-D3C9-38C3-47DF-46C8D3174FB0}"/>
              </a:ext>
            </a:extLst>
          </p:cNvPr>
          <p:cNvSpPr>
            <a:spLocks noGrp="1"/>
          </p:cNvSpPr>
          <p:nvPr>
            <p:ph sz="half" idx="1"/>
          </p:nvPr>
        </p:nvSpPr>
        <p:spPr>
          <a:xfrm>
            <a:off x="601819" y="1510730"/>
            <a:ext cx="5951381" cy="4678738"/>
          </a:xfrm>
        </p:spPr>
        <p:txBody>
          <a:bodyPr/>
          <a:lstStyle/>
          <a:p>
            <a:r>
              <a:rPr lang="en-US" sz="2200" dirty="0"/>
              <a:t>Randomized phase III trial of gemcitabine + cisplatin vs gemcitabine for advanced cholangiocarcinoma, gallbladder, and ampullary cancer; no prior systemic chemotherapy for advanced disease (N = 410)</a:t>
            </a:r>
          </a:p>
          <a:p>
            <a:pPr lvl="1"/>
            <a:r>
              <a:rPr lang="en-US" sz="2000" dirty="0"/>
              <a:t>37 centers in UK NCRN</a:t>
            </a:r>
          </a:p>
          <a:p>
            <a:r>
              <a:rPr lang="en-US" sz="2200" dirty="0"/>
              <a:t>Results:</a:t>
            </a:r>
          </a:p>
          <a:p>
            <a:pPr lvl="1"/>
            <a:r>
              <a:rPr lang="en-US" sz="2000" dirty="0"/>
              <a:t>mOS: 11.7 vs 8.1 mo (HR: 0.64; </a:t>
            </a:r>
            <a:r>
              <a:rPr lang="en-US" sz="2000" i="1" dirty="0"/>
              <a:t>P</a:t>
            </a:r>
            <a:r>
              <a:rPr lang="en-US" sz="2000" dirty="0"/>
              <a:t> &lt;.001)</a:t>
            </a:r>
          </a:p>
          <a:p>
            <a:pPr lvl="1"/>
            <a:r>
              <a:rPr lang="en-US" sz="2000" dirty="0"/>
              <a:t>mPFS: 8.0 vs 5.0 mo (HR: 0.63; </a:t>
            </a:r>
            <a:r>
              <a:rPr lang="en-US" sz="2000" i="1" dirty="0"/>
              <a:t>P</a:t>
            </a:r>
            <a:r>
              <a:rPr lang="en-US" sz="2000" dirty="0"/>
              <a:t> &lt;.001)</a:t>
            </a:r>
          </a:p>
          <a:p>
            <a:pPr lvl="1"/>
            <a:r>
              <a:rPr lang="en-US" sz="2000" dirty="0"/>
              <a:t>ORR: 26.1% vs 15.5%</a:t>
            </a:r>
          </a:p>
          <a:p>
            <a:endParaRPr lang="en-US" sz="2200" dirty="0"/>
          </a:p>
        </p:txBody>
      </p:sp>
      <p:sp>
        <p:nvSpPr>
          <p:cNvPr id="7" name="Text Box 11">
            <a:extLst>
              <a:ext uri="{FF2B5EF4-FFF2-40B4-BE49-F238E27FC236}">
                <a16:creationId xmlns:a16="http://schemas.microsoft.com/office/drawing/2014/main" id="{B1A0FB7D-737A-4045-A5B7-936A9A658BDE}"/>
              </a:ext>
            </a:extLst>
          </p:cNvPr>
          <p:cNvSpPr txBox="1">
            <a:spLocks noChangeArrowheads="1"/>
          </p:cNvSpPr>
          <p:nvPr/>
        </p:nvSpPr>
        <p:spPr bwMode="auto">
          <a:xfrm>
            <a:off x="414339" y="63678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Calibri" panose="020F0502020204030204" pitchFamily="34" charset="0"/>
              </a:rPr>
              <a:t>Valle. NEJM. 2010;362:1273. </a:t>
            </a:r>
          </a:p>
        </p:txBody>
      </p:sp>
      <p:sp>
        <p:nvSpPr>
          <p:cNvPr id="3" name="TextBox 2">
            <a:extLst>
              <a:ext uri="{FF2B5EF4-FFF2-40B4-BE49-F238E27FC236}">
                <a16:creationId xmlns:a16="http://schemas.microsoft.com/office/drawing/2014/main" id="{3493E9AB-14ED-AEDA-FBC8-30BF7BDC90E1}"/>
              </a:ext>
            </a:extLst>
          </p:cNvPr>
          <p:cNvSpPr txBox="1"/>
          <p:nvPr/>
        </p:nvSpPr>
        <p:spPr bwMode="auto">
          <a:xfrm rot="16200000">
            <a:off x="6233160" y="3366253"/>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5" name="TextBox 4">
            <a:extLst>
              <a:ext uri="{FF2B5EF4-FFF2-40B4-BE49-F238E27FC236}">
                <a16:creationId xmlns:a16="http://schemas.microsoft.com/office/drawing/2014/main" id="{54F737EA-FD79-68F4-BC0F-1C1EBA0F9D30}"/>
              </a:ext>
            </a:extLst>
          </p:cNvPr>
          <p:cNvSpPr txBox="1"/>
          <p:nvPr/>
        </p:nvSpPr>
        <p:spPr bwMode="auto">
          <a:xfrm>
            <a:off x="8048620" y="5693148"/>
            <a:ext cx="2556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grpSp>
        <p:nvGrpSpPr>
          <p:cNvPr id="13" name="Group 12">
            <a:extLst>
              <a:ext uri="{FF2B5EF4-FFF2-40B4-BE49-F238E27FC236}">
                <a16:creationId xmlns:a16="http://schemas.microsoft.com/office/drawing/2014/main" id="{2BECC276-57C5-BD8F-C732-2B1B84E7C58D}"/>
              </a:ext>
            </a:extLst>
          </p:cNvPr>
          <p:cNvGrpSpPr/>
          <p:nvPr/>
        </p:nvGrpSpPr>
        <p:grpSpPr>
          <a:xfrm>
            <a:off x="6663343" y="1480250"/>
            <a:ext cx="535724" cy="4118345"/>
            <a:chOff x="6663343" y="1480250"/>
            <a:chExt cx="535724" cy="4118345"/>
          </a:xfrm>
        </p:grpSpPr>
        <p:sp>
          <p:nvSpPr>
            <p:cNvPr id="8" name="TextBox 7">
              <a:extLst>
                <a:ext uri="{FF2B5EF4-FFF2-40B4-BE49-F238E27FC236}">
                  <a16:creationId xmlns:a16="http://schemas.microsoft.com/office/drawing/2014/main" id="{3C3E1E84-72DB-68CF-61B9-1E8FDD964469}"/>
                </a:ext>
              </a:extLst>
            </p:cNvPr>
            <p:cNvSpPr txBox="1"/>
            <p:nvPr/>
          </p:nvSpPr>
          <p:spPr bwMode="auto">
            <a:xfrm>
              <a:off x="6663343" y="148025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 name="TextBox 8">
              <a:extLst>
                <a:ext uri="{FF2B5EF4-FFF2-40B4-BE49-F238E27FC236}">
                  <a16:creationId xmlns:a16="http://schemas.microsoft.com/office/drawing/2014/main" id="{FCB5E90C-5B47-86EC-B778-6BFC3E23F3F5}"/>
                </a:ext>
              </a:extLst>
            </p:cNvPr>
            <p:cNvSpPr txBox="1"/>
            <p:nvPr/>
          </p:nvSpPr>
          <p:spPr bwMode="auto">
            <a:xfrm>
              <a:off x="6780363" y="24178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0" name="TextBox 9">
              <a:extLst>
                <a:ext uri="{FF2B5EF4-FFF2-40B4-BE49-F238E27FC236}">
                  <a16:creationId xmlns:a16="http://schemas.microsoft.com/office/drawing/2014/main" id="{48CF153C-921F-A934-23FF-3084CA030F2A}"/>
                </a:ext>
              </a:extLst>
            </p:cNvPr>
            <p:cNvSpPr txBox="1"/>
            <p:nvPr/>
          </p:nvSpPr>
          <p:spPr bwMode="auto">
            <a:xfrm>
              <a:off x="6780363" y="33553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1" name="TextBox 10">
              <a:extLst>
                <a:ext uri="{FF2B5EF4-FFF2-40B4-BE49-F238E27FC236}">
                  <a16:creationId xmlns:a16="http://schemas.microsoft.com/office/drawing/2014/main" id="{7916CFA0-7A8A-22D7-B11F-AB96ABE32618}"/>
                </a:ext>
              </a:extLst>
            </p:cNvPr>
            <p:cNvSpPr txBox="1"/>
            <p:nvPr/>
          </p:nvSpPr>
          <p:spPr bwMode="auto">
            <a:xfrm>
              <a:off x="6780363" y="42929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2" name="TextBox 11">
              <a:extLst>
                <a:ext uri="{FF2B5EF4-FFF2-40B4-BE49-F238E27FC236}">
                  <a16:creationId xmlns:a16="http://schemas.microsoft.com/office/drawing/2014/main" id="{100E1C49-19F8-55B0-8AFF-BA1504C10B80}"/>
                </a:ext>
              </a:extLst>
            </p:cNvPr>
            <p:cNvSpPr txBox="1"/>
            <p:nvPr/>
          </p:nvSpPr>
          <p:spPr bwMode="auto">
            <a:xfrm>
              <a:off x="6897382" y="522926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23" name="Group 22">
            <a:extLst>
              <a:ext uri="{FF2B5EF4-FFF2-40B4-BE49-F238E27FC236}">
                <a16:creationId xmlns:a16="http://schemas.microsoft.com/office/drawing/2014/main" id="{D18CB089-4232-E8A8-88BF-C783F76A6855}"/>
              </a:ext>
            </a:extLst>
          </p:cNvPr>
          <p:cNvGrpSpPr/>
          <p:nvPr/>
        </p:nvGrpSpPr>
        <p:grpSpPr>
          <a:xfrm>
            <a:off x="7071084" y="5457544"/>
            <a:ext cx="4541563" cy="369332"/>
            <a:chOff x="7071084" y="5457544"/>
            <a:chExt cx="4541563" cy="369332"/>
          </a:xfrm>
        </p:grpSpPr>
        <p:sp>
          <p:nvSpPr>
            <p:cNvPr id="14" name="TextBox 13">
              <a:extLst>
                <a:ext uri="{FF2B5EF4-FFF2-40B4-BE49-F238E27FC236}">
                  <a16:creationId xmlns:a16="http://schemas.microsoft.com/office/drawing/2014/main" id="{25605C72-8260-D8D3-5CAA-C2A66ACEEFA2}"/>
                </a:ext>
              </a:extLst>
            </p:cNvPr>
            <p:cNvSpPr txBox="1"/>
            <p:nvPr/>
          </p:nvSpPr>
          <p:spPr bwMode="auto">
            <a:xfrm>
              <a:off x="7071084" y="545754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 name="TextBox 14">
              <a:extLst>
                <a:ext uri="{FF2B5EF4-FFF2-40B4-BE49-F238E27FC236}">
                  <a16:creationId xmlns:a16="http://schemas.microsoft.com/office/drawing/2014/main" id="{D532B17D-1FAA-1B26-4609-3E7FEA2DBA87}"/>
                </a:ext>
              </a:extLst>
            </p:cNvPr>
            <p:cNvSpPr txBox="1"/>
            <p:nvPr/>
          </p:nvSpPr>
          <p:spPr bwMode="auto">
            <a:xfrm>
              <a:off x="7592192" y="545754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6" name="TextBox 15">
              <a:extLst>
                <a:ext uri="{FF2B5EF4-FFF2-40B4-BE49-F238E27FC236}">
                  <a16:creationId xmlns:a16="http://schemas.microsoft.com/office/drawing/2014/main" id="{70F128A5-DFDC-CAA2-B53B-F8B308EE7340}"/>
                </a:ext>
              </a:extLst>
            </p:cNvPr>
            <p:cNvSpPr txBox="1"/>
            <p:nvPr/>
          </p:nvSpPr>
          <p:spPr bwMode="auto">
            <a:xfrm>
              <a:off x="8119552" y="545754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7" name="TextBox 16">
              <a:extLst>
                <a:ext uri="{FF2B5EF4-FFF2-40B4-BE49-F238E27FC236}">
                  <a16:creationId xmlns:a16="http://schemas.microsoft.com/office/drawing/2014/main" id="{8E219A31-5747-F22C-BEC7-9ABE60AEADC9}"/>
                </a:ext>
              </a:extLst>
            </p:cNvPr>
            <p:cNvSpPr txBox="1"/>
            <p:nvPr/>
          </p:nvSpPr>
          <p:spPr bwMode="auto">
            <a:xfrm>
              <a:off x="8582151" y="54575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8" name="TextBox 17">
              <a:extLst>
                <a:ext uri="{FF2B5EF4-FFF2-40B4-BE49-F238E27FC236}">
                  <a16:creationId xmlns:a16="http://schemas.microsoft.com/office/drawing/2014/main" id="{BBEA1795-E41C-C757-AB63-0D632C75E02D}"/>
                </a:ext>
              </a:extLst>
            </p:cNvPr>
            <p:cNvSpPr txBox="1"/>
            <p:nvPr/>
          </p:nvSpPr>
          <p:spPr bwMode="auto">
            <a:xfrm>
              <a:off x="9103259" y="54575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9" name="TextBox 18">
              <a:extLst>
                <a:ext uri="{FF2B5EF4-FFF2-40B4-BE49-F238E27FC236}">
                  <a16:creationId xmlns:a16="http://schemas.microsoft.com/office/drawing/2014/main" id="{D7023BC4-E5BF-3B0F-9ACE-98103B7B0113}"/>
                </a:ext>
              </a:extLst>
            </p:cNvPr>
            <p:cNvSpPr txBox="1"/>
            <p:nvPr/>
          </p:nvSpPr>
          <p:spPr bwMode="auto">
            <a:xfrm>
              <a:off x="9624367" y="54575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0" name="TextBox 19">
              <a:extLst>
                <a:ext uri="{FF2B5EF4-FFF2-40B4-BE49-F238E27FC236}">
                  <a16:creationId xmlns:a16="http://schemas.microsoft.com/office/drawing/2014/main" id="{1E791222-E992-FE6F-F719-C3E7A976F49C}"/>
                </a:ext>
              </a:extLst>
            </p:cNvPr>
            <p:cNvSpPr txBox="1"/>
            <p:nvPr/>
          </p:nvSpPr>
          <p:spPr bwMode="auto">
            <a:xfrm>
              <a:off x="10151727" y="54575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1" name="TextBox 20">
              <a:extLst>
                <a:ext uri="{FF2B5EF4-FFF2-40B4-BE49-F238E27FC236}">
                  <a16:creationId xmlns:a16="http://schemas.microsoft.com/office/drawing/2014/main" id="{6B91D2DE-AB06-2BD6-0613-A95D64A820A8}"/>
                </a:ext>
              </a:extLst>
            </p:cNvPr>
            <p:cNvSpPr txBox="1"/>
            <p:nvPr/>
          </p:nvSpPr>
          <p:spPr bwMode="auto">
            <a:xfrm>
              <a:off x="10672835" y="54575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22" name="TextBox 21">
              <a:extLst>
                <a:ext uri="{FF2B5EF4-FFF2-40B4-BE49-F238E27FC236}">
                  <a16:creationId xmlns:a16="http://schemas.microsoft.com/office/drawing/2014/main" id="{6F9E7FCB-B139-F9C1-DE65-D1D806BA5E75}"/>
                </a:ext>
              </a:extLst>
            </p:cNvPr>
            <p:cNvSpPr txBox="1"/>
            <p:nvPr/>
          </p:nvSpPr>
          <p:spPr bwMode="auto">
            <a:xfrm>
              <a:off x="11193943" y="54575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grpSp>
      <p:sp>
        <p:nvSpPr>
          <p:cNvPr id="24" name="TextBox 23">
            <a:extLst>
              <a:ext uri="{FF2B5EF4-FFF2-40B4-BE49-F238E27FC236}">
                <a16:creationId xmlns:a16="http://schemas.microsoft.com/office/drawing/2014/main" id="{EA6F1DC3-42F1-7A4D-064B-7AB5D4B73187}"/>
              </a:ext>
            </a:extLst>
          </p:cNvPr>
          <p:cNvSpPr txBox="1"/>
          <p:nvPr/>
        </p:nvSpPr>
        <p:spPr bwMode="auto">
          <a:xfrm>
            <a:off x="7484636" y="4172006"/>
            <a:ext cx="1397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Gemcitabine</a:t>
            </a:r>
          </a:p>
        </p:txBody>
      </p:sp>
      <p:sp>
        <p:nvSpPr>
          <p:cNvPr id="25" name="TextBox 24">
            <a:extLst>
              <a:ext uri="{FF2B5EF4-FFF2-40B4-BE49-F238E27FC236}">
                <a16:creationId xmlns:a16="http://schemas.microsoft.com/office/drawing/2014/main" id="{D0373E63-236B-A4EC-FD96-491F7D9EC1E7}"/>
              </a:ext>
            </a:extLst>
          </p:cNvPr>
          <p:cNvSpPr txBox="1"/>
          <p:nvPr/>
        </p:nvSpPr>
        <p:spPr bwMode="auto">
          <a:xfrm>
            <a:off x="8778403" y="3277343"/>
            <a:ext cx="2413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Gemcitabine + cisplatin</a:t>
            </a:r>
          </a:p>
        </p:txBody>
      </p:sp>
      <p:sp>
        <p:nvSpPr>
          <p:cNvPr id="26" name="TextBox 25">
            <a:extLst>
              <a:ext uri="{FF2B5EF4-FFF2-40B4-BE49-F238E27FC236}">
                <a16:creationId xmlns:a16="http://schemas.microsoft.com/office/drawing/2014/main" id="{6E8F390A-28C1-433B-7B87-3A7ED9578CAA}"/>
              </a:ext>
            </a:extLst>
          </p:cNvPr>
          <p:cNvSpPr txBox="1"/>
          <p:nvPr/>
        </p:nvSpPr>
        <p:spPr bwMode="auto">
          <a:xfrm>
            <a:off x="8942101" y="1790037"/>
            <a:ext cx="19575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for death: 0.64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0.52-0.80;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&lt;.001)</a:t>
            </a:r>
          </a:p>
        </p:txBody>
      </p:sp>
      <p:sp>
        <p:nvSpPr>
          <p:cNvPr id="27" name="Freeform: Shape 26">
            <a:extLst>
              <a:ext uri="{FF2B5EF4-FFF2-40B4-BE49-F238E27FC236}">
                <a16:creationId xmlns:a16="http://schemas.microsoft.com/office/drawing/2014/main" id="{2BE08275-55AA-717F-D687-06FB46037FE1}"/>
              </a:ext>
            </a:extLst>
          </p:cNvPr>
          <p:cNvSpPr/>
          <p:nvPr/>
        </p:nvSpPr>
        <p:spPr bwMode="auto">
          <a:xfrm>
            <a:off x="7216140" y="1668780"/>
            <a:ext cx="4198620" cy="3749040"/>
          </a:xfrm>
          <a:custGeom>
            <a:avLst/>
            <a:gdLst>
              <a:gd name="connsiteX0" fmla="*/ 0 w 4198620"/>
              <a:gd name="connsiteY0" fmla="*/ 0 h 3749040"/>
              <a:gd name="connsiteX1" fmla="*/ 0 w 4198620"/>
              <a:gd name="connsiteY1" fmla="*/ 3749040 h 3749040"/>
              <a:gd name="connsiteX2" fmla="*/ 4198620 w 4198620"/>
              <a:gd name="connsiteY2" fmla="*/ 3749040 h 3749040"/>
            </a:gdLst>
            <a:ahLst/>
            <a:cxnLst>
              <a:cxn ang="0">
                <a:pos x="connsiteX0" y="connsiteY0"/>
              </a:cxn>
              <a:cxn ang="0">
                <a:pos x="connsiteX1" y="connsiteY1"/>
              </a:cxn>
              <a:cxn ang="0">
                <a:pos x="connsiteX2" y="connsiteY2"/>
              </a:cxn>
            </a:cxnLst>
            <a:rect l="l" t="t" r="r" b="b"/>
            <a:pathLst>
              <a:path w="4198620" h="3749040">
                <a:moveTo>
                  <a:pt x="0" y="0"/>
                </a:moveTo>
                <a:lnTo>
                  <a:pt x="0" y="3749040"/>
                </a:lnTo>
                <a:lnTo>
                  <a:pt x="4198620" y="374904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4" name="Group 33">
            <a:extLst>
              <a:ext uri="{FF2B5EF4-FFF2-40B4-BE49-F238E27FC236}">
                <a16:creationId xmlns:a16="http://schemas.microsoft.com/office/drawing/2014/main" id="{CCA7416D-5AF5-32B3-6335-021C0F9B1111}"/>
              </a:ext>
            </a:extLst>
          </p:cNvPr>
          <p:cNvGrpSpPr/>
          <p:nvPr/>
        </p:nvGrpSpPr>
        <p:grpSpPr>
          <a:xfrm>
            <a:off x="7124701" y="1672536"/>
            <a:ext cx="91440" cy="3749012"/>
            <a:chOff x="7071084" y="1672536"/>
            <a:chExt cx="511035" cy="3749012"/>
          </a:xfrm>
        </p:grpSpPr>
        <p:cxnSp>
          <p:nvCxnSpPr>
            <p:cNvPr id="29" name="Straight Connector 28">
              <a:extLst>
                <a:ext uri="{FF2B5EF4-FFF2-40B4-BE49-F238E27FC236}">
                  <a16:creationId xmlns:a16="http://schemas.microsoft.com/office/drawing/2014/main" id="{51433FA5-BBE1-F5EE-9BB7-6552FDA5564F}"/>
                </a:ext>
              </a:extLst>
            </p:cNvPr>
            <p:cNvCxnSpPr>
              <a:cxnSpLocks/>
            </p:cNvCxnSpPr>
            <p:nvPr/>
          </p:nvCxnSpPr>
          <p:spPr bwMode="auto">
            <a:xfrm>
              <a:off x="7071084" y="1672536"/>
              <a:ext cx="51103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9EB324B-67D3-F168-5DBF-66F121C81256}"/>
                </a:ext>
              </a:extLst>
            </p:cNvPr>
            <p:cNvCxnSpPr>
              <a:cxnSpLocks/>
            </p:cNvCxnSpPr>
            <p:nvPr/>
          </p:nvCxnSpPr>
          <p:spPr bwMode="auto">
            <a:xfrm>
              <a:off x="7071084" y="2609789"/>
              <a:ext cx="51103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2CB4AE9-A824-48B1-9CE1-B03A99C5DF7C}"/>
                </a:ext>
              </a:extLst>
            </p:cNvPr>
            <p:cNvCxnSpPr>
              <a:cxnSpLocks/>
            </p:cNvCxnSpPr>
            <p:nvPr/>
          </p:nvCxnSpPr>
          <p:spPr bwMode="auto">
            <a:xfrm>
              <a:off x="7071084" y="3547042"/>
              <a:ext cx="51103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FB88592-B7A9-26E7-953A-A2B8ED06BC8E}"/>
                </a:ext>
              </a:extLst>
            </p:cNvPr>
            <p:cNvCxnSpPr>
              <a:cxnSpLocks/>
            </p:cNvCxnSpPr>
            <p:nvPr/>
          </p:nvCxnSpPr>
          <p:spPr bwMode="auto">
            <a:xfrm>
              <a:off x="7071084" y="4484295"/>
              <a:ext cx="51103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C78A6CE-8F61-CF77-832F-13A30C3790DD}"/>
                </a:ext>
              </a:extLst>
            </p:cNvPr>
            <p:cNvCxnSpPr>
              <a:cxnSpLocks/>
            </p:cNvCxnSpPr>
            <p:nvPr/>
          </p:nvCxnSpPr>
          <p:spPr bwMode="auto">
            <a:xfrm>
              <a:off x="7071084" y="5421548"/>
              <a:ext cx="51103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B70473BF-638E-A522-4DE6-9532EA57CC2E}"/>
              </a:ext>
            </a:extLst>
          </p:cNvPr>
          <p:cNvGrpSpPr/>
          <p:nvPr/>
        </p:nvGrpSpPr>
        <p:grpSpPr>
          <a:xfrm>
            <a:off x="7215646" y="5417819"/>
            <a:ext cx="4183380" cy="83821"/>
            <a:chOff x="7215646" y="5110915"/>
            <a:chExt cx="4183380" cy="487680"/>
          </a:xfrm>
        </p:grpSpPr>
        <p:cxnSp>
          <p:nvCxnSpPr>
            <p:cNvPr id="36" name="Straight Connector 35">
              <a:extLst>
                <a:ext uri="{FF2B5EF4-FFF2-40B4-BE49-F238E27FC236}">
                  <a16:creationId xmlns:a16="http://schemas.microsoft.com/office/drawing/2014/main" id="{B779923E-3759-FC9C-BD0C-C15A433B8386}"/>
                </a:ext>
              </a:extLst>
            </p:cNvPr>
            <p:cNvCxnSpPr/>
            <p:nvPr/>
          </p:nvCxnSpPr>
          <p:spPr bwMode="auto">
            <a:xfrm>
              <a:off x="7215646" y="5110915"/>
              <a:ext cx="0" cy="48768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144FE89-4293-D0A3-1D4B-74040F7EFF70}"/>
                </a:ext>
              </a:extLst>
            </p:cNvPr>
            <p:cNvCxnSpPr/>
            <p:nvPr/>
          </p:nvCxnSpPr>
          <p:spPr bwMode="auto">
            <a:xfrm>
              <a:off x="7741426" y="5110915"/>
              <a:ext cx="0" cy="48768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F8439E2-EDCA-E814-C3C5-0579FD88718B}"/>
                </a:ext>
              </a:extLst>
            </p:cNvPr>
            <p:cNvCxnSpPr/>
            <p:nvPr/>
          </p:nvCxnSpPr>
          <p:spPr bwMode="auto">
            <a:xfrm>
              <a:off x="8267206" y="5110915"/>
              <a:ext cx="0" cy="48768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52B48D4-6B08-FD82-9991-E397C06614DE}"/>
                </a:ext>
              </a:extLst>
            </p:cNvPr>
            <p:cNvCxnSpPr/>
            <p:nvPr/>
          </p:nvCxnSpPr>
          <p:spPr bwMode="auto">
            <a:xfrm>
              <a:off x="8792986" y="5110915"/>
              <a:ext cx="0" cy="48768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A163351-87F7-1129-9CC3-A5A0835043D8}"/>
                </a:ext>
              </a:extLst>
            </p:cNvPr>
            <p:cNvCxnSpPr/>
            <p:nvPr/>
          </p:nvCxnSpPr>
          <p:spPr bwMode="auto">
            <a:xfrm>
              <a:off x="9311146" y="5110915"/>
              <a:ext cx="0" cy="48768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B0A517F-4E56-40EA-B1C8-3D1179F9DD88}"/>
                </a:ext>
              </a:extLst>
            </p:cNvPr>
            <p:cNvCxnSpPr/>
            <p:nvPr/>
          </p:nvCxnSpPr>
          <p:spPr bwMode="auto">
            <a:xfrm>
              <a:off x="9836926" y="5110915"/>
              <a:ext cx="0" cy="48768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F94179D-EFB3-DBD9-D9C7-3ACDA82F6355}"/>
                </a:ext>
              </a:extLst>
            </p:cNvPr>
            <p:cNvCxnSpPr/>
            <p:nvPr/>
          </p:nvCxnSpPr>
          <p:spPr bwMode="auto">
            <a:xfrm>
              <a:off x="10362706" y="5110915"/>
              <a:ext cx="0" cy="48768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4C3696C-2E7E-088D-8CEC-3750A1126B43}"/>
                </a:ext>
              </a:extLst>
            </p:cNvPr>
            <p:cNvCxnSpPr/>
            <p:nvPr/>
          </p:nvCxnSpPr>
          <p:spPr bwMode="auto">
            <a:xfrm>
              <a:off x="10888486" y="5110915"/>
              <a:ext cx="0" cy="48768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90D69AF-E149-8801-5203-1C0DD27CB5B8}"/>
                </a:ext>
              </a:extLst>
            </p:cNvPr>
            <p:cNvCxnSpPr/>
            <p:nvPr/>
          </p:nvCxnSpPr>
          <p:spPr bwMode="auto">
            <a:xfrm>
              <a:off x="11399026" y="5110915"/>
              <a:ext cx="0" cy="487680"/>
            </a:xfrm>
            <a:prstGeom prst="line">
              <a:avLst/>
            </a:prstGeom>
            <a:noFill/>
            <a:ln w="28575" cap="flat" cmpd="sng" algn="ctr">
              <a:solidFill>
                <a:schemeClr val="bg1"/>
              </a:solidFill>
              <a:prstDash val="solid"/>
              <a:round/>
              <a:headEnd type="none" w="med" len="med"/>
              <a:tailEnd type="none" w="med" len="med"/>
            </a:ln>
            <a:effectLst/>
          </p:spPr>
        </p:cxnSp>
      </p:grpSp>
      <p:sp>
        <p:nvSpPr>
          <p:cNvPr id="46" name="Freeform: Shape 45">
            <a:extLst>
              <a:ext uri="{FF2B5EF4-FFF2-40B4-BE49-F238E27FC236}">
                <a16:creationId xmlns:a16="http://schemas.microsoft.com/office/drawing/2014/main" id="{0FD7F8D5-CA4C-F4D7-D79D-06879584E3E4}"/>
              </a:ext>
            </a:extLst>
          </p:cNvPr>
          <p:cNvSpPr/>
          <p:nvPr/>
        </p:nvSpPr>
        <p:spPr bwMode="auto">
          <a:xfrm>
            <a:off x="7224713" y="1662114"/>
            <a:ext cx="4186237" cy="3659982"/>
          </a:xfrm>
          <a:custGeom>
            <a:avLst/>
            <a:gdLst>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38350 h 3662363"/>
              <a:gd name="connsiteX96" fmla="*/ 1724025 w 4186237"/>
              <a:gd name="connsiteY96" fmla="*/ 2038350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85962 w 4186237"/>
              <a:gd name="connsiteY113" fmla="*/ 2305050 h 3662363"/>
              <a:gd name="connsiteX114" fmla="*/ 2009775 w 4186237"/>
              <a:gd name="connsiteY114" fmla="*/ 2328863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181225 w 4186237"/>
              <a:gd name="connsiteY126" fmla="*/ 2528888 h 3662363"/>
              <a:gd name="connsiteX127" fmla="*/ 2214562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38350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85962 w 4186237"/>
              <a:gd name="connsiteY113" fmla="*/ 2305050 h 3662363"/>
              <a:gd name="connsiteX114" fmla="*/ 2009775 w 4186237"/>
              <a:gd name="connsiteY114" fmla="*/ 2328863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181225 w 4186237"/>
              <a:gd name="connsiteY126" fmla="*/ 2528888 h 3662363"/>
              <a:gd name="connsiteX127" fmla="*/ 2214562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6406 w 4186237"/>
              <a:gd name="connsiteY96" fmla="*/ 2062162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85962 w 4186237"/>
              <a:gd name="connsiteY113" fmla="*/ 2305050 h 3662363"/>
              <a:gd name="connsiteX114" fmla="*/ 2009775 w 4186237"/>
              <a:gd name="connsiteY114" fmla="*/ 2328863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181225 w 4186237"/>
              <a:gd name="connsiteY126" fmla="*/ 2528888 h 3662363"/>
              <a:gd name="connsiteX127" fmla="*/ 2214562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85962 w 4186237"/>
              <a:gd name="connsiteY113" fmla="*/ 2305050 h 3662363"/>
              <a:gd name="connsiteX114" fmla="*/ 2009775 w 4186237"/>
              <a:gd name="connsiteY114" fmla="*/ 2328863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181225 w 4186237"/>
              <a:gd name="connsiteY126" fmla="*/ 2528888 h 3662363"/>
              <a:gd name="connsiteX127" fmla="*/ 2214562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9775 w 4186237"/>
              <a:gd name="connsiteY114" fmla="*/ 2328863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181225 w 4186237"/>
              <a:gd name="connsiteY126" fmla="*/ 2528888 h 3662363"/>
              <a:gd name="connsiteX127" fmla="*/ 2214562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9775 w 4186237"/>
              <a:gd name="connsiteY114" fmla="*/ 2336007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181225 w 4186237"/>
              <a:gd name="connsiteY126" fmla="*/ 2528888 h 3662363"/>
              <a:gd name="connsiteX127" fmla="*/ 2214562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181225 w 4186237"/>
              <a:gd name="connsiteY126" fmla="*/ 2528888 h 3662363"/>
              <a:gd name="connsiteX127" fmla="*/ 2214562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181225 w 4186237"/>
              <a:gd name="connsiteY126" fmla="*/ 2528888 h 3662363"/>
              <a:gd name="connsiteX127" fmla="*/ 2207418 w 4186237"/>
              <a:gd name="connsiteY127" fmla="*/ 2533650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181225 w 4186237"/>
              <a:gd name="connsiteY126" fmla="*/ 2528888 h 3662363"/>
              <a:gd name="connsiteX127" fmla="*/ 2216943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14563 w 4186237"/>
              <a:gd name="connsiteY126" fmla="*/ 2516982 h 3662363"/>
              <a:gd name="connsiteX127" fmla="*/ 2216943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52662 w 4186237"/>
              <a:gd name="connsiteY128" fmla="*/ 2562225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35994 w 4186237"/>
              <a:gd name="connsiteY128" fmla="*/ 2574132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2662 w 4186237"/>
              <a:gd name="connsiteY129" fmla="*/ 2609850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5043 w 4186237"/>
              <a:gd name="connsiteY129" fmla="*/ 2588419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2662 w 4186237"/>
              <a:gd name="connsiteY129" fmla="*/ 2616994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2662 w 4186237"/>
              <a:gd name="connsiteY129" fmla="*/ 2578894 h 3662363"/>
              <a:gd name="connsiteX130" fmla="*/ 2286000 w 4186237"/>
              <a:gd name="connsiteY130" fmla="*/ 2609850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2662 w 4186237"/>
              <a:gd name="connsiteY129" fmla="*/ 2578894 h 3662363"/>
              <a:gd name="connsiteX130" fmla="*/ 2259806 w 4186237"/>
              <a:gd name="connsiteY130" fmla="*/ 2619375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2662 w 4186237"/>
              <a:gd name="connsiteY129" fmla="*/ 2578894 h 3662363"/>
              <a:gd name="connsiteX130" fmla="*/ 2285999 w 4186237"/>
              <a:gd name="connsiteY130" fmla="*/ 2616994 h 3662363"/>
              <a:gd name="connsiteX131" fmla="*/ 2286000 w 4186237"/>
              <a:gd name="connsiteY131" fmla="*/ 2671763 h 3662363"/>
              <a:gd name="connsiteX132" fmla="*/ 2305050 w 4186237"/>
              <a:gd name="connsiteY132" fmla="*/ 2690813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2662 w 4186237"/>
              <a:gd name="connsiteY129" fmla="*/ 2578894 h 3662363"/>
              <a:gd name="connsiteX130" fmla="*/ 2285999 w 4186237"/>
              <a:gd name="connsiteY130" fmla="*/ 2616994 h 3662363"/>
              <a:gd name="connsiteX131" fmla="*/ 2286000 w 4186237"/>
              <a:gd name="connsiteY131" fmla="*/ 2671763 h 3662363"/>
              <a:gd name="connsiteX132" fmla="*/ 2324100 w 4186237"/>
              <a:gd name="connsiteY132" fmla="*/ 2678907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2662 w 4186237"/>
              <a:gd name="connsiteY129" fmla="*/ 2578894 h 3662363"/>
              <a:gd name="connsiteX130" fmla="*/ 2285999 w 4186237"/>
              <a:gd name="connsiteY130" fmla="*/ 2616994 h 3662363"/>
              <a:gd name="connsiteX131" fmla="*/ 2286000 w 4186237"/>
              <a:gd name="connsiteY131" fmla="*/ 2671763 h 3662363"/>
              <a:gd name="connsiteX132" fmla="*/ 2314575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2662 w 4186237"/>
              <a:gd name="connsiteY129" fmla="*/ 2578894 h 3662363"/>
              <a:gd name="connsiteX130" fmla="*/ 2285999 w 4186237"/>
              <a:gd name="connsiteY130" fmla="*/ 2616994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5999 w 4186237"/>
              <a:gd name="connsiteY130" fmla="*/ 2616994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19413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26557 h 3662363"/>
              <a:gd name="connsiteX146" fmla="*/ 2919412 w 4186237"/>
              <a:gd name="connsiteY146" fmla="*/ 2919413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7487 w 4186237"/>
              <a:gd name="connsiteY144" fmla="*/ 2876550 h 3662363"/>
              <a:gd name="connsiteX145" fmla="*/ 2757487 w 4186237"/>
              <a:gd name="connsiteY145" fmla="*/ 2926557 h 3662363"/>
              <a:gd name="connsiteX146" fmla="*/ 2919412 w 4186237"/>
              <a:gd name="connsiteY146" fmla="*/ 2931319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24149 w 4186237"/>
              <a:gd name="connsiteY144" fmla="*/ 2876550 h 3662363"/>
              <a:gd name="connsiteX145" fmla="*/ 2757487 w 4186237"/>
              <a:gd name="connsiteY145" fmla="*/ 2926557 h 3662363"/>
              <a:gd name="connsiteX146" fmla="*/ 2919412 w 4186237"/>
              <a:gd name="connsiteY146" fmla="*/ 2931319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45580 w 4186237"/>
              <a:gd name="connsiteY144" fmla="*/ 2886075 h 3662363"/>
              <a:gd name="connsiteX145" fmla="*/ 2757487 w 4186237"/>
              <a:gd name="connsiteY145" fmla="*/ 2926557 h 3662363"/>
              <a:gd name="connsiteX146" fmla="*/ 2919412 w 4186237"/>
              <a:gd name="connsiteY146" fmla="*/ 2931319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2724 w 4186237"/>
              <a:gd name="connsiteY144" fmla="*/ 2886075 h 3662363"/>
              <a:gd name="connsiteX145" fmla="*/ 2757487 w 4186237"/>
              <a:gd name="connsiteY145" fmla="*/ 2926557 h 3662363"/>
              <a:gd name="connsiteX146" fmla="*/ 2919412 w 4186237"/>
              <a:gd name="connsiteY146" fmla="*/ 2931319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38575 w 4186237"/>
              <a:gd name="connsiteY180" fmla="*/ 3609975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2724 w 4186237"/>
              <a:gd name="connsiteY144" fmla="*/ 2886075 h 3662363"/>
              <a:gd name="connsiteX145" fmla="*/ 2757487 w 4186237"/>
              <a:gd name="connsiteY145" fmla="*/ 2926557 h 3662363"/>
              <a:gd name="connsiteX146" fmla="*/ 2919412 w 4186237"/>
              <a:gd name="connsiteY146" fmla="*/ 2931319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71912 w 4186237"/>
              <a:gd name="connsiteY180" fmla="*/ 3576637 h 3662363"/>
              <a:gd name="connsiteX181" fmla="*/ 3881437 w 4186237"/>
              <a:gd name="connsiteY181" fmla="*/ 3609975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2724 w 4186237"/>
              <a:gd name="connsiteY144" fmla="*/ 2886075 h 3662363"/>
              <a:gd name="connsiteX145" fmla="*/ 2757487 w 4186237"/>
              <a:gd name="connsiteY145" fmla="*/ 2926557 h 3662363"/>
              <a:gd name="connsiteX146" fmla="*/ 2919412 w 4186237"/>
              <a:gd name="connsiteY146" fmla="*/ 2931319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71912 w 4186237"/>
              <a:gd name="connsiteY180" fmla="*/ 3576637 h 3662363"/>
              <a:gd name="connsiteX181" fmla="*/ 3867150 w 4186237"/>
              <a:gd name="connsiteY181" fmla="*/ 3626643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2724 w 4186237"/>
              <a:gd name="connsiteY144" fmla="*/ 2886075 h 3662363"/>
              <a:gd name="connsiteX145" fmla="*/ 2757487 w 4186237"/>
              <a:gd name="connsiteY145" fmla="*/ 2926557 h 3662363"/>
              <a:gd name="connsiteX146" fmla="*/ 2919412 w 4186237"/>
              <a:gd name="connsiteY146" fmla="*/ 2931319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71912 w 4186237"/>
              <a:gd name="connsiteY180" fmla="*/ 3576637 h 3662363"/>
              <a:gd name="connsiteX181" fmla="*/ 3867150 w 4186237"/>
              <a:gd name="connsiteY181" fmla="*/ 3626643 h 3662363"/>
              <a:gd name="connsiteX182" fmla="*/ 3881437 w 4186237"/>
              <a:gd name="connsiteY182" fmla="*/ 3662363 h 3662363"/>
              <a:gd name="connsiteX183" fmla="*/ 4186237 w 4186237"/>
              <a:gd name="connsiteY183" fmla="*/ 3662363 h 3662363"/>
              <a:gd name="connsiteX0" fmla="*/ 0 w 4186237"/>
              <a:gd name="connsiteY0" fmla="*/ 4763 h 3662363"/>
              <a:gd name="connsiteX1" fmla="*/ 57150 w 4186237"/>
              <a:gd name="connsiteY1" fmla="*/ 0 h 3662363"/>
              <a:gd name="connsiteX2" fmla="*/ 76200 w 4186237"/>
              <a:gd name="connsiteY2" fmla="*/ 52388 h 3662363"/>
              <a:gd name="connsiteX3" fmla="*/ 152400 w 4186237"/>
              <a:gd name="connsiteY3" fmla="*/ 52388 h 3662363"/>
              <a:gd name="connsiteX4" fmla="*/ 180975 w 4186237"/>
              <a:gd name="connsiteY4" fmla="*/ 104775 h 3662363"/>
              <a:gd name="connsiteX5" fmla="*/ 209550 w 4186237"/>
              <a:gd name="connsiteY5" fmla="*/ 104775 h 3662363"/>
              <a:gd name="connsiteX6" fmla="*/ 200025 w 4186237"/>
              <a:gd name="connsiteY6" fmla="*/ 152400 h 3662363"/>
              <a:gd name="connsiteX7" fmla="*/ 233362 w 4186237"/>
              <a:gd name="connsiteY7" fmla="*/ 152400 h 3662363"/>
              <a:gd name="connsiteX8" fmla="*/ 233362 w 4186237"/>
              <a:gd name="connsiteY8" fmla="*/ 180975 h 3662363"/>
              <a:gd name="connsiteX9" fmla="*/ 247650 w 4186237"/>
              <a:gd name="connsiteY9" fmla="*/ 180975 h 3662363"/>
              <a:gd name="connsiteX10" fmla="*/ 247650 w 4186237"/>
              <a:gd name="connsiteY10" fmla="*/ 219075 h 3662363"/>
              <a:gd name="connsiteX11" fmla="*/ 266700 w 4186237"/>
              <a:gd name="connsiteY11" fmla="*/ 219075 h 3662363"/>
              <a:gd name="connsiteX12" fmla="*/ 266700 w 4186237"/>
              <a:gd name="connsiteY12" fmla="*/ 238125 h 3662363"/>
              <a:gd name="connsiteX13" fmla="*/ 290512 w 4186237"/>
              <a:gd name="connsiteY13" fmla="*/ 242888 h 3662363"/>
              <a:gd name="connsiteX14" fmla="*/ 290512 w 4186237"/>
              <a:gd name="connsiteY14" fmla="*/ 280988 h 3662363"/>
              <a:gd name="connsiteX15" fmla="*/ 314325 w 4186237"/>
              <a:gd name="connsiteY15" fmla="*/ 295275 h 3662363"/>
              <a:gd name="connsiteX16" fmla="*/ 309562 w 4186237"/>
              <a:gd name="connsiteY16" fmla="*/ 342900 h 3662363"/>
              <a:gd name="connsiteX17" fmla="*/ 352425 w 4186237"/>
              <a:gd name="connsiteY17" fmla="*/ 404813 h 3662363"/>
              <a:gd name="connsiteX18" fmla="*/ 381000 w 4186237"/>
              <a:gd name="connsiteY18" fmla="*/ 414338 h 3662363"/>
              <a:gd name="connsiteX19" fmla="*/ 381000 w 4186237"/>
              <a:gd name="connsiteY19" fmla="*/ 481013 h 3662363"/>
              <a:gd name="connsiteX20" fmla="*/ 419100 w 4186237"/>
              <a:gd name="connsiteY20" fmla="*/ 514350 h 3662363"/>
              <a:gd name="connsiteX21" fmla="*/ 447675 w 4186237"/>
              <a:gd name="connsiteY21" fmla="*/ 514350 h 3662363"/>
              <a:gd name="connsiteX22" fmla="*/ 457200 w 4186237"/>
              <a:gd name="connsiteY22" fmla="*/ 542925 h 3662363"/>
              <a:gd name="connsiteX23" fmla="*/ 476250 w 4186237"/>
              <a:gd name="connsiteY23" fmla="*/ 547688 h 3662363"/>
              <a:gd name="connsiteX24" fmla="*/ 523875 w 4186237"/>
              <a:gd name="connsiteY24" fmla="*/ 609600 h 3662363"/>
              <a:gd name="connsiteX25" fmla="*/ 523875 w 4186237"/>
              <a:gd name="connsiteY25" fmla="*/ 638175 h 3662363"/>
              <a:gd name="connsiteX26" fmla="*/ 542925 w 4186237"/>
              <a:gd name="connsiteY26" fmla="*/ 638175 h 3662363"/>
              <a:gd name="connsiteX27" fmla="*/ 590550 w 4186237"/>
              <a:gd name="connsiteY27" fmla="*/ 704850 h 3662363"/>
              <a:gd name="connsiteX28" fmla="*/ 590550 w 4186237"/>
              <a:gd name="connsiteY28" fmla="*/ 733425 h 3662363"/>
              <a:gd name="connsiteX29" fmla="*/ 628650 w 4186237"/>
              <a:gd name="connsiteY29" fmla="*/ 733425 h 3662363"/>
              <a:gd name="connsiteX30" fmla="*/ 628650 w 4186237"/>
              <a:gd name="connsiteY30" fmla="*/ 771525 h 3662363"/>
              <a:gd name="connsiteX31" fmla="*/ 647700 w 4186237"/>
              <a:gd name="connsiteY31" fmla="*/ 771525 h 3662363"/>
              <a:gd name="connsiteX32" fmla="*/ 647700 w 4186237"/>
              <a:gd name="connsiteY32" fmla="*/ 809625 h 3662363"/>
              <a:gd name="connsiteX33" fmla="*/ 685800 w 4186237"/>
              <a:gd name="connsiteY33" fmla="*/ 809625 h 3662363"/>
              <a:gd name="connsiteX34" fmla="*/ 685800 w 4186237"/>
              <a:gd name="connsiteY34" fmla="*/ 857250 h 3662363"/>
              <a:gd name="connsiteX35" fmla="*/ 723900 w 4186237"/>
              <a:gd name="connsiteY35" fmla="*/ 857250 h 3662363"/>
              <a:gd name="connsiteX36" fmla="*/ 723900 w 4186237"/>
              <a:gd name="connsiteY36" fmla="*/ 909638 h 3662363"/>
              <a:gd name="connsiteX37" fmla="*/ 762000 w 4186237"/>
              <a:gd name="connsiteY37" fmla="*/ 909638 h 3662363"/>
              <a:gd name="connsiteX38" fmla="*/ 762000 w 4186237"/>
              <a:gd name="connsiteY38" fmla="*/ 966788 h 3662363"/>
              <a:gd name="connsiteX39" fmla="*/ 800100 w 4186237"/>
              <a:gd name="connsiteY39" fmla="*/ 966788 h 3662363"/>
              <a:gd name="connsiteX40" fmla="*/ 800100 w 4186237"/>
              <a:gd name="connsiteY40" fmla="*/ 985838 h 3662363"/>
              <a:gd name="connsiteX41" fmla="*/ 819150 w 4186237"/>
              <a:gd name="connsiteY41" fmla="*/ 985838 h 3662363"/>
              <a:gd name="connsiteX42" fmla="*/ 819150 w 4186237"/>
              <a:gd name="connsiteY42" fmla="*/ 1052513 h 3662363"/>
              <a:gd name="connsiteX43" fmla="*/ 838200 w 4186237"/>
              <a:gd name="connsiteY43" fmla="*/ 1052513 h 3662363"/>
              <a:gd name="connsiteX44" fmla="*/ 838200 w 4186237"/>
              <a:gd name="connsiteY44" fmla="*/ 1114425 h 3662363"/>
              <a:gd name="connsiteX45" fmla="*/ 866775 w 4186237"/>
              <a:gd name="connsiteY45" fmla="*/ 1114425 h 3662363"/>
              <a:gd name="connsiteX46" fmla="*/ 866775 w 4186237"/>
              <a:gd name="connsiteY46" fmla="*/ 1138238 h 3662363"/>
              <a:gd name="connsiteX47" fmla="*/ 890587 w 4186237"/>
              <a:gd name="connsiteY47" fmla="*/ 1138238 h 3662363"/>
              <a:gd name="connsiteX48" fmla="*/ 890587 w 4186237"/>
              <a:gd name="connsiteY48" fmla="*/ 1214438 h 3662363"/>
              <a:gd name="connsiteX49" fmla="*/ 938212 w 4186237"/>
              <a:gd name="connsiteY49" fmla="*/ 1214438 h 3662363"/>
              <a:gd name="connsiteX50" fmla="*/ 938212 w 4186237"/>
              <a:gd name="connsiteY50" fmla="*/ 1266825 h 3662363"/>
              <a:gd name="connsiteX51" fmla="*/ 962025 w 4186237"/>
              <a:gd name="connsiteY51" fmla="*/ 1266825 h 3662363"/>
              <a:gd name="connsiteX52" fmla="*/ 962025 w 4186237"/>
              <a:gd name="connsiteY52" fmla="*/ 1290638 h 3662363"/>
              <a:gd name="connsiteX53" fmla="*/ 1019175 w 4186237"/>
              <a:gd name="connsiteY53" fmla="*/ 1290638 h 3662363"/>
              <a:gd name="connsiteX54" fmla="*/ 1019175 w 4186237"/>
              <a:gd name="connsiteY54" fmla="*/ 1328738 h 3662363"/>
              <a:gd name="connsiteX55" fmla="*/ 1047750 w 4186237"/>
              <a:gd name="connsiteY55" fmla="*/ 1328738 h 3662363"/>
              <a:gd name="connsiteX56" fmla="*/ 1047750 w 4186237"/>
              <a:gd name="connsiteY56" fmla="*/ 1352550 h 3662363"/>
              <a:gd name="connsiteX57" fmla="*/ 1066800 w 4186237"/>
              <a:gd name="connsiteY57" fmla="*/ 1352550 h 3662363"/>
              <a:gd name="connsiteX58" fmla="*/ 1066800 w 4186237"/>
              <a:gd name="connsiteY58" fmla="*/ 1385888 h 3662363"/>
              <a:gd name="connsiteX59" fmla="*/ 1085850 w 4186237"/>
              <a:gd name="connsiteY59" fmla="*/ 1385888 h 3662363"/>
              <a:gd name="connsiteX60" fmla="*/ 1085850 w 4186237"/>
              <a:gd name="connsiteY60" fmla="*/ 1419225 h 3662363"/>
              <a:gd name="connsiteX61" fmla="*/ 1114425 w 4186237"/>
              <a:gd name="connsiteY61" fmla="*/ 1419225 h 3662363"/>
              <a:gd name="connsiteX62" fmla="*/ 1114425 w 4186237"/>
              <a:gd name="connsiteY62" fmla="*/ 1462088 h 3662363"/>
              <a:gd name="connsiteX63" fmla="*/ 1133475 w 4186237"/>
              <a:gd name="connsiteY63" fmla="*/ 1462088 h 3662363"/>
              <a:gd name="connsiteX64" fmla="*/ 1133475 w 4186237"/>
              <a:gd name="connsiteY64" fmla="*/ 1500188 h 3662363"/>
              <a:gd name="connsiteX65" fmla="*/ 1152525 w 4186237"/>
              <a:gd name="connsiteY65" fmla="*/ 1500188 h 3662363"/>
              <a:gd name="connsiteX66" fmla="*/ 1152525 w 4186237"/>
              <a:gd name="connsiteY66" fmla="*/ 1557338 h 3662363"/>
              <a:gd name="connsiteX67" fmla="*/ 1204912 w 4186237"/>
              <a:gd name="connsiteY67" fmla="*/ 1557338 h 3662363"/>
              <a:gd name="connsiteX68" fmla="*/ 1204912 w 4186237"/>
              <a:gd name="connsiteY68" fmla="*/ 1585913 h 3662363"/>
              <a:gd name="connsiteX69" fmla="*/ 1238250 w 4186237"/>
              <a:gd name="connsiteY69" fmla="*/ 1585913 h 3662363"/>
              <a:gd name="connsiteX70" fmla="*/ 1238250 w 4186237"/>
              <a:gd name="connsiteY70" fmla="*/ 1614488 h 3662363"/>
              <a:gd name="connsiteX71" fmla="*/ 1257300 w 4186237"/>
              <a:gd name="connsiteY71" fmla="*/ 1614488 h 3662363"/>
              <a:gd name="connsiteX72" fmla="*/ 1257300 w 4186237"/>
              <a:gd name="connsiteY72" fmla="*/ 1652588 h 3662363"/>
              <a:gd name="connsiteX73" fmla="*/ 1304925 w 4186237"/>
              <a:gd name="connsiteY73" fmla="*/ 1652588 h 3662363"/>
              <a:gd name="connsiteX74" fmla="*/ 1295400 w 4186237"/>
              <a:gd name="connsiteY74" fmla="*/ 1662113 h 3662363"/>
              <a:gd name="connsiteX75" fmla="*/ 1319212 w 4186237"/>
              <a:gd name="connsiteY75" fmla="*/ 1662113 h 3662363"/>
              <a:gd name="connsiteX76" fmla="*/ 1319212 w 4186237"/>
              <a:gd name="connsiteY76" fmla="*/ 1690688 h 3662363"/>
              <a:gd name="connsiteX77" fmla="*/ 1343025 w 4186237"/>
              <a:gd name="connsiteY77" fmla="*/ 1690688 h 3662363"/>
              <a:gd name="connsiteX78" fmla="*/ 1343025 w 4186237"/>
              <a:gd name="connsiteY78" fmla="*/ 1724025 h 3662363"/>
              <a:gd name="connsiteX79" fmla="*/ 1404937 w 4186237"/>
              <a:gd name="connsiteY79" fmla="*/ 1724025 h 3662363"/>
              <a:gd name="connsiteX80" fmla="*/ 1404937 w 4186237"/>
              <a:gd name="connsiteY80" fmla="*/ 1766888 h 3662363"/>
              <a:gd name="connsiteX81" fmla="*/ 1428750 w 4186237"/>
              <a:gd name="connsiteY81" fmla="*/ 1766888 h 3662363"/>
              <a:gd name="connsiteX82" fmla="*/ 1428750 w 4186237"/>
              <a:gd name="connsiteY82" fmla="*/ 1795463 h 3662363"/>
              <a:gd name="connsiteX83" fmla="*/ 1452562 w 4186237"/>
              <a:gd name="connsiteY83" fmla="*/ 1795463 h 3662363"/>
              <a:gd name="connsiteX84" fmla="*/ 1452562 w 4186237"/>
              <a:gd name="connsiteY84" fmla="*/ 1795463 h 3662363"/>
              <a:gd name="connsiteX85" fmla="*/ 1452562 w 4186237"/>
              <a:gd name="connsiteY85" fmla="*/ 1838325 h 3662363"/>
              <a:gd name="connsiteX86" fmla="*/ 1504950 w 4186237"/>
              <a:gd name="connsiteY86" fmla="*/ 1838325 h 3662363"/>
              <a:gd name="connsiteX87" fmla="*/ 1504950 w 4186237"/>
              <a:gd name="connsiteY87" fmla="*/ 1866900 h 3662363"/>
              <a:gd name="connsiteX88" fmla="*/ 1538287 w 4186237"/>
              <a:gd name="connsiteY88" fmla="*/ 1866900 h 3662363"/>
              <a:gd name="connsiteX89" fmla="*/ 1538287 w 4186237"/>
              <a:gd name="connsiteY89" fmla="*/ 1928813 h 3662363"/>
              <a:gd name="connsiteX90" fmla="*/ 1581150 w 4186237"/>
              <a:gd name="connsiteY90" fmla="*/ 1928813 h 3662363"/>
              <a:gd name="connsiteX91" fmla="*/ 1581150 w 4186237"/>
              <a:gd name="connsiteY91" fmla="*/ 1962150 h 3662363"/>
              <a:gd name="connsiteX92" fmla="*/ 1604962 w 4186237"/>
              <a:gd name="connsiteY92" fmla="*/ 1962150 h 3662363"/>
              <a:gd name="connsiteX93" fmla="*/ 1604962 w 4186237"/>
              <a:gd name="connsiteY93" fmla="*/ 2000250 h 3662363"/>
              <a:gd name="connsiteX94" fmla="*/ 1619250 w 4186237"/>
              <a:gd name="connsiteY94" fmla="*/ 2000250 h 3662363"/>
              <a:gd name="connsiteX95" fmla="*/ 1619250 w 4186237"/>
              <a:gd name="connsiteY95" fmla="*/ 2057400 h 3662363"/>
              <a:gd name="connsiteX96" fmla="*/ 1724025 w 4186237"/>
              <a:gd name="connsiteY96" fmla="*/ 2059781 h 3662363"/>
              <a:gd name="connsiteX97" fmla="*/ 1724025 w 4186237"/>
              <a:gd name="connsiteY97" fmla="*/ 2090738 h 3662363"/>
              <a:gd name="connsiteX98" fmla="*/ 1757362 w 4186237"/>
              <a:gd name="connsiteY98" fmla="*/ 2090738 h 3662363"/>
              <a:gd name="connsiteX99" fmla="*/ 1757362 w 4186237"/>
              <a:gd name="connsiteY99" fmla="*/ 2114550 h 3662363"/>
              <a:gd name="connsiteX100" fmla="*/ 1800225 w 4186237"/>
              <a:gd name="connsiteY100" fmla="*/ 2114550 h 3662363"/>
              <a:gd name="connsiteX101" fmla="*/ 1800225 w 4186237"/>
              <a:gd name="connsiteY101" fmla="*/ 2128838 h 3662363"/>
              <a:gd name="connsiteX102" fmla="*/ 1857375 w 4186237"/>
              <a:gd name="connsiteY102" fmla="*/ 2128838 h 3662363"/>
              <a:gd name="connsiteX103" fmla="*/ 1857375 w 4186237"/>
              <a:gd name="connsiteY103" fmla="*/ 2176463 h 3662363"/>
              <a:gd name="connsiteX104" fmla="*/ 1900237 w 4186237"/>
              <a:gd name="connsiteY104" fmla="*/ 2176463 h 3662363"/>
              <a:gd name="connsiteX105" fmla="*/ 1900237 w 4186237"/>
              <a:gd name="connsiteY105" fmla="*/ 2219325 h 3662363"/>
              <a:gd name="connsiteX106" fmla="*/ 1924050 w 4186237"/>
              <a:gd name="connsiteY106" fmla="*/ 2219325 h 3662363"/>
              <a:gd name="connsiteX107" fmla="*/ 1924050 w 4186237"/>
              <a:gd name="connsiteY107" fmla="*/ 2262188 h 3662363"/>
              <a:gd name="connsiteX108" fmla="*/ 1928813 w 4186237"/>
              <a:gd name="connsiteY108" fmla="*/ 2257425 h 3662363"/>
              <a:gd name="connsiteX109" fmla="*/ 1928813 w 4186237"/>
              <a:gd name="connsiteY109" fmla="*/ 2281238 h 3662363"/>
              <a:gd name="connsiteX110" fmla="*/ 1957387 w 4186237"/>
              <a:gd name="connsiteY110" fmla="*/ 2281238 h 3662363"/>
              <a:gd name="connsiteX111" fmla="*/ 1957387 w 4186237"/>
              <a:gd name="connsiteY111" fmla="*/ 2305050 h 3662363"/>
              <a:gd name="connsiteX112" fmla="*/ 1985962 w 4186237"/>
              <a:gd name="connsiteY112" fmla="*/ 2305050 h 3662363"/>
              <a:gd name="connsiteX113" fmla="*/ 1974056 w 4186237"/>
              <a:gd name="connsiteY113" fmla="*/ 2305050 h 3662363"/>
              <a:gd name="connsiteX114" fmla="*/ 2007394 w 4186237"/>
              <a:gd name="connsiteY114" fmla="*/ 2350295 h 3662363"/>
              <a:gd name="connsiteX115" fmla="*/ 2009775 w 4186237"/>
              <a:gd name="connsiteY115" fmla="*/ 2362200 h 3662363"/>
              <a:gd name="connsiteX116" fmla="*/ 2057400 w 4186237"/>
              <a:gd name="connsiteY116" fmla="*/ 2362200 h 3662363"/>
              <a:gd name="connsiteX117" fmla="*/ 2057400 w 4186237"/>
              <a:gd name="connsiteY117" fmla="*/ 2405063 h 3662363"/>
              <a:gd name="connsiteX118" fmla="*/ 2076450 w 4186237"/>
              <a:gd name="connsiteY118" fmla="*/ 2405063 h 3662363"/>
              <a:gd name="connsiteX119" fmla="*/ 2076450 w 4186237"/>
              <a:gd name="connsiteY119" fmla="*/ 2419350 h 3662363"/>
              <a:gd name="connsiteX120" fmla="*/ 2119312 w 4186237"/>
              <a:gd name="connsiteY120" fmla="*/ 2419350 h 3662363"/>
              <a:gd name="connsiteX121" fmla="*/ 2119312 w 4186237"/>
              <a:gd name="connsiteY121" fmla="*/ 2471738 h 3662363"/>
              <a:gd name="connsiteX122" fmla="*/ 2143125 w 4186237"/>
              <a:gd name="connsiteY122" fmla="*/ 2471738 h 3662363"/>
              <a:gd name="connsiteX123" fmla="*/ 2143125 w 4186237"/>
              <a:gd name="connsiteY123" fmla="*/ 2500313 h 3662363"/>
              <a:gd name="connsiteX124" fmla="*/ 2181225 w 4186237"/>
              <a:gd name="connsiteY124" fmla="*/ 2500313 h 3662363"/>
              <a:gd name="connsiteX125" fmla="*/ 2181225 w 4186237"/>
              <a:gd name="connsiteY125" fmla="*/ 2528888 h 3662363"/>
              <a:gd name="connsiteX126" fmla="*/ 2209801 w 4186237"/>
              <a:gd name="connsiteY126" fmla="*/ 2533651 h 3662363"/>
              <a:gd name="connsiteX127" fmla="*/ 2216943 w 4186237"/>
              <a:gd name="connsiteY127" fmla="*/ 2562225 h 3662363"/>
              <a:gd name="connsiteX128" fmla="*/ 2224088 w 4186237"/>
              <a:gd name="connsiteY128" fmla="*/ 2581276 h 3662363"/>
              <a:gd name="connsiteX129" fmla="*/ 2250281 w 4186237"/>
              <a:gd name="connsiteY129" fmla="*/ 2586037 h 3662363"/>
              <a:gd name="connsiteX130" fmla="*/ 2283617 w 4186237"/>
              <a:gd name="connsiteY130" fmla="*/ 2626519 h 3662363"/>
              <a:gd name="connsiteX131" fmla="*/ 2286000 w 4186237"/>
              <a:gd name="connsiteY131" fmla="*/ 2671763 h 3662363"/>
              <a:gd name="connsiteX132" fmla="*/ 2319337 w 4186237"/>
              <a:gd name="connsiteY132" fmla="*/ 2676526 h 3662363"/>
              <a:gd name="connsiteX133" fmla="*/ 2319337 w 4186237"/>
              <a:gd name="connsiteY133" fmla="*/ 2705100 h 3662363"/>
              <a:gd name="connsiteX134" fmla="*/ 2343150 w 4186237"/>
              <a:gd name="connsiteY134" fmla="*/ 2705100 h 3662363"/>
              <a:gd name="connsiteX135" fmla="*/ 2343150 w 4186237"/>
              <a:gd name="connsiteY135" fmla="*/ 2757488 h 3662363"/>
              <a:gd name="connsiteX136" fmla="*/ 2433637 w 4186237"/>
              <a:gd name="connsiteY136" fmla="*/ 2757488 h 3662363"/>
              <a:gd name="connsiteX137" fmla="*/ 2433637 w 4186237"/>
              <a:gd name="connsiteY137" fmla="*/ 2795588 h 3662363"/>
              <a:gd name="connsiteX138" fmla="*/ 2481262 w 4186237"/>
              <a:gd name="connsiteY138" fmla="*/ 2795588 h 3662363"/>
              <a:gd name="connsiteX139" fmla="*/ 2481262 w 4186237"/>
              <a:gd name="connsiteY139" fmla="*/ 2819400 h 3662363"/>
              <a:gd name="connsiteX140" fmla="*/ 2643187 w 4186237"/>
              <a:gd name="connsiteY140" fmla="*/ 2819400 h 3662363"/>
              <a:gd name="connsiteX141" fmla="*/ 2643187 w 4186237"/>
              <a:gd name="connsiteY141" fmla="*/ 2852738 h 3662363"/>
              <a:gd name="connsiteX142" fmla="*/ 2733675 w 4186237"/>
              <a:gd name="connsiteY142" fmla="*/ 2852738 h 3662363"/>
              <a:gd name="connsiteX143" fmla="*/ 2733675 w 4186237"/>
              <a:gd name="connsiteY143" fmla="*/ 2852738 h 3662363"/>
              <a:gd name="connsiteX144" fmla="*/ 2752724 w 4186237"/>
              <a:gd name="connsiteY144" fmla="*/ 2886075 h 3662363"/>
              <a:gd name="connsiteX145" fmla="*/ 2757487 w 4186237"/>
              <a:gd name="connsiteY145" fmla="*/ 2926557 h 3662363"/>
              <a:gd name="connsiteX146" fmla="*/ 2919412 w 4186237"/>
              <a:gd name="connsiteY146" fmla="*/ 2931319 h 3662363"/>
              <a:gd name="connsiteX147" fmla="*/ 2919412 w 4186237"/>
              <a:gd name="connsiteY147" fmla="*/ 2957513 h 3662363"/>
              <a:gd name="connsiteX148" fmla="*/ 2971800 w 4186237"/>
              <a:gd name="connsiteY148" fmla="*/ 2957513 h 3662363"/>
              <a:gd name="connsiteX149" fmla="*/ 2971800 w 4186237"/>
              <a:gd name="connsiteY149" fmla="*/ 2986088 h 3662363"/>
              <a:gd name="connsiteX150" fmla="*/ 3009900 w 4186237"/>
              <a:gd name="connsiteY150" fmla="*/ 2986088 h 3662363"/>
              <a:gd name="connsiteX151" fmla="*/ 3009900 w 4186237"/>
              <a:gd name="connsiteY151" fmla="*/ 3076575 h 3662363"/>
              <a:gd name="connsiteX152" fmla="*/ 3057525 w 4186237"/>
              <a:gd name="connsiteY152" fmla="*/ 3076575 h 3662363"/>
              <a:gd name="connsiteX153" fmla="*/ 3057525 w 4186237"/>
              <a:gd name="connsiteY153" fmla="*/ 3095625 h 3662363"/>
              <a:gd name="connsiteX154" fmla="*/ 3095625 w 4186237"/>
              <a:gd name="connsiteY154" fmla="*/ 3095625 h 3662363"/>
              <a:gd name="connsiteX155" fmla="*/ 3095625 w 4186237"/>
              <a:gd name="connsiteY155" fmla="*/ 3124200 h 3662363"/>
              <a:gd name="connsiteX156" fmla="*/ 3114675 w 4186237"/>
              <a:gd name="connsiteY156" fmla="*/ 3124200 h 3662363"/>
              <a:gd name="connsiteX157" fmla="*/ 3114675 w 4186237"/>
              <a:gd name="connsiteY157" fmla="*/ 3167063 h 3662363"/>
              <a:gd name="connsiteX158" fmla="*/ 3176587 w 4186237"/>
              <a:gd name="connsiteY158" fmla="*/ 3167063 h 3662363"/>
              <a:gd name="connsiteX159" fmla="*/ 3176587 w 4186237"/>
              <a:gd name="connsiteY159" fmla="*/ 3209925 h 3662363"/>
              <a:gd name="connsiteX160" fmla="*/ 3195637 w 4186237"/>
              <a:gd name="connsiteY160" fmla="*/ 3209925 h 3662363"/>
              <a:gd name="connsiteX161" fmla="*/ 3195637 w 4186237"/>
              <a:gd name="connsiteY161" fmla="*/ 3248025 h 3662363"/>
              <a:gd name="connsiteX162" fmla="*/ 3214687 w 4186237"/>
              <a:gd name="connsiteY162" fmla="*/ 3248025 h 3662363"/>
              <a:gd name="connsiteX163" fmla="*/ 3214687 w 4186237"/>
              <a:gd name="connsiteY163" fmla="*/ 3248025 h 3662363"/>
              <a:gd name="connsiteX164" fmla="*/ 3214687 w 4186237"/>
              <a:gd name="connsiteY164" fmla="*/ 3295650 h 3662363"/>
              <a:gd name="connsiteX165" fmla="*/ 3348037 w 4186237"/>
              <a:gd name="connsiteY165" fmla="*/ 3295650 h 3662363"/>
              <a:gd name="connsiteX166" fmla="*/ 3348037 w 4186237"/>
              <a:gd name="connsiteY166" fmla="*/ 3324225 h 3662363"/>
              <a:gd name="connsiteX167" fmla="*/ 3371850 w 4186237"/>
              <a:gd name="connsiteY167" fmla="*/ 3324225 h 3662363"/>
              <a:gd name="connsiteX168" fmla="*/ 3371850 w 4186237"/>
              <a:gd name="connsiteY168" fmla="*/ 3362325 h 3662363"/>
              <a:gd name="connsiteX169" fmla="*/ 3495675 w 4186237"/>
              <a:gd name="connsiteY169" fmla="*/ 3362325 h 3662363"/>
              <a:gd name="connsiteX170" fmla="*/ 3495675 w 4186237"/>
              <a:gd name="connsiteY170" fmla="*/ 3414713 h 3662363"/>
              <a:gd name="connsiteX171" fmla="*/ 3533775 w 4186237"/>
              <a:gd name="connsiteY171" fmla="*/ 3414713 h 3662363"/>
              <a:gd name="connsiteX172" fmla="*/ 3533775 w 4186237"/>
              <a:gd name="connsiteY172" fmla="*/ 3443288 h 3662363"/>
              <a:gd name="connsiteX173" fmla="*/ 3695700 w 4186237"/>
              <a:gd name="connsiteY173" fmla="*/ 3443288 h 3662363"/>
              <a:gd name="connsiteX174" fmla="*/ 3695700 w 4186237"/>
              <a:gd name="connsiteY174" fmla="*/ 3481388 h 3662363"/>
              <a:gd name="connsiteX175" fmla="*/ 3719512 w 4186237"/>
              <a:gd name="connsiteY175" fmla="*/ 3481388 h 3662363"/>
              <a:gd name="connsiteX176" fmla="*/ 3719512 w 4186237"/>
              <a:gd name="connsiteY176" fmla="*/ 3519488 h 3662363"/>
              <a:gd name="connsiteX177" fmla="*/ 3838575 w 4186237"/>
              <a:gd name="connsiteY177" fmla="*/ 3519488 h 3662363"/>
              <a:gd name="connsiteX178" fmla="*/ 3838575 w 4186237"/>
              <a:gd name="connsiteY178" fmla="*/ 3571875 h 3662363"/>
              <a:gd name="connsiteX179" fmla="*/ 3838575 w 4186237"/>
              <a:gd name="connsiteY179" fmla="*/ 3571875 h 3662363"/>
              <a:gd name="connsiteX180" fmla="*/ 3871912 w 4186237"/>
              <a:gd name="connsiteY180" fmla="*/ 3576637 h 3662363"/>
              <a:gd name="connsiteX181" fmla="*/ 3867150 w 4186237"/>
              <a:gd name="connsiteY181" fmla="*/ 3626643 h 3662363"/>
              <a:gd name="connsiteX182" fmla="*/ 3893343 w 4186237"/>
              <a:gd name="connsiteY182" fmla="*/ 3629026 h 3662363"/>
              <a:gd name="connsiteX183" fmla="*/ 4186237 w 4186237"/>
              <a:gd name="connsiteY183" fmla="*/ 3662363 h 3662363"/>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295400 w 4186237"/>
              <a:gd name="connsiteY74" fmla="*/ 1662113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05100 h 3664745"/>
              <a:gd name="connsiteX134" fmla="*/ 2343150 w 4186237"/>
              <a:gd name="connsiteY134" fmla="*/ 2705100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6637 h 3664745"/>
              <a:gd name="connsiteX181" fmla="*/ 3867150 w 4186237"/>
              <a:gd name="connsiteY181" fmla="*/ 3626643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295400 w 4186237"/>
              <a:gd name="connsiteY74" fmla="*/ 1662113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05100 h 3664745"/>
              <a:gd name="connsiteX134" fmla="*/ 2343150 w 4186237"/>
              <a:gd name="connsiteY134" fmla="*/ 2705100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6637 h 3664745"/>
              <a:gd name="connsiteX181" fmla="*/ 3888581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295400 w 4186237"/>
              <a:gd name="connsiteY74" fmla="*/ 1662113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05100 h 3664745"/>
              <a:gd name="connsiteX134" fmla="*/ 2343150 w 4186237"/>
              <a:gd name="connsiteY134" fmla="*/ 2705100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6637 h 3664745"/>
              <a:gd name="connsiteX181" fmla="*/ 3864768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295400 w 4186237"/>
              <a:gd name="connsiteY74" fmla="*/ 1662113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05100 h 3664745"/>
              <a:gd name="connsiteX134" fmla="*/ 2343150 w 4186237"/>
              <a:gd name="connsiteY134" fmla="*/ 2705100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6637 h 3664745"/>
              <a:gd name="connsiteX181" fmla="*/ 3871912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295400 w 4186237"/>
              <a:gd name="connsiteY74" fmla="*/ 1662113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05100 h 3664745"/>
              <a:gd name="connsiteX134" fmla="*/ 2343150 w 4186237"/>
              <a:gd name="connsiteY134" fmla="*/ 2705100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1875 h 3664745"/>
              <a:gd name="connsiteX181" fmla="*/ 3871912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295400 w 4186237"/>
              <a:gd name="connsiteY74" fmla="*/ 1662113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21768 h 3664745"/>
              <a:gd name="connsiteX134" fmla="*/ 2343150 w 4186237"/>
              <a:gd name="connsiteY134" fmla="*/ 2705100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1875 h 3664745"/>
              <a:gd name="connsiteX181" fmla="*/ 3871912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295400 w 4186237"/>
              <a:gd name="connsiteY74" fmla="*/ 1662113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21768 h 3664745"/>
              <a:gd name="connsiteX134" fmla="*/ 2338388 w 4186237"/>
              <a:gd name="connsiteY134" fmla="*/ 2721769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1875 h 3664745"/>
              <a:gd name="connsiteX181" fmla="*/ 3871912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293019 w 4186237"/>
              <a:gd name="connsiteY74" fmla="*/ 1683544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21768 h 3664745"/>
              <a:gd name="connsiteX134" fmla="*/ 2338388 w 4186237"/>
              <a:gd name="connsiteY134" fmla="*/ 2721769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1875 h 3664745"/>
              <a:gd name="connsiteX181" fmla="*/ 3871912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293019 w 4186237"/>
              <a:gd name="connsiteY74" fmla="*/ 1683544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21768 h 3664745"/>
              <a:gd name="connsiteX134" fmla="*/ 2338388 w 4186237"/>
              <a:gd name="connsiteY134" fmla="*/ 2721769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1875 h 3664745"/>
              <a:gd name="connsiteX181" fmla="*/ 3871912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62113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21768 h 3664745"/>
              <a:gd name="connsiteX134" fmla="*/ 2338388 w 4186237"/>
              <a:gd name="connsiteY134" fmla="*/ 2721769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1875 h 3664745"/>
              <a:gd name="connsiteX181" fmla="*/ 3871912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07306 w 4186237"/>
              <a:gd name="connsiteY75" fmla="*/ 1659732 h 3664745"/>
              <a:gd name="connsiteX76" fmla="*/ 1319212 w 4186237"/>
              <a:gd name="connsiteY76" fmla="*/ 1690688 h 3664745"/>
              <a:gd name="connsiteX77" fmla="*/ 1343025 w 4186237"/>
              <a:gd name="connsiteY77" fmla="*/ 1690688 h 3664745"/>
              <a:gd name="connsiteX78" fmla="*/ 1343025 w 4186237"/>
              <a:gd name="connsiteY78" fmla="*/ 1724025 h 3664745"/>
              <a:gd name="connsiteX79" fmla="*/ 1404937 w 4186237"/>
              <a:gd name="connsiteY79" fmla="*/ 1724025 h 3664745"/>
              <a:gd name="connsiteX80" fmla="*/ 1404937 w 4186237"/>
              <a:gd name="connsiteY80" fmla="*/ 1766888 h 3664745"/>
              <a:gd name="connsiteX81" fmla="*/ 1428750 w 4186237"/>
              <a:gd name="connsiteY81" fmla="*/ 1766888 h 3664745"/>
              <a:gd name="connsiteX82" fmla="*/ 1428750 w 4186237"/>
              <a:gd name="connsiteY82" fmla="*/ 1795463 h 3664745"/>
              <a:gd name="connsiteX83" fmla="*/ 1452562 w 4186237"/>
              <a:gd name="connsiteY83" fmla="*/ 1795463 h 3664745"/>
              <a:gd name="connsiteX84" fmla="*/ 1452562 w 4186237"/>
              <a:gd name="connsiteY84" fmla="*/ 1795463 h 3664745"/>
              <a:gd name="connsiteX85" fmla="*/ 1452562 w 4186237"/>
              <a:gd name="connsiteY85" fmla="*/ 1838325 h 3664745"/>
              <a:gd name="connsiteX86" fmla="*/ 1504950 w 4186237"/>
              <a:gd name="connsiteY86" fmla="*/ 1838325 h 3664745"/>
              <a:gd name="connsiteX87" fmla="*/ 1504950 w 4186237"/>
              <a:gd name="connsiteY87" fmla="*/ 1866900 h 3664745"/>
              <a:gd name="connsiteX88" fmla="*/ 1538287 w 4186237"/>
              <a:gd name="connsiteY88" fmla="*/ 1866900 h 3664745"/>
              <a:gd name="connsiteX89" fmla="*/ 1538287 w 4186237"/>
              <a:gd name="connsiteY89" fmla="*/ 1928813 h 3664745"/>
              <a:gd name="connsiteX90" fmla="*/ 1581150 w 4186237"/>
              <a:gd name="connsiteY90" fmla="*/ 1928813 h 3664745"/>
              <a:gd name="connsiteX91" fmla="*/ 1581150 w 4186237"/>
              <a:gd name="connsiteY91" fmla="*/ 1962150 h 3664745"/>
              <a:gd name="connsiteX92" fmla="*/ 1604962 w 4186237"/>
              <a:gd name="connsiteY92" fmla="*/ 1962150 h 3664745"/>
              <a:gd name="connsiteX93" fmla="*/ 1604962 w 4186237"/>
              <a:gd name="connsiteY93" fmla="*/ 2000250 h 3664745"/>
              <a:gd name="connsiteX94" fmla="*/ 1619250 w 4186237"/>
              <a:gd name="connsiteY94" fmla="*/ 2000250 h 3664745"/>
              <a:gd name="connsiteX95" fmla="*/ 1619250 w 4186237"/>
              <a:gd name="connsiteY95" fmla="*/ 2057400 h 3664745"/>
              <a:gd name="connsiteX96" fmla="*/ 1724025 w 4186237"/>
              <a:gd name="connsiteY96" fmla="*/ 2059781 h 3664745"/>
              <a:gd name="connsiteX97" fmla="*/ 1724025 w 4186237"/>
              <a:gd name="connsiteY97" fmla="*/ 2090738 h 3664745"/>
              <a:gd name="connsiteX98" fmla="*/ 1757362 w 4186237"/>
              <a:gd name="connsiteY98" fmla="*/ 2090738 h 3664745"/>
              <a:gd name="connsiteX99" fmla="*/ 1757362 w 4186237"/>
              <a:gd name="connsiteY99" fmla="*/ 2114550 h 3664745"/>
              <a:gd name="connsiteX100" fmla="*/ 1800225 w 4186237"/>
              <a:gd name="connsiteY100" fmla="*/ 2114550 h 3664745"/>
              <a:gd name="connsiteX101" fmla="*/ 1800225 w 4186237"/>
              <a:gd name="connsiteY101" fmla="*/ 2128838 h 3664745"/>
              <a:gd name="connsiteX102" fmla="*/ 1857375 w 4186237"/>
              <a:gd name="connsiteY102" fmla="*/ 2128838 h 3664745"/>
              <a:gd name="connsiteX103" fmla="*/ 1857375 w 4186237"/>
              <a:gd name="connsiteY103" fmla="*/ 2176463 h 3664745"/>
              <a:gd name="connsiteX104" fmla="*/ 1900237 w 4186237"/>
              <a:gd name="connsiteY104" fmla="*/ 2176463 h 3664745"/>
              <a:gd name="connsiteX105" fmla="*/ 1900237 w 4186237"/>
              <a:gd name="connsiteY105" fmla="*/ 2219325 h 3664745"/>
              <a:gd name="connsiteX106" fmla="*/ 1924050 w 4186237"/>
              <a:gd name="connsiteY106" fmla="*/ 2219325 h 3664745"/>
              <a:gd name="connsiteX107" fmla="*/ 1924050 w 4186237"/>
              <a:gd name="connsiteY107" fmla="*/ 2262188 h 3664745"/>
              <a:gd name="connsiteX108" fmla="*/ 1928813 w 4186237"/>
              <a:gd name="connsiteY108" fmla="*/ 2257425 h 3664745"/>
              <a:gd name="connsiteX109" fmla="*/ 1928813 w 4186237"/>
              <a:gd name="connsiteY109" fmla="*/ 2281238 h 3664745"/>
              <a:gd name="connsiteX110" fmla="*/ 1957387 w 4186237"/>
              <a:gd name="connsiteY110" fmla="*/ 2281238 h 3664745"/>
              <a:gd name="connsiteX111" fmla="*/ 1957387 w 4186237"/>
              <a:gd name="connsiteY111" fmla="*/ 2305050 h 3664745"/>
              <a:gd name="connsiteX112" fmla="*/ 1985962 w 4186237"/>
              <a:gd name="connsiteY112" fmla="*/ 2305050 h 3664745"/>
              <a:gd name="connsiteX113" fmla="*/ 1974056 w 4186237"/>
              <a:gd name="connsiteY113" fmla="*/ 2305050 h 3664745"/>
              <a:gd name="connsiteX114" fmla="*/ 2007394 w 4186237"/>
              <a:gd name="connsiteY114" fmla="*/ 2350295 h 3664745"/>
              <a:gd name="connsiteX115" fmla="*/ 2009775 w 4186237"/>
              <a:gd name="connsiteY115" fmla="*/ 2362200 h 3664745"/>
              <a:gd name="connsiteX116" fmla="*/ 2057400 w 4186237"/>
              <a:gd name="connsiteY116" fmla="*/ 2362200 h 3664745"/>
              <a:gd name="connsiteX117" fmla="*/ 2057400 w 4186237"/>
              <a:gd name="connsiteY117" fmla="*/ 2405063 h 3664745"/>
              <a:gd name="connsiteX118" fmla="*/ 2076450 w 4186237"/>
              <a:gd name="connsiteY118" fmla="*/ 2405063 h 3664745"/>
              <a:gd name="connsiteX119" fmla="*/ 2076450 w 4186237"/>
              <a:gd name="connsiteY119" fmla="*/ 2419350 h 3664745"/>
              <a:gd name="connsiteX120" fmla="*/ 2119312 w 4186237"/>
              <a:gd name="connsiteY120" fmla="*/ 2419350 h 3664745"/>
              <a:gd name="connsiteX121" fmla="*/ 2119312 w 4186237"/>
              <a:gd name="connsiteY121" fmla="*/ 2471738 h 3664745"/>
              <a:gd name="connsiteX122" fmla="*/ 2143125 w 4186237"/>
              <a:gd name="connsiteY122" fmla="*/ 2471738 h 3664745"/>
              <a:gd name="connsiteX123" fmla="*/ 2143125 w 4186237"/>
              <a:gd name="connsiteY123" fmla="*/ 2500313 h 3664745"/>
              <a:gd name="connsiteX124" fmla="*/ 2181225 w 4186237"/>
              <a:gd name="connsiteY124" fmla="*/ 2500313 h 3664745"/>
              <a:gd name="connsiteX125" fmla="*/ 2181225 w 4186237"/>
              <a:gd name="connsiteY125" fmla="*/ 2528888 h 3664745"/>
              <a:gd name="connsiteX126" fmla="*/ 2209801 w 4186237"/>
              <a:gd name="connsiteY126" fmla="*/ 2533651 h 3664745"/>
              <a:gd name="connsiteX127" fmla="*/ 2216943 w 4186237"/>
              <a:gd name="connsiteY127" fmla="*/ 2562225 h 3664745"/>
              <a:gd name="connsiteX128" fmla="*/ 2224088 w 4186237"/>
              <a:gd name="connsiteY128" fmla="*/ 2581276 h 3664745"/>
              <a:gd name="connsiteX129" fmla="*/ 2250281 w 4186237"/>
              <a:gd name="connsiteY129" fmla="*/ 2586037 h 3664745"/>
              <a:gd name="connsiteX130" fmla="*/ 2283617 w 4186237"/>
              <a:gd name="connsiteY130" fmla="*/ 2626519 h 3664745"/>
              <a:gd name="connsiteX131" fmla="*/ 2286000 w 4186237"/>
              <a:gd name="connsiteY131" fmla="*/ 2671763 h 3664745"/>
              <a:gd name="connsiteX132" fmla="*/ 2319337 w 4186237"/>
              <a:gd name="connsiteY132" fmla="*/ 2676526 h 3664745"/>
              <a:gd name="connsiteX133" fmla="*/ 2319337 w 4186237"/>
              <a:gd name="connsiteY133" fmla="*/ 2721768 h 3664745"/>
              <a:gd name="connsiteX134" fmla="*/ 2338388 w 4186237"/>
              <a:gd name="connsiteY134" fmla="*/ 2721769 h 3664745"/>
              <a:gd name="connsiteX135" fmla="*/ 2343150 w 4186237"/>
              <a:gd name="connsiteY135" fmla="*/ 2757488 h 3664745"/>
              <a:gd name="connsiteX136" fmla="*/ 2433637 w 4186237"/>
              <a:gd name="connsiteY136" fmla="*/ 2757488 h 3664745"/>
              <a:gd name="connsiteX137" fmla="*/ 2433637 w 4186237"/>
              <a:gd name="connsiteY137" fmla="*/ 2795588 h 3664745"/>
              <a:gd name="connsiteX138" fmla="*/ 2481262 w 4186237"/>
              <a:gd name="connsiteY138" fmla="*/ 2795588 h 3664745"/>
              <a:gd name="connsiteX139" fmla="*/ 2481262 w 4186237"/>
              <a:gd name="connsiteY139" fmla="*/ 2819400 h 3664745"/>
              <a:gd name="connsiteX140" fmla="*/ 2643187 w 4186237"/>
              <a:gd name="connsiteY140" fmla="*/ 2819400 h 3664745"/>
              <a:gd name="connsiteX141" fmla="*/ 2643187 w 4186237"/>
              <a:gd name="connsiteY141" fmla="*/ 2852738 h 3664745"/>
              <a:gd name="connsiteX142" fmla="*/ 2733675 w 4186237"/>
              <a:gd name="connsiteY142" fmla="*/ 2852738 h 3664745"/>
              <a:gd name="connsiteX143" fmla="*/ 2733675 w 4186237"/>
              <a:gd name="connsiteY143" fmla="*/ 2852738 h 3664745"/>
              <a:gd name="connsiteX144" fmla="*/ 2752724 w 4186237"/>
              <a:gd name="connsiteY144" fmla="*/ 2886075 h 3664745"/>
              <a:gd name="connsiteX145" fmla="*/ 2757487 w 4186237"/>
              <a:gd name="connsiteY145" fmla="*/ 2926557 h 3664745"/>
              <a:gd name="connsiteX146" fmla="*/ 2919412 w 4186237"/>
              <a:gd name="connsiteY146" fmla="*/ 2931319 h 3664745"/>
              <a:gd name="connsiteX147" fmla="*/ 2919412 w 4186237"/>
              <a:gd name="connsiteY147" fmla="*/ 2957513 h 3664745"/>
              <a:gd name="connsiteX148" fmla="*/ 2971800 w 4186237"/>
              <a:gd name="connsiteY148" fmla="*/ 2957513 h 3664745"/>
              <a:gd name="connsiteX149" fmla="*/ 2971800 w 4186237"/>
              <a:gd name="connsiteY149" fmla="*/ 2986088 h 3664745"/>
              <a:gd name="connsiteX150" fmla="*/ 3009900 w 4186237"/>
              <a:gd name="connsiteY150" fmla="*/ 2986088 h 3664745"/>
              <a:gd name="connsiteX151" fmla="*/ 3009900 w 4186237"/>
              <a:gd name="connsiteY151" fmla="*/ 3076575 h 3664745"/>
              <a:gd name="connsiteX152" fmla="*/ 3057525 w 4186237"/>
              <a:gd name="connsiteY152" fmla="*/ 3076575 h 3664745"/>
              <a:gd name="connsiteX153" fmla="*/ 3057525 w 4186237"/>
              <a:gd name="connsiteY153" fmla="*/ 3095625 h 3664745"/>
              <a:gd name="connsiteX154" fmla="*/ 3095625 w 4186237"/>
              <a:gd name="connsiteY154" fmla="*/ 3095625 h 3664745"/>
              <a:gd name="connsiteX155" fmla="*/ 3095625 w 4186237"/>
              <a:gd name="connsiteY155" fmla="*/ 3124200 h 3664745"/>
              <a:gd name="connsiteX156" fmla="*/ 3114675 w 4186237"/>
              <a:gd name="connsiteY156" fmla="*/ 3124200 h 3664745"/>
              <a:gd name="connsiteX157" fmla="*/ 3114675 w 4186237"/>
              <a:gd name="connsiteY157" fmla="*/ 3167063 h 3664745"/>
              <a:gd name="connsiteX158" fmla="*/ 3176587 w 4186237"/>
              <a:gd name="connsiteY158" fmla="*/ 3167063 h 3664745"/>
              <a:gd name="connsiteX159" fmla="*/ 3176587 w 4186237"/>
              <a:gd name="connsiteY159" fmla="*/ 3209925 h 3664745"/>
              <a:gd name="connsiteX160" fmla="*/ 3195637 w 4186237"/>
              <a:gd name="connsiteY160" fmla="*/ 3209925 h 3664745"/>
              <a:gd name="connsiteX161" fmla="*/ 3195637 w 4186237"/>
              <a:gd name="connsiteY161" fmla="*/ 3248025 h 3664745"/>
              <a:gd name="connsiteX162" fmla="*/ 3214687 w 4186237"/>
              <a:gd name="connsiteY162" fmla="*/ 3248025 h 3664745"/>
              <a:gd name="connsiteX163" fmla="*/ 3214687 w 4186237"/>
              <a:gd name="connsiteY163" fmla="*/ 3248025 h 3664745"/>
              <a:gd name="connsiteX164" fmla="*/ 3214687 w 4186237"/>
              <a:gd name="connsiteY164" fmla="*/ 3295650 h 3664745"/>
              <a:gd name="connsiteX165" fmla="*/ 3348037 w 4186237"/>
              <a:gd name="connsiteY165" fmla="*/ 3295650 h 3664745"/>
              <a:gd name="connsiteX166" fmla="*/ 3348037 w 4186237"/>
              <a:gd name="connsiteY166" fmla="*/ 3324225 h 3664745"/>
              <a:gd name="connsiteX167" fmla="*/ 3371850 w 4186237"/>
              <a:gd name="connsiteY167" fmla="*/ 3324225 h 3664745"/>
              <a:gd name="connsiteX168" fmla="*/ 3371850 w 4186237"/>
              <a:gd name="connsiteY168" fmla="*/ 3362325 h 3664745"/>
              <a:gd name="connsiteX169" fmla="*/ 3495675 w 4186237"/>
              <a:gd name="connsiteY169" fmla="*/ 3362325 h 3664745"/>
              <a:gd name="connsiteX170" fmla="*/ 3495675 w 4186237"/>
              <a:gd name="connsiteY170" fmla="*/ 3414713 h 3664745"/>
              <a:gd name="connsiteX171" fmla="*/ 3533775 w 4186237"/>
              <a:gd name="connsiteY171" fmla="*/ 3414713 h 3664745"/>
              <a:gd name="connsiteX172" fmla="*/ 3533775 w 4186237"/>
              <a:gd name="connsiteY172" fmla="*/ 3443288 h 3664745"/>
              <a:gd name="connsiteX173" fmla="*/ 3695700 w 4186237"/>
              <a:gd name="connsiteY173" fmla="*/ 3443288 h 3664745"/>
              <a:gd name="connsiteX174" fmla="*/ 3695700 w 4186237"/>
              <a:gd name="connsiteY174" fmla="*/ 3481388 h 3664745"/>
              <a:gd name="connsiteX175" fmla="*/ 3719512 w 4186237"/>
              <a:gd name="connsiteY175" fmla="*/ 3481388 h 3664745"/>
              <a:gd name="connsiteX176" fmla="*/ 3719512 w 4186237"/>
              <a:gd name="connsiteY176" fmla="*/ 3519488 h 3664745"/>
              <a:gd name="connsiteX177" fmla="*/ 3838575 w 4186237"/>
              <a:gd name="connsiteY177" fmla="*/ 3519488 h 3664745"/>
              <a:gd name="connsiteX178" fmla="*/ 3838575 w 4186237"/>
              <a:gd name="connsiteY178" fmla="*/ 3571875 h 3664745"/>
              <a:gd name="connsiteX179" fmla="*/ 3838575 w 4186237"/>
              <a:gd name="connsiteY179" fmla="*/ 3571875 h 3664745"/>
              <a:gd name="connsiteX180" fmla="*/ 3871912 w 4186237"/>
              <a:gd name="connsiteY180" fmla="*/ 3571875 h 3664745"/>
              <a:gd name="connsiteX181" fmla="*/ 3871912 w 4186237"/>
              <a:gd name="connsiteY181" fmla="*/ 3629024 h 3664745"/>
              <a:gd name="connsiteX182" fmla="*/ 3881437 w 4186237"/>
              <a:gd name="connsiteY182" fmla="*/ 3664745 h 3664745"/>
              <a:gd name="connsiteX183" fmla="*/ 4186237 w 4186237"/>
              <a:gd name="connsiteY183"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290638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90688 h 3664745"/>
              <a:gd name="connsiteX76" fmla="*/ 1343025 w 4186237"/>
              <a:gd name="connsiteY76" fmla="*/ 1690688 h 3664745"/>
              <a:gd name="connsiteX77" fmla="*/ 1343025 w 4186237"/>
              <a:gd name="connsiteY77" fmla="*/ 1724025 h 3664745"/>
              <a:gd name="connsiteX78" fmla="*/ 1404937 w 4186237"/>
              <a:gd name="connsiteY78" fmla="*/ 1724025 h 3664745"/>
              <a:gd name="connsiteX79" fmla="*/ 1404937 w 4186237"/>
              <a:gd name="connsiteY79" fmla="*/ 1766888 h 3664745"/>
              <a:gd name="connsiteX80" fmla="*/ 1428750 w 4186237"/>
              <a:gd name="connsiteY80" fmla="*/ 1766888 h 3664745"/>
              <a:gd name="connsiteX81" fmla="*/ 1428750 w 4186237"/>
              <a:gd name="connsiteY81" fmla="*/ 1795463 h 3664745"/>
              <a:gd name="connsiteX82" fmla="*/ 1452562 w 4186237"/>
              <a:gd name="connsiteY82" fmla="*/ 1795463 h 3664745"/>
              <a:gd name="connsiteX83" fmla="*/ 1452562 w 4186237"/>
              <a:gd name="connsiteY83" fmla="*/ 1795463 h 3664745"/>
              <a:gd name="connsiteX84" fmla="*/ 1452562 w 4186237"/>
              <a:gd name="connsiteY84" fmla="*/ 1838325 h 3664745"/>
              <a:gd name="connsiteX85" fmla="*/ 1504950 w 4186237"/>
              <a:gd name="connsiteY85" fmla="*/ 1838325 h 3664745"/>
              <a:gd name="connsiteX86" fmla="*/ 1504950 w 4186237"/>
              <a:gd name="connsiteY86" fmla="*/ 1866900 h 3664745"/>
              <a:gd name="connsiteX87" fmla="*/ 1538287 w 4186237"/>
              <a:gd name="connsiteY87" fmla="*/ 1866900 h 3664745"/>
              <a:gd name="connsiteX88" fmla="*/ 1538287 w 4186237"/>
              <a:gd name="connsiteY88" fmla="*/ 1928813 h 3664745"/>
              <a:gd name="connsiteX89" fmla="*/ 1581150 w 4186237"/>
              <a:gd name="connsiteY89" fmla="*/ 1928813 h 3664745"/>
              <a:gd name="connsiteX90" fmla="*/ 1581150 w 4186237"/>
              <a:gd name="connsiteY90" fmla="*/ 1962150 h 3664745"/>
              <a:gd name="connsiteX91" fmla="*/ 1604962 w 4186237"/>
              <a:gd name="connsiteY91" fmla="*/ 1962150 h 3664745"/>
              <a:gd name="connsiteX92" fmla="*/ 1604962 w 4186237"/>
              <a:gd name="connsiteY92" fmla="*/ 2000250 h 3664745"/>
              <a:gd name="connsiteX93" fmla="*/ 1619250 w 4186237"/>
              <a:gd name="connsiteY93" fmla="*/ 2000250 h 3664745"/>
              <a:gd name="connsiteX94" fmla="*/ 1619250 w 4186237"/>
              <a:gd name="connsiteY94" fmla="*/ 2057400 h 3664745"/>
              <a:gd name="connsiteX95" fmla="*/ 1724025 w 4186237"/>
              <a:gd name="connsiteY95" fmla="*/ 2059781 h 3664745"/>
              <a:gd name="connsiteX96" fmla="*/ 1724025 w 4186237"/>
              <a:gd name="connsiteY96" fmla="*/ 2090738 h 3664745"/>
              <a:gd name="connsiteX97" fmla="*/ 1757362 w 4186237"/>
              <a:gd name="connsiteY97" fmla="*/ 2090738 h 3664745"/>
              <a:gd name="connsiteX98" fmla="*/ 1757362 w 4186237"/>
              <a:gd name="connsiteY98" fmla="*/ 2114550 h 3664745"/>
              <a:gd name="connsiteX99" fmla="*/ 1800225 w 4186237"/>
              <a:gd name="connsiteY99" fmla="*/ 2114550 h 3664745"/>
              <a:gd name="connsiteX100" fmla="*/ 1800225 w 4186237"/>
              <a:gd name="connsiteY100" fmla="*/ 2128838 h 3664745"/>
              <a:gd name="connsiteX101" fmla="*/ 1857375 w 4186237"/>
              <a:gd name="connsiteY101" fmla="*/ 2128838 h 3664745"/>
              <a:gd name="connsiteX102" fmla="*/ 1857375 w 4186237"/>
              <a:gd name="connsiteY102" fmla="*/ 2176463 h 3664745"/>
              <a:gd name="connsiteX103" fmla="*/ 1900237 w 4186237"/>
              <a:gd name="connsiteY103" fmla="*/ 2176463 h 3664745"/>
              <a:gd name="connsiteX104" fmla="*/ 1900237 w 4186237"/>
              <a:gd name="connsiteY104" fmla="*/ 2219325 h 3664745"/>
              <a:gd name="connsiteX105" fmla="*/ 1924050 w 4186237"/>
              <a:gd name="connsiteY105" fmla="*/ 2219325 h 3664745"/>
              <a:gd name="connsiteX106" fmla="*/ 1924050 w 4186237"/>
              <a:gd name="connsiteY106" fmla="*/ 2262188 h 3664745"/>
              <a:gd name="connsiteX107" fmla="*/ 1928813 w 4186237"/>
              <a:gd name="connsiteY107" fmla="*/ 2257425 h 3664745"/>
              <a:gd name="connsiteX108" fmla="*/ 1928813 w 4186237"/>
              <a:gd name="connsiteY108" fmla="*/ 2281238 h 3664745"/>
              <a:gd name="connsiteX109" fmla="*/ 1957387 w 4186237"/>
              <a:gd name="connsiteY109" fmla="*/ 2281238 h 3664745"/>
              <a:gd name="connsiteX110" fmla="*/ 1957387 w 4186237"/>
              <a:gd name="connsiteY110" fmla="*/ 2305050 h 3664745"/>
              <a:gd name="connsiteX111" fmla="*/ 1985962 w 4186237"/>
              <a:gd name="connsiteY111" fmla="*/ 2305050 h 3664745"/>
              <a:gd name="connsiteX112" fmla="*/ 1974056 w 4186237"/>
              <a:gd name="connsiteY112" fmla="*/ 2305050 h 3664745"/>
              <a:gd name="connsiteX113" fmla="*/ 2007394 w 4186237"/>
              <a:gd name="connsiteY113" fmla="*/ 2350295 h 3664745"/>
              <a:gd name="connsiteX114" fmla="*/ 2009775 w 4186237"/>
              <a:gd name="connsiteY114" fmla="*/ 2362200 h 3664745"/>
              <a:gd name="connsiteX115" fmla="*/ 2057400 w 4186237"/>
              <a:gd name="connsiteY115" fmla="*/ 2362200 h 3664745"/>
              <a:gd name="connsiteX116" fmla="*/ 2057400 w 4186237"/>
              <a:gd name="connsiteY116" fmla="*/ 2405063 h 3664745"/>
              <a:gd name="connsiteX117" fmla="*/ 2076450 w 4186237"/>
              <a:gd name="connsiteY117" fmla="*/ 2405063 h 3664745"/>
              <a:gd name="connsiteX118" fmla="*/ 2076450 w 4186237"/>
              <a:gd name="connsiteY118" fmla="*/ 2419350 h 3664745"/>
              <a:gd name="connsiteX119" fmla="*/ 2119312 w 4186237"/>
              <a:gd name="connsiteY119" fmla="*/ 2419350 h 3664745"/>
              <a:gd name="connsiteX120" fmla="*/ 2119312 w 4186237"/>
              <a:gd name="connsiteY120" fmla="*/ 2471738 h 3664745"/>
              <a:gd name="connsiteX121" fmla="*/ 2143125 w 4186237"/>
              <a:gd name="connsiteY121" fmla="*/ 2471738 h 3664745"/>
              <a:gd name="connsiteX122" fmla="*/ 2143125 w 4186237"/>
              <a:gd name="connsiteY122" fmla="*/ 2500313 h 3664745"/>
              <a:gd name="connsiteX123" fmla="*/ 2181225 w 4186237"/>
              <a:gd name="connsiteY123" fmla="*/ 2500313 h 3664745"/>
              <a:gd name="connsiteX124" fmla="*/ 2181225 w 4186237"/>
              <a:gd name="connsiteY124" fmla="*/ 2528888 h 3664745"/>
              <a:gd name="connsiteX125" fmla="*/ 2209801 w 4186237"/>
              <a:gd name="connsiteY125" fmla="*/ 2533651 h 3664745"/>
              <a:gd name="connsiteX126" fmla="*/ 2216943 w 4186237"/>
              <a:gd name="connsiteY126" fmla="*/ 2562225 h 3664745"/>
              <a:gd name="connsiteX127" fmla="*/ 2224088 w 4186237"/>
              <a:gd name="connsiteY127" fmla="*/ 2581276 h 3664745"/>
              <a:gd name="connsiteX128" fmla="*/ 2250281 w 4186237"/>
              <a:gd name="connsiteY128" fmla="*/ 2586037 h 3664745"/>
              <a:gd name="connsiteX129" fmla="*/ 2283617 w 4186237"/>
              <a:gd name="connsiteY129" fmla="*/ 2626519 h 3664745"/>
              <a:gd name="connsiteX130" fmla="*/ 2286000 w 4186237"/>
              <a:gd name="connsiteY130" fmla="*/ 2671763 h 3664745"/>
              <a:gd name="connsiteX131" fmla="*/ 2319337 w 4186237"/>
              <a:gd name="connsiteY131" fmla="*/ 2676526 h 3664745"/>
              <a:gd name="connsiteX132" fmla="*/ 2319337 w 4186237"/>
              <a:gd name="connsiteY132" fmla="*/ 2721768 h 3664745"/>
              <a:gd name="connsiteX133" fmla="*/ 2338388 w 4186237"/>
              <a:gd name="connsiteY133" fmla="*/ 2721769 h 3664745"/>
              <a:gd name="connsiteX134" fmla="*/ 2343150 w 4186237"/>
              <a:gd name="connsiteY134" fmla="*/ 2757488 h 3664745"/>
              <a:gd name="connsiteX135" fmla="*/ 2433637 w 4186237"/>
              <a:gd name="connsiteY135" fmla="*/ 2757488 h 3664745"/>
              <a:gd name="connsiteX136" fmla="*/ 2433637 w 4186237"/>
              <a:gd name="connsiteY136" fmla="*/ 2795588 h 3664745"/>
              <a:gd name="connsiteX137" fmla="*/ 2481262 w 4186237"/>
              <a:gd name="connsiteY137" fmla="*/ 2795588 h 3664745"/>
              <a:gd name="connsiteX138" fmla="*/ 2481262 w 4186237"/>
              <a:gd name="connsiteY138" fmla="*/ 2819400 h 3664745"/>
              <a:gd name="connsiteX139" fmla="*/ 2643187 w 4186237"/>
              <a:gd name="connsiteY139" fmla="*/ 2819400 h 3664745"/>
              <a:gd name="connsiteX140" fmla="*/ 2643187 w 4186237"/>
              <a:gd name="connsiteY140" fmla="*/ 2852738 h 3664745"/>
              <a:gd name="connsiteX141" fmla="*/ 2733675 w 4186237"/>
              <a:gd name="connsiteY141" fmla="*/ 2852738 h 3664745"/>
              <a:gd name="connsiteX142" fmla="*/ 2733675 w 4186237"/>
              <a:gd name="connsiteY142" fmla="*/ 2852738 h 3664745"/>
              <a:gd name="connsiteX143" fmla="*/ 2752724 w 4186237"/>
              <a:gd name="connsiteY143" fmla="*/ 2886075 h 3664745"/>
              <a:gd name="connsiteX144" fmla="*/ 2757487 w 4186237"/>
              <a:gd name="connsiteY144" fmla="*/ 2926557 h 3664745"/>
              <a:gd name="connsiteX145" fmla="*/ 2919412 w 4186237"/>
              <a:gd name="connsiteY145" fmla="*/ 2931319 h 3664745"/>
              <a:gd name="connsiteX146" fmla="*/ 2919412 w 4186237"/>
              <a:gd name="connsiteY146" fmla="*/ 2957513 h 3664745"/>
              <a:gd name="connsiteX147" fmla="*/ 2971800 w 4186237"/>
              <a:gd name="connsiteY147" fmla="*/ 2957513 h 3664745"/>
              <a:gd name="connsiteX148" fmla="*/ 2971800 w 4186237"/>
              <a:gd name="connsiteY148" fmla="*/ 2986088 h 3664745"/>
              <a:gd name="connsiteX149" fmla="*/ 3009900 w 4186237"/>
              <a:gd name="connsiteY149" fmla="*/ 2986088 h 3664745"/>
              <a:gd name="connsiteX150" fmla="*/ 3009900 w 4186237"/>
              <a:gd name="connsiteY150" fmla="*/ 3076575 h 3664745"/>
              <a:gd name="connsiteX151" fmla="*/ 3057525 w 4186237"/>
              <a:gd name="connsiteY151" fmla="*/ 3076575 h 3664745"/>
              <a:gd name="connsiteX152" fmla="*/ 3057525 w 4186237"/>
              <a:gd name="connsiteY152" fmla="*/ 3095625 h 3664745"/>
              <a:gd name="connsiteX153" fmla="*/ 3095625 w 4186237"/>
              <a:gd name="connsiteY153" fmla="*/ 3095625 h 3664745"/>
              <a:gd name="connsiteX154" fmla="*/ 3095625 w 4186237"/>
              <a:gd name="connsiteY154" fmla="*/ 3124200 h 3664745"/>
              <a:gd name="connsiteX155" fmla="*/ 3114675 w 4186237"/>
              <a:gd name="connsiteY155" fmla="*/ 3124200 h 3664745"/>
              <a:gd name="connsiteX156" fmla="*/ 3114675 w 4186237"/>
              <a:gd name="connsiteY156" fmla="*/ 3167063 h 3664745"/>
              <a:gd name="connsiteX157" fmla="*/ 3176587 w 4186237"/>
              <a:gd name="connsiteY157" fmla="*/ 3167063 h 3664745"/>
              <a:gd name="connsiteX158" fmla="*/ 3176587 w 4186237"/>
              <a:gd name="connsiteY158" fmla="*/ 3209925 h 3664745"/>
              <a:gd name="connsiteX159" fmla="*/ 3195637 w 4186237"/>
              <a:gd name="connsiteY159" fmla="*/ 3209925 h 3664745"/>
              <a:gd name="connsiteX160" fmla="*/ 3195637 w 4186237"/>
              <a:gd name="connsiteY160" fmla="*/ 3248025 h 3664745"/>
              <a:gd name="connsiteX161" fmla="*/ 3214687 w 4186237"/>
              <a:gd name="connsiteY161" fmla="*/ 3248025 h 3664745"/>
              <a:gd name="connsiteX162" fmla="*/ 3214687 w 4186237"/>
              <a:gd name="connsiteY162" fmla="*/ 3248025 h 3664745"/>
              <a:gd name="connsiteX163" fmla="*/ 3214687 w 4186237"/>
              <a:gd name="connsiteY163" fmla="*/ 3295650 h 3664745"/>
              <a:gd name="connsiteX164" fmla="*/ 3348037 w 4186237"/>
              <a:gd name="connsiteY164" fmla="*/ 3295650 h 3664745"/>
              <a:gd name="connsiteX165" fmla="*/ 3348037 w 4186237"/>
              <a:gd name="connsiteY165" fmla="*/ 3324225 h 3664745"/>
              <a:gd name="connsiteX166" fmla="*/ 3371850 w 4186237"/>
              <a:gd name="connsiteY166" fmla="*/ 3324225 h 3664745"/>
              <a:gd name="connsiteX167" fmla="*/ 3371850 w 4186237"/>
              <a:gd name="connsiteY167" fmla="*/ 3362325 h 3664745"/>
              <a:gd name="connsiteX168" fmla="*/ 3495675 w 4186237"/>
              <a:gd name="connsiteY168" fmla="*/ 3362325 h 3664745"/>
              <a:gd name="connsiteX169" fmla="*/ 3495675 w 4186237"/>
              <a:gd name="connsiteY169" fmla="*/ 3414713 h 3664745"/>
              <a:gd name="connsiteX170" fmla="*/ 3533775 w 4186237"/>
              <a:gd name="connsiteY170" fmla="*/ 3414713 h 3664745"/>
              <a:gd name="connsiteX171" fmla="*/ 3533775 w 4186237"/>
              <a:gd name="connsiteY171" fmla="*/ 3443288 h 3664745"/>
              <a:gd name="connsiteX172" fmla="*/ 3695700 w 4186237"/>
              <a:gd name="connsiteY172" fmla="*/ 3443288 h 3664745"/>
              <a:gd name="connsiteX173" fmla="*/ 3695700 w 4186237"/>
              <a:gd name="connsiteY173" fmla="*/ 3481388 h 3664745"/>
              <a:gd name="connsiteX174" fmla="*/ 3719512 w 4186237"/>
              <a:gd name="connsiteY174" fmla="*/ 3481388 h 3664745"/>
              <a:gd name="connsiteX175" fmla="*/ 3719512 w 4186237"/>
              <a:gd name="connsiteY175" fmla="*/ 3519488 h 3664745"/>
              <a:gd name="connsiteX176" fmla="*/ 3838575 w 4186237"/>
              <a:gd name="connsiteY176" fmla="*/ 3519488 h 3664745"/>
              <a:gd name="connsiteX177" fmla="*/ 3838575 w 4186237"/>
              <a:gd name="connsiteY177" fmla="*/ 3571875 h 3664745"/>
              <a:gd name="connsiteX178" fmla="*/ 3838575 w 4186237"/>
              <a:gd name="connsiteY178" fmla="*/ 3571875 h 3664745"/>
              <a:gd name="connsiteX179" fmla="*/ 3871912 w 4186237"/>
              <a:gd name="connsiteY179" fmla="*/ 3571875 h 3664745"/>
              <a:gd name="connsiteX180" fmla="*/ 3871912 w 4186237"/>
              <a:gd name="connsiteY180" fmla="*/ 3629024 h 3664745"/>
              <a:gd name="connsiteX181" fmla="*/ 3881437 w 4186237"/>
              <a:gd name="connsiteY181" fmla="*/ 3664745 h 3664745"/>
              <a:gd name="connsiteX182" fmla="*/ 4186237 w 4186237"/>
              <a:gd name="connsiteY182"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307307 h 3664745"/>
              <a:gd name="connsiteX53" fmla="*/ 1019175 w 4186237"/>
              <a:gd name="connsiteY53" fmla="*/ 1290638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90688 h 3664745"/>
              <a:gd name="connsiteX76" fmla="*/ 1343025 w 4186237"/>
              <a:gd name="connsiteY76" fmla="*/ 1690688 h 3664745"/>
              <a:gd name="connsiteX77" fmla="*/ 1343025 w 4186237"/>
              <a:gd name="connsiteY77" fmla="*/ 1724025 h 3664745"/>
              <a:gd name="connsiteX78" fmla="*/ 1404937 w 4186237"/>
              <a:gd name="connsiteY78" fmla="*/ 1724025 h 3664745"/>
              <a:gd name="connsiteX79" fmla="*/ 1404937 w 4186237"/>
              <a:gd name="connsiteY79" fmla="*/ 1766888 h 3664745"/>
              <a:gd name="connsiteX80" fmla="*/ 1428750 w 4186237"/>
              <a:gd name="connsiteY80" fmla="*/ 1766888 h 3664745"/>
              <a:gd name="connsiteX81" fmla="*/ 1428750 w 4186237"/>
              <a:gd name="connsiteY81" fmla="*/ 1795463 h 3664745"/>
              <a:gd name="connsiteX82" fmla="*/ 1452562 w 4186237"/>
              <a:gd name="connsiteY82" fmla="*/ 1795463 h 3664745"/>
              <a:gd name="connsiteX83" fmla="*/ 1452562 w 4186237"/>
              <a:gd name="connsiteY83" fmla="*/ 1795463 h 3664745"/>
              <a:gd name="connsiteX84" fmla="*/ 1452562 w 4186237"/>
              <a:gd name="connsiteY84" fmla="*/ 1838325 h 3664745"/>
              <a:gd name="connsiteX85" fmla="*/ 1504950 w 4186237"/>
              <a:gd name="connsiteY85" fmla="*/ 1838325 h 3664745"/>
              <a:gd name="connsiteX86" fmla="*/ 1504950 w 4186237"/>
              <a:gd name="connsiteY86" fmla="*/ 1866900 h 3664745"/>
              <a:gd name="connsiteX87" fmla="*/ 1538287 w 4186237"/>
              <a:gd name="connsiteY87" fmla="*/ 1866900 h 3664745"/>
              <a:gd name="connsiteX88" fmla="*/ 1538287 w 4186237"/>
              <a:gd name="connsiteY88" fmla="*/ 1928813 h 3664745"/>
              <a:gd name="connsiteX89" fmla="*/ 1581150 w 4186237"/>
              <a:gd name="connsiteY89" fmla="*/ 1928813 h 3664745"/>
              <a:gd name="connsiteX90" fmla="*/ 1581150 w 4186237"/>
              <a:gd name="connsiteY90" fmla="*/ 1962150 h 3664745"/>
              <a:gd name="connsiteX91" fmla="*/ 1604962 w 4186237"/>
              <a:gd name="connsiteY91" fmla="*/ 1962150 h 3664745"/>
              <a:gd name="connsiteX92" fmla="*/ 1604962 w 4186237"/>
              <a:gd name="connsiteY92" fmla="*/ 2000250 h 3664745"/>
              <a:gd name="connsiteX93" fmla="*/ 1619250 w 4186237"/>
              <a:gd name="connsiteY93" fmla="*/ 2000250 h 3664745"/>
              <a:gd name="connsiteX94" fmla="*/ 1619250 w 4186237"/>
              <a:gd name="connsiteY94" fmla="*/ 2057400 h 3664745"/>
              <a:gd name="connsiteX95" fmla="*/ 1724025 w 4186237"/>
              <a:gd name="connsiteY95" fmla="*/ 2059781 h 3664745"/>
              <a:gd name="connsiteX96" fmla="*/ 1724025 w 4186237"/>
              <a:gd name="connsiteY96" fmla="*/ 2090738 h 3664745"/>
              <a:gd name="connsiteX97" fmla="*/ 1757362 w 4186237"/>
              <a:gd name="connsiteY97" fmla="*/ 2090738 h 3664745"/>
              <a:gd name="connsiteX98" fmla="*/ 1757362 w 4186237"/>
              <a:gd name="connsiteY98" fmla="*/ 2114550 h 3664745"/>
              <a:gd name="connsiteX99" fmla="*/ 1800225 w 4186237"/>
              <a:gd name="connsiteY99" fmla="*/ 2114550 h 3664745"/>
              <a:gd name="connsiteX100" fmla="*/ 1800225 w 4186237"/>
              <a:gd name="connsiteY100" fmla="*/ 2128838 h 3664745"/>
              <a:gd name="connsiteX101" fmla="*/ 1857375 w 4186237"/>
              <a:gd name="connsiteY101" fmla="*/ 2128838 h 3664745"/>
              <a:gd name="connsiteX102" fmla="*/ 1857375 w 4186237"/>
              <a:gd name="connsiteY102" fmla="*/ 2176463 h 3664745"/>
              <a:gd name="connsiteX103" fmla="*/ 1900237 w 4186237"/>
              <a:gd name="connsiteY103" fmla="*/ 2176463 h 3664745"/>
              <a:gd name="connsiteX104" fmla="*/ 1900237 w 4186237"/>
              <a:gd name="connsiteY104" fmla="*/ 2219325 h 3664745"/>
              <a:gd name="connsiteX105" fmla="*/ 1924050 w 4186237"/>
              <a:gd name="connsiteY105" fmla="*/ 2219325 h 3664745"/>
              <a:gd name="connsiteX106" fmla="*/ 1924050 w 4186237"/>
              <a:gd name="connsiteY106" fmla="*/ 2262188 h 3664745"/>
              <a:gd name="connsiteX107" fmla="*/ 1928813 w 4186237"/>
              <a:gd name="connsiteY107" fmla="*/ 2257425 h 3664745"/>
              <a:gd name="connsiteX108" fmla="*/ 1928813 w 4186237"/>
              <a:gd name="connsiteY108" fmla="*/ 2281238 h 3664745"/>
              <a:gd name="connsiteX109" fmla="*/ 1957387 w 4186237"/>
              <a:gd name="connsiteY109" fmla="*/ 2281238 h 3664745"/>
              <a:gd name="connsiteX110" fmla="*/ 1957387 w 4186237"/>
              <a:gd name="connsiteY110" fmla="*/ 2305050 h 3664745"/>
              <a:gd name="connsiteX111" fmla="*/ 1985962 w 4186237"/>
              <a:gd name="connsiteY111" fmla="*/ 2305050 h 3664745"/>
              <a:gd name="connsiteX112" fmla="*/ 1974056 w 4186237"/>
              <a:gd name="connsiteY112" fmla="*/ 2305050 h 3664745"/>
              <a:gd name="connsiteX113" fmla="*/ 2007394 w 4186237"/>
              <a:gd name="connsiteY113" fmla="*/ 2350295 h 3664745"/>
              <a:gd name="connsiteX114" fmla="*/ 2009775 w 4186237"/>
              <a:gd name="connsiteY114" fmla="*/ 2362200 h 3664745"/>
              <a:gd name="connsiteX115" fmla="*/ 2057400 w 4186237"/>
              <a:gd name="connsiteY115" fmla="*/ 2362200 h 3664745"/>
              <a:gd name="connsiteX116" fmla="*/ 2057400 w 4186237"/>
              <a:gd name="connsiteY116" fmla="*/ 2405063 h 3664745"/>
              <a:gd name="connsiteX117" fmla="*/ 2076450 w 4186237"/>
              <a:gd name="connsiteY117" fmla="*/ 2405063 h 3664745"/>
              <a:gd name="connsiteX118" fmla="*/ 2076450 w 4186237"/>
              <a:gd name="connsiteY118" fmla="*/ 2419350 h 3664745"/>
              <a:gd name="connsiteX119" fmla="*/ 2119312 w 4186237"/>
              <a:gd name="connsiteY119" fmla="*/ 2419350 h 3664745"/>
              <a:gd name="connsiteX120" fmla="*/ 2119312 w 4186237"/>
              <a:gd name="connsiteY120" fmla="*/ 2471738 h 3664745"/>
              <a:gd name="connsiteX121" fmla="*/ 2143125 w 4186237"/>
              <a:gd name="connsiteY121" fmla="*/ 2471738 h 3664745"/>
              <a:gd name="connsiteX122" fmla="*/ 2143125 w 4186237"/>
              <a:gd name="connsiteY122" fmla="*/ 2500313 h 3664745"/>
              <a:gd name="connsiteX123" fmla="*/ 2181225 w 4186237"/>
              <a:gd name="connsiteY123" fmla="*/ 2500313 h 3664745"/>
              <a:gd name="connsiteX124" fmla="*/ 2181225 w 4186237"/>
              <a:gd name="connsiteY124" fmla="*/ 2528888 h 3664745"/>
              <a:gd name="connsiteX125" fmla="*/ 2209801 w 4186237"/>
              <a:gd name="connsiteY125" fmla="*/ 2533651 h 3664745"/>
              <a:gd name="connsiteX126" fmla="*/ 2216943 w 4186237"/>
              <a:gd name="connsiteY126" fmla="*/ 2562225 h 3664745"/>
              <a:gd name="connsiteX127" fmla="*/ 2224088 w 4186237"/>
              <a:gd name="connsiteY127" fmla="*/ 2581276 h 3664745"/>
              <a:gd name="connsiteX128" fmla="*/ 2250281 w 4186237"/>
              <a:gd name="connsiteY128" fmla="*/ 2586037 h 3664745"/>
              <a:gd name="connsiteX129" fmla="*/ 2283617 w 4186237"/>
              <a:gd name="connsiteY129" fmla="*/ 2626519 h 3664745"/>
              <a:gd name="connsiteX130" fmla="*/ 2286000 w 4186237"/>
              <a:gd name="connsiteY130" fmla="*/ 2671763 h 3664745"/>
              <a:gd name="connsiteX131" fmla="*/ 2319337 w 4186237"/>
              <a:gd name="connsiteY131" fmla="*/ 2676526 h 3664745"/>
              <a:gd name="connsiteX132" fmla="*/ 2319337 w 4186237"/>
              <a:gd name="connsiteY132" fmla="*/ 2721768 h 3664745"/>
              <a:gd name="connsiteX133" fmla="*/ 2338388 w 4186237"/>
              <a:gd name="connsiteY133" fmla="*/ 2721769 h 3664745"/>
              <a:gd name="connsiteX134" fmla="*/ 2343150 w 4186237"/>
              <a:gd name="connsiteY134" fmla="*/ 2757488 h 3664745"/>
              <a:gd name="connsiteX135" fmla="*/ 2433637 w 4186237"/>
              <a:gd name="connsiteY135" fmla="*/ 2757488 h 3664745"/>
              <a:gd name="connsiteX136" fmla="*/ 2433637 w 4186237"/>
              <a:gd name="connsiteY136" fmla="*/ 2795588 h 3664745"/>
              <a:gd name="connsiteX137" fmla="*/ 2481262 w 4186237"/>
              <a:gd name="connsiteY137" fmla="*/ 2795588 h 3664745"/>
              <a:gd name="connsiteX138" fmla="*/ 2481262 w 4186237"/>
              <a:gd name="connsiteY138" fmla="*/ 2819400 h 3664745"/>
              <a:gd name="connsiteX139" fmla="*/ 2643187 w 4186237"/>
              <a:gd name="connsiteY139" fmla="*/ 2819400 h 3664745"/>
              <a:gd name="connsiteX140" fmla="*/ 2643187 w 4186237"/>
              <a:gd name="connsiteY140" fmla="*/ 2852738 h 3664745"/>
              <a:gd name="connsiteX141" fmla="*/ 2733675 w 4186237"/>
              <a:gd name="connsiteY141" fmla="*/ 2852738 h 3664745"/>
              <a:gd name="connsiteX142" fmla="*/ 2733675 w 4186237"/>
              <a:gd name="connsiteY142" fmla="*/ 2852738 h 3664745"/>
              <a:gd name="connsiteX143" fmla="*/ 2752724 w 4186237"/>
              <a:gd name="connsiteY143" fmla="*/ 2886075 h 3664745"/>
              <a:gd name="connsiteX144" fmla="*/ 2757487 w 4186237"/>
              <a:gd name="connsiteY144" fmla="*/ 2926557 h 3664745"/>
              <a:gd name="connsiteX145" fmla="*/ 2919412 w 4186237"/>
              <a:gd name="connsiteY145" fmla="*/ 2931319 h 3664745"/>
              <a:gd name="connsiteX146" fmla="*/ 2919412 w 4186237"/>
              <a:gd name="connsiteY146" fmla="*/ 2957513 h 3664745"/>
              <a:gd name="connsiteX147" fmla="*/ 2971800 w 4186237"/>
              <a:gd name="connsiteY147" fmla="*/ 2957513 h 3664745"/>
              <a:gd name="connsiteX148" fmla="*/ 2971800 w 4186237"/>
              <a:gd name="connsiteY148" fmla="*/ 2986088 h 3664745"/>
              <a:gd name="connsiteX149" fmla="*/ 3009900 w 4186237"/>
              <a:gd name="connsiteY149" fmla="*/ 2986088 h 3664745"/>
              <a:gd name="connsiteX150" fmla="*/ 3009900 w 4186237"/>
              <a:gd name="connsiteY150" fmla="*/ 3076575 h 3664745"/>
              <a:gd name="connsiteX151" fmla="*/ 3057525 w 4186237"/>
              <a:gd name="connsiteY151" fmla="*/ 3076575 h 3664745"/>
              <a:gd name="connsiteX152" fmla="*/ 3057525 w 4186237"/>
              <a:gd name="connsiteY152" fmla="*/ 3095625 h 3664745"/>
              <a:gd name="connsiteX153" fmla="*/ 3095625 w 4186237"/>
              <a:gd name="connsiteY153" fmla="*/ 3095625 h 3664745"/>
              <a:gd name="connsiteX154" fmla="*/ 3095625 w 4186237"/>
              <a:gd name="connsiteY154" fmla="*/ 3124200 h 3664745"/>
              <a:gd name="connsiteX155" fmla="*/ 3114675 w 4186237"/>
              <a:gd name="connsiteY155" fmla="*/ 3124200 h 3664745"/>
              <a:gd name="connsiteX156" fmla="*/ 3114675 w 4186237"/>
              <a:gd name="connsiteY156" fmla="*/ 3167063 h 3664745"/>
              <a:gd name="connsiteX157" fmla="*/ 3176587 w 4186237"/>
              <a:gd name="connsiteY157" fmla="*/ 3167063 h 3664745"/>
              <a:gd name="connsiteX158" fmla="*/ 3176587 w 4186237"/>
              <a:gd name="connsiteY158" fmla="*/ 3209925 h 3664745"/>
              <a:gd name="connsiteX159" fmla="*/ 3195637 w 4186237"/>
              <a:gd name="connsiteY159" fmla="*/ 3209925 h 3664745"/>
              <a:gd name="connsiteX160" fmla="*/ 3195637 w 4186237"/>
              <a:gd name="connsiteY160" fmla="*/ 3248025 h 3664745"/>
              <a:gd name="connsiteX161" fmla="*/ 3214687 w 4186237"/>
              <a:gd name="connsiteY161" fmla="*/ 3248025 h 3664745"/>
              <a:gd name="connsiteX162" fmla="*/ 3214687 w 4186237"/>
              <a:gd name="connsiteY162" fmla="*/ 3248025 h 3664745"/>
              <a:gd name="connsiteX163" fmla="*/ 3214687 w 4186237"/>
              <a:gd name="connsiteY163" fmla="*/ 3295650 h 3664745"/>
              <a:gd name="connsiteX164" fmla="*/ 3348037 w 4186237"/>
              <a:gd name="connsiteY164" fmla="*/ 3295650 h 3664745"/>
              <a:gd name="connsiteX165" fmla="*/ 3348037 w 4186237"/>
              <a:gd name="connsiteY165" fmla="*/ 3324225 h 3664745"/>
              <a:gd name="connsiteX166" fmla="*/ 3371850 w 4186237"/>
              <a:gd name="connsiteY166" fmla="*/ 3324225 h 3664745"/>
              <a:gd name="connsiteX167" fmla="*/ 3371850 w 4186237"/>
              <a:gd name="connsiteY167" fmla="*/ 3362325 h 3664745"/>
              <a:gd name="connsiteX168" fmla="*/ 3495675 w 4186237"/>
              <a:gd name="connsiteY168" fmla="*/ 3362325 h 3664745"/>
              <a:gd name="connsiteX169" fmla="*/ 3495675 w 4186237"/>
              <a:gd name="connsiteY169" fmla="*/ 3414713 h 3664745"/>
              <a:gd name="connsiteX170" fmla="*/ 3533775 w 4186237"/>
              <a:gd name="connsiteY170" fmla="*/ 3414713 h 3664745"/>
              <a:gd name="connsiteX171" fmla="*/ 3533775 w 4186237"/>
              <a:gd name="connsiteY171" fmla="*/ 3443288 h 3664745"/>
              <a:gd name="connsiteX172" fmla="*/ 3695700 w 4186237"/>
              <a:gd name="connsiteY172" fmla="*/ 3443288 h 3664745"/>
              <a:gd name="connsiteX173" fmla="*/ 3695700 w 4186237"/>
              <a:gd name="connsiteY173" fmla="*/ 3481388 h 3664745"/>
              <a:gd name="connsiteX174" fmla="*/ 3719512 w 4186237"/>
              <a:gd name="connsiteY174" fmla="*/ 3481388 h 3664745"/>
              <a:gd name="connsiteX175" fmla="*/ 3719512 w 4186237"/>
              <a:gd name="connsiteY175" fmla="*/ 3519488 h 3664745"/>
              <a:gd name="connsiteX176" fmla="*/ 3838575 w 4186237"/>
              <a:gd name="connsiteY176" fmla="*/ 3519488 h 3664745"/>
              <a:gd name="connsiteX177" fmla="*/ 3838575 w 4186237"/>
              <a:gd name="connsiteY177" fmla="*/ 3571875 h 3664745"/>
              <a:gd name="connsiteX178" fmla="*/ 3838575 w 4186237"/>
              <a:gd name="connsiteY178" fmla="*/ 3571875 h 3664745"/>
              <a:gd name="connsiteX179" fmla="*/ 3871912 w 4186237"/>
              <a:gd name="connsiteY179" fmla="*/ 3571875 h 3664745"/>
              <a:gd name="connsiteX180" fmla="*/ 3871912 w 4186237"/>
              <a:gd name="connsiteY180" fmla="*/ 3629024 h 3664745"/>
              <a:gd name="connsiteX181" fmla="*/ 3881437 w 4186237"/>
              <a:gd name="connsiteY181" fmla="*/ 3664745 h 3664745"/>
              <a:gd name="connsiteX182" fmla="*/ 4186237 w 4186237"/>
              <a:gd name="connsiteY182"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42925 w 4186237"/>
              <a:gd name="connsiteY26" fmla="*/ 638175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307307 h 3664745"/>
              <a:gd name="connsiteX53" fmla="*/ 1019175 w 4186237"/>
              <a:gd name="connsiteY53" fmla="*/ 1307307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90688 h 3664745"/>
              <a:gd name="connsiteX76" fmla="*/ 1343025 w 4186237"/>
              <a:gd name="connsiteY76" fmla="*/ 1690688 h 3664745"/>
              <a:gd name="connsiteX77" fmla="*/ 1343025 w 4186237"/>
              <a:gd name="connsiteY77" fmla="*/ 1724025 h 3664745"/>
              <a:gd name="connsiteX78" fmla="*/ 1404937 w 4186237"/>
              <a:gd name="connsiteY78" fmla="*/ 1724025 h 3664745"/>
              <a:gd name="connsiteX79" fmla="*/ 1404937 w 4186237"/>
              <a:gd name="connsiteY79" fmla="*/ 1766888 h 3664745"/>
              <a:gd name="connsiteX80" fmla="*/ 1428750 w 4186237"/>
              <a:gd name="connsiteY80" fmla="*/ 1766888 h 3664745"/>
              <a:gd name="connsiteX81" fmla="*/ 1428750 w 4186237"/>
              <a:gd name="connsiteY81" fmla="*/ 1795463 h 3664745"/>
              <a:gd name="connsiteX82" fmla="*/ 1452562 w 4186237"/>
              <a:gd name="connsiteY82" fmla="*/ 1795463 h 3664745"/>
              <a:gd name="connsiteX83" fmla="*/ 1452562 w 4186237"/>
              <a:gd name="connsiteY83" fmla="*/ 1795463 h 3664745"/>
              <a:gd name="connsiteX84" fmla="*/ 1452562 w 4186237"/>
              <a:gd name="connsiteY84" fmla="*/ 1838325 h 3664745"/>
              <a:gd name="connsiteX85" fmla="*/ 1504950 w 4186237"/>
              <a:gd name="connsiteY85" fmla="*/ 1838325 h 3664745"/>
              <a:gd name="connsiteX86" fmla="*/ 1504950 w 4186237"/>
              <a:gd name="connsiteY86" fmla="*/ 1866900 h 3664745"/>
              <a:gd name="connsiteX87" fmla="*/ 1538287 w 4186237"/>
              <a:gd name="connsiteY87" fmla="*/ 1866900 h 3664745"/>
              <a:gd name="connsiteX88" fmla="*/ 1538287 w 4186237"/>
              <a:gd name="connsiteY88" fmla="*/ 1928813 h 3664745"/>
              <a:gd name="connsiteX89" fmla="*/ 1581150 w 4186237"/>
              <a:gd name="connsiteY89" fmla="*/ 1928813 h 3664745"/>
              <a:gd name="connsiteX90" fmla="*/ 1581150 w 4186237"/>
              <a:gd name="connsiteY90" fmla="*/ 1962150 h 3664745"/>
              <a:gd name="connsiteX91" fmla="*/ 1604962 w 4186237"/>
              <a:gd name="connsiteY91" fmla="*/ 1962150 h 3664745"/>
              <a:gd name="connsiteX92" fmla="*/ 1604962 w 4186237"/>
              <a:gd name="connsiteY92" fmla="*/ 2000250 h 3664745"/>
              <a:gd name="connsiteX93" fmla="*/ 1619250 w 4186237"/>
              <a:gd name="connsiteY93" fmla="*/ 2000250 h 3664745"/>
              <a:gd name="connsiteX94" fmla="*/ 1619250 w 4186237"/>
              <a:gd name="connsiteY94" fmla="*/ 2057400 h 3664745"/>
              <a:gd name="connsiteX95" fmla="*/ 1724025 w 4186237"/>
              <a:gd name="connsiteY95" fmla="*/ 2059781 h 3664745"/>
              <a:gd name="connsiteX96" fmla="*/ 1724025 w 4186237"/>
              <a:gd name="connsiteY96" fmla="*/ 2090738 h 3664745"/>
              <a:gd name="connsiteX97" fmla="*/ 1757362 w 4186237"/>
              <a:gd name="connsiteY97" fmla="*/ 2090738 h 3664745"/>
              <a:gd name="connsiteX98" fmla="*/ 1757362 w 4186237"/>
              <a:gd name="connsiteY98" fmla="*/ 2114550 h 3664745"/>
              <a:gd name="connsiteX99" fmla="*/ 1800225 w 4186237"/>
              <a:gd name="connsiteY99" fmla="*/ 2114550 h 3664745"/>
              <a:gd name="connsiteX100" fmla="*/ 1800225 w 4186237"/>
              <a:gd name="connsiteY100" fmla="*/ 2128838 h 3664745"/>
              <a:gd name="connsiteX101" fmla="*/ 1857375 w 4186237"/>
              <a:gd name="connsiteY101" fmla="*/ 2128838 h 3664745"/>
              <a:gd name="connsiteX102" fmla="*/ 1857375 w 4186237"/>
              <a:gd name="connsiteY102" fmla="*/ 2176463 h 3664745"/>
              <a:gd name="connsiteX103" fmla="*/ 1900237 w 4186237"/>
              <a:gd name="connsiteY103" fmla="*/ 2176463 h 3664745"/>
              <a:gd name="connsiteX104" fmla="*/ 1900237 w 4186237"/>
              <a:gd name="connsiteY104" fmla="*/ 2219325 h 3664745"/>
              <a:gd name="connsiteX105" fmla="*/ 1924050 w 4186237"/>
              <a:gd name="connsiteY105" fmla="*/ 2219325 h 3664745"/>
              <a:gd name="connsiteX106" fmla="*/ 1924050 w 4186237"/>
              <a:gd name="connsiteY106" fmla="*/ 2262188 h 3664745"/>
              <a:gd name="connsiteX107" fmla="*/ 1928813 w 4186237"/>
              <a:gd name="connsiteY107" fmla="*/ 2257425 h 3664745"/>
              <a:gd name="connsiteX108" fmla="*/ 1928813 w 4186237"/>
              <a:gd name="connsiteY108" fmla="*/ 2281238 h 3664745"/>
              <a:gd name="connsiteX109" fmla="*/ 1957387 w 4186237"/>
              <a:gd name="connsiteY109" fmla="*/ 2281238 h 3664745"/>
              <a:gd name="connsiteX110" fmla="*/ 1957387 w 4186237"/>
              <a:gd name="connsiteY110" fmla="*/ 2305050 h 3664745"/>
              <a:gd name="connsiteX111" fmla="*/ 1985962 w 4186237"/>
              <a:gd name="connsiteY111" fmla="*/ 2305050 h 3664745"/>
              <a:gd name="connsiteX112" fmla="*/ 1974056 w 4186237"/>
              <a:gd name="connsiteY112" fmla="*/ 2305050 h 3664745"/>
              <a:gd name="connsiteX113" fmla="*/ 2007394 w 4186237"/>
              <a:gd name="connsiteY113" fmla="*/ 2350295 h 3664745"/>
              <a:gd name="connsiteX114" fmla="*/ 2009775 w 4186237"/>
              <a:gd name="connsiteY114" fmla="*/ 2362200 h 3664745"/>
              <a:gd name="connsiteX115" fmla="*/ 2057400 w 4186237"/>
              <a:gd name="connsiteY115" fmla="*/ 2362200 h 3664745"/>
              <a:gd name="connsiteX116" fmla="*/ 2057400 w 4186237"/>
              <a:gd name="connsiteY116" fmla="*/ 2405063 h 3664745"/>
              <a:gd name="connsiteX117" fmla="*/ 2076450 w 4186237"/>
              <a:gd name="connsiteY117" fmla="*/ 2405063 h 3664745"/>
              <a:gd name="connsiteX118" fmla="*/ 2076450 w 4186237"/>
              <a:gd name="connsiteY118" fmla="*/ 2419350 h 3664745"/>
              <a:gd name="connsiteX119" fmla="*/ 2119312 w 4186237"/>
              <a:gd name="connsiteY119" fmla="*/ 2419350 h 3664745"/>
              <a:gd name="connsiteX120" fmla="*/ 2119312 w 4186237"/>
              <a:gd name="connsiteY120" fmla="*/ 2471738 h 3664745"/>
              <a:gd name="connsiteX121" fmla="*/ 2143125 w 4186237"/>
              <a:gd name="connsiteY121" fmla="*/ 2471738 h 3664745"/>
              <a:gd name="connsiteX122" fmla="*/ 2143125 w 4186237"/>
              <a:gd name="connsiteY122" fmla="*/ 2500313 h 3664745"/>
              <a:gd name="connsiteX123" fmla="*/ 2181225 w 4186237"/>
              <a:gd name="connsiteY123" fmla="*/ 2500313 h 3664745"/>
              <a:gd name="connsiteX124" fmla="*/ 2181225 w 4186237"/>
              <a:gd name="connsiteY124" fmla="*/ 2528888 h 3664745"/>
              <a:gd name="connsiteX125" fmla="*/ 2209801 w 4186237"/>
              <a:gd name="connsiteY125" fmla="*/ 2533651 h 3664745"/>
              <a:gd name="connsiteX126" fmla="*/ 2216943 w 4186237"/>
              <a:gd name="connsiteY126" fmla="*/ 2562225 h 3664745"/>
              <a:gd name="connsiteX127" fmla="*/ 2224088 w 4186237"/>
              <a:gd name="connsiteY127" fmla="*/ 2581276 h 3664745"/>
              <a:gd name="connsiteX128" fmla="*/ 2250281 w 4186237"/>
              <a:gd name="connsiteY128" fmla="*/ 2586037 h 3664745"/>
              <a:gd name="connsiteX129" fmla="*/ 2283617 w 4186237"/>
              <a:gd name="connsiteY129" fmla="*/ 2626519 h 3664745"/>
              <a:gd name="connsiteX130" fmla="*/ 2286000 w 4186237"/>
              <a:gd name="connsiteY130" fmla="*/ 2671763 h 3664745"/>
              <a:gd name="connsiteX131" fmla="*/ 2319337 w 4186237"/>
              <a:gd name="connsiteY131" fmla="*/ 2676526 h 3664745"/>
              <a:gd name="connsiteX132" fmla="*/ 2319337 w 4186237"/>
              <a:gd name="connsiteY132" fmla="*/ 2721768 h 3664745"/>
              <a:gd name="connsiteX133" fmla="*/ 2338388 w 4186237"/>
              <a:gd name="connsiteY133" fmla="*/ 2721769 h 3664745"/>
              <a:gd name="connsiteX134" fmla="*/ 2343150 w 4186237"/>
              <a:gd name="connsiteY134" fmla="*/ 2757488 h 3664745"/>
              <a:gd name="connsiteX135" fmla="*/ 2433637 w 4186237"/>
              <a:gd name="connsiteY135" fmla="*/ 2757488 h 3664745"/>
              <a:gd name="connsiteX136" fmla="*/ 2433637 w 4186237"/>
              <a:gd name="connsiteY136" fmla="*/ 2795588 h 3664745"/>
              <a:gd name="connsiteX137" fmla="*/ 2481262 w 4186237"/>
              <a:gd name="connsiteY137" fmla="*/ 2795588 h 3664745"/>
              <a:gd name="connsiteX138" fmla="*/ 2481262 w 4186237"/>
              <a:gd name="connsiteY138" fmla="*/ 2819400 h 3664745"/>
              <a:gd name="connsiteX139" fmla="*/ 2643187 w 4186237"/>
              <a:gd name="connsiteY139" fmla="*/ 2819400 h 3664745"/>
              <a:gd name="connsiteX140" fmla="*/ 2643187 w 4186237"/>
              <a:gd name="connsiteY140" fmla="*/ 2852738 h 3664745"/>
              <a:gd name="connsiteX141" fmla="*/ 2733675 w 4186237"/>
              <a:gd name="connsiteY141" fmla="*/ 2852738 h 3664745"/>
              <a:gd name="connsiteX142" fmla="*/ 2733675 w 4186237"/>
              <a:gd name="connsiteY142" fmla="*/ 2852738 h 3664745"/>
              <a:gd name="connsiteX143" fmla="*/ 2752724 w 4186237"/>
              <a:gd name="connsiteY143" fmla="*/ 2886075 h 3664745"/>
              <a:gd name="connsiteX144" fmla="*/ 2757487 w 4186237"/>
              <a:gd name="connsiteY144" fmla="*/ 2926557 h 3664745"/>
              <a:gd name="connsiteX145" fmla="*/ 2919412 w 4186237"/>
              <a:gd name="connsiteY145" fmla="*/ 2931319 h 3664745"/>
              <a:gd name="connsiteX146" fmla="*/ 2919412 w 4186237"/>
              <a:gd name="connsiteY146" fmla="*/ 2957513 h 3664745"/>
              <a:gd name="connsiteX147" fmla="*/ 2971800 w 4186237"/>
              <a:gd name="connsiteY147" fmla="*/ 2957513 h 3664745"/>
              <a:gd name="connsiteX148" fmla="*/ 2971800 w 4186237"/>
              <a:gd name="connsiteY148" fmla="*/ 2986088 h 3664745"/>
              <a:gd name="connsiteX149" fmla="*/ 3009900 w 4186237"/>
              <a:gd name="connsiteY149" fmla="*/ 2986088 h 3664745"/>
              <a:gd name="connsiteX150" fmla="*/ 3009900 w 4186237"/>
              <a:gd name="connsiteY150" fmla="*/ 3076575 h 3664745"/>
              <a:gd name="connsiteX151" fmla="*/ 3057525 w 4186237"/>
              <a:gd name="connsiteY151" fmla="*/ 3076575 h 3664745"/>
              <a:gd name="connsiteX152" fmla="*/ 3057525 w 4186237"/>
              <a:gd name="connsiteY152" fmla="*/ 3095625 h 3664745"/>
              <a:gd name="connsiteX153" fmla="*/ 3095625 w 4186237"/>
              <a:gd name="connsiteY153" fmla="*/ 3095625 h 3664745"/>
              <a:gd name="connsiteX154" fmla="*/ 3095625 w 4186237"/>
              <a:gd name="connsiteY154" fmla="*/ 3124200 h 3664745"/>
              <a:gd name="connsiteX155" fmla="*/ 3114675 w 4186237"/>
              <a:gd name="connsiteY155" fmla="*/ 3124200 h 3664745"/>
              <a:gd name="connsiteX156" fmla="*/ 3114675 w 4186237"/>
              <a:gd name="connsiteY156" fmla="*/ 3167063 h 3664745"/>
              <a:gd name="connsiteX157" fmla="*/ 3176587 w 4186237"/>
              <a:gd name="connsiteY157" fmla="*/ 3167063 h 3664745"/>
              <a:gd name="connsiteX158" fmla="*/ 3176587 w 4186237"/>
              <a:gd name="connsiteY158" fmla="*/ 3209925 h 3664745"/>
              <a:gd name="connsiteX159" fmla="*/ 3195637 w 4186237"/>
              <a:gd name="connsiteY159" fmla="*/ 3209925 h 3664745"/>
              <a:gd name="connsiteX160" fmla="*/ 3195637 w 4186237"/>
              <a:gd name="connsiteY160" fmla="*/ 3248025 h 3664745"/>
              <a:gd name="connsiteX161" fmla="*/ 3214687 w 4186237"/>
              <a:gd name="connsiteY161" fmla="*/ 3248025 h 3664745"/>
              <a:gd name="connsiteX162" fmla="*/ 3214687 w 4186237"/>
              <a:gd name="connsiteY162" fmla="*/ 3248025 h 3664745"/>
              <a:gd name="connsiteX163" fmla="*/ 3214687 w 4186237"/>
              <a:gd name="connsiteY163" fmla="*/ 3295650 h 3664745"/>
              <a:gd name="connsiteX164" fmla="*/ 3348037 w 4186237"/>
              <a:gd name="connsiteY164" fmla="*/ 3295650 h 3664745"/>
              <a:gd name="connsiteX165" fmla="*/ 3348037 w 4186237"/>
              <a:gd name="connsiteY165" fmla="*/ 3324225 h 3664745"/>
              <a:gd name="connsiteX166" fmla="*/ 3371850 w 4186237"/>
              <a:gd name="connsiteY166" fmla="*/ 3324225 h 3664745"/>
              <a:gd name="connsiteX167" fmla="*/ 3371850 w 4186237"/>
              <a:gd name="connsiteY167" fmla="*/ 3362325 h 3664745"/>
              <a:gd name="connsiteX168" fmla="*/ 3495675 w 4186237"/>
              <a:gd name="connsiteY168" fmla="*/ 3362325 h 3664745"/>
              <a:gd name="connsiteX169" fmla="*/ 3495675 w 4186237"/>
              <a:gd name="connsiteY169" fmla="*/ 3414713 h 3664745"/>
              <a:gd name="connsiteX170" fmla="*/ 3533775 w 4186237"/>
              <a:gd name="connsiteY170" fmla="*/ 3414713 h 3664745"/>
              <a:gd name="connsiteX171" fmla="*/ 3533775 w 4186237"/>
              <a:gd name="connsiteY171" fmla="*/ 3443288 h 3664745"/>
              <a:gd name="connsiteX172" fmla="*/ 3695700 w 4186237"/>
              <a:gd name="connsiteY172" fmla="*/ 3443288 h 3664745"/>
              <a:gd name="connsiteX173" fmla="*/ 3695700 w 4186237"/>
              <a:gd name="connsiteY173" fmla="*/ 3481388 h 3664745"/>
              <a:gd name="connsiteX174" fmla="*/ 3719512 w 4186237"/>
              <a:gd name="connsiteY174" fmla="*/ 3481388 h 3664745"/>
              <a:gd name="connsiteX175" fmla="*/ 3719512 w 4186237"/>
              <a:gd name="connsiteY175" fmla="*/ 3519488 h 3664745"/>
              <a:gd name="connsiteX176" fmla="*/ 3838575 w 4186237"/>
              <a:gd name="connsiteY176" fmla="*/ 3519488 h 3664745"/>
              <a:gd name="connsiteX177" fmla="*/ 3838575 w 4186237"/>
              <a:gd name="connsiteY177" fmla="*/ 3571875 h 3664745"/>
              <a:gd name="connsiteX178" fmla="*/ 3838575 w 4186237"/>
              <a:gd name="connsiteY178" fmla="*/ 3571875 h 3664745"/>
              <a:gd name="connsiteX179" fmla="*/ 3871912 w 4186237"/>
              <a:gd name="connsiteY179" fmla="*/ 3571875 h 3664745"/>
              <a:gd name="connsiteX180" fmla="*/ 3871912 w 4186237"/>
              <a:gd name="connsiteY180" fmla="*/ 3629024 h 3664745"/>
              <a:gd name="connsiteX181" fmla="*/ 3881437 w 4186237"/>
              <a:gd name="connsiteY181" fmla="*/ 3664745 h 3664745"/>
              <a:gd name="connsiteX182" fmla="*/ 4186237 w 4186237"/>
              <a:gd name="connsiteY182"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47675 w 4186237"/>
              <a:gd name="connsiteY21" fmla="*/ 514350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38163 w 4186237"/>
              <a:gd name="connsiteY26" fmla="*/ 650081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307307 h 3664745"/>
              <a:gd name="connsiteX53" fmla="*/ 1019175 w 4186237"/>
              <a:gd name="connsiteY53" fmla="*/ 1307307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90688 h 3664745"/>
              <a:gd name="connsiteX76" fmla="*/ 1343025 w 4186237"/>
              <a:gd name="connsiteY76" fmla="*/ 1690688 h 3664745"/>
              <a:gd name="connsiteX77" fmla="*/ 1343025 w 4186237"/>
              <a:gd name="connsiteY77" fmla="*/ 1724025 h 3664745"/>
              <a:gd name="connsiteX78" fmla="*/ 1404937 w 4186237"/>
              <a:gd name="connsiteY78" fmla="*/ 1724025 h 3664745"/>
              <a:gd name="connsiteX79" fmla="*/ 1404937 w 4186237"/>
              <a:gd name="connsiteY79" fmla="*/ 1766888 h 3664745"/>
              <a:gd name="connsiteX80" fmla="*/ 1428750 w 4186237"/>
              <a:gd name="connsiteY80" fmla="*/ 1766888 h 3664745"/>
              <a:gd name="connsiteX81" fmla="*/ 1428750 w 4186237"/>
              <a:gd name="connsiteY81" fmla="*/ 1795463 h 3664745"/>
              <a:gd name="connsiteX82" fmla="*/ 1452562 w 4186237"/>
              <a:gd name="connsiteY82" fmla="*/ 1795463 h 3664745"/>
              <a:gd name="connsiteX83" fmla="*/ 1452562 w 4186237"/>
              <a:gd name="connsiteY83" fmla="*/ 1795463 h 3664745"/>
              <a:gd name="connsiteX84" fmla="*/ 1452562 w 4186237"/>
              <a:gd name="connsiteY84" fmla="*/ 1838325 h 3664745"/>
              <a:gd name="connsiteX85" fmla="*/ 1504950 w 4186237"/>
              <a:gd name="connsiteY85" fmla="*/ 1838325 h 3664745"/>
              <a:gd name="connsiteX86" fmla="*/ 1504950 w 4186237"/>
              <a:gd name="connsiteY86" fmla="*/ 1866900 h 3664745"/>
              <a:gd name="connsiteX87" fmla="*/ 1538287 w 4186237"/>
              <a:gd name="connsiteY87" fmla="*/ 1866900 h 3664745"/>
              <a:gd name="connsiteX88" fmla="*/ 1538287 w 4186237"/>
              <a:gd name="connsiteY88" fmla="*/ 1928813 h 3664745"/>
              <a:gd name="connsiteX89" fmla="*/ 1581150 w 4186237"/>
              <a:gd name="connsiteY89" fmla="*/ 1928813 h 3664745"/>
              <a:gd name="connsiteX90" fmla="*/ 1581150 w 4186237"/>
              <a:gd name="connsiteY90" fmla="*/ 1962150 h 3664745"/>
              <a:gd name="connsiteX91" fmla="*/ 1604962 w 4186237"/>
              <a:gd name="connsiteY91" fmla="*/ 1962150 h 3664745"/>
              <a:gd name="connsiteX92" fmla="*/ 1604962 w 4186237"/>
              <a:gd name="connsiteY92" fmla="*/ 2000250 h 3664745"/>
              <a:gd name="connsiteX93" fmla="*/ 1619250 w 4186237"/>
              <a:gd name="connsiteY93" fmla="*/ 2000250 h 3664745"/>
              <a:gd name="connsiteX94" fmla="*/ 1619250 w 4186237"/>
              <a:gd name="connsiteY94" fmla="*/ 2057400 h 3664745"/>
              <a:gd name="connsiteX95" fmla="*/ 1724025 w 4186237"/>
              <a:gd name="connsiteY95" fmla="*/ 2059781 h 3664745"/>
              <a:gd name="connsiteX96" fmla="*/ 1724025 w 4186237"/>
              <a:gd name="connsiteY96" fmla="*/ 2090738 h 3664745"/>
              <a:gd name="connsiteX97" fmla="*/ 1757362 w 4186237"/>
              <a:gd name="connsiteY97" fmla="*/ 2090738 h 3664745"/>
              <a:gd name="connsiteX98" fmla="*/ 1757362 w 4186237"/>
              <a:gd name="connsiteY98" fmla="*/ 2114550 h 3664745"/>
              <a:gd name="connsiteX99" fmla="*/ 1800225 w 4186237"/>
              <a:gd name="connsiteY99" fmla="*/ 2114550 h 3664745"/>
              <a:gd name="connsiteX100" fmla="*/ 1800225 w 4186237"/>
              <a:gd name="connsiteY100" fmla="*/ 2128838 h 3664745"/>
              <a:gd name="connsiteX101" fmla="*/ 1857375 w 4186237"/>
              <a:gd name="connsiteY101" fmla="*/ 2128838 h 3664745"/>
              <a:gd name="connsiteX102" fmla="*/ 1857375 w 4186237"/>
              <a:gd name="connsiteY102" fmla="*/ 2176463 h 3664745"/>
              <a:gd name="connsiteX103" fmla="*/ 1900237 w 4186237"/>
              <a:gd name="connsiteY103" fmla="*/ 2176463 h 3664745"/>
              <a:gd name="connsiteX104" fmla="*/ 1900237 w 4186237"/>
              <a:gd name="connsiteY104" fmla="*/ 2219325 h 3664745"/>
              <a:gd name="connsiteX105" fmla="*/ 1924050 w 4186237"/>
              <a:gd name="connsiteY105" fmla="*/ 2219325 h 3664745"/>
              <a:gd name="connsiteX106" fmla="*/ 1924050 w 4186237"/>
              <a:gd name="connsiteY106" fmla="*/ 2262188 h 3664745"/>
              <a:gd name="connsiteX107" fmla="*/ 1928813 w 4186237"/>
              <a:gd name="connsiteY107" fmla="*/ 2257425 h 3664745"/>
              <a:gd name="connsiteX108" fmla="*/ 1928813 w 4186237"/>
              <a:gd name="connsiteY108" fmla="*/ 2281238 h 3664745"/>
              <a:gd name="connsiteX109" fmla="*/ 1957387 w 4186237"/>
              <a:gd name="connsiteY109" fmla="*/ 2281238 h 3664745"/>
              <a:gd name="connsiteX110" fmla="*/ 1957387 w 4186237"/>
              <a:gd name="connsiteY110" fmla="*/ 2305050 h 3664745"/>
              <a:gd name="connsiteX111" fmla="*/ 1985962 w 4186237"/>
              <a:gd name="connsiteY111" fmla="*/ 2305050 h 3664745"/>
              <a:gd name="connsiteX112" fmla="*/ 1974056 w 4186237"/>
              <a:gd name="connsiteY112" fmla="*/ 2305050 h 3664745"/>
              <a:gd name="connsiteX113" fmla="*/ 2007394 w 4186237"/>
              <a:gd name="connsiteY113" fmla="*/ 2350295 h 3664745"/>
              <a:gd name="connsiteX114" fmla="*/ 2009775 w 4186237"/>
              <a:gd name="connsiteY114" fmla="*/ 2362200 h 3664745"/>
              <a:gd name="connsiteX115" fmla="*/ 2057400 w 4186237"/>
              <a:gd name="connsiteY115" fmla="*/ 2362200 h 3664745"/>
              <a:gd name="connsiteX116" fmla="*/ 2057400 w 4186237"/>
              <a:gd name="connsiteY116" fmla="*/ 2405063 h 3664745"/>
              <a:gd name="connsiteX117" fmla="*/ 2076450 w 4186237"/>
              <a:gd name="connsiteY117" fmla="*/ 2405063 h 3664745"/>
              <a:gd name="connsiteX118" fmla="*/ 2076450 w 4186237"/>
              <a:gd name="connsiteY118" fmla="*/ 2419350 h 3664745"/>
              <a:gd name="connsiteX119" fmla="*/ 2119312 w 4186237"/>
              <a:gd name="connsiteY119" fmla="*/ 2419350 h 3664745"/>
              <a:gd name="connsiteX120" fmla="*/ 2119312 w 4186237"/>
              <a:gd name="connsiteY120" fmla="*/ 2471738 h 3664745"/>
              <a:gd name="connsiteX121" fmla="*/ 2143125 w 4186237"/>
              <a:gd name="connsiteY121" fmla="*/ 2471738 h 3664745"/>
              <a:gd name="connsiteX122" fmla="*/ 2143125 w 4186237"/>
              <a:gd name="connsiteY122" fmla="*/ 2500313 h 3664745"/>
              <a:gd name="connsiteX123" fmla="*/ 2181225 w 4186237"/>
              <a:gd name="connsiteY123" fmla="*/ 2500313 h 3664745"/>
              <a:gd name="connsiteX124" fmla="*/ 2181225 w 4186237"/>
              <a:gd name="connsiteY124" fmla="*/ 2528888 h 3664745"/>
              <a:gd name="connsiteX125" fmla="*/ 2209801 w 4186237"/>
              <a:gd name="connsiteY125" fmla="*/ 2533651 h 3664745"/>
              <a:gd name="connsiteX126" fmla="*/ 2216943 w 4186237"/>
              <a:gd name="connsiteY126" fmla="*/ 2562225 h 3664745"/>
              <a:gd name="connsiteX127" fmla="*/ 2224088 w 4186237"/>
              <a:gd name="connsiteY127" fmla="*/ 2581276 h 3664745"/>
              <a:gd name="connsiteX128" fmla="*/ 2250281 w 4186237"/>
              <a:gd name="connsiteY128" fmla="*/ 2586037 h 3664745"/>
              <a:gd name="connsiteX129" fmla="*/ 2283617 w 4186237"/>
              <a:gd name="connsiteY129" fmla="*/ 2626519 h 3664745"/>
              <a:gd name="connsiteX130" fmla="*/ 2286000 w 4186237"/>
              <a:gd name="connsiteY130" fmla="*/ 2671763 h 3664745"/>
              <a:gd name="connsiteX131" fmla="*/ 2319337 w 4186237"/>
              <a:gd name="connsiteY131" fmla="*/ 2676526 h 3664745"/>
              <a:gd name="connsiteX132" fmla="*/ 2319337 w 4186237"/>
              <a:gd name="connsiteY132" fmla="*/ 2721768 h 3664745"/>
              <a:gd name="connsiteX133" fmla="*/ 2338388 w 4186237"/>
              <a:gd name="connsiteY133" fmla="*/ 2721769 h 3664745"/>
              <a:gd name="connsiteX134" fmla="*/ 2343150 w 4186237"/>
              <a:gd name="connsiteY134" fmla="*/ 2757488 h 3664745"/>
              <a:gd name="connsiteX135" fmla="*/ 2433637 w 4186237"/>
              <a:gd name="connsiteY135" fmla="*/ 2757488 h 3664745"/>
              <a:gd name="connsiteX136" fmla="*/ 2433637 w 4186237"/>
              <a:gd name="connsiteY136" fmla="*/ 2795588 h 3664745"/>
              <a:gd name="connsiteX137" fmla="*/ 2481262 w 4186237"/>
              <a:gd name="connsiteY137" fmla="*/ 2795588 h 3664745"/>
              <a:gd name="connsiteX138" fmla="*/ 2481262 w 4186237"/>
              <a:gd name="connsiteY138" fmla="*/ 2819400 h 3664745"/>
              <a:gd name="connsiteX139" fmla="*/ 2643187 w 4186237"/>
              <a:gd name="connsiteY139" fmla="*/ 2819400 h 3664745"/>
              <a:gd name="connsiteX140" fmla="*/ 2643187 w 4186237"/>
              <a:gd name="connsiteY140" fmla="*/ 2852738 h 3664745"/>
              <a:gd name="connsiteX141" fmla="*/ 2733675 w 4186237"/>
              <a:gd name="connsiteY141" fmla="*/ 2852738 h 3664745"/>
              <a:gd name="connsiteX142" fmla="*/ 2733675 w 4186237"/>
              <a:gd name="connsiteY142" fmla="*/ 2852738 h 3664745"/>
              <a:gd name="connsiteX143" fmla="*/ 2752724 w 4186237"/>
              <a:gd name="connsiteY143" fmla="*/ 2886075 h 3664745"/>
              <a:gd name="connsiteX144" fmla="*/ 2757487 w 4186237"/>
              <a:gd name="connsiteY144" fmla="*/ 2926557 h 3664745"/>
              <a:gd name="connsiteX145" fmla="*/ 2919412 w 4186237"/>
              <a:gd name="connsiteY145" fmla="*/ 2931319 h 3664745"/>
              <a:gd name="connsiteX146" fmla="*/ 2919412 w 4186237"/>
              <a:gd name="connsiteY146" fmla="*/ 2957513 h 3664745"/>
              <a:gd name="connsiteX147" fmla="*/ 2971800 w 4186237"/>
              <a:gd name="connsiteY147" fmla="*/ 2957513 h 3664745"/>
              <a:gd name="connsiteX148" fmla="*/ 2971800 w 4186237"/>
              <a:gd name="connsiteY148" fmla="*/ 2986088 h 3664745"/>
              <a:gd name="connsiteX149" fmla="*/ 3009900 w 4186237"/>
              <a:gd name="connsiteY149" fmla="*/ 2986088 h 3664745"/>
              <a:gd name="connsiteX150" fmla="*/ 3009900 w 4186237"/>
              <a:gd name="connsiteY150" fmla="*/ 3076575 h 3664745"/>
              <a:gd name="connsiteX151" fmla="*/ 3057525 w 4186237"/>
              <a:gd name="connsiteY151" fmla="*/ 3076575 h 3664745"/>
              <a:gd name="connsiteX152" fmla="*/ 3057525 w 4186237"/>
              <a:gd name="connsiteY152" fmla="*/ 3095625 h 3664745"/>
              <a:gd name="connsiteX153" fmla="*/ 3095625 w 4186237"/>
              <a:gd name="connsiteY153" fmla="*/ 3095625 h 3664745"/>
              <a:gd name="connsiteX154" fmla="*/ 3095625 w 4186237"/>
              <a:gd name="connsiteY154" fmla="*/ 3124200 h 3664745"/>
              <a:gd name="connsiteX155" fmla="*/ 3114675 w 4186237"/>
              <a:gd name="connsiteY155" fmla="*/ 3124200 h 3664745"/>
              <a:gd name="connsiteX156" fmla="*/ 3114675 w 4186237"/>
              <a:gd name="connsiteY156" fmla="*/ 3167063 h 3664745"/>
              <a:gd name="connsiteX157" fmla="*/ 3176587 w 4186237"/>
              <a:gd name="connsiteY157" fmla="*/ 3167063 h 3664745"/>
              <a:gd name="connsiteX158" fmla="*/ 3176587 w 4186237"/>
              <a:gd name="connsiteY158" fmla="*/ 3209925 h 3664745"/>
              <a:gd name="connsiteX159" fmla="*/ 3195637 w 4186237"/>
              <a:gd name="connsiteY159" fmla="*/ 3209925 h 3664745"/>
              <a:gd name="connsiteX160" fmla="*/ 3195637 w 4186237"/>
              <a:gd name="connsiteY160" fmla="*/ 3248025 h 3664745"/>
              <a:gd name="connsiteX161" fmla="*/ 3214687 w 4186237"/>
              <a:gd name="connsiteY161" fmla="*/ 3248025 h 3664745"/>
              <a:gd name="connsiteX162" fmla="*/ 3214687 w 4186237"/>
              <a:gd name="connsiteY162" fmla="*/ 3248025 h 3664745"/>
              <a:gd name="connsiteX163" fmla="*/ 3214687 w 4186237"/>
              <a:gd name="connsiteY163" fmla="*/ 3295650 h 3664745"/>
              <a:gd name="connsiteX164" fmla="*/ 3348037 w 4186237"/>
              <a:gd name="connsiteY164" fmla="*/ 3295650 h 3664745"/>
              <a:gd name="connsiteX165" fmla="*/ 3348037 w 4186237"/>
              <a:gd name="connsiteY165" fmla="*/ 3324225 h 3664745"/>
              <a:gd name="connsiteX166" fmla="*/ 3371850 w 4186237"/>
              <a:gd name="connsiteY166" fmla="*/ 3324225 h 3664745"/>
              <a:gd name="connsiteX167" fmla="*/ 3371850 w 4186237"/>
              <a:gd name="connsiteY167" fmla="*/ 3362325 h 3664745"/>
              <a:gd name="connsiteX168" fmla="*/ 3495675 w 4186237"/>
              <a:gd name="connsiteY168" fmla="*/ 3362325 h 3664745"/>
              <a:gd name="connsiteX169" fmla="*/ 3495675 w 4186237"/>
              <a:gd name="connsiteY169" fmla="*/ 3414713 h 3664745"/>
              <a:gd name="connsiteX170" fmla="*/ 3533775 w 4186237"/>
              <a:gd name="connsiteY170" fmla="*/ 3414713 h 3664745"/>
              <a:gd name="connsiteX171" fmla="*/ 3533775 w 4186237"/>
              <a:gd name="connsiteY171" fmla="*/ 3443288 h 3664745"/>
              <a:gd name="connsiteX172" fmla="*/ 3695700 w 4186237"/>
              <a:gd name="connsiteY172" fmla="*/ 3443288 h 3664745"/>
              <a:gd name="connsiteX173" fmla="*/ 3695700 w 4186237"/>
              <a:gd name="connsiteY173" fmla="*/ 3481388 h 3664745"/>
              <a:gd name="connsiteX174" fmla="*/ 3719512 w 4186237"/>
              <a:gd name="connsiteY174" fmla="*/ 3481388 h 3664745"/>
              <a:gd name="connsiteX175" fmla="*/ 3719512 w 4186237"/>
              <a:gd name="connsiteY175" fmla="*/ 3519488 h 3664745"/>
              <a:gd name="connsiteX176" fmla="*/ 3838575 w 4186237"/>
              <a:gd name="connsiteY176" fmla="*/ 3519488 h 3664745"/>
              <a:gd name="connsiteX177" fmla="*/ 3838575 w 4186237"/>
              <a:gd name="connsiteY177" fmla="*/ 3571875 h 3664745"/>
              <a:gd name="connsiteX178" fmla="*/ 3838575 w 4186237"/>
              <a:gd name="connsiteY178" fmla="*/ 3571875 h 3664745"/>
              <a:gd name="connsiteX179" fmla="*/ 3871912 w 4186237"/>
              <a:gd name="connsiteY179" fmla="*/ 3571875 h 3664745"/>
              <a:gd name="connsiteX180" fmla="*/ 3871912 w 4186237"/>
              <a:gd name="connsiteY180" fmla="*/ 3629024 h 3664745"/>
              <a:gd name="connsiteX181" fmla="*/ 3881437 w 4186237"/>
              <a:gd name="connsiteY181" fmla="*/ 3664745 h 3664745"/>
              <a:gd name="connsiteX182" fmla="*/ 4186237 w 4186237"/>
              <a:gd name="connsiteY182"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38150 w 4186237"/>
              <a:gd name="connsiteY21" fmla="*/ 521494 h 3664745"/>
              <a:gd name="connsiteX22" fmla="*/ 457200 w 4186237"/>
              <a:gd name="connsiteY22" fmla="*/ 542925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38163 w 4186237"/>
              <a:gd name="connsiteY26" fmla="*/ 650081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307307 h 3664745"/>
              <a:gd name="connsiteX53" fmla="*/ 1019175 w 4186237"/>
              <a:gd name="connsiteY53" fmla="*/ 1307307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90688 h 3664745"/>
              <a:gd name="connsiteX76" fmla="*/ 1343025 w 4186237"/>
              <a:gd name="connsiteY76" fmla="*/ 1690688 h 3664745"/>
              <a:gd name="connsiteX77" fmla="*/ 1343025 w 4186237"/>
              <a:gd name="connsiteY77" fmla="*/ 1724025 h 3664745"/>
              <a:gd name="connsiteX78" fmla="*/ 1404937 w 4186237"/>
              <a:gd name="connsiteY78" fmla="*/ 1724025 h 3664745"/>
              <a:gd name="connsiteX79" fmla="*/ 1404937 w 4186237"/>
              <a:gd name="connsiteY79" fmla="*/ 1766888 h 3664745"/>
              <a:gd name="connsiteX80" fmla="*/ 1428750 w 4186237"/>
              <a:gd name="connsiteY80" fmla="*/ 1766888 h 3664745"/>
              <a:gd name="connsiteX81" fmla="*/ 1428750 w 4186237"/>
              <a:gd name="connsiteY81" fmla="*/ 1795463 h 3664745"/>
              <a:gd name="connsiteX82" fmla="*/ 1452562 w 4186237"/>
              <a:gd name="connsiteY82" fmla="*/ 1795463 h 3664745"/>
              <a:gd name="connsiteX83" fmla="*/ 1452562 w 4186237"/>
              <a:gd name="connsiteY83" fmla="*/ 1795463 h 3664745"/>
              <a:gd name="connsiteX84" fmla="*/ 1452562 w 4186237"/>
              <a:gd name="connsiteY84" fmla="*/ 1838325 h 3664745"/>
              <a:gd name="connsiteX85" fmla="*/ 1504950 w 4186237"/>
              <a:gd name="connsiteY85" fmla="*/ 1838325 h 3664745"/>
              <a:gd name="connsiteX86" fmla="*/ 1504950 w 4186237"/>
              <a:gd name="connsiteY86" fmla="*/ 1866900 h 3664745"/>
              <a:gd name="connsiteX87" fmla="*/ 1538287 w 4186237"/>
              <a:gd name="connsiteY87" fmla="*/ 1866900 h 3664745"/>
              <a:gd name="connsiteX88" fmla="*/ 1538287 w 4186237"/>
              <a:gd name="connsiteY88" fmla="*/ 1928813 h 3664745"/>
              <a:gd name="connsiteX89" fmla="*/ 1581150 w 4186237"/>
              <a:gd name="connsiteY89" fmla="*/ 1928813 h 3664745"/>
              <a:gd name="connsiteX90" fmla="*/ 1581150 w 4186237"/>
              <a:gd name="connsiteY90" fmla="*/ 1962150 h 3664745"/>
              <a:gd name="connsiteX91" fmla="*/ 1604962 w 4186237"/>
              <a:gd name="connsiteY91" fmla="*/ 1962150 h 3664745"/>
              <a:gd name="connsiteX92" fmla="*/ 1604962 w 4186237"/>
              <a:gd name="connsiteY92" fmla="*/ 2000250 h 3664745"/>
              <a:gd name="connsiteX93" fmla="*/ 1619250 w 4186237"/>
              <a:gd name="connsiteY93" fmla="*/ 2000250 h 3664745"/>
              <a:gd name="connsiteX94" fmla="*/ 1619250 w 4186237"/>
              <a:gd name="connsiteY94" fmla="*/ 2057400 h 3664745"/>
              <a:gd name="connsiteX95" fmla="*/ 1724025 w 4186237"/>
              <a:gd name="connsiteY95" fmla="*/ 2059781 h 3664745"/>
              <a:gd name="connsiteX96" fmla="*/ 1724025 w 4186237"/>
              <a:gd name="connsiteY96" fmla="*/ 2090738 h 3664745"/>
              <a:gd name="connsiteX97" fmla="*/ 1757362 w 4186237"/>
              <a:gd name="connsiteY97" fmla="*/ 2090738 h 3664745"/>
              <a:gd name="connsiteX98" fmla="*/ 1757362 w 4186237"/>
              <a:gd name="connsiteY98" fmla="*/ 2114550 h 3664745"/>
              <a:gd name="connsiteX99" fmla="*/ 1800225 w 4186237"/>
              <a:gd name="connsiteY99" fmla="*/ 2114550 h 3664745"/>
              <a:gd name="connsiteX100" fmla="*/ 1800225 w 4186237"/>
              <a:gd name="connsiteY100" fmla="*/ 2128838 h 3664745"/>
              <a:gd name="connsiteX101" fmla="*/ 1857375 w 4186237"/>
              <a:gd name="connsiteY101" fmla="*/ 2128838 h 3664745"/>
              <a:gd name="connsiteX102" fmla="*/ 1857375 w 4186237"/>
              <a:gd name="connsiteY102" fmla="*/ 2176463 h 3664745"/>
              <a:gd name="connsiteX103" fmla="*/ 1900237 w 4186237"/>
              <a:gd name="connsiteY103" fmla="*/ 2176463 h 3664745"/>
              <a:gd name="connsiteX104" fmla="*/ 1900237 w 4186237"/>
              <a:gd name="connsiteY104" fmla="*/ 2219325 h 3664745"/>
              <a:gd name="connsiteX105" fmla="*/ 1924050 w 4186237"/>
              <a:gd name="connsiteY105" fmla="*/ 2219325 h 3664745"/>
              <a:gd name="connsiteX106" fmla="*/ 1924050 w 4186237"/>
              <a:gd name="connsiteY106" fmla="*/ 2262188 h 3664745"/>
              <a:gd name="connsiteX107" fmla="*/ 1928813 w 4186237"/>
              <a:gd name="connsiteY107" fmla="*/ 2257425 h 3664745"/>
              <a:gd name="connsiteX108" fmla="*/ 1928813 w 4186237"/>
              <a:gd name="connsiteY108" fmla="*/ 2281238 h 3664745"/>
              <a:gd name="connsiteX109" fmla="*/ 1957387 w 4186237"/>
              <a:gd name="connsiteY109" fmla="*/ 2281238 h 3664745"/>
              <a:gd name="connsiteX110" fmla="*/ 1957387 w 4186237"/>
              <a:gd name="connsiteY110" fmla="*/ 2305050 h 3664745"/>
              <a:gd name="connsiteX111" fmla="*/ 1985962 w 4186237"/>
              <a:gd name="connsiteY111" fmla="*/ 2305050 h 3664745"/>
              <a:gd name="connsiteX112" fmla="*/ 1974056 w 4186237"/>
              <a:gd name="connsiteY112" fmla="*/ 2305050 h 3664745"/>
              <a:gd name="connsiteX113" fmla="*/ 2007394 w 4186237"/>
              <a:gd name="connsiteY113" fmla="*/ 2350295 h 3664745"/>
              <a:gd name="connsiteX114" fmla="*/ 2009775 w 4186237"/>
              <a:gd name="connsiteY114" fmla="*/ 2362200 h 3664745"/>
              <a:gd name="connsiteX115" fmla="*/ 2057400 w 4186237"/>
              <a:gd name="connsiteY115" fmla="*/ 2362200 h 3664745"/>
              <a:gd name="connsiteX116" fmla="*/ 2057400 w 4186237"/>
              <a:gd name="connsiteY116" fmla="*/ 2405063 h 3664745"/>
              <a:gd name="connsiteX117" fmla="*/ 2076450 w 4186237"/>
              <a:gd name="connsiteY117" fmla="*/ 2405063 h 3664745"/>
              <a:gd name="connsiteX118" fmla="*/ 2076450 w 4186237"/>
              <a:gd name="connsiteY118" fmla="*/ 2419350 h 3664745"/>
              <a:gd name="connsiteX119" fmla="*/ 2119312 w 4186237"/>
              <a:gd name="connsiteY119" fmla="*/ 2419350 h 3664745"/>
              <a:gd name="connsiteX120" fmla="*/ 2119312 w 4186237"/>
              <a:gd name="connsiteY120" fmla="*/ 2471738 h 3664745"/>
              <a:gd name="connsiteX121" fmla="*/ 2143125 w 4186237"/>
              <a:gd name="connsiteY121" fmla="*/ 2471738 h 3664745"/>
              <a:gd name="connsiteX122" fmla="*/ 2143125 w 4186237"/>
              <a:gd name="connsiteY122" fmla="*/ 2500313 h 3664745"/>
              <a:gd name="connsiteX123" fmla="*/ 2181225 w 4186237"/>
              <a:gd name="connsiteY123" fmla="*/ 2500313 h 3664745"/>
              <a:gd name="connsiteX124" fmla="*/ 2181225 w 4186237"/>
              <a:gd name="connsiteY124" fmla="*/ 2528888 h 3664745"/>
              <a:gd name="connsiteX125" fmla="*/ 2209801 w 4186237"/>
              <a:gd name="connsiteY125" fmla="*/ 2533651 h 3664745"/>
              <a:gd name="connsiteX126" fmla="*/ 2216943 w 4186237"/>
              <a:gd name="connsiteY126" fmla="*/ 2562225 h 3664745"/>
              <a:gd name="connsiteX127" fmla="*/ 2224088 w 4186237"/>
              <a:gd name="connsiteY127" fmla="*/ 2581276 h 3664745"/>
              <a:gd name="connsiteX128" fmla="*/ 2250281 w 4186237"/>
              <a:gd name="connsiteY128" fmla="*/ 2586037 h 3664745"/>
              <a:gd name="connsiteX129" fmla="*/ 2283617 w 4186237"/>
              <a:gd name="connsiteY129" fmla="*/ 2626519 h 3664745"/>
              <a:gd name="connsiteX130" fmla="*/ 2286000 w 4186237"/>
              <a:gd name="connsiteY130" fmla="*/ 2671763 h 3664745"/>
              <a:gd name="connsiteX131" fmla="*/ 2319337 w 4186237"/>
              <a:gd name="connsiteY131" fmla="*/ 2676526 h 3664745"/>
              <a:gd name="connsiteX132" fmla="*/ 2319337 w 4186237"/>
              <a:gd name="connsiteY132" fmla="*/ 2721768 h 3664745"/>
              <a:gd name="connsiteX133" fmla="*/ 2338388 w 4186237"/>
              <a:gd name="connsiteY133" fmla="*/ 2721769 h 3664745"/>
              <a:gd name="connsiteX134" fmla="*/ 2343150 w 4186237"/>
              <a:gd name="connsiteY134" fmla="*/ 2757488 h 3664745"/>
              <a:gd name="connsiteX135" fmla="*/ 2433637 w 4186237"/>
              <a:gd name="connsiteY135" fmla="*/ 2757488 h 3664745"/>
              <a:gd name="connsiteX136" fmla="*/ 2433637 w 4186237"/>
              <a:gd name="connsiteY136" fmla="*/ 2795588 h 3664745"/>
              <a:gd name="connsiteX137" fmla="*/ 2481262 w 4186237"/>
              <a:gd name="connsiteY137" fmla="*/ 2795588 h 3664745"/>
              <a:gd name="connsiteX138" fmla="*/ 2481262 w 4186237"/>
              <a:gd name="connsiteY138" fmla="*/ 2819400 h 3664745"/>
              <a:gd name="connsiteX139" fmla="*/ 2643187 w 4186237"/>
              <a:gd name="connsiteY139" fmla="*/ 2819400 h 3664745"/>
              <a:gd name="connsiteX140" fmla="*/ 2643187 w 4186237"/>
              <a:gd name="connsiteY140" fmla="*/ 2852738 h 3664745"/>
              <a:gd name="connsiteX141" fmla="*/ 2733675 w 4186237"/>
              <a:gd name="connsiteY141" fmla="*/ 2852738 h 3664745"/>
              <a:gd name="connsiteX142" fmla="*/ 2733675 w 4186237"/>
              <a:gd name="connsiteY142" fmla="*/ 2852738 h 3664745"/>
              <a:gd name="connsiteX143" fmla="*/ 2752724 w 4186237"/>
              <a:gd name="connsiteY143" fmla="*/ 2886075 h 3664745"/>
              <a:gd name="connsiteX144" fmla="*/ 2757487 w 4186237"/>
              <a:gd name="connsiteY144" fmla="*/ 2926557 h 3664745"/>
              <a:gd name="connsiteX145" fmla="*/ 2919412 w 4186237"/>
              <a:gd name="connsiteY145" fmla="*/ 2931319 h 3664745"/>
              <a:gd name="connsiteX146" fmla="*/ 2919412 w 4186237"/>
              <a:gd name="connsiteY146" fmla="*/ 2957513 h 3664745"/>
              <a:gd name="connsiteX147" fmla="*/ 2971800 w 4186237"/>
              <a:gd name="connsiteY147" fmla="*/ 2957513 h 3664745"/>
              <a:gd name="connsiteX148" fmla="*/ 2971800 w 4186237"/>
              <a:gd name="connsiteY148" fmla="*/ 2986088 h 3664745"/>
              <a:gd name="connsiteX149" fmla="*/ 3009900 w 4186237"/>
              <a:gd name="connsiteY149" fmla="*/ 2986088 h 3664745"/>
              <a:gd name="connsiteX150" fmla="*/ 3009900 w 4186237"/>
              <a:gd name="connsiteY150" fmla="*/ 3076575 h 3664745"/>
              <a:gd name="connsiteX151" fmla="*/ 3057525 w 4186237"/>
              <a:gd name="connsiteY151" fmla="*/ 3076575 h 3664745"/>
              <a:gd name="connsiteX152" fmla="*/ 3057525 w 4186237"/>
              <a:gd name="connsiteY152" fmla="*/ 3095625 h 3664745"/>
              <a:gd name="connsiteX153" fmla="*/ 3095625 w 4186237"/>
              <a:gd name="connsiteY153" fmla="*/ 3095625 h 3664745"/>
              <a:gd name="connsiteX154" fmla="*/ 3095625 w 4186237"/>
              <a:gd name="connsiteY154" fmla="*/ 3124200 h 3664745"/>
              <a:gd name="connsiteX155" fmla="*/ 3114675 w 4186237"/>
              <a:gd name="connsiteY155" fmla="*/ 3124200 h 3664745"/>
              <a:gd name="connsiteX156" fmla="*/ 3114675 w 4186237"/>
              <a:gd name="connsiteY156" fmla="*/ 3167063 h 3664745"/>
              <a:gd name="connsiteX157" fmla="*/ 3176587 w 4186237"/>
              <a:gd name="connsiteY157" fmla="*/ 3167063 h 3664745"/>
              <a:gd name="connsiteX158" fmla="*/ 3176587 w 4186237"/>
              <a:gd name="connsiteY158" fmla="*/ 3209925 h 3664745"/>
              <a:gd name="connsiteX159" fmla="*/ 3195637 w 4186237"/>
              <a:gd name="connsiteY159" fmla="*/ 3209925 h 3664745"/>
              <a:gd name="connsiteX160" fmla="*/ 3195637 w 4186237"/>
              <a:gd name="connsiteY160" fmla="*/ 3248025 h 3664745"/>
              <a:gd name="connsiteX161" fmla="*/ 3214687 w 4186237"/>
              <a:gd name="connsiteY161" fmla="*/ 3248025 h 3664745"/>
              <a:gd name="connsiteX162" fmla="*/ 3214687 w 4186237"/>
              <a:gd name="connsiteY162" fmla="*/ 3248025 h 3664745"/>
              <a:gd name="connsiteX163" fmla="*/ 3214687 w 4186237"/>
              <a:gd name="connsiteY163" fmla="*/ 3295650 h 3664745"/>
              <a:gd name="connsiteX164" fmla="*/ 3348037 w 4186237"/>
              <a:gd name="connsiteY164" fmla="*/ 3295650 h 3664745"/>
              <a:gd name="connsiteX165" fmla="*/ 3348037 w 4186237"/>
              <a:gd name="connsiteY165" fmla="*/ 3324225 h 3664745"/>
              <a:gd name="connsiteX166" fmla="*/ 3371850 w 4186237"/>
              <a:gd name="connsiteY166" fmla="*/ 3324225 h 3664745"/>
              <a:gd name="connsiteX167" fmla="*/ 3371850 w 4186237"/>
              <a:gd name="connsiteY167" fmla="*/ 3362325 h 3664745"/>
              <a:gd name="connsiteX168" fmla="*/ 3495675 w 4186237"/>
              <a:gd name="connsiteY168" fmla="*/ 3362325 h 3664745"/>
              <a:gd name="connsiteX169" fmla="*/ 3495675 w 4186237"/>
              <a:gd name="connsiteY169" fmla="*/ 3414713 h 3664745"/>
              <a:gd name="connsiteX170" fmla="*/ 3533775 w 4186237"/>
              <a:gd name="connsiteY170" fmla="*/ 3414713 h 3664745"/>
              <a:gd name="connsiteX171" fmla="*/ 3533775 w 4186237"/>
              <a:gd name="connsiteY171" fmla="*/ 3443288 h 3664745"/>
              <a:gd name="connsiteX172" fmla="*/ 3695700 w 4186237"/>
              <a:gd name="connsiteY172" fmla="*/ 3443288 h 3664745"/>
              <a:gd name="connsiteX173" fmla="*/ 3695700 w 4186237"/>
              <a:gd name="connsiteY173" fmla="*/ 3481388 h 3664745"/>
              <a:gd name="connsiteX174" fmla="*/ 3719512 w 4186237"/>
              <a:gd name="connsiteY174" fmla="*/ 3481388 h 3664745"/>
              <a:gd name="connsiteX175" fmla="*/ 3719512 w 4186237"/>
              <a:gd name="connsiteY175" fmla="*/ 3519488 h 3664745"/>
              <a:gd name="connsiteX176" fmla="*/ 3838575 w 4186237"/>
              <a:gd name="connsiteY176" fmla="*/ 3519488 h 3664745"/>
              <a:gd name="connsiteX177" fmla="*/ 3838575 w 4186237"/>
              <a:gd name="connsiteY177" fmla="*/ 3571875 h 3664745"/>
              <a:gd name="connsiteX178" fmla="*/ 3838575 w 4186237"/>
              <a:gd name="connsiteY178" fmla="*/ 3571875 h 3664745"/>
              <a:gd name="connsiteX179" fmla="*/ 3871912 w 4186237"/>
              <a:gd name="connsiteY179" fmla="*/ 3571875 h 3664745"/>
              <a:gd name="connsiteX180" fmla="*/ 3871912 w 4186237"/>
              <a:gd name="connsiteY180" fmla="*/ 3629024 h 3664745"/>
              <a:gd name="connsiteX181" fmla="*/ 3881437 w 4186237"/>
              <a:gd name="connsiteY181" fmla="*/ 3664745 h 3664745"/>
              <a:gd name="connsiteX182" fmla="*/ 4186237 w 4186237"/>
              <a:gd name="connsiteY182"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38150 w 4186237"/>
              <a:gd name="connsiteY21" fmla="*/ 521494 h 3664745"/>
              <a:gd name="connsiteX22" fmla="*/ 454818 w 4186237"/>
              <a:gd name="connsiteY22" fmla="*/ 554831 h 3664745"/>
              <a:gd name="connsiteX23" fmla="*/ 476250 w 4186237"/>
              <a:gd name="connsiteY23" fmla="*/ 547688 h 3664745"/>
              <a:gd name="connsiteX24" fmla="*/ 523875 w 4186237"/>
              <a:gd name="connsiteY24" fmla="*/ 609600 h 3664745"/>
              <a:gd name="connsiteX25" fmla="*/ 523875 w 4186237"/>
              <a:gd name="connsiteY25" fmla="*/ 638175 h 3664745"/>
              <a:gd name="connsiteX26" fmla="*/ 538163 w 4186237"/>
              <a:gd name="connsiteY26" fmla="*/ 650081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307307 h 3664745"/>
              <a:gd name="connsiteX53" fmla="*/ 1019175 w 4186237"/>
              <a:gd name="connsiteY53" fmla="*/ 1307307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90688 h 3664745"/>
              <a:gd name="connsiteX76" fmla="*/ 1343025 w 4186237"/>
              <a:gd name="connsiteY76" fmla="*/ 1690688 h 3664745"/>
              <a:gd name="connsiteX77" fmla="*/ 1343025 w 4186237"/>
              <a:gd name="connsiteY77" fmla="*/ 1724025 h 3664745"/>
              <a:gd name="connsiteX78" fmla="*/ 1404937 w 4186237"/>
              <a:gd name="connsiteY78" fmla="*/ 1724025 h 3664745"/>
              <a:gd name="connsiteX79" fmla="*/ 1404937 w 4186237"/>
              <a:gd name="connsiteY79" fmla="*/ 1766888 h 3664745"/>
              <a:gd name="connsiteX80" fmla="*/ 1428750 w 4186237"/>
              <a:gd name="connsiteY80" fmla="*/ 1766888 h 3664745"/>
              <a:gd name="connsiteX81" fmla="*/ 1428750 w 4186237"/>
              <a:gd name="connsiteY81" fmla="*/ 1795463 h 3664745"/>
              <a:gd name="connsiteX82" fmla="*/ 1452562 w 4186237"/>
              <a:gd name="connsiteY82" fmla="*/ 1795463 h 3664745"/>
              <a:gd name="connsiteX83" fmla="*/ 1452562 w 4186237"/>
              <a:gd name="connsiteY83" fmla="*/ 1795463 h 3664745"/>
              <a:gd name="connsiteX84" fmla="*/ 1452562 w 4186237"/>
              <a:gd name="connsiteY84" fmla="*/ 1838325 h 3664745"/>
              <a:gd name="connsiteX85" fmla="*/ 1504950 w 4186237"/>
              <a:gd name="connsiteY85" fmla="*/ 1838325 h 3664745"/>
              <a:gd name="connsiteX86" fmla="*/ 1504950 w 4186237"/>
              <a:gd name="connsiteY86" fmla="*/ 1866900 h 3664745"/>
              <a:gd name="connsiteX87" fmla="*/ 1538287 w 4186237"/>
              <a:gd name="connsiteY87" fmla="*/ 1866900 h 3664745"/>
              <a:gd name="connsiteX88" fmla="*/ 1538287 w 4186237"/>
              <a:gd name="connsiteY88" fmla="*/ 1928813 h 3664745"/>
              <a:gd name="connsiteX89" fmla="*/ 1581150 w 4186237"/>
              <a:gd name="connsiteY89" fmla="*/ 1928813 h 3664745"/>
              <a:gd name="connsiteX90" fmla="*/ 1581150 w 4186237"/>
              <a:gd name="connsiteY90" fmla="*/ 1962150 h 3664745"/>
              <a:gd name="connsiteX91" fmla="*/ 1604962 w 4186237"/>
              <a:gd name="connsiteY91" fmla="*/ 1962150 h 3664745"/>
              <a:gd name="connsiteX92" fmla="*/ 1604962 w 4186237"/>
              <a:gd name="connsiteY92" fmla="*/ 2000250 h 3664745"/>
              <a:gd name="connsiteX93" fmla="*/ 1619250 w 4186237"/>
              <a:gd name="connsiteY93" fmla="*/ 2000250 h 3664745"/>
              <a:gd name="connsiteX94" fmla="*/ 1619250 w 4186237"/>
              <a:gd name="connsiteY94" fmla="*/ 2057400 h 3664745"/>
              <a:gd name="connsiteX95" fmla="*/ 1724025 w 4186237"/>
              <a:gd name="connsiteY95" fmla="*/ 2059781 h 3664745"/>
              <a:gd name="connsiteX96" fmla="*/ 1724025 w 4186237"/>
              <a:gd name="connsiteY96" fmla="*/ 2090738 h 3664745"/>
              <a:gd name="connsiteX97" fmla="*/ 1757362 w 4186237"/>
              <a:gd name="connsiteY97" fmla="*/ 2090738 h 3664745"/>
              <a:gd name="connsiteX98" fmla="*/ 1757362 w 4186237"/>
              <a:gd name="connsiteY98" fmla="*/ 2114550 h 3664745"/>
              <a:gd name="connsiteX99" fmla="*/ 1800225 w 4186237"/>
              <a:gd name="connsiteY99" fmla="*/ 2114550 h 3664745"/>
              <a:gd name="connsiteX100" fmla="*/ 1800225 w 4186237"/>
              <a:gd name="connsiteY100" fmla="*/ 2128838 h 3664745"/>
              <a:gd name="connsiteX101" fmla="*/ 1857375 w 4186237"/>
              <a:gd name="connsiteY101" fmla="*/ 2128838 h 3664745"/>
              <a:gd name="connsiteX102" fmla="*/ 1857375 w 4186237"/>
              <a:gd name="connsiteY102" fmla="*/ 2176463 h 3664745"/>
              <a:gd name="connsiteX103" fmla="*/ 1900237 w 4186237"/>
              <a:gd name="connsiteY103" fmla="*/ 2176463 h 3664745"/>
              <a:gd name="connsiteX104" fmla="*/ 1900237 w 4186237"/>
              <a:gd name="connsiteY104" fmla="*/ 2219325 h 3664745"/>
              <a:gd name="connsiteX105" fmla="*/ 1924050 w 4186237"/>
              <a:gd name="connsiteY105" fmla="*/ 2219325 h 3664745"/>
              <a:gd name="connsiteX106" fmla="*/ 1924050 w 4186237"/>
              <a:gd name="connsiteY106" fmla="*/ 2262188 h 3664745"/>
              <a:gd name="connsiteX107" fmla="*/ 1928813 w 4186237"/>
              <a:gd name="connsiteY107" fmla="*/ 2257425 h 3664745"/>
              <a:gd name="connsiteX108" fmla="*/ 1928813 w 4186237"/>
              <a:gd name="connsiteY108" fmla="*/ 2281238 h 3664745"/>
              <a:gd name="connsiteX109" fmla="*/ 1957387 w 4186237"/>
              <a:gd name="connsiteY109" fmla="*/ 2281238 h 3664745"/>
              <a:gd name="connsiteX110" fmla="*/ 1957387 w 4186237"/>
              <a:gd name="connsiteY110" fmla="*/ 2305050 h 3664745"/>
              <a:gd name="connsiteX111" fmla="*/ 1985962 w 4186237"/>
              <a:gd name="connsiteY111" fmla="*/ 2305050 h 3664745"/>
              <a:gd name="connsiteX112" fmla="*/ 1974056 w 4186237"/>
              <a:gd name="connsiteY112" fmla="*/ 2305050 h 3664745"/>
              <a:gd name="connsiteX113" fmla="*/ 2007394 w 4186237"/>
              <a:gd name="connsiteY113" fmla="*/ 2350295 h 3664745"/>
              <a:gd name="connsiteX114" fmla="*/ 2009775 w 4186237"/>
              <a:gd name="connsiteY114" fmla="*/ 2362200 h 3664745"/>
              <a:gd name="connsiteX115" fmla="*/ 2057400 w 4186237"/>
              <a:gd name="connsiteY115" fmla="*/ 2362200 h 3664745"/>
              <a:gd name="connsiteX116" fmla="*/ 2057400 w 4186237"/>
              <a:gd name="connsiteY116" fmla="*/ 2405063 h 3664745"/>
              <a:gd name="connsiteX117" fmla="*/ 2076450 w 4186237"/>
              <a:gd name="connsiteY117" fmla="*/ 2405063 h 3664745"/>
              <a:gd name="connsiteX118" fmla="*/ 2076450 w 4186237"/>
              <a:gd name="connsiteY118" fmla="*/ 2419350 h 3664745"/>
              <a:gd name="connsiteX119" fmla="*/ 2119312 w 4186237"/>
              <a:gd name="connsiteY119" fmla="*/ 2419350 h 3664745"/>
              <a:gd name="connsiteX120" fmla="*/ 2119312 w 4186237"/>
              <a:gd name="connsiteY120" fmla="*/ 2471738 h 3664745"/>
              <a:gd name="connsiteX121" fmla="*/ 2143125 w 4186237"/>
              <a:gd name="connsiteY121" fmla="*/ 2471738 h 3664745"/>
              <a:gd name="connsiteX122" fmla="*/ 2143125 w 4186237"/>
              <a:gd name="connsiteY122" fmla="*/ 2500313 h 3664745"/>
              <a:gd name="connsiteX123" fmla="*/ 2181225 w 4186237"/>
              <a:gd name="connsiteY123" fmla="*/ 2500313 h 3664745"/>
              <a:gd name="connsiteX124" fmla="*/ 2181225 w 4186237"/>
              <a:gd name="connsiteY124" fmla="*/ 2528888 h 3664745"/>
              <a:gd name="connsiteX125" fmla="*/ 2209801 w 4186237"/>
              <a:gd name="connsiteY125" fmla="*/ 2533651 h 3664745"/>
              <a:gd name="connsiteX126" fmla="*/ 2216943 w 4186237"/>
              <a:gd name="connsiteY126" fmla="*/ 2562225 h 3664745"/>
              <a:gd name="connsiteX127" fmla="*/ 2224088 w 4186237"/>
              <a:gd name="connsiteY127" fmla="*/ 2581276 h 3664745"/>
              <a:gd name="connsiteX128" fmla="*/ 2250281 w 4186237"/>
              <a:gd name="connsiteY128" fmla="*/ 2586037 h 3664745"/>
              <a:gd name="connsiteX129" fmla="*/ 2283617 w 4186237"/>
              <a:gd name="connsiteY129" fmla="*/ 2626519 h 3664745"/>
              <a:gd name="connsiteX130" fmla="*/ 2286000 w 4186237"/>
              <a:gd name="connsiteY130" fmla="*/ 2671763 h 3664745"/>
              <a:gd name="connsiteX131" fmla="*/ 2319337 w 4186237"/>
              <a:gd name="connsiteY131" fmla="*/ 2676526 h 3664745"/>
              <a:gd name="connsiteX132" fmla="*/ 2319337 w 4186237"/>
              <a:gd name="connsiteY132" fmla="*/ 2721768 h 3664745"/>
              <a:gd name="connsiteX133" fmla="*/ 2338388 w 4186237"/>
              <a:gd name="connsiteY133" fmla="*/ 2721769 h 3664745"/>
              <a:gd name="connsiteX134" fmla="*/ 2343150 w 4186237"/>
              <a:gd name="connsiteY134" fmla="*/ 2757488 h 3664745"/>
              <a:gd name="connsiteX135" fmla="*/ 2433637 w 4186237"/>
              <a:gd name="connsiteY135" fmla="*/ 2757488 h 3664745"/>
              <a:gd name="connsiteX136" fmla="*/ 2433637 w 4186237"/>
              <a:gd name="connsiteY136" fmla="*/ 2795588 h 3664745"/>
              <a:gd name="connsiteX137" fmla="*/ 2481262 w 4186237"/>
              <a:gd name="connsiteY137" fmla="*/ 2795588 h 3664745"/>
              <a:gd name="connsiteX138" fmla="*/ 2481262 w 4186237"/>
              <a:gd name="connsiteY138" fmla="*/ 2819400 h 3664745"/>
              <a:gd name="connsiteX139" fmla="*/ 2643187 w 4186237"/>
              <a:gd name="connsiteY139" fmla="*/ 2819400 h 3664745"/>
              <a:gd name="connsiteX140" fmla="*/ 2643187 w 4186237"/>
              <a:gd name="connsiteY140" fmla="*/ 2852738 h 3664745"/>
              <a:gd name="connsiteX141" fmla="*/ 2733675 w 4186237"/>
              <a:gd name="connsiteY141" fmla="*/ 2852738 h 3664745"/>
              <a:gd name="connsiteX142" fmla="*/ 2733675 w 4186237"/>
              <a:gd name="connsiteY142" fmla="*/ 2852738 h 3664745"/>
              <a:gd name="connsiteX143" fmla="*/ 2752724 w 4186237"/>
              <a:gd name="connsiteY143" fmla="*/ 2886075 h 3664745"/>
              <a:gd name="connsiteX144" fmla="*/ 2757487 w 4186237"/>
              <a:gd name="connsiteY144" fmla="*/ 2926557 h 3664745"/>
              <a:gd name="connsiteX145" fmla="*/ 2919412 w 4186237"/>
              <a:gd name="connsiteY145" fmla="*/ 2931319 h 3664745"/>
              <a:gd name="connsiteX146" fmla="*/ 2919412 w 4186237"/>
              <a:gd name="connsiteY146" fmla="*/ 2957513 h 3664745"/>
              <a:gd name="connsiteX147" fmla="*/ 2971800 w 4186237"/>
              <a:gd name="connsiteY147" fmla="*/ 2957513 h 3664745"/>
              <a:gd name="connsiteX148" fmla="*/ 2971800 w 4186237"/>
              <a:gd name="connsiteY148" fmla="*/ 2986088 h 3664745"/>
              <a:gd name="connsiteX149" fmla="*/ 3009900 w 4186237"/>
              <a:gd name="connsiteY149" fmla="*/ 2986088 h 3664745"/>
              <a:gd name="connsiteX150" fmla="*/ 3009900 w 4186237"/>
              <a:gd name="connsiteY150" fmla="*/ 3076575 h 3664745"/>
              <a:gd name="connsiteX151" fmla="*/ 3057525 w 4186237"/>
              <a:gd name="connsiteY151" fmla="*/ 3076575 h 3664745"/>
              <a:gd name="connsiteX152" fmla="*/ 3057525 w 4186237"/>
              <a:gd name="connsiteY152" fmla="*/ 3095625 h 3664745"/>
              <a:gd name="connsiteX153" fmla="*/ 3095625 w 4186237"/>
              <a:gd name="connsiteY153" fmla="*/ 3095625 h 3664745"/>
              <a:gd name="connsiteX154" fmla="*/ 3095625 w 4186237"/>
              <a:gd name="connsiteY154" fmla="*/ 3124200 h 3664745"/>
              <a:gd name="connsiteX155" fmla="*/ 3114675 w 4186237"/>
              <a:gd name="connsiteY155" fmla="*/ 3124200 h 3664745"/>
              <a:gd name="connsiteX156" fmla="*/ 3114675 w 4186237"/>
              <a:gd name="connsiteY156" fmla="*/ 3167063 h 3664745"/>
              <a:gd name="connsiteX157" fmla="*/ 3176587 w 4186237"/>
              <a:gd name="connsiteY157" fmla="*/ 3167063 h 3664745"/>
              <a:gd name="connsiteX158" fmla="*/ 3176587 w 4186237"/>
              <a:gd name="connsiteY158" fmla="*/ 3209925 h 3664745"/>
              <a:gd name="connsiteX159" fmla="*/ 3195637 w 4186237"/>
              <a:gd name="connsiteY159" fmla="*/ 3209925 h 3664745"/>
              <a:gd name="connsiteX160" fmla="*/ 3195637 w 4186237"/>
              <a:gd name="connsiteY160" fmla="*/ 3248025 h 3664745"/>
              <a:gd name="connsiteX161" fmla="*/ 3214687 w 4186237"/>
              <a:gd name="connsiteY161" fmla="*/ 3248025 h 3664745"/>
              <a:gd name="connsiteX162" fmla="*/ 3214687 w 4186237"/>
              <a:gd name="connsiteY162" fmla="*/ 3248025 h 3664745"/>
              <a:gd name="connsiteX163" fmla="*/ 3214687 w 4186237"/>
              <a:gd name="connsiteY163" fmla="*/ 3295650 h 3664745"/>
              <a:gd name="connsiteX164" fmla="*/ 3348037 w 4186237"/>
              <a:gd name="connsiteY164" fmla="*/ 3295650 h 3664745"/>
              <a:gd name="connsiteX165" fmla="*/ 3348037 w 4186237"/>
              <a:gd name="connsiteY165" fmla="*/ 3324225 h 3664745"/>
              <a:gd name="connsiteX166" fmla="*/ 3371850 w 4186237"/>
              <a:gd name="connsiteY166" fmla="*/ 3324225 h 3664745"/>
              <a:gd name="connsiteX167" fmla="*/ 3371850 w 4186237"/>
              <a:gd name="connsiteY167" fmla="*/ 3362325 h 3664745"/>
              <a:gd name="connsiteX168" fmla="*/ 3495675 w 4186237"/>
              <a:gd name="connsiteY168" fmla="*/ 3362325 h 3664745"/>
              <a:gd name="connsiteX169" fmla="*/ 3495675 w 4186237"/>
              <a:gd name="connsiteY169" fmla="*/ 3414713 h 3664745"/>
              <a:gd name="connsiteX170" fmla="*/ 3533775 w 4186237"/>
              <a:gd name="connsiteY170" fmla="*/ 3414713 h 3664745"/>
              <a:gd name="connsiteX171" fmla="*/ 3533775 w 4186237"/>
              <a:gd name="connsiteY171" fmla="*/ 3443288 h 3664745"/>
              <a:gd name="connsiteX172" fmla="*/ 3695700 w 4186237"/>
              <a:gd name="connsiteY172" fmla="*/ 3443288 h 3664745"/>
              <a:gd name="connsiteX173" fmla="*/ 3695700 w 4186237"/>
              <a:gd name="connsiteY173" fmla="*/ 3481388 h 3664745"/>
              <a:gd name="connsiteX174" fmla="*/ 3719512 w 4186237"/>
              <a:gd name="connsiteY174" fmla="*/ 3481388 h 3664745"/>
              <a:gd name="connsiteX175" fmla="*/ 3719512 w 4186237"/>
              <a:gd name="connsiteY175" fmla="*/ 3519488 h 3664745"/>
              <a:gd name="connsiteX176" fmla="*/ 3838575 w 4186237"/>
              <a:gd name="connsiteY176" fmla="*/ 3519488 h 3664745"/>
              <a:gd name="connsiteX177" fmla="*/ 3838575 w 4186237"/>
              <a:gd name="connsiteY177" fmla="*/ 3571875 h 3664745"/>
              <a:gd name="connsiteX178" fmla="*/ 3838575 w 4186237"/>
              <a:gd name="connsiteY178" fmla="*/ 3571875 h 3664745"/>
              <a:gd name="connsiteX179" fmla="*/ 3871912 w 4186237"/>
              <a:gd name="connsiteY179" fmla="*/ 3571875 h 3664745"/>
              <a:gd name="connsiteX180" fmla="*/ 3871912 w 4186237"/>
              <a:gd name="connsiteY180" fmla="*/ 3629024 h 3664745"/>
              <a:gd name="connsiteX181" fmla="*/ 3881437 w 4186237"/>
              <a:gd name="connsiteY181" fmla="*/ 3664745 h 3664745"/>
              <a:gd name="connsiteX182" fmla="*/ 4186237 w 4186237"/>
              <a:gd name="connsiteY182"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38150 w 4186237"/>
              <a:gd name="connsiteY21" fmla="*/ 521494 h 3664745"/>
              <a:gd name="connsiteX22" fmla="*/ 454818 w 4186237"/>
              <a:gd name="connsiteY22" fmla="*/ 554831 h 3664745"/>
              <a:gd name="connsiteX23" fmla="*/ 476250 w 4186237"/>
              <a:gd name="connsiteY23" fmla="*/ 554832 h 3664745"/>
              <a:gd name="connsiteX24" fmla="*/ 523875 w 4186237"/>
              <a:gd name="connsiteY24" fmla="*/ 609600 h 3664745"/>
              <a:gd name="connsiteX25" fmla="*/ 523875 w 4186237"/>
              <a:gd name="connsiteY25" fmla="*/ 638175 h 3664745"/>
              <a:gd name="connsiteX26" fmla="*/ 538163 w 4186237"/>
              <a:gd name="connsiteY26" fmla="*/ 650081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307307 h 3664745"/>
              <a:gd name="connsiteX53" fmla="*/ 1019175 w 4186237"/>
              <a:gd name="connsiteY53" fmla="*/ 1307307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90688 h 3664745"/>
              <a:gd name="connsiteX76" fmla="*/ 1343025 w 4186237"/>
              <a:gd name="connsiteY76" fmla="*/ 1690688 h 3664745"/>
              <a:gd name="connsiteX77" fmla="*/ 1343025 w 4186237"/>
              <a:gd name="connsiteY77" fmla="*/ 1724025 h 3664745"/>
              <a:gd name="connsiteX78" fmla="*/ 1404937 w 4186237"/>
              <a:gd name="connsiteY78" fmla="*/ 1724025 h 3664745"/>
              <a:gd name="connsiteX79" fmla="*/ 1404937 w 4186237"/>
              <a:gd name="connsiteY79" fmla="*/ 1766888 h 3664745"/>
              <a:gd name="connsiteX80" fmla="*/ 1428750 w 4186237"/>
              <a:gd name="connsiteY80" fmla="*/ 1766888 h 3664745"/>
              <a:gd name="connsiteX81" fmla="*/ 1428750 w 4186237"/>
              <a:gd name="connsiteY81" fmla="*/ 1795463 h 3664745"/>
              <a:gd name="connsiteX82" fmla="*/ 1452562 w 4186237"/>
              <a:gd name="connsiteY82" fmla="*/ 1795463 h 3664745"/>
              <a:gd name="connsiteX83" fmla="*/ 1452562 w 4186237"/>
              <a:gd name="connsiteY83" fmla="*/ 1795463 h 3664745"/>
              <a:gd name="connsiteX84" fmla="*/ 1452562 w 4186237"/>
              <a:gd name="connsiteY84" fmla="*/ 1838325 h 3664745"/>
              <a:gd name="connsiteX85" fmla="*/ 1504950 w 4186237"/>
              <a:gd name="connsiteY85" fmla="*/ 1838325 h 3664745"/>
              <a:gd name="connsiteX86" fmla="*/ 1504950 w 4186237"/>
              <a:gd name="connsiteY86" fmla="*/ 1866900 h 3664745"/>
              <a:gd name="connsiteX87" fmla="*/ 1538287 w 4186237"/>
              <a:gd name="connsiteY87" fmla="*/ 1866900 h 3664745"/>
              <a:gd name="connsiteX88" fmla="*/ 1538287 w 4186237"/>
              <a:gd name="connsiteY88" fmla="*/ 1928813 h 3664745"/>
              <a:gd name="connsiteX89" fmla="*/ 1581150 w 4186237"/>
              <a:gd name="connsiteY89" fmla="*/ 1928813 h 3664745"/>
              <a:gd name="connsiteX90" fmla="*/ 1581150 w 4186237"/>
              <a:gd name="connsiteY90" fmla="*/ 1962150 h 3664745"/>
              <a:gd name="connsiteX91" fmla="*/ 1604962 w 4186237"/>
              <a:gd name="connsiteY91" fmla="*/ 1962150 h 3664745"/>
              <a:gd name="connsiteX92" fmla="*/ 1604962 w 4186237"/>
              <a:gd name="connsiteY92" fmla="*/ 2000250 h 3664745"/>
              <a:gd name="connsiteX93" fmla="*/ 1619250 w 4186237"/>
              <a:gd name="connsiteY93" fmla="*/ 2000250 h 3664745"/>
              <a:gd name="connsiteX94" fmla="*/ 1619250 w 4186237"/>
              <a:gd name="connsiteY94" fmla="*/ 2057400 h 3664745"/>
              <a:gd name="connsiteX95" fmla="*/ 1724025 w 4186237"/>
              <a:gd name="connsiteY95" fmla="*/ 2059781 h 3664745"/>
              <a:gd name="connsiteX96" fmla="*/ 1724025 w 4186237"/>
              <a:gd name="connsiteY96" fmla="*/ 2090738 h 3664745"/>
              <a:gd name="connsiteX97" fmla="*/ 1757362 w 4186237"/>
              <a:gd name="connsiteY97" fmla="*/ 2090738 h 3664745"/>
              <a:gd name="connsiteX98" fmla="*/ 1757362 w 4186237"/>
              <a:gd name="connsiteY98" fmla="*/ 2114550 h 3664745"/>
              <a:gd name="connsiteX99" fmla="*/ 1800225 w 4186237"/>
              <a:gd name="connsiteY99" fmla="*/ 2114550 h 3664745"/>
              <a:gd name="connsiteX100" fmla="*/ 1800225 w 4186237"/>
              <a:gd name="connsiteY100" fmla="*/ 2128838 h 3664745"/>
              <a:gd name="connsiteX101" fmla="*/ 1857375 w 4186237"/>
              <a:gd name="connsiteY101" fmla="*/ 2128838 h 3664745"/>
              <a:gd name="connsiteX102" fmla="*/ 1857375 w 4186237"/>
              <a:gd name="connsiteY102" fmla="*/ 2176463 h 3664745"/>
              <a:gd name="connsiteX103" fmla="*/ 1900237 w 4186237"/>
              <a:gd name="connsiteY103" fmla="*/ 2176463 h 3664745"/>
              <a:gd name="connsiteX104" fmla="*/ 1900237 w 4186237"/>
              <a:gd name="connsiteY104" fmla="*/ 2219325 h 3664745"/>
              <a:gd name="connsiteX105" fmla="*/ 1924050 w 4186237"/>
              <a:gd name="connsiteY105" fmla="*/ 2219325 h 3664745"/>
              <a:gd name="connsiteX106" fmla="*/ 1924050 w 4186237"/>
              <a:gd name="connsiteY106" fmla="*/ 2262188 h 3664745"/>
              <a:gd name="connsiteX107" fmla="*/ 1928813 w 4186237"/>
              <a:gd name="connsiteY107" fmla="*/ 2257425 h 3664745"/>
              <a:gd name="connsiteX108" fmla="*/ 1928813 w 4186237"/>
              <a:gd name="connsiteY108" fmla="*/ 2281238 h 3664745"/>
              <a:gd name="connsiteX109" fmla="*/ 1957387 w 4186237"/>
              <a:gd name="connsiteY109" fmla="*/ 2281238 h 3664745"/>
              <a:gd name="connsiteX110" fmla="*/ 1957387 w 4186237"/>
              <a:gd name="connsiteY110" fmla="*/ 2305050 h 3664745"/>
              <a:gd name="connsiteX111" fmla="*/ 1985962 w 4186237"/>
              <a:gd name="connsiteY111" fmla="*/ 2305050 h 3664745"/>
              <a:gd name="connsiteX112" fmla="*/ 1974056 w 4186237"/>
              <a:gd name="connsiteY112" fmla="*/ 2305050 h 3664745"/>
              <a:gd name="connsiteX113" fmla="*/ 2007394 w 4186237"/>
              <a:gd name="connsiteY113" fmla="*/ 2350295 h 3664745"/>
              <a:gd name="connsiteX114" fmla="*/ 2009775 w 4186237"/>
              <a:gd name="connsiteY114" fmla="*/ 2362200 h 3664745"/>
              <a:gd name="connsiteX115" fmla="*/ 2057400 w 4186237"/>
              <a:gd name="connsiteY115" fmla="*/ 2362200 h 3664745"/>
              <a:gd name="connsiteX116" fmla="*/ 2057400 w 4186237"/>
              <a:gd name="connsiteY116" fmla="*/ 2405063 h 3664745"/>
              <a:gd name="connsiteX117" fmla="*/ 2076450 w 4186237"/>
              <a:gd name="connsiteY117" fmla="*/ 2405063 h 3664745"/>
              <a:gd name="connsiteX118" fmla="*/ 2076450 w 4186237"/>
              <a:gd name="connsiteY118" fmla="*/ 2419350 h 3664745"/>
              <a:gd name="connsiteX119" fmla="*/ 2119312 w 4186237"/>
              <a:gd name="connsiteY119" fmla="*/ 2419350 h 3664745"/>
              <a:gd name="connsiteX120" fmla="*/ 2119312 w 4186237"/>
              <a:gd name="connsiteY120" fmla="*/ 2471738 h 3664745"/>
              <a:gd name="connsiteX121" fmla="*/ 2143125 w 4186237"/>
              <a:gd name="connsiteY121" fmla="*/ 2471738 h 3664745"/>
              <a:gd name="connsiteX122" fmla="*/ 2143125 w 4186237"/>
              <a:gd name="connsiteY122" fmla="*/ 2500313 h 3664745"/>
              <a:gd name="connsiteX123" fmla="*/ 2181225 w 4186237"/>
              <a:gd name="connsiteY123" fmla="*/ 2500313 h 3664745"/>
              <a:gd name="connsiteX124" fmla="*/ 2181225 w 4186237"/>
              <a:gd name="connsiteY124" fmla="*/ 2528888 h 3664745"/>
              <a:gd name="connsiteX125" fmla="*/ 2209801 w 4186237"/>
              <a:gd name="connsiteY125" fmla="*/ 2533651 h 3664745"/>
              <a:gd name="connsiteX126" fmla="*/ 2216943 w 4186237"/>
              <a:gd name="connsiteY126" fmla="*/ 2562225 h 3664745"/>
              <a:gd name="connsiteX127" fmla="*/ 2224088 w 4186237"/>
              <a:gd name="connsiteY127" fmla="*/ 2581276 h 3664745"/>
              <a:gd name="connsiteX128" fmla="*/ 2250281 w 4186237"/>
              <a:gd name="connsiteY128" fmla="*/ 2586037 h 3664745"/>
              <a:gd name="connsiteX129" fmla="*/ 2283617 w 4186237"/>
              <a:gd name="connsiteY129" fmla="*/ 2626519 h 3664745"/>
              <a:gd name="connsiteX130" fmla="*/ 2286000 w 4186237"/>
              <a:gd name="connsiteY130" fmla="*/ 2671763 h 3664745"/>
              <a:gd name="connsiteX131" fmla="*/ 2319337 w 4186237"/>
              <a:gd name="connsiteY131" fmla="*/ 2676526 h 3664745"/>
              <a:gd name="connsiteX132" fmla="*/ 2319337 w 4186237"/>
              <a:gd name="connsiteY132" fmla="*/ 2721768 h 3664745"/>
              <a:gd name="connsiteX133" fmla="*/ 2338388 w 4186237"/>
              <a:gd name="connsiteY133" fmla="*/ 2721769 h 3664745"/>
              <a:gd name="connsiteX134" fmla="*/ 2343150 w 4186237"/>
              <a:gd name="connsiteY134" fmla="*/ 2757488 h 3664745"/>
              <a:gd name="connsiteX135" fmla="*/ 2433637 w 4186237"/>
              <a:gd name="connsiteY135" fmla="*/ 2757488 h 3664745"/>
              <a:gd name="connsiteX136" fmla="*/ 2433637 w 4186237"/>
              <a:gd name="connsiteY136" fmla="*/ 2795588 h 3664745"/>
              <a:gd name="connsiteX137" fmla="*/ 2481262 w 4186237"/>
              <a:gd name="connsiteY137" fmla="*/ 2795588 h 3664745"/>
              <a:gd name="connsiteX138" fmla="*/ 2481262 w 4186237"/>
              <a:gd name="connsiteY138" fmla="*/ 2819400 h 3664745"/>
              <a:gd name="connsiteX139" fmla="*/ 2643187 w 4186237"/>
              <a:gd name="connsiteY139" fmla="*/ 2819400 h 3664745"/>
              <a:gd name="connsiteX140" fmla="*/ 2643187 w 4186237"/>
              <a:gd name="connsiteY140" fmla="*/ 2852738 h 3664745"/>
              <a:gd name="connsiteX141" fmla="*/ 2733675 w 4186237"/>
              <a:gd name="connsiteY141" fmla="*/ 2852738 h 3664745"/>
              <a:gd name="connsiteX142" fmla="*/ 2733675 w 4186237"/>
              <a:gd name="connsiteY142" fmla="*/ 2852738 h 3664745"/>
              <a:gd name="connsiteX143" fmla="*/ 2752724 w 4186237"/>
              <a:gd name="connsiteY143" fmla="*/ 2886075 h 3664745"/>
              <a:gd name="connsiteX144" fmla="*/ 2757487 w 4186237"/>
              <a:gd name="connsiteY144" fmla="*/ 2926557 h 3664745"/>
              <a:gd name="connsiteX145" fmla="*/ 2919412 w 4186237"/>
              <a:gd name="connsiteY145" fmla="*/ 2931319 h 3664745"/>
              <a:gd name="connsiteX146" fmla="*/ 2919412 w 4186237"/>
              <a:gd name="connsiteY146" fmla="*/ 2957513 h 3664745"/>
              <a:gd name="connsiteX147" fmla="*/ 2971800 w 4186237"/>
              <a:gd name="connsiteY147" fmla="*/ 2957513 h 3664745"/>
              <a:gd name="connsiteX148" fmla="*/ 2971800 w 4186237"/>
              <a:gd name="connsiteY148" fmla="*/ 2986088 h 3664745"/>
              <a:gd name="connsiteX149" fmla="*/ 3009900 w 4186237"/>
              <a:gd name="connsiteY149" fmla="*/ 2986088 h 3664745"/>
              <a:gd name="connsiteX150" fmla="*/ 3009900 w 4186237"/>
              <a:gd name="connsiteY150" fmla="*/ 3076575 h 3664745"/>
              <a:gd name="connsiteX151" fmla="*/ 3057525 w 4186237"/>
              <a:gd name="connsiteY151" fmla="*/ 3076575 h 3664745"/>
              <a:gd name="connsiteX152" fmla="*/ 3057525 w 4186237"/>
              <a:gd name="connsiteY152" fmla="*/ 3095625 h 3664745"/>
              <a:gd name="connsiteX153" fmla="*/ 3095625 w 4186237"/>
              <a:gd name="connsiteY153" fmla="*/ 3095625 h 3664745"/>
              <a:gd name="connsiteX154" fmla="*/ 3095625 w 4186237"/>
              <a:gd name="connsiteY154" fmla="*/ 3124200 h 3664745"/>
              <a:gd name="connsiteX155" fmla="*/ 3114675 w 4186237"/>
              <a:gd name="connsiteY155" fmla="*/ 3124200 h 3664745"/>
              <a:gd name="connsiteX156" fmla="*/ 3114675 w 4186237"/>
              <a:gd name="connsiteY156" fmla="*/ 3167063 h 3664745"/>
              <a:gd name="connsiteX157" fmla="*/ 3176587 w 4186237"/>
              <a:gd name="connsiteY157" fmla="*/ 3167063 h 3664745"/>
              <a:gd name="connsiteX158" fmla="*/ 3176587 w 4186237"/>
              <a:gd name="connsiteY158" fmla="*/ 3209925 h 3664745"/>
              <a:gd name="connsiteX159" fmla="*/ 3195637 w 4186237"/>
              <a:gd name="connsiteY159" fmla="*/ 3209925 h 3664745"/>
              <a:gd name="connsiteX160" fmla="*/ 3195637 w 4186237"/>
              <a:gd name="connsiteY160" fmla="*/ 3248025 h 3664745"/>
              <a:gd name="connsiteX161" fmla="*/ 3214687 w 4186237"/>
              <a:gd name="connsiteY161" fmla="*/ 3248025 h 3664745"/>
              <a:gd name="connsiteX162" fmla="*/ 3214687 w 4186237"/>
              <a:gd name="connsiteY162" fmla="*/ 3248025 h 3664745"/>
              <a:gd name="connsiteX163" fmla="*/ 3214687 w 4186237"/>
              <a:gd name="connsiteY163" fmla="*/ 3295650 h 3664745"/>
              <a:gd name="connsiteX164" fmla="*/ 3348037 w 4186237"/>
              <a:gd name="connsiteY164" fmla="*/ 3295650 h 3664745"/>
              <a:gd name="connsiteX165" fmla="*/ 3348037 w 4186237"/>
              <a:gd name="connsiteY165" fmla="*/ 3324225 h 3664745"/>
              <a:gd name="connsiteX166" fmla="*/ 3371850 w 4186237"/>
              <a:gd name="connsiteY166" fmla="*/ 3324225 h 3664745"/>
              <a:gd name="connsiteX167" fmla="*/ 3371850 w 4186237"/>
              <a:gd name="connsiteY167" fmla="*/ 3362325 h 3664745"/>
              <a:gd name="connsiteX168" fmla="*/ 3495675 w 4186237"/>
              <a:gd name="connsiteY168" fmla="*/ 3362325 h 3664745"/>
              <a:gd name="connsiteX169" fmla="*/ 3495675 w 4186237"/>
              <a:gd name="connsiteY169" fmla="*/ 3414713 h 3664745"/>
              <a:gd name="connsiteX170" fmla="*/ 3533775 w 4186237"/>
              <a:gd name="connsiteY170" fmla="*/ 3414713 h 3664745"/>
              <a:gd name="connsiteX171" fmla="*/ 3533775 w 4186237"/>
              <a:gd name="connsiteY171" fmla="*/ 3443288 h 3664745"/>
              <a:gd name="connsiteX172" fmla="*/ 3695700 w 4186237"/>
              <a:gd name="connsiteY172" fmla="*/ 3443288 h 3664745"/>
              <a:gd name="connsiteX173" fmla="*/ 3695700 w 4186237"/>
              <a:gd name="connsiteY173" fmla="*/ 3481388 h 3664745"/>
              <a:gd name="connsiteX174" fmla="*/ 3719512 w 4186237"/>
              <a:gd name="connsiteY174" fmla="*/ 3481388 h 3664745"/>
              <a:gd name="connsiteX175" fmla="*/ 3719512 w 4186237"/>
              <a:gd name="connsiteY175" fmla="*/ 3519488 h 3664745"/>
              <a:gd name="connsiteX176" fmla="*/ 3838575 w 4186237"/>
              <a:gd name="connsiteY176" fmla="*/ 3519488 h 3664745"/>
              <a:gd name="connsiteX177" fmla="*/ 3838575 w 4186237"/>
              <a:gd name="connsiteY177" fmla="*/ 3571875 h 3664745"/>
              <a:gd name="connsiteX178" fmla="*/ 3838575 w 4186237"/>
              <a:gd name="connsiteY178" fmla="*/ 3571875 h 3664745"/>
              <a:gd name="connsiteX179" fmla="*/ 3871912 w 4186237"/>
              <a:gd name="connsiteY179" fmla="*/ 3571875 h 3664745"/>
              <a:gd name="connsiteX180" fmla="*/ 3871912 w 4186237"/>
              <a:gd name="connsiteY180" fmla="*/ 3629024 h 3664745"/>
              <a:gd name="connsiteX181" fmla="*/ 3881437 w 4186237"/>
              <a:gd name="connsiteY181" fmla="*/ 3664745 h 3664745"/>
              <a:gd name="connsiteX182" fmla="*/ 4186237 w 4186237"/>
              <a:gd name="connsiteY182" fmla="*/ 3662363 h 3664745"/>
              <a:gd name="connsiteX0" fmla="*/ 0 w 4186237"/>
              <a:gd name="connsiteY0" fmla="*/ 4763 h 3664745"/>
              <a:gd name="connsiteX1" fmla="*/ 57150 w 4186237"/>
              <a:gd name="connsiteY1" fmla="*/ 0 h 3664745"/>
              <a:gd name="connsiteX2" fmla="*/ 76200 w 4186237"/>
              <a:gd name="connsiteY2" fmla="*/ 52388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38150 w 4186237"/>
              <a:gd name="connsiteY21" fmla="*/ 521494 h 3664745"/>
              <a:gd name="connsiteX22" fmla="*/ 454818 w 4186237"/>
              <a:gd name="connsiteY22" fmla="*/ 554831 h 3664745"/>
              <a:gd name="connsiteX23" fmla="*/ 476250 w 4186237"/>
              <a:gd name="connsiteY23" fmla="*/ 554832 h 3664745"/>
              <a:gd name="connsiteX24" fmla="*/ 516732 w 4186237"/>
              <a:gd name="connsiteY24" fmla="*/ 611981 h 3664745"/>
              <a:gd name="connsiteX25" fmla="*/ 523875 w 4186237"/>
              <a:gd name="connsiteY25" fmla="*/ 638175 h 3664745"/>
              <a:gd name="connsiteX26" fmla="*/ 538163 w 4186237"/>
              <a:gd name="connsiteY26" fmla="*/ 650081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307307 h 3664745"/>
              <a:gd name="connsiteX53" fmla="*/ 1019175 w 4186237"/>
              <a:gd name="connsiteY53" fmla="*/ 1307307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90688 h 3664745"/>
              <a:gd name="connsiteX76" fmla="*/ 1343025 w 4186237"/>
              <a:gd name="connsiteY76" fmla="*/ 1690688 h 3664745"/>
              <a:gd name="connsiteX77" fmla="*/ 1343025 w 4186237"/>
              <a:gd name="connsiteY77" fmla="*/ 1724025 h 3664745"/>
              <a:gd name="connsiteX78" fmla="*/ 1404937 w 4186237"/>
              <a:gd name="connsiteY78" fmla="*/ 1724025 h 3664745"/>
              <a:gd name="connsiteX79" fmla="*/ 1404937 w 4186237"/>
              <a:gd name="connsiteY79" fmla="*/ 1766888 h 3664745"/>
              <a:gd name="connsiteX80" fmla="*/ 1428750 w 4186237"/>
              <a:gd name="connsiteY80" fmla="*/ 1766888 h 3664745"/>
              <a:gd name="connsiteX81" fmla="*/ 1428750 w 4186237"/>
              <a:gd name="connsiteY81" fmla="*/ 1795463 h 3664745"/>
              <a:gd name="connsiteX82" fmla="*/ 1452562 w 4186237"/>
              <a:gd name="connsiteY82" fmla="*/ 1795463 h 3664745"/>
              <a:gd name="connsiteX83" fmla="*/ 1452562 w 4186237"/>
              <a:gd name="connsiteY83" fmla="*/ 1795463 h 3664745"/>
              <a:gd name="connsiteX84" fmla="*/ 1452562 w 4186237"/>
              <a:gd name="connsiteY84" fmla="*/ 1838325 h 3664745"/>
              <a:gd name="connsiteX85" fmla="*/ 1504950 w 4186237"/>
              <a:gd name="connsiteY85" fmla="*/ 1838325 h 3664745"/>
              <a:gd name="connsiteX86" fmla="*/ 1504950 w 4186237"/>
              <a:gd name="connsiteY86" fmla="*/ 1866900 h 3664745"/>
              <a:gd name="connsiteX87" fmla="*/ 1538287 w 4186237"/>
              <a:gd name="connsiteY87" fmla="*/ 1866900 h 3664745"/>
              <a:gd name="connsiteX88" fmla="*/ 1538287 w 4186237"/>
              <a:gd name="connsiteY88" fmla="*/ 1928813 h 3664745"/>
              <a:gd name="connsiteX89" fmla="*/ 1581150 w 4186237"/>
              <a:gd name="connsiteY89" fmla="*/ 1928813 h 3664745"/>
              <a:gd name="connsiteX90" fmla="*/ 1581150 w 4186237"/>
              <a:gd name="connsiteY90" fmla="*/ 1962150 h 3664745"/>
              <a:gd name="connsiteX91" fmla="*/ 1604962 w 4186237"/>
              <a:gd name="connsiteY91" fmla="*/ 1962150 h 3664745"/>
              <a:gd name="connsiteX92" fmla="*/ 1604962 w 4186237"/>
              <a:gd name="connsiteY92" fmla="*/ 2000250 h 3664745"/>
              <a:gd name="connsiteX93" fmla="*/ 1619250 w 4186237"/>
              <a:gd name="connsiteY93" fmla="*/ 2000250 h 3664745"/>
              <a:gd name="connsiteX94" fmla="*/ 1619250 w 4186237"/>
              <a:gd name="connsiteY94" fmla="*/ 2057400 h 3664745"/>
              <a:gd name="connsiteX95" fmla="*/ 1724025 w 4186237"/>
              <a:gd name="connsiteY95" fmla="*/ 2059781 h 3664745"/>
              <a:gd name="connsiteX96" fmla="*/ 1724025 w 4186237"/>
              <a:gd name="connsiteY96" fmla="*/ 2090738 h 3664745"/>
              <a:gd name="connsiteX97" fmla="*/ 1757362 w 4186237"/>
              <a:gd name="connsiteY97" fmla="*/ 2090738 h 3664745"/>
              <a:gd name="connsiteX98" fmla="*/ 1757362 w 4186237"/>
              <a:gd name="connsiteY98" fmla="*/ 2114550 h 3664745"/>
              <a:gd name="connsiteX99" fmla="*/ 1800225 w 4186237"/>
              <a:gd name="connsiteY99" fmla="*/ 2114550 h 3664745"/>
              <a:gd name="connsiteX100" fmla="*/ 1800225 w 4186237"/>
              <a:gd name="connsiteY100" fmla="*/ 2128838 h 3664745"/>
              <a:gd name="connsiteX101" fmla="*/ 1857375 w 4186237"/>
              <a:gd name="connsiteY101" fmla="*/ 2128838 h 3664745"/>
              <a:gd name="connsiteX102" fmla="*/ 1857375 w 4186237"/>
              <a:gd name="connsiteY102" fmla="*/ 2176463 h 3664745"/>
              <a:gd name="connsiteX103" fmla="*/ 1900237 w 4186237"/>
              <a:gd name="connsiteY103" fmla="*/ 2176463 h 3664745"/>
              <a:gd name="connsiteX104" fmla="*/ 1900237 w 4186237"/>
              <a:gd name="connsiteY104" fmla="*/ 2219325 h 3664745"/>
              <a:gd name="connsiteX105" fmla="*/ 1924050 w 4186237"/>
              <a:gd name="connsiteY105" fmla="*/ 2219325 h 3664745"/>
              <a:gd name="connsiteX106" fmla="*/ 1924050 w 4186237"/>
              <a:gd name="connsiteY106" fmla="*/ 2262188 h 3664745"/>
              <a:gd name="connsiteX107" fmla="*/ 1928813 w 4186237"/>
              <a:gd name="connsiteY107" fmla="*/ 2257425 h 3664745"/>
              <a:gd name="connsiteX108" fmla="*/ 1928813 w 4186237"/>
              <a:gd name="connsiteY108" fmla="*/ 2281238 h 3664745"/>
              <a:gd name="connsiteX109" fmla="*/ 1957387 w 4186237"/>
              <a:gd name="connsiteY109" fmla="*/ 2281238 h 3664745"/>
              <a:gd name="connsiteX110" fmla="*/ 1957387 w 4186237"/>
              <a:gd name="connsiteY110" fmla="*/ 2305050 h 3664745"/>
              <a:gd name="connsiteX111" fmla="*/ 1985962 w 4186237"/>
              <a:gd name="connsiteY111" fmla="*/ 2305050 h 3664745"/>
              <a:gd name="connsiteX112" fmla="*/ 1974056 w 4186237"/>
              <a:gd name="connsiteY112" fmla="*/ 2305050 h 3664745"/>
              <a:gd name="connsiteX113" fmla="*/ 2007394 w 4186237"/>
              <a:gd name="connsiteY113" fmla="*/ 2350295 h 3664745"/>
              <a:gd name="connsiteX114" fmla="*/ 2009775 w 4186237"/>
              <a:gd name="connsiteY114" fmla="*/ 2362200 h 3664745"/>
              <a:gd name="connsiteX115" fmla="*/ 2057400 w 4186237"/>
              <a:gd name="connsiteY115" fmla="*/ 2362200 h 3664745"/>
              <a:gd name="connsiteX116" fmla="*/ 2057400 w 4186237"/>
              <a:gd name="connsiteY116" fmla="*/ 2405063 h 3664745"/>
              <a:gd name="connsiteX117" fmla="*/ 2076450 w 4186237"/>
              <a:gd name="connsiteY117" fmla="*/ 2405063 h 3664745"/>
              <a:gd name="connsiteX118" fmla="*/ 2076450 w 4186237"/>
              <a:gd name="connsiteY118" fmla="*/ 2419350 h 3664745"/>
              <a:gd name="connsiteX119" fmla="*/ 2119312 w 4186237"/>
              <a:gd name="connsiteY119" fmla="*/ 2419350 h 3664745"/>
              <a:gd name="connsiteX120" fmla="*/ 2119312 w 4186237"/>
              <a:gd name="connsiteY120" fmla="*/ 2471738 h 3664745"/>
              <a:gd name="connsiteX121" fmla="*/ 2143125 w 4186237"/>
              <a:gd name="connsiteY121" fmla="*/ 2471738 h 3664745"/>
              <a:gd name="connsiteX122" fmla="*/ 2143125 w 4186237"/>
              <a:gd name="connsiteY122" fmla="*/ 2500313 h 3664745"/>
              <a:gd name="connsiteX123" fmla="*/ 2181225 w 4186237"/>
              <a:gd name="connsiteY123" fmla="*/ 2500313 h 3664745"/>
              <a:gd name="connsiteX124" fmla="*/ 2181225 w 4186237"/>
              <a:gd name="connsiteY124" fmla="*/ 2528888 h 3664745"/>
              <a:gd name="connsiteX125" fmla="*/ 2209801 w 4186237"/>
              <a:gd name="connsiteY125" fmla="*/ 2533651 h 3664745"/>
              <a:gd name="connsiteX126" fmla="*/ 2216943 w 4186237"/>
              <a:gd name="connsiteY126" fmla="*/ 2562225 h 3664745"/>
              <a:gd name="connsiteX127" fmla="*/ 2224088 w 4186237"/>
              <a:gd name="connsiteY127" fmla="*/ 2581276 h 3664745"/>
              <a:gd name="connsiteX128" fmla="*/ 2250281 w 4186237"/>
              <a:gd name="connsiteY128" fmla="*/ 2586037 h 3664745"/>
              <a:gd name="connsiteX129" fmla="*/ 2283617 w 4186237"/>
              <a:gd name="connsiteY129" fmla="*/ 2626519 h 3664745"/>
              <a:gd name="connsiteX130" fmla="*/ 2286000 w 4186237"/>
              <a:gd name="connsiteY130" fmla="*/ 2671763 h 3664745"/>
              <a:gd name="connsiteX131" fmla="*/ 2319337 w 4186237"/>
              <a:gd name="connsiteY131" fmla="*/ 2676526 h 3664745"/>
              <a:gd name="connsiteX132" fmla="*/ 2319337 w 4186237"/>
              <a:gd name="connsiteY132" fmla="*/ 2721768 h 3664745"/>
              <a:gd name="connsiteX133" fmla="*/ 2338388 w 4186237"/>
              <a:gd name="connsiteY133" fmla="*/ 2721769 h 3664745"/>
              <a:gd name="connsiteX134" fmla="*/ 2343150 w 4186237"/>
              <a:gd name="connsiteY134" fmla="*/ 2757488 h 3664745"/>
              <a:gd name="connsiteX135" fmla="*/ 2433637 w 4186237"/>
              <a:gd name="connsiteY135" fmla="*/ 2757488 h 3664745"/>
              <a:gd name="connsiteX136" fmla="*/ 2433637 w 4186237"/>
              <a:gd name="connsiteY136" fmla="*/ 2795588 h 3664745"/>
              <a:gd name="connsiteX137" fmla="*/ 2481262 w 4186237"/>
              <a:gd name="connsiteY137" fmla="*/ 2795588 h 3664745"/>
              <a:gd name="connsiteX138" fmla="*/ 2481262 w 4186237"/>
              <a:gd name="connsiteY138" fmla="*/ 2819400 h 3664745"/>
              <a:gd name="connsiteX139" fmla="*/ 2643187 w 4186237"/>
              <a:gd name="connsiteY139" fmla="*/ 2819400 h 3664745"/>
              <a:gd name="connsiteX140" fmla="*/ 2643187 w 4186237"/>
              <a:gd name="connsiteY140" fmla="*/ 2852738 h 3664745"/>
              <a:gd name="connsiteX141" fmla="*/ 2733675 w 4186237"/>
              <a:gd name="connsiteY141" fmla="*/ 2852738 h 3664745"/>
              <a:gd name="connsiteX142" fmla="*/ 2733675 w 4186237"/>
              <a:gd name="connsiteY142" fmla="*/ 2852738 h 3664745"/>
              <a:gd name="connsiteX143" fmla="*/ 2752724 w 4186237"/>
              <a:gd name="connsiteY143" fmla="*/ 2886075 h 3664745"/>
              <a:gd name="connsiteX144" fmla="*/ 2757487 w 4186237"/>
              <a:gd name="connsiteY144" fmla="*/ 2926557 h 3664745"/>
              <a:gd name="connsiteX145" fmla="*/ 2919412 w 4186237"/>
              <a:gd name="connsiteY145" fmla="*/ 2931319 h 3664745"/>
              <a:gd name="connsiteX146" fmla="*/ 2919412 w 4186237"/>
              <a:gd name="connsiteY146" fmla="*/ 2957513 h 3664745"/>
              <a:gd name="connsiteX147" fmla="*/ 2971800 w 4186237"/>
              <a:gd name="connsiteY147" fmla="*/ 2957513 h 3664745"/>
              <a:gd name="connsiteX148" fmla="*/ 2971800 w 4186237"/>
              <a:gd name="connsiteY148" fmla="*/ 2986088 h 3664745"/>
              <a:gd name="connsiteX149" fmla="*/ 3009900 w 4186237"/>
              <a:gd name="connsiteY149" fmla="*/ 2986088 h 3664745"/>
              <a:gd name="connsiteX150" fmla="*/ 3009900 w 4186237"/>
              <a:gd name="connsiteY150" fmla="*/ 3076575 h 3664745"/>
              <a:gd name="connsiteX151" fmla="*/ 3057525 w 4186237"/>
              <a:gd name="connsiteY151" fmla="*/ 3076575 h 3664745"/>
              <a:gd name="connsiteX152" fmla="*/ 3057525 w 4186237"/>
              <a:gd name="connsiteY152" fmla="*/ 3095625 h 3664745"/>
              <a:gd name="connsiteX153" fmla="*/ 3095625 w 4186237"/>
              <a:gd name="connsiteY153" fmla="*/ 3095625 h 3664745"/>
              <a:gd name="connsiteX154" fmla="*/ 3095625 w 4186237"/>
              <a:gd name="connsiteY154" fmla="*/ 3124200 h 3664745"/>
              <a:gd name="connsiteX155" fmla="*/ 3114675 w 4186237"/>
              <a:gd name="connsiteY155" fmla="*/ 3124200 h 3664745"/>
              <a:gd name="connsiteX156" fmla="*/ 3114675 w 4186237"/>
              <a:gd name="connsiteY156" fmla="*/ 3167063 h 3664745"/>
              <a:gd name="connsiteX157" fmla="*/ 3176587 w 4186237"/>
              <a:gd name="connsiteY157" fmla="*/ 3167063 h 3664745"/>
              <a:gd name="connsiteX158" fmla="*/ 3176587 w 4186237"/>
              <a:gd name="connsiteY158" fmla="*/ 3209925 h 3664745"/>
              <a:gd name="connsiteX159" fmla="*/ 3195637 w 4186237"/>
              <a:gd name="connsiteY159" fmla="*/ 3209925 h 3664745"/>
              <a:gd name="connsiteX160" fmla="*/ 3195637 w 4186237"/>
              <a:gd name="connsiteY160" fmla="*/ 3248025 h 3664745"/>
              <a:gd name="connsiteX161" fmla="*/ 3214687 w 4186237"/>
              <a:gd name="connsiteY161" fmla="*/ 3248025 h 3664745"/>
              <a:gd name="connsiteX162" fmla="*/ 3214687 w 4186237"/>
              <a:gd name="connsiteY162" fmla="*/ 3248025 h 3664745"/>
              <a:gd name="connsiteX163" fmla="*/ 3214687 w 4186237"/>
              <a:gd name="connsiteY163" fmla="*/ 3295650 h 3664745"/>
              <a:gd name="connsiteX164" fmla="*/ 3348037 w 4186237"/>
              <a:gd name="connsiteY164" fmla="*/ 3295650 h 3664745"/>
              <a:gd name="connsiteX165" fmla="*/ 3348037 w 4186237"/>
              <a:gd name="connsiteY165" fmla="*/ 3324225 h 3664745"/>
              <a:gd name="connsiteX166" fmla="*/ 3371850 w 4186237"/>
              <a:gd name="connsiteY166" fmla="*/ 3324225 h 3664745"/>
              <a:gd name="connsiteX167" fmla="*/ 3371850 w 4186237"/>
              <a:gd name="connsiteY167" fmla="*/ 3362325 h 3664745"/>
              <a:gd name="connsiteX168" fmla="*/ 3495675 w 4186237"/>
              <a:gd name="connsiteY168" fmla="*/ 3362325 h 3664745"/>
              <a:gd name="connsiteX169" fmla="*/ 3495675 w 4186237"/>
              <a:gd name="connsiteY169" fmla="*/ 3414713 h 3664745"/>
              <a:gd name="connsiteX170" fmla="*/ 3533775 w 4186237"/>
              <a:gd name="connsiteY170" fmla="*/ 3414713 h 3664745"/>
              <a:gd name="connsiteX171" fmla="*/ 3533775 w 4186237"/>
              <a:gd name="connsiteY171" fmla="*/ 3443288 h 3664745"/>
              <a:gd name="connsiteX172" fmla="*/ 3695700 w 4186237"/>
              <a:gd name="connsiteY172" fmla="*/ 3443288 h 3664745"/>
              <a:gd name="connsiteX173" fmla="*/ 3695700 w 4186237"/>
              <a:gd name="connsiteY173" fmla="*/ 3481388 h 3664745"/>
              <a:gd name="connsiteX174" fmla="*/ 3719512 w 4186237"/>
              <a:gd name="connsiteY174" fmla="*/ 3481388 h 3664745"/>
              <a:gd name="connsiteX175" fmla="*/ 3719512 w 4186237"/>
              <a:gd name="connsiteY175" fmla="*/ 3519488 h 3664745"/>
              <a:gd name="connsiteX176" fmla="*/ 3838575 w 4186237"/>
              <a:gd name="connsiteY176" fmla="*/ 3519488 h 3664745"/>
              <a:gd name="connsiteX177" fmla="*/ 3838575 w 4186237"/>
              <a:gd name="connsiteY177" fmla="*/ 3571875 h 3664745"/>
              <a:gd name="connsiteX178" fmla="*/ 3838575 w 4186237"/>
              <a:gd name="connsiteY178" fmla="*/ 3571875 h 3664745"/>
              <a:gd name="connsiteX179" fmla="*/ 3871912 w 4186237"/>
              <a:gd name="connsiteY179" fmla="*/ 3571875 h 3664745"/>
              <a:gd name="connsiteX180" fmla="*/ 3871912 w 4186237"/>
              <a:gd name="connsiteY180" fmla="*/ 3629024 h 3664745"/>
              <a:gd name="connsiteX181" fmla="*/ 3881437 w 4186237"/>
              <a:gd name="connsiteY181" fmla="*/ 3664745 h 3664745"/>
              <a:gd name="connsiteX182" fmla="*/ 4186237 w 4186237"/>
              <a:gd name="connsiteY182" fmla="*/ 3662363 h 3664745"/>
              <a:gd name="connsiteX0" fmla="*/ 0 w 4186237"/>
              <a:gd name="connsiteY0" fmla="*/ 4763 h 3664745"/>
              <a:gd name="connsiteX1" fmla="*/ 57150 w 4186237"/>
              <a:gd name="connsiteY1" fmla="*/ 0 h 3664745"/>
              <a:gd name="connsiteX2" fmla="*/ 107156 w 4186237"/>
              <a:gd name="connsiteY2" fmla="*/ 45244 h 3664745"/>
              <a:gd name="connsiteX3" fmla="*/ 152400 w 4186237"/>
              <a:gd name="connsiteY3" fmla="*/ 52388 h 3664745"/>
              <a:gd name="connsiteX4" fmla="*/ 180975 w 4186237"/>
              <a:gd name="connsiteY4" fmla="*/ 104775 h 3664745"/>
              <a:gd name="connsiteX5" fmla="*/ 209550 w 4186237"/>
              <a:gd name="connsiteY5" fmla="*/ 104775 h 3664745"/>
              <a:gd name="connsiteX6" fmla="*/ 200025 w 4186237"/>
              <a:gd name="connsiteY6" fmla="*/ 152400 h 3664745"/>
              <a:gd name="connsiteX7" fmla="*/ 233362 w 4186237"/>
              <a:gd name="connsiteY7" fmla="*/ 152400 h 3664745"/>
              <a:gd name="connsiteX8" fmla="*/ 233362 w 4186237"/>
              <a:gd name="connsiteY8" fmla="*/ 180975 h 3664745"/>
              <a:gd name="connsiteX9" fmla="*/ 247650 w 4186237"/>
              <a:gd name="connsiteY9" fmla="*/ 180975 h 3664745"/>
              <a:gd name="connsiteX10" fmla="*/ 247650 w 4186237"/>
              <a:gd name="connsiteY10" fmla="*/ 219075 h 3664745"/>
              <a:gd name="connsiteX11" fmla="*/ 266700 w 4186237"/>
              <a:gd name="connsiteY11" fmla="*/ 219075 h 3664745"/>
              <a:gd name="connsiteX12" fmla="*/ 266700 w 4186237"/>
              <a:gd name="connsiteY12" fmla="*/ 238125 h 3664745"/>
              <a:gd name="connsiteX13" fmla="*/ 290512 w 4186237"/>
              <a:gd name="connsiteY13" fmla="*/ 242888 h 3664745"/>
              <a:gd name="connsiteX14" fmla="*/ 290512 w 4186237"/>
              <a:gd name="connsiteY14" fmla="*/ 280988 h 3664745"/>
              <a:gd name="connsiteX15" fmla="*/ 314325 w 4186237"/>
              <a:gd name="connsiteY15" fmla="*/ 295275 h 3664745"/>
              <a:gd name="connsiteX16" fmla="*/ 309562 w 4186237"/>
              <a:gd name="connsiteY16" fmla="*/ 342900 h 3664745"/>
              <a:gd name="connsiteX17" fmla="*/ 352425 w 4186237"/>
              <a:gd name="connsiteY17" fmla="*/ 404813 h 3664745"/>
              <a:gd name="connsiteX18" fmla="*/ 381000 w 4186237"/>
              <a:gd name="connsiteY18" fmla="*/ 414338 h 3664745"/>
              <a:gd name="connsiteX19" fmla="*/ 381000 w 4186237"/>
              <a:gd name="connsiteY19" fmla="*/ 481013 h 3664745"/>
              <a:gd name="connsiteX20" fmla="*/ 419100 w 4186237"/>
              <a:gd name="connsiteY20" fmla="*/ 514350 h 3664745"/>
              <a:gd name="connsiteX21" fmla="*/ 438150 w 4186237"/>
              <a:gd name="connsiteY21" fmla="*/ 521494 h 3664745"/>
              <a:gd name="connsiteX22" fmla="*/ 454818 w 4186237"/>
              <a:gd name="connsiteY22" fmla="*/ 554831 h 3664745"/>
              <a:gd name="connsiteX23" fmla="*/ 476250 w 4186237"/>
              <a:gd name="connsiteY23" fmla="*/ 554832 h 3664745"/>
              <a:gd name="connsiteX24" fmla="*/ 516732 w 4186237"/>
              <a:gd name="connsiteY24" fmla="*/ 611981 h 3664745"/>
              <a:gd name="connsiteX25" fmla="*/ 523875 w 4186237"/>
              <a:gd name="connsiteY25" fmla="*/ 638175 h 3664745"/>
              <a:gd name="connsiteX26" fmla="*/ 538163 w 4186237"/>
              <a:gd name="connsiteY26" fmla="*/ 650081 h 3664745"/>
              <a:gd name="connsiteX27" fmla="*/ 590550 w 4186237"/>
              <a:gd name="connsiteY27" fmla="*/ 704850 h 3664745"/>
              <a:gd name="connsiteX28" fmla="*/ 590550 w 4186237"/>
              <a:gd name="connsiteY28" fmla="*/ 733425 h 3664745"/>
              <a:gd name="connsiteX29" fmla="*/ 628650 w 4186237"/>
              <a:gd name="connsiteY29" fmla="*/ 733425 h 3664745"/>
              <a:gd name="connsiteX30" fmla="*/ 628650 w 4186237"/>
              <a:gd name="connsiteY30" fmla="*/ 771525 h 3664745"/>
              <a:gd name="connsiteX31" fmla="*/ 647700 w 4186237"/>
              <a:gd name="connsiteY31" fmla="*/ 771525 h 3664745"/>
              <a:gd name="connsiteX32" fmla="*/ 647700 w 4186237"/>
              <a:gd name="connsiteY32" fmla="*/ 809625 h 3664745"/>
              <a:gd name="connsiteX33" fmla="*/ 685800 w 4186237"/>
              <a:gd name="connsiteY33" fmla="*/ 809625 h 3664745"/>
              <a:gd name="connsiteX34" fmla="*/ 685800 w 4186237"/>
              <a:gd name="connsiteY34" fmla="*/ 857250 h 3664745"/>
              <a:gd name="connsiteX35" fmla="*/ 723900 w 4186237"/>
              <a:gd name="connsiteY35" fmla="*/ 857250 h 3664745"/>
              <a:gd name="connsiteX36" fmla="*/ 723900 w 4186237"/>
              <a:gd name="connsiteY36" fmla="*/ 909638 h 3664745"/>
              <a:gd name="connsiteX37" fmla="*/ 762000 w 4186237"/>
              <a:gd name="connsiteY37" fmla="*/ 909638 h 3664745"/>
              <a:gd name="connsiteX38" fmla="*/ 762000 w 4186237"/>
              <a:gd name="connsiteY38" fmla="*/ 966788 h 3664745"/>
              <a:gd name="connsiteX39" fmla="*/ 800100 w 4186237"/>
              <a:gd name="connsiteY39" fmla="*/ 966788 h 3664745"/>
              <a:gd name="connsiteX40" fmla="*/ 800100 w 4186237"/>
              <a:gd name="connsiteY40" fmla="*/ 985838 h 3664745"/>
              <a:gd name="connsiteX41" fmla="*/ 819150 w 4186237"/>
              <a:gd name="connsiteY41" fmla="*/ 985838 h 3664745"/>
              <a:gd name="connsiteX42" fmla="*/ 819150 w 4186237"/>
              <a:gd name="connsiteY42" fmla="*/ 1052513 h 3664745"/>
              <a:gd name="connsiteX43" fmla="*/ 838200 w 4186237"/>
              <a:gd name="connsiteY43" fmla="*/ 1052513 h 3664745"/>
              <a:gd name="connsiteX44" fmla="*/ 838200 w 4186237"/>
              <a:gd name="connsiteY44" fmla="*/ 1114425 h 3664745"/>
              <a:gd name="connsiteX45" fmla="*/ 866775 w 4186237"/>
              <a:gd name="connsiteY45" fmla="*/ 1114425 h 3664745"/>
              <a:gd name="connsiteX46" fmla="*/ 866775 w 4186237"/>
              <a:gd name="connsiteY46" fmla="*/ 1138238 h 3664745"/>
              <a:gd name="connsiteX47" fmla="*/ 890587 w 4186237"/>
              <a:gd name="connsiteY47" fmla="*/ 1138238 h 3664745"/>
              <a:gd name="connsiteX48" fmla="*/ 890587 w 4186237"/>
              <a:gd name="connsiteY48" fmla="*/ 1214438 h 3664745"/>
              <a:gd name="connsiteX49" fmla="*/ 938212 w 4186237"/>
              <a:gd name="connsiteY49" fmla="*/ 1214438 h 3664745"/>
              <a:gd name="connsiteX50" fmla="*/ 938212 w 4186237"/>
              <a:gd name="connsiteY50" fmla="*/ 1266825 h 3664745"/>
              <a:gd name="connsiteX51" fmla="*/ 962025 w 4186237"/>
              <a:gd name="connsiteY51" fmla="*/ 1266825 h 3664745"/>
              <a:gd name="connsiteX52" fmla="*/ 962025 w 4186237"/>
              <a:gd name="connsiteY52" fmla="*/ 1307307 h 3664745"/>
              <a:gd name="connsiteX53" fmla="*/ 1019175 w 4186237"/>
              <a:gd name="connsiteY53" fmla="*/ 1307307 h 3664745"/>
              <a:gd name="connsiteX54" fmla="*/ 1019175 w 4186237"/>
              <a:gd name="connsiteY54" fmla="*/ 1328738 h 3664745"/>
              <a:gd name="connsiteX55" fmla="*/ 1047750 w 4186237"/>
              <a:gd name="connsiteY55" fmla="*/ 1328738 h 3664745"/>
              <a:gd name="connsiteX56" fmla="*/ 1047750 w 4186237"/>
              <a:gd name="connsiteY56" fmla="*/ 1352550 h 3664745"/>
              <a:gd name="connsiteX57" fmla="*/ 1066800 w 4186237"/>
              <a:gd name="connsiteY57" fmla="*/ 1352550 h 3664745"/>
              <a:gd name="connsiteX58" fmla="*/ 1066800 w 4186237"/>
              <a:gd name="connsiteY58" fmla="*/ 1385888 h 3664745"/>
              <a:gd name="connsiteX59" fmla="*/ 1085850 w 4186237"/>
              <a:gd name="connsiteY59" fmla="*/ 1385888 h 3664745"/>
              <a:gd name="connsiteX60" fmla="*/ 1085850 w 4186237"/>
              <a:gd name="connsiteY60" fmla="*/ 1419225 h 3664745"/>
              <a:gd name="connsiteX61" fmla="*/ 1114425 w 4186237"/>
              <a:gd name="connsiteY61" fmla="*/ 1419225 h 3664745"/>
              <a:gd name="connsiteX62" fmla="*/ 1114425 w 4186237"/>
              <a:gd name="connsiteY62" fmla="*/ 1462088 h 3664745"/>
              <a:gd name="connsiteX63" fmla="*/ 1133475 w 4186237"/>
              <a:gd name="connsiteY63" fmla="*/ 1462088 h 3664745"/>
              <a:gd name="connsiteX64" fmla="*/ 1133475 w 4186237"/>
              <a:gd name="connsiteY64" fmla="*/ 1500188 h 3664745"/>
              <a:gd name="connsiteX65" fmla="*/ 1152525 w 4186237"/>
              <a:gd name="connsiteY65" fmla="*/ 1500188 h 3664745"/>
              <a:gd name="connsiteX66" fmla="*/ 1152525 w 4186237"/>
              <a:gd name="connsiteY66" fmla="*/ 1557338 h 3664745"/>
              <a:gd name="connsiteX67" fmla="*/ 1204912 w 4186237"/>
              <a:gd name="connsiteY67" fmla="*/ 1557338 h 3664745"/>
              <a:gd name="connsiteX68" fmla="*/ 1204912 w 4186237"/>
              <a:gd name="connsiteY68" fmla="*/ 1585913 h 3664745"/>
              <a:gd name="connsiteX69" fmla="*/ 1238250 w 4186237"/>
              <a:gd name="connsiteY69" fmla="*/ 1585913 h 3664745"/>
              <a:gd name="connsiteX70" fmla="*/ 1238250 w 4186237"/>
              <a:gd name="connsiteY70" fmla="*/ 1614488 h 3664745"/>
              <a:gd name="connsiteX71" fmla="*/ 1257300 w 4186237"/>
              <a:gd name="connsiteY71" fmla="*/ 1614488 h 3664745"/>
              <a:gd name="connsiteX72" fmla="*/ 1257300 w 4186237"/>
              <a:gd name="connsiteY72" fmla="*/ 1652588 h 3664745"/>
              <a:gd name="connsiteX73" fmla="*/ 1304925 w 4186237"/>
              <a:gd name="connsiteY73" fmla="*/ 1652588 h 3664745"/>
              <a:gd name="connsiteX74" fmla="*/ 1307306 w 4186237"/>
              <a:gd name="connsiteY74" fmla="*/ 1671638 h 3664745"/>
              <a:gd name="connsiteX75" fmla="*/ 1319212 w 4186237"/>
              <a:gd name="connsiteY75" fmla="*/ 1690688 h 3664745"/>
              <a:gd name="connsiteX76" fmla="*/ 1343025 w 4186237"/>
              <a:gd name="connsiteY76" fmla="*/ 1690688 h 3664745"/>
              <a:gd name="connsiteX77" fmla="*/ 1343025 w 4186237"/>
              <a:gd name="connsiteY77" fmla="*/ 1724025 h 3664745"/>
              <a:gd name="connsiteX78" fmla="*/ 1404937 w 4186237"/>
              <a:gd name="connsiteY78" fmla="*/ 1724025 h 3664745"/>
              <a:gd name="connsiteX79" fmla="*/ 1404937 w 4186237"/>
              <a:gd name="connsiteY79" fmla="*/ 1766888 h 3664745"/>
              <a:gd name="connsiteX80" fmla="*/ 1428750 w 4186237"/>
              <a:gd name="connsiteY80" fmla="*/ 1766888 h 3664745"/>
              <a:gd name="connsiteX81" fmla="*/ 1428750 w 4186237"/>
              <a:gd name="connsiteY81" fmla="*/ 1795463 h 3664745"/>
              <a:gd name="connsiteX82" fmla="*/ 1452562 w 4186237"/>
              <a:gd name="connsiteY82" fmla="*/ 1795463 h 3664745"/>
              <a:gd name="connsiteX83" fmla="*/ 1452562 w 4186237"/>
              <a:gd name="connsiteY83" fmla="*/ 1795463 h 3664745"/>
              <a:gd name="connsiteX84" fmla="*/ 1452562 w 4186237"/>
              <a:gd name="connsiteY84" fmla="*/ 1838325 h 3664745"/>
              <a:gd name="connsiteX85" fmla="*/ 1504950 w 4186237"/>
              <a:gd name="connsiteY85" fmla="*/ 1838325 h 3664745"/>
              <a:gd name="connsiteX86" fmla="*/ 1504950 w 4186237"/>
              <a:gd name="connsiteY86" fmla="*/ 1866900 h 3664745"/>
              <a:gd name="connsiteX87" fmla="*/ 1538287 w 4186237"/>
              <a:gd name="connsiteY87" fmla="*/ 1866900 h 3664745"/>
              <a:gd name="connsiteX88" fmla="*/ 1538287 w 4186237"/>
              <a:gd name="connsiteY88" fmla="*/ 1928813 h 3664745"/>
              <a:gd name="connsiteX89" fmla="*/ 1581150 w 4186237"/>
              <a:gd name="connsiteY89" fmla="*/ 1928813 h 3664745"/>
              <a:gd name="connsiteX90" fmla="*/ 1581150 w 4186237"/>
              <a:gd name="connsiteY90" fmla="*/ 1962150 h 3664745"/>
              <a:gd name="connsiteX91" fmla="*/ 1604962 w 4186237"/>
              <a:gd name="connsiteY91" fmla="*/ 1962150 h 3664745"/>
              <a:gd name="connsiteX92" fmla="*/ 1604962 w 4186237"/>
              <a:gd name="connsiteY92" fmla="*/ 2000250 h 3664745"/>
              <a:gd name="connsiteX93" fmla="*/ 1619250 w 4186237"/>
              <a:gd name="connsiteY93" fmla="*/ 2000250 h 3664745"/>
              <a:gd name="connsiteX94" fmla="*/ 1619250 w 4186237"/>
              <a:gd name="connsiteY94" fmla="*/ 2057400 h 3664745"/>
              <a:gd name="connsiteX95" fmla="*/ 1724025 w 4186237"/>
              <a:gd name="connsiteY95" fmla="*/ 2059781 h 3664745"/>
              <a:gd name="connsiteX96" fmla="*/ 1724025 w 4186237"/>
              <a:gd name="connsiteY96" fmla="*/ 2090738 h 3664745"/>
              <a:gd name="connsiteX97" fmla="*/ 1757362 w 4186237"/>
              <a:gd name="connsiteY97" fmla="*/ 2090738 h 3664745"/>
              <a:gd name="connsiteX98" fmla="*/ 1757362 w 4186237"/>
              <a:gd name="connsiteY98" fmla="*/ 2114550 h 3664745"/>
              <a:gd name="connsiteX99" fmla="*/ 1800225 w 4186237"/>
              <a:gd name="connsiteY99" fmla="*/ 2114550 h 3664745"/>
              <a:gd name="connsiteX100" fmla="*/ 1800225 w 4186237"/>
              <a:gd name="connsiteY100" fmla="*/ 2128838 h 3664745"/>
              <a:gd name="connsiteX101" fmla="*/ 1857375 w 4186237"/>
              <a:gd name="connsiteY101" fmla="*/ 2128838 h 3664745"/>
              <a:gd name="connsiteX102" fmla="*/ 1857375 w 4186237"/>
              <a:gd name="connsiteY102" fmla="*/ 2176463 h 3664745"/>
              <a:gd name="connsiteX103" fmla="*/ 1900237 w 4186237"/>
              <a:gd name="connsiteY103" fmla="*/ 2176463 h 3664745"/>
              <a:gd name="connsiteX104" fmla="*/ 1900237 w 4186237"/>
              <a:gd name="connsiteY104" fmla="*/ 2219325 h 3664745"/>
              <a:gd name="connsiteX105" fmla="*/ 1924050 w 4186237"/>
              <a:gd name="connsiteY105" fmla="*/ 2219325 h 3664745"/>
              <a:gd name="connsiteX106" fmla="*/ 1924050 w 4186237"/>
              <a:gd name="connsiteY106" fmla="*/ 2262188 h 3664745"/>
              <a:gd name="connsiteX107" fmla="*/ 1928813 w 4186237"/>
              <a:gd name="connsiteY107" fmla="*/ 2257425 h 3664745"/>
              <a:gd name="connsiteX108" fmla="*/ 1928813 w 4186237"/>
              <a:gd name="connsiteY108" fmla="*/ 2281238 h 3664745"/>
              <a:gd name="connsiteX109" fmla="*/ 1957387 w 4186237"/>
              <a:gd name="connsiteY109" fmla="*/ 2281238 h 3664745"/>
              <a:gd name="connsiteX110" fmla="*/ 1957387 w 4186237"/>
              <a:gd name="connsiteY110" fmla="*/ 2305050 h 3664745"/>
              <a:gd name="connsiteX111" fmla="*/ 1985962 w 4186237"/>
              <a:gd name="connsiteY111" fmla="*/ 2305050 h 3664745"/>
              <a:gd name="connsiteX112" fmla="*/ 1974056 w 4186237"/>
              <a:gd name="connsiteY112" fmla="*/ 2305050 h 3664745"/>
              <a:gd name="connsiteX113" fmla="*/ 2007394 w 4186237"/>
              <a:gd name="connsiteY113" fmla="*/ 2350295 h 3664745"/>
              <a:gd name="connsiteX114" fmla="*/ 2009775 w 4186237"/>
              <a:gd name="connsiteY114" fmla="*/ 2362200 h 3664745"/>
              <a:gd name="connsiteX115" fmla="*/ 2057400 w 4186237"/>
              <a:gd name="connsiteY115" fmla="*/ 2362200 h 3664745"/>
              <a:gd name="connsiteX116" fmla="*/ 2057400 w 4186237"/>
              <a:gd name="connsiteY116" fmla="*/ 2405063 h 3664745"/>
              <a:gd name="connsiteX117" fmla="*/ 2076450 w 4186237"/>
              <a:gd name="connsiteY117" fmla="*/ 2405063 h 3664745"/>
              <a:gd name="connsiteX118" fmla="*/ 2076450 w 4186237"/>
              <a:gd name="connsiteY118" fmla="*/ 2419350 h 3664745"/>
              <a:gd name="connsiteX119" fmla="*/ 2119312 w 4186237"/>
              <a:gd name="connsiteY119" fmla="*/ 2419350 h 3664745"/>
              <a:gd name="connsiteX120" fmla="*/ 2119312 w 4186237"/>
              <a:gd name="connsiteY120" fmla="*/ 2471738 h 3664745"/>
              <a:gd name="connsiteX121" fmla="*/ 2143125 w 4186237"/>
              <a:gd name="connsiteY121" fmla="*/ 2471738 h 3664745"/>
              <a:gd name="connsiteX122" fmla="*/ 2143125 w 4186237"/>
              <a:gd name="connsiteY122" fmla="*/ 2500313 h 3664745"/>
              <a:gd name="connsiteX123" fmla="*/ 2181225 w 4186237"/>
              <a:gd name="connsiteY123" fmla="*/ 2500313 h 3664745"/>
              <a:gd name="connsiteX124" fmla="*/ 2181225 w 4186237"/>
              <a:gd name="connsiteY124" fmla="*/ 2528888 h 3664745"/>
              <a:gd name="connsiteX125" fmla="*/ 2209801 w 4186237"/>
              <a:gd name="connsiteY125" fmla="*/ 2533651 h 3664745"/>
              <a:gd name="connsiteX126" fmla="*/ 2216943 w 4186237"/>
              <a:gd name="connsiteY126" fmla="*/ 2562225 h 3664745"/>
              <a:gd name="connsiteX127" fmla="*/ 2224088 w 4186237"/>
              <a:gd name="connsiteY127" fmla="*/ 2581276 h 3664745"/>
              <a:gd name="connsiteX128" fmla="*/ 2250281 w 4186237"/>
              <a:gd name="connsiteY128" fmla="*/ 2586037 h 3664745"/>
              <a:gd name="connsiteX129" fmla="*/ 2283617 w 4186237"/>
              <a:gd name="connsiteY129" fmla="*/ 2626519 h 3664745"/>
              <a:gd name="connsiteX130" fmla="*/ 2286000 w 4186237"/>
              <a:gd name="connsiteY130" fmla="*/ 2671763 h 3664745"/>
              <a:gd name="connsiteX131" fmla="*/ 2319337 w 4186237"/>
              <a:gd name="connsiteY131" fmla="*/ 2676526 h 3664745"/>
              <a:gd name="connsiteX132" fmla="*/ 2319337 w 4186237"/>
              <a:gd name="connsiteY132" fmla="*/ 2721768 h 3664745"/>
              <a:gd name="connsiteX133" fmla="*/ 2338388 w 4186237"/>
              <a:gd name="connsiteY133" fmla="*/ 2721769 h 3664745"/>
              <a:gd name="connsiteX134" fmla="*/ 2343150 w 4186237"/>
              <a:gd name="connsiteY134" fmla="*/ 2757488 h 3664745"/>
              <a:gd name="connsiteX135" fmla="*/ 2433637 w 4186237"/>
              <a:gd name="connsiteY135" fmla="*/ 2757488 h 3664745"/>
              <a:gd name="connsiteX136" fmla="*/ 2433637 w 4186237"/>
              <a:gd name="connsiteY136" fmla="*/ 2795588 h 3664745"/>
              <a:gd name="connsiteX137" fmla="*/ 2481262 w 4186237"/>
              <a:gd name="connsiteY137" fmla="*/ 2795588 h 3664745"/>
              <a:gd name="connsiteX138" fmla="*/ 2481262 w 4186237"/>
              <a:gd name="connsiteY138" fmla="*/ 2819400 h 3664745"/>
              <a:gd name="connsiteX139" fmla="*/ 2643187 w 4186237"/>
              <a:gd name="connsiteY139" fmla="*/ 2819400 h 3664745"/>
              <a:gd name="connsiteX140" fmla="*/ 2643187 w 4186237"/>
              <a:gd name="connsiteY140" fmla="*/ 2852738 h 3664745"/>
              <a:gd name="connsiteX141" fmla="*/ 2733675 w 4186237"/>
              <a:gd name="connsiteY141" fmla="*/ 2852738 h 3664745"/>
              <a:gd name="connsiteX142" fmla="*/ 2733675 w 4186237"/>
              <a:gd name="connsiteY142" fmla="*/ 2852738 h 3664745"/>
              <a:gd name="connsiteX143" fmla="*/ 2752724 w 4186237"/>
              <a:gd name="connsiteY143" fmla="*/ 2886075 h 3664745"/>
              <a:gd name="connsiteX144" fmla="*/ 2757487 w 4186237"/>
              <a:gd name="connsiteY144" fmla="*/ 2926557 h 3664745"/>
              <a:gd name="connsiteX145" fmla="*/ 2919412 w 4186237"/>
              <a:gd name="connsiteY145" fmla="*/ 2931319 h 3664745"/>
              <a:gd name="connsiteX146" fmla="*/ 2919412 w 4186237"/>
              <a:gd name="connsiteY146" fmla="*/ 2957513 h 3664745"/>
              <a:gd name="connsiteX147" fmla="*/ 2971800 w 4186237"/>
              <a:gd name="connsiteY147" fmla="*/ 2957513 h 3664745"/>
              <a:gd name="connsiteX148" fmla="*/ 2971800 w 4186237"/>
              <a:gd name="connsiteY148" fmla="*/ 2986088 h 3664745"/>
              <a:gd name="connsiteX149" fmla="*/ 3009900 w 4186237"/>
              <a:gd name="connsiteY149" fmla="*/ 2986088 h 3664745"/>
              <a:gd name="connsiteX150" fmla="*/ 3009900 w 4186237"/>
              <a:gd name="connsiteY150" fmla="*/ 3076575 h 3664745"/>
              <a:gd name="connsiteX151" fmla="*/ 3057525 w 4186237"/>
              <a:gd name="connsiteY151" fmla="*/ 3076575 h 3664745"/>
              <a:gd name="connsiteX152" fmla="*/ 3057525 w 4186237"/>
              <a:gd name="connsiteY152" fmla="*/ 3095625 h 3664745"/>
              <a:gd name="connsiteX153" fmla="*/ 3095625 w 4186237"/>
              <a:gd name="connsiteY153" fmla="*/ 3095625 h 3664745"/>
              <a:gd name="connsiteX154" fmla="*/ 3095625 w 4186237"/>
              <a:gd name="connsiteY154" fmla="*/ 3124200 h 3664745"/>
              <a:gd name="connsiteX155" fmla="*/ 3114675 w 4186237"/>
              <a:gd name="connsiteY155" fmla="*/ 3124200 h 3664745"/>
              <a:gd name="connsiteX156" fmla="*/ 3114675 w 4186237"/>
              <a:gd name="connsiteY156" fmla="*/ 3167063 h 3664745"/>
              <a:gd name="connsiteX157" fmla="*/ 3176587 w 4186237"/>
              <a:gd name="connsiteY157" fmla="*/ 3167063 h 3664745"/>
              <a:gd name="connsiteX158" fmla="*/ 3176587 w 4186237"/>
              <a:gd name="connsiteY158" fmla="*/ 3209925 h 3664745"/>
              <a:gd name="connsiteX159" fmla="*/ 3195637 w 4186237"/>
              <a:gd name="connsiteY159" fmla="*/ 3209925 h 3664745"/>
              <a:gd name="connsiteX160" fmla="*/ 3195637 w 4186237"/>
              <a:gd name="connsiteY160" fmla="*/ 3248025 h 3664745"/>
              <a:gd name="connsiteX161" fmla="*/ 3214687 w 4186237"/>
              <a:gd name="connsiteY161" fmla="*/ 3248025 h 3664745"/>
              <a:gd name="connsiteX162" fmla="*/ 3214687 w 4186237"/>
              <a:gd name="connsiteY162" fmla="*/ 3248025 h 3664745"/>
              <a:gd name="connsiteX163" fmla="*/ 3214687 w 4186237"/>
              <a:gd name="connsiteY163" fmla="*/ 3295650 h 3664745"/>
              <a:gd name="connsiteX164" fmla="*/ 3348037 w 4186237"/>
              <a:gd name="connsiteY164" fmla="*/ 3295650 h 3664745"/>
              <a:gd name="connsiteX165" fmla="*/ 3348037 w 4186237"/>
              <a:gd name="connsiteY165" fmla="*/ 3324225 h 3664745"/>
              <a:gd name="connsiteX166" fmla="*/ 3371850 w 4186237"/>
              <a:gd name="connsiteY166" fmla="*/ 3324225 h 3664745"/>
              <a:gd name="connsiteX167" fmla="*/ 3371850 w 4186237"/>
              <a:gd name="connsiteY167" fmla="*/ 3362325 h 3664745"/>
              <a:gd name="connsiteX168" fmla="*/ 3495675 w 4186237"/>
              <a:gd name="connsiteY168" fmla="*/ 3362325 h 3664745"/>
              <a:gd name="connsiteX169" fmla="*/ 3495675 w 4186237"/>
              <a:gd name="connsiteY169" fmla="*/ 3414713 h 3664745"/>
              <a:gd name="connsiteX170" fmla="*/ 3533775 w 4186237"/>
              <a:gd name="connsiteY170" fmla="*/ 3414713 h 3664745"/>
              <a:gd name="connsiteX171" fmla="*/ 3533775 w 4186237"/>
              <a:gd name="connsiteY171" fmla="*/ 3443288 h 3664745"/>
              <a:gd name="connsiteX172" fmla="*/ 3695700 w 4186237"/>
              <a:gd name="connsiteY172" fmla="*/ 3443288 h 3664745"/>
              <a:gd name="connsiteX173" fmla="*/ 3695700 w 4186237"/>
              <a:gd name="connsiteY173" fmla="*/ 3481388 h 3664745"/>
              <a:gd name="connsiteX174" fmla="*/ 3719512 w 4186237"/>
              <a:gd name="connsiteY174" fmla="*/ 3481388 h 3664745"/>
              <a:gd name="connsiteX175" fmla="*/ 3719512 w 4186237"/>
              <a:gd name="connsiteY175" fmla="*/ 3519488 h 3664745"/>
              <a:gd name="connsiteX176" fmla="*/ 3838575 w 4186237"/>
              <a:gd name="connsiteY176" fmla="*/ 3519488 h 3664745"/>
              <a:gd name="connsiteX177" fmla="*/ 3838575 w 4186237"/>
              <a:gd name="connsiteY177" fmla="*/ 3571875 h 3664745"/>
              <a:gd name="connsiteX178" fmla="*/ 3838575 w 4186237"/>
              <a:gd name="connsiteY178" fmla="*/ 3571875 h 3664745"/>
              <a:gd name="connsiteX179" fmla="*/ 3871912 w 4186237"/>
              <a:gd name="connsiteY179" fmla="*/ 3571875 h 3664745"/>
              <a:gd name="connsiteX180" fmla="*/ 3871912 w 4186237"/>
              <a:gd name="connsiteY180" fmla="*/ 3629024 h 3664745"/>
              <a:gd name="connsiteX181" fmla="*/ 3881437 w 4186237"/>
              <a:gd name="connsiteY181" fmla="*/ 3664745 h 3664745"/>
              <a:gd name="connsiteX182" fmla="*/ 4186237 w 4186237"/>
              <a:gd name="connsiteY182" fmla="*/ 3662363 h 3664745"/>
              <a:gd name="connsiteX0" fmla="*/ 0 w 4186237"/>
              <a:gd name="connsiteY0" fmla="*/ 0 h 3659982"/>
              <a:gd name="connsiteX1" fmla="*/ 76200 w 4186237"/>
              <a:gd name="connsiteY1" fmla="*/ 11906 h 3659982"/>
              <a:gd name="connsiteX2" fmla="*/ 107156 w 4186237"/>
              <a:gd name="connsiteY2" fmla="*/ 40481 h 3659982"/>
              <a:gd name="connsiteX3" fmla="*/ 152400 w 4186237"/>
              <a:gd name="connsiteY3" fmla="*/ 47625 h 3659982"/>
              <a:gd name="connsiteX4" fmla="*/ 180975 w 4186237"/>
              <a:gd name="connsiteY4" fmla="*/ 100012 h 3659982"/>
              <a:gd name="connsiteX5" fmla="*/ 209550 w 4186237"/>
              <a:gd name="connsiteY5" fmla="*/ 100012 h 3659982"/>
              <a:gd name="connsiteX6" fmla="*/ 200025 w 4186237"/>
              <a:gd name="connsiteY6" fmla="*/ 147637 h 3659982"/>
              <a:gd name="connsiteX7" fmla="*/ 233362 w 4186237"/>
              <a:gd name="connsiteY7" fmla="*/ 147637 h 3659982"/>
              <a:gd name="connsiteX8" fmla="*/ 233362 w 4186237"/>
              <a:gd name="connsiteY8" fmla="*/ 176212 h 3659982"/>
              <a:gd name="connsiteX9" fmla="*/ 247650 w 4186237"/>
              <a:gd name="connsiteY9" fmla="*/ 176212 h 3659982"/>
              <a:gd name="connsiteX10" fmla="*/ 247650 w 4186237"/>
              <a:gd name="connsiteY10" fmla="*/ 214312 h 3659982"/>
              <a:gd name="connsiteX11" fmla="*/ 266700 w 4186237"/>
              <a:gd name="connsiteY11" fmla="*/ 214312 h 3659982"/>
              <a:gd name="connsiteX12" fmla="*/ 266700 w 4186237"/>
              <a:gd name="connsiteY12" fmla="*/ 233362 h 3659982"/>
              <a:gd name="connsiteX13" fmla="*/ 290512 w 4186237"/>
              <a:gd name="connsiteY13" fmla="*/ 238125 h 3659982"/>
              <a:gd name="connsiteX14" fmla="*/ 290512 w 4186237"/>
              <a:gd name="connsiteY14" fmla="*/ 276225 h 3659982"/>
              <a:gd name="connsiteX15" fmla="*/ 314325 w 4186237"/>
              <a:gd name="connsiteY15" fmla="*/ 290512 h 3659982"/>
              <a:gd name="connsiteX16" fmla="*/ 309562 w 4186237"/>
              <a:gd name="connsiteY16" fmla="*/ 338137 h 3659982"/>
              <a:gd name="connsiteX17" fmla="*/ 352425 w 4186237"/>
              <a:gd name="connsiteY17" fmla="*/ 400050 h 3659982"/>
              <a:gd name="connsiteX18" fmla="*/ 381000 w 4186237"/>
              <a:gd name="connsiteY18" fmla="*/ 409575 h 3659982"/>
              <a:gd name="connsiteX19" fmla="*/ 381000 w 4186237"/>
              <a:gd name="connsiteY19" fmla="*/ 476250 h 3659982"/>
              <a:gd name="connsiteX20" fmla="*/ 419100 w 4186237"/>
              <a:gd name="connsiteY20" fmla="*/ 509587 h 3659982"/>
              <a:gd name="connsiteX21" fmla="*/ 438150 w 4186237"/>
              <a:gd name="connsiteY21" fmla="*/ 516731 h 3659982"/>
              <a:gd name="connsiteX22" fmla="*/ 454818 w 4186237"/>
              <a:gd name="connsiteY22" fmla="*/ 550068 h 3659982"/>
              <a:gd name="connsiteX23" fmla="*/ 476250 w 4186237"/>
              <a:gd name="connsiteY23" fmla="*/ 550069 h 3659982"/>
              <a:gd name="connsiteX24" fmla="*/ 516732 w 4186237"/>
              <a:gd name="connsiteY24" fmla="*/ 607218 h 3659982"/>
              <a:gd name="connsiteX25" fmla="*/ 523875 w 4186237"/>
              <a:gd name="connsiteY25" fmla="*/ 633412 h 3659982"/>
              <a:gd name="connsiteX26" fmla="*/ 538163 w 4186237"/>
              <a:gd name="connsiteY26" fmla="*/ 645318 h 3659982"/>
              <a:gd name="connsiteX27" fmla="*/ 590550 w 4186237"/>
              <a:gd name="connsiteY27" fmla="*/ 700087 h 3659982"/>
              <a:gd name="connsiteX28" fmla="*/ 590550 w 4186237"/>
              <a:gd name="connsiteY28" fmla="*/ 728662 h 3659982"/>
              <a:gd name="connsiteX29" fmla="*/ 628650 w 4186237"/>
              <a:gd name="connsiteY29" fmla="*/ 728662 h 3659982"/>
              <a:gd name="connsiteX30" fmla="*/ 628650 w 4186237"/>
              <a:gd name="connsiteY30" fmla="*/ 766762 h 3659982"/>
              <a:gd name="connsiteX31" fmla="*/ 647700 w 4186237"/>
              <a:gd name="connsiteY31" fmla="*/ 766762 h 3659982"/>
              <a:gd name="connsiteX32" fmla="*/ 647700 w 4186237"/>
              <a:gd name="connsiteY32" fmla="*/ 804862 h 3659982"/>
              <a:gd name="connsiteX33" fmla="*/ 685800 w 4186237"/>
              <a:gd name="connsiteY33" fmla="*/ 804862 h 3659982"/>
              <a:gd name="connsiteX34" fmla="*/ 685800 w 4186237"/>
              <a:gd name="connsiteY34" fmla="*/ 852487 h 3659982"/>
              <a:gd name="connsiteX35" fmla="*/ 723900 w 4186237"/>
              <a:gd name="connsiteY35" fmla="*/ 852487 h 3659982"/>
              <a:gd name="connsiteX36" fmla="*/ 723900 w 4186237"/>
              <a:gd name="connsiteY36" fmla="*/ 904875 h 3659982"/>
              <a:gd name="connsiteX37" fmla="*/ 762000 w 4186237"/>
              <a:gd name="connsiteY37" fmla="*/ 904875 h 3659982"/>
              <a:gd name="connsiteX38" fmla="*/ 762000 w 4186237"/>
              <a:gd name="connsiteY38" fmla="*/ 962025 h 3659982"/>
              <a:gd name="connsiteX39" fmla="*/ 800100 w 4186237"/>
              <a:gd name="connsiteY39" fmla="*/ 962025 h 3659982"/>
              <a:gd name="connsiteX40" fmla="*/ 800100 w 4186237"/>
              <a:gd name="connsiteY40" fmla="*/ 981075 h 3659982"/>
              <a:gd name="connsiteX41" fmla="*/ 819150 w 4186237"/>
              <a:gd name="connsiteY41" fmla="*/ 981075 h 3659982"/>
              <a:gd name="connsiteX42" fmla="*/ 819150 w 4186237"/>
              <a:gd name="connsiteY42" fmla="*/ 1047750 h 3659982"/>
              <a:gd name="connsiteX43" fmla="*/ 838200 w 4186237"/>
              <a:gd name="connsiteY43" fmla="*/ 1047750 h 3659982"/>
              <a:gd name="connsiteX44" fmla="*/ 838200 w 4186237"/>
              <a:gd name="connsiteY44" fmla="*/ 1109662 h 3659982"/>
              <a:gd name="connsiteX45" fmla="*/ 866775 w 4186237"/>
              <a:gd name="connsiteY45" fmla="*/ 1109662 h 3659982"/>
              <a:gd name="connsiteX46" fmla="*/ 866775 w 4186237"/>
              <a:gd name="connsiteY46" fmla="*/ 1133475 h 3659982"/>
              <a:gd name="connsiteX47" fmla="*/ 890587 w 4186237"/>
              <a:gd name="connsiteY47" fmla="*/ 1133475 h 3659982"/>
              <a:gd name="connsiteX48" fmla="*/ 890587 w 4186237"/>
              <a:gd name="connsiteY48" fmla="*/ 1209675 h 3659982"/>
              <a:gd name="connsiteX49" fmla="*/ 938212 w 4186237"/>
              <a:gd name="connsiteY49" fmla="*/ 1209675 h 3659982"/>
              <a:gd name="connsiteX50" fmla="*/ 938212 w 4186237"/>
              <a:gd name="connsiteY50" fmla="*/ 1262062 h 3659982"/>
              <a:gd name="connsiteX51" fmla="*/ 962025 w 4186237"/>
              <a:gd name="connsiteY51" fmla="*/ 1262062 h 3659982"/>
              <a:gd name="connsiteX52" fmla="*/ 962025 w 4186237"/>
              <a:gd name="connsiteY52" fmla="*/ 1302544 h 3659982"/>
              <a:gd name="connsiteX53" fmla="*/ 1019175 w 4186237"/>
              <a:gd name="connsiteY53" fmla="*/ 1302544 h 3659982"/>
              <a:gd name="connsiteX54" fmla="*/ 1019175 w 4186237"/>
              <a:gd name="connsiteY54" fmla="*/ 1323975 h 3659982"/>
              <a:gd name="connsiteX55" fmla="*/ 1047750 w 4186237"/>
              <a:gd name="connsiteY55" fmla="*/ 1323975 h 3659982"/>
              <a:gd name="connsiteX56" fmla="*/ 1047750 w 4186237"/>
              <a:gd name="connsiteY56" fmla="*/ 1347787 h 3659982"/>
              <a:gd name="connsiteX57" fmla="*/ 1066800 w 4186237"/>
              <a:gd name="connsiteY57" fmla="*/ 1347787 h 3659982"/>
              <a:gd name="connsiteX58" fmla="*/ 1066800 w 4186237"/>
              <a:gd name="connsiteY58" fmla="*/ 1381125 h 3659982"/>
              <a:gd name="connsiteX59" fmla="*/ 1085850 w 4186237"/>
              <a:gd name="connsiteY59" fmla="*/ 1381125 h 3659982"/>
              <a:gd name="connsiteX60" fmla="*/ 1085850 w 4186237"/>
              <a:gd name="connsiteY60" fmla="*/ 1414462 h 3659982"/>
              <a:gd name="connsiteX61" fmla="*/ 1114425 w 4186237"/>
              <a:gd name="connsiteY61" fmla="*/ 1414462 h 3659982"/>
              <a:gd name="connsiteX62" fmla="*/ 1114425 w 4186237"/>
              <a:gd name="connsiteY62" fmla="*/ 1457325 h 3659982"/>
              <a:gd name="connsiteX63" fmla="*/ 1133475 w 4186237"/>
              <a:gd name="connsiteY63" fmla="*/ 1457325 h 3659982"/>
              <a:gd name="connsiteX64" fmla="*/ 1133475 w 4186237"/>
              <a:gd name="connsiteY64" fmla="*/ 1495425 h 3659982"/>
              <a:gd name="connsiteX65" fmla="*/ 1152525 w 4186237"/>
              <a:gd name="connsiteY65" fmla="*/ 1495425 h 3659982"/>
              <a:gd name="connsiteX66" fmla="*/ 1152525 w 4186237"/>
              <a:gd name="connsiteY66" fmla="*/ 1552575 h 3659982"/>
              <a:gd name="connsiteX67" fmla="*/ 1204912 w 4186237"/>
              <a:gd name="connsiteY67" fmla="*/ 1552575 h 3659982"/>
              <a:gd name="connsiteX68" fmla="*/ 1204912 w 4186237"/>
              <a:gd name="connsiteY68" fmla="*/ 1581150 h 3659982"/>
              <a:gd name="connsiteX69" fmla="*/ 1238250 w 4186237"/>
              <a:gd name="connsiteY69" fmla="*/ 1581150 h 3659982"/>
              <a:gd name="connsiteX70" fmla="*/ 1238250 w 4186237"/>
              <a:gd name="connsiteY70" fmla="*/ 1609725 h 3659982"/>
              <a:gd name="connsiteX71" fmla="*/ 1257300 w 4186237"/>
              <a:gd name="connsiteY71" fmla="*/ 1609725 h 3659982"/>
              <a:gd name="connsiteX72" fmla="*/ 1257300 w 4186237"/>
              <a:gd name="connsiteY72" fmla="*/ 1647825 h 3659982"/>
              <a:gd name="connsiteX73" fmla="*/ 1304925 w 4186237"/>
              <a:gd name="connsiteY73" fmla="*/ 1647825 h 3659982"/>
              <a:gd name="connsiteX74" fmla="*/ 1307306 w 4186237"/>
              <a:gd name="connsiteY74" fmla="*/ 1666875 h 3659982"/>
              <a:gd name="connsiteX75" fmla="*/ 1319212 w 4186237"/>
              <a:gd name="connsiteY75" fmla="*/ 1685925 h 3659982"/>
              <a:gd name="connsiteX76" fmla="*/ 1343025 w 4186237"/>
              <a:gd name="connsiteY76" fmla="*/ 1685925 h 3659982"/>
              <a:gd name="connsiteX77" fmla="*/ 1343025 w 4186237"/>
              <a:gd name="connsiteY77" fmla="*/ 1719262 h 3659982"/>
              <a:gd name="connsiteX78" fmla="*/ 1404937 w 4186237"/>
              <a:gd name="connsiteY78" fmla="*/ 1719262 h 3659982"/>
              <a:gd name="connsiteX79" fmla="*/ 1404937 w 4186237"/>
              <a:gd name="connsiteY79" fmla="*/ 1762125 h 3659982"/>
              <a:gd name="connsiteX80" fmla="*/ 1428750 w 4186237"/>
              <a:gd name="connsiteY80" fmla="*/ 1762125 h 3659982"/>
              <a:gd name="connsiteX81" fmla="*/ 1428750 w 4186237"/>
              <a:gd name="connsiteY81" fmla="*/ 1790700 h 3659982"/>
              <a:gd name="connsiteX82" fmla="*/ 1452562 w 4186237"/>
              <a:gd name="connsiteY82" fmla="*/ 1790700 h 3659982"/>
              <a:gd name="connsiteX83" fmla="*/ 1452562 w 4186237"/>
              <a:gd name="connsiteY83" fmla="*/ 1790700 h 3659982"/>
              <a:gd name="connsiteX84" fmla="*/ 1452562 w 4186237"/>
              <a:gd name="connsiteY84" fmla="*/ 1833562 h 3659982"/>
              <a:gd name="connsiteX85" fmla="*/ 1504950 w 4186237"/>
              <a:gd name="connsiteY85" fmla="*/ 1833562 h 3659982"/>
              <a:gd name="connsiteX86" fmla="*/ 1504950 w 4186237"/>
              <a:gd name="connsiteY86" fmla="*/ 1862137 h 3659982"/>
              <a:gd name="connsiteX87" fmla="*/ 1538287 w 4186237"/>
              <a:gd name="connsiteY87" fmla="*/ 1862137 h 3659982"/>
              <a:gd name="connsiteX88" fmla="*/ 1538287 w 4186237"/>
              <a:gd name="connsiteY88" fmla="*/ 1924050 h 3659982"/>
              <a:gd name="connsiteX89" fmla="*/ 1581150 w 4186237"/>
              <a:gd name="connsiteY89" fmla="*/ 1924050 h 3659982"/>
              <a:gd name="connsiteX90" fmla="*/ 1581150 w 4186237"/>
              <a:gd name="connsiteY90" fmla="*/ 1957387 h 3659982"/>
              <a:gd name="connsiteX91" fmla="*/ 1604962 w 4186237"/>
              <a:gd name="connsiteY91" fmla="*/ 1957387 h 3659982"/>
              <a:gd name="connsiteX92" fmla="*/ 1604962 w 4186237"/>
              <a:gd name="connsiteY92" fmla="*/ 1995487 h 3659982"/>
              <a:gd name="connsiteX93" fmla="*/ 1619250 w 4186237"/>
              <a:gd name="connsiteY93" fmla="*/ 1995487 h 3659982"/>
              <a:gd name="connsiteX94" fmla="*/ 1619250 w 4186237"/>
              <a:gd name="connsiteY94" fmla="*/ 2052637 h 3659982"/>
              <a:gd name="connsiteX95" fmla="*/ 1724025 w 4186237"/>
              <a:gd name="connsiteY95" fmla="*/ 2055018 h 3659982"/>
              <a:gd name="connsiteX96" fmla="*/ 1724025 w 4186237"/>
              <a:gd name="connsiteY96" fmla="*/ 2085975 h 3659982"/>
              <a:gd name="connsiteX97" fmla="*/ 1757362 w 4186237"/>
              <a:gd name="connsiteY97" fmla="*/ 2085975 h 3659982"/>
              <a:gd name="connsiteX98" fmla="*/ 1757362 w 4186237"/>
              <a:gd name="connsiteY98" fmla="*/ 2109787 h 3659982"/>
              <a:gd name="connsiteX99" fmla="*/ 1800225 w 4186237"/>
              <a:gd name="connsiteY99" fmla="*/ 2109787 h 3659982"/>
              <a:gd name="connsiteX100" fmla="*/ 1800225 w 4186237"/>
              <a:gd name="connsiteY100" fmla="*/ 2124075 h 3659982"/>
              <a:gd name="connsiteX101" fmla="*/ 1857375 w 4186237"/>
              <a:gd name="connsiteY101" fmla="*/ 2124075 h 3659982"/>
              <a:gd name="connsiteX102" fmla="*/ 1857375 w 4186237"/>
              <a:gd name="connsiteY102" fmla="*/ 2171700 h 3659982"/>
              <a:gd name="connsiteX103" fmla="*/ 1900237 w 4186237"/>
              <a:gd name="connsiteY103" fmla="*/ 2171700 h 3659982"/>
              <a:gd name="connsiteX104" fmla="*/ 1900237 w 4186237"/>
              <a:gd name="connsiteY104" fmla="*/ 2214562 h 3659982"/>
              <a:gd name="connsiteX105" fmla="*/ 1924050 w 4186237"/>
              <a:gd name="connsiteY105" fmla="*/ 2214562 h 3659982"/>
              <a:gd name="connsiteX106" fmla="*/ 1924050 w 4186237"/>
              <a:gd name="connsiteY106" fmla="*/ 2257425 h 3659982"/>
              <a:gd name="connsiteX107" fmla="*/ 1928813 w 4186237"/>
              <a:gd name="connsiteY107" fmla="*/ 2252662 h 3659982"/>
              <a:gd name="connsiteX108" fmla="*/ 1928813 w 4186237"/>
              <a:gd name="connsiteY108" fmla="*/ 2276475 h 3659982"/>
              <a:gd name="connsiteX109" fmla="*/ 1957387 w 4186237"/>
              <a:gd name="connsiteY109" fmla="*/ 2276475 h 3659982"/>
              <a:gd name="connsiteX110" fmla="*/ 1957387 w 4186237"/>
              <a:gd name="connsiteY110" fmla="*/ 2300287 h 3659982"/>
              <a:gd name="connsiteX111" fmla="*/ 1985962 w 4186237"/>
              <a:gd name="connsiteY111" fmla="*/ 2300287 h 3659982"/>
              <a:gd name="connsiteX112" fmla="*/ 1974056 w 4186237"/>
              <a:gd name="connsiteY112" fmla="*/ 2300287 h 3659982"/>
              <a:gd name="connsiteX113" fmla="*/ 2007394 w 4186237"/>
              <a:gd name="connsiteY113" fmla="*/ 2345532 h 3659982"/>
              <a:gd name="connsiteX114" fmla="*/ 2009775 w 4186237"/>
              <a:gd name="connsiteY114" fmla="*/ 2357437 h 3659982"/>
              <a:gd name="connsiteX115" fmla="*/ 2057400 w 4186237"/>
              <a:gd name="connsiteY115" fmla="*/ 2357437 h 3659982"/>
              <a:gd name="connsiteX116" fmla="*/ 2057400 w 4186237"/>
              <a:gd name="connsiteY116" fmla="*/ 2400300 h 3659982"/>
              <a:gd name="connsiteX117" fmla="*/ 2076450 w 4186237"/>
              <a:gd name="connsiteY117" fmla="*/ 2400300 h 3659982"/>
              <a:gd name="connsiteX118" fmla="*/ 2076450 w 4186237"/>
              <a:gd name="connsiteY118" fmla="*/ 2414587 h 3659982"/>
              <a:gd name="connsiteX119" fmla="*/ 2119312 w 4186237"/>
              <a:gd name="connsiteY119" fmla="*/ 2414587 h 3659982"/>
              <a:gd name="connsiteX120" fmla="*/ 2119312 w 4186237"/>
              <a:gd name="connsiteY120" fmla="*/ 2466975 h 3659982"/>
              <a:gd name="connsiteX121" fmla="*/ 2143125 w 4186237"/>
              <a:gd name="connsiteY121" fmla="*/ 2466975 h 3659982"/>
              <a:gd name="connsiteX122" fmla="*/ 2143125 w 4186237"/>
              <a:gd name="connsiteY122" fmla="*/ 2495550 h 3659982"/>
              <a:gd name="connsiteX123" fmla="*/ 2181225 w 4186237"/>
              <a:gd name="connsiteY123" fmla="*/ 2495550 h 3659982"/>
              <a:gd name="connsiteX124" fmla="*/ 2181225 w 4186237"/>
              <a:gd name="connsiteY124" fmla="*/ 2524125 h 3659982"/>
              <a:gd name="connsiteX125" fmla="*/ 2209801 w 4186237"/>
              <a:gd name="connsiteY125" fmla="*/ 2528888 h 3659982"/>
              <a:gd name="connsiteX126" fmla="*/ 2216943 w 4186237"/>
              <a:gd name="connsiteY126" fmla="*/ 2557462 h 3659982"/>
              <a:gd name="connsiteX127" fmla="*/ 2224088 w 4186237"/>
              <a:gd name="connsiteY127" fmla="*/ 2576513 h 3659982"/>
              <a:gd name="connsiteX128" fmla="*/ 2250281 w 4186237"/>
              <a:gd name="connsiteY128" fmla="*/ 2581274 h 3659982"/>
              <a:gd name="connsiteX129" fmla="*/ 2283617 w 4186237"/>
              <a:gd name="connsiteY129" fmla="*/ 2621756 h 3659982"/>
              <a:gd name="connsiteX130" fmla="*/ 2286000 w 4186237"/>
              <a:gd name="connsiteY130" fmla="*/ 2667000 h 3659982"/>
              <a:gd name="connsiteX131" fmla="*/ 2319337 w 4186237"/>
              <a:gd name="connsiteY131" fmla="*/ 2671763 h 3659982"/>
              <a:gd name="connsiteX132" fmla="*/ 2319337 w 4186237"/>
              <a:gd name="connsiteY132" fmla="*/ 2717005 h 3659982"/>
              <a:gd name="connsiteX133" fmla="*/ 2338388 w 4186237"/>
              <a:gd name="connsiteY133" fmla="*/ 2717006 h 3659982"/>
              <a:gd name="connsiteX134" fmla="*/ 2343150 w 4186237"/>
              <a:gd name="connsiteY134" fmla="*/ 2752725 h 3659982"/>
              <a:gd name="connsiteX135" fmla="*/ 2433637 w 4186237"/>
              <a:gd name="connsiteY135" fmla="*/ 2752725 h 3659982"/>
              <a:gd name="connsiteX136" fmla="*/ 2433637 w 4186237"/>
              <a:gd name="connsiteY136" fmla="*/ 2790825 h 3659982"/>
              <a:gd name="connsiteX137" fmla="*/ 2481262 w 4186237"/>
              <a:gd name="connsiteY137" fmla="*/ 2790825 h 3659982"/>
              <a:gd name="connsiteX138" fmla="*/ 2481262 w 4186237"/>
              <a:gd name="connsiteY138" fmla="*/ 2814637 h 3659982"/>
              <a:gd name="connsiteX139" fmla="*/ 2643187 w 4186237"/>
              <a:gd name="connsiteY139" fmla="*/ 2814637 h 3659982"/>
              <a:gd name="connsiteX140" fmla="*/ 2643187 w 4186237"/>
              <a:gd name="connsiteY140" fmla="*/ 2847975 h 3659982"/>
              <a:gd name="connsiteX141" fmla="*/ 2733675 w 4186237"/>
              <a:gd name="connsiteY141" fmla="*/ 2847975 h 3659982"/>
              <a:gd name="connsiteX142" fmla="*/ 2733675 w 4186237"/>
              <a:gd name="connsiteY142" fmla="*/ 2847975 h 3659982"/>
              <a:gd name="connsiteX143" fmla="*/ 2752724 w 4186237"/>
              <a:gd name="connsiteY143" fmla="*/ 2881312 h 3659982"/>
              <a:gd name="connsiteX144" fmla="*/ 2757487 w 4186237"/>
              <a:gd name="connsiteY144" fmla="*/ 2921794 h 3659982"/>
              <a:gd name="connsiteX145" fmla="*/ 2919412 w 4186237"/>
              <a:gd name="connsiteY145" fmla="*/ 2926556 h 3659982"/>
              <a:gd name="connsiteX146" fmla="*/ 2919412 w 4186237"/>
              <a:gd name="connsiteY146" fmla="*/ 2952750 h 3659982"/>
              <a:gd name="connsiteX147" fmla="*/ 2971800 w 4186237"/>
              <a:gd name="connsiteY147" fmla="*/ 2952750 h 3659982"/>
              <a:gd name="connsiteX148" fmla="*/ 2971800 w 4186237"/>
              <a:gd name="connsiteY148" fmla="*/ 2981325 h 3659982"/>
              <a:gd name="connsiteX149" fmla="*/ 3009900 w 4186237"/>
              <a:gd name="connsiteY149" fmla="*/ 2981325 h 3659982"/>
              <a:gd name="connsiteX150" fmla="*/ 3009900 w 4186237"/>
              <a:gd name="connsiteY150" fmla="*/ 3071812 h 3659982"/>
              <a:gd name="connsiteX151" fmla="*/ 3057525 w 4186237"/>
              <a:gd name="connsiteY151" fmla="*/ 3071812 h 3659982"/>
              <a:gd name="connsiteX152" fmla="*/ 3057525 w 4186237"/>
              <a:gd name="connsiteY152" fmla="*/ 3090862 h 3659982"/>
              <a:gd name="connsiteX153" fmla="*/ 3095625 w 4186237"/>
              <a:gd name="connsiteY153" fmla="*/ 3090862 h 3659982"/>
              <a:gd name="connsiteX154" fmla="*/ 3095625 w 4186237"/>
              <a:gd name="connsiteY154" fmla="*/ 3119437 h 3659982"/>
              <a:gd name="connsiteX155" fmla="*/ 3114675 w 4186237"/>
              <a:gd name="connsiteY155" fmla="*/ 3119437 h 3659982"/>
              <a:gd name="connsiteX156" fmla="*/ 3114675 w 4186237"/>
              <a:gd name="connsiteY156" fmla="*/ 3162300 h 3659982"/>
              <a:gd name="connsiteX157" fmla="*/ 3176587 w 4186237"/>
              <a:gd name="connsiteY157" fmla="*/ 3162300 h 3659982"/>
              <a:gd name="connsiteX158" fmla="*/ 3176587 w 4186237"/>
              <a:gd name="connsiteY158" fmla="*/ 3205162 h 3659982"/>
              <a:gd name="connsiteX159" fmla="*/ 3195637 w 4186237"/>
              <a:gd name="connsiteY159" fmla="*/ 3205162 h 3659982"/>
              <a:gd name="connsiteX160" fmla="*/ 3195637 w 4186237"/>
              <a:gd name="connsiteY160" fmla="*/ 3243262 h 3659982"/>
              <a:gd name="connsiteX161" fmla="*/ 3214687 w 4186237"/>
              <a:gd name="connsiteY161" fmla="*/ 3243262 h 3659982"/>
              <a:gd name="connsiteX162" fmla="*/ 3214687 w 4186237"/>
              <a:gd name="connsiteY162" fmla="*/ 3243262 h 3659982"/>
              <a:gd name="connsiteX163" fmla="*/ 3214687 w 4186237"/>
              <a:gd name="connsiteY163" fmla="*/ 3290887 h 3659982"/>
              <a:gd name="connsiteX164" fmla="*/ 3348037 w 4186237"/>
              <a:gd name="connsiteY164" fmla="*/ 3290887 h 3659982"/>
              <a:gd name="connsiteX165" fmla="*/ 3348037 w 4186237"/>
              <a:gd name="connsiteY165" fmla="*/ 3319462 h 3659982"/>
              <a:gd name="connsiteX166" fmla="*/ 3371850 w 4186237"/>
              <a:gd name="connsiteY166" fmla="*/ 3319462 h 3659982"/>
              <a:gd name="connsiteX167" fmla="*/ 3371850 w 4186237"/>
              <a:gd name="connsiteY167" fmla="*/ 3357562 h 3659982"/>
              <a:gd name="connsiteX168" fmla="*/ 3495675 w 4186237"/>
              <a:gd name="connsiteY168" fmla="*/ 3357562 h 3659982"/>
              <a:gd name="connsiteX169" fmla="*/ 3495675 w 4186237"/>
              <a:gd name="connsiteY169" fmla="*/ 3409950 h 3659982"/>
              <a:gd name="connsiteX170" fmla="*/ 3533775 w 4186237"/>
              <a:gd name="connsiteY170" fmla="*/ 3409950 h 3659982"/>
              <a:gd name="connsiteX171" fmla="*/ 3533775 w 4186237"/>
              <a:gd name="connsiteY171" fmla="*/ 3438525 h 3659982"/>
              <a:gd name="connsiteX172" fmla="*/ 3695700 w 4186237"/>
              <a:gd name="connsiteY172" fmla="*/ 3438525 h 3659982"/>
              <a:gd name="connsiteX173" fmla="*/ 3695700 w 4186237"/>
              <a:gd name="connsiteY173" fmla="*/ 3476625 h 3659982"/>
              <a:gd name="connsiteX174" fmla="*/ 3719512 w 4186237"/>
              <a:gd name="connsiteY174" fmla="*/ 3476625 h 3659982"/>
              <a:gd name="connsiteX175" fmla="*/ 3719512 w 4186237"/>
              <a:gd name="connsiteY175" fmla="*/ 3514725 h 3659982"/>
              <a:gd name="connsiteX176" fmla="*/ 3838575 w 4186237"/>
              <a:gd name="connsiteY176" fmla="*/ 3514725 h 3659982"/>
              <a:gd name="connsiteX177" fmla="*/ 3838575 w 4186237"/>
              <a:gd name="connsiteY177" fmla="*/ 3567112 h 3659982"/>
              <a:gd name="connsiteX178" fmla="*/ 3838575 w 4186237"/>
              <a:gd name="connsiteY178" fmla="*/ 3567112 h 3659982"/>
              <a:gd name="connsiteX179" fmla="*/ 3871912 w 4186237"/>
              <a:gd name="connsiteY179" fmla="*/ 3567112 h 3659982"/>
              <a:gd name="connsiteX180" fmla="*/ 3871912 w 4186237"/>
              <a:gd name="connsiteY180" fmla="*/ 3624261 h 3659982"/>
              <a:gd name="connsiteX181" fmla="*/ 3881437 w 4186237"/>
              <a:gd name="connsiteY181" fmla="*/ 3659982 h 3659982"/>
              <a:gd name="connsiteX182" fmla="*/ 4186237 w 4186237"/>
              <a:gd name="connsiteY182" fmla="*/ 3657600 h 3659982"/>
              <a:gd name="connsiteX0" fmla="*/ 0 w 4186237"/>
              <a:gd name="connsiteY0" fmla="*/ 0 h 3659982"/>
              <a:gd name="connsiteX1" fmla="*/ 78582 w 4186237"/>
              <a:gd name="connsiteY1" fmla="*/ 2381 h 3659982"/>
              <a:gd name="connsiteX2" fmla="*/ 107156 w 4186237"/>
              <a:gd name="connsiteY2" fmla="*/ 40481 h 3659982"/>
              <a:gd name="connsiteX3" fmla="*/ 152400 w 4186237"/>
              <a:gd name="connsiteY3" fmla="*/ 47625 h 3659982"/>
              <a:gd name="connsiteX4" fmla="*/ 180975 w 4186237"/>
              <a:gd name="connsiteY4" fmla="*/ 100012 h 3659982"/>
              <a:gd name="connsiteX5" fmla="*/ 209550 w 4186237"/>
              <a:gd name="connsiteY5" fmla="*/ 100012 h 3659982"/>
              <a:gd name="connsiteX6" fmla="*/ 200025 w 4186237"/>
              <a:gd name="connsiteY6" fmla="*/ 147637 h 3659982"/>
              <a:gd name="connsiteX7" fmla="*/ 233362 w 4186237"/>
              <a:gd name="connsiteY7" fmla="*/ 147637 h 3659982"/>
              <a:gd name="connsiteX8" fmla="*/ 233362 w 4186237"/>
              <a:gd name="connsiteY8" fmla="*/ 176212 h 3659982"/>
              <a:gd name="connsiteX9" fmla="*/ 247650 w 4186237"/>
              <a:gd name="connsiteY9" fmla="*/ 176212 h 3659982"/>
              <a:gd name="connsiteX10" fmla="*/ 247650 w 4186237"/>
              <a:gd name="connsiteY10" fmla="*/ 214312 h 3659982"/>
              <a:gd name="connsiteX11" fmla="*/ 266700 w 4186237"/>
              <a:gd name="connsiteY11" fmla="*/ 214312 h 3659982"/>
              <a:gd name="connsiteX12" fmla="*/ 266700 w 4186237"/>
              <a:gd name="connsiteY12" fmla="*/ 233362 h 3659982"/>
              <a:gd name="connsiteX13" fmla="*/ 290512 w 4186237"/>
              <a:gd name="connsiteY13" fmla="*/ 238125 h 3659982"/>
              <a:gd name="connsiteX14" fmla="*/ 290512 w 4186237"/>
              <a:gd name="connsiteY14" fmla="*/ 276225 h 3659982"/>
              <a:gd name="connsiteX15" fmla="*/ 314325 w 4186237"/>
              <a:gd name="connsiteY15" fmla="*/ 290512 h 3659982"/>
              <a:gd name="connsiteX16" fmla="*/ 309562 w 4186237"/>
              <a:gd name="connsiteY16" fmla="*/ 338137 h 3659982"/>
              <a:gd name="connsiteX17" fmla="*/ 352425 w 4186237"/>
              <a:gd name="connsiteY17" fmla="*/ 400050 h 3659982"/>
              <a:gd name="connsiteX18" fmla="*/ 381000 w 4186237"/>
              <a:gd name="connsiteY18" fmla="*/ 409575 h 3659982"/>
              <a:gd name="connsiteX19" fmla="*/ 381000 w 4186237"/>
              <a:gd name="connsiteY19" fmla="*/ 476250 h 3659982"/>
              <a:gd name="connsiteX20" fmla="*/ 419100 w 4186237"/>
              <a:gd name="connsiteY20" fmla="*/ 509587 h 3659982"/>
              <a:gd name="connsiteX21" fmla="*/ 438150 w 4186237"/>
              <a:gd name="connsiteY21" fmla="*/ 516731 h 3659982"/>
              <a:gd name="connsiteX22" fmla="*/ 454818 w 4186237"/>
              <a:gd name="connsiteY22" fmla="*/ 550068 h 3659982"/>
              <a:gd name="connsiteX23" fmla="*/ 476250 w 4186237"/>
              <a:gd name="connsiteY23" fmla="*/ 550069 h 3659982"/>
              <a:gd name="connsiteX24" fmla="*/ 516732 w 4186237"/>
              <a:gd name="connsiteY24" fmla="*/ 607218 h 3659982"/>
              <a:gd name="connsiteX25" fmla="*/ 523875 w 4186237"/>
              <a:gd name="connsiteY25" fmla="*/ 633412 h 3659982"/>
              <a:gd name="connsiteX26" fmla="*/ 538163 w 4186237"/>
              <a:gd name="connsiteY26" fmla="*/ 645318 h 3659982"/>
              <a:gd name="connsiteX27" fmla="*/ 590550 w 4186237"/>
              <a:gd name="connsiteY27" fmla="*/ 700087 h 3659982"/>
              <a:gd name="connsiteX28" fmla="*/ 590550 w 4186237"/>
              <a:gd name="connsiteY28" fmla="*/ 728662 h 3659982"/>
              <a:gd name="connsiteX29" fmla="*/ 628650 w 4186237"/>
              <a:gd name="connsiteY29" fmla="*/ 728662 h 3659982"/>
              <a:gd name="connsiteX30" fmla="*/ 628650 w 4186237"/>
              <a:gd name="connsiteY30" fmla="*/ 766762 h 3659982"/>
              <a:gd name="connsiteX31" fmla="*/ 647700 w 4186237"/>
              <a:gd name="connsiteY31" fmla="*/ 766762 h 3659982"/>
              <a:gd name="connsiteX32" fmla="*/ 647700 w 4186237"/>
              <a:gd name="connsiteY32" fmla="*/ 804862 h 3659982"/>
              <a:gd name="connsiteX33" fmla="*/ 685800 w 4186237"/>
              <a:gd name="connsiteY33" fmla="*/ 804862 h 3659982"/>
              <a:gd name="connsiteX34" fmla="*/ 685800 w 4186237"/>
              <a:gd name="connsiteY34" fmla="*/ 852487 h 3659982"/>
              <a:gd name="connsiteX35" fmla="*/ 723900 w 4186237"/>
              <a:gd name="connsiteY35" fmla="*/ 852487 h 3659982"/>
              <a:gd name="connsiteX36" fmla="*/ 723900 w 4186237"/>
              <a:gd name="connsiteY36" fmla="*/ 904875 h 3659982"/>
              <a:gd name="connsiteX37" fmla="*/ 762000 w 4186237"/>
              <a:gd name="connsiteY37" fmla="*/ 904875 h 3659982"/>
              <a:gd name="connsiteX38" fmla="*/ 762000 w 4186237"/>
              <a:gd name="connsiteY38" fmla="*/ 962025 h 3659982"/>
              <a:gd name="connsiteX39" fmla="*/ 800100 w 4186237"/>
              <a:gd name="connsiteY39" fmla="*/ 962025 h 3659982"/>
              <a:gd name="connsiteX40" fmla="*/ 800100 w 4186237"/>
              <a:gd name="connsiteY40" fmla="*/ 981075 h 3659982"/>
              <a:gd name="connsiteX41" fmla="*/ 819150 w 4186237"/>
              <a:gd name="connsiteY41" fmla="*/ 981075 h 3659982"/>
              <a:gd name="connsiteX42" fmla="*/ 819150 w 4186237"/>
              <a:gd name="connsiteY42" fmla="*/ 1047750 h 3659982"/>
              <a:gd name="connsiteX43" fmla="*/ 838200 w 4186237"/>
              <a:gd name="connsiteY43" fmla="*/ 1047750 h 3659982"/>
              <a:gd name="connsiteX44" fmla="*/ 838200 w 4186237"/>
              <a:gd name="connsiteY44" fmla="*/ 1109662 h 3659982"/>
              <a:gd name="connsiteX45" fmla="*/ 866775 w 4186237"/>
              <a:gd name="connsiteY45" fmla="*/ 1109662 h 3659982"/>
              <a:gd name="connsiteX46" fmla="*/ 866775 w 4186237"/>
              <a:gd name="connsiteY46" fmla="*/ 1133475 h 3659982"/>
              <a:gd name="connsiteX47" fmla="*/ 890587 w 4186237"/>
              <a:gd name="connsiteY47" fmla="*/ 1133475 h 3659982"/>
              <a:gd name="connsiteX48" fmla="*/ 890587 w 4186237"/>
              <a:gd name="connsiteY48" fmla="*/ 1209675 h 3659982"/>
              <a:gd name="connsiteX49" fmla="*/ 938212 w 4186237"/>
              <a:gd name="connsiteY49" fmla="*/ 1209675 h 3659982"/>
              <a:gd name="connsiteX50" fmla="*/ 938212 w 4186237"/>
              <a:gd name="connsiteY50" fmla="*/ 1262062 h 3659982"/>
              <a:gd name="connsiteX51" fmla="*/ 962025 w 4186237"/>
              <a:gd name="connsiteY51" fmla="*/ 1262062 h 3659982"/>
              <a:gd name="connsiteX52" fmla="*/ 962025 w 4186237"/>
              <a:gd name="connsiteY52" fmla="*/ 1302544 h 3659982"/>
              <a:gd name="connsiteX53" fmla="*/ 1019175 w 4186237"/>
              <a:gd name="connsiteY53" fmla="*/ 1302544 h 3659982"/>
              <a:gd name="connsiteX54" fmla="*/ 1019175 w 4186237"/>
              <a:gd name="connsiteY54" fmla="*/ 1323975 h 3659982"/>
              <a:gd name="connsiteX55" fmla="*/ 1047750 w 4186237"/>
              <a:gd name="connsiteY55" fmla="*/ 1323975 h 3659982"/>
              <a:gd name="connsiteX56" fmla="*/ 1047750 w 4186237"/>
              <a:gd name="connsiteY56" fmla="*/ 1347787 h 3659982"/>
              <a:gd name="connsiteX57" fmla="*/ 1066800 w 4186237"/>
              <a:gd name="connsiteY57" fmla="*/ 1347787 h 3659982"/>
              <a:gd name="connsiteX58" fmla="*/ 1066800 w 4186237"/>
              <a:gd name="connsiteY58" fmla="*/ 1381125 h 3659982"/>
              <a:gd name="connsiteX59" fmla="*/ 1085850 w 4186237"/>
              <a:gd name="connsiteY59" fmla="*/ 1381125 h 3659982"/>
              <a:gd name="connsiteX60" fmla="*/ 1085850 w 4186237"/>
              <a:gd name="connsiteY60" fmla="*/ 1414462 h 3659982"/>
              <a:gd name="connsiteX61" fmla="*/ 1114425 w 4186237"/>
              <a:gd name="connsiteY61" fmla="*/ 1414462 h 3659982"/>
              <a:gd name="connsiteX62" fmla="*/ 1114425 w 4186237"/>
              <a:gd name="connsiteY62" fmla="*/ 1457325 h 3659982"/>
              <a:gd name="connsiteX63" fmla="*/ 1133475 w 4186237"/>
              <a:gd name="connsiteY63" fmla="*/ 1457325 h 3659982"/>
              <a:gd name="connsiteX64" fmla="*/ 1133475 w 4186237"/>
              <a:gd name="connsiteY64" fmla="*/ 1495425 h 3659982"/>
              <a:gd name="connsiteX65" fmla="*/ 1152525 w 4186237"/>
              <a:gd name="connsiteY65" fmla="*/ 1495425 h 3659982"/>
              <a:gd name="connsiteX66" fmla="*/ 1152525 w 4186237"/>
              <a:gd name="connsiteY66" fmla="*/ 1552575 h 3659982"/>
              <a:gd name="connsiteX67" fmla="*/ 1204912 w 4186237"/>
              <a:gd name="connsiteY67" fmla="*/ 1552575 h 3659982"/>
              <a:gd name="connsiteX68" fmla="*/ 1204912 w 4186237"/>
              <a:gd name="connsiteY68" fmla="*/ 1581150 h 3659982"/>
              <a:gd name="connsiteX69" fmla="*/ 1238250 w 4186237"/>
              <a:gd name="connsiteY69" fmla="*/ 1581150 h 3659982"/>
              <a:gd name="connsiteX70" fmla="*/ 1238250 w 4186237"/>
              <a:gd name="connsiteY70" fmla="*/ 1609725 h 3659982"/>
              <a:gd name="connsiteX71" fmla="*/ 1257300 w 4186237"/>
              <a:gd name="connsiteY71" fmla="*/ 1609725 h 3659982"/>
              <a:gd name="connsiteX72" fmla="*/ 1257300 w 4186237"/>
              <a:gd name="connsiteY72" fmla="*/ 1647825 h 3659982"/>
              <a:gd name="connsiteX73" fmla="*/ 1304925 w 4186237"/>
              <a:gd name="connsiteY73" fmla="*/ 1647825 h 3659982"/>
              <a:gd name="connsiteX74" fmla="*/ 1307306 w 4186237"/>
              <a:gd name="connsiteY74" fmla="*/ 1666875 h 3659982"/>
              <a:gd name="connsiteX75" fmla="*/ 1319212 w 4186237"/>
              <a:gd name="connsiteY75" fmla="*/ 1685925 h 3659982"/>
              <a:gd name="connsiteX76" fmla="*/ 1343025 w 4186237"/>
              <a:gd name="connsiteY76" fmla="*/ 1685925 h 3659982"/>
              <a:gd name="connsiteX77" fmla="*/ 1343025 w 4186237"/>
              <a:gd name="connsiteY77" fmla="*/ 1719262 h 3659982"/>
              <a:gd name="connsiteX78" fmla="*/ 1404937 w 4186237"/>
              <a:gd name="connsiteY78" fmla="*/ 1719262 h 3659982"/>
              <a:gd name="connsiteX79" fmla="*/ 1404937 w 4186237"/>
              <a:gd name="connsiteY79" fmla="*/ 1762125 h 3659982"/>
              <a:gd name="connsiteX80" fmla="*/ 1428750 w 4186237"/>
              <a:gd name="connsiteY80" fmla="*/ 1762125 h 3659982"/>
              <a:gd name="connsiteX81" fmla="*/ 1428750 w 4186237"/>
              <a:gd name="connsiteY81" fmla="*/ 1790700 h 3659982"/>
              <a:gd name="connsiteX82" fmla="*/ 1452562 w 4186237"/>
              <a:gd name="connsiteY82" fmla="*/ 1790700 h 3659982"/>
              <a:gd name="connsiteX83" fmla="*/ 1452562 w 4186237"/>
              <a:gd name="connsiteY83" fmla="*/ 1790700 h 3659982"/>
              <a:gd name="connsiteX84" fmla="*/ 1452562 w 4186237"/>
              <a:gd name="connsiteY84" fmla="*/ 1833562 h 3659982"/>
              <a:gd name="connsiteX85" fmla="*/ 1504950 w 4186237"/>
              <a:gd name="connsiteY85" fmla="*/ 1833562 h 3659982"/>
              <a:gd name="connsiteX86" fmla="*/ 1504950 w 4186237"/>
              <a:gd name="connsiteY86" fmla="*/ 1862137 h 3659982"/>
              <a:gd name="connsiteX87" fmla="*/ 1538287 w 4186237"/>
              <a:gd name="connsiteY87" fmla="*/ 1862137 h 3659982"/>
              <a:gd name="connsiteX88" fmla="*/ 1538287 w 4186237"/>
              <a:gd name="connsiteY88" fmla="*/ 1924050 h 3659982"/>
              <a:gd name="connsiteX89" fmla="*/ 1581150 w 4186237"/>
              <a:gd name="connsiteY89" fmla="*/ 1924050 h 3659982"/>
              <a:gd name="connsiteX90" fmla="*/ 1581150 w 4186237"/>
              <a:gd name="connsiteY90" fmla="*/ 1957387 h 3659982"/>
              <a:gd name="connsiteX91" fmla="*/ 1604962 w 4186237"/>
              <a:gd name="connsiteY91" fmla="*/ 1957387 h 3659982"/>
              <a:gd name="connsiteX92" fmla="*/ 1604962 w 4186237"/>
              <a:gd name="connsiteY92" fmla="*/ 1995487 h 3659982"/>
              <a:gd name="connsiteX93" fmla="*/ 1619250 w 4186237"/>
              <a:gd name="connsiteY93" fmla="*/ 1995487 h 3659982"/>
              <a:gd name="connsiteX94" fmla="*/ 1619250 w 4186237"/>
              <a:gd name="connsiteY94" fmla="*/ 2052637 h 3659982"/>
              <a:gd name="connsiteX95" fmla="*/ 1724025 w 4186237"/>
              <a:gd name="connsiteY95" fmla="*/ 2055018 h 3659982"/>
              <a:gd name="connsiteX96" fmla="*/ 1724025 w 4186237"/>
              <a:gd name="connsiteY96" fmla="*/ 2085975 h 3659982"/>
              <a:gd name="connsiteX97" fmla="*/ 1757362 w 4186237"/>
              <a:gd name="connsiteY97" fmla="*/ 2085975 h 3659982"/>
              <a:gd name="connsiteX98" fmla="*/ 1757362 w 4186237"/>
              <a:gd name="connsiteY98" fmla="*/ 2109787 h 3659982"/>
              <a:gd name="connsiteX99" fmla="*/ 1800225 w 4186237"/>
              <a:gd name="connsiteY99" fmla="*/ 2109787 h 3659982"/>
              <a:gd name="connsiteX100" fmla="*/ 1800225 w 4186237"/>
              <a:gd name="connsiteY100" fmla="*/ 2124075 h 3659982"/>
              <a:gd name="connsiteX101" fmla="*/ 1857375 w 4186237"/>
              <a:gd name="connsiteY101" fmla="*/ 2124075 h 3659982"/>
              <a:gd name="connsiteX102" fmla="*/ 1857375 w 4186237"/>
              <a:gd name="connsiteY102" fmla="*/ 2171700 h 3659982"/>
              <a:gd name="connsiteX103" fmla="*/ 1900237 w 4186237"/>
              <a:gd name="connsiteY103" fmla="*/ 2171700 h 3659982"/>
              <a:gd name="connsiteX104" fmla="*/ 1900237 w 4186237"/>
              <a:gd name="connsiteY104" fmla="*/ 2214562 h 3659982"/>
              <a:gd name="connsiteX105" fmla="*/ 1924050 w 4186237"/>
              <a:gd name="connsiteY105" fmla="*/ 2214562 h 3659982"/>
              <a:gd name="connsiteX106" fmla="*/ 1924050 w 4186237"/>
              <a:gd name="connsiteY106" fmla="*/ 2257425 h 3659982"/>
              <a:gd name="connsiteX107" fmla="*/ 1928813 w 4186237"/>
              <a:gd name="connsiteY107" fmla="*/ 2252662 h 3659982"/>
              <a:gd name="connsiteX108" fmla="*/ 1928813 w 4186237"/>
              <a:gd name="connsiteY108" fmla="*/ 2276475 h 3659982"/>
              <a:gd name="connsiteX109" fmla="*/ 1957387 w 4186237"/>
              <a:gd name="connsiteY109" fmla="*/ 2276475 h 3659982"/>
              <a:gd name="connsiteX110" fmla="*/ 1957387 w 4186237"/>
              <a:gd name="connsiteY110" fmla="*/ 2300287 h 3659982"/>
              <a:gd name="connsiteX111" fmla="*/ 1985962 w 4186237"/>
              <a:gd name="connsiteY111" fmla="*/ 2300287 h 3659982"/>
              <a:gd name="connsiteX112" fmla="*/ 1974056 w 4186237"/>
              <a:gd name="connsiteY112" fmla="*/ 2300287 h 3659982"/>
              <a:gd name="connsiteX113" fmla="*/ 2007394 w 4186237"/>
              <a:gd name="connsiteY113" fmla="*/ 2345532 h 3659982"/>
              <a:gd name="connsiteX114" fmla="*/ 2009775 w 4186237"/>
              <a:gd name="connsiteY114" fmla="*/ 2357437 h 3659982"/>
              <a:gd name="connsiteX115" fmla="*/ 2057400 w 4186237"/>
              <a:gd name="connsiteY115" fmla="*/ 2357437 h 3659982"/>
              <a:gd name="connsiteX116" fmla="*/ 2057400 w 4186237"/>
              <a:gd name="connsiteY116" fmla="*/ 2400300 h 3659982"/>
              <a:gd name="connsiteX117" fmla="*/ 2076450 w 4186237"/>
              <a:gd name="connsiteY117" fmla="*/ 2400300 h 3659982"/>
              <a:gd name="connsiteX118" fmla="*/ 2076450 w 4186237"/>
              <a:gd name="connsiteY118" fmla="*/ 2414587 h 3659982"/>
              <a:gd name="connsiteX119" fmla="*/ 2119312 w 4186237"/>
              <a:gd name="connsiteY119" fmla="*/ 2414587 h 3659982"/>
              <a:gd name="connsiteX120" fmla="*/ 2119312 w 4186237"/>
              <a:gd name="connsiteY120" fmla="*/ 2466975 h 3659982"/>
              <a:gd name="connsiteX121" fmla="*/ 2143125 w 4186237"/>
              <a:gd name="connsiteY121" fmla="*/ 2466975 h 3659982"/>
              <a:gd name="connsiteX122" fmla="*/ 2143125 w 4186237"/>
              <a:gd name="connsiteY122" fmla="*/ 2495550 h 3659982"/>
              <a:gd name="connsiteX123" fmla="*/ 2181225 w 4186237"/>
              <a:gd name="connsiteY123" fmla="*/ 2495550 h 3659982"/>
              <a:gd name="connsiteX124" fmla="*/ 2181225 w 4186237"/>
              <a:gd name="connsiteY124" fmla="*/ 2524125 h 3659982"/>
              <a:gd name="connsiteX125" fmla="*/ 2209801 w 4186237"/>
              <a:gd name="connsiteY125" fmla="*/ 2528888 h 3659982"/>
              <a:gd name="connsiteX126" fmla="*/ 2216943 w 4186237"/>
              <a:gd name="connsiteY126" fmla="*/ 2557462 h 3659982"/>
              <a:gd name="connsiteX127" fmla="*/ 2224088 w 4186237"/>
              <a:gd name="connsiteY127" fmla="*/ 2576513 h 3659982"/>
              <a:gd name="connsiteX128" fmla="*/ 2250281 w 4186237"/>
              <a:gd name="connsiteY128" fmla="*/ 2581274 h 3659982"/>
              <a:gd name="connsiteX129" fmla="*/ 2283617 w 4186237"/>
              <a:gd name="connsiteY129" fmla="*/ 2621756 h 3659982"/>
              <a:gd name="connsiteX130" fmla="*/ 2286000 w 4186237"/>
              <a:gd name="connsiteY130" fmla="*/ 2667000 h 3659982"/>
              <a:gd name="connsiteX131" fmla="*/ 2319337 w 4186237"/>
              <a:gd name="connsiteY131" fmla="*/ 2671763 h 3659982"/>
              <a:gd name="connsiteX132" fmla="*/ 2319337 w 4186237"/>
              <a:gd name="connsiteY132" fmla="*/ 2717005 h 3659982"/>
              <a:gd name="connsiteX133" fmla="*/ 2338388 w 4186237"/>
              <a:gd name="connsiteY133" fmla="*/ 2717006 h 3659982"/>
              <a:gd name="connsiteX134" fmla="*/ 2343150 w 4186237"/>
              <a:gd name="connsiteY134" fmla="*/ 2752725 h 3659982"/>
              <a:gd name="connsiteX135" fmla="*/ 2433637 w 4186237"/>
              <a:gd name="connsiteY135" fmla="*/ 2752725 h 3659982"/>
              <a:gd name="connsiteX136" fmla="*/ 2433637 w 4186237"/>
              <a:gd name="connsiteY136" fmla="*/ 2790825 h 3659982"/>
              <a:gd name="connsiteX137" fmla="*/ 2481262 w 4186237"/>
              <a:gd name="connsiteY137" fmla="*/ 2790825 h 3659982"/>
              <a:gd name="connsiteX138" fmla="*/ 2481262 w 4186237"/>
              <a:gd name="connsiteY138" fmla="*/ 2814637 h 3659982"/>
              <a:gd name="connsiteX139" fmla="*/ 2643187 w 4186237"/>
              <a:gd name="connsiteY139" fmla="*/ 2814637 h 3659982"/>
              <a:gd name="connsiteX140" fmla="*/ 2643187 w 4186237"/>
              <a:gd name="connsiteY140" fmla="*/ 2847975 h 3659982"/>
              <a:gd name="connsiteX141" fmla="*/ 2733675 w 4186237"/>
              <a:gd name="connsiteY141" fmla="*/ 2847975 h 3659982"/>
              <a:gd name="connsiteX142" fmla="*/ 2733675 w 4186237"/>
              <a:gd name="connsiteY142" fmla="*/ 2847975 h 3659982"/>
              <a:gd name="connsiteX143" fmla="*/ 2752724 w 4186237"/>
              <a:gd name="connsiteY143" fmla="*/ 2881312 h 3659982"/>
              <a:gd name="connsiteX144" fmla="*/ 2757487 w 4186237"/>
              <a:gd name="connsiteY144" fmla="*/ 2921794 h 3659982"/>
              <a:gd name="connsiteX145" fmla="*/ 2919412 w 4186237"/>
              <a:gd name="connsiteY145" fmla="*/ 2926556 h 3659982"/>
              <a:gd name="connsiteX146" fmla="*/ 2919412 w 4186237"/>
              <a:gd name="connsiteY146" fmla="*/ 2952750 h 3659982"/>
              <a:gd name="connsiteX147" fmla="*/ 2971800 w 4186237"/>
              <a:gd name="connsiteY147" fmla="*/ 2952750 h 3659982"/>
              <a:gd name="connsiteX148" fmla="*/ 2971800 w 4186237"/>
              <a:gd name="connsiteY148" fmla="*/ 2981325 h 3659982"/>
              <a:gd name="connsiteX149" fmla="*/ 3009900 w 4186237"/>
              <a:gd name="connsiteY149" fmla="*/ 2981325 h 3659982"/>
              <a:gd name="connsiteX150" fmla="*/ 3009900 w 4186237"/>
              <a:gd name="connsiteY150" fmla="*/ 3071812 h 3659982"/>
              <a:gd name="connsiteX151" fmla="*/ 3057525 w 4186237"/>
              <a:gd name="connsiteY151" fmla="*/ 3071812 h 3659982"/>
              <a:gd name="connsiteX152" fmla="*/ 3057525 w 4186237"/>
              <a:gd name="connsiteY152" fmla="*/ 3090862 h 3659982"/>
              <a:gd name="connsiteX153" fmla="*/ 3095625 w 4186237"/>
              <a:gd name="connsiteY153" fmla="*/ 3090862 h 3659982"/>
              <a:gd name="connsiteX154" fmla="*/ 3095625 w 4186237"/>
              <a:gd name="connsiteY154" fmla="*/ 3119437 h 3659982"/>
              <a:gd name="connsiteX155" fmla="*/ 3114675 w 4186237"/>
              <a:gd name="connsiteY155" fmla="*/ 3119437 h 3659982"/>
              <a:gd name="connsiteX156" fmla="*/ 3114675 w 4186237"/>
              <a:gd name="connsiteY156" fmla="*/ 3162300 h 3659982"/>
              <a:gd name="connsiteX157" fmla="*/ 3176587 w 4186237"/>
              <a:gd name="connsiteY157" fmla="*/ 3162300 h 3659982"/>
              <a:gd name="connsiteX158" fmla="*/ 3176587 w 4186237"/>
              <a:gd name="connsiteY158" fmla="*/ 3205162 h 3659982"/>
              <a:gd name="connsiteX159" fmla="*/ 3195637 w 4186237"/>
              <a:gd name="connsiteY159" fmla="*/ 3205162 h 3659982"/>
              <a:gd name="connsiteX160" fmla="*/ 3195637 w 4186237"/>
              <a:gd name="connsiteY160" fmla="*/ 3243262 h 3659982"/>
              <a:gd name="connsiteX161" fmla="*/ 3214687 w 4186237"/>
              <a:gd name="connsiteY161" fmla="*/ 3243262 h 3659982"/>
              <a:gd name="connsiteX162" fmla="*/ 3214687 w 4186237"/>
              <a:gd name="connsiteY162" fmla="*/ 3243262 h 3659982"/>
              <a:gd name="connsiteX163" fmla="*/ 3214687 w 4186237"/>
              <a:gd name="connsiteY163" fmla="*/ 3290887 h 3659982"/>
              <a:gd name="connsiteX164" fmla="*/ 3348037 w 4186237"/>
              <a:gd name="connsiteY164" fmla="*/ 3290887 h 3659982"/>
              <a:gd name="connsiteX165" fmla="*/ 3348037 w 4186237"/>
              <a:gd name="connsiteY165" fmla="*/ 3319462 h 3659982"/>
              <a:gd name="connsiteX166" fmla="*/ 3371850 w 4186237"/>
              <a:gd name="connsiteY166" fmla="*/ 3319462 h 3659982"/>
              <a:gd name="connsiteX167" fmla="*/ 3371850 w 4186237"/>
              <a:gd name="connsiteY167" fmla="*/ 3357562 h 3659982"/>
              <a:gd name="connsiteX168" fmla="*/ 3495675 w 4186237"/>
              <a:gd name="connsiteY168" fmla="*/ 3357562 h 3659982"/>
              <a:gd name="connsiteX169" fmla="*/ 3495675 w 4186237"/>
              <a:gd name="connsiteY169" fmla="*/ 3409950 h 3659982"/>
              <a:gd name="connsiteX170" fmla="*/ 3533775 w 4186237"/>
              <a:gd name="connsiteY170" fmla="*/ 3409950 h 3659982"/>
              <a:gd name="connsiteX171" fmla="*/ 3533775 w 4186237"/>
              <a:gd name="connsiteY171" fmla="*/ 3438525 h 3659982"/>
              <a:gd name="connsiteX172" fmla="*/ 3695700 w 4186237"/>
              <a:gd name="connsiteY172" fmla="*/ 3438525 h 3659982"/>
              <a:gd name="connsiteX173" fmla="*/ 3695700 w 4186237"/>
              <a:gd name="connsiteY173" fmla="*/ 3476625 h 3659982"/>
              <a:gd name="connsiteX174" fmla="*/ 3719512 w 4186237"/>
              <a:gd name="connsiteY174" fmla="*/ 3476625 h 3659982"/>
              <a:gd name="connsiteX175" fmla="*/ 3719512 w 4186237"/>
              <a:gd name="connsiteY175" fmla="*/ 3514725 h 3659982"/>
              <a:gd name="connsiteX176" fmla="*/ 3838575 w 4186237"/>
              <a:gd name="connsiteY176" fmla="*/ 3514725 h 3659982"/>
              <a:gd name="connsiteX177" fmla="*/ 3838575 w 4186237"/>
              <a:gd name="connsiteY177" fmla="*/ 3567112 h 3659982"/>
              <a:gd name="connsiteX178" fmla="*/ 3838575 w 4186237"/>
              <a:gd name="connsiteY178" fmla="*/ 3567112 h 3659982"/>
              <a:gd name="connsiteX179" fmla="*/ 3871912 w 4186237"/>
              <a:gd name="connsiteY179" fmla="*/ 3567112 h 3659982"/>
              <a:gd name="connsiteX180" fmla="*/ 3871912 w 4186237"/>
              <a:gd name="connsiteY180" fmla="*/ 3624261 h 3659982"/>
              <a:gd name="connsiteX181" fmla="*/ 3881437 w 4186237"/>
              <a:gd name="connsiteY181" fmla="*/ 3659982 h 3659982"/>
              <a:gd name="connsiteX182" fmla="*/ 4186237 w 4186237"/>
              <a:gd name="connsiteY182" fmla="*/ 3657600 h 3659982"/>
              <a:gd name="connsiteX0" fmla="*/ 0 w 4186237"/>
              <a:gd name="connsiteY0" fmla="*/ 0 h 3659982"/>
              <a:gd name="connsiteX1" fmla="*/ 78582 w 4186237"/>
              <a:gd name="connsiteY1" fmla="*/ 2381 h 3659982"/>
              <a:gd name="connsiteX2" fmla="*/ 107156 w 4186237"/>
              <a:gd name="connsiteY2" fmla="*/ 40481 h 3659982"/>
              <a:gd name="connsiteX3" fmla="*/ 152400 w 4186237"/>
              <a:gd name="connsiteY3" fmla="*/ 47625 h 3659982"/>
              <a:gd name="connsiteX4" fmla="*/ 180975 w 4186237"/>
              <a:gd name="connsiteY4" fmla="*/ 100012 h 3659982"/>
              <a:gd name="connsiteX5" fmla="*/ 209550 w 4186237"/>
              <a:gd name="connsiteY5" fmla="*/ 100012 h 3659982"/>
              <a:gd name="connsiteX6" fmla="*/ 211931 w 4186237"/>
              <a:gd name="connsiteY6" fmla="*/ 147637 h 3659982"/>
              <a:gd name="connsiteX7" fmla="*/ 233362 w 4186237"/>
              <a:gd name="connsiteY7" fmla="*/ 147637 h 3659982"/>
              <a:gd name="connsiteX8" fmla="*/ 233362 w 4186237"/>
              <a:gd name="connsiteY8" fmla="*/ 176212 h 3659982"/>
              <a:gd name="connsiteX9" fmla="*/ 247650 w 4186237"/>
              <a:gd name="connsiteY9" fmla="*/ 176212 h 3659982"/>
              <a:gd name="connsiteX10" fmla="*/ 247650 w 4186237"/>
              <a:gd name="connsiteY10" fmla="*/ 214312 h 3659982"/>
              <a:gd name="connsiteX11" fmla="*/ 266700 w 4186237"/>
              <a:gd name="connsiteY11" fmla="*/ 214312 h 3659982"/>
              <a:gd name="connsiteX12" fmla="*/ 266700 w 4186237"/>
              <a:gd name="connsiteY12" fmla="*/ 233362 h 3659982"/>
              <a:gd name="connsiteX13" fmla="*/ 290512 w 4186237"/>
              <a:gd name="connsiteY13" fmla="*/ 238125 h 3659982"/>
              <a:gd name="connsiteX14" fmla="*/ 290512 w 4186237"/>
              <a:gd name="connsiteY14" fmla="*/ 276225 h 3659982"/>
              <a:gd name="connsiteX15" fmla="*/ 314325 w 4186237"/>
              <a:gd name="connsiteY15" fmla="*/ 290512 h 3659982"/>
              <a:gd name="connsiteX16" fmla="*/ 309562 w 4186237"/>
              <a:gd name="connsiteY16" fmla="*/ 338137 h 3659982"/>
              <a:gd name="connsiteX17" fmla="*/ 352425 w 4186237"/>
              <a:gd name="connsiteY17" fmla="*/ 400050 h 3659982"/>
              <a:gd name="connsiteX18" fmla="*/ 381000 w 4186237"/>
              <a:gd name="connsiteY18" fmla="*/ 409575 h 3659982"/>
              <a:gd name="connsiteX19" fmla="*/ 381000 w 4186237"/>
              <a:gd name="connsiteY19" fmla="*/ 476250 h 3659982"/>
              <a:gd name="connsiteX20" fmla="*/ 419100 w 4186237"/>
              <a:gd name="connsiteY20" fmla="*/ 509587 h 3659982"/>
              <a:gd name="connsiteX21" fmla="*/ 438150 w 4186237"/>
              <a:gd name="connsiteY21" fmla="*/ 516731 h 3659982"/>
              <a:gd name="connsiteX22" fmla="*/ 454818 w 4186237"/>
              <a:gd name="connsiteY22" fmla="*/ 550068 h 3659982"/>
              <a:gd name="connsiteX23" fmla="*/ 476250 w 4186237"/>
              <a:gd name="connsiteY23" fmla="*/ 550069 h 3659982"/>
              <a:gd name="connsiteX24" fmla="*/ 516732 w 4186237"/>
              <a:gd name="connsiteY24" fmla="*/ 607218 h 3659982"/>
              <a:gd name="connsiteX25" fmla="*/ 523875 w 4186237"/>
              <a:gd name="connsiteY25" fmla="*/ 633412 h 3659982"/>
              <a:gd name="connsiteX26" fmla="*/ 538163 w 4186237"/>
              <a:gd name="connsiteY26" fmla="*/ 645318 h 3659982"/>
              <a:gd name="connsiteX27" fmla="*/ 590550 w 4186237"/>
              <a:gd name="connsiteY27" fmla="*/ 700087 h 3659982"/>
              <a:gd name="connsiteX28" fmla="*/ 590550 w 4186237"/>
              <a:gd name="connsiteY28" fmla="*/ 728662 h 3659982"/>
              <a:gd name="connsiteX29" fmla="*/ 628650 w 4186237"/>
              <a:gd name="connsiteY29" fmla="*/ 728662 h 3659982"/>
              <a:gd name="connsiteX30" fmla="*/ 628650 w 4186237"/>
              <a:gd name="connsiteY30" fmla="*/ 766762 h 3659982"/>
              <a:gd name="connsiteX31" fmla="*/ 647700 w 4186237"/>
              <a:gd name="connsiteY31" fmla="*/ 766762 h 3659982"/>
              <a:gd name="connsiteX32" fmla="*/ 647700 w 4186237"/>
              <a:gd name="connsiteY32" fmla="*/ 804862 h 3659982"/>
              <a:gd name="connsiteX33" fmla="*/ 685800 w 4186237"/>
              <a:gd name="connsiteY33" fmla="*/ 804862 h 3659982"/>
              <a:gd name="connsiteX34" fmla="*/ 685800 w 4186237"/>
              <a:gd name="connsiteY34" fmla="*/ 852487 h 3659982"/>
              <a:gd name="connsiteX35" fmla="*/ 723900 w 4186237"/>
              <a:gd name="connsiteY35" fmla="*/ 852487 h 3659982"/>
              <a:gd name="connsiteX36" fmla="*/ 723900 w 4186237"/>
              <a:gd name="connsiteY36" fmla="*/ 904875 h 3659982"/>
              <a:gd name="connsiteX37" fmla="*/ 762000 w 4186237"/>
              <a:gd name="connsiteY37" fmla="*/ 904875 h 3659982"/>
              <a:gd name="connsiteX38" fmla="*/ 762000 w 4186237"/>
              <a:gd name="connsiteY38" fmla="*/ 962025 h 3659982"/>
              <a:gd name="connsiteX39" fmla="*/ 800100 w 4186237"/>
              <a:gd name="connsiteY39" fmla="*/ 962025 h 3659982"/>
              <a:gd name="connsiteX40" fmla="*/ 800100 w 4186237"/>
              <a:gd name="connsiteY40" fmla="*/ 981075 h 3659982"/>
              <a:gd name="connsiteX41" fmla="*/ 819150 w 4186237"/>
              <a:gd name="connsiteY41" fmla="*/ 981075 h 3659982"/>
              <a:gd name="connsiteX42" fmla="*/ 819150 w 4186237"/>
              <a:gd name="connsiteY42" fmla="*/ 1047750 h 3659982"/>
              <a:gd name="connsiteX43" fmla="*/ 838200 w 4186237"/>
              <a:gd name="connsiteY43" fmla="*/ 1047750 h 3659982"/>
              <a:gd name="connsiteX44" fmla="*/ 838200 w 4186237"/>
              <a:gd name="connsiteY44" fmla="*/ 1109662 h 3659982"/>
              <a:gd name="connsiteX45" fmla="*/ 866775 w 4186237"/>
              <a:gd name="connsiteY45" fmla="*/ 1109662 h 3659982"/>
              <a:gd name="connsiteX46" fmla="*/ 866775 w 4186237"/>
              <a:gd name="connsiteY46" fmla="*/ 1133475 h 3659982"/>
              <a:gd name="connsiteX47" fmla="*/ 890587 w 4186237"/>
              <a:gd name="connsiteY47" fmla="*/ 1133475 h 3659982"/>
              <a:gd name="connsiteX48" fmla="*/ 890587 w 4186237"/>
              <a:gd name="connsiteY48" fmla="*/ 1209675 h 3659982"/>
              <a:gd name="connsiteX49" fmla="*/ 938212 w 4186237"/>
              <a:gd name="connsiteY49" fmla="*/ 1209675 h 3659982"/>
              <a:gd name="connsiteX50" fmla="*/ 938212 w 4186237"/>
              <a:gd name="connsiteY50" fmla="*/ 1262062 h 3659982"/>
              <a:gd name="connsiteX51" fmla="*/ 962025 w 4186237"/>
              <a:gd name="connsiteY51" fmla="*/ 1262062 h 3659982"/>
              <a:gd name="connsiteX52" fmla="*/ 962025 w 4186237"/>
              <a:gd name="connsiteY52" fmla="*/ 1302544 h 3659982"/>
              <a:gd name="connsiteX53" fmla="*/ 1019175 w 4186237"/>
              <a:gd name="connsiteY53" fmla="*/ 1302544 h 3659982"/>
              <a:gd name="connsiteX54" fmla="*/ 1019175 w 4186237"/>
              <a:gd name="connsiteY54" fmla="*/ 1323975 h 3659982"/>
              <a:gd name="connsiteX55" fmla="*/ 1047750 w 4186237"/>
              <a:gd name="connsiteY55" fmla="*/ 1323975 h 3659982"/>
              <a:gd name="connsiteX56" fmla="*/ 1047750 w 4186237"/>
              <a:gd name="connsiteY56" fmla="*/ 1347787 h 3659982"/>
              <a:gd name="connsiteX57" fmla="*/ 1066800 w 4186237"/>
              <a:gd name="connsiteY57" fmla="*/ 1347787 h 3659982"/>
              <a:gd name="connsiteX58" fmla="*/ 1066800 w 4186237"/>
              <a:gd name="connsiteY58" fmla="*/ 1381125 h 3659982"/>
              <a:gd name="connsiteX59" fmla="*/ 1085850 w 4186237"/>
              <a:gd name="connsiteY59" fmla="*/ 1381125 h 3659982"/>
              <a:gd name="connsiteX60" fmla="*/ 1085850 w 4186237"/>
              <a:gd name="connsiteY60" fmla="*/ 1414462 h 3659982"/>
              <a:gd name="connsiteX61" fmla="*/ 1114425 w 4186237"/>
              <a:gd name="connsiteY61" fmla="*/ 1414462 h 3659982"/>
              <a:gd name="connsiteX62" fmla="*/ 1114425 w 4186237"/>
              <a:gd name="connsiteY62" fmla="*/ 1457325 h 3659982"/>
              <a:gd name="connsiteX63" fmla="*/ 1133475 w 4186237"/>
              <a:gd name="connsiteY63" fmla="*/ 1457325 h 3659982"/>
              <a:gd name="connsiteX64" fmla="*/ 1133475 w 4186237"/>
              <a:gd name="connsiteY64" fmla="*/ 1495425 h 3659982"/>
              <a:gd name="connsiteX65" fmla="*/ 1152525 w 4186237"/>
              <a:gd name="connsiteY65" fmla="*/ 1495425 h 3659982"/>
              <a:gd name="connsiteX66" fmla="*/ 1152525 w 4186237"/>
              <a:gd name="connsiteY66" fmla="*/ 1552575 h 3659982"/>
              <a:gd name="connsiteX67" fmla="*/ 1204912 w 4186237"/>
              <a:gd name="connsiteY67" fmla="*/ 1552575 h 3659982"/>
              <a:gd name="connsiteX68" fmla="*/ 1204912 w 4186237"/>
              <a:gd name="connsiteY68" fmla="*/ 1581150 h 3659982"/>
              <a:gd name="connsiteX69" fmla="*/ 1238250 w 4186237"/>
              <a:gd name="connsiteY69" fmla="*/ 1581150 h 3659982"/>
              <a:gd name="connsiteX70" fmla="*/ 1238250 w 4186237"/>
              <a:gd name="connsiteY70" fmla="*/ 1609725 h 3659982"/>
              <a:gd name="connsiteX71" fmla="*/ 1257300 w 4186237"/>
              <a:gd name="connsiteY71" fmla="*/ 1609725 h 3659982"/>
              <a:gd name="connsiteX72" fmla="*/ 1257300 w 4186237"/>
              <a:gd name="connsiteY72" fmla="*/ 1647825 h 3659982"/>
              <a:gd name="connsiteX73" fmla="*/ 1304925 w 4186237"/>
              <a:gd name="connsiteY73" fmla="*/ 1647825 h 3659982"/>
              <a:gd name="connsiteX74" fmla="*/ 1307306 w 4186237"/>
              <a:gd name="connsiteY74" fmla="*/ 1666875 h 3659982"/>
              <a:gd name="connsiteX75" fmla="*/ 1319212 w 4186237"/>
              <a:gd name="connsiteY75" fmla="*/ 1685925 h 3659982"/>
              <a:gd name="connsiteX76" fmla="*/ 1343025 w 4186237"/>
              <a:gd name="connsiteY76" fmla="*/ 1685925 h 3659982"/>
              <a:gd name="connsiteX77" fmla="*/ 1343025 w 4186237"/>
              <a:gd name="connsiteY77" fmla="*/ 1719262 h 3659982"/>
              <a:gd name="connsiteX78" fmla="*/ 1404937 w 4186237"/>
              <a:gd name="connsiteY78" fmla="*/ 1719262 h 3659982"/>
              <a:gd name="connsiteX79" fmla="*/ 1404937 w 4186237"/>
              <a:gd name="connsiteY79" fmla="*/ 1762125 h 3659982"/>
              <a:gd name="connsiteX80" fmla="*/ 1428750 w 4186237"/>
              <a:gd name="connsiteY80" fmla="*/ 1762125 h 3659982"/>
              <a:gd name="connsiteX81" fmla="*/ 1428750 w 4186237"/>
              <a:gd name="connsiteY81" fmla="*/ 1790700 h 3659982"/>
              <a:gd name="connsiteX82" fmla="*/ 1452562 w 4186237"/>
              <a:gd name="connsiteY82" fmla="*/ 1790700 h 3659982"/>
              <a:gd name="connsiteX83" fmla="*/ 1452562 w 4186237"/>
              <a:gd name="connsiteY83" fmla="*/ 1790700 h 3659982"/>
              <a:gd name="connsiteX84" fmla="*/ 1452562 w 4186237"/>
              <a:gd name="connsiteY84" fmla="*/ 1833562 h 3659982"/>
              <a:gd name="connsiteX85" fmla="*/ 1504950 w 4186237"/>
              <a:gd name="connsiteY85" fmla="*/ 1833562 h 3659982"/>
              <a:gd name="connsiteX86" fmla="*/ 1504950 w 4186237"/>
              <a:gd name="connsiteY86" fmla="*/ 1862137 h 3659982"/>
              <a:gd name="connsiteX87" fmla="*/ 1538287 w 4186237"/>
              <a:gd name="connsiteY87" fmla="*/ 1862137 h 3659982"/>
              <a:gd name="connsiteX88" fmla="*/ 1538287 w 4186237"/>
              <a:gd name="connsiteY88" fmla="*/ 1924050 h 3659982"/>
              <a:gd name="connsiteX89" fmla="*/ 1581150 w 4186237"/>
              <a:gd name="connsiteY89" fmla="*/ 1924050 h 3659982"/>
              <a:gd name="connsiteX90" fmla="*/ 1581150 w 4186237"/>
              <a:gd name="connsiteY90" fmla="*/ 1957387 h 3659982"/>
              <a:gd name="connsiteX91" fmla="*/ 1604962 w 4186237"/>
              <a:gd name="connsiteY91" fmla="*/ 1957387 h 3659982"/>
              <a:gd name="connsiteX92" fmla="*/ 1604962 w 4186237"/>
              <a:gd name="connsiteY92" fmla="*/ 1995487 h 3659982"/>
              <a:gd name="connsiteX93" fmla="*/ 1619250 w 4186237"/>
              <a:gd name="connsiteY93" fmla="*/ 1995487 h 3659982"/>
              <a:gd name="connsiteX94" fmla="*/ 1619250 w 4186237"/>
              <a:gd name="connsiteY94" fmla="*/ 2052637 h 3659982"/>
              <a:gd name="connsiteX95" fmla="*/ 1724025 w 4186237"/>
              <a:gd name="connsiteY95" fmla="*/ 2055018 h 3659982"/>
              <a:gd name="connsiteX96" fmla="*/ 1724025 w 4186237"/>
              <a:gd name="connsiteY96" fmla="*/ 2085975 h 3659982"/>
              <a:gd name="connsiteX97" fmla="*/ 1757362 w 4186237"/>
              <a:gd name="connsiteY97" fmla="*/ 2085975 h 3659982"/>
              <a:gd name="connsiteX98" fmla="*/ 1757362 w 4186237"/>
              <a:gd name="connsiteY98" fmla="*/ 2109787 h 3659982"/>
              <a:gd name="connsiteX99" fmla="*/ 1800225 w 4186237"/>
              <a:gd name="connsiteY99" fmla="*/ 2109787 h 3659982"/>
              <a:gd name="connsiteX100" fmla="*/ 1800225 w 4186237"/>
              <a:gd name="connsiteY100" fmla="*/ 2124075 h 3659982"/>
              <a:gd name="connsiteX101" fmla="*/ 1857375 w 4186237"/>
              <a:gd name="connsiteY101" fmla="*/ 2124075 h 3659982"/>
              <a:gd name="connsiteX102" fmla="*/ 1857375 w 4186237"/>
              <a:gd name="connsiteY102" fmla="*/ 2171700 h 3659982"/>
              <a:gd name="connsiteX103" fmla="*/ 1900237 w 4186237"/>
              <a:gd name="connsiteY103" fmla="*/ 2171700 h 3659982"/>
              <a:gd name="connsiteX104" fmla="*/ 1900237 w 4186237"/>
              <a:gd name="connsiteY104" fmla="*/ 2214562 h 3659982"/>
              <a:gd name="connsiteX105" fmla="*/ 1924050 w 4186237"/>
              <a:gd name="connsiteY105" fmla="*/ 2214562 h 3659982"/>
              <a:gd name="connsiteX106" fmla="*/ 1924050 w 4186237"/>
              <a:gd name="connsiteY106" fmla="*/ 2257425 h 3659982"/>
              <a:gd name="connsiteX107" fmla="*/ 1928813 w 4186237"/>
              <a:gd name="connsiteY107" fmla="*/ 2252662 h 3659982"/>
              <a:gd name="connsiteX108" fmla="*/ 1928813 w 4186237"/>
              <a:gd name="connsiteY108" fmla="*/ 2276475 h 3659982"/>
              <a:gd name="connsiteX109" fmla="*/ 1957387 w 4186237"/>
              <a:gd name="connsiteY109" fmla="*/ 2276475 h 3659982"/>
              <a:gd name="connsiteX110" fmla="*/ 1957387 w 4186237"/>
              <a:gd name="connsiteY110" fmla="*/ 2300287 h 3659982"/>
              <a:gd name="connsiteX111" fmla="*/ 1985962 w 4186237"/>
              <a:gd name="connsiteY111" fmla="*/ 2300287 h 3659982"/>
              <a:gd name="connsiteX112" fmla="*/ 1974056 w 4186237"/>
              <a:gd name="connsiteY112" fmla="*/ 2300287 h 3659982"/>
              <a:gd name="connsiteX113" fmla="*/ 2007394 w 4186237"/>
              <a:gd name="connsiteY113" fmla="*/ 2345532 h 3659982"/>
              <a:gd name="connsiteX114" fmla="*/ 2009775 w 4186237"/>
              <a:gd name="connsiteY114" fmla="*/ 2357437 h 3659982"/>
              <a:gd name="connsiteX115" fmla="*/ 2057400 w 4186237"/>
              <a:gd name="connsiteY115" fmla="*/ 2357437 h 3659982"/>
              <a:gd name="connsiteX116" fmla="*/ 2057400 w 4186237"/>
              <a:gd name="connsiteY116" fmla="*/ 2400300 h 3659982"/>
              <a:gd name="connsiteX117" fmla="*/ 2076450 w 4186237"/>
              <a:gd name="connsiteY117" fmla="*/ 2400300 h 3659982"/>
              <a:gd name="connsiteX118" fmla="*/ 2076450 w 4186237"/>
              <a:gd name="connsiteY118" fmla="*/ 2414587 h 3659982"/>
              <a:gd name="connsiteX119" fmla="*/ 2119312 w 4186237"/>
              <a:gd name="connsiteY119" fmla="*/ 2414587 h 3659982"/>
              <a:gd name="connsiteX120" fmla="*/ 2119312 w 4186237"/>
              <a:gd name="connsiteY120" fmla="*/ 2466975 h 3659982"/>
              <a:gd name="connsiteX121" fmla="*/ 2143125 w 4186237"/>
              <a:gd name="connsiteY121" fmla="*/ 2466975 h 3659982"/>
              <a:gd name="connsiteX122" fmla="*/ 2143125 w 4186237"/>
              <a:gd name="connsiteY122" fmla="*/ 2495550 h 3659982"/>
              <a:gd name="connsiteX123" fmla="*/ 2181225 w 4186237"/>
              <a:gd name="connsiteY123" fmla="*/ 2495550 h 3659982"/>
              <a:gd name="connsiteX124" fmla="*/ 2181225 w 4186237"/>
              <a:gd name="connsiteY124" fmla="*/ 2524125 h 3659982"/>
              <a:gd name="connsiteX125" fmla="*/ 2209801 w 4186237"/>
              <a:gd name="connsiteY125" fmla="*/ 2528888 h 3659982"/>
              <a:gd name="connsiteX126" fmla="*/ 2216943 w 4186237"/>
              <a:gd name="connsiteY126" fmla="*/ 2557462 h 3659982"/>
              <a:gd name="connsiteX127" fmla="*/ 2224088 w 4186237"/>
              <a:gd name="connsiteY127" fmla="*/ 2576513 h 3659982"/>
              <a:gd name="connsiteX128" fmla="*/ 2250281 w 4186237"/>
              <a:gd name="connsiteY128" fmla="*/ 2581274 h 3659982"/>
              <a:gd name="connsiteX129" fmla="*/ 2283617 w 4186237"/>
              <a:gd name="connsiteY129" fmla="*/ 2621756 h 3659982"/>
              <a:gd name="connsiteX130" fmla="*/ 2286000 w 4186237"/>
              <a:gd name="connsiteY130" fmla="*/ 2667000 h 3659982"/>
              <a:gd name="connsiteX131" fmla="*/ 2319337 w 4186237"/>
              <a:gd name="connsiteY131" fmla="*/ 2671763 h 3659982"/>
              <a:gd name="connsiteX132" fmla="*/ 2319337 w 4186237"/>
              <a:gd name="connsiteY132" fmla="*/ 2717005 h 3659982"/>
              <a:gd name="connsiteX133" fmla="*/ 2338388 w 4186237"/>
              <a:gd name="connsiteY133" fmla="*/ 2717006 h 3659982"/>
              <a:gd name="connsiteX134" fmla="*/ 2343150 w 4186237"/>
              <a:gd name="connsiteY134" fmla="*/ 2752725 h 3659982"/>
              <a:gd name="connsiteX135" fmla="*/ 2433637 w 4186237"/>
              <a:gd name="connsiteY135" fmla="*/ 2752725 h 3659982"/>
              <a:gd name="connsiteX136" fmla="*/ 2433637 w 4186237"/>
              <a:gd name="connsiteY136" fmla="*/ 2790825 h 3659982"/>
              <a:gd name="connsiteX137" fmla="*/ 2481262 w 4186237"/>
              <a:gd name="connsiteY137" fmla="*/ 2790825 h 3659982"/>
              <a:gd name="connsiteX138" fmla="*/ 2481262 w 4186237"/>
              <a:gd name="connsiteY138" fmla="*/ 2814637 h 3659982"/>
              <a:gd name="connsiteX139" fmla="*/ 2643187 w 4186237"/>
              <a:gd name="connsiteY139" fmla="*/ 2814637 h 3659982"/>
              <a:gd name="connsiteX140" fmla="*/ 2643187 w 4186237"/>
              <a:gd name="connsiteY140" fmla="*/ 2847975 h 3659982"/>
              <a:gd name="connsiteX141" fmla="*/ 2733675 w 4186237"/>
              <a:gd name="connsiteY141" fmla="*/ 2847975 h 3659982"/>
              <a:gd name="connsiteX142" fmla="*/ 2733675 w 4186237"/>
              <a:gd name="connsiteY142" fmla="*/ 2847975 h 3659982"/>
              <a:gd name="connsiteX143" fmla="*/ 2752724 w 4186237"/>
              <a:gd name="connsiteY143" fmla="*/ 2881312 h 3659982"/>
              <a:gd name="connsiteX144" fmla="*/ 2757487 w 4186237"/>
              <a:gd name="connsiteY144" fmla="*/ 2921794 h 3659982"/>
              <a:gd name="connsiteX145" fmla="*/ 2919412 w 4186237"/>
              <a:gd name="connsiteY145" fmla="*/ 2926556 h 3659982"/>
              <a:gd name="connsiteX146" fmla="*/ 2919412 w 4186237"/>
              <a:gd name="connsiteY146" fmla="*/ 2952750 h 3659982"/>
              <a:gd name="connsiteX147" fmla="*/ 2971800 w 4186237"/>
              <a:gd name="connsiteY147" fmla="*/ 2952750 h 3659982"/>
              <a:gd name="connsiteX148" fmla="*/ 2971800 w 4186237"/>
              <a:gd name="connsiteY148" fmla="*/ 2981325 h 3659982"/>
              <a:gd name="connsiteX149" fmla="*/ 3009900 w 4186237"/>
              <a:gd name="connsiteY149" fmla="*/ 2981325 h 3659982"/>
              <a:gd name="connsiteX150" fmla="*/ 3009900 w 4186237"/>
              <a:gd name="connsiteY150" fmla="*/ 3071812 h 3659982"/>
              <a:gd name="connsiteX151" fmla="*/ 3057525 w 4186237"/>
              <a:gd name="connsiteY151" fmla="*/ 3071812 h 3659982"/>
              <a:gd name="connsiteX152" fmla="*/ 3057525 w 4186237"/>
              <a:gd name="connsiteY152" fmla="*/ 3090862 h 3659982"/>
              <a:gd name="connsiteX153" fmla="*/ 3095625 w 4186237"/>
              <a:gd name="connsiteY153" fmla="*/ 3090862 h 3659982"/>
              <a:gd name="connsiteX154" fmla="*/ 3095625 w 4186237"/>
              <a:gd name="connsiteY154" fmla="*/ 3119437 h 3659982"/>
              <a:gd name="connsiteX155" fmla="*/ 3114675 w 4186237"/>
              <a:gd name="connsiteY155" fmla="*/ 3119437 h 3659982"/>
              <a:gd name="connsiteX156" fmla="*/ 3114675 w 4186237"/>
              <a:gd name="connsiteY156" fmla="*/ 3162300 h 3659982"/>
              <a:gd name="connsiteX157" fmla="*/ 3176587 w 4186237"/>
              <a:gd name="connsiteY157" fmla="*/ 3162300 h 3659982"/>
              <a:gd name="connsiteX158" fmla="*/ 3176587 w 4186237"/>
              <a:gd name="connsiteY158" fmla="*/ 3205162 h 3659982"/>
              <a:gd name="connsiteX159" fmla="*/ 3195637 w 4186237"/>
              <a:gd name="connsiteY159" fmla="*/ 3205162 h 3659982"/>
              <a:gd name="connsiteX160" fmla="*/ 3195637 w 4186237"/>
              <a:gd name="connsiteY160" fmla="*/ 3243262 h 3659982"/>
              <a:gd name="connsiteX161" fmla="*/ 3214687 w 4186237"/>
              <a:gd name="connsiteY161" fmla="*/ 3243262 h 3659982"/>
              <a:gd name="connsiteX162" fmla="*/ 3214687 w 4186237"/>
              <a:gd name="connsiteY162" fmla="*/ 3243262 h 3659982"/>
              <a:gd name="connsiteX163" fmla="*/ 3214687 w 4186237"/>
              <a:gd name="connsiteY163" fmla="*/ 3290887 h 3659982"/>
              <a:gd name="connsiteX164" fmla="*/ 3348037 w 4186237"/>
              <a:gd name="connsiteY164" fmla="*/ 3290887 h 3659982"/>
              <a:gd name="connsiteX165" fmla="*/ 3348037 w 4186237"/>
              <a:gd name="connsiteY165" fmla="*/ 3319462 h 3659982"/>
              <a:gd name="connsiteX166" fmla="*/ 3371850 w 4186237"/>
              <a:gd name="connsiteY166" fmla="*/ 3319462 h 3659982"/>
              <a:gd name="connsiteX167" fmla="*/ 3371850 w 4186237"/>
              <a:gd name="connsiteY167" fmla="*/ 3357562 h 3659982"/>
              <a:gd name="connsiteX168" fmla="*/ 3495675 w 4186237"/>
              <a:gd name="connsiteY168" fmla="*/ 3357562 h 3659982"/>
              <a:gd name="connsiteX169" fmla="*/ 3495675 w 4186237"/>
              <a:gd name="connsiteY169" fmla="*/ 3409950 h 3659982"/>
              <a:gd name="connsiteX170" fmla="*/ 3533775 w 4186237"/>
              <a:gd name="connsiteY170" fmla="*/ 3409950 h 3659982"/>
              <a:gd name="connsiteX171" fmla="*/ 3533775 w 4186237"/>
              <a:gd name="connsiteY171" fmla="*/ 3438525 h 3659982"/>
              <a:gd name="connsiteX172" fmla="*/ 3695700 w 4186237"/>
              <a:gd name="connsiteY172" fmla="*/ 3438525 h 3659982"/>
              <a:gd name="connsiteX173" fmla="*/ 3695700 w 4186237"/>
              <a:gd name="connsiteY173" fmla="*/ 3476625 h 3659982"/>
              <a:gd name="connsiteX174" fmla="*/ 3719512 w 4186237"/>
              <a:gd name="connsiteY174" fmla="*/ 3476625 h 3659982"/>
              <a:gd name="connsiteX175" fmla="*/ 3719512 w 4186237"/>
              <a:gd name="connsiteY175" fmla="*/ 3514725 h 3659982"/>
              <a:gd name="connsiteX176" fmla="*/ 3838575 w 4186237"/>
              <a:gd name="connsiteY176" fmla="*/ 3514725 h 3659982"/>
              <a:gd name="connsiteX177" fmla="*/ 3838575 w 4186237"/>
              <a:gd name="connsiteY177" fmla="*/ 3567112 h 3659982"/>
              <a:gd name="connsiteX178" fmla="*/ 3838575 w 4186237"/>
              <a:gd name="connsiteY178" fmla="*/ 3567112 h 3659982"/>
              <a:gd name="connsiteX179" fmla="*/ 3871912 w 4186237"/>
              <a:gd name="connsiteY179" fmla="*/ 3567112 h 3659982"/>
              <a:gd name="connsiteX180" fmla="*/ 3871912 w 4186237"/>
              <a:gd name="connsiteY180" fmla="*/ 3624261 h 3659982"/>
              <a:gd name="connsiteX181" fmla="*/ 3881437 w 4186237"/>
              <a:gd name="connsiteY181" fmla="*/ 3659982 h 3659982"/>
              <a:gd name="connsiteX182" fmla="*/ 4186237 w 4186237"/>
              <a:gd name="connsiteY182" fmla="*/ 3657600 h 3659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4186237" h="3659982">
                <a:moveTo>
                  <a:pt x="0" y="0"/>
                </a:moveTo>
                <a:lnTo>
                  <a:pt x="78582" y="2381"/>
                </a:lnTo>
                <a:lnTo>
                  <a:pt x="107156" y="40481"/>
                </a:lnTo>
                <a:lnTo>
                  <a:pt x="152400" y="47625"/>
                </a:lnTo>
                <a:lnTo>
                  <a:pt x="180975" y="100012"/>
                </a:lnTo>
                <a:lnTo>
                  <a:pt x="209550" y="100012"/>
                </a:lnTo>
                <a:lnTo>
                  <a:pt x="211931" y="147637"/>
                </a:lnTo>
                <a:lnTo>
                  <a:pt x="233362" y="147637"/>
                </a:lnTo>
                <a:lnTo>
                  <a:pt x="233362" y="176212"/>
                </a:lnTo>
                <a:lnTo>
                  <a:pt x="247650" y="176212"/>
                </a:lnTo>
                <a:lnTo>
                  <a:pt x="247650" y="214312"/>
                </a:lnTo>
                <a:lnTo>
                  <a:pt x="266700" y="214312"/>
                </a:lnTo>
                <a:lnTo>
                  <a:pt x="266700" y="233362"/>
                </a:lnTo>
                <a:lnTo>
                  <a:pt x="290512" y="238125"/>
                </a:lnTo>
                <a:lnTo>
                  <a:pt x="290512" y="276225"/>
                </a:lnTo>
                <a:lnTo>
                  <a:pt x="314325" y="290512"/>
                </a:lnTo>
                <a:lnTo>
                  <a:pt x="309562" y="338137"/>
                </a:lnTo>
                <a:lnTo>
                  <a:pt x="352425" y="400050"/>
                </a:lnTo>
                <a:lnTo>
                  <a:pt x="381000" y="409575"/>
                </a:lnTo>
                <a:lnTo>
                  <a:pt x="381000" y="476250"/>
                </a:lnTo>
                <a:lnTo>
                  <a:pt x="419100" y="509587"/>
                </a:lnTo>
                <a:lnTo>
                  <a:pt x="438150" y="516731"/>
                </a:lnTo>
                <a:lnTo>
                  <a:pt x="454818" y="550068"/>
                </a:lnTo>
                <a:lnTo>
                  <a:pt x="476250" y="550069"/>
                </a:lnTo>
                <a:lnTo>
                  <a:pt x="516732" y="607218"/>
                </a:lnTo>
                <a:lnTo>
                  <a:pt x="523875" y="633412"/>
                </a:lnTo>
                <a:lnTo>
                  <a:pt x="538163" y="645318"/>
                </a:lnTo>
                <a:lnTo>
                  <a:pt x="590550" y="700087"/>
                </a:lnTo>
                <a:lnTo>
                  <a:pt x="590550" y="728662"/>
                </a:lnTo>
                <a:lnTo>
                  <a:pt x="628650" y="728662"/>
                </a:lnTo>
                <a:lnTo>
                  <a:pt x="628650" y="766762"/>
                </a:lnTo>
                <a:lnTo>
                  <a:pt x="647700" y="766762"/>
                </a:lnTo>
                <a:lnTo>
                  <a:pt x="647700" y="804862"/>
                </a:lnTo>
                <a:lnTo>
                  <a:pt x="685800" y="804862"/>
                </a:lnTo>
                <a:lnTo>
                  <a:pt x="685800" y="852487"/>
                </a:lnTo>
                <a:lnTo>
                  <a:pt x="723900" y="852487"/>
                </a:lnTo>
                <a:lnTo>
                  <a:pt x="723900" y="904875"/>
                </a:lnTo>
                <a:lnTo>
                  <a:pt x="762000" y="904875"/>
                </a:lnTo>
                <a:lnTo>
                  <a:pt x="762000" y="962025"/>
                </a:lnTo>
                <a:lnTo>
                  <a:pt x="800100" y="962025"/>
                </a:lnTo>
                <a:lnTo>
                  <a:pt x="800100" y="981075"/>
                </a:lnTo>
                <a:lnTo>
                  <a:pt x="819150" y="981075"/>
                </a:lnTo>
                <a:lnTo>
                  <a:pt x="819150" y="1047750"/>
                </a:lnTo>
                <a:lnTo>
                  <a:pt x="838200" y="1047750"/>
                </a:lnTo>
                <a:lnTo>
                  <a:pt x="838200" y="1109662"/>
                </a:lnTo>
                <a:lnTo>
                  <a:pt x="866775" y="1109662"/>
                </a:lnTo>
                <a:lnTo>
                  <a:pt x="866775" y="1133475"/>
                </a:lnTo>
                <a:lnTo>
                  <a:pt x="890587" y="1133475"/>
                </a:lnTo>
                <a:lnTo>
                  <a:pt x="890587" y="1209675"/>
                </a:lnTo>
                <a:lnTo>
                  <a:pt x="938212" y="1209675"/>
                </a:lnTo>
                <a:lnTo>
                  <a:pt x="938212" y="1262062"/>
                </a:lnTo>
                <a:lnTo>
                  <a:pt x="962025" y="1262062"/>
                </a:lnTo>
                <a:lnTo>
                  <a:pt x="962025" y="1302544"/>
                </a:lnTo>
                <a:lnTo>
                  <a:pt x="1019175" y="1302544"/>
                </a:lnTo>
                <a:lnTo>
                  <a:pt x="1019175" y="1323975"/>
                </a:lnTo>
                <a:lnTo>
                  <a:pt x="1047750" y="1323975"/>
                </a:lnTo>
                <a:lnTo>
                  <a:pt x="1047750" y="1347787"/>
                </a:lnTo>
                <a:lnTo>
                  <a:pt x="1066800" y="1347787"/>
                </a:lnTo>
                <a:lnTo>
                  <a:pt x="1066800" y="1381125"/>
                </a:lnTo>
                <a:lnTo>
                  <a:pt x="1085850" y="1381125"/>
                </a:lnTo>
                <a:lnTo>
                  <a:pt x="1085850" y="1414462"/>
                </a:lnTo>
                <a:lnTo>
                  <a:pt x="1114425" y="1414462"/>
                </a:lnTo>
                <a:lnTo>
                  <a:pt x="1114425" y="1457325"/>
                </a:lnTo>
                <a:lnTo>
                  <a:pt x="1133475" y="1457325"/>
                </a:lnTo>
                <a:lnTo>
                  <a:pt x="1133475" y="1495425"/>
                </a:lnTo>
                <a:lnTo>
                  <a:pt x="1152525" y="1495425"/>
                </a:lnTo>
                <a:lnTo>
                  <a:pt x="1152525" y="1552575"/>
                </a:lnTo>
                <a:lnTo>
                  <a:pt x="1204912" y="1552575"/>
                </a:lnTo>
                <a:lnTo>
                  <a:pt x="1204912" y="1581150"/>
                </a:lnTo>
                <a:lnTo>
                  <a:pt x="1238250" y="1581150"/>
                </a:lnTo>
                <a:lnTo>
                  <a:pt x="1238250" y="1609725"/>
                </a:lnTo>
                <a:lnTo>
                  <a:pt x="1257300" y="1609725"/>
                </a:lnTo>
                <a:lnTo>
                  <a:pt x="1257300" y="1647825"/>
                </a:lnTo>
                <a:lnTo>
                  <a:pt x="1304925" y="1647825"/>
                </a:lnTo>
                <a:lnTo>
                  <a:pt x="1307306" y="1666875"/>
                </a:lnTo>
                <a:lnTo>
                  <a:pt x="1319212" y="1685925"/>
                </a:lnTo>
                <a:lnTo>
                  <a:pt x="1343025" y="1685925"/>
                </a:lnTo>
                <a:lnTo>
                  <a:pt x="1343025" y="1719262"/>
                </a:lnTo>
                <a:lnTo>
                  <a:pt x="1404937" y="1719262"/>
                </a:lnTo>
                <a:lnTo>
                  <a:pt x="1404937" y="1762125"/>
                </a:lnTo>
                <a:lnTo>
                  <a:pt x="1428750" y="1762125"/>
                </a:lnTo>
                <a:lnTo>
                  <a:pt x="1428750" y="1790700"/>
                </a:lnTo>
                <a:lnTo>
                  <a:pt x="1452562" y="1790700"/>
                </a:lnTo>
                <a:lnTo>
                  <a:pt x="1452562" y="1790700"/>
                </a:lnTo>
                <a:lnTo>
                  <a:pt x="1452562" y="1833562"/>
                </a:lnTo>
                <a:lnTo>
                  <a:pt x="1504950" y="1833562"/>
                </a:lnTo>
                <a:lnTo>
                  <a:pt x="1504950" y="1862137"/>
                </a:lnTo>
                <a:lnTo>
                  <a:pt x="1538287" y="1862137"/>
                </a:lnTo>
                <a:lnTo>
                  <a:pt x="1538287" y="1924050"/>
                </a:lnTo>
                <a:lnTo>
                  <a:pt x="1581150" y="1924050"/>
                </a:lnTo>
                <a:lnTo>
                  <a:pt x="1581150" y="1957387"/>
                </a:lnTo>
                <a:lnTo>
                  <a:pt x="1604962" y="1957387"/>
                </a:lnTo>
                <a:lnTo>
                  <a:pt x="1604962" y="1995487"/>
                </a:lnTo>
                <a:lnTo>
                  <a:pt x="1619250" y="1995487"/>
                </a:lnTo>
                <a:lnTo>
                  <a:pt x="1619250" y="2052637"/>
                </a:lnTo>
                <a:lnTo>
                  <a:pt x="1724025" y="2055018"/>
                </a:lnTo>
                <a:lnTo>
                  <a:pt x="1724025" y="2085975"/>
                </a:lnTo>
                <a:lnTo>
                  <a:pt x="1757362" y="2085975"/>
                </a:lnTo>
                <a:lnTo>
                  <a:pt x="1757362" y="2109787"/>
                </a:lnTo>
                <a:lnTo>
                  <a:pt x="1800225" y="2109787"/>
                </a:lnTo>
                <a:lnTo>
                  <a:pt x="1800225" y="2124075"/>
                </a:lnTo>
                <a:lnTo>
                  <a:pt x="1857375" y="2124075"/>
                </a:lnTo>
                <a:lnTo>
                  <a:pt x="1857375" y="2171700"/>
                </a:lnTo>
                <a:lnTo>
                  <a:pt x="1900237" y="2171700"/>
                </a:lnTo>
                <a:lnTo>
                  <a:pt x="1900237" y="2214562"/>
                </a:lnTo>
                <a:lnTo>
                  <a:pt x="1924050" y="2214562"/>
                </a:lnTo>
                <a:lnTo>
                  <a:pt x="1924050" y="2257425"/>
                </a:lnTo>
                <a:lnTo>
                  <a:pt x="1928813" y="2252662"/>
                </a:lnTo>
                <a:lnTo>
                  <a:pt x="1928813" y="2276475"/>
                </a:lnTo>
                <a:lnTo>
                  <a:pt x="1957387" y="2276475"/>
                </a:lnTo>
                <a:lnTo>
                  <a:pt x="1957387" y="2300287"/>
                </a:lnTo>
                <a:lnTo>
                  <a:pt x="1985962" y="2300287"/>
                </a:lnTo>
                <a:lnTo>
                  <a:pt x="1974056" y="2300287"/>
                </a:lnTo>
                <a:lnTo>
                  <a:pt x="2007394" y="2345532"/>
                </a:lnTo>
                <a:lnTo>
                  <a:pt x="2009775" y="2357437"/>
                </a:lnTo>
                <a:lnTo>
                  <a:pt x="2057400" y="2357437"/>
                </a:lnTo>
                <a:lnTo>
                  <a:pt x="2057400" y="2400300"/>
                </a:lnTo>
                <a:lnTo>
                  <a:pt x="2076450" y="2400300"/>
                </a:lnTo>
                <a:lnTo>
                  <a:pt x="2076450" y="2414587"/>
                </a:lnTo>
                <a:lnTo>
                  <a:pt x="2119312" y="2414587"/>
                </a:lnTo>
                <a:lnTo>
                  <a:pt x="2119312" y="2466975"/>
                </a:lnTo>
                <a:lnTo>
                  <a:pt x="2143125" y="2466975"/>
                </a:lnTo>
                <a:lnTo>
                  <a:pt x="2143125" y="2495550"/>
                </a:lnTo>
                <a:lnTo>
                  <a:pt x="2181225" y="2495550"/>
                </a:lnTo>
                <a:lnTo>
                  <a:pt x="2181225" y="2524125"/>
                </a:lnTo>
                <a:lnTo>
                  <a:pt x="2209801" y="2528888"/>
                </a:lnTo>
                <a:lnTo>
                  <a:pt x="2216943" y="2557462"/>
                </a:lnTo>
                <a:lnTo>
                  <a:pt x="2224088" y="2576513"/>
                </a:lnTo>
                <a:lnTo>
                  <a:pt x="2250281" y="2581274"/>
                </a:lnTo>
                <a:lnTo>
                  <a:pt x="2283617" y="2621756"/>
                </a:lnTo>
                <a:cubicBezTo>
                  <a:pt x="2283617" y="2640012"/>
                  <a:pt x="2286000" y="2648744"/>
                  <a:pt x="2286000" y="2667000"/>
                </a:cubicBezTo>
                <a:lnTo>
                  <a:pt x="2319337" y="2671763"/>
                </a:lnTo>
                <a:lnTo>
                  <a:pt x="2319337" y="2717005"/>
                </a:lnTo>
                <a:lnTo>
                  <a:pt x="2338388" y="2717006"/>
                </a:lnTo>
                <a:lnTo>
                  <a:pt x="2343150" y="2752725"/>
                </a:lnTo>
                <a:lnTo>
                  <a:pt x="2433637" y="2752725"/>
                </a:lnTo>
                <a:lnTo>
                  <a:pt x="2433637" y="2790825"/>
                </a:lnTo>
                <a:lnTo>
                  <a:pt x="2481262" y="2790825"/>
                </a:lnTo>
                <a:lnTo>
                  <a:pt x="2481262" y="2814637"/>
                </a:lnTo>
                <a:lnTo>
                  <a:pt x="2643187" y="2814637"/>
                </a:lnTo>
                <a:lnTo>
                  <a:pt x="2643187" y="2847975"/>
                </a:lnTo>
                <a:lnTo>
                  <a:pt x="2733675" y="2847975"/>
                </a:lnTo>
                <a:lnTo>
                  <a:pt x="2733675" y="2847975"/>
                </a:lnTo>
                <a:lnTo>
                  <a:pt x="2752724" y="2881312"/>
                </a:lnTo>
                <a:lnTo>
                  <a:pt x="2757487" y="2921794"/>
                </a:lnTo>
                <a:lnTo>
                  <a:pt x="2919412" y="2926556"/>
                </a:lnTo>
                <a:lnTo>
                  <a:pt x="2919412" y="2952750"/>
                </a:lnTo>
                <a:lnTo>
                  <a:pt x="2971800" y="2952750"/>
                </a:lnTo>
                <a:lnTo>
                  <a:pt x="2971800" y="2981325"/>
                </a:lnTo>
                <a:lnTo>
                  <a:pt x="3009900" y="2981325"/>
                </a:lnTo>
                <a:lnTo>
                  <a:pt x="3009900" y="3071812"/>
                </a:lnTo>
                <a:lnTo>
                  <a:pt x="3057525" y="3071812"/>
                </a:lnTo>
                <a:lnTo>
                  <a:pt x="3057525" y="3090862"/>
                </a:lnTo>
                <a:lnTo>
                  <a:pt x="3095625" y="3090862"/>
                </a:lnTo>
                <a:lnTo>
                  <a:pt x="3095625" y="3119437"/>
                </a:lnTo>
                <a:lnTo>
                  <a:pt x="3114675" y="3119437"/>
                </a:lnTo>
                <a:lnTo>
                  <a:pt x="3114675" y="3162300"/>
                </a:lnTo>
                <a:lnTo>
                  <a:pt x="3176587" y="3162300"/>
                </a:lnTo>
                <a:lnTo>
                  <a:pt x="3176587" y="3205162"/>
                </a:lnTo>
                <a:lnTo>
                  <a:pt x="3195637" y="3205162"/>
                </a:lnTo>
                <a:lnTo>
                  <a:pt x="3195637" y="3243262"/>
                </a:lnTo>
                <a:lnTo>
                  <a:pt x="3214687" y="3243262"/>
                </a:lnTo>
                <a:lnTo>
                  <a:pt x="3214687" y="3243262"/>
                </a:lnTo>
                <a:lnTo>
                  <a:pt x="3214687" y="3290887"/>
                </a:lnTo>
                <a:lnTo>
                  <a:pt x="3348037" y="3290887"/>
                </a:lnTo>
                <a:lnTo>
                  <a:pt x="3348037" y="3319462"/>
                </a:lnTo>
                <a:lnTo>
                  <a:pt x="3371850" y="3319462"/>
                </a:lnTo>
                <a:lnTo>
                  <a:pt x="3371850" y="3357562"/>
                </a:lnTo>
                <a:lnTo>
                  <a:pt x="3495675" y="3357562"/>
                </a:lnTo>
                <a:lnTo>
                  <a:pt x="3495675" y="3409950"/>
                </a:lnTo>
                <a:lnTo>
                  <a:pt x="3533775" y="3409950"/>
                </a:lnTo>
                <a:lnTo>
                  <a:pt x="3533775" y="3438525"/>
                </a:lnTo>
                <a:lnTo>
                  <a:pt x="3695700" y="3438525"/>
                </a:lnTo>
                <a:lnTo>
                  <a:pt x="3695700" y="3476625"/>
                </a:lnTo>
                <a:lnTo>
                  <a:pt x="3719512" y="3476625"/>
                </a:lnTo>
                <a:lnTo>
                  <a:pt x="3719512" y="3514725"/>
                </a:lnTo>
                <a:lnTo>
                  <a:pt x="3838575" y="3514725"/>
                </a:lnTo>
                <a:lnTo>
                  <a:pt x="3838575" y="3567112"/>
                </a:lnTo>
                <a:lnTo>
                  <a:pt x="3838575" y="3567112"/>
                </a:lnTo>
                <a:lnTo>
                  <a:pt x="3871912" y="3567112"/>
                </a:lnTo>
                <a:lnTo>
                  <a:pt x="3871912" y="3624261"/>
                </a:lnTo>
                <a:lnTo>
                  <a:pt x="3881437" y="3659982"/>
                </a:lnTo>
                <a:lnTo>
                  <a:pt x="4186237" y="36576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AC3EB46E-D974-1071-233C-4B2BACFD3C31}"/>
              </a:ext>
            </a:extLst>
          </p:cNvPr>
          <p:cNvSpPr/>
          <p:nvPr/>
        </p:nvSpPr>
        <p:spPr bwMode="auto">
          <a:xfrm>
            <a:off x="7229475" y="1652588"/>
            <a:ext cx="4181475" cy="3667125"/>
          </a:xfrm>
          <a:custGeom>
            <a:avLst/>
            <a:gdLst>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66713 w 4181475"/>
              <a:gd name="connsiteY14" fmla="*/ 804862 h 3667125"/>
              <a:gd name="connsiteX15" fmla="*/ 433388 w 4181475"/>
              <a:gd name="connsiteY15" fmla="*/ 804862 h 3667125"/>
              <a:gd name="connsiteX16" fmla="*/ 433388 w 4181475"/>
              <a:gd name="connsiteY16" fmla="*/ 914400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71513 w 4181475"/>
              <a:gd name="connsiteY28" fmla="*/ 1319212 h 3667125"/>
              <a:gd name="connsiteX29" fmla="*/ 733425 w 4181475"/>
              <a:gd name="connsiteY29" fmla="*/ 131921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4038 w 4181475"/>
              <a:gd name="connsiteY85" fmla="*/ 2805112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66713 w 4181475"/>
              <a:gd name="connsiteY14" fmla="*/ 804862 h 3667125"/>
              <a:gd name="connsiteX15" fmla="*/ 433388 w 4181475"/>
              <a:gd name="connsiteY15" fmla="*/ 804862 h 3667125"/>
              <a:gd name="connsiteX16" fmla="*/ 433388 w 4181475"/>
              <a:gd name="connsiteY16" fmla="*/ 914400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73894 w 4181475"/>
              <a:gd name="connsiteY28" fmla="*/ 1300162 h 3667125"/>
              <a:gd name="connsiteX29" fmla="*/ 733425 w 4181475"/>
              <a:gd name="connsiteY29" fmla="*/ 131921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4038 w 4181475"/>
              <a:gd name="connsiteY85" fmla="*/ 2805112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66713 w 4181475"/>
              <a:gd name="connsiteY14" fmla="*/ 804862 h 3667125"/>
              <a:gd name="connsiteX15" fmla="*/ 433388 w 4181475"/>
              <a:gd name="connsiteY15" fmla="*/ 804862 h 3667125"/>
              <a:gd name="connsiteX16" fmla="*/ 433388 w 4181475"/>
              <a:gd name="connsiteY16" fmla="*/ 914400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73894 w 4181475"/>
              <a:gd name="connsiteY28" fmla="*/ 1333500 h 3667125"/>
              <a:gd name="connsiteX29" fmla="*/ 733425 w 4181475"/>
              <a:gd name="connsiteY29" fmla="*/ 131921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4038 w 4181475"/>
              <a:gd name="connsiteY85" fmla="*/ 2805112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66713 w 4181475"/>
              <a:gd name="connsiteY14" fmla="*/ 804862 h 3667125"/>
              <a:gd name="connsiteX15" fmla="*/ 433388 w 4181475"/>
              <a:gd name="connsiteY15" fmla="*/ 804862 h 3667125"/>
              <a:gd name="connsiteX16" fmla="*/ 433388 w 4181475"/>
              <a:gd name="connsiteY16" fmla="*/ 914400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73894 w 4181475"/>
              <a:gd name="connsiteY28" fmla="*/ 1333500 h 3667125"/>
              <a:gd name="connsiteX29" fmla="*/ 733425 w 4181475"/>
              <a:gd name="connsiteY29" fmla="*/ 1345406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4038 w 4181475"/>
              <a:gd name="connsiteY85" fmla="*/ 2805112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66713 w 4181475"/>
              <a:gd name="connsiteY14" fmla="*/ 804862 h 3667125"/>
              <a:gd name="connsiteX15" fmla="*/ 433388 w 4181475"/>
              <a:gd name="connsiteY15" fmla="*/ 804862 h 3667125"/>
              <a:gd name="connsiteX16" fmla="*/ 433388 w 4181475"/>
              <a:gd name="connsiteY16" fmla="*/ 914400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45406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4038 w 4181475"/>
              <a:gd name="connsiteY85" fmla="*/ 2805112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66713 w 4181475"/>
              <a:gd name="connsiteY14" fmla="*/ 804862 h 3667125"/>
              <a:gd name="connsiteX15" fmla="*/ 433388 w 4181475"/>
              <a:gd name="connsiteY15" fmla="*/ 804862 h 3667125"/>
              <a:gd name="connsiteX16" fmla="*/ 433388 w 4181475"/>
              <a:gd name="connsiteY16" fmla="*/ 914400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4038 w 4181475"/>
              <a:gd name="connsiteY85" fmla="*/ 2805112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66713 w 4181475"/>
              <a:gd name="connsiteY14" fmla="*/ 804862 h 3667125"/>
              <a:gd name="connsiteX15" fmla="*/ 433388 w 4181475"/>
              <a:gd name="connsiteY15" fmla="*/ 804862 h 3667125"/>
              <a:gd name="connsiteX16" fmla="*/ 452438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4038 w 4181475"/>
              <a:gd name="connsiteY85" fmla="*/ 2805112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66713 w 4181475"/>
              <a:gd name="connsiteY14" fmla="*/ 804862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4038 w 4181475"/>
              <a:gd name="connsiteY85" fmla="*/ 2805112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4038 w 4181475"/>
              <a:gd name="connsiteY85" fmla="*/ 2805112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36068 h 3667125"/>
              <a:gd name="connsiteX86" fmla="*/ 1857375 w 4181475"/>
              <a:gd name="connsiteY86" fmla="*/ 2805112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36068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33637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50306 h 3667125"/>
              <a:gd name="connsiteX69" fmla="*/ 1476375 w 4181475"/>
              <a:gd name="connsiteY69" fmla="*/ 2433637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50306 h 3667125"/>
              <a:gd name="connsiteX69" fmla="*/ 1476375 w 4181475"/>
              <a:gd name="connsiteY69" fmla="*/ 2447924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19450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50306 h 3667125"/>
              <a:gd name="connsiteX69" fmla="*/ 1476375 w 4181475"/>
              <a:gd name="connsiteY69" fmla="*/ 2447924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33737 h 3667125"/>
              <a:gd name="connsiteX104" fmla="*/ 2419350 w 4181475"/>
              <a:gd name="connsiteY104" fmla="*/ 3219450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50306 h 3667125"/>
              <a:gd name="connsiteX69" fmla="*/ 1476375 w 4181475"/>
              <a:gd name="connsiteY69" fmla="*/ 2447924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1212 w 4181475"/>
              <a:gd name="connsiteY97" fmla="*/ 3052762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33737 h 3667125"/>
              <a:gd name="connsiteX104" fmla="*/ 2419350 w 4181475"/>
              <a:gd name="connsiteY104" fmla="*/ 3231356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50306 h 3667125"/>
              <a:gd name="connsiteX69" fmla="*/ 1476375 w 4181475"/>
              <a:gd name="connsiteY69" fmla="*/ 2447924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8356 w 4181475"/>
              <a:gd name="connsiteY97" fmla="*/ 3057525 h 3667125"/>
              <a:gd name="connsiteX98" fmla="*/ 2143125 w 4181475"/>
              <a:gd name="connsiteY98" fmla="*/ 3052762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33737 h 3667125"/>
              <a:gd name="connsiteX104" fmla="*/ 2419350 w 4181475"/>
              <a:gd name="connsiteY104" fmla="*/ 3231356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50306 h 3667125"/>
              <a:gd name="connsiteX69" fmla="*/ 1476375 w 4181475"/>
              <a:gd name="connsiteY69" fmla="*/ 2447924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8356 w 4181475"/>
              <a:gd name="connsiteY97" fmla="*/ 3057525 h 3667125"/>
              <a:gd name="connsiteX98" fmla="*/ 2145506 w 4181475"/>
              <a:gd name="connsiteY98" fmla="*/ 3059906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33737 h 3667125"/>
              <a:gd name="connsiteX104" fmla="*/ 2419350 w 4181475"/>
              <a:gd name="connsiteY104" fmla="*/ 3231356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19400 w 4181475"/>
              <a:gd name="connsiteY123" fmla="*/ 3543300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50306 h 3667125"/>
              <a:gd name="connsiteX69" fmla="*/ 1476375 w 4181475"/>
              <a:gd name="connsiteY69" fmla="*/ 2447924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8356 w 4181475"/>
              <a:gd name="connsiteY97" fmla="*/ 3057525 h 3667125"/>
              <a:gd name="connsiteX98" fmla="*/ 2145506 w 4181475"/>
              <a:gd name="connsiteY98" fmla="*/ 3059906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33737 h 3667125"/>
              <a:gd name="connsiteX104" fmla="*/ 2419350 w 4181475"/>
              <a:gd name="connsiteY104" fmla="*/ 3231356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28925 w 4181475"/>
              <a:gd name="connsiteY123" fmla="*/ 3548062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50306 h 3667125"/>
              <a:gd name="connsiteX69" fmla="*/ 1476375 w 4181475"/>
              <a:gd name="connsiteY69" fmla="*/ 2447924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8356 w 4181475"/>
              <a:gd name="connsiteY97" fmla="*/ 3057525 h 3667125"/>
              <a:gd name="connsiteX98" fmla="*/ 2145506 w 4181475"/>
              <a:gd name="connsiteY98" fmla="*/ 3059906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33737 h 3667125"/>
              <a:gd name="connsiteX104" fmla="*/ 2419350 w 4181475"/>
              <a:gd name="connsiteY104" fmla="*/ 3231356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36069 w 4181475"/>
              <a:gd name="connsiteY123" fmla="*/ 3548062 h 3667125"/>
              <a:gd name="connsiteX124" fmla="*/ 2857500 w 4181475"/>
              <a:gd name="connsiteY124" fmla="*/ 3543300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 name="connsiteX0" fmla="*/ 0 w 4181475"/>
              <a:gd name="connsiteY0" fmla="*/ 0 h 3667125"/>
              <a:gd name="connsiteX1" fmla="*/ 100013 w 4181475"/>
              <a:gd name="connsiteY1" fmla="*/ 123825 h 3667125"/>
              <a:gd name="connsiteX2" fmla="*/ 161925 w 4181475"/>
              <a:gd name="connsiteY2" fmla="*/ 200025 h 3667125"/>
              <a:gd name="connsiteX3" fmla="*/ 161925 w 4181475"/>
              <a:gd name="connsiteY3" fmla="*/ 252412 h 3667125"/>
              <a:gd name="connsiteX4" fmla="*/ 195263 w 4181475"/>
              <a:gd name="connsiteY4" fmla="*/ 252412 h 3667125"/>
              <a:gd name="connsiteX5" fmla="*/ 238125 w 4181475"/>
              <a:gd name="connsiteY5" fmla="*/ 338137 h 3667125"/>
              <a:gd name="connsiteX6" fmla="*/ 238125 w 4181475"/>
              <a:gd name="connsiteY6" fmla="*/ 438150 h 3667125"/>
              <a:gd name="connsiteX7" fmla="*/ 266700 w 4181475"/>
              <a:gd name="connsiteY7" fmla="*/ 438150 h 3667125"/>
              <a:gd name="connsiteX8" fmla="*/ 266700 w 4181475"/>
              <a:gd name="connsiteY8" fmla="*/ 500062 h 3667125"/>
              <a:gd name="connsiteX9" fmla="*/ 304800 w 4181475"/>
              <a:gd name="connsiteY9" fmla="*/ 500062 h 3667125"/>
              <a:gd name="connsiteX10" fmla="*/ 304800 w 4181475"/>
              <a:gd name="connsiteY10" fmla="*/ 581025 h 3667125"/>
              <a:gd name="connsiteX11" fmla="*/ 328612 w 4181475"/>
              <a:gd name="connsiteY11" fmla="*/ 604837 h 3667125"/>
              <a:gd name="connsiteX12" fmla="*/ 328612 w 4181475"/>
              <a:gd name="connsiteY12" fmla="*/ 671512 h 3667125"/>
              <a:gd name="connsiteX13" fmla="*/ 366713 w 4181475"/>
              <a:gd name="connsiteY13" fmla="*/ 671512 h 3667125"/>
              <a:gd name="connsiteX14" fmla="*/ 390526 w 4181475"/>
              <a:gd name="connsiteY14" fmla="*/ 807243 h 3667125"/>
              <a:gd name="connsiteX15" fmla="*/ 433388 w 4181475"/>
              <a:gd name="connsiteY15" fmla="*/ 804862 h 3667125"/>
              <a:gd name="connsiteX16" fmla="*/ 459581 w 4181475"/>
              <a:gd name="connsiteY16" fmla="*/ 916781 h 3667125"/>
              <a:gd name="connsiteX17" fmla="*/ 485775 w 4181475"/>
              <a:gd name="connsiteY17" fmla="*/ 914400 h 3667125"/>
              <a:gd name="connsiteX18" fmla="*/ 485775 w 4181475"/>
              <a:gd name="connsiteY18" fmla="*/ 966787 h 3667125"/>
              <a:gd name="connsiteX19" fmla="*/ 523875 w 4181475"/>
              <a:gd name="connsiteY19" fmla="*/ 966787 h 3667125"/>
              <a:gd name="connsiteX20" fmla="*/ 523875 w 4181475"/>
              <a:gd name="connsiteY20" fmla="*/ 1004887 h 3667125"/>
              <a:gd name="connsiteX21" fmla="*/ 542925 w 4181475"/>
              <a:gd name="connsiteY21" fmla="*/ 1004887 h 3667125"/>
              <a:gd name="connsiteX22" fmla="*/ 542925 w 4181475"/>
              <a:gd name="connsiteY22" fmla="*/ 1081087 h 3667125"/>
              <a:gd name="connsiteX23" fmla="*/ 609600 w 4181475"/>
              <a:gd name="connsiteY23" fmla="*/ 1081087 h 3667125"/>
              <a:gd name="connsiteX24" fmla="*/ 609600 w 4181475"/>
              <a:gd name="connsiteY24" fmla="*/ 1133475 h 3667125"/>
              <a:gd name="connsiteX25" fmla="*/ 642938 w 4181475"/>
              <a:gd name="connsiteY25" fmla="*/ 1133475 h 3667125"/>
              <a:gd name="connsiteX26" fmla="*/ 642938 w 4181475"/>
              <a:gd name="connsiteY26" fmla="*/ 1209675 h 3667125"/>
              <a:gd name="connsiteX27" fmla="*/ 671513 w 4181475"/>
              <a:gd name="connsiteY27" fmla="*/ 1209675 h 3667125"/>
              <a:gd name="connsiteX28" fmla="*/ 681038 w 4181475"/>
              <a:gd name="connsiteY28" fmla="*/ 1333500 h 3667125"/>
              <a:gd name="connsiteX29" fmla="*/ 733425 w 4181475"/>
              <a:gd name="connsiteY29" fmla="*/ 1338262 h 3667125"/>
              <a:gd name="connsiteX30" fmla="*/ 733425 w 4181475"/>
              <a:gd name="connsiteY30" fmla="*/ 1376362 h 3667125"/>
              <a:gd name="connsiteX31" fmla="*/ 766763 w 4181475"/>
              <a:gd name="connsiteY31" fmla="*/ 1376362 h 3667125"/>
              <a:gd name="connsiteX32" fmla="*/ 766763 w 4181475"/>
              <a:gd name="connsiteY32" fmla="*/ 1428750 h 3667125"/>
              <a:gd name="connsiteX33" fmla="*/ 790575 w 4181475"/>
              <a:gd name="connsiteY33" fmla="*/ 1428750 h 3667125"/>
              <a:gd name="connsiteX34" fmla="*/ 790575 w 4181475"/>
              <a:gd name="connsiteY34" fmla="*/ 1462087 h 3667125"/>
              <a:gd name="connsiteX35" fmla="*/ 842963 w 4181475"/>
              <a:gd name="connsiteY35" fmla="*/ 1462087 h 3667125"/>
              <a:gd name="connsiteX36" fmla="*/ 842963 w 4181475"/>
              <a:gd name="connsiteY36" fmla="*/ 1562100 h 3667125"/>
              <a:gd name="connsiteX37" fmla="*/ 914400 w 4181475"/>
              <a:gd name="connsiteY37" fmla="*/ 1562100 h 3667125"/>
              <a:gd name="connsiteX38" fmla="*/ 914400 w 4181475"/>
              <a:gd name="connsiteY38" fmla="*/ 1643062 h 3667125"/>
              <a:gd name="connsiteX39" fmla="*/ 938213 w 4181475"/>
              <a:gd name="connsiteY39" fmla="*/ 1643062 h 3667125"/>
              <a:gd name="connsiteX40" fmla="*/ 938213 w 4181475"/>
              <a:gd name="connsiteY40" fmla="*/ 1714500 h 3667125"/>
              <a:gd name="connsiteX41" fmla="*/ 966788 w 4181475"/>
              <a:gd name="connsiteY41" fmla="*/ 1714500 h 3667125"/>
              <a:gd name="connsiteX42" fmla="*/ 966788 w 4181475"/>
              <a:gd name="connsiteY42" fmla="*/ 1743075 h 3667125"/>
              <a:gd name="connsiteX43" fmla="*/ 1014413 w 4181475"/>
              <a:gd name="connsiteY43" fmla="*/ 1743075 h 3667125"/>
              <a:gd name="connsiteX44" fmla="*/ 1014413 w 4181475"/>
              <a:gd name="connsiteY44" fmla="*/ 1814512 h 3667125"/>
              <a:gd name="connsiteX45" fmla="*/ 1038225 w 4181475"/>
              <a:gd name="connsiteY45" fmla="*/ 1814512 h 3667125"/>
              <a:gd name="connsiteX46" fmla="*/ 1038225 w 4181475"/>
              <a:gd name="connsiteY46" fmla="*/ 1852612 h 3667125"/>
              <a:gd name="connsiteX47" fmla="*/ 1062038 w 4181475"/>
              <a:gd name="connsiteY47" fmla="*/ 1852612 h 3667125"/>
              <a:gd name="connsiteX48" fmla="*/ 1062038 w 4181475"/>
              <a:gd name="connsiteY48" fmla="*/ 1947862 h 3667125"/>
              <a:gd name="connsiteX49" fmla="*/ 1081088 w 4181475"/>
              <a:gd name="connsiteY49" fmla="*/ 1947862 h 3667125"/>
              <a:gd name="connsiteX50" fmla="*/ 1081088 w 4181475"/>
              <a:gd name="connsiteY50" fmla="*/ 2033587 h 3667125"/>
              <a:gd name="connsiteX51" fmla="*/ 1081088 w 4181475"/>
              <a:gd name="connsiteY51" fmla="*/ 2033587 h 3667125"/>
              <a:gd name="connsiteX52" fmla="*/ 1081088 w 4181475"/>
              <a:gd name="connsiteY52" fmla="*/ 2095500 h 3667125"/>
              <a:gd name="connsiteX53" fmla="*/ 1123950 w 4181475"/>
              <a:gd name="connsiteY53" fmla="*/ 2095500 h 3667125"/>
              <a:gd name="connsiteX54" fmla="*/ 1123950 w 4181475"/>
              <a:gd name="connsiteY54" fmla="*/ 2124075 h 3667125"/>
              <a:gd name="connsiteX55" fmla="*/ 1143000 w 4181475"/>
              <a:gd name="connsiteY55" fmla="*/ 2124075 h 3667125"/>
              <a:gd name="connsiteX56" fmla="*/ 1143000 w 4181475"/>
              <a:gd name="connsiteY56" fmla="*/ 2162175 h 3667125"/>
              <a:gd name="connsiteX57" fmla="*/ 1166813 w 4181475"/>
              <a:gd name="connsiteY57" fmla="*/ 2162175 h 3667125"/>
              <a:gd name="connsiteX58" fmla="*/ 1166813 w 4181475"/>
              <a:gd name="connsiteY58" fmla="*/ 2205037 h 3667125"/>
              <a:gd name="connsiteX59" fmla="*/ 1209675 w 4181475"/>
              <a:gd name="connsiteY59" fmla="*/ 2205037 h 3667125"/>
              <a:gd name="connsiteX60" fmla="*/ 1209675 w 4181475"/>
              <a:gd name="connsiteY60" fmla="*/ 2271712 h 3667125"/>
              <a:gd name="connsiteX61" fmla="*/ 1247775 w 4181475"/>
              <a:gd name="connsiteY61" fmla="*/ 2271712 h 3667125"/>
              <a:gd name="connsiteX62" fmla="*/ 1247775 w 4181475"/>
              <a:gd name="connsiteY62" fmla="*/ 2295525 h 3667125"/>
              <a:gd name="connsiteX63" fmla="*/ 1314450 w 4181475"/>
              <a:gd name="connsiteY63" fmla="*/ 2295525 h 3667125"/>
              <a:gd name="connsiteX64" fmla="*/ 1314450 w 4181475"/>
              <a:gd name="connsiteY64" fmla="*/ 2347912 h 3667125"/>
              <a:gd name="connsiteX65" fmla="*/ 1343025 w 4181475"/>
              <a:gd name="connsiteY65" fmla="*/ 2347912 h 3667125"/>
              <a:gd name="connsiteX66" fmla="*/ 1343025 w 4181475"/>
              <a:gd name="connsiteY66" fmla="*/ 2381250 h 3667125"/>
              <a:gd name="connsiteX67" fmla="*/ 1404938 w 4181475"/>
              <a:gd name="connsiteY67" fmla="*/ 2381250 h 3667125"/>
              <a:gd name="connsiteX68" fmla="*/ 1404938 w 4181475"/>
              <a:gd name="connsiteY68" fmla="*/ 2450306 h 3667125"/>
              <a:gd name="connsiteX69" fmla="*/ 1476375 w 4181475"/>
              <a:gd name="connsiteY69" fmla="*/ 2447924 h 3667125"/>
              <a:gd name="connsiteX70" fmla="*/ 1476375 w 4181475"/>
              <a:gd name="connsiteY70" fmla="*/ 2481262 h 3667125"/>
              <a:gd name="connsiteX71" fmla="*/ 1504950 w 4181475"/>
              <a:gd name="connsiteY71" fmla="*/ 2481262 h 3667125"/>
              <a:gd name="connsiteX72" fmla="*/ 1504950 w 4181475"/>
              <a:gd name="connsiteY72" fmla="*/ 2528887 h 3667125"/>
              <a:gd name="connsiteX73" fmla="*/ 1600200 w 4181475"/>
              <a:gd name="connsiteY73" fmla="*/ 2528887 h 3667125"/>
              <a:gd name="connsiteX74" fmla="*/ 1600200 w 4181475"/>
              <a:gd name="connsiteY74" fmla="*/ 2586037 h 3667125"/>
              <a:gd name="connsiteX75" fmla="*/ 1647825 w 4181475"/>
              <a:gd name="connsiteY75" fmla="*/ 2586037 h 3667125"/>
              <a:gd name="connsiteX76" fmla="*/ 1647825 w 4181475"/>
              <a:gd name="connsiteY76" fmla="*/ 2614612 h 3667125"/>
              <a:gd name="connsiteX77" fmla="*/ 1676400 w 4181475"/>
              <a:gd name="connsiteY77" fmla="*/ 2614612 h 3667125"/>
              <a:gd name="connsiteX78" fmla="*/ 1676400 w 4181475"/>
              <a:gd name="connsiteY78" fmla="*/ 2676525 h 3667125"/>
              <a:gd name="connsiteX79" fmla="*/ 1733550 w 4181475"/>
              <a:gd name="connsiteY79" fmla="*/ 2676525 h 3667125"/>
              <a:gd name="connsiteX80" fmla="*/ 1733550 w 4181475"/>
              <a:gd name="connsiteY80" fmla="*/ 2724150 h 3667125"/>
              <a:gd name="connsiteX81" fmla="*/ 1757363 w 4181475"/>
              <a:gd name="connsiteY81" fmla="*/ 2724150 h 3667125"/>
              <a:gd name="connsiteX82" fmla="*/ 1757363 w 4181475"/>
              <a:gd name="connsiteY82" fmla="*/ 2771775 h 3667125"/>
              <a:gd name="connsiteX83" fmla="*/ 1785938 w 4181475"/>
              <a:gd name="connsiteY83" fmla="*/ 2771775 h 3667125"/>
              <a:gd name="connsiteX84" fmla="*/ 1785938 w 4181475"/>
              <a:gd name="connsiteY84" fmla="*/ 2805112 h 3667125"/>
              <a:gd name="connsiteX85" fmla="*/ 1826419 w 4181475"/>
              <a:gd name="connsiteY85" fmla="*/ 2828924 h 3667125"/>
              <a:gd name="connsiteX86" fmla="*/ 1852612 w 4181475"/>
              <a:gd name="connsiteY86" fmla="*/ 2831306 h 3667125"/>
              <a:gd name="connsiteX87" fmla="*/ 1857375 w 4181475"/>
              <a:gd name="connsiteY87" fmla="*/ 2857500 h 3667125"/>
              <a:gd name="connsiteX88" fmla="*/ 1900238 w 4181475"/>
              <a:gd name="connsiteY88" fmla="*/ 2857500 h 3667125"/>
              <a:gd name="connsiteX89" fmla="*/ 1900238 w 4181475"/>
              <a:gd name="connsiteY89" fmla="*/ 2900362 h 3667125"/>
              <a:gd name="connsiteX90" fmla="*/ 1971675 w 4181475"/>
              <a:gd name="connsiteY90" fmla="*/ 2900362 h 3667125"/>
              <a:gd name="connsiteX91" fmla="*/ 1971675 w 4181475"/>
              <a:gd name="connsiteY91" fmla="*/ 2971800 h 3667125"/>
              <a:gd name="connsiteX92" fmla="*/ 2000250 w 4181475"/>
              <a:gd name="connsiteY92" fmla="*/ 2971800 h 3667125"/>
              <a:gd name="connsiteX93" fmla="*/ 2000250 w 4181475"/>
              <a:gd name="connsiteY93" fmla="*/ 2986087 h 3667125"/>
              <a:gd name="connsiteX94" fmla="*/ 2057400 w 4181475"/>
              <a:gd name="connsiteY94" fmla="*/ 2986087 h 3667125"/>
              <a:gd name="connsiteX95" fmla="*/ 2057400 w 4181475"/>
              <a:gd name="connsiteY95" fmla="*/ 3028950 h 3667125"/>
              <a:gd name="connsiteX96" fmla="*/ 2057400 w 4181475"/>
              <a:gd name="connsiteY96" fmla="*/ 3028950 h 3667125"/>
              <a:gd name="connsiteX97" fmla="*/ 2088356 w 4181475"/>
              <a:gd name="connsiteY97" fmla="*/ 3057525 h 3667125"/>
              <a:gd name="connsiteX98" fmla="*/ 2145506 w 4181475"/>
              <a:gd name="connsiteY98" fmla="*/ 3059906 h 3667125"/>
              <a:gd name="connsiteX99" fmla="*/ 2143125 w 4181475"/>
              <a:gd name="connsiteY99" fmla="*/ 3114675 h 3667125"/>
              <a:gd name="connsiteX100" fmla="*/ 2266950 w 4181475"/>
              <a:gd name="connsiteY100" fmla="*/ 3114675 h 3667125"/>
              <a:gd name="connsiteX101" fmla="*/ 2266950 w 4181475"/>
              <a:gd name="connsiteY101" fmla="*/ 3152775 h 3667125"/>
              <a:gd name="connsiteX102" fmla="*/ 2300288 w 4181475"/>
              <a:gd name="connsiteY102" fmla="*/ 3152775 h 3667125"/>
              <a:gd name="connsiteX103" fmla="*/ 2300288 w 4181475"/>
              <a:gd name="connsiteY103" fmla="*/ 3233737 h 3667125"/>
              <a:gd name="connsiteX104" fmla="*/ 2419350 w 4181475"/>
              <a:gd name="connsiteY104" fmla="*/ 3231356 h 3667125"/>
              <a:gd name="connsiteX105" fmla="*/ 2419350 w 4181475"/>
              <a:gd name="connsiteY105" fmla="*/ 3267075 h 3667125"/>
              <a:gd name="connsiteX106" fmla="*/ 2443163 w 4181475"/>
              <a:gd name="connsiteY106" fmla="*/ 3267075 h 3667125"/>
              <a:gd name="connsiteX107" fmla="*/ 2443163 w 4181475"/>
              <a:gd name="connsiteY107" fmla="*/ 3290887 h 3667125"/>
              <a:gd name="connsiteX108" fmla="*/ 2528888 w 4181475"/>
              <a:gd name="connsiteY108" fmla="*/ 3290887 h 3667125"/>
              <a:gd name="connsiteX109" fmla="*/ 2528888 w 4181475"/>
              <a:gd name="connsiteY109" fmla="*/ 3314700 h 3667125"/>
              <a:gd name="connsiteX110" fmla="*/ 2566988 w 4181475"/>
              <a:gd name="connsiteY110" fmla="*/ 3314700 h 3667125"/>
              <a:gd name="connsiteX111" fmla="*/ 2566988 w 4181475"/>
              <a:gd name="connsiteY111" fmla="*/ 3352800 h 3667125"/>
              <a:gd name="connsiteX112" fmla="*/ 2619375 w 4181475"/>
              <a:gd name="connsiteY112" fmla="*/ 3352800 h 3667125"/>
              <a:gd name="connsiteX113" fmla="*/ 2619375 w 4181475"/>
              <a:gd name="connsiteY113" fmla="*/ 3376612 h 3667125"/>
              <a:gd name="connsiteX114" fmla="*/ 2695575 w 4181475"/>
              <a:gd name="connsiteY114" fmla="*/ 3376612 h 3667125"/>
              <a:gd name="connsiteX115" fmla="*/ 2695575 w 4181475"/>
              <a:gd name="connsiteY115" fmla="*/ 3409950 h 3667125"/>
              <a:gd name="connsiteX116" fmla="*/ 2728913 w 4181475"/>
              <a:gd name="connsiteY116" fmla="*/ 3409950 h 3667125"/>
              <a:gd name="connsiteX117" fmla="*/ 2728913 w 4181475"/>
              <a:gd name="connsiteY117" fmla="*/ 3457575 h 3667125"/>
              <a:gd name="connsiteX118" fmla="*/ 2776538 w 4181475"/>
              <a:gd name="connsiteY118" fmla="*/ 3457575 h 3667125"/>
              <a:gd name="connsiteX119" fmla="*/ 2776538 w 4181475"/>
              <a:gd name="connsiteY119" fmla="*/ 3481387 h 3667125"/>
              <a:gd name="connsiteX120" fmla="*/ 2809875 w 4181475"/>
              <a:gd name="connsiteY120" fmla="*/ 3481387 h 3667125"/>
              <a:gd name="connsiteX121" fmla="*/ 2809875 w 4181475"/>
              <a:gd name="connsiteY121" fmla="*/ 3529012 h 3667125"/>
              <a:gd name="connsiteX122" fmla="*/ 2833688 w 4181475"/>
              <a:gd name="connsiteY122" fmla="*/ 3529012 h 3667125"/>
              <a:gd name="connsiteX123" fmla="*/ 2836069 w 4181475"/>
              <a:gd name="connsiteY123" fmla="*/ 3548062 h 3667125"/>
              <a:gd name="connsiteX124" fmla="*/ 2871787 w 4181475"/>
              <a:gd name="connsiteY124" fmla="*/ 3550443 h 3667125"/>
              <a:gd name="connsiteX125" fmla="*/ 2886075 w 4181475"/>
              <a:gd name="connsiteY125" fmla="*/ 3571875 h 3667125"/>
              <a:gd name="connsiteX126" fmla="*/ 3133725 w 4181475"/>
              <a:gd name="connsiteY126" fmla="*/ 3571875 h 3667125"/>
              <a:gd name="connsiteX127" fmla="*/ 3133725 w 4181475"/>
              <a:gd name="connsiteY127" fmla="*/ 3609975 h 3667125"/>
              <a:gd name="connsiteX128" fmla="*/ 3738563 w 4181475"/>
              <a:gd name="connsiteY128" fmla="*/ 3609975 h 3667125"/>
              <a:gd name="connsiteX129" fmla="*/ 3738563 w 4181475"/>
              <a:gd name="connsiteY129" fmla="*/ 3667125 h 3667125"/>
              <a:gd name="connsiteX130" fmla="*/ 4181475 w 4181475"/>
              <a:gd name="connsiteY130" fmla="*/ 3667125 h 366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4181475" h="3667125">
                <a:moveTo>
                  <a:pt x="0" y="0"/>
                </a:moveTo>
                <a:lnTo>
                  <a:pt x="100013" y="123825"/>
                </a:lnTo>
                <a:lnTo>
                  <a:pt x="161925" y="200025"/>
                </a:lnTo>
                <a:lnTo>
                  <a:pt x="161925" y="252412"/>
                </a:lnTo>
                <a:lnTo>
                  <a:pt x="195263" y="252412"/>
                </a:lnTo>
                <a:lnTo>
                  <a:pt x="238125" y="338137"/>
                </a:lnTo>
                <a:lnTo>
                  <a:pt x="238125" y="438150"/>
                </a:lnTo>
                <a:lnTo>
                  <a:pt x="266700" y="438150"/>
                </a:lnTo>
                <a:lnTo>
                  <a:pt x="266700" y="500062"/>
                </a:lnTo>
                <a:lnTo>
                  <a:pt x="304800" y="500062"/>
                </a:lnTo>
                <a:lnTo>
                  <a:pt x="304800" y="581025"/>
                </a:lnTo>
                <a:lnTo>
                  <a:pt x="328612" y="604837"/>
                </a:lnTo>
                <a:lnTo>
                  <a:pt x="328612" y="671512"/>
                </a:lnTo>
                <a:lnTo>
                  <a:pt x="366713" y="671512"/>
                </a:lnTo>
                <a:lnTo>
                  <a:pt x="390526" y="807243"/>
                </a:lnTo>
                <a:lnTo>
                  <a:pt x="433388" y="804862"/>
                </a:lnTo>
                <a:lnTo>
                  <a:pt x="459581" y="916781"/>
                </a:lnTo>
                <a:lnTo>
                  <a:pt x="485775" y="914400"/>
                </a:lnTo>
                <a:lnTo>
                  <a:pt x="485775" y="966787"/>
                </a:lnTo>
                <a:lnTo>
                  <a:pt x="523875" y="966787"/>
                </a:lnTo>
                <a:lnTo>
                  <a:pt x="523875" y="1004887"/>
                </a:lnTo>
                <a:lnTo>
                  <a:pt x="542925" y="1004887"/>
                </a:lnTo>
                <a:lnTo>
                  <a:pt x="542925" y="1081087"/>
                </a:lnTo>
                <a:lnTo>
                  <a:pt x="609600" y="1081087"/>
                </a:lnTo>
                <a:lnTo>
                  <a:pt x="609600" y="1133475"/>
                </a:lnTo>
                <a:lnTo>
                  <a:pt x="642938" y="1133475"/>
                </a:lnTo>
                <a:lnTo>
                  <a:pt x="642938" y="1209675"/>
                </a:lnTo>
                <a:lnTo>
                  <a:pt x="671513" y="1209675"/>
                </a:lnTo>
                <a:cubicBezTo>
                  <a:pt x="672307" y="1239837"/>
                  <a:pt x="680244" y="1303338"/>
                  <a:pt x="681038" y="1333500"/>
                </a:cubicBezTo>
                <a:lnTo>
                  <a:pt x="733425" y="1338262"/>
                </a:lnTo>
                <a:lnTo>
                  <a:pt x="733425" y="1376362"/>
                </a:lnTo>
                <a:lnTo>
                  <a:pt x="766763" y="1376362"/>
                </a:lnTo>
                <a:lnTo>
                  <a:pt x="766763" y="1428750"/>
                </a:lnTo>
                <a:lnTo>
                  <a:pt x="790575" y="1428750"/>
                </a:lnTo>
                <a:lnTo>
                  <a:pt x="790575" y="1462087"/>
                </a:lnTo>
                <a:lnTo>
                  <a:pt x="842963" y="1462087"/>
                </a:lnTo>
                <a:lnTo>
                  <a:pt x="842963" y="1562100"/>
                </a:lnTo>
                <a:lnTo>
                  <a:pt x="914400" y="1562100"/>
                </a:lnTo>
                <a:lnTo>
                  <a:pt x="914400" y="1643062"/>
                </a:lnTo>
                <a:lnTo>
                  <a:pt x="938213" y="1643062"/>
                </a:lnTo>
                <a:lnTo>
                  <a:pt x="938213" y="1714500"/>
                </a:lnTo>
                <a:lnTo>
                  <a:pt x="966788" y="1714500"/>
                </a:lnTo>
                <a:lnTo>
                  <a:pt x="966788" y="1743075"/>
                </a:lnTo>
                <a:lnTo>
                  <a:pt x="1014413" y="1743075"/>
                </a:lnTo>
                <a:lnTo>
                  <a:pt x="1014413" y="1814512"/>
                </a:lnTo>
                <a:lnTo>
                  <a:pt x="1038225" y="1814512"/>
                </a:lnTo>
                <a:lnTo>
                  <a:pt x="1038225" y="1852612"/>
                </a:lnTo>
                <a:lnTo>
                  <a:pt x="1062038" y="1852612"/>
                </a:lnTo>
                <a:lnTo>
                  <a:pt x="1062038" y="1947862"/>
                </a:lnTo>
                <a:lnTo>
                  <a:pt x="1081088" y="1947862"/>
                </a:lnTo>
                <a:lnTo>
                  <a:pt x="1081088" y="2033587"/>
                </a:lnTo>
                <a:lnTo>
                  <a:pt x="1081088" y="2033587"/>
                </a:lnTo>
                <a:lnTo>
                  <a:pt x="1081088" y="2095500"/>
                </a:lnTo>
                <a:lnTo>
                  <a:pt x="1123950" y="2095500"/>
                </a:lnTo>
                <a:lnTo>
                  <a:pt x="1123950" y="2124075"/>
                </a:lnTo>
                <a:lnTo>
                  <a:pt x="1143000" y="2124075"/>
                </a:lnTo>
                <a:lnTo>
                  <a:pt x="1143000" y="2162175"/>
                </a:lnTo>
                <a:lnTo>
                  <a:pt x="1166813" y="2162175"/>
                </a:lnTo>
                <a:lnTo>
                  <a:pt x="1166813" y="2205037"/>
                </a:lnTo>
                <a:lnTo>
                  <a:pt x="1209675" y="2205037"/>
                </a:lnTo>
                <a:lnTo>
                  <a:pt x="1209675" y="2271712"/>
                </a:lnTo>
                <a:lnTo>
                  <a:pt x="1247775" y="2271712"/>
                </a:lnTo>
                <a:lnTo>
                  <a:pt x="1247775" y="2295525"/>
                </a:lnTo>
                <a:lnTo>
                  <a:pt x="1314450" y="2295525"/>
                </a:lnTo>
                <a:lnTo>
                  <a:pt x="1314450" y="2347912"/>
                </a:lnTo>
                <a:lnTo>
                  <a:pt x="1343025" y="2347912"/>
                </a:lnTo>
                <a:lnTo>
                  <a:pt x="1343025" y="2381250"/>
                </a:lnTo>
                <a:lnTo>
                  <a:pt x="1404938" y="2381250"/>
                </a:lnTo>
                <a:lnTo>
                  <a:pt x="1404938" y="2450306"/>
                </a:lnTo>
                <a:lnTo>
                  <a:pt x="1476375" y="2447924"/>
                </a:lnTo>
                <a:lnTo>
                  <a:pt x="1476375" y="2481262"/>
                </a:lnTo>
                <a:lnTo>
                  <a:pt x="1504950" y="2481262"/>
                </a:lnTo>
                <a:lnTo>
                  <a:pt x="1504950" y="2528887"/>
                </a:lnTo>
                <a:lnTo>
                  <a:pt x="1600200" y="2528887"/>
                </a:lnTo>
                <a:lnTo>
                  <a:pt x="1600200" y="2586037"/>
                </a:lnTo>
                <a:lnTo>
                  <a:pt x="1647825" y="2586037"/>
                </a:lnTo>
                <a:lnTo>
                  <a:pt x="1647825" y="2614612"/>
                </a:lnTo>
                <a:lnTo>
                  <a:pt x="1676400" y="2614612"/>
                </a:lnTo>
                <a:lnTo>
                  <a:pt x="1676400" y="2676525"/>
                </a:lnTo>
                <a:lnTo>
                  <a:pt x="1733550" y="2676525"/>
                </a:lnTo>
                <a:lnTo>
                  <a:pt x="1733550" y="2724150"/>
                </a:lnTo>
                <a:lnTo>
                  <a:pt x="1757363" y="2724150"/>
                </a:lnTo>
                <a:lnTo>
                  <a:pt x="1757363" y="2771775"/>
                </a:lnTo>
                <a:lnTo>
                  <a:pt x="1785938" y="2771775"/>
                </a:lnTo>
                <a:lnTo>
                  <a:pt x="1785938" y="2805112"/>
                </a:lnTo>
                <a:lnTo>
                  <a:pt x="1826419" y="2828924"/>
                </a:lnTo>
                <a:lnTo>
                  <a:pt x="1852612" y="2831306"/>
                </a:lnTo>
                <a:lnTo>
                  <a:pt x="1857375" y="2857500"/>
                </a:lnTo>
                <a:lnTo>
                  <a:pt x="1900238" y="2857500"/>
                </a:lnTo>
                <a:lnTo>
                  <a:pt x="1900238" y="2900362"/>
                </a:lnTo>
                <a:lnTo>
                  <a:pt x="1971675" y="2900362"/>
                </a:lnTo>
                <a:lnTo>
                  <a:pt x="1971675" y="2971800"/>
                </a:lnTo>
                <a:lnTo>
                  <a:pt x="2000250" y="2971800"/>
                </a:lnTo>
                <a:lnTo>
                  <a:pt x="2000250" y="2986087"/>
                </a:lnTo>
                <a:lnTo>
                  <a:pt x="2057400" y="2986087"/>
                </a:lnTo>
                <a:lnTo>
                  <a:pt x="2057400" y="3028950"/>
                </a:lnTo>
                <a:lnTo>
                  <a:pt x="2057400" y="3028950"/>
                </a:lnTo>
                <a:lnTo>
                  <a:pt x="2088356" y="3057525"/>
                </a:lnTo>
                <a:lnTo>
                  <a:pt x="2145506" y="3059906"/>
                </a:lnTo>
                <a:cubicBezTo>
                  <a:pt x="2144712" y="3078162"/>
                  <a:pt x="2143919" y="3096419"/>
                  <a:pt x="2143125" y="3114675"/>
                </a:cubicBezTo>
                <a:lnTo>
                  <a:pt x="2266950" y="3114675"/>
                </a:lnTo>
                <a:lnTo>
                  <a:pt x="2266950" y="3152775"/>
                </a:lnTo>
                <a:lnTo>
                  <a:pt x="2300288" y="3152775"/>
                </a:lnTo>
                <a:lnTo>
                  <a:pt x="2300288" y="3233737"/>
                </a:lnTo>
                <a:lnTo>
                  <a:pt x="2419350" y="3231356"/>
                </a:lnTo>
                <a:lnTo>
                  <a:pt x="2419350" y="3267075"/>
                </a:lnTo>
                <a:lnTo>
                  <a:pt x="2443163" y="3267075"/>
                </a:lnTo>
                <a:lnTo>
                  <a:pt x="2443163" y="3290887"/>
                </a:lnTo>
                <a:lnTo>
                  <a:pt x="2528888" y="3290887"/>
                </a:lnTo>
                <a:lnTo>
                  <a:pt x="2528888" y="3314700"/>
                </a:lnTo>
                <a:lnTo>
                  <a:pt x="2566988" y="3314700"/>
                </a:lnTo>
                <a:lnTo>
                  <a:pt x="2566988" y="3352800"/>
                </a:lnTo>
                <a:lnTo>
                  <a:pt x="2619375" y="3352800"/>
                </a:lnTo>
                <a:lnTo>
                  <a:pt x="2619375" y="3376612"/>
                </a:lnTo>
                <a:lnTo>
                  <a:pt x="2695575" y="3376612"/>
                </a:lnTo>
                <a:lnTo>
                  <a:pt x="2695575" y="3409950"/>
                </a:lnTo>
                <a:lnTo>
                  <a:pt x="2728913" y="3409950"/>
                </a:lnTo>
                <a:lnTo>
                  <a:pt x="2728913" y="3457575"/>
                </a:lnTo>
                <a:lnTo>
                  <a:pt x="2776538" y="3457575"/>
                </a:lnTo>
                <a:lnTo>
                  <a:pt x="2776538" y="3481387"/>
                </a:lnTo>
                <a:lnTo>
                  <a:pt x="2809875" y="3481387"/>
                </a:lnTo>
                <a:lnTo>
                  <a:pt x="2809875" y="3529012"/>
                </a:lnTo>
                <a:lnTo>
                  <a:pt x="2833688" y="3529012"/>
                </a:lnTo>
                <a:lnTo>
                  <a:pt x="2836069" y="3548062"/>
                </a:lnTo>
                <a:lnTo>
                  <a:pt x="2871787" y="3550443"/>
                </a:lnTo>
                <a:lnTo>
                  <a:pt x="2886075" y="3571875"/>
                </a:lnTo>
                <a:lnTo>
                  <a:pt x="3133725" y="3571875"/>
                </a:lnTo>
                <a:lnTo>
                  <a:pt x="3133725" y="3609975"/>
                </a:lnTo>
                <a:lnTo>
                  <a:pt x="3738563" y="3609975"/>
                </a:lnTo>
                <a:lnTo>
                  <a:pt x="3738563" y="3667125"/>
                </a:lnTo>
                <a:lnTo>
                  <a:pt x="4181475" y="366712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0470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TOPAZ-1: Durvalumab and Gemcitabine + Cisplatin in Patients With Advanced BTC</a:t>
            </a:r>
            <a:endParaRPr lang="en-US" altLang="en-US"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293298" y="2344228"/>
            <a:ext cx="3327359" cy="25853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Unresectable, locally advanced, or metastatic BTC (ICC, ECC, GBC);</a:t>
            </a: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p</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reviously untreated if unresectable or metastatic at initial diagnosis or recurrent disease &gt;6 mo after curative surgery or adjuvant therapy; ECOG PS 0 or 1</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685)</a:t>
            </a: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513758" y="2285432"/>
            <a:ext cx="2774135" cy="1236781"/>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Durvalumab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1500 mg Q3W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GemCis*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(up to 8 cycles)</a:t>
            </a: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663753" y="2828973"/>
            <a:ext cx="661035" cy="40934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510323" y="3636890"/>
            <a:ext cx="2774135" cy="109375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Q3W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GemCis*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(up to 8 cycles)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663751" y="3940644"/>
            <a:ext cx="661035" cy="40934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Content Placeholder 2">
            <a:extLst>
              <a:ext uri="{FF2B5EF4-FFF2-40B4-BE49-F238E27FC236}">
                <a16:creationId xmlns:a16="http://schemas.microsoft.com/office/drawing/2014/main" id="{FD9872BC-66E8-A942-B780-735E855BA757}"/>
              </a:ext>
            </a:extLst>
          </p:cNvPr>
          <p:cNvSpPr txBox="1">
            <a:spLocks/>
          </p:cNvSpPr>
          <p:nvPr/>
        </p:nvSpPr>
        <p:spPr>
          <a:xfrm>
            <a:off x="617645" y="1522787"/>
            <a:ext cx="11199907" cy="5480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Multicenter, randomized, double-blind phase III study</a:t>
            </a:r>
          </a:p>
        </p:txBody>
      </p:sp>
      <p:sp>
        <p:nvSpPr>
          <p:cNvPr id="24" name="Line 33">
            <a:extLst>
              <a:ext uri="{FF2B5EF4-FFF2-40B4-BE49-F238E27FC236}">
                <a16:creationId xmlns:a16="http://schemas.microsoft.com/office/drawing/2014/main" id="{B4234612-D468-2744-BBCF-3BCED2462CAE}"/>
              </a:ext>
            </a:extLst>
          </p:cNvPr>
          <p:cNvSpPr>
            <a:spLocks noChangeShapeType="1"/>
          </p:cNvSpPr>
          <p:nvPr/>
        </p:nvSpPr>
        <p:spPr bwMode="auto">
          <a:xfrm>
            <a:off x="7330987" y="2943273"/>
            <a:ext cx="22575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B6152B6D-2AD0-6348-8A8A-EFA14C58C741}"/>
              </a:ext>
            </a:extLst>
          </p:cNvPr>
          <p:cNvSpPr>
            <a:spLocks noChangeArrowheads="1"/>
          </p:cNvSpPr>
          <p:nvPr/>
        </p:nvSpPr>
        <p:spPr bwMode="auto">
          <a:xfrm>
            <a:off x="7599834" y="2257298"/>
            <a:ext cx="2774133" cy="1264915"/>
          </a:xfrm>
          <a:prstGeom prst="rect">
            <a:avLst/>
          </a:prstGeom>
          <a:solidFill>
            <a:schemeClr val="accent1"/>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Durvalumab</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1500 mg Q4W</a:t>
            </a:r>
          </a:p>
        </p:txBody>
      </p:sp>
      <p:sp>
        <p:nvSpPr>
          <p:cNvPr id="28" name="Rectangle 28">
            <a:extLst>
              <a:ext uri="{FF2B5EF4-FFF2-40B4-BE49-F238E27FC236}">
                <a16:creationId xmlns:a16="http://schemas.microsoft.com/office/drawing/2014/main" id="{BB4F3F83-60DB-4341-BD2C-981291494781}"/>
              </a:ext>
            </a:extLst>
          </p:cNvPr>
          <p:cNvSpPr>
            <a:spLocks noChangeArrowheads="1"/>
          </p:cNvSpPr>
          <p:nvPr/>
        </p:nvSpPr>
        <p:spPr bwMode="auto">
          <a:xfrm>
            <a:off x="7599834" y="3669345"/>
            <a:ext cx="2774133" cy="109375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Q4W</a:t>
            </a:r>
          </a:p>
        </p:txBody>
      </p:sp>
      <p:sp>
        <p:nvSpPr>
          <p:cNvPr id="22" name="TextBox 21">
            <a:extLst>
              <a:ext uri="{FF2B5EF4-FFF2-40B4-BE49-F238E27FC236}">
                <a16:creationId xmlns:a16="http://schemas.microsoft.com/office/drawing/2014/main" id="{C3F20D37-1D7B-404F-AB79-6C8B9F1B3B00}"/>
              </a:ext>
            </a:extLst>
          </p:cNvPr>
          <p:cNvSpPr txBox="1"/>
          <p:nvPr/>
        </p:nvSpPr>
        <p:spPr bwMode="auto">
          <a:xfrm>
            <a:off x="4510323" y="4809262"/>
            <a:ext cx="58636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*GemCis treatment: gemcitabine 1000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and cisplatin 25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on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Days 1 and 8 Q3W administered up to 8 cycles.</a:t>
            </a:r>
          </a:p>
        </p:txBody>
      </p:sp>
      <p:sp>
        <p:nvSpPr>
          <p:cNvPr id="27" name="Line 33">
            <a:extLst>
              <a:ext uri="{FF2B5EF4-FFF2-40B4-BE49-F238E27FC236}">
                <a16:creationId xmlns:a16="http://schemas.microsoft.com/office/drawing/2014/main" id="{28D81367-E681-4767-9C89-1A6B50DFB8A0}"/>
              </a:ext>
            </a:extLst>
          </p:cNvPr>
          <p:cNvSpPr>
            <a:spLocks noChangeShapeType="1"/>
          </p:cNvSpPr>
          <p:nvPr/>
        </p:nvSpPr>
        <p:spPr bwMode="auto">
          <a:xfrm>
            <a:off x="7295888" y="4155420"/>
            <a:ext cx="26085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33">
            <a:extLst>
              <a:ext uri="{FF2B5EF4-FFF2-40B4-BE49-F238E27FC236}">
                <a16:creationId xmlns:a16="http://schemas.microsoft.com/office/drawing/2014/main" id="{45295391-F965-44BF-AE94-615DFCA95B4E}"/>
              </a:ext>
            </a:extLst>
          </p:cNvPr>
          <p:cNvSpPr>
            <a:spLocks noChangeShapeType="1"/>
          </p:cNvSpPr>
          <p:nvPr/>
        </p:nvSpPr>
        <p:spPr bwMode="auto">
          <a:xfrm>
            <a:off x="10102931" y="3591373"/>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 Box 11">
            <a:extLst>
              <a:ext uri="{FF2B5EF4-FFF2-40B4-BE49-F238E27FC236}">
                <a16:creationId xmlns:a16="http://schemas.microsoft.com/office/drawing/2014/main" id="{82572C52-3A3A-1A7C-B52B-24F95817611B}"/>
              </a:ext>
            </a:extLst>
          </p:cNvPr>
          <p:cNvSpPr txBox="1">
            <a:spLocks noChangeArrowheads="1"/>
          </p:cNvSpPr>
          <p:nvPr/>
        </p:nvSpPr>
        <p:spPr bwMode="auto">
          <a:xfrm>
            <a:off x="414339" y="63603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Oh. NEJM Evid. 2022;1.</a:t>
            </a:r>
          </a:p>
        </p:txBody>
      </p:sp>
      <p:sp>
        <p:nvSpPr>
          <p:cNvPr id="6" name="Content Placeholder 9">
            <a:extLst>
              <a:ext uri="{FF2B5EF4-FFF2-40B4-BE49-F238E27FC236}">
                <a16:creationId xmlns:a16="http://schemas.microsoft.com/office/drawing/2014/main" id="{B125F209-9D3E-07A1-EF93-61DAE09AF3AB}"/>
              </a:ext>
            </a:extLst>
          </p:cNvPr>
          <p:cNvSpPr txBox="1">
            <a:spLocks/>
          </p:cNvSpPr>
          <p:nvPr/>
        </p:nvSpPr>
        <p:spPr bwMode="auto">
          <a:xfrm>
            <a:off x="604674" y="5270042"/>
            <a:ext cx="10877529" cy="96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OS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PFS, ORR, DoR,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efficacy by PD-L1 status,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a:t>
            </a:r>
          </a:p>
        </p:txBody>
      </p:sp>
      <p:sp>
        <p:nvSpPr>
          <p:cNvPr id="7" name="TextBox 6">
            <a:extLst>
              <a:ext uri="{FF2B5EF4-FFF2-40B4-BE49-F238E27FC236}">
                <a16:creationId xmlns:a16="http://schemas.microsoft.com/office/drawing/2014/main" id="{FCF35506-6E2B-C2A7-BA64-58C5BCDB8E6A}"/>
              </a:ext>
            </a:extLst>
          </p:cNvPr>
          <p:cNvSpPr txBox="1"/>
          <p:nvPr/>
        </p:nvSpPr>
        <p:spPr bwMode="auto">
          <a:xfrm>
            <a:off x="10526625" y="2791154"/>
            <a:ext cx="157911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unacceptable toxicity, investigator decision, withdrawal of consent</a:t>
            </a:r>
          </a:p>
        </p:txBody>
      </p:sp>
    </p:spTree>
    <p:extLst>
      <p:ext uri="{BB962C8B-B14F-4D97-AF65-F5344CB8AC3E}">
        <p14:creationId xmlns:p14="http://schemas.microsoft.com/office/powerpoint/2010/main" val="1328286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TOPAZ-1: Efficacy</a:t>
            </a:r>
          </a:p>
        </p:txBody>
      </p:sp>
      <p:sp>
        <p:nvSpPr>
          <p:cNvPr id="9" name="Content Placeholder 8">
            <a:extLst>
              <a:ext uri="{FF2B5EF4-FFF2-40B4-BE49-F238E27FC236}">
                <a16:creationId xmlns:a16="http://schemas.microsoft.com/office/drawing/2014/main" id="{4C3D7D95-1338-1E97-DD9B-9A4DDA74886E}"/>
              </a:ext>
            </a:extLst>
          </p:cNvPr>
          <p:cNvSpPr>
            <a:spLocks noGrp="1"/>
          </p:cNvSpPr>
          <p:nvPr>
            <p:ph idx="1"/>
          </p:nvPr>
        </p:nvSpPr>
        <p:spPr>
          <a:xfrm>
            <a:off x="604675" y="5511801"/>
            <a:ext cx="10877529" cy="846666"/>
          </a:xfrm>
        </p:spPr>
        <p:txBody>
          <a:bodyPr/>
          <a:lstStyle/>
          <a:p>
            <a:pPr>
              <a:spcAft>
                <a:spcPts val="0"/>
              </a:spcAft>
            </a:pPr>
            <a:r>
              <a:rPr lang="en-US" sz="2000" dirty="0"/>
              <a:t>Durvalumab vs placebo: median PFS, 7.2 vs 5.7 mo (HR: 0.75; </a:t>
            </a:r>
            <a:r>
              <a:rPr lang="en-US" sz="2000" i="1" dirty="0"/>
              <a:t>P</a:t>
            </a:r>
            <a:r>
              <a:rPr lang="en-US" sz="2000" dirty="0"/>
              <a:t> = .001); ORR, 26.7% vs 18.7%</a:t>
            </a:r>
            <a:endParaRPr lang="fr-FR" sz="2000" dirty="0"/>
          </a:p>
          <a:p>
            <a:pPr>
              <a:spcAft>
                <a:spcPts val="0"/>
              </a:spcAft>
            </a:pPr>
            <a:r>
              <a:rPr lang="en-US" sz="2000" b="1" dirty="0"/>
              <a:t>Durvalumab + GemCis now FDA approved for patients with locally advanced or metastatic BTC</a:t>
            </a:r>
          </a:p>
        </p:txBody>
      </p:sp>
      <p:sp>
        <p:nvSpPr>
          <p:cNvPr id="21" name="Line 31">
            <a:extLst>
              <a:ext uri="{FF2B5EF4-FFF2-40B4-BE49-F238E27FC236}">
                <a16:creationId xmlns:a16="http://schemas.microsoft.com/office/drawing/2014/main" id="{9A6F8F91-11EC-4591-9976-1D2E912915D9}"/>
              </a:ext>
            </a:extLst>
          </p:cNvPr>
          <p:cNvSpPr>
            <a:spLocks noChangeShapeType="1"/>
          </p:cNvSpPr>
          <p:nvPr/>
        </p:nvSpPr>
        <p:spPr bwMode="auto">
          <a:xfrm flipV="1">
            <a:off x="3260815" y="2814273"/>
            <a:ext cx="0" cy="2128850"/>
          </a:xfrm>
          <a:prstGeom prst="line">
            <a:avLst/>
          </a:prstGeom>
          <a:noFill/>
          <a:ln w="19050">
            <a:solidFill>
              <a:schemeClr val="tx1">
                <a:lumMod val="50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31">
            <a:extLst>
              <a:ext uri="{FF2B5EF4-FFF2-40B4-BE49-F238E27FC236}">
                <a16:creationId xmlns:a16="http://schemas.microsoft.com/office/drawing/2014/main" id="{0809E11C-3BEF-464A-9F01-7D0276CC6B8D}"/>
              </a:ext>
            </a:extLst>
          </p:cNvPr>
          <p:cNvSpPr>
            <a:spLocks noChangeShapeType="1"/>
          </p:cNvSpPr>
          <p:nvPr/>
        </p:nvSpPr>
        <p:spPr bwMode="auto">
          <a:xfrm flipV="1">
            <a:off x="5016879" y="3503683"/>
            <a:ext cx="0" cy="1439439"/>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31">
            <a:extLst>
              <a:ext uri="{FF2B5EF4-FFF2-40B4-BE49-F238E27FC236}">
                <a16:creationId xmlns:a16="http://schemas.microsoft.com/office/drawing/2014/main" id="{6A5D7D87-1AAD-4706-9705-002E2E121004}"/>
              </a:ext>
            </a:extLst>
          </p:cNvPr>
          <p:cNvSpPr>
            <a:spLocks noChangeShapeType="1"/>
          </p:cNvSpPr>
          <p:nvPr/>
        </p:nvSpPr>
        <p:spPr bwMode="auto">
          <a:xfrm flipV="1">
            <a:off x="6767747" y="3988813"/>
            <a:ext cx="0" cy="954308"/>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31">
            <a:extLst>
              <a:ext uri="{FF2B5EF4-FFF2-40B4-BE49-F238E27FC236}">
                <a16:creationId xmlns:a16="http://schemas.microsoft.com/office/drawing/2014/main" id="{64753D07-4F94-45CD-9382-30F97E8547C9}"/>
              </a:ext>
            </a:extLst>
          </p:cNvPr>
          <p:cNvSpPr>
            <a:spLocks noChangeShapeType="1"/>
          </p:cNvSpPr>
          <p:nvPr/>
        </p:nvSpPr>
        <p:spPr bwMode="auto">
          <a:xfrm flipV="1">
            <a:off x="8513420" y="4277225"/>
            <a:ext cx="0" cy="665896"/>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5" name="Group 24">
            <a:extLst>
              <a:ext uri="{FF2B5EF4-FFF2-40B4-BE49-F238E27FC236}">
                <a16:creationId xmlns:a16="http://schemas.microsoft.com/office/drawing/2014/main" id="{0118324B-0A21-42F9-987C-E7695BB91093}"/>
              </a:ext>
            </a:extLst>
          </p:cNvPr>
          <p:cNvGrpSpPr/>
          <p:nvPr/>
        </p:nvGrpSpPr>
        <p:grpSpPr>
          <a:xfrm>
            <a:off x="1558100" y="2194282"/>
            <a:ext cx="7598585" cy="2656473"/>
            <a:chOff x="2538805" y="2216727"/>
            <a:chExt cx="7598585" cy="2656473"/>
          </a:xfrm>
        </p:grpSpPr>
        <p:sp>
          <p:nvSpPr>
            <p:cNvPr id="26" name="Oval 25">
              <a:extLst>
                <a:ext uri="{FF2B5EF4-FFF2-40B4-BE49-F238E27FC236}">
                  <a16:creationId xmlns:a16="http://schemas.microsoft.com/office/drawing/2014/main" id="{1A55CD74-2E77-4CF8-9285-6D36AE50534C}"/>
                </a:ext>
              </a:extLst>
            </p:cNvPr>
            <p:cNvSpPr/>
            <p:nvPr/>
          </p:nvSpPr>
          <p:spPr bwMode="auto">
            <a:xfrm>
              <a:off x="2665245" y="221672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Oval 26">
              <a:extLst>
                <a:ext uri="{FF2B5EF4-FFF2-40B4-BE49-F238E27FC236}">
                  <a16:creationId xmlns:a16="http://schemas.microsoft.com/office/drawing/2014/main" id="{7F3CF78D-C523-4890-B674-F99D92F68252}"/>
                </a:ext>
              </a:extLst>
            </p:cNvPr>
            <p:cNvSpPr/>
            <p:nvPr/>
          </p:nvSpPr>
          <p:spPr bwMode="auto">
            <a:xfrm>
              <a:off x="2738607" y="221672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3968E5AB-C91A-4F5C-9698-2B343E9DD4DA}"/>
                </a:ext>
              </a:extLst>
            </p:cNvPr>
            <p:cNvSpPr/>
            <p:nvPr/>
          </p:nvSpPr>
          <p:spPr bwMode="auto">
            <a:xfrm>
              <a:off x="2885330" y="226912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2B70AE82-1AB3-44BF-A519-2A8F6B8830D3}"/>
                </a:ext>
              </a:extLst>
            </p:cNvPr>
            <p:cNvSpPr/>
            <p:nvPr/>
          </p:nvSpPr>
          <p:spPr bwMode="auto">
            <a:xfrm>
              <a:off x="3315019" y="237917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06B955C0-E4C5-49AA-A941-993CC1D8910B}"/>
                </a:ext>
              </a:extLst>
            </p:cNvPr>
            <p:cNvSpPr/>
            <p:nvPr/>
          </p:nvSpPr>
          <p:spPr bwMode="auto">
            <a:xfrm>
              <a:off x="3896672" y="261759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33909C0B-22A8-47CE-A1F9-C06B4F89B152}"/>
                </a:ext>
              </a:extLst>
            </p:cNvPr>
            <p:cNvSpPr/>
            <p:nvPr/>
          </p:nvSpPr>
          <p:spPr bwMode="auto">
            <a:xfrm>
              <a:off x="3977894" y="266213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EDDD8643-4A81-4047-84EC-12CCC23DB08C}"/>
                </a:ext>
              </a:extLst>
            </p:cNvPr>
            <p:cNvSpPr/>
            <p:nvPr/>
          </p:nvSpPr>
          <p:spPr bwMode="auto">
            <a:xfrm>
              <a:off x="4685310" y="304990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3C854CBC-82B7-45A1-9C3D-28A18F4EAC3E}"/>
                </a:ext>
              </a:extLst>
            </p:cNvPr>
            <p:cNvSpPr/>
            <p:nvPr/>
          </p:nvSpPr>
          <p:spPr bwMode="auto">
            <a:xfrm>
              <a:off x="4748191" y="308396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Oval 33">
              <a:extLst>
                <a:ext uri="{FF2B5EF4-FFF2-40B4-BE49-F238E27FC236}">
                  <a16:creationId xmlns:a16="http://schemas.microsoft.com/office/drawing/2014/main" id="{AEA6D920-CAFA-464C-ADDC-9C4309C31CDF}"/>
                </a:ext>
              </a:extLst>
            </p:cNvPr>
            <p:cNvSpPr/>
            <p:nvPr/>
          </p:nvSpPr>
          <p:spPr bwMode="auto">
            <a:xfrm>
              <a:off x="4792732" y="313112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Oval 34">
              <a:extLst>
                <a:ext uri="{FF2B5EF4-FFF2-40B4-BE49-F238E27FC236}">
                  <a16:creationId xmlns:a16="http://schemas.microsoft.com/office/drawing/2014/main" id="{30112614-98D1-4247-9907-F530414A484B}"/>
                </a:ext>
              </a:extLst>
            </p:cNvPr>
            <p:cNvSpPr/>
            <p:nvPr/>
          </p:nvSpPr>
          <p:spPr bwMode="auto">
            <a:xfrm>
              <a:off x="4832033" y="314160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FD2C5003-7F4B-4A57-AF68-664F95940200}"/>
                </a:ext>
              </a:extLst>
            </p:cNvPr>
            <p:cNvSpPr/>
            <p:nvPr/>
          </p:nvSpPr>
          <p:spPr bwMode="auto">
            <a:xfrm>
              <a:off x="4879194" y="314160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FCD3A401-C9A2-48B2-8F51-FA51581F7FF1}"/>
                </a:ext>
              </a:extLst>
            </p:cNvPr>
            <p:cNvSpPr/>
            <p:nvPr/>
          </p:nvSpPr>
          <p:spPr bwMode="auto">
            <a:xfrm>
              <a:off x="4936835" y="318090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86166CCB-3EF8-4AB2-AC75-B971C22B70E8}"/>
                </a:ext>
              </a:extLst>
            </p:cNvPr>
            <p:cNvSpPr/>
            <p:nvPr/>
          </p:nvSpPr>
          <p:spPr bwMode="auto">
            <a:xfrm>
              <a:off x="4963036" y="321758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36633749-19AE-448E-89F4-BA5BFE70368E}"/>
                </a:ext>
              </a:extLst>
            </p:cNvPr>
            <p:cNvSpPr/>
            <p:nvPr/>
          </p:nvSpPr>
          <p:spPr bwMode="auto">
            <a:xfrm>
              <a:off x="4994476" y="325164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F58BE64A-E5F3-4B7D-B0F3-2B052AE515CE}"/>
                </a:ext>
              </a:extLst>
            </p:cNvPr>
            <p:cNvSpPr/>
            <p:nvPr/>
          </p:nvSpPr>
          <p:spPr bwMode="auto">
            <a:xfrm>
              <a:off x="5033777" y="328046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FA098E75-20F1-416B-A8D4-9CF1EB457E59}"/>
                </a:ext>
              </a:extLst>
            </p:cNvPr>
            <p:cNvSpPr/>
            <p:nvPr/>
          </p:nvSpPr>
          <p:spPr bwMode="auto">
            <a:xfrm>
              <a:off x="5086178" y="331452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E8A9CC8A-362C-4CFF-BEAE-B0AEC8AD8B12}"/>
                </a:ext>
              </a:extLst>
            </p:cNvPr>
            <p:cNvSpPr/>
            <p:nvPr/>
          </p:nvSpPr>
          <p:spPr bwMode="auto">
            <a:xfrm>
              <a:off x="5159540" y="333811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E8D2B6CD-F7BF-4755-9998-93F394B30B12}"/>
                </a:ext>
              </a:extLst>
            </p:cNvPr>
            <p:cNvSpPr/>
            <p:nvPr/>
          </p:nvSpPr>
          <p:spPr bwMode="auto">
            <a:xfrm>
              <a:off x="5232902" y="334859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Oval 43">
              <a:extLst>
                <a:ext uri="{FF2B5EF4-FFF2-40B4-BE49-F238E27FC236}">
                  <a16:creationId xmlns:a16="http://schemas.microsoft.com/office/drawing/2014/main" id="{01CB9805-5F26-4D61-8A29-DF11B881525F}"/>
                </a:ext>
              </a:extLst>
            </p:cNvPr>
            <p:cNvSpPr/>
            <p:nvPr/>
          </p:nvSpPr>
          <p:spPr bwMode="auto">
            <a:xfrm>
              <a:off x="5298403" y="339313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Oval 44">
              <a:extLst>
                <a:ext uri="{FF2B5EF4-FFF2-40B4-BE49-F238E27FC236}">
                  <a16:creationId xmlns:a16="http://schemas.microsoft.com/office/drawing/2014/main" id="{08FC8372-BA0B-4E91-AC00-4A8A24AC18BB}"/>
                </a:ext>
              </a:extLst>
            </p:cNvPr>
            <p:cNvSpPr/>
            <p:nvPr/>
          </p:nvSpPr>
          <p:spPr bwMode="auto">
            <a:xfrm>
              <a:off x="5408446" y="340885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BFFEE14B-82C5-4416-9433-EEBA95E8153C}"/>
                </a:ext>
              </a:extLst>
            </p:cNvPr>
            <p:cNvSpPr/>
            <p:nvPr/>
          </p:nvSpPr>
          <p:spPr bwMode="auto">
            <a:xfrm>
              <a:off x="5479188" y="3421952"/>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Oval 46">
              <a:extLst>
                <a:ext uri="{FF2B5EF4-FFF2-40B4-BE49-F238E27FC236}">
                  <a16:creationId xmlns:a16="http://schemas.microsoft.com/office/drawing/2014/main" id="{A76FBD2E-61B3-4347-8609-CBC6F55DB5CF}"/>
                </a:ext>
              </a:extLst>
            </p:cNvPr>
            <p:cNvSpPr/>
            <p:nvPr/>
          </p:nvSpPr>
          <p:spPr bwMode="auto">
            <a:xfrm>
              <a:off x="5555170" y="3419332"/>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Oval 47">
              <a:extLst>
                <a:ext uri="{FF2B5EF4-FFF2-40B4-BE49-F238E27FC236}">
                  <a16:creationId xmlns:a16="http://schemas.microsoft.com/office/drawing/2014/main" id="{186E1979-DD79-4379-8189-F7FED90DAED1}"/>
                </a:ext>
              </a:extLst>
            </p:cNvPr>
            <p:cNvSpPr/>
            <p:nvPr/>
          </p:nvSpPr>
          <p:spPr bwMode="auto">
            <a:xfrm>
              <a:off x="5691413" y="350317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36EFCC00-B0EA-427B-846F-D36CA0E6A694}"/>
                </a:ext>
              </a:extLst>
            </p:cNvPr>
            <p:cNvSpPr/>
            <p:nvPr/>
          </p:nvSpPr>
          <p:spPr bwMode="auto">
            <a:xfrm>
              <a:off x="5743814" y="350841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40B796CC-6277-4BB7-A837-BDCEEF815A94}"/>
                </a:ext>
              </a:extLst>
            </p:cNvPr>
            <p:cNvSpPr/>
            <p:nvPr/>
          </p:nvSpPr>
          <p:spPr bwMode="auto">
            <a:xfrm>
              <a:off x="5819796" y="355819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117279F5-8BB0-485B-8CDF-6C97D9764F84}"/>
                </a:ext>
              </a:extLst>
            </p:cNvPr>
            <p:cNvSpPr/>
            <p:nvPr/>
          </p:nvSpPr>
          <p:spPr bwMode="auto">
            <a:xfrm>
              <a:off x="5885297" y="358701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526E24E7-86F5-4D02-ACF9-24C5B3795210}"/>
                </a:ext>
              </a:extLst>
            </p:cNvPr>
            <p:cNvSpPr/>
            <p:nvPr/>
          </p:nvSpPr>
          <p:spPr bwMode="auto">
            <a:xfrm>
              <a:off x="5969139" y="360535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07277C00-FF5A-4EB3-8540-A3665F33B567}"/>
                </a:ext>
              </a:extLst>
            </p:cNvPr>
            <p:cNvSpPr/>
            <p:nvPr/>
          </p:nvSpPr>
          <p:spPr bwMode="auto">
            <a:xfrm>
              <a:off x="6039881" y="365513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6628CB14-6065-4E34-803F-C1D2A63EB8AC}"/>
                </a:ext>
              </a:extLst>
            </p:cNvPr>
            <p:cNvSpPr/>
            <p:nvPr/>
          </p:nvSpPr>
          <p:spPr bwMode="auto">
            <a:xfrm>
              <a:off x="6105383" y="370229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3C0E9EB7-F2C2-4D21-8FD6-3F3619E9413C}"/>
                </a:ext>
              </a:extLst>
            </p:cNvPr>
            <p:cNvSpPr/>
            <p:nvPr/>
          </p:nvSpPr>
          <p:spPr bwMode="auto">
            <a:xfrm>
              <a:off x="6168264" y="372849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DB7956CB-0BEA-4698-8675-757DE4557AB0}"/>
                </a:ext>
              </a:extLst>
            </p:cNvPr>
            <p:cNvSpPr/>
            <p:nvPr/>
          </p:nvSpPr>
          <p:spPr bwMode="auto">
            <a:xfrm>
              <a:off x="6223285" y="379661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E170017B-83CA-49B2-A8E3-5B305EF87292}"/>
                </a:ext>
              </a:extLst>
            </p:cNvPr>
            <p:cNvSpPr/>
            <p:nvPr/>
          </p:nvSpPr>
          <p:spPr bwMode="auto">
            <a:xfrm>
              <a:off x="6296647" y="379661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5AD3A76F-73CC-47A8-8520-C18F199ABBD3}"/>
                </a:ext>
              </a:extLst>
            </p:cNvPr>
            <p:cNvSpPr/>
            <p:nvPr/>
          </p:nvSpPr>
          <p:spPr bwMode="auto">
            <a:xfrm>
              <a:off x="6375248" y="380971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F1FC8DB2-9544-4C95-8CBE-B65D46359FB8}"/>
                </a:ext>
              </a:extLst>
            </p:cNvPr>
            <p:cNvSpPr/>
            <p:nvPr/>
          </p:nvSpPr>
          <p:spPr bwMode="auto">
            <a:xfrm>
              <a:off x="6419789" y="385688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Oval 59">
              <a:extLst>
                <a:ext uri="{FF2B5EF4-FFF2-40B4-BE49-F238E27FC236}">
                  <a16:creationId xmlns:a16="http://schemas.microsoft.com/office/drawing/2014/main" id="{5B72E04A-E272-4740-91C2-08C1BC18ED0A}"/>
                </a:ext>
              </a:extLst>
            </p:cNvPr>
            <p:cNvSpPr/>
            <p:nvPr/>
          </p:nvSpPr>
          <p:spPr bwMode="auto">
            <a:xfrm>
              <a:off x="6474811" y="388570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4D8C32A8-C078-4F5D-A388-536171425566}"/>
                </a:ext>
              </a:extLst>
            </p:cNvPr>
            <p:cNvSpPr/>
            <p:nvPr/>
          </p:nvSpPr>
          <p:spPr bwMode="auto">
            <a:xfrm>
              <a:off x="6495771" y="389094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Oval 61">
              <a:extLst>
                <a:ext uri="{FF2B5EF4-FFF2-40B4-BE49-F238E27FC236}">
                  <a16:creationId xmlns:a16="http://schemas.microsoft.com/office/drawing/2014/main" id="{7EADBDED-27FC-4302-8C3D-61743B8A6E44}"/>
                </a:ext>
              </a:extLst>
            </p:cNvPr>
            <p:cNvSpPr/>
            <p:nvPr/>
          </p:nvSpPr>
          <p:spPr bwMode="auto">
            <a:xfrm>
              <a:off x="6566513" y="389618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Oval 62">
              <a:extLst>
                <a:ext uri="{FF2B5EF4-FFF2-40B4-BE49-F238E27FC236}">
                  <a16:creationId xmlns:a16="http://schemas.microsoft.com/office/drawing/2014/main" id="{B99CD1D5-177A-4D52-AA11-BECCD83D7451}"/>
                </a:ext>
              </a:extLst>
            </p:cNvPr>
            <p:cNvSpPr/>
            <p:nvPr/>
          </p:nvSpPr>
          <p:spPr bwMode="auto">
            <a:xfrm>
              <a:off x="6660835" y="396430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Oval 63">
              <a:extLst>
                <a:ext uri="{FF2B5EF4-FFF2-40B4-BE49-F238E27FC236}">
                  <a16:creationId xmlns:a16="http://schemas.microsoft.com/office/drawing/2014/main" id="{1D579E50-4D7C-44DA-AD0A-67D919315425}"/>
                </a:ext>
              </a:extLst>
            </p:cNvPr>
            <p:cNvSpPr/>
            <p:nvPr/>
          </p:nvSpPr>
          <p:spPr bwMode="auto">
            <a:xfrm>
              <a:off x="6783978" y="397740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2D47A02C-86F8-4121-B205-932C313EE9F5}"/>
                </a:ext>
              </a:extLst>
            </p:cNvPr>
            <p:cNvSpPr/>
            <p:nvPr/>
          </p:nvSpPr>
          <p:spPr bwMode="auto">
            <a:xfrm>
              <a:off x="6838999" y="400360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5261340B-7348-498A-ADC2-5D3EC4A0F132}"/>
                </a:ext>
              </a:extLst>
            </p:cNvPr>
            <p:cNvSpPr/>
            <p:nvPr/>
          </p:nvSpPr>
          <p:spPr bwMode="auto">
            <a:xfrm>
              <a:off x="6904500" y="401408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Oval 66">
              <a:extLst>
                <a:ext uri="{FF2B5EF4-FFF2-40B4-BE49-F238E27FC236}">
                  <a16:creationId xmlns:a16="http://schemas.microsoft.com/office/drawing/2014/main" id="{9B9FAE94-BC7B-4143-8B7F-EAA5FEB75030}"/>
                </a:ext>
              </a:extLst>
            </p:cNvPr>
            <p:cNvSpPr/>
            <p:nvPr/>
          </p:nvSpPr>
          <p:spPr bwMode="auto">
            <a:xfrm>
              <a:off x="6964761" y="404290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499BD28F-466C-4C69-974A-22665CD3B736}"/>
                </a:ext>
              </a:extLst>
            </p:cNvPr>
            <p:cNvSpPr/>
            <p:nvPr/>
          </p:nvSpPr>
          <p:spPr bwMode="auto">
            <a:xfrm>
              <a:off x="7030263" y="406648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9C394E37-514E-4E97-B183-17BA67E2C49E}"/>
                </a:ext>
              </a:extLst>
            </p:cNvPr>
            <p:cNvSpPr/>
            <p:nvPr/>
          </p:nvSpPr>
          <p:spPr bwMode="auto">
            <a:xfrm>
              <a:off x="7087904" y="406648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1847A818-2AE2-4DB3-8594-BE4DD0E696F5}"/>
                </a:ext>
              </a:extLst>
            </p:cNvPr>
            <p:cNvSpPr/>
            <p:nvPr/>
          </p:nvSpPr>
          <p:spPr bwMode="auto">
            <a:xfrm>
              <a:off x="7184846" y="406648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E9A94326-CAC8-48B1-89C5-F7CA31AE99FE}"/>
                </a:ext>
              </a:extLst>
            </p:cNvPr>
            <p:cNvSpPr/>
            <p:nvPr/>
          </p:nvSpPr>
          <p:spPr bwMode="auto">
            <a:xfrm>
              <a:off x="7307989" y="411364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Oval 71">
              <a:extLst>
                <a:ext uri="{FF2B5EF4-FFF2-40B4-BE49-F238E27FC236}">
                  <a16:creationId xmlns:a16="http://schemas.microsoft.com/office/drawing/2014/main" id="{DEDF07B7-696A-4BF4-BAB4-884E48C184CF}"/>
                </a:ext>
              </a:extLst>
            </p:cNvPr>
            <p:cNvSpPr/>
            <p:nvPr/>
          </p:nvSpPr>
          <p:spPr bwMode="auto">
            <a:xfrm>
              <a:off x="7376111" y="414246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Oval 72">
              <a:extLst>
                <a:ext uri="{FF2B5EF4-FFF2-40B4-BE49-F238E27FC236}">
                  <a16:creationId xmlns:a16="http://schemas.microsoft.com/office/drawing/2014/main" id="{1D0D0753-BE55-48E7-A924-80AED52BA281}"/>
                </a:ext>
              </a:extLst>
            </p:cNvPr>
            <p:cNvSpPr/>
            <p:nvPr/>
          </p:nvSpPr>
          <p:spPr bwMode="auto">
            <a:xfrm>
              <a:off x="7423272" y="414246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Oval 73">
              <a:extLst>
                <a:ext uri="{FF2B5EF4-FFF2-40B4-BE49-F238E27FC236}">
                  <a16:creationId xmlns:a16="http://schemas.microsoft.com/office/drawing/2014/main" id="{152BD3E4-A3B6-47C8-A8D6-1996531E8678}"/>
                </a:ext>
              </a:extLst>
            </p:cNvPr>
            <p:cNvSpPr/>
            <p:nvPr/>
          </p:nvSpPr>
          <p:spPr bwMode="auto">
            <a:xfrm>
              <a:off x="7488773" y="415818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Oval 74">
              <a:extLst>
                <a:ext uri="{FF2B5EF4-FFF2-40B4-BE49-F238E27FC236}">
                  <a16:creationId xmlns:a16="http://schemas.microsoft.com/office/drawing/2014/main" id="{6E658AAE-64E6-4A5B-A875-B8B0065A7480}"/>
                </a:ext>
              </a:extLst>
            </p:cNvPr>
            <p:cNvSpPr/>
            <p:nvPr/>
          </p:nvSpPr>
          <p:spPr bwMode="auto">
            <a:xfrm>
              <a:off x="7549035" y="416866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Oval 75">
              <a:extLst>
                <a:ext uri="{FF2B5EF4-FFF2-40B4-BE49-F238E27FC236}">
                  <a16:creationId xmlns:a16="http://schemas.microsoft.com/office/drawing/2014/main" id="{9FCD81E3-C10E-4701-8637-1F8149E0ACEE}"/>
                </a:ext>
              </a:extLst>
            </p:cNvPr>
            <p:cNvSpPr/>
            <p:nvPr/>
          </p:nvSpPr>
          <p:spPr bwMode="auto">
            <a:xfrm>
              <a:off x="7609296" y="421844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Oval 76">
              <a:extLst>
                <a:ext uri="{FF2B5EF4-FFF2-40B4-BE49-F238E27FC236}">
                  <a16:creationId xmlns:a16="http://schemas.microsoft.com/office/drawing/2014/main" id="{88143419-97F4-4296-9450-7CC0DC951766}"/>
                </a:ext>
              </a:extLst>
            </p:cNvPr>
            <p:cNvSpPr/>
            <p:nvPr/>
          </p:nvSpPr>
          <p:spPr bwMode="auto">
            <a:xfrm>
              <a:off x="7682658" y="421844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Oval 77">
              <a:extLst>
                <a:ext uri="{FF2B5EF4-FFF2-40B4-BE49-F238E27FC236}">
                  <a16:creationId xmlns:a16="http://schemas.microsoft.com/office/drawing/2014/main" id="{C68055F9-06FB-4990-8FC1-106B2FCDF799}"/>
                </a:ext>
              </a:extLst>
            </p:cNvPr>
            <p:cNvSpPr/>
            <p:nvPr/>
          </p:nvSpPr>
          <p:spPr bwMode="auto">
            <a:xfrm>
              <a:off x="7766500" y="421844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49EC3500-E9A7-4B92-B2EA-690F94B746A4}"/>
                </a:ext>
              </a:extLst>
            </p:cNvPr>
            <p:cNvSpPr/>
            <p:nvPr/>
          </p:nvSpPr>
          <p:spPr bwMode="auto">
            <a:xfrm>
              <a:off x="7821521" y="4252509"/>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242D6E52-B707-4FC7-9ABB-111F7D1D44D2}"/>
                </a:ext>
              </a:extLst>
            </p:cNvPr>
            <p:cNvSpPr/>
            <p:nvPr/>
          </p:nvSpPr>
          <p:spPr bwMode="auto">
            <a:xfrm>
              <a:off x="7881782" y="429967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EC0641D4-BC55-4FE6-BC89-3D4B32C5D9C5}"/>
                </a:ext>
              </a:extLst>
            </p:cNvPr>
            <p:cNvSpPr/>
            <p:nvPr/>
          </p:nvSpPr>
          <p:spPr bwMode="auto">
            <a:xfrm>
              <a:off x="7976105" y="433635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Oval 81">
              <a:extLst>
                <a:ext uri="{FF2B5EF4-FFF2-40B4-BE49-F238E27FC236}">
                  <a16:creationId xmlns:a16="http://schemas.microsoft.com/office/drawing/2014/main" id="{EC5DEAA6-6CD5-41C4-BF45-04F1CF0308BD}"/>
                </a:ext>
              </a:extLst>
            </p:cNvPr>
            <p:cNvSpPr/>
            <p:nvPr/>
          </p:nvSpPr>
          <p:spPr bwMode="auto">
            <a:xfrm>
              <a:off x="8046846" y="433897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Oval 82">
              <a:extLst>
                <a:ext uri="{FF2B5EF4-FFF2-40B4-BE49-F238E27FC236}">
                  <a16:creationId xmlns:a16="http://schemas.microsoft.com/office/drawing/2014/main" id="{914922FD-90B4-4463-AE32-F960A22B4500}"/>
                </a:ext>
              </a:extLst>
            </p:cNvPr>
            <p:cNvSpPr/>
            <p:nvPr/>
          </p:nvSpPr>
          <p:spPr bwMode="auto">
            <a:xfrm>
              <a:off x="8232870" y="4341591"/>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Oval 83">
              <a:extLst>
                <a:ext uri="{FF2B5EF4-FFF2-40B4-BE49-F238E27FC236}">
                  <a16:creationId xmlns:a16="http://schemas.microsoft.com/office/drawing/2014/main" id="{79C592E7-C1C0-455D-95D6-EF9478351F75}"/>
                </a:ext>
              </a:extLst>
            </p:cNvPr>
            <p:cNvSpPr/>
            <p:nvPr/>
          </p:nvSpPr>
          <p:spPr bwMode="auto">
            <a:xfrm>
              <a:off x="8282651" y="442281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7B25F33B-003E-47D7-B7BB-02E5EFCCF296}"/>
                </a:ext>
              </a:extLst>
            </p:cNvPr>
            <p:cNvSpPr/>
            <p:nvPr/>
          </p:nvSpPr>
          <p:spPr bwMode="auto">
            <a:xfrm>
              <a:off x="8374353" y="4422813"/>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90D0089D-6773-481C-989F-68EC2CD5D8FB}"/>
                </a:ext>
              </a:extLst>
            </p:cNvPr>
            <p:cNvSpPr/>
            <p:nvPr/>
          </p:nvSpPr>
          <p:spPr bwMode="auto">
            <a:xfrm>
              <a:off x="8649459" y="451189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Oval 86">
              <a:extLst>
                <a:ext uri="{FF2B5EF4-FFF2-40B4-BE49-F238E27FC236}">
                  <a16:creationId xmlns:a16="http://schemas.microsoft.com/office/drawing/2014/main" id="{8CB3E933-8F0C-4B6B-928A-8583F772C24E}"/>
                </a:ext>
              </a:extLst>
            </p:cNvPr>
            <p:cNvSpPr/>
            <p:nvPr/>
          </p:nvSpPr>
          <p:spPr bwMode="auto">
            <a:xfrm>
              <a:off x="8738541" y="451189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Oval 87">
              <a:extLst>
                <a:ext uri="{FF2B5EF4-FFF2-40B4-BE49-F238E27FC236}">
                  <a16:creationId xmlns:a16="http://schemas.microsoft.com/office/drawing/2014/main" id="{84552F2E-DC39-45B1-ACD5-E29FFE88CFD0}"/>
                </a:ext>
              </a:extLst>
            </p:cNvPr>
            <p:cNvSpPr/>
            <p:nvPr/>
          </p:nvSpPr>
          <p:spPr bwMode="auto">
            <a:xfrm>
              <a:off x="8900984" y="4506654"/>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7755003B-4561-4341-B435-67D0C36C07AC}"/>
                </a:ext>
              </a:extLst>
            </p:cNvPr>
            <p:cNvSpPr/>
            <p:nvPr/>
          </p:nvSpPr>
          <p:spPr bwMode="auto">
            <a:xfrm>
              <a:off x="9126309" y="457215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Oval 89">
              <a:extLst>
                <a:ext uri="{FF2B5EF4-FFF2-40B4-BE49-F238E27FC236}">
                  <a16:creationId xmlns:a16="http://schemas.microsoft.com/office/drawing/2014/main" id="{E576BA45-3F64-499C-9871-51FFB89CE9CC}"/>
                </a:ext>
              </a:extLst>
            </p:cNvPr>
            <p:cNvSpPr/>
            <p:nvPr/>
          </p:nvSpPr>
          <p:spPr bwMode="auto">
            <a:xfrm>
              <a:off x="9576959" y="463765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Oval 90">
              <a:extLst>
                <a:ext uri="{FF2B5EF4-FFF2-40B4-BE49-F238E27FC236}">
                  <a16:creationId xmlns:a16="http://schemas.microsoft.com/office/drawing/2014/main" id="{B5A1840E-B521-4D2B-AAAA-EEBDC6B5C284}"/>
                </a:ext>
              </a:extLst>
            </p:cNvPr>
            <p:cNvSpPr/>
            <p:nvPr/>
          </p:nvSpPr>
          <p:spPr bwMode="auto">
            <a:xfrm>
              <a:off x="9838965" y="4637657"/>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E62C1CDB-0558-4C75-8A57-A1196AA32807}"/>
                </a:ext>
              </a:extLst>
            </p:cNvPr>
            <p:cNvSpPr/>
            <p:nvPr/>
          </p:nvSpPr>
          <p:spPr bwMode="auto">
            <a:xfrm>
              <a:off x="10045950" y="4781760"/>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Freeform: Shape 92">
              <a:extLst>
                <a:ext uri="{FF2B5EF4-FFF2-40B4-BE49-F238E27FC236}">
                  <a16:creationId xmlns:a16="http://schemas.microsoft.com/office/drawing/2014/main" id="{30368815-8849-47E8-8E00-B0B452E94DC3}"/>
                </a:ext>
              </a:extLst>
            </p:cNvPr>
            <p:cNvSpPr/>
            <p:nvPr/>
          </p:nvSpPr>
          <p:spPr bwMode="auto">
            <a:xfrm>
              <a:off x="2538805" y="2226833"/>
              <a:ext cx="7568004" cy="2603351"/>
            </a:xfrm>
            <a:custGeom>
              <a:avLst/>
              <a:gdLst>
                <a:gd name="connsiteX0" fmla="*/ 0 w 7568004"/>
                <a:gd name="connsiteY0" fmla="*/ 0 h 2603351"/>
                <a:gd name="connsiteX1" fmla="*/ 102197 w 7568004"/>
                <a:gd name="connsiteY1" fmla="*/ 21515 h 2603351"/>
                <a:gd name="connsiteX2" fmla="*/ 172122 w 7568004"/>
                <a:gd name="connsiteY2" fmla="*/ 37652 h 2603351"/>
                <a:gd name="connsiteX3" fmla="*/ 231289 w 7568004"/>
                <a:gd name="connsiteY3" fmla="*/ 32273 h 2603351"/>
                <a:gd name="connsiteX4" fmla="*/ 268941 w 7568004"/>
                <a:gd name="connsiteY4" fmla="*/ 32273 h 2603351"/>
                <a:gd name="connsiteX5" fmla="*/ 392654 w 7568004"/>
                <a:gd name="connsiteY5" fmla="*/ 32273 h 2603351"/>
                <a:gd name="connsiteX6" fmla="*/ 403411 w 7568004"/>
                <a:gd name="connsiteY6" fmla="*/ 91440 h 2603351"/>
                <a:gd name="connsiteX7" fmla="*/ 564776 w 7568004"/>
                <a:gd name="connsiteY7" fmla="*/ 91440 h 2603351"/>
                <a:gd name="connsiteX8" fmla="*/ 564776 w 7568004"/>
                <a:gd name="connsiteY8" fmla="*/ 118334 h 2603351"/>
                <a:gd name="connsiteX9" fmla="*/ 747656 w 7568004"/>
                <a:gd name="connsiteY9" fmla="*/ 118334 h 2603351"/>
                <a:gd name="connsiteX10" fmla="*/ 747656 w 7568004"/>
                <a:gd name="connsiteY10" fmla="*/ 155986 h 2603351"/>
                <a:gd name="connsiteX11" fmla="*/ 785308 w 7568004"/>
                <a:gd name="connsiteY11" fmla="*/ 155986 h 2603351"/>
                <a:gd name="connsiteX12" fmla="*/ 790687 w 7568004"/>
                <a:gd name="connsiteY12" fmla="*/ 161365 h 2603351"/>
                <a:gd name="connsiteX13" fmla="*/ 839096 w 7568004"/>
                <a:gd name="connsiteY13" fmla="*/ 161365 h 2603351"/>
                <a:gd name="connsiteX14" fmla="*/ 839096 w 7568004"/>
                <a:gd name="connsiteY14" fmla="*/ 199016 h 2603351"/>
                <a:gd name="connsiteX15" fmla="*/ 909021 w 7568004"/>
                <a:gd name="connsiteY15" fmla="*/ 215153 h 2603351"/>
                <a:gd name="connsiteX16" fmla="*/ 909021 w 7568004"/>
                <a:gd name="connsiteY16" fmla="*/ 231289 h 2603351"/>
                <a:gd name="connsiteX17" fmla="*/ 935915 w 7568004"/>
                <a:gd name="connsiteY17" fmla="*/ 231289 h 2603351"/>
                <a:gd name="connsiteX18" fmla="*/ 941294 w 7568004"/>
                <a:gd name="connsiteY18" fmla="*/ 247426 h 2603351"/>
                <a:gd name="connsiteX19" fmla="*/ 978946 w 7568004"/>
                <a:gd name="connsiteY19" fmla="*/ 247426 h 2603351"/>
                <a:gd name="connsiteX20" fmla="*/ 978946 w 7568004"/>
                <a:gd name="connsiteY20" fmla="*/ 263562 h 2603351"/>
                <a:gd name="connsiteX21" fmla="*/ 1054249 w 7568004"/>
                <a:gd name="connsiteY21" fmla="*/ 263562 h 2603351"/>
                <a:gd name="connsiteX22" fmla="*/ 1054249 w 7568004"/>
                <a:gd name="connsiteY22" fmla="*/ 301214 h 2603351"/>
                <a:gd name="connsiteX23" fmla="*/ 1097280 w 7568004"/>
                <a:gd name="connsiteY23" fmla="*/ 301214 h 2603351"/>
                <a:gd name="connsiteX24" fmla="*/ 1108037 w 7568004"/>
                <a:gd name="connsiteY24" fmla="*/ 338866 h 2603351"/>
                <a:gd name="connsiteX25" fmla="*/ 1204856 w 7568004"/>
                <a:gd name="connsiteY25" fmla="*/ 338866 h 2603351"/>
                <a:gd name="connsiteX26" fmla="*/ 1204856 w 7568004"/>
                <a:gd name="connsiteY26" fmla="*/ 398033 h 2603351"/>
                <a:gd name="connsiteX27" fmla="*/ 1317811 w 7568004"/>
                <a:gd name="connsiteY27" fmla="*/ 398033 h 2603351"/>
                <a:gd name="connsiteX28" fmla="*/ 1317811 w 7568004"/>
                <a:gd name="connsiteY28" fmla="*/ 435685 h 2603351"/>
                <a:gd name="connsiteX29" fmla="*/ 1398494 w 7568004"/>
                <a:gd name="connsiteY29" fmla="*/ 435685 h 2603351"/>
                <a:gd name="connsiteX30" fmla="*/ 1543722 w 7568004"/>
                <a:gd name="connsiteY30" fmla="*/ 510988 h 2603351"/>
                <a:gd name="connsiteX31" fmla="*/ 1543722 w 7568004"/>
                <a:gd name="connsiteY31" fmla="*/ 554019 h 2603351"/>
                <a:gd name="connsiteX32" fmla="*/ 1619026 w 7568004"/>
                <a:gd name="connsiteY32" fmla="*/ 554019 h 2603351"/>
                <a:gd name="connsiteX33" fmla="*/ 1619026 w 7568004"/>
                <a:gd name="connsiteY33" fmla="*/ 580913 h 2603351"/>
                <a:gd name="connsiteX34" fmla="*/ 1694329 w 7568004"/>
                <a:gd name="connsiteY34" fmla="*/ 580913 h 2603351"/>
                <a:gd name="connsiteX35" fmla="*/ 1694329 w 7568004"/>
                <a:gd name="connsiteY35" fmla="*/ 597049 h 2603351"/>
                <a:gd name="connsiteX36" fmla="*/ 1731981 w 7568004"/>
                <a:gd name="connsiteY36" fmla="*/ 597049 h 2603351"/>
                <a:gd name="connsiteX37" fmla="*/ 1748117 w 7568004"/>
                <a:gd name="connsiteY37" fmla="*/ 650838 h 2603351"/>
                <a:gd name="connsiteX38" fmla="*/ 1791148 w 7568004"/>
                <a:gd name="connsiteY38" fmla="*/ 650838 h 2603351"/>
                <a:gd name="connsiteX39" fmla="*/ 1796527 w 7568004"/>
                <a:gd name="connsiteY39" fmla="*/ 672353 h 2603351"/>
                <a:gd name="connsiteX40" fmla="*/ 1882588 w 7568004"/>
                <a:gd name="connsiteY40" fmla="*/ 672353 h 2603351"/>
                <a:gd name="connsiteX41" fmla="*/ 1882588 w 7568004"/>
                <a:gd name="connsiteY41" fmla="*/ 688489 h 2603351"/>
                <a:gd name="connsiteX42" fmla="*/ 1930997 w 7568004"/>
                <a:gd name="connsiteY42" fmla="*/ 688489 h 2603351"/>
                <a:gd name="connsiteX43" fmla="*/ 1930997 w 7568004"/>
                <a:gd name="connsiteY43" fmla="*/ 731520 h 2603351"/>
                <a:gd name="connsiteX44" fmla="*/ 1963270 w 7568004"/>
                <a:gd name="connsiteY44" fmla="*/ 731520 h 2603351"/>
                <a:gd name="connsiteX45" fmla="*/ 1963270 w 7568004"/>
                <a:gd name="connsiteY45" fmla="*/ 758414 h 2603351"/>
                <a:gd name="connsiteX46" fmla="*/ 2000922 w 7568004"/>
                <a:gd name="connsiteY46" fmla="*/ 774551 h 2603351"/>
                <a:gd name="connsiteX47" fmla="*/ 2011680 w 7568004"/>
                <a:gd name="connsiteY47" fmla="*/ 785309 h 2603351"/>
                <a:gd name="connsiteX48" fmla="*/ 2070847 w 7568004"/>
                <a:gd name="connsiteY48" fmla="*/ 796066 h 2603351"/>
                <a:gd name="connsiteX49" fmla="*/ 2070847 w 7568004"/>
                <a:gd name="connsiteY49" fmla="*/ 849854 h 2603351"/>
                <a:gd name="connsiteX50" fmla="*/ 2189181 w 7568004"/>
                <a:gd name="connsiteY50" fmla="*/ 849854 h 2603351"/>
                <a:gd name="connsiteX51" fmla="*/ 2280621 w 7568004"/>
                <a:gd name="connsiteY51" fmla="*/ 919779 h 2603351"/>
                <a:gd name="connsiteX52" fmla="*/ 2323651 w 7568004"/>
                <a:gd name="connsiteY52" fmla="*/ 968188 h 2603351"/>
                <a:gd name="connsiteX53" fmla="*/ 2388197 w 7568004"/>
                <a:gd name="connsiteY53" fmla="*/ 968188 h 2603351"/>
                <a:gd name="connsiteX54" fmla="*/ 2468880 w 7568004"/>
                <a:gd name="connsiteY54" fmla="*/ 1005840 h 2603351"/>
                <a:gd name="connsiteX55" fmla="*/ 2630244 w 7568004"/>
                <a:gd name="connsiteY55" fmla="*/ 1156447 h 2603351"/>
                <a:gd name="connsiteX56" fmla="*/ 2764715 w 7568004"/>
                <a:gd name="connsiteY56" fmla="*/ 1183341 h 2603351"/>
                <a:gd name="connsiteX57" fmla="*/ 2823882 w 7568004"/>
                <a:gd name="connsiteY57" fmla="*/ 1220993 h 2603351"/>
                <a:gd name="connsiteX58" fmla="*/ 2909943 w 7568004"/>
                <a:gd name="connsiteY58" fmla="*/ 1220993 h 2603351"/>
                <a:gd name="connsiteX59" fmla="*/ 2920701 w 7568004"/>
                <a:gd name="connsiteY59" fmla="*/ 1231751 h 2603351"/>
                <a:gd name="connsiteX60" fmla="*/ 3125096 w 7568004"/>
                <a:gd name="connsiteY60" fmla="*/ 1258645 h 2603351"/>
                <a:gd name="connsiteX61" fmla="*/ 3135854 w 7568004"/>
                <a:gd name="connsiteY61" fmla="*/ 1317812 h 2603351"/>
                <a:gd name="connsiteX62" fmla="*/ 3302597 w 7568004"/>
                <a:gd name="connsiteY62" fmla="*/ 1317812 h 2603351"/>
                <a:gd name="connsiteX63" fmla="*/ 3324113 w 7568004"/>
                <a:gd name="connsiteY63" fmla="*/ 1339328 h 2603351"/>
                <a:gd name="connsiteX64" fmla="*/ 3334870 w 7568004"/>
                <a:gd name="connsiteY64" fmla="*/ 1371600 h 2603351"/>
                <a:gd name="connsiteX65" fmla="*/ 3442447 w 7568004"/>
                <a:gd name="connsiteY65" fmla="*/ 1436146 h 2603351"/>
                <a:gd name="connsiteX66" fmla="*/ 3533887 w 7568004"/>
                <a:gd name="connsiteY66" fmla="*/ 1446903 h 2603351"/>
                <a:gd name="connsiteX67" fmla="*/ 3636084 w 7568004"/>
                <a:gd name="connsiteY67" fmla="*/ 1538343 h 2603351"/>
                <a:gd name="connsiteX68" fmla="*/ 3700630 w 7568004"/>
                <a:gd name="connsiteY68" fmla="*/ 1565238 h 2603351"/>
                <a:gd name="connsiteX69" fmla="*/ 3743661 w 7568004"/>
                <a:gd name="connsiteY69" fmla="*/ 1629783 h 2603351"/>
                <a:gd name="connsiteX70" fmla="*/ 3905026 w 7568004"/>
                <a:gd name="connsiteY70" fmla="*/ 1629783 h 2603351"/>
                <a:gd name="connsiteX71" fmla="*/ 3991087 w 7568004"/>
                <a:gd name="connsiteY71" fmla="*/ 1705087 h 2603351"/>
                <a:gd name="connsiteX72" fmla="*/ 4109421 w 7568004"/>
                <a:gd name="connsiteY72" fmla="*/ 1721223 h 2603351"/>
                <a:gd name="connsiteX73" fmla="*/ 4109421 w 7568004"/>
                <a:gd name="connsiteY73" fmla="*/ 1769633 h 2603351"/>
                <a:gd name="connsiteX74" fmla="*/ 4168588 w 7568004"/>
                <a:gd name="connsiteY74" fmla="*/ 1769633 h 2603351"/>
                <a:gd name="connsiteX75" fmla="*/ 4168588 w 7568004"/>
                <a:gd name="connsiteY75" fmla="*/ 1796527 h 2603351"/>
                <a:gd name="connsiteX76" fmla="*/ 4319195 w 7568004"/>
                <a:gd name="connsiteY76" fmla="*/ 1796527 h 2603351"/>
                <a:gd name="connsiteX77" fmla="*/ 4410635 w 7568004"/>
                <a:gd name="connsiteY77" fmla="*/ 1828800 h 2603351"/>
                <a:gd name="connsiteX78" fmla="*/ 4469802 w 7568004"/>
                <a:gd name="connsiteY78" fmla="*/ 1855694 h 2603351"/>
                <a:gd name="connsiteX79" fmla="*/ 4615030 w 7568004"/>
                <a:gd name="connsiteY79" fmla="*/ 1887967 h 2603351"/>
                <a:gd name="connsiteX80" fmla="*/ 4722607 w 7568004"/>
                <a:gd name="connsiteY80" fmla="*/ 1898725 h 2603351"/>
                <a:gd name="connsiteX81" fmla="*/ 4722607 w 7568004"/>
                <a:gd name="connsiteY81" fmla="*/ 1936376 h 2603351"/>
                <a:gd name="connsiteX82" fmla="*/ 4824804 w 7568004"/>
                <a:gd name="connsiteY82" fmla="*/ 1936376 h 2603351"/>
                <a:gd name="connsiteX83" fmla="*/ 4943139 w 7568004"/>
                <a:gd name="connsiteY83" fmla="*/ 1974028 h 2603351"/>
                <a:gd name="connsiteX84" fmla="*/ 5066851 w 7568004"/>
                <a:gd name="connsiteY84" fmla="*/ 1974028 h 2603351"/>
                <a:gd name="connsiteX85" fmla="*/ 5104503 w 7568004"/>
                <a:gd name="connsiteY85" fmla="*/ 2027816 h 2603351"/>
                <a:gd name="connsiteX86" fmla="*/ 5212080 w 7568004"/>
                <a:gd name="connsiteY86" fmla="*/ 2033195 h 2603351"/>
                <a:gd name="connsiteX87" fmla="*/ 5287383 w 7568004"/>
                <a:gd name="connsiteY87" fmla="*/ 2049332 h 2603351"/>
                <a:gd name="connsiteX88" fmla="*/ 5346550 w 7568004"/>
                <a:gd name="connsiteY88" fmla="*/ 2086983 h 2603351"/>
                <a:gd name="connsiteX89" fmla="*/ 5405717 w 7568004"/>
                <a:gd name="connsiteY89" fmla="*/ 2119256 h 2603351"/>
                <a:gd name="connsiteX90" fmla="*/ 5491779 w 7568004"/>
                <a:gd name="connsiteY90" fmla="*/ 2119256 h 2603351"/>
                <a:gd name="connsiteX91" fmla="*/ 5491779 w 7568004"/>
                <a:gd name="connsiteY91" fmla="*/ 2167666 h 2603351"/>
                <a:gd name="connsiteX92" fmla="*/ 5507915 w 7568004"/>
                <a:gd name="connsiteY92" fmla="*/ 2135393 h 2603351"/>
                <a:gd name="connsiteX93" fmla="*/ 5620870 w 7568004"/>
                <a:gd name="connsiteY93" fmla="*/ 2135393 h 2603351"/>
                <a:gd name="connsiteX94" fmla="*/ 5620870 w 7568004"/>
                <a:gd name="connsiteY94" fmla="*/ 2167666 h 2603351"/>
                <a:gd name="connsiteX95" fmla="*/ 5803750 w 7568004"/>
                <a:gd name="connsiteY95" fmla="*/ 2167666 h 2603351"/>
                <a:gd name="connsiteX96" fmla="*/ 5803750 w 7568004"/>
                <a:gd name="connsiteY96" fmla="*/ 2253727 h 2603351"/>
                <a:gd name="connsiteX97" fmla="*/ 5981251 w 7568004"/>
                <a:gd name="connsiteY97" fmla="*/ 2237591 h 2603351"/>
                <a:gd name="connsiteX98" fmla="*/ 5981251 w 7568004"/>
                <a:gd name="connsiteY98" fmla="*/ 2280621 h 2603351"/>
                <a:gd name="connsiteX99" fmla="*/ 6018903 w 7568004"/>
                <a:gd name="connsiteY99" fmla="*/ 2280621 h 2603351"/>
                <a:gd name="connsiteX100" fmla="*/ 6024282 w 7568004"/>
                <a:gd name="connsiteY100" fmla="*/ 2296758 h 2603351"/>
                <a:gd name="connsiteX101" fmla="*/ 6083449 w 7568004"/>
                <a:gd name="connsiteY101" fmla="*/ 2296758 h 2603351"/>
                <a:gd name="connsiteX102" fmla="*/ 6083449 w 7568004"/>
                <a:gd name="connsiteY102" fmla="*/ 2296758 h 2603351"/>
                <a:gd name="connsiteX103" fmla="*/ 6078070 w 7568004"/>
                <a:gd name="connsiteY103" fmla="*/ 2334409 h 2603351"/>
                <a:gd name="connsiteX104" fmla="*/ 6551407 w 7568004"/>
                <a:gd name="connsiteY104" fmla="*/ 2334409 h 2603351"/>
                <a:gd name="connsiteX105" fmla="*/ 6567543 w 7568004"/>
                <a:gd name="connsiteY105" fmla="*/ 2393576 h 2603351"/>
                <a:gd name="connsiteX106" fmla="*/ 6675120 w 7568004"/>
                <a:gd name="connsiteY106" fmla="*/ 2393576 h 2603351"/>
                <a:gd name="connsiteX107" fmla="*/ 6675120 w 7568004"/>
                <a:gd name="connsiteY107" fmla="*/ 2458122 h 2603351"/>
                <a:gd name="connsiteX108" fmla="*/ 7449670 w 7568004"/>
                <a:gd name="connsiteY108" fmla="*/ 2458122 h 2603351"/>
                <a:gd name="connsiteX109" fmla="*/ 7449670 w 7568004"/>
                <a:gd name="connsiteY109" fmla="*/ 2603351 h 2603351"/>
                <a:gd name="connsiteX110" fmla="*/ 7568004 w 7568004"/>
                <a:gd name="connsiteY110" fmla="*/ 2603351 h 260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7568004" h="2603351">
                  <a:moveTo>
                    <a:pt x="0" y="0"/>
                  </a:moveTo>
                  <a:lnTo>
                    <a:pt x="102197" y="21515"/>
                  </a:lnTo>
                  <a:lnTo>
                    <a:pt x="172122" y="37652"/>
                  </a:lnTo>
                  <a:lnTo>
                    <a:pt x="231289" y="32273"/>
                  </a:lnTo>
                  <a:lnTo>
                    <a:pt x="268941" y="32273"/>
                  </a:lnTo>
                  <a:lnTo>
                    <a:pt x="392654" y="32273"/>
                  </a:lnTo>
                  <a:lnTo>
                    <a:pt x="403411" y="91440"/>
                  </a:lnTo>
                  <a:lnTo>
                    <a:pt x="564776" y="91440"/>
                  </a:lnTo>
                  <a:lnTo>
                    <a:pt x="564776" y="118334"/>
                  </a:lnTo>
                  <a:lnTo>
                    <a:pt x="747656" y="118334"/>
                  </a:lnTo>
                  <a:lnTo>
                    <a:pt x="747656" y="155986"/>
                  </a:lnTo>
                  <a:lnTo>
                    <a:pt x="785308" y="155986"/>
                  </a:lnTo>
                  <a:lnTo>
                    <a:pt x="790687" y="161365"/>
                  </a:lnTo>
                  <a:lnTo>
                    <a:pt x="839096" y="161365"/>
                  </a:lnTo>
                  <a:lnTo>
                    <a:pt x="839096" y="199016"/>
                  </a:lnTo>
                  <a:lnTo>
                    <a:pt x="909021" y="215153"/>
                  </a:lnTo>
                  <a:lnTo>
                    <a:pt x="909021" y="231289"/>
                  </a:lnTo>
                  <a:lnTo>
                    <a:pt x="935915" y="231289"/>
                  </a:lnTo>
                  <a:lnTo>
                    <a:pt x="941294" y="247426"/>
                  </a:lnTo>
                  <a:lnTo>
                    <a:pt x="978946" y="247426"/>
                  </a:lnTo>
                  <a:lnTo>
                    <a:pt x="978946" y="263562"/>
                  </a:lnTo>
                  <a:lnTo>
                    <a:pt x="1054249" y="263562"/>
                  </a:lnTo>
                  <a:lnTo>
                    <a:pt x="1054249" y="301214"/>
                  </a:lnTo>
                  <a:lnTo>
                    <a:pt x="1097280" y="301214"/>
                  </a:lnTo>
                  <a:lnTo>
                    <a:pt x="1108037" y="338866"/>
                  </a:lnTo>
                  <a:lnTo>
                    <a:pt x="1204856" y="338866"/>
                  </a:lnTo>
                  <a:lnTo>
                    <a:pt x="1204856" y="398033"/>
                  </a:lnTo>
                  <a:lnTo>
                    <a:pt x="1317811" y="398033"/>
                  </a:lnTo>
                  <a:lnTo>
                    <a:pt x="1317811" y="435685"/>
                  </a:lnTo>
                  <a:lnTo>
                    <a:pt x="1398494" y="435685"/>
                  </a:lnTo>
                  <a:lnTo>
                    <a:pt x="1543722" y="510988"/>
                  </a:lnTo>
                  <a:lnTo>
                    <a:pt x="1543722" y="554019"/>
                  </a:lnTo>
                  <a:lnTo>
                    <a:pt x="1619026" y="554019"/>
                  </a:lnTo>
                  <a:lnTo>
                    <a:pt x="1619026" y="580913"/>
                  </a:lnTo>
                  <a:lnTo>
                    <a:pt x="1694329" y="580913"/>
                  </a:lnTo>
                  <a:lnTo>
                    <a:pt x="1694329" y="597049"/>
                  </a:lnTo>
                  <a:lnTo>
                    <a:pt x="1731981" y="597049"/>
                  </a:lnTo>
                  <a:lnTo>
                    <a:pt x="1748117" y="650838"/>
                  </a:lnTo>
                  <a:lnTo>
                    <a:pt x="1791148" y="650838"/>
                  </a:lnTo>
                  <a:lnTo>
                    <a:pt x="1796527" y="672353"/>
                  </a:lnTo>
                  <a:lnTo>
                    <a:pt x="1882588" y="672353"/>
                  </a:lnTo>
                  <a:lnTo>
                    <a:pt x="1882588" y="688489"/>
                  </a:lnTo>
                  <a:lnTo>
                    <a:pt x="1930997" y="688489"/>
                  </a:lnTo>
                  <a:lnTo>
                    <a:pt x="1930997" y="731520"/>
                  </a:lnTo>
                  <a:lnTo>
                    <a:pt x="1963270" y="731520"/>
                  </a:lnTo>
                  <a:lnTo>
                    <a:pt x="1963270" y="758414"/>
                  </a:lnTo>
                  <a:lnTo>
                    <a:pt x="2000922" y="774551"/>
                  </a:lnTo>
                  <a:lnTo>
                    <a:pt x="2011680" y="785309"/>
                  </a:lnTo>
                  <a:lnTo>
                    <a:pt x="2070847" y="796066"/>
                  </a:lnTo>
                  <a:lnTo>
                    <a:pt x="2070847" y="849854"/>
                  </a:lnTo>
                  <a:lnTo>
                    <a:pt x="2189181" y="849854"/>
                  </a:lnTo>
                  <a:lnTo>
                    <a:pt x="2280621" y="919779"/>
                  </a:lnTo>
                  <a:lnTo>
                    <a:pt x="2323651" y="968188"/>
                  </a:lnTo>
                  <a:lnTo>
                    <a:pt x="2388197" y="968188"/>
                  </a:lnTo>
                  <a:lnTo>
                    <a:pt x="2468880" y="1005840"/>
                  </a:lnTo>
                  <a:lnTo>
                    <a:pt x="2630244" y="1156447"/>
                  </a:lnTo>
                  <a:lnTo>
                    <a:pt x="2764715" y="1183341"/>
                  </a:lnTo>
                  <a:lnTo>
                    <a:pt x="2823882" y="1220993"/>
                  </a:lnTo>
                  <a:lnTo>
                    <a:pt x="2909943" y="1220993"/>
                  </a:lnTo>
                  <a:lnTo>
                    <a:pt x="2920701" y="1231751"/>
                  </a:lnTo>
                  <a:lnTo>
                    <a:pt x="3125096" y="1258645"/>
                  </a:lnTo>
                  <a:lnTo>
                    <a:pt x="3135854" y="1317812"/>
                  </a:lnTo>
                  <a:lnTo>
                    <a:pt x="3302597" y="1317812"/>
                  </a:lnTo>
                  <a:lnTo>
                    <a:pt x="3324113" y="1339328"/>
                  </a:lnTo>
                  <a:lnTo>
                    <a:pt x="3334870" y="1371600"/>
                  </a:lnTo>
                  <a:lnTo>
                    <a:pt x="3442447" y="1436146"/>
                  </a:lnTo>
                  <a:lnTo>
                    <a:pt x="3533887" y="1446903"/>
                  </a:lnTo>
                  <a:lnTo>
                    <a:pt x="3636084" y="1538343"/>
                  </a:lnTo>
                  <a:lnTo>
                    <a:pt x="3700630" y="1565238"/>
                  </a:lnTo>
                  <a:lnTo>
                    <a:pt x="3743661" y="1629783"/>
                  </a:lnTo>
                  <a:lnTo>
                    <a:pt x="3905026" y="1629783"/>
                  </a:lnTo>
                  <a:lnTo>
                    <a:pt x="3991087" y="1705087"/>
                  </a:lnTo>
                  <a:lnTo>
                    <a:pt x="4109421" y="1721223"/>
                  </a:lnTo>
                  <a:lnTo>
                    <a:pt x="4109421" y="1769633"/>
                  </a:lnTo>
                  <a:lnTo>
                    <a:pt x="4168588" y="1769633"/>
                  </a:lnTo>
                  <a:lnTo>
                    <a:pt x="4168588" y="1796527"/>
                  </a:lnTo>
                  <a:lnTo>
                    <a:pt x="4319195" y="1796527"/>
                  </a:lnTo>
                  <a:lnTo>
                    <a:pt x="4410635" y="1828800"/>
                  </a:lnTo>
                  <a:lnTo>
                    <a:pt x="4469802" y="1855694"/>
                  </a:lnTo>
                  <a:lnTo>
                    <a:pt x="4615030" y="1887967"/>
                  </a:lnTo>
                  <a:lnTo>
                    <a:pt x="4722607" y="1898725"/>
                  </a:lnTo>
                  <a:lnTo>
                    <a:pt x="4722607" y="1936376"/>
                  </a:lnTo>
                  <a:lnTo>
                    <a:pt x="4824804" y="1936376"/>
                  </a:lnTo>
                  <a:lnTo>
                    <a:pt x="4943139" y="1974028"/>
                  </a:lnTo>
                  <a:lnTo>
                    <a:pt x="5066851" y="1974028"/>
                  </a:lnTo>
                  <a:lnTo>
                    <a:pt x="5104503" y="2027816"/>
                  </a:lnTo>
                  <a:lnTo>
                    <a:pt x="5212080" y="2033195"/>
                  </a:lnTo>
                  <a:lnTo>
                    <a:pt x="5287383" y="2049332"/>
                  </a:lnTo>
                  <a:lnTo>
                    <a:pt x="5346550" y="2086983"/>
                  </a:lnTo>
                  <a:lnTo>
                    <a:pt x="5405717" y="2119256"/>
                  </a:lnTo>
                  <a:lnTo>
                    <a:pt x="5491779" y="2119256"/>
                  </a:lnTo>
                  <a:lnTo>
                    <a:pt x="5491779" y="2167666"/>
                  </a:lnTo>
                  <a:lnTo>
                    <a:pt x="5507915" y="2135393"/>
                  </a:lnTo>
                  <a:lnTo>
                    <a:pt x="5620870" y="2135393"/>
                  </a:lnTo>
                  <a:lnTo>
                    <a:pt x="5620870" y="2167666"/>
                  </a:lnTo>
                  <a:lnTo>
                    <a:pt x="5803750" y="2167666"/>
                  </a:lnTo>
                  <a:lnTo>
                    <a:pt x="5803750" y="2253727"/>
                  </a:lnTo>
                  <a:lnTo>
                    <a:pt x="5981251" y="2237591"/>
                  </a:lnTo>
                  <a:lnTo>
                    <a:pt x="5981251" y="2280621"/>
                  </a:lnTo>
                  <a:lnTo>
                    <a:pt x="6018903" y="2280621"/>
                  </a:lnTo>
                  <a:lnTo>
                    <a:pt x="6024282" y="2296758"/>
                  </a:lnTo>
                  <a:lnTo>
                    <a:pt x="6083449" y="2296758"/>
                  </a:lnTo>
                  <a:lnTo>
                    <a:pt x="6083449" y="2296758"/>
                  </a:lnTo>
                  <a:lnTo>
                    <a:pt x="6078070" y="2334409"/>
                  </a:lnTo>
                  <a:lnTo>
                    <a:pt x="6551407" y="2334409"/>
                  </a:lnTo>
                  <a:lnTo>
                    <a:pt x="6567543" y="2393576"/>
                  </a:lnTo>
                  <a:lnTo>
                    <a:pt x="6675120" y="2393576"/>
                  </a:lnTo>
                  <a:lnTo>
                    <a:pt x="6675120" y="2458122"/>
                  </a:lnTo>
                  <a:lnTo>
                    <a:pt x="7449670" y="2458122"/>
                  </a:lnTo>
                  <a:lnTo>
                    <a:pt x="7449670" y="2603351"/>
                  </a:lnTo>
                  <a:lnTo>
                    <a:pt x="7568004" y="2603351"/>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4" name="Group 93">
            <a:extLst>
              <a:ext uri="{FF2B5EF4-FFF2-40B4-BE49-F238E27FC236}">
                <a16:creationId xmlns:a16="http://schemas.microsoft.com/office/drawing/2014/main" id="{C9E9FEE0-EF38-4488-8A5D-D4E528E4FC88}"/>
              </a:ext>
            </a:extLst>
          </p:cNvPr>
          <p:cNvGrpSpPr/>
          <p:nvPr/>
        </p:nvGrpSpPr>
        <p:grpSpPr>
          <a:xfrm>
            <a:off x="1546364" y="2180973"/>
            <a:ext cx="7960133" cy="2124313"/>
            <a:chOff x="2527069" y="2203418"/>
            <a:chExt cx="7960133" cy="2124313"/>
          </a:xfrm>
        </p:grpSpPr>
        <p:sp>
          <p:nvSpPr>
            <p:cNvPr id="95" name="Freeform: Shape 94">
              <a:extLst>
                <a:ext uri="{FF2B5EF4-FFF2-40B4-BE49-F238E27FC236}">
                  <a16:creationId xmlns:a16="http://schemas.microsoft.com/office/drawing/2014/main" id="{7D5E67B9-E3F4-4CC6-9E41-6A7EB136B1E2}"/>
                </a:ext>
              </a:extLst>
            </p:cNvPr>
            <p:cNvSpPr/>
            <p:nvPr/>
          </p:nvSpPr>
          <p:spPr bwMode="auto">
            <a:xfrm>
              <a:off x="2527069" y="2216727"/>
              <a:ext cx="7913716" cy="2072640"/>
            </a:xfrm>
            <a:custGeom>
              <a:avLst/>
              <a:gdLst>
                <a:gd name="connsiteX0" fmla="*/ 0 w 7913716"/>
                <a:gd name="connsiteY0" fmla="*/ 0 h 2072640"/>
                <a:gd name="connsiteX1" fmla="*/ 49876 w 7913716"/>
                <a:gd name="connsiteY1" fmla="*/ 0 h 2072640"/>
                <a:gd name="connsiteX2" fmla="*/ 49876 w 7913716"/>
                <a:gd name="connsiteY2" fmla="*/ 27709 h 2072640"/>
                <a:gd name="connsiteX3" fmla="*/ 99753 w 7913716"/>
                <a:gd name="connsiteY3" fmla="*/ 27709 h 2072640"/>
                <a:gd name="connsiteX4" fmla="*/ 116378 w 7913716"/>
                <a:gd name="connsiteY4" fmla="*/ 38793 h 2072640"/>
                <a:gd name="connsiteX5" fmla="*/ 216131 w 7913716"/>
                <a:gd name="connsiteY5" fmla="*/ 38793 h 2072640"/>
                <a:gd name="connsiteX6" fmla="*/ 216131 w 7913716"/>
                <a:gd name="connsiteY6" fmla="*/ 38793 h 2072640"/>
                <a:gd name="connsiteX7" fmla="*/ 260466 w 7913716"/>
                <a:gd name="connsiteY7" fmla="*/ 72044 h 2072640"/>
                <a:gd name="connsiteX8" fmla="*/ 260466 w 7913716"/>
                <a:gd name="connsiteY8" fmla="*/ 77586 h 2072640"/>
                <a:gd name="connsiteX9" fmla="*/ 315884 w 7913716"/>
                <a:gd name="connsiteY9" fmla="*/ 77586 h 2072640"/>
                <a:gd name="connsiteX10" fmla="*/ 315884 w 7913716"/>
                <a:gd name="connsiteY10" fmla="*/ 94211 h 2072640"/>
                <a:gd name="connsiteX11" fmla="*/ 382386 w 7913716"/>
                <a:gd name="connsiteY11" fmla="*/ 94211 h 2072640"/>
                <a:gd name="connsiteX12" fmla="*/ 399011 w 7913716"/>
                <a:gd name="connsiteY12" fmla="*/ 116378 h 2072640"/>
                <a:gd name="connsiteX13" fmla="*/ 565266 w 7913716"/>
                <a:gd name="connsiteY13" fmla="*/ 116378 h 2072640"/>
                <a:gd name="connsiteX14" fmla="*/ 565266 w 7913716"/>
                <a:gd name="connsiteY14" fmla="*/ 188422 h 2072640"/>
                <a:gd name="connsiteX15" fmla="*/ 604058 w 7913716"/>
                <a:gd name="connsiteY15" fmla="*/ 193964 h 2072640"/>
                <a:gd name="connsiteX16" fmla="*/ 604058 w 7913716"/>
                <a:gd name="connsiteY16" fmla="*/ 193964 h 2072640"/>
                <a:gd name="connsiteX17" fmla="*/ 648393 w 7913716"/>
                <a:gd name="connsiteY17" fmla="*/ 221673 h 2072640"/>
                <a:gd name="connsiteX18" fmla="*/ 648393 w 7913716"/>
                <a:gd name="connsiteY18" fmla="*/ 232757 h 2072640"/>
                <a:gd name="connsiteX19" fmla="*/ 731520 w 7913716"/>
                <a:gd name="connsiteY19" fmla="*/ 232757 h 2072640"/>
                <a:gd name="connsiteX20" fmla="*/ 753687 w 7913716"/>
                <a:gd name="connsiteY20" fmla="*/ 249382 h 2072640"/>
                <a:gd name="connsiteX21" fmla="*/ 798022 w 7913716"/>
                <a:gd name="connsiteY21" fmla="*/ 249382 h 2072640"/>
                <a:gd name="connsiteX22" fmla="*/ 809106 w 7913716"/>
                <a:gd name="connsiteY22" fmla="*/ 260466 h 2072640"/>
                <a:gd name="connsiteX23" fmla="*/ 875607 w 7913716"/>
                <a:gd name="connsiteY23" fmla="*/ 260466 h 2072640"/>
                <a:gd name="connsiteX24" fmla="*/ 886691 w 7913716"/>
                <a:gd name="connsiteY24" fmla="*/ 266008 h 2072640"/>
                <a:gd name="connsiteX25" fmla="*/ 897775 w 7913716"/>
                <a:gd name="connsiteY25" fmla="*/ 266008 h 2072640"/>
                <a:gd name="connsiteX26" fmla="*/ 908858 w 7913716"/>
                <a:gd name="connsiteY26" fmla="*/ 277091 h 2072640"/>
                <a:gd name="connsiteX27" fmla="*/ 936567 w 7913716"/>
                <a:gd name="connsiteY27" fmla="*/ 277091 h 2072640"/>
                <a:gd name="connsiteX28" fmla="*/ 925484 w 7913716"/>
                <a:gd name="connsiteY28" fmla="*/ 293717 h 2072640"/>
                <a:gd name="connsiteX29" fmla="*/ 947651 w 7913716"/>
                <a:gd name="connsiteY29" fmla="*/ 293717 h 2072640"/>
                <a:gd name="connsiteX30" fmla="*/ 958735 w 7913716"/>
                <a:gd name="connsiteY30" fmla="*/ 304801 h 2072640"/>
                <a:gd name="connsiteX31" fmla="*/ 980902 w 7913716"/>
                <a:gd name="connsiteY31" fmla="*/ 310342 h 2072640"/>
                <a:gd name="connsiteX32" fmla="*/ 980902 w 7913716"/>
                <a:gd name="connsiteY32" fmla="*/ 326968 h 2072640"/>
                <a:gd name="connsiteX33" fmla="*/ 980902 w 7913716"/>
                <a:gd name="connsiteY33" fmla="*/ 326968 h 2072640"/>
                <a:gd name="connsiteX34" fmla="*/ 1030778 w 7913716"/>
                <a:gd name="connsiteY34" fmla="*/ 326968 h 2072640"/>
                <a:gd name="connsiteX35" fmla="*/ 1075113 w 7913716"/>
                <a:gd name="connsiteY35" fmla="*/ 349135 h 2072640"/>
                <a:gd name="connsiteX36" fmla="*/ 1091738 w 7913716"/>
                <a:gd name="connsiteY36" fmla="*/ 365760 h 2072640"/>
                <a:gd name="connsiteX37" fmla="*/ 1158240 w 7913716"/>
                <a:gd name="connsiteY37" fmla="*/ 365760 h 2072640"/>
                <a:gd name="connsiteX38" fmla="*/ 1158240 w 7913716"/>
                <a:gd name="connsiteY38" fmla="*/ 399011 h 2072640"/>
                <a:gd name="connsiteX39" fmla="*/ 1185949 w 7913716"/>
                <a:gd name="connsiteY39" fmla="*/ 399011 h 2072640"/>
                <a:gd name="connsiteX40" fmla="*/ 1185949 w 7913716"/>
                <a:gd name="connsiteY40" fmla="*/ 421178 h 2072640"/>
                <a:gd name="connsiteX41" fmla="*/ 1313411 w 7913716"/>
                <a:gd name="connsiteY41" fmla="*/ 421178 h 2072640"/>
                <a:gd name="connsiteX42" fmla="*/ 1302327 w 7913716"/>
                <a:gd name="connsiteY42" fmla="*/ 443346 h 2072640"/>
                <a:gd name="connsiteX43" fmla="*/ 1324495 w 7913716"/>
                <a:gd name="connsiteY43" fmla="*/ 443346 h 2072640"/>
                <a:gd name="connsiteX44" fmla="*/ 1324495 w 7913716"/>
                <a:gd name="connsiteY44" fmla="*/ 459971 h 2072640"/>
                <a:gd name="connsiteX45" fmla="*/ 1346662 w 7913716"/>
                <a:gd name="connsiteY45" fmla="*/ 459971 h 2072640"/>
                <a:gd name="connsiteX46" fmla="*/ 1346662 w 7913716"/>
                <a:gd name="connsiteY46" fmla="*/ 482138 h 2072640"/>
                <a:gd name="connsiteX47" fmla="*/ 1418706 w 7913716"/>
                <a:gd name="connsiteY47" fmla="*/ 482138 h 2072640"/>
                <a:gd name="connsiteX48" fmla="*/ 1435331 w 7913716"/>
                <a:gd name="connsiteY48" fmla="*/ 504306 h 2072640"/>
                <a:gd name="connsiteX49" fmla="*/ 1435331 w 7913716"/>
                <a:gd name="connsiteY49" fmla="*/ 504306 h 2072640"/>
                <a:gd name="connsiteX50" fmla="*/ 1512916 w 7913716"/>
                <a:gd name="connsiteY50" fmla="*/ 509848 h 2072640"/>
                <a:gd name="connsiteX51" fmla="*/ 1512916 w 7913716"/>
                <a:gd name="connsiteY51" fmla="*/ 532015 h 2072640"/>
                <a:gd name="connsiteX52" fmla="*/ 1607127 w 7913716"/>
                <a:gd name="connsiteY52" fmla="*/ 532015 h 2072640"/>
                <a:gd name="connsiteX53" fmla="*/ 1607127 w 7913716"/>
                <a:gd name="connsiteY53" fmla="*/ 554182 h 2072640"/>
                <a:gd name="connsiteX54" fmla="*/ 1651462 w 7913716"/>
                <a:gd name="connsiteY54" fmla="*/ 554182 h 2072640"/>
                <a:gd name="connsiteX55" fmla="*/ 1651462 w 7913716"/>
                <a:gd name="connsiteY55" fmla="*/ 565266 h 2072640"/>
                <a:gd name="connsiteX56" fmla="*/ 1690255 w 7913716"/>
                <a:gd name="connsiteY56" fmla="*/ 559724 h 2072640"/>
                <a:gd name="connsiteX57" fmla="*/ 1690255 w 7913716"/>
                <a:gd name="connsiteY57" fmla="*/ 587433 h 2072640"/>
                <a:gd name="connsiteX58" fmla="*/ 1734589 w 7913716"/>
                <a:gd name="connsiteY58" fmla="*/ 576349 h 2072640"/>
                <a:gd name="connsiteX59" fmla="*/ 1734589 w 7913716"/>
                <a:gd name="connsiteY59" fmla="*/ 592975 h 2072640"/>
                <a:gd name="connsiteX60" fmla="*/ 1790007 w 7913716"/>
                <a:gd name="connsiteY60" fmla="*/ 592975 h 2072640"/>
                <a:gd name="connsiteX61" fmla="*/ 1790007 w 7913716"/>
                <a:gd name="connsiteY61" fmla="*/ 620684 h 2072640"/>
                <a:gd name="connsiteX62" fmla="*/ 1823258 w 7913716"/>
                <a:gd name="connsiteY62" fmla="*/ 626226 h 2072640"/>
                <a:gd name="connsiteX63" fmla="*/ 1839884 w 7913716"/>
                <a:gd name="connsiteY63" fmla="*/ 642852 h 2072640"/>
                <a:gd name="connsiteX64" fmla="*/ 1839884 w 7913716"/>
                <a:gd name="connsiteY64" fmla="*/ 648393 h 2072640"/>
                <a:gd name="connsiteX65" fmla="*/ 1878676 w 7913716"/>
                <a:gd name="connsiteY65" fmla="*/ 653935 h 2072640"/>
                <a:gd name="connsiteX66" fmla="*/ 1878676 w 7913716"/>
                <a:gd name="connsiteY66" fmla="*/ 665018 h 2072640"/>
                <a:gd name="connsiteX67" fmla="*/ 1928553 w 7913716"/>
                <a:gd name="connsiteY67" fmla="*/ 665018 h 2072640"/>
                <a:gd name="connsiteX68" fmla="*/ 1945178 w 7913716"/>
                <a:gd name="connsiteY68" fmla="*/ 681643 h 2072640"/>
                <a:gd name="connsiteX69" fmla="*/ 2017222 w 7913716"/>
                <a:gd name="connsiteY69" fmla="*/ 709353 h 2072640"/>
                <a:gd name="connsiteX70" fmla="*/ 2017222 w 7913716"/>
                <a:gd name="connsiteY70" fmla="*/ 720437 h 2072640"/>
                <a:gd name="connsiteX71" fmla="*/ 2044931 w 7913716"/>
                <a:gd name="connsiteY71" fmla="*/ 720437 h 2072640"/>
                <a:gd name="connsiteX72" fmla="*/ 2094807 w 7913716"/>
                <a:gd name="connsiteY72" fmla="*/ 720437 h 2072640"/>
                <a:gd name="connsiteX73" fmla="*/ 2094807 w 7913716"/>
                <a:gd name="connsiteY73" fmla="*/ 748146 h 2072640"/>
                <a:gd name="connsiteX74" fmla="*/ 2139142 w 7913716"/>
                <a:gd name="connsiteY74" fmla="*/ 748146 h 2072640"/>
                <a:gd name="connsiteX75" fmla="*/ 2150226 w 7913716"/>
                <a:gd name="connsiteY75" fmla="*/ 764771 h 2072640"/>
                <a:gd name="connsiteX76" fmla="*/ 2222269 w 7913716"/>
                <a:gd name="connsiteY76" fmla="*/ 764771 h 2072640"/>
                <a:gd name="connsiteX77" fmla="*/ 2222269 w 7913716"/>
                <a:gd name="connsiteY77" fmla="*/ 798022 h 2072640"/>
                <a:gd name="connsiteX78" fmla="*/ 2261062 w 7913716"/>
                <a:gd name="connsiteY78" fmla="*/ 798022 h 2072640"/>
                <a:gd name="connsiteX79" fmla="*/ 2277687 w 7913716"/>
                <a:gd name="connsiteY79" fmla="*/ 814647 h 2072640"/>
                <a:gd name="connsiteX80" fmla="*/ 2349731 w 7913716"/>
                <a:gd name="connsiteY80" fmla="*/ 814648 h 2072640"/>
                <a:gd name="connsiteX81" fmla="*/ 2349731 w 7913716"/>
                <a:gd name="connsiteY81" fmla="*/ 836815 h 2072640"/>
                <a:gd name="connsiteX82" fmla="*/ 2394066 w 7913716"/>
                <a:gd name="connsiteY82" fmla="*/ 836815 h 2072640"/>
                <a:gd name="connsiteX83" fmla="*/ 2477193 w 7913716"/>
                <a:gd name="connsiteY83" fmla="*/ 836815 h 2072640"/>
                <a:gd name="connsiteX84" fmla="*/ 2493818 w 7913716"/>
                <a:gd name="connsiteY84" fmla="*/ 853440 h 2072640"/>
                <a:gd name="connsiteX85" fmla="*/ 2549236 w 7913716"/>
                <a:gd name="connsiteY85" fmla="*/ 886691 h 2072640"/>
                <a:gd name="connsiteX86" fmla="*/ 2588029 w 7913716"/>
                <a:gd name="connsiteY86" fmla="*/ 914400 h 2072640"/>
                <a:gd name="connsiteX87" fmla="*/ 2682240 w 7913716"/>
                <a:gd name="connsiteY87" fmla="*/ 975360 h 2072640"/>
                <a:gd name="connsiteX88" fmla="*/ 2726575 w 7913716"/>
                <a:gd name="connsiteY88" fmla="*/ 986444 h 2072640"/>
                <a:gd name="connsiteX89" fmla="*/ 2759826 w 7913716"/>
                <a:gd name="connsiteY89" fmla="*/ 986444 h 2072640"/>
                <a:gd name="connsiteX90" fmla="*/ 2759826 w 7913716"/>
                <a:gd name="connsiteY90" fmla="*/ 1030778 h 2072640"/>
                <a:gd name="connsiteX91" fmla="*/ 2759826 w 7913716"/>
                <a:gd name="connsiteY91" fmla="*/ 1030778 h 2072640"/>
                <a:gd name="connsiteX92" fmla="*/ 2809703 w 7913716"/>
                <a:gd name="connsiteY92" fmla="*/ 1080655 h 2072640"/>
                <a:gd name="connsiteX93" fmla="*/ 2892829 w 7913716"/>
                <a:gd name="connsiteY93" fmla="*/ 1075113 h 2072640"/>
                <a:gd name="connsiteX94" fmla="*/ 2892829 w 7913716"/>
                <a:gd name="connsiteY94" fmla="*/ 1097280 h 2072640"/>
                <a:gd name="connsiteX95" fmla="*/ 2959331 w 7913716"/>
                <a:gd name="connsiteY95" fmla="*/ 1097280 h 2072640"/>
                <a:gd name="connsiteX96" fmla="*/ 2959331 w 7913716"/>
                <a:gd name="connsiteY96" fmla="*/ 1152698 h 2072640"/>
                <a:gd name="connsiteX97" fmla="*/ 3097876 w 7913716"/>
                <a:gd name="connsiteY97" fmla="*/ 1169324 h 2072640"/>
                <a:gd name="connsiteX98" fmla="*/ 3097876 w 7913716"/>
                <a:gd name="connsiteY98" fmla="*/ 1202575 h 2072640"/>
                <a:gd name="connsiteX99" fmla="*/ 3169920 w 7913716"/>
                <a:gd name="connsiteY99" fmla="*/ 1202575 h 2072640"/>
                <a:gd name="connsiteX100" fmla="*/ 3169920 w 7913716"/>
                <a:gd name="connsiteY100" fmla="*/ 1202575 h 2072640"/>
                <a:gd name="connsiteX101" fmla="*/ 3247506 w 7913716"/>
                <a:gd name="connsiteY101" fmla="*/ 1202575 h 2072640"/>
                <a:gd name="connsiteX102" fmla="*/ 3247506 w 7913716"/>
                <a:gd name="connsiteY102" fmla="*/ 1241368 h 2072640"/>
                <a:gd name="connsiteX103" fmla="*/ 3336175 w 7913716"/>
                <a:gd name="connsiteY103" fmla="*/ 1230284 h 2072640"/>
                <a:gd name="connsiteX104" fmla="*/ 3336175 w 7913716"/>
                <a:gd name="connsiteY104" fmla="*/ 1246909 h 2072640"/>
                <a:gd name="connsiteX105" fmla="*/ 3458095 w 7913716"/>
                <a:gd name="connsiteY105" fmla="*/ 1246909 h 2072640"/>
                <a:gd name="connsiteX106" fmla="*/ 3568931 w 7913716"/>
                <a:gd name="connsiteY106" fmla="*/ 1263535 h 2072640"/>
                <a:gd name="connsiteX107" fmla="*/ 3568931 w 7913716"/>
                <a:gd name="connsiteY107" fmla="*/ 1307869 h 2072640"/>
                <a:gd name="connsiteX108" fmla="*/ 3668684 w 7913716"/>
                <a:gd name="connsiteY108" fmla="*/ 1307869 h 2072640"/>
                <a:gd name="connsiteX109" fmla="*/ 3668684 w 7913716"/>
                <a:gd name="connsiteY109" fmla="*/ 1407622 h 2072640"/>
                <a:gd name="connsiteX110" fmla="*/ 3862647 w 7913716"/>
                <a:gd name="connsiteY110" fmla="*/ 1407622 h 2072640"/>
                <a:gd name="connsiteX111" fmla="*/ 3862647 w 7913716"/>
                <a:gd name="connsiteY111" fmla="*/ 1451957 h 2072640"/>
                <a:gd name="connsiteX112" fmla="*/ 3906982 w 7913716"/>
                <a:gd name="connsiteY112" fmla="*/ 1451957 h 2072640"/>
                <a:gd name="connsiteX113" fmla="*/ 3906982 w 7913716"/>
                <a:gd name="connsiteY113" fmla="*/ 1496291 h 2072640"/>
                <a:gd name="connsiteX114" fmla="*/ 3962400 w 7913716"/>
                <a:gd name="connsiteY114" fmla="*/ 1496291 h 2072640"/>
                <a:gd name="connsiteX115" fmla="*/ 3962400 w 7913716"/>
                <a:gd name="connsiteY115" fmla="*/ 1518458 h 2072640"/>
                <a:gd name="connsiteX116" fmla="*/ 4023360 w 7913716"/>
                <a:gd name="connsiteY116" fmla="*/ 1518458 h 2072640"/>
                <a:gd name="connsiteX117" fmla="*/ 4023360 w 7913716"/>
                <a:gd name="connsiteY117" fmla="*/ 1551709 h 2072640"/>
                <a:gd name="connsiteX118" fmla="*/ 4239491 w 7913716"/>
                <a:gd name="connsiteY118" fmla="*/ 1551709 h 2072640"/>
                <a:gd name="connsiteX119" fmla="*/ 4239491 w 7913716"/>
                <a:gd name="connsiteY119" fmla="*/ 1584960 h 2072640"/>
                <a:gd name="connsiteX120" fmla="*/ 4283826 w 7913716"/>
                <a:gd name="connsiteY120" fmla="*/ 1584960 h 2072640"/>
                <a:gd name="connsiteX121" fmla="*/ 4294909 w 7913716"/>
                <a:gd name="connsiteY121" fmla="*/ 1634837 h 2072640"/>
                <a:gd name="connsiteX122" fmla="*/ 4572000 w 7913716"/>
                <a:gd name="connsiteY122" fmla="*/ 1618211 h 2072640"/>
                <a:gd name="connsiteX123" fmla="*/ 4572000 w 7913716"/>
                <a:gd name="connsiteY123" fmla="*/ 1651462 h 2072640"/>
                <a:gd name="connsiteX124" fmla="*/ 4688378 w 7913716"/>
                <a:gd name="connsiteY124" fmla="*/ 1651462 h 2072640"/>
                <a:gd name="connsiteX125" fmla="*/ 4716087 w 7913716"/>
                <a:gd name="connsiteY125" fmla="*/ 1679171 h 2072640"/>
                <a:gd name="connsiteX126" fmla="*/ 4760422 w 7913716"/>
                <a:gd name="connsiteY126" fmla="*/ 1684713 h 2072640"/>
                <a:gd name="connsiteX127" fmla="*/ 4760422 w 7913716"/>
                <a:gd name="connsiteY127" fmla="*/ 1706880 h 2072640"/>
                <a:gd name="connsiteX128" fmla="*/ 4821382 w 7913716"/>
                <a:gd name="connsiteY128" fmla="*/ 1717964 h 2072640"/>
                <a:gd name="connsiteX129" fmla="*/ 4821382 w 7913716"/>
                <a:gd name="connsiteY129" fmla="*/ 1751215 h 2072640"/>
                <a:gd name="connsiteX130" fmla="*/ 4898967 w 7913716"/>
                <a:gd name="connsiteY130" fmla="*/ 1751215 h 2072640"/>
                <a:gd name="connsiteX131" fmla="*/ 4910051 w 7913716"/>
                <a:gd name="connsiteY131" fmla="*/ 1762299 h 2072640"/>
                <a:gd name="connsiteX132" fmla="*/ 5065222 w 7913716"/>
                <a:gd name="connsiteY132" fmla="*/ 1762299 h 2072640"/>
                <a:gd name="connsiteX133" fmla="*/ 5065222 w 7913716"/>
                <a:gd name="connsiteY133" fmla="*/ 1795549 h 2072640"/>
                <a:gd name="connsiteX134" fmla="*/ 5297978 w 7913716"/>
                <a:gd name="connsiteY134" fmla="*/ 1795549 h 2072640"/>
                <a:gd name="connsiteX135" fmla="*/ 5297978 w 7913716"/>
                <a:gd name="connsiteY135" fmla="*/ 1828800 h 2072640"/>
                <a:gd name="connsiteX136" fmla="*/ 5453149 w 7913716"/>
                <a:gd name="connsiteY136" fmla="*/ 1828800 h 2072640"/>
                <a:gd name="connsiteX137" fmla="*/ 5453149 w 7913716"/>
                <a:gd name="connsiteY137" fmla="*/ 1889760 h 2072640"/>
                <a:gd name="connsiteX138" fmla="*/ 5552902 w 7913716"/>
                <a:gd name="connsiteY138" fmla="*/ 1889760 h 2072640"/>
                <a:gd name="connsiteX139" fmla="*/ 5586153 w 7913716"/>
                <a:gd name="connsiteY139" fmla="*/ 1923011 h 2072640"/>
                <a:gd name="connsiteX140" fmla="*/ 5824451 w 7913716"/>
                <a:gd name="connsiteY140" fmla="*/ 1928553 h 2072640"/>
                <a:gd name="connsiteX141" fmla="*/ 5824451 w 7913716"/>
                <a:gd name="connsiteY141" fmla="*/ 1945178 h 2072640"/>
                <a:gd name="connsiteX142" fmla="*/ 5874327 w 7913716"/>
                <a:gd name="connsiteY142" fmla="*/ 1945178 h 2072640"/>
                <a:gd name="connsiteX143" fmla="*/ 5890953 w 7913716"/>
                <a:gd name="connsiteY143" fmla="*/ 1961804 h 2072640"/>
                <a:gd name="connsiteX144" fmla="*/ 6362007 w 7913716"/>
                <a:gd name="connsiteY144" fmla="*/ 1961804 h 2072640"/>
                <a:gd name="connsiteX145" fmla="*/ 6362007 w 7913716"/>
                <a:gd name="connsiteY145" fmla="*/ 2022764 h 2072640"/>
                <a:gd name="connsiteX146" fmla="*/ 6633556 w 7913716"/>
                <a:gd name="connsiteY146" fmla="*/ 2022764 h 2072640"/>
                <a:gd name="connsiteX147" fmla="*/ 6633556 w 7913716"/>
                <a:gd name="connsiteY147" fmla="*/ 2072640 h 2072640"/>
                <a:gd name="connsiteX148" fmla="*/ 7902633 w 7913716"/>
                <a:gd name="connsiteY148" fmla="*/ 2072640 h 2072640"/>
                <a:gd name="connsiteX149" fmla="*/ 7886007 w 7913716"/>
                <a:gd name="connsiteY149" fmla="*/ 2072640 h 2072640"/>
                <a:gd name="connsiteX150" fmla="*/ 7913716 w 7913716"/>
                <a:gd name="connsiteY150" fmla="*/ 2072640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7913716" h="2072640">
                  <a:moveTo>
                    <a:pt x="0" y="0"/>
                  </a:moveTo>
                  <a:lnTo>
                    <a:pt x="49876" y="0"/>
                  </a:lnTo>
                  <a:lnTo>
                    <a:pt x="49876" y="27709"/>
                  </a:lnTo>
                  <a:lnTo>
                    <a:pt x="99753" y="27709"/>
                  </a:lnTo>
                  <a:lnTo>
                    <a:pt x="116378" y="38793"/>
                  </a:lnTo>
                  <a:lnTo>
                    <a:pt x="216131" y="38793"/>
                  </a:lnTo>
                  <a:lnTo>
                    <a:pt x="216131" y="38793"/>
                  </a:lnTo>
                  <a:lnTo>
                    <a:pt x="260466" y="72044"/>
                  </a:lnTo>
                  <a:lnTo>
                    <a:pt x="260466" y="77586"/>
                  </a:lnTo>
                  <a:lnTo>
                    <a:pt x="315884" y="77586"/>
                  </a:lnTo>
                  <a:lnTo>
                    <a:pt x="315884" y="94211"/>
                  </a:lnTo>
                  <a:lnTo>
                    <a:pt x="382386" y="94211"/>
                  </a:lnTo>
                  <a:lnTo>
                    <a:pt x="399011" y="116378"/>
                  </a:lnTo>
                  <a:lnTo>
                    <a:pt x="565266" y="116378"/>
                  </a:lnTo>
                  <a:lnTo>
                    <a:pt x="565266" y="188422"/>
                  </a:lnTo>
                  <a:lnTo>
                    <a:pt x="604058" y="193964"/>
                  </a:lnTo>
                  <a:lnTo>
                    <a:pt x="604058" y="193964"/>
                  </a:lnTo>
                  <a:lnTo>
                    <a:pt x="648393" y="221673"/>
                  </a:lnTo>
                  <a:lnTo>
                    <a:pt x="648393" y="232757"/>
                  </a:lnTo>
                  <a:lnTo>
                    <a:pt x="731520" y="232757"/>
                  </a:lnTo>
                  <a:lnTo>
                    <a:pt x="753687" y="249382"/>
                  </a:lnTo>
                  <a:lnTo>
                    <a:pt x="798022" y="249382"/>
                  </a:lnTo>
                  <a:lnTo>
                    <a:pt x="809106" y="260466"/>
                  </a:lnTo>
                  <a:lnTo>
                    <a:pt x="875607" y="260466"/>
                  </a:lnTo>
                  <a:lnTo>
                    <a:pt x="886691" y="266008"/>
                  </a:lnTo>
                  <a:lnTo>
                    <a:pt x="897775" y="266008"/>
                  </a:lnTo>
                  <a:lnTo>
                    <a:pt x="908858" y="277091"/>
                  </a:lnTo>
                  <a:lnTo>
                    <a:pt x="936567" y="277091"/>
                  </a:lnTo>
                  <a:lnTo>
                    <a:pt x="925484" y="293717"/>
                  </a:lnTo>
                  <a:lnTo>
                    <a:pt x="947651" y="293717"/>
                  </a:lnTo>
                  <a:lnTo>
                    <a:pt x="958735" y="304801"/>
                  </a:lnTo>
                  <a:lnTo>
                    <a:pt x="980902" y="310342"/>
                  </a:lnTo>
                  <a:lnTo>
                    <a:pt x="980902" y="326968"/>
                  </a:lnTo>
                  <a:lnTo>
                    <a:pt x="980902" y="326968"/>
                  </a:lnTo>
                  <a:lnTo>
                    <a:pt x="1030778" y="326968"/>
                  </a:lnTo>
                  <a:lnTo>
                    <a:pt x="1075113" y="349135"/>
                  </a:lnTo>
                  <a:lnTo>
                    <a:pt x="1091738" y="365760"/>
                  </a:lnTo>
                  <a:lnTo>
                    <a:pt x="1158240" y="365760"/>
                  </a:lnTo>
                  <a:lnTo>
                    <a:pt x="1158240" y="399011"/>
                  </a:lnTo>
                  <a:lnTo>
                    <a:pt x="1185949" y="399011"/>
                  </a:lnTo>
                  <a:lnTo>
                    <a:pt x="1185949" y="421178"/>
                  </a:lnTo>
                  <a:lnTo>
                    <a:pt x="1313411" y="421178"/>
                  </a:lnTo>
                  <a:lnTo>
                    <a:pt x="1302327" y="443346"/>
                  </a:lnTo>
                  <a:lnTo>
                    <a:pt x="1324495" y="443346"/>
                  </a:lnTo>
                  <a:lnTo>
                    <a:pt x="1324495" y="459971"/>
                  </a:lnTo>
                  <a:lnTo>
                    <a:pt x="1346662" y="459971"/>
                  </a:lnTo>
                  <a:lnTo>
                    <a:pt x="1346662" y="482138"/>
                  </a:lnTo>
                  <a:lnTo>
                    <a:pt x="1418706" y="482138"/>
                  </a:lnTo>
                  <a:lnTo>
                    <a:pt x="1435331" y="504306"/>
                  </a:lnTo>
                  <a:lnTo>
                    <a:pt x="1435331" y="504306"/>
                  </a:lnTo>
                  <a:lnTo>
                    <a:pt x="1512916" y="509848"/>
                  </a:lnTo>
                  <a:lnTo>
                    <a:pt x="1512916" y="532015"/>
                  </a:lnTo>
                  <a:lnTo>
                    <a:pt x="1607127" y="532015"/>
                  </a:lnTo>
                  <a:lnTo>
                    <a:pt x="1607127" y="554182"/>
                  </a:lnTo>
                  <a:lnTo>
                    <a:pt x="1651462" y="554182"/>
                  </a:lnTo>
                  <a:lnTo>
                    <a:pt x="1651462" y="565266"/>
                  </a:lnTo>
                  <a:lnTo>
                    <a:pt x="1690255" y="559724"/>
                  </a:lnTo>
                  <a:lnTo>
                    <a:pt x="1690255" y="587433"/>
                  </a:lnTo>
                  <a:lnTo>
                    <a:pt x="1734589" y="576349"/>
                  </a:lnTo>
                  <a:lnTo>
                    <a:pt x="1734589" y="592975"/>
                  </a:lnTo>
                  <a:lnTo>
                    <a:pt x="1790007" y="592975"/>
                  </a:lnTo>
                  <a:lnTo>
                    <a:pt x="1790007" y="620684"/>
                  </a:lnTo>
                  <a:lnTo>
                    <a:pt x="1823258" y="626226"/>
                  </a:lnTo>
                  <a:lnTo>
                    <a:pt x="1839884" y="642852"/>
                  </a:lnTo>
                  <a:lnTo>
                    <a:pt x="1839884" y="648393"/>
                  </a:lnTo>
                  <a:lnTo>
                    <a:pt x="1878676" y="653935"/>
                  </a:lnTo>
                  <a:lnTo>
                    <a:pt x="1878676" y="665018"/>
                  </a:lnTo>
                  <a:lnTo>
                    <a:pt x="1928553" y="665018"/>
                  </a:lnTo>
                  <a:lnTo>
                    <a:pt x="1945178" y="681643"/>
                  </a:lnTo>
                  <a:lnTo>
                    <a:pt x="2017222" y="709353"/>
                  </a:lnTo>
                  <a:lnTo>
                    <a:pt x="2017222" y="720437"/>
                  </a:lnTo>
                  <a:lnTo>
                    <a:pt x="2044931" y="720437"/>
                  </a:lnTo>
                  <a:lnTo>
                    <a:pt x="2094807" y="720437"/>
                  </a:lnTo>
                  <a:lnTo>
                    <a:pt x="2094807" y="748146"/>
                  </a:lnTo>
                  <a:lnTo>
                    <a:pt x="2139142" y="748146"/>
                  </a:lnTo>
                  <a:lnTo>
                    <a:pt x="2150226" y="764771"/>
                  </a:lnTo>
                  <a:lnTo>
                    <a:pt x="2222269" y="764771"/>
                  </a:lnTo>
                  <a:lnTo>
                    <a:pt x="2222269" y="798022"/>
                  </a:lnTo>
                  <a:lnTo>
                    <a:pt x="2261062" y="798022"/>
                  </a:lnTo>
                  <a:lnTo>
                    <a:pt x="2277687" y="814647"/>
                  </a:lnTo>
                  <a:lnTo>
                    <a:pt x="2349731" y="814648"/>
                  </a:lnTo>
                  <a:lnTo>
                    <a:pt x="2349731" y="836815"/>
                  </a:lnTo>
                  <a:lnTo>
                    <a:pt x="2394066" y="836815"/>
                  </a:lnTo>
                  <a:lnTo>
                    <a:pt x="2477193" y="836815"/>
                  </a:lnTo>
                  <a:lnTo>
                    <a:pt x="2493818" y="853440"/>
                  </a:lnTo>
                  <a:lnTo>
                    <a:pt x="2549236" y="886691"/>
                  </a:lnTo>
                  <a:lnTo>
                    <a:pt x="2588029" y="914400"/>
                  </a:lnTo>
                  <a:lnTo>
                    <a:pt x="2682240" y="975360"/>
                  </a:lnTo>
                  <a:lnTo>
                    <a:pt x="2726575" y="986444"/>
                  </a:lnTo>
                  <a:lnTo>
                    <a:pt x="2759826" y="986444"/>
                  </a:lnTo>
                  <a:lnTo>
                    <a:pt x="2759826" y="1030778"/>
                  </a:lnTo>
                  <a:lnTo>
                    <a:pt x="2759826" y="1030778"/>
                  </a:lnTo>
                  <a:lnTo>
                    <a:pt x="2809703" y="1080655"/>
                  </a:lnTo>
                  <a:lnTo>
                    <a:pt x="2892829" y="1075113"/>
                  </a:lnTo>
                  <a:lnTo>
                    <a:pt x="2892829" y="1097280"/>
                  </a:lnTo>
                  <a:lnTo>
                    <a:pt x="2959331" y="1097280"/>
                  </a:lnTo>
                  <a:lnTo>
                    <a:pt x="2959331" y="1152698"/>
                  </a:lnTo>
                  <a:lnTo>
                    <a:pt x="3097876" y="1169324"/>
                  </a:lnTo>
                  <a:lnTo>
                    <a:pt x="3097876" y="1202575"/>
                  </a:lnTo>
                  <a:lnTo>
                    <a:pt x="3169920" y="1202575"/>
                  </a:lnTo>
                  <a:lnTo>
                    <a:pt x="3169920" y="1202575"/>
                  </a:lnTo>
                  <a:lnTo>
                    <a:pt x="3247506" y="1202575"/>
                  </a:lnTo>
                  <a:lnTo>
                    <a:pt x="3247506" y="1241368"/>
                  </a:lnTo>
                  <a:lnTo>
                    <a:pt x="3336175" y="1230284"/>
                  </a:lnTo>
                  <a:lnTo>
                    <a:pt x="3336175" y="1246909"/>
                  </a:lnTo>
                  <a:lnTo>
                    <a:pt x="3458095" y="1246909"/>
                  </a:lnTo>
                  <a:lnTo>
                    <a:pt x="3568931" y="1263535"/>
                  </a:lnTo>
                  <a:lnTo>
                    <a:pt x="3568931" y="1307869"/>
                  </a:lnTo>
                  <a:lnTo>
                    <a:pt x="3668684" y="1307869"/>
                  </a:lnTo>
                  <a:lnTo>
                    <a:pt x="3668684" y="1407622"/>
                  </a:lnTo>
                  <a:lnTo>
                    <a:pt x="3862647" y="1407622"/>
                  </a:lnTo>
                  <a:lnTo>
                    <a:pt x="3862647" y="1451957"/>
                  </a:lnTo>
                  <a:lnTo>
                    <a:pt x="3906982" y="1451957"/>
                  </a:lnTo>
                  <a:lnTo>
                    <a:pt x="3906982" y="1496291"/>
                  </a:lnTo>
                  <a:lnTo>
                    <a:pt x="3962400" y="1496291"/>
                  </a:lnTo>
                  <a:lnTo>
                    <a:pt x="3962400" y="1518458"/>
                  </a:lnTo>
                  <a:lnTo>
                    <a:pt x="4023360" y="1518458"/>
                  </a:lnTo>
                  <a:lnTo>
                    <a:pt x="4023360" y="1551709"/>
                  </a:lnTo>
                  <a:lnTo>
                    <a:pt x="4239491" y="1551709"/>
                  </a:lnTo>
                  <a:lnTo>
                    <a:pt x="4239491" y="1584960"/>
                  </a:lnTo>
                  <a:lnTo>
                    <a:pt x="4283826" y="1584960"/>
                  </a:lnTo>
                  <a:lnTo>
                    <a:pt x="4294909" y="1634837"/>
                  </a:lnTo>
                  <a:lnTo>
                    <a:pt x="4572000" y="1618211"/>
                  </a:lnTo>
                  <a:lnTo>
                    <a:pt x="4572000" y="1651462"/>
                  </a:lnTo>
                  <a:lnTo>
                    <a:pt x="4688378" y="1651462"/>
                  </a:lnTo>
                  <a:lnTo>
                    <a:pt x="4716087" y="1679171"/>
                  </a:lnTo>
                  <a:lnTo>
                    <a:pt x="4760422" y="1684713"/>
                  </a:lnTo>
                  <a:lnTo>
                    <a:pt x="4760422" y="1706880"/>
                  </a:lnTo>
                  <a:lnTo>
                    <a:pt x="4821382" y="1717964"/>
                  </a:lnTo>
                  <a:lnTo>
                    <a:pt x="4821382" y="1751215"/>
                  </a:lnTo>
                  <a:lnTo>
                    <a:pt x="4898967" y="1751215"/>
                  </a:lnTo>
                  <a:lnTo>
                    <a:pt x="4910051" y="1762299"/>
                  </a:lnTo>
                  <a:lnTo>
                    <a:pt x="5065222" y="1762299"/>
                  </a:lnTo>
                  <a:lnTo>
                    <a:pt x="5065222" y="1795549"/>
                  </a:lnTo>
                  <a:lnTo>
                    <a:pt x="5297978" y="1795549"/>
                  </a:lnTo>
                  <a:lnTo>
                    <a:pt x="5297978" y="1828800"/>
                  </a:lnTo>
                  <a:lnTo>
                    <a:pt x="5453149" y="1828800"/>
                  </a:lnTo>
                  <a:lnTo>
                    <a:pt x="5453149" y="1889760"/>
                  </a:lnTo>
                  <a:lnTo>
                    <a:pt x="5552902" y="1889760"/>
                  </a:lnTo>
                  <a:lnTo>
                    <a:pt x="5586153" y="1923011"/>
                  </a:lnTo>
                  <a:lnTo>
                    <a:pt x="5824451" y="1928553"/>
                  </a:lnTo>
                  <a:lnTo>
                    <a:pt x="5824451" y="1945178"/>
                  </a:lnTo>
                  <a:lnTo>
                    <a:pt x="5874327" y="1945178"/>
                  </a:lnTo>
                  <a:lnTo>
                    <a:pt x="5890953" y="1961804"/>
                  </a:lnTo>
                  <a:lnTo>
                    <a:pt x="6362007" y="1961804"/>
                  </a:lnTo>
                  <a:lnTo>
                    <a:pt x="6362007" y="2022764"/>
                  </a:lnTo>
                  <a:lnTo>
                    <a:pt x="6633556" y="2022764"/>
                  </a:lnTo>
                  <a:lnTo>
                    <a:pt x="6633556" y="2072640"/>
                  </a:lnTo>
                  <a:lnTo>
                    <a:pt x="7902633" y="2072640"/>
                  </a:lnTo>
                  <a:lnTo>
                    <a:pt x="7886007" y="2072640"/>
                  </a:lnTo>
                  <a:lnTo>
                    <a:pt x="7913716" y="207264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 name="Oval 95">
              <a:extLst>
                <a:ext uri="{FF2B5EF4-FFF2-40B4-BE49-F238E27FC236}">
                  <a16:creationId xmlns:a16="http://schemas.microsoft.com/office/drawing/2014/main" id="{8895E256-A642-449C-8252-61A88CDBF93A}"/>
                </a:ext>
              </a:extLst>
            </p:cNvPr>
            <p:cNvSpPr/>
            <p:nvPr/>
          </p:nvSpPr>
          <p:spPr bwMode="auto">
            <a:xfrm>
              <a:off x="2596316" y="220341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Oval 96">
              <a:extLst>
                <a:ext uri="{FF2B5EF4-FFF2-40B4-BE49-F238E27FC236}">
                  <a16:creationId xmlns:a16="http://schemas.microsoft.com/office/drawing/2014/main" id="{77580EA8-793D-43CF-905F-CE36415626E2}"/>
                </a:ext>
              </a:extLst>
            </p:cNvPr>
            <p:cNvSpPr/>
            <p:nvPr/>
          </p:nvSpPr>
          <p:spPr bwMode="auto">
            <a:xfrm>
              <a:off x="2973159" y="229548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9C09C67E-122F-4028-BB4D-F2A14899F83A}"/>
                </a:ext>
              </a:extLst>
            </p:cNvPr>
            <p:cNvSpPr/>
            <p:nvPr/>
          </p:nvSpPr>
          <p:spPr bwMode="auto">
            <a:xfrm>
              <a:off x="4735458" y="297587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CBED3636-457D-4A30-AC7B-90C5CDA1279E}"/>
                </a:ext>
              </a:extLst>
            </p:cNvPr>
            <p:cNvSpPr/>
            <p:nvPr/>
          </p:nvSpPr>
          <p:spPr bwMode="auto">
            <a:xfrm>
              <a:off x="4813043" y="298695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71121673-6557-47C4-ACDE-9689E55FBC5A}"/>
                </a:ext>
              </a:extLst>
            </p:cNvPr>
            <p:cNvSpPr/>
            <p:nvPr/>
          </p:nvSpPr>
          <p:spPr bwMode="auto">
            <a:xfrm>
              <a:off x="4879545" y="299804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27062680-2B61-4377-9255-F73C35991071}"/>
                </a:ext>
              </a:extLst>
            </p:cNvPr>
            <p:cNvSpPr/>
            <p:nvPr/>
          </p:nvSpPr>
          <p:spPr bwMode="auto">
            <a:xfrm>
              <a:off x="4957130" y="301466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84DCA200-0434-4582-AF3C-03B1980670AC}"/>
                </a:ext>
              </a:extLst>
            </p:cNvPr>
            <p:cNvSpPr/>
            <p:nvPr/>
          </p:nvSpPr>
          <p:spPr bwMode="auto">
            <a:xfrm>
              <a:off x="5034715" y="305899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FF4DD2CD-88DC-497C-B04F-5D395DB4D6AE}"/>
                </a:ext>
              </a:extLst>
            </p:cNvPr>
            <p:cNvSpPr/>
            <p:nvPr/>
          </p:nvSpPr>
          <p:spPr bwMode="auto">
            <a:xfrm>
              <a:off x="5073508" y="309779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9DFCFBD3-DB01-4256-A1DE-50B5B02835A2}"/>
                </a:ext>
              </a:extLst>
            </p:cNvPr>
            <p:cNvSpPr/>
            <p:nvPr/>
          </p:nvSpPr>
          <p:spPr bwMode="auto">
            <a:xfrm>
              <a:off x="5123385" y="314212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FB38FF2B-FD30-48EB-96E7-9A795C070555}"/>
                </a:ext>
              </a:extLst>
            </p:cNvPr>
            <p:cNvSpPr/>
            <p:nvPr/>
          </p:nvSpPr>
          <p:spPr bwMode="auto">
            <a:xfrm>
              <a:off x="5156636" y="3164294"/>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1512E5ED-F64D-4EBC-B0E2-A35BF93430C8}"/>
                </a:ext>
              </a:extLst>
            </p:cNvPr>
            <p:cNvSpPr/>
            <p:nvPr/>
          </p:nvSpPr>
          <p:spPr bwMode="auto">
            <a:xfrm>
              <a:off x="5228680" y="3169836"/>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9C5F5694-69CD-4988-B84F-4C3FDFFCCE75}"/>
                </a:ext>
              </a:extLst>
            </p:cNvPr>
            <p:cNvSpPr/>
            <p:nvPr/>
          </p:nvSpPr>
          <p:spPr bwMode="auto">
            <a:xfrm>
              <a:off x="5245306" y="32141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CD34AFD3-E958-4FE8-833D-FF7913BB4096}"/>
                </a:ext>
              </a:extLst>
            </p:cNvPr>
            <p:cNvSpPr/>
            <p:nvPr/>
          </p:nvSpPr>
          <p:spPr bwMode="auto">
            <a:xfrm>
              <a:off x="5289641" y="32141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6D135A97-9A22-41D1-8230-86EA411BD07D}"/>
                </a:ext>
              </a:extLst>
            </p:cNvPr>
            <p:cNvSpPr/>
            <p:nvPr/>
          </p:nvSpPr>
          <p:spPr bwMode="auto">
            <a:xfrm>
              <a:off x="5307748" y="325038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30A49BEC-A5B1-40EA-B371-4733B3F36007}"/>
                </a:ext>
              </a:extLst>
            </p:cNvPr>
            <p:cNvSpPr/>
            <p:nvPr/>
          </p:nvSpPr>
          <p:spPr bwMode="auto">
            <a:xfrm>
              <a:off x="5362069" y="325038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45F24EFB-8163-49D6-B7D7-11155A04D517}"/>
                </a:ext>
              </a:extLst>
            </p:cNvPr>
            <p:cNvSpPr/>
            <p:nvPr/>
          </p:nvSpPr>
          <p:spPr bwMode="auto">
            <a:xfrm>
              <a:off x="5425444" y="325038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5AED343C-B15C-402D-8446-7B40E8B29231}"/>
                </a:ext>
              </a:extLst>
            </p:cNvPr>
            <p:cNvSpPr/>
            <p:nvPr/>
          </p:nvSpPr>
          <p:spPr bwMode="auto">
            <a:xfrm>
              <a:off x="5449587" y="329565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2">
              <a:extLst>
                <a:ext uri="{FF2B5EF4-FFF2-40B4-BE49-F238E27FC236}">
                  <a16:creationId xmlns:a16="http://schemas.microsoft.com/office/drawing/2014/main" id="{2C8BB804-F5E1-4A4F-89A9-A75EFF2E39F3}"/>
                </a:ext>
              </a:extLst>
            </p:cNvPr>
            <p:cNvSpPr/>
            <p:nvPr/>
          </p:nvSpPr>
          <p:spPr bwMode="auto">
            <a:xfrm>
              <a:off x="5482783" y="332884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25C75580-DAC8-4EAC-BA92-180FB21752DF}"/>
                </a:ext>
              </a:extLst>
            </p:cNvPr>
            <p:cNvSpPr/>
            <p:nvPr/>
          </p:nvSpPr>
          <p:spPr bwMode="auto">
            <a:xfrm>
              <a:off x="5561247" y="332884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A102331C-D245-488B-BFD5-B866C531AF00}"/>
                </a:ext>
              </a:extLst>
            </p:cNvPr>
            <p:cNvSpPr/>
            <p:nvPr/>
          </p:nvSpPr>
          <p:spPr bwMode="auto">
            <a:xfrm>
              <a:off x="5642728" y="335600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8E903DF0-40A9-4F32-8A40-86D25863D558}"/>
                </a:ext>
              </a:extLst>
            </p:cNvPr>
            <p:cNvSpPr/>
            <p:nvPr/>
          </p:nvSpPr>
          <p:spPr bwMode="auto">
            <a:xfrm>
              <a:off x="5681960" y="338015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D7E0BC53-3E92-45B8-8995-5819A77D7DFD}"/>
                </a:ext>
              </a:extLst>
            </p:cNvPr>
            <p:cNvSpPr/>
            <p:nvPr/>
          </p:nvSpPr>
          <p:spPr bwMode="auto">
            <a:xfrm>
              <a:off x="5721192" y="339825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C29F2CF8-B770-4945-A26A-458E30D7B40A}"/>
                </a:ext>
              </a:extLst>
            </p:cNvPr>
            <p:cNvSpPr/>
            <p:nvPr/>
          </p:nvSpPr>
          <p:spPr bwMode="auto">
            <a:xfrm>
              <a:off x="5820780" y="340429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74D86509-4672-4B48-82A9-C7DEBD6E4DDA}"/>
                </a:ext>
              </a:extLst>
            </p:cNvPr>
            <p:cNvSpPr/>
            <p:nvPr/>
          </p:nvSpPr>
          <p:spPr bwMode="auto">
            <a:xfrm>
              <a:off x="5881136" y="343749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E3880BD3-B881-4754-B4BA-C3D09D3C7E5A}"/>
                </a:ext>
              </a:extLst>
            </p:cNvPr>
            <p:cNvSpPr/>
            <p:nvPr/>
          </p:nvSpPr>
          <p:spPr bwMode="auto">
            <a:xfrm>
              <a:off x="5950546" y="343749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Oval 120">
              <a:extLst>
                <a:ext uri="{FF2B5EF4-FFF2-40B4-BE49-F238E27FC236}">
                  <a16:creationId xmlns:a16="http://schemas.microsoft.com/office/drawing/2014/main" id="{511D8011-3C4C-4A69-8053-46E2AB7E0CC7}"/>
                </a:ext>
              </a:extLst>
            </p:cNvPr>
            <p:cNvSpPr/>
            <p:nvPr/>
          </p:nvSpPr>
          <p:spPr bwMode="auto">
            <a:xfrm>
              <a:off x="6010903" y="3443526"/>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8801473C-3C71-4BA6-BBD5-4FA4585BFD42}"/>
                </a:ext>
              </a:extLst>
            </p:cNvPr>
            <p:cNvSpPr/>
            <p:nvPr/>
          </p:nvSpPr>
          <p:spPr bwMode="auto">
            <a:xfrm>
              <a:off x="6044099" y="345258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89A7C8AF-39C5-4880-A969-C1AD9F489D77}"/>
                </a:ext>
              </a:extLst>
            </p:cNvPr>
            <p:cNvSpPr/>
            <p:nvPr/>
          </p:nvSpPr>
          <p:spPr bwMode="auto">
            <a:xfrm>
              <a:off x="6101438" y="348879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Oval 123">
              <a:extLst>
                <a:ext uri="{FF2B5EF4-FFF2-40B4-BE49-F238E27FC236}">
                  <a16:creationId xmlns:a16="http://schemas.microsoft.com/office/drawing/2014/main" id="{1E0EFFFD-E6AF-4A11-9C91-EA8DDB802714}"/>
                </a:ext>
              </a:extLst>
            </p:cNvPr>
            <p:cNvSpPr/>
            <p:nvPr/>
          </p:nvSpPr>
          <p:spPr bwMode="auto">
            <a:xfrm>
              <a:off x="6179901" y="355216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901C0F9E-C2B7-4FCF-A210-AB4BC72AF66B}"/>
                </a:ext>
              </a:extLst>
            </p:cNvPr>
            <p:cNvSpPr/>
            <p:nvPr/>
          </p:nvSpPr>
          <p:spPr bwMode="auto">
            <a:xfrm>
              <a:off x="6255347" y="356122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60CA1B89-026A-4DE6-AF99-09C67112B335}"/>
                </a:ext>
              </a:extLst>
            </p:cNvPr>
            <p:cNvSpPr/>
            <p:nvPr/>
          </p:nvSpPr>
          <p:spPr bwMode="auto">
            <a:xfrm>
              <a:off x="6324526" y="356670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Oval 126">
              <a:extLst>
                <a:ext uri="{FF2B5EF4-FFF2-40B4-BE49-F238E27FC236}">
                  <a16:creationId xmlns:a16="http://schemas.microsoft.com/office/drawing/2014/main" id="{3CF7C7CC-8954-4ED9-93F7-E4938A373FFC}"/>
                </a:ext>
              </a:extLst>
            </p:cNvPr>
            <p:cNvSpPr/>
            <p:nvPr/>
          </p:nvSpPr>
          <p:spPr bwMode="auto">
            <a:xfrm>
              <a:off x="6358393" y="363136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Oval 127">
              <a:extLst>
                <a:ext uri="{FF2B5EF4-FFF2-40B4-BE49-F238E27FC236}">
                  <a16:creationId xmlns:a16="http://schemas.microsoft.com/office/drawing/2014/main" id="{F4B65D6F-AD8B-4515-B235-C3124D051392}"/>
                </a:ext>
              </a:extLst>
            </p:cNvPr>
            <p:cNvSpPr/>
            <p:nvPr/>
          </p:nvSpPr>
          <p:spPr bwMode="auto">
            <a:xfrm>
              <a:off x="6432283" y="367138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Oval 128">
              <a:extLst>
                <a:ext uri="{FF2B5EF4-FFF2-40B4-BE49-F238E27FC236}">
                  <a16:creationId xmlns:a16="http://schemas.microsoft.com/office/drawing/2014/main" id="{573DF110-68C1-4D51-B391-360FA9CD2661}"/>
                </a:ext>
              </a:extLst>
            </p:cNvPr>
            <p:cNvSpPr/>
            <p:nvPr/>
          </p:nvSpPr>
          <p:spPr bwMode="auto">
            <a:xfrm>
              <a:off x="6500016" y="369601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Oval 129">
              <a:extLst>
                <a:ext uri="{FF2B5EF4-FFF2-40B4-BE49-F238E27FC236}">
                  <a16:creationId xmlns:a16="http://schemas.microsoft.com/office/drawing/2014/main" id="{12A5C8F9-C690-4FFC-899D-E0F852BDFA18}"/>
                </a:ext>
              </a:extLst>
            </p:cNvPr>
            <p:cNvSpPr/>
            <p:nvPr/>
          </p:nvSpPr>
          <p:spPr bwMode="auto">
            <a:xfrm>
              <a:off x="6564671" y="371757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30">
              <a:extLst>
                <a:ext uri="{FF2B5EF4-FFF2-40B4-BE49-F238E27FC236}">
                  <a16:creationId xmlns:a16="http://schemas.microsoft.com/office/drawing/2014/main" id="{15A1383F-3ECC-4FD5-B0DB-D90DE71F2186}"/>
                </a:ext>
              </a:extLst>
            </p:cNvPr>
            <p:cNvSpPr/>
            <p:nvPr/>
          </p:nvSpPr>
          <p:spPr bwMode="auto">
            <a:xfrm>
              <a:off x="6626247" y="3729885"/>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59266F30-77E3-4641-86BE-04DC22ED213A}"/>
                </a:ext>
              </a:extLst>
            </p:cNvPr>
            <p:cNvSpPr/>
            <p:nvPr/>
          </p:nvSpPr>
          <p:spPr bwMode="auto">
            <a:xfrm>
              <a:off x="6687823" y="3732964"/>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C0D809F9-AFCD-447F-B312-49F9EA722FA8}"/>
                </a:ext>
              </a:extLst>
            </p:cNvPr>
            <p:cNvSpPr/>
            <p:nvPr/>
          </p:nvSpPr>
          <p:spPr bwMode="auto">
            <a:xfrm>
              <a:off x="6740163" y="3754516"/>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FFD615D9-8426-4401-BA3D-2B79B02A5583}"/>
                </a:ext>
              </a:extLst>
            </p:cNvPr>
            <p:cNvSpPr/>
            <p:nvPr/>
          </p:nvSpPr>
          <p:spPr bwMode="auto">
            <a:xfrm>
              <a:off x="6807896" y="378838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932C1E7F-01FF-41E2-9592-89E962D36AD1}"/>
                </a:ext>
              </a:extLst>
            </p:cNvPr>
            <p:cNvSpPr/>
            <p:nvPr/>
          </p:nvSpPr>
          <p:spPr bwMode="auto">
            <a:xfrm>
              <a:off x="6906417" y="380069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91C6FE43-C026-4106-8D06-8F1E796BD19B}"/>
                </a:ext>
              </a:extLst>
            </p:cNvPr>
            <p:cNvSpPr/>
            <p:nvPr/>
          </p:nvSpPr>
          <p:spPr bwMode="auto">
            <a:xfrm>
              <a:off x="6961835" y="380069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CA641713-5056-4C59-BB74-0500D82B93B5}"/>
                </a:ext>
              </a:extLst>
            </p:cNvPr>
            <p:cNvSpPr/>
            <p:nvPr/>
          </p:nvSpPr>
          <p:spPr bwMode="auto">
            <a:xfrm>
              <a:off x="7048041" y="381301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613F38F7-FB86-45F3-878E-CD2E49B25FD0}"/>
                </a:ext>
              </a:extLst>
            </p:cNvPr>
            <p:cNvSpPr/>
            <p:nvPr/>
          </p:nvSpPr>
          <p:spPr bwMode="auto">
            <a:xfrm>
              <a:off x="7220453" y="385303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5FA1428D-5117-4C40-B2F6-CE991901A8A7}"/>
                </a:ext>
              </a:extLst>
            </p:cNvPr>
            <p:cNvSpPr/>
            <p:nvPr/>
          </p:nvSpPr>
          <p:spPr bwMode="auto">
            <a:xfrm>
              <a:off x="7266635" y="389306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Oval 139">
              <a:extLst>
                <a:ext uri="{FF2B5EF4-FFF2-40B4-BE49-F238E27FC236}">
                  <a16:creationId xmlns:a16="http://schemas.microsoft.com/office/drawing/2014/main" id="{206EEFE7-D1FD-414A-9E0F-D5E3DE3F1654}"/>
                </a:ext>
              </a:extLst>
            </p:cNvPr>
            <p:cNvSpPr/>
            <p:nvPr/>
          </p:nvSpPr>
          <p:spPr bwMode="auto">
            <a:xfrm>
              <a:off x="7289264" y="392533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90F0D697-AE88-4F4A-8DAC-D4DCA68B9E82}"/>
                </a:ext>
              </a:extLst>
            </p:cNvPr>
            <p:cNvSpPr/>
            <p:nvPr/>
          </p:nvSpPr>
          <p:spPr bwMode="auto">
            <a:xfrm>
              <a:off x="7350839" y="393456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48860293-5413-42CC-916D-02206C6C987E}"/>
                </a:ext>
              </a:extLst>
            </p:cNvPr>
            <p:cNvSpPr/>
            <p:nvPr/>
          </p:nvSpPr>
          <p:spPr bwMode="auto">
            <a:xfrm>
              <a:off x="7427809" y="393456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F227ED30-F2C1-4BA3-8CB3-3B75F3E2BAB7}"/>
                </a:ext>
              </a:extLst>
            </p:cNvPr>
            <p:cNvSpPr/>
            <p:nvPr/>
          </p:nvSpPr>
          <p:spPr bwMode="auto">
            <a:xfrm>
              <a:off x="7504779" y="3934569"/>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Oval 143">
              <a:extLst>
                <a:ext uri="{FF2B5EF4-FFF2-40B4-BE49-F238E27FC236}">
                  <a16:creationId xmlns:a16="http://schemas.microsoft.com/office/drawing/2014/main" id="{72A1C843-264D-490C-98E5-8152BCF07D9E}"/>
                </a:ext>
              </a:extLst>
            </p:cNvPr>
            <p:cNvSpPr/>
            <p:nvPr/>
          </p:nvSpPr>
          <p:spPr bwMode="auto">
            <a:xfrm>
              <a:off x="7557118" y="395612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BB673665-752D-4DA3-AFC1-C73B572E4CD7}"/>
                </a:ext>
              </a:extLst>
            </p:cNvPr>
            <p:cNvSpPr/>
            <p:nvPr/>
          </p:nvSpPr>
          <p:spPr bwMode="auto">
            <a:xfrm>
              <a:off x="7618694" y="395612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C334D6C6-0925-4CEA-B582-1DBAFA09186C}"/>
                </a:ext>
              </a:extLst>
            </p:cNvPr>
            <p:cNvSpPr/>
            <p:nvPr/>
          </p:nvSpPr>
          <p:spPr bwMode="auto">
            <a:xfrm>
              <a:off x="7692585" y="3956120"/>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317CFAF1-E70D-4666-955E-290E97180B69}"/>
                </a:ext>
              </a:extLst>
            </p:cNvPr>
            <p:cNvSpPr/>
            <p:nvPr/>
          </p:nvSpPr>
          <p:spPr bwMode="auto">
            <a:xfrm>
              <a:off x="7837288" y="3996144"/>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603EA327-2412-45D0-ADA8-E90FB68E68A3}"/>
                </a:ext>
              </a:extLst>
            </p:cNvPr>
            <p:cNvSpPr/>
            <p:nvPr/>
          </p:nvSpPr>
          <p:spPr bwMode="auto">
            <a:xfrm>
              <a:off x="7898864" y="3996144"/>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845BDBCE-D87B-4610-800E-B9AE6DEE4C28}"/>
                </a:ext>
              </a:extLst>
            </p:cNvPr>
            <p:cNvSpPr/>
            <p:nvPr/>
          </p:nvSpPr>
          <p:spPr bwMode="auto">
            <a:xfrm>
              <a:off x="7966598" y="4060798"/>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99D3E990-C29A-414B-BE9C-527A6BED3996}"/>
                </a:ext>
              </a:extLst>
            </p:cNvPr>
            <p:cNvSpPr/>
            <p:nvPr/>
          </p:nvSpPr>
          <p:spPr bwMode="auto">
            <a:xfrm>
              <a:off x="8028173" y="40792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F2547A8B-1271-4564-B719-03BD509A031F}"/>
                </a:ext>
              </a:extLst>
            </p:cNvPr>
            <p:cNvSpPr/>
            <p:nvPr/>
          </p:nvSpPr>
          <p:spPr bwMode="auto">
            <a:xfrm>
              <a:off x="8117458" y="40792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FB0A381F-0A2A-431D-9359-890E6ABF7581}"/>
                </a:ext>
              </a:extLst>
            </p:cNvPr>
            <p:cNvSpPr/>
            <p:nvPr/>
          </p:nvSpPr>
          <p:spPr bwMode="auto">
            <a:xfrm>
              <a:off x="8185191" y="40792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8DF1EAF8-3A1A-45E1-B9AE-B194E7CA4BFA}"/>
                </a:ext>
              </a:extLst>
            </p:cNvPr>
            <p:cNvSpPr/>
            <p:nvPr/>
          </p:nvSpPr>
          <p:spPr bwMode="auto">
            <a:xfrm>
              <a:off x="8249846" y="407927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EEAB457B-A8F3-4643-9581-6D7555161804}"/>
                </a:ext>
              </a:extLst>
            </p:cNvPr>
            <p:cNvSpPr/>
            <p:nvPr/>
          </p:nvSpPr>
          <p:spPr bwMode="auto">
            <a:xfrm>
              <a:off x="8360682" y="414084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732C4AF6-0DE6-4485-B9B4-03B4A4578CC8}"/>
                </a:ext>
              </a:extLst>
            </p:cNvPr>
            <p:cNvSpPr/>
            <p:nvPr/>
          </p:nvSpPr>
          <p:spPr bwMode="auto">
            <a:xfrm>
              <a:off x="8594670" y="414084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3F2A3949-83F8-45C4-94A8-3AA3DF25848B}"/>
                </a:ext>
              </a:extLst>
            </p:cNvPr>
            <p:cNvSpPr/>
            <p:nvPr/>
          </p:nvSpPr>
          <p:spPr bwMode="auto">
            <a:xfrm>
              <a:off x="8659325" y="414084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B5FB0DCA-54D2-4FAC-B7A0-95029E1DD6EF}"/>
                </a:ext>
              </a:extLst>
            </p:cNvPr>
            <p:cNvSpPr/>
            <p:nvPr/>
          </p:nvSpPr>
          <p:spPr bwMode="auto">
            <a:xfrm>
              <a:off x="8748609" y="414084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8D8569D3-C361-479E-A469-3CAC76B58DE6}"/>
                </a:ext>
              </a:extLst>
            </p:cNvPr>
            <p:cNvSpPr/>
            <p:nvPr/>
          </p:nvSpPr>
          <p:spPr bwMode="auto">
            <a:xfrm>
              <a:off x="8850209" y="418087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703B9B1F-D1E5-4743-9984-C8C6F7874FB7}"/>
                </a:ext>
              </a:extLst>
            </p:cNvPr>
            <p:cNvSpPr/>
            <p:nvPr/>
          </p:nvSpPr>
          <p:spPr bwMode="auto">
            <a:xfrm>
              <a:off x="8924099" y="418087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00ECEBEE-9184-478D-99C9-757CBC888892}"/>
                </a:ext>
              </a:extLst>
            </p:cNvPr>
            <p:cNvSpPr/>
            <p:nvPr/>
          </p:nvSpPr>
          <p:spPr bwMode="auto">
            <a:xfrm>
              <a:off x="9047251" y="418087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3F276C9B-DC4F-4940-8FF6-B75B71398388}"/>
                </a:ext>
              </a:extLst>
            </p:cNvPr>
            <p:cNvSpPr/>
            <p:nvPr/>
          </p:nvSpPr>
          <p:spPr bwMode="auto">
            <a:xfrm>
              <a:off x="9315106"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FD221643-158C-43A4-A3A0-0365AF1AB267}"/>
                </a:ext>
              </a:extLst>
            </p:cNvPr>
            <p:cNvSpPr/>
            <p:nvPr/>
          </p:nvSpPr>
          <p:spPr bwMode="auto">
            <a:xfrm>
              <a:off x="9453652"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5A1ED34D-5F3C-4F11-9041-8BD304E485E3}"/>
                </a:ext>
              </a:extLst>
            </p:cNvPr>
            <p:cNvSpPr/>
            <p:nvPr/>
          </p:nvSpPr>
          <p:spPr bwMode="auto">
            <a:xfrm>
              <a:off x="9629143"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4EDC34F0-650A-48F8-B60B-B0588C8B056E}"/>
                </a:ext>
              </a:extLst>
            </p:cNvPr>
            <p:cNvSpPr/>
            <p:nvPr/>
          </p:nvSpPr>
          <p:spPr bwMode="auto">
            <a:xfrm>
              <a:off x="9783083"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1FF59C46-FA1A-4419-BD26-36CB0269E6D2}"/>
                </a:ext>
              </a:extLst>
            </p:cNvPr>
            <p:cNvSpPr/>
            <p:nvPr/>
          </p:nvSpPr>
          <p:spPr bwMode="auto">
            <a:xfrm>
              <a:off x="9823108"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2E0A2C2C-3190-4C54-837F-15445308B85B}"/>
                </a:ext>
              </a:extLst>
            </p:cNvPr>
            <p:cNvSpPr/>
            <p:nvPr/>
          </p:nvSpPr>
          <p:spPr bwMode="auto">
            <a:xfrm>
              <a:off x="9915471"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9B5C67A4-86FB-4164-A8A5-6D8775B29506}"/>
                </a:ext>
              </a:extLst>
            </p:cNvPr>
            <p:cNvSpPr/>
            <p:nvPr/>
          </p:nvSpPr>
          <p:spPr bwMode="auto">
            <a:xfrm>
              <a:off x="10047858"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2DE5FE8D-A7EF-4EAA-8F06-4B4AE2FDA643}"/>
                </a:ext>
              </a:extLst>
            </p:cNvPr>
            <p:cNvSpPr/>
            <p:nvPr/>
          </p:nvSpPr>
          <p:spPr bwMode="auto">
            <a:xfrm>
              <a:off x="10103277"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FB48F767-D34B-41EF-901A-AABA30888C0E}"/>
                </a:ext>
              </a:extLst>
            </p:cNvPr>
            <p:cNvSpPr/>
            <p:nvPr/>
          </p:nvSpPr>
          <p:spPr bwMode="auto">
            <a:xfrm>
              <a:off x="10251059"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18FCD8A2-A4AC-44C3-9252-4FEE8FB74590}"/>
                </a:ext>
              </a:extLst>
            </p:cNvPr>
            <p:cNvSpPr/>
            <p:nvPr/>
          </p:nvSpPr>
          <p:spPr bwMode="auto">
            <a:xfrm>
              <a:off x="10395762" y="4236291"/>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aphicFrame>
        <p:nvGraphicFramePr>
          <p:cNvPr id="175" name="Group 3">
            <a:extLst>
              <a:ext uri="{FF2B5EF4-FFF2-40B4-BE49-F238E27FC236}">
                <a16:creationId xmlns:a16="http://schemas.microsoft.com/office/drawing/2014/main" id="{A8275266-1AE3-4322-BD01-1ED69E62909D}"/>
              </a:ext>
            </a:extLst>
          </p:cNvPr>
          <p:cNvGraphicFramePr>
            <a:graphicFrameLocks/>
          </p:cNvGraphicFramePr>
          <p:nvPr/>
        </p:nvGraphicFramePr>
        <p:xfrm>
          <a:off x="4761264" y="1223069"/>
          <a:ext cx="7011636" cy="1585024"/>
        </p:xfrm>
        <a:graphic>
          <a:graphicData uri="http://schemas.openxmlformats.org/drawingml/2006/table">
            <a:tbl>
              <a:tblPr/>
              <a:tblGrid>
                <a:gridCol w="2253655">
                  <a:extLst>
                    <a:ext uri="{9D8B030D-6E8A-4147-A177-3AD203B41FA5}">
                      <a16:colId xmlns:a16="http://schemas.microsoft.com/office/drawing/2014/main" val="20000"/>
                    </a:ext>
                  </a:extLst>
                </a:gridCol>
                <a:gridCol w="2286466">
                  <a:extLst>
                    <a:ext uri="{9D8B030D-6E8A-4147-A177-3AD203B41FA5}">
                      <a16:colId xmlns:a16="http://schemas.microsoft.com/office/drawing/2014/main" val="20001"/>
                    </a:ext>
                  </a:extLst>
                </a:gridCol>
                <a:gridCol w="2471515">
                  <a:extLst>
                    <a:ext uri="{9D8B030D-6E8A-4147-A177-3AD203B41FA5}">
                      <a16:colId xmlns:a16="http://schemas.microsoft.com/office/drawing/2014/main" val="20002"/>
                    </a:ext>
                  </a:extLst>
                </a:gridCol>
              </a:tblGrid>
              <a:tr h="5421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Durvalumab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344)</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3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(11.1-14.0)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(10.1-12.5)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3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(96.02%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0.80 (0.66-0.97)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3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176" name="TextBox 175">
            <a:extLst>
              <a:ext uri="{FF2B5EF4-FFF2-40B4-BE49-F238E27FC236}">
                <a16:creationId xmlns:a16="http://schemas.microsoft.com/office/drawing/2014/main" id="{9645BD98-0234-4697-86E7-C04D3AD2603E}"/>
              </a:ext>
            </a:extLst>
          </p:cNvPr>
          <p:cNvSpPr txBox="1"/>
          <p:nvPr/>
        </p:nvSpPr>
        <p:spPr bwMode="auto">
          <a:xfrm>
            <a:off x="5011928" y="2877326"/>
            <a:ext cx="914400" cy="64633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12-Mo OS: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54.1%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48.0%</a:t>
            </a:r>
          </a:p>
        </p:txBody>
      </p:sp>
      <p:sp>
        <p:nvSpPr>
          <p:cNvPr id="177" name="Rectangle 176">
            <a:extLst>
              <a:ext uri="{FF2B5EF4-FFF2-40B4-BE49-F238E27FC236}">
                <a16:creationId xmlns:a16="http://schemas.microsoft.com/office/drawing/2014/main" id="{A836F976-C554-4FA8-84DA-4A56090BC1A4}"/>
              </a:ext>
            </a:extLst>
          </p:cNvPr>
          <p:cNvSpPr/>
          <p:nvPr/>
        </p:nvSpPr>
        <p:spPr bwMode="auto">
          <a:xfrm>
            <a:off x="6750131" y="3345642"/>
            <a:ext cx="937260" cy="646331"/>
          </a:xfrm>
          <a:prstGeom prst="rect">
            <a:avLst/>
          </a:prstGeom>
          <a:no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18-Mo OS:</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35.1%</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25.6%</a:t>
            </a:r>
          </a:p>
        </p:txBody>
      </p:sp>
      <p:sp>
        <p:nvSpPr>
          <p:cNvPr id="178" name="Rectangle 177">
            <a:extLst>
              <a:ext uri="{FF2B5EF4-FFF2-40B4-BE49-F238E27FC236}">
                <a16:creationId xmlns:a16="http://schemas.microsoft.com/office/drawing/2014/main" id="{34228527-3DCD-4B7C-A914-F789B9D6AF6A}"/>
              </a:ext>
            </a:extLst>
          </p:cNvPr>
          <p:cNvSpPr/>
          <p:nvPr/>
        </p:nvSpPr>
        <p:spPr bwMode="auto">
          <a:xfrm>
            <a:off x="8544711" y="3495879"/>
            <a:ext cx="902970" cy="646331"/>
          </a:xfrm>
          <a:prstGeom prst="rect">
            <a:avLst/>
          </a:prstGeom>
          <a:noFill/>
          <a:ln w="0">
            <a:noFill/>
            <a:miter lim="800000"/>
            <a:headEnd/>
            <a:tailEnd/>
          </a:ln>
        </p:spPr>
        <p:txBody>
          <a:bodyPr rtlCol="0" anchor="b"/>
          <a:lstStyle/>
          <a:p>
            <a:pPr marL="0" marR="0" lvl="0" indent="0" algn="ctr" defTabSz="91440" rtl="0" eaLnBrk="1" fontAlgn="auto" latinLnBrk="0" hangingPunct="1">
              <a:lnSpc>
                <a:spcPts val="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24-Mo OS:</a:t>
            </a:r>
          </a:p>
          <a:p>
            <a:pPr marL="0" marR="0" lvl="0" indent="0" algn="ctr" defTabSz="91440" rtl="0" eaLnBrk="1" fontAlgn="auto" latinLnBrk="0" hangingPunct="1">
              <a:lnSpc>
                <a:spcPts val="0"/>
              </a:lnSpc>
              <a:spcBef>
                <a:spcPct val="35000"/>
              </a:spcBef>
              <a:spcAft>
                <a:spcPct val="25000"/>
              </a:spcAft>
              <a:buClr>
                <a:srgbClr val="015873"/>
              </a:buClr>
              <a:buSzTx/>
              <a:buFontTx/>
              <a:buNone/>
              <a:tabLst/>
              <a:defRPr/>
            </a:pPr>
            <a:endPar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a:p>
            <a:pPr marL="0" marR="0" lvl="0" indent="0" algn="ctr" defTabSz="91440" rtl="0" eaLnBrk="1" fontAlgn="auto" latinLnBrk="0" hangingPunct="1">
              <a:lnSpc>
                <a:spcPts val="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24.9%</a:t>
            </a:r>
          </a:p>
          <a:p>
            <a:pPr marL="0" marR="0" lvl="0" indent="0" algn="ctr" defTabSz="91440" rtl="0" eaLnBrk="1" fontAlgn="auto" latinLnBrk="0" hangingPunct="1">
              <a:lnSpc>
                <a:spcPts val="0"/>
              </a:lnSpc>
              <a:spcBef>
                <a:spcPct val="35000"/>
              </a:spcBef>
              <a:spcAft>
                <a:spcPct val="25000"/>
              </a:spcAft>
              <a:buClr>
                <a:srgbClr val="015873"/>
              </a:buClr>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 rtl="0" eaLnBrk="1" fontAlgn="auto" latinLnBrk="0" hangingPunct="1">
              <a:lnSpc>
                <a:spcPts val="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10.4%</a:t>
            </a:r>
          </a:p>
        </p:txBody>
      </p:sp>
      <p:sp>
        <p:nvSpPr>
          <p:cNvPr id="179" name="Rectangle 178">
            <a:extLst>
              <a:ext uri="{FF2B5EF4-FFF2-40B4-BE49-F238E27FC236}">
                <a16:creationId xmlns:a16="http://schemas.microsoft.com/office/drawing/2014/main" id="{54204567-342D-4AAB-B480-2CD388DB7E69}"/>
              </a:ext>
            </a:extLst>
          </p:cNvPr>
          <p:cNvSpPr/>
          <p:nvPr/>
        </p:nvSpPr>
        <p:spPr bwMode="auto">
          <a:xfrm>
            <a:off x="1696845" y="3345642"/>
            <a:ext cx="1394460" cy="772760"/>
          </a:xfrm>
          <a:prstGeom prst="rect">
            <a:avLst/>
          </a:prstGeom>
          <a:noFill/>
          <a:ln w="0">
            <a:noFill/>
            <a:miter lim="800000"/>
            <a:headEnd/>
            <a:tailEnd/>
          </a:ln>
        </p:spPr>
        <p:txBody>
          <a:bodyPr rtlCol="0" anchor="t"/>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for Time Up to</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Mo (95% CI)</a:t>
            </a:r>
          </a:p>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0.91 (0.66-1.26)</a:t>
            </a:r>
          </a:p>
        </p:txBody>
      </p:sp>
      <p:sp>
        <p:nvSpPr>
          <p:cNvPr id="180" name="Rectangle 179">
            <a:extLst>
              <a:ext uri="{FF2B5EF4-FFF2-40B4-BE49-F238E27FC236}">
                <a16:creationId xmlns:a16="http://schemas.microsoft.com/office/drawing/2014/main" id="{65EC866E-8D2D-46F2-8091-C58DB4EAFD40}"/>
              </a:ext>
            </a:extLst>
          </p:cNvPr>
          <p:cNvSpPr/>
          <p:nvPr/>
        </p:nvSpPr>
        <p:spPr bwMode="auto">
          <a:xfrm>
            <a:off x="3466349" y="3867802"/>
            <a:ext cx="1394460" cy="787704"/>
          </a:xfrm>
          <a:prstGeom prst="rect">
            <a:avLst/>
          </a:prstGeom>
          <a:noFill/>
          <a:ln w="0">
            <a:noFill/>
            <a:miter lim="800000"/>
            <a:headEnd/>
            <a:tailEnd/>
          </a:ln>
        </p:spPr>
        <p:txBody>
          <a:bodyPr rtlCol="0" anchor="t"/>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for Time After</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 Mo (95% CI)</a:t>
            </a:r>
          </a:p>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0.74 (0.58-0.94)</a:t>
            </a:r>
          </a:p>
        </p:txBody>
      </p:sp>
      <p:grpSp>
        <p:nvGrpSpPr>
          <p:cNvPr id="181" name="Group 180">
            <a:extLst>
              <a:ext uri="{FF2B5EF4-FFF2-40B4-BE49-F238E27FC236}">
                <a16:creationId xmlns:a16="http://schemas.microsoft.com/office/drawing/2014/main" id="{EC8CC12B-B6BF-4432-BCC0-E1AD47925B5F}"/>
              </a:ext>
            </a:extLst>
          </p:cNvPr>
          <p:cNvGrpSpPr/>
          <p:nvPr/>
        </p:nvGrpSpPr>
        <p:grpSpPr>
          <a:xfrm>
            <a:off x="838801" y="2068445"/>
            <a:ext cx="10514398" cy="3421372"/>
            <a:chOff x="6413037" y="2283640"/>
            <a:chExt cx="10514398" cy="3813727"/>
          </a:xfrm>
        </p:grpSpPr>
        <p:sp>
          <p:nvSpPr>
            <p:cNvPr id="182" name="Line 17">
              <a:extLst>
                <a:ext uri="{FF2B5EF4-FFF2-40B4-BE49-F238E27FC236}">
                  <a16:creationId xmlns:a16="http://schemas.microsoft.com/office/drawing/2014/main" id="{92826223-CAB7-42E1-9AC9-883E7F06625F}"/>
                </a:ext>
              </a:extLst>
            </p:cNvPr>
            <p:cNvSpPr>
              <a:spLocks noChangeShapeType="1"/>
            </p:cNvSpPr>
            <p:nvPr/>
          </p:nvSpPr>
          <p:spPr bwMode="auto">
            <a:xfrm>
              <a:off x="7102331" y="2428874"/>
              <a:ext cx="1588" cy="3060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3" name="Line 18">
              <a:extLst>
                <a:ext uri="{FF2B5EF4-FFF2-40B4-BE49-F238E27FC236}">
                  <a16:creationId xmlns:a16="http://schemas.microsoft.com/office/drawing/2014/main" id="{DF8FFC7E-4F47-4C88-8327-8974D74C7CF4}"/>
                </a:ext>
              </a:extLst>
            </p:cNvPr>
            <p:cNvSpPr>
              <a:spLocks noChangeShapeType="1"/>
            </p:cNvSpPr>
            <p:nvPr/>
          </p:nvSpPr>
          <p:spPr bwMode="auto">
            <a:xfrm>
              <a:off x="7023870" y="5489575"/>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4" name="Line 20">
              <a:extLst>
                <a:ext uri="{FF2B5EF4-FFF2-40B4-BE49-F238E27FC236}">
                  <a16:creationId xmlns:a16="http://schemas.microsoft.com/office/drawing/2014/main" id="{388F0F23-F29F-4C29-9484-E17B0057485D}"/>
                </a:ext>
              </a:extLst>
            </p:cNvPr>
            <p:cNvSpPr>
              <a:spLocks noChangeShapeType="1"/>
            </p:cNvSpPr>
            <p:nvPr/>
          </p:nvSpPr>
          <p:spPr bwMode="auto">
            <a:xfrm>
              <a:off x="7025935" y="488791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5" name="Line 22">
              <a:extLst>
                <a:ext uri="{FF2B5EF4-FFF2-40B4-BE49-F238E27FC236}">
                  <a16:creationId xmlns:a16="http://schemas.microsoft.com/office/drawing/2014/main" id="{6A234C44-C5C2-40D7-ABDE-496769BAEFDE}"/>
                </a:ext>
              </a:extLst>
            </p:cNvPr>
            <p:cNvSpPr>
              <a:spLocks noChangeShapeType="1"/>
            </p:cNvSpPr>
            <p:nvPr/>
          </p:nvSpPr>
          <p:spPr bwMode="auto">
            <a:xfrm>
              <a:off x="7025935" y="42735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6" name="Line 24">
              <a:extLst>
                <a:ext uri="{FF2B5EF4-FFF2-40B4-BE49-F238E27FC236}">
                  <a16:creationId xmlns:a16="http://schemas.microsoft.com/office/drawing/2014/main" id="{3D37253C-2F37-4B57-93C1-1887F05306CB}"/>
                </a:ext>
              </a:extLst>
            </p:cNvPr>
            <p:cNvSpPr>
              <a:spLocks noChangeShapeType="1"/>
            </p:cNvSpPr>
            <p:nvPr/>
          </p:nvSpPr>
          <p:spPr bwMode="auto">
            <a:xfrm>
              <a:off x="7025935" y="3670301"/>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7" name="Line 26">
              <a:extLst>
                <a:ext uri="{FF2B5EF4-FFF2-40B4-BE49-F238E27FC236}">
                  <a16:creationId xmlns:a16="http://schemas.microsoft.com/office/drawing/2014/main" id="{ADABA6EE-F9FC-4C07-8D45-331D2E6902E0}"/>
                </a:ext>
              </a:extLst>
            </p:cNvPr>
            <p:cNvSpPr>
              <a:spLocks noChangeShapeType="1"/>
            </p:cNvSpPr>
            <p:nvPr/>
          </p:nvSpPr>
          <p:spPr bwMode="auto">
            <a:xfrm>
              <a:off x="7025935" y="30543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8" name="Line 28">
              <a:extLst>
                <a:ext uri="{FF2B5EF4-FFF2-40B4-BE49-F238E27FC236}">
                  <a16:creationId xmlns:a16="http://schemas.microsoft.com/office/drawing/2014/main" id="{B674B636-0060-45E7-B9B3-701BC9C44A96}"/>
                </a:ext>
              </a:extLst>
            </p:cNvPr>
            <p:cNvSpPr>
              <a:spLocks noChangeShapeType="1"/>
            </p:cNvSpPr>
            <p:nvPr/>
          </p:nvSpPr>
          <p:spPr bwMode="auto">
            <a:xfrm>
              <a:off x="7025936" y="2440988"/>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 name="Line 29">
              <a:extLst>
                <a:ext uri="{FF2B5EF4-FFF2-40B4-BE49-F238E27FC236}">
                  <a16:creationId xmlns:a16="http://schemas.microsoft.com/office/drawing/2014/main" id="{A6D8C90C-0A9A-402E-91C7-6C118595299F}"/>
                </a:ext>
              </a:extLst>
            </p:cNvPr>
            <p:cNvSpPr>
              <a:spLocks noChangeShapeType="1"/>
            </p:cNvSpPr>
            <p:nvPr/>
          </p:nvSpPr>
          <p:spPr bwMode="auto">
            <a:xfrm>
              <a:off x="7098960" y="5489576"/>
              <a:ext cx="874911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0" name="Line 30">
              <a:extLst>
                <a:ext uri="{FF2B5EF4-FFF2-40B4-BE49-F238E27FC236}">
                  <a16:creationId xmlns:a16="http://schemas.microsoft.com/office/drawing/2014/main" id="{82166465-6AE0-4233-A0D0-7ED58E4BA0A0}"/>
                </a:ext>
              </a:extLst>
            </p:cNvPr>
            <p:cNvSpPr>
              <a:spLocks noChangeShapeType="1"/>
            </p:cNvSpPr>
            <p:nvPr/>
          </p:nvSpPr>
          <p:spPr bwMode="auto">
            <a:xfrm flipV="1">
              <a:off x="7108289" y="549751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1" name="Line 31">
              <a:extLst>
                <a:ext uri="{FF2B5EF4-FFF2-40B4-BE49-F238E27FC236}">
                  <a16:creationId xmlns:a16="http://schemas.microsoft.com/office/drawing/2014/main" id="{CFB09482-B425-4DFD-93A1-7F42BE4E383D}"/>
                </a:ext>
              </a:extLst>
            </p:cNvPr>
            <p:cNvSpPr>
              <a:spLocks noChangeShapeType="1"/>
            </p:cNvSpPr>
            <p:nvPr/>
          </p:nvSpPr>
          <p:spPr bwMode="auto">
            <a:xfrm flipV="1">
              <a:off x="797021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2" name="Rectangle 35">
              <a:extLst>
                <a:ext uri="{FF2B5EF4-FFF2-40B4-BE49-F238E27FC236}">
                  <a16:creationId xmlns:a16="http://schemas.microsoft.com/office/drawing/2014/main" id="{78BCF969-FC9D-4D67-A069-22446B4BBC57}"/>
                </a:ext>
              </a:extLst>
            </p:cNvPr>
            <p:cNvSpPr>
              <a:spLocks noChangeArrowheads="1"/>
            </p:cNvSpPr>
            <p:nvPr/>
          </p:nvSpPr>
          <p:spPr bwMode="auto">
            <a:xfrm>
              <a:off x="6871653" y="5368722"/>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3" name="Rectangle 37">
              <a:extLst>
                <a:ext uri="{FF2B5EF4-FFF2-40B4-BE49-F238E27FC236}">
                  <a16:creationId xmlns:a16="http://schemas.microsoft.com/office/drawing/2014/main" id="{1C7048B8-6109-4D0A-9CD9-07987BE73676}"/>
                </a:ext>
              </a:extLst>
            </p:cNvPr>
            <p:cNvSpPr>
              <a:spLocks noChangeArrowheads="1"/>
            </p:cNvSpPr>
            <p:nvPr/>
          </p:nvSpPr>
          <p:spPr bwMode="auto">
            <a:xfrm>
              <a:off x="6758088" y="4757533"/>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4" name="Rectangle 39">
              <a:extLst>
                <a:ext uri="{FF2B5EF4-FFF2-40B4-BE49-F238E27FC236}">
                  <a16:creationId xmlns:a16="http://schemas.microsoft.com/office/drawing/2014/main" id="{ADBF9986-5CF9-4939-BFF4-C427662B9439}"/>
                </a:ext>
              </a:extLst>
            </p:cNvPr>
            <p:cNvSpPr>
              <a:spLocks noChangeArrowheads="1"/>
            </p:cNvSpPr>
            <p:nvPr/>
          </p:nvSpPr>
          <p:spPr bwMode="auto">
            <a:xfrm>
              <a:off x="6758088" y="4146345"/>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95" name="Rectangle 41">
              <a:extLst>
                <a:ext uri="{FF2B5EF4-FFF2-40B4-BE49-F238E27FC236}">
                  <a16:creationId xmlns:a16="http://schemas.microsoft.com/office/drawing/2014/main" id="{2A404A19-DFAF-477F-BDA0-BB4C7E6433EB}"/>
                </a:ext>
              </a:extLst>
            </p:cNvPr>
            <p:cNvSpPr>
              <a:spLocks noChangeArrowheads="1"/>
            </p:cNvSpPr>
            <p:nvPr/>
          </p:nvSpPr>
          <p:spPr bwMode="auto">
            <a:xfrm>
              <a:off x="6758088" y="353515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96" name="Rectangle 43">
              <a:extLst>
                <a:ext uri="{FF2B5EF4-FFF2-40B4-BE49-F238E27FC236}">
                  <a16:creationId xmlns:a16="http://schemas.microsoft.com/office/drawing/2014/main" id="{F5604E78-60B9-4D7F-BAD7-C7EF2910C16E}"/>
                </a:ext>
              </a:extLst>
            </p:cNvPr>
            <p:cNvSpPr>
              <a:spLocks noChangeArrowheads="1"/>
            </p:cNvSpPr>
            <p:nvPr/>
          </p:nvSpPr>
          <p:spPr bwMode="auto">
            <a:xfrm>
              <a:off x="6758088" y="2923971"/>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97" name="Rectangle 44">
              <a:extLst>
                <a:ext uri="{FF2B5EF4-FFF2-40B4-BE49-F238E27FC236}">
                  <a16:creationId xmlns:a16="http://schemas.microsoft.com/office/drawing/2014/main" id="{4F34FE29-7E4E-492F-9083-5CCC979262FB}"/>
                </a:ext>
              </a:extLst>
            </p:cNvPr>
            <p:cNvSpPr>
              <a:spLocks noChangeArrowheads="1"/>
            </p:cNvSpPr>
            <p:nvPr/>
          </p:nvSpPr>
          <p:spPr bwMode="auto">
            <a:xfrm>
              <a:off x="6742049" y="2633664"/>
              <a:ext cx="64" cy="30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8" name="Rectangle 45">
              <a:extLst>
                <a:ext uri="{FF2B5EF4-FFF2-40B4-BE49-F238E27FC236}">
                  <a16:creationId xmlns:a16="http://schemas.microsoft.com/office/drawing/2014/main" id="{EB0611A2-19E2-4C9A-9FA3-C1A1CA8F2D0D}"/>
                </a:ext>
              </a:extLst>
            </p:cNvPr>
            <p:cNvSpPr>
              <a:spLocks noChangeArrowheads="1"/>
            </p:cNvSpPr>
            <p:nvPr/>
          </p:nvSpPr>
          <p:spPr bwMode="auto">
            <a:xfrm>
              <a:off x="6637894" y="2312783"/>
              <a:ext cx="35105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99" name="Rectangle 50">
              <a:extLst>
                <a:ext uri="{FF2B5EF4-FFF2-40B4-BE49-F238E27FC236}">
                  <a16:creationId xmlns:a16="http://schemas.microsoft.com/office/drawing/2014/main" id="{1168BEA0-EFBB-445C-B83C-52CC8D157404}"/>
                </a:ext>
              </a:extLst>
            </p:cNvPr>
            <p:cNvSpPr>
              <a:spLocks noChangeArrowheads="1"/>
            </p:cNvSpPr>
            <p:nvPr/>
          </p:nvSpPr>
          <p:spPr bwMode="auto">
            <a:xfrm>
              <a:off x="6919914" y="5850356"/>
              <a:ext cx="10007521" cy="247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200" name="Rectangle 51">
              <a:extLst>
                <a:ext uri="{FF2B5EF4-FFF2-40B4-BE49-F238E27FC236}">
                  <a16:creationId xmlns:a16="http://schemas.microsoft.com/office/drawing/2014/main" id="{7310EA72-E958-4093-9CA6-9E8C5434871A}"/>
                </a:ext>
              </a:extLst>
            </p:cNvPr>
            <p:cNvSpPr>
              <a:spLocks noChangeArrowheads="1"/>
            </p:cNvSpPr>
            <p:nvPr/>
          </p:nvSpPr>
          <p:spPr bwMode="auto">
            <a:xfrm rot="16200000">
              <a:off x="4899000" y="3797677"/>
              <a:ext cx="3277374"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201" name="Line 31">
              <a:extLst>
                <a:ext uri="{FF2B5EF4-FFF2-40B4-BE49-F238E27FC236}">
                  <a16:creationId xmlns:a16="http://schemas.microsoft.com/office/drawing/2014/main" id="{585A6C5E-B63E-4805-BF75-FF75CC701FB2}"/>
                </a:ext>
              </a:extLst>
            </p:cNvPr>
            <p:cNvSpPr>
              <a:spLocks noChangeShapeType="1"/>
            </p:cNvSpPr>
            <p:nvPr/>
          </p:nvSpPr>
          <p:spPr bwMode="auto">
            <a:xfrm flipV="1">
              <a:off x="8835051"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2" name="Line 31">
              <a:extLst>
                <a:ext uri="{FF2B5EF4-FFF2-40B4-BE49-F238E27FC236}">
                  <a16:creationId xmlns:a16="http://schemas.microsoft.com/office/drawing/2014/main" id="{35F6E117-3621-439B-A8EF-A5C96938D4C4}"/>
                </a:ext>
              </a:extLst>
            </p:cNvPr>
            <p:cNvSpPr>
              <a:spLocks noChangeShapeType="1"/>
            </p:cNvSpPr>
            <p:nvPr/>
          </p:nvSpPr>
          <p:spPr bwMode="auto">
            <a:xfrm flipV="1">
              <a:off x="10588791"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3" name="Line 31">
              <a:extLst>
                <a:ext uri="{FF2B5EF4-FFF2-40B4-BE49-F238E27FC236}">
                  <a16:creationId xmlns:a16="http://schemas.microsoft.com/office/drawing/2014/main" id="{07E9F716-E58E-4C15-929C-7020C8C81021}"/>
                </a:ext>
              </a:extLst>
            </p:cNvPr>
            <p:cNvSpPr>
              <a:spLocks noChangeShapeType="1"/>
            </p:cNvSpPr>
            <p:nvPr/>
          </p:nvSpPr>
          <p:spPr bwMode="auto">
            <a:xfrm flipV="1">
              <a:off x="11467268"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 name="Line 31">
              <a:extLst>
                <a:ext uri="{FF2B5EF4-FFF2-40B4-BE49-F238E27FC236}">
                  <a16:creationId xmlns:a16="http://schemas.microsoft.com/office/drawing/2014/main" id="{F939DDF7-63DC-44CE-9E21-498E96672929}"/>
                </a:ext>
              </a:extLst>
            </p:cNvPr>
            <p:cNvSpPr>
              <a:spLocks noChangeShapeType="1"/>
            </p:cNvSpPr>
            <p:nvPr/>
          </p:nvSpPr>
          <p:spPr bwMode="auto">
            <a:xfrm flipV="1">
              <a:off x="1409115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5" name="Line 31">
              <a:extLst>
                <a:ext uri="{FF2B5EF4-FFF2-40B4-BE49-F238E27FC236}">
                  <a16:creationId xmlns:a16="http://schemas.microsoft.com/office/drawing/2014/main" id="{B06322B0-E431-4424-854F-DE5E301E34A7}"/>
                </a:ext>
              </a:extLst>
            </p:cNvPr>
            <p:cNvSpPr>
              <a:spLocks noChangeShapeType="1"/>
            </p:cNvSpPr>
            <p:nvPr/>
          </p:nvSpPr>
          <p:spPr bwMode="auto">
            <a:xfrm flipV="1">
              <a:off x="1495751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6" name="Line 31">
              <a:extLst>
                <a:ext uri="{FF2B5EF4-FFF2-40B4-BE49-F238E27FC236}">
                  <a16:creationId xmlns:a16="http://schemas.microsoft.com/office/drawing/2014/main" id="{62CAA910-A5D5-48CC-A52A-D479050CF0BF}"/>
                </a:ext>
              </a:extLst>
            </p:cNvPr>
            <p:cNvSpPr>
              <a:spLocks noChangeShapeType="1"/>
            </p:cNvSpPr>
            <p:nvPr/>
          </p:nvSpPr>
          <p:spPr bwMode="auto">
            <a:xfrm flipV="1">
              <a:off x="15838911"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7" name="Rectangle 35">
              <a:extLst>
                <a:ext uri="{FF2B5EF4-FFF2-40B4-BE49-F238E27FC236}">
                  <a16:creationId xmlns:a16="http://schemas.microsoft.com/office/drawing/2014/main" id="{C0A055E0-1A85-442E-AF2D-616659D9E316}"/>
                </a:ext>
              </a:extLst>
            </p:cNvPr>
            <p:cNvSpPr>
              <a:spLocks noChangeArrowheads="1"/>
            </p:cNvSpPr>
            <p:nvPr/>
          </p:nvSpPr>
          <p:spPr bwMode="auto">
            <a:xfrm>
              <a:off x="7060382"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8" name="Rectangle 35">
              <a:extLst>
                <a:ext uri="{FF2B5EF4-FFF2-40B4-BE49-F238E27FC236}">
                  <a16:creationId xmlns:a16="http://schemas.microsoft.com/office/drawing/2014/main" id="{6D8FBD82-7396-4364-8C5F-AFD3DEC028C4}"/>
                </a:ext>
              </a:extLst>
            </p:cNvPr>
            <p:cNvSpPr>
              <a:spLocks noChangeArrowheads="1"/>
            </p:cNvSpPr>
            <p:nvPr/>
          </p:nvSpPr>
          <p:spPr bwMode="auto">
            <a:xfrm>
              <a:off x="7909801"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09" name="Rectangle 35">
              <a:extLst>
                <a:ext uri="{FF2B5EF4-FFF2-40B4-BE49-F238E27FC236}">
                  <a16:creationId xmlns:a16="http://schemas.microsoft.com/office/drawing/2014/main" id="{D5ACFBBE-FB9A-43A3-B13D-622D533F3A6A}"/>
                </a:ext>
              </a:extLst>
            </p:cNvPr>
            <p:cNvSpPr>
              <a:spLocks noChangeArrowheads="1"/>
            </p:cNvSpPr>
            <p:nvPr/>
          </p:nvSpPr>
          <p:spPr bwMode="auto">
            <a:xfrm>
              <a:off x="8773702" y="5576438"/>
              <a:ext cx="117019"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10" name="Rectangle 35">
              <a:extLst>
                <a:ext uri="{FF2B5EF4-FFF2-40B4-BE49-F238E27FC236}">
                  <a16:creationId xmlns:a16="http://schemas.microsoft.com/office/drawing/2014/main" id="{EECE76A3-E0E6-4043-BB18-1592D17C6DC2}"/>
                </a:ext>
              </a:extLst>
            </p:cNvPr>
            <p:cNvSpPr>
              <a:spLocks noChangeArrowheads="1"/>
            </p:cNvSpPr>
            <p:nvPr/>
          </p:nvSpPr>
          <p:spPr bwMode="auto">
            <a:xfrm>
              <a:off x="10471772"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11" name="Rectangle 35">
              <a:extLst>
                <a:ext uri="{FF2B5EF4-FFF2-40B4-BE49-F238E27FC236}">
                  <a16:creationId xmlns:a16="http://schemas.microsoft.com/office/drawing/2014/main" id="{8D1194BF-5FDB-4BD9-B81B-8920C410EC63}"/>
                </a:ext>
              </a:extLst>
            </p:cNvPr>
            <p:cNvSpPr>
              <a:spLocks noChangeArrowheads="1"/>
            </p:cNvSpPr>
            <p:nvPr/>
          </p:nvSpPr>
          <p:spPr bwMode="auto">
            <a:xfrm>
              <a:off x="11339263"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12" name="Rectangle 35">
              <a:extLst>
                <a:ext uri="{FF2B5EF4-FFF2-40B4-BE49-F238E27FC236}">
                  <a16:creationId xmlns:a16="http://schemas.microsoft.com/office/drawing/2014/main" id="{8787C912-C54B-442E-97B5-A87ECFCA55FB}"/>
                </a:ext>
              </a:extLst>
            </p:cNvPr>
            <p:cNvSpPr>
              <a:spLocks noChangeArrowheads="1"/>
            </p:cNvSpPr>
            <p:nvPr/>
          </p:nvSpPr>
          <p:spPr bwMode="auto">
            <a:xfrm>
              <a:off x="12217552"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13" name="Rectangle 35">
              <a:extLst>
                <a:ext uri="{FF2B5EF4-FFF2-40B4-BE49-F238E27FC236}">
                  <a16:creationId xmlns:a16="http://schemas.microsoft.com/office/drawing/2014/main" id="{3CACAFA8-9045-44D3-96DA-25D45959DD5C}"/>
                </a:ext>
              </a:extLst>
            </p:cNvPr>
            <p:cNvSpPr>
              <a:spLocks noChangeArrowheads="1"/>
            </p:cNvSpPr>
            <p:nvPr/>
          </p:nvSpPr>
          <p:spPr bwMode="auto">
            <a:xfrm>
              <a:off x="1397413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14" name="Rectangle 35">
              <a:extLst>
                <a:ext uri="{FF2B5EF4-FFF2-40B4-BE49-F238E27FC236}">
                  <a16:creationId xmlns:a16="http://schemas.microsoft.com/office/drawing/2014/main" id="{8C382A42-5A8F-4D2A-AC07-AD3A20985693}"/>
                </a:ext>
              </a:extLst>
            </p:cNvPr>
            <p:cNvSpPr>
              <a:spLocks noChangeArrowheads="1"/>
            </p:cNvSpPr>
            <p:nvPr/>
          </p:nvSpPr>
          <p:spPr bwMode="auto">
            <a:xfrm>
              <a:off x="15719567"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15" name="Line 31">
              <a:extLst>
                <a:ext uri="{FF2B5EF4-FFF2-40B4-BE49-F238E27FC236}">
                  <a16:creationId xmlns:a16="http://schemas.microsoft.com/office/drawing/2014/main" id="{CB02BFC3-D8CE-490A-B8F8-7EDF6C88F872}"/>
                </a:ext>
              </a:extLst>
            </p:cNvPr>
            <p:cNvSpPr>
              <a:spLocks noChangeShapeType="1"/>
            </p:cNvSpPr>
            <p:nvPr/>
          </p:nvSpPr>
          <p:spPr bwMode="auto">
            <a:xfrm flipV="1">
              <a:off x="13220866"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6" name="Line 31">
              <a:extLst>
                <a:ext uri="{FF2B5EF4-FFF2-40B4-BE49-F238E27FC236}">
                  <a16:creationId xmlns:a16="http://schemas.microsoft.com/office/drawing/2014/main" id="{755B88B9-FE20-4677-A5E9-3FC096235F07}"/>
                </a:ext>
              </a:extLst>
            </p:cNvPr>
            <p:cNvSpPr>
              <a:spLocks noChangeShapeType="1"/>
            </p:cNvSpPr>
            <p:nvPr/>
          </p:nvSpPr>
          <p:spPr bwMode="auto">
            <a:xfrm flipV="1">
              <a:off x="1233855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7" name="Line 31">
              <a:extLst>
                <a:ext uri="{FF2B5EF4-FFF2-40B4-BE49-F238E27FC236}">
                  <a16:creationId xmlns:a16="http://schemas.microsoft.com/office/drawing/2014/main" id="{328F6908-6E87-480C-9FBC-FD023A8F53FA}"/>
                </a:ext>
              </a:extLst>
            </p:cNvPr>
            <p:cNvSpPr>
              <a:spLocks noChangeShapeType="1"/>
            </p:cNvSpPr>
            <p:nvPr/>
          </p:nvSpPr>
          <p:spPr bwMode="auto">
            <a:xfrm flipV="1">
              <a:off x="9717367"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8" name="Rectangle 35">
              <a:extLst>
                <a:ext uri="{FF2B5EF4-FFF2-40B4-BE49-F238E27FC236}">
                  <a16:creationId xmlns:a16="http://schemas.microsoft.com/office/drawing/2014/main" id="{31EAD5D4-82B4-4BB3-8C3E-C2AB3A80105C}"/>
                </a:ext>
              </a:extLst>
            </p:cNvPr>
            <p:cNvSpPr>
              <a:spLocks noChangeArrowheads="1"/>
            </p:cNvSpPr>
            <p:nvPr/>
          </p:nvSpPr>
          <p:spPr bwMode="auto">
            <a:xfrm>
              <a:off x="9662109" y="5576438"/>
              <a:ext cx="117019"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25" name="Rectangle 35">
              <a:extLst>
                <a:ext uri="{FF2B5EF4-FFF2-40B4-BE49-F238E27FC236}">
                  <a16:creationId xmlns:a16="http://schemas.microsoft.com/office/drawing/2014/main" id="{6F75B3A2-86B2-4609-962D-59FD6630CBFF}"/>
                </a:ext>
              </a:extLst>
            </p:cNvPr>
            <p:cNvSpPr>
              <a:spLocks noChangeArrowheads="1"/>
            </p:cNvSpPr>
            <p:nvPr/>
          </p:nvSpPr>
          <p:spPr bwMode="auto">
            <a:xfrm>
              <a:off x="13116902"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26" name="Rectangle 35">
              <a:extLst>
                <a:ext uri="{FF2B5EF4-FFF2-40B4-BE49-F238E27FC236}">
                  <a16:creationId xmlns:a16="http://schemas.microsoft.com/office/drawing/2014/main" id="{1926120C-03F6-470F-8B86-AA4B39C3B8A6}"/>
                </a:ext>
              </a:extLst>
            </p:cNvPr>
            <p:cNvSpPr>
              <a:spLocks noChangeArrowheads="1"/>
            </p:cNvSpPr>
            <p:nvPr/>
          </p:nvSpPr>
          <p:spPr bwMode="auto">
            <a:xfrm>
              <a:off x="1485974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grpSp>
      <p:sp>
        <p:nvSpPr>
          <p:cNvPr id="220" name="TextBox 219">
            <a:extLst>
              <a:ext uri="{FF2B5EF4-FFF2-40B4-BE49-F238E27FC236}">
                <a16:creationId xmlns:a16="http://schemas.microsoft.com/office/drawing/2014/main" id="{EDBBD7F8-DD72-400B-B101-AD9FC3AE796D}"/>
              </a:ext>
            </a:extLst>
          </p:cNvPr>
          <p:cNvSpPr txBox="1"/>
          <p:nvPr/>
        </p:nvSpPr>
        <p:spPr bwMode="auto">
          <a:xfrm>
            <a:off x="9557164" y="3937230"/>
            <a:ext cx="254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Durvalumab + GemCis</a:t>
            </a:r>
          </a:p>
        </p:txBody>
      </p:sp>
      <p:sp>
        <p:nvSpPr>
          <p:cNvPr id="6" name="TextBox 5">
            <a:extLst>
              <a:ext uri="{FF2B5EF4-FFF2-40B4-BE49-F238E27FC236}">
                <a16:creationId xmlns:a16="http://schemas.microsoft.com/office/drawing/2014/main" id="{A589C788-A0B7-A83A-2964-104F53E0B55E}"/>
              </a:ext>
            </a:extLst>
          </p:cNvPr>
          <p:cNvSpPr txBox="1"/>
          <p:nvPr/>
        </p:nvSpPr>
        <p:spPr bwMode="auto">
          <a:xfrm>
            <a:off x="9040622" y="4451582"/>
            <a:ext cx="1884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GemCis</a:t>
            </a:r>
          </a:p>
        </p:txBody>
      </p:sp>
      <p:sp>
        <p:nvSpPr>
          <p:cNvPr id="11" name="Text Box 11">
            <a:extLst>
              <a:ext uri="{FF2B5EF4-FFF2-40B4-BE49-F238E27FC236}">
                <a16:creationId xmlns:a16="http://schemas.microsoft.com/office/drawing/2014/main" id="{92ED5614-9569-09F1-EF79-77DE37CE0655}"/>
              </a:ext>
            </a:extLst>
          </p:cNvPr>
          <p:cNvSpPr txBox="1">
            <a:spLocks noChangeArrowheads="1"/>
          </p:cNvSpPr>
          <p:nvPr/>
        </p:nvSpPr>
        <p:spPr bwMode="auto">
          <a:xfrm>
            <a:off x="414339" y="63603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Oh. NEJM Evid. 2022;1. Durvalumab PI.</a:t>
            </a:r>
          </a:p>
        </p:txBody>
      </p:sp>
    </p:spTree>
    <p:extLst>
      <p:ext uri="{BB962C8B-B14F-4D97-AF65-F5344CB8AC3E}">
        <p14:creationId xmlns:p14="http://schemas.microsoft.com/office/powerpoint/2010/main" val="316735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TOPAZ-1: Safety Summary</a:t>
            </a:r>
          </a:p>
        </p:txBody>
      </p:sp>
      <p:graphicFrame>
        <p:nvGraphicFramePr>
          <p:cNvPr id="4" name="Group 3">
            <a:extLst>
              <a:ext uri="{FF2B5EF4-FFF2-40B4-BE49-F238E27FC236}">
                <a16:creationId xmlns:a16="http://schemas.microsoft.com/office/drawing/2014/main" id="{33181676-EFC8-024A-B759-707EA6440FEB}"/>
              </a:ext>
            </a:extLst>
          </p:cNvPr>
          <p:cNvGraphicFramePr>
            <a:graphicFrameLocks/>
          </p:cNvGraphicFramePr>
          <p:nvPr>
            <p:extLst>
              <p:ext uri="{D42A27DB-BD31-4B8C-83A1-F6EECF244321}">
                <p14:modId xmlns:p14="http://schemas.microsoft.com/office/powerpoint/2010/main" val="3151424269"/>
              </p:ext>
            </p:extLst>
          </p:nvPr>
        </p:nvGraphicFramePr>
        <p:xfrm>
          <a:off x="723901" y="1349573"/>
          <a:ext cx="10782300" cy="4816048"/>
        </p:xfrm>
        <a:graphic>
          <a:graphicData uri="http://schemas.openxmlformats.org/drawingml/2006/table">
            <a:tbl>
              <a:tblPr/>
              <a:tblGrid>
                <a:gridCol w="4694441">
                  <a:extLst>
                    <a:ext uri="{9D8B030D-6E8A-4147-A177-3AD203B41FA5}">
                      <a16:colId xmlns:a16="http://schemas.microsoft.com/office/drawing/2014/main" val="20000"/>
                    </a:ext>
                  </a:extLst>
                </a:gridCol>
                <a:gridCol w="3495503">
                  <a:extLst>
                    <a:ext uri="{9D8B030D-6E8A-4147-A177-3AD203B41FA5}">
                      <a16:colId xmlns:a16="http://schemas.microsoft.com/office/drawing/2014/main" val="20001"/>
                    </a:ext>
                  </a:extLst>
                </a:gridCol>
                <a:gridCol w="2592356">
                  <a:extLst>
                    <a:ext uri="{9D8B030D-6E8A-4147-A177-3AD203B41FA5}">
                      <a16:colId xmlns:a16="http://schemas.microsoft.com/office/drawing/2014/main" val="3612428083"/>
                    </a:ext>
                  </a:extLst>
                </a:gridCol>
              </a:tblGrid>
              <a:tr h="430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Durvalumab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342)</a:t>
                      </a:r>
                      <a:endParaRPr lang="en-US" sz="14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85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duration of exposure, mo (range)</a:t>
                      </a:r>
                    </a:p>
                    <a:p>
                      <a:pPr marL="285750" marR="0" lvl="0" indent="-1762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Durvalumab/placebo</a:t>
                      </a:r>
                    </a:p>
                    <a:p>
                      <a:pPr marL="285750" marR="0" lvl="0" indent="-1762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Gemcitabine</a:t>
                      </a:r>
                    </a:p>
                    <a:p>
                      <a:pPr marL="285750" marR="0" lvl="0" indent="-1762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Cisplatin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7.3 (0.1-24.5)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5.2 (0.1-8.3)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 (0.1-8.3)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dirty="0">
                        <a:solidFill>
                          <a:schemeClr val="bg2"/>
                        </a:solidFill>
                        <a:latin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cs typeface="Calibri" panose="020F0502020204030204" pitchFamily="34" charset="0"/>
                        </a:rPr>
                        <a:t>5.8 (0.2-21.5)</a:t>
                      </a:r>
                    </a:p>
                    <a:p>
                      <a:pPr algn="ctr"/>
                      <a:r>
                        <a:rPr lang="en-US" sz="1400" dirty="0">
                          <a:solidFill>
                            <a:schemeClr val="bg1"/>
                          </a:solidFill>
                          <a:latin typeface="Calibri" panose="020F0502020204030204" pitchFamily="34" charset="0"/>
                          <a:cs typeface="Calibri" panose="020F0502020204030204" pitchFamily="34" charset="0"/>
                        </a:rPr>
                        <a:t>5.0 (0.2-8.6)</a:t>
                      </a:r>
                    </a:p>
                    <a:p>
                      <a:pPr algn="ctr"/>
                      <a:r>
                        <a:rPr lang="en-US" sz="1400" dirty="0">
                          <a:solidFill>
                            <a:schemeClr val="bg1"/>
                          </a:solidFill>
                          <a:latin typeface="Calibri" panose="020F0502020204030204" pitchFamily="34" charset="0"/>
                          <a:cs typeface="Calibri" panose="020F0502020204030204" pitchFamily="34" charset="0"/>
                        </a:rPr>
                        <a:t>4.9 (0.2-8.5)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336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338 (98.8)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314 (92.9)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308 (90.1)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grade 3/4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256 (75.7)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266 (77.8)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grade 3/4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212 (62.7)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222 (64.9)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5551911"/>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serious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160 (47.3)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149 (43.6)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519480"/>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serious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53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59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2737651"/>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AE leading to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52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4905278"/>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TRAE leading to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39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6124964"/>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AE leading to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6454819"/>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TRAE leading to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8272861"/>
                  </a:ext>
                </a:extLst>
              </a:tr>
              <a:tr h="253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immune-mediated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6818930"/>
                  </a:ext>
                </a:extLst>
              </a:tr>
            </a:tbl>
          </a:graphicData>
        </a:graphic>
      </p:graphicFrame>
      <p:sp>
        <p:nvSpPr>
          <p:cNvPr id="5" name="Text Box 11">
            <a:extLst>
              <a:ext uri="{FF2B5EF4-FFF2-40B4-BE49-F238E27FC236}">
                <a16:creationId xmlns:a16="http://schemas.microsoft.com/office/drawing/2014/main" id="{628D0A6B-A5A5-D2AD-1D8F-FE035999FFC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NEJM Evid 2022;1.</a:t>
            </a:r>
          </a:p>
        </p:txBody>
      </p:sp>
    </p:spTree>
    <p:extLst>
      <p:ext uri="{BB962C8B-B14F-4D97-AF65-F5344CB8AC3E}">
        <p14:creationId xmlns:p14="http://schemas.microsoft.com/office/powerpoint/2010/main" val="2340549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KEYNOTE-966: Pembrolizumab and Gemcitabine + Cisplatin in Patients With Advanced BTC</a:t>
            </a:r>
            <a:endParaRPr lang="en-US" altLang="en-US" dirty="0"/>
          </a:p>
        </p:txBody>
      </p:sp>
      <p:sp>
        <p:nvSpPr>
          <p:cNvPr id="10" name="Content Placeholder 9">
            <a:extLst>
              <a:ext uri="{FF2B5EF4-FFF2-40B4-BE49-F238E27FC236}">
                <a16:creationId xmlns:a16="http://schemas.microsoft.com/office/drawing/2014/main" id="{B7B77DA0-B7CD-0279-A0A0-122D20C6F20F}"/>
              </a:ext>
            </a:extLst>
          </p:cNvPr>
          <p:cNvSpPr>
            <a:spLocks noGrp="1"/>
          </p:cNvSpPr>
          <p:nvPr>
            <p:ph idx="1"/>
          </p:nvPr>
        </p:nvSpPr>
        <p:spPr/>
        <p:txBody>
          <a:bodyPr/>
          <a:lstStyle/>
          <a:p>
            <a:r>
              <a:rPr lang="en-US" sz="2400" dirty="0"/>
              <a:t>Multicenter, randomized, double-blind phase III study</a:t>
            </a:r>
          </a:p>
          <a:p>
            <a:endParaRPr lang="en-US" sz="2400"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142944" y="2594342"/>
            <a:ext cx="3458028" cy="20313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Unresectable locally advanced or metastatic BTC (ICC, ECC, GBC);</a:t>
            </a: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no previous systemic therapy (except neo/adjuvant therapy completed ≥6 mo prior to diagnosis of advanced disease</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ECOG PS 0 or 1</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1069)</a:t>
            </a: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419601" y="2192219"/>
            <a:ext cx="5230411" cy="1236781"/>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Pembrolizumab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200 mg Q3W x 35 cycles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Gemcitabine</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1000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on Days 1, 8 Q3W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Cisplatin</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25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on Days 1, 8 Q3W for 8 cycles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533)</a:t>
            </a: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679770" y="2735760"/>
            <a:ext cx="661035" cy="40934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418994" y="3543677"/>
            <a:ext cx="5230411" cy="1236780"/>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Q3W x 35 cycles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Gemcitabine</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1000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on Days 1, 8 Q3W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Cisplatin</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25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on Days 1, 8 Q3W for 8 cycles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536)</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679768" y="3847431"/>
            <a:ext cx="661035" cy="35093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096A35D9-E301-4902-9E30-62FACEDFC73A}"/>
              </a:ext>
            </a:extLst>
          </p:cNvPr>
          <p:cNvSpPr txBox="1"/>
          <p:nvPr/>
        </p:nvSpPr>
        <p:spPr bwMode="auto">
          <a:xfrm>
            <a:off x="10083452" y="2921574"/>
            <a:ext cx="18312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unacceptable toxicity, investigator decision, withdrawal of consent</a:t>
            </a:r>
          </a:p>
        </p:txBody>
      </p:sp>
      <p:sp>
        <p:nvSpPr>
          <p:cNvPr id="30" name="Line 33">
            <a:extLst>
              <a:ext uri="{FF2B5EF4-FFF2-40B4-BE49-F238E27FC236}">
                <a16:creationId xmlns:a16="http://schemas.microsoft.com/office/drawing/2014/main" id="{45295391-F965-44BF-AE94-615DFCA95B4E}"/>
              </a:ext>
            </a:extLst>
          </p:cNvPr>
          <p:cNvSpPr>
            <a:spLocks noChangeShapeType="1"/>
          </p:cNvSpPr>
          <p:nvPr/>
        </p:nvSpPr>
        <p:spPr bwMode="auto">
          <a:xfrm>
            <a:off x="9723946" y="3498160"/>
            <a:ext cx="28557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 Box 11">
            <a:extLst>
              <a:ext uri="{FF2B5EF4-FFF2-40B4-BE49-F238E27FC236}">
                <a16:creationId xmlns:a16="http://schemas.microsoft.com/office/drawing/2014/main" id="{82572C52-3A3A-1A7C-B52B-24F95817611B}"/>
              </a:ext>
            </a:extLst>
          </p:cNvPr>
          <p:cNvSpPr txBox="1">
            <a:spLocks noChangeArrowheads="1"/>
          </p:cNvSpPr>
          <p:nvPr/>
        </p:nvSpPr>
        <p:spPr bwMode="auto">
          <a:xfrm>
            <a:off x="414339" y="63603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Kelley. Lancet. 2023:S0140-6736(23)00727-4. </a:t>
            </a:r>
          </a:p>
        </p:txBody>
      </p:sp>
      <p:sp>
        <p:nvSpPr>
          <p:cNvPr id="11" name="Content Placeholder 9">
            <a:extLst>
              <a:ext uri="{FF2B5EF4-FFF2-40B4-BE49-F238E27FC236}">
                <a16:creationId xmlns:a16="http://schemas.microsoft.com/office/drawing/2014/main" id="{7346798D-536D-D75D-7FDF-0DB4F51A826B}"/>
              </a:ext>
            </a:extLst>
          </p:cNvPr>
          <p:cNvSpPr txBox="1">
            <a:spLocks/>
          </p:cNvSpPr>
          <p:nvPr/>
        </p:nvSpPr>
        <p:spPr bwMode="auto">
          <a:xfrm>
            <a:off x="604674" y="5098140"/>
            <a:ext cx="10877529" cy="96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OS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PFS, ORR, DoR, safety</a:t>
            </a:r>
          </a:p>
        </p:txBody>
      </p:sp>
    </p:spTree>
    <p:extLst>
      <p:ext uri="{BB962C8B-B14F-4D97-AF65-F5344CB8AC3E}">
        <p14:creationId xmlns:p14="http://schemas.microsoft.com/office/powerpoint/2010/main" val="1286152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KEYNOTE-966: Efficacy</a:t>
            </a:r>
            <a:endParaRPr lang="en-US" altLang="en-US" dirty="0"/>
          </a:p>
        </p:txBody>
      </p:sp>
      <p:sp>
        <p:nvSpPr>
          <p:cNvPr id="4" name="Content Placeholder 3">
            <a:extLst>
              <a:ext uri="{FF2B5EF4-FFF2-40B4-BE49-F238E27FC236}">
                <a16:creationId xmlns:a16="http://schemas.microsoft.com/office/drawing/2014/main" id="{EB720334-B810-40CE-AA1D-9BEE94A22371}"/>
              </a:ext>
            </a:extLst>
          </p:cNvPr>
          <p:cNvSpPr>
            <a:spLocks noGrp="1"/>
          </p:cNvSpPr>
          <p:nvPr>
            <p:ph idx="1"/>
          </p:nvPr>
        </p:nvSpPr>
        <p:spPr>
          <a:xfrm>
            <a:off x="604675" y="5511802"/>
            <a:ext cx="11333896" cy="719666"/>
          </a:xfrm>
        </p:spPr>
        <p:txBody>
          <a:bodyPr/>
          <a:lstStyle/>
          <a:p>
            <a:pPr>
              <a:spcAft>
                <a:spcPts val="0"/>
              </a:spcAft>
            </a:pPr>
            <a:r>
              <a:rPr lang="en-US" sz="2000" dirty="0"/>
              <a:t>Pembrolizumab vs placebo: median PFS, 6.5 vs 5.6 mo (HR: 0.86; </a:t>
            </a:r>
            <a:r>
              <a:rPr lang="en-US" sz="2000" i="1" dirty="0"/>
              <a:t>P</a:t>
            </a:r>
            <a:r>
              <a:rPr lang="en-US" sz="2000" dirty="0"/>
              <a:t> = .023); ORR, 29% vs 29%</a:t>
            </a:r>
          </a:p>
          <a:p>
            <a:pPr>
              <a:spcAft>
                <a:spcPts val="0"/>
              </a:spcAft>
            </a:pPr>
            <a:r>
              <a:rPr lang="en-US" sz="2000" b="1" dirty="0"/>
              <a:t>Combination now FDA approved for patients with locally advanced unresectable or metastatic BTC</a:t>
            </a:r>
          </a:p>
        </p:txBody>
      </p:sp>
      <p:sp>
        <p:nvSpPr>
          <p:cNvPr id="13" name="Rectangle 12">
            <a:extLst>
              <a:ext uri="{FF2B5EF4-FFF2-40B4-BE49-F238E27FC236}">
                <a16:creationId xmlns:a16="http://schemas.microsoft.com/office/drawing/2014/main" id="{FB7E44D5-4077-2F12-8D47-DC1EC45B2526}"/>
              </a:ext>
            </a:extLst>
          </p:cNvPr>
          <p:cNvSpPr/>
          <p:nvPr/>
        </p:nvSpPr>
        <p:spPr bwMode="auto">
          <a:xfrm>
            <a:off x="1681479" y="1808929"/>
            <a:ext cx="690880" cy="228174"/>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16B1B734-376A-82ED-AAC6-31F794B52E89}"/>
              </a:ext>
            </a:extLst>
          </p:cNvPr>
          <p:cNvSpPr txBox="1"/>
          <p:nvPr/>
        </p:nvSpPr>
        <p:spPr bwMode="auto">
          <a:xfrm rot="16200000">
            <a:off x="1289662" y="3320645"/>
            <a:ext cx="7457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3" name="TextBox 2">
            <a:extLst>
              <a:ext uri="{FF2B5EF4-FFF2-40B4-BE49-F238E27FC236}">
                <a16:creationId xmlns:a16="http://schemas.microsoft.com/office/drawing/2014/main" id="{2493A12B-3C0C-94FD-54FE-FBD3233D6489}"/>
              </a:ext>
            </a:extLst>
          </p:cNvPr>
          <p:cNvSpPr txBox="1"/>
          <p:nvPr/>
        </p:nvSpPr>
        <p:spPr bwMode="auto">
          <a:xfrm>
            <a:off x="4988863" y="5078436"/>
            <a:ext cx="22992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grpSp>
        <p:nvGrpSpPr>
          <p:cNvPr id="6" name="Group 5">
            <a:extLst>
              <a:ext uri="{FF2B5EF4-FFF2-40B4-BE49-F238E27FC236}">
                <a16:creationId xmlns:a16="http://schemas.microsoft.com/office/drawing/2014/main" id="{7AA82994-D853-6C91-EEF3-13E5199A3366}"/>
              </a:ext>
            </a:extLst>
          </p:cNvPr>
          <p:cNvGrpSpPr/>
          <p:nvPr/>
        </p:nvGrpSpPr>
        <p:grpSpPr>
          <a:xfrm>
            <a:off x="1692936" y="2028038"/>
            <a:ext cx="497252" cy="2926734"/>
            <a:chOff x="597867" y="1902227"/>
            <a:chExt cx="497252" cy="2926734"/>
          </a:xfrm>
        </p:grpSpPr>
        <p:sp>
          <p:nvSpPr>
            <p:cNvPr id="8" name="TextBox 7">
              <a:extLst>
                <a:ext uri="{FF2B5EF4-FFF2-40B4-BE49-F238E27FC236}">
                  <a16:creationId xmlns:a16="http://schemas.microsoft.com/office/drawing/2014/main" id="{41E6F1B9-A03D-9A58-809D-127036C6FD55}"/>
                </a:ext>
              </a:extLst>
            </p:cNvPr>
            <p:cNvSpPr txBox="1"/>
            <p:nvPr/>
          </p:nvSpPr>
          <p:spPr bwMode="auto">
            <a:xfrm>
              <a:off x="597867" y="1902227"/>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 name="TextBox 9">
              <a:extLst>
                <a:ext uri="{FF2B5EF4-FFF2-40B4-BE49-F238E27FC236}">
                  <a16:creationId xmlns:a16="http://schemas.microsoft.com/office/drawing/2014/main" id="{6AFDE355-3BAA-B055-3AA4-61C23C7168AD}"/>
                </a:ext>
              </a:extLst>
            </p:cNvPr>
            <p:cNvSpPr txBox="1"/>
            <p:nvPr/>
          </p:nvSpPr>
          <p:spPr bwMode="auto">
            <a:xfrm>
              <a:off x="702063" y="24249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 name="TextBox 10">
              <a:extLst>
                <a:ext uri="{FF2B5EF4-FFF2-40B4-BE49-F238E27FC236}">
                  <a16:creationId xmlns:a16="http://schemas.microsoft.com/office/drawing/2014/main" id="{A794E3CE-3AB2-1A78-E5BF-60CF39F88230}"/>
                </a:ext>
              </a:extLst>
            </p:cNvPr>
            <p:cNvSpPr txBox="1"/>
            <p:nvPr/>
          </p:nvSpPr>
          <p:spPr bwMode="auto">
            <a:xfrm>
              <a:off x="702063" y="293499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 name="TextBox 14">
              <a:extLst>
                <a:ext uri="{FF2B5EF4-FFF2-40B4-BE49-F238E27FC236}">
                  <a16:creationId xmlns:a16="http://schemas.microsoft.com/office/drawing/2014/main" id="{3A9C9C12-461D-D485-D5E2-86F728521BC3}"/>
                </a:ext>
              </a:extLst>
            </p:cNvPr>
            <p:cNvSpPr txBox="1"/>
            <p:nvPr/>
          </p:nvSpPr>
          <p:spPr bwMode="auto">
            <a:xfrm>
              <a:off x="702063" y="345776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6" name="TextBox 15">
              <a:extLst>
                <a:ext uri="{FF2B5EF4-FFF2-40B4-BE49-F238E27FC236}">
                  <a16:creationId xmlns:a16="http://schemas.microsoft.com/office/drawing/2014/main" id="{368A8256-B96A-E2C6-A1FC-05DEDDEF7090}"/>
                </a:ext>
              </a:extLst>
            </p:cNvPr>
            <p:cNvSpPr txBox="1"/>
            <p:nvPr/>
          </p:nvSpPr>
          <p:spPr bwMode="auto">
            <a:xfrm>
              <a:off x="702063" y="396763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7" name="TextBox 16">
              <a:extLst>
                <a:ext uri="{FF2B5EF4-FFF2-40B4-BE49-F238E27FC236}">
                  <a16:creationId xmlns:a16="http://schemas.microsoft.com/office/drawing/2014/main" id="{4985839F-98C0-857A-B2C0-C92133BF812D}"/>
                </a:ext>
              </a:extLst>
            </p:cNvPr>
            <p:cNvSpPr txBox="1"/>
            <p:nvPr/>
          </p:nvSpPr>
          <p:spPr bwMode="auto">
            <a:xfrm>
              <a:off x="806258" y="449040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18" name="Group 17">
            <a:extLst>
              <a:ext uri="{FF2B5EF4-FFF2-40B4-BE49-F238E27FC236}">
                <a16:creationId xmlns:a16="http://schemas.microsoft.com/office/drawing/2014/main" id="{6F8D29DC-22B6-6869-E4A7-25CAAC77DD97}"/>
              </a:ext>
            </a:extLst>
          </p:cNvPr>
          <p:cNvGrpSpPr/>
          <p:nvPr/>
        </p:nvGrpSpPr>
        <p:grpSpPr>
          <a:xfrm>
            <a:off x="1985681" y="4831070"/>
            <a:ext cx="8219574" cy="338554"/>
            <a:chOff x="1020825" y="4810905"/>
            <a:chExt cx="5107303" cy="338554"/>
          </a:xfrm>
        </p:grpSpPr>
        <p:sp>
          <p:nvSpPr>
            <p:cNvPr id="19" name="TextBox 18">
              <a:extLst>
                <a:ext uri="{FF2B5EF4-FFF2-40B4-BE49-F238E27FC236}">
                  <a16:creationId xmlns:a16="http://schemas.microsoft.com/office/drawing/2014/main" id="{134EA59D-11E1-5F78-84C0-153EA6B0DB7E}"/>
                </a:ext>
              </a:extLst>
            </p:cNvPr>
            <p:cNvSpPr txBox="1"/>
            <p:nvPr/>
          </p:nvSpPr>
          <p:spPr bwMode="auto">
            <a:xfrm>
              <a:off x="1020825" y="481090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 name="TextBox 19">
              <a:extLst>
                <a:ext uri="{FF2B5EF4-FFF2-40B4-BE49-F238E27FC236}">
                  <a16:creationId xmlns:a16="http://schemas.microsoft.com/office/drawing/2014/main" id="{063472B6-C5F7-7238-0B5C-2798313CC2BF}"/>
                </a:ext>
              </a:extLst>
            </p:cNvPr>
            <p:cNvSpPr txBox="1"/>
            <p:nvPr/>
          </p:nvSpPr>
          <p:spPr bwMode="auto">
            <a:xfrm>
              <a:off x="1389348" y="481090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1" name="TextBox 20">
              <a:extLst>
                <a:ext uri="{FF2B5EF4-FFF2-40B4-BE49-F238E27FC236}">
                  <a16:creationId xmlns:a16="http://schemas.microsoft.com/office/drawing/2014/main" id="{B6F31FF2-55E5-95E1-3DB3-F165C9DB3074}"/>
                </a:ext>
              </a:extLst>
            </p:cNvPr>
            <p:cNvSpPr txBox="1"/>
            <p:nvPr/>
          </p:nvSpPr>
          <p:spPr bwMode="auto">
            <a:xfrm>
              <a:off x="1769467" y="481090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2" name="TextBox 21">
              <a:extLst>
                <a:ext uri="{FF2B5EF4-FFF2-40B4-BE49-F238E27FC236}">
                  <a16:creationId xmlns:a16="http://schemas.microsoft.com/office/drawing/2014/main" id="{00D4592B-ED5D-EB33-D5A8-DC3002E59A29}"/>
                </a:ext>
              </a:extLst>
            </p:cNvPr>
            <p:cNvSpPr txBox="1"/>
            <p:nvPr/>
          </p:nvSpPr>
          <p:spPr bwMode="auto">
            <a:xfrm>
              <a:off x="2137990" y="481090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3" name="TextBox 22">
              <a:extLst>
                <a:ext uri="{FF2B5EF4-FFF2-40B4-BE49-F238E27FC236}">
                  <a16:creationId xmlns:a16="http://schemas.microsoft.com/office/drawing/2014/main" id="{A39B42DD-8938-93FA-2B90-16E85A3AE52A}"/>
                </a:ext>
              </a:extLst>
            </p:cNvPr>
            <p:cNvSpPr txBox="1"/>
            <p:nvPr/>
          </p:nvSpPr>
          <p:spPr bwMode="auto">
            <a:xfrm>
              <a:off x="2456486" y="48109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4" name="TextBox 23">
              <a:extLst>
                <a:ext uri="{FF2B5EF4-FFF2-40B4-BE49-F238E27FC236}">
                  <a16:creationId xmlns:a16="http://schemas.microsoft.com/office/drawing/2014/main" id="{409C41A9-D166-4E1B-2557-D0BC8A3A6BDC}"/>
                </a:ext>
              </a:extLst>
            </p:cNvPr>
            <p:cNvSpPr txBox="1"/>
            <p:nvPr/>
          </p:nvSpPr>
          <p:spPr bwMode="auto">
            <a:xfrm>
              <a:off x="2825009" y="48109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5" name="TextBox 24">
              <a:extLst>
                <a:ext uri="{FF2B5EF4-FFF2-40B4-BE49-F238E27FC236}">
                  <a16:creationId xmlns:a16="http://schemas.microsoft.com/office/drawing/2014/main" id="{27B7AC66-911B-044A-0258-9660AA339BC2}"/>
                </a:ext>
              </a:extLst>
            </p:cNvPr>
            <p:cNvSpPr txBox="1"/>
            <p:nvPr/>
          </p:nvSpPr>
          <p:spPr bwMode="auto">
            <a:xfrm>
              <a:off x="3205128" y="48109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6" name="TextBox 25">
              <a:extLst>
                <a:ext uri="{FF2B5EF4-FFF2-40B4-BE49-F238E27FC236}">
                  <a16:creationId xmlns:a16="http://schemas.microsoft.com/office/drawing/2014/main" id="{F1E7BE88-D664-3C53-2B0F-165135566AE1}"/>
                </a:ext>
              </a:extLst>
            </p:cNvPr>
            <p:cNvSpPr txBox="1"/>
            <p:nvPr/>
          </p:nvSpPr>
          <p:spPr bwMode="auto">
            <a:xfrm>
              <a:off x="3573651" y="48109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7" name="TextBox 26">
              <a:extLst>
                <a:ext uri="{FF2B5EF4-FFF2-40B4-BE49-F238E27FC236}">
                  <a16:creationId xmlns:a16="http://schemas.microsoft.com/office/drawing/2014/main" id="{AC7050DF-0DE6-988D-952F-A6F7C76CB241}"/>
                </a:ext>
              </a:extLst>
            </p:cNvPr>
            <p:cNvSpPr txBox="1"/>
            <p:nvPr/>
          </p:nvSpPr>
          <p:spPr bwMode="auto">
            <a:xfrm>
              <a:off x="3941608" y="48109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8" name="TextBox 27">
              <a:extLst>
                <a:ext uri="{FF2B5EF4-FFF2-40B4-BE49-F238E27FC236}">
                  <a16:creationId xmlns:a16="http://schemas.microsoft.com/office/drawing/2014/main" id="{30623355-5438-FF36-86DC-E616D1C70163}"/>
                </a:ext>
              </a:extLst>
            </p:cNvPr>
            <p:cNvSpPr txBox="1"/>
            <p:nvPr/>
          </p:nvSpPr>
          <p:spPr bwMode="auto">
            <a:xfrm>
              <a:off x="4312201" y="48109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9" name="TextBox 28">
              <a:extLst>
                <a:ext uri="{FF2B5EF4-FFF2-40B4-BE49-F238E27FC236}">
                  <a16:creationId xmlns:a16="http://schemas.microsoft.com/office/drawing/2014/main" id="{E7CCFD4B-246D-1B30-CF17-F3A494E17B7D}"/>
                </a:ext>
              </a:extLst>
            </p:cNvPr>
            <p:cNvSpPr txBox="1"/>
            <p:nvPr/>
          </p:nvSpPr>
          <p:spPr bwMode="auto">
            <a:xfrm>
              <a:off x="4680724" y="48109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0" name="TextBox 29">
              <a:extLst>
                <a:ext uri="{FF2B5EF4-FFF2-40B4-BE49-F238E27FC236}">
                  <a16:creationId xmlns:a16="http://schemas.microsoft.com/office/drawing/2014/main" id="{99A261B6-F0C8-A39E-7C21-9FB83BF08DFB}"/>
                </a:ext>
              </a:extLst>
            </p:cNvPr>
            <p:cNvSpPr txBox="1"/>
            <p:nvPr/>
          </p:nvSpPr>
          <p:spPr bwMode="auto">
            <a:xfrm>
              <a:off x="5060843" y="48109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31" name="TextBox 30">
              <a:extLst>
                <a:ext uri="{FF2B5EF4-FFF2-40B4-BE49-F238E27FC236}">
                  <a16:creationId xmlns:a16="http://schemas.microsoft.com/office/drawing/2014/main" id="{6EA7C624-DF36-3C1B-DD46-F53907FE26D1}"/>
                </a:ext>
              </a:extLst>
            </p:cNvPr>
            <p:cNvSpPr txBox="1"/>
            <p:nvPr/>
          </p:nvSpPr>
          <p:spPr bwMode="auto">
            <a:xfrm>
              <a:off x="5429366" y="48109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57" name="TextBox 56">
              <a:extLst>
                <a:ext uri="{FF2B5EF4-FFF2-40B4-BE49-F238E27FC236}">
                  <a16:creationId xmlns:a16="http://schemas.microsoft.com/office/drawing/2014/main" id="{B6A16550-A27E-04F8-DCF4-D9B8114798BB}"/>
                </a:ext>
              </a:extLst>
            </p:cNvPr>
            <p:cNvSpPr txBox="1"/>
            <p:nvPr/>
          </p:nvSpPr>
          <p:spPr bwMode="auto">
            <a:xfrm>
              <a:off x="5883899" y="4810905"/>
              <a:ext cx="2442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grpSp>
      <p:sp>
        <p:nvSpPr>
          <p:cNvPr id="32" name="Freeform: Shape 31">
            <a:extLst>
              <a:ext uri="{FF2B5EF4-FFF2-40B4-BE49-F238E27FC236}">
                <a16:creationId xmlns:a16="http://schemas.microsoft.com/office/drawing/2014/main" id="{0ACEBEB6-F8A7-C988-7DB8-DC2BCC83C4A4}"/>
              </a:ext>
            </a:extLst>
          </p:cNvPr>
          <p:cNvSpPr/>
          <p:nvPr/>
        </p:nvSpPr>
        <p:spPr bwMode="auto">
          <a:xfrm>
            <a:off x="2227884" y="2087961"/>
            <a:ext cx="7780109" cy="2708910"/>
          </a:xfrm>
          <a:custGeom>
            <a:avLst/>
            <a:gdLst>
              <a:gd name="connsiteX0" fmla="*/ 0 w 4672012"/>
              <a:gd name="connsiteY0" fmla="*/ 0 h 2852738"/>
              <a:gd name="connsiteX1" fmla="*/ 0 w 4672012"/>
              <a:gd name="connsiteY1" fmla="*/ 2852738 h 2852738"/>
              <a:gd name="connsiteX2" fmla="*/ 4672012 w 4672012"/>
              <a:gd name="connsiteY2" fmla="*/ 2852738 h 2852738"/>
            </a:gdLst>
            <a:ahLst/>
            <a:cxnLst>
              <a:cxn ang="0">
                <a:pos x="connsiteX0" y="connsiteY0"/>
              </a:cxn>
              <a:cxn ang="0">
                <a:pos x="connsiteX1" y="connsiteY1"/>
              </a:cxn>
              <a:cxn ang="0">
                <a:pos x="connsiteX2" y="connsiteY2"/>
              </a:cxn>
            </a:cxnLst>
            <a:rect l="l" t="t" r="r" b="b"/>
            <a:pathLst>
              <a:path w="4672012" h="2852738">
                <a:moveTo>
                  <a:pt x="0" y="0"/>
                </a:moveTo>
                <a:lnTo>
                  <a:pt x="0" y="2852738"/>
                </a:lnTo>
                <a:lnTo>
                  <a:pt x="4672012" y="285273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3" name="Group 32">
            <a:extLst>
              <a:ext uri="{FF2B5EF4-FFF2-40B4-BE49-F238E27FC236}">
                <a16:creationId xmlns:a16="http://schemas.microsoft.com/office/drawing/2014/main" id="{CA1CA78A-9417-CF01-76CE-6B7A0C85EAFC}"/>
              </a:ext>
            </a:extLst>
          </p:cNvPr>
          <p:cNvGrpSpPr/>
          <p:nvPr/>
        </p:nvGrpSpPr>
        <p:grpSpPr>
          <a:xfrm>
            <a:off x="2138590" y="2199314"/>
            <a:ext cx="80964" cy="2590944"/>
            <a:chOff x="936166" y="2073503"/>
            <a:chExt cx="317906" cy="2590944"/>
          </a:xfrm>
        </p:grpSpPr>
        <p:cxnSp>
          <p:nvCxnSpPr>
            <p:cNvPr id="34" name="Straight Connector 33">
              <a:extLst>
                <a:ext uri="{FF2B5EF4-FFF2-40B4-BE49-F238E27FC236}">
                  <a16:creationId xmlns:a16="http://schemas.microsoft.com/office/drawing/2014/main" id="{F64FA794-E2E0-6C35-53E0-C29EA9A85007}"/>
                </a:ext>
              </a:extLst>
            </p:cNvPr>
            <p:cNvCxnSpPr/>
            <p:nvPr/>
          </p:nvCxnSpPr>
          <p:spPr bwMode="auto">
            <a:xfrm>
              <a:off x="936166" y="2073503"/>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FBA33FF-219F-FD43-C81C-B6642A99B349}"/>
                </a:ext>
              </a:extLst>
            </p:cNvPr>
            <p:cNvCxnSpPr/>
            <p:nvPr/>
          </p:nvCxnSpPr>
          <p:spPr bwMode="auto">
            <a:xfrm>
              <a:off x="936166" y="2597378"/>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23F6EDD-198D-18A4-D6B9-F940EAA26C4A}"/>
                </a:ext>
              </a:extLst>
            </p:cNvPr>
            <p:cNvCxnSpPr/>
            <p:nvPr/>
          </p:nvCxnSpPr>
          <p:spPr bwMode="auto">
            <a:xfrm>
              <a:off x="936166" y="3106966"/>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CBBE960-DC70-14A4-D861-E88F805528D1}"/>
                </a:ext>
              </a:extLst>
            </p:cNvPr>
            <p:cNvCxnSpPr/>
            <p:nvPr/>
          </p:nvCxnSpPr>
          <p:spPr bwMode="auto">
            <a:xfrm>
              <a:off x="936166" y="3630841"/>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9F1B116-EDCC-897C-48B6-A2E382F399E6}"/>
                </a:ext>
              </a:extLst>
            </p:cNvPr>
            <p:cNvCxnSpPr/>
            <p:nvPr/>
          </p:nvCxnSpPr>
          <p:spPr bwMode="auto">
            <a:xfrm>
              <a:off x="936166" y="4140572"/>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2DA973C-F4A8-EB4F-70BC-886C4C03618B}"/>
                </a:ext>
              </a:extLst>
            </p:cNvPr>
            <p:cNvCxnSpPr/>
            <p:nvPr/>
          </p:nvCxnSpPr>
          <p:spPr bwMode="auto">
            <a:xfrm>
              <a:off x="936166" y="4664447"/>
              <a:ext cx="3179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3E971E12-006D-69F2-3F39-47209AB2D02E}"/>
              </a:ext>
            </a:extLst>
          </p:cNvPr>
          <p:cNvGrpSpPr/>
          <p:nvPr/>
        </p:nvGrpSpPr>
        <p:grpSpPr>
          <a:xfrm>
            <a:off x="2218123" y="4796871"/>
            <a:ext cx="7784138" cy="88940"/>
            <a:chOff x="1171575" y="4444378"/>
            <a:chExt cx="4828193" cy="543425"/>
          </a:xfrm>
        </p:grpSpPr>
        <p:grpSp>
          <p:nvGrpSpPr>
            <p:cNvPr id="41" name="Group 40">
              <a:extLst>
                <a:ext uri="{FF2B5EF4-FFF2-40B4-BE49-F238E27FC236}">
                  <a16:creationId xmlns:a16="http://schemas.microsoft.com/office/drawing/2014/main" id="{77E09B2F-B104-8E7C-8C6F-EFE808BCE988}"/>
                </a:ext>
              </a:extLst>
            </p:cNvPr>
            <p:cNvGrpSpPr/>
            <p:nvPr/>
          </p:nvGrpSpPr>
          <p:grpSpPr>
            <a:xfrm rot="5400000">
              <a:off x="1826172" y="3789781"/>
              <a:ext cx="543420" cy="1852613"/>
              <a:chOff x="936166" y="2073503"/>
              <a:chExt cx="317906" cy="2590944"/>
            </a:xfrm>
          </p:grpSpPr>
          <p:cxnSp>
            <p:nvCxnSpPr>
              <p:cNvPr id="50" name="Straight Connector 49">
                <a:extLst>
                  <a:ext uri="{FF2B5EF4-FFF2-40B4-BE49-F238E27FC236}">
                    <a16:creationId xmlns:a16="http://schemas.microsoft.com/office/drawing/2014/main" id="{028A702F-FD61-8521-45B3-80CE8663B63D}"/>
                  </a:ext>
                </a:extLst>
              </p:cNvPr>
              <p:cNvCxnSpPr/>
              <p:nvPr/>
            </p:nvCxnSpPr>
            <p:spPr bwMode="auto">
              <a:xfrm>
                <a:off x="936166" y="2073503"/>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5446017-53DF-F9AC-CA6D-8125C27D5A71}"/>
                  </a:ext>
                </a:extLst>
              </p:cNvPr>
              <p:cNvCxnSpPr/>
              <p:nvPr/>
            </p:nvCxnSpPr>
            <p:spPr bwMode="auto">
              <a:xfrm>
                <a:off x="936166" y="2597378"/>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A4B935E-B805-A0C9-ED48-AC5DBF2D6816}"/>
                  </a:ext>
                </a:extLst>
              </p:cNvPr>
              <p:cNvCxnSpPr/>
              <p:nvPr/>
            </p:nvCxnSpPr>
            <p:spPr bwMode="auto">
              <a:xfrm>
                <a:off x="936166" y="3106966"/>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728EABB-BDC3-C5B3-8DB0-F5F444C32CD8}"/>
                  </a:ext>
                </a:extLst>
              </p:cNvPr>
              <p:cNvCxnSpPr/>
              <p:nvPr/>
            </p:nvCxnSpPr>
            <p:spPr bwMode="auto">
              <a:xfrm>
                <a:off x="936166" y="3630841"/>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FE9A0CF-D427-8486-4EE8-1811A223D71C}"/>
                  </a:ext>
                </a:extLst>
              </p:cNvPr>
              <p:cNvCxnSpPr/>
              <p:nvPr/>
            </p:nvCxnSpPr>
            <p:spPr bwMode="auto">
              <a:xfrm>
                <a:off x="936166" y="4140572"/>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D5F548F-2F7E-CD5A-92DF-F9FBE1B240B0}"/>
                  </a:ext>
                </a:extLst>
              </p:cNvPr>
              <p:cNvCxnSpPr/>
              <p:nvPr/>
            </p:nvCxnSpPr>
            <p:spPr bwMode="auto">
              <a:xfrm>
                <a:off x="936166" y="4664447"/>
                <a:ext cx="3179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26C352E3-DD9D-02DD-B9C6-ECE91198B315}"/>
                </a:ext>
              </a:extLst>
            </p:cNvPr>
            <p:cNvGrpSpPr/>
            <p:nvPr/>
          </p:nvGrpSpPr>
          <p:grpSpPr>
            <a:xfrm rot="5400000">
              <a:off x="4426311" y="3414347"/>
              <a:ext cx="543425" cy="2603488"/>
              <a:chOff x="936166" y="1023379"/>
              <a:chExt cx="317909" cy="3641068"/>
            </a:xfrm>
          </p:grpSpPr>
          <p:cxnSp>
            <p:nvCxnSpPr>
              <p:cNvPr id="43" name="Straight Connector 42">
                <a:extLst>
                  <a:ext uri="{FF2B5EF4-FFF2-40B4-BE49-F238E27FC236}">
                    <a16:creationId xmlns:a16="http://schemas.microsoft.com/office/drawing/2014/main" id="{FA724183-D592-3963-EEE2-C895ED71B7AC}"/>
                  </a:ext>
                </a:extLst>
              </p:cNvPr>
              <p:cNvCxnSpPr/>
              <p:nvPr/>
            </p:nvCxnSpPr>
            <p:spPr bwMode="auto">
              <a:xfrm>
                <a:off x="936166" y="2073503"/>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597C4C5-5EE6-18DB-7A7C-063CC32A7BCB}"/>
                  </a:ext>
                </a:extLst>
              </p:cNvPr>
              <p:cNvCxnSpPr/>
              <p:nvPr/>
            </p:nvCxnSpPr>
            <p:spPr bwMode="auto">
              <a:xfrm>
                <a:off x="936166" y="2597378"/>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EF71DDB-76F6-2186-AD3B-B02BDCB23413}"/>
                  </a:ext>
                </a:extLst>
              </p:cNvPr>
              <p:cNvCxnSpPr/>
              <p:nvPr/>
            </p:nvCxnSpPr>
            <p:spPr bwMode="auto">
              <a:xfrm>
                <a:off x="936166" y="3106966"/>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70AA617-EB20-D961-802E-DFC4CDDE2C71}"/>
                  </a:ext>
                </a:extLst>
              </p:cNvPr>
              <p:cNvCxnSpPr/>
              <p:nvPr/>
            </p:nvCxnSpPr>
            <p:spPr bwMode="auto">
              <a:xfrm>
                <a:off x="936166" y="3630841"/>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C80C399-F456-5B3D-78FC-8837129162BD}"/>
                  </a:ext>
                </a:extLst>
              </p:cNvPr>
              <p:cNvCxnSpPr/>
              <p:nvPr/>
            </p:nvCxnSpPr>
            <p:spPr bwMode="auto">
              <a:xfrm>
                <a:off x="936166" y="4140572"/>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B4FC824-C083-41D5-FBA9-511449D5434E}"/>
                  </a:ext>
                </a:extLst>
              </p:cNvPr>
              <p:cNvCxnSpPr/>
              <p:nvPr/>
            </p:nvCxnSpPr>
            <p:spPr bwMode="auto">
              <a:xfrm>
                <a:off x="936166" y="4664447"/>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DD67942-9AFB-A2DB-D3E2-7CEC9C34CCE0}"/>
                  </a:ext>
                </a:extLst>
              </p:cNvPr>
              <p:cNvCxnSpPr/>
              <p:nvPr/>
            </p:nvCxnSpPr>
            <p:spPr bwMode="auto">
              <a:xfrm>
                <a:off x="936166" y="1546253"/>
                <a:ext cx="31790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5D3A5C2-F060-974C-451D-39E4146A569C}"/>
                  </a:ext>
                </a:extLst>
              </p:cNvPr>
              <p:cNvCxnSpPr/>
              <p:nvPr/>
            </p:nvCxnSpPr>
            <p:spPr bwMode="auto">
              <a:xfrm>
                <a:off x="936169" y="1023379"/>
                <a:ext cx="31790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0485" name="Group 20484">
            <a:extLst>
              <a:ext uri="{FF2B5EF4-FFF2-40B4-BE49-F238E27FC236}">
                <a16:creationId xmlns:a16="http://schemas.microsoft.com/office/drawing/2014/main" id="{62C2FE53-6A36-30C2-3622-DCE45E23AA42}"/>
              </a:ext>
            </a:extLst>
          </p:cNvPr>
          <p:cNvGrpSpPr/>
          <p:nvPr/>
        </p:nvGrpSpPr>
        <p:grpSpPr>
          <a:xfrm>
            <a:off x="2241549" y="2219932"/>
            <a:ext cx="7188200" cy="2330450"/>
            <a:chOff x="2470150" y="1924050"/>
            <a:chExt cx="7188200" cy="2330450"/>
          </a:xfrm>
        </p:grpSpPr>
        <p:sp>
          <p:nvSpPr>
            <p:cNvPr id="20480" name="Freeform: Shape 20479">
              <a:extLst>
                <a:ext uri="{FF2B5EF4-FFF2-40B4-BE49-F238E27FC236}">
                  <a16:creationId xmlns:a16="http://schemas.microsoft.com/office/drawing/2014/main" id="{234A2339-73BB-8042-F2F4-4EACDBDE612D}"/>
                </a:ext>
              </a:extLst>
            </p:cNvPr>
            <p:cNvSpPr/>
            <p:nvPr/>
          </p:nvSpPr>
          <p:spPr bwMode="auto">
            <a:xfrm>
              <a:off x="2470150" y="1924050"/>
              <a:ext cx="736600" cy="381000"/>
            </a:xfrm>
            <a:custGeom>
              <a:avLst/>
              <a:gdLst>
                <a:gd name="connsiteX0" fmla="*/ 0 w 736600"/>
                <a:gd name="connsiteY0" fmla="*/ 0 h 381000"/>
                <a:gd name="connsiteX1" fmla="*/ 79375 w 736600"/>
                <a:gd name="connsiteY1" fmla="*/ 0 h 381000"/>
                <a:gd name="connsiteX2" fmla="*/ 79375 w 736600"/>
                <a:gd name="connsiteY2" fmla="*/ 31750 h 381000"/>
                <a:gd name="connsiteX3" fmla="*/ 123825 w 736600"/>
                <a:gd name="connsiteY3" fmla="*/ 31750 h 381000"/>
                <a:gd name="connsiteX4" fmla="*/ 123825 w 736600"/>
                <a:gd name="connsiteY4" fmla="*/ 31750 h 381000"/>
                <a:gd name="connsiteX5" fmla="*/ 139700 w 736600"/>
                <a:gd name="connsiteY5" fmla="*/ 47625 h 381000"/>
                <a:gd name="connsiteX6" fmla="*/ 139700 w 736600"/>
                <a:gd name="connsiteY6" fmla="*/ 69850 h 381000"/>
                <a:gd name="connsiteX7" fmla="*/ 165100 w 736600"/>
                <a:gd name="connsiteY7" fmla="*/ 69850 h 381000"/>
                <a:gd name="connsiteX8" fmla="*/ 165100 w 736600"/>
                <a:gd name="connsiteY8" fmla="*/ 79375 h 381000"/>
                <a:gd name="connsiteX9" fmla="*/ 250825 w 736600"/>
                <a:gd name="connsiteY9" fmla="*/ 79375 h 381000"/>
                <a:gd name="connsiteX10" fmla="*/ 250825 w 736600"/>
                <a:gd name="connsiteY10" fmla="*/ 88900 h 381000"/>
                <a:gd name="connsiteX11" fmla="*/ 279400 w 736600"/>
                <a:gd name="connsiteY11" fmla="*/ 88900 h 381000"/>
                <a:gd name="connsiteX12" fmla="*/ 279400 w 736600"/>
                <a:gd name="connsiteY12" fmla="*/ 101600 h 381000"/>
                <a:gd name="connsiteX13" fmla="*/ 304800 w 736600"/>
                <a:gd name="connsiteY13" fmla="*/ 101600 h 381000"/>
                <a:gd name="connsiteX14" fmla="*/ 304800 w 736600"/>
                <a:gd name="connsiteY14" fmla="*/ 123825 h 381000"/>
                <a:gd name="connsiteX15" fmla="*/ 327025 w 736600"/>
                <a:gd name="connsiteY15" fmla="*/ 123825 h 381000"/>
                <a:gd name="connsiteX16" fmla="*/ 327025 w 736600"/>
                <a:gd name="connsiteY16" fmla="*/ 142875 h 381000"/>
                <a:gd name="connsiteX17" fmla="*/ 352425 w 736600"/>
                <a:gd name="connsiteY17" fmla="*/ 142875 h 381000"/>
                <a:gd name="connsiteX18" fmla="*/ 352425 w 736600"/>
                <a:gd name="connsiteY18" fmla="*/ 152400 h 381000"/>
                <a:gd name="connsiteX19" fmla="*/ 396875 w 736600"/>
                <a:gd name="connsiteY19" fmla="*/ 152400 h 381000"/>
                <a:gd name="connsiteX20" fmla="*/ 396875 w 736600"/>
                <a:gd name="connsiteY20" fmla="*/ 161925 h 381000"/>
                <a:gd name="connsiteX21" fmla="*/ 412750 w 736600"/>
                <a:gd name="connsiteY21" fmla="*/ 161925 h 381000"/>
                <a:gd name="connsiteX22" fmla="*/ 412750 w 736600"/>
                <a:gd name="connsiteY22" fmla="*/ 177800 h 381000"/>
                <a:gd name="connsiteX23" fmla="*/ 450850 w 736600"/>
                <a:gd name="connsiteY23" fmla="*/ 177800 h 381000"/>
                <a:gd name="connsiteX24" fmla="*/ 450850 w 736600"/>
                <a:gd name="connsiteY24" fmla="*/ 187325 h 381000"/>
                <a:gd name="connsiteX25" fmla="*/ 488950 w 736600"/>
                <a:gd name="connsiteY25" fmla="*/ 187325 h 381000"/>
                <a:gd name="connsiteX26" fmla="*/ 488950 w 736600"/>
                <a:gd name="connsiteY26" fmla="*/ 196850 h 381000"/>
                <a:gd name="connsiteX27" fmla="*/ 504825 w 736600"/>
                <a:gd name="connsiteY27" fmla="*/ 196850 h 381000"/>
                <a:gd name="connsiteX28" fmla="*/ 504825 w 736600"/>
                <a:gd name="connsiteY28" fmla="*/ 215900 h 381000"/>
                <a:gd name="connsiteX29" fmla="*/ 542925 w 736600"/>
                <a:gd name="connsiteY29" fmla="*/ 215900 h 381000"/>
                <a:gd name="connsiteX30" fmla="*/ 542925 w 736600"/>
                <a:gd name="connsiteY30" fmla="*/ 231775 h 381000"/>
                <a:gd name="connsiteX31" fmla="*/ 565150 w 736600"/>
                <a:gd name="connsiteY31" fmla="*/ 231775 h 381000"/>
                <a:gd name="connsiteX32" fmla="*/ 565150 w 736600"/>
                <a:gd name="connsiteY32" fmla="*/ 254000 h 381000"/>
                <a:gd name="connsiteX33" fmla="*/ 584200 w 736600"/>
                <a:gd name="connsiteY33" fmla="*/ 254000 h 381000"/>
                <a:gd name="connsiteX34" fmla="*/ 584200 w 736600"/>
                <a:gd name="connsiteY34" fmla="*/ 273050 h 381000"/>
                <a:gd name="connsiteX35" fmla="*/ 600075 w 736600"/>
                <a:gd name="connsiteY35" fmla="*/ 288925 h 381000"/>
                <a:gd name="connsiteX36" fmla="*/ 612775 w 736600"/>
                <a:gd name="connsiteY36" fmla="*/ 301625 h 381000"/>
                <a:gd name="connsiteX37" fmla="*/ 641350 w 736600"/>
                <a:gd name="connsiteY37" fmla="*/ 301625 h 381000"/>
                <a:gd name="connsiteX38" fmla="*/ 641350 w 736600"/>
                <a:gd name="connsiteY38" fmla="*/ 317500 h 381000"/>
                <a:gd name="connsiteX39" fmla="*/ 666750 w 736600"/>
                <a:gd name="connsiteY39" fmla="*/ 317500 h 381000"/>
                <a:gd name="connsiteX40" fmla="*/ 666750 w 736600"/>
                <a:gd name="connsiteY40" fmla="*/ 346075 h 381000"/>
                <a:gd name="connsiteX41" fmla="*/ 688975 w 736600"/>
                <a:gd name="connsiteY41" fmla="*/ 346075 h 381000"/>
                <a:gd name="connsiteX42" fmla="*/ 688975 w 736600"/>
                <a:gd name="connsiteY42" fmla="*/ 371475 h 381000"/>
                <a:gd name="connsiteX43" fmla="*/ 717550 w 736600"/>
                <a:gd name="connsiteY43" fmla="*/ 371475 h 381000"/>
                <a:gd name="connsiteX44" fmla="*/ 717550 w 736600"/>
                <a:gd name="connsiteY44" fmla="*/ 381000 h 381000"/>
                <a:gd name="connsiteX45" fmla="*/ 736600 w 736600"/>
                <a:gd name="connsiteY45"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36600" h="381000">
                  <a:moveTo>
                    <a:pt x="0" y="0"/>
                  </a:moveTo>
                  <a:lnTo>
                    <a:pt x="79375" y="0"/>
                  </a:lnTo>
                  <a:lnTo>
                    <a:pt x="79375" y="31750"/>
                  </a:lnTo>
                  <a:lnTo>
                    <a:pt x="123825" y="31750"/>
                  </a:lnTo>
                  <a:lnTo>
                    <a:pt x="123825" y="31750"/>
                  </a:lnTo>
                  <a:lnTo>
                    <a:pt x="139700" y="47625"/>
                  </a:lnTo>
                  <a:lnTo>
                    <a:pt x="139700" y="69850"/>
                  </a:lnTo>
                  <a:lnTo>
                    <a:pt x="165100" y="69850"/>
                  </a:lnTo>
                  <a:lnTo>
                    <a:pt x="165100" y="79375"/>
                  </a:lnTo>
                  <a:lnTo>
                    <a:pt x="250825" y="79375"/>
                  </a:lnTo>
                  <a:lnTo>
                    <a:pt x="250825" y="88900"/>
                  </a:lnTo>
                  <a:lnTo>
                    <a:pt x="279400" y="88900"/>
                  </a:lnTo>
                  <a:lnTo>
                    <a:pt x="279400" y="101600"/>
                  </a:lnTo>
                  <a:lnTo>
                    <a:pt x="304800" y="101600"/>
                  </a:lnTo>
                  <a:lnTo>
                    <a:pt x="304800" y="123825"/>
                  </a:lnTo>
                  <a:lnTo>
                    <a:pt x="327025" y="123825"/>
                  </a:lnTo>
                  <a:lnTo>
                    <a:pt x="327025" y="142875"/>
                  </a:lnTo>
                  <a:lnTo>
                    <a:pt x="352425" y="142875"/>
                  </a:lnTo>
                  <a:lnTo>
                    <a:pt x="352425" y="152400"/>
                  </a:lnTo>
                  <a:lnTo>
                    <a:pt x="396875" y="152400"/>
                  </a:lnTo>
                  <a:lnTo>
                    <a:pt x="396875" y="161925"/>
                  </a:lnTo>
                  <a:lnTo>
                    <a:pt x="412750" y="161925"/>
                  </a:lnTo>
                  <a:lnTo>
                    <a:pt x="412750" y="177800"/>
                  </a:lnTo>
                  <a:lnTo>
                    <a:pt x="450850" y="177800"/>
                  </a:lnTo>
                  <a:lnTo>
                    <a:pt x="450850" y="187325"/>
                  </a:lnTo>
                  <a:lnTo>
                    <a:pt x="488950" y="187325"/>
                  </a:lnTo>
                  <a:lnTo>
                    <a:pt x="488950" y="196850"/>
                  </a:lnTo>
                  <a:lnTo>
                    <a:pt x="504825" y="196850"/>
                  </a:lnTo>
                  <a:lnTo>
                    <a:pt x="504825" y="215900"/>
                  </a:lnTo>
                  <a:lnTo>
                    <a:pt x="542925" y="215900"/>
                  </a:lnTo>
                  <a:lnTo>
                    <a:pt x="542925" y="231775"/>
                  </a:lnTo>
                  <a:lnTo>
                    <a:pt x="565150" y="231775"/>
                  </a:lnTo>
                  <a:lnTo>
                    <a:pt x="565150" y="254000"/>
                  </a:lnTo>
                  <a:lnTo>
                    <a:pt x="584200" y="254000"/>
                  </a:lnTo>
                  <a:lnTo>
                    <a:pt x="584200" y="273050"/>
                  </a:lnTo>
                  <a:lnTo>
                    <a:pt x="600075" y="288925"/>
                  </a:lnTo>
                  <a:lnTo>
                    <a:pt x="612775" y="301625"/>
                  </a:lnTo>
                  <a:lnTo>
                    <a:pt x="641350" y="301625"/>
                  </a:lnTo>
                  <a:lnTo>
                    <a:pt x="641350" y="317500"/>
                  </a:lnTo>
                  <a:lnTo>
                    <a:pt x="666750" y="317500"/>
                  </a:lnTo>
                  <a:lnTo>
                    <a:pt x="666750" y="346075"/>
                  </a:lnTo>
                  <a:lnTo>
                    <a:pt x="688975" y="346075"/>
                  </a:lnTo>
                  <a:lnTo>
                    <a:pt x="688975" y="371475"/>
                  </a:lnTo>
                  <a:lnTo>
                    <a:pt x="717550" y="371475"/>
                  </a:lnTo>
                  <a:lnTo>
                    <a:pt x="717550" y="381000"/>
                  </a:lnTo>
                  <a:lnTo>
                    <a:pt x="736600" y="38100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81" name="Freeform: Shape 20480">
              <a:extLst>
                <a:ext uri="{FF2B5EF4-FFF2-40B4-BE49-F238E27FC236}">
                  <a16:creationId xmlns:a16="http://schemas.microsoft.com/office/drawing/2014/main" id="{38A99E70-C4AD-D88B-E96E-69D2EB72C056}"/>
                </a:ext>
              </a:extLst>
            </p:cNvPr>
            <p:cNvSpPr/>
            <p:nvPr/>
          </p:nvSpPr>
          <p:spPr bwMode="auto">
            <a:xfrm>
              <a:off x="3194050" y="2317750"/>
              <a:ext cx="1073150" cy="692150"/>
            </a:xfrm>
            <a:custGeom>
              <a:avLst/>
              <a:gdLst>
                <a:gd name="connsiteX0" fmla="*/ 0 w 1073150"/>
                <a:gd name="connsiteY0" fmla="*/ 0 h 692150"/>
                <a:gd name="connsiteX1" fmla="*/ 82550 w 1073150"/>
                <a:gd name="connsiteY1" fmla="*/ 0 h 692150"/>
                <a:gd name="connsiteX2" fmla="*/ 82550 w 1073150"/>
                <a:gd name="connsiteY2" fmla="*/ 15875 h 692150"/>
                <a:gd name="connsiteX3" fmla="*/ 104775 w 1073150"/>
                <a:gd name="connsiteY3" fmla="*/ 15875 h 692150"/>
                <a:gd name="connsiteX4" fmla="*/ 104775 w 1073150"/>
                <a:gd name="connsiteY4" fmla="*/ 31750 h 692150"/>
                <a:gd name="connsiteX5" fmla="*/ 130175 w 1073150"/>
                <a:gd name="connsiteY5" fmla="*/ 31750 h 692150"/>
                <a:gd name="connsiteX6" fmla="*/ 130175 w 1073150"/>
                <a:gd name="connsiteY6" fmla="*/ 50800 h 692150"/>
                <a:gd name="connsiteX7" fmla="*/ 158750 w 1073150"/>
                <a:gd name="connsiteY7" fmla="*/ 50800 h 692150"/>
                <a:gd name="connsiteX8" fmla="*/ 158750 w 1073150"/>
                <a:gd name="connsiteY8" fmla="*/ 82550 h 692150"/>
                <a:gd name="connsiteX9" fmla="*/ 174625 w 1073150"/>
                <a:gd name="connsiteY9" fmla="*/ 82550 h 692150"/>
                <a:gd name="connsiteX10" fmla="*/ 174625 w 1073150"/>
                <a:gd name="connsiteY10" fmla="*/ 95250 h 692150"/>
                <a:gd name="connsiteX11" fmla="*/ 206375 w 1073150"/>
                <a:gd name="connsiteY11" fmla="*/ 95250 h 692150"/>
                <a:gd name="connsiteX12" fmla="*/ 206375 w 1073150"/>
                <a:gd name="connsiteY12" fmla="*/ 114300 h 692150"/>
                <a:gd name="connsiteX13" fmla="*/ 241300 w 1073150"/>
                <a:gd name="connsiteY13" fmla="*/ 114300 h 692150"/>
                <a:gd name="connsiteX14" fmla="*/ 241300 w 1073150"/>
                <a:gd name="connsiteY14" fmla="*/ 133350 h 692150"/>
                <a:gd name="connsiteX15" fmla="*/ 269875 w 1073150"/>
                <a:gd name="connsiteY15" fmla="*/ 133350 h 692150"/>
                <a:gd name="connsiteX16" fmla="*/ 269875 w 1073150"/>
                <a:gd name="connsiteY16" fmla="*/ 146050 h 692150"/>
                <a:gd name="connsiteX17" fmla="*/ 292100 w 1073150"/>
                <a:gd name="connsiteY17" fmla="*/ 146050 h 692150"/>
                <a:gd name="connsiteX18" fmla="*/ 292100 w 1073150"/>
                <a:gd name="connsiteY18" fmla="*/ 155575 h 692150"/>
                <a:gd name="connsiteX19" fmla="*/ 307975 w 1073150"/>
                <a:gd name="connsiteY19" fmla="*/ 155575 h 692150"/>
                <a:gd name="connsiteX20" fmla="*/ 307975 w 1073150"/>
                <a:gd name="connsiteY20" fmla="*/ 165100 h 692150"/>
                <a:gd name="connsiteX21" fmla="*/ 327025 w 1073150"/>
                <a:gd name="connsiteY21" fmla="*/ 165100 h 692150"/>
                <a:gd name="connsiteX22" fmla="*/ 327025 w 1073150"/>
                <a:gd name="connsiteY22" fmla="*/ 196850 h 692150"/>
                <a:gd name="connsiteX23" fmla="*/ 342900 w 1073150"/>
                <a:gd name="connsiteY23" fmla="*/ 196850 h 692150"/>
                <a:gd name="connsiteX24" fmla="*/ 342900 w 1073150"/>
                <a:gd name="connsiteY24" fmla="*/ 231775 h 692150"/>
                <a:gd name="connsiteX25" fmla="*/ 368300 w 1073150"/>
                <a:gd name="connsiteY25" fmla="*/ 231775 h 692150"/>
                <a:gd name="connsiteX26" fmla="*/ 368300 w 1073150"/>
                <a:gd name="connsiteY26" fmla="*/ 247650 h 692150"/>
                <a:gd name="connsiteX27" fmla="*/ 400050 w 1073150"/>
                <a:gd name="connsiteY27" fmla="*/ 247650 h 692150"/>
                <a:gd name="connsiteX28" fmla="*/ 400050 w 1073150"/>
                <a:gd name="connsiteY28" fmla="*/ 266700 h 692150"/>
                <a:gd name="connsiteX29" fmla="*/ 415925 w 1073150"/>
                <a:gd name="connsiteY29" fmla="*/ 266700 h 692150"/>
                <a:gd name="connsiteX30" fmla="*/ 415925 w 1073150"/>
                <a:gd name="connsiteY30" fmla="*/ 279400 h 692150"/>
                <a:gd name="connsiteX31" fmla="*/ 447675 w 1073150"/>
                <a:gd name="connsiteY31" fmla="*/ 279400 h 692150"/>
                <a:gd name="connsiteX32" fmla="*/ 447675 w 1073150"/>
                <a:gd name="connsiteY32" fmla="*/ 288925 h 692150"/>
                <a:gd name="connsiteX33" fmla="*/ 463550 w 1073150"/>
                <a:gd name="connsiteY33" fmla="*/ 288925 h 692150"/>
                <a:gd name="connsiteX34" fmla="*/ 463550 w 1073150"/>
                <a:gd name="connsiteY34" fmla="*/ 304800 h 692150"/>
                <a:gd name="connsiteX35" fmla="*/ 504825 w 1073150"/>
                <a:gd name="connsiteY35" fmla="*/ 304800 h 692150"/>
                <a:gd name="connsiteX36" fmla="*/ 504825 w 1073150"/>
                <a:gd name="connsiteY36" fmla="*/ 327025 h 692150"/>
                <a:gd name="connsiteX37" fmla="*/ 523875 w 1073150"/>
                <a:gd name="connsiteY37" fmla="*/ 327025 h 692150"/>
                <a:gd name="connsiteX38" fmla="*/ 523875 w 1073150"/>
                <a:gd name="connsiteY38" fmla="*/ 349250 h 692150"/>
                <a:gd name="connsiteX39" fmla="*/ 555625 w 1073150"/>
                <a:gd name="connsiteY39" fmla="*/ 349250 h 692150"/>
                <a:gd name="connsiteX40" fmla="*/ 555625 w 1073150"/>
                <a:gd name="connsiteY40" fmla="*/ 368300 h 692150"/>
                <a:gd name="connsiteX41" fmla="*/ 596900 w 1073150"/>
                <a:gd name="connsiteY41" fmla="*/ 368300 h 692150"/>
                <a:gd name="connsiteX42" fmla="*/ 596900 w 1073150"/>
                <a:gd name="connsiteY42" fmla="*/ 396875 h 692150"/>
                <a:gd name="connsiteX43" fmla="*/ 644525 w 1073150"/>
                <a:gd name="connsiteY43" fmla="*/ 396875 h 692150"/>
                <a:gd name="connsiteX44" fmla="*/ 644525 w 1073150"/>
                <a:gd name="connsiteY44" fmla="*/ 419100 h 692150"/>
                <a:gd name="connsiteX45" fmla="*/ 688975 w 1073150"/>
                <a:gd name="connsiteY45" fmla="*/ 419100 h 692150"/>
                <a:gd name="connsiteX46" fmla="*/ 688975 w 1073150"/>
                <a:gd name="connsiteY46" fmla="*/ 419100 h 692150"/>
                <a:gd name="connsiteX47" fmla="*/ 688975 w 1073150"/>
                <a:gd name="connsiteY47" fmla="*/ 419100 h 692150"/>
                <a:gd name="connsiteX48" fmla="*/ 688975 w 1073150"/>
                <a:gd name="connsiteY48" fmla="*/ 441325 h 692150"/>
                <a:gd name="connsiteX49" fmla="*/ 762000 w 1073150"/>
                <a:gd name="connsiteY49" fmla="*/ 441325 h 692150"/>
                <a:gd name="connsiteX50" fmla="*/ 762000 w 1073150"/>
                <a:gd name="connsiteY50" fmla="*/ 460375 h 692150"/>
                <a:gd name="connsiteX51" fmla="*/ 790575 w 1073150"/>
                <a:gd name="connsiteY51" fmla="*/ 460375 h 692150"/>
                <a:gd name="connsiteX52" fmla="*/ 790575 w 1073150"/>
                <a:gd name="connsiteY52" fmla="*/ 492125 h 692150"/>
                <a:gd name="connsiteX53" fmla="*/ 835025 w 1073150"/>
                <a:gd name="connsiteY53" fmla="*/ 492125 h 692150"/>
                <a:gd name="connsiteX54" fmla="*/ 835025 w 1073150"/>
                <a:gd name="connsiteY54" fmla="*/ 511175 h 692150"/>
                <a:gd name="connsiteX55" fmla="*/ 860425 w 1073150"/>
                <a:gd name="connsiteY55" fmla="*/ 511175 h 692150"/>
                <a:gd name="connsiteX56" fmla="*/ 860425 w 1073150"/>
                <a:gd name="connsiteY56" fmla="*/ 533400 h 692150"/>
                <a:gd name="connsiteX57" fmla="*/ 889000 w 1073150"/>
                <a:gd name="connsiteY57" fmla="*/ 533400 h 692150"/>
                <a:gd name="connsiteX58" fmla="*/ 889000 w 1073150"/>
                <a:gd name="connsiteY58" fmla="*/ 565150 h 692150"/>
                <a:gd name="connsiteX59" fmla="*/ 889000 w 1073150"/>
                <a:gd name="connsiteY59" fmla="*/ 565150 h 692150"/>
                <a:gd name="connsiteX60" fmla="*/ 901700 w 1073150"/>
                <a:gd name="connsiteY60" fmla="*/ 577850 h 692150"/>
                <a:gd name="connsiteX61" fmla="*/ 933450 w 1073150"/>
                <a:gd name="connsiteY61" fmla="*/ 577850 h 692150"/>
                <a:gd name="connsiteX62" fmla="*/ 933450 w 1073150"/>
                <a:gd name="connsiteY62" fmla="*/ 593725 h 692150"/>
                <a:gd name="connsiteX63" fmla="*/ 968375 w 1073150"/>
                <a:gd name="connsiteY63" fmla="*/ 593725 h 692150"/>
                <a:gd name="connsiteX64" fmla="*/ 968375 w 1073150"/>
                <a:gd name="connsiteY64" fmla="*/ 612775 h 692150"/>
                <a:gd name="connsiteX65" fmla="*/ 990600 w 1073150"/>
                <a:gd name="connsiteY65" fmla="*/ 612775 h 692150"/>
                <a:gd name="connsiteX66" fmla="*/ 990600 w 1073150"/>
                <a:gd name="connsiteY66" fmla="*/ 641350 h 692150"/>
                <a:gd name="connsiteX67" fmla="*/ 1016000 w 1073150"/>
                <a:gd name="connsiteY67" fmla="*/ 641350 h 692150"/>
                <a:gd name="connsiteX68" fmla="*/ 1016000 w 1073150"/>
                <a:gd name="connsiteY68" fmla="*/ 669925 h 692150"/>
                <a:gd name="connsiteX69" fmla="*/ 1016000 w 1073150"/>
                <a:gd name="connsiteY69" fmla="*/ 669925 h 692150"/>
                <a:gd name="connsiteX70" fmla="*/ 1038225 w 1073150"/>
                <a:gd name="connsiteY70" fmla="*/ 692150 h 692150"/>
                <a:gd name="connsiteX71" fmla="*/ 1073150 w 1073150"/>
                <a:gd name="connsiteY71" fmla="*/ 692150 h 69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073150" h="692150">
                  <a:moveTo>
                    <a:pt x="0" y="0"/>
                  </a:moveTo>
                  <a:lnTo>
                    <a:pt x="82550" y="0"/>
                  </a:lnTo>
                  <a:lnTo>
                    <a:pt x="82550" y="15875"/>
                  </a:lnTo>
                  <a:lnTo>
                    <a:pt x="104775" y="15875"/>
                  </a:lnTo>
                  <a:lnTo>
                    <a:pt x="104775" y="31750"/>
                  </a:lnTo>
                  <a:lnTo>
                    <a:pt x="130175" y="31750"/>
                  </a:lnTo>
                  <a:lnTo>
                    <a:pt x="130175" y="50800"/>
                  </a:lnTo>
                  <a:lnTo>
                    <a:pt x="158750" y="50800"/>
                  </a:lnTo>
                  <a:lnTo>
                    <a:pt x="158750" y="82550"/>
                  </a:lnTo>
                  <a:lnTo>
                    <a:pt x="174625" y="82550"/>
                  </a:lnTo>
                  <a:lnTo>
                    <a:pt x="174625" y="95250"/>
                  </a:lnTo>
                  <a:lnTo>
                    <a:pt x="206375" y="95250"/>
                  </a:lnTo>
                  <a:lnTo>
                    <a:pt x="206375" y="114300"/>
                  </a:lnTo>
                  <a:lnTo>
                    <a:pt x="241300" y="114300"/>
                  </a:lnTo>
                  <a:lnTo>
                    <a:pt x="241300" y="133350"/>
                  </a:lnTo>
                  <a:lnTo>
                    <a:pt x="269875" y="133350"/>
                  </a:lnTo>
                  <a:lnTo>
                    <a:pt x="269875" y="146050"/>
                  </a:lnTo>
                  <a:lnTo>
                    <a:pt x="292100" y="146050"/>
                  </a:lnTo>
                  <a:lnTo>
                    <a:pt x="292100" y="155575"/>
                  </a:lnTo>
                  <a:lnTo>
                    <a:pt x="307975" y="155575"/>
                  </a:lnTo>
                  <a:lnTo>
                    <a:pt x="307975" y="165100"/>
                  </a:lnTo>
                  <a:lnTo>
                    <a:pt x="327025" y="165100"/>
                  </a:lnTo>
                  <a:lnTo>
                    <a:pt x="327025" y="196850"/>
                  </a:lnTo>
                  <a:lnTo>
                    <a:pt x="342900" y="196850"/>
                  </a:lnTo>
                  <a:lnTo>
                    <a:pt x="342900" y="231775"/>
                  </a:lnTo>
                  <a:lnTo>
                    <a:pt x="368300" y="231775"/>
                  </a:lnTo>
                  <a:lnTo>
                    <a:pt x="368300" y="247650"/>
                  </a:lnTo>
                  <a:lnTo>
                    <a:pt x="400050" y="247650"/>
                  </a:lnTo>
                  <a:lnTo>
                    <a:pt x="400050" y="266700"/>
                  </a:lnTo>
                  <a:lnTo>
                    <a:pt x="415925" y="266700"/>
                  </a:lnTo>
                  <a:lnTo>
                    <a:pt x="415925" y="279400"/>
                  </a:lnTo>
                  <a:lnTo>
                    <a:pt x="447675" y="279400"/>
                  </a:lnTo>
                  <a:lnTo>
                    <a:pt x="447675" y="288925"/>
                  </a:lnTo>
                  <a:lnTo>
                    <a:pt x="463550" y="288925"/>
                  </a:lnTo>
                  <a:lnTo>
                    <a:pt x="463550" y="304800"/>
                  </a:lnTo>
                  <a:lnTo>
                    <a:pt x="504825" y="304800"/>
                  </a:lnTo>
                  <a:lnTo>
                    <a:pt x="504825" y="327025"/>
                  </a:lnTo>
                  <a:lnTo>
                    <a:pt x="523875" y="327025"/>
                  </a:lnTo>
                  <a:lnTo>
                    <a:pt x="523875" y="349250"/>
                  </a:lnTo>
                  <a:lnTo>
                    <a:pt x="555625" y="349250"/>
                  </a:lnTo>
                  <a:lnTo>
                    <a:pt x="555625" y="368300"/>
                  </a:lnTo>
                  <a:lnTo>
                    <a:pt x="596900" y="368300"/>
                  </a:lnTo>
                  <a:lnTo>
                    <a:pt x="596900" y="396875"/>
                  </a:lnTo>
                  <a:lnTo>
                    <a:pt x="644525" y="396875"/>
                  </a:lnTo>
                  <a:lnTo>
                    <a:pt x="644525" y="419100"/>
                  </a:lnTo>
                  <a:lnTo>
                    <a:pt x="688975" y="419100"/>
                  </a:lnTo>
                  <a:lnTo>
                    <a:pt x="688975" y="419100"/>
                  </a:lnTo>
                  <a:lnTo>
                    <a:pt x="688975" y="419100"/>
                  </a:lnTo>
                  <a:lnTo>
                    <a:pt x="688975" y="441325"/>
                  </a:lnTo>
                  <a:lnTo>
                    <a:pt x="762000" y="441325"/>
                  </a:lnTo>
                  <a:lnTo>
                    <a:pt x="762000" y="460375"/>
                  </a:lnTo>
                  <a:lnTo>
                    <a:pt x="790575" y="460375"/>
                  </a:lnTo>
                  <a:lnTo>
                    <a:pt x="790575" y="492125"/>
                  </a:lnTo>
                  <a:lnTo>
                    <a:pt x="835025" y="492125"/>
                  </a:lnTo>
                  <a:lnTo>
                    <a:pt x="835025" y="511175"/>
                  </a:lnTo>
                  <a:lnTo>
                    <a:pt x="860425" y="511175"/>
                  </a:lnTo>
                  <a:lnTo>
                    <a:pt x="860425" y="533400"/>
                  </a:lnTo>
                  <a:lnTo>
                    <a:pt x="889000" y="533400"/>
                  </a:lnTo>
                  <a:lnTo>
                    <a:pt x="889000" y="565150"/>
                  </a:lnTo>
                  <a:lnTo>
                    <a:pt x="889000" y="565150"/>
                  </a:lnTo>
                  <a:lnTo>
                    <a:pt x="901700" y="577850"/>
                  </a:lnTo>
                  <a:lnTo>
                    <a:pt x="933450" y="577850"/>
                  </a:lnTo>
                  <a:lnTo>
                    <a:pt x="933450" y="593725"/>
                  </a:lnTo>
                  <a:lnTo>
                    <a:pt x="968375" y="593725"/>
                  </a:lnTo>
                  <a:lnTo>
                    <a:pt x="968375" y="612775"/>
                  </a:lnTo>
                  <a:lnTo>
                    <a:pt x="990600" y="612775"/>
                  </a:lnTo>
                  <a:lnTo>
                    <a:pt x="990600" y="641350"/>
                  </a:lnTo>
                  <a:lnTo>
                    <a:pt x="1016000" y="641350"/>
                  </a:lnTo>
                  <a:lnTo>
                    <a:pt x="1016000" y="669925"/>
                  </a:lnTo>
                  <a:lnTo>
                    <a:pt x="1016000" y="669925"/>
                  </a:lnTo>
                  <a:lnTo>
                    <a:pt x="1038225" y="692150"/>
                  </a:lnTo>
                  <a:lnTo>
                    <a:pt x="1073150" y="69215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83" name="Freeform: Shape 20482">
              <a:extLst>
                <a:ext uri="{FF2B5EF4-FFF2-40B4-BE49-F238E27FC236}">
                  <a16:creationId xmlns:a16="http://schemas.microsoft.com/office/drawing/2014/main" id="{EF9B0F74-B563-6AD8-30D0-BEE4D5D5BE26}"/>
                </a:ext>
              </a:extLst>
            </p:cNvPr>
            <p:cNvSpPr/>
            <p:nvPr/>
          </p:nvSpPr>
          <p:spPr bwMode="auto">
            <a:xfrm>
              <a:off x="4251325" y="3009900"/>
              <a:ext cx="2270125" cy="882650"/>
            </a:xfrm>
            <a:custGeom>
              <a:avLst/>
              <a:gdLst>
                <a:gd name="connsiteX0" fmla="*/ 0 w 2270125"/>
                <a:gd name="connsiteY0" fmla="*/ 0 h 882650"/>
                <a:gd name="connsiteX1" fmla="*/ 60325 w 2270125"/>
                <a:gd name="connsiteY1" fmla="*/ 0 h 882650"/>
                <a:gd name="connsiteX2" fmla="*/ 60325 w 2270125"/>
                <a:gd name="connsiteY2" fmla="*/ 28575 h 882650"/>
                <a:gd name="connsiteX3" fmla="*/ 82550 w 2270125"/>
                <a:gd name="connsiteY3" fmla="*/ 28575 h 882650"/>
                <a:gd name="connsiteX4" fmla="*/ 82550 w 2270125"/>
                <a:gd name="connsiteY4" fmla="*/ 44450 h 882650"/>
                <a:gd name="connsiteX5" fmla="*/ 98425 w 2270125"/>
                <a:gd name="connsiteY5" fmla="*/ 44450 h 882650"/>
                <a:gd name="connsiteX6" fmla="*/ 98425 w 2270125"/>
                <a:gd name="connsiteY6" fmla="*/ 60325 h 882650"/>
                <a:gd name="connsiteX7" fmla="*/ 136525 w 2270125"/>
                <a:gd name="connsiteY7" fmla="*/ 60325 h 882650"/>
                <a:gd name="connsiteX8" fmla="*/ 136525 w 2270125"/>
                <a:gd name="connsiteY8" fmla="*/ 79375 h 882650"/>
                <a:gd name="connsiteX9" fmla="*/ 146050 w 2270125"/>
                <a:gd name="connsiteY9" fmla="*/ 79375 h 882650"/>
                <a:gd name="connsiteX10" fmla="*/ 146050 w 2270125"/>
                <a:gd name="connsiteY10" fmla="*/ 88900 h 882650"/>
                <a:gd name="connsiteX11" fmla="*/ 168275 w 2270125"/>
                <a:gd name="connsiteY11" fmla="*/ 88900 h 882650"/>
                <a:gd name="connsiteX12" fmla="*/ 168275 w 2270125"/>
                <a:gd name="connsiteY12" fmla="*/ 101600 h 882650"/>
                <a:gd name="connsiteX13" fmla="*/ 180975 w 2270125"/>
                <a:gd name="connsiteY13" fmla="*/ 101600 h 882650"/>
                <a:gd name="connsiteX14" fmla="*/ 180975 w 2270125"/>
                <a:gd name="connsiteY14" fmla="*/ 114300 h 882650"/>
                <a:gd name="connsiteX15" fmla="*/ 209550 w 2270125"/>
                <a:gd name="connsiteY15" fmla="*/ 114300 h 882650"/>
                <a:gd name="connsiteX16" fmla="*/ 209550 w 2270125"/>
                <a:gd name="connsiteY16" fmla="*/ 139700 h 882650"/>
                <a:gd name="connsiteX17" fmla="*/ 247650 w 2270125"/>
                <a:gd name="connsiteY17" fmla="*/ 139700 h 882650"/>
                <a:gd name="connsiteX18" fmla="*/ 247650 w 2270125"/>
                <a:gd name="connsiteY18" fmla="*/ 152400 h 882650"/>
                <a:gd name="connsiteX19" fmla="*/ 276225 w 2270125"/>
                <a:gd name="connsiteY19" fmla="*/ 152400 h 882650"/>
                <a:gd name="connsiteX20" fmla="*/ 276225 w 2270125"/>
                <a:gd name="connsiteY20" fmla="*/ 168275 h 882650"/>
                <a:gd name="connsiteX21" fmla="*/ 304800 w 2270125"/>
                <a:gd name="connsiteY21" fmla="*/ 168275 h 882650"/>
                <a:gd name="connsiteX22" fmla="*/ 304800 w 2270125"/>
                <a:gd name="connsiteY22" fmla="*/ 177800 h 882650"/>
                <a:gd name="connsiteX23" fmla="*/ 320675 w 2270125"/>
                <a:gd name="connsiteY23" fmla="*/ 177800 h 882650"/>
                <a:gd name="connsiteX24" fmla="*/ 320675 w 2270125"/>
                <a:gd name="connsiteY24" fmla="*/ 196850 h 882650"/>
                <a:gd name="connsiteX25" fmla="*/ 342900 w 2270125"/>
                <a:gd name="connsiteY25" fmla="*/ 196850 h 882650"/>
                <a:gd name="connsiteX26" fmla="*/ 342900 w 2270125"/>
                <a:gd name="connsiteY26" fmla="*/ 209550 h 882650"/>
                <a:gd name="connsiteX27" fmla="*/ 361950 w 2270125"/>
                <a:gd name="connsiteY27" fmla="*/ 209550 h 882650"/>
                <a:gd name="connsiteX28" fmla="*/ 361950 w 2270125"/>
                <a:gd name="connsiteY28" fmla="*/ 225425 h 882650"/>
                <a:gd name="connsiteX29" fmla="*/ 384175 w 2270125"/>
                <a:gd name="connsiteY29" fmla="*/ 225425 h 882650"/>
                <a:gd name="connsiteX30" fmla="*/ 384175 w 2270125"/>
                <a:gd name="connsiteY30" fmla="*/ 241300 h 882650"/>
                <a:gd name="connsiteX31" fmla="*/ 406400 w 2270125"/>
                <a:gd name="connsiteY31" fmla="*/ 241300 h 882650"/>
                <a:gd name="connsiteX32" fmla="*/ 406400 w 2270125"/>
                <a:gd name="connsiteY32" fmla="*/ 250825 h 882650"/>
                <a:gd name="connsiteX33" fmla="*/ 447675 w 2270125"/>
                <a:gd name="connsiteY33" fmla="*/ 250825 h 882650"/>
                <a:gd name="connsiteX34" fmla="*/ 447675 w 2270125"/>
                <a:gd name="connsiteY34" fmla="*/ 269875 h 882650"/>
                <a:gd name="connsiteX35" fmla="*/ 460375 w 2270125"/>
                <a:gd name="connsiteY35" fmla="*/ 269875 h 882650"/>
                <a:gd name="connsiteX36" fmla="*/ 460375 w 2270125"/>
                <a:gd name="connsiteY36" fmla="*/ 292100 h 882650"/>
                <a:gd name="connsiteX37" fmla="*/ 492125 w 2270125"/>
                <a:gd name="connsiteY37" fmla="*/ 292100 h 882650"/>
                <a:gd name="connsiteX38" fmla="*/ 492125 w 2270125"/>
                <a:gd name="connsiteY38" fmla="*/ 327025 h 882650"/>
                <a:gd name="connsiteX39" fmla="*/ 527050 w 2270125"/>
                <a:gd name="connsiteY39" fmla="*/ 327025 h 882650"/>
                <a:gd name="connsiteX40" fmla="*/ 527050 w 2270125"/>
                <a:gd name="connsiteY40" fmla="*/ 339725 h 882650"/>
                <a:gd name="connsiteX41" fmla="*/ 552450 w 2270125"/>
                <a:gd name="connsiteY41" fmla="*/ 339725 h 882650"/>
                <a:gd name="connsiteX42" fmla="*/ 552450 w 2270125"/>
                <a:gd name="connsiteY42" fmla="*/ 358775 h 882650"/>
                <a:gd name="connsiteX43" fmla="*/ 596900 w 2270125"/>
                <a:gd name="connsiteY43" fmla="*/ 358775 h 882650"/>
                <a:gd name="connsiteX44" fmla="*/ 596900 w 2270125"/>
                <a:gd name="connsiteY44" fmla="*/ 365125 h 882650"/>
                <a:gd name="connsiteX45" fmla="*/ 746125 w 2270125"/>
                <a:gd name="connsiteY45" fmla="*/ 365125 h 882650"/>
                <a:gd name="connsiteX46" fmla="*/ 746125 w 2270125"/>
                <a:gd name="connsiteY46" fmla="*/ 384175 h 882650"/>
                <a:gd name="connsiteX47" fmla="*/ 774700 w 2270125"/>
                <a:gd name="connsiteY47" fmla="*/ 384175 h 882650"/>
                <a:gd name="connsiteX48" fmla="*/ 774700 w 2270125"/>
                <a:gd name="connsiteY48" fmla="*/ 403225 h 882650"/>
                <a:gd name="connsiteX49" fmla="*/ 819150 w 2270125"/>
                <a:gd name="connsiteY49" fmla="*/ 403225 h 882650"/>
                <a:gd name="connsiteX50" fmla="*/ 819150 w 2270125"/>
                <a:gd name="connsiteY50" fmla="*/ 419100 h 882650"/>
                <a:gd name="connsiteX51" fmla="*/ 869950 w 2270125"/>
                <a:gd name="connsiteY51" fmla="*/ 419100 h 882650"/>
                <a:gd name="connsiteX52" fmla="*/ 869950 w 2270125"/>
                <a:gd name="connsiteY52" fmla="*/ 434975 h 882650"/>
                <a:gd name="connsiteX53" fmla="*/ 898525 w 2270125"/>
                <a:gd name="connsiteY53" fmla="*/ 434975 h 882650"/>
                <a:gd name="connsiteX54" fmla="*/ 898525 w 2270125"/>
                <a:gd name="connsiteY54" fmla="*/ 457200 h 882650"/>
                <a:gd name="connsiteX55" fmla="*/ 984250 w 2270125"/>
                <a:gd name="connsiteY55" fmla="*/ 457200 h 882650"/>
                <a:gd name="connsiteX56" fmla="*/ 984250 w 2270125"/>
                <a:gd name="connsiteY56" fmla="*/ 482600 h 882650"/>
                <a:gd name="connsiteX57" fmla="*/ 1050925 w 2270125"/>
                <a:gd name="connsiteY57" fmla="*/ 482600 h 882650"/>
                <a:gd name="connsiteX58" fmla="*/ 1050925 w 2270125"/>
                <a:gd name="connsiteY58" fmla="*/ 498475 h 882650"/>
                <a:gd name="connsiteX59" fmla="*/ 1089025 w 2270125"/>
                <a:gd name="connsiteY59" fmla="*/ 498475 h 882650"/>
                <a:gd name="connsiteX60" fmla="*/ 1089025 w 2270125"/>
                <a:gd name="connsiteY60" fmla="*/ 511175 h 882650"/>
                <a:gd name="connsiteX61" fmla="*/ 1117600 w 2270125"/>
                <a:gd name="connsiteY61" fmla="*/ 511175 h 882650"/>
                <a:gd name="connsiteX62" fmla="*/ 1117600 w 2270125"/>
                <a:gd name="connsiteY62" fmla="*/ 533400 h 882650"/>
                <a:gd name="connsiteX63" fmla="*/ 1143000 w 2270125"/>
                <a:gd name="connsiteY63" fmla="*/ 533400 h 882650"/>
                <a:gd name="connsiteX64" fmla="*/ 1136650 w 2270125"/>
                <a:gd name="connsiteY64" fmla="*/ 539750 h 882650"/>
                <a:gd name="connsiteX65" fmla="*/ 1168400 w 2270125"/>
                <a:gd name="connsiteY65" fmla="*/ 539750 h 882650"/>
                <a:gd name="connsiteX66" fmla="*/ 1168400 w 2270125"/>
                <a:gd name="connsiteY66" fmla="*/ 555625 h 882650"/>
                <a:gd name="connsiteX67" fmla="*/ 1244600 w 2270125"/>
                <a:gd name="connsiteY67" fmla="*/ 555625 h 882650"/>
                <a:gd name="connsiteX68" fmla="*/ 1244600 w 2270125"/>
                <a:gd name="connsiteY68" fmla="*/ 581025 h 882650"/>
                <a:gd name="connsiteX69" fmla="*/ 1317625 w 2270125"/>
                <a:gd name="connsiteY69" fmla="*/ 581025 h 882650"/>
                <a:gd name="connsiteX70" fmla="*/ 1317625 w 2270125"/>
                <a:gd name="connsiteY70" fmla="*/ 612775 h 882650"/>
                <a:gd name="connsiteX71" fmla="*/ 1381125 w 2270125"/>
                <a:gd name="connsiteY71" fmla="*/ 612775 h 882650"/>
                <a:gd name="connsiteX72" fmla="*/ 1381125 w 2270125"/>
                <a:gd name="connsiteY72" fmla="*/ 638175 h 882650"/>
                <a:gd name="connsiteX73" fmla="*/ 1435100 w 2270125"/>
                <a:gd name="connsiteY73" fmla="*/ 638175 h 882650"/>
                <a:gd name="connsiteX74" fmla="*/ 1435100 w 2270125"/>
                <a:gd name="connsiteY74" fmla="*/ 654050 h 882650"/>
                <a:gd name="connsiteX75" fmla="*/ 1454150 w 2270125"/>
                <a:gd name="connsiteY75" fmla="*/ 654050 h 882650"/>
                <a:gd name="connsiteX76" fmla="*/ 1454150 w 2270125"/>
                <a:gd name="connsiteY76" fmla="*/ 673100 h 882650"/>
                <a:gd name="connsiteX77" fmla="*/ 1489075 w 2270125"/>
                <a:gd name="connsiteY77" fmla="*/ 673100 h 882650"/>
                <a:gd name="connsiteX78" fmla="*/ 1489075 w 2270125"/>
                <a:gd name="connsiteY78" fmla="*/ 698500 h 882650"/>
                <a:gd name="connsiteX79" fmla="*/ 1552575 w 2270125"/>
                <a:gd name="connsiteY79" fmla="*/ 698500 h 882650"/>
                <a:gd name="connsiteX80" fmla="*/ 1552575 w 2270125"/>
                <a:gd name="connsiteY80" fmla="*/ 714375 h 882650"/>
                <a:gd name="connsiteX81" fmla="*/ 1638300 w 2270125"/>
                <a:gd name="connsiteY81" fmla="*/ 714375 h 882650"/>
                <a:gd name="connsiteX82" fmla="*/ 1638300 w 2270125"/>
                <a:gd name="connsiteY82" fmla="*/ 746125 h 882650"/>
                <a:gd name="connsiteX83" fmla="*/ 1673225 w 2270125"/>
                <a:gd name="connsiteY83" fmla="*/ 746125 h 882650"/>
                <a:gd name="connsiteX84" fmla="*/ 1673225 w 2270125"/>
                <a:gd name="connsiteY84" fmla="*/ 758825 h 882650"/>
                <a:gd name="connsiteX85" fmla="*/ 1724025 w 2270125"/>
                <a:gd name="connsiteY85" fmla="*/ 758825 h 882650"/>
                <a:gd name="connsiteX86" fmla="*/ 1724025 w 2270125"/>
                <a:gd name="connsiteY86" fmla="*/ 784225 h 882650"/>
                <a:gd name="connsiteX87" fmla="*/ 1806575 w 2270125"/>
                <a:gd name="connsiteY87" fmla="*/ 784225 h 882650"/>
                <a:gd name="connsiteX88" fmla="*/ 1806575 w 2270125"/>
                <a:gd name="connsiteY88" fmla="*/ 796925 h 882650"/>
                <a:gd name="connsiteX89" fmla="*/ 1841500 w 2270125"/>
                <a:gd name="connsiteY89" fmla="*/ 796925 h 882650"/>
                <a:gd name="connsiteX90" fmla="*/ 1841500 w 2270125"/>
                <a:gd name="connsiteY90" fmla="*/ 812800 h 882650"/>
                <a:gd name="connsiteX91" fmla="*/ 1905000 w 2270125"/>
                <a:gd name="connsiteY91" fmla="*/ 812800 h 882650"/>
                <a:gd name="connsiteX92" fmla="*/ 1905000 w 2270125"/>
                <a:gd name="connsiteY92" fmla="*/ 812800 h 882650"/>
                <a:gd name="connsiteX93" fmla="*/ 1905000 w 2270125"/>
                <a:gd name="connsiteY93" fmla="*/ 838200 h 882650"/>
                <a:gd name="connsiteX94" fmla="*/ 2032000 w 2270125"/>
                <a:gd name="connsiteY94" fmla="*/ 838200 h 882650"/>
                <a:gd name="connsiteX95" fmla="*/ 2032000 w 2270125"/>
                <a:gd name="connsiteY95" fmla="*/ 854075 h 882650"/>
                <a:gd name="connsiteX96" fmla="*/ 2117725 w 2270125"/>
                <a:gd name="connsiteY96" fmla="*/ 854075 h 882650"/>
                <a:gd name="connsiteX97" fmla="*/ 2133600 w 2270125"/>
                <a:gd name="connsiteY97" fmla="*/ 869950 h 882650"/>
                <a:gd name="connsiteX98" fmla="*/ 2203450 w 2270125"/>
                <a:gd name="connsiteY98" fmla="*/ 869950 h 882650"/>
                <a:gd name="connsiteX99" fmla="*/ 2203450 w 2270125"/>
                <a:gd name="connsiteY99" fmla="*/ 882650 h 882650"/>
                <a:gd name="connsiteX100" fmla="*/ 2270125 w 2270125"/>
                <a:gd name="connsiteY100" fmla="*/ 882650 h 88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270125" h="882650">
                  <a:moveTo>
                    <a:pt x="0" y="0"/>
                  </a:moveTo>
                  <a:lnTo>
                    <a:pt x="60325" y="0"/>
                  </a:lnTo>
                  <a:lnTo>
                    <a:pt x="60325" y="28575"/>
                  </a:lnTo>
                  <a:lnTo>
                    <a:pt x="82550" y="28575"/>
                  </a:lnTo>
                  <a:lnTo>
                    <a:pt x="82550" y="44450"/>
                  </a:lnTo>
                  <a:lnTo>
                    <a:pt x="98425" y="44450"/>
                  </a:lnTo>
                  <a:lnTo>
                    <a:pt x="98425" y="60325"/>
                  </a:lnTo>
                  <a:lnTo>
                    <a:pt x="136525" y="60325"/>
                  </a:lnTo>
                  <a:lnTo>
                    <a:pt x="136525" y="79375"/>
                  </a:lnTo>
                  <a:lnTo>
                    <a:pt x="146050" y="79375"/>
                  </a:lnTo>
                  <a:lnTo>
                    <a:pt x="146050" y="88900"/>
                  </a:lnTo>
                  <a:lnTo>
                    <a:pt x="168275" y="88900"/>
                  </a:lnTo>
                  <a:lnTo>
                    <a:pt x="168275" y="101600"/>
                  </a:lnTo>
                  <a:lnTo>
                    <a:pt x="180975" y="101600"/>
                  </a:lnTo>
                  <a:lnTo>
                    <a:pt x="180975" y="114300"/>
                  </a:lnTo>
                  <a:lnTo>
                    <a:pt x="209550" y="114300"/>
                  </a:lnTo>
                  <a:lnTo>
                    <a:pt x="209550" y="139700"/>
                  </a:lnTo>
                  <a:lnTo>
                    <a:pt x="247650" y="139700"/>
                  </a:lnTo>
                  <a:lnTo>
                    <a:pt x="247650" y="152400"/>
                  </a:lnTo>
                  <a:lnTo>
                    <a:pt x="276225" y="152400"/>
                  </a:lnTo>
                  <a:lnTo>
                    <a:pt x="276225" y="168275"/>
                  </a:lnTo>
                  <a:lnTo>
                    <a:pt x="304800" y="168275"/>
                  </a:lnTo>
                  <a:lnTo>
                    <a:pt x="304800" y="177800"/>
                  </a:lnTo>
                  <a:lnTo>
                    <a:pt x="320675" y="177800"/>
                  </a:lnTo>
                  <a:lnTo>
                    <a:pt x="320675" y="196850"/>
                  </a:lnTo>
                  <a:lnTo>
                    <a:pt x="342900" y="196850"/>
                  </a:lnTo>
                  <a:lnTo>
                    <a:pt x="342900" y="209550"/>
                  </a:lnTo>
                  <a:lnTo>
                    <a:pt x="361950" y="209550"/>
                  </a:lnTo>
                  <a:lnTo>
                    <a:pt x="361950" y="225425"/>
                  </a:lnTo>
                  <a:lnTo>
                    <a:pt x="384175" y="225425"/>
                  </a:lnTo>
                  <a:lnTo>
                    <a:pt x="384175" y="241300"/>
                  </a:lnTo>
                  <a:lnTo>
                    <a:pt x="406400" y="241300"/>
                  </a:lnTo>
                  <a:lnTo>
                    <a:pt x="406400" y="250825"/>
                  </a:lnTo>
                  <a:lnTo>
                    <a:pt x="447675" y="250825"/>
                  </a:lnTo>
                  <a:lnTo>
                    <a:pt x="447675" y="269875"/>
                  </a:lnTo>
                  <a:lnTo>
                    <a:pt x="460375" y="269875"/>
                  </a:lnTo>
                  <a:lnTo>
                    <a:pt x="460375" y="292100"/>
                  </a:lnTo>
                  <a:lnTo>
                    <a:pt x="492125" y="292100"/>
                  </a:lnTo>
                  <a:lnTo>
                    <a:pt x="492125" y="327025"/>
                  </a:lnTo>
                  <a:lnTo>
                    <a:pt x="527050" y="327025"/>
                  </a:lnTo>
                  <a:lnTo>
                    <a:pt x="527050" y="339725"/>
                  </a:lnTo>
                  <a:lnTo>
                    <a:pt x="552450" y="339725"/>
                  </a:lnTo>
                  <a:lnTo>
                    <a:pt x="552450" y="358775"/>
                  </a:lnTo>
                  <a:lnTo>
                    <a:pt x="596900" y="358775"/>
                  </a:lnTo>
                  <a:lnTo>
                    <a:pt x="596900" y="365125"/>
                  </a:lnTo>
                  <a:lnTo>
                    <a:pt x="746125" y="365125"/>
                  </a:lnTo>
                  <a:lnTo>
                    <a:pt x="746125" y="384175"/>
                  </a:lnTo>
                  <a:lnTo>
                    <a:pt x="774700" y="384175"/>
                  </a:lnTo>
                  <a:lnTo>
                    <a:pt x="774700" y="403225"/>
                  </a:lnTo>
                  <a:lnTo>
                    <a:pt x="819150" y="403225"/>
                  </a:lnTo>
                  <a:lnTo>
                    <a:pt x="819150" y="419100"/>
                  </a:lnTo>
                  <a:lnTo>
                    <a:pt x="869950" y="419100"/>
                  </a:lnTo>
                  <a:lnTo>
                    <a:pt x="869950" y="434975"/>
                  </a:lnTo>
                  <a:lnTo>
                    <a:pt x="898525" y="434975"/>
                  </a:lnTo>
                  <a:lnTo>
                    <a:pt x="898525" y="457200"/>
                  </a:lnTo>
                  <a:lnTo>
                    <a:pt x="984250" y="457200"/>
                  </a:lnTo>
                  <a:lnTo>
                    <a:pt x="984250" y="482600"/>
                  </a:lnTo>
                  <a:lnTo>
                    <a:pt x="1050925" y="482600"/>
                  </a:lnTo>
                  <a:lnTo>
                    <a:pt x="1050925" y="498475"/>
                  </a:lnTo>
                  <a:lnTo>
                    <a:pt x="1089025" y="498475"/>
                  </a:lnTo>
                  <a:lnTo>
                    <a:pt x="1089025" y="511175"/>
                  </a:lnTo>
                  <a:lnTo>
                    <a:pt x="1117600" y="511175"/>
                  </a:lnTo>
                  <a:lnTo>
                    <a:pt x="1117600" y="533400"/>
                  </a:lnTo>
                  <a:lnTo>
                    <a:pt x="1143000" y="533400"/>
                  </a:lnTo>
                  <a:lnTo>
                    <a:pt x="1136650" y="539750"/>
                  </a:lnTo>
                  <a:lnTo>
                    <a:pt x="1168400" y="539750"/>
                  </a:lnTo>
                  <a:lnTo>
                    <a:pt x="1168400" y="555625"/>
                  </a:lnTo>
                  <a:lnTo>
                    <a:pt x="1244600" y="555625"/>
                  </a:lnTo>
                  <a:lnTo>
                    <a:pt x="1244600" y="581025"/>
                  </a:lnTo>
                  <a:lnTo>
                    <a:pt x="1317625" y="581025"/>
                  </a:lnTo>
                  <a:lnTo>
                    <a:pt x="1317625" y="612775"/>
                  </a:lnTo>
                  <a:lnTo>
                    <a:pt x="1381125" y="612775"/>
                  </a:lnTo>
                  <a:lnTo>
                    <a:pt x="1381125" y="638175"/>
                  </a:lnTo>
                  <a:lnTo>
                    <a:pt x="1435100" y="638175"/>
                  </a:lnTo>
                  <a:lnTo>
                    <a:pt x="1435100" y="654050"/>
                  </a:lnTo>
                  <a:lnTo>
                    <a:pt x="1454150" y="654050"/>
                  </a:lnTo>
                  <a:lnTo>
                    <a:pt x="1454150" y="673100"/>
                  </a:lnTo>
                  <a:lnTo>
                    <a:pt x="1489075" y="673100"/>
                  </a:lnTo>
                  <a:lnTo>
                    <a:pt x="1489075" y="698500"/>
                  </a:lnTo>
                  <a:lnTo>
                    <a:pt x="1552575" y="698500"/>
                  </a:lnTo>
                  <a:lnTo>
                    <a:pt x="1552575" y="714375"/>
                  </a:lnTo>
                  <a:lnTo>
                    <a:pt x="1638300" y="714375"/>
                  </a:lnTo>
                  <a:lnTo>
                    <a:pt x="1638300" y="746125"/>
                  </a:lnTo>
                  <a:lnTo>
                    <a:pt x="1673225" y="746125"/>
                  </a:lnTo>
                  <a:lnTo>
                    <a:pt x="1673225" y="758825"/>
                  </a:lnTo>
                  <a:lnTo>
                    <a:pt x="1724025" y="758825"/>
                  </a:lnTo>
                  <a:lnTo>
                    <a:pt x="1724025" y="784225"/>
                  </a:lnTo>
                  <a:lnTo>
                    <a:pt x="1806575" y="784225"/>
                  </a:lnTo>
                  <a:lnTo>
                    <a:pt x="1806575" y="796925"/>
                  </a:lnTo>
                  <a:lnTo>
                    <a:pt x="1841500" y="796925"/>
                  </a:lnTo>
                  <a:lnTo>
                    <a:pt x="1841500" y="812800"/>
                  </a:lnTo>
                  <a:lnTo>
                    <a:pt x="1905000" y="812800"/>
                  </a:lnTo>
                  <a:lnTo>
                    <a:pt x="1905000" y="812800"/>
                  </a:lnTo>
                  <a:lnTo>
                    <a:pt x="1905000" y="838200"/>
                  </a:lnTo>
                  <a:lnTo>
                    <a:pt x="2032000" y="838200"/>
                  </a:lnTo>
                  <a:lnTo>
                    <a:pt x="2032000" y="854075"/>
                  </a:lnTo>
                  <a:lnTo>
                    <a:pt x="2117725" y="854075"/>
                  </a:lnTo>
                  <a:lnTo>
                    <a:pt x="2133600" y="869950"/>
                  </a:lnTo>
                  <a:lnTo>
                    <a:pt x="2203450" y="869950"/>
                  </a:lnTo>
                  <a:lnTo>
                    <a:pt x="2203450" y="882650"/>
                  </a:lnTo>
                  <a:lnTo>
                    <a:pt x="2270125" y="88265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84" name="Freeform: Shape 20483">
              <a:extLst>
                <a:ext uri="{FF2B5EF4-FFF2-40B4-BE49-F238E27FC236}">
                  <a16:creationId xmlns:a16="http://schemas.microsoft.com/office/drawing/2014/main" id="{3B573604-BF24-C3E4-F18E-4BF10D0FB66B}"/>
                </a:ext>
              </a:extLst>
            </p:cNvPr>
            <p:cNvSpPr/>
            <p:nvPr/>
          </p:nvSpPr>
          <p:spPr bwMode="auto">
            <a:xfrm>
              <a:off x="6537325" y="3879850"/>
              <a:ext cx="3121025" cy="374650"/>
            </a:xfrm>
            <a:custGeom>
              <a:avLst/>
              <a:gdLst>
                <a:gd name="connsiteX0" fmla="*/ 3181350 w 3181350"/>
                <a:gd name="connsiteY0" fmla="*/ 374650 h 374650"/>
                <a:gd name="connsiteX1" fmla="*/ 2965450 w 3181350"/>
                <a:gd name="connsiteY1" fmla="*/ 374650 h 374650"/>
                <a:gd name="connsiteX2" fmla="*/ 2965450 w 3181350"/>
                <a:gd name="connsiteY2" fmla="*/ 317500 h 374650"/>
                <a:gd name="connsiteX3" fmla="*/ 1816100 w 3181350"/>
                <a:gd name="connsiteY3" fmla="*/ 317500 h 374650"/>
                <a:gd name="connsiteX4" fmla="*/ 1816100 w 3181350"/>
                <a:gd name="connsiteY4" fmla="*/ 288925 h 374650"/>
                <a:gd name="connsiteX5" fmla="*/ 1704975 w 3181350"/>
                <a:gd name="connsiteY5" fmla="*/ 288925 h 374650"/>
                <a:gd name="connsiteX6" fmla="*/ 1704975 w 3181350"/>
                <a:gd name="connsiteY6" fmla="*/ 288925 h 374650"/>
                <a:gd name="connsiteX7" fmla="*/ 1571625 w 3181350"/>
                <a:gd name="connsiteY7" fmla="*/ 288925 h 374650"/>
                <a:gd name="connsiteX8" fmla="*/ 1571625 w 3181350"/>
                <a:gd name="connsiteY8" fmla="*/ 260350 h 374650"/>
                <a:gd name="connsiteX9" fmla="*/ 1263650 w 3181350"/>
                <a:gd name="connsiteY9" fmla="*/ 260350 h 374650"/>
                <a:gd name="connsiteX10" fmla="*/ 1263650 w 3181350"/>
                <a:gd name="connsiteY10" fmla="*/ 247650 h 374650"/>
                <a:gd name="connsiteX11" fmla="*/ 1187450 w 3181350"/>
                <a:gd name="connsiteY11" fmla="*/ 247650 h 374650"/>
                <a:gd name="connsiteX12" fmla="*/ 1187450 w 3181350"/>
                <a:gd name="connsiteY12" fmla="*/ 238125 h 374650"/>
                <a:gd name="connsiteX13" fmla="*/ 1158875 w 3181350"/>
                <a:gd name="connsiteY13" fmla="*/ 238125 h 374650"/>
                <a:gd name="connsiteX14" fmla="*/ 1158875 w 3181350"/>
                <a:gd name="connsiteY14" fmla="*/ 209550 h 374650"/>
                <a:gd name="connsiteX15" fmla="*/ 889000 w 3181350"/>
                <a:gd name="connsiteY15" fmla="*/ 209550 h 374650"/>
                <a:gd name="connsiteX16" fmla="*/ 889000 w 3181350"/>
                <a:gd name="connsiteY16" fmla="*/ 206375 h 374650"/>
                <a:gd name="connsiteX17" fmla="*/ 857250 w 3181350"/>
                <a:gd name="connsiteY17" fmla="*/ 206375 h 374650"/>
                <a:gd name="connsiteX18" fmla="*/ 857250 w 3181350"/>
                <a:gd name="connsiteY18" fmla="*/ 187325 h 374650"/>
                <a:gd name="connsiteX19" fmla="*/ 803275 w 3181350"/>
                <a:gd name="connsiteY19" fmla="*/ 187325 h 374650"/>
                <a:gd name="connsiteX20" fmla="*/ 803275 w 3181350"/>
                <a:gd name="connsiteY20" fmla="*/ 171450 h 374650"/>
                <a:gd name="connsiteX21" fmla="*/ 723900 w 3181350"/>
                <a:gd name="connsiteY21" fmla="*/ 171450 h 374650"/>
                <a:gd name="connsiteX22" fmla="*/ 723900 w 3181350"/>
                <a:gd name="connsiteY22" fmla="*/ 155575 h 374650"/>
                <a:gd name="connsiteX23" fmla="*/ 692150 w 3181350"/>
                <a:gd name="connsiteY23" fmla="*/ 155575 h 374650"/>
                <a:gd name="connsiteX24" fmla="*/ 692150 w 3181350"/>
                <a:gd name="connsiteY24" fmla="*/ 142875 h 374650"/>
                <a:gd name="connsiteX25" fmla="*/ 654050 w 3181350"/>
                <a:gd name="connsiteY25" fmla="*/ 142875 h 374650"/>
                <a:gd name="connsiteX26" fmla="*/ 654050 w 3181350"/>
                <a:gd name="connsiteY26" fmla="*/ 120650 h 374650"/>
                <a:gd name="connsiteX27" fmla="*/ 473075 w 3181350"/>
                <a:gd name="connsiteY27" fmla="*/ 120650 h 374650"/>
                <a:gd name="connsiteX28" fmla="*/ 473075 w 3181350"/>
                <a:gd name="connsiteY28" fmla="*/ 117475 h 374650"/>
                <a:gd name="connsiteX29" fmla="*/ 419100 w 3181350"/>
                <a:gd name="connsiteY29" fmla="*/ 117475 h 374650"/>
                <a:gd name="connsiteX30" fmla="*/ 419100 w 3181350"/>
                <a:gd name="connsiteY30" fmla="*/ 104775 h 374650"/>
                <a:gd name="connsiteX31" fmla="*/ 374650 w 3181350"/>
                <a:gd name="connsiteY31" fmla="*/ 104775 h 374650"/>
                <a:gd name="connsiteX32" fmla="*/ 374650 w 3181350"/>
                <a:gd name="connsiteY32" fmla="*/ 95250 h 374650"/>
                <a:gd name="connsiteX33" fmla="*/ 339725 w 3181350"/>
                <a:gd name="connsiteY33" fmla="*/ 95250 h 374650"/>
                <a:gd name="connsiteX34" fmla="*/ 339725 w 3181350"/>
                <a:gd name="connsiteY34" fmla="*/ 82550 h 374650"/>
                <a:gd name="connsiteX35" fmla="*/ 317500 w 3181350"/>
                <a:gd name="connsiteY35" fmla="*/ 82550 h 374650"/>
                <a:gd name="connsiteX36" fmla="*/ 317500 w 3181350"/>
                <a:gd name="connsiteY36" fmla="*/ 66675 h 374650"/>
                <a:gd name="connsiteX37" fmla="*/ 282575 w 3181350"/>
                <a:gd name="connsiteY37" fmla="*/ 66675 h 374650"/>
                <a:gd name="connsiteX38" fmla="*/ 282575 w 3181350"/>
                <a:gd name="connsiteY38" fmla="*/ 47625 h 374650"/>
                <a:gd name="connsiteX39" fmla="*/ 161925 w 3181350"/>
                <a:gd name="connsiteY39" fmla="*/ 47625 h 374650"/>
                <a:gd name="connsiteX40" fmla="*/ 161925 w 3181350"/>
                <a:gd name="connsiteY40" fmla="*/ 34925 h 374650"/>
                <a:gd name="connsiteX41" fmla="*/ 142875 w 3181350"/>
                <a:gd name="connsiteY41" fmla="*/ 34925 h 374650"/>
                <a:gd name="connsiteX42" fmla="*/ 142875 w 3181350"/>
                <a:gd name="connsiteY42" fmla="*/ 19050 h 374650"/>
                <a:gd name="connsiteX43" fmla="*/ 60325 w 3181350"/>
                <a:gd name="connsiteY43" fmla="*/ 19050 h 374650"/>
                <a:gd name="connsiteX44" fmla="*/ 60325 w 3181350"/>
                <a:gd name="connsiteY44" fmla="*/ 0 h 374650"/>
                <a:gd name="connsiteX45" fmla="*/ 0 w 3181350"/>
                <a:gd name="connsiteY45" fmla="*/ 0 h 374650"/>
                <a:gd name="connsiteX0" fmla="*/ 3121025 w 3121025"/>
                <a:gd name="connsiteY0" fmla="*/ 374650 h 374650"/>
                <a:gd name="connsiteX1" fmla="*/ 2905125 w 3121025"/>
                <a:gd name="connsiteY1" fmla="*/ 374650 h 374650"/>
                <a:gd name="connsiteX2" fmla="*/ 2905125 w 3121025"/>
                <a:gd name="connsiteY2" fmla="*/ 317500 h 374650"/>
                <a:gd name="connsiteX3" fmla="*/ 1755775 w 3121025"/>
                <a:gd name="connsiteY3" fmla="*/ 317500 h 374650"/>
                <a:gd name="connsiteX4" fmla="*/ 1755775 w 3121025"/>
                <a:gd name="connsiteY4" fmla="*/ 288925 h 374650"/>
                <a:gd name="connsiteX5" fmla="*/ 1644650 w 3121025"/>
                <a:gd name="connsiteY5" fmla="*/ 288925 h 374650"/>
                <a:gd name="connsiteX6" fmla="*/ 1644650 w 3121025"/>
                <a:gd name="connsiteY6" fmla="*/ 288925 h 374650"/>
                <a:gd name="connsiteX7" fmla="*/ 1511300 w 3121025"/>
                <a:gd name="connsiteY7" fmla="*/ 288925 h 374650"/>
                <a:gd name="connsiteX8" fmla="*/ 1511300 w 3121025"/>
                <a:gd name="connsiteY8" fmla="*/ 260350 h 374650"/>
                <a:gd name="connsiteX9" fmla="*/ 1203325 w 3121025"/>
                <a:gd name="connsiteY9" fmla="*/ 260350 h 374650"/>
                <a:gd name="connsiteX10" fmla="*/ 1203325 w 3121025"/>
                <a:gd name="connsiteY10" fmla="*/ 247650 h 374650"/>
                <a:gd name="connsiteX11" fmla="*/ 1127125 w 3121025"/>
                <a:gd name="connsiteY11" fmla="*/ 247650 h 374650"/>
                <a:gd name="connsiteX12" fmla="*/ 1127125 w 3121025"/>
                <a:gd name="connsiteY12" fmla="*/ 238125 h 374650"/>
                <a:gd name="connsiteX13" fmla="*/ 1098550 w 3121025"/>
                <a:gd name="connsiteY13" fmla="*/ 238125 h 374650"/>
                <a:gd name="connsiteX14" fmla="*/ 1098550 w 3121025"/>
                <a:gd name="connsiteY14" fmla="*/ 209550 h 374650"/>
                <a:gd name="connsiteX15" fmla="*/ 828675 w 3121025"/>
                <a:gd name="connsiteY15" fmla="*/ 209550 h 374650"/>
                <a:gd name="connsiteX16" fmla="*/ 828675 w 3121025"/>
                <a:gd name="connsiteY16" fmla="*/ 206375 h 374650"/>
                <a:gd name="connsiteX17" fmla="*/ 796925 w 3121025"/>
                <a:gd name="connsiteY17" fmla="*/ 206375 h 374650"/>
                <a:gd name="connsiteX18" fmla="*/ 796925 w 3121025"/>
                <a:gd name="connsiteY18" fmla="*/ 187325 h 374650"/>
                <a:gd name="connsiteX19" fmla="*/ 742950 w 3121025"/>
                <a:gd name="connsiteY19" fmla="*/ 187325 h 374650"/>
                <a:gd name="connsiteX20" fmla="*/ 742950 w 3121025"/>
                <a:gd name="connsiteY20" fmla="*/ 171450 h 374650"/>
                <a:gd name="connsiteX21" fmla="*/ 663575 w 3121025"/>
                <a:gd name="connsiteY21" fmla="*/ 171450 h 374650"/>
                <a:gd name="connsiteX22" fmla="*/ 663575 w 3121025"/>
                <a:gd name="connsiteY22" fmla="*/ 155575 h 374650"/>
                <a:gd name="connsiteX23" fmla="*/ 631825 w 3121025"/>
                <a:gd name="connsiteY23" fmla="*/ 155575 h 374650"/>
                <a:gd name="connsiteX24" fmla="*/ 631825 w 3121025"/>
                <a:gd name="connsiteY24" fmla="*/ 142875 h 374650"/>
                <a:gd name="connsiteX25" fmla="*/ 593725 w 3121025"/>
                <a:gd name="connsiteY25" fmla="*/ 142875 h 374650"/>
                <a:gd name="connsiteX26" fmla="*/ 593725 w 3121025"/>
                <a:gd name="connsiteY26" fmla="*/ 120650 h 374650"/>
                <a:gd name="connsiteX27" fmla="*/ 412750 w 3121025"/>
                <a:gd name="connsiteY27" fmla="*/ 120650 h 374650"/>
                <a:gd name="connsiteX28" fmla="*/ 412750 w 3121025"/>
                <a:gd name="connsiteY28" fmla="*/ 117475 h 374650"/>
                <a:gd name="connsiteX29" fmla="*/ 358775 w 3121025"/>
                <a:gd name="connsiteY29" fmla="*/ 117475 h 374650"/>
                <a:gd name="connsiteX30" fmla="*/ 358775 w 3121025"/>
                <a:gd name="connsiteY30" fmla="*/ 104775 h 374650"/>
                <a:gd name="connsiteX31" fmla="*/ 314325 w 3121025"/>
                <a:gd name="connsiteY31" fmla="*/ 104775 h 374650"/>
                <a:gd name="connsiteX32" fmla="*/ 314325 w 3121025"/>
                <a:gd name="connsiteY32" fmla="*/ 95250 h 374650"/>
                <a:gd name="connsiteX33" fmla="*/ 279400 w 3121025"/>
                <a:gd name="connsiteY33" fmla="*/ 95250 h 374650"/>
                <a:gd name="connsiteX34" fmla="*/ 279400 w 3121025"/>
                <a:gd name="connsiteY34" fmla="*/ 82550 h 374650"/>
                <a:gd name="connsiteX35" fmla="*/ 257175 w 3121025"/>
                <a:gd name="connsiteY35" fmla="*/ 82550 h 374650"/>
                <a:gd name="connsiteX36" fmla="*/ 257175 w 3121025"/>
                <a:gd name="connsiteY36" fmla="*/ 66675 h 374650"/>
                <a:gd name="connsiteX37" fmla="*/ 222250 w 3121025"/>
                <a:gd name="connsiteY37" fmla="*/ 66675 h 374650"/>
                <a:gd name="connsiteX38" fmla="*/ 222250 w 3121025"/>
                <a:gd name="connsiteY38" fmla="*/ 47625 h 374650"/>
                <a:gd name="connsiteX39" fmla="*/ 101600 w 3121025"/>
                <a:gd name="connsiteY39" fmla="*/ 47625 h 374650"/>
                <a:gd name="connsiteX40" fmla="*/ 101600 w 3121025"/>
                <a:gd name="connsiteY40" fmla="*/ 34925 h 374650"/>
                <a:gd name="connsiteX41" fmla="*/ 82550 w 3121025"/>
                <a:gd name="connsiteY41" fmla="*/ 34925 h 374650"/>
                <a:gd name="connsiteX42" fmla="*/ 82550 w 3121025"/>
                <a:gd name="connsiteY42" fmla="*/ 19050 h 374650"/>
                <a:gd name="connsiteX43" fmla="*/ 0 w 3121025"/>
                <a:gd name="connsiteY43" fmla="*/ 19050 h 374650"/>
                <a:gd name="connsiteX44" fmla="*/ 0 w 3121025"/>
                <a:gd name="connsiteY44"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21025" h="374650">
                  <a:moveTo>
                    <a:pt x="3121025" y="374650"/>
                  </a:moveTo>
                  <a:lnTo>
                    <a:pt x="2905125" y="374650"/>
                  </a:lnTo>
                  <a:lnTo>
                    <a:pt x="2905125" y="317500"/>
                  </a:lnTo>
                  <a:lnTo>
                    <a:pt x="1755775" y="317500"/>
                  </a:lnTo>
                  <a:lnTo>
                    <a:pt x="1755775" y="288925"/>
                  </a:lnTo>
                  <a:lnTo>
                    <a:pt x="1644650" y="288925"/>
                  </a:lnTo>
                  <a:lnTo>
                    <a:pt x="1644650" y="288925"/>
                  </a:lnTo>
                  <a:lnTo>
                    <a:pt x="1511300" y="288925"/>
                  </a:lnTo>
                  <a:lnTo>
                    <a:pt x="1511300" y="260350"/>
                  </a:lnTo>
                  <a:lnTo>
                    <a:pt x="1203325" y="260350"/>
                  </a:lnTo>
                  <a:lnTo>
                    <a:pt x="1203325" y="247650"/>
                  </a:lnTo>
                  <a:lnTo>
                    <a:pt x="1127125" y="247650"/>
                  </a:lnTo>
                  <a:lnTo>
                    <a:pt x="1127125" y="238125"/>
                  </a:lnTo>
                  <a:lnTo>
                    <a:pt x="1098550" y="238125"/>
                  </a:lnTo>
                  <a:lnTo>
                    <a:pt x="1098550" y="209550"/>
                  </a:lnTo>
                  <a:lnTo>
                    <a:pt x="828675" y="209550"/>
                  </a:lnTo>
                  <a:lnTo>
                    <a:pt x="828675" y="206375"/>
                  </a:lnTo>
                  <a:lnTo>
                    <a:pt x="796925" y="206375"/>
                  </a:lnTo>
                  <a:lnTo>
                    <a:pt x="796925" y="187325"/>
                  </a:lnTo>
                  <a:lnTo>
                    <a:pt x="742950" y="187325"/>
                  </a:lnTo>
                  <a:lnTo>
                    <a:pt x="742950" y="171450"/>
                  </a:lnTo>
                  <a:lnTo>
                    <a:pt x="663575" y="171450"/>
                  </a:lnTo>
                  <a:lnTo>
                    <a:pt x="663575" y="155575"/>
                  </a:lnTo>
                  <a:lnTo>
                    <a:pt x="631825" y="155575"/>
                  </a:lnTo>
                  <a:lnTo>
                    <a:pt x="631825" y="142875"/>
                  </a:lnTo>
                  <a:lnTo>
                    <a:pt x="593725" y="142875"/>
                  </a:lnTo>
                  <a:lnTo>
                    <a:pt x="593725" y="120650"/>
                  </a:lnTo>
                  <a:lnTo>
                    <a:pt x="412750" y="120650"/>
                  </a:lnTo>
                  <a:lnTo>
                    <a:pt x="412750" y="117475"/>
                  </a:lnTo>
                  <a:lnTo>
                    <a:pt x="358775" y="117475"/>
                  </a:lnTo>
                  <a:lnTo>
                    <a:pt x="358775" y="104775"/>
                  </a:lnTo>
                  <a:lnTo>
                    <a:pt x="314325" y="104775"/>
                  </a:lnTo>
                  <a:lnTo>
                    <a:pt x="314325" y="95250"/>
                  </a:lnTo>
                  <a:lnTo>
                    <a:pt x="279400" y="95250"/>
                  </a:lnTo>
                  <a:lnTo>
                    <a:pt x="279400" y="82550"/>
                  </a:lnTo>
                  <a:lnTo>
                    <a:pt x="257175" y="82550"/>
                  </a:lnTo>
                  <a:lnTo>
                    <a:pt x="257175" y="66675"/>
                  </a:lnTo>
                  <a:lnTo>
                    <a:pt x="222250" y="66675"/>
                  </a:lnTo>
                  <a:lnTo>
                    <a:pt x="222250" y="47625"/>
                  </a:lnTo>
                  <a:lnTo>
                    <a:pt x="101600" y="47625"/>
                  </a:lnTo>
                  <a:lnTo>
                    <a:pt x="101600" y="34925"/>
                  </a:lnTo>
                  <a:lnTo>
                    <a:pt x="82550" y="34925"/>
                  </a:lnTo>
                  <a:lnTo>
                    <a:pt x="82550" y="19050"/>
                  </a:lnTo>
                  <a:lnTo>
                    <a:pt x="0" y="1905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0490" name="Group 20489">
            <a:extLst>
              <a:ext uri="{FF2B5EF4-FFF2-40B4-BE49-F238E27FC236}">
                <a16:creationId xmlns:a16="http://schemas.microsoft.com/office/drawing/2014/main" id="{29B6CCBD-B80A-F2F9-0E1A-C0AC112915FA}"/>
              </a:ext>
            </a:extLst>
          </p:cNvPr>
          <p:cNvGrpSpPr/>
          <p:nvPr/>
        </p:nvGrpSpPr>
        <p:grpSpPr>
          <a:xfrm>
            <a:off x="2235993" y="2208026"/>
            <a:ext cx="7365206" cy="2226469"/>
            <a:chOff x="2464594" y="1912144"/>
            <a:chExt cx="7365206" cy="2226469"/>
          </a:xfrm>
        </p:grpSpPr>
        <p:sp>
          <p:nvSpPr>
            <p:cNvPr id="20486" name="Freeform: Shape 20485">
              <a:extLst>
                <a:ext uri="{FF2B5EF4-FFF2-40B4-BE49-F238E27FC236}">
                  <a16:creationId xmlns:a16="http://schemas.microsoft.com/office/drawing/2014/main" id="{E6AA2E72-7F9A-1417-AB5B-222D8A9EE37B}"/>
                </a:ext>
              </a:extLst>
            </p:cNvPr>
            <p:cNvSpPr/>
            <p:nvPr/>
          </p:nvSpPr>
          <p:spPr bwMode="auto">
            <a:xfrm>
              <a:off x="2464594" y="1912144"/>
              <a:ext cx="2216944" cy="1171575"/>
            </a:xfrm>
            <a:custGeom>
              <a:avLst/>
              <a:gdLst>
                <a:gd name="connsiteX0" fmla="*/ 0 w 2216944"/>
                <a:gd name="connsiteY0" fmla="*/ 0 h 1171575"/>
                <a:gd name="connsiteX1" fmla="*/ 69056 w 2216944"/>
                <a:gd name="connsiteY1" fmla="*/ 0 h 1171575"/>
                <a:gd name="connsiteX2" fmla="*/ 69056 w 2216944"/>
                <a:gd name="connsiteY2" fmla="*/ 30956 h 1171575"/>
                <a:gd name="connsiteX3" fmla="*/ 111919 w 2216944"/>
                <a:gd name="connsiteY3" fmla="*/ 30956 h 1171575"/>
                <a:gd name="connsiteX4" fmla="*/ 111919 w 2216944"/>
                <a:gd name="connsiteY4" fmla="*/ 40481 h 1171575"/>
                <a:gd name="connsiteX5" fmla="*/ 145256 w 2216944"/>
                <a:gd name="connsiteY5" fmla="*/ 40481 h 1171575"/>
                <a:gd name="connsiteX6" fmla="*/ 145256 w 2216944"/>
                <a:gd name="connsiteY6" fmla="*/ 59531 h 1171575"/>
                <a:gd name="connsiteX7" fmla="*/ 285750 w 2216944"/>
                <a:gd name="connsiteY7" fmla="*/ 59531 h 1171575"/>
                <a:gd name="connsiteX8" fmla="*/ 285750 w 2216944"/>
                <a:gd name="connsiteY8" fmla="*/ 90487 h 1171575"/>
                <a:gd name="connsiteX9" fmla="*/ 309562 w 2216944"/>
                <a:gd name="connsiteY9" fmla="*/ 90487 h 1171575"/>
                <a:gd name="connsiteX10" fmla="*/ 309562 w 2216944"/>
                <a:gd name="connsiteY10" fmla="*/ 119062 h 1171575"/>
                <a:gd name="connsiteX11" fmla="*/ 354806 w 2216944"/>
                <a:gd name="connsiteY11" fmla="*/ 119062 h 1171575"/>
                <a:gd name="connsiteX12" fmla="*/ 354806 w 2216944"/>
                <a:gd name="connsiteY12" fmla="*/ 135731 h 1171575"/>
                <a:gd name="connsiteX13" fmla="*/ 381000 w 2216944"/>
                <a:gd name="connsiteY13" fmla="*/ 135731 h 1171575"/>
                <a:gd name="connsiteX14" fmla="*/ 381000 w 2216944"/>
                <a:gd name="connsiteY14" fmla="*/ 154781 h 1171575"/>
                <a:gd name="connsiteX15" fmla="*/ 426244 w 2216944"/>
                <a:gd name="connsiteY15" fmla="*/ 154781 h 1171575"/>
                <a:gd name="connsiteX16" fmla="*/ 426244 w 2216944"/>
                <a:gd name="connsiteY16" fmla="*/ 166687 h 1171575"/>
                <a:gd name="connsiteX17" fmla="*/ 500062 w 2216944"/>
                <a:gd name="connsiteY17" fmla="*/ 166687 h 1171575"/>
                <a:gd name="connsiteX18" fmla="*/ 500062 w 2216944"/>
                <a:gd name="connsiteY18" fmla="*/ 183356 h 1171575"/>
                <a:gd name="connsiteX19" fmla="*/ 557212 w 2216944"/>
                <a:gd name="connsiteY19" fmla="*/ 183356 h 1171575"/>
                <a:gd name="connsiteX20" fmla="*/ 557212 w 2216944"/>
                <a:gd name="connsiteY20" fmla="*/ 195262 h 1171575"/>
                <a:gd name="connsiteX21" fmla="*/ 602456 w 2216944"/>
                <a:gd name="connsiteY21" fmla="*/ 195262 h 1171575"/>
                <a:gd name="connsiteX22" fmla="*/ 602456 w 2216944"/>
                <a:gd name="connsiteY22" fmla="*/ 195262 h 1171575"/>
                <a:gd name="connsiteX23" fmla="*/ 616744 w 2216944"/>
                <a:gd name="connsiteY23" fmla="*/ 209550 h 1171575"/>
                <a:gd name="connsiteX24" fmla="*/ 616744 w 2216944"/>
                <a:gd name="connsiteY24" fmla="*/ 226219 h 1171575"/>
                <a:gd name="connsiteX25" fmla="*/ 652462 w 2216944"/>
                <a:gd name="connsiteY25" fmla="*/ 226219 h 1171575"/>
                <a:gd name="connsiteX26" fmla="*/ 652462 w 2216944"/>
                <a:gd name="connsiteY26" fmla="*/ 250031 h 1171575"/>
                <a:gd name="connsiteX27" fmla="*/ 673894 w 2216944"/>
                <a:gd name="connsiteY27" fmla="*/ 250031 h 1171575"/>
                <a:gd name="connsiteX28" fmla="*/ 673894 w 2216944"/>
                <a:gd name="connsiteY28" fmla="*/ 288131 h 1171575"/>
                <a:gd name="connsiteX29" fmla="*/ 697706 w 2216944"/>
                <a:gd name="connsiteY29" fmla="*/ 288131 h 1171575"/>
                <a:gd name="connsiteX30" fmla="*/ 697706 w 2216944"/>
                <a:gd name="connsiteY30" fmla="*/ 304800 h 1171575"/>
                <a:gd name="connsiteX31" fmla="*/ 745331 w 2216944"/>
                <a:gd name="connsiteY31" fmla="*/ 304800 h 1171575"/>
                <a:gd name="connsiteX32" fmla="*/ 745331 w 2216944"/>
                <a:gd name="connsiteY32" fmla="*/ 328612 h 1171575"/>
                <a:gd name="connsiteX33" fmla="*/ 788194 w 2216944"/>
                <a:gd name="connsiteY33" fmla="*/ 328612 h 1171575"/>
                <a:gd name="connsiteX34" fmla="*/ 788194 w 2216944"/>
                <a:gd name="connsiteY34" fmla="*/ 342900 h 1171575"/>
                <a:gd name="connsiteX35" fmla="*/ 812006 w 2216944"/>
                <a:gd name="connsiteY35" fmla="*/ 342900 h 1171575"/>
                <a:gd name="connsiteX36" fmla="*/ 812006 w 2216944"/>
                <a:gd name="connsiteY36" fmla="*/ 361950 h 1171575"/>
                <a:gd name="connsiteX37" fmla="*/ 833437 w 2216944"/>
                <a:gd name="connsiteY37" fmla="*/ 361950 h 1171575"/>
                <a:gd name="connsiteX38" fmla="*/ 833437 w 2216944"/>
                <a:gd name="connsiteY38" fmla="*/ 376237 h 1171575"/>
                <a:gd name="connsiteX39" fmla="*/ 871537 w 2216944"/>
                <a:gd name="connsiteY39" fmla="*/ 376237 h 1171575"/>
                <a:gd name="connsiteX40" fmla="*/ 871537 w 2216944"/>
                <a:gd name="connsiteY40" fmla="*/ 392906 h 1171575"/>
                <a:gd name="connsiteX41" fmla="*/ 907256 w 2216944"/>
                <a:gd name="connsiteY41" fmla="*/ 392906 h 1171575"/>
                <a:gd name="connsiteX42" fmla="*/ 907256 w 2216944"/>
                <a:gd name="connsiteY42" fmla="*/ 414337 h 1171575"/>
                <a:gd name="connsiteX43" fmla="*/ 1014412 w 2216944"/>
                <a:gd name="connsiteY43" fmla="*/ 414337 h 1171575"/>
                <a:gd name="connsiteX44" fmla="*/ 1014412 w 2216944"/>
                <a:gd name="connsiteY44" fmla="*/ 442912 h 1171575"/>
                <a:gd name="connsiteX45" fmla="*/ 1033462 w 2216944"/>
                <a:gd name="connsiteY45" fmla="*/ 442912 h 1171575"/>
                <a:gd name="connsiteX46" fmla="*/ 1033462 w 2216944"/>
                <a:gd name="connsiteY46" fmla="*/ 466725 h 1171575"/>
                <a:gd name="connsiteX47" fmla="*/ 1069181 w 2216944"/>
                <a:gd name="connsiteY47" fmla="*/ 466725 h 1171575"/>
                <a:gd name="connsiteX48" fmla="*/ 1069181 w 2216944"/>
                <a:gd name="connsiteY48" fmla="*/ 483394 h 1171575"/>
                <a:gd name="connsiteX49" fmla="*/ 1107281 w 2216944"/>
                <a:gd name="connsiteY49" fmla="*/ 483394 h 1171575"/>
                <a:gd name="connsiteX50" fmla="*/ 1107281 w 2216944"/>
                <a:gd name="connsiteY50" fmla="*/ 497681 h 1171575"/>
                <a:gd name="connsiteX51" fmla="*/ 1152525 w 2216944"/>
                <a:gd name="connsiteY51" fmla="*/ 497681 h 1171575"/>
                <a:gd name="connsiteX52" fmla="*/ 1152525 w 2216944"/>
                <a:gd name="connsiteY52" fmla="*/ 516731 h 1171575"/>
                <a:gd name="connsiteX53" fmla="*/ 1188244 w 2216944"/>
                <a:gd name="connsiteY53" fmla="*/ 516731 h 1171575"/>
                <a:gd name="connsiteX54" fmla="*/ 1188244 w 2216944"/>
                <a:gd name="connsiteY54" fmla="*/ 535781 h 1171575"/>
                <a:gd name="connsiteX55" fmla="*/ 1207294 w 2216944"/>
                <a:gd name="connsiteY55" fmla="*/ 535781 h 1171575"/>
                <a:gd name="connsiteX56" fmla="*/ 1207294 w 2216944"/>
                <a:gd name="connsiteY56" fmla="*/ 573881 h 1171575"/>
                <a:gd name="connsiteX57" fmla="*/ 1223962 w 2216944"/>
                <a:gd name="connsiteY57" fmla="*/ 573881 h 1171575"/>
                <a:gd name="connsiteX58" fmla="*/ 1223962 w 2216944"/>
                <a:gd name="connsiteY58" fmla="*/ 595312 h 1171575"/>
                <a:gd name="connsiteX59" fmla="*/ 1269206 w 2216944"/>
                <a:gd name="connsiteY59" fmla="*/ 595312 h 1171575"/>
                <a:gd name="connsiteX60" fmla="*/ 1269206 w 2216944"/>
                <a:gd name="connsiteY60" fmla="*/ 642937 h 1171575"/>
                <a:gd name="connsiteX61" fmla="*/ 1319212 w 2216944"/>
                <a:gd name="connsiteY61" fmla="*/ 642937 h 1171575"/>
                <a:gd name="connsiteX62" fmla="*/ 1319212 w 2216944"/>
                <a:gd name="connsiteY62" fmla="*/ 661987 h 1171575"/>
                <a:gd name="connsiteX63" fmla="*/ 1350169 w 2216944"/>
                <a:gd name="connsiteY63" fmla="*/ 661987 h 1171575"/>
                <a:gd name="connsiteX64" fmla="*/ 1350169 w 2216944"/>
                <a:gd name="connsiteY64" fmla="*/ 673894 h 1171575"/>
                <a:gd name="connsiteX65" fmla="*/ 1373981 w 2216944"/>
                <a:gd name="connsiteY65" fmla="*/ 673894 h 1171575"/>
                <a:gd name="connsiteX66" fmla="*/ 1373981 w 2216944"/>
                <a:gd name="connsiteY66" fmla="*/ 697706 h 1171575"/>
                <a:gd name="connsiteX67" fmla="*/ 1450181 w 2216944"/>
                <a:gd name="connsiteY67" fmla="*/ 697706 h 1171575"/>
                <a:gd name="connsiteX68" fmla="*/ 1450181 w 2216944"/>
                <a:gd name="connsiteY68" fmla="*/ 719137 h 1171575"/>
                <a:gd name="connsiteX69" fmla="*/ 1471612 w 2216944"/>
                <a:gd name="connsiteY69" fmla="*/ 719137 h 1171575"/>
                <a:gd name="connsiteX70" fmla="*/ 1471612 w 2216944"/>
                <a:gd name="connsiteY70" fmla="*/ 733425 h 1171575"/>
                <a:gd name="connsiteX71" fmla="*/ 1519237 w 2216944"/>
                <a:gd name="connsiteY71" fmla="*/ 733425 h 1171575"/>
                <a:gd name="connsiteX72" fmla="*/ 1519237 w 2216944"/>
                <a:gd name="connsiteY72" fmla="*/ 759619 h 1171575"/>
                <a:gd name="connsiteX73" fmla="*/ 1550194 w 2216944"/>
                <a:gd name="connsiteY73" fmla="*/ 759619 h 1171575"/>
                <a:gd name="connsiteX74" fmla="*/ 1550194 w 2216944"/>
                <a:gd name="connsiteY74" fmla="*/ 785812 h 1171575"/>
                <a:gd name="connsiteX75" fmla="*/ 1576387 w 2216944"/>
                <a:gd name="connsiteY75" fmla="*/ 785812 h 1171575"/>
                <a:gd name="connsiteX76" fmla="*/ 1576387 w 2216944"/>
                <a:gd name="connsiteY76" fmla="*/ 800100 h 1171575"/>
                <a:gd name="connsiteX77" fmla="*/ 1597819 w 2216944"/>
                <a:gd name="connsiteY77" fmla="*/ 800100 h 1171575"/>
                <a:gd name="connsiteX78" fmla="*/ 1597819 w 2216944"/>
                <a:gd name="connsiteY78" fmla="*/ 821531 h 1171575"/>
                <a:gd name="connsiteX79" fmla="*/ 1645444 w 2216944"/>
                <a:gd name="connsiteY79" fmla="*/ 821531 h 1171575"/>
                <a:gd name="connsiteX80" fmla="*/ 1645444 w 2216944"/>
                <a:gd name="connsiteY80" fmla="*/ 857250 h 1171575"/>
                <a:gd name="connsiteX81" fmla="*/ 1669256 w 2216944"/>
                <a:gd name="connsiteY81" fmla="*/ 857250 h 1171575"/>
                <a:gd name="connsiteX82" fmla="*/ 1669256 w 2216944"/>
                <a:gd name="connsiteY82" fmla="*/ 878681 h 1171575"/>
                <a:gd name="connsiteX83" fmla="*/ 1712119 w 2216944"/>
                <a:gd name="connsiteY83" fmla="*/ 878681 h 1171575"/>
                <a:gd name="connsiteX84" fmla="*/ 1712119 w 2216944"/>
                <a:gd name="connsiteY84" fmla="*/ 902494 h 1171575"/>
                <a:gd name="connsiteX85" fmla="*/ 1785937 w 2216944"/>
                <a:gd name="connsiteY85" fmla="*/ 902494 h 1171575"/>
                <a:gd name="connsiteX86" fmla="*/ 1785937 w 2216944"/>
                <a:gd name="connsiteY86" fmla="*/ 923925 h 1171575"/>
                <a:gd name="connsiteX87" fmla="*/ 1816894 w 2216944"/>
                <a:gd name="connsiteY87" fmla="*/ 923925 h 1171575"/>
                <a:gd name="connsiteX88" fmla="*/ 1816894 w 2216944"/>
                <a:gd name="connsiteY88" fmla="*/ 940594 h 1171575"/>
                <a:gd name="connsiteX89" fmla="*/ 1843087 w 2216944"/>
                <a:gd name="connsiteY89" fmla="*/ 940594 h 1171575"/>
                <a:gd name="connsiteX90" fmla="*/ 1843087 w 2216944"/>
                <a:gd name="connsiteY90" fmla="*/ 966787 h 1171575"/>
                <a:gd name="connsiteX91" fmla="*/ 1871662 w 2216944"/>
                <a:gd name="connsiteY91" fmla="*/ 966787 h 1171575"/>
                <a:gd name="connsiteX92" fmla="*/ 1871662 w 2216944"/>
                <a:gd name="connsiteY92" fmla="*/ 988219 h 1171575"/>
                <a:gd name="connsiteX93" fmla="*/ 1940719 w 2216944"/>
                <a:gd name="connsiteY93" fmla="*/ 988219 h 1171575"/>
                <a:gd name="connsiteX94" fmla="*/ 1940719 w 2216944"/>
                <a:gd name="connsiteY94" fmla="*/ 1012031 h 1171575"/>
                <a:gd name="connsiteX95" fmla="*/ 1978819 w 2216944"/>
                <a:gd name="connsiteY95" fmla="*/ 1012031 h 1171575"/>
                <a:gd name="connsiteX96" fmla="*/ 1978819 w 2216944"/>
                <a:gd name="connsiteY96" fmla="*/ 1031081 h 1171575"/>
                <a:gd name="connsiteX97" fmla="*/ 2007394 w 2216944"/>
                <a:gd name="connsiteY97" fmla="*/ 1031081 h 1171575"/>
                <a:gd name="connsiteX98" fmla="*/ 2007394 w 2216944"/>
                <a:gd name="connsiteY98" fmla="*/ 1042987 h 1171575"/>
                <a:gd name="connsiteX99" fmla="*/ 2057400 w 2216944"/>
                <a:gd name="connsiteY99" fmla="*/ 1042987 h 1171575"/>
                <a:gd name="connsiteX100" fmla="*/ 2057400 w 2216944"/>
                <a:gd name="connsiteY100" fmla="*/ 1071562 h 1171575"/>
                <a:gd name="connsiteX101" fmla="*/ 2083594 w 2216944"/>
                <a:gd name="connsiteY101" fmla="*/ 1071562 h 1171575"/>
                <a:gd name="connsiteX102" fmla="*/ 2083594 w 2216944"/>
                <a:gd name="connsiteY102" fmla="*/ 1083469 h 1171575"/>
                <a:gd name="connsiteX103" fmla="*/ 2107406 w 2216944"/>
                <a:gd name="connsiteY103" fmla="*/ 1107281 h 1171575"/>
                <a:gd name="connsiteX104" fmla="*/ 2107406 w 2216944"/>
                <a:gd name="connsiteY104" fmla="*/ 1123950 h 1171575"/>
                <a:gd name="connsiteX105" fmla="*/ 2126456 w 2216944"/>
                <a:gd name="connsiteY105" fmla="*/ 1123950 h 1171575"/>
                <a:gd name="connsiteX106" fmla="*/ 2126456 w 2216944"/>
                <a:gd name="connsiteY106" fmla="*/ 1138237 h 1171575"/>
                <a:gd name="connsiteX107" fmla="*/ 2169319 w 2216944"/>
                <a:gd name="connsiteY107" fmla="*/ 1138237 h 1171575"/>
                <a:gd name="connsiteX108" fmla="*/ 2169319 w 2216944"/>
                <a:gd name="connsiteY108" fmla="*/ 1171575 h 1171575"/>
                <a:gd name="connsiteX109" fmla="*/ 2216944 w 2216944"/>
                <a:gd name="connsiteY109" fmla="*/ 1171575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2216944" h="1171575">
                  <a:moveTo>
                    <a:pt x="0" y="0"/>
                  </a:moveTo>
                  <a:lnTo>
                    <a:pt x="69056" y="0"/>
                  </a:lnTo>
                  <a:lnTo>
                    <a:pt x="69056" y="30956"/>
                  </a:lnTo>
                  <a:lnTo>
                    <a:pt x="111919" y="30956"/>
                  </a:lnTo>
                  <a:lnTo>
                    <a:pt x="111919" y="40481"/>
                  </a:lnTo>
                  <a:lnTo>
                    <a:pt x="145256" y="40481"/>
                  </a:lnTo>
                  <a:lnTo>
                    <a:pt x="145256" y="59531"/>
                  </a:lnTo>
                  <a:lnTo>
                    <a:pt x="285750" y="59531"/>
                  </a:lnTo>
                  <a:lnTo>
                    <a:pt x="285750" y="90487"/>
                  </a:lnTo>
                  <a:lnTo>
                    <a:pt x="309562" y="90487"/>
                  </a:lnTo>
                  <a:lnTo>
                    <a:pt x="309562" y="119062"/>
                  </a:lnTo>
                  <a:lnTo>
                    <a:pt x="354806" y="119062"/>
                  </a:lnTo>
                  <a:lnTo>
                    <a:pt x="354806" y="135731"/>
                  </a:lnTo>
                  <a:lnTo>
                    <a:pt x="381000" y="135731"/>
                  </a:lnTo>
                  <a:lnTo>
                    <a:pt x="381000" y="154781"/>
                  </a:lnTo>
                  <a:lnTo>
                    <a:pt x="426244" y="154781"/>
                  </a:lnTo>
                  <a:lnTo>
                    <a:pt x="426244" y="166687"/>
                  </a:lnTo>
                  <a:lnTo>
                    <a:pt x="500062" y="166687"/>
                  </a:lnTo>
                  <a:lnTo>
                    <a:pt x="500062" y="183356"/>
                  </a:lnTo>
                  <a:lnTo>
                    <a:pt x="557212" y="183356"/>
                  </a:lnTo>
                  <a:lnTo>
                    <a:pt x="557212" y="195262"/>
                  </a:lnTo>
                  <a:lnTo>
                    <a:pt x="602456" y="195262"/>
                  </a:lnTo>
                  <a:lnTo>
                    <a:pt x="602456" y="195262"/>
                  </a:lnTo>
                  <a:lnTo>
                    <a:pt x="616744" y="209550"/>
                  </a:lnTo>
                  <a:lnTo>
                    <a:pt x="616744" y="226219"/>
                  </a:lnTo>
                  <a:lnTo>
                    <a:pt x="652462" y="226219"/>
                  </a:lnTo>
                  <a:lnTo>
                    <a:pt x="652462" y="250031"/>
                  </a:lnTo>
                  <a:lnTo>
                    <a:pt x="673894" y="250031"/>
                  </a:lnTo>
                  <a:lnTo>
                    <a:pt x="673894" y="288131"/>
                  </a:lnTo>
                  <a:lnTo>
                    <a:pt x="697706" y="288131"/>
                  </a:lnTo>
                  <a:lnTo>
                    <a:pt x="697706" y="304800"/>
                  </a:lnTo>
                  <a:lnTo>
                    <a:pt x="745331" y="304800"/>
                  </a:lnTo>
                  <a:lnTo>
                    <a:pt x="745331" y="328612"/>
                  </a:lnTo>
                  <a:lnTo>
                    <a:pt x="788194" y="328612"/>
                  </a:lnTo>
                  <a:lnTo>
                    <a:pt x="788194" y="342900"/>
                  </a:lnTo>
                  <a:lnTo>
                    <a:pt x="812006" y="342900"/>
                  </a:lnTo>
                  <a:lnTo>
                    <a:pt x="812006" y="361950"/>
                  </a:lnTo>
                  <a:lnTo>
                    <a:pt x="833437" y="361950"/>
                  </a:lnTo>
                  <a:lnTo>
                    <a:pt x="833437" y="376237"/>
                  </a:lnTo>
                  <a:lnTo>
                    <a:pt x="871537" y="376237"/>
                  </a:lnTo>
                  <a:lnTo>
                    <a:pt x="871537" y="392906"/>
                  </a:lnTo>
                  <a:lnTo>
                    <a:pt x="907256" y="392906"/>
                  </a:lnTo>
                  <a:lnTo>
                    <a:pt x="907256" y="414337"/>
                  </a:lnTo>
                  <a:lnTo>
                    <a:pt x="1014412" y="414337"/>
                  </a:lnTo>
                  <a:lnTo>
                    <a:pt x="1014412" y="442912"/>
                  </a:lnTo>
                  <a:lnTo>
                    <a:pt x="1033462" y="442912"/>
                  </a:lnTo>
                  <a:lnTo>
                    <a:pt x="1033462" y="466725"/>
                  </a:lnTo>
                  <a:lnTo>
                    <a:pt x="1069181" y="466725"/>
                  </a:lnTo>
                  <a:lnTo>
                    <a:pt x="1069181" y="483394"/>
                  </a:lnTo>
                  <a:lnTo>
                    <a:pt x="1107281" y="483394"/>
                  </a:lnTo>
                  <a:lnTo>
                    <a:pt x="1107281" y="497681"/>
                  </a:lnTo>
                  <a:lnTo>
                    <a:pt x="1152525" y="497681"/>
                  </a:lnTo>
                  <a:lnTo>
                    <a:pt x="1152525" y="516731"/>
                  </a:lnTo>
                  <a:lnTo>
                    <a:pt x="1188244" y="516731"/>
                  </a:lnTo>
                  <a:lnTo>
                    <a:pt x="1188244" y="535781"/>
                  </a:lnTo>
                  <a:lnTo>
                    <a:pt x="1207294" y="535781"/>
                  </a:lnTo>
                  <a:lnTo>
                    <a:pt x="1207294" y="573881"/>
                  </a:lnTo>
                  <a:lnTo>
                    <a:pt x="1223962" y="573881"/>
                  </a:lnTo>
                  <a:lnTo>
                    <a:pt x="1223962" y="595312"/>
                  </a:lnTo>
                  <a:lnTo>
                    <a:pt x="1269206" y="595312"/>
                  </a:lnTo>
                  <a:lnTo>
                    <a:pt x="1269206" y="642937"/>
                  </a:lnTo>
                  <a:lnTo>
                    <a:pt x="1319212" y="642937"/>
                  </a:lnTo>
                  <a:lnTo>
                    <a:pt x="1319212" y="661987"/>
                  </a:lnTo>
                  <a:lnTo>
                    <a:pt x="1350169" y="661987"/>
                  </a:lnTo>
                  <a:lnTo>
                    <a:pt x="1350169" y="673894"/>
                  </a:lnTo>
                  <a:lnTo>
                    <a:pt x="1373981" y="673894"/>
                  </a:lnTo>
                  <a:lnTo>
                    <a:pt x="1373981" y="697706"/>
                  </a:lnTo>
                  <a:lnTo>
                    <a:pt x="1450181" y="697706"/>
                  </a:lnTo>
                  <a:lnTo>
                    <a:pt x="1450181" y="719137"/>
                  </a:lnTo>
                  <a:lnTo>
                    <a:pt x="1471612" y="719137"/>
                  </a:lnTo>
                  <a:lnTo>
                    <a:pt x="1471612" y="733425"/>
                  </a:lnTo>
                  <a:lnTo>
                    <a:pt x="1519237" y="733425"/>
                  </a:lnTo>
                  <a:lnTo>
                    <a:pt x="1519237" y="759619"/>
                  </a:lnTo>
                  <a:lnTo>
                    <a:pt x="1550194" y="759619"/>
                  </a:lnTo>
                  <a:lnTo>
                    <a:pt x="1550194" y="785812"/>
                  </a:lnTo>
                  <a:lnTo>
                    <a:pt x="1576387" y="785812"/>
                  </a:lnTo>
                  <a:lnTo>
                    <a:pt x="1576387" y="800100"/>
                  </a:lnTo>
                  <a:lnTo>
                    <a:pt x="1597819" y="800100"/>
                  </a:lnTo>
                  <a:lnTo>
                    <a:pt x="1597819" y="821531"/>
                  </a:lnTo>
                  <a:lnTo>
                    <a:pt x="1645444" y="821531"/>
                  </a:lnTo>
                  <a:lnTo>
                    <a:pt x="1645444" y="857250"/>
                  </a:lnTo>
                  <a:lnTo>
                    <a:pt x="1669256" y="857250"/>
                  </a:lnTo>
                  <a:lnTo>
                    <a:pt x="1669256" y="878681"/>
                  </a:lnTo>
                  <a:lnTo>
                    <a:pt x="1712119" y="878681"/>
                  </a:lnTo>
                  <a:lnTo>
                    <a:pt x="1712119" y="902494"/>
                  </a:lnTo>
                  <a:lnTo>
                    <a:pt x="1785937" y="902494"/>
                  </a:lnTo>
                  <a:lnTo>
                    <a:pt x="1785937" y="923925"/>
                  </a:lnTo>
                  <a:lnTo>
                    <a:pt x="1816894" y="923925"/>
                  </a:lnTo>
                  <a:lnTo>
                    <a:pt x="1816894" y="940594"/>
                  </a:lnTo>
                  <a:lnTo>
                    <a:pt x="1843087" y="940594"/>
                  </a:lnTo>
                  <a:lnTo>
                    <a:pt x="1843087" y="966787"/>
                  </a:lnTo>
                  <a:lnTo>
                    <a:pt x="1871662" y="966787"/>
                  </a:lnTo>
                  <a:lnTo>
                    <a:pt x="1871662" y="988219"/>
                  </a:lnTo>
                  <a:lnTo>
                    <a:pt x="1940719" y="988219"/>
                  </a:lnTo>
                  <a:lnTo>
                    <a:pt x="1940719" y="1012031"/>
                  </a:lnTo>
                  <a:lnTo>
                    <a:pt x="1978819" y="1012031"/>
                  </a:lnTo>
                  <a:lnTo>
                    <a:pt x="1978819" y="1031081"/>
                  </a:lnTo>
                  <a:lnTo>
                    <a:pt x="2007394" y="1031081"/>
                  </a:lnTo>
                  <a:lnTo>
                    <a:pt x="2007394" y="1042987"/>
                  </a:lnTo>
                  <a:lnTo>
                    <a:pt x="2057400" y="1042987"/>
                  </a:lnTo>
                  <a:lnTo>
                    <a:pt x="2057400" y="1071562"/>
                  </a:lnTo>
                  <a:lnTo>
                    <a:pt x="2083594" y="1071562"/>
                  </a:lnTo>
                  <a:lnTo>
                    <a:pt x="2083594" y="1083469"/>
                  </a:lnTo>
                  <a:lnTo>
                    <a:pt x="2107406" y="1107281"/>
                  </a:lnTo>
                  <a:lnTo>
                    <a:pt x="2107406" y="1123950"/>
                  </a:lnTo>
                  <a:lnTo>
                    <a:pt x="2126456" y="1123950"/>
                  </a:lnTo>
                  <a:lnTo>
                    <a:pt x="2126456" y="1138237"/>
                  </a:lnTo>
                  <a:lnTo>
                    <a:pt x="2169319" y="1138237"/>
                  </a:lnTo>
                  <a:lnTo>
                    <a:pt x="2169319" y="1171575"/>
                  </a:lnTo>
                  <a:lnTo>
                    <a:pt x="2216944" y="11715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88" name="Freeform: Shape 20487">
              <a:extLst>
                <a:ext uri="{FF2B5EF4-FFF2-40B4-BE49-F238E27FC236}">
                  <a16:creationId xmlns:a16="http://schemas.microsoft.com/office/drawing/2014/main" id="{2CD65ADB-A9D6-C4EC-0391-D048FB9F1007}"/>
                </a:ext>
              </a:extLst>
            </p:cNvPr>
            <p:cNvSpPr/>
            <p:nvPr/>
          </p:nvSpPr>
          <p:spPr bwMode="auto">
            <a:xfrm>
              <a:off x="4672013" y="3093244"/>
              <a:ext cx="2964656" cy="828675"/>
            </a:xfrm>
            <a:custGeom>
              <a:avLst/>
              <a:gdLst>
                <a:gd name="connsiteX0" fmla="*/ 0 w 2964656"/>
                <a:gd name="connsiteY0" fmla="*/ 0 h 828675"/>
                <a:gd name="connsiteX1" fmla="*/ 59531 w 2964656"/>
                <a:gd name="connsiteY1" fmla="*/ 0 h 828675"/>
                <a:gd name="connsiteX2" fmla="*/ 59531 w 2964656"/>
                <a:gd name="connsiteY2" fmla="*/ 28575 h 828675"/>
                <a:gd name="connsiteX3" fmla="*/ 92868 w 2964656"/>
                <a:gd name="connsiteY3" fmla="*/ 28575 h 828675"/>
                <a:gd name="connsiteX4" fmla="*/ 92868 w 2964656"/>
                <a:gd name="connsiteY4" fmla="*/ 50006 h 828675"/>
                <a:gd name="connsiteX5" fmla="*/ 126206 w 2964656"/>
                <a:gd name="connsiteY5" fmla="*/ 50006 h 828675"/>
                <a:gd name="connsiteX6" fmla="*/ 126206 w 2964656"/>
                <a:gd name="connsiteY6" fmla="*/ 69056 h 828675"/>
                <a:gd name="connsiteX7" fmla="*/ 157162 w 2964656"/>
                <a:gd name="connsiteY7" fmla="*/ 69056 h 828675"/>
                <a:gd name="connsiteX8" fmla="*/ 157162 w 2964656"/>
                <a:gd name="connsiteY8" fmla="*/ 83344 h 828675"/>
                <a:gd name="connsiteX9" fmla="*/ 180975 w 2964656"/>
                <a:gd name="connsiteY9" fmla="*/ 83344 h 828675"/>
                <a:gd name="connsiteX10" fmla="*/ 180975 w 2964656"/>
                <a:gd name="connsiteY10" fmla="*/ 102394 h 828675"/>
                <a:gd name="connsiteX11" fmla="*/ 219075 w 2964656"/>
                <a:gd name="connsiteY11" fmla="*/ 102394 h 828675"/>
                <a:gd name="connsiteX12" fmla="*/ 219075 w 2964656"/>
                <a:gd name="connsiteY12" fmla="*/ 119062 h 828675"/>
                <a:gd name="connsiteX13" fmla="*/ 314325 w 2964656"/>
                <a:gd name="connsiteY13" fmla="*/ 119062 h 828675"/>
                <a:gd name="connsiteX14" fmla="*/ 314325 w 2964656"/>
                <a:gd name="connsiteY14" fmla="*/ 145256 h 828675"/>
                <a:gd name="connsiteX15" fmla="*/ 338137 w 2964656"/>
                <a:gd name="connsiteY15" fmla="*/ 145256 h 828675"/>
                <a:gd name="connsiteX16" fmla="*/ 338137 w 2964656"/>
                <a:gd name="connsiteY16" fmla="*/ 166687 h 828675"/>
                <a:gd name="connsiteX17" fmla="*/ 376237 w 2964656"/>
                <a:gd name="connsiteY17" fmla="*/ 166687 h 828675"/>
                <a:gd name="connsiteX18" fmla="*/ 376237 w 2964656"/>
                <a:gd name="connsiteY18" fmla="*/ 192881 h 828675"/>
                <a:gd name="connsiteX19" fmla="*/ 421481 w 2964656"/>
                <a:gd name="connsiteY19" fmla="*/ 192881 h 828675"/>
                <a:gd name="connsiteX20" fmla="*/ 421481 w 2964656"/>
                <a:gd name="connsiteY20" fmla="*/ 214312 h 828675"/>
                <a:gd name="connsiteX21" fmla="*/ 481012 w 2964656"/>
                <a:gd name="connsiteY21" fmla="*/ 214312 h 828675"/>
                <a:gd name="connsiteX22" fmla="*/ 481012 w 2964656"/>
                <a:gd name="connsiteY22" fmla="*/ 247650 h 828675"/>
                <a:gd name="connsiteX23" fmla="*/ 545306 w 2964656"/>
                <a:gd name="connsiteY23" fmla="*/ 247650 h 828675"/>
                <a:gd name="connsiteX24" fmla="*/ 545306 w 2964656"/>
                <a:gd name="connsiteY24" fmla="*/ 266700 h 828675"/>
                <a:gd name="connsiteX25" fmla="*/ 581025 w 2964656"/>
                <a:gd name="connsiteY25" fmla="*/ 266700 h 828675"/>
                <a:gd name="connsiteX26" fmla="*/ 581025 w 2964656"/>
                <a:gd name="connsiteY26" fmla="*/ 288131 h 828675"/>
                <a:gd name="connsiteX27" fmla="*/ 602456 w 2964656"/>
                <a:gd name="connsiteY27" fmla="*/ 288131 h 828675"/>
                <a:gd name="connsiteX28" fmla="*/ 602456 w 2964656"/>
                <a:gd name="connsiteY28" fmla="*/ 307181 h 828675"/>
                <a:gd name="connsiteX29" fmla="*/ 673893 w 2964656"/>
                <a:gd name="connsiteY29" fmla="*/ 307181 h 828675"/>
                <a:gd name="connsiteX30" fmla="*/ 673893 w 2964656"/>
                <a:gd name="connsiteY30" fmla="*/ 338137 h 828675"/>
                <a:gd name="connsiteX31" fmla="*/ 731043 w 2964656"/>
                <a:gd name="connsiteY31" fmla="*/ 338137 h 828675"/>
                <a:gd name="connsiteX32" fmla="*/ 731043 w 2964656"/>
                <a:gd name="connsiteY32" fmla="*/ 352425 h 828675"/>
                <a:gd name="connsiteX33" fmla="*/ 757237 w 2964656"/>
                <a:gd name="connsiteY33" fmla="*/ 352425 h 828675"/>
                <a:gd name="connsiteX34" fmla="*/ 757237 w 2964656"/>
                <a:gd name="connsiteY34" fmla="*/ 366712 h 828675"/>
                <a:gd name="connsiteX35" fmla="*/ 797718 w 2964656"/>
                <a:gd name="connsiteY35" fmla="*/ 366712 h 828675"/>
                <a:gd name="connsiteX36" fmla="*/ 797718 w 2964656"/>
                <a:gd name="connsiteY36" fmla="*/ 390525 h 828675"/>
                <a:gd name="connsiteX37" fmla="*/ 833437 w 2964656"/>
                <a:gd name="connsiteY37" fmla="*/ 390525 h 828675"/>
                <a:gd name="connsiteX38" fmla="*/ 833437 w 2964656"/>
                <a:gd name="connsiteY38" fmla="*/ 404812 h 828675"/>
                <a:gd name="connsiteX39" fmla="*/ 892968 w 2964656"/>
                <a:gd name="connsiteY39" fmla="*/ 404812 h 828675"/>
                <a:gd name="connsiteX40" fmla="*/ 892968 w 2964656"/>
                <a:gd name="connsiteY40" fmla="*/ 423862 h 828675"/>
                <a:gd name="connsiteX41" fmla="*/ 950118 w 2964656"/>
                <a:gd name="connsiteY41" fmla="*/ 423862 h 828675"/>
                <a:gd name="connsiteX42" fmla="*/ 950118 w 2964656"/>
                <a:gd name="connsiteY42" fmla="*/ 442912 h 828675"/>
                <a:gd name="connsiteX43" fmla="*/ 1016793 w 2964656"/>
                <a:gd name="connsiteY43" fmla="*/ 442912 h 828675"/>
                <a:gd name="connsiteX44" fmla="*/ 1021556 w 2964656"/>
                <a:gd name="connsiteY44" fmla="*/ 447675 h 828675"/>
                <a:gd name="connsiteX45" fmla="*/ 1088231 w 2964656"/>
                <a:gd name="connsiteY45" fmla="*/ 447675 h 828675"/>
                <a:gd name="connsiteX46" fmla="*/ 1088231 w 2964656"/>
                <a:gd name="connsiteY46" fmla="*/ 464344 h 828675"/>
                <a:gd name="connsiteX47" fmla="*/ 1116806 w 2964656"/>
                <a:gd name="connsiteY47" fmla="*/ 464344 h 828675"/>
                <a:gd name="connsiteX48" fmla="*/ 1116806 w 2964656"/>
                <a:gd name="connsiteY48" fmla="*/ 481012 h 828675"/>
                <a:gd name="connsiteX49" fmla="*/ 1143000 w 2964656"/>
                <a:gd name="connsiteY49" fmla="*/ 481012 h 828675"/>
                <a:gd name="connsiteX50" fmla="*/ 1143000 w 2964656"/>
                <a:gd name="connsiteY50" fmla="*/ 500062 h 828675"/>
                <a:gd name="connsiteX51" fmla="*/ 1209675 w 2964656"/>
                <a:gd name="connsiteY51" fmla="*/ 500062 h 828675"/>
                <a:gd name="connsiteX52" fmla="*/ 1209675 w 2964656"/>
                <a:gd name="connsiteY52" fmla="*/ 514350 h 828675"/>
                <a:gd name="connsiteX53" fmla="*/ 1247775 w 2964656"/>
                <a:gd name="connsiteY53" fmla="*/ 514350 h 828675"/>
                <a:gd name="connsiteX54" fmla="*/ 1247775 w 2964656"/>
                <a:gd name="connsiteY54" fmla="*/ 523875 h 828675"/>
                <a:gd name="connsiteX55" fmla="*/ 1312068 w 2964656"/>
                <a:gd name="connsiteY55" fmla="*/ 523875 h 828675"/>
                <a:gd name="connsiteX56" fmla="*/ 1312068 w 2964656"/>
                <a:gd name="connsiteY56" fmla="*/ 540544 h 828675"/>
                <a:gd name="connsiteX57" fmla="*/ 1350168 w 2964656"/>
                <a:gd name="connsiteY57" fmla="*/ 540544 h 828675"/>
                <a:gd name="connsiteX58" fmla="*/ 1350168 w 2964656"/>
                <a:gd name="connsiteY58" fmla="*/ 559594 h 828675"/>
                <a:gd name="connsiteX59" fmla="*/ 1385887 w 2964656"/>
                <a:gd name="connsiteY59" fmla="*/ 559594 h 828675"/>
                <a:gd name="connsiteX60" fmla="*/ 1385887 w 2964656"/>
                <a:gd name="connsiteY60" fmla="*/ 581025 h 828675"/>
                <a:gd name="connsiteX61" fmla="*/ 1452562 w 2964656"/>
                <a:gd name="connsiteY61" fmla="*/ 581025 h 828675"/>
                <a:gd name="connsiteX62" fmla="*/ 1452562 w 2964656"/>
                <a:gd name="connsiteY62" fmla="*/ 595312 h 828675"/>
                <a:gd name="connsiteX63" fmla="*/ 1521618 w 2964656"/>
                <a:gd name="connsiteY63" fmla="*/ 595312 h 828675"/>
                <a:gd name="connsiteX64" fmla="*/ 1521618 w 2964656"/>
                <a:gd name="connsiteY64" fmla="*/ 616744 h 828675"/>
                <a:gd name="connsiteX65" fmla="*/ 1588293 w 2964656"/>
                <a:gd name="connsiteY65" fmla="*/ 616744 h 828675"/>
                <a:gd name="connsiteX66" fmla="*/ 1588293 w 2964656"/>
                <a:gd name="connsiteY66" fmla="*/ 631031 h 828675"/>
                <a:gd name="connsiteX67" fmla="*/ 1616868 w 2964656"/>
                <a:gd name="connsiteY67" fmla="*/ 631031 h 828675"/>
                <a:gd name="connsiteX68" fmla="*/ 1664493 w 2964656"/>
                <a:gd name="connsiteY68" fmla="*/ 631031 h 828675"/>
                <a:gd name="connsiteX69" fmla="*/ 1664493 w 2964656"/>
                <a:gd name="connsiteY69" fmla="*/ 652462 h 828675"/>
                <a:gd name="connsiteX70" fmla="*/ 1743075 w 2964656"/>
                <a:gd name="connsiteY70" fmla="*/ 652462 h 828675"/>
                <a:gd name="connsiteX71" fmla="*/ 1743075 w 2964656"/>
                <a:gd name="connsiteY71" fmla="*/ 673894 h 828675"/>
                <a:gd name="connsiteX72" fmla="*/ 1807368 w 2964656"/>
                <a:gd name="connsiteY72" fmla="*/ 673894 h 828675"/>
                <a:gd name="connsiteX73" fmla="*/ 1807368 w 2964656"/>
                <a:gd name="connsiteY73" fmla="*/ 695325 h 828675"/>
                <a:gd name="connsiteX74" fmla="*/ 1831181 w 2964656"/>
                <a:gd name="connsiteY74" fmla="*/ 695325 h 828675"/>
                <a:gd name="connsiteX75" fmla="*/ 1831181 w 2964656"/>
                <a:gd name="connsiteY75" fmla="*/ 700087 h 828675"/>
                <a:gd name="connsiteX76" fmla="*/ 1957387 w 2964656"/>
                <a:gd name="connsiteY76" fmla="*/ 700087 h 828675"/>
                <a:gd name="connsiteX77" fmla="*/ 1957387 w 2964656"/>
                <a:gd name="connsiteY77" fmla="*/ 714375 h 828675"/>
                <a:gd name="connsiteX78" fmla="*/ 2133600 w 2964656"/>
                <a:gd name="connsiteY78" fmla="*/ 714375 h 828675"/>
                <a:gd name="connsiteX79" fmla="*/ 2133600 w 2964656"/>
                <a:gd name="connsiteY79" fmla="*/ 731044 h 828675"/>
                <a:gd name="connsiteX80" fmla="*/ 2216943 w 2964656"/>
                <a:gd name="connsiteY80" fmla="*/ 731044 h 828675"/>
                <a:gd name="connsiteX81" fmla="*/ 2216943 w 2964656"/>
                <a:gd name="connsiteY81" fmla="*/ 752475 h 828675"/>
                <a:gd name="connsiteX82" fmla="*/ 2336006 w 2964656"/>
                <a:gd name="connsiteY82" fmla="*/ 752475 h 828675"/>
                <a:gd name="connsiteX83" fmla="*/ 2336006 w 2964656"/>
                <a:gd name="connsiteY83" fmla="*/ 773906 h 828675"/>
                <a:gd name="connsiteX84" fmla="*/ 2409825 w 2964656"/>
                <a:gd name="connsiteY84" fmla="*/ 773906 h 828675"/>
                <a:gd name="connsiteX85" fmla="*/ 2409825 w 2964656"/>
                <a:gd name="connsiteY85" fmla="*/ 785812 h 828675"/>
                <a:gd name="connsiteX86" fmla="*/ 2697956 w 2964656"/>
                <a:gd name="connsiteY86" fmla="*/ 785812 h 828675"/>
                <a:gd name="connsiteX87" fmla="*/ 2697956 w 2964656"/>
                <a:gd name="connsiteY87" fmla="*/ 802481 h 828675"/>
                <a:gd name="connsiteX88" fmla="*/ 2755106 w 2964656"/>
                <a:gd name="connsiteY88" fmla="*/ 802481 h 828675"/>
                <a:gd name="connsiteX89" fmla="*/ 2821781 w 2964656"/>
                <a:gd name="connsiteY89" fmla="*/ 802481 h 828675"/>
                <a:gd name="connsiteX90" fmla="*/ 2821781 w 2964656"/>
                <a:gd name="connsiteY90" fmla="*/ 828675 h 828675"/>
                <a:gd name="connsiteX91" fmla="*/ 2964656 w 2964656"/>
                <a:gd name="connsiteY91" fmla="*/ 82867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964656" h="828675">
                  <a:moveTo>
                    <a:pt x="0" y="0"/>
                  </a:moveTo>
                  <a:lnTo>
                    <a:pt x="59531" y="0"/>
                  </a:lnTo>
                  <a:lnTo>
                    <a:pt x="59531" y="28575"/>
                  </a:lnTo>
                  <a:lnTo>
                    <a:pt x="92868" y="28575"/>
                  </a:lnTo>
                  <a:lnTo>
                    <a:pt x="92868" y="50006"/>
                  </a:lnTo>
                  <a:lnTo>
                    <a:pt x="126206" y="50006"/>
                  </a:lnTo>
                  <a:lnTo>
                    <a:pt x="126206" y="69056"/>
                  </a:lnTo>
                  <a:lnTo>
                    <a:pt x="157162" y="69056"/>
                  </a:lnTo>
                  <a:lnTo>
                    <a:pt x="157162" y="83344"/>
                  </a:lnTo>
                  <a:lnTo>
                    <a:pt x="180975" y="83344"/>
                  </a:lnTo>
                  <a:lnTo>
                    <a:pt x="180975" y="102394"/>
                  </a:lnTo>
                  <a:lnTo>
                    <a:pt x="219075" y="102394"/>
                  </a:lnTo>
                  <a:lnTo>
                    <a:pt x="219075" y="119062"/>
                  </a:lnTo>
                  <a:lnTo>
                    <a:pt x="314325" y="119062"/>
                  </a:lnTo>
                  <a:lnTo>
                    <a:pt x="314325" y="145256"/>
                  </a:lnTo>
                  <a:lnTo>
                    <a:pt x="338137" y="145256"/>
                  </a:lnTo>
                  <a:lnTo>
                    <a:pt x="338137" y="166687"/>
                  </a:lnTo>
                  <a:lnTo>
                    <a:pt x="376237" y="166687"/>
                  </a:lnTo>
                  <a:lnTo>
                    <a:pt x="376237" y="192881"/>
                  </a:lnTo>
                  <a:lnTo>
                    <a:pt x="421481" y="192881"/>
                  </a:lnTo>
                  <a:lnTo>
                    <a:pt x="421481" y="214312"/>
                  </a:lnTo>
                  <a:lnTo>
                    <a:pt x="481012" y="214312"/>
                  </a:lnTo>
                  <a:lnTo>
                    <a:pt x="481012" y="247650"/>
                  </a:lnTo>
                  <a:lnTo>
                    <a:pt x="545306" y="247650"/>
                  </a:lnTo>
                  <a:lnTo>
                    <a:pt x="545306" y="266700"/>
                  </a:lnTo>
                  <a:lnTo>
                    <a:pt x="581025" y="266700"/>
                  </a:lnTo>
                  <a:lnTo>
                    <a:pt x="581025" y="288131"/>
                  </a:lnTo>
                  <a:lnTo>
                    <a:pt x="602456" y="288131"/>
                  </a:lnTo>
                  <a:lnTo>
                    <a:pt x="602456" y="307181"/>
                  </a:lnTo>
                  <a:lnTo>
                    <a:pt x="673893" y="307181"/>
                  </a:lnTo>
                  <a:lnTo>
                    <a:pt x="673893" y="338137"/>
                  </a:lnTo>
                  <a:lnTo>
                    <a:pt x="731043" y="338137"/>
                  </a:lnTo>
                  <a:lnTo>
                    <a:pt x="731043" y="352425"/>
                  </a:lnTo>
                  <a:lnTo>
                    <a:pt x="757237" y="352425"/>
                  </a:lnTo>
                  <a:lnTo>
                    <a:pt x="757237" y="366712"/>
                  </a:lnTo>
                  <a:lnTo>
                    <a:pt x="797718" y="366712"/>
                  </a:lnTo>
                  <a:lnTo>
                    <a:pt x="797718" y="390525"/>
                  </a:lnTo>
                  <a:lnTo>
                    <a:pt x="833437" y="390525"/>
                  </a:lnTo>
                  <a:lnTo>
                    <a:pt x="833437" y="404812"/>
                  </a:lnTo>
                  <a:lnTo>
                    <a:pt x="892968" y="404812"/>
                  </a:lnTo>
                  <a:lnTo>
                    <a:pt x="892968" y="423862"/>
                  </a:lnTo>
                  <a:lnTo>
                    <a:pt x="950118" y="423862"/>
                  </a:lnTo>
                  <a:lnTo>
                    <a:pt x="950118" y="442912"/>
                  </a:lnTo>
                  <a:lnTo>
                    <a:pt x="1016793" y="442912"/>
                  </a:lnTo>
                  <a:lnTo>
                    <a:pt x="1021556" y="447675"/>
                  </a:lnTo>
                  <a:lnTo>
                    <a:pt x="1088231" y="447675"/>
                  </a:lnTo>
                  <a:lnTo>
                    <a:pt x="1088231" y="464344"/>
                  </a:lnTo>
                  <a:lnTo>
                    <a:pt x="1116806" y="464344"/>
                  </a:lnTo>
                  <a:lnTo>
                    <a:pt x="1116806" y="481012"/>
                  </a:lnTo>
                  <a:lnTo>
                    <a:pt x="1143000" y="481012"/>
                  </a:lnTo>
                  <a:lnTo>
                    <a:pt x="1143000" y="500062"/>
                  </a:lnTo>
                  <a:lnTo>
                    <a:pt x="1209675" y="500062"/>
                  </a:lnTo>
                  <a:lnTo>
                    <a:pt x="1209675" y="514350"/>
                  </a:lnTo>
                  <a:lnTo>
                    <a:pt x="1247775" y="514350"/>
                  </a:lnTo>
                  <a:lnTo>
                    <a:pt x="1247775" y="523875"/>
                  </a:lnTo>
                  <a:lnTo>
                    <a:pt x="1312068" y="523875"/>
                  </a:lnTo>
                  <a:lnTo>
                    <a:pt x="1312068" y="540544"/>
                  </a:lnTo>
                  <a:lnTo>
                    <a:pt x="1350168" y="540544"/>
                  </a:lnTo>
                  <a:lnTo>
                    <a:pt x="1350168" y="559594"/>
                  </a:lnTo>
                  <a:lnTo>
                    <a:pt x="1385887" y="559594"/>
                  </a:lnTo>
                  <a:lnTo>
                    <a:pt x="1385887" y="581025"/>
                  </a:lnTo>
                  <a:lnTo>
                    <a:pt x="1452562" y="581025"/>
                  </a:lnTo>
                  <a:lnTo>
                    <a:pt x="1452562" y="595312"/>
                  </a:lnTo>
                  <a:lnTo>
                    <a:pt x="1521618" y="595312"/>
                  </a:lnTo>
                  <a:lnTo>
                    <a:pt x="1521618" y="616744"/>
                  </a:lnTo>
                  <a:lnTo>
                    <a:pt x="1588293" y="616744"/>
                  </a:lnTo>
                  <a:lnTo>
                    <a:pt x="1588293" y="631031"/>
                  </a:lnTo>
                  <a:lnTo>
                    <a:pt x="1616868" y="631031"/>
                  </a:lnTo>
                  <a:lnTo>
                    <a:pt x="1664493" y="631031"/>
                  </a:lnTo>
                  <a:lnTo>
                    <a:pt x="1664493" y="652462"/>
                  </a:lnTo>
                  <a:lnTo>
                    <a:pt x="1743075" y="652462"/>
                  </a:lnTo>
                  <a:lnTo>
                    <a:pt x="1743075" y="673894"/>
                  </a:lnTo>
                  <a:lnTo>
                    <a:pt x="1807368" y="673894"/>
                  </a:lnTo>
                  <a:lnTo>
                    <a:pt x="1807368" y="695325"/>
                  </a:lnTo>
                  <a:lnTo>
                    <a:pt x="1831181" y="695325"/>
                  </a:lnTo>
                  <a:lnTo>
                    <a:pt x="1831181" y="700087"/>
                  </a:lnTo>
                  <a:lnTo>
                    <a:pt x="1957387" y="700087"/>
                  </a:lnTo>
                  <a:lnTo>
                    <a:pt x="1957387" y="714375"/>
                  </a:lnTo>
                  <a:lnTo>
                    <a:pt x="2133600" y="714375"/>
                  </a:lnTo>
                  <a:lnTo>
                    <a:pt x="2133600" y="731044"/>
                  </a:lnTo>
                  <a:lnTo>
                    <a:pt x="2216943" y="731044"/>
                  </a:lnTo>
                  <a:lnTo>
                    <a:pt x="2216943" y="752475"/>
                  </a:lnTo>
                  <a:lnTo>
                    <a:pt x="2336006" y="752475"/>
                  </a:lnTo>
                  <a:lnTo>
                    <a:pt x="2336006" y="773906"/>
                  </a:lnTo>
                  <a:lnTo>
                    <a:pt x="2409825" y="773906"/>
                  </a:lnTo>
                  <a:lnTo>
                    <a:pt x="2409825" y="785812"/>
                  </a:lnTo>
                  <a:lnTo>
                    <a:pt x="2697956" y="785812"/>
                  </a:lnTo>
                  <a:lnTo>
                    <a:pt x="2697956" y="802481"/>
                  </a:lnTo>
                  <a:lnTo>
                    <a:pt x="2755106" y="802481"/>
                  </a:lnTo>
                  <a:lnTo>
                    <a:pt x="2821781" y="802481"/>
                  </a:lnTo>
                  <a:lnTo>
                    <a:pt x="2821781" y="828675"/>
                  </a:lnTo>
                  <a:lnTo>
                    <a:pt x="2964656" y="8286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89" name="Freeform: Shape 20488">
              <a:extLst>
                <a:ext uri="{FF2B5EF4-FFF2-40B4-BE49-F238E27FC236}">
                  <a16:creationId xmlns:a16="http://schemas.microsoft.com/office/drawing/2014/main" id="{4E1E54A2-F7EB-41EE-A646-7FF31FB5CDB3}"/>
                </a:ext>
              </a:extLst>
            </p:cNvPr>
            <p:cNvSpPr/>
            <p:nvPr/>
          </p:nvSpPr>
          <p:spPr bwMode="auto">
            <a:xfrm>
              <a:off x="7641431" y="3926681"/>
              <a:ext cx="2188369" cy="211932"/>
            </a:xfrm>
            <a:custGeom>
              <a:avLst/>
              <a:gdLst>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31032 w 2188369"/>
                <a:gd name="connsiteY8" fmla="*/ 135732 h 211932"/>
                <a:gd name="connsiteX9" fmla="*/ 619125 w 2188369"/>
                <a:gd name="connsiteY9" fmla="*/ 123825 h 211932"/>
                <a:gd name="connsiteX10" fmla="*/ 619125 w 2188369"/>
                <a:gd name="connsiteY10" fmla="*/ 95250 h 211932"/>
                <a:gd name="connsiteX11" fmla="*/ 552450 w 2188369"/>
                <a:gd name="connsiteY11" fmla="*/ 95250 h 211932"/>
                <a:gd name="connsiteX12" fmla="*/ 552450 w 2188369"/>
                <a:gd name="connsiteY12" fmla="*/ 78582 h 211932"/>
                <a:gd name="connsiteX13" fmla="*/ 302419 w 2188369"/>
                <a:gd name="connsiteY13" fmla="*/ 78582 h 211932"/>
                <a:gd name="connsiteX14" fmla="*/ 290513 w 2188369"/>
                <a:gd name="connsiteY14" fmla="*/ 66676 h 211932"/>
                <a:gd name="connsiteX15" fmla="*/ 290513 w 2188369"/>
                <a:gd name="connsiteY15" fmla="*/ 50007 h 211932"/>
                <a:gd name="connsiteX16" fmla="*/ 195263 w 2188369"/>
                <a:gd name="connsiteY16" fmla="*/ 50007 h 211932"/>
                <a:gd name="connsiteX17" fmla="*/ 195263 w 2188369"/>
                <a:gd name="connsiteY17" fmla="*/ 30957 h 211932"/>
                <a:gd name="connsiteX18" fmla="*/ 104775 w 2188369"/>
                <a:gd name="connsiteY18" fmla="*/ 30957 h 211932"/>
                <a:gd name="connsiteX19" fmla="*/ 104775 w 2188369"/>
                <a:gd name="connsiteY19" fmla="*/ 11907 h 211932"/>
                <a:gd name="connsiteX20" fmla="*/ 0 w 2188369"/>
                <a:gd name="connsiteY20" fmla="*/ 11907 h 211932"/>
                <a:gd name="connsiteX21" fmla="*/ 0 w 2188369"/>
                <a:gd name="connsiteY21" fmla="*/ 0 h 211932"/>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31032 w 2188369"/>
                <a:gd name="connsiteY8" fmla="*/ 135732 h 211932"/>
                <a:gd name="connsiteX9" fmla="*/ 619125 w 2188369"/>
                <a:gd name="connsiteY9" fmla="*/ 123825 h 211932"/>
                <a:gd name="connsiteX10" fmla="*/ 619125 w 2188369"/>
                <a:gd name="connsiteY10" fmla="*/ 95250 h 211932"/>
                <a:gd name="connsiteX11" fmla="*/ 552450 w 2188369"/>
                <a:gd name="connsiteY11" fmla="*/ 95250 h 211932"/>
                <a:gd name="connsiteX12" fmla="*/ 552450 w 2188369"/>
                <a:gd name="connsiteY12" fmla="*/ 78582 h 211932"/>
                <a:gd name="connsiteX13" fmla="*/ 302419 w 2188369"/>
                <a:gd name="connsiteY13" fmla="*/ 78582 h 211932"/>
                <a:gd name="connsiteX14" fmla="*/ 290513 w 2188369"/>
                <a:gd name="connsiteY14" fmla="*/ 50007 h 211932"/>
                <a:gd name="connsiteX15" fmla="*/ 195263 w 2188369"/>
                <a:gd name="connsiteY15" fmla="*/ 50007 h 211932"/>
                <a:gd name="connsiteX16" fmla="*/ 195263 w 2188369"/>
                <a:gd name="connsiteY16" fmla="*/ 30957 h 211932"/>
                <a:gd name="connsiteX17" fmla="*/ 104775 w 2188369"/>
                <a:gd name="connsiteY17" fmla="*/ 30957 h 211932"/>
                <a:gd name="connsiteX18" fmla="*/ 104775 w 2188369"/>
                <a:gd name="connsiteY18" fmla="*/ 11907 h 211932"/>
                <a:gd name="connsiteX19" fmla="*/ 0 w 2188369"/>
                <a:gd name="connsiteY19" fmla="*/ 11907 h 211932"/>
                <a:gd name="connsiteX20" fmla="*/ 0 w 2188369"/>
                <a:gd name="connsiteY20" fmla="*/ 0 h 211932"/>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31032 w 2188369"/>
                <a:gd name="connsiteY8" fmla="*/ 135732 h 211932"/>
                <a:gd name="connsiteX9" fmla="*/ 619125 w 2188369"/>
                <a:gd name="connsiteY9" fmla="*/ 123825 h 211932"/>
                <a:gd name="connsiteX10" fmla="*/ 619125 w 2188369"/>
                <a:gd name="connsiteY10" fmla="*/ 95250 h 211932"/>
                <a:gd name="connsiteX11" fmla="*/ 552450 w 2188369"/>
                <a:gd name="connsiteY11" fmla="*/ 95250 h 211932"/>
                <a:gd name="connsiteX12" fmla="*/ 552450 w 2188369"/>
                <a:gd name="connsiteY12" fmla="*/ 78582 h 211932"/>
                <a:gd name="connsiteX13" fmla="*/ 302419 w 2188369"/>
                <a:gd name="connsiteY13" fmla="*/ 78582 h 211932"/>
                <a:gd name="connsiteX14" fmla="*/ 297657 w 2188369"/>
                <a:gd name="connsiteY14" fmla="*/ 47626 h 211932"/>
                <a:gd name="connsiteX15" fmla="*/ 195263 w 2188369"/>
                <a:gd name="connsiteY15" fmla="*/ 50007 h 211932"/>
                <a:gd name="connsiteX16" fmla="*/ 195263 w 2188369"/>
                <a:gd name="connsiteY16" fmla="*/ 30957 h 211932"/>
                <a:gd name="connsiteX17" fmla="*/ 104775 w 2188369"/>
                <a:gd name="connsiteY17" fmla="*/ 30957 h 211932"/>
                <a:gd name="connsiteX18" fmla="*/ 104775 w 2188369"/>
                <a:gd name="connsiteY18" fmla="*/ 11907 h 211932"/>
                <a:gd name="connsiteX19" fmla="*/ 0 w 2188369"/>
                <a:gd name="connsiteY19" fmla="*/ 11907 h 211932"/>
                <a:gd name="connsiteX20" fmla="*/ 0 w 2188369"/>
                <a:gd name="connsiteY20" fmla="*/ 0 h 211932"/>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31032 w 2188369"/>
                <a:gd name="connsiteY8" fmla="*/ 135732 h 211932"/>
                <a:gd name="connsiteX9" fmla="*/ 619125 w 2188369"/>
                <a:gd name="connsiteY9" fmla="*/ 123825 h 211932"/>
                <a:gd name="connsiteX10" fmla="*/ 619125 w 2188369"/>
                <a:gd name="connsiteY10" fmla="*/ 95250 h 211932"/>
                <a:gd name="connsiteX11" fmla="*/ 552450 w 2188369"/>
                <a:gd name="connsiteY11" fmla="*/ 95250 h 211932"/>
                <a:gd name="connsiteX12" fmla="*/ 552450 w 2188369"/>
                <a:gd name="connsiteY12" fmla="*/ 78582 h 211932"/>
                <a:gd name="connsiteX13" fmla="*/ 302419 w 2188369"/>
                <a:gd name="connsiteY13" fmla="*/ 78582 h 211932"/>
                <a:gd name="connsiteX14" fmla="*/ 302419 w 2188369"/>
                <a:gd name="connsiteY14" fmla="*/ 52388 h 211932"/>
                <a:gd name="connsiteX15" fmla="*/ 195263 w 2188369"/>
                <a:gd name="connsiteY15" fmla="*/ 50007 h 211932"/>
                <a:gd name="connsiteX16" fmla="*/ 195263 w 2188369"/>
                <a:gd name="connsiteY16" fmla="*/ 30957 h 211932"/>
                <a:gd name="connsiteX17" fmla="*/ 104775 w 2188369"/>
                <a:gd name="connsiteY17" fmla="*/ 30957 h 211932"/>
                <a:gd name="connsiteX18" fmla="*/ 104775 w 2188369"/>
                <a:gd name="connsiteY18" fmla="*/ 11907 h 211932"/>
                <a:gd name="connsiteX19" fmla="*/ 0 w 2188369"/>
                <a:gd name="connsiteY19" fmla="*/ 11907 h 211932"/>
                <a:gd name="connsiteX20" fmla="*/ 0 w 2188369"/>
                <a:gd name="connsiteY20" fmla="*/ 0 h 211932"/>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31032 w 2188369"/>
                <a:gd name="connsiteY8" fmla="*/ 135732 h 211932"/>
                <a:gd name="connsiteX9" fmla="*/ 619125 w 2188369"/>
                <a:gd name="connsiteY9" fmla="*/ 123825 h 211932"/>
                <a:gd name="connsiteX10" fmla="*/ 619125 w 2188369"/>
                <a:gd name="connsiteY10" fmla="*/ 95250 h 211932"/>
                <a:gd name="connsiteX11" fmla="*/ 552450 w 2188369"/>
                <a:gd name="connsiteY11" fmla="*/ 95250 h 211932"/>
                <a:gd name="connsiteX12" fmla="*/ 552450 w 2188369"/>
                <a:gd name="connsiteY12" fmla="*/ 78582 h 211932"/>
                <a:gd name="connsiteX13" fmla="*/ 302419 w 2188369"/>
                <a:gd name="connsiteY13" fmla="*/ 78582 h 211932"/>
                <a:gd name="connsiteX14" fmla="*/ 302419 w 2188369"/>
                <a:gd name="connsiteY14" fmla="*/ 52388 h 211932"/>
                <a:gd name="connsiteX15" fmla="*/ 195263 w 2188369"/>
                <a:gd name="connsiteY15" fmla="*/ 50007 h 211932"/>
                <a:gd name="connsiteX16" fmla="*/ 195263 w 2188369"/>
                <a:gd name="connsiteY16" fmla="*/ 30957 h 211932"/>
                <a:gd name="connsiteX17" fmla="*/ 104775 w 2188369"/>
                <a:gd name="connsiteY17" fmla="*/ 30957 h 211932"/>
                <a:gd name="connsiteX18" fmla="*/ 104775 w 2188369"/>
                <a:gd name="connsiteY18" fmla="*/ 11907 h 211932"/>
                <a:gd name="connsiteX19" fmla="*/ 0 w 2188369"/>
                <a:gd name="connsiteY19" fmla="*/ 11907 h 211932"/>
                <a:gd name="connsiteX20" fmla="*/ 0 w 2188369"/>
                <a:gd name="connsiteY20" fmla="*/ 0 h 211932"/>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31032 w 2188369"/>
                <a:gd name="connsiteY8" fmla="*/ 135732 h 211932"/>
                <a:gd name="connsiteX9" fmla="*/ 619125 w 2188369"/>
                <a:gd name="connsiteY9" fmla="*/ 95250 h 211932"/>
                <a:gd name="connsiteX10" fmla="*/ 552450 w 2188369"/>
                <a:gd name="connsiteY10" fmla="*/ 95250 h 211932"/>
                <a:gd name="connsiteX11" fmla="*/ 552450 w 2188369"/>
                <a:gd name="connsiteY11" fmla="*/ 78582 h 211932"/>
                <a:gd name="connsiteX12" fmla="*/ 302419 w 2188369"/>
                <a:gd name="connsiteY12" fmla="*/ 78582 h 211932"/>
                <a:gd name="connsiteX13" fmla="*/ 302419 w 2188369"/>
                <a:gd name="connsiteY13" fmla="*/ 52388 h 211932"/>
                <a:gd name="connsiteX14" fmla="*/ 195263 w 2188369"/>
                <a:gd name="connsiteY14" fmla="*/ 50007 h 211932"/>
                <a:gd name="connsiteX15" fmla="*/ 195263 w 2188369"/>
                <a:gd name="connsiteY15" fmla="*/ 30957 h 211932"/>
                <a:gd name="connsiteX16" fmla="*/ 104775 w 2188369"/>
                <a:gd name="connsiteY16" fmla="*/ 30957 h 211932"/>
                <a:gd name="connsiteX17" fmla="*/ 104775 w 2188369"/>
                <a:gd name="connsiteY17" fmla="*/ 11907 h 211932"/>
                <a:gd name="connsiteX18" fmla="*/ 0 w 2188369"/>
                <a:gd name="connsiteY18" fmla="*/ 11907 h 211932"/>
                <a:gd name="connsiteX19" fmla="*/ 0 w 2188369"/>
                <a:gd name="connsiteY19" fmla="*/ 0 h 211932"/>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31032 w 2188369"/>
                <a:gd name="connsiteY8" fmla="*/ 135732 h 211932"/>
                <a:gd name="connsiteX9" fmla="*/ 626268 w 2188369"/>
                <a:gd name="connsiteY9" fmla="*/ 97631 h 211932"/>
                <a:gd name="connsiteX10" fmla="*/ 552450 w 2188369"/>
                <a:gd name="connsiteY10" fmla="*/ 95250 h 211932"/>
                <a:gd name="connsiteX11" fmla="*/ 552450 w 2188369"/>
                <a:gd name="connsiteY11" fmla="*/ 78582 h 211932"/>
                <a:gd name="connsiteX12" fmla="*/ 302419 w 2188369"/>
                <a:gd name="connsiteY12" fmla="*/ 78582 h 211932"/>
                <a:gd name="connsiteX13" fmla="*/ 302419 w 2188369"/>
                <a:gd name="connsiteY13" fmla="*/ 52388 h 211932"/>
                <a:gd name="connsiteX14" fmla="*/ 195263 w 2188369"/>
                <a:gd name="connsiteY14" fmla="*/ 50007 h 211932"/>
                <a:gd name="connsiteX15" fmla="*/ 195263 w 2188369"/>
                <a:gd name="connsiteY15" fmla="*/ 30957 h 211932"/>
                <a:gd name="connsiteX16" fmla="*/ 104775 w 2188369"/>
                <a:gd name="connsiteY16" fmla="*/ 30957 h 211932"/>
                <a:gd name="connsiteX17" fmla="*/ 104775 w 2188369"/>
                <a:gd name="connsiteY17" fmla="*/ 11907 h 211932"/>
                <a:gd name="connsiteX18" fmla="*/ 0 w 2188369"/>
                <a:gd name="connsiteY18" fmla="*/ 11907 h 211932"/>
                <a:gd name="connsiteX19" fmla="*/ 0 w 2188369"/>
                <a:gd name="connsiteY19" fmla="*/ 0 h 211932"/>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14363 w 2188369"/>
                <a:gd name="connsiteY8" fmla="*/ 142876 h 211932"/>
                <a:gd name="connsiteX9" fmla="*/ 626268 w 2188369"/>
                <a:gd name="connsiteY9" fmla="*/ 97631 h 211932"/>
                <a:gd name="connsiteX10" fmla="*/ 552450 w 2188369"/>
                <a:gd name="connsiteY10" fmla="*/ 95250 h 211932"/>
                <a:gd name="connsiteX11" fmla="*/ 552450 w 2188369"/>
                <a:gd name="connsiteY11" fmla="*/ 78582 h 211932"/>
                <a:gd name="connsiteX12" fmla="*/ 302419 w 2188369"/>
                <a:gd name="connsiteY12" fmla="*/ 78582 h 211932"/>
                <a:gd name="connsiteX13" fmla="*/ 302419 w 2188369"/>
                <a:gd name="connsiteY13" fmla="*/ 52388 h 211932"/>
                <a:gd name="connsiteX14" fmla="*/ 195263 w 2188369"/>
                <a:gd name="connsiteY14" fmla="*/ 50007 h 211932"/>
                <a:gd name="connsiteX15" fmla="*/ 195263 w 2188369"/>
                <a:gd name="connsiteY15" fmla="*/ 30957 h 211932"/>
                <a:gd name="connsiteX16" fmla="*/ 104775 w 2188369"/>
                <a:gd name="connsiteY16" fmla="*/ 30957 h 211932"/>
                <a:gd name="connsiteX17" fmla="*/ 104775 w 2188369"/>
                <a:gd name="connsiteY17" fmla="*/ 11907 h 211932"/>
                <a:gd name="connsiteX18" fmla="*/ 0 w 2188369"/>
                <a:gd name="connsiteY18" fmla="*/ 11907 h 211932"/>
                <a:gd name="connsiteX19" fmla="*/ 0 w 2188369"/>
                <a:gd name="connsiteY19" fmla="*/ 0 h 211932"/>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26269 w 2188369"/>
                <a:gd name="connsiteY8" fmla="*/ 135732 h 211932"/>
                <a:gd name="connsiteX9" fmla="*/ 626268 w 2188369"/>
                <a:gd name="connsiteY9" fmla="*/ 97631 h 211932"/>
                <a:gd name="connsiteX10" fmla="*/ 552450 w 2188369"/>
                <a:gd name="connsiteY10" fmla="*/ 95250 h 211932"/>
                <a:gd name="connsiteX11" fmla="*/ 552450 w 2188369"/>
                <a:gd name="connsiteY11" fmla="*/ 78582 h 211932"/>
                <a:gd name="connsiteX12" fmla="*/ 302419 w 2188369"/>
                <a:gd name="connsiteY12" fmla="*/ 78582 h 211932"/>
                <a:gd name="connsiteX13" fmla="*/ 302419 w 2188369"/>
                <a:gd name="connsiteY13" fmla="*/ 52388 h 211932"/>
                <a:gd name="connsiteX14" fmla="*/ 195263 w 2188369"/>
                <a:gd name="connsiteY14" fmla="*/ 50007 h 211932"/>
                <a:gd name="connsiteX15" fmla="*/ 195263 w 2188369"/>
                <a:gd name="connsiteY15" fmla="*/ 30957 h 211932"/>
                <a:gd name="connsiteX16" fmla="*/ 104775 w 2188369"/>
                <a:gd name="connsiteY16" fmla="*/ 30957 h 211932"/>
                <a:gd name="connsiteX17" fmla="*/ 104775 w 2188369"/>
                <a:gd name="connsiteY17" fmla="*/ 11907 h 211932"/>
                <a:gd name="connsiteX18" fmla="*/ 0 w 2188369"/>
                <a:gd name="connsiteY18" fmla="*/ 11907 h 211932"/>
                <a:gd name="connsiteX19" fmla="*/ 0 w 2188369"/>
                <a:gd name="connsiteY19" fmla="*/ 0 h 211932"/>
                <a:gd name="connsiteX0" fmla="*/ 2188369 w 2188369"/>
                <a:gd name="connsiteY0" fmla="*/ 211932 h 211932"/>
                <a:gd name="connsiteX1" fmla="*/ 1443038 w 2188369"/>
                <a:gd name="connsiteY1" fmla="*/ 211932 h 211932"/>
                <a:gd name="connsiteX2" fmla="*/ 1443038 w 2188369"/>
                <a:gd name="connsiteY2" fmla="*/ 171450 h 211932"/>
                <a:gd name="connsiteX3" fmla="*/ 814388 w 2188369"/>
                <a:gd name="connsiteY3" fmla="*/ 171450 h 211932"/>
                <a:gd name="connsiteX4" fmla="*/ 814388 w 2188369"/>
                <a:gd name="connsiteY4" fmla="*/ 152400 h 211932"/>
                <a:gd name="connsiteX5" fmla="*/ 747713 w 2188369"/>
                <a:gd name="connsiteY5" fmla="*/ 152400 h 211932"/>
                <a:gd name="connsiteX6" fmla="*/ 747713 w 2188369"/>
                <a:gd name="connsiteY6" fmla="*/ 135732 h 211932"/>
                <a:gd name="connsiteX7" fmla="*/ 631032 w 2188369"/>
                <a:gd name="connsiteY7" fmla="*/ 135732 h 211932"/>
                <a:gd name="connsiteX8" fmla="*/ 626268 w 2188369"/>
                <a:gd name="connsiteY8" fmla="*/ 97631 h 211932"/>
                <a:gd name="connsiteX9" fmla="*/ 552450 w 2188369"/>
                <a:gd name="connsiteY9" fmla="*/ 95250 h 211932"/>
                <a:gd name="connsiteX10" fmla="*/ 552450 w 2188369"/>
                <a:gd name="connsiteY10" fmla="*/ 78582 h 211932"/>
                <a:gd name="connsiteX11" fmla="*/ 302419 w 2188369"/>
                <a:gd name="connsiteY11" fmla="*/ 78582 h 211932"/>
                <a:gd name="connsiteX12" fmla="*/ 302419 w 2188369"/>
                <a:gd name="connsiteY12" fmla="*/ 52388 h 211932"/>
                <a:gd name="connsiteX13" fmla="*/ 195263 w 2188369"/>
                <a:gd name="connsiteY13" fmla="*/ 50007 h 211932"/>
                <a:gd name="connsiteX14" fmla="*/ 195263 w 2188369"/>
                <a:gd name="connsiteY14" fmla="*/ 30957 h 211932"/>
                <a:gd name="connsiteX15" fmla="*/ 104775 w 2188369"/>
                <a:gd name="connsiteY15" fmla="*/ 30957 h 211932"/>
                <a:gd name="connsiteX16" fmla="*/ 104775 w 2188369"/>
                <a:gd name="connsiteY16" fmla="*/ 11907 h 211932"/>
                <a:gd name="connsiteX17" fmla="*/ 0 w 2188369"/>
                <a:gd name="connsiteY17" fmla="*/ 11907 h 211932"/>
                <a:gd name="connsiteX18" fmla="*/ 0 w 2188369"/>
                <a:gd name="connsiteY18" fmla="*/ 0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88369" h="211932">
                  <a:moveTo>
                    <a:pt x="2188369" y="211932"/>
                  </a:moveTo>
                  <a:lnTo>
                    <a:pt x="1443038" y="211932"/>
                  </a:lnTo>
                  <a:lnTo>
                    <a:pt x="1443038" y="171450"/>
                  </a:lnTo>
                  <a:lnTo>
                    <a:pt x="814388" y="171450"/>
                  </a:lnTo>
                  <a:lnTo>
                    <a:pt x="814388" y="152400"/>
                  </a:lnTo>
                  <a:lnTo>
                    <a:pt x="747713" y="152400"/>
                  </a:lnTo>
                  <a:lnTo>
                    <a:pt x="747713" y="135732"/>
                  </a:lnTo>
                  <a:lnTo>
                    <a:pt x="631032" y="135732"/>
                  </a:lnTo>
                  <a:lnTo>
                    <a:pt x="626268" y="97631"/>
                  </a:lnTo>
                  <a:lnTo>
                    <a:pt x="552450" y="95250"/>
                  </a:lnTo>
                  <a:lnTo>
                    <a:pt x="552450" y="78582"/>
                  </a:lnTo>
                  <a:lnTo>
                    <a:pt x="302419" y="78582"/>
                  </a:lnTo>
                  <a:lnTo>
                    <a:pt x="302419" y="52388"/>
                  </a:lnTo>
                  <a:lnTo>
                    <a:pt x="195263" y="50007"/>
                  </a:lnTo>
                  <a:lnTo>
                    <a:pt x="195263" y="30957"/>
                  </a:lnTo>
                  <a:lnTo>
                    <a:pt x="104775" y="30957"/>
                  </a:lnTo>
                  <a:lnTo>
                    <a:pt x="104775" y="11907"/>
                  </a:lnTo>
                  <a:lnTo>
                    <a:pt x="0" y="11907"/>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0545" name="Group 20544">
            <a:extLst>
              <a:ext uri="{FF2B5EF4-FFF2-40B4-BE49-F238E27FC236}">
                <a16:creationId xmlns:a16="http://schemas.microsoft.com/office/drawing/2014/main" id="{52C4FA67-3600-7124-8574-C9274553E785}"/>
              </a:ext>
            </a:extLst>
          </p:cNvPr>
          <p:cNvGrpSpPr/>
          <p:nvPr/>
        </p:nvGrpSpPr>
        <p:grpSpPr>
          <a:xfrm>
            <a:off x="5599794" y="3935674"/>
            <a:ext cx="3829955" cy="626615"/>
            <a:chOff x="5828395" y="3639792"/>
            <a:chExt cx="3829955" cy="626615"/>
          </a:xfrm>
        </p:grpSpPr>
        <p:cxnSp>
          <p:nvCxnSpPr>
            <p:cNvPr id="20492" name="Straight Connector 20491">
              <a:extLst>
                <a:ext uri="{FF2B5EF4-FFF2-40B4-BE49-F238E27FC236}">
                  <a16:creationId xmlns:a16="http://schemas.microsoft.com/office/drawing/2014/main" id="{8BEE03E7-3DDC-54E3-4A0F-A2BB76F35E19}"/>
                </a:ext>
              </a:extLst>
            </p:cNvPr>
            <p:cNvCxnSpPr/>
            <p:nvPr/>
          </p:nvCxnSpPr>
          <p:spPr bwMode="auto">
            <a:xfrm>
              <a:off x="9658350" y="4179174"/>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493" name="Straight Connector 20492">
              <a:extLst>
                <a:ext uri="{FF2B5EF4-FFF2-40B4-BE49-F238E27FC236}">
                  <a16:creationId xmlns:a16="http://schemas.microsoft.com/office/drawing/2014/main" id="{8C98F411-B4CF-5E43-2FC8-635063275EE3}"/>
                </a:ext>
              </a:extLst>
            </p:cNvPr>
            <p:cNvCxnSpPr/>
            <p:nvPr/>
          </p:nvCxnSpPr>
          <p:spPr bwMode="auto">
            <a:xfrm>
              <a:off x="9618429" y="4179174"/>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494" name="Straight Connector 20493">
              <a:extLst>
                <a:ext uri="{FF2B5EF4-FFF2-40B4-BE49-F238E27FC236}">
                  <a16:creationId xmlns:a16="http://schemas.microsoft.com/office/drawing/2014/main" id="{A0362948-5BBD-ED41-2C3D-66BA12C7ACDA}"/>
                </a:ext>
              </a:extLst>
            </p:cNvPr>
            <p:cNvCxnSpPr/>
            <p:nvPr/>
          </p:nvCxnSpPr>
          <p:spPr bwMode="auto">
            <a:xfrm>
              <a:off x="9556517" y="4179174"/>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495" name="Straight Connector 20494">
              <a:extLst>
                <a:ext uri="{FF2B5EF4-FFF2-40B4-BE49-F238E27FC236}">
                  <a16:creationId xmlns:a16="http://schemas.microsoft.com/office/drawing/2014/main" id="{48F1B69E-2AC8-BA08-3042-785A405C195E}"/>
                </a:ext>
              </a:extLst>
            </p:cNvPr>
            <p:cNvCxnSpPr/>
            <p:nvPr/>
          </p:nvCxnSpPr>
          <p:spPr bwMode="auto">
            <a:xfrm>
              <a:off x="9498408" y="4179174"/>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496" name="Straight Connector 20495">
              <a:extLst>
                <a:ext uri="{FF2B5EF4-FFF2-40B4-BE49-F238E27FC236}">
                  <a16:creationId xmlns:a16="http://schemas.microsoft.com/office/drawing/2014/main" id="{D8210537-DC46-7D02-2CBC-472A37DF35F8}"/>
                </a:ext>
              </a:extLst>
            </p:cNvPr>
            <p:cNvCxnSpPr/>
            <p:nvPr/>
          </p:nvCxnSpPr>
          <p:spPr bwMode="auto">
            <a:xfrm>
              <a:off x="9229327"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497" name="Straight Connector 20496">
              <a:extLst>
                <a:ext uri="{FF2B5EF4-FFF2-40B4-BE49-F238E27FC236}">
                  <a16:creationId xmlns:a16="http://schemas.microsoft.com/office/drawing/2014/main" id="{0BB97052-C45D-C5DA-4F48-C6B4BCE89464}"/>
                </a:ext>
              </a:extLst>
            </p:cNvPr>
            <p:cNvCxnSpPr/>
            <p:nvPr/>
          </p:nvCxnSpPr>
          <p:spPr bwMode="auto">
            <a:xfrm>
              <a:off x="9150746"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498" name="Straight Connector 20497">
              <a:extLst>
                <a:ext uri="{FF2B5EF4-FFF2-40B4-BE49-F238E27FC236}">
                  <a16:creationId xmlns:a16="http://schemas.microsoft.com/office/drawing/2014/main" id="{6CDB6F70-087D-C3CD-935F-C01AC2A12D1E}"/>
                </a:ext>
              </a:extLst>
            </p:cNvPr>
            <p:cNvCxnSpPr/>
            <p:nvPr/>
          </p:nvCxnSpPr>
          <p:spPr bwMode="auto">
            <a:xfrm>
              <a:off x="9117409"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499" name="Straight Connector 20498">
              <a:extLst>
                <a:ext uri="{FF2B5EF4-FFF2-40B4-BE49-F238E27FC236}">
                  <a16:creationId xmlns:a16="http://schemas.microsoft.com/office/drawing/2014/main" id="{BF4F9A8F-8389-A93F-B235-CEAAB4C1A166}"/>
                </a:ext>
              </a:extLst>
            </p:cNvPr>
            <p:cNvCxnSpPr/>
            <p:nvPr/>
          </p:nvCxnSpPr>
          <p:spPr bwMode="auto">
            <a:xfrm>
              <a:off x="9050734"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0" name="Straight Connector 20499">
              <a:extLst>
                <a:ext uri="{FF2B5EF4-FFF2-40B4-BE49-F238E27FC236}">
                  <a16:creationId xmlns:a16="http://schemas.microsoft.com/office/drawing/2014/main" id="{4628016B-CDBB-C5EF-6E55-6CAA276DB106}"/>
                </a:ext>
              </a:extLst>
            </p:cNvPr>
            <p:cNvCxnSpPr/>
            <p:nvPr/>
          </p:nvCxnSpPr>
          <p:spPr bwMode="auto">
            <a:xfrm>
              <a:off x="8988821"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1" name="Straight Connector 20500">
              <a:extLst>
                <a:ext uri="{FF2B5EF4-FFF2-40B4-BE49-F238E27FC236}">
                  <a16:creationId xmlns:a16="http://schemas.microsoft.com/office/drawing/2014/main" id="{07B1CF61-05AD-9F84-99E7-FB07736CFF7C}"/>
                </a:ext>
              </a:extLst>
            </p:cNvPr>
            <p:cNvCxnSpPr/>
            <p:nvPr/>
          </p:nvCxnSpPr>
          <p:spPr bwMode="auto">
            <a:xfrm>
              <a:off x="8919765"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2" name="Straight Connector 20501">
              <a:extLst>
                <a:ext uri="{FF2B5EF4-FFF2-40B4-BE49-F238E27FC236}">
                  <a16:creationId xmlns:a16="http://schemas.microsoft.com/office/drawing/2014/main" id="{6F932D1C-4B55-3411-B139-A06A4C9DCEC7}"/>
                </a:ext>
              </a:extLst>
            </p:cNvPr>
            <p:cNvCxnSpPr/>
            <p:nvPr/>
          </p:nvCxnSpPr>
          <p:spPr bwMode="auto">
            <a:xfrm>
              <a:off x="8884046"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3" name="Straight Connector 20502">
              <a:extLst>
                <a:ext uri="{FF2B5EF4-FFF2-40B4-BE49-F238E27FC236}">
                  <a16:creationId xmlns:a16="http://schemas.microsoft.com/office/drawing/2014/main" id="{3519F77B-49C8-A994-6F54-112B1E08E589}"/>
                </a:ext>
              </a:extLst>
            </p:cNvPr>
            <p:cNvCxnSpPr/>
            <p:nvPr/>
          </p:nvCxnSpPr>
          <p:spPr bwMode="auto">
            <a:xfrm>
              <a:off x="8838802"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4" name="Straight Connector 20503">
              <a:extLst>
                <a:ext uri="{FF2B5EF4-FFF2-40B4-BE49-F238E27FC236}">
                  <a16:creationId xmlns:a16="http://schemas.microsoft.com/office/drawing/2014/main" id="{75C451C2-3B9F-F782-F4EB-905B9C47C24B}"/>
                </a:ext>
              </a:extLst>
            </p:cNvPr>
            <p:cNvCxnSpPr/>
            <p:nvPr/>
          </p:nvCxnSpPr>
          <p:spPr bwMode="auto">
            <a:xfrm>
              <a:off x="8742361"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5" name="Straight Connector 20504">
              <a:extLst>
                <a:ext uri="{FF2B5EF4-FFF2-40B4-BE49-F238E27FC236}">
                  <a16:creationId xmlns:a16="http://schemas.microsoft.com/office/drawing/2014/main" id="{1AD09523-910F-CAC1-FC8C-E367DC03DE43}"/>
                </a:ext>
              </a:extLst>
            </p:cNvPr>
            <p:cNvCxnSpPr/>
            <p:nvPr/>
          </p:nvCxnSpPr>
          <p:spPr bwMode="auto">
            <a:xfrm>
              <a:off x="8594724"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6" name="Straight Connector 20505">
              <a:extLst>
                <a:ext uri="{FF2B5EF4-FFF2-40B4-BE49-F238E27FC236}">
                  <a16:creationId xmlns:a16="http://schemas.microsoft.com/office/drawing/2014/main" id="{BDF5B6D4-7C89-0D8A-9BDF-3C745BC502F1}"/>
                </a:ext>
              </a:extLst>
            </p:cNvPr>
            <p:cNvCxnSpPr/>
            <p:nvPr/>
          </p:nvCxnSpPr>
          <p:spPr bwMode="auto">
            <a:xfrm>
              <a:off x="8544717"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7" name="Straight Connector 20506">
              <a:extLst>
                <a:ext uri="{FF2B5EF4-FFF2-40B4-BE49-F238E27FC236}">
                  <a16:creationId xmlns:a16="http://schemas.microsoft.com/office/drawing/2014/main" id="{EE809C47-851C-0AB6-1796-19CF7451786B}"/>
                </a:ext>
              </a:extLst>
            </p:cNvPr>
            <p:cNvCxnSpPr/>
            <p:nvPr/>
          </p:nvCxnSpPr>
          <p:spPr bwMode="auto">
            <a:xfrm>
              <a:off x="8485186"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8" name="Straight Connector 20507">
              <a:extLst>
                <a:ext uri="{FF2B5EF4-FFF2-40B4-BE49-F238E27FC236}">
                  <a16:creationId xmlns:a16="http://schemas.microsoft.com/office/drawing/2014/main" id="{A516BD56-1AC1-E7DC-62B6-ED7BC8CEA233}"/>
                </a:ext>
              </a:extLst>
            </p:cNvPr>
            <p:cNvCxnSpPr/>
            <p:nvPr/>
          </p:nvCxnSpPr>
          <p:spPr bwMode="auto">
            <a:xfrm>
              <a:off x="8435181" y="411371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09" name="Straight Connector 20508">
              <a:extLst>
                <a:ext uri="{FF2B5EF4-FFF2-40B4-BE49-F238E27FC236}">
                  <a16:creationId xmlns:a16="http://schemas.microsoft.com/office/drawing/2014/main" id="{3848084D-BD3F-D4C5-CF96-66CFD0E5B2DB}"/>
                </a:ext>
              </a:extLst>
            </p:cNvPr>
            <p:cNvCxnSpPr/>
            <p:nvPr/>
          </p:nvCxnSpPr>
          <p:spPr bwMode="auto">
            <a:xfrm>
              <a:off x="8218488" y="4074532"/>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0" name="Straight Connector 20509">
              <a:extLst>
                <a:ext uri="{FF2B5EF4-FFF2-40B4-BE49-F238E27FC236}">
                  <a16:creationId xmlns:a16="http://schemas.microsoft.com/office/drawing/2014/main" id="{48AE6E0A-A4B3-911B-099E-27AFC666ECAF}"/>
                </a:ext>
              </a:extLst>
            </p:cNvPr>
            <p:cNvCxnSpPr/>
            <p:nvPr/>
          </p:nvCxnSpPr>
          <p:spPr bwMode="auto">
            <a:xfrm>
              <a:off x="8170863" y="4074532"/>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1" name="Straight Connector 20510">
              <a:extLst>
                <a:ext uri="{FF2B5EF4-FFF2-40B4-BE49-F238E27FC236}">
                  <a16:creationId xmlns:a16="http://schemas.microsoft.com/office/drawing/2014/main" id="{5D176914-1B43-2187-EEF7-CCF1F93C5791}"/>
                </a:ext>
              </a:extLst>
            </p:cNvPr>
            <p:cNvCxnSpPr/>
            <p:nvPr/>
          </p:nvCxnSpPr>
          <p:spPr bwMode="auto">
            <a:xfrm>
              <a:off x="8132016" y="4074532"/>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2" name="Straight Connector 20511">
              <a:extLst>
                <a:ext uri="{FF2B5EF4-FFF2-40B4-BE49-F238E27FC236}">
                  <a16:creationId xmlns:a16="http://schemas.microsoft.com/office/drawing/2014/main" id="{78DB5640-C709-CCD4-1D95-76EAD5CCE203}"/>
                </a:ext>
              </a:extLst>
            </p:cNvPr>
            <p:cNvCxnSpPr/>
            <p:nvPr/>
          </p:nvCxnSpPr>
          <p:spPr bwMode="auto">
            <a:xfrm>
              <a:off x="8085932" y="4074532"/>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3" name="Straight Connector 20512">
              <a:extLst>
                <a:ext uri="{FF2B5EF4-FFF2-40B4-BE49-F238E27FC236}">
                  <a16:creationId xmlns:a16="http://schemas.microsoft.com/office/drawing/2014/main" id="{54A51972-68FF-0878-D014-AB95C57C791F}"/>
                </a:ext>
              </a:extLst>
            </p:cNvPr>
            <p:cNvCxnSpPr/>
            <p:nvPr/>
          </p:nvCxnSpPr>
          <p:spPr bwMode="auto">
            <a:xfrm>
              <a:off x="7957344" y="4067175"/>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4" name="Straight Connector 20513">
              <a:extLst>
                <a:ext uri="{FF2B5EF4-FFF2-40B4-BE49-F238E27FC236}">
                  <a16:creationId xmlns:a16="http://schemas.microsoft.com/office/drawing/2014/main" id="{67B05B72-0D92-B018-5EDD-2EF463F1ADBF}"/>
                </a:ext>
              </a:extLst>
            </p:cNvPr>
            <p:cNvCxnSpPr/>
            <p:nvPr/>
          </p:nvCxnSpPr>
          <p:spPr bwMode="auto">
            <a:xfrm>
              <a:off x="7831602" y="4067175"/>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5" name="Straight Connector 20514">
              <a:extLst>
                <a:ext uri="{FF2B5EF4-FFF2-40B4-BE49-F238E27FC236}">
                  <a16:creationId xmlns:a16="http://schemas.microsoft.com/office/drawing/2014/main" id="{E3DD61B0-111F-20EB-F19F-3C00B733557C}"/>
                </a:ext>
              </a:extLst>
            </p:cNvPr>
            <p:cNvCxnSpPr/>
            <p:nvPr/>
          </p:nvCxnSpPr>
          <p:spPr bwMode="auto">
            <a:xfrm>
              <a:off x="7781279" y="4067175"/>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778CA300-8DC9-9540-BB50-A6A269F979F3}"/>
                </a:ext>
              </a:extLst>
            </p:cNvPr>
            <p:cNvCxnSpPr/>
            <p:nvPr/>
          </p:nvCxnSpPr>
          <p:spPr bwMode="auto">
            <a:xfrm>
              <a:off x="7693173" y="4048887"/>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7" name="Straight Connector 20516">
              <a:extLst>
                <a:ext uri="{FF2B5EF4-FFF2-40B4-BE49-F238E27FC236}">
                  <a16:creationId xmlns:a16="http://schemas.microsoft.com/office/drawing/2014/main" id="{60A68D9C-A876-3EDE-0FEE-97575A3F2D56}"/>
                </a:ext>
              </a:extLst>
            </p:cNvPr>
            <p:cNvCxnSpPr/>
            <p:nvPr/>
          </p:nvCxnSpPr>
          <p:spPr bwMode="auto">
            <a:xfrm>
              <a:off x="7636669" y="4032431"/>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8" name="Straight Connector 20517">
              <a:extLst>
                <a:ext uri="{FF2B5EF4-FFF2-40B4-BE49-F238E27FC236}">
                  <a16:creationId xmlns:a16="http://schemas.microsoft.com/office/drawing/2014/main" id="{015F1719-7890-2C95-DA25-127C95636B6E}"/>
                </a:ext>
              </a:extLst>
            </p:cNvPr>
            <p:cNvCxnSpPr/>
            <p:nvPr/>
          </p:nvCxnSpPr>
          <p:spPr bwMode="auto">
            <a:xfrm>
              <a:off x="7444614" y="4006030"/>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19" name="Straight Connector 20518">
              <a:extLst>
                <a:ext uri="{FF2B5EF4-FFF2-40B4-BE49-F238E27FC236}">
                  <a16:creationId xmlns:a16="http://schemas.microsoft.com/office/drawing/2014/main" id="{AFDC79DE-EA94-C287-E77A-B93E3E610695}"/>
                </a:ext>
              </a:extLst>
            </p:cNvPr>
            <p:cNvCxnSpPr/>
            <p:nvPr/>
          </p:nvCxnSpPr>
          <p:spPr bwMode="auto">
            <a:xfrm>
              <a:off x="7408069" y="4005270"/>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A2B529BE-7471-07CD-92A4-65DB35D02D80}"/>
                </a:ext>
              </a:extLst>
            </p:cNvPr>
            <p:cNvCxnSpPr/>
            <p:nvPr/>
          </p:nvCxnSpPr>
          <p:spPr bwMode="auto">
            <a:xfrm>
              <a:off x="7315200" y="3991957"/>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0A945F6D-51BD-0656-3939-6FAE7D82F3E0}"/>
                </a:ext>
              </a:extLst>
            </p:cNvPr>
            <p:cNvCxnSpPr/>
            <p:nvPr/>
          </p:nvCxnSpPr>
          <p:spPr bwMode="auto">
            <a:xfrm>
              <a:off x="7277100" y="3979942"/>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2" name="Straight Connector 20521">
              <a:extLst>
                <a:ext uri="{FF2B5EF4-FFF2-40B4-BE49-F238E27FC236}">
                  <a16:creationId xmlns:a16="http://schemas.microsoft.com/office/drawing/2014/main" id="{6295526B-4753-8E8B-C300-FF224E23CB9B}"/>
                </a:ext>
              </a:extLst>
            </p:cNvPr>
            <p:cNvCxnSpPr/>
            <p:nvPr/>
          </p:nvCxnSpPr>
          <p:spPr bwMode="auto">
            <a:xfrm>
              <a:off x="7201174" y="3961653"/>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3" name="Straight Connector 20522">
              <a:extLst>
                <a:ext uri="{FF2B5EF4-FFF2-40B4-BE49-F238E27FC236}">
                  <a16:creationId xmlns:a16="http://schemas.microsoft.com/office/drawing/2014/main" id="{E636DB70-2186-A659-0DE8-3378A03C567E}"/>
                </a:ext>
              </a:extLst>
            </p:cNvPr>
            <p:cNvCxnSpPr/>
            <p:nvPr/>
          </p:nvCxnSpPr>
          <p:spPr bwMode="auto">
            <a:xfrm>
              <a:off x="7241656" y="3961653"/>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4" name="Straight Connector 20523">
              <a:extLst>
                <a:ext uri="{FF2B5EF4-FFF2-40B4-BE49-F238E27FC236}">
                  <a16:creationId xmlns:a16="http://schemas.microsoft.com/office/drawing/2014/main" id="{AA497477-3F60-8DCF-369E-32591E2A993A}"/>
                </a:ext>
              </a:extLst>
            </p:cNvPr>
            <p:cNvCxnSpPr/>
            <p:nvPr/>
          </p:nvCxnSpPr>
          <p:spPr bwMode="auto">
            <a:xfrm>
              <a:off x="7165456" y="3936325"/>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5" name="Straight Connector 20524">
              <a:extLst>
                <a:ext uri="{FF2B5EF4-FFF2-40B4-BE49-F238E27FC236}">
                  <a16:creationId xmlns:a16="http://schemas.microsoft.com/office/drawing/2014/main" id="{9D177868-617E-B19B-777D-7628718830FD}"/>
                </a:ext>
              </a:extLst>
            </p:cNvPr>
            <p:cNvCxnSpPr/>
            <p:nvPr/>
          </p:nvCxnSpPr>
          <p:spPr bwMode="auto">
            <a:xfrm>
              <a:off x="7129737" y="3930138"/>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6" name="Straight Connector 20525">
              <a:extLst>
                <a:ext uri="{FF2B5EF4-FFF2-40B4-BE49-F238E27FC236}">
                  <a16:creationId xmlns:a16="http://schemas.microsoft.com/office/drawing/2014/main" id="{145569EF-7240-FCB4-A7E4-533E83F25DD5}"/>
                </a:ext>
              </a:extLst>
            </p:cNvPr>
            <p:cNvCxnSpPr/>
            <p:nvPr/>
          </p:nvCxnSpPr>
          <p:spPr bwMode="auto">
            <a:xfrm>
              <a:off x="7101162" y="3926884"/>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7" name="Straight Connector 20526">
              <a:extLst>
                <a:ext uri="{FF2B5EF4-FFF2-40B4-BE49-F238E27FC236}">
                  <a16:creationId xmlns:a16="http://schemas.microsoft.com/office/drawing/2014/main" id="{94F36E5B-F8BF-76F4-11F9-DDAF52676E81}"/>
                </a:ext>
              </a:extLst>
            </p:cNvPr>
            <p:cNvCxnSpPr/>
            <p:nvPr/>
          </p:nvCxnSpPr>
          <p:spPr bwMode="auto">
            <a:xfrm>
              <a:off x="7027343" y="3926884"/>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8" name="Straight Connector 20527">
              <a:extLst>
                <a:ext uri="{FF2B5EF4-FFF2-40B4-BE49-F238E27FC236}">
                  <a16:creationId xmlns:a16="http://schemas.microsoft.com/office/drawing/2014/main" id="{81C58D37-681F-7C04-F7BF-08B73451F4B5}"/>
                </a:ext>
              </a:extLst>
            </p:cNvPr>
            <p:cNvCxnSpPr/>
            <p:nvPr/>
          </p:nvCxnSpPr>
          <p:spPr bwMode="auto">
            <a:xfrm>
              <a:off x="6986862" y="391803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29" name="Straight Connector 20528">
              <a:extLst>
                <a:ext uri="{FF2B5EF4-FFF2-40B4-BE49-F238E27FC236}">
                  <a16:creationId xmlns:a16="http://schemas.microsoft.com/office/drawing/2014/main" id="{72714317-47AC-5B35-0F66-1BB77BD24D77}"/>
                </a:ext>
              </a:extLst>
            </p:cNvPr>
            <p:cNvCxnSpPr/>
            <p:nvPr/>
          </p:nvCxnSpPr>
          <p:spPr bwMode="auto">
            <a:xfrm>
              <a:off x="6939007" y="3905385"/>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0" name="Straight Connector 20529">
              <a:extLst>
                <a:ext uri="{FF2B5EF4-FFF2-40B4-BE49-F238E27FC236}">
                  <a16:creationId xmlns:a16="http://schemas.microsoft.com/office/drawing/2014/main" id="{3E553D00-084E-A48F-8686-B28D88DD4BD0}"/>
                </a:ext>
              </a:extLst>
            </p:cNvPr>
            <p:cNvCxnSpPr/>
            <p:nvPr/>
          </p:nvCxnSpPr>
          <p:spPr bwMode="auto">
            <a:xfrm>
              <a:off x="6810419" y="3883267"/>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1" name="Straight Connector 20530">
              <a:extLst>
                <a:ext uri="{FF2B5EF4-FFF2-40B4-BE49-F238E27FC236}">
                  <a16:creationId xmlns:a16="http://schemas.microsoft.com/office/drawing/2014/main" id="{197C887E-8D68-23E1-BC06-2CD249E372FA}"/>
                </a:ext>
              </a:extLst>
            </p:cNvPr>
            <p:cNvCxnSpPr/>
            <p:nvPr/>
          </p:nvCxnSpPr>
          <p:spPr bwMode="auto">
            <a:xfrm>
              <a:off x="6731838" y="3849092"/>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2" name="Straight Connector 20531">
              <a:extLst>
                <a:ext uri="{FF2B5EF4-FFF2-40B4-BE49-F238E27FC236}">
                  <a16:creationId xmlns:a16="http://schemas.microsoft.com/office/drawing/2014/main" id="{79E6C8FF-137F-C980-34E6-FE32E806F6CF}"/>
                </a:ext>
              </a:extLst>
            </p:cNvPr>
            <p:cNvCxnSpPr/>
            <p:nvPr/>
          </p:nvCxnSpPr>
          <p:spPr bwMode="auto">
            <a:xfrm>
              <a:off x="6686594" y="3830803"/>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3" name="Straight Connector 20532">
              <a:extLst>
                <a:ext uri="{FF2B5EF4-FFF2-40B4-BE49-F238E27FC236}">
                  <a16:creationId xmlns:a16="http://schemas.microsoft.com/office/drawing/2014/main" id="{033C17AA-B91B-5E91-CCEF-7C7E1F59B40E}"/>
                </a:ext>
              </a:extLst>
            </p:cNvPr>
            <p:cNvCxnSpPr/>
            <p:nvPr/>
          </p:nvCxnSpPr>
          <p:spPr bwMode="auto">
            <a:xfrm>
              <a:off x="6637371" y="3830803"/>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4" name="Straight Connector 20533">
              <a:extLst>
                <a:ext uri="{FF2B5EF4-FFF2-40B4-BE49-F238E27FC236}">
                  <a16:creationId xmlns:a16="http://schemas.microsoft.com/office/drawing/2014/main" id="{FDD2FC86-02FE-EBCB-CE05-FB6D8963E027}"/>
                </a:ext>
              </a:extLst>
            </p:cNvPr>
            <p:cNvCxnSpPr/>
            <p:nvPr/>
          </p:nvCxnSpPr>
          <p:spPr bwMode="auto">
            <a:xfrm>
              <a:off x="6592127" y="3814259"/>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5" name="Straight Connector 20534">
              <a:extLst>
                <a:ext uri="{FF2B5EF4-FFF2-40B4-BE49-F238E27FC236}">
                  <a16:creationId xmlns:a16="http://schemas.microsoft.com/office/drawing/2014/main" id="{68CBE8CC-0C8C-C7AE-DF33-3F064086F17B}"/>
                </a:ext>
              </a:extLst>
            </p:cNvPr>
            <p:cNvCxnSpPr/>
            <p:nvPr/>
          </p:nvCxnSpPr>
          <p:spPr bwMode="auto">
            <a:xfrm>
              <a:off x="6542914" y="3805317"/>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6" name="Straight Connector 20535">
              <a:extLst>
                <a:ext uri="{FF2B5EF4-FFF2-40B4-BE49-F238E27FC236}">
                  <a16:creationId xmlns:a16="http://schemas.microsoft.com/office/drawing/2014/main" id="{02CC293A-28D8-3EB5-41F3-D6A3B59EED25}"/>
                </a:ext>
              </a:extLst>
            </p:cNvPr>
            <p:cNvCxnSpPr/>
            <p:nvPr/>
          </p:nvCxnSpPr>
          <p:spPr bwMode="auto">
            <a:xfrm>
              <a:off x="6521450" y="3805317"/>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7" name="Straight Connector 20536">
              <a:extLst>
                <a:ext uri="{FF2B5EF4-FFF2-40B4-BE49-F238E27FC236}">
                  <a16:creationId xmlns:a16="http://schemas.microsoft.com/office/drawing/2014/main" id="{CBE6A5A1-59D0-5ABF-B613-7D04FA2604F5}"/>
                </a:ext>
              </a:extLst>
            </p:cNvPr>
            <p:cNvCxnSpPr/>
            <p:nvPr/>
          </p:nvCxnSpPr>
          <p:spPr bwMode="auto">
            <a:xfrm>
              <a:off x="6464300" y="3805317"/>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8" name="Straight Connector 20537">
              <a:extLst>
                <a:ext uri="{FF2B5EF4-FFF2-40B4-BE49-F238E27FC236}">
                  <a16:creationId xmlns:a16="http://schemas.microsoft.com/office/drawing/2014/main" id="{866F232A-CB37-8CF8-F887-81B7D39B107B}"/>
                </a:ext>
              </a:extLst>
            </p:cNvPr>
            <p:cNvCxnSpPr/>
            <p:nvPr/>
          </p:nvCxnSpPr>
          <p:spPr bwMode="auto">
            <a:xfrm>
              <a:off x="6414294" y="3805317"/>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39" name="Straight Connector 20538">
              <a:extLst>
                <a:ext uri="{FF2B5EF4-FFF2-40B4-BE49-F238E27FC236}">
                  <a16:creationId xmlns:a16="http://schemas.microsoft.com/office/drawing/2014/main" id="{CA20E285-9111-9632-8C86-09110ADA8E1E}"/>
                </a:ext>
              </a:extLst>
            </p:cNvPr>
            <p:cNvCxnSpPr/>
            <p:nvPr/>
          </p:nvCxnSpPr>
          <p:spPr bwMode="auto">
            <a:xfrm>
              <a:off x="6325642" y="3787186"/>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40" name="Straight Connector 20539">
              <a:extLst>
                <a:ext uri="{FF2B5EF4-FFF2-40B4-BE49-F238E27FC236}">
                  <a16:creationId xmlns:a16="http://schemas.microsoft.com/office/drawing/2014/main" id="{3595DBDF-BC1A-36F7-80DE-9AB1DCC0E264}"/>
                </a:ext>
              </a:extLst>
            </p:cNvPr>
            <p:cNvCxnSpPr/>
            <p:nvPr/>
          </p:nvCxnSpPr>
          <p:spPr bwMode="auto">
            <a:xfrm>
              <a:off x="6228011" y="3770642"/>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41" name="Straight Connector 20540">
              <a:extLst>
                <a:ext uri="{FF2B5EF4-FFF2-40B4-BE49-F238E27FC236}">
                  <a16:creationId xmlns:a16="http://schemas.microsoft.com/office/drawing/2014/main" id="{36AAE413-AB61-E70F-8C7D-586911DC5B1B}"/>
                </a:ext>
              </a:extLst>
            </p:cNvPr>
            <p:cNvCxnSpPr/>
            <p:nvPr/>
          </p:nvCxnSpPr>
          <p:spPr bwMode="auto">
            <a:xfrm>
              <a:off x="6129070" y="3743569"/>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42" name="Straight Connector 20541">
              <a:extLst>
                <a:ext uri="{FF2B5EF4-FFF2-40B4-BE49-F238E27FC236}">
                  <a16:creationId xmlns:a16="http://schemas.microsoft.com/office/drawing/2014/main" id="{08AC88DC-B965-FD1F-84C4-22CB976FFBF9}"/>
                </a:ext>
              </a:extLst>
            </p:cNvPr>
            <p:cNvCxnSpPr/>
            <p:nvPr/>
          </p:nvCxnSpPr>
          <p:spPr bwMode="auto">
            <a:xfrm>
              <a:off x="6071920" y="3727025"/>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43" name="Straight Connector 20542">
              <a:extLst>
                <a:ext uri="{FF2B5EF4-FFF2-40B4-BE49-F238E27FC236}">
                  <a16:creationId xmlns:a16="http://schemas.microsoft.com/office/drawing/2014/main" id="{9ED54199-C0F4-7EEE-1F94-10E711B85AEF}"/>
                </a:ext>
              </a:extLst>
            </p:cNvPr>
            <p:cNvCxnSpPr/>
            <p:nvPr/>
          </p:nvCxnSpPr>
          <p:spPr bwMode="auto">
            <a:xfrm>
              <a:off x="6028420" y="3718084"/>
              <a:ext cx="0" cy="87233"/>
            </a:xfrm>
            <a:prstGeom prst="line">
              <a:avLst/>
            </a:prstGeom>
            <a:noFill/>
            <a:ln w="28575" cap="flat" cmpd="sng" algn="ctr">
              <a:solidFill>
                <a:schemeClr val="accent3"/>
              </a:solidFill>
              <a:prstDash val="solid"/>
              <a:round/>
              <a:headEnd type="none" w="med" len="med"/>
              <a:tailEnd type="none" w="med" len="med"/>
            </a:ln>
            <a:effectLst/>
          </p:spPr>
        </p:cxnSp>
        <p:cxnSp>
          <p:nvCxnSpPr>
            <p:cNvPr id="20544" name="Straight Connector 20543">
              <a:extLst>
                <a:ext uri="{FF2B5EF4-FFF2-40B4-BE49-F238E27FC236}">
                  <a16:creationId xmlns:a16="http://schemas.microsoft.com/office/drawing/2014/main" id="{2873CC3D-07B7-5414-9690-826B37D65AD9}"/>
                </a:ext>
              </a:extLst>
            </p:cNvPr>
            <p:cNvCxnSpPr/>
            <p:nvPr/>
          </p:nvCxnSpPr>
          <p:spPr bwMode="auto">
            <a:xfrm>
              <a:off x="5828395" y="3639792"/>
              <a:ext cx="0" cy="8723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615" name="Group 20614">
            <a:extLst>
              <a:ext uri="{FF2B5EF4-FFF2-40B4-BE49-F238E27FC236}">
                <a16:creationId xmlns:a16="http://schemas.microsoft.com/office/drawing/2014/main" id="{16F9A81D-9EDD-5603-D549-4D7584F7E88E}"/>
              </a:ext>
            </a:extLst>
          </p:cNvPr>
          <p:cNvGrpSpPr/>
          <p:nvPr/>
        </p:nvGrpSpPr>
        <p:grpSpPr>
          <a:xfrm>
            <a:off x="5790293" y="3846799"/>
            <a:ext cx="3795593" cy="589964"/>
            <a:chOff x="6018894" y="3550917"/>
            <a:chExt cx="3795593" cy="589964"/>
          </a:xfrm>
        </p:grpSpPr>
        <p:cxnSp>
          <p:nvCxnSpPr>
            <p:cNvPr id="20548" name="Straight Connector 20547">
              <a:extLst>
                <a:ext uri="{FF2B5EF4-FFF2-40B4-BE49-F238E27FC236}">
                  <a16:creationId xmlns:a16="http://schemas.microsoft.com/office/drawing/2014/main" id="{C7ADCF18-B4BE-FE8E-7A80-BE243079F6AB}"/>
                </a:ext>
              </a:extLst>
            </p:cNvPr>
            <p:cNvCxnSpPr/>
            <p:nvPr/>
          </p:nvCxnSpPr>
          <p:spPr bwMode="auto">
            <a:xfrm>
              <a:off x="6018894" y="3550917"/>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49" name="Straight Connector 20548">
              <a:extLst>
                <a:ext uri="{FF2B5EF4-FFF2-40B4-BE49-F238E27FC236}">
                  <a16:creationId xmlns:a16="http://schemas.microsoft.com/office/drawing/2014/main" id="{8117D8EF-1A66-53C6-23C3-4441330BD278}"/>
                </a:ext>
              </a:extLst>
            </p:cNvPr>
            <p:cNvCxnSpPr/>
            <p:nvPr/>
          </p:nvCxnSpPr>
          <p:spPr bwMode="auto">
            <a:xfrm>
              <a:off x="6047295" y="3552559"/>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0" name="Straight Connector 20549">
              <a:extLst>
                <a:ext uri="{FF2B5EF4-FFF2-40B4-BE49-F238E27FC236}">
                  <a16:creationId xmlns:a16="http://schemas.microsoft.com/office/drawing/2014/main" id="{6C7B8386-94A1-5401-DD39-E5975C5F482E}"/>
                </a:ext>
              </a:extLst>
            </p:cNvPr>
            <p:cNvCxnSpPr/>
            <p:nvPr/>
          </p:nvCxnSpPr>
          <p:spPr bwMode="auto">
            <a:xfrm>
              <a:off x="6175883" y="359617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1" name="Straight Connector 20550">
              <a:extLst>
                <a:ext uri="{FF2B5EF4-FFF2-40B4-BE49-F238E27FC236}">
                  <a16:creationId xmlns:a16="http://schemas.microsoft.com/office/drawing/2014/main" id="{BE23FB1D-2C65-453F-068B-D7D316C9E4C8}"/>
                </a:ext>
              </a:extLst>
            </p:cNvPr>
            <p:cNvCxnSpPr/>
            <p:nvPr/>
          </p:nvCxnSpPr>
          <p:spPr bwMode="auto">
            <a:xfrm>
              <a:off x="6226931" y="362624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2" name="Straight Connector 20551">
              <a:extLst>
                <a:ext uri="{FF2B5EF4-FFF2-40B4-BE49-F238E27FC236}">
                  <a16:creationId xmlns:a16="http://schemas.microsoft.com/office/drawing/2014/main" id="{8AF58379-6EE4-DC14-3BD8-F1E2B6BC48F4}"/>
                </a:ext>
              </a:extLst>
            </p:cNvPr>
            <p:cNvCxnSpPr/>
            <p:nvPr/>
          </p:nvCxnSpPr>
          <p:spPr bwMode="auto">
            <a:xfrm>
              <a:off x="6260269" y="3639792"/>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3" name="Straight Connector 20552">
              <a:extLst>
                <a:ext uri="{FF2B5EF4-FFF2-40B4-BE49-F238E27FC236}">
                  <a16:creationId xmlns:a16="http://schemas.microsoft.com/office/drawing/2014/main" id="{A985E5AA-CAEC-644C-8A00-CBE1F82F2B65}"/>
                </a:ext>
              </a:extLst>
            </p:cNvPr>
            <p:cNvCxnSpPr/>
            <p:nvPr/>
          </p:nvCxnSpPr>
          <p:spPr bwMode="auto">
            <a:xfrm>
              <a:off x="6288844" y="3639792"/>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4" name="Straight Connector 20553">
              <a:extLst>
                <a:ext uri="{FF2B5EF4-FFF2-40B4-BE49-F238E27FC236}">
                  <a16:creationId xmlns:a16="http://schemas.microsoft.com/office/drawing/2014/main" id="{C1F4C4A8-E6DE-48E1-E6BB-053EAAA2FFBA}"/>
                </a:ext>
              </a:extLst>
            </p:cNvPr>
            <p:cNvCxnSpPr/>
            <p:nvPr/>
          </p:nvCxnSpPr>
          <p:spPr bwMode="auto">
            <a:xfrm>
              <a:off x="6423782" y="368340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5" name="Straight Connector 20554">
              <a:extLst>
                <a:ext uri="{FF2B5EF4-FFF2-40B4-BE49-F238E27FC236}">
                  <a16:creationId xmlns:a16="http://schemas.microsoft.com/office/drawing/2014/main" id="{08EE157F-8F11-52DA-74EA-8E8C8A6142BD}"/>
                </a:ext>
              </a:extLst>
            </p:cNvPr>
            <p:cNvCxnSpPr/>
            <p:nvPr/>
          </p:nvCxnSpPr>
          <p:spPr bwMode="auto">
            <a:xfrm>
              <a:off x="6458707" y="368340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6" name="Straight Connector 20555">
              <a:extLst>
                <a:ext uri="{FF2B5EF4-FFF2-40B4-BE49-F238E27FC236}">
                  <a16:creationId xmlns:a16="http://schemas.microsoft.com/office/drawing/2014/main" id="{D938A76E-E860-4DE2-3A2A-59CA5F7872D5}"/>
                </a:ext>
              </a:extLst>
            </p:cNvPr>
            <p:cNvCxnSpPr/>
            <p:nvPr/>
          </p:nvCxnSpPr>
          <p:spPr bwMode="auto">
            <a:xfrm>
              <a:off x="6524588" y="371347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7" name="Straight Connector 20556">
              <a:extLst>
                <a:ext uri="{FF2B5EF4-FFF2-40B4-BE49-F238E27FC236}">
                  <a16:creationId xmlns:a16="http://schemas.microsoft.com/office/drawing/2014/main" id="{2357BC06-63B5-FF87-9DAD-77751997FBF9}"/>
                </a:ext>
              </a:extLst>
            </p:cNvPr>
            <p:cNvCxnSpPr/>
            <p:nvPr/>
          </p:nvCxnSpPr>
          <p:spPr bwMode="auto">
            <a:xfrm>
              <a:off x="6555544" y="371347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8" name="Straight Connector 20557">
              <a:extLst>
                <a:ext uri="{FF2B5EF4-FFF2-40B4-BE49-F238E27FC236}">
                  <a16:creationId xmlns:a16="http://schemas.microsoft.com/office/drawing/2014/main" id="{939A2053-97F8-1BC5-E994-8E1D76AB22F3}"/>
                </a:ext>
              </a:extLst>
            </p:cNvPr>
            <p:cNvCxnSpPr/>
            <p:nvPr/>
          </p:nvCxnSpPr>
          <p:spPr bwMode="auto">
            <a:xfrm>
              <a:off x="6592127" y="371347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59" name="Straight Connector 20558">
              <a:extLst>
                <a:ext uri="{FF2B5EF4-FFF2-40B4-BE49-F238E27FC236}">
                  <a16:creationId xmlns:a16="http://schemas.microsoft.com/office/drawing/2014/main" id="{AC50B9E9-4C5F-C287-C6CF-9C1267DFBAD2}"/>
                </a:ext>
              </a:extLst>
            </p:cNvPr>
            <p:cNvCxnSpPr/>
            <p:nvPr/>
          </p:nvCxnSpPr>
          <p:spPr bwMode="auto">
            <a:xfrm>
              <a:off x="6635817" y="3721744"/>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0" name="Straight Connector 20559">
              <a:extLst>
                <a:ext uri="{FF2B5EF4-FFF2-40B4-BE49-F238E27FC236}">
                  <a16:creationId xmlns:a16="http://schemas.microsoft.com/office/drawing/2014/main" id="{74C63E8A-9F55-1CD1-83C6-B27682E7943B}"/>
                </a:ext>
              </a:extLst>
            </p:cNvPr>
            <p:cNvCxnSpPr/>
            <p:nvPr/>
          </p:nvCxnSpPr>
          <p:spPr bwMode="auto">
            <a:xfrm>
              <a:off x="6721586" y="3734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1" name="Straight Connector 20560">
              <a:extLst>
                <a:ext uri="{FF2B5EF4-FFF2-40B4-BE49-F238E27FC236}">
                  <a16:creationId xmlns:a16="http://schemas.microsoft.com/office/drawing/2014/main" id="{2B88AC34-BF26-BF6A-EA43-BE7DAB4C98E1}"/>
                </a:ext>
              </a:extLst>
            </p:cNvPr>
            <p:cNvCxnSpPr/>
            <p:nvPr/>
          </p:nvCxnSpPr>
          <p:spPr bwMode="auto">
            <a:xfrm>
              <a:off x="6764449" y="3734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2" name="Straight Connector 20561">
              <a:extLst>
                <a:ext uri="{FF2B5EF4-FFF2-40B4-BE49-F238E27FC236}">
                  <a16:creationId xmlns:a16="http://schemas.microsoft.com/office/drawing/2014/main" id="{6ADBC29B-6148-36F8-0952-EAD66C0062EE}"/>
                </a:ext>
              </a:extLst>
            </p:cNvPr>
            <p:cNvCxnSpPr/>
            <p:nvPr/>
          </p:nvCxnSpPr>
          <p:spPr bwMode="auto">
            <a:xfrm>
              <a:off x="6790643" y="3734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3" name="Straight Connector 20562">
              <a:extLst>
                <a:ext uri="{FF2B5EF4-FFF2-40B4-BE49-F238E27FC236}">
                  <a16:creationId xmlns:a16="http://schemas.microsoft.com/office/drawing/2014/main" id="{D06F2A8D-4294-F8EB-97AB-CBD4B52915B1}"/>
                </a:ext>
              </a:extLst>
            </p:cNvPr>
            <p:cNvCxnSpPr/>
            <p:nvPr/>
          </p:nvCxnSpPr>
          <p:spPr bwMode="auto">
            <a:xfrm>
              <a:off x="6850174" y="3753949"/>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4" name="Straight Connector 20563">
              <a:extLst>
                <a:ext uri="{FF2B5EF4-FFF2-40B4-BE49-F238E27FC236}">
                  <a16:creationId xmlns:a16="http://schemas.microsoft.com/office/drawing/2014/main" id="{B19D91A6-A7F0-709B-5342-A86F9A401C89}"/>
                </a:ext>
              </a:extLst>
            </p:cNvPr>
            <p:cNvCxnSpPr/>
            <p:nvPr/>
          </p:nvCxnSpPr>
          <p:spPr bwMode="auto">
            <a:xfrm>
              <a:off x="6893036" y="3753949"/>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5" name="Straight Connector 20564">
              <a:extLst>
                <a:ext uri="{FF2B5EF4-FFF2-40B4-BE49-F238E27FC236}">
                  <a16:creationId xmlns:a16="http://schemas.microsoft.com/office/drawing/2014/main" id="{347A85E9-0CBD-5676-122F-16DD4943897D}"/>
                </a:ext>
              </a:extLst>
            </p:cNvPr>
            <p:cNvCxnSpPr/>
            <p:nvPr/>
          </p:nvCxnSpPr>
          <p:spPr bwMode="auto">
            <a:xfrm>
              <a:off x="6938324" y="3753949"/>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6" name="Straight Connector 20565">
              <a:extLst>
                <a:ext uri="{FF2B5EF4-FFF2-40B4-BE49-F238E27FC236}">
                  <a16:creationId xmlns:a16="http://schemas.microsoft.com/office/drawing/2014/main" id="{8C32B097-5D89-674D-5123-15A182A6060A}"/>
                </a:ext>
              </a:extLst>
            </p:cNvPr>
            <p:cNvCxnSpPr/>
            <p:nvPr/>
          </p:nvCxnSpPr>
          <p:spPr bwMode="auto">
            <a:xfrm>
              <a:off x="7012418" y="3782019"/>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7" name="Straight Connector 20566">
              <a:extLst>
                <a:ext uri="{FF2B5EF4-FFF2-40B4-BE49-F238E27FC236}">
                  <a16:creationId xmlns:a16="http://schemas.microsoft.com/office/drawing/2014/main" id="{E98AFAE5-3BC2-2135-51FF-0C26F3CA0F4D}"/>
                </a:ext>
              </a:extLst>
            </p:cNvPr>
            <p:cNvCxnSpPr/>
            <p:nvPr/>
          </p:nvCxnSpPr>
          <p:spPr bwMode="auto">
            <a:xfrm>
              <a:off x="7055280" y="378718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8" name="Straight Connector 20567">
              <a:extLst>
                <a:ext uri="{FF2B5EF4-FFF2-40B4-BE49-F238E27FC236}">
                  <a16:creationId xmlns:a16="http://schemas.microsoft.com/office/drawing/2014/main" id="{7703DAB7-61AD-8874-DB07-F29F22E795A5}"/>
                </a:ext>
              </a:extLst>
            </p:cNvPr>
            <p:cNvCxnSpPr/>
            <p:nvPr/>
          </p:nvCxnSpPr>
          <p:spPr bwMode="auto">
            <a:xfrm>
              <a:off x="7091274" y="378718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69" name="Straight Connector 20568">
              <a:extLst>
                <a:ext uri="{FF2B5EF4-FFF2-40B4-BE49-F238E27FC236}">
                  <a16:creationId xmlns:a16="http://schemas.microsoft.com/office/drawing/2014/main" id="{87C00C58-4A3D-138B-B93C-E7EA9D5F01D3}"/>
                </a:ext>
              </a:extLst>
            </p:cNvPr>
            <p:cNvCxnSpPr/>
            <p:nvPr/>
          </p:nvCxnSpPr>
          <p:spPr bwMode="auto">
            <a:xfrm>
              <a:off x="7160605" y="378718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0" name="Straight Connector 20569">
              <a:extLst>
                <a:ext uri="{FF2B5EF4-FFF2-40B4-BE49-F238E27FC236}">
                  <a16:creationId xmlns:a16="http://schemas.microsoft.com/office/drawing/2014/main" id="{1AF1F890-F1C4-5323-B9E5-ABDD8C0E70EF}"/>
                </a:ext>
              </a:extLst>
            </p:cNvPr>
            <p:cNvCxnSpPr/>
            <p:nvPr/>
          </p:nvCxnSpPr>
          <p:spPr bwMode="auto">
            <a:xfrm>
              <a:off x="7201360" y="378718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1" name="Straight Connector 20570">
              <a:extLst>
                <a:ext uri="{FF2B5EF4-FFF2-40B4-BE49-F238E27FC236}">
                  <a16:creationId xmlns:a16="http://schemas.microsoft.com/office/drawing/2014/main" id="{BCCA7FEC-7138-7399-E16D-30F01B5BCD4C}"/>
                </a:ext>
              </a:extLst>
            </p:cNvPr>
            <p:cNvCxnSpPr/>
            <p:nvPr/>
          </p:nvCxnSpPr>
          <p:spPr bwMode="auto">
            <a:xfrm>
              <a:off x="7277100" y="378718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2" name="Straight Connector 20571">
              <a:extLst>
                <a:ext uri="{FF2B5EF4-FFF2-40B4-BE49-F238E27FC236}">
                  <a16:creationId xmlns:a16="http://schemas.microsoft.com/office/drawing/2014/main" id="{3035C448-9B80-6D99-2EB0-C1DF480D28EA}"/>
                </a:ext>
              </a:extLst>
            </p:cNvPr>
            <p:cNvCxnSpPr/>
            <p:nvPr/>
          </p:nvCxnSpPr>
          <p:spPr bwMode="auto">
            <a:xfrm>
              <a:off x="7310437" y="378718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3" name="Straight Connector 20572">
              <a:extLst>
                <a:ext uri="{FF2B5EF4-FFF2-40B4-BE49-F238E27FC236}">
                  <a16:creationId xmlns:a16="http://schemas.microsoft.com/office/drawing/2014/main" id="{1B5F626B-0604-82E7-937C-5B6C645C63A9}"/>
                </a:ext>
              </a:extLst>
            </p:cNvPr>
            <p:cNvCxnSpPr/>
            <p:nvPr/>
          </p:nvCxnSpPr>
          <p:spPr bwMode="auto">
            <a:xfrm>
              <a:off x="7341393" y="378718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4" name="Straight Connector 20573">
              <a:extLst>
                <a:ext uri="{FF2B5EF4-FFF2-40B4-BE49-F238E27FC236}">
                  <a16:creationId xmlns:a16="http://schemas.microsoft.com/office/drawing/2014/main" id="{145CBA1E-024A-8430-FC8D-59112E160561}"/>
                </a:ext>
              </a:extLst>
            </p:cNvPr>
            <p:cNvCxnSpPr/>
            <p:nvPr/>
          </p:nvCxnSpPr>
          <p:spPr bwMode="auto">
            <a:xfrm>
              <a:off x="7372349" y="378718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5" name="Straight Connector 20574">
              <a:extLst>
                <a:ext uri="{FF2B5EF4-FFF2-40B4-BE49-F238E27FC236}">
                  <a16:creationId xmlns:a16="http://schemas.microsoft.com/office/drawing/2014/main" id="{3D910F78-86C9-EFA7-8998-FF11B7F030AC}"/>
                </a:ext>
              </a:extLst>
            </p:cNvPr>
            <p:cNvCxnSpPr/>
            <p:nvPr/>
          </p:nvCxnSpPr>
          <p:spPr bwMode="auto">
            <a:xfrm>
              <a:off x="7408069" y="3805956"/>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6" name="Straight Connector 20575">
              <a:extLst>
                <a:ext uri="{FF2B5EF4-FFF2-40B4-BE49-F238E27FC236}">
                  <a16:creationId xmlns:a16="http://schemas.microsoft.com/office/drawing/2014/main" id="{7860C255-DA0F-DFAE-8F38-B0C5386309B9}"/>
                </a:ext>
              </a:extLst>
            </p:cNvPr>
            <p:cNvCxnSpPr/>
            <p:nvPr/>
          </p:nvCxnSpPr>
          <p:spPr bwMode="auto">
            <a:xfrm>
              <a:off x="7447822" y="3805567"/>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7" name="Straight Connector 20576">
              <a:extLst>
                <a:ext uri="{FF2B5EF4-FFF2-40B4-BE49-F238E27FC236}">
                  <a16:creationId xmlns:a16="http://schemas.microsoft.com/office/drawing/2014/main" id="{7E1B9F78-0BB4-F1E6-B752-EB6AD1038246}"/>
                </a:ext>
              </a:extLst>
            </p:cNvPr>
            <p:cNvCxnSpPr/>
            <p:nvPr/>
          </p:nvCxnSpPr>
          <p:spPr bwMode="auto">
            <a:xfrm>
              <a:off x="7511346" y="3830801"/>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8" name="Straight Connector 20577">
              <a:extLst>
                <a:ext uri="{FF2B5EF4-FFF2-40B4-BE49-F238E27FC236}">
                  <a16:creationId xmlns:a16="http://schemas.microsoft.com/office/drawing/2014/main" id="{C7197C08-4621-40FD-7797-9EBC22D6C748}"/>
                </a:ext>
              </a:extLst>
            </p:cNvPr>
            <p:cNvCxnSpPr/>
            <p:nvPr/>
          </p:nvCxnSpPr>
          <p:spPr bwMode="auto">
            <a:xfrm>
              <a:off x="7536601" y="3830801"/>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79" name="Straight Connector 20578">
              <a:extLst>
                <a:ext uri="{FF2B5EF4-FFF2-40B4-BE49-F238E27FC236}">
                  <a16:creationId xmlns:a16="http://schemas.microsoft.com/office/drawing/2014/main" id="{4F5E1D92-C71E-F549-A4E8-9777F26376AA}"/>
                </a:ext>
              </a:extLst>
            </p:cNvPr>
            <p:cNvCxnSpPr/>
            <p:nvPr/>
          </p:nvCxnSpPr>
          <p:spPr bwMode="auto">
            <a:xfrm>
              <a:off x="7596443" y="3830801"/>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0" name="Straight Connector 20579">
              <a:extLst>
                <a:ext uri="{FF2B5EF4-FFF2-40B4-BE49-F238E27FC236}">
                  <a16:creationId xmlns:a16="http://schemas.microsoft.com/office/drawing/2014/main" id="{7A258648-6081-7167-37DA-56E4E34CADF7}"/>
                </a:ext>
              </a:extLst>
            </p:cNvPr>
            <p:cNvCxnSpPr/>
            <p:nvPr/>
          </p:nvCxnSpPr>
          <p:spPr bwMode="auto">
            <a:xfrm>
              <a:off x="7636924" y="385787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1" name="Straight Connector 20580">
              <a:extLst>
                <a:ext uri="{FF2B5EF4-FFF2-40B4-BE49-F238E27FC236}">
                  <a16:creationId xmlns:a16="http://schemas.microsoft.com/office/drawing/2014/main" id="{D1B746FC-8069-E9B3-49FB-6072CEE33D22}"/>
                </a:ext>
              </a:extLst>
            </p:cNvPr>
            <p:cNvCxnSpPr/>
            <p:nvPr/>
          </p:nvCxnSpPr>
          <p:spPr bwMode="auto">
            <a:xfrm>
              <a:off x="7693173" y="385787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2" name="Straight Connector 20581">
              <a:extLst>
                <a:ext uri="{FF2B5EF4-FFF2-40B4-BE49-F238E27FC236}">
                  <a16:creationId xmlns:a16="http://schemas.microsoft.com/office/drawing/2014/main" id="{5A896D80-D40E-13C5-FEB6-DE84D9DB8E53}"/>
                </a:ext>
              </a:extLst>
            </p:cNvPr>
            <p:cNvCxnSpPr/>
            <p:nvPr/>
          </p:nvCxnSpPr>
          <p:spPr bwMode="auto">
            <a:xfrm>
              <a:off x="7736036" y="3857875"/>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3" name="Straight Connector 20582">
              <a:extLst>
                <a:ext uri="{FF2B5EF4-FFF2-40B4-BE49-F238E27FC236}">
                  <a16:creationId xmlns:a16="http://schemas.microsoft.com/office/drawing/2014/main" id="{EDEC6FEB-8F63-2D4B-3007-FBBA82750CD8}"/>
                </a:ext>
              </a:extLst>
            </p:cNvPr>
            <p:cNvCxnSpPr/>
            <p:nvPr/>
          </p:nvCxnSpPr>
          <p:spPr bwMode="auto">
            <a:xfrm>
              <a:off x="7863142" y="3904724"/>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4" name="Straight Connector 20583">
              <a:extLst>
                <a:ext uri="{FF2B5EF4-FFF2-40B4-BE49-F238E27FC236}">
                  <a16:creationId xmlns:a16="http://schemas.microsoft.com/office/drawing/2014/main" id="{54F0F51D-729C-DF63-3149-7F876F130277}"/>
                </a:ext>
              </a:extLst>
            </p:cNvPr>
            <p:cNvCxnSpPr/>
            <p:nvPr/>
          </p:nvCxnSpPr>
          <p:spPr bwMode="auto">
            <a:xfrm>
              <a:off x="7910767" y="3904724"/>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5" name="Straight Connector 20584">
              <a:extLst>
                <a:ext uri="{FF2B5EF4-FFF2-40B4-BE49-F238E27FC236}">
                  <a16:creationId xmlns:a16="http://schemas.microsoft.com/office/drawing/2014/main" id="{291F2713-D257-01E7-7997-FA6B86C44DFA}"/>
                </a:ext>
              </a:extLst>
            </p:cNvPr>
            <p:cNvCxnSpPr/>
            <p:nvPr/>
          </p:nvCxnSpPr>
          <p:spPr bwMode="auto">
            <a:xfrm>
              <a:off x="7957598" y="3926884"/>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6" name="Straight Connector 20585">
              <a:extLst>
                <a:ext uri="{FF2B5EF4-FFF2-40B4-BE49-F238E27FC236}">
                  <a16:creationId xmlns:a16="http://schemas.microsoft.com/office/drawing/2014/main" id="{FA829CB8-C863-7ED9-7EBB-302234E18348}"/>
                </a:ext>
              </a:extLst>
            </p:cNvPr>
            <p:cNvCxnSpPr/>
            <p:nvPr/>
          </p:nvCxnSpPr>
          <p:spPr bwMode="auto">
            <a:xfrm>
              <a:off x="7988554" y="3926884"/>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7" name="Straight Connector 20586">
              <a:extLst>
                <a:ext uri="{FF2B5EF4-FFF2-40B4-BE49-F238E27FC236}">
                  <a16:creationId xmlns:a16="http://schemas.microsoft.com/office/drawing/2014/main" id="{067CEAB2-064C-4152-0D91-7C2BB764B095}"/>
                </a:ext>
              </a:extLst>
            </p:cNvPr>
            <p:cNvCxnSpPr/>
            <p:nvPr/>
          </p:nvCxnSpPr>
          <p:spPr bwMode="auto">
            <a:xfrm>
              <a:off x="8106279" y="3926884"/>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8" name="Straight Connector 20587">
              <a:extLst>
                <a:ext uri="{FF2B5EF4-FFF2-40B4-BE49-F238E27FC236}">
                  <a16:creationId xmlns:a16="http://schemas.microsoft.com/office/drawing/2014/main" id="{A6655655-8EB7-E137-872C-A3ECA77D7C89}"/>
                </a:ext>
              </a:extLst>
            </p:cNvPr>
            <p:cNvCxnSpPr/>
            <p:nvPr/>
          </p:nvCxnSpPr>
          <p:spPr bwMode="auto">
            <a:xfrm>
              <a:off x="8132520" y="3926884"/>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89" name="Straight Connector 20588">
              <a:extLst>
                <a:ext uri="{FF2B5EF4-FFF2-40B4-BE49-F238E27FC236}">
                  <a16:creationId xmlns:a16="http://schemas.microsoft.com/office/drawing/2014/main" id="{F1894F7A-9921-4DEF-76C1-8081FCF4D9B0}"/>
                </a:ext>
              </a:extLst>
            </p:cNvPr>
            <p:cNvCxnSpPr/>
            <p:nvPr/>
          </p:nvCxnSpPr>
          <p:spPr bwMode="auto">
            <a:xfrm>
              <a:off x="8218488" y="394510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0" name="Straight Connector 20589">
              <a:extLst>
                <a:ext uri="{FF2B5EF4-FFF2-40B4-BE49-F238E27FC236}">
                  <a16:creationId xmlns:a16="http://schemas.microsoft.com/office/drawing/2014/main" id="{611D719D-0F54-998A-525F-B311987A553B}"/>
                </a:ext>
              </a:extLst>
            </p:cNvPr>
            <p:cNvCxnSpPr/>
            <p:nvPr/>
          </p:nvCxnSpPr>
          <p:spPr bwMode="auto">
            <a:xfrm>
              <a:off x="8280401" y="3961652"/>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1" name="Straight Connector 20590">
              <a:extLst>
                <a:ext uri="{FF2B5EF4-FFF2-40B4-BE49-F238E27FC236}">
                  <a16:creationId xmlns:a16="http://schemas.microsoft.com/office/drawing/2014/main" id="{3C8A2E44-6675-936A-D14E-B4AA80C625F5}"/>
                </a:ext>
              </a:extLst>
            </p:cNvPr>
            <p:cNvCxnSpPr/>
            <p:nvPr/>
          </p:nvCxnSpPr>
          <p:spPr bwMode="auto">
            <a:xfrm>
              <a:off x="8325645" y="3961652"/>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2" name="Straight Connector 20591">
              <a:extLst>
                <a:ext uri="{FF2B5EF4-FFF2-40B4-BE49-F238E27FC236}">
                  <a16:creationId xmlns:a16="http://schemas.microsoft.com/office/drawing/2014/main" id="{2BB542E0-DEA1-A59B-1F20-7024C6C0516B}"/>
                </a:ext>
              </a:extLst>
            </p:cNvPr>
            <p:cNvCxnSpPr/>
            <p:nvPr/>
          </p:nvCxnSpPr>
          <p:spPr bwMode="auto">
            <a:xfrm>
              <a:off x="8373270" y="3961652"/>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3" name="Straight Connector 20592">
              <a:extLst>
                <a:ext uri="{FF2B5EF4-FFF2-40B4-BE49-F238E27FC236}">
                  <a16:creationId xmlns:a16="http://schemas.microsoft.com/office/drawing/2014/main" id="{AF16E573-A264-3E01-970D-432A8692F06C}"/>
                </a:ext>
              </a:extLst>
            </p:cNvPr>
            <p:cNvCxnSpPr/>
            <p:nvPr/>
          </p:nvCxnSpPr>
          <p:spPr bwMode="auto">
            <a:xfrm>
              <a:off x="8544717" y="402355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4" name="Straight Connector 20593">
              <a:extLst>
                <a:ext uri="{FF2B5EF4-FFF2-40B4-BE49-F238E27FC236}">
                  <a16:creationId xmlns:a16="http://schemas.microsoft.com/office/drawing/2014/main" id="{4633C2BB-8C6A-8DEB-3F37-1BFBEBE88929}"/>
                </a:ext>
              </a:extLst>
            </p:cNvPr>
            <p:cNvCxnSpPr/>
            <p:nvPr/>
          </p:nvCxnSpPr>
          <p:spPr bwMode="auto">
            <a:xfrm>
              <a:off x="8570911" y="402355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5" name="Straight Connector 20594">
              <a:extLst>
                <a:ext uri="{FF2B5EF4-FFF2-40B4-BE49-F238E27FC236}">
                  <a16:creationId xmlns:a16="http://schemas.microsoft.com/office/drawing/2014/main" id="{916E1F87-A09B-F64A-343F-5A17CC41F8B8}"/>
                </a:ext>
              </a:extLst>
            </p:cNvPr>
            <p:cNvCxnSpPr/>
            <p:nvPr/>
          </p:nvCxnSpPr>
          <p:spPr bwMode="auto">
            <a:xfrm>
              <a:off x="8747916" y="402355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6" name="Straight Connector 20595">
              <a:extLst>
                <a:ext uri="{FF2B5EF4-FFF2-40B4-BE49-F238E27FC236}">
                  <a16:creationId xmlns:a16="http://schemas.microsoft.com/office/drawing/2014/main" id="{3521792E-3EFE-A95F-3793-A5AF41DA38E5}"/>
                </a:ext>
              </a:extLst>
            </p:cNvPr>
            <p:cNvCxnSpPr/>
            <p:nvPr/>
          </p:nvCxnSpPr>
          <p:spPr bwMode="auto">
            <a:xfrm>
              <a:off x="8776436" y="402355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7" name="Straight Connector 20596">
              <a:extLst>
                <a:ext uri="{FF2B5EF4-FFF2-40B4-BE49-F238E27FC236}">
                  <a16:creationId xmlns:a16="http://schemas.microsoft.com/office/drawing/2014/main" id="{A02A2753-11C7-30C3-57EB-3A774AECAFEE}"/>
                </a:ext>
              </a:extLst>
            </p:cNvPr>
            <p:cNvCxnSpPr/>
            <p:nvPr/>
          </p:nvCxnSpPr>
          <p:spPr bwMode="auto">
            <a:xfrm>
              <a:off x="8833188" y="402355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8" name="Straight Connector 20597">
              <a:extLst>
                <a:ext uri="{FF2B5EF4-FFF2-40B4-BE49-F238E27FC236}">
                  <a16:creationId xmlns:a16="http://schemas.microsoft.com/office/drawing/2014/main" id="{79D12C8A-A8EE-772F-2516-D2D27DF2514F}"/>
                </a:ext>
              </a:extLst>
            </p:cNvPr>
            <p:cNvCxnSpPr/>
            <p:nvPr/>
          </p:nvCxnSpPr>
          <p:spPr bwMode="auto">
            <a:xfrm>
              <a:off x="8947488" y="402355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599" name="Straight Connector 20598">
              <a:extLst>
                <a:ext uri="{FF2B5EF4-FFF2-40B4-BE49-F238E27FC236}">
                  <a16:creationId xmlns:a16="http://schemas.microsoft.com/office/drawing/2014/main" id="{2FAA1815-450A-13B4-6AEA-F902A905C99B}"/>
                </a:ext>
              </a:extLst>
            </p:cNvPr>
            <p:cNvCxnSpPr/>
            <p:nvPr/>
          </p:nvCxnSpPr>
          <p:spPr bwMode="auto">
            <a:xfrm>
              <a:off x="8989953" y="402355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00" name="Straight Connector 20599">
              <a:extLst>
                <a:ext uri="{FF2B5EF4-FFF2-40B4-BE49-F238E27FC236}">
                  <a16:creationId xmlns:a16="http://schemas.microsoft.com/office/drawing/2014/main" id="{1DD88CF9-9AE6-633A-33F3-0DD6E08650AC}"/>
                </a:ext>
              </a:extLst>
            </p:cNvPr>
            <p:cNvCxnSpPr/>
            <p:nvPr/>
          </p:nvCxnSpPr>
          <p:spPr bwMode="auto">
            <a:xfrm>
              <a:off x="9050734" y="402355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01" name="Straight Connector 20600">
              <a:extLst>
                <a:ext uri="{FF2B5EF4-FFF2-40B4-BE49-F238E27FC236}">
                  <a16:creationId xmlns:a16="http://schemas.microsoft.com/office/drawing/2014/main" id="{46EF116D-8AFE-01C5-D718-3B766A8B5EDA}"/>
                </a:ext>
              </a:extLst>
            </p:cNvPr>
            <p:cNvCxnSpPr/>
            <p:nvPr/>
          </p:nvCxnSpPr>
          <p:spPr bwMode="auto">
            <a:xfrm>
              <a:off x="9117409" y="4053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02" name="Straight Connector 20601">
              <a:extLst>
                <a:ext uri="{FF2B5EF4-FFF2-40B4-BE49-F238E27FC236}">
                  <a16:creationId xmlns:a16="http://schemas.microsoft.com/office/drawing/2014/main" id="{50824E23-A5E8-5EF3-C59D-256E0752327D}"/>
                </a:ext>
              </a:extLst>
            </p:cNvPr>
            <p:cNvCxnSpPr/>
            <p:nvPr/>
          </p:nvCxnSpPr>
          <p:spPr bwMode="auto">
            <a:xfrm>
              <a:off x="9487925" y="4053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03" name="Straight Connector 20602">
              <a:extLst>
                <a:ext uri="{FF2B5EF4-FFF2-40B4-BE49-F238E27FC236}">
                  <a16:creationId xmlns:a16="http://schemas.microsoft.com/office/drawing/2014/main" id="{F0651B09-BA89-9B3C-18D3-3D98B769112B}"/>
                </a:ext>
              </a:extLst>
            </p:cNvPr>
            <p:cNvCxnSpPr/>
            <p:nvPr/>
          </p:nvCxnSpPr>
          <p:spPr bwMode="auto">
            <a:xfrm>
              <a:off x="9576031" y="4053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04" name="Straight Connector 20603">
              <a:extLst>
                <a:ext uri="{FF2B5EF4-FFF2-40B4-BE49-F238E27FC236}">
                  <a16:creationId xmlns:a16="http://schemas.microsoft.com/office/drawing/2014/main" id="{57B3327C-CE8C-BC66-A653-63CA5CCC0453}"/>
                </a:ext>
              </a:extLst>
            </p:cNvPr>
            <p:cNvCxnSpPr/>
            <p:nvPr/>
          </p:nvCxnSpPr>
          <p:spPr bwMode="auto">
            <a:xfrm>
              <a:off x="9612310" y="4053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05" name="Straight Connector 20604">
              <a:extLst>
                <a:ext uri="{FF2B5EF4-FFF2-40B4-BE49-F238E27FC236}">
                  <a16:creationId xmlns:a16="http://schemas.microsoft.com/office/drawing/2014/main" id="{BB85AA09-E299-397E-C92D-7149A0052CB3}"/>
                </a:ext>
              </a:extLst>
            </p:cNvPr>
            <p:cNvCxnSpPr/>
            <p:nvPr/>
          </p:nvCxnSpPr>
          <p:spPr bwMode="auto">
            <a:xfrm>
              <a:off x="9686128" y="4053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06" name="Straight Connector 20605">
              <a:extLst>
                <a:ext uri="{FF2B5EF4-FFF2-40B4-BE49-F238E27FC236}">
                  <a16:creationId xmlns:a16="http://schemas.microsoft.com/office/drawing/2014/main" id="{D9DC8F41-B750-5C0F-DAA2-5746CEF99FBF}"/>
                </a:ext>
              </a:extLst>
            </p:cNvPr>
            <p:cNvCxnSpPr/>
            <p:nvPr/>
          </p:nvCxnSpPr>
          <p:spPr bwMode="auto">
            <a:xfrm>
              <a:off x="9740897" y="4053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07" name="Straight Connector 20606">
              <a:extLst>
                <a:ext uri="{FF2B5EF4-FFF2-40B4-BE49-F238E27FC236}">
                  <a16:creationId xmlns:a16="http://schemas.microsoft.com/office/drawing/2014/main" id="{800FA723-AF88-406B-1EA8-B6A6948374E2}"/>
                </a:ext>
              </a:extLst>
            </p:cNvPr>
            <p:cNvCxnSpPr/>
            <p:nvPr/>
          </p:nvCxnSpPr>
          <p:spPr bwMode="auto">
            <a:xfrm>
              <a:off x="9771853" y="4053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08" name="Straight Connector 20607">
              <a:extLst>
                <a:ext uri="{FF2B5EF4-FFF2-40B4-BE49-F238E27FC236}">
                  <a16:creationId xmlns:a16="http://schemas.microsoft.com/office/drawing/2014/main" id="{99FE9581-11A3-73AA-ECEA-F4EB421E549D}"/>
                </a:ext>
              </a:extLst>
            </p:cNvPr>
            <p:cNvCxnSpPr/>
            <p:nvPr/>
          </p:nvCxnSpPr>
          <p:spPr bwMode="auto">
            <a:xfrm>
              <a:off x="9814487" y="4053648"/>
              <a:ext cx="0" cy="87233"/>
            </a:xfrm>
            <a:prstGeom prst="line">
              <a:avLst/>
            </a:prstGeom>
            <a:noFill/>
            <a:ln w="28575" cap="flat" cmpd="sng" algn="ctr">
              <a:solidFill>
                <a:schemeClr val="accent1"/>
              </a:solidFill>
              <a:prstDash val="solid"/>
              <a:round/>
              <a:headEnd type="none" w="med" len="med"/>
              <a:tailEnd type="none" w="med" len="med"/>
            </a:ln>
            <a:effectLst/>
          </p:spPr>
        </p:cxnSp>
        <p:cxnSp>
          <p:nvCxnSpPr>
            <p:cNvPr id="20614" name="Straight Connector 20613">
              <a:extLst>
                <a:ext uri="{FF2B5EF4-FFF2-40B4-BE49-F238E27FC236}">
                  <a16:creationId xmlns:a16="http://schemas.microsoft.com/office/drawing/2014/main" id="{D683F644-6305-285F-22B5-DF427F1FA069}"/>
                </a:ext>
              </a:extLst>
            </p:cNvPr>
            <p:cNvCxnSpPr/>
            <p:nvPr/>
          </p:nvCxnSpPr>
          <p:spPr bwMode="auto">
            <a:xfrm>
              <a:off x="7663118" y="3857875"/>
              <a:ext cx="0" cy="87233"/>
            </a:xfrm>
            <a:prstGeom prst="line">
              <a:avLst/>
            </a:prstGeom>
            <a:noFill/>
            <a:ln w="28575" cap="flat" cmpd="sng" algn="ctr">
              <a:solidFill>
                <a:schemeClr val="accent1"/>
              </a:solidFill>
              <a:prstDash val="solid"/>
              <a:round/>
              <a:headEnd type="none" w="med" len="med"/>
              <a:tailEnd type="none" w="med" len="med"/>
            </a:ln>
            <a:effectLst/>
          </p:spPr>
        </p:cxnSp>
      </p:grpSp>
      <p:graphicFrame>
        <p:nvGraphicFramePr>
          <p:cNvPr id="7" name="Group 3">
            <a:extLst>
              <a:ext uri="{FF2B5EF4-FFF2-40B4-BE49-F238E27FC236}">
                <a16:creationId xmlns:a16="http://schemas.microsoft.com/office/drawing/2014/main" id="{4283F0E5-0DB7-A5A5-C17B-1902B558A49A}"/>
              </a:ext>
            </a:extLst>
          </p:cNvPr>
          <p:cNvGraphicFramePr>
            <a:graphicFrameLocks/>
          </p:cNvGraphicFramePr>
          <p:nvPr/>
        </p:nvGraphicFramePr>
        <p:xfrm>
          <a:off x="5240758" y="1282438"/>
          <a:ext cx="6532142" cy="2255616"/>
        </p:xfrm>
        <a:graphic>
          <a:graphicData uri="http://schemas.openxmlformats.org/drawingml/2006/table">
            <a:tbl>
              <a:tblPr/>
              <a:tblGrid>
                <a:gridCol w="2283151">
                  <a:extLst>
                    <a:ext uri="{9D8B030D-6E8A-4147-A177-3AD203B41FA5}">
                      <a16:colId xmlns:a16="http://schemas.microsoft.com/office/drawing/2014/main" val="20000"/>
                    </a:ext>
                  </a:extLst>
                </a:gridCol>
                <a:gridCol w="2120667">
                  <a:extLst>
                    <a:ext uri="{9D8B030D-6E8A-4147-A177-3AD203B41FA5}">
                      <a16:colId xmlns:a16="http://schemas.microsoft.com/office/drawing/2014/main" val="20001"/>
                    </a:ext>
                  </a:extLst>
                </a:gridCol>
                <a:gridCol w="311815">
                  <a:extLst>
                    <a:ext uri="{9D8B030D-6E8A-4147-A177-3AD203B41FA5}">
                      <a16:colId xmlns:a16="http://schemas.microsoft.com/office/drawing/2014/main" val="20002"/>
                    </a:ext>
                  </a:extLst>
                </a:gridCol>
                <a:gridCol w="1816509">
                  <a:extLst>
                    <a:ext uri="{9D8B030D-6E8A-4147-A177-3AD203B41FA5}">
                      <a16:colId xmlns:a16="http://schemas.microsoft.com/office/drawing/2014/main" val="799086391"/>
                    </a:ext>
                  </a:extLst>
                </a:gridCol>
              </a:tblGrid>
              <a:tr h="2832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Pembrolizumab</a:t>
                      </a:r>
                      <a:r>
                        <a:rPr kumimoji="0" lang="en-US" sz="1600" b="1" i="0" u="none" strike="noStrike" cap="none" normalizeH="0" baseline="0" dirty="0">
                          <a:ln>
                            <a:noFill/>
                          </a:ln>
                          <a:solidFill>
                            <a:schemeClr val="tx1"/>
                          </a:solidFill>
                          <a:effectLst/>
                          <a:latin typeface="Calibri" panose="020F0502020204030204" pitchFamily="34" charset="0"/>
                        </a:rPr>
                        <a:t>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536)</a:t>
                      </a:r>
                      <a:endParaRPr lang="en-US" sz="160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536)</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4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(11.5-13.6)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10.9 (9.9-11.9)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(9.9-11.9)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64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0.83 (0.72-0.95)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64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.0034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1981517"/>
                  </a:ext>
                </a:extLst>
              </a:tr>
              <a:tr h="164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01917054"/>
                  </a:ext>
                </a:extLst>
              </a:tr>
              <a:tr h="164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24-mo OS,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32698606"/>
                  </a:ext>
                </a:extLst>
              </a:tr>
            </a:tbl>
          </a:graphicData>
        </a:graphic>
      </p:graphicFrame>
      <p:sp>
        <p:nvSpPr>
          <p:cNvPr id="9" name="Text Box 11">
            <a:extLst>
              <a:ext uri="{FF2B5EF4-FFF2-40B4-BE49-F238E27FC236}">
                <a16:creationId xmlns:a16="http://schemas.microsoft.com/office/drawing/2014/main" id="{8E617790-40A0-6E69-2030-FA81F949260E}"/>
              </a:ext>
            </a:extLst>
          </p:cNvPr>
          <p:cNvSpPr txBox="1">
            <a:spLocks noChangeArrowheads="1"/>
          </p:cNvSpPr>
          <p:nvPr/>
        </p:nvSpPr>
        <p:spPr bwMode="auto">
          <a:xfrm>
            <a:off x="414339" y="63603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Kelley. Lancet. 2023:S0140-6736(23)00727-4. Pembrolizumab PI. </a:t>
            </a:r>
          </a:p>
        </p:txBody>
      </p:sp>
    </p:spTree>
    <p:extLst>
      <p:ext uri="{BB962C8B-B14F-4D97-AF65-F5344CB8AC3E}">
        <p14:creationId xmlns:p14="http://schemas.microsoft.com/office/powerpoint/2010/main" val="1561656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1A32C-2DAB-558D-D3F0-49FCA24E3D02}"/>
              </a:ext>
            </a:extLst>
          </p:cNvPr>
          <p:cNvSpPr>
            <a:spLocks noGrp="1"/>
          </p:cNvSpPr>
          <p:nvPr>
            <p:ph type="title"/>
          </p:nvPr>
        </p:nvSpPr>
        <p:spPr/>
        <p:txBody>
          <a:bodyPr/>
          <a:lstStyle/>
          <a:p>
            <a:r>
              <a:rPr lang="en-US" dirty="0"/>
              <a:t>Approved FGFR Inhibitors for Advanced Cholangiocarcinoma: Key Phase II Trials</a:t>
            </a:r>
          </a:p>
        </p:txBody>
      </p:sp>
      <p:graphicFrame>
        <p:nvGraphicFramePr>
          <p:cNvPr id="4" name="Content Placeholder 4">
            <a:extLst>
              <a:ext uri="{FF2B5EF4-FFF2-40B4-BE49-F238E27FC236}">
                <a16:creationId xmlns:a16="http://schemas.microsoft.com/office/drawing/2014/main" id="{DC01E776-82D2-A30F-8DE8-BD05B927B50B}"/>
              </a:ext>
            </a:extLst>
          </p:cNvPr>
          <p:cNvGraphicFramePr>
            <a:graphicFrameLocks/>
          </p:cNvGraphicFramePr>
          <p:nvPr>
            <p:extLst>
              <p:ext uri="{D42A27DB-BD31-4B8C-83A1-F6EECF244321}">
                <p14:modId xmlns:p14="http://schemas.microsoft.com/office/powerpoint/2010/main" val="677244885"/>
              </p:ext>
            </p:extLst>
          </p:nvPr>
        </p:nvGraphicFramePr>
        <p:xfrm>
          <a:off x="717551" y="1602343"/>
          <a:ext cx="10788650" cy="4023360"/>
        </p:xfrm>
        <a:graphic>
          <a:graphicData uri="http://schemas.openxmlformats.org/drawingml/2006/table">
            <a:tbl>
              <a:tblPr firstRow="1" bandRow="1">
                <a:tableStyleId>{0E3FDE45-AF77-4B5C-9715-49D594BDF05E}</a:tableStyleId>
              </a:tblPr>
              <a:tblGrid>
                <a:gridCol w="1575870">
                  <a:extLst>
                    <a:ext uri="{9D8B030D-6E8A-4147-A177-3AD203B41FA5}">
                      <a16:colId xmlns:a16="http://schemas.microsoft.com/office/drawing/2014/main" val="3741806511"/>
                    </a:ext>
                  </a:extLst>
                </a:gridCol>
                <a:gridCol w="4606390">
                  <a:extLst>
                    <a:ext uri="{9D8B030D-6E8A-4147-A177-3AD203B41FA5}">
                      <a16:colId xmlns:a16="http://schemas.microsoft.com/office/drawing/2014/main" val="1702997433"/>
                    </a:ext>
                  </a:extLst>
                </a:gridCol>
                <a:gridCol w="4606390">
                  <a:extLst>
                    <a:ext uri="{9D8B030D-6E8A-4147-A177-3AD203B41FA5}">
                      <a16:colId xmlns:a16="http://schemas.microsoft.com/office/drawing/2014/main" val="222999309"/>
                    </a:ext>
                  </a:extLst>
                </a:gridCol>
              </a:tblGrid>
              <a:tr h="2537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Key Data</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Pemigatinib</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Futibatinib</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448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MoA</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FGFR1-3 kinase inhibitor, </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noncovalent binding, ATP-competitive</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FGFR1-4 kinase inhibitor, </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covalent binding</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38481350"/>
                  </a:ext>
                </a:extLst>
              </a:tr>
              <a:tr h="6441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Population</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kern="1200" cap="none" spc="0" normalizeH="0" baseline="0" noProof="0" dirty="0">
                          <a:ln>
                            <a:noFill/>
                          </a:ln>
                          <a:solidFill>
                            <a:srgbClr val="000000"/>
                          </a:solidFill>
                          <a:effectLst/>
                          <a:uLnTx/>
                          <a:uFillTx/>
                          <a:cs typeface="Calibri" panose="020F0502020204030204" pitchFamily="34" charset="0"/>
                        </a:rPr>
                        <a:t>CCA with </a:t>
                      </a:r>
                      <a:r>
                        <a:rPr kumimoji="0" lang="en-US" sz="1800" b="0" i="1" u="none" strike="noStrike" kern="1200" cap="none" spc="0" normalizeH="0" baseline="0" noProof="0" dirty="0">
                          <a:ln>
                            <a:noFill/>
                          </a:ln>
                          <a:solidFill>
                            <a:srgbClr val="000000"/>
                          </a:solidFill>
                          <a:effectLst/>
                          <a:uLnTx/>
                          <a:uFillTx/>
                          <a:cs typeface="Calibri" panose="020F0502020204030204" pitchFamily="34" charset="0"/>
                        </a:rPr>
                        <a:t>FGFR2</a:t>
                      </a:r>
                      <a:r>
                        <a:rPr kumimoji="0" lang="en-US" sz="1800" b="0" i="0" u="none" strike="noStrike" kern="1200" cap="none" spc="0" normalizeH="0" baseline="0" noProof="0" dirty="0">
                          <a:ln>
                            <a:noFill/>
                          </a:ln>
                          <a:solidFill>
                            <a:srgbClr val="000000"/>
                          </a:solidFill>
                          <a:effectLst/>
                          <a:uLnTx/>
                          <a:uFillTx/>
                          <a:cs typeface="Calibri" panose="020F0502020204030204" pitchFamily="34" charset="0"/>
                        </a:rPr>
                        <a:t> </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fusion or rearrangement </a:t>
                      </a:r>
                      <a:r>
                        <a:rPr kumimoji="0" lang="en-US" sz="1800" b="0" i="0" u="none" strike="noStrike" kern="1200" cap="none" spc="0" normalizeH="0" baseline="0" noProof="0" dirty="0">
                          <a:ln>
                            <a:noFill/>
                          </a:ln>
                          <a:solidFill>
                            <a:srgbClr val="000000"/>
                          </a:solidFill>
                          <a:effectLst/>
                          <a:uLnTx/>
                          <a:uFillTx/>
                          <a:cs typeface="Calibri" panose="020F0502020204030204" pitchFamily="34" charset="0"/>
                        </a:rPr>
                        <a:t>with PD on or after ≥1 prior line of systemic therapy (n = 107)</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Intrahepatic CCA </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with </a:t>
                      </a:r>
                      <a:r>
                        <a:rPr kumimoji="0" lang="en-US" sz="18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FGFR2 </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fusion or rearrangement with PD </a:t>
                      </a:r>
                      <a:r>
                        <a:rPr kumimoji="0" lang="en-US" sz="1800" b="0" i="0" u="none" strike="noStrike" kern="1200" cap="none" spc="0" normalizeH="0" baseline="0" noProof="0" dirty="0">
                          <a:ln>
                            <a:noFill/>
                          </a:ln>
                          <a:solidFill>
                            <a:srgbClr val="000000"/>
                          </a:solidFill>
                          <a:effectLst/>
                          <a:uLnTx/>
                          <a:uFillTx/>
                          <a:cs typeface="Calibri" panose="020F0502020204030204" pitchFamily="34" charset="0"/>
                        </a:rPr>
                        <a:t>after ≥1 prior tx </a:t>
                      </a:r>
                      <a:br>
                        <a:rPr kumimoji="0" lang="en-US" sz="1800" b="0" i="0" u="none" strike="noStrike" kern="1200" cap="none" spc="0" normalizeH="0" baseline="0" noProof="0" dirty="0">
                          <a:ln>
                            <a:noFill/>
                          </a:ln>
                          <a:solidFill>
                            <a:srgbClr val="000000"/>
                          </a:solidFill>
                          <a:effectLst/>
                          <a:uLnTx/>
                          <a:uFillTx/>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cs typeface="Calibri" panose="020F0502020204030204" pitchFamily="34" charset="0"/>
                        </a:rPr>
                        <a:t>(n = 103)</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r h="2537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a:t>
                      </a:r>
                    </a:p>
                  </a:txBody>
                  <a:tcPr marL="118872" marR="118872">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2030796"/>
                  </a:ext>
                </a:extLst>
              </a:tr>
              <a:tr h="2537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mDoR, mo</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69571925"/>
                  </a:ext>
                </a:extLst>
              </a:tr>
              <a:tr h="2537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mPFS, mo</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5437291"/>
                  </a:ext>
                </a:extLst>
              </a:tr>
              <a:tr h="2537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mOS, mo</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21.1</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21.7</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9171500"/>
                  </a:ext>
                </a:extLst>
              </a:tr>
              <a:tr h="448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Indications</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Previously treated, unresectable, locally advanced or metastatic cholangiocarcinoma with an </a:t>
                      </a:r>
                      <a:r>
                        <a:rPr kumimoji="0" lang="en-US" sz="18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FGFR2</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fusion or other rearrangement</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82633866"/>
                  </a:ext>
                </a:extLst>
              </a:tr>
            </a:tbl>
          </a:graphicData>
        </a:graphic>
      </p:graphicFrame>
      <p:sp>
        <p:nvSpPr>
          <p:cNvPr id="6" name="Text Box 15">
            <a:extLst>
              <a:ext uri="{FF2B5EF4-FFF2-40B4-BE49-F238E27FC236}">
                <a16:creationId xmlns:a16="http://schemas.microsoft.com/office/drawing/2014/main" id="{47C0AD3B-F30E-2C78-1810-9C5013C95480}"/>
              </a:ext>
            </a:extLst>
          </p:cNvPr>
          <p:cNvSpPr txBox="1">
            <a:spLocks noChangeArrowheads="1"/>
          </p:cNvSpPr>
          <p:nvPr/>
        </p:nvSpPr>
        <p:spPr bwMode="auto">
          <a:xfrm>
            <a:off x="412751" y="635512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Lancet Oncol. 2020;21:671. Goyal. NEJM. 2023;388:228. Pemigatinib PI. Futibatinib PI. </a:t>
            </a:r>
            <a:endPar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 Box 15">
            <a:extLst>
              <a:ext uri="{FF2B5EF4-FFF2-40B4-BE49-F238E27FC236}">
                <a16:creationId xmlns:a16="http://schemas.microsoft.com/office/drawing/2014/main" id="{C7608E12-246A-E601-5C5B-29C38875E00B}"/>
              </a:ext>
            </a:extLst>
          </p:cNvPr>
          <p:cNvSpPr txBox="1">
            <a:spLocks noChangeArrowheads="1"/>
          </p:cNvSpPr>
          <p:nvPr/>
        </p:nvSpPr>
        <p:spPr bwMode="auto">
          <a:xfrm>
            <a:off x="609759" y="5728804"/>
            <a:ext cx="10759567" cy="52322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 the manufacturer, distribution of </a:t>
            </a: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infigratinib</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(which was also approved for previously treated advanced cholangiocarcinoma with an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fusion or other rearrangement) was discontinued as of March 2023 (not due to efficacy/safety concerns).</a:t>
            </a:r>
            <a:endParaRPr kumimoji="0" lang="it-IT"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74587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A02B1C1-A5B0-B80A-9327-295835EF6F5D}"/>
              </a:ext>
            </a:extLst>
          </p:cNvPr>
          <p:cNvSpPr/>
          <p:nvPr/>
        </p:nvSpPr>
        <p:spPr bwMode="auto">
          <a:xfrm>
            <a:off x="3543633" y="1603008"/>
            <a:ext cx="3006671" cy="3681763"/>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DD35FE1A-22E9-49E7-AA3D-D0A1EC17B91A}"/>
              </a:ext>
            </a:extLst>
          </p:cNvPr>
          <p:cNvSpPr>
            <a:spLocks noGrp="1"/>
          </p:cNvSpPr>
          <p:nvPr>
            <p:ph type="title"/>
          </p:nvPr>
        </p:nvSpPr>
        <p:spPr>
          <a:xfrm>
            <a:off x="609759" y="238127"/>
            <a:ext cx="10777911" cy="1103313"/>
          </a:xfrm>
        </p:spPr>
        <p:txBody>
          <a:bodyPr>
            <a:noAutofit/>
          </a:bodyPr>
          <a:lstStyle/>
          <a:p>
            <a:r>
              <a:rPr lang="en-GB" dirty="0"/>
              <a:t>FGFR Inhibitors: Unique Class-Specific Adverse Events</a:t>
            </a:r>
          </a:p>
        </p:txBody>
      </p:sp>
      <p:sp>
        <p:nvSpPr>
          <p:cNvPr id="8" name="Content Placeholder 2">
            <a:extLst>
              <a:ext uri="{FF2B5EF4-FFF2-40B4-BE49-F238E27FC236}">
                <a16:creationId xmlns:a16="http://schemas.microsoft.com/office/drawing/2014/main" id="{96F98E3A-C259-4B56-9B39-B2BC6C51CFEB}"/>
              </a:ext>
            </a:extLst>
          </p:cNvPr>
          <p:cNvSpPr>
            <a:spLocks noGrp="1"/>
          </p:cNvSpPr>
          <p:nvPr>
            <p:ph idx="1"/>
          </p:nvPr>
        </p:nvSpPr>
        <p:spPr>
          <a:xfrm>
            <a:off x="6773333" y="1513047"/>
            <a:ext cx="4708871" cy="4650686"/>
          </a:xfrm>
        </p:spPr>
        <p:txBody>
          <a:bodyPr/>
          <a:lstStyle/>
          <a:p>
            <a:r>
              <a:rPr lang="en-US" b="0" dirty="0"/>
              <a:t>Take-home messages:</a:t>
            </a:r>
          </a:p>
          <a:p>
            <a:pPr lvl="1"/>
            <a:r>
              <a:rPr lang="en-US" b="0" dirty="0"/>
              <a:t>Hyperphosphatemia is the most common AE</a:t>
            </a:r>
          </a:p>
          <a:p>
            <a:pPr lvl="1"/>
            <a:r>
              <a:rPr lang="en-US" b="0" dirty="0"/>
              <a:t>All patients should have a baseline eye exam before therapy initiation</a:t>
            </a:r>
          </a:p>
          <a:p>
            <a:pPr lvl="1"/>
            <a:endParaRPr lang="en-US" b="0" dirty="0"/>
          </a:p>
          <a:p>
            <a:endParaRPr lang="en-GB" b="0" dirty="0"/>
          </a:p>
        </p:txBody>
      </p:sp>
      <p:sp>
        <p:nvSpPr>
          <p:cNvPr id="4" name="Text Placeholder 3">
            <a:extLst>
              <a:ext uri="{FF2B5EF4-FFF2-40B4-BE49-F238E27FC236}">
                <a16:creationId xmlns:a16="http://schemas.microsoft.com/office/drawing/2014/main" id="{4D57D972-42D4-408F-8967-7E8452B695A2}"/>
              </a:ext>
            </a:extLst>
          </p:cNvPr>
          <p:cNvSpPr>
            <a:spLocks noGrp="1"/>
          </p:cNvSpPr>
          <p:nvPr>
            <p:ph type="body" sz="quarter" idx="4294967295"/>
          </p:nvPr>
        </p:nvSpPr>
        <p:spPr>
          <a:xfrm>
            <a:off x="414870" y="6383866"/>
            <a:ext cx="10972800" cy="292100"/>
          </a:xfrm>
        </p:spPr>
        <p:txBody>
          <a:bodyPr>
            <a:noAutofit/>
          </a:bodyPr>
          <a:lstStyle/>
          <a:p>
            <a:pPr marL="0" indent="0">
              <a:buNone/>
            </a:pPr>
            <a:r>
              <a:rPr lang="en-US" sz="1200" dirty="0">
                <a:solidFill>
                  <a:schemeClr val="bg2"/>
                </a:solidFill>
              </a:rPr>
              <a:t>Touat. Clin Cancer Res 2015;21:2684. Goyal. Cancer Treat Rev. 2021;95:102170.</a:t>
            </a:r>
          </a:p>
          <a:p>
            <a:pPr marL="0" indent="0">
              <a:buNone/>
            </a:pPr>
            <a:endParaRPr lang="en-GB" sz="1200" dirty="0">
              <a:solidFill>
                <a:schemeClr val="bg2"/>
              </a:solidFill>
            </a:endParaRPr>
          </a:p>
        </p:txBody>
      </p:sp>
      <p:pic>
        <p:nvPicPr>
          <p:cNvPr id="6" name="Picture 5">
            <a:extLst>
              <a:ext uri="{FF2B5EF4-FFF2-40B4-BE49-F238E27FC236}">
                <a16:creationId xmlns:a16="http://schemas.microsoft.com/office/drawing/2014/main" id="{C0A64F87-77AC-6A49-3C31-D0C5780468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57" y="1903307"/>
            <a:ext cx="1334172" cy="3552469"/>
          </a:xfrm>
          <a:prstGeom prst="rect">
            <a:avLst/>
          </a:prstGeom>
        </p:spPr>
      </p:pic>
      <p:sp>
        <p:nvSpPr>
          <p:cNvPr id="7" name="Freeform 6">
            <a:extLst>
              <a:ext uri="{FF2B5EF4-FFF2-40B4-BE49-F238E27FC236}">
                <a16:creationId xmlns:a16="http://schemas.microsoft.com/office/drawing/2014/main" id="{5B664642-8905-421A-D194-DFA93B6DEE96}"/>
              </a:ext>
            </a:extLst>
          </p:cNvPr>
          <p:cNvSpPr/>
          <p:nvPr/>
        </p:nvSpPr>
        <p:spPr bwMode="auto">
          <a:xfrm>
            <a:off x="1348353" y="5396433"/>
            <a:ext cx="2743200" cy="376536"/>
          </a:xfrm>
          <a:custGeom>
            <a:avLst/>
            <a:gdLst>
              <a:gd name="connsiteX0" fmla="*/ 0 w 2673457"/>
              <a:gd name="connsiteY0" fmla="*/ 0 h 612183"/>
              <a:gd name="connsiteX1" fmla="*/ 0 w 2673457"/>
              <a:gd name="connsiteY1" fmla="*/ 612183 h 612183"/>
              <a:gd name="connsiteX2" fmla="*/ 2673457 w 2673457"/>
              <a:gd name="connsiteY2" fmla="*/ 612183 h 612183"/>
            </a:gdLst>
            <a:ahLst/>
            <a:cxnLst>
              <a:cxn ang="0">
                <a:pos x="connsiteX0" y="connsiteY0"/>
              </a:cxn>
              <a:cxn ang="0">
                <a:pos x="connsiteX1" y="connsiteY1"/>
              </a:cxn>
              <a:cxn ang="0">
                <a:pos x="connsiteX2" y="connsiteY2"/>
              </a:cxn>
            </a:cxnLst>
            <a:rect l="l" t="t" r="r" b="b"/>
            <a:pathLst>
              <a:path w="2673457" h="612183">
                <a:moveTo>
                  <a:pt x="0" y="0"/>
                </a:moveTo>
                <a:lnTo>
                  <a:pt x="0" y="612183"/>
                </a:lnTo>
                <a:lnTo>
                  <a:pt x="2673457" y="612183"/>
                </a:lnTo>
              </a:path>
            </a:pathLst>
          </a:custGeom>
          <a:noFill/>
          <a:ln w="57150">
            <a:solidFill>
              <a:schemeClr val="accent1"/>
            </a:solidFill>
            <a:prstDash val="sysDash"/>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BC8F62BF-73F5-BC90-BD1C-FFC83714F967}"/>
              </a:ext>
            </a:extLst>
          </p:cNvPr>
          <p:cNvSpPr/>
          <p:nvPr/>
        </p:nvSpPr>
        <p:spPr bwMode="auto">
          <a:xfrm>
            <a:off x="4091552" y="5579240"/>
            <a:ext cx="2458751" cy="387458"/>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Long-term toxicities?</a:t>
            </a:r>
          </a:p>
        </p:txBody>
      </p:sp>
      <p:sp>
        <p:nvSpPr>
          <p:cNvPr id="10" name="Rectangle 9">
            <a:extLst>
              <a:ext uri="{FF2B5EF4-FFF2-40B4-BE49-F238E27FC236}">
                <a16:creationId xmlns:a16="http://schemas.microsoft.com/office/drawing/2014/main" id="{721848E7-AF41-0972-C920-D17F75131091}"/>
              </a:ext>
            </a:extLst>
          </p:cNvPr>
          <p:cNvSpPr/>
          <p:nvPr/>
        </p:nvSpPr>
        <p:spPr bwMode="auto">
          <a:xfrm>
            <a:off x="3543633" y="1598470"/>
            <a:ext cx="3006671" cy="612182"/>
          </a:xfrm>
          <a:prstGeom prst="rect">
            <a:avLst/>
          </a:prstGeom>
          <a:solidFill>
            <a:schemeClr val="accent3"/>
          </a:solidFill>
          <a:ln w="0">
            <a:solidFill>
              <a:schemeClr val="bg1"/>
            </a:solidFill>
            <a:miter lim="800000"/>
            <a:headEnd/>
            <a:tailEnd/>
          </a:ln>
        </p:spPr>
        <p:txBody>
          <a:bodyPr rtlCol="0" anchor="ctr"/>
          <a:lstStyle/>
          <a:p>
            <a:pPr algn="ctr"/>
            <a:r>
              <a:rPr lang="en-US" sz="1600" dirty="0">
                <a:latin typeface="+mn-lt"/>
              </a:rPr>
              <a:t>FGFR Signaling Pathway Inhibition-Related AEs</a:t>
            </a:r>
            <a:endParaRPr lang="en-US" sz="1400" dirty="0">
              <a:latin typeface="+mn-lt"/>
            </a:endParaRPr>
          </a:p>
        </p:txBody>
      </p:sp>
      <p:sp>
        <p:nvSpPr>
          <p:cNvPr id="12" name="TextBox 11">
            <a:extLst>
              <a:ext uri="{FF2B5EF4-FFF2-40B4-BE49-F238E27FC236}">
                <a16:creationId xmlns:a16="http://schemas.microsoft.com/office/drawing/2014/main" id="{3D1AB550-EDCF-85B5-44B7-3AA17ADFE116}"/>
              </a:ext>
            </a:extLst>
          </p:cNvPr>
          <p:cNvSpPr txBox="1"/>
          <p:nvPr/>
        </p:nvSpPr>
        <p:spPr bwMode="auto">
          <a:xfrm>
            <a:off x="3659871" y="2315933"/>
            <a:ext cx="2914194"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Hyperphosphatemia</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Changes in nails with onycholysis</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Alopecia, hair modification</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Mucosal dryness, dysgeusia, mucositis</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Dry eye, keratitis, conjunctivitis</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Retinal pigment epithelial detachment that is asymptomatic</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Muscle cramps, osteoarticular pains, myalgias</a:t>
            </a:r>
          </a:p>
        </p:txBody>
      </p:sp>
      <p:sp>
        <p:nvSpPr>
          <p:cNvPr id="13" name="TextBox 12">
            <a:extLst>
              <a:ext uri="{FF2B5EF4-FFF2-40B4-BE49-F238E27FC236}">
                <a16:creationId xmlns:a16="http://schemas.microsoft.com/office/drawing/2014/main" id="{2040BE4C-3A3E-49B7-26C5-BE3038190DB6}"/>
              </a:ext>
            </a:extLst>
          </p:cNvPr>
          <p:cNvSpPr txBox="1"/>
          <p:nvPr/>
        </p:nvSpPr>
        <p:spPr bwMode="auto">
          <a:xfrm>
            <a:off x="2138068" y="2169326"/>
            <a:ext cx="14503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FGFR-targeted therapies</a:t>
            </a:r>
          </a:p>
        </p:txBody>
      </p:sp>
      <p:sp>
        <p:nvSpPr>
          <p:cNvPr id="14" name="Can 13">
            <a:extLst>
              <a:ext uri="{FF2B5EF4-FFF2-40B4-BE49-F238E27FC236}">
                <a16:creationId xmlns:a16="http://schemas.microsoft.com/office/drawing/2014/main" id="{D2CDADDC-30C7-6D37-E6D4-8B337A044DBE}"/>
              </a:ext>
            </a:extLst>
          </p:cNvPr>
          <p:cNvSpPr/>
          <p:nvPr/>
        </p:nvSpPr>
        <p:spPr bwMode="auto">
          <a:xfrm>
            <a:off x="2714396" y="2760665"/>
            <a:ext cx="278898" cy="100829"/>
          </a:xfrm>
          <a:prstGeom prst="can">
            <a:avLst>
              <a:gd name="adj" fmla="val 50000"/>
            </a:avLst>
          </a:prstGeom>
          <a:gradFill>
            <a:gsLst>
              <a:gs pos="0">
                <a:schemeClr val="tx1"/>
              </a:gs>
              <a:gs pos="100000">
                <a:schemeClr val="accent3"/>
              </a:gs>
            </a:gsLst>
            <a:lin ang="2700000" scaled="1"/>
          </a:gradFill>
          <a:ln w="0">
            <a:solidFill>
              <a:schemeClr val="bg1"/>
            </a:solidFill>
            <a:miter lim="800000"/>
            <a:headEnd/>
            <a:tailEnd/>
          </a:ln>
          <a:effectLst>
            <a:outerShdw blurRad="50800" dist="38100" dir="2700000" algn="tl" rotWithShape="0">
              <a:prstClr val="black">
                <a:alpha val="40000"/>
              </a:prstClr>
            </a:outerShdw>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3" name="Group 22">
            <a:extLst>
              <a:ext uri="{FF2B5EF4-FFF2-40B4-BE49-F238E27FC236}">
                <a16:creationId xmlns:a16="http://schemas.microsoft.com/office/drawing/2014/main" id="{AA4D4B3F-8897-19D6-3CCA-15CB77B6DE8C}"/>
              </a:ext>
            </a:extLst>
          </p:cNvPr>
          <p:cNvGrpSpPr/>
          <p:nvPr/>
        </p:nvGrpSpPr>
        <p:grpSpPr>
          <a:xfrm rot="10800000">
            <a:off x="3057464" y="2692546"/>
            <a:ext cx="229960" cy="304704"/>
            <a:chOff x="2876669" y="4033941"/>
            <a:chExt cx="229960" cy="304704"/>
          </a:xfrm>
          <a:gradFill flip="none" rotWithShape="1">
            <a:gsLst>
              <a:gs pos="0">
                <a:schemeClr val="tx1"/>
              </a:gs>
              <a:gs pos="100000">
                <a:schemeClr val="accent3"/>
              </a:gs>
            </a:gsLst>
            <a:path path="circle">
              <a:fillToRect l="100000" t="100000"/>
            </a:path>
            <a:tileRect r="-100000" b="-100000"/>
          </a:gradFill>
        </p:grpSpPr>
        <p:sp>
          <p:nvSpPr>
            <p:cNvPr id="16" name="Oval 15">
              <a:extLst>
                <a:ext uri="{FF2B5EF4-FFF2-40B4-BE49-F238E27FC236}">
                  <a16:creationId xmlns:a16="http://schemas.microsoft.com/office/drawing/2014/main" id="{2507B153-9C0E-BF8B-F164-E1585D7786B4}"/>
                </a:ext>
              </a:extLst>
            </p:cNvPr>
            <p:cNvSpPr/>
            <p:nvPr/>
          </p:nvSpPr>
          <p:spPr bwMode="auto">
            <a:xfrm rot="1189305">
              <a:off x="2879959" y="4033941"/>
              <a:ext cx="226670" cy="304704"/>
            </a:xfrm>
            <a:prstGeom prst="ellipse">
              <a:avLst/>
            </a:prstGeom>
            <a:grpFill/>
            <a:ln w="0">
              <a:solidFill>
                <a:srgbClr val="000000">
                  <a:alpha val="74118"/>
                </a:srgbClr>
              </a:solidFill>
              <a:miter lim="800000"/>
              <a:headEnd/>
              <a:tailEnd/>
            </a:ln>
            <a:effectLst>
              <a:outerShdw blurRad="50800" dist="38100" dir="2700000" algn="tl" rotWithShape="0">
                <a:prstClr val="black">
                  <a:alpha val="40000"/>
                </a:prstClr>
              </a:outerShdw>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0" name="Straight Connector 19">
              <a:extLst>
                <a:ext uri="{FF2B5EF4-FFF2-40B4-BE49-F238E27FC236}">
                  <a16:creationId xmlns:a16="http://schemas.microsoft.com/office/drawing/2014/main" id="{9F3F4B64-9F30-7D3D-19D4-250B79DF84EA}"/>
                </a:ext>
              </a:extLst>
            </p:cNvPr>
            <p:cNvCxnSpPr>
              <a:cxnSpLocks/>
              <a:endCxn id="16" idx="6"/>
            </p:cNvCxnSpPr>
            <p:nvPr/>
          </p:nvCxnSpPr>
          <p:spPr bwMode="auto">
            <a:xfrm>
              <a:off x="2876669" y="4189468"/>
              <a:ext cx="223245" cy="35256"/>
            </a:xfrm>
            <a:prstGeom prst="line">
              <a:avLst/>
            </a:prstGeom>
            <a:grpFill/>
            <a:ln w="3175" cap="flat" cmpd="sng" algn="ctr">
              <a:solidFill>
                <a:srgbClr val="000000">
                  <a:alpha val="74118"/>
                </a:srgbClr>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A685B02-B574-BA17-2167-15404239BA54}"/>
                </a:ext>
              </a:extLst>
            </p:cNvPr>
            <p:cNvCxnSpPr>
              <a:cxnSpLocks/>
            </p:cNvCxnSpPr>
            <p:nvPr/>
          </p:nvCxnSpPr>
          <p:spPr bwMode="auto">
            <a:xfrm>
              <a:off x="2883018" y="4162206"/>
              <a:ext cx="223245" cy="35256"/>
            </a:xfrm>
            <a:prstGeom prst="line">
              <a:avLst/>
            </a:prstGeom>
            <a:grpFill/>
            <a:ln w="3175" cap="flat" cmpd="sng" algn="ctr">
              <a:solidFill>
                <a:srgbClr val="000000">
                  <a:alpha val="74118"/>
                </a:srgbClr>
              </a:solidFill>
              <a:prstDash val="solid"/>
              <a:round/>
              <a:headEnd type="none" w="med" len="med"/>
              <a:tailEnd type="none" w="med" len="med"/>
            </a:ln>
            <a:effectLst/>
          </p:spPr>
        </p:cxnSp>
      </p:grpSp>
      <p:sp>
        <p:nvSpPr>
          <p:cNvPr id="27" name="Freeform 26">
            <a:extLst>
              <a:ext uri="{FF2B5EF4-FFF2-40B4-BE49-F238E27FC236}">
                <a16:creationId xmlns:a16="http://schemas.microsoft.com/office/drawing/2014/main" id="{648061B7-BAED-4CDE-2FB7-C6ED5D3FAB14}"/>
              </a:ext>
            </a:extLst>
          </p:cNvPr>
          <p:cNvSpPr/>
          <p:nvPr/>
        </p:nvSpPr>
        <p:spPr bwMode="auto">
          <a:xfrm rot="14137563">
            <a:off x="2375021" y="3025039"/>
            <a:ext cx="666004" cy="251226"/>
          </a:xfrm>
          <a:custGeom>
            <a:avLst/>
            <a:gdLst>
              <a:gd name="connsiteX0" fmla="*/ 707396 w 850113"/>
              <a:gd name="connsiteY0" fmla="*/ 320675 h 320675"/>
              <a:gd name="connsiteX1" fmla="*/ 689776 w 850113"/>
              <a:gd name="connsiteY1" fmla="*/ 320675 h 320675"/>
              <a:gd name="connsiteX2" fmla="*/ 160337 w 850113"/>
              <a:gd name="connsiteY2" fmla="*/ 320675 h 320675"/>
              <a:gd name="connsiteX3" fmla="*/ 160337 w 850113"/>
              <a:gd name="connsiteY3" fmla="*/ 320467 h 320675"/>
              <a:gd name="connsiteX4" fmla="*/ 119944 w 850113"/>
              <a:gd name="connsiteY4" fmla="*/ 315508 h 320675"/>
              <a:gd name="connsiteX5" fmla="*/ 22028 w 850113"/>
              <a:gd name="connsiteY5" fmla="*/ 241446 h 320675"/>
              <a:gd name="connsiteX6" fmla="*/ 21210 w 850113"/>
              <a:gd name="connsiteY6" fmla="*/ 80640 h 320675"/>
              <a:gd name="connsiteX7" fmla="*/ 118369 w 850113"/>
              <a:gd name="connsiteY7" fmla="*/ 5587 h 320675"/>
              <a:gd name="connsiteX8" fmla="*/ 160337 w 850113"/>
              <a:gd name="connsiteY8" fmla="*/ 0 h 320675"/>
              <a:gd name="connsiteX9" fmla="*/ 160337 w 850113"/>
              <a:gd name="connsiteY9" fmla="*/ 0 h 320675"/>
              <a:gd name="connsiteX10" fmla="*/ 160338 w 850113"/>
              <a:gd name="connsiteY10" fmla="*/ 0 h 320675"/>
              <a:gd name="connsiteX11" fmla="*/ 707396 w 850113"/>
              <a:gd name="connsiteY11" fmla="*/ 0 h 320675"/>
              <a:gd name="connsiteX12" fmla="*/ 707396 w 850113"/>
              <a:gd name="connsiteY12" fmla="*/ 2372 h 320675"/>
              <a:gd name="connsiteX13" fmla="*/ 730170 w 850113"/>
              <a:gd name="connsiteY13" fmla="*/ 5168 h 320675"/>
              <a:gd name="connsiteX14" fmla="*/ 828086 w 850113"/>
              <a:gd name="connsiteY14" fmla="*/ 79229 h 320675"/>
              <a:gd name="connsiteX15" fmla="*/ 828904 w 850113"/>
              <a:gd name="connsiteY15" fmla="*/ 240035 h 320675"/>
              <a:gd name="connsiteX16" fmla="*/ 731746 w 850113"/>
              <a:gd name="connsiteY16" fmla="*/ 315089 h 320675"/>
              <a:gd name="connsiteX17" fmla="*/ 707396 w 850113"/>
              <a:gd name="connsiteY17" fmla="*/ 31833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0113" h="320675">
                <a:moveTo>
                  <a:pt x="707396" y="320675"/>
                </a:moveTo>
                <a:lnTo>
                  <a:pt x="689776" y="320675"/>
                </a:lnTo>
                <a:lnTo>
                  <a:pt x="160337" y="320675"/>
                </a:lnTo>
                <a:lnTo>
                  <a:pt x="160337" y="320467"/>
                </a:lnTo>
                <a:lnTo>
                  <a:pt x="119944" y="315508"/>
                </a:lnTo>
                <a:cubicBezTo>
                  <a:pt x="79318" y="304929"/>
                  <a:pt x="43834" y="278632"/>
                  <a:pt x="22028" y="241446"/>
                </a:cubicBezTo>
                <a:cubicBezTo>
                  <a:pt x="-7047" y="191865"/>
                  <a:pt x="-7359" y="130514"/>
                  <a:pt x="21210" y="80640"/>
                </a:cubicBezTo>
                <a:cubicBezTo>
                  <a:pt x="42638" y="43235"/>
                  <a:pt x="77852" y="16577"/>
                  <a:pt x="118369" y="5587"/>
                </a:cubicBezTo>
                <a:lnTo>
                  <a:pt x="160337" y="0"/>
                </a:lnTo>
                <a:lnTo>
                  <a:pt x="160337" y="0"/>
                </a:lnTo>
                <a:lnTo>
                  <a:pt x="160338" y="0"/>
                </a:lnTo>
                <a:lnTo>
                  <a:pt x="707396" y="0"/>
                </a:lnTo>
                <a:lnTo>
                  <a:pt x="707396" y="2372"/>
                </a:lnTo>
                <a:lnTo>
                  <a:pt x="730170" y="5168"/>
                </a:lnTo>
                <a:cubicBezTo>
                  <a:pt x="770796" y="15746"/>
                  <a:pt x="806280" y="42043"/>
                  <a:pt x="828086" y="79229"/>
                </a:cubicBezTo>
                <a:cubicBezTo>
                  <a:pt x="857161" y="128810"/>
                  <a:pt x="857473" y="190161"/>
                  <a:pt x="828904" y="240035"/>
                </a:cubicBezTo>
                <a:cubicBezTo>
                  <a:pt x="807477" y="277441"/>
                  <a:pt x="772262" y="304098"/>
                  <a:pt x="731746" y="315089"/>
                </a:cubicBezTo>
                <a:lnTo>
                  <a:pt x="707396" y="318330"/>
                </a:lnTo>
                <a:close/>
              </a:path>
            </a:pathLst>
          </a:custGeom>
          <a:gradFill flip="none" rotWithShape="1">
            <a:gsLst>
              <a:gs pos="51000">
                <a:schemeClr val="tx1"/>
              </a:gs>
              <a:gs pos="0">
                <a:schemeClr val="accent5"/>
              </a:gs>
              <a:gs pos="100000">
                <a:schemeClr val="accent6"/>
              </a:gs>
            </a:gsLst>
            <a:lin ang="10800000" scaled="1"/>
            <a:tileRect/>
          </a:gradFill>
          <a:ln w="0">
            <a:solidFill>
              <a:schemeClr val="bg1"/>
            </a:solidFill>
            <a:miter lim="800000"/>
            <a:headEnd/>
            <a:tailEnd/>
          </a:ln>
          <a:effectLst>
            <a:outerShdw blurRad="50800" dist="38100" dir="2700000" algn="tl" rotWithShape="0">
              <a:prstClr val="black">
                <a:alpha val="40000"/>
              </a:prstClr>
            </a:outerShdw>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Freeform 31">
            <a:extLst>
              <a:ext uri="{FF2B5EF4-FFF2-40B4-BE49-F238E27FC236}">
                <a16:creationId xmlns:a16="http://schemas.microsoft.com/office/drawing/2014/main" id="{377BED01-9532-82D3-016B-E43E996B7F66}"/>
              </a:ext>
            </a:extLst>
          </p:cNvPr>
          <p:cNvSpPr/>
          <p:nvPr/>
        </p:nvSpPr>
        <p:spPr bwMode="auto">
          <a:xfrm rot="18900000">
            <a:off x="2970800" y="3113568"/>
            <a:ext cx="402030" cy="151651"/>
          </a:xfrm>
          <a:custGeom>
            <a:avLst/>
            <a:gdLst>
              <a:gd name="connsiteX0" fmla="*/ 707396 w 850113"/>
              <a:gd name="connsiteY0" fmla="*/ 320675 h 320675"/>
              <a:gd name="connsiteX1" fmla="*/ 689776 w 850113"/>
              <a:gd name="connsiteY1" fmla="*/ 320675 h 320675"/>
              <a:gd name="connsiteX2" fmla="*/ 160337 w 850113"/>
              <a:gd name="connsiteY2" fmla="*/ 320675 h 320675"/>
              <a:gd name="connsiteX3" fmla="*/ 160337 w 850113"/>
              <a:gd name="connsiteY3" fmla="*/ 320467 h 320675"/>
              <a:gd name="connsiteX4" fmla="*/ 119944 w 850113"/>
              <a:gd name="connsiteY4" fmla="*/ 315508 h 320675"/>
              <a:gd name="connsiteX5" fmla="*/ 22028 w 850113"/>
              <a:gd name="connsiteY5" fmla="*/ 241446 h 320675"/>
              <a:gd name="connsiteX6" fmla="*/ 21210 w 850113"/>
              <a:gd name="connsiteY6" fmla="*/ 80640 h 320675"/>
              <a:gd name="connsiteX7" fmla="*/ 118369 w 850113"/>
              <a:gd name="connsiteY7" fmla="*/ 5587 h 320675"/>
              <a:gd name="connsiteX8" fmla="*/ 160337 w 850113"/>
              <a:gd name="connsiteY8" fmla="*/ 0 h 320675"/>
              <a:gd name="connsiteX9" fmla="*/ 160337 w 850113"/>
              <a:gd name="connsiteY9" fmla="*/ 0 h 320675"/>
              <a:gd name="connsiteX10" fmla="*/ 160338 w 850113"/>
              <a:gd name="connsiteY10" fmla="*/ 0 h 320675"/>
              <a:gd name="connsiteX11" fmla="*/ 707396 w 850113"/>
              <a:gd name="connsiteY11" fmla="*/ 0 h 320675"/>
              <a:gd name="connsiteX12" fmla="*/ 707396 w 850113"/>
              <a:gd name="connsiteY12" fmla="*/ 2372 h 320675"/>
              <a:gd name="connsiteX13" fmla="*/ 730170 w 850113"/>
              <a:gd name="connsiteY13" fmla="*/ 5168 h 320675"/>
              <a:gd name="connsiteX14" fmla="*/ 828086 w 850113"/>
              <a:gd name="connsiteY14" fmla="*/ 79229 h 320675"/>
              <a:gd name="connsiteX15" fmla="*/ 828904 w 850113"/>
              <a:gd name="connsiteY15" fmla="*/ 240035 h 320675"/>
              <a:gd name="connsiteX16" fmla="*/ 731746 w 850113"/>
              <a:gd name="connsiteY16" fmla="*/ 315089 h 320675"/>
              <a:gd name="connsiteX17" fmla="*/ 707396 w 850113"/>
              <a:gd name="connsiteY17" fmla="*/ 31833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0113" h="320675">
                <a:moveTo>
                  <a:pt x="707396" y="320675"/>
                </a:moveTo>
                <a:lnTo>
                  <a:pt x="689776" y="320675"/>
                </a:lnTo>
                <a:lnTo>
                  <a:pt x="160337" y="320675"/>
                </a:lnTo>
                <a:lnTo>
                  <a:pt x="160337" y="320467"/>
                </a:lnTo>
                <a:lnTo>
                  <a:pt x="119944" y="315508"/>
                </a:lnTo>
                <a:cubicBezTo>
                  <a:pt x="79318" y="304929"/>
                  <a:pt x="43834" y="278632"/>
                  <a:pt x="22028" y="241446"/>
                </a:cubicBezTo>
                <a:cubicBezTo>
                  <a:pt x="-7047" y="191865"/>
                  <a:pt x="-7359" y="130514"/>
                  <a:pt x="21210" y="80640"/>
                </a:cubicBezTo>
                <a:cubicBezTo>
                  <a:pt x="42638" y="43235"/>
                  <a:pt x="77852" y="16577"/>
                  <a:pt x="118369" y="5587"/>
                </a:cubicBezTo>
                <a:lnTo>
                  <a:pt x="160337" y="0"/>
                </a:lnTo>
                <a:lnTo>
                  <a:pt x="160337" y="0"/>
                </a:lnTo>
                <a:lnTo>
                  <a:pt x="160338" y="0"/>
                </a:lnTo>
                <a:lnTo>
                  <a:pt x="707396" y="0"/>
                </a:lnTo>
                <a:lnTo>
                  <a:pt x="707396" y="2372"/>
                </a:lnTo>
                <a:lnTo>
                  <a:pt x="730170" y="5168"/>
                </a:lnTo>
                <a:cubicBezTo>
                  <a:pt x="770796" y="15746"/>
                  <a:pt x="806280" y="42043"/>
                  <a:pt x="828086" y="79229"/>
                </a:cubicBezTo>
                <a:cubicBezTo>
                  <a:pt x="857161" y="128810"/>
                  <a:pt x="857473" y="190161"/>
                  <a:pt x="828904" y="240035"/>
                </a:cubicBezTo>
                <a:cubicBezTo>
                  <a:pt x="807477" y="277441"/>
                  <a:pt x="772262" y="304098"/>
                  <a:pt x="731746" y="315089"/>
                </a:cubicBezTo>
                <a:lnTo>
                  <a:pt x="707396" y="318330"/>
                </a:lnTo>
                <a:close/>
              </a:path>
            </a:pathLst>
          </a:custGeom>
          <a:gradFill flip="none" rotWithShape="1">
            <a:gsLst>
              <a:gs pos="51000">
                <a:schemeClr val="tx1"/>
              </a:gs>
              <a:gs pos="0">
                <a:schemeClr val="accent5"/>
              </a:gs>
              <a:gs pos="100000">
                <a:schemeClr val="accent4"/>
              </a:gs>
            </a:gsLst>
            <a:lin ang="10800000" scaled="1"/>
            <a:tileRect/>
          </a:gradFill>
          <a:ln w="0">
            <a:solidFill>
              <a:schemeClr val="bg1"/>
            </a:solidFill>
            <a:miter lim="800000"/>
            <a:headEnd/>
            <a:tailEnd/>
          </a:ln>
          <a:effectLst>
            <a:outerShdw blurRad="50800" dist="38100" dir="2700000" algn="tl" rotWithShape="0">
              <a:prstClr val="black">
                <a:alpha val="40000"/>
              </a:prstClr>
            </a:outerShdw>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3DFF04A2-3B1D-313C-3442-06E5D129FB08}"/>
              </a:ext>
            </a:extLst>
          </p:cNvPr>
          <p:cNvCxnSpPr>
            <a:cxnSpLocks/>
          </p:cNvCxnSpPr>
          <p:nvPr/>
        </p:nvCxnSpPr>
        <p:spPr bwMode="auto">
          <a:xfrm flipH="1">
            <a:off x="2623892" y="3092212"/>
            <a:ext cx="183195" cy="126122"/>
          </a:xfrm>
          <a:prstGeom prst="line">
            <a:avLst/>
          </a:prstGeom>
          <a:gradFill>
            <a:gsLst>
              <a:gs pos="0">
                <a:schemeClr val="accent1">
                  <a:lumMod val="5000"/>
                  <a:lumOff val="95000"/>
                </a:schemeClr>
              </a:gs>
              <a:gs pos="100000">
                <a:schemeClr val="accent3"/>
              </a:gs>
            </a:gsLst>
            <a:lin ang="2700000" scaled="1"/>
          </a:gradFill>
          <a:ln w="3175" cap="flat" cmpd="sng" algn="ctr">
            <a:solidFill>
              <a:srgbClr val="000000">
                <a:alpha val="74118"/>
              </a:srgbClr>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2DDFA91-6003-27FA-B4DB-7BD96A6FF4AD}"/>
              </a:ext>
            </a:extLst>
          </p:cNvPr>
          <p:cNvCxnSpPr>
            <a:cxnSpLocks/>
            <a:endCxn id="32" idx="8"/>
          </p:cNvCxnSpPr>
          <p:nvPr/>
        </p:nvCxnSpPr>
        <p:spPr bwMode="auto">
          <a:xfrm flipH="1" flipV="1">
            <a:off x="3029676" y="3224299"/>
            <a:ext cx="193782" cy="2425"/>
          </a:xfrm>
          <a:prstGeom prst="line">
            <a:avLst/>
          </a:prstGeom>
          <a:gradFill>
            <a:gsLst>
              <a:gs pos="0">
                <a:schemeClr val="accent1">
                  <a:lumMod val="5000"/>
                  <a:lumOff val="95000"/>
                </a:schemeClr>
              </a:gs>
              <a:gs pos="100000">
                <a:schemeClr val="accent3"/>
              </a:gs>
            </a:gsLst>
            <a:lin ang="2700000" scaled="1"/>
          </a:gradFill>
          <a:ln w="3175" cap="flat" cmpd="sng" algn="ctr">
            <a:solidFill>
              <a:srgbClr val="000000">
                <a:alpha val="74118"/>
              </a:srgbClr>
            </a:solidFill>
            <a:prstDash val="solid"/>
            <a:round/>
            <a:headEnd type="none" w="med" len="med"/>
            <a:tailEnd type="none" w="med" len="med"/>
          </a:ln>
          <a:effectLst/>
        </p:spPr>
      </p:cxnSp>
      <p:sp>
        <p:nvSpPr>
          <p:cNvPr id="42" name="Left Arrow 41">
            <a:extLst>
              <a:ext uri="{FF2B5EF4-FFF2-40B4-BE49-F238E27FC236}">
                <a16:creationId xmlns:a16="http://schemas.microsoft.com/office/drawing/2014/main" id="{29B6EBBB-FC08-9CE7-75EC-7371A3B0B817}"/>
              </a:ext>
            </a:extLst>
          </p:cNvPr>
          <p:cNvSpPr/>
          <p:nvPr/>
        </p:nvSpPr>
        <p:spPr bwMode="auto">
          <a:xfrm>
            <a:off x="1893914" y="2919460"/>
            <a:ext cx="483931" cy="274370"/>
          </a:xfrm>
          <a:prstGeom prst="leftArrow">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37733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3B01D-5C37-1474-54EA-C1221E3BC994}"/>
              </a:ext>
            </a:extLst>
          </p:cNvPr>
          <p:cNvSpPr>
            <a:spLocks noGrp="1"/>
          </p:cNvSpPr>
          <p:nvPr>
            <p:ph type="title"/>
          </p:nvPr>
        </p:nvSpPr>
        <p:spPr/>
        <p:txBody>
          <a:bodyPr/>
          <a:lstStyle/>
          <a:p>
            <a:r>
              <a:rPr lang="en-US" altLang="en-US" sz="3600" dirty="0"/>
              <a:t>ReFocus: RLY-4008 in Patients With FGFR Inhibitor–Naive Cholangiocarcinoma With </a:t>
            </a:r>
            <a:r>
              <a:rPr lang="en-US" altLang="en-US" sz="3600" i="1" dirty="0"/>
              <a:t>FGFR2</a:t>
            </a:r>
            <a:r>
              <a:rPr lang="en-US" altLang="en-US" sz="3600" dirty="0"/>
              <a:t> Alteration</a:t>
            </a:r>
            <a:endParaRPr lang="en-US" dirty="0"/>
          </a:p>
        </p:txBody>
      </p:sp>
      <p:sp>
        <p:nvSpPr>
          <p:cNvPr id="5" name="Content Placeholder 4">
            <a:extLst>
              <a:ext uri="{FF2B5EF4-FFF2-40B4-BE49-F238E27FC236}">
                <a16:creationId xmlns:a16="http://schemas.microsoft.com/office/drawing/2014/main" id="{EE8BA7E1-61B0-DF23-5FA6-E807994FCBAE}"/>
              </a:ext>
            </a:extLst>
          </p:cNvPr>
          <p:cNvSpPr>
            <a:spLocks noGrp="1"/>
          </p:cNvSpPr>
          <p:nvPr>
            <p:ph idx="1"/>
          </p:nvPr>
        </p:nvSpPr>
        <p:spPr/>
        <p:txBody>
          <a:bodyPr/>
          <a:lstStyle/>
          <a:p>
            <a:r>
              <a:rPr lang="en-US" sz="1800" dirty="0"/>
              <a:t>Multicohort, nonrandomized, open-label phase I/II trial of RLY-4008 (an irreversible FGFR2 inhibitor) for unresectable/metastatic cholangiocarcinoma or other solid tumors with </a:t>
            </a:r>
            <a:r>
              <a:rPr lang="en-US" sz="1800" i="1" dirty="0"/>
              <a:t>FGFR2</a:t>
            </a:r>
            <a:r>
              <a:rPr lang="en-US" sz="1800" dirty="0"/>
              <a:t> alteration (N = ~540)</a:t>
            </a:r>
          </a:p>
        </p:txBody>
      </p:sp>
      <p:sp>
        <p:nvSpPr>
          <p:cNvPr id="6" name="TextBox 5">
            <a:extLst>
              <a:ext uri="{FF2B5EF4-FFF2-40B4-BE49-F238E27FC236}">
                <a16:creationId xmlns:a16="http://schemas.microsoft.com/office/drawing/2014/main" id="{20A00FB7-8B8F-95C8-7019-082F25300CD6}"/>
              </a:ext>
            </a:extLst>
          </p:cNvPr>
          <p:cNvSpPr txBox="1"/>
          <p:nvPr/>
        </p:nvSpPr>
        <p:spPr bwMode="auto">
          <a:xfrm>
            <a:off x="1080046" y="6108582"/>
            <a:ext cx="2088604" cy="400110"/>
          </a:xfrm>
          <a:prstGeom prst="rect">
            <a:avLst/>
          </a:prstGeom>
          <a:solidFill>
            <a:schemeClr val="tx1"/>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9" name="TextBox 8">
            <a:extLst>
              <a:ext uri="{FF2B5EF4-FFF2-40B4-BE49-F238E27FC236}">
                <a16:creationId xmlns:a16="http://schemas.microsoft.com/office/drawing/2014/main" id="{9DD49AE2-9BEF-75CE-090B-39BC4EA7896D}"/>
              </a:ext>
            </a:extLst>
          </p:cNvPr>
          <p:cNvSpPr txBox="1"/>
          <p:nvPr/>
        </p:nvSpPr>
        <p:spPr bwMode="auto">
          <a:xfrm rot="16200000">
            <a:off x="-602050" y="3914771"/>
            <a:ext cx="33641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 Change </a:t>
            </a:r>
            <a:r>
              <a:rPr lang="en-US" sz="1400" dirty="0">
                <a:solidFill>
                  <a:srgbClr val="000000"/>
                </a:solidFill>
                <a:latin typeface="Calibri" panose="020F0502020204030204" pitchFamily="34" charset="0"/>
              </a:rPr>
              <a:t>F</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rom </a:t>
            </a:r>
            <a:r>
              <a:rPr lang="en-US" sz="1400" dirty="0">
                <a:solidFill>
                  <a:srgbClr val="000000"/>
                </a:solidFill>
                <a:latin typeface="Calibri" panose="020F0502020204030204" pitchFamily="34" charset="0"/>
              </a:rPr>
              <a:t>B</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aseline (RECIST v1.1)</a:t>
            </a:r>
          </a:p>
        </p:txBody>
      </p:sp>
      <p:cxnSp>
        <p:nvCxnSpPr>
          <p:cNvPr id="12" name="Straight Connector 11">
            <a:extLst>
              <a:ext uri="{FF2B5EF4-FFF2-40B4-BE49-F238E27FC236}">
                <a16:creationId xmlns:a16="http://schemas.microsoft.com/office/drawing/2014/main" id="{4919E08E-5915-4A41-3DB8-5CBC309E1D5A}"/>
              </a:ext>
            </a:extLst>
          </p:cNvPr>
          <p:cNvCxnSpPr>
            <a:cxnSpLocks/>
          </p:cNvCxnSpPr>
          <p:nvPr/>
        </p:nvCxnSpPr>
        <p:spPr bwMode="auto">
          <a:xfrm>
            <a:off x="1391400" y="3541134"/>
            <a:ext cx="9318568" cy="0"/>
          </a:xfrm>
          <a:prstGeom prst="line">
            <a:avLst/>
          </a:prstGeom>
          <a:noFill/>
          <a:ln w="19050" cap="flat" cmpd="sng" algn="ctr">
            <a:solidFill>
              <a:schemeClr val="bg1"/>
            </a:solidFill>
            <a:prstDash val="solid"/>
            <a:round/>
            <a:headEnd type="none" w="med" len="med"/>
            <a:tailEnd type="none" w="med" len="med"/>
          </a:ln>
          <a:effectLst/>
        </p:spPr>
      </p:cxnSp>
      <p:sp>
        <p:nvSpPr>
          <p:cNvPr id="13" name="Freeform 14">
            <a:extLst>
              <a:ext uri="{FF2B5EF4-FFF2-40B4-BE49-F238E27FC236}">
                <a16:creationId xmlns:a16="http://schemas.microsoft.com/office/drawing/2014/main" id="{074ACE8D-166D-C86B-27BE-BE337718FDD1}"/>
              </a:ext>
            </a:extLst>
          </p:cNvPr>
          <p:cNvSpPr/>
          <p:nvPr/>
        </p:nvSpPr>
        <p:spPr bwMode="auto">
          <a:xfrm>
            <a:off x="10717877" y="2134913"/>
            <a:ext cx="0" cy="3524597"/>
          </a:xfrm>
          <a:custGeom>
            <a:avLst/>
            <a:gdLst>
              <a:gd name="connsiteX0" fmla="*/ 0 w 0"/>
              <a:gd name="connsiteY0" fmla="*/ 0 h 3524597"/>
              <a:gd name="connsiteX1" fmla="*/ 0 w 0"/>
              <a:gd name="connsiteY1" fmla="*/ 3524597 h 3524597"/>
            </a:gdLst>
            <a:ahLst/>
            <a:cxnLst>
              <a:cxn ang="0">
                <a:pos x="connsiteX0" y="connsiteY0"/>
              </a:cxn>
              <a:cxn ang="0">
                <a:pos x="connsiteX1" y="connsiteY1"/>
              </a:cxn>
            </a:cxnLst>
            <a:rect l="l" t="t" r="r" b="b"/>
            <a:pathLst>
              <a:path h="3524597">
                <a:moveTo>
                  <a:pt x="0" y="0"/>
                </a:moveTo>
                <a:lnTo>
                  <a:pt x="0" y="3524597"/>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A55F566C-AC08-BF66-5C19-14898B657C0C}"/>
              </a:ext>
            </a:extLst>
          </p:cNvPr>
          <p:cNvSpPr txBox="1"/>
          <p:nvPr/>
        </p:nvSpPr>
        <p:spPr bwMode="auto">
          <a:xfrm>
            <a:off x="8728652" y="2117396"/>
            <a:ext cx="8470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a:t>
            </a:r>
          </a:p>
        </p:txBody>
      </p:sp>
      <p:sp>
        <p:nvSpPr>
          <p:cNvPr id="21" name="TextBox 20">
            <a:extLst>
              <a:ext uri="{FF2B5EF4-FFF2-40B4-BE49-F238E27FC236}">
                <a16:creationId xmlns:a16="http://schemas.microsoft.com/office/drawing/2014/main" id="{B42348BB-30DD-FF15-27EE-6C5A812B2F6E}"/>
              </a:ext>
            </a:extLst>
          </p:cNvPr>
          <p:cNvSpPr txBox="1"/>
          <p:nvPr/>
        </p:nvSpPr>
        <p:spPr bwMode="auto">
          <a:xfrm>
            <a:off x="8957596" y="2258345"/>
            <a:ext cx="17716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RPD2, 70 mg QD (N = 17)</a:t>
            </a:r>
            <a:b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other doses (N = 21)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Ongoing (N = 26) </a:t>
            </a:r>
          </a:p>
        </p:txBody>
      </p:sp>
      <p:sp>
        <p:nvSpPr>
          <p:cNvPr id="22" name="Rectangle 21">
            <a:extLst>
              <a:ext uri="{FF2B5EF4-FFF2-40B4-BE49-F238E27FC236}">
                <a16:creationId xmlns:a16="http://schemas.microsoft.com/office/drawing/2014/main" id="{4480F109-4070-04CA-70B4-21BF061926AC}"/>
              </a:ext>
            </a:extLst>
          </p:cNvPr>
          <p:cNvSpPr/>
          <p:nvPr/>
        </p:nvSpPr>
        <p:spPr bwMode="auto">
          <a:xfrm>
            <a:off x="8828999" y="2341593"/>
            <a:ext cx="93417" cy="934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6C3EC102-5207-BFB3-F337-AFC91527C360}"/>
              </a:ext>
            </a:extLst>
          </p:cNvPr>
          <p:cNvSpPr/>
          <p:nvPr/>
        </p:nvSpPr>
        <p:spPr bwMode="auto">
          <a:xfrm>
            <a:off x="8828999" y="2556118"/>
            <a:ext cx="93417" cy="9341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ight Arrow 20">
            <a:extLst>
              <a:ext uri="{FF2B5EF4-FFF2-40B4-BE49-F238E27FC236}">
                <a16:creationId xmlns:a16="http://schemas.microsoft.com/office/drawing/2014/main" id="{A84B5E59-FC0F-D8A6-9570-793638AB0FA8}"/>
              </a:ext>
            </a:extLst>
          </p:cNvPr>
          <p:cNvSpPr/>
          <p:nvPr/>
        </p:nvSpPr>
        <p:spPr bwMode="auto">
          <a:xfrm>
            <a:off x="8834542" y="2740355"/>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1" name="Straight Connector 30">
            <a:extLst>
              <a:ext uri="{FF2B5EF4-FFF2-40B4-BE49-F238E27FC236}">
                <a16:creationId xmlns:a16="http://schemas.microsoft.com/office/drawing/2014/main" id="{A50D34D3-D3EF-2815-FC0D-E29C23DB3BAD}"/>
              </a:ext>
            </a:extLst>
          </p:cNvPr>
          <p:cNvCxnSpPr>
            <a:cxnSpLocks/>
          </p:cNvCxnSpPr>
          <p:nvPr/>
        </p:nvCxnSpPr>
        <p:spPr bwMode="auto">
          <a:xfrm>
            <a:off x="1332516" y="3169659"/>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D29527B-164D-0A60-66E5-9E320B2913B6}"/>
              </a:ext>
            </a:extLst>
          </p:cNvPr>
          <p:cNvCxnSpPr>
            <a:cxnSpLocks/>
          </p:cNvCxnSpPr>
          <p:nvPr/>
        </p:nvCxnSpPr>
        <p:spPr bwMode="auto">
          <a:xfrm>
            <a:off x="1332516" y="3358531"/>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578B9D9-009E-D989-0A1E-0F5DA599BE26}"/>
              </a:ext>
            </a:extLst>
          </p:cNvPr>
          <p:cNvCxnSpPr>
            <a:cxnSpLocks/>
          </p:cNvCxnSpPr>
          <p:nvPr/>
        </p:nvCxnSpPr>
        <p:spPr bwMode="auto">
          <a:xfrm>
            <a:off x="1332516" y="3541134"/>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A80B5EB-F7F9-BC5D-F663-04A79D25B663}"/>
              </a:ext>
            </a:extLst>
          </p:cNvPr>
          <p:cNvCxnSpPr>
            <a:cxnSpLocks/>
          </p:cNvCxnSpPr>
          <p:nvPr/>
        </p:nvCxnSpPr>
        <p:spPr bwMode="auto">
          <a:xfrm>
            <a:off x="1332516" y="2598159"/>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87580BC-3683-A5C7-CC03-25A702255056}"/>
              </a:ext>
            </a:extLst>
          </p:cNvPr>
          <p:cNvCxnSpPr>
            <a:cxnSpLocks/>
          </p:cNvCxnSpPr>
          <p:nvPr/>
        </p:nvCxnSpPr>
        <p:spPr bwMode="auto">
          <a:xfrm>
            <a:off x="1332516" y="2787031"/>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DC1AA0F-AECE-6F5F-E4EF-D954AA286BAE}"/>
              </a:ext>
            </a:extLst>
          </p:cNvPr>
          <p:cNvCxnSpPr>
            <a:cxnSpLocks/>
          </p:cNvCxnSpPr>
          <p:nvPr/>
        </p:nvCxnSpPr>
        <p:spPr bwMode="auto">
          <a:xfrm>
            <a:off x="1332516" y="2969634"/>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D5D7621-FF49-9D08-A6AF-F9A907CA08B9}"/>
              </a:ext>
            </a:extLst>
          </p:cNvPr>
          <p:cNvCxnSpPr>
            <a:cxnSpLocks/>
          </p:cNvCxnSpPr>
          <p:nvPr/>
        </p:nvCxnSpPr>
        <p:spPr bwMode="auto">
          <a:xfrm>
            <a:off x="1332516" y="2209714"/>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E672BF6-EE71-59CA-B238-482DFBAEA9E0}"/>
              </a:ext>
            </a:extLst>
          </p:cNvPr>
          <p:cNvCxnSpPr>
            <a:cxnSpLocks/>
          </p:cNvCxnSpPr>
          <p:nvPr/>
        </p:nvCxnSpPr>
        <p:spPr bwMode="auto">
          <a:xfrm>
            <a:off x="1332516" y="2392317"/>
            <a:ext cx="73317" cy="0"/>
          </a:xfrm>
          <a:prstGeom prst="line">
            <a:avLst/>
          </a:prstGeom>
          <a:noFill/>
          <a:ln w="19050"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CA1EB85E-2B8E-7609-38D8-D097AA687161}"/>
              </a:ext>
            </a:extLst>
          </p:cNvPr>
          <p:cNvSpPr txBox="1"/>
          <p:nvPr/>
        </p:nvSpPr>
        <p:spPr bwMode="auto">
          <a:xfrm>
            <a:off x="1100805" y="208167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40" name="TextBox 39">
            <a:extLst>
              <a:ext uri="{FF2B5EF4-FFF2-40B4-BE49-F238E27FC236}">
                <a16:creationId xmlns:a16="http://schemas.microsoft.com/office/drawing/2014/main" id="{E7C00B0A-47BD-5251-C826-72A176A3DE6F}"/>
              </a:ext>
            </a:extLst>
          </p:cNvPr>
          <p:cNvSpPr txBox="1"/>
          <p:nvPr/>
        </p:nvSpPr>
        <p:spPr bwMode="auto">
          <a:xfrm>
            <a:off x="1100805" y="227137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2" name="TextBox 41">
            <a:extLst>
              <a:ext uri="{FF2B5EF4-FFF2-40B4-BE49-F238E27FC236}">
                <a16:creationId xmlns:a16="http://schemas.microsoft.com/office/drawing/2014/main" id="{1F34A855-47AC-A51F-971A-6B86A25EA285}"/>
              </a:ext>
            </a:extLst>
          </p:cNvPr>
          <p:cNvSpPr txBox="1"/>
          <p:nvPr/>
        </p:nvSpPr>
        <p:spPr bwMode="auto">
          <a:xfrm>
            <a:off x="1100805" y="246182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3" name="TextBox 42">
            <a:extLst>
              <a:ext uri="{FF2B5EF4-FFF2-40B4-BE49-F238E27FC236}">
                <a16:creationId xmlns:a16="http://schemas.microsoft.com/office/drawing/2014/main" id="{47CB2BAB-E2F5-A0BF-215B-4E54DB4BBDA0}"/>
              </a:ext>
            </a:extLst>
          </p:cNvPr>
          <p:cNvSpPr txBox="1"/>
          <p:nvPr/>
        </p:nvSpPr>
        <p:spPr bwMode="auto">
          <a:xfrm>
            <a:off x="1097429" y="265845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4" name="TextBox 43">
            <a:extLst>
              <a:ext uri="{FF2B5EF4-FFF2-40B4-BE49-F238E27FC236}">
                <a16:creationId xmlns:a16="http://schemas.microsoft.com/office/drawing/2014/main" id="{1D277BB7-252B-E5D1-9F50-4A28242CB66D}"/>
              </a:ext>
            </a:extLst>
          </p:cNvPr>
          <p:cNvSpPr txBox="1"/>
          <p:nvPr/>
        </p:nvSpPr>
        <p:spPr bwMode="auto">
          <a:xfrm>
            <a:off x="1097429" y="284815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5" name="TextBox 44">
            <a:extLst>
              <a:ext uri="{FF2B5EF4-FFF2-40B4-BE49-F238E27FC236}">
                <a16:creationId xmlns:a16="http://schemas.microsoft.com/office/drawing/2014/main" id="{0A2864F0-8235-178F-4655-BBEC3A00D704}"/>
              </a:ext>
            </a:extLst>
          </p:cNvPr>
          <p:cNvSpPr txBox="1"/>
          <p:nvPr/>
        </p:nvSpPr>
        <p:spPr bwMode="auto">
          <a:xfrm>
            <a:off x="1097429" y="303860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6" name="TextBox 45">
            <a:extLst>
              <a:ext uri="{FF2B5EF4-FFF2-40B4-BE49-F238E27FC236}">
                <a16:creationId xmlns:a16="http://schemas.microsoft.com/office/drawing/2014/main" id="{C408D61C-A568-108D-89EE-7313F15FD258}"/>
              </a:ext>
            </a:extLst>
          </p:cNvPr>
          <p:cNvSpPr txBox="1"/>
          <p:nvPr/>
        </p:nvSpPr>
        <p:spPr bwMode="auto">
          <a:xfrm>
            <a:off x="1097429" y="284815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7" name="TextBox 46">
            <a:extLst>
              <a:ext uri="{FF2B5EF4-FFF2-40B4-BE49-F238E27FC236}">
                <a16:creationId xmlns:a16="http://schemas.microsoft.com/office/drawing/2014/main" id="{5157B627-DC34-0296-21B4-FE8F71B12660}"/>
              </a:ext>
            </a:extLst>
          </p:cNvPr>
          <p:cNvSpPr txBox="1"/>
          <p:nvPr/>
        </p:nvSpPr>
        <p:spPr bwMode="auto">
          <a:xfrm>
            <a:off x="1097429" y="303860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9" name="TextBox 48">
            <a:extLst>
              <a:ext uri="{FF2B5EF4-FFF2-40B4-BE49-F238E27FC236}">
                <a16:creationId xmlns:a16="http://schemas.microsoft.com/office/drawing/2014/main" id="{FBDF0690-1E83-6542-BE1E-70C84E42E7D8}"/>
              </a:ext>
            </a:extLst>
          </p:cNvPr>
          <p:cNvSpPr txBox="1"/>
          <p:nvPr/>
        </p:nvSpPr>
        <p:spPr bwMode="auto">
          <a:xfrm>
            <a:off x="1100805" y="323160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0" name="TextBox 49">
            <a:extLst>
              <a:ext uri="{FF2B5EF4-FFF2-40B4-BE49-F238E27FC236}">
                <a16:creationId xmlns:a16="http://schemas.microsoft.com/office/drawing/2014/main" id="{A5531018-A94F-7279-E081-1A0BC041D95A}"/>
              </a:ext>
            </a:extLst>
          </p:cNvPr>
          <p:cNvSpPr txBox="1"/>
          <p:nvPr/>
        </p:nvSpPr>
        <p:spPr bwMode="auto">
          <a:xfrm>
            <a:off x="1166527" y="342204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1" name="TextBox 50">
            <a:extLst>
              <a:ext uri="{FF2B5EF4-FFF2-40B4-BE49-F238E27FC236}">
                <a16:creationId xmlns:a16="http://schemas.microsoft.com/office/drawing/2014/main" id="{2BCCF02C-3C65-3417-BC09-ED012573E4C4}"/>
              </a:ext>
            </a:extLst>
          </p:cNvPr>
          <p:cNvSpPr txBox="1"/>
          <p:nvPr/>
        </p:nvSpPr>
        <p:spPr bwMode="auto">
          <a:xfrm>
            <a:off x="10730739" y="342204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2" name="TextBox 51">
            <a:extLst>
              <a:ext uri="{FF2B5EF4-FFF2-40B4-BE49-F238E27FC236}">
                <a16:creationId xmlns:a16="http://schemas.microsoft.com/office/drawing/2014/main" id="{FFD610A2-443A-92B9-3C46-E23CFFC28918}"/>
              </a:ext>
            </a:extLst>
          </p:cNvPr>
          <p:cNvSpPr txBox="1"/>
          <p:nvPr/>
        </p:nvSpPr>
        <p:spPr bwMode="auto">
          <a:xfrm>
            <a:off x="10730739" y="3611752"/>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5" name="TextBox 54">
            <a:extLst>
              <a:ext uri="{FF2B5EF4-FFF2-40B4-BE49-F238E27FC236}">
                <a16:creationId xmlns:a16="http://schemas.microsoft.com/office/drawing/2014/main" id="{89C48043-3B0A-CD6D-5A2C-D88B037AA386}"/>
              </a:ext>
            </a:extLst>
          </p:cNvPr>
          <p:cNvSpPr txBox="1"/>
          <p:nvPr/>
        </p:nvSpPr>
        <p:spPr bwMode="auto">
          <a:xfrm>
            <a:off x="10730739" y="3802197"/>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7" name="TextBox 56">
            <a:extLst>
              <a:ext uri="{FF2B5EF4-FFF2-40B4-BE49-F238E27FC236}">
                <a16:creationId xmlns:a16="http://schemas.microsoft.com/office/drawing/2014/main" id="{8FCDF740-B4E1-B5B6-B0A2-93EDA5AB9F17}"/>
              </a:ext>
            </a:extLst>
          </p:cNvPr>
          <p:cNvSpPr txBox="1"/>
          <p:nvPr/>
        </p:nvSpPr>
        <p:spPr bwMode="auto">
          <a:xfrm>
            <a:off x="10727363" y="3998832"/>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8" name="TextBox 57">
            <a:extLst>
              <a:ext uri="{FF2B5EF4-FFF2-40B4-BE49-F238E27FC236}">
                <a16:creationId xmlns:a16="http://schemas.microsoft.com/office/drawing/2014/main" id="{34DA1D65-8B18-9B73-21A7-D48F5018B058}"/>
              </a:ext>
            </a:extLst>
          </p:cNvPr>
          <p:cNvSpPr txBox="1"/>
          <p:nvPr/>
        </p:nvSpPr>
        <p:spPr bwMode="auto">
          <a:xfrm>
            <a:off x="10727363" y="4188536"/>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9" name="TextBox 58">
            <a:extLst>
              <a:ext uri="{FF2B5EF4-FFF2-40B4-BE49-F238E27FC236}">
                <a16:creationId xmlns:a16="http://schemas.microsoft.com/office/drawing/2014/main" id="{71AC63D7-74ED-DA22-FD88-78483DEB81EC}"/>
              </a:ext>
            </a:extLst>
          </p:cNvPr>
          <p:cNvSpPr txBox="1"/>
          <p:nvPr/>
        </p:nvSpPr>
        <p:spPr bwMode="auto">
          <a:xfrm>
            <a:off x="10727363" y="4378981"/>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60" name="TextBox 59">
            <a:extLst>
              <a:ext uri="{FF2B5EF4-FFF2-40B4-BE49-F238E27FC236}">
                <a16:creationId xmlns:a16="http://schemas.microsoft.com/office/drawing/2014/main" id="{F29A52F6-3B46-9D0F-5E74-4E9B2C212475}"/>
              </a:ext>
            </a:extLst>
          </p:cNvPr>
          <p:cNvSpPr txBox="1"/>
          <p:nvPr/>
        </p:nvSpPr>
        <p:spPr bwMode="auto">
          <a:xfrm>
            <a:off x="10730739" y="4571980"/>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1" name="TextBox 60">
            <a:extLst>
              <a:ext uri="{FF2B5EF4-FFF2-40B4-BE49-F238E27FC236}">
                <a16:creationId xmlns:a16="http://schemas.microsoft.com/office/drawing/2014/main" id="{31B5022C-178E-8CF6-437D-FA5A4254E04D}"/>
              </a:ext>
            </a:extLst>
          </p:cNvPr>
          <p:cNvSpPr txBox="1"/>
          <p:nvPr/>
        </p:nvSpPr>
        <p:spPr bwMode="auto">
          <a:xfrm>
            <a:off x="10730739" y="4762425"/>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62" name="TextBox 61">
            <a:extLst>
              <a:ext uri="{FF2B5EF4-FFF2-40B4-BE49-F238E27FC236}">
                <a16:creationId xmlns:a16="http://schemas.microsoft.com/office/drawing/2014/main" id="{EB7275D2-DA17-615B-BB0B-FF174D8446DF}"/>
              </a:ext>
            </a:extLst>
          </p:cNvPr>
          <p:cNvSpPr txBox="1"/>
          <p:nvPr/>
        </p:nvSpPr>
        <p:spPr bwMode="auto">
          <a:xfrm>
            <a:off x="10727729" y="4968748"/>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3" name="TextBox 62">
            <a:extLst>
              <a:ext uri="{FF2B5EF4-FFF2-40B4-BE49-F238E27FC236}">
                <a16:creationId xmlns:a16="http://schemas.microsoft.com/office/drawing/2014/main" id="{E619F36E-8EF2-27C5-CF20-F8F3C10E521A}"/>
              </a:ext>
            </a:extLst>
          </p:cNvPr>
          <p:cNvSpPr txBox="1"/>
          <p:nvPr/>
        </p:nvSpPr>
        <p:spPr bwMode="auto">
          <a:xfrm>
            <a:off x="10731105" y="5161747"/>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64" name="TextBox 63">
            <a:extLst>
              <a:ext uri="{FF2B5EF4-FFF2-40B4-BE49-F238E27FC236}">
                <a16:creationId xmlns:a16="http://schemas.microsoft.com/office/drawing/2014/main" id="{F3074249-33CC-367D-7B89-CFB9A55AA410}"/>
              </a:ext>
            </a:extLst>
          </p:cNvPr>
          <p:cNvSpPr txBox="1"/>
          <p:nvPr/>
        </p:nvSpPr>
        <p:spPr bwMode="auto">
          <a:xfrm>
            <a:off x="10731105" y="5352192"/>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cxnSp>
        <p:nvCxnSpPr>
          <p:cNvPr id="65" name="Straight Connector 64">
            <a:extLst>
              <a:ext uri="{FF2B5EF4-FFF2-40B4-BE49-F238E27FC236}">
                <a16:creationId xmlns:a16="http://schemas.microsoft.com/office/drawing/2014/main" id="{1E79C0AF-8B2A-1B0F-FDF2-B9699D51C060}"/>
              </a:ext>
            </a:extLst>
          </p:cNvPr>
          <p:cNvCxnSpPr>
            <a:cxnSpLocks/>
          </p:cNvCxnSpPr>
          <p:nvPr/>
        </p:nvCxnSpPr>
        <p:spPr bwMode="auto">
          <a:xfrm>
            <a:off x="10727363" y="4514810"/>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6E768D1-7037-70B1-3BBE-3720FDD212EA}"/>
              </a:ext>
            </a:extLst>
          </p:cNvPr>
          <p:cNvCxnSpPr>
            <a:cxnSpLocks/>
          </p:cNvCxnSpPr>
          <p:nvPr/>
        </p:nvCxnSpPr>
        <p:spPr bwMode="auto">
          <a:xfrm>
            <a:off x="10727363" y="4708912"/>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C23C2D3-D353-0CFD-FD4C-9190AD7F6324}"/>
              </a:ext>
            </a:extLst>
          </p:cNvPr>
          <p:cNvCxnSpPr>
            <a:cxnSpLocks/>
          </p:cNvCxnSpPr>
          <p:nvPr/>
        </p:nvCxnSpPr>
        <p:spPr bwMode="auto">
          <a:xfrm>
            <a:off x="10727363" y="4903014"/>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E3E25EC-80B3-FF5F-B200-1D739539C2ED}"/>
              </a:ext>
            </a:extLst>
          </p:cNvPr>
          <p:cNvCxnSpPr>
            <a:cxnSpLocks/>
          </p:cNvCxnSpPr>
          <p:nvPr/>
        </p:nvCxnSpPr>
        <p:spPr bwMode="auto">
          <a:xfrm>
            <a:off x="10727363" y="3932504"/>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3760D74-705C-BAA1-D31F-7926DCE96A79}"/>
              </a:ext>
            </a:extLst>
          </p:cNvPr>
          <p:cNvCxnSpPr>
            <a:cxnSpLocks/>
          </p:cNvCxnSpPr>
          <p:nvPr/>
        </p:nvCxnSpPr>
        <p:spPr bwMode="auto">
          <a:xfrm>
            <a:off x="10727363" y="4126606"/>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1C1C781-C363-7827-A494-2E8603D5737C}"/>
              </a:ext>
            </a:extLst>
          </p:cNvPr>
          <p:cNvCxnSpPr>
            <a:cxnSpLocks/>
          </p:cNvCxnSpPr>
          <p:nvPr/>
        </p:nvCxnSpPr>
        <p:spPr bwMode="auto">
          <a:xfrm>
            <a:off x="10727363" y="4320708"/>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D207196-09B2-AD26-A0B9-77FAEBDF0536}"/>
              </a:ext>
            </a:extLst>
          </p:cNvPr>
          <p:cNvCxnSpPr>
            <a:cxnSpLocks/>
          </p:cNvCxnSpPr>
          <p:nvPr/>
        </p:nvCxnSpPr>
        <p:spPr bwMode="auto">
          <a:xfrm>
            <a:off x="10727363" y="3544300"/>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3CC2471-01E1-EA38-2A82-1266870D9C66}"/>
              </a:ext>
            </a:extLst>
          </p:cNvPr>
          <p:cNvCxnSpPr>
            <a:cxnSpLocks/>
          </p:cNvCxnSpPr>
          <p:nvPr/>
        </p:nvCxnSpPr>
        <p:spPr bwMode="auto">
          <a:xfrm>
            <a:off x="10727363" y="3738402"/>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A293775-D0CC-7B2F-AA9B-B05C26ED64F0}"/>
              </a:ext>
            </a:extLst>
          </p:cNvPr>
          <p:cNvCxnSpPr>
            <a:cxnSpLocks/>
          </p:cNvCxnSpPr>
          <p:nvPr/>
        </p:nvCxnSpPr>
        <p:spPr bwMode="auto">
          <a:xfrm>
            <a:off x="10717877" y="5097116"/>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23FE5D1-4CAE-9E21-5C30-9B5809B2D564}"/>
              </a:ext>
            </a:extLst>
          </p:cNvPr>
          <p:cNvCxnSpPr>
            <a:cxnSpLocks/>
          </p:cNvCxnSpPr>
          <p:nvPr/>
        </p:nvCxnSpPr>
        <p:spPr bwMode="auto">
          <a:xfrm>
            <a:off x="10717877" y="5291218"/>
            <a:ext cx="73317" cy="0"/>
          </a:xfrm>
          <a:prstGeom prst="line">
            <a:avLst/>
          </a:prstGeom>
          <a:noFill/>
          <a:ln w="19050"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C2E98EB-6FF7-B9BE-F299-B52CCE0E9574}"/>
              </a:ext>
            </a:extLst>
          </p:cNvPr>
          <p:cNvCxnSpPr>
            <a:cxnSpLocks/>
          </p:cNvCxnSpPr>
          <p:nvPr/>
        </p:nvCxnSpPr>
        <p:spPr bwMode="auto">
          <a:xfrm>
            <a:off x="10717877" y="5485320"/>
            <a:ext cx="73317" cy="0"/>
          </a:xfrm>
          <a:prstGeom prst="line">
            <a:avLst/>
          </a:prstGeom>
          <a:noFill/>
          <a:ln w="19050" cap="flat" cmpd="sng" algn="ctr">
            <a:solidFill>
              <a:schemeClr val="bg1"/>
            </a:solidFill>
            <a:prstDash val="solid"/>
            <a:round/>
            <a:headEnd type="none" w="med" len="med"/>
            <a:tailEnd type="none" w="med" len="med"/>
          </a:ln>
          <a:effectLst/>
        </p:spPr>
      </p:cxnSp>
      <p:sp>
        <p:nvSpPr>
          <p:cNvPr id="76" name="Freeform 9">
            <a:extLst>
              <a:ext uri="{FF2B5EF4-FFF2-40B4-BE49-F238E27FC236}">
                <a16:creationId xmlns:a16="http://schemas.microsoft.com/office/drawing/2014/main" id="{E7097F16-0DE8-4B6F-9560-69D101A510F0}"/>
              </a:ext>
            </a:extLst>
          </p:cNvPr>
          <p:cNvSpPr/>
          <p:nvPr/>
        </p:nvSpPr>
        <p:spPr bwMode="auto">
          <a:xfrm>
            <a:off x="1404851" y="2127970"/>
            <a:ext cx="0" cy="3524597"/>
          </a:xfrm>
          <a:custGeom>
            <a:avLst/>
            <a:gdLst>
              <a:gd name="connsiteX0" fmla="*/ 0 w 0"/>
              <a:gd name="connsiteY0" fmla="*/ 0 h 3524597"/>
              <a:gd name="connsiteX1" fmla="*/ 0 w 0"/>
              <a:gd name="connsiteY1" fmla="*/ 3524597 h 3524597"/>
            </a:gdLst>
            <a:ahLst/>
            <a:cxnLst>
              <a:cxn ang="0">
                <a:pos x="connsiteX0" y="connsiteY0"/>
              </a:cxn>
              <a:cxn ang="0">
                <a:pos x="connsiteX1" y="connsiteY1"/>
              </a:cxn>
            </a:cxnLst>
            <a:rect l="l" t="t" r="r" b="b"/>
            <a:pathLst>
              <a:path h="3524597">
                <a:moveTo>
                  <a:pt x="0" y="0"/>
                </a:moveTo>
                <a:lnTo>
                  <a:pt x="0" y="3524597"/>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90FB8216-8F83-5530-F470-37E6F110AD18}"/>
              </a:ext>
            </a:extLst>
          </p:cNvPr>
          <p:cNvSpPr/>
          <p:nvPr/>
        </p:nvSpPr>
        <p:spPr bwMode="auto">
          <a:xfrm>
            <a:off x="1527865" y="2392317"/>
            <a:ext cx="155575" cy="114881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B9EBA012-69F8-B4B7-287F-2D06EE33FF7D}"/>
              </a:ext>
            </a:extLst>
          </p:cNvPr>
          <p:cNvSpPr/>
          <p:nvPr/>
        </p:nvSpPr>
        <p:spPr bwMode="auto">
          <a:xfrm>
            <a:off x="1769248" y="3198398"/>
            <a:ext cx="155575" cy="34590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E856E335-8EC5-93BB-76BD-4B5747B89887}"/>
              </a:ext>
            </a:extLst>
          </p:cNvPr>
          <p:cNvSpPr/>
          <p:nvPr/>
        </p:nvSpPr>
        <p:spPr bwMode="auto">
          <a:xfrm>
            <a:off x="2010631" y="3254734"/>
            <a:ext cx="155575" cy="28640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D3040C80-A8B9-E265-7789-6CC8E624EB07}"/>
              </a:ext>
            </a:extLst>
          </p:cNvPr>
          <p:cNvSpPr/>
          <p:nvPr/>
        </p:nvSpPr>
        <p:spPr bwMode="auto">
          <a:xfrm>
            <a:off x="2252014" y="3544299"/>
            <a:ext cx="155575" cy="22037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ight Arrow 69">
            <a:extLst>
              <a:ext uri="{FF2B5EF4-FFF2-40B4-BE49-F238E27FC236}">
                <a16:creationId xmlns:a16="http://schemas.microsoft.com/office/drawing/2014/main" id="{E78C139A-40D5-8FC3-D718-0F0CBBA3CEAD}"/>
              </a:ext>
            </a:extLst>
          </p:cNvPr>
          <p:cNvSpPr/>
          <p:nvPr/>
        </p:nvSpPr>
        <p:spPr bwMode="auto">
          <a:xfrm>
            <a:off x="2036474" y="3133677"/>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ight Arrow 70">
            <a:extLst>
              <a:ext uri="{FF2B5EF4-FFF2-40B4-BE49-F238E27FC236}">
                <a16:creationId xmlns:a16="http://schemas.microsoft.com/office/drawing/2014/main" id="{4FD5CDBD-B93A-D765-45C2-77FACAA60A12}"/>
              </a:ext>
            </a:extLst>
          </p:cNvPr>
          <p:cNvSpPr/>
          <p:nvPr/>
        </p:nvSpPr>
        <p:spPr bwMode="auto">
          <a:xfrm>
            <a:off x="2546986" y="3851820"/>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ight Arrow 71">
            <a:extLst>
              <a:ext uri="{FF2B5EF4-FFF2-40B4-BE49-F238E27FC236}">
                <a16:creationId xmlns:a16="http://schemas.microsoft.com/office/drawing/2014/main" id="{2EC15419-B42F-015C-41FF-80328DA3214C}"/>
              </a:ext>
            </a:extLst>
          </p:cNvPr>
          <p:cNvSpPr/>
          <p:nvPr/>
        </p:nvSpPr>
        <p:spPr bwMode="auto">
          <a:xfrm>
            <a:off x="3026534" y="3882718"/>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ight Arrow 72">
            <a:extLst>
              <a:ext uri="{FF2B5EF4-FFF2-40B4-BE49-F238E27FC236}">
                <a16:creationId xmlns:a16="http://schemas.microsoft.com/office/drawing/2014/main" id="{9D5BA612-A0DE-BE79-2E99-3478704155FF}"/>
              </a:ext>
            </a:extLst>
          </p:cNvPr>
          <p:cNvSpPr/>
          <p:nvPr/>
        </p:nvSpPr>
        <p:spPr bwMode="auto">
          <a:xfrm>
            <a:off x="3496311" y="4000482"/>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ight Arrow 73">
            <a:extLst>
              <a:ext uri="{FF2B5EF4-FFF2-40B4-BE49-F238E27FC236}">
                <a16:creationId xmlns:a16="http://schemas.microsoft.com/office/drawing/2014/main" id="{ADEC372F-0691-8426-681E-95A2BE19DD0C}"/>
              </a:ext>
            </a:extLst>
          </p:cNvPr>
          <p:cNvSpPr/>
          <p:nvPr/>
        </p:nvSpPr>
        <p:spPr bwMode="auto">
          <a:xfrm>
            <a:off x="3727884" y="4035801"/>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ight Arrow 74">
            <a:extLst>
              <a:ext uri="{FF2B5EF4-FFF2-40B4-BE49-F238E27FC236}">
                <a16:creationId xmlns:a16="http://schemas.microsoft.com/office/drawing/2014/main" id="{01069CA7-99B8-1034-85A2-3B67B3E619CA}"/>
              </a:ext>
            </a:extLst>
          </p:cNvPr>
          <p:cNvSpPr/>
          <p:nvPr/>
        </p:nvSpPr>
        <p:spPr bwMode="auto">
          <a:xfrm>
            <a:off x="3968859" y="4042308"/>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ight Arrow 75">
            <a:extLst>
              <a:ext uri="{FF2B5EF4-FFF2-40B4-BE49-F238E27FC236}">
                <a16:creationId xmlns:a16="http://schemas.microsoft.com/office/drawing/2014/main" id="{E10C4D6C-474F-4218-C2D7-D83E078D9E6D}"/>
              </a:ext>
            </a:extLst>
          </p:cNvPr>
          <p:cNvSpPr/>
          <p:nvPr/>
        </p:nvSpPr>
        <p:spPr bwMode="auto">
          <a:xfrm>
            <a:off x="4219793" y="4042308"/>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ight Arrow 76">
            <a:extLst>
              <a:ext uri="{FF2B5EF4-FFF2-40B4-BE49-F238E27FC236}">
                <a16:creationId xmlns:a16="http://schemas.microsoft.com/office/drawing/2014/main" id="{6A2D6804-FC2E-264A-B308-DF09B10E71C7}"/>
              </a:ext>
            </a:extLst>
          </p:cNvPr>
          <p:cNvSpPr/>
          <p:nvPr/>
        </p:nvSpPr>
        <p:spPr bwMode="auto">
          <a:xfrm>
            <a:off x="5184112" y="4282828"/>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ight Arrow 77">
            <a:extLst>
              <a:ext uri="{FF2B5EF4-FFF2-40B4-BE49-F238E27FC236}">
                <a16:creationId xmlns:a16="http://schemas.microsoft.com/office/drawing/2014/main" id="{EDB1E928-DE3F-51C9-DCB5-B55B125AA727}"/>
              </a:ext>
            </a:extLst>
          </p:cNvPr>
          <p:cNvSpPr/>
          <p:nvPr/>
        </p:nvSpPr>
        <p:spPr bwMode="auto">
          <a:xfrm>
            <a:off x="5440558" y="4306264"/>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ight Arrow 78">
            <a:extLst>
              <a:ext uri="{FF2B5EF4-FFF2-40B4-BE49-F238E27FC236}">
                <a16:creationId xmlns:a16="http://schemas.microsoft.com/office/drawing/2014/main" id="{FA5A5E9F-D8EB-DE88-4FA4-D53C0AA2FA13}"/>
              </a:ext>
            </a:extLst>
          </p:cNvPr>
          <p:cNvSpPr/>
          <p:nvPr/>
        </p:nvSpPr>
        <p:spPr bwMode="auto">
          <a:xfrm>
            <a:off x="5674779" y="4335780"/>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ight Arrow 79">
            <a:extLst>
              <a:ext uri="{FF2B5EF4-FFF2-40B4-BE49-F238E27FC236}">
                <a16:creationId xmlns:a16="http://schemas.microsoft.com/office/drawing/2014/main" id="{423433B7-AADA-5B1E-441B-98CC877F7A3E}"/>
              </a:ext>
            </a:extLst>
          </p:cNvPr>
          <p:cNvSpPr/>
          <p:nvPr/>
        </p:nvSpPr>
        <p:spPr bwMode="auto">
          <a:xfrm>
            <a:off x="6145221" y="4359723"/>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ight Arrow 80">
            <a:extLst>
              <a:ext uri="{FF2B5EF4-FFF2-40B4-BE49-F238E27FC236}">
                <a16:creationId xmlns:a16="http://schemas.microsoft.com/office/drawing/2014/main" id="{3FA7E1DE-9FF8-4679-5C06-BBE2781B2881}"/>
              </a:ext>
            </a:extLst>
          </p:cNvPr>
          <p:cNvSpPr/>
          <p:nvPr/>
        </p:nvSpPr>
        <p:spPr bwMode="auto">
          <a:xfrm>
            <a:off x="6635888" y="4383436"/>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ight Arrow 81">
            <a:extLst>
              <a:ext uri="{FF2B5EF4-FFF2-40B4-BE49-F238E27FC236}">
                <a16:creationId xmlns:a16="http://schemas.microsoft.com/office/drawing/2014/main" id="{87AFAA6A-AB66-D4E8-D3C0-21B8D662E0BA}"/>
              </a:ext>
            </a:extLst>
          </p:cNvPr>
          <p:cNvSpPr/>
          <p:nvPr/>
        </p:nvSpPr>
        <p:spPr bwMode="auto">
          <a:xfrm>
            <a:off x="6881034" y="4419313"/>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Right Arrow 82">
            <a:extLst>
              <a:ext uri="{FF2B5EF4-FFF2-40B4-BE49-F238E27FC236}">
                <a16:creationId xmlns:a16="http://schemas.microsoft.com/office/drawing/2014/main" id="{A02257DB-3102-27F9-578A-60469380F370}"/>
              </a:ext>
            </a:extLst>
          </p:cNvPr>
          <p:cNvSpPr/>
          <p:nvPr/>
        </p:nvSpPr>
        <p:spPr bwMode="auto">
          <a:xfrm>
            <a:off x="7107094" y="4430442"/>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ight Arrow 83">
            <a:extLst>
              <a:ext uri="{FF2B5EF4-FFF2-40B4-BE49-F238E27FC236}">
                <a16:creationId xmlns:a16="http://schemas.microsoft.com/office/drawing/2014/main" id="{C83D56FD-EAF8-6035-18EF-AB6CB14B40F2}"/>
              </a:ext>
            </a:extLst>
          </p:cNvPr>
          <p:cNvSpPr/>
          <p:nvPr/>
        </p:nvSpPr>
        <p:spPr bwMode="auto">
          <a:xfrm>
            <a:off x="6393028" y="4361090"/>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ight Arrow 84">
            <a:extLst>
              <a:ext uri="{FF2B5EF4-FFF2-40B4-BE49-F238E27FC236}">
                <a16:creationId xmlns:a16="http://schemas.microsoft.com/office/drawing/2014/main" id="{B7BA11A4-92F0-87FD-977D-1727A33C38FB}"/>
              </a:ext>
            </a:extLst>
          </p:cNvPr>
          <p:cNvSpPr/>
          <p:nvPr/>
        </p:nvSpPr>
        <p:spPr bwMode="auto">
          <a:xfrm>
            <a:off x="7367957" y="4496208"/>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ight Arrow 85">
            <a:extLst>
              <a:ext uri="{FF2B5EF4-FFF2-40B4-BE49-F238E27FC236}">
                <a16:creationId xmlns:a16="http://schemas.microsoft.com/office/drawing/2014/main" id="{33605187-9F09-CEF1-50C8-50D59D50F0EA}"/>
              </a:ext>
            </a:extLst>
          </p:cNvPr>
          <p:cNvSpPr/>
          <p:nvPr/>
        </p:nvSpPr>
        <p:spPr bwMode="auto">
          <a:xfrm>
            <a:off x="7851141" y="4544620"/>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ight Arrow 86">
            <a:extLst>
              <a:ext uri="{FF2B5EF4-FFF2-40B4-BE49-F238E27FC236}">
                <a16:creationId xmlns:a16="http://schemas.microsoft.com/office/drawing/2014/main" id="{80950794-58C3-3A51-2E70-50AEEAE650B1}"/>
              </a:ext>
            </a:extLst>
          </p:cNvPr>
          <p:cNvSpPr/>
          <p:nvPr/>
        </p:nvSpPr>
        <p:spPr bwMode="auto">
          <a:xfrm>
            <a:off x="8092116" y="4553066"/>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ight Arrow 87">
            <a:extLst>
              <a:ext uri="{FF2B5EF4-FFF2-40B4-BE49-F238E27FC236}">
                <a16:creationId xmlns:a16="http://schemas.microsoft.com/office/drawing/2014/main" id="{57302E8B-B509-DF8C-C1DA-484191EB4C48}"/>
              </a:ext>
            </a:extLst>
          </p:cNvPr>
          <p:cNvSpPr/>
          <p:nvPr/>
        </p:nvSpPr>
        <p:spPr bwMode="auto">
          <a:xfrm>
            <a:off x="8323689" y="4605237"/>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ight Arrow 88">
            <a:extLst>
              <a:ext uri="{FF2B5EF4-FFF2-40B4-BE49-F238E27FC236}">
                <a16:creationId xmlns:a16="http://schemas.microsoft.com/office/drawing/2014/main" id="{0B4A47A5-414D-AD06-62D3-D6B12EF58E26}"/>
              </a:ext>
            </a:extLst>
          </p:cNvPr>
          <p:cNvSpPr/>
          <p:nvPr/>
        </p:nvSpPr>
        <p:spPr bwMode="auto">
          <a:xfrm>
            <a:off x="8799456" y="4682132"/>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ight Arrow 89">
            <a:extLst>
              <a:ext uri="{FF2B5EF4-FFF2-40B4-BE49-F238E27FC236}">
                <a16:creationId xmlns:a16="http://schemas.microsoft.com/office/drawing/2014/main" id="{493A0F1A-30F2-3C34-6867-5F4AC7202748}"/>
              </a:ext>
            </a:extLst>
          </p:cNvPr>
          <p:cNvSpPr/>
          <p:nvPr/>
        </p:nvSpPr>
        <p:spPr bwMode="auto">
          <a:xfrm>
            <a:off x="9040431" y="4758197"/>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ight Arrow 90">
            <a:extLst>
              <a:ext uri="{FF2B5EF4-FFF2-40B4-BE49-F238E27FC236}">
                <a16:creationId xmlns:a16="http://schemas.microsoft.com/office/drawing/2014/main" id="{36D16A7B-18AD-AF81-8AF1-14F881817C10}"/>
              </a:ext>
            </a:extLst>
          </p:cNvPr>
          <p:cNvSpPr/>
          <p:nvPr/>
        </p:nvSpPr>
        <p:spPr bwMode="auto">
          <a:xfrm>
            <a:off x="9286148" y="4891853"/>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Right Arrow 91">
            <a:extLst>
              <a:ext uri="{FF2B5EF4-FFF2-40B4-BE49-F238E27FC236}">
                <a16:creationId xmlns:a16="http://schemas.microsoft.com/office/drawing/2014/main" id="{9356B803-8012-9D93-6F47-02CE48F7C87B}"/>
              </a:ext>
            </a:extLst>
          </p:cNvPr>
          <p:cNvSpPr/>
          <p:nvPr/>
        </p:nvSpPr>
        <p:spPr bwMode="auto">
          <a:xfrm>
            <a:off x="9531806" y="4929407"/>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Right Arrow 92">
            <a:extLst>
              <a:ext uri="{FF2B5EF4-FFF2-40B4-BE49-F238E27FC236}">
                <a16:creationId xmlns:a16="http://schemas.microsoft.com/office/drawing/2014/main" id="{1712F410-3777-2E2F-B734-7C53002004F8}"/>
              </a:ext>
            </a:extLst>
          </p:cNvPr>
          <p:cNvSpPr/>
          <p:nvPr/>
        </p:nvSpPr>
        <p:spPr bwMode="auto">
          <a:xfrm>
            <a:off x="9780770" y="4985461"/>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ight Arrow 93">
            <a:extLst>
              <a:ext uri="{FF2B5EF4-FFF2-40B4-BE49-F238E27FC236}">
                <a16:creationId xmlns:a16="http://schemas.microsoft.com/office/drawing/2014/main" id="{6942F345-37A9-EB56-B610-A944704F647D}"/>
              </a:ext>
            </a:extLst>
          </p:cNvPr>
          <p:cNvSpPr/>
          <p:nvPr/>
        </p:nvSpPr>
        <p:spPr bwMode="auto">
          <a:xfrm>
            <a:off x="10278586" y="5505791"/>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ight Arrow 94">
            <a:extLst>
              <a:ext uri="{FF2B5EF4-FFF2-40B4-BE49-F238E27FC236}">
                <a16:creationId xmlns:a16="http://schemas.microsoft.com/office/drawing/2014/main" id="{050254B0-D16F-8FE1-853A-F8E243A230F2}"/>
              </a:ext>
            </a:extLst>
          </p:cNvPr>
          <p:cNvSpPr/>
          <p:nvPr/>
        </p:nvSpPr>
        <p:spPr bwMode="auto">
          <a:xfrm>
            <a:off x="10501253" y="5505791"/>
            <a:ext cx="87874" cy="76895"/>
          </a:xfrm>
          <a:prstGeom prst="rightArrow">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TextBox 106">
            <a:extLst>
              <a:ext uri="{FF2B5EF4-FFF2-40B4-BE49-F238E27FC236}">
                <a16:creationId xmlns:a16="http://schemas.microsoft.com/office/drawing/2014/main" id="{F59E74E8-3210-5110-A84B-3C8F0A749B82}"/>
              </a:ext>
            </a:extLst>
          </p:cNvPr>
          <p:cNvSpPr txBox="1"/>
          <p:nvPr/>
        </p:nvSpPr>
        <p:spPr bwMode="auto">
          <a:xfrm>
            <a:off x="9904833" y="513045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8" name="Rectangle 107">
            <a:extLst>
              <a:ext uri="{FF2B5EF4-FFF2-40B4-BE49-F238E27FC236}">
                <a16:creationId xmlns:a16="http://schemas.microsoft.com/office/drawing/2014/main" id="{E0EA37D9-8FBE-829C-719A-0E2DB64C8EEC}"/>
              </a:ext>
            </a:extLst>
          </p:cNvPr>
          <p:cNvSpPr/>
          <p:nvPr/>
        </p:nvSpPr>
        <p:spPr bwMode="auto">
          <a:xfrm>
            <a:off x="2493397" y="3542918"/>
            <a:ext cx="155575" cy="27279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4FE41E71-78D8-6B8B-46ED-0F3B094ECB0D}"/>
              </a:ext>
            </a:extLst>
          </p:cNvPr>
          <p:cNvSpPr/>
          <p:nvPr/>
        </p:nvSpPr>
        <p:spPr bwMode="auto">
          <a:xfrm>
            <a:off x="2734780" y="3542919"/>
            <a:ext cx="155575" cy="30174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A1A4A4E8-EF53-4749-87D5-07F245C3B750}"/>
              </a:ext>
            </a:extLst>
          </p:cNvPr>
          <p:cNvSpPr/>
          <p:nvPr/>
        </p:nvSpPr>
        <p:spPr bwMode="auto">
          <a:xfrm>
            <a:off x="3217546" y="3542918"/>
            <a:ext cx="155575" cy="36334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8EFF6005-98B5-7B3E-CA6A-31AFCEB534CD}"/>
              </a:ext>
            </a:extLst>
          </p:cNvPr>
          <p:cNvSpPr/>
          <p:nvPr/>
        </p:nvSpPr>
        <p:spPr bwMode="auto">
          <a:xfrm>
            <a:off x="3458929" y="3549978"/>
            <a:ext cx="155575" cy="41419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DE4B5105-D429-673C-9D24-CC6CFEEF853B}"/>
              </a:ext>
            </a:extLst>
          </p:cNvPr>
          <p:cNvSpPr/>
          <p:nvPr/>
        </p:nvSpPr>
        <p:spPr bwMode="auto">
          <a:xfrm>
            <a:off x="3700312" y="3542918"/>
            <a:ext cx="155575" cy="45547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D6CB9829-70EB-9325-0E21-40D459697350}"/>
              </a:ext>
            </a:extLst>
          </p:cNvPr>
          <p:cNvSpPr/>
          <p:nvPr/>
        </p:nvSpPr>
        <p:spPr bwMode="auto">
          <a:xfrm>
            <a:off x="3941695" y="3542918"/>
            <a:ext cx="155575" cy="46850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AE989580-938F-6C9A-ED2E-15F40A6F054C}"/>
              </a:ext>
            </a:extLst>
          </p:cNvPr>
          <p:cNvSpPr/>
          <p:nvPr/>
        </p:nvSpPr>
        <p:spPr bwMode="auto">
          <a:xfrm>
            <a:off x="4424461" y="3549978"/>
            <a:ext cx="155575" cy="50422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CBAF3673-58E3-E519-FB1C-BC2444E85AD0}"/>
              </a:ext>
            </a:extLst>
          </p:cNvPr>
          <p:cNvSpPr/>
          <p:nvPr/>
        </p:nvSpPr>
        <p:spPr bwMode="auto">
          <a:xfrm>
            <a:off x="4665844" y="3542918"/>
            <a:ext cx="155575" cy="61546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2CFC0B69-C954-FB2E-F1B7-81DA1E19B247}"/>
              </a:ext>
            </a:extLst>
          </p:cNvPr>
          <p:cNvSpPr/>
          <p:nvPr/>
        </p:nvSpPr>
        <p:spPr bwMode="auto">
          <a:xfrm>
            <a:off x="4907227" y="3542918"/>
            <a:ext cx="155575" cy="67698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D5513359-FD4D-4375-03FB-393DC72B9CB9}"/>
              </a:ext>
            </a:extLst>
          </p:cNvPr>
          <p:cNvSpPr/>
          <p:nvPr/>
        </p:nvSpPr>
        <p:spPr bwMode="auto">
          <a:xfrm>
            <a:off x="5389993" y="3542919"/>
            <a:ext cx="155575" cy="72429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A79867CB-7536-2FDE-122B-6DD3D58DF32D}"/>
              </a:ext>
            </a:extLst>
          </p:cNvPr>
          <p:cNvSpPr/>
          <p:nvPr/>
        </p:nvSpPr>
        <p:spPr bwMode="auto">
          <a:xfrm>
            <a:off x="6596908" y="3542918"/>
            <a:ext cx="155575" cy="80776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2B6FE7A0-68D6-2AF0-320B-81CC785F4B6D}"/>
              </a:ext>
            </a:extLst>
          </p:cNvPr>
          <p:cNvSpPr/>
          <p:nvPr/>
        </p:nvSpPr>
        <p:spPr bwMode="auto">
          <a:xfrm>
            <a:off x="7079674" y="3542918"/>
            <a:ext cx="155575" cy="84443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8AAE3C59-D900-77E6-7C1A-969456FBB009}"/>
              </a:ext>
            </a:extLst>
          </p:cNvPr>
          <p:cNvSpPr/>
          <p:nvPr/>
        </p:nvSpPr>
        <p:spPr bwMode="auto">
          <a:xfrm>
            <a:off x="7562440" y="3549978"/>
            <a:ext cx="155575" cy="91891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7EEF3137-7228-5C54-A02B-EFE2B2F40176}"/>
              </a:ext>
            </a:extLst>
          </p:cNvPr>
          <p:cNvSpPr/>
          <p:nvPr/>
        </p:nvSpPr>
        <p:spPr bwMode="auto">
          <a:xfrm>
            <a:off x="8527972" y="3549979"/>
            <a:ext cx="155575" cy="10724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EAD34056-AE76-77E7-F98B-26F65F37020D}"/>
              </a:ext>
            </a:extLst>
          </p:cNvPr>
          <p:cNvSpPr/>
          <p:nvPr/>
        </p:nvSpPr>
        <p:spPr bwMode="auto">
          <a:xfrm>
            <a:off x="8769355" y="3549978"/>
            <a:ext cx="155575" cy="109464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07972090-ECBB-48E6-0704-5DD875E9EFF9}"/>
              </a:ext>
            </a:extLst>
          </p:cNvPr>
          <p:cNvSpPr/>
          <p:nvPr/>
        </p:nvSpPr>
        <p:spPr bwMode="auto">
          <a:xfrm>
            <a:off x="9010738" y="3539350"/>
            <a:ext cx="155575" cy="117702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4B781DA9-1F86-CB74-DE29-1A804BBC2665}"/>
              </a:ext>
            </a:extLst>
          </p:cNvPr>
          <p:cNvSpPr/>
          <p:nvPr/>
        </p:nvSpPr>
        <p:spPr bwMode="auto">
          <a:xfrm>
            <a:off x="9734887" y="3539350"/>
            <a:ext cx="155575" cy="140226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47CF1E85-FCC3-789F-9734-D9DDC1EFDE53}"/>
              </a:ext>
            </a:extLst>
          </p:cNvPr>
          <p:cNvSpPr/>
          <p:nvPr/>
        </p:nvSpPr>
        <p:spPr bwMode="auto">
          <a:xfrm>
            <a:off x="10459029" y="3539351"/>
            <a:ext cx="155575" cy="19312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9F690307-51B5-E416-0354-6247E10244A5}"/>
              </a:ext>
            </a:extLst>
          </p:cNvPr>
          <p:cNvSpPr/>
          <p:nvPr/>
        </p:nvSpPr>
        <p:spPr bwMode="auto">
          <a:xfrm>
            <a:off x="10217653" y="3536471"/>
            <a:ext cx="155575" cy="19312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CE3F6D3D-5C3F-2B80-EB47-07BE23F7A3B6}"/>
              </a:ext>
            </a:extLst>
          </p:cNvPr>
          <p:cNvSpPr/>
          <p:nvPr/>
        </p:nvSpPr>
        <p:spPr bwMode="auto">
          <a:xfrm>
            <a:off x="9976270" y="3539350"/>
            <a:ext cx="155575" cy="16357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E5BA2BBD-B233-F267-D8E3-FFF77C62FFC5}"/>
              </a:ext>
            </a:extLst>
          </p:cNvPr>
          <p:cNvSpPr/>
          <p:nvPr/>
        </p:nvSpPr>
        <p:spPr bwMode="auto">
          <a:xfrm>
            <a:off x="9493504" y="3539349"/>
            <a:ext cx="155575" cy="134618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00783587-25D8-E17C-D8A2-FAC0DCCE24B9}"/>
              </a:ext>
            </a:extLst>
          </p:cNvPr>
          <p:cNvSpPr/>
          <p:nvPr/>
        </p:nvSpPr>
        <p:spPr bwMode="auto">
          <a:xfrm>
            <a:off x="9252121" y="3536471"/>
            <a:ext cx="155575" cy="13203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22C5C2D1-5A92-A2DA-A191-2DE8B0057241}"/>
              </a:ext>
            </a:extLst>
          </p:cNvPr>
          <p:cNvSpPr/>
          <p:nvPr/>
        </p:nvSpPr>
        <p:spPr bwMode="auto">
          <a:xfrm>
            <a:off x="8286589" y="3536471"/>
            <a:ext cx="155575" cy="10289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2EE8DD0C-60C9-CC4D-4679-DA3C442A2FC7}"/>
              </a:ext>
            </a:extLst>
          </p:cNvPr>
          <p:cNvSpPr/>
          <p:nvPr/>
        </p:nvSpPr>
        <p:spPr bwMode="auto">
          <a:xfrm>
            <a:off x="8045206" y="3536470"/>
            <a:ext cx="155575" cy="97028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D1DB2CAC-A68F-D77F-4D5E-27FAD9B91804}"/>
              </a:ext>
            </a:extLst>
          </p:cNvPr>
          <p:cNvSpPr/>
          <p:nvPr/>
        </p:nvSpPr>
        <p:spPr bwMode="auto">
          <a:xfrm>
            <a:off x="7803823" y="3539348"/>
            <a:ext cx="155575" cy="96220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0C76266F-87BC-A9B8-32B8-FADEB6E859EB}"/>
              </a:ext>
            </a:extLst>
          </p:cNvPr>
          <p:cNvSpPr/>
          <p:nvPr/>
        </p:nvSpPr>
        <p:spPr bwMode="auto">
          <a:xfrm>
            <a:off x="7321057" y="3536096"/>
            <a:ext cx="155575" cy="92400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FE7C30FD-CDCE-10EE-AD54-C994EF501737}"/>
              </a:ext>
            </a:extLst>
          </p:cNvPr>
          <p:cNvSpPr/>
          <p:nvPr/>
        </p:nvSpPr>
        <p:spPr bwMode="auto">
          <a:xfrm>
            <a:off x="6838291" y="3536096"/>
            <a:ext cx="155575" cy="8546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60BFC089-7FBA-E599-8943-560B0D5B6142}"/>
              </a:ext>
            </a:extLst>
          </p:cNvPr>
          <p:cNvSpPr/>
          <p:nvPr/>
        </p:nvSpPr>
        <p:spPr bwMode="auto">
          <a:xfrm>
            <a:off x="6355525" y="3536096"/>
            <a:ext cx="155575" cy="7884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AC649F9B-A441-F594-EA1A-6A39C0D60156}"/>
              </a:ext>
            </a:extLst>
          </p:cNvPr>
          <p:cNvSpPr/>
          <p:nvPr/>
        </p:nvSpPr>
        <p:spPr bwMode="auto">
          <a:xfrm>
            <a:off x="6114142" y="3542918"/>
            <a:ext cx="155575" cy="7752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0EE0D158-4D06-E4EF-DF1C-80E8B3D8526A}"/>
              </a:ext>
            </a:extLst>
          </p:cNvPr>
          <p:cNvSpPr/>
          <p:nvPr/>
        </p:nvSpPr>
        <p:spPr bwMode="auto">
          <a:xfrm>
            <a:off x="5872759" y="3542918"/>
            <a:ext cx="155575" cy="7684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505A97AF-E8FF-9C60-1CFF-003573CF54E3}"/>
              </a:ext>
            </a:extLst>
          </p:cNvPr>
          <p:cNvSpPr/>
          <p:nvPr/>
        </p:nvSpPr>
        <p:spPr bwMode="auto">
          <a:xfrm>
            <a:off x="5631376" y="3531230"/>
            <a:ext cx="155575" cy="7684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2763BDDC-12E4-D99A-0405-DF777448E1C3}"/>
              </a:ext>
            </a:extLst>
          </p:cNvPr>
          <p:cNvSpPr/>
          <p:nvPr/>
        </p:nvSpPr>
        <p:spPr bwMode="auto">
          <a:xfrm>
            <a:off x="5148610" y="3536470"/>
            <a:ext cx="155575" cy="7175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1B425785-5538-C68C-D234-EB47A0589301}"/>
              </a:ext>
            </a:extLst>
          </p:cNvPr>
          <p:cNvSpPr/>
          <p:nvPr/>
        </p:nvSpPr>
        <p:spPr bwMode="auto">
          <a:xfrm>
            <a:off x="4183078" y="3536095"/>
            <a:ext cx="155575" cy="47013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5A6D1834-4DE7-FFA7-3894-E00E5E7D4ECB}"/>
              </a:ext>
            </a:extLst>
          </p:cNvPr>
          <p:cNvSpPr/>
          <p:nvPr/>
        </p:nvSpPr>
        <p:spPr bwMode="auto">
          <a:xfrm>
            <a:off x="2976163" y="3542918"/>
            <a:ext cx="155575" cy="3036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TextBox 141">
            <a:extLst>
              <a:ext uri="{FF2B5EF4-FFF2-40B4-BE49-F238E27FC236}">
                <a16:creationId xmlns:a16="http://schemas.microsoft.com/office/drawing/2014/main" id="{0911230D-C1D9-E19E-B6D9-046B13232ADC}"/>
              </a:ext>
            </a:extLst>
          </p:cNvPr>
          <p:cNvSpPr txBox="1"/>
          <p:nvPr/>
        </p:nvSpPr>
        <p:spPr bwMode="auto">
          <a:xfrm>
            <a:off x="997279" y="5694206"/>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(mg)</a:t>
            </a:r>
          </a:p>
        </p:txBody>
      </p:sp>
      <p:sp>
        <p:nvSpPr>
          <p:cNvPr id="143" name="TextBox 142">
            <a:extLst>
              <a:ext uri="{FF2B5EF4-FFF2-40B4-BE49-F238E27FC236}">
                <a16:creationId xmlns:a16="http://schemas.microsoft.com/office/drawing/2014/main" id="{8E8735EF-0C60-AD37-C289-481B485F5346}"/>
              </a:ext>
            </a:extLst>
          </p:cNvPr>
          <p:cNvSpPr txBox="1"/>
          <p:nvPr/>
        </p:nvSpPr>
        <p:spPr bwMode="auto">
          <a:xfrm>
            <a:off x="1474122"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44" name="TextBox 143">
            <a:extLst>
              <a:ext uri="{FF2B5EF4-FFF2-40B4-BE49-F238E27FC236}">
                <a16:creationId xmlns:a16="http://schemas.microsoft.com/office/drawing/2014/main" id="{83AF1E35-842A-BD76-E63F-4B6C5BB562FA}"/>
              </a:ext>
            </a:extLst>
          </p:cNvPr>
          <p:cNvSpPr txBox="1"/>
          <p:nvPr/>
        </p:nvSpPr>
        <p:spPr bwMode="auto">
          <a:xfrm>
            <a:off x="1715523"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45" name="TextBox 144">
            <a:extLst>
              <a:ext uri="{FF2B5EF4-FFF2-40B4-BE49-F238E27FC236}">
                <a16:creationId xmlns:a16="http://schemas.microsoft.com/office/drawing/2014/main" id="{F019561A-AA1F-ECB1-64A5-06C6A7B1DB2E}"/>
              </a:ext>
            </a:extLst>
          </p:cNvPr>
          <p:cNvSpPr txBox="1"/>
          <p:nvPr/>
        </p:nvSpPr>
        <p:spPr bwMode="auto">
          <a:xfrm>
            <a:off x="1956924"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QDi</a:t>
            </a:r>
          </a:p>
        </p:txBody>
      </p:sp>
      <p:sp>
        <p:nvSpPr>
          <p:cNvPr id="146" name="TextBox 145">
            <a:extLst>
              <a:ext uri="{FF2B5EF4-FFF2-40B4-BE49-F238E27FC236}">
                <a16:creationId xmlns:a16="http://schemas.microsoft.com/office/drawing/2014/main" id="{659A1B26-EE05-1132-9888-832D5489C1E4}"/>
              </a:ext>
            </a:extLst>
          </p:cNvPr>
          <p:cNvSpPr txBox="1"/>
          <p:nvPr/>
        </p:nvSpPr>
        <p:spPr bwMode="auto">
          <a:xfrm>
            <a:off x="2198325"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47" name="TextBox 146">
            <a:extLst>
              <a:ext uri="{FF2B5EF4-FFF2-40B4-BE49-F238E27FC236}">
                <a16:creationId xmlns:a16="http://schemas.microsoft.com/office/drawing/2014/main" id="{055C9F91-9019-9DFD-C987-D1782E4D126C}"/>
              </a:ext>
            </a:extLst>
          </p:cNvPr>
          <p:cNvSpPr txBox="1"/>
          <p:nvPr/>
        </p:nvSpPr>
        <p:spPr bwMode="auto">
          <a:xfrm>
            <a:off x="2439726"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48" name="TextBox 147">
            <a:extLst>
              <a:ext uri="{FF2B5EF4-FFF2-40B4-BE49-F238E27FC236}">
                <a16:creationId xmlns:a16="http://schemas.microsoft.com/office/drawing/2014/main" id="{DFCA9376-B8BD-1111-BAA3-EA024787F940}"/>
              </a:ext>
            </a:extLst>
          </p:cNvPr>
          <p:cNvSpPr txBox="1"/>
          <p:nvPr/>
        </p:nvSpPr>
        <p:spPr bwMode="auto">
          <a:xfrm>
            <a:off x="2681127"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49" name="TextBox 148">
            <a:extLst>
              <a:ext uri="{FF2B5EF4-FFF2-40B4-BE49-F238E27FC236}">
                <a16:creationId xmlns:a16="http://schemas.microsoft.com/office/drawing/2014/main" id="{CE8FE49E-9AA6-7B63-A1D4-AC60C8701833}"/>
              </a:ext>
            </a:extLst>
          </p:cNvPr>
          <p:cNvSpPr txBox="1"/>
          <p:nvPr/>
        </p:nvSpPr>
        <p:spPr bwMode="auto">
          <a:xfrm>
            <a:off x="2922528"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50" name="TextBox 149">
            <a:extLst>
              <a:ext uri="{FF2B5EF4-FFF2-40B4-BE49-F238E27FC236}">
                <a16:creationId xmlns:a16="http://schemas.microsoft.com/office/drawing/2014/main" id="{5EEBABEF-F1B0-1C84-34BE-39A3233F2482}"/>
              </a:ext>
            </a:extLst>
          </p:cNvPr>
          <p:cNvSpPr txBox="1"/>
          <p:nvPr/>
        </p:nvSpPr>
        <p:spPr bwMode="auto">
          <a:xfrm>
            <a:off x="3405330"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51" name="TextBox 150">
            <a:extLst>
              <a:ext uri="{FF2B5EF4-FFF2-40B4-BE49-F238E27FC236}">
                <a16:creationId xmlns:a16="http://schemas.microsoft.com/office/drawing/2014/main" id="{7F9A6438-539B-16C1-9666-956E96FC0E22}"/>
              </a:ext>
            </a:extLst>
          </p:cNvPr>
          <p:cNvSpPr txBox="1"/>
          <p:nvPr/>
        </p:nvSpPr>
        <p:spPr bwMode="auto">
          <a:xfrm>
            <a:off x="4370934"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52" name="TextBox 151">
            <a:extLst>
              <a:ext uri="{FF2B5EF4-FFF2-40B4-BE49-F238E27FC236}">
                <a16:creationId xmlns:a16="http://schemas.microsoft.com/office/drawing/2014/main" id="{5D03B05D-3481-6FE5-A512-FF5B38DDF32B}"/>
              </a:ext>
            </a:extLst>
          </p:cNvPr>
          <p:cNvSpPr txBox="1"/>
          <p:nvPr/>
        </p:nvSpPr>
        <p:spPr bwMode="auto">
          <a:xfrm>
            <a:off x="4612335"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53" name="TextBox 152">
            <a:extLst>
              <a:ext uri="{FF2B5EF4-FFF2-40B4-BE49-F238E27FC236}">
                <a16:creationId xmlns:a16="http://schemas.microsoft.com/office/drawing/2014/main" id="{3CAB931C-C5F7-3741-FB54-D22EF2B4B65B}"/>
              </a:ext>
            </a:extLst>
          </p:cNvPr>
          <p:cNvSpPr txBox="1"/>
          <p:nvPr/>
        </p:nvSpPr>
        <p:spPr bwMode="auto">
          <a:xfrm>
            <a:off x="3163929"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54" name="TextBox 153">
            <a:extLst>
              <a:ext uri="{FF2B5EF4-FFF2-40B4-BE49-F238E27FC236}">
                <a16:creationId xmlns:a16="http://schemas.microsoft.com/office/drawing/2014/main" id="{AB96A7B0-4027-70FB-A030-A457B51C279B}"/>
              </a:ext>
            </a:extLst>
          </p:cNvPr>
          <p:cNvSpPr txBox="1"/>
          <p:nvPr/>
        </p:nvSpPr>
        <p:spPr bwMode="auto">
          <a:xfrm>
            <a:off x="3646731"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QDi</a:t>
            </a:r>
          </a:p>
        </p:txBody>
      </p:sp>
      <p:sp>
        <p:nvSpPr>
          <p:cNvPr id="155" name="TextBox 154">
            <a:extLst>
              <a:ext uri="{FF2B5EF4-FFF2-40B4-BE49-F238E27FC236}">
                <a16:creationId xmlns:a16="http://schemas.microsoft.com/office/drawing/2014/main" id="{730D3669-1883-EB09-A507-049D1BC35388}"/>
              </a:ext>
            </a:extLst>
          </p:cNvPr>
          <p:cNvSpPr txBox="1"/>
          <p:nvPr/>
        </p:nvSpPr>
        <p:spPr bwMode="auto">
          <a:xfrm>
            <a:off x="3888132"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QDi</a:t>
            </a:r>
          </a:p>
        </p:txBody>
      </p:sp>
      <p:sp>
        <p:nvSpPr>
          <p:cNvPr id="156" name="TextBox 155">
            <a:extLst>
              <a:ext uri="{FF2B5EF4-FFF2-40B4-BE49-F238E27FC236}">
                <a16:creationId xmlns:a16="http://schemas.microsoft.com/office/drawing/2014/main" id="{512D7150-F966-2EDF-931F-1EE64F1C6029}"/>
              </a:ext>
            </a:extLst>
          </p:cNvPr>
          <p:cNvSpPr txBox="1"/>
          <p:nvPr/>
        </p:nvSpPr>
        <p:spPr bwMode="auto">
          <a:xfrm>
            <a:off x="4129533"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57" name="TextBox 156">
            <a:extLst>
              <a:ext uri="{FF2B5EF4-FFF2-40B4-BE49-F238E27FC236}">
                <a16:creationId xmlns:a16="http://schemas.microsoft.com/office/drawing/2014/main" id="{1FB06FCB-B785-D0BC-3B63-600CEEC90EDA}"/>
              </a:ext>
            </a:extLst>
          </p:cNvPr>
          <p:cNvSpPr txBox="1"/>
          <p:nvPr/>
        </p:nvSpPr>
        <p:spPr bwMode="auto">
          <a:xfrm>
            <a:off x="5095137"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58" name="TextBox 157">
            <a:extLst>
              <a:ext uri="{FF2B5EF4-FFF2-40B4-BE49-F238E27FC236}">
                <a16:creationId xmlns:a16="http://schemas.microsoft.com/office/drawing/2014/main" id="{28C1E8FD-27C2-7E50-45AF-D2108D448066}"/>
              </a:ext>
            </a:extLst>
          </p:cNvPr>
          <p:cNvSpPr txBox="1"/>
          <p:nvPr/>
        </p:nvSpPr>
        <p:spPr bwMode="auto">
          <a:xfrm>
            <a:off x="4853736"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59" name="TextBox 158">
            <a:extLst>
              <a:ext uri="{FF2B5EF4-FFF2-40B4-BE49-F238E27FC236}">
                <a16:creationId xmlns:a16="http://schemas.microsoft.com/office/drawing/2014/main" id="{15239FF0-D06B-C93F-609C-E5F8B5A52F6C}"/>
              </a:ext>
            </a:extLst>
          </p:cNvPr>
          <p:cNvSpPr txBox="1"/>
          <p:nvPr/>
        </p:nvSpPr>
        <p:spPr bwMode="auto">
          <a:xfrm>
            <a:off x="5336538"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QDi</a:t>
            </a:r>
          </a:p>
        </p:txBody>
      </p:sp>
      <p:sp>
        <p:nvSpPr>
          <p:cNvPr id="160" name="TextBox 159">
            <a:extLst>
              <a:ext uri="{FF2B5EF4-FFF2-40B4-BE49-F238E27FC236}">
                <a16:creationId xmlns:a16="http://schemas.microsoft.com/office/drawing/2014/main" id="{39C7E138-656C-A08A-58A1-7867228A4BD5}"/>
              </a:ext>
            </a:extLst>
          </p:cNvPr>
          <p:cNvSpPr txBox="1"/>
          <p:nvPr/>
        </p:nvSpPr>
        <p:spPr bwMode="auto">
          <a:xfrm>
            <a:off x="5577939"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61" name="TextBox 160">
            <a:extLst>
              <a:ext uri="{FF2B5EF4-FFF2-40B4-BE49-F238E27FC236}">
                <a16:creationId xmlns:a16="http://schemas.microsoft.com/office/drawing/2014/main" id="{E9358FF0-4A13-7A6D-9612-73B8EB9B9189}"/>
              </a:ext>
            </a:extLst>
          </p:cNvPr>
          <p:cNvSpPr txBox="1"/>
          <p:nvPr/>
        </p:nvSpPr>
        <p:spPr bwMode="auto">
          <a:xfrm>
            <a:off x="5819340"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62" name="TextBox 161">
            <a:extLst>
              <a:ext uri="{FF2B5EF4-FFF2-40B4-BE49-F238E27FC236}">
                <a16:creationId xmlns:a16="http://schemas.microsoft.com/office/drawing/2014/main" id="{1CDDC2D4-77CC-A9CC-F808-35F88A1F128A}"/>
              </a:ext>
            </a:extLst>
          </p:cNvPr>
          <p:cNvSpPr txBox="1"/>
          <p:nvPr/>
        </p:nvSpPr>
        <p:spPr bwMode="auto">
          <a:xfrm>
            <a:off x="6060741"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63" name="TextBox 162">
            <a:extLst>
              <a:ext uri="{FF2B5EF4-FFF2-40B4-BE49-F238E27FC236}">
                <a16:creationId xmlns:a16="http://schemas.microsoft.com/office/drawing/2014/main" id="{BFFD1181-6AEC-8ABF-3F8C-25AD81B22B24}"/>
              </a:ext>
            </a:extLst>
          </p:cNvPr>
          <p:cNvSpPr txBox="1"/>
          <p:nvPr/>
        </p:nvSpPr>
        <p:spPr bwMode="auto">
          <a:xfrm>
            <a:off x="6302142"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64" name="TextBox 163">
            <a:extLst>
              <a:ext uri="{FF2B5EF4-FFF2-40B4-BE49-F238E27FC236}">
                <a16:creationId xmlns:a16="http://schemas.microsoft.com/office/drawing/2014/main" id="{B9B58389-17E0-267D-1114-20881B5D74FD}"/>
              </a:ext>
            </a:extLst>
          </p:cNvPr>
          <p:cNvSpPr txBox="1"/>
          <p:nvPr/>
        </p:nvSpPr>
        <p:spPr bwMode="auto">
          <a:xfrm>
            <a:off x="6784944"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65" name="TextBox 164">
            <a:extLst>
              <a:ext uri="{FF2B5EF4-FFF2-40B4-BE49-F238E27FC236}">
                <a16:creationId xmlns:a16="http://schemas.microsoft.com/office/drawing/2014/main" id="{8308EAC1-ED5C-A7BB-F5CF-963CBDDFAF1E}"/>
              </a:ext>
            </a:extLst>
          </p:cNvPr>
          <p:cNvSpPr txBox="1"/>
          <p:nvPr/>
        </p:nvSpPr>
        <p:spPr bwMode="auto">
          <a:xfrm>
            <a:off x="7267746"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66" name="TextBox 165">
            <a:extLst>
              <a:ext uri="{FF2B5EF4-FFF2-40B4-BE49-F238E27FC236}">
                <a16:creationId xmlns:a16="http://schemas.microsoft.com/office/drawing/2014/main" id="{714CB93C-14F7-D08F-4DD6-18F36C2BD203}"/>
              </a:ext>
            </a:extLst>
          </p:cNvPr>
          <p:cNvSpPr txBox="1"/>
          <p:nvPr/>
        </p:nvSpPr>
        <p:spPr bwMode="auto">
          <a:xfrm>
            <a:off x="7750548"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67" name="TextBox 166">
            <a:extLst>
              <a:ext uri="{FF2B5EF4-FFF2-40B4-BE49-F238E27FC236}">
                <a16:creationId xmlns:a16="http://schemas.microsoft.com/office/drawing/2014/main" id="{14831F27-2FB7-C116-2EF3-D415BB1618FD}"/>
              </a:ext>
            </a:extLst>
          </p:cNvPr>
          <p:cNvSpPr txBox="1"/>
          <p:nvPr/>
        </p:nvSpPr>
        <p:spPr bwMode="auto">
          <a:xfrm>
            <a:off x="7991949"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68" name="TextBox 167">
            <a:extLst>
              <a:ext uri="{FF2B5EF4-FFF2-40B4-BE49-F238E27FC236}">
                <a16:creationId xmlns:a16="http://schemas.microsoft.com/office/drawing/2014/main" id="{241EAE24-F60E-DB1C-339F-F01061E50DBD}"/>
              </a:ext>
            </a:extLst>
          </p:cNvPr>
          <p:cNvSpPr txBox="1"/>
          <p:nvPr/>
        </p:nvSpPr>
        <p:spPr bwMode="auto">
          <a:xfrm>
            <a:off x="8233350"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69" name="TextBox 168">
            <a:extLst>
              <a:ext uri="{FF2B5EF4-FFF2-40B4-BE49-F238E27FC236}">
                <a16:creationId xmlns:a16="http://schemas.microsoft.com/office/drawing/2014/main" id="{FCD990C2-BF3A-E9ED-48B0-47C92B27DFD1}"/>
              </a:ext>
            </a:extLst>
          </p:cNvPr>
          <p:cNvSpPr txBox="1"/>
          <p:nvPr/>
        </p:nvSpPr>
        <p:spPr bwMode="auto">
          <a:xfrm>
            <a:off x="6543543"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QDi</a:t>
            </a:r>
          </a:p>
        </p:txBody>
      </p:sp>
      <p:sp>
        <p:nvSpPr>
          <p:cNvPr id="170" name="TextBox 169">
            <a:extLst>
              <a:ext uri="{FF2B5EF4-FFF2-40B4-BE49-F238E27FC236}">
                <a16:creationId xmlns:a16="http://schemas.microsoft.com/office/drawing/2014/main" id="{A30F97D4-7317-D2AF-6BF6-231806F7B787}"/>
              </a:ext>
            </a:extLst>
          </p:cNvPr>
          <p:cNvSpPr txBox="1"/>
          <p:nvPr/>
        </p:nvSpPr>
        <p:spPr bwMode="auto">
          <a:xfrm>
            <a:off x="7026345"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QDi</a:t>
            </a:r>
          </a:p>
        </p:txBody>
      </p:sp>
      <p:sp>
        <p:nvSpPr>
          <p:cNvPr id="171" name="TextBox 170">
            <a:extLst>
              <a:ext uri="{FF2B5EF4-FFF2-40B4-BE49-F238E27FC236}">
                <a16:creationId xmlns:a16="http://schemas.microsoft.com/office/drawing/2014/main" id="{86E82678-FDA6-1F0B-0001-BBC9F47DF3EF}"/>
              </a:ext>
            </a:extLst>
          </p:cNvPr>
          <p:cNvSpPr txBox="1"/>
          <p:nvPr/>
        </p:nvSpPr>
        <p:spPr bwMode="auto">
          <a:xfrm>
            <a:off x="7509147"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72" name="TextBox 171">
            <a:extLst>
              <a:ext uri="{FF2B5EF4-FFF2-40B4-BE49-F238E27FC236}">
                <a16:creationId xmlns:a16="http://schemas.microsoft.com/office/drawing/2014/main" id="{E69713A4-1A34-8379-4006-5D602A04A283}"/>
              </a:ext>
            </a:extLst>
          </p:cNvPr>
          <p:cNvSpPr txBox="1"/>
          <p:nvPr/>
        </p:nvSpPr>
        <p:spPr bwMode="auto">
          <a:xfrm>
            <a:off x="8474751"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73" name="TextBox 172">
            <a:extLst>
              <a:ext uri="{FF2B5EF4-FFF2-40B4-BE49-F238E27FC236}">
                <a16:creationId xmlns:a16="http://schemas.microsoft.com/office/drawing/2014/main" id="{CF3394A4-DB0C-1D57-224E-8B60A674B4A8}"/>
              </a:ext>
            </a:extLst>
          </p:cNvPr>
          <p:cNvSpPr txBox="1"/>
          <p:nvPr/>
        </p:nvSpPr>
        <p:spPr bwMode="auto">
          <a:xfrm>
            <a:off x="8716152"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74" name="TextBox 173">
            <a:extLst>
              <a:ext uri="{FF2B5EF4-FFF2-40B4-BE49-F238E27FC236}">
                <a16:creationId xmlns:a16="http://schemas.microsoft.com/office/drawing/2014/main" id="{AD657941-FEC1-3882-E4BB-18F8B88C153A}"/>
              </a:ext>
            </a:extLst>
          </p:cNvPr>
          <p:cNvSpPr txBox="1"/>
          <p:nvPr/>
        </p:nvSpPr>
        <p:spPr bwMode="auto">
          <a:xfrm>
            <a:off x="8957553"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BID</a:t>
            </a:r>
          </a:p>
        </p:txBody>
      </p:sp>
      <p:sp>
        <p:nvSpPr>
          <p:cNvPr id="175" name="TextBox 174">
            <a:extLst>
              <a:ext uri="{FF2B5EF4-FFF2-40B4-BE49-F238E27FC236}">
                <a16:creationId xmlns:a16="http://schemas.microsoft.com/office/drawing/2014/main" id="{CA1F7C21-51C2-25D1-FE7A-6F6E00D0D4AF}"/>
              </a:ext>
            </a:extLst>
          </p:cNvPr>
          <p:cNvSpPr txBox="1"/>
          <p:nvPr/>
        </p:nvSpPr>
        <p:spPr bwMode="auto">
          <a:xfrm>
            <a:off x="9681756" y="5721856"/>
            <a:ext cx="246329" cy="297517"/>
          </a:xfrm>
          <a:prstGeom prst="rect">
            <a:avLst/>
          </a:prstGeom>
          <a:solidFill>
            <a:schemeClr val="accent2"/>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QDi</a:t>
            </a:r>
          </a:p>
        </p:txBody>
      </p:sp>
      <p:sp>
        <p:nvSpPr>
          <p:cNvPr id="176" name="TextBox 175">
            <a:extLst>
              <a:ext uri="{FF2B5EF4-FFF2-40B4-BE49-F238E27FC236}">
                <a16:creationId xmlns:a16="http://schemas.microsoft.com/office/drawing/2014/main" id="{AD8E55E0-17CD-8569-F823-47648390B9F6}"/>
              </a:ext>
            </a:extLst>
          </p:cNvPr>
          <p:cNvSpPr txBox="1"/>
          <p:nvPr/>
        </p:nvSpPr>
        <p:spPr bwMode="auto">
          <a:xfrm>
            <a:off x="9198954"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77" name="TextBox 176">
            <a:extLst>
              <a:ext uri="{FF2B5EF4-FFF2-40B4-BE49-F238E27FC236}">
                <a16:creationId xmlns:a16="http://schemas.microsoft.com/office/drawing/2014/main" id="{83C248D7-726E-5505-D99F-EE12DF5863F9}"/>
              </a:ext>
            </a:extLst>
          </p:cNvPr>
          <p:cNvSpPr txBox="1"/>
          <p:nvPr/>
        </p:nvSpPr>
        <p:spPr bwMode="auto">
          <a:xfrm>
            <a:off x="9440355"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78" name="TextBox 177">
            <a:extLst>
              <a:ext uri="{FF2B5EF4-FFF2-40B4-BE49-F238E27FC236}">
                <a16:creationId xmlns:a16="http://schemas.microsoft.com/office/drawing/2014/main" id="{233A9F6D-357D-4AF2-D67C-BE0FA52A5813}"/>
              </a:ext>
            </a:extLst>
          </p:cNvPr>
          <p:cNvSpPr txBox="1"/>
          <p:nvPr/>
        </p:nvSpPr>
        <p:spPr bwMode="auto">
          <a:xfrm>
            <a:off x="10405955"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79" name="TextBox 178">
            <a:extLst>
              <a:ext uri="{FF2B5EF4-FFF2-40B4-BE49-F238E27FC236}">
                <a16:creationId xmlns:a16="http://schemas.microsoft.com/office/drawing/2014/main" id="{3224A1C7-CBB9-5AF2-2C7D-6B9461F2727F}"/>
              </a:ext>
            </a:extLst>
          </p:cNvPr>
          <p:cNvSpPr txBox="1"/>
          <p:nvPr/>
        </p:nvSpPr>
        <p:spPr bwMode="auto">
          <a:xfrm>
            <a:off x="9923157"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sp>
        <p:nvSpPr>
          <p:cNvPr id="180" name="TextBox 179">
            <a:extLst>
              <a:ext uri="{FF2B5EF4-FFF2-40B4-BE49-F238E27FC236}">
                <a16:creationId xmlns:a16="http://schemas.microsoft.com/office/drawing/2014/main" id="{6EF69763-6CCB-5430-1957-0B1D422E1F4A}"/>
              </a:ext>
            </a:extLst>
          </p:cNvPr>
          <p:cNvSpPr txBox="1"/>
          <p:nvPr/>
        </p:nvSpPr>
        <p:spPr bwMode="auto">
          <a:xfrm>
            <a:off x="10164558" y="5721856"/>
            <a:ext cx="246329" cy="297517"/>
          </a:xfrm>
          <a:prstGeom prst="rect">
            <a:avLst/>
          </a:prstGeom>
          <a:solidFill>
            <a:schemeClr val="accent1"/>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a:t>
            </a:r>
          </a:p>
        </p:txBody>
      </p:sp>
      <p:grpSp>
        <p:nvGrpSpPr>
          <p:cNvPr id="181" name="Group 180">
            <a:extLst>
              <a:ext uri="{FF2B5EF4-FFF2-40B4-BE49-F238E27FC236}">
                <a16:creationId xmlns:a16="http://schemas.microsoft.com/office/drawing/2014/main" id="{FFFB8590-F9D5-5BA6-D402-1D46DF1E25DE}"/>
              </a:ext>
            </a:extLst>
          </p:cNvPr>
          <p:cNvGrpSpPr/>
          <p:nvPr/>
        </p:nvGrpSpPr>
        <p:grpSpPr>
          <a:xfrm>
            <a:off x="1485454" y="6112862"/>
            <a:ext cx="9159958" cy="123111"/>
            <a:chOff x="1644726" y="5417144"/>
            <a:chExt cx="9159958" cy="123111"/>
          </a:xfrm>
          <a:solidFill>
            <a:schemeClr val="accent5"/>
          </a:solidFill>
        </p:grpSpPr>
        <p:sp>
          <p:nvSpPr>
            <p:cNvPr id="182" name="TextBox 181">
              <a:extLst>
                <a:ext uri="{FF2B5EF4-FFF2-40B4-BE49-F238E27FC236}">
                  <a16:creationId xmlns:a16="http://schemas.microsoft.com/office/drawing/2014/main" id="{FDB49C48-ABB8-76EE-4BB6-3B02A24AC0A5}"/>
                </a:ext>
              </a:extLst>
            </p:cNvPr>
            <p:cNvSpPr txBox="1"/>
            <p:nvPr/>
          </p:nvSpPr>
          <p:spPr bwMode="auto">
            <a:xfrm>
              <a:off x="1644726" y="5417144"/>
              <a:ext cx="246329" cy="123111"/>
            </a:xfrm>
            <a:prstGeom prst="rect">
              <a:avLst/>
            </a:prstGeom>
            <a:grp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183" name="TextBox 182">
              <a:extLst>
                <a:ext uri="{FF2B5EF4-FFF2-40B4-BE49-F238E27FC236}">
                  <a16:creationId xmlns:a16="http://schemas.microsoft.com/office/drawing/2014/main" id="{4D3459BF-807D-60A9-373A-9B6BB83964E8}"/>
                </a:ext>
              </a:extLst>
            </p:cNvPr>
            <p:cNvSpPr txBox="1"/>
            <p:nvPr/>
          </p:nvSpPr>
          <p:spPr bwMode="auto">
            <a:xfrm>
              <a:off x="1886127" y="5417144"/>
              <a:ext cx="246329" cy="123111"/>
            </a:xfrm>
            <a:prstGeom prst="rect">
              <a:avLst/>
            </a:prstGeom>
            <a:grp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184" name="TextBox 183">
              <a:extLst>
                <a:ext uri="{FF2B5EF4-FFF2-40B4-BE49-F238E27FC236}">
                  <a16:creationId xmlns:a16="http://schemas.microsoft.com/office/drawing/2014/main" id="{9057DB74-604F-1EA6-0279-B834373B223E}"/>
                </a:ext>
              </a:extLst>
            </p:cNvPr>
            <p:cNvSpPr txBox="1"/>
            <p:nvPr/>
          </p:nvSpPr>
          <p:spPr bwMode="auto">
            <a:xfrm>
              <a:off x="2127528"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85" name="TextBox 184">
              <a:extLst>
                <a:ext uri="{FF2B5EF4-FFF2-40B4-BE49-F238E27FC236}">
                  <a16:creationId xmlns:a16="http://schemas.microsoft.com/office/drawing/2014/main" id="{3A167D4F-DC82-DC2D-AF1C-43BAECD5F737}"/>
                </a:ext>
              </a:extLst>
            </p:cNvPr>
            <p:cNvSpPr txBox="1"/>
            <p:nvPr/>
          </p:nvSpPr>
          <p:spPr bwMode="auto">
            <a:xfrm>
              <a:off x="2368929"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86" name="TextBox 185">
              <a:extLst>
                <a:ext uri="{FF2B5EF4-FFF2-40B4-BE49-F238E27FC236}">
                  <a16:creationId xmlns:a16="http://schemas.microsoft.com/office/drawing/2014/main" id="{D7378E93-85CC-927F-3321-00CBFF06C73E}"/>
                </a:ext>
              </a:extLst>
            </p:cNvPr>
            <p:cNvSpPr txBox="1"/>
            <p:nvPr/>
          </p:nvSpPr>
          <p:spPr bwMode="auto">
            <a:xfrm>
              <a:off x="2610330"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87" name="TextBox 186">
              <a:extLst>
                <a:ext uri="{FF2B5EF4-FFF2-40B4-BE49-F238E27FC236}">
                  <a16:creationId xmlns:a16="http://schemas.microsoft.com/office/drawing/2014/main" id="{7BE67E8A-36DE-0CAF-2D38-379D75A6A915}"/>
                </a:ext>
              </a:extLst>
            </p:cNvPr>
            <p:cNvSpPr txBox="1"/>
            <p:nvPr/>
          </p:nvSpPr>
          <p:spPr bwMode="auto">
            <a:xfrm>
              <a:off x="2851731"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88" name="TextBox 187">
              <a:extLst>
                <a:ext uri="{FF2B5EF4-FFF2-40B4-BE49-F238E27FC236}">
                  <a16:creationId xmlns:a16="http://schemas.microsoft.com/office/drawing/2014/main" id="{797C4078-CE43-84A3-F2EB-BA2A11565AEB}"/>
                </a:ext>
              </a:extLst>
            </p:cNvPr>
            <p:cNvSpPr txBox="1"/>
            <p:nvPr/>
          </p:nvSpPr>
          <p:spPr bwMode="auto">
            <a:xfrm>
              <a:off x="3093132"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89" name="TextBox 188">
              <a:extLst>
                <a:ext uri="{FF2B5EF4-FFF2-40B4-BE49-F238E27FC236}">
                  <a16:creationId xmlns:a16="http://schemas.microsoft.com/office/drawing/2014/main" id="{C202E6B8-DB40-DD0B-E9C3-A5A7EFEEC4D6}"/>
                </a:ext>
              </a:extLst>
            </p:cNvPr>
            <p:cNvSpPr txBox="1"/>
            <p:nvPr/>
          </p:nvSpPr>
          <p:spPr bwMode="auto">
            <a:xfrm>
              <a:off x="3575934"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90" name="TextBox 189">
              <a:extLst>
                <a:ext uri="{FF2B5EF4-FFF2-40B4-BE49-F238E27FC236}">
                  <a16:creationId xmlns:a16="http://schemas.microsoft.com/office/drawing/2014/main" id="{4472B776-BE4D-3BE6-6069-6ADBF3B2A109}"/>
                </a:ext>
              </a:extLst>
            </p:cNvPr>
            <p:cNvSpPr txBox="1"/>
            <p:nvPr/>
          </p:nvSpPr>
          <p:spPr bwMode="auto">
            <a:xfrm>
              <a:off x="4541538"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91" name="TextBox 190">
              <a:extLst>
                <a:ext uri="{FF2B5EF4-FFF2-40B4-BE49-F238E27FC236}">
                  <a16:creationId xmlns:a16="http://schemas.microsoft.com/office/drawing/2014/main" id="{DBD4A7FD-7A80-3DF4-8FE6-DED8169CCE8E}"/>
                </a:ext>
              </a:extLst>
            </p:cNvPr>
            <p:cNvSpPr txBox="1"/>
            <p:nvPr/>
          </p:nvSpPr>
          <p:spPr bwMode="auto">
            <a:xfrm>
              <a:off x="4782939" y="5417144"/>
              <a:ext cx="246329" cy="123111"/>
            </a:xfrm>
            <a:prstGeom prst="rect">
              <a:avLst/>
            </a:prstGeom>
            <a:solidFill>
              <a:srgbClr val="00823B"/>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192" name="TextBox 191">
              <a:extLst>
                <a:ext uri="{FF2B5EF4-FFF2-40B4-BE49-F238E27FC236}">
                  <a16:creationId xmlns:a16="http://schemas.microsoft.com/office/drawing/2014/main" id="{F967AF1C-732F-F12E-F9BF-6F9D677569AC}"/>
                </a:ext>
              </a:extLst>
            </p:cNvPr>
            <p:cNvSpPr txBox="1"/>
            <p:nvPr/>
          </p:nvSpPr>
          <p:spPr bwMode="auto">
            <a:xfrm>
              <a:off x="3334533"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93" name="TextBox 192">
              <a:extLst>
                <a:ext uri="{FF2B5EF4-FFF2-40B4-BE49-F238E27FC236}">
                  <a16:creationId xmlns:a16="http://schemas.microsoft.com/office/drawing/2014/main" id="{A5492609-2C58-C6E6-2A8A-AA518AD2B057}"/>
                </a:ext>
              </a:extLst>
            </p:cNvPr>
            <p:cNvSpPr txBox="1"/>
            <p:nvPr/>
          </p:nvSpPr>
          <p:spPr bwMode="auto">
            <a:xfrm>
              <a:off x="3817335"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94" name="TextBox 193">
              <a:extLst>
                <a:ext uri="{FF2B5EF4-FFF2-40B4-BE49-F238E27FC236}">
                  <a16:creationId xmlns:a16="http://schemas.microsoft.com/office/drawing/2014/main" id="{1F1E5932-F0F9-F803-39D5-18239D32F5D3}"/>
                </a:ext>
              </a:extLst>
            </p:cNvPr>
            <p:cNvSpPr txBox="1"/>
            <p:nvPr/>
          </p:nvSpPr>
          <p:spPr bwMode="auto">
            <a:xfrm>
              <a:off x="4058736"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95" name="TextBox 194">
              <a:extLst>
                <a:ext uri="{FF2B5EF4-FFF2-40B4-BE49-F238E27FC236}">
                  <a16:creationId xmlns:a16="http://schemas.microsoft.com/office/drawing/2014/main" id="{77E4621E-B223-42D9-2D6B-B1F417431B1E}"/>
                </a:ext>
              </a:extLst>
            </p:cNvPr>
            <p:cNvSpPr txBox="1"/>
            <p:nvPr/>
          </p:nvSpPr>
          <p:spPr bwMode="auto">
            <a:xfrm>
              <a:off x="4300137"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96" name="TextBox 195">
              <a:extLst>
                <a:ext uri="{FF2B5EF4-FFF2-40B4-BE49-F238E27FC236}">
                  <a16:creationId xmlns:a16="http://schemas.microsoft.com/office/drawing/2014/main" id="{203EF25D-4165-8FFA-B2FF-0CAA7E2C1DDF}"/>
                </a:ext>
              </a:extLst>
            </p:cNvPr>
            <p:cNvSpPr txBox="1"/>
            <p:nvPr/>
          </p:nvSpPr>
          <p:spPr bwMode="auto">
            <a:xfrm>
              <a:off x="5265741" y="5417144"/>
              <a:ext cx="246329" cy="123111"/>
            </a:xfrm>
            <a:prstGeom prst="rect">
              <a:avLst/>
            </a:prstGeom>
            <a:solidFill>
              <a:srgbClr val="00823B">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uPR</a:t>
              </a:r>
            </a:p>
          </p:txBody>
        </p:sp>
        <p:sp>
          <p:nvSpPr>
            <p:cNvPr id="197" name="TextBox 196">
              <a:extLst>
                <a:ext uri="{FF2B5EF4-FFF2-40B4-BE49-F238E27FC236}">
                  <a16:creationId xmlns:a16="http://schemas.microsoft.com/office/drawing/2014/main" id="{25C61DB1-4344-AADD-8DAB-F3260686C768}"/>
                </a:ext>
              </a:extLst>
            </p:cNvPr>
            <p:cNvSpPr txBox="1"/>
            <p:nvPr/>
          </p:nvSpPr>
          <p:spPr bwMode="auto">
            <a:xfrm>
              <a:off x="5024340" y="5417144"/>
              <a:ext cx="246329" cy="123111"/>
            </a:xfrm>
            <a:prstGeom prst="rect">
              <a:avLst/>
            </a:prstGeom>
            <a:solidFill>
              <a:srgbClr val="FDB338">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98" name="TextBox 197">
              <a:extLst>
                <a:ext uri="{FF2B5EF4-FFF2-40B4-BE49-F238E27FC236}">
                  <a16:creationId xmlns:a16="http://schemas.microsoft.com/office/drawing/2014/main" id="{83B6469D-DFE6-2667-7ABC-5137E8908D8C}"/>
                </a:ext>
              </a:extLst>
            </p:cNvPr>
            <p:cNvSpPr txBox="1"/>
            <p:nvPr/>
          </p:nvSpPr>
          <p:spPr bwMode="auto">
            <a:xfrm>
              <a:off x="5507142" y="5417144"/>
              <a:ext cx="246329" cy="123111"/>
            </a:xfrm>
            <a:prstGeom prst="rect">
              <a:avLst/>
            </a:prstGeom>
            <a:solidFill>
              <a:srgbClr val="00823B"/>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199" name="TextBox 198">
              <a:extLst>
                <a:ext uri="{FF2B5EF4-FFF2-40B4-BE49-F238E27FC236}">
                  <a16:creationId xmlns:a16="http://schemas.microsoft.com/office/drawing/2014/main" id="{8E210A6B-B743-A985-3873-9FAF510B9EF5}"/>
                </a:ext>
              </a:extLst>
            </p:cNvPr>
            <p:cNvSpPr txBox="1"/>
            <p:nvPr/>
          </p:nvSpPr>
          <p:spPr bwMode="auto">
            <a:xfrm>
              <a:off x="5748543" y="5417144"/>
              <a:ext cx="246329" cy="123111"/>
            </a:xfrm>
            <a:prstGeom prst="rect">
              <a:avLst/>
            </a:prstGeom>
            <a:solidFill>
              <a:srgbClr val="00823B"/>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00" name="TextBox 199">
              <a:extLst>
                <a:ext uri="{FF2B5EF4-FFF2-40B4-BE49-F238E27FC236}">
                  <a16:creationId xmlns:a16="http://schemas.microsoft.com/office/drawing/2014/main" id="{AC6E35E9-5FCA-59A9-6D2C-F71344C4B055}"/>
                </a:ext>
              </a:extLst>
            </p:cNvPr>
            <p:cNvSpPr txBox="1"/>
            <p:nvPr/>
          </p:nvSpPr>
          <p:spPr bwMode="auto">
            <a:xfrm>
              <a:off x="5989944" y="5417144"/>
              <a:ext cx="246329" cy="123111"/>
            </a:xfrm>
            <a:prstGeom prst="rect">
              <a:avLst/>
            </a:prstGeom>
            <a:solidFill>
              <a:srgbClr val="00823B"/>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01" name="TextBox 200">
              <a:extLst>
                <a:ext uri="{FF2B5EF4-FFF2-40B4-BE49-F238E27FC236}">
                  <a16:creationId xmlns:a16="http://schemas.microsoft.com/office/drawing/2014/main" id="{FFBBBF76-8EC3-38E3-7809-02CD06F7347A}"/>
                </a:ext>
              </a:extLst>
            </p:cNvPr>
            <p:cNvSpPr txBox="1"/>
            <p:nvPr/>
          </p:nvSpPr>
          <p:spPr bwMode="auto">
            <a:xfrm>
              <a:off x="6231345" y="5417144"/>
              <a:ext cx="246329" cy="123111"/>
            </a:xfrm>
            <a:prstGeom prst="rect">
              <a:avLst/>
            </a:prstGeom>
            <a:solidFill>
              <a:srgbClr val="00823B"/>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02" name="TextBox 201">
              <a:extLst>
                <a:ext uri="{FF2B5EF4-FFF2-40B4-BE49-F238E27FC236}">
                  <a16:creationId xmlns:a16="http://schemas.microsoft.com/office/drawing/2014/main" id="{6E0F8B95-4C77-56BB-0A6C-0F5CD25FF2C6}"/>
                </a:ext>
              </a:extLst>
            </p:cNvPr>
            <p:cNvSpPr txBox="1"/>
            <p:nvPr/>
          </p:nvSpPr>
          <p:spPr bwMode="auto">
            <a:xfrm>
              <a:off x="6472746" y="5417144"/>
              <a:ext cx="246329" cy="123111"/>
            </a:xfrm>
            <a:prstGeom prst="rect">
              <a:avLst/>
            </a:prstGeom>
            <a:solidFill>
              <a:srgbClr val="00823B"/>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03" name="TextBox 202">
              <a:extLst>
                <a:ext uri="{FF2B5EF4-FFF2-40B4-BE49-F238E27FC236}">
                  <a16:creationId xmlns:a16="http://schemas.microsoft.com/office/drawing/2014/main" id="{38CA5909-2F21-C1F0-A383-DE566114B35D}"/>
                </a:ext>
              </a:extLst>
            </p:cNvPr>
            <p:cNvSpPr txBox="1"/>
            <p:nvPr/>
          </p:nvSpPr>
          <p:spPr bwMode="auto">
            <a:xfrm>
              <a:off x="6955548"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04" name="TextBox 203">
              <a:extLst>
                <a:ext uri="{FF2B5EF4-FFF2-40B4-BE49-F238E27FC236}">
                  <a16:creationId xmlns:a16="http://schemas.microsoft.com/office/drawing/2014/main" id="{C457E439-362D-8C6F-9D4A-85B93F862BF1}"/>
                </a:ext>
              </a:extLst>
            </p:cNvPr>
            <p:cNvSpPr txBox="1"/>
            <p:nvPr/>
          </p:nvSpPr>
          <p:spPr bwMode="auto">
            <a:xfrm>
              <a:off x="7438350"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05" name="TextBox 204">
              <a:extLst>
                <a:ext uri="{FF2B5EF4-FFF2-40B4-BE49-F238E27FC236}">
                  <a16:creationId xmlns:a16="http://schemas.microsoft.com/office/drawing/2014/main" id="{22A3C20D-EC3D-BCBF-409A-E68644AA34FC}"/>
                </a:ext>
              </a:extLst>
            </p:cNvPr>
            <p:cNvSpPr txBox="1"/>
            <p:nvPr/>
          </p:nvSpPr>
          <p:spPr bwMode="auto">
            <a:xfrm>
              <a:off x="7921152"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06" name="TextBox 205">
              <a:extLst>
                <a:ext uri="{FF2B5EF4-FFF2-40B4-BE49-F238E27FC236}">
                  <a16:creationId xmlns:a16="http://schemas.microsoft.com/office/drawing/2014/main" id="{F31BEEA8-51E6-14DF-BBE7-B9BA6A7C8908}"/>
                </a:ext>
              </a:extLst>
            </p:cNvPr>
            <p:cNvSpPr txBox="1"/>
            <p:nvPr/>
          </p:nvSpPr>
          <p:spPr bwMode="auto">
            <a:xfrm>
              <a:off x="8144349"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07" name="TextBox 206">
              <a:extLst>
                <a:ext uri="{FF2B5EF4-FFF2-40B4-BE49-F238E27FC236}">
                  <a16:creationId xmlns:a16="http://schemas.microsoft.com/office/drawing/2014/main" id="{926B2687-4599-4DF1-DF5B-255E04B214EA}"/>
                </a:ext>
              </a:extLst>
            </p:cNvPr>
            <p:cNvSpPr txBox="1"/>
            <p:nvPr/>
          </p:nvSpPr>
          <p:spPr bwMode="auto">
            <a:xfrm>
              <a:off x="8385750"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08" name="TextBox 207">
              <a:extLst>
                <a:ext uri="{FF2B5EF4-FFF2-40B4-BE49-F238E27FC236}">
                  <a16:creationId xmlns:a16="http://schemas.microsoft.com/office/drawing/2014/main" id="{0475C6FD-8399-8CB4-A52C-5352EAD22953}"/>
                </a:ext>
              </a:extLst>
            </p:cNvPr>
            <p:cNvSpPr txBox="1"/>
            <p:nvPr/>
          </p:nvSpPr>
          <p:spPr bwMode="auto">
            <a:xfrm>
              <a:off x="6714147" y="5417144"/>
              <a:ext cx="246329" cy="123111"/>
            </a:xfrm>
            <a:prstGeom prst="rect">
              <a:avLst/>
            </a:prstGeom>
            <a:solidFill>
              <a:srgbClr val="00823B">
                <a:alpha val="50196"/>
              </a:srgbClr>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uPR</a:t>
              </a:r>
            </a:p>
          </p:txBody>
        </p:sp>
        <p:sp>
          <p:nvSpPr>
            <p:cNvPr id="209" name="TextBox 208">
              <a:extLst>
                <a:ext uri="{FF2B5EF4-FFF2-40B4-BE49-F238E27FC236}">
                  <a16:creationId xmlns:a16="http://schemas.microsoft.com/office/drawing/2014/main" id="{5118A2A3-0697-B282-050E-314C423F60F7}"/>
                </a:ext>
              </a:extLst>
            </p:cNvPr>
            <p:cNvSpPr txBox="1"/>
            <p:nvPr/>
          </p:nvSpPr>
          <p:spPr bwMode="auto">
            <a:xfrm>
              <a:off x="7196949"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0" name="TextBox 209">
              <a:extLst>
                <a:ext uri="{FF2B5EF4-FFF2-40B4-BE49-F238E27FC236}">
                  <a16:creationId xmlns:a16="http://schemas.microsoft.com/office/drawing/2014/main" id="{CA5562D3-1667-CF6C-76C1-2CD89ACF1161}"/>
                </a:ext>
              </a:extLst>
            </p:cNvPr>
            <p:cNvSpPr txBox="1"/>
            <p:nvPr/>
          </p:nvSpPr>
          <p:spPr bwMode="auto">
            <a:xfrm>
              <a:off x="7679751"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1" name="TextBox 210">
              <a:extLst>
                <a:ext uri="{FF2B5EF4-FFF2-40B4-BE49-F238E27FC236}">
                  <a16:creationId xmlns:a16="http://schemas.microsoft.com/office/drawing/2014/main" id="{F5AD5BAA-5111-16F6-D672-10A2C3BEBE53}"/>
                </a:ext>
              </a:extLst>
            </p:cNvPr>
            <p:cNvSpPr txBox="1"/>
            <p:nvPr/>
          </p:nvSpPr>
          <p:spPr bwMode="auto">
            <a:xfrm>
              <a:off x="8627151"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2" name="TextBox 211">
              <a:extLst>
                <a:ext uri="{FF2B5EF4-FFF2-40B4-BE49-F238E27FC236}">
                  <a16:creationId xmlns:a16="http://schemas.microsoft.com/office/drawing/2014/main" id="{114E659A-406B-C941-8CE1-621F01E583BD}"/>
                </a:ext>
              </a:extLst>
            </p:cNvPr>
            <p:cNvSpPr txBox="1"/>
            <p:nvPr/>
          </p:nvSpPr>
          <p:spPr bwMode="auto">
            <a:xfrm>
              <a:off x="8868552"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3" name="TextBox 212">
              <a:extLst>
                <a:ext uri="{FF2B5EF4-FFF2-40B4-BE49-F238E27FC236}">
                  <a16:creationId xmlns:a16="http://schemas.microsoft.com/office/drawing/2014/main" id="{E1B279C4-23FE-9B29-DCBB-3C95FEFC2584}"/>
                </a:ext>
              </a:extLst>
            </p:cNvPr>
            <p:cNvSpPr txBox="1"/>
            <p:nvPr/>
          </p:nvSpPr>
          <p:spPr bwMode="auto">
            <a:xfrm>
              <a:off x="9109953"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4" name="TextBox 213">
              <a:extLst>
                <a:ext uri="{FF2B5EF4-FFF2-40B4-BE49-F238E27FC236}">
                  <a16:creationId xmlns:a16="http://schemas.microsoft.com/office/drawing/2014/main" id="{C907F662-E8AF-B12F-8812-D685E170DEAE}"/>
                </a:ext>
              </a:extLst>
            </p:cNvPr>
            <p:cNvSpPr txBox="1"/>
            <p:nvPr/>
          </p:nvSpPr>
          <p:spPr bwMode="auto">
            <a:xfrm>
              <a:off x="9834156"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5" name="TextBox 214">
              <a:extLst>
                <a:ext uri="{FF2B5EF4-FFF2-40B4-BE49-F238E27FC236}">
                  <a16:creationId xmlns:a16="http://schemas.microsoft.com/office/drawing/2014/main" id="{A2688305-5405-3A75-38B8-082DCE9DF6A3}"/>
                </a:ext>
              </a:extLst>
            </p:cNvPr>
            <p:cNvSpPr txBox="1"/>
            <p:nvPr/>
          </p:nvSpPr>
          <p:spPr bwMode="auto">
            <a:xfrm>
              <a:off x="9351354"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6" name="TextBox 215">
              <a:extLst>
                <a:ext uri="{FF2B5EF4-FFF2-40B4-BE49-F238E27FC236}">
                  <a16:creationId xmlns:a16="http://schemas.microsoft.com/office/drawing/2014/main" id="{E539A8E0-C94D-D1A3-37EF-823FA7C4A5EE}"/>
                </a:ext>
              </a:extLst>
            </p:cNvPr>
            <p:cNvSpPr txBox="1"/>
            <p:nvPr/>
          </p:nvSpPr>
          <p:spPr bwMode="auto">
            <a:xfrm>
              <a:off x="9592755"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7" name="TextBox 216">
              <a:extLst>
                <a:ext uri="{FF2B5EF4-FFF2-40B4-BE49-F238E27FC236}">
                  <a16:creationId xmlns:a16="http://schemas.microsoft.com/office/drawing/2014/main" id="{F4605672-8F5A-20D8-F13C-43AF5E1AB8E3}"/>
                </a:ext>
              </a:extLst>
            </p:cNvPr>
            <p:cNvSpPr txBox="1"/>
            <p:nvPr/>
          </p:nvSpPr>
          <p:spPr bwMode="auto">
            <a:xfrm>
              <a:off x="10558355"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8" name="TextBox 217">
              <a:extLst>
                <a:ext uri="{FF2B5EF4-FFF2-40B4-BE49-F238E27FC236}">
                  <a16:creationId xmlns:a16="http://schemas.microsoft.com/office/drawing/2014/main" id="{E4F30030-C157-7B44-8B94-41B2F4AC642B}"/>
                </a:ext>
              </a:extLst>
            </p:cNvPr>
            <p:cNvSpPr txBox="1"/>
            <p:nvPr/>
          </p:nvSpPr>
          <p:spPr bwMode="auto">
            <a:xfrm>
              <a:off x="10075557"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sp>
          <p:nvSpPr>
            <p:cNvPr id="219" name="TextBox 218">
              <a:extLst>
                <a:ext uri="{FF2B5EF4-FFF2-40B4-BE49-F238E27FC236}">
                  <a16:creationId xmlns:a16="http://schemas.microsoft.com/office/drawing/2014/main" id="{3FCD223E-D64E-13C5-6216-D0106E2A0406}"/>
                </a:ext>
              </a:extLst>
            </p:cNvPr>
            <p:cNvSpPr txBox="1"/>
            <p:nvPr/>
          </p:nvSpPr>
          <p:spPr bwMode="auto">
            <a:xfrm>
              <a:off x="10316958" y="5417144"/>
              <a:ext cx="246329" cy="123111"/>
            </a:xfrm>
            <a:prstGeom prst="rect">
              <a:avLst/>
            </a:prstGeom>
            <a:solidFill>
              <a:schemeClr val="accent4"/>
            </a:solidFill>
            <a:ln>
              <a:solidFill>
                <a:schemeClr val="tx1"/>
              </a:solidFill>
            </a:ln>
          </p:spPr>
          <p:txBody>
            <a:bodyPr wrap="square" lIns="0" tIns="0" rIns="0" bIns="0" rtlCol="0">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p:txBody>
        </p:sp>
      </p:grpSp>
      <p:cxnSp>
        <p:nvCxnSpPr>
          <p:cNvPr id="220" name="Straight Connector 219">
            <a:extLst>
              <a:ext uri="{FF2B5EF4-FFF2-40B4-BE49-F238E27FC236}">
                <a16:creationId xmlns:a16="http://schemas.microsoft.com/office/drawing/2014/main" id="{67EF1F82-BF82-BC86-E199-C6CCE9FFA136}"/>
              </a:ext>
            </a:extLst>
          </p:cNvPr>
          <p:cNvCxnSpPr>
            <a:cxnSpLocks/>
          </p:cNvCxnSpPr>
          <p:nvPr/>
        </p:nvCxnSpPr>
        <p:spPr bwMode="auto">
          <a:xfrm>
            <a:off x="1404851" y="4121539"/>
            <a:ext cx="9313026" cy="0"/>
          </a:xfrm>
          <a:prstGeom prst="line">
            <a:avLst/>
          </a:prstGeom>
          <a:noFill/>
          <a:ln w="19050" cap="flat" cmpd="sng" algn="ctr">
            <a:solidFill>
              <a:schemeClr val="tx2"/>
            </a:solidFill>
            <a:prstDash val="sysDash"/>
            <a:round/>
            <a:headEnd type="none" w="med" len="med"/>
            <a:tailEnd type="none" w="med" len="med"/>
          </a:ln>
          <a:effectLst/>
        </p:spPr>
      </p:cxnSp>
      <p:sp>
        <p:nvSpPr>
          <p:cNvPr id="221" name="TextBox 220">
            <a:extLst>
              <a:ext uri="{FF2B5EF4-FFF2-40B4-BE49-F238E27FC236}">
                <a16:creationId xmlns:a16="http://schemas.microsoft.com/office/drawing/2014/main" id="{8F1DBCCF-BF1B-B478-3A35-1FF313D23052}"/>
              </a:ext>
            </a:extLst>
          </p:cNvPr>
          <p:cNvSpPr txBox="1"/>
          <p:nvPr/>
        </p:nvSpPr>
        <p:spPr bwMode="auto">
          <a:xfrm>
            <a:off x="1032545" y="6046551"/>
            <a:ext cx="4090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BOR</a:t>
            </a:r>
          </a:p>
        </p:txBody>
      </p:sp>
      <p:sp>
        <p:nvSpPr>
          <p:cNvPr id="4" name="Text Box 15">
            <a:extLst>
              <a:ext uri="{FF2B5EF4-FFF2-40B4-BE49-F238E27FC236}">
                <a16:creationId xmlns:a16="http://schemas.microsoft.com/office/drawing/2014/main" id="{29BC5F3C-0F68-83C1-01FF-48F889418E61}"/>
              </a:ext>
            </a:extLst>
          </p:cNvPr>
          <p:cNvSpPr txBox="1">
            <a:spLocks noChangeArrowheads="1"/>
          </p:cNvSpPr>
          <p:nvPr/>
        </p:nvSpPr>
        <p:spPr bwMode="auto">
          <a:xfrm>
            <a:off x="412751" y="6365452"/>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Hollebecque. ESMO 2022. Abstr LBA12. NCT04526106.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22" name="TextBox 221">
            <a:extLst>
              <a:ext uri="{FF2B5EF4-FFF2-40B4-BE49-F238E27FC236}">
                <a16:creationId xmlns:a16="http://schemas.microsoft.com/office/drawing/2014/main" id="{C5051CF6-E02F-22F3-11FA-C890D3A91E2F}"/>
              </a:ext>
            </a:extLst>
          </p:cNvPr>
          <p:cNvSpPr txBox="1"/>
          <p:nvPr/>
        </p:nvSpPr>
        <p:spPr bwMode="auto">
          <a:xfrm>
            <a:off x="2048388" y="2093953"/>
            <a:ext cx="6689436" cy="584775"/>
          </a:xfrm>
          <a:prstGeom prst="rect">
            <a:avLst/>
          </a:prstGeom>
          <a:solidFill>
            <a:schemeClr val="tx1"/>
          </a:solidFill>
          <a:ln>
            <a:solidFill>
              <a:schemeClr val="tx1"/>
            </a:solidFill>
          </a:ln>
        </p:spPr>
        <p:txBody>
          <a:bodyPr wrap="square" rtlCol="0">
            <a:spAutoFit/>
          </a:bodyPr>
          <a:lstStyle>
            <a:defPPr>
              <a:defRPr lang="en-US"/>
            </a:defPPr>
            <a:lvl1pPr algn="ctr">
              <a:lnSpc>
                <a:spcPct val="100000"/>
              </a:lnSpc>
              <a:spcBef>
                <a:spcPct val="50000"/>
              </a:spcBef>
              <a:buClrTx/>
              <a:buFontTx/>
              <a:buNone/>
              <a:defRPr sz="2000">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Radiographic Tumor Regression/Response (All Doses) in FGFR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Inhibitor Naive </a:t>
            </a: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CC With </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FGFR2</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Fusions or Rearrangements</a:t>
            </a:r>
            <a:r>
              <a:rPr lang="en-US" sz="1600" dirty="0">
                <a:solidFill>
                  <a:srgbClr val="000000"/>
                </a:solidFill>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38)</a:t>
            </a:r>
          </a:p>
        </p:txBody>
      </p:sp>
      <p:sp>
        <p:nvSpPr>
          <p:cNvPr id="223" name="TextBox 222">
            <a:extLst>
              <a:ext uri="{FF2B5EF4-FFF2-40B4-BE49-F238E27FC236}">
                <a16:creationId xmlns:a16="http://schemas.microsoft.com/office/drawing/2014/main" id="{20A665DA-983B-EC30-C386-244294C8D0D4}"/>
              </a:ext>
            </a:extLst>
          </p:cNvPr>
          <p:cNvSpPr txBox="1"/>
          <p:nvPr/>
        </p:nvSpPr>
        <p:spPr bwMode="auto">
          <a:xfrm>
            <a:off x="1460420" y="4867242"/>
            <a:ext cx="43924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overall, 63.2%; </a:t>
            </a:r>
            <a:r>
              <a:rPr kumimoji="0" lang="en-US" sz="1400" i="0" u="none" strike="noStrike" kern="1200" cap="none" spc="0" normalizeH="0" baseline="0" noProof="0" dirty="0">
                <a:ln>
                  <a:noFill/>
                </a:ln>
                <a:solidFill>
                  <a:prstClr val="black"/>
                </a:solidFill>
                <a:effectLst/>
                <a:uLnTx/>
                <a:uFillTx/>
                <a:latin typeface="Calibri" panose="020F0502020204030204"/>
                <a:ea typeface="+mn-ea"/>
                <a:cs typeface="+mn-cs"/>
              </a:rPr>
              <a:t>70 mg QD (RP2D), 88.2% </a:t>
            </a:r>
            <a:br>
              <a:rPr kumimoji="0" lang="en-US" sz="140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 of patients with tumor reduction</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Majority of patients with partial response per RECIST 1.1</a:t>
            </a:r>
          </a:p>
        </p:txBody>
      </p:sp>
    </p:spTree>
    <p:extLst>
      <p:ext uri="{BB962C8B-B14F-4D97-AF65-F5344CB8AC3E}">
        <p14:creationId xmlns:p14="http://schemas.microsoft.com/office/powerpoint/2010/main" val="499217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9B7A502C-BB43-AF7E-5B98-F76FD3C9121D}"/>
              </a:ext>
            </a:extLst>
          </p:cNvPr>
          <p:cNvSpPr/>
          <p:nvPr/>
        </p:nvSpPr>
        <p:spPr bwMode="auto">
          <a:xfrm>
            <a:off x="2189679" y="3251280"/>
            <a:ext cx="213852" cy="4311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234987B3-58D3-BE36-0AF0-5A60A80A8C75}"/>
              </a:ext>
            </a:extLst>
          </p:cNvPr>
          <p:cNvSpPr/>
          <p:nvPr/>
        </p:nvSpPr>
        <p:spPr bwMode="auto">
          <a:xfrm>
            <a:off x="2648301" y="3480199"/>
            <a:ext cx="213852" cy="2022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26642782-07B5-470E-54EF-AEE4966B11DA}"/>
              </a:ext>
            </a:extLst>
          </p:cNvPr>
          <p:cNvSpPr/>
          <p:nvPr/>
        </p:nvSpPr>
        <p:spPr bwMode="auto">
          <a:xfrm>
            <a:off x="2877612" y="3537858"/>
            <a:ext cx="213852" cy="1303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6B7A43B0-95CC-5F1E-638B-8DBE1D59B3CE}"/>
              </a:ext>
            </a:extLst>
          </p:cNvPr>
          <p:cNvSpPr/>
          <p:nvPr/>
        </p:nvSpPr>
        <p:spPr bwMode="auto">
          <a:xfrm>
            <a:off x="3106923" y="3552774"/>
            <a:ext cx="213852" cy="1154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C10EB0D1-B0DB-09A1-96D3-8325AC0FD396}"/>
              </a:ext>
            </a:extLst>
          </p:cNvPr>
          <p:cNvSpPr/>
          <p:nvPr/>
        </p:nvSpPr>
        <p:spPr bwMode="auto">
          <a:xfrm>
            <a:off x="3794856" y="3670148"/>
            <a:ext cx="213852" cy="3122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A04A82F4-BBEC-6599-D855-DF442E674FC3}"/>
              </a:ext>
            </a:extLst>
          </p:cNvPr>
          <p:cNvSpPr/>
          <p:nvPr/>
        </p:nvSpPr>
        <p:spPr bwMode="auto">
          <a:xfrm>
            <a:off x="4024167" y="3667098"/>
            <a:ext cx="213852" cy="5739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6E5EE19D-8143-193A-C8FA-A958916BDBC0}"/>
              </a:ext>
            </a:extLst>
          </p:cNvPr>
          <p:cNvSpPr/>
          <p:nvPr/>
        </p:nvSpPr>
        <p:spPr bwMode="auto">
          <a:xfrm>
            <a:off x="4253478" y="3674301"/>
            <a:ext cx="213852" cy="5739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AB2E9349-F452-687F-C92D-0ED3849C9EC2}"/>
              </a:ext>
            </a:extLst>
          </p:cNvPr>
          <p:cNvSpPr/>
          <p:nvPr/>
        </p:nvSpPr>
        <p:spPr bwMode="auto">
          <a:xfrm>
            <a:off x="4482789" y="3667098"/>
            <a:ext cx="213852" cy="870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760AA68B-659B-79E1-8C72-7346F9BF80EC}"/>
              </a:ext>
            </a:extLst>
          </p:cNvPr>
          <p:cNvSpPr/>
          <p:nvPr/>
        </p:nvSpPr>
        <p:spPr bwMode="auto">
          <a:xfrm>
            <a:off x="4712100" y="3667099"/>
            <a:ext cx="213852" cy="11628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A9253768-50CB-D3A3-746B-DF14995BAD29}"/>
              </a:ext>
            </a:extLst>
          </p:cNvPr>
          <p:cNvSpPr/>
          <p:nvPr/>
        </p:nvSpPr>
        <p:spPr bwMode="auto">
          <a:xfrm>
            <a:off x="4941411" y="3667098"/>
            <a:ext cx="213852" cy="170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77022FE4-151F-9FD1-C08F-B99A1957A91E}"/>
              </a:ext>
            </a:extLst>
          </p:cNvPr>
          <p:cNvSpPr/>
          <p:nvPr/>
        </p:nvSpPr>
        <p:spPr bwMode="auto">
          <a:xfrm>
            <a:off x="5170722" y="3667098"/>
            <a:ext cx="213852" cy="1862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FAD78956-ADFF-3D14-2F4E-2F268DD32F36}"/>
              </a:ext>
            </a:extLst>
          </p:cNvPr>
          <p:cNvSpPr/>
          <p:nvPr/>
        </p:nvSpPr>
        <p:spPr bwMode="auto">
          <a:xfrm>
            <a:off x="5400033" y="3668813"/>
            <a:ext cx="213852" cy="1862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513A230-2093-DBDF-0CDC-1E762D0459EA}"/>
              </a:ext>
            </a:extLst>
          </p:cNvPr>
          <p:cNvSpPr/>
          <p:nvPr/>
        </p:nvSpPr>
        <p:spPr bwMode="auto">
          <a:xfrm>
            <a:off x="5629344" y="3672350"/>
            <a:ext cx="213852" cy="22424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7AFFE3E0-F9CE-294F-2575-929DB1ACF771}"/>
              </a:ext>
            </a:extLst>
          </p:cNvPr>
          <p:cNvSpPr/>
          <p:nvPr/>
        </p:nvSpPr>
        <p:spPr bwMode="auto">
          <a:xfrm>
            <a:off x="5858655" y="3667098"/>
            <a:ext cx="213852" cy="2928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3C2E6E55-6716-AB2F-BDD4-F50B5BE61D75}"/>
              </a:ext>
            </a:extLst>
          </p:cNvPr>
          <p:cNvSpPr/>
          <p:nvPr/>
        </p:nvSpPr>
        <p:spPr bwMode="auto">
          <a:xfrm>
            <a:off x="6087966" y="3661270"/>
            <a:ext cx="213852" cy="3560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70069AB4-CFFD-2623-BAF2-4084C17A50B0}"/>
              </a:ext>
            </a:extLst>
          </p:cNvPr>
          <p:cNvSpPr/>
          <p:nvPr/>
        </p:nvSpPr>
        <p:spPr bwMode="auto">
          <a:xfrm>
            <a:off x="6317277" y="3668007"/>
            <a:ext cx="213852" cy="3560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27FFE9F1-F5EE-12A3-0CB7-C0F7957FFE50}"/>
              </a:ext>
            </a:extLst>
          </p:cNvPr>
          <p:cNvSpPr/>
          <p:nvPr/>
        </p:nvSpPr>
        <p:spPr bwMode="auto">
          <a:xfrm>
            <a:off x="6546588" y="3668007"/>
            <a:ext cx="213852" cy="48258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868FA0C5-841E-2DD3-C962-368D60F38CBF}"/>
              </a:ext>
            </a:extLst>
          </p:cNvPr>
          <p:cNvSpPr/>
          <p:nvPr/>
        </p:nvSpPr>
        <p:spPr bwMode="auto">
          <a:xfrm>
            <a:off x="6775899" y="3661270"/>
            <a:ext cx="213852" cy="5928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3BE1A283-ADC1-30AF-4055-7CE744379400}"/>
              </a:ext>
            </a:extLst>
          </p:cNvPr>
          <p:cNvSpPr/>
          <p:nvPr/>
        </p:nvSpPr>
        <p:spPr bwMode="auto">
          <a:xfrm>
            <a:off x="7005210" y="3668007"/>
            <a:ext cx="213852" cy="63974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6E9BC3D9-2264-F879-A0BE-530B531D3D36}"/>
              </a:ext>
            </a:extLst>
          </p:cNvPr>
          <p:cNvSpPr/>
          <p:nvPr/>
        </p:nvSpPr>
        <p:spPr bwMode="auto">
          <a:xfrm>
            <a:off x="7234521" y="3668007"/>
            <a:ext cx="213852" cy="6707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6228739B-F379-3113-FE2E-E5DDFC8599F9}"/>
              </a:ext>
            </a:extLst>
          </p:cNvPr>
          <p:cNvSpPr/>
          <p:nvPr/>
        </p:nvSpPr>
        <p:spPr bwMode="auto">
          <a:xfrm>
            <a:off x="8381076" y="3673685"/>
            <a:ext cx="213852" cy="10454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9C273B38-5E36-CE5D-ECAC-590378F23012}"/>
              </a:ext>
            </a:extLst>
          </p:cNvPr>
          <p:cNvSpPr/>
          <p:nvPr/>
        </p:nvSpPr>
        <p:spPr bwMode="auto">
          <a:xfrm>
            <a:off x="8610387" y="3661271"/>
            <a:ext cx="213852" cy="108750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1437F39C-26A0-4A77-0E47-CD1A8F5C7B95}"/>
              </a:ext>
            </a:extLst>
          </p:cNvPr>
          <p:cNvSpPr/>
          <p:nvPr/>
        </p:nvSpPr>
        <p:spPr bwMode="auto">
          <a:xfrm>
            <a:off x="3336234" y="3572441"/>
            <a:ext cx="213852" cy="8882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6" name="Rectangle 9215">
            <a:extLst>
              <a:ext uri="{FF2B5EF4-FFF2-40B4-BE49-F238E27FC236}">
                <a16:creationId xmlns:a16="http://schemas.microsoft.com/office/drawing/2014/main" id="{BD32F3F8-5070-A91C-23F9-8135090C95DD}"/>
              </a:ext>
            </a:extLst>
          </p:cNvPr>
          <p:cNvSpPr/>
          <p:nvPr/>
        </p:nvSpPr>
        <p:spPr bwMode="auto">
          <a:xfrm>
            <a:off x="3565545" y="3590464"/>
            <a:ext cx="213852" cy="8402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7" name="Rectangle 9216">
            <a:extLst>
              <a:ext uri="{FF2B5EF4-FFF2-40B4-BE49-F238E27FC236}">
                <a16:creationId xmlns:a16="http://schemas.microsoft.com/office/drawing/2014/main" id="{7536EE20-9C85-3793-0FFB-72C68D12B39D}"/>
              </a:ext>
            </a:extLst>
          </p:cNvPr>
          <p:cNvSpPr/>
          <p:nvPr/>
        </p:nvSpPr>
        <p:spPr bwMode="auto">
          <a:xfrm>
            <a:off x="2418990" y="3325166"/>
            <a:ext cx="213852" cy="34283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9" name="Rectangle 9218">
            <a:extLst>
              <a:ext uri="{FF2B5EF4-FFF2-40B4-BE49-F238E27FC236}">
                <a16:creationId xmlns:a16="http://schemas.microsoft.com/office/drawing/2014/main" id="{86E02192-55E8-5A4C-CC48-1348FDF37595}"/>
              </a:ext>
            </a:extLst>
          </p:cNvPr>
          <p:cNvSpPr/>
          <p:nvPr/>
        </p:nvSpPr>
        <p:spPr bwMode="auto">
          <a:xfrm>
            <a:off x="7463832" y="3668005"/>
            <a:ext cx="213852" cy="70384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0" name="Rectangle 9219">
            <a:extLst>
              <a:ext uri="{FF2B5EF4-FFF2-40B4-BE49-F238E27FC236}">
                <a16:creationId xmlns:a16="http://schemas.microsoft.com/office/drawing/2014/main" id="{D0A5EB9A-6943-8D21-E3BF-B3D875FB8E14}"/>
              </a:ext>
            </a:extLst>
          </p:cNvPr>
          <p:cNvSpPr/>
          <p:nvPr/>
        </p:nvSpPr>
        <p:spPr bwMode="auto">
          <a:xfrm>
            <a:off x="7693143" y="3674510"/>
            <a:ext cx="213852" cy="70384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2" name="Rectangle 9221">
            <a:extLst>
              <a:ext uri="{FF2B5EF4-FFF2-40B4-BE49-F238E27FC236}">
                <a16:creationId xmlns:a16="http://schemas.microsoft.com/office/drawing/2014/main" id="{5D726881-9DC7-91D9-5A61-35A3CAFBD677}"/>
              </a:ext>
            </a:extLst>
          </p:cNvPr>
          <p:cNvSpPr/>
          <p:nvPr/>
        </p:nvSpPr>
        <p:spPr bwMode="auto">
          <a:xfrm>
            <a:off x="7922454" y="3661270"/>
            <a:ext cx="213852" cy="78045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3" name="Rectangle 9222">
            <a:extLst>
              <a:ext uri="{FF2B5EF4-FFF2-40B4-BE49-F238E27FC236}">
                <a16:creationId xmlns:a16="http://schemas.microsoft.com/office/drawing/2014/main" id="{885EC783-7F96-0E94-2F4F-D5239242A0BD}"/>
              </a:ext>
            </a:extLst>
          </p:cNvPr>
          <p:cNvSpPr/>
          <p:nvPr/>
        </p:nvSpPr>
        <p:spPr bwMode="auto">
          <a:xfrm>
            <a:off x="8151765" y="3661270"/>
            <a:ext cx="213852" cy="89442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4" name="Rectangle 9223">
            <a:extLst>
              <a:ext uri="{FF2B5EF4-FFF2-40B4-BE49-F238E27FC236}">
                <a16:creationId xmlns:a16="http://schemas.microsoft.com/office/drawing/2014/main" id="{E37C1822-8AA0-7616-C0F4-FB8260563D82}"/>
              </a:ext>
            </a:extLst>
          </p:cNvPr>
          <p:cNvSpPr/>
          <p:nvPr/>
        </p:nvSpPr>
        <p:spPr bwMode="auto">
          <a:xfrm>
            <a:off x="9527631" y="3661270"/>
            <a:ext cx="213852" cy="15186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5" name="Rectangle 9224">
            <a:extLst>
              <a:ext uri="{FF2B5EF4-FFF2-40B4-BE49-F238E27FC236}">
                <a16:creationId xmlns:a16="http://schemas.microsoft.com/office/drawing/2014/main" id="{264E9655-89A4-D042-3D4F-AB67D6FC4A94}"/>
              </a:ext>
            </a:extLst>
          </p:cNvPr>
          <p:cNvSpPr/>
          <p:nvPr/>
        </p:nvSpPr>
        <p:spPr bwMode="auto">
          <a:xfrm>
            <a:off x="8839698" y="3668005"/>
            <a:ext cx="213852" cy="10807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6" name="Rectangle 9225">
            <a:extLst>
              <a:ext uri="{FF2B5EF4-FFF2-40B4-BE49-F238E27FC236}">
                <a16:creationId xmlns:a16="http://schemas.microsoft.com/office/drawing/2014/main" id="{935A59BC-6D5E-AEC5-46CF-0CB632407CDB}"/>
              </a:ext>
            </a:extLst>
          </p:cNvPr>
          <p:cNvSpPr/>
          <p:nvPr/>
        </p:nvSpPr>
        <p:spPr bwMode="auto">
          <a:xfrm>
            <a:off x="9069009" y="3661270"/>
            <a:ext cx="213852" cy="11289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7" name="Rectangle 9226">
            <a:extLst>
              <a:ext uri="{FF2B5EF4-FFF2-40B4-BE49-F238E27FC236}">
                <a16:creationId xmlns:a16="http://schemas.microsoft.com/office/drawing/2014/main" id="{8BB76C3F-50AA-1C45-3AF5-E6D7D42171C3}"/>
              </a:ext>
            </a:extLst>
          </p:cNvPr>
          <p:cNvSpPr/>
          <p:nvPr/>
        </p:nvSpPr>
        <p:spPr bwMode="auto">
          <a:xfrm>
            <a:off x="9298320" y="3673684"/>
            <a:ext cx="213852" cy="11784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8" name="Rectangle 9227">
            <a:extLst>
              <a:ext uri="{FF2B5EF4-FFF2-40B4-BE49-F238E27FC236}">
                <a16:creationId xmlns:a16="http://schemas.microsoft.com/office/drawing/2014/main" id="{7C51275C-0865-BC4A-0283-B69B0513CD1B}"/>
              </a:ext>
            </a:extLst>
          </p:cNvPr>
          <p:cNvSpPr/>
          <p:nvPr/>
        </p:nvSpPr>
        <p:spPr bwMode="auto">
          <a:xfrm>
            <a:off x="9756942" y="3661270"/>
            <a:ext cx="213852" cy="15377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9" name="Rectangle 9228">
            <a:extLst>
              <a:ext uri="{FF2B5EF4-FFF2-40B4-BE49-F238E27FC236}">
                <a16:creationId xmlns:a16="http://schemas.microsoft.com/office/drawing/2014/main" id="{F4C610B6-CBD0-1A23-6915-25F75C06674D}"/>
              </a:ext>
            </a:extLst>
          </p:cNvPr>
          <p:cNvSpPr/>
          <p:nvPr/>
        </p:nvSpPr>
        <p:spPr bwMode="auto">
          <a:xfrm>
            <a:off x="9986253" y="3667098"/>
            <a:ext cx="213852" cy="158415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0" name="Rectangle 9229">
            <a:extLst>
              <a:ext uri="{FF2B5EF4-FFF2-40B4-BE49-F238E27FC236}">
                <a16:creationId xmlns:a16="http://schemas.microsoft.com/office/drawing/2014/main" id="{05C01C17-39ED-691F-7937-6457A5B1D0BC}"/>
              </a:ext>
            </a:extLst>
          </p:cNvPr>
          <p:cNvSpPr/>
          <p:nvPr/>
        </p:nvSpPr>
        <p:spPr bwMode="auto">
          <a:xfrm>
            <a:off x="10215564" y="3663837"/>
            <a:ext cx="213852" cy="166335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1" name="Rectangle 9230">
            <a:extLst>
              <a:ext uri="{FF2B5EF4-FFF2-40B4-BE49-F238E27FC236}">
                <a16:creationId xmlns:a16="http://schemas.microsoft.com/office/drawing/2014/main" id="{27A98F87-E659-CA87-FE49-01844E242467}"/>
              </a:ext>
            </a:extLst>
          </p:cNvPr>
          <p:cNvSpPr/>
          <p:nvPr/>
        </p:nvSpPr>
        <p:spPr bwMode="auto">
          <a:xfrm>
            <a:off x="10444875" y="3673685"/>
            <a:ext cx="213852" cy="17623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2" name="Rectangle 9231">
            <a:extLst>
              <a:ext uri="{FF2B5EF4-FFF2-40B4-BE49-F238E27FC236}">
                <a16:creationId xmlns:a16="http://schemas.microsoft.com/office/drawing/2014/main" id="{0F2F753F-35C1-7369-A430-FC23E2AD275E}"/>
              </a:ext>
            </a:extLst>
          </p:cNvPr>
          <p:cNvSpPr/>
          <p:nvPr/>
        </p:nvSpPr>
        <p:spPr bwMode="auto">
          <a:xfrm>
            <a:off x="10674187" y="3678776"/>
            <a:ext cx="213852" cy="19473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Tinengotinib for Advanced Cholangiocarcinoma</a:t>
            </a:r>
          </a:p>
        </p:txBody>
      </p:sp>
      <p:sp>
        <p:nvSpPr>
          <p:cNvPr id="2" name="Content Placeholder 1">
            <a:extLst>
              <a:ext uri="{FF2B5EF4-FFF2-40B4-BE49-F238E27FC236}">
                <a16:creationId xmlns:a16="http://schemas.microsoft.com/office/drawing/2014/main" id="{310BEE93-8F19-0B88-FF0B-5AE6918B6482}"/>
              </a:ext>
            </a:extLst>
          </p:cNvPr>
          <p:cNvSpPr>
            <a:spLocks noGrp="1"/>
          </p:cNvSpPr>
          <p:nvPr>
            <p:ph idx="1"/>
          </p:nvPr>
        </p:nvSpPr>
        <p:spPr/>
        <p:txBody>
          <a:bodyPr/>
          <a:lstStyle/>
          <a:p>
            <a:r>
              <a:rPr lang="en-US" sz="2000" dirty="0"/>
              <a:t>Multicohort phase II study of tinengotinib 10 mg QD for patients with advanced/metastatic CCA who had received ≥1 prior systemic chemotherapy </a:t>
            </a:r>
            <a:r>
              <a:rPr lang="en-US" sz="2000" b="1" dirty="0"/>
              <a:t>(cohort A1: </a:t>
            </a:r>
            <a:r>
              <a:rPr lang="en-US" sz="2000" b="1" i="1" dirty="0"/>
              <a:t>FGFR2</a:t>
            </a:r>
            <a:r>
              <a:rPr lang="en-US" sz="2000" b="1" dirty="0"/>
              <a:t> fusions with PD on prior FGFR inhibitor; A2: </a:t>
            </a:r>
            <a:r>
              <a:rPr lang="en-US" sz="2000" b="1" i="1" dirty="0"/>
              <a:t>FGFR2</a:t>
            </a:r>
            <a:r>
              <a:rPr lang="en-US" sz="2000" b="1" dirty="0"/>
              <a:t> fusions with PD after response to FGFR inhibitor; B: other </a:t>
            </a:r>
            <a:r>
              <a:rPr lang="en-US" sz="2000" b="1" i="1" dirty="0"/>
              <a:t>FGFR</a:t>
            </a:r>
            <a:r>
              <a:rPr lang="en-US" sz="2000" b="1" dirty="0"/>
              <a:t> alterations; C: </a:t>
            </a:r>
            <a:r>
              <a:rPr lang="en-US" sz="2000" b="1" i="1" dirty="0"/>
              <a:t>FGFR</a:t>
            </a:r>
            <a:r>
              <a:rPr lang="en-US" sz="2000" b="1" dirty="0"/>
              <a:t> WT)</a:t>
            </a:r>
            <a:r>
              <a:rPr lang="en-US" sz="2000" dirty="0"/>
              <a:t>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631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Javle. ASCO GI 2024. Abstr 434.</a:t>
            </a:r>
          </a:p>
        </p:txBody>
      </p:sp>
      <p:sp>
        <p:nvSpPr>
          <p:cNvPr id="8" name="TextBox 7">
            <a:extLst>
              <a:ext uri="{FF2B5EF4-FFF2-40B4-BE49-F238E27FC236}">
                <a16:creationId xmlns:a16="http://schemas.microsoft.com/office/drawing/2014/main" id="{6A8CA39E-EBF6-9FE1-EBD5-3FFEDB7E72B9}"/>
              </a:ext>
            </a:extLst>
          </p:cNvPr>
          <p:cNvSpPr txBox="1"/>
          <p:nvPr/>
        </p:nvSpPr>
        <p:spPr bwMode="auto">
          <a:xfrm>
            <a:off x="2323784" y="4713578"/>
            <a:ext cx="61010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ORR: acquired resistance to prior FGFRi, 40% (n = 10); </a:t>
            </a:r>
            <a:br>
              <a:rPr kumimoji="0" lang="en-US"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other FGFR alterations, 30.8% (n = 13)</a:t>
            </a:r>
          </a:p>
        </p:txBody>
      </p:sp>
      <p:sp>
        <p:nvSpPr>
          <p:cNvPr id="4" name="Rectangle 3">
            <a:extLst>
              <a:ext uri="{FF2B5EF4-FFF2-40B4-BE49-F238E27FC236}">
                <a16:creationId xmlns:a16="http://schemas.microsoft.com/office/drawing/2014/main" id="{2673BCA5-720F-DF9C-ED38-1E52DA127C19}"/>
              </a:ext>
            </a:extLst>
          </p:cNvPr>
          <p:cNvSpPr/>
          <p:nvPr/>
        </p:nvSpPr>
        <p:spPr bwMode="auto">
          <a:xfrm>
            <a:off x="1829955" y="2521197"/>
            <a:ext cx="9403062" cy="415637"/>
          </a:xfrm>
          <a:prstGeom prst="rect">
            <a:avLst/>
          </a:prstGeom>
          <a:no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FGFR-Altered CCA (Cohorts A1 + A2 + B, N = 38)</a:t>
            </a:r>
          </a:p>
        </p:txBody>
      </p:sp>
      <p:sp>
        <p:nvSpPr>
          <p:cNvPr id="5" name="TextBox 4">
            <a:extLst>
              <a:ext uri="{FF2B5EF4-FFF2-40B4-BE49-F238E27FC236}">
                <a16:creationId xmlns:a16="http://schemas.microsoft.com/office/drawing/2014/main" id="{4E556CC7-EF17-E94C-75CB-6665277F4BE0}"/>
              </a:ext>
            </a:extLst>
          </p:cNvPr>
          <p:cNvSpPr txBox="1"/>
          <p:nvPr/>
        </p:nvSpPr>
        <p:spPr bwMode="auto">
          <a:xfrm>
            <a:off x="5717136" y="3133203"/>
            <a:ext cx="36503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26.3%; DCR: 94.7%; CBR</a:t>
            </a:r>
            <a:r>
              <a:rPr lang="en-US" b="0" dirty="0">
                <a:solidFill>
                  <a:srgbClr val="000000"/>
                </a:solidFill>
                <a:latin typeface="Calibri" panose="020F0502020204030204" pitchFamily="34" charset="0"/>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47.4%</a:t>
            </a:r>
          </a:p>
        </p:txBody>
      </p:sp>
      <p:sp>
        <p:nvSpPr>
          <p:cNvPr id="7" name="TextBox 6">
            <a:extLst>
              <a:ext uri="{FF2B5EF4-FFF2-40B4-BE49-F238E27FC236}">
                <a16:creationId xmlns:a16="http://schemas.microsoft.com/office/drawing/2014/main" id="{9E82A54D-2ADD-CA6C-5A96-AAC0AC5B40B3}"/>
              </a:ext>
            </a:extLst>
          </p:cNvPr>
          <p:cNvSpPr txBox="1"/>
          <p:nvPr/>
        </p:nvSpPr>
        <p:spPr bwMode="auto">
          <a:xfrm rot="16200000">
            <a:off x="565663" y="4134913"/>
            <a:ext cx="2108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a:t>
            </a:r>
            <a:r>
              <a:rPr lang="en-US" sz="1400" dirty="0">
                <a:solidFill>
                  <a:srgbClr val="000000"/>
                </a:solidFill>
                <a:latin typeface="Calibri" panose="020F0502020204030204" pitchFamily="34" charset="0"/>
              </a:rPr>
              <a:t>F</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rom Baseline (%)</a:t>
            </a:r>
          </a:p>
        </p:txBody>
      </p:sp>
      <p:grpSp>
        <p:nvGrpSpPr>
          <p:cNvPr id="25" name="Group 24">
            <a:extLst>
              <a:ext uri="{FF2B5EF4-FFF2-40B4-BE49-F238E27FC236}">
                <a16:creationId xmlns:a16="http://schemas.microsoft.com/office/drawing/2014/main" id="{9DBCD88F-0B24-2197-0945-320E44573487}"/>
              </a:ext>
            </a:extLst>
          </p:cNvPr>
          <p:cNvGrpSpPr/>
          <p:nvPr/>
        </p:nvGrpSpPr>
        <p:grpSpPr>
          <a:xfrm>
            <a:off x="2056820" y="2997958"/>
            <a:ext cx="8884097" cy="2648086"/>
            <a:chOff x="2056820" y="2997958"/>
            <a:chExt cx="8884097" cy="2648086"/>
          </a:xfrm>
        </p:grpSpPr>
        <p:cxnSp>
          <p:nvCxnSpPr>
            <p:cNvPr id="10" name="Straight Connector 9">
              <a:extLst>
                <a:ext uri="{FF2B5EF4-FFF2-40B4-BE49-F238E27FC236}">
                  <a16:creationId xmlns:a16="http://schemas.microsoft.com/office/drawing/2014/main" id="{7DA72534-6C13-6845-AF6D-34F8FD9D8E5C}"/>
                </a:ext>
              </a:extLst>
            </p:cNvPr>
            <p:cNvCxnSpPr/>
            <p:nvPr/>
          </p:nvCxnSpPr>
          <p:spPr bwMode="auto">
            <a:xfrm>
              <a:off x="2154742" y="2997958"/>
              <a:ext cx="0" cy="2648086"/>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4C20B26-DA9D-23ED-C18C-891F2E4C1A5E}"/>
                </a:ext>
              </a:extLst>
            </p:cNvPr>
            <p:cNvCxnSpPr>
              <a:cxnSpLocks/>
            </p:cNvCxnSpPr>
            <p:nvPr/>
          </p:nvCxnSpPr>
          <p:spPr bwMode="auto">
            <a:xfrm>
              <a:off x="2056820" y="5610225"/>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4973C0A-3395-8468-6F72-883CF60EBCB9}"/>
                </a:ext>
              </a:extLst>
            </p:cNvPr>
            <p:cNvCxnSpPr>
              <a:cxnSpLocks/>
            </p:cNvCxnSpPr>
            <p:nvPr/>
          </p:nvCxnSpPr>
          <p:spPr bwMode="auto">
            <a:xfrm>
              <a:off x="2056820" y="5292725"/>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B086DF3-33B8-6F33-1218-EC31C7BB1572}"/>
                </a:ext>
              </a:extLst>
            </p:cNvPr>
            <p:cNvCxnSpPr>
              <a:cxnSpLocks/>
            </p:cNvCxnSpPr>
            <p:nvPr/>
          </p:nvCxnSpPr>
          <p:spPr bwMode="auto">
            <a:xfrm>
              <a:off x="2056820" y="4962525"/>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CBE41EC-B021-B0CF-F4C9-9BC472753096}"/>
                </a:ext>
              </a:extLst>
            </p:cNvPr>
            <p:cNvCxnSpPr>
              <a:cxnSpLocks/>
            </p:cNvCxnSpPr>
            <p:nvPr/>
          </p:nvCxnSpPr>
          <p:spPr bwMode="auto">
            <a:xfrm>
              <a:off x="2056820" y="4645025"/>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455B227-5F34-AA25-EB54-101D4F2C6CB6}"/>
                </a:ext>
              </a:extLst>
            </p:cNvPr>
            <p:cNvCxnSpPr>
              <a:cxnSpLocks/>
            </p:cNvCxnSpPr>
            <p:nvPr/>
          </p:nvCxnSpPr>
          <p:spPr bwMode="auto">
            <a:xfrm>
              <a:off x="2056820" y="4322001"/>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98EB99F-DAF4-2A5C-36E9-A2E683D148D4}"/>
                </a:ext>
              </a:extLst>
            </p:cNvPr>
            <p:cNvCxnSpPr>
              <a:cxnSpLocks/>
            </p:cNvCxnSpPr>
            <p:nvPr/>
          </p:nvCxnSpPr>
          <p:spPr bwMode="auto">
            <a:xfrm>
              <a:off x="2056820" y="4004501"/>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8211DF1-94BA-65E1-EA97-EF059D520A51}"/>
                </a:ext>
              </a:extLst>
            </p:cNvPr>
            <p:cNvCxnSpPr>
              <a:cxnSpLocks/>
            </p:cNvCxnSpPr>
            <p:nvPr/>
          </p:nvCxnSpPr>
          <p:spPr bwMode="auto">
            <a:xfrm>
              <a:off x="2056820" y="3674301"/>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EA3CF8C-311B-ABA0-CA5B-0F910D914725}"/>
                </a:ext>
              </a:extLst>
            </p:cNvPr>
            <p:cNvCxnSpPr>
              <a:cxnSpLocks/>
            </p:cNvCxnSpPr>
            <p:nvPr/>
          </p:nvCxnSpPr>
          <p:spPr bwMode="auto">
            <a:xfrm>
              <a:off x="2056820" y="3356801"/>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C1B6BB6-EC62-BC5F-0EE9-E61A9F8B636F}"/>
                </a:ext>
              </a:extLst>
            </p:cNvPr>
            <p:cNvCxnSpPr>
              <a:cxnSpLocks/>
            </p:cNvCxnSpPr>
            <p:nvPr/>
          </p:nvCxnSpPr>
          <p:spPr bwMode="auto">
            <a:xfrm>
              <a:off x="2056820" y="3036126"/>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7B84852-84CE-A5C0-DAA2-FC413F34A3D2}"/>
                </a:ext>
              </a:extLst>
            </p:cNvPr>
            <p:cNvCxnSpPr>
              <a:cxnSpLocks/>
            </p:cNvCxnSpPr>
            <p:nvPr/>
          </p:nvCxnSpPr>
          <p:spPr bwMode="auto">
            <a:xfrm>
              <a:off x="2147248" y="3671248"/>
              <a:ext cx="8793669" cy="0"/>
            </a:xfrm>
            <a:prstGeom prst="line">
              <a:avLst/>
            </a:prstGeom>
            <a:noFill/>
            <a:ln w="28575" cap="flat" cmpd="sng" algn="ctr">
              <a:solidFill>
                <a:schemeClr val="bg1"/>
              </a:solidFill>
              <a:prstDash val="solid"/>
              <a:round/>
              <a:headEnd type="none" w="med" len="med"/>
              <a:tailEnd type="none" w="med" len="med"/>
            </a:ln>
            <a:effectLst/>
          </p:spPr>
        </p:cxnSp>
      </p:grpSp>
      <p:sp>
        <p:nvSpPr>
          <p:cNvPr id="26" name="TextBox 25">
            <a:extLst>
              <a:ext uri="{FF2B5EF4-FFF2-40B4-BE49-F238E27FC236}">
                <a16:creationId xmlns:a16="http://schemas.microsoft.com/office/drawing/2014/main" id="{500EB6EC-9D87-EFCD-0AF0-C63E48B5F49F}"/>
              </a:ext>
            </a:extLst>
          </p:cNvPr>
          <p:cNvSpPr txBox="1"/>
          <p:nvPr/>
        </p:nvSpPr>
        <p:spPr bwMode="auto">
          <a:xfrm>
            <a:off x="1716946" y="545448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7" name="TextBox 26">
            <a:extLst>
              <a:ext uri="{FF2B5EF4-FFF2-40B4-BE49-F238E27FC236}">
                <a16:creationId xmlns:a16="http://schemas.microsoft.com/office/drawing/2014/main" id="{7058DC95-7B25-99D0-4992-A60CDEDB7329}"/>
              </a:ext>
            </a:extLst>
          </p:cNvPr>
          <p:cNvSpPr txBox="1"/>
          <p:nvPr/>
        </p:nvSpPr>
        <p:spPr bwMode="auto">
          <a:xfrm>
            <a:off x="1716946" y="5141613"/>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8" name="TextBox 27">
            <a:extLst>
              <a:ext uri="{FF2B5EF4-FFF2-40B4-BE49-F238E27FC236}">
                <a16:creationId xmlns:a16="http://schemas.microsoft.com/office/drawing/2014/main" id="{265745B6-0B47-6386-B155-F28CE336D86B}"/>
              </a:ext>
            </a:extLst>
          </p:cNvPr>
          <p:cNvSpPr txBox="1"/>
          <p:nvPr/>
        </p:nvSpPr>
        <p:spPr bwMode="auto">
          <a:xfrm>
            <a:off x="1716946" y="481330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9" name="TextBox 28">
            <a:extLst>
              <a:ext uri="{FF2B5EF4-FFF2-40B4-BE49-F238E27FC236}">
                <a16:creationId xmlns:a16="http://schemas.microsoft.com/office/drawing/2014/main" id="{2FDBA07D-811A-E370-ABF5-F91C7F4FB78B}"/>
              </a:ext>
            </a:extLst>
          </p:cNvPr>
          <p:cNvSpPr txBox="1"/>
          <p:nvPr/>
        </p:nvSpPr>
        <p:spPr bwMode="auto">
          <a:xfrm>
            <a:off x="1716946" y="4490277"/>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0" name="TextBox 29">
            <a:extLst>
              <a:ext uri="{FF2B5EF4-FFF2-40B4-BE49-F238E27FC236}">
                <a16:creationId xmlns:a16="http://schemas.microsoft.com/office/drawing/2014/main" id="{576D81D5-D74E-5BA9-7B99-7F602D2B0333}"/>
              </a:ext>
            </a:extLst>
          </p:cNvPr>
          <p:cNvSpPr txBox="1"/>
          <p:nvPr/>
        </p:nvSpPr>
        <p:spPr bwMode="auto">
          <a:xfrm>
            <a:off x="1716946" y="4168277"/>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1" name="TextBox 30">
            <a:extLst>
              <a:ext uri="{FF2B5EF4-FFF2-40B4-BE49-F238E27FC236}">
                <a16:creationId xmlns:a16="http://schemas.microsoft.com/office/drawing/2014/main" id="{418D114C-8478-1012-A611-782D07297084}"/>
              </a:ext>
            </a:extLst>
          </p:cNvPr>
          <p:cNvSpPr txBox="1"/>
          <p:nvPr/>
        </p:nvSpPr>
        <p:spPr bwMode="auto">
          <a:xfrm>
            <a:off x="1716946" y="3849124"/>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2" name="TextBox 31">
            <a:extLst>
              <a:ext uri="{FF2B5EF4-FFF2-40B4-BE49-F238E27FC236}">
                <a16:creationId xmlns:a16="http://schemas.microsoft.com/office/drawing/2014/main" id="{824464F2-9685-6E56-884C-BB26407D0C43}"/>
              </a:ext>
            </a:extLst>
          </p:cNvPr>
          <p:cNvSpPr txBox="1"/>
          <p:nvPr/>
        </p:nvSpPr>
        <p:spPr bwMode="auto">
          <a:xfrm>
            <a:off x="1862818" y="352540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6839F6B5-DDFF-9C41-1644-FC956879D3BA}"/>
              </a:ext>
            </a:extLst>
          </p:cNvPr>
          <p:cNvSpPr txBox="1"/>
          <p:nvPr/>
        </p:nvSpPr>
        <p:spPr bwMode="auto">
          <a:xfrm>
            <a:off x="1775003" y="32100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4" name="TextBox 33">
            <a:extLst>
              <a:ext uri="{FF2B5EF4-FFF2-40B4-BE49-F238E27FC236}">
                <a16:creationId xmlns:a16="http://schemas.microsoft.com/office/drawing/2014/main" id="{F5190B9E-4A4A-A1AD-EF78-E84B4A03F709}"/>
              </a:ext>
            </a:extLst>
          </p:cNvPr>
          <p:cNvSpPr txBox="1"/>
          <p:nvPr/>
        </p:nvSpPr>
        <p:spPr bwMode="auto">
          <a:xfrm>
            <a:off x="1779840" y="28902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cxnSp>
        <p:nvCxnSpPr>
          <p:cNvPr id="36" name="Straight Connector 35">
            <a:extLst>
              <a:ext uri="{FF2B5EF4-FFF2-40B4-BE49-F238E27FC236}">
                <a16:creationId xmlns:a16="http://schemas.microsoft.com/office/drawing/2014/main" id="{FAD9EB8E-EA92-F051-BEA3-2E4D28DFEDC6}"/>
              </a:ext>
            </a:extLst>
          </p:cNvPr>
          <p:cNvCxnSpPr>
            <a:cxnSpLocks/>
          </p:cNvCxnSpPr>
          <p:nvPr/>
        </p:nvCxnSpPr>
        <p:spPr bwMode="auto">
          <a:xfrm>
            <a:off x="2189679" y="4642676"/>
            <a:ext cx="8773463"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0" name="Straight Connector 39">
            <a:extLst>
              <a:ext uri="{FF2B5EF4-FFF2-40B4-BE49-F238E27FC236}">
                <a16:creationId xmlns:a16="http://schemas.microsoft.com/office/drawing/2014/main" id="{B273231F-BAAA-E04E-67E5-E6927BB15EF2}"/>
              </a:ext>
            </a:extLst>
          </p:cNvPr>
          <p:cNvCxnSpPr>
            <a:cxnSpLocks/>
          </p:cNvCxnSpPr>
          <p:nvPr/>
        </p:nvCxnSpPr>
        <p:spPr bwMode="auto">
          <a:xfrm>
            <a:off x="2189679" y="3036126"/>
            <a:ext cx="8773463"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235" name="Straight Arrow Connector 9234">
            <a:extLst>
              <a:ext uri="{FF2B5EF4-FFF2-40B4-BE49-F238E27FC236}">
                <a16:creationId xmlns:a16="http://schemas.microsoft.com/office/drawing/2014/main" id="{BEDA306E-AC59-615E-F3C6-FF8F8C6FFDF9}"/>
              </a:ext>
            </a:extLst>
          </p:cNvPr>
          <p:cNvCxnSpPr/>
          <p:nvPr/>
        </p:nvCxnSpPr>
        <p:spPr bwMode="auto">
          <a:xfrm>
            <a:off x="2675337" y="3429000"/>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36" name="Straight Arrow Connector 9235">
            <a:extLst>
              <a:ext uri="{FF2B5EF4-FFF2-40B4-BE49-F238E27FC236}">
                <a16:creationId xmlns:a16="http://schemas.microsoft.com/office/drawing/2014/main" id="{69456F81-F72B-AD3F-26E6-CCCCB3ADE876}"/>
              </a:ext>
            </a:extLst>
          </p:cNvPr>
          <p:cNvCxnSpPr/>
          <p:nvPr/>
        </p:nvCxnSpPr>
        <p:spPr bwMode="auto">
          <a:xfrm>
            <a:off x="3133959" y="3502535"/>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37" name="Straight Arrow Connector 9236">
            <a:extLst>
              <a:ext uri="{FF2B5EF4-FFF2-40B4-BE49-F238E27FC236}">
                <a16:creationId xmlns:a16="http://schemas.microsoft.com/office/drawing/2014/main" id="{6717DC95-1026-4101-3C75-8E09FDA8C19C}"/>
              </a:ext>
            </a:extLst>
          </p:cNvPr>
          <p:cNvCxnSpPr/>
          <p:nvPr/>
        </p:nvCxnSpPr>
        <p:spPr bwMode="auto">
          <a:xfrm>
            <a:off x="5411610" y="3912467"/>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38" name="Straight Arrow Connector 9237">
            <a:extLst>
              <a:ext uri="{FF2B5EF4-FFF2-40B4-BE49-F238E27FC236}">
                <a16:creationId xmlns:a16="http://schemas.microsoft.com/office/drawing/2014/main" id="{E89D3645-585A-D40E-113D-50E1332D15C1}"/>
              </a:ext>
            </a:extLst>
          </p:cNvPr>
          <p:cNvCxnSpPr/>
          <p:nvPr/>
        </p:nvCxnSpPr>
        <p:spPr bwMode="auto">
          <a:xfrm>
            <a:off x="5629344" y="3959932"/>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39" name="Straight Arrow Connector 9238">
            <a:extLst>
              <a:ext uri="{FF2B5EF4-FFF2-40B4-BE49-F238E27FC236}">
                <a16:creationId xmlns:a16="http://schemas.microsoft.com/office/drawing/2014/main" id="{CD09FC93-3B12-7CEF-C820-7554FA3C7F54}"/>
              </a:ext>
            </a:extLst>
          </p:cNvPr>
          <p:cNvCxnSpPr/>
          <p:nvPr/>
        </p:nvCxnSpPr>
        <p:spPr bwMode="auto">
          <a:xfrm>
            <a:off x="6328854" y="4071057"/>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0" name="Straight Arrow Connector 9239">
            <a:extLst>
              <a:ext uri="{FF2B5EF4-FFF2-40B4-BE49-F238E27FC236}">
                <a16:creationId xmlns:a16="http://schemas.microsoft.com/office/drawing/2014/main" id="{6CEA14D4-B522-D3C2-2197-813BE395F9EC}"/>
              </a:ext>
            </a:extLst>
          </p:cNvPr>
          <p:cNvCxnSpPr/>
          <p:nvPr/>
        </p:nvCxnSpPr>
        <p:spPr bwMode="auto">
          <a:xfrm>
            <a:off x="6546588" y="4204407"/>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1" name="Straight Arrow Connector 9240">
            <a:extLst>
              <a:ext uri="{FF2B5EF4-FFF2-40B4-BE49-F238E27FC236}">
                <a16:creationId xmlns:a16="http://schemas.microsoft.com/office/drawing/2014/main" id="{FFAD9621-B039-BC8B-CC96-4CBA8E578753}"/>
              </a:ext>
            </a:extLst>
          </p:cNvPr>
          <p:cNvCxnSpPr/>
          <p:nvPr/>
        </p:nvCxnSpPr>
        <p:spPr bwMode="auto">
          <a:xfrm>
            <a:off x="7016787" y="4356841"/>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2" name="Straight Arrow Connector 9241">
            <a:extLst>
              <a:ext uri="{FF2B5EF4-FFF2-40B4-BE49-F238E27FC236}">
                <a16:creationId xmlns:a16="http://schemas.microsoft.com/office/drawing/2014/main" id="{5FE5AC8F-A79D-A976-BC02-ECE8E7B30EC4}"/>
              </a:ext>
            </a:extLst>
          </p:cNvPr>
          <p:cNvCxnSpPr/>
          <p:nvPr/>
        </p:nvCxnSpPr>
        <p:spPr bwMode="auto">
          <a:xfrm>
            <a:off x="7463832" y="4429029"/>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3" name="Straight Arrow Connector 9242">
            <a:extLst>
              <a:ext uri="{FF2B5EF4-FFF2-40B4-BE49-F238E27FC236}">
                <a16:creationId xmlns:a16="http://schemas.microsoft.com/office/drawing/2014/main" id="{5DB411E8-6A01-3E4B-9D03-E1C2C7230F99}"/>
              </a:ext>
            </a:extLst>
          </p:cNvPr>
          <p:cNvCxnSpPr/>
          <p:nvPr/>
        </p:nvCxnSpPr>
        <p:spPr bwMode="auto">
          <a:xfrm>
            <a:off x="7704720" y="4429029"/>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4" name="Straight Arrow Connector 9243">
            <a:extLst>
              <a:ext uri="{FF2B5EF4-FFF2-40B4-BE49-F238E27FC236}">
                <a16:creationId xmlns:a16="http://schemas.microsoft.com/office/drawing/2014/main" id="{6FC5DCDB-9BA7-4DE7-D74F-050DEA2F92DC}"/>
              </a:ext>
            </a:extLst>
          </p:cNvPr>
          <p:cNvCxnSpPr/>
          <p:nvPr/>
        </p:nvCxnSpPr>
        <p:spPr bwMode="auto">
          <a:xfrm>
            <a:off x="8151765" y="4606829"/>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5" name="Straight Arrow Connector 9244">
            <a:extLst>
              <a:ext uri="{FF2B5EF4-FFF2-40B4-BE49-F238E27FC236}">
                <a16:creationId xmlns:a16="http://schemas.microsoft.com/office/drawing/2014/main" id="{C53BC3E2-9D42-8393-A0EE-28955F2919BC}"/>
              </a:ext>
            </a:extLst>
          </p:cNvPr>
          <p:cNvCxnSpPr/>
          <p:nvPr/>
        </p:nvCxnSpPr>
        <p:spPr bwMode="auto">
          <a:xfrm>
            <a:off x="8381076" y="4777256"/>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6" name="Straight Arrow Connector 9245">
            <a:extLst>
              <a:ext uri="{FF2B5EF4-FFF2-40B4-BE49-F238E27FC236}">
                <a16:creationId xmlns:a16="http://schemas.microsoft.com/office/drawing/2014/main" id="{0915466F-62A6-F861-EE9B-CCCCDD4B73BB}"/>
              </a:ext>
            </a:extLst>
          </p:cNvPr>
          <p:cNvCxnSpPr/>
          <p:nvPr/>
        </p:nvCxnSpPr>
        <p:spPr bwMode="auto">
          <a:xfrm>
            <a:off x="8610387" y="4790189"/>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7" name="Straight Arrow Connector 9246">
            <a:extLst>
              <a:ext uri="{FF2B5EF4-FFF2-40B4-BE49-F238E27FC236}">
                <a16:creationId xmlns:a16="http://schemas.microsoft.com/office/drawing/2014/main" id="{A019B8E5-C857-A26C-9E97-A8C64B670D61}"/>
              </a:ext>
            </a:extLst>
          </p:cNvPr>
          <p:cNvCxnSpPr/>
          <p:nvPr/>
        </p:nvCxnSpPr>
        <p:spPr bwMode="auto">
          <a:xfrm>
            <a:off x="9069187" y="4839453"/>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8" name="Straight Arrow Connector 9247">
            <a:extLst>
              <a:ext uri="{FF2B5EF4-FFF2-40B4-BE49-F238E27FC236}">
                <a16:creationId xmlns:a16="http://schemas.microsoft.com/office/drawing/2014/main" id="{D5E666AD-F40C-CEC7-577E-B3C1FCE10743}"/>
              </a:ext>
            </a:extLst>
          </p:cNvPr>
          <p:cNvCxnSpPr/>
          <p:nvPr/>
        </p:nvCxnSpPr>
        <p:spPr bwMode="auto">
          <a:xfrm>
            <a:off x="10227141" y="5379203"/>
            <a:ext cx="20227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49" name="Straight Arrow Connector 9248">
            <a:extLst>
              <a:ext uri="{FF2B5EF4-FFF2-40B4-BE49-F238E27FC236}">
                <a16:creationId xmlns:a16="http://schemas.microsoft.com/office/drawing/2014/main" id="{0AEE79AC-2953-4920-0ADD-FFC1FCEF73C0}"/>
              </a:ext>
            </a:extLst>
          </p:cNvPr>
          <p:cNvCxnSpPr/>
          <p:nvPr/>
        </p:nvCxnSpPr>
        <p:spPr bwMode="auto">
          <a:xfrm>
            <a:off x="10685764" y="5684003"/>
            <a:ext cx="202275" cy="0"/>
          </a:xfrm>
          <a:prstGeom prst="straightConnector1">
            <a:avLst/>
          </a:prstGeom>
          <a:noFill/>
          <a:ln w="28575" cap="flat" cmpd="sng" algn="ctr">
            <a:solidFill>
              <a:schemeClr val="bg1"/>
            </a:solidFill>
            <a:prstDash val="solid"/>
            <a:round/>
            <a:headEnd type="none" w="med" len="med"/>
            <a:tailEnd type="triangle"/>
          </a:ln>
          <a:effectLst/>
        </p:spPr>
      </p:cxnSp>
      <p:sp>
        <p:nvSpPr>
          <p:cNvPr id="9251" name="Rectangle 9250">
            <a:extLst>
              <a:ext uri="{FF2B5EF4-FFF2-40B4-BE49-F238E27FC236}">
                <a16:creationId xmlns:a16="http://schemas.microsoft.com/office/drawing/2014/main" id="{275C0BB9-73C0-FBDF-1385-745948356E5A}"/>
              </a:ext>
            </a:extLst>
          </p:cNvPr>
          <p:cNvSpPr/>
          <p:nvPr/>
        </p:nvSpPr>
        <p:spPr bwMode="auto">
          <a:xfrm>
            <a:off x="2327876" y="5424143"/>
            <a:ext cx="149393" cy="149393"/>
          </a:xfrm>
          <a:prstGeom prst="rect">
            <a:avLst/>
          </a:prstGeom>
          <a:solidFill>
            <a:schemeClr val="accent1"/>
          </a:solidFill>
          <a:ln w="952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2" name="Rectangle 9251">
            <a:extLst>
              <a:ext uri="{FF2B5EF4-FFF2-40B4-BE49-F238E27FC236}">
                <a16:creationId xmlns:a16="http://schemas.microsoft.com/office/drawing/2014/main" id="{4BE03F71-1D09-AA1C-2CD0-8ABC6A2B4498}"/>
              </a:ext>
            </a:extLst>
          </p:cNvPr>
          <p:cNvSpPr/>
          <p:nvPr/>
        </p:nvSpPr>
        <p:spPr bwMode="auto">
          <a:xfrm>
            <a:off x="2880510" y="5424143"/>
            <a:ext cx="149393" cy="149393"/>
          </a:xfrm>
          <a:prstGeom prst="rect">
            <a:avLst/>
          </a:prstGeom>
          <a:solidFill>
            <a:schemeClr val="accent3"/>
          </a:solidFill>
          <a:ln w="952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3" name="Rectangle 9252">
            <a:extLst>
              <a:ext uri="{FF2B5EF4-FFF2-40B4-BE49-F238E27FC236}">
                <a16:creationId xmlns:a16="http://schemas.microsoft.com/office/drawing/2014/main" id="{73721437-57AA-00F6-F08B-5EE32DD61B43}"/>
              </a:ext>
            </a:extLst>
          </p:cNvPr>
          <p:cNvSpPr/>
          <p:nvPr/>
        </p:nvSpPr>
        <p:spPr bwMode="auto">
          <a:xfrm>
            <a:off x="3402815" y="5424143"/>
            <a:ext cx="149393" cy="149393"/>
          </a:xfrm>
          <a:prstGeom prst="rect">
            <a:avLst/>
          </a:prstGeom>
          <a:solidFill>
            <a:schemeClr val="accent4"/>
          </a:solidFill>
          <a:ln w="952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9" name="TextBox 9258">
            <a:extLst>
              <a:ext uri="{FF2B5EF4-FFF2-40B4-BE49-F238E27FC236}">
                <a16:creationId xmlns:a16="http://schemas.microsoft.com/office/drawing/2014/main" id="{2B787187-BFFB-D725-0DAD-F9216C162C53}"/>
              </a:ext>
            </a:extLst>
          </p:cNvPr>
          <p:cNvSpPr txBox="1"/>
          <p:nvPr/>
        </p:nvSpPr>
        <p:spPr bwMode="auto">
          <a:xfrm>
            <a:off x="2429981" y="5344951"/>
            <a:ext cx="375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9260" name="TextBox 9259">
            <a:extLst>
              <a:ext uri="{FF2B5EF4-FFF2-40B4-BE49-F238E27FC236}">
                <a16:creationId xmlns:a16="http://schemas.microsoft.com/office/drawing/2014/main" id="{6ECF97FE-73F7-28C3-0488-29DE7760E0E5}"/>
              </a:ext>
            </a:extLst>
          </p:cNvPr>
          <p:cNvSpPr txBox="1"/>
          <p:nvPr/>
        </p:nvSpPr>
        <p:spPr bwMode="auto">
          <a:xfrm>
            <a:off x="2996696" y="5344951"/>
            <a:ext cx="377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9261" name="TextBox 9260">
            <a:extLst>
              <a:ext uri="{FF2B5EF4-FFF2-40B4-BE49-F238E27FC236}">
                <a16:creationId xmlns:a16="http://schemas.microsoft.com/office/drawing/2014/main" id="{70E5BC45-839B-6D78-E97A-E38BB37E56F8}"/>
              </a:ext>
            </a:extLst>
          </p:cNvPr>
          <p:cNvSpPr txBox="1"/>
          <p:nvPr/>
        </p:nvSpPr>
        <p:spPr bwMode="auto">
          <a:xfrm>
            <a:off x="3508647" y="5344951"/>
            <a:ext cx="388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grpSp>
        <p:nvGrpSpPr>
          <p:cNvPr id="3" name="Group 2">
            <a:extLst>
              <a:ext uri="{FF2B5EF4-FFF2-40B4-BE49-F238E27FC236}">
                <a16:creationId xmlns:a16="http://schemas.microsoft.com/office/drawing/2014/main" id="{9909DF32-6357-CB66-C735-5F6EE4DADC11}"/>
              </a:ext>
            </a:extLst>
          </p:cNvPr>
          <p:cNvGrpSpPr/>
          <p:nvPr/>
        </p:nvGrpSpPr>
        <p:grpSpPr>
          <a:xfrm>
            <a:off x="3900944" y="5353165"/>
            <a:ext cx="902129" cy="307777"/>
            <a:chOff x="3672471" y="5625076"/>
            <a:chExt cx="902129" cy="307777"/>
          </a:xfrm>
        </p:grpSpPr>
        <p:cxnSp>
          <p:nvCxnSpPr>
            <p:cNvPr id="9254" name="Straight Arrow Connector 9253">
              <a:extLst>
                <a:ext uri="{FF2B5EF4-FFF2-40B4-BE49-F238E27FC236}">
                  <a16:creationId xmlns:a16="http://schemas.microsoft.com/office/drawing/2014/main" id="{850B7FE9-981C-EA98-F6B8-E5C495560C0A}"/>
                </a:ext>
              </a:extLst>
            </p:cNvPr>
            <p:cNvCxnSpPr>
              <a:cxnSpLocks/>
            </p:cNvCxnSpPr>
            <p:nvPr/>
          </p:nvCxnSpPr>
          <p:spPr bwMode="auto">
            <a:xfrm>
              <a:off x="3672471" y="5774344"/>
              <a:ext cx="162715" cy="0"/>
            </a:xfrm>
            <a:prstGeom prst="straightConnector1">
              <a:avLst/>
            </a:prstGeom>
            <a:noFill/>
            <a:ln w="28575" cap="flat" cmpd="sng" algn="ctr">
              <a:solidFill>
                <a:schemeClr val="bg1"/>
              </a:solidFill>
              <a:prstDash val="solid"/>
              <a:round/>
              <a:headEnd type="none" w="med" len="med"/>
              <a:tailEnd type="triangle"/>
            </a:ln>
            <a:effectLst/>
          </p:spPr>
        </p:cxnSp>
        <p:sp>
          <p:nvSpPr>
            <p:cNvPr id="9262" name="TextBox 9261">
              <a:extLst>
                <a:ext uri="{FF2B5EF4-FFF2-40B4-BE49-F238E27FC236}">
                  <a16:creationId xmlns:a16="http://schemas.microsoft.com/office/drawing/2014/main" id="{5C53139F-64D9-0948-8CC1-8268D9212407}"/>
                </a:ext>
              </a:extLst>
            </p:cNvPr>
            <p:cNvSpPr txBox="1"/>
            <p:nvPr/>
          </p:nvSpPr>
          <p:spPr bwMode="auto">
            <a:xfrm>
              <a:off x="3777202" y="5625076"/>
              <a:ext cx="7973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Ongoing</a:t>
              </a:r>
            </a:p>
          </p:txBody>
        </p:sp>
      </p:grpSp>
      <p:sp>
        <p:nvSpPr>
          <p:cNvPr id="9265" name="TextBox 9264">
            <a:extLst>
              <a:ext uri="{FF2B5EF4-FFF2-40B4-BE49-F238E27FC236}">
                <a16:creationId xmlns:a16="http://schemas.microsoft.com/office/drawing/2014/main" id="{BF2F94AA-B580-F0E8-485C-8FE2B606CAD8}"/>
              </a:ext>
            </a:extLst>
          </p:cNvPr>
          <p:cNvSpPr txBox="1"/>
          <p:nvPr/>
        </p:nvSpPr>
        <p:spPr bwMode="auto">
          <a:xfrm>
            <a:off x="1125449" y="5811144"/>
            <a:ext cx="10523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72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FGFRi(s)</a:t>
            </a:r>
          </a:p>
        </p:txBody>
      </p:sp>
      <p:sp>
        <p:nvSpPr>
          <p:cNvPr id="9266" name="TextBox 9265">
            <a:extLst>
              <a:ext uri="{FF2B5EF4-FFF2-40B4-BE49-F238E27FC236}">
                <a16:creationId xmlns:a16="http://schemas.microsoft.com/office/drawing/2014/main" id="{B2F39B78-6DBB-87BF-7CB5-E7984BE2FE93}"/>
              </a:ext>
            </a:extLst>
          </p:cNvPr>
          <p:cNvSpPr txBox="1"/>
          <p:nvPr/>
        </p:nvSpPr>
        <p:spPr bwMode="auto">
          <a:xfrm>
            <a:off x="2129877" y="5827290"/>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67" name="TextBox 9266">
            <a:extLst>
              <a:ext uri="{FF2B5EF4-FFF2-40B4-BE49-F238E27FC236}">
                <a16:creationId xmlns:a16="http://schemas.microsoft.com/office/drawing/2014/main" id="{8567CFF9-228F-D24A-CFB1-8FF7BD0F3E4C}"/>
              </a:ext>
            </a:extLst>
          </p:cNvPr>
          <p:cNvSpPr txBox="1"/>
          <p:nvPr/>
        </p:nvSpPr>
        <p:spPr bwMode="auto">
          <a:xfrm>
            <a:off x="2334183" y="5827290"/>
            <a:ext cx="3993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9268" name="TextBox 9267">
            <a:extLst>
              <a:ext uri="{FF2B5EF4-FFF2-40B4-BE49-F238E27FC236}">
                <a16:creationId xmlns:a16="http://schemas.microsoft.com/office/drawing/2014/main" id="{07DE8EBA-6B7B-E8BE-941A-022648DC6553}"/>
              </a:ext>
            </a:extLst>
          </p:cNvPr>
          <p:cNvSpPr txBox="1"/>
          <p:nvPr/>
        </p:nvSpPr>
        <p:spPr bwMode="auto">
          <a:xfrm>
            <a:off x="2591339" y="5827290"/>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69" name="TextBox 9268">
            <a:extLst>
              <a:ext uri="{FF2B5EF4-FFF2-40B4-BE49-F238E27FC236}">
                <a16:creationId xmlns:a16="http://schemas.microsoft.com/office/drawing/2014/main" id="{0E1DDDB6-290F-7AEB-656E-8ABF5B6CE2A6}"/>
              </a:ext>
            </a:extLst>
          </p:cNvPr>
          <p:cNvSpPr txBox="1"/>
          <p:nvPr/>
        </p:nvSpPr>
        <p:spPr bwMode="auto">
          <a:xfrm>
            <a:off x="2812755" y="5827290"/>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70" name="TextBox 9269">
            <a:extLst>
              <a:ext uri="{FF2B5EF4-FFF2-40B4-BE49-F238E27FC236}">
                <a16:creationId xmlns:a16="http://schemas.microsoft.com/office/drawing/2014/main" id="{6B604764-549D-28E5-9FA9-AB1EFFBB04EB}"/>
              </a:ext>
            </a:extLst>
          </p:cNvPr>
          <p:cNvSpPr txBox="1"/>
          <p:nvPr/>
        </p:nvSpPr>
        <p:spPr bwMode="auto">
          <a:xfrm>
            <a:off x="3273037" y="5827290"/>
            <a:ext cx="3865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a:t>
            </a:r>
          </a:p>
        </p:txBody>
      </p:sp>
      <p:sp>
        <p:nvSpPr>
          <p:cNvPr id="9271" name="TextBox 9270">
            <a:extLst>
              <a:ext uri="{FF2B5EF4-FFF2-40B4-BE49-F238E27FC236}">
                <a16:creationId xmlns:a16="http://schemas.microsoft.com/office/drawing/2014/main" id="{C913BED0-3793-C7E7-A03F-3C06AA4F3998}"/>
              </a:ext>
            </a:extLst>
          </p:cNvPr>
          <p:cNvSpPr txBox="1"/>
          <p:nvPr/>
        </p:nvSpPr>
        <p:spPr bwMode="auto">
          <a:xfrm>
            <a:off x="3086489" y="5827290"/>
            <a:ext cx="2680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9272" name="TextBox 9271">
            <a:extLst>
              <a:ext uri="{FF2B5EF4-FFF2-40B4-BE49-F238E27FC236}">
                <a16:creationId xmlns:a16="http://schemas.microsoft.com/office/drawing/2014/main" id="{7027EFF8-3EAF-A945-21EB-D9BCA750459D}"/>
              </a:ext>
            </a:extLst>
          </p:cNvPr>
          <p:cNvSpPr txBox="1"/>
          <p:nvPr/>
        </p:nvSpPr>
        <p:spPr bwMode="auto">
          <a:xfrm>
            <a:off x="3544245" y="5827290"/>
            <a:ext cx="2680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9273" name="TextBox 9272">
            <a:extLst>
              <a:ext uri="{FF2B5EF4-FFF2-40B4-BE49-F238E27FC236}">
                <a16:creationId xmlns:a16="http://schemas.microsoft.com/office/drawing/2014/main" id="{1D72BBE4-D730-0178-5646-8C4D5087C230}"/>
              </a:ext>
            </a:extLst>
          </p:cNvPr>
          <p:cNvSpPr txBox="1"/>
          <p:nvPr/>
        </p:nvSpPr>
        <p:spPr bwMode="auto">
          <a:xfrm>
            <a:off x="3726921" y="5827290"/>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74" name="TextBox 9273">
            <a:extLst>
              <a:ext uri="{FF2B5EF4-FFF2-40B4-BE49-F238E27FC236}">
                <a16:creationId xmlns:a16="http://schemas.microsoft.com/office/drawing/2014/main" id="{B905E948-C922-6FF3-DB3B-0F81FD0A4B73}"/>
              </a:ext>
            </a:extLst>
          </p:cNvPr>
          <p:cNvSpPr txBox="1"/>
          <p:nvPr/>
        </p:nvSpPr>
        <p:spPr bwMode="auto">
          <a:xfrm>
            <a:off x="3940071" y="5827290"/>
            <a:ext cx="3929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a:t>
            </a:r>
          </a:p>
        </p:txBody>
      </p:sp>
      <p:sp>
        <p:nvSpPr>
          <p:cNvPr id="9275" name="TextBox 9274">
            <a:extLst>
              <a:ext uri="{FF2B5EF4-FFF2-40B4-BE49-F238E27FC236}">
                <a16:creationId xmlns:a16="http://schemas.microsoft.com/office/drawing/2014/main" id="{9EAD1E91-FA29-BA41-539E-792562E78A3F}"/>
              </a:ext>
            </a:extLst>
          </p:cNvPr>
          <p:cNvSpPr txBox="1"/>
          <p:nvPr/>
        </p:nvSpPr>
        <p:spPr bwMode="auto">
          <a:xfrm>
            <a:off x="4191580" y="5827290"/>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76" name="TextBox 9275">
            <a:extLst>
              <a:ext uri="{FF2B5EF4-FFF2-40B4-BE49-F238E27FC236}">
                <a16:creationId xmlns:a16="http://schemas.microsoft.com/office/drawing/2014/main" id="{AB5FB4D4-D6B5-A0AA-BEE8-9C9A6EF4523E}"/>
              </a:ext>
            </a:extLst>
          </p:cNvPr>
          <p:cNvSpPr txBox="1"/>
          <p:nvPr/>
        </p:nvSpPr>
        <p:spPr bwMode="auto">
          <a:xfrm>
            <a:off x="4419601" y="5827290"/>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t>
            </a:r>
          </a:p>
        </p:txBody>
      </p:sp>
      <p:sp>
        <p:nvSpPr>
          <p:cNvPr id="9277" name="TextBox 9276">
            <a:extLst>
              <a:ext uri="{FF2B5EF4-FFF2-40B4-BE49-F238E27FC236}">
                <a16:creationId xmlns:a16="http://schemas.microsoft.com/office/drawing/2014/main" id="{9B39CFE1-DC34-2AE0-75BB-EBABEB03D8A3}"/>
              </a:ext>
            </a:extLst>
          </p:cNvPr>
          <p:cNvSpPr txBox="1"/>
          <p:nvPr/>
        </p:nvSpPr>
        <p:spPr bwMode="auto">
          <a:xfrm>
            <a:off x="4637445" y="5828134"/>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78" name="TextBox 9277">
            <a:extLst>
              <a:ext uri="{FF2B5EF4-FFF2-40B4-BE49-F238E27FC236}">
                <a16:creationId xmlns:a16="http://schemas.microsoft.com/office/drawing/2014/main" id="{B1A1DE3A-A4CA-CF1C-6636-1A78272C2DE5}"/>
              </a:ext>
            </a:extLst>
          </p:cNvPr>
          <p:cNvSpPr txBox="1"/>
          <p:nvPr/>
        </p:nvSpPr>
        <p:spPr bwMode="auto">
          <a:xfrm>
            <a:off x="4864930" y="5828134"/>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79" name="TextBox 9278">
            <a:extLst>
              <a:ext uri="{FF2B5EF4-FFF2-40B4-BE49-F238E27FC236}">
                <a16:creationId xmlns:a16="http://schemas.microsoft.com/office/drawing/2014/main" id="{4B0D1981-3344-345F-08D6-E56BBF90DB4C}"/>
              </a:ext>
            </a:extLst>
          </p:cNvPr>
          <p:cNvSpPr txBox="1"/>
          <p:nvPr/>
        </p:nvSpPr>
        <p:spPr bwMode="auto">
          <a:xfrm>
            <a:off x="5098907" y="5828134"/>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80" name="TextBox 9279">
            <a:extLst>
              <a:ext uri="{FF2B5EF4-FFF2-40B4-BE49-F238E27FC236}">
                <a16:creationId xmlns:a16="http://schemas.microsoft.com/office/drawing/2014/main" id="{AABB43E6-B402-053B-88D3-4B68E2F84748}"/>
              </a:ext>
            </a:extLst>
          </p:cNvPr>
          <p:cNvSpPr txBox="1"/>
          <p:nvPr/>
        </p:nvSpPr>
        <p:spPr bwMode="auto">
          <a:xfrm>
            <a:off x="5320323" y="5828134"/>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81" name="TextBox 9280">
            <a:extLst>
              <a:ext uri="{FF2B5EF4-FFF2-40B4-BE49-F238E27FC236}">
                <a16:creationId xmlns:a16="http://schemas.microsoft.com/office/drawing/2014/main" id="{0571E247-8986-0AD9-88A3-0CA77FE8D6FD}"/>
              </a:ext>
            </a:extLst>
          </p:cNvPr>
          <p:cNvSpPr txBox="1"/>
          <p:nvPr/>
        </p:nvSpPr>
        <p:spPr bwMode="auto">
          <a:xfrm>
            <a:off x="5834240" y="5828134"/>
            <a:ext cx="2792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
            </a:r>
          </a:p>
        </p:txBody>
      </p:sp>
      <p:sp>
        <p:nvSpPr>
          <p:cNvPr id="9282" name="TextBox 9281">
            <a:extLst>
              <a:ext uri="{FF2B5EF4-FFF2-40B4-BE49-F238E27FC236}">
                <a16:creationId xmlns:a16="http://schemas.microsoft.com/office/drawing/2014/main" id="{5FCC3BC8-4E4B-B4D9-936A-E2FC6AE3D45C}"/>
              </a:ext>
            </a:extLst>
          </p:cNvPr>
          <p:cNvSpPr txBox="1"/>
          <p:nvPr/>
        </p:nvSpPr>
        <p:spPr bwMode="auto">
          <a:xfrm>
            <a:off x="5594056" y="5828134"/>
            <a:ext cx="268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9283" name="TextBox 9282">
            <a:extLst>
              <a:ext uri="{FF2B5EF4-FFF2-40B4-BE49-F238E27FC236}">
                <a16:creationId xmlns:a16="http://schemas.microsoft.com/office/drawing/2014/main" id="{519B7EF9-44C0-B2C2-8F47-089725E08316}"/>
              </a:ext>
            </a:extLst>
          </p:cNvPr>
          <p:cNvSpPr txBox="1"/>
          <p:nvPr/>
        </p:nvSpPr>
        <p:spPr bwMode="auto">
          <a:xfrm>
            <a:off x="6009333" y="5828134"/>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84" name="TextBox 9283">
            <a:extLst>
              <a:ext uri="{FF2B5EF4-FFF2-40B4-BE49-F238E27FC236}">
                <a16:creationId xmlns:a16="http://schemas.microsoft.com/office/drawing/2014/main" id="{B898EE2C-A977-A3D8-A403-85DB5ADC994D}"/>
              </a:ext>
            </a:extLst>
          </p:cNvPr>
          <p:cNvSpPr txBox="1"/>
          <p:nvPr/>
        </p:nvSpPr>
        <p:spPr bwMode="auto">
          <a:xfrm>
            <a:off x="6276968" y="5828134"/>
            <a:ext cx="268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9285" name="TextBox 9284">
            <a:extLst>
              <a:ext uri="{FF2B5EF4-FFF2-40B4-BE49-F238E27FC236}">
                <a16:creationId xmlns:a16="http://schemas.microsoft.com/office/drawing/2014/main" id="{0AC90DFA-DD91-2A72-F15E-C9909CF2FD30}"/>
              </a:ext>
            </a:extLst>
          </p:cNvPr>
          <p:cNvSpPr txBox="1"/>
          <p:nvPr/>
        </p:nvSpPr>
        <p:spPr bwMode="auto">
          <a:xfrm>
            <a:off x="6510124" y="5828134"/>
            <a:ext cx="268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9286" name="TextBox 9285">
            <a:extLst>
              <a:ext uri="{FF2B5EF4-FFF2-40B4-BE49-F238E27FC236}">
                <a16:creationId xmlns:a16="http://schemas.microsoft.com/office/drawing/2014/main" id="{95190341-1755-CA12-6760-08103D2B1B17}"/>
              </a:ext>
            </a:extLst>
          </p:cNvPr>
          <p:cNvSpPr txBox="1"/>
          <p:nvPr/>
        </p:nvSpPr>
        <p:spPr bwMode="auto">
          <a:xfrm>
            <a:off x="6741627" y="5828134"/>
            <a:ext cx="268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9287" name="TextBox 9286">
            <a:extLst>
              <a:ext uri="{FF2B5EF4-FFF2-40B4-BE49-F238E27FC236}">
                <a16:creationId xmlns:a16="http://schemas.microsoft.com/office/drawing/2014/main" id="{7C894629-9ACF-6C02-5DE4-A3A1F6D8907D}"/>
              </a:ext>
            </a:extLst>
          </p:cNvPr>
          <p:cNvSpPr txBox="1"/>
          <p:nvPr/>
        </p:nvSpPr>
        <p:spPr bwMode="auto">
          <a:xfrm>
            <a:off x="6927169" y="5828134"/>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88" name="TextBox 9287">
            <a:extLst>
              <a:ext uri="{FF2B5EF4-FFF2-40B4-BE49-F238E27FC236}">
                <a16:creationId xmlns:a16="http://schemas.microsoft.com/office/drawing/2014/main" id="{E6649C1A-2820-BB09-DD92-57A87AEBD2F0}"/>
              </a:ext>
            </a:extLst>
          </p:cNvPr>
          <p:cNvSpPr txBox="1"/>
          <p:nvPr/>
        </p:nvSpPr>
        <p:spPr bwMode="auto">
          <a:xfrm>
            <a:off x="7135895" y="5837036"/>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a:t>
            </a:r>
          </a:p>
        </p:txBody>
      </p:sp>
      <p:sp>
        <p:nvSpPr>
          <p:cNvPr id="9289" name="TextBox 9288">
            <a:extLst>
              <a:ext uri="{FF2B5EF4-FFF2-40B4-BE49-F238E27FC236}">
                <a16:creationId xmlns:a16="http://schemas.microsoft.com/office/drawing/2014/main" id="{0127B3CC-FF99-C1EB-279C-EDAF984AD93A}"/>
              </a:ext>
            </a:extLst>
          </p:cNvPr>
          <p:cNvSpPr txBox="1"/>
          <p:nvPr/>
        </p:nvSpPr>
        <p:spPr bwMode="auto">
          <a:xfrm>
            <a:off x="7381814" y="5837036"/>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90" name="TextBox 9289">
            <a:extLst>
              <a:ext uri="{FF2B5EF4-FFF2-40B4-BE49-F238E27FC236}">
                <a16:creationId xmlns:a16="http://schemas.microsoft.com/office/drawing/2014/main" id="{4C8CB5B7-FDDE-9C92-D67B-262E6823F331}"/>
              </a:ext>
            </a:extLst>
          </p:cNvPr>
          <p:cNvSpPr txBox="1"/>
          <p:nvPr/>
        </p:nvSpPr>
        <p:spPr bwMode="auto">
          <a:xfrm>
            <a:off x="7599023" y="5837036"/>
            <a:ext cx="3865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a:t>
            </a:r>
          </a:p>
        </p:txBody>
      </p:sp>
      <p:sp>
        <p:nvSpPr>
          <p:cNvPr id="9291" name="TextBox 9290">
            <a:extLst>
              <a:ext uri="{FF2B5EF4-FFF2-40B4-BE49-F238E27FC236}">
                <a16:creationId xmlns:a16="http://schemas.microsoft.com/office/drawing/2014/main" id="{1DF2F458-414C-8930-21BE-17DC5048C641}"/>
              </a:ext>
            </a:extLst>
          </p:cNvPr>
          <p:cNvSpPr txBox="1"/>
          <p:nvPr/>
        </p:nvSpPr>
        <p:spPr bwMode="auto">
          <a:xfrm>
            <a:off x="7830794" y="5837036"/>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a:t>
            </a:r>
          </a:p>
        </p:txBody>
      </p:sp>
      <p:sp>
        <p:nvSpPr>
          <p:cNvPr id="9292" name="TextBox 9291">
            <a:extLst>
              <a:ext uri="{FF2B5EF4-FFF2-40B4-BE49-F238E27FC236}">
                <a16:creationId xmlns:a16="http://schemas.microsoft.com/office/drawing/2014/main" id="{5BF946C4-B91D-9FB5-C688-571207F5AB93}"/>
              </a:ext>
            </a:extLst>
          </p:cNvPr>
          <p:cNvSpPr txBox="1"/>
          <p:nvPr/>
        </p:nvSpPr>
        <p:spPr bwMode="auto">
          <a:xfrm>
            <a:off x="8356735" y="5837036"/>
            <a:ext cx="268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9293" name="TextBox 9292">
            <a:extLst>
              <a:ext uri="{FF2B5EF4-FFF2-40B4-BE49-F238E27FC236}">
                <a16:creationId xmlns:a16="http://schemas.microsoft.com/office/drawing/2014/main" id="{B2782651-C313-22FA-2006-A9BC9E924953}"/>
              </a:ext>
            </a:extLst>
          </p:cNvPr>
          <p:cNvSpPr txBox="1"/>
          <p:nvPr/>
        </p:nvSpPr>
        <p:spPr bwMode="auto">
          <a:xfrm>
            <a:off x="8068461" y="5837036"/>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t>
            </a:r>
          </a:p>
        </p:txBody>
      </p:sp>
      <p:sp>
        <p:nvSpPr>
          <p:cNvPr id="9294" name="TextBox 9293">
            <a:extLst>
              <a:ext uri="{FF2B5EF4-FFF2-40B4-BE49-F238E27FC236}">
                <a16:creationId xmlns:a16="http://schemas.microsoft.com/office/drawing/2014/main" id="{028635BF-1C0F-CDA7-A2E9-4B0A957D9FA3}"/>
              </a:ext>
            </a:extLst>
          </p:cNvPr>
          <p:cNvSpPr txBox="1"/>
          <p:nvPr/>
        </p:nvSpPr>
        <p:spPr bwMode="auto">
          <a:xfrm>
            <a:off x="8526218" y="5837036"/>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p>
        </p:txBody>
      </p:sp>
      <p:sp>
        <p:nvSpPr>
          <p:cNvPr id="9295" name="TextBox 9294">
            <a:extLst>
              <a:ext uri="{FF2B5EF4-FFF2-40B4-BE49-F238E27FC236}">
                <a16:creationId xmlns:a16="http://schemas.microsoft.com/office/drawing/2014/main" id="{00B63F5B-E748-7A72-7844-769A20B066AE}"/>
              </a:ext>
            </a:extLst>
          </p:cNvPr>
          <p:cNvSpPr txBox="1"/>
          <p:nvPr/>
        </p:nvSpPr>
        <p:spPr bwMode="auto">
          <a:xfrm>
            <a:off x="8751373" y="5837036"/>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296" name="TextBox 9295">
            <a:extLst>
              <a:ext uri="{FF2B5EF4-FFF2-40B4-BE49-F238E27FC236}">
                <a16:creationId xmlns:a16="http://schemas.microsoft.com/office/drawing/2014/main" id="{85C7A195-D8EB-77D3-28A0-AEFBD65BEC30}"/>
              </a:ext>
            </a:extLst>
          </p:cNvPr>
          <p:cNvSpPr txBox="1"/>
          <p:nvPr/>
        </p:nvSpPr>
        <p:spPr bwMode="auto">
          <a:xfrm>
            <a:off x="8984529" y="5837036"/>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
            </a:r>
          </a:p>
        </p:txBody>
      </p:sp>
      <p:sp>
        <p:nvSpPr>
          <p:cNvPr id="9297" name="TextBox 9296">
            <a:extLst>
              <a:ext uri="{FF2B5EF4-FFF2-40B4-BE49-F238E27FC236}">
                <a16:creationId xmlns:a16="http://schemas.microsoft.com/office/drawing/2014/main" id="{2B5525B9-F63F-5FFA-AA29-C54870611582}"/>
              </a:ext>
            </a:extLst>
          </p:cNvPr>
          <p:cNvSpPr txBox="1"/>
          <p:nvPr/>
        </p:nvSpPr>
        <p:spPr bwMode="auto">
          <a:xfrm>
            <a:off x="9258511" y="5837036"/>
            <a:ext cx="268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t>
            </a:r>
          </a:p>
        </p:txBody>
      </p:sp>
      <p:sp>
        <p:nvSpPr>
          <p:cNvPr id="9298" name="TextBox 9297">
            <a:extLst>
              <a:ext uri="{FF2B5EF4-FFF2-40B4-BE49-F238E27FC236}">
                <a16:creationId xmlns:a16="http://schemas.microsoft.com/office/drawing/2014/main" id="{9C2B8A79-57BD-8B8D-6B38-137D38C6F4D3}"/>
              </a:ext>
            </a:extLst>
          </p:cNvPr>
          <p:cNvSpPr txBox="1"/>
          <p:nvPr/>
        </p:nvSpPr>
        <p:spPr bwMode="auto">
          <a:xfrm>
            <a:off x="9486532" y="5837036"/>
            <a:ext cx="268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9299" name="TextBox 9298">
            <a:extLst>
              <a:ext uri="{FF2B5EF4-FFF2-40B4-BE49-F238E27FC236}">
                <a16:creationId xmlns:a16="http://schemas.microsoft.com/office/drawing/2014/main" id="{41523A4D-C15D-2ACD-C509-EF5C79702956}"/>
              </a:ext>
            </a:extLst>
          </p:cNvPr>
          <p:cNvSpPr txBox="1"/>
          <p:nvPr/>
        </p:nvSpPr>
        <p:spPr bwMode="auto">
          <a:xfrm>
            <a:off x="9684427" y="5837739"/>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
            </a:r>
          </a:p>
        </p:txBody>
      </p:sp>
      <p:sp>
        <p:nvSpPr>
          <p:cNvPr id="9300" name="TextBox 9299">
            <a:extLst>
              <a:ext uri="{FF2B5EF4-FFF2-40B4-BE49-F238E27FC236}">
                <a16:creationId xmlns:a16="http://schemas.microsoft.com/office/drawing/2014/main" id="{ED86CAB6-4AAC-108D-5834-2CECEB08E74B}"/>
              </a:ext>
            </a:extLst>
          </p:cNvPr>
          <p:cNvSpPr txBox="1"/>
          <p:nvPr/>
        </p:nvSpPr>
        <p:spPr bwMode="auto">
          <a:xfrm>
            <a:off x="9952061" y="5837739"/>
            <a:ext cx="268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9301" name="TextBox 9300">
            <a:extLst>
              <a:ext uri="{FF2B5EF4-FFF2-40B4-BE49-F238E27FC236}">
                <a16:creationId xmlns:a16="http://schemas.microsoft.com/office/drawing/2014/main" id="{A85575BB-8695-0B47-477F-184726552FF4}"/>
              </a:ext>
            </a:extLst>
          </p:cNvPr>
          <p:cNvSpPr txBox="1"/>
          <p:nvPr/>
        </p:nvSpPr>
        <p:spPr bwMode="auto">
          <a:xfrm>
            <a:off x="10124303" y="5837739"/>
            <a:ext cx="38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a:t>
            </a:r>
          </a:p>
        </p:txBody>
      </p:sp>
      <p:sp>
        <p:nvSpPr>
          <p:cNvPr id="9302" name="TextBox 9301">
            <a:extLst>
              <a:ext uri="{FF2B5EF4-FFF2-40B4-BE49-F238E27FC236}">
                <a16:creationId xmlns:a16="http://schemas.microsoft.com/office/drawing/2014/main" id="{05012DBC-429A-56F9-E2C7-E610E850F576}"/>
              </a:ext>
            </a:extLst>
          </p:cNvPr>
          <p:cNvSpPr txBox="1"/>
          <p:nvPr/>
        </p:nvSpPr>
        <p:spPr bwMode="auto">
          <a:xfrm>
            <a:off x="10374240" y="5837739"/>
            <a:ext cx="3529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sp>
        <p:nvSpPr>
          <p:cNvPr id="9303" name="TextBox 9302">
            <a:extLst>
              <a:ext uri="{FF2B5EF4-FFF2-40B4-BE49-F238E27FC236}">
                <a16:creationId xmlns:a16="http://schemas.microsoft.com/office/drawing/2014/main" id="{237166C9-EB03-FB0F-2F8B-1CF2DA6EB292}"/>
              </a:ext>
            </a:extLst>
          </p:cNvPr>
          <p:cNvSpPr txBox="1"/>
          <p:nvPr/>
        </p:nvSpPr>
        <p:spPr bwMode="auto">
          <a:xfrm>
            <a:off x="10573472" y="5837739"/>
            <a:ext cx="410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Tree>
    <p:extLst>
      <p:ext uri="{BB962C8B-B14F-4D97-AF65-F5344CB8AC3E}">
        <p14:creationId xmlns:p14="http://schemas.microsoft.com/office/powerpoint/2010/main" val="2932974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DCCC99-76B7-424D-B596-B7AD921E4ABA}"/>
              </a:ext>
            </a:extLst>
          </p:cNvPr>
          <p:cNvSpPr>
            <a:spLocks noGrp="1"/>
          </p:cNvSpPr>
          <p:nvPr>
            <p:ph type="title"/>
          </p:nvPr>
        </p:nvSpPr>
        <p:spPr/>
        <p:txBody>
          <a:bodyPr>
            <a:noAutofit/>
          </a:bodyPr>
          <a:lstStyle/>
          <a:p>
            <a:r>
              <a:rPr lang="en-US" altLang="en-US" kern="0" dirty="0">
                <a:cs typeface="Calibri" panose="020F0502020204030204" pitchFamily="34" charset="0"/>
              </a:rPr>
              <a:t>Incidence of </a:t>
            </a:r>
            <a:r>
              <a:rPr lang="en-US" altLang="en-US" i="1" kern="0" dirty="0">
                <a:cs typeface="Calibri" panose="020F0502020204030204" pitchFamily="34" charset="0"/>
              </a:rPr>
              <a:t>IDH1</a:t>
            </a:r>
            <a:r>
              <a:rPr lang="en-US" altLang="en-US" kern="0" dirty="0">
                <a:cs typeface="Calibri" panose="020F0502020204030204" pitchFamily="34" charset="0"/>
              </a:rPr>
              <a:t> and </a:t>
            </a:r>
            <a:r>
              <a:rPr lang="en-US" altLang="en-US" i="1" kern="0" dirty="0">
                <a:cs typeface="Calibri" panose="020F0502020204030204" pitchFamily="34" charset="0"/>
              </a:rPr>
              <a:t>IDH2</a:t>
            </a:r>
            <a:r>
              <a:rPr lang="en-US" altLang="en-US" kern="0" dirty="0">
                <a:cs typeface="Calibri" panose="020F0502020204030204" pitchFamily="34" charset="0"/>
              </a:rPr>
              <a:t> Mutations in Intrahepatic and Extrahepatic Cholangiocarcinoma</a:t>
            </a:r>
            <a:endParaRPr lang="en-US" dirty="0">
              <a:cs typeface="Calibri" panose="020F0502020204030204" pitchFamily="34" charset="0"/>
            </a:endParaRPr>
          </a:p>
        </p:txBody>
      </p:sp>
      <p:sp>
        <p:nvSpPr>
          <p:cNvPr id="5" name="Text Placeholder 4">
            <a:extLst>
              <a:ext uri="{FF2B5EF4-FFF2-40B4-BE49-F238E27FC236}">
                <a16:creationId xmlns:a16="http://schemas.microsoft.com/office/drawing/2014/main" id="{B86A8DED-C75D-1442-B0C1-8FFAFF0EC9B8}"/>
              </a:ext>
            </a:extLst>
          </p:cNvPr>
          <p:cNvSpPr>
            <a:spLocks noGrp="1"/>
          </p:cNvSpPr>
          <p:nvPr>
            <p:ph type="body" sz="quarter" idx="4294967295"/>
          </p:nvPr>
        </p:nvSpPr>
        <p:spPr>
          <a:xfrm>
            <a:off x="406400" y="6385279"/>
            <a:ext cx="9131300" cy="292100"/>
          </a:xfrm>
        </p:spPr>
        <p:txBody>
          <a:bodyPr/>
          <a:lstStyle/>
          <a:p>
            <a:pPr marL="0" indent="0">
              <a:buNone/>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Heuser. Exp Hematol. 2015;43:685. </a:t>
            </a:r>
            <a:r>
              <a:rPr lang="en-US" altLang="en-US" sz="1200" kern="0" dirty="0">
                <a:solidFill>
                  <a:schemeClr val="bg2"/>
                </a:solidFill>
              </a:rPr>
              <a:t>Borger. Oncologist. 2012;17:72.</a:t>
            </a:r>
          </a:p>
        </p:txBody>
      </p:sp>
      <p:grpSp>
        <p:nvGrpSpPr>
          <p:cNvPr id="3" name="Group 2">
            <a:extLst>
              <a:ext uri="{FF2B5EF4-FFF2-40B4-BE49-F238E27FC236}">
                <a16:creationId xmlns:a16="http://schemas.microsoft.com/office/drawing/2014/main" id="{B2FA7D17-308E-2019-7C8E-0824BB272157}"/>
              </a:ext>
            </a:extLst>
          </p:cNvPr>
          <p:cNvGrpSpPr/>
          <p:nvPr/>
        </p:nvGrpSpPr>
        <p:grpSpPr>
          <a:xfrm>
            <a:off x="1999561" y="5594874"/>
            <a:ext cx="9064619" cy="369332"/>
            <a:chOff x="1588695" y="5594874"/>
            <a:chExt cx="9064619" cy="369332"/>
          </a:xfrm>
        </p:grpSpPr>
        <p:sp>
          <p:nvSpPr>
            <p:cNvPr id="78848" name="TextBox 78847">
              <a:extLst>
                <a:ext uri="{FF2B5EF4-FFF2-40B4-BE49-F238E27FC236}">
                  <a16:creationId xmlns:a16="http://schemas.microsoft.com/office/drawing/2014/main" id="{8999A7A6-EB28-F237-D571-8E84C3FB1756}"/>
                </a:ext>
              </a:extLst>
            </p:cNvPr>
            <p:cNvSpPr txBox="1"/>
            <p:nvPr/>
          </p:nvSpPr>
          <p:spPr bwMode="auto">
            <a:xfrm>
              <a:off x="1588695" y="5594874"/>
              <a:ext cx="654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IDH1</a:t>
              </a:r>
            </a:p>
          </p:txBody>
        </p:sp>
        <p:sp>
          <p:nvSpPr>
            <p:cNvPr id="78849" name="TextBox 78848">
              <a:extLst>
                <a:ext uri="{FF2B5EF4-FFF2-40B4-BE49-F238E27FC236}">
                  <a16:creationId xmlns:a16="http://schemas.microsoft.com/office/drawing/2014/main" id="{27264F93-276E-95FA-B1E1-22CBB0ACBAB1}"/>
                </a:ext>
              </a:extLst>
            </p:cNvPr>
            <p:cNvSpPr txBox="1"/>
            <p:nvPr/>
          </p:nvSpPr>
          <p:spPr bwMode="auto">
            <a:xfrm>
              <a:off x="2750848" y="5594874"/>
              <a:ext cx="6880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p>
          </p:txBody>
        </p:sp>
        <p:sp>
          <p:nvSpPr>
            <p:cNvPr id="78850" name="TextBox 78849">
              <a:extLst>
                <a:ext uri="{FF2B5EF4-FFF2-40B4-BE49-F238E27FC236}">
                  <a16:creationId xmlns:a16="http://schemas.microsoft.com/office/drawing/2014/main" id="{3E764AAC-C1DF-947D-9AA3-BC397DD68A55}"/>
                </a:ext>
              </a:extLst>
            </p:cNvPr>
            <p:cNvSpPr txBox="1"/>
            <p:nvPr/>
          </p:nvSpPr>
          <p:spPr bwMode="auto">
            <a:xfrm>
              <a:off x="3972393" y="5594874"/>
              <a:ext cx="6559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p>
          </p:txBody>
        </p:sp>
        <p:sp>
          <p:nvSpPr>
            <p:cNvPr id="78851" name="TextBox 78850">
              <a:extLst>
                <a:ext uri="{FF2B5EF4-FFF2-40B4-BE49-F238E27FC236}">
                  <a16:creationId xmlns:a16="http://schemas.microsoft.com/office/drawing/2014/main" id="{D6EF344B-2CDC-85E4-9E11-02C9C1A161F3}"/>
                </a:ext>
              </a:extLst>
            </p:cNvPr>
            <p:cNvSpPr txBox="1"/>
            <p:nvPr/>
          </p:nvSpPr>
          <p:spPr bwMode="auto">
            <a:xfrm>
              <a:off x="5165778" y="5594874"/>
              <a:ext cx="7136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NRAS</a:t>
              </a:r>
            </a:p>
          </p:txBody>
        </p:sp>
        <p:sp>
          <p:nvSpPr>
            <p:cNvPr id="78852" name="TextBox 78851">
              <a:extLst>
                <a:ext uri="{FF2B5EF4-FFF2-40B4-BE49-F238E27FC236}">
                  <a16:creationId xmlns:a16="http://schemas.microsoft.com/office/drawing/2014/main" id="{800DA52C-EA2D-948A-EF03-453D26F28E0C}"/>
                </a:ext>
              </a:extLst>
            </p:cNvPr>
            <p:cNvSpPr txBox="1"/>
            <p:nvPr/>
          </p:nvSpPr>
          <p:spPr bwMode="auto">
            <a:xfrm>
              <a:off x="6391413" y="5594874"/>
              <a:ext cx="6896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BRAF</a:t>
              </a:r>
            </a:p>
          </p:txBody>
        </p:sp>
        <p:sp>
          <p:nvSpPr>
            <p:cNvPr id="78853" name="TextBox 78852">
              <a:extLst>
                <a:ext uri="{FF2B5EF4-FFF2-40B4-BE49-F238E27FC236}">
                  <a16:creationId xmlns:a16="http://schemas.microsoft.com/office/drawing/2014/main" id="{207314BB-72FB-D380-4A11-0E47255678F6}"/>
                </a:ext>
              </a:extLst>
            </p:cNvPr>
            <p:cNvSpPr txBox="1"/>
            <p:nvPr/>
          </p:nvSpPr>
          <p:spPr bwMode="auto">
            <a:xfrm>
              <a:off x="7545638" y="5594874"/>
              <a:ext cx="6815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AKT1</a:t>
              </a:r>
            </a:p>
          </p:txBody>
        </p:sp>
        <p:sp>
          <p:nvSpPr>
            <p:cNvPr id="78854" name="TextBox 78853">
              <a:extLst>
                <a:ext uri="{FF2B5EF4-FFF2-40B4-BE49-F238E27FC236}">
                  <a16:creationId xmlns:a16="http://schemas.microsoft.com/office/drawing/2014/main" id="{B3766470-E368-6191-60B1-0944FB25F668}"/>
                </a:ext>
              </a:extLst>
            </p:cNvPr>
            <p:cNvSpPr txBox="1"/>
            <p:nvPr/>
          </p:nvSpPr>
          <p:spPr bwMode="auto">
            <a:xfrm>
              <a:off x="8710131" y="5594874"/>
              <a:ext cx="654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IDH2</a:t>
              </a:r>
            </a:p>
          </p:txBody>
        </p:sp>
        <p:sp>
          <p:nvSpPr>
            <p:cNvPr id="78855" name="TextBox 78854">
              <a:extLst>
                <a:ext uri="{FF2B5EF4-FFF2-40B4-BE49-F238E27FC236}">
                  <a16:creationId xmlns:a16="http://schemas.microsoft.com/office/drawing/2014/main" id="{68FCA4C5-14A9-690C-CA53-12AAEBD0A550}"/>
                </a:ext>
              </a:extLst>
            </p:cNvPr>
            <p:cNvSpPr txBox="1"/>
            <p:nvPr/>
          </p:nvSpPr>
          <p:spPr bwMode="auto">
            <a:xfrm>
              <a:off x="9967036" y="5594874"/>
              <a:ext cx="686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PTEN</a:t>
              </a:r>
            </a:p>
          </p:txBody>
        </p:sp>
      </p:grpSp>
      <p:sp>
        <p:nvSpPr>
          <p:cNvPr id="43" name="TextBox 42">
            <a:extLst>
              <a:ext uri="{FF2B5EF4-FFF2-40B4-BE49-F238E27FC236}">
                <a16:creationId xmlns:a16="http://schemas.microsoft.com/office/drawing/2014/main" id="{D8348B41-4D13-6178-1D0C-4949C70E35C5}"/>
              </a:ext>
            </a:extLst>
          </p:cNvPr>
          <p:cNvSpPr txBox="1"/>
          <p:nvPr/>
        </p:nvSpPr>
        <p:spPr bwMode="auto">
          <a:xfrm>
            <a:off x="5015440" y="1854098"/>
            <a:ext cx="13120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ICC </a:t>
            </a:r>
            <a:r>
              <a:rPr kumimoji="0" lang="en-US" alt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(n = 40)</a:t>
            </a:r>
            <a:br>
              <a:rPr kumimoji="0" lang="en-US"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ECC </a:t>
            </a:r>
            <a:r>
              <a:rPr kumimoji="0" lang="en-US" alt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(n = 22)</a:t>
            </a:r>
          </a:p>
        </p:txBody>
      </p:sp>
      <p:cxnSp>
        <p:nvCxnSpPr>
          <p:cNvPr id="12" name="Straight Connector 11">
            <a:extLst>
              <a:ext uri="{FF2B5EF4-FFF2-40B4-BE49-F238E27FC236}">
                <a16:creationId xmlns:a16="http://schemas.microsoft.com/office/drawing/2014/main" id="{1A274171-9523-48EB-A5B9-6B40A560C3FC}"/>
              </a:ext>
            </a:extLst>
          </p:cNvPr>
          <p:cNvCxnSpPr/>
          <p:nvPr/>
        </p:nvCxnSpPr>
        <p:spPr bwMode="auto">
          <a:xfrm rot="5400000" flipH="1" flipV="1">
            <a:off x="4638563" y="2378991"/>
            <a:ext cx="67534" cy="27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4260B02-6E03-BA68-20B7-F5EA7031FBB6}"/>
              </a:ext>
            </a:extLst>
          </p:cNvPr>
          <p:cNvSpPr txBox="1"/>
          <p:nvPr/>
        </p:nvSpPr>
        <p:spPr bwMode="auto">
          <a:xfrm>
            <a:off x="1162369" y="5332433"/>
            <a:ext cx="517627"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9" name="Group 8">
            <a:extLst>
              <a:ext uri="{FF2B5EF4-FFF2-40B4-BE49-F238E27FC236}">
                <a16:creationId xmlns:a16="http://schemas.microsoft.com/office/drawing/2014/main" id="{91BEAD96-A06B-DF2E-D7B2-FF3F0F6B109B}"/>
              </a:ext>
            </a:extLst>
          </p:cNvPr>
          <p:cNvGrpSpPr/>
          <p:nvPr/>
        </p:nvGrpSpPr>
        <p:grpSpPr>
          <a:xfrm>
            <a:off x="1648178" y="1700039"/>
            <a:ext cx="97124" cy="3828791"/>
            <a:chOff x="1565333" y="1700039"/>
            <a:chExt cx="179969" cy="3828791"/>
          </a:xfrm>
        </p:grpSpPr>
        <p:cxnSp>
          <p:nvCxnSpPr>
            <p:cNvPr id="10" name="Straight Connector 9">
              <a:extLst>
                <a:ext uri="{FF2B5EF4-FFF2-40B4-BE49-F238E27FC236}">
                  <a16:creationId xmlns:a16="http://schemas.microsoft.com/office/drawing/2014/main" id="{D8F3D725-0C17-AEF1-FC63-CE7F85EA664C}"/>
                </a:ext>
              </a:extLst>
            </p:cNvPr>
            <p:cNvCxnSpPr/>
            <p:nvPr/>
          </p:nvCxnSpPr>
          <p:spPr bwMode="auto">
            <a:xfrm>
              <a:off x="1565333" y="5528830"/>
              <a:ext cx="17432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9574A07-B891-583E-2701-EA1998250A4D}"/>
                </a:ext>
              </a:extLst>
            </p:cNvPr>
            <p:cNvCxnSpPr/>
            <p:nvPr/>
          </p:nvCxnSpPr>
          <p:spPr bwMode="auto">
            <a:xfrm>
              <a:off x="1565333" y="4769073"/>
              <a:ext cx="17432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B701FAE-AC62-EA56-4D11-442AB8B5614E}"/>
                </a:ext>
              </a:extLst>
            </p:cNvPr>
            <p:cNvCxnSpPr/>
            <p:nvPr/>
          </p:nvCxnSpPr>
          <p:spPr bwMode="auto">
            <a:xfrm>
              <a:off x="1570979" y="4005940"/>
              <a:ext cx="17432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D0021515-5B7D-09F0-27F1-F139B00215B3}"/>
                </a:ext>
              </a:extLst>
            </p:cNvPr>
            <p:cNvCxnSpPr/>
            <p:nvPr/>
          </p:nvCxnSpPr>
          <p:spPr bwMode="auto">
            <a:xfrm>
              <a:off x="1570979" y="3239430"/>
              <a:ext cx="17432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C2DBD58-9CA4-4DF8-3F7B-5AFE6A3DEBE1}"/>
                </a:ext>
              </a:extLst>
            </p:cNvPr>
            <p:cNvCxnSpPr/>
            <p:nvPr/>
          </p:nvCxnSpPr>
          <p:spPr bwMode="auto">
            <a:xfrm>
              <a:off x="1570979" y="2469543"/>
              <a:ext cx="17432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CCD3F27-0874-014A-CB87-79138464157E}"/>
                </a:ext>
              </a:extLst>
            </p:cNvPr>
            <p:cNvCxnSpPr>
              <a:cxnSpLocks/>
            </p:cNvCxnSpPr>
            <p:nvPr/>
          </p:nvCxnSpPr>
          <p:spPr bwMode="auto">
            <a:xfrm>
              <a:off x="1570979" y="1700039"/>
              <a:ext cx="174323"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F9129FDB-EA03-C5F7-5F8A-3ABC733AE194}"/>
              </a:ext>
            </a:extLst>
          </p:cNvPr>
          <p:cNvSpPr txBox="1"/>
          <p:nvPr/>
        </p:nvSpPr>
        <p:spPr bwMode="auto">
          <a:xfrm>
            <a:off x="1162369" y="4559371"/>
            <a:ext cx="517627"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0" name="TextBox 19">
            <a:extLst>
              <a:ext uri="{FF2B5EF4-FFF2-40B4-BE49-F238E27FC236}">
                <a16:creationId xmlns:a16="http://schemas.microsoft.com/office/drawing/2014/main" id="{DB6D0799-7101-9FFE-6FBE-F5CD745FDB8C}"/>
              </a:ext>
            </a:extLst>
          </p:cNvPr>
          <p:cNvSpPr txBox="1"/>
          <p:nvPr/>
        </p:nvSpPr>
        <p:spPr bwMode="auto">
          <a:xfrm>
            <a:off x="961592" y="3834140"/>
            <a:ext cx="718405"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1" name="TextBox 20">
            <a:extLst>
              <a:ext uri="{FF2B5EF4-FFF2-40B4-BE49-F238E27FC236}">
                <a16:creationId xmlns:a16="http://schemas.microsoft.com/office/drawing/2014/main" id="{8F4E0C14-A9D8-D58F-08A2-5D1951F2084D}"/>
              </a:ext>
            </a:extLst>
          </p:cNvPr>
          <p:cNvSpPr txBox="1"/>
          <p:nvPr/>
        </p:nvSpPr>
        <p:spPr bwMode="auto">
          <a:xfrm>
            <a:off x="961592" y="3061079"/>
            <a:ext cx="718405"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2" name="TextBox 21">
            <a:extLst>
              <a:ext uri="{FF2B5EF4-FFF2-40B4-BE49-F238E27FC236}">
                <a16:creationId xmlns:a16="http://schemas.microsoft.com/office/drawing/2014/main" id="{9EC033E0-3AF6-922A-65A1-D1E99A8A5370}"/>
              </a:ext>
            </a:extLst>
          </p:cNvPr>
          <p:cNvSpPr txBox="1"/>
          <p:nvPr/>
        </p:nvSpPr>
        <p:spPr bwMode="auto">
          <a:xfrm>
            <a:off x="961592" y="2279900"/>
            <a:ext cx="718405"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3" name="TextBox 22">
            <a:extLst>
              <a:ext uri="{FF2B5EF4-FFF2-40B4-BE49-F238E27FC236}">
                <a16:creationId xmlns:a16="http://schemas.microsoft.com/office/drawing/2014/main" id="{745A00BA-F200-520E-EC69-74E978E96F75}"/>
              </a:ext>
            </a:extLst>
          </p:cNvPr>
          <p:cNvSpPr txBox="1"/>
          <p:nvPr/>
        </p:nvSpPr>
        <p:spPr bwMode="auto">
          <a:xfrm>
            <a:off x="961592" y="1506839"/>
            <a:ext cx="718405"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3" name="Rectangle 32">
            <a:extLst>
              <a:ext uri="{FF2B5EF4-FFF2-40B4-BE49-F238E27FC236}">
                <a16:creationId xmlns:a16="http://schemas.microsoft.com/office/drawing/2014/main" id="{E2A57F56-7BE4-2722-459E-3D0BF20D1E05}"/>
              </a:ext>
            </a:extLst>
          </p:cNvPr>
          <p:cNvSpPr/>
          <p:nvPr/>
        </p:nvSpPr>
        <p:spPr bwMode="auto">
          <a:xfrm>
            <a:off x="10211493" y="5108271"/>
            <a:ext cx="492464" cy="4205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6A991CF2-6697-2A1B-4796-40A5D737401B}"/>
              </a:ext>
            </a:extLst>
          </p:cNvPr>
          <p:cNvSpPr/>
          <p:nvPr/>
        </p:nvSpPr>
        <p:spPr bwMode="auto">
          <a:xfrm>
            <a:off x="9022923" y="5108271"/>
            <a:ext cx="492464" cy="4205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0DB08833-3CF8-619B-FB3D-4AA8B69862E6}"/>
              </a:ext>
            </a:extLst>
          </p:cNvPr>
          <p:cNvSpPr/>
          <p:nvPr/>
        </p:nvSpPr>
        <p:spPr bwMode="auto">
          <a:xfrm>
            <a:off x="7809289" y="5108271"/>
            <a:ext cx="492464" cy="4205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79A71AC7-57F0-0CF4-CA63-F21FA6C8C847}"/>
              </a:ext>
            </a:extLst>
          </p:cNvPr>
          <p:cNvSpPr/>
          <p:nvPr/>
        </p:nvSpPr>
        <p:spPr bwMode="auto">
          <a:xfrm>
            <a:off x="6630435" y="5108271"/>
            <a:ext cx="492464" cy="4205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501506A5-5265-6F1C-2940-F0A5269AA07D}"/>
              </a:ext>
            </a:extLst>
          </p:cNvPr>
          <p:cNvSpPr/>
          <p:nvPr/>
        </p:nvSpPr>
        <p:spPr bwMode="auto">
          <a:xfrm>
            <a:off x="5422801" y="4804107"/>
            <a:ext cx="492464" cy="72472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6ABA245F-31DF-7117-EE3B-71A8D7230E2A}"/>
              </a:ext>
            </a:extLst>
          </p:cNvPr>
          <p:cNvSpPr/>
          <p:nvPr/>
        </p:nvSpPr>
        <p:spPr bwMode="auto">
          <a:xfrm>
            <a:off x="4238979" y="4801028"/>
            <a:ext cx="492464" cy="72472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E8A5401B-D1FB-8235-2D57-651CCC877394}"/>
              </a:ext>
            </a:extLst>
          </p:cNvPr>
          <p:cNvSpPr/>
          <p:nvPr/>
        </p:nvSpPr>
        <p:spPr bwMode="auto">
          <a:xfrm>
            <a:off x="3039107" y="4801027"/>
            <a:ext cx="492464" cy="72472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12EF8CB9-3129-701B-1CD0-F1429B2FF024}"/>
              </a:ext>
            </a:extLst>
          </p:cNvPr>
          <p:cNvSpPr/>
          <p:nvPr/>
        </p:nvSpPr>
        <p:spPr bwMode="auto">
          <a:xfrm>
            <a:off x="1876107" y="2501467"/>
            <a:ext cx="492464" cy="30242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5BDE2C8C-A12A-0032-A386-E2AAFC663219}"/>
              </a:ext>
            </a:extLst>
          </p:cNvPr>
          <p:cNvSpPr/>
          <p:nvPr/>
        </p:nvSpPr>
        <p:spPr bwMode="auto">
          <a:xfrm>
            <a:off x="3548567" y="2042237"/>
            <a:ext cx="492464" cy="34835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FC437E56-BE7E-E2B3-A041-FD79523BAD47}"/>
              </a:ext>
            </a:extLst>
          </p:cNvPr>
          <p:cNvSpPr/>
          <p:nvPr/>
        </p:nvSpPr>
        <p:spPr bwMode="auto">
          <a:xfrm>
            <a:off x="4747586" y="3426676"/>
            <a:ext cx="492464" cy="209907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5F266DD3-6FDE-E599-B8D3-96D714A0C7F5}"/>
              </a:ext>
            </a:extLst>
          </p:cNvPr>
          <p:cNvSpPr/>
          <p:nvPr/>
        </p:nvSpPr>
        <p:spPr bwMode="auto">
          <a:xfrm>
            <a:off x="4844414" y="1953791"/>
            <a:ext cx="174931" cy="1764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B051F7F8-CA9D-6C41-9E0C-B41A2E2778C3}"/>
              </a:ext>
            </a:extLst>
          </p:cNvPr>
          <p:cNvSpPr txBox="1"/>
          <p:nvPr/>
        </p:nvSpPr>
        <p:spPr bwMode="auto">
          <a:xfrm>
            <a:off x="1912986" y="21839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9" name="TextBox 48">
            <a:extLst>
              <a:ext uri="{FF2B5EF4-FFF2-40B4-BE49-F238E27FC236}">
                <a16:creationId xmlns:a16="http://schemas.microsoft.com/office/drawing/2014/main" id="{A16C8A96-954A-E8CB-5D32-CBFB8BF91665}"/>
              </a:ext>
            </a:extLst>
          </p:cNvPr>
          <p:cNvSpPr txBox="1"/>
          <p:nvPr/>
        </p:nvSpPr>
        <p:spPr bwMode="auto">
          <a:xfrm>
            <a:off x="3567516" y="17294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50" name="TextBox 49">
            <a:extLst>
              <a:ext uri="{FF2B5EF4-FFF2-40B4-BE49-F238E27FC236}">
                <a16:creationId xmlns:a16="http://schemas.microsoft.com/office/drawing/2014/main" id="{E08C6218-EACF-4DA9-045B-D07D42A39716}"/>
              </a:ext>
            </a:extLst>
          </p:cNvPr>
          <p:cNvSpPr txBox="1"/>
          <p:nvPr/>
        </p:nvSpPr>
        <p:spPr bwMode="auto">
          <a:xfrm>
            <a:off x="4797234" y="31177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51" name="TextBox 50">
            <a:extLst>
              <a:ext uri="{FF2B5EF4-FFF2-40B4-BE49-F238E27FC236}">
                <a16:creationId xmlns:a16="http://schemas.microsoft.com/office/drawing/2014/main" id="{3909CA38-53E8-A5A3-CD43-F4294DBB5347}"/>
              </a:ext>
            </a:extLst>
          </p:cNvPr>
          <p:cNvSpPr txBox="1"/>
          <p:nvPr/>
        </p:nvSpPr>
        <p:spPr bwMode="auto">
          <a:xfrm>
            <a:off x="2446939" y="52296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2" name="TextBox 51">
            <a:extLst>
              <a:ext uri="{FF2B5EF4-FFF2-40B4-BE49-F238E27FC236}">
                <a16:creationId xmlns:a16="http://schemas.microsoft.com/office/drawing/2014/main" id="{B67F1622-F7E1-481F-F7C2-57983B713ACC}"/>
              </a:ext>
            </a:extLst>
          </p:cNvPr>
          <p:cNvSpPr txBox="1"/>
          <p:nvPr/>
        </p:nvSpPr>
        <p:spPr bwMode="auto">
          <a:xfrm>
            <a:off x="3143014" y="448761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3" name="TextBox 52">
            <a:extLst>
              <a:ext uri="{FF2B5EF4-FFF2-40B4-BE49-F238E27FC236}">
                <a16:creationId xmlns:a16="http://schemas.microsoft.com/office/drawing/2014/main" id="{5CB72FAF-3CA8-4594-7B6B-E05F179C2072}"/>
              </a:ext>
            </a:extLst>
          </p:cNvPr>
          <p:cNvSpPr txBox="1"/>
          <p:nvPr/>
        </p:nvSpPr>
        <p:spPr bwMode="auto">
          <a:xfrm>
            <a:off x="4349092" y="44954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4" name="TextBox 53">
            <a:extLst>
              <a:ext uri="{FF2B5EF4-FFF2-40B4-BE49-F238E27FC236}">
                <a16:creationId xmlns:a16="http://schemas.microsoft.com/office/drawing/2014/main" id="{EF52FE31-2984-1BCE-BDEB-FEA3144748BC}"/>
              </a:ext>
            </a:extLst>
          </p:cNvPr>
          <p:cNvSpPr txBox="1"/>
          <p:nvPr/>
        </p:nvSpPr>
        <p:spPr bwMode="auto">
          <a:xfrm>
            <a:off x="5505884" y="448461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5" name="TextBox 54">
            <a:extLst>
              <a:ext uri="{FF2B5EF4-FFF2-40B4-BE49-F238E27FC236}">
                <a16:creationId xmlns:a16="http://schemas.microsoft.com/office/drawing/2014/main" id="{B46ACF53-2548-4942-C261-ACDEE612C048}"/>
              </a:ext>
            </a:extLst>
          </p:cNvPr>
          <p:cNvSpPr txBox="1"/>
          <p:nvPr/>
        </p:nvSpPr>
        <p:spPr bwMode="auto">
          <a:xfrm>
            <a:off x="6017438" y="52296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6" name="TextBox 55">
            <a:extLst>
              <a:ext uri="{FF2B5EF4-FFF2-40B4-BE49-F238E27FC236}">
                <a16:creationId xmlns:a16="http://schemas.microsoft.com/office/drawing/2014/main" id="{404905FD-302D-8EAC-9C13-A09C1B84226C}"/>
              </a:ext>
            </a:extLst>
          </p:cNvPr>
          <p:cNvSpPr txBox="1"/>
          <p:nvPr/>
        </p:nvSpPr>
        <p:spPr bwMode="auto">
          <a:xfrm>
            <a:off x="6717266" y="47993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7" name="TextBox 56">
            <a:extLst>
              <a:ext uri="{FF2B5EF4-FFF2-40B4-BE49-F238E27FC236}">
                <a16:creationId xmlns:a16="http://schemas.microsoft.com/office/drawing/2014/main" id="{C909CB5F-EA46-CAC3-598C-7CBFFADDA142}"/>
              </a:ext>
            </a:extLst>
          </p:cNvPr>
          <p:cNvSpPr txBox="1"/>
          <p:nvPr/>
        </p:nvSpPr>
        <p:spPr bwMode="auto">
          <a:xfrm>
            <a:off x="7207317" y="52296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8" name="TextBox 57">
            <a:extLst>
              <a:ext uri="{FF2B5EF4-FFF2-40B4-BE49-F238E27FC236}">
                <a16:creationId xmlns:a16="http://schemas.microsoft.com/office/drawing/2014/main" id="{2CEE471B-A22E-80CC-939E-EBF11341E1BD}"/>
              </a:ext>
            </a:extLst>
          </p:cNvPr>
          <p:cNvSpPr txBox="1"/>
          <p:nvPr/>
        </p:nvSpPr>
        <p:spPr bwMode="auto">
          <a:xfrm>
            <a:off x="7886008" y="47993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9" name="TextBox 58">
            <a:extLst>
              <a:ext uri="{FF2B5EF4-FFF2-40B4-BE49-F238E27FC236}">
                <a16:creationId xmlns:a16="http://schemas.microsoft.com/office/drawing/2014/main" id="{EBE0C9E9-6E44-930B-ACB3-3E2B8B1019E7}"/>
              </a:ext>
            </a:extLst>
          </p:cNvPr>
          <p:cNvSpPr txBox="1"/>
          <p:nvPr/>
        </p:nvSpPr>
        <p:spPr bwMode="auto">
          <a:xfrm>
            <a:off x="8376059" y="52296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0" name="TextBox 59">
            <a:extLst>
              <a:ext uri="{FF2B5EF4-FFF2-40B4-BE49-F238E27FC236}">
                <a16:creationId xmlns:a16="http://schemas.microsoft.com/office/drawing/2014/main" id="{5E8F4B6B-FBEE-4E1C-F369-C0A8653937CC}"/>
              </a:ext>
            </a:extLst>
          </p:cNvPr>
          <p:cNvSpPr txBox="1"/>
          <p:nvPr/>
        </p:nvSpPr>
        <p:spPr bwMode="auto">
          <a:xfrm>
            <a:off x="9171094" y="47993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1" name="TextBox 60">
            <a:extLst>
              <a:ext uri="{FF2B5EF4-FFF2-40B4-BE49-F238E27FC236}">
                <a16:creationId xmlns:a16="http://schemas.microsoft.com/office/drawing/2014/main" id="{49FCD01D-6366-927F-98C8-6DE2084CEBB0}"/>
              </a:ext>
            </a:extLst>
          </p:cNvPr>
          <p:cNvSpPr txBox="1"/>
          <p:nvPr/>
        </p:nvSpPr>
        <p:spPr bwMode="auto">
          <a:xfrm>
            <a:off x="9598391" y="52296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2" name="TextBox 61">
            <a:extLst>
              <a:ext uri="{FF2B5EF4-FFF2-40B4-BE49-F238E27FC236}">
                <a16:creationId xmlns:a16="http://schemas.microsoft.com/office/drawing/2014/main" id="{B8467360-B81B-59FC-FAB8-A9233F87B701}"/>
              </a:ext>
            </a:extLst>
          </p:cNvPr>
          <p:cNvSpPr txBox="1"/>
          <p:nvPr/>
        </p:nvSpPr>
        <p:spPr bwMode="auto">
          <a:xfrm>
            <a:off x="10350258" y="48083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3" name="TextBox 62">
            <a:extLst>
              <a:ext uri="{FF2B5EF4-FFF2-40B4-BE49-F238E27FC236}">
                <a16:creationId xmlns:a16="http://schemas.microsoft.com/office/drawing/2014/main" id="{58DF0AB7-36A9-B06D-DBE6-61A9BAEA968D}"/>
              </a:ext>
            </a:extLst>
          </p:cNvPr>
          <p:cNvSpPr txBox="1"/>
          <p:nvPr/>
        </p:nvSpPr>
        <p:spPr bwMode="auto">
          <a:xfrm>
            <a:off x="10777557" y="523877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 name="Freeform 5">
            <a:extLst>
              <a:ext uri="{FF2B5EF4-FFF2-40B4-BE49-F238E27FC236}">
                <a16:creationId xmlns:a16="http://schemas.microsoft.com/office/drawing/2014/main" id="{249D4802-74F9-2F93-22E0-13D0A6A38A7E}"/>
              </a:ext>
            </a:extLst>
          </p:cNvPr>
          <p:cNvSpPr/>
          <p:nvPr/>
        </p:nvSpPr>
        <p:spPr bwMode="auto">
          <a:xfrm>
            <a:off x="1745303" y="1674173"/>
            <a:ext cx="9575417" cy="3854657"/>
          </a:xfrm>
          <a:custGeom>
            <a:avLst/>
            <a:gdLst>
              <a:gd name="connsiteX0" fmla="*/ 5580790 w 5580790"/>
              <a:gd name="connsiteY0" fmla="*/ 3628103 h 3628103"/>
              <a:gd name="connsiteX1" fmla="*/ 0 w 5580790"/>
              <a:gd name="connsiteY1" fmla="*/ 3628103 h 3628103"/>
              <a:gd name="connsiteX2" fmla="*/ 0 w 5580790"/>
              <a:gd name="connsiteY2" fmla="*/ 0 h 3628103"/>
            </a:gdLst>
            <a:ahLst/>
            <a:cxnLst>
              <a:cxn ang="0">
                <a:pos x="connsiteX0" y="connsiteY0"/>
              </a:cxn>
              <a:cxn ang="0">
                <a:pos x="connsiteX1" y="connsiteY1"/>
              </a:cxn>
              <a:cxn ang="0">
                <a:pos x="connsiteX2" y="connsiteY2"/>
              </a:cxn>
            </a:cxnLst>
            <a:rect l="l" t="t" r="r" b="b"/>
            <a:pathLst>
              <a:path w="5580790" h="3628103">
                <a:moveTo>
                  <a:pt x="5580790" y="3628103"/>
                </a:moveTo>
                <a:lnTo>
                  <a:pt x="0" y="3628103"/>
                </a:lnTo>
                <a:lnTo>
                  <a:pt x="0"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FC8DEAC9-72A7-31E9-71A2-DDF9DCAACFD7}"/>
              </a:ext>
            </a:extLst>
          </p:cNvPr>
          <p:cNvSpPr/>
          <p:nvPr/>
        </p:nvSpPr>
        <p:spPr bwMode="auto">
          <a:xfrm>
            <a:off x="4844414" y="2232372"/>
            <a:ext cx="174931" cy="17641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5E954261-4A32-971E-88B8-A9AC37409416}"/>
              </a:ext>
            </a:extLst>
          </p:cNvPr>
          <p:cNvGrpSpPr/>
          <p:nvPr/>
        </p:nvGrpSpPr>
        <p:grpSpPr>
          <a:xfrm>
            <a:off x="1739656" y="5525749"/>
            <a:ext cx="9581064" cy="96737"/>
            <a:chOff x="1952557" y="5528830"/>
            <a:chExt cx="9581064" cy="93656"/>
          </a:xfrm>
        </p:grpSpPr>
        <p:cxnSp>
          <p:nvCxnSpPr>
            <p:cNvPr id="25" name="Straight Connector 24">
              <a:extLst>
                <a:ext uri="{FF2B5EF4-FFF2-40B4-BE49-F238E27FC236}">
                  <a16:creationId xmlns:a16="http://schemas.microsoft.com/office/drawing/2014/main" id="{1E5363F0-F93E-09CE-AD82-3CB5DA78AB72}"/>
                </a:ext>
              </a:extLst>
            </p:cNvPr>
            <p:cNvCxnSpPr/>
            <p:nvPr/>
          </p:nvCxnSpPr>
          <p:spPr bwMode="auto">
            <a:xfrm>
              <a:off x="1952557" y="5528830"/>
              <a:ext cx="0" cy="93656"/>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DB286B2-BEF0-F612-D2C8-01929A161BB5}"/>
                </a:ext>
              </a:extLst>
            </p:cNvPr>
            <p:cNvCxnSpPr/>
            <p:nvPr/>
          </p:nvCxnSpPr>
          <p:spPr bwMode="auto">
            <a:xfrm>
              <a:off x="3134688" y="5528830"/>
              <a:ext cx="0" cy="9365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14BEEF8-A1AB-ABDB-19EF-E950A7E28510}"/>
                </a:ext>
              </a:extLst>
            </p:cNvPr>
            <p:cNvCxnSpPr/>
            <p:nvPr/>
          </p:nvCxnSpPr>
          <p:spPr bwMode="auto">
            <a:xfrm>
              <a:off x="4322266" y="5528830"/>
              <a:ext cx="0" cy="93656"/>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C127E25-6394-A149-945C-2F079C4D5F91}"/>
                </a:ext>
              </a:extLst>
            </p:cNvPr>
            <p:cNvCxnSpPr/>
            <p:nvPr/>
          </p:nvCxnSpPr>
          <p:spPr bwMode="auto">
            <a:xfrm>
              <a:off x="5504397" y="5528830"/>
              <a:ext cx="0" cy="93656"/>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5A5D735-C96B-C267-E4D0-A81CD30B5BF9}"/>
                </a:ext>
              </a:extLst>
            </p:cNvPr>
            <p:cNvCxnSpPr/>
            <p:nvPr/>
          </p:nvCxnSpPr>
          <p:spPr bwMode="auto">
            <a:xfrm>
              <a:off x="6713766" y="5528830"/>
              <a:ext cx="0" cy="9365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244F5EC-89CC-3E84-85C1-33273B23DC9A}"/>
                </a:ext>
              </a:extLst>
            </p:cNvPr>
            <p:cNvCxnSpPr/>
            <p:nvPr/>
          </p:nvCxnSpPr>
          <p:spPr bwMode="auto">
            <a:xfrm>
              <a:off x="7895896" y="5528830"/>
              <a:ext cx="0" cy="93656"/>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B1F2C0C-DEE4-6FA5-45FC-0A5335AFE850}"/>
                </a:ext>
              </a:extLst>
            </p:cNvPr>
            <p:cNvCxnSpPr/>
            <p:nvPr/>
          </p:nvCxnSpPr>
          <p:spPr bwMode="auto">
            <a:xfrm>
              <a:off x="9105265" y="5528830"/>
              <a:ext cx="0" cy="93656"/>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5F1E367-2E3D-3891-AAE3-5E0A8AEBE77F}"/>
                </a:ext>
              </a:extLst>
            </p:cNvPr>
            <p:cNvCxnSpPr/>
            <p:nvPr/>
          </p:nvCxnSpPr>
          <p:spPr bwMode="auto">
            <a:xfrm>
              <a:off x="10287396" y="5528830"/>
              <a:ext cx="0" cy="93656"/>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B3932D64-DD1B-0D3E-B0BD-E0B6671292BF}"/>
                </a:ext>
              </a:extLst>
            </p:cNvPr>
            <p:cNvCxnSpPr/>
            <p:nvPr/>
          </p:nvCxnSpPr>
          <p:spPr bwMode="auto">
            <a:xfrm>
              <a:off x="11533621" y="5528830"/>
              <a:ext cx="0" cy="93656"/>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AA0BF5DD-BC4F-0352-114E-DCAEC2ECA8A0}"/>
              </a:ext>
            </a:extLst>
          </p:cNvPr>
          <p:cNvSpPr txBox="1"/>
          <p:nvPr/>
        </p:nvSpPr>
        <p:spPr bwMode="auto">
          <a:xfrm rot="16200000">
            <a:off x="381092" y="3468352"/>
            <a:ext cx="15414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pitchFamily="34" charset="0"/>
              </a:rPr>
              <a:t>Frequency (%)</a:t>
            </a:r>
          </a:p>
        </p:txBody>
      </p:sp>
      <p:sp>
        <p:nvSpPr>
          <p:cNvPr id="24" name="內容版面配置區 3">
            <a:extLst>
              <a:ext uri="{FF2B5EF4-FFF2-40B4-BE49-F238E27FC236}">
                <a16:creationId xmlns:a16="http://schemas.microsoft.com/office/drawing/2014/main" id="{86A01330-95E0-169F-EA11-489D33C4850C}"/>
              </a:ext>
            </a:extLst>
          </p:cNvPr>
          <p:cNvSpPr txBox="1">
            <a:spLocks/>
          </p:cNvSpPr>
          <p:nvPr/>
        </p:nvSpPr>
        <p:spPr>
          <a:xfrm>
            <a:off x="7297964" y="2339141"/>
            <a:ext cx="3833031" cy="1640796"/>
          </a:xfrm>
          <a:prstGeom prst="rect">
            <a:avLst/>
          </a:prstGeom>
          <a:solidFill>
            <a:schemeClr val="accent4"/>
          </a:solidFill>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kumimoji="1" lang="en-US" altLang="zh-TW" sz="3200" b="0" i="1" kern="0" dirty="0">
                <a:solidFill>
                  <a:schemeClr val="tx1"/>
                </a:solidFill>
              </a:rPr>
              <a:t>IDH1/2</a:t>
            </a:r>
            <a:r>
              <a:rPr kumimoji="1" lang="en-US" altLang="zh-TW" sz="3200" b="0" kern="0" dirty="0">
                <a:solidFill>
                  <a:schemeClr val="tx1"/>
                </a:solidFill>
              </a:rPr>
              <a:t> mutations are observed in up to </a:t>
            </a:r>
            <a:br>
              <a:rPr kumimoji="1" lang="en-US" altLang="zh-TW" sz="3200" b="0" kern="0" dirty="0">
                <a:solidFill>
                  <a:schemeClr val="tx1"/>
                </a:solidFill>
              </a:rPr>
            </a:br>
            <a:r>
              <a:rPr kumimoji="1" lang="en-US" altLang="zh-TW" sz="3200" b="1" kern="0" dirty="0">
                <a:solidFill>
                  <a:schemeClr val="tx1"/>
                </a:solidFill>
              </a:rPr>
              <a:t>20% ICC</a:t>
            </a:r>
            <a:endParaRPr kumimoji="1" lang="zh-TW" altLang="en-US" sz="2400" b="0" kern="0" dirty="0">
              <a:solidFill>
                <a:schemeClr val="tx1"/>
              </a:solidFill>
            </a:endParaRPr>
          </a:p>
        </p:txBody>
      </p:sp>
    </p:spTree>
    <p:extLst>
      <p:ext uri="{BB962C8B-B14F-4D97-AF65-F5344CB8AC3E}">
        <p14:creationId xmlns:p14="http://schemas.microsoft.com/office/powerpoint/2010/main" val="165746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ClarIDHy: Ivosidenib vs Placebo in Previously </a:t>
            </a:r>
            <a:br>
              <a:rPr lang="en-US" dirty="0"/>
            </a:br>
            <a:r>
              <a:rPr lang="en-US" dirty="0"/>
              <a:t>Treated Cholangiocarcinoma With </a:t>
            </a:r>
            <a:r>
              <a:rPr lang="en-US" i="1" dirty="0"/>
              <a:t>IDH1</a:t>
            </a:r>
            <a:r>
              <a:rPr lang="en-US" dirty="0"/>
              <a:t> Mutation</a:t>
            </a:r>
            <a:endParaRPr lang="en-US" altLang="en-US" dirty="0"/>
          </a:p>
        </p:txBody>
      </p:sp>
      <p:sp>
        <p:nvSpPr>
          <p:cNvPr id="3" name="Content Placeholder 2">
            <a:extLst>
              <a:ext uri="{FF2B5EF4-FFF2-40B4-BE49-F238E27FC236}">
                <a16:creationId xmlns:a16="http://schemas.microsoft.com/office/drawing/2014/main" id="{6586E4CB-EA89-43A8-8FD9-C5813B572B6D}"/>
              </a:ext>
            </a:extLst>
          </p:cNvPr>
          <p:cNvSpPr>
            <a:spLocks noGrp="1"/>
          </p:cNvSpPr>
          <p:nvPr>
            <p:ph idx="1"/>
          </p:nvPr>
        </p:nvSpPr>
        <p:spPr/>
        <p:txBody>
          <a:bodyPr/>
          <a:lstStyle/>
          <a:p>
            <a:r>
              <a:rPr lang="en-US" sz="2200" dirty="0"/>
              <a:t>An international, double-blind, randomized phase III trial</a:t>
            </a:r>
          </a:p>
          <a:p>
            <a:endParaRPr lang="en-US" sz="2200" dirty="0"/>
          </a:p>
          <a:p>
            <a:endParaRPr lang="en-US" sz="2200" dirty="0"/>
          </a:p>
          <a:p>
            <a:endParaRPr lang="en-US" sz="2200" dirty="0"/>
          </a:p>
          <a:p>
            <a:endParaRPr lang="en-US" sz="2200" dirty="0"/>
          </a:p>
          <a:p>
            <a:pPr marL="0" indent="0">
              <a:buNone/>
            </a:pPr>
            <a:br>
              <a:rPr lang="en-US" sz="2200" dirty="0"/>
            </a:br>
            <a:endParaRPr lang="en-US" sz="2200" dirty="0"/>
          </a:p>
          <a:p>
            <a:r>
              <a:rPr lang="en-US" sz="2200" b="1" dirty="0"/>
              <a:t>Primary endpoint: </a:t>
            </a:r>
            <a:r>
              <a:rPr lang="en-US" sz="2200" dirty="0"/>
              <a:t>PFS by blinded IRC</a:t>
            </a:r>
          </a:p>
          <a:p>
            <a:r>
              <a:rPr lang="en-US" sz="2200" b="1" dirty="0"/>
              <a:t>Key secondary endpoints: </a:t>
            </a:r>
            <a:r>
              <a:rPr lang="en-US" sz="2200" dirty="0"/>
              <a:t>PFS by local review, OS, ORR, safety, QoL, PK/PD</a:t>
            </a:r>
          </a:p>
          <a:p>
            <a:endParaRPr lang="en-US" sz="22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63656" y="2556704"/>
            <a:ext cx="3684046"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Adult patients with histologically confirmed cholangiocarcinoma and centrally confirmed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IDH1</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mutation status by NGS; 1-2 prior therapies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gemcitabine- or 5-FU–containing regimen); ECOG PS 0/1 with adequate hematologic, hepatic, and renal function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187)</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18022" y="2398442"/>
            <a:ext cx="3790950" cy="134461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Ivosidenib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 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 28-day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2 days) cycles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124)</a:t>
            </a: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104084" y="3983518"/>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61)</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360165" y="408236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424285" y="289691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3D0955BB-E6DA-BF43-8DA3-2046BB46FA91}"/>
              </a:ext>
            </a:extLst>
          </p:cNvPr>
          <p:cNvSpPr txBox="1"/>
          <p:nvPr/>
        </p:nvSpPr>
        <p:spPr bwMode="auto">
          <a:xfrm>
            <a:off x="4590414" y="3554368"/>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cxnSp>
        <p:nvCxnSpPr>
          <p:cNvPr id="17" name="Straight Arrow Connector 16">
            <a:extLst>
              <a:ext uri="{FF2B5EF4-FFF2-40B4-BE49-F238E27FC236}">
                <a16:creationId xmlns:a16="http://schemas.microsoft.com/office/drawing/2014/main" id="{51071667-FD32-094D-918A-ED1E8B8D6AFD}"/>
              </a:ext>
            </a:extLst>
          </p:cNvPr>
          <p:cNvCxnSpPr>
            <a:cxnSpLocks/>
          </p:cNvCxnSpPr>
          <p:nvPr/>
        </p:nvCxnSpPr>
        <p:spPr bwMode="auto">
          <a:xfrm>
            <a:off x="4671315" y="2371560"/>
            <a:ext cx="0" cy="426626"/>
          </a:xfrm>
          <a:prstGeom prst="straightConnector1">
            <a:avLst/>
          </a:prstGeom>
          <a:noFill/>
          <a:ln w="19050" cap="flat" cmpd="sng" algn="ctr">
            <a:solidFill>
              <a:schemeClr val="bg1"/>
            </a:solidFill>
            <a:prstDash val="sysDash"/>
            <a:round/>
            <a:headEnd type="none" w="med" len="med"/>
            <a:tailEnd type="triangle"/>
          </a:ln>
          <a:effectLst/>
        </p:spPr>
      </p:cxnSp>
      <p:sp>
        <p:nvSpPr>
          <p:cNvPr id="5" name="TextBox 4">
            <a:extLst>
              <a:ext uri="{FF2B5EF4-FFF2-40B4-BE49-F238E27FC236}">
                <a16:creationId xmlns:a16="http://schemas.microsoft.com/office/drawing/2014/main" id="{03B860E1-9726-C34B-A4F5-E0190AD436F8}"/>
              </a:ext>
            </a:extLst>
          </p:cNvPr>
          <p:cNvSpPr txBox="1"/>
          <p:nvPr/>
        </p:nvSpPr>
        <p:spPr bwMode="auto">
          <a:xfrm>
            <a:off x="3037791" y="2029175"/>
            <a:ext cx="32670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prior number of therapies</a:t>
            </a:r>
          </a:p>
        </p:txBody>
      </p:sp>
      <p:sp>
        <p:nvSpPr>
          <p:cNvPr id="8" name="TextBox 7">
            <a:extLst>
              <a:ext uri="{FF2B5EF4-FFF2-40B4-BE49-F238E27FC236}">
                <a16:creationId xmlns:a16="http://schemas.microsoft.com/office/drawing/2014/main" id="{6A1F1954-0AD9-2F4F-B878-1D3A0A204493}"/>
              </a:ext>
            </a:extLst>
          </p:cNvPr>
          <p:cNvSpPr txBox="1"/>
          <p:nvPr/>
        </p:nvSpPr>
        <p:spPr bwMode="auto">
          <a:xfrm>
            <a:off x="9240715" y="3159031"/>
            <a:ext cx="25309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 permitted at radiographic disease progression</a:t>
            </a:r>
          </a:p>
        </p:txBody>
      </p:sp>
      <p:sp>
        <p:nvSpPr>
          <p:cNvPr id="22" name="Freeform: Shape 21">
            <a:extLst>
              <a:ext uri="{FF2B5EF4-FFF2-40B4-BE49-F238E27FC236}">
                <a16:creationId xmlns:a16="http://schemas.microsoft.com/office/drawing/2014/main" id="{3E8372F9-ABB9-402B-991F-AAFBA8FDD991}"/>
              </a:ext>
            </a:extLst>
          </p:cNvPr>
          <p:cNvSpPr/>
          <p:nvPr/>
        </p:nvSpPr>
        <p:spPr bwMode="auto">
          <a:xfrm flipV="1">
            <a:off x="9020909" y="3068518"/>
            <a:ext cx="184638" cy="1186961"/>
          </a:xfrm>
          <a:custGeom>
            <a:avLst/>
            <a:gdLst>
              <a:gd name="connsiteX0" fmla="*/ 0 w 184638"/>
              <a:gd name="connsiteY0" fmla="*/ 1186961 h 1186961"/>
              <a:gd name="connsiteX1" fmla="*/ 184638 w 184638"/>
              <a:gd name="connsiteY1" fmla="*/ 1186961 h 1186961"/>
              <a:gd name="connsiteX2" fmla="*/ 184638 w 184638"/>
              <a:gd name="connsiteY2" fmla="*/ 0 h 1186961"/>
              <a:gd name="connsiteX3" fmla="*/ 43961 w 184638"/>
              <a:gd name="connsiteY3" fmla="*/ 0 h 1186961"/>
            </a:gdLst>
            <a:ahLst/>
            <a:cxnLst>
              <a:cxn ang="0">
                <a:pos x="connsiteX0" y="connsiteY0"/>
              </a:cxn>
              <a:cxn ang="0">
                <a:pos x="connsiteX1" y="connsiteY1"/>
              </a:cxn>
              <a:cxn ang="0">
                <a:pos x="connsiteX2" y="connsiteY2"/>
              </a:cxn>
              <a:cxn ang="0">
                <a:pos x="connsiteX3" y="connsiteY3"/>
              </a:cxn>
            </a:cxnLst>
            <a:rect l="l" t="t" r="r" b="b"/>
            <a:pathLst>
              <a:path w="184638" h="1186961">
                <a:moveTo>
                  <a:pt x="0" y="1186961"/>
                </a:moveTo>
                <a:lnTo>
                  <a:pt x="184638" y="1186961"/>
                </a:lnTo>
                <a:lnTo>
                  <a:pt x="184638" y="0"/>
                </a:lnTo>
                <a:lnTo>
                  <a:pt x="43961" y="0"/>
                </a:lnTo>
              </a:path>
            </a:pathLst>
          </a:custGeom>
          <a:noFill/>
          <a:ln w="28575">
            <a:solidFill>
              <a:schemeClr val="bg1"/>
            </a:solidFill>
            <a:prstDash val="sysDash"/>
            <a:miter lim="800000"/>
            <a:headEnd type="triangle" w="med" len="med"/>
            <a:tailEnd type="non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Text Box 15">
            <a:extLst>
              <a:ext uri="{FF2B5EF4-FFF2-40B4-BE49-F238E27FC236}">
                <a16:creationId xmlns:a16="http://schemas.microsoft.com/office/drawing/2014/main" id="{7FE66BCF-DA0C-48AF-8732-BB5D7CFC3F67}"/>
              </a:ext>
            </a:extLst>
          </p:cNvPr>
          <p:cNvSpPr txBox="1">
            <a:spLocks noChangeArrowheads="1"/>
          </p:cNvSpPr>
          <p:nvPr/>
        </p:nvSpPr>
        <p:spPr bwMode="auto">
          <a:xfrm>
            <a:off x="412751" y="635837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Lancet Oncol. 2020;21:796. Zhu. </a:t>
            </a: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JAMA Oncol. 2021;e213836.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38408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2914DD7-D36C-5BF1-691C-FF8341E62E84}"/>
              </a:ext>
            </a:extLst>
          </p:cNvPr>
          <p:cNvGrpSpPr/>
          <p:nvPr/>
        </p:nvGrpSpPr>
        <p:grpSpPr>
          <a:xfrm>
            <a:off x="1368237" y="5031342"/>
            <a:ext cx="7736271" cy="376111"/>
            <a:chOff x="1220753" y="5219287"/>
            <a:chExt cx="7736271" cy="376111"/>
          </a:xfrm>
        </p:grpSpPr>
        <p:sp>
          <p:nvSpPr>
            <p:cNvPr id="67" name="TextBox 66">
              <a:extLst>
                <a:ext uri="{FF2B5EF4-FFF2-40B4-BE49-F238E27FC236}">
                  <a16:creationId xmlns:a16="http://schemas.microsoft.com/office/drawing/2014/main" id="{F940C9BE-5D65-4072-BAA8-0E948FBD8CC0}"/>
                </a:ext>
              </a:extLst>
            </p:cNvPr>
            <p:cNvSpPr txBox="1"/>
            <p:nvPr/>
          </p:nvSpPr>
          <p:spPr bwMode="auto">
            <a:xfrm>
              <a:off x="1220753" y="522195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8" name="TextBox 77">
              <a:extLst>
                <a:ext uri="{FF2B5EF4-FFF2-40B4-BE49-F238E27FC236}">
                  <a16:creationId xmlns:a16="http://schemas.microsoft.com/office/drawing/2014/main" id="{90D6E6EF-510B-85F3-8AB6-0741B5558537}"/>
                </a:ext>
              </a:extLst>
            </p:cNvPr>
            <p:cNvSpPr txBox="1"/>
            <p:nvPr/>
          </p:nvSpPr>
          <p:spPr bwMode="auto">
            <a:xfrm>
              <a:off x="1587317" y="522606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79" name="TextBox 78">
              <a:extLst>
                <a:ext uri="{FF2B5EF4-FFF2-40B4-BE49-F238E27FC236}">
                  <a16:creationId xmlns:a16="http://schemas.microsoft.com/office/drawing/2014/main" id="{FBF87D14-D5BD-133C-BA63-C5411BB574FE}"/>
                </a:ext>
              </a:extLst>
            </p:cNvPr>
            <p:cNvSpPr txBox="1"/>
            <p:nvPr/>
          </p:nvSpPr>
          <p:spPr bwMode="auto">
            <a:xfrm>
              <a:off x="1958823" y="522606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80" name="TextBox 79">
              <a:extLst>
                <a:ext uri="{FF2B5EF4-FFF2-40B4-BE49-F238E27FC236}">
                  <a16:creationId xmlns:a16="http://schemas.microsoft.com/office/drawing/2014/main" id="{179564DD-4F11-05A2-6CFE-69A84B1ABB94}"/>
                </a:ext>
              </a:extLst>
            </p:cNvPr>
            <p:cNvSpPr txBox="1"/>
            <p:nvPr/>
          </p:nvSpPr>
          <p:spPr bwMode="auto">
            <a:xfrm>
              <a:off x="2327858" y="52252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81" name="TextBox 80">
              <a:extLst>
                <a:ext uri="{FF2B5EF4-FFF2-40B4-BE49-F238E27FC236}">
                  <a16:creationId xmlns:a16="http://schemas.microsoft.com/office/drawing/2014/main" id="{EFE2269F-E74F-ADF6-E0D6-7D86ECF96BD8}"/>
                </a:ext>
              </a:extLst>
            </p:cNvPr>
            <p:cNvSpPr txBox="1"/>
            <p:nvPr/>
          </p:nvSpPr>
          <p:spPr bwMode="auto">
            <a:xfrm>
              <a:off x="2696157" y="52252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82" name="TextBox 81">
              <a:extLst>
                <a:ext uri="{FF2B5EF4-FFF2-40B4-BE49-F238E27FC236}">
                  <a16:creationId xmlns:a16="http://schemas.microsoft.com/office/drawing/2014/main" id="{BABB6B83-FDE3-956F-C16A-049A0D0A3852}"/>
                </a:ext>
              </a:extLst>
            </p:cNvPr>
            <p:cNvSpPr txBox="1"/>
            <p:nvPr/>
          </p:nvSpPr>
          <p:spPr bwMode="auto">
            <a:xfrm>
              <a:off x="3067663" y="522520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83" name="TextBox 82">
              <a:extLst>
                <a:ext uri="{FF2B5EF4-FFF2-40B4-BE49-F238E27FC236}">
                  <a16:creationId xmlns:a16="http://schemas.microsoft.com/office/drawing/2014/main" id="{995D3DB6-313E-858F-AA01-6FC205043D18}"/>
                </a:ext>
              </a:extLst>
            </p:cNvPr>
            <p:cNvSpPr txBox="1"/>
            <p:nvPr/>
          </p:nvSpPr>
          <p:spPr bwMode="auto">
            <a:xfrm>
              <a:off x="3430247" y="522491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84" name="TextBox 83">
              <a:extLst>
                <a:ext uri="{FF2B5EF4-FFF2-40B4-BE49-F238E27FC236}">
                  <a16:creationId xmlns:a16="http://schemas.microsoft.com/office/drawing/2014/main" id="{75D9E22E-B2DD-444E-25C8-E5B8C9A8EDE8}"/>
                </a:ext>
              </a:extLst>
            </p:cNvPr>
            <p:cNvSpPr txBox="1"/>
            <p:nvPr/>
          </p:nvSpPr>
          <p:spPr bwMode="auto">
            <a:xfrm>
              <a:off x="3801753" y="522491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85" name="TextBox 84">
              <a:extLst>
                <a:ext uri="{FF2B5EF4-FFF2-40B4-BE49-F238E27FC236}">
                  <a16:creationId xmlns:a16="http://schemas.microsoft.com/office/drawing/2014/main" id="{F07A148F-A1E1-C3DC-5EDD-78643E16A7AB}"/>
                </a:ext>
              </a:extLst>
            </p:cNvPr>
            <p:cNvSpPr txBox="1"/>
            <p:nvPr/>
          </p:nvSpPr>
          <p:spPr bwMode="auto">
            <a:xfrm>
              <a:off x="4170788" y="522405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86" name="TextBox 85">
              <a:extLst>
                <a:ext uri="{FF2B5EF4-FFF2-40B4-BE49-F238E27FC236}">
                  <a16:creationId xmlns:a16="http://schemas.microsoft.com/office/drawing/2014/main" id="{793DC7D0-1886-B069-FABF-6A9B71D9C9A3}"/>
                </a:ext>
              </a:extLst>
            </p:cNvPr>
            <p:cNvSpPr txBox="1"/>
            <p:nvPr/>
          </p:nvSpPr>
          <p:spPr bwMode="auto">
            <a:xfrm>
              <a:off x="4539087" y="522405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87" name="TextBox 86">
              <a:extLst>
                <a:ext uri="{FF2B5EF4-FFF2-40B4-BE49-F238E27FC236}">
                  <a16:creationId xmlns:a16="http://schemas.microsoft.com/office/drawing/2014/main" id="{C4BE6FCF-3792-F38B-976C-F9273EE0A118}"/>
                </a:ext>
              </a:extLst>
            </p:cNvPr>
            <p:cNvSpPr txBox="1"/>
            <p:nvPr/>
          </p:nvSpPr>
          <p:spPr bwMode="auto">
            <a:xfrm>
              <a:off x="4852084" y="5224051"/>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8" name="TextBox 87">
              <a:extLst>
                <a:ext uri="{FF2B5EF4-FFF2-40B4-BE49-F238E27FC236}">
                  <a16:creationId xmlns:a16="http://schemas.microsoft.com/office/drawing/2014/main" id="{BFE81452-611D-1E3B-C30E-D62ADD0B9EFF}"/>
                </a:ext>
              </a:extLst>
            </p:cNvPr>
            <p:cNvSpPr txBox="1"/>
            <p:nvPr/>
          </p:nvSpPr>
          <p:spPr bwMode="auto">
            <a:xfrm>
              <a:off x="5215043" y="5221302"/>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89" name="TextBox 88">
              <a:extLst>
                <a:ext uri="{FF2B5EF4-FFF2-40B4-BE49-F238E27FC236}">
                  <a16:creationId xmlns:a16="http://schemas.microsoft.com/office/drawing/2014/main" id="{FDBD298E-DBB8-4382-0842-947A3745719F}"/>
                </a:ext>
              </a:extLst>
            </p:cNvPr>
            <p:cNvSpPr txBox="1"/>
            <p:nvPr/>
          </p:nvSpPr>
          <p:spPr bwMode="auto">
            <a:xfrm>
              <a:off x="5586549" y="5221302"/>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0" name="TextBox 89">
              <a:extLst>
                <a:ext uri="{FF2B5EF4-FFF2-40B4-BE49-F238E27FC236}">
                  <a16:creationId xmlns:a16="http://schemas.microsoft.com/office/drawing/2014/main" id="{A5653205-80DE-0388-25D0-4E199C0D6BD9}"/>
                </a:ext>
              </a:extLst>
            </p:cNvPr>
            <p:cNvSpPr txBox="1"/>
            <p:nvPr/>
          </p:nvSpPr>
          <p:spPr bwMode="auto">
            <a:xfrm>
              <a:off x="5955584" y="5220442"/>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91" name="TextBox 90">
              <a:extLst>
                <a:ext uri="{FF2B5EF4-FFF2-40B4-BE49-F238E27FC236}">
                  <a16:creationId xmlns:a16="http://schemas.microsoft.com/office/drawing/2014/main" id="{34C86659-4A96-2574-CFAA-4972339FBFD8}"/>
                </a:ext>
              </a:extLst>
            </p:cNvPr>
            <p:cNvSpPr txBox="1"/>
            <p:nvPr/>
          </p:nvSpPr>
          <p:spPr bwMode="auto">
            <a:xfrm>
              <a:off x="6323883" y="5220442"/>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92" name="TextBox 91">
              <a:extLst>
                <a:ext uri="{FF2B5EF4-FFF2-40B4-BE49-F238E27FC236}">
                  <a16:creationId xmlns:a16="http://schemas.microsoft.com/office/drawing/2014/main" id="{775F1590-2B73-DAB2-2E69-8C8B1385855F}"/>
                </a:ext>
              </a:extLst>
            </p:cNvPr>
            <p:cNvSpPr txBox="1"/>
            <p:nvPr/>
          </p:nvSpPr>
          <p:spPr bwMode="auto">
            <a:xfrm>
              <a:off x="6695389" y="5220442"/>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93" name="TextBox 92">
              <a:extLst>
                <a:ext uri="{FF2B5EF4-FFF2-40B4-BE49-F238E27FC236}">
                  <a16:creationId xmlns:a16="http://schemas.microsoft.com/office/drawing/2014/main" id="{58821016-A467-6329-6076-253A38E8913B}"/>
                </a:ext>
              </a:extLst>
            </p:cNvPr>
            <p:cNvSpPr txBox="1"/>
            <p:nvPr/>
          </p:nvSpPr>
          <p:spPr bwMode="auto">
            <a:xfrm>
              <a:off x="7057973" y="5220147"/>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94" name="TextBox 93">
              <a:extLst>
                <a:ext uri="{FF2B5EF4-FFF2-40B4-BE49-F238E27FC236}">
                  <a16:creationId xmlns:a16="http://schemas.microsoft.com/office/drawing/2014/main" id="{8E47067A-283E-B01A-3BA0-DF10B832A1BF}"/>
                </a:ext>
              </a:extLst>
            </p:cNvPr>
            <p:cNvSpPr txBox="1"/>
            <p:nvPr/>
          </p:nvSpPr>
          <p:spPr bwMode="auto">
            <a:xfrm>
              <a:off x="7429479" y="5220147"/>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95" name="TextBox 94">
              <a:extLst>
                <a:ext uri="{FF2B5EF4-FFF2-40B4-BE49-F238E27FC236}">
                  <a16:creationId xmlns:a16="http://schemas.microsoft.com/office/drawing/2014/main" id="{2E8DC296-CBA1-E260-88A4-3ECD5D8ACC6A}"/>
                </a:ext>
              </a:extLst>
            </p:cNvPr>
            <p:cNvSpPr txBox="1"/>
            <p:nvPr/>
          </p:nvSpPr>
          <p:spPr bwMode="auto">
            <a:xfrm>
              <a:off x="7798514" y="5219287"/>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6" name="TextBox 95">
              <a:extLst>
                <a:ext uri="{FF2B5EF4-FFF2-40B4-BE49-F238E27FC236}">
                  <a16:creationId xmlns:a16="http://schemas.microsoft.com/office/drawing/2014/main" id="{ABB0BF4F-8263-84ED-16F6-BF7A4DDE670A}"/>
                </a:ext>
              </a:extLst>
            </p:cNvPr>
            <p:cNvSpPr txBox="1"/>
            <p:nvPr/>
          </p:nvSpPr>
          <p:spPr bwMode="auto">
            <a:xfrm>
              <a:off x="8166813" y="5219287"/>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97" name="TextBox 96">
              <a:extLst>
                <a:ext uri="{FF2B5EF4-FFF2-40B4-BE49-F238E27FC236}">
                  <a16:creationId xmlns:a16="http://schemas.microsoft.com/office/drawing/2014/main" id="{82898EF4-8CAA-A0DD-33ED-DD274913FD45}"/>
                </a:ext>
              </a:extLst>
            </p:cNvPr>
            <p:cNvSpPr txBox="1"/>
            <p:nvPr/>
          </p:nvSpPr>
          <p:spPr bwMode="auto">
            <a:xfrm>
              <a:off x="8538319" y="5219287"/>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grpSp>
        <p:nvGrpSpPr>
          <p:cNvPr id="11" name="Group 10">
            <a:extLst>
              <a:ext uri="{FF2B5EF4-FFF2-40B4-BE49-F238E27FC236}">
                <a16:creationId xmlns:a16="http://schemas.microsoft.com/office/drawing/2014/main" id="{C562801A-8D19-0780-CAF3-5CDF675FC486}"/>
              </a:ext>
            </a:extLst>
          </p:cNvPr>
          <p:cNvGrpSpPr/>
          <p:nvPr/>
        </p:nvGrpSpPr>
        <p:grpSpPr>
          <a:xfrm>
            <a:off x="974917" y="1521542"/>
            <a:ext cx="535728" cy="3682874"/>
            <a:chOff x="827433" y="1744999"/>
            <a:chExt cx="535728" cy="3682874"/>
          </a:xfrm>
        </p:grpSpPr>
        <p:sp>
          <p:nvSpPr>
            <p:cNvPr id="56" name="TextBox 55">
              <a:extLst>
                <a:ext uri="{FF2B5EF4-FFF2-40B4-BE49-F238E27FC236}">
                  <a16:creationId xmlns:a16="http://schemas.microsoft.com/office/drawing/2014/main" id="{F91F379D-496A-9EA8-AEC2-50DD0539867D}"/>
                </a:ext>
              </a:extLst>
            </p:cNvPr>
            <p:cNvSpPr txBox="1"/>
            <p:nvPr/>
          </p:nvSpPr>
          <p:spPr bwMode="auto">
            <a:xfrm>
              <a:off x="827433" y="174499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8" name="TextBox 57">
              <a:extLst>
                <a:ext uri="{FF2B5EF4-FFF2-40B4-BE49-F238E27FC236}">
                  <a16:creationId xmlns:a16="http://schemas.microsoft.com/office/drawing/2014/main" id="{E82B6F79-2DAD-3638-71C6-4F0FFBB2C071}"/>
                </a:ext>
              </a:extLst>
            </p:cNvPr>
            <p:cNvSpPr txBox="1"/>
            <p:nvPr/>
          </p:nvSpPr>
          <p:spPr bwMode="auto">
            <a:xfrm>
              <a:off x="944457" y="24015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0" name="TextBox 59">
              <a:extLst>
                <a:ext uri="{FF2B5EF4-FFF2-40B4-BE49-F238E27FC236}">
                  <a16:creationId xmlns:a16="http://schemas.microsoft.com/office/drawing/2014/main" id="{CADF254E-170B-5C88-AEEA-615DC6051864}"/>
                </a:ext>
              </a:extLst>
            </p:cNvPr>
            <p:cNvSpPr txBox="1"/>
            <p:nvPr/>
          </p:nvSpPr>
          <p:spPr bwMode="auto">
            <a:xfrm>
              <a:off x="944453" y="30597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2" name="TextBox 61">
              <a:extLst>
                <a:ext uri="{FF2B5EF4-FFF2-40B4-BE49-F238E27FC236}">
                  <a16:creationId xmlns:a16="http://schemas.microsoft.com/office/drawing/2014/main" id="{A8A16F5F-2248-8795-8F76-70513F8B7FEB}"/>
                </a:ext>
              </a:extLst>
            </p:cNvPr>
            <p:cNvSpPr txBox="1"/>
            <p:nvPr/>
          </p:nvSpPr>
          <p:spPr bwMode="auto">
            <a:xfrm>
              <a:off x="941942" y="37235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4" name="TextBox 63">
              <a:extLst>
                <a:ext uri="{FF2B5EF4-FFF2-40B4-BE49-F238E27FC236}">
                  <a16:creationId xmlns:a16="http://schemas.microsoft.com/office/drawing/2014/main" id="{AF20FCA6-C0D7-72F7-1357-A11DF13EFB1B}"/>
                </a:ext>
              </a:extLst>
            </p:cNvPr>
            <p:cNvSpPr txBox="1"/>
            <p:nvPr/>
          </p:nvSpPr>
          <p:spPr bwMode="auto">
            <a:xfrm>
              <a:off x="941938" y="43817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6" name="TextBox 65">
              <a:extLst>
                <a:ext uri="{FF2B5EF4-FFF2-40B4-BE49-F238E27FC236}">
                  <a16:creationId xmlns:a16="http://schemas.microsoft.com/office/drawing/2014/main" id="{39C8C8FD-6BB2-413F-25D2-54448D1C8751}"/>
                </a:ext>
              </a:extLst>
            </p:cNvPr>
            <p:cNvSpPr txBox="1"/>
            <p:nvPr/>
          </p:nvSpPr>
          <p:spPr bwMode="auto">
            <a:xfrm>
              <a:off x="1058960" y="505854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2" name="Title 1">
            <a:extLst>
              <a:ext uri="{FF2B5EF4-FFF2-40B4-BE49-F238E27FC236}">
                <a16:creationId xmlns:a16="http://schemas.microsoft.com/office/drawing/2014/main" id="{DDC7C154-887B-49DF-B06A-CCEC1D000EDC}"/>
              </a:ext>
            </a:extLst>
          </p:cNvPr>
          <p:cNvSpPr>
            <a:spLocks noGrp="1"/>
          </p:cNvSpPr>
          <p:nvPr>
            <p:ph type="title"/>
          </p:nvPr>
        </p:nvSpPr>
        <p:spPr/>
        <p:txBody>
          <a:bodyPr>
            <a:normAutofit/>
          </a:bodyPr>
          <a:lstStyle/>
          <a:p>
            <a:r>
              <a:rPr lang="en-US" dirty="0"/>
              <a:t>ClarIDHy: PFS</a:t>
            </a:r>
            <a:endParaRPr lang="en-GB" dirty="0"/>
          </a:p>
        </p:txBody>
      </p:sp>
      <p:sp>
        <p:nvSpPr>
          <p:cNvPr id="12" name="Content Placeholder 2">
            <a:extLst>
              <a:ext uri="{FF2B5EF4-FFF2-40B4-BE49-F238E27FC236}">
                <a16:creationId xmlns:a16="http://schemas.microsoft.com/office/drawing/2014/main" id="{908E77E8-7A7C-92C3-C891-82AC0B4631AA}"/>
              </a:ext>
            </a:extLst>
          </p:cNvPr>
          <p:cNvSpPr>
            <a:spLocks noGrp="1"/>
          </p:cNvSpPr>
          <p:nvPr>
            <p:ph idx="1"/>
          </p:nvPr>
        </p:nvSpPr>
        <p:spPr>
          <a:xfrm>
            <a:off x="604675" y="5734756"/>
            <a:ext cx="10877529" cy="485422"/>
          </a:xfrm>
        </p:spPr>
        <p:txBody>
          <a:bodyPr>
            <a:noAutofit/>
          </a:bodyPr>
          <a:lstStyle/>
          <a:p>
            <a:r>
              <a:rPr lang="en-US" sz="1600" dirty="0"/>
              <a:t>Approved by the FDA for treating patients with locally advanced or metastatic cholangiocarcinoma with a susceptible </a:t>
            </a:r>
            <a:br>
              <a:rPr lang="en-US" sz="1600" dirty="0"/>
            </a:br>
            <a:r>
              <a:rPr lang="en-US" sz="1600" i="1" dirty="0"/>
              <a:t>IDH1</a:t>
            </a:r>
            <a:r>
              <a:rPr lang="en-US" sz="1600" dirty="0"/>
              <a:t> mutation who have been previously treated</a:t>
            </a:r>
          </a:p>
        </p:txBody>
      </p:sp>
      <p:graphicFrame>
        <p:nvGraphicFramePr>
          <p:cNvPr id="5" name="Table 5">
            <a:extLst>
              <a:ext uri="{FF2B5EF4-FFF2-40B4-BE49-F238E27FC236}">
                <a16:creationId xmlns:a16="http://schemas.microsoft.com/office/drawing/2014/main" id="{328EAEC7-E01F-8BDA-295C-C0AE527AB86C}"/>
              </a:ext>
            </a:extLst>
          </p:cNvPr>
          <p:cNvGraphicFramePr>
            <a:graphicFrameLocks noGrp="1"/>
          </p:cNvGraphicFramePr>
          <p:nvPr/>
        </p:nvGraphicFramePr>
        <p:xfrm>
          <a:off x="7001478" y="2399488"/>
          <a:ext cx="4635061" cy="1463040"/>
        </p:xfrm>
        <a:graphic>
          <a:graphicData uri="http://schemas.openxmlformats.org/drawingml/2006/table">
            <a:tbl>
              <a:tblPr firstRow="1" bandRow="1">
                <a:tableStyleId>{5C22544A-7EE6-4342-B048-85BDC9FD1C3A}</a:tableStyleId>
              </a:tblPr>
              <a:tblGrid>
                <a:gridCol w="1870841">
                  <a:extLst>
                    <a:ext uri="{9D8B030D-6E8A-4147-A177-3AD203B41FA5}">
                      <a16:colId xmlns:a16="http://schemas.microsoft.com/office/drawing/2014/main" val="3338441293"/>
                    </a:ext>
                  </a:extLst>
                </a:gridCol>
                <a:gridCol w="1471097">
                  <a:extLst>
                    <a:ext uri="{9D8B030D-6E8A-4147-A177-3AD203B41FA5}">
                      <a16:colId xmlns:a16="http://schemas.microsoft.com/office/drawing/2014/main" val="3133149909"/>
                    </a:ext>
                  </a:extLst>
                </a:gridCol>
                <a:gridCol w="1293123">
                  <a:extLst>
                    <a:ext uri="{9D8B030D-6E8A-4147-A177-3AD203B41FA5}">
                      <a16:colId xmlns:a16="http://schemas.microsoft.com/office/drawing/2014/main" val="2598715155"/>
                    </a:ext>
                  </a:extLst>
                </a:gridCol>
              </a:tblGrid>
              <a:tr h="310348">
                <a:tc>
                  <a:txBody>
                    <a:bodyPr/>
                    <a:lstStyle/>
                    <a:p>
                      <a:r>
                        <a:rPr lang="en-GB" sz="1800" dirty="0"/>
                        <a:t>PFS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GB" sz="1800" dirty="0"/>
                        <a:t>Ivosidenib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GB" sz="1800" dirty="0"/>
                        <a:t>Placebo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52951784"/>
                  </a:ext>
                </a:extLst>
              </a:tr>
              <a:tr h="310348">
                <a:tc>
                  <a:txBody>
                    <a:bodyPr/>
                    <a:lstStyle/>
                    <a:p>
                      <a:r>
                        <a:rPr lang="en-GB" sz="1800" dirty="0">
                          <a:solidFill>
                            <a:schemeClr val="bg1"/>
                          </a:solidFill>
                        </a:rPr>
                        <a:t>Median,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1800" dirty="0">
                          <a:solidFill>
                            <a:schemeClr val="bg1"/>
                          </a:solidFill>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1800" dirty="0">
                          <a:solidFill>
                            <a:schemeClr val="bg1"/>
                          </a:solidFill>
                        </a:rPr>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42469991"/>
                  </a:ext>
                </a:extLst>
              </a:tr>
              <a:tr h="310348">
                <a:tc>
                  <a:txBody>
                    <a:bodyPr/>
                    <a:lstStyle/>
                    <a:p>
                      <a:r>
                        <a:rPr lang="en-GB" sz="1800" dirty="0">
                          <a:solidFill>
                            <a:schemeClr val="bg1"/>
                          </a:solidFill>
                        </a:rPr>
                        <a:t>6-mo rate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1800" dirty="0">
                          <a:solidFill>
                            <a:schemeClr val="bg1"/>
                          </a:solidFill>
                        </a:rPr>
                        <a:t>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18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37644702"/>
                  </a:ext>
                </a:extLst>
              </a:tr>
              <a:tr h="310348">
                <a:tc>
                  <a:txBody>
                    <a:bodyPr/>
                    <a:lstStyle/>
                    <a:p>
                      <a:r>
                        <a:rPr lang="en-GB" sz="1800" dirty="0">
                          <a:solidFill>
                            <a:schemeClr val="bg1"/>
                          </a:solidFill>
                        </a:rPr>
                        <a:t>12-mo rate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1800" dirty="0">
                          <a:solidFill>
                            <a:schemeClr val="bg1"/>
                          </a:solidFill>
                        </a:rPr>
                        <a:t>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sz="18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11701368"/>
                  </a:ext>
                </a:extLst>
              </a:tr>
            </a:tbl>
          </a:graphicData>
        </a:graphic>
      </p:graphicFrame>
      <p:sp>
        <p:nvSpPr>
          <p:cNvPr id="10" name="Text Box 15">
            <a:extLst>
              <a:ext uri="{FF2B5EF4-FFF2-40B4-BE49-F238E27FC236}">
                <a16:creationId xmlns:a16="http://schemas.microsoft.com/office/drawing/2014/main" id="{F58A425E-C23C-4DD4-54B1-D3EE75E3C4AE}"/>
              </a:ext>
            </a:extLst>
          </p:cNvPr>
          <p:cNvSpPr txBox="1">
            <a:spLocks noChangeArrowheads="1"/>
          </p:cNvSpPr>
          <p:nvPr/>
        </p:nvSpPr>
        <p:spPr bwMode="auto">
          <a:xfrm>
            <a:off x="401321" y="63805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Lancet Oncol. 2020;21:796. Ivosidenib PI. </a:t>
            </a:r>
          </a:p>
        </p:txBody>
      </p:sp>
      <p:grpSp>
        <p:nvGrpSpPr>
          <p:cNvPr id="17" name="Group 16">
            <a:extLst>
              <a:ext uri="{FF2B5EF4-FFF2-40B4-BE49-F238E27FC236}">
                <a16:creationId xmlns:a16="http://schemas.microsoft.com/office/drawing/2014/main" id="{941573CB-14D3-09EC-FF1D-746D437B785F}"/>
              </a:ext>
            </a:extLst>
          </p:cNvPr>
          <p:cNvGrpSpPr/>
          <p:nvPr/>
        </p:nvGrpSpPr>
        <p:grpSpPr>
          <a:xfrm>
            <a:off x="2761354" y="1584265"/>
            <a:ext cx="4058653" cy="923330"/>
            <a:chOff x="3499542" y="1664103"/>
            <a:chExt cx="4058653" cy="923330"/>
          </a:xfrm>
        </p:grpSpPr>
        <p:sp>
          <p:nvSpPr>
            <p:cNvPr id="3" name="TextBox 2">
              <a:extLst>
                <a:ext uri="{FF2B5EF4-FFF2-40B4-BE49-F238E27FC236}">
                  <a16:creationId xmlns:a16="http://schemas.microsoft.com/office/drawing/2014/main" id="{1AEFAB1A-0C13-D70F-53EF-649E10FCF467}"/>
                </a:ext>
              </a:extLst>
            </p:cNvPr>
            <p:cNvSpPr txBox="1"/>
            <p:nvPr/>
          </p:nvSpPr>
          <p:spPr bwMode="auto">
            <a:xfrm>
              <a:off x="3821275" y="1664103"/>
              <a:ext cx="373692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Ivosidenib (n = 124)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 (n = 61)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0.37 (95% CI: 0.25-0.54; </a:t>
              </a:r>
              <a:r>
                <a:rPr lang="en-US" b="0" i="1" dirty="0">
                  <a:solidFill>
                    <a:srgbClr val="000000"/>
                  </a:solidFill>
                  <a:latin typeface="Calibri" panose="020F0502020204030204" pitchFamily="34" charset="0"/>
                </a:rPr>
                <a:t>P</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&lt;.0001)</a:t>
              </a:r>
            </a:p>
          </p:txBody>
        </p:sp>
        <p:cxnSp>
          <p:nvCxnSpPr>
            <p:cNvPr id="15" name="Straight Connector 14">
              <a:extLst>
                <a:ext uri="{FF2B5EF4-FFF2-40B4-BE49-F238E27FC236}">
                  <a16:creationId xmlns:a16="http://schemas.microsoft.com/office/drawing/2014/main" id="{56E46133-893A-4003-68DE-78A2A8A5C47F}"/>
                </a:ext>
              </a:extLst>
            </p:cNvPr>
            <p:cNvCxnSpPr/>
            <p:nvPr/>
          </p:nvCxnSpPr>
          <p:spPr bwMode="auto">
            <a:xfrm>
              <a:off x="3499542" y="1857207"/>
              <a:ext cx="330200" cy="0"/>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B8084EF-F078-B460-7E61-F6CF1B189A8B}"/>
                </a:ext>
              </a:extLst>
            </p:cNvPr>
            <p:cNvCxnSpPr/>
            <p:nvPr/>
          </p:nvCxnSpPr>
          <p:spPr bwMode="auto">
            <a:xfrm>
              <a:off x="3499542" y="2125768"/>
              <a:ext cx="330200" cy="0"/>
            </a:xfrm>
            <a:prstGeom prst="line">
              <a:avLst/>
            </a:prstGeom>
            <a:noFill/>
            <a:ln w="28575" cap="flat" cmpd="sng" algn="ctr">
              <a:solidFill>
                <a:schemeClr val="accent3"/>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B3A69F27-5364-2BB5-D661-465D09CAC604}"/>
              </a:ext>
            </a:extLst>
          </p:cNvPr>
          <p:cNvSpPr txBox="1"/>
          <p:nvPr/>
        </p:nvSpPr>
        <p:spPr bwMode="auto">
          <a:xfrm>
            <a:off x="3973214" y="5264561"/>
            <a:ext cx="2556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a:t>
            </a:r>
            <a:r>
              <a:rPr lang="en-US" dirty="0">
                <a:solidFill>
                  <a:srgbClr val="000000"/>
                </a:solidFill>
                <a:latin typeface="Calibri" panose="020F0502020204030204" pitchFamily="34" charset="0"/>
              </a:rPr>
              <a:t>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ince </a:t>
            </a:r>
            <a:r>
              <a:rPr lang="en-US" dirty="0">
                <a:solidFill>
                  <a:srgbClr val="000000"/>
                </a:solidFill>
                <a:latin typeface="Calibri" panose="020F0502020204030204" pitchFamily="34" charset="0"/>
              </a:rPr>
              <a:t>R</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andomization</a:t>
            </a:r>
          </a:p>
        </p:txBody>
      </p:sp>
      <p:sp>
        <p:nvSpPr>
          <p:cNvPr id="19" name="TextBox 18">
            <a:extLst>
              <a:ext uri="{FF2B5EF4-FFF2-40B4-BE49-F238E27FC236}">
                <a16:creationId xmlns:a16="http://schemas.microsoft.com/office/drawing/2014/main" id="{2A927575-4CEA-5995-92E0-EBA419714F8A}"/>
              </a:ext>
            </a:extLst>
          </p:cNvPr>
          <p:cNvSpPr txBox="1"/>
          <p:nvPr/>
        </p:nvSpPr>
        <p:spPr bwMode="auto">
          <a:xfrm rot="16200000">
            <a:off x="463533" y="3117348"/>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cxnSp>
        <p:nvCxnSpPr>
          <p:cNvPr id="22" name="Straight Connector 21">
            <a:extLst>
              <a:ext uri="{FF2B5EF4-FFF2-40B4-BE49-F238E27FC236}">
                <a16:creationId xmlns:a16="http://schemas.microsoft.com/office/drawing/2014/main" id="{12CEBAE0-E15D-61C0-CA61-E4820FC21290}"/>
              </a:ext>
            </a:extLst>
          </p:cNvPr>
          <p:cNvCxnSpPr/>
          <p:nvPr/>
        </p:nvCxnSpPr>
        <p:spPr bwMode="auto">
          <a:xfrm>
            <a:off x="1436416" y="1706179"/>
            <a:ext cx="8266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FA059BE-56BA-659F-AAEA-B8EF37DD23A9}"/>
              </a:ext>
            </a:extLst>
          </p:cNvPr>
          <p:cNvCxnSpPr/>
          <p:nvPr/>
        </p:nvCxnSpPr>
        <p:spPr bwMode="auto">
          <a:xfrm>
            <a:off x="1436416" y="2369754"/>
            <a:ext cx="8266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A3ABDE2-2146-148E-326C-A54518B53E75}"/>
              </a:ext>
            </a:extLst>
          </p:cNvPr>
          <p:cNvCxnSpPr/>
          <p:nvPr/>
        </p:nvCxnSpPr>
        <p:spPr bwMode="auto">
          <a:xfrm>
            <a:off x="1436416" y="3030154"/>
            <a:ext cx="8266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EBAE0B8-41B2-CE3D-6A11-EC435DD75C75}"/>
              </a:ext>
            </a:extLst>
          </p:cNvPr>
          <p:cNvCxnSpPr/>
          <p:nvPr/>
        </p:nvCxnSpPr>
        <p:spPr bwMode="auto">
          <a:xfrm>
            <a:off x="1436416" y="3693729"/>
            <a:ext cx="8266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7783817-CE51-4925-A622-7EA755549809}"/>
              </a:ext>
            </a:extLst>
          </p:cNvPr>
          <p:cNvCxnSpPr/>
          <p:nvPr/>
        </p:nvCxnSpPr>
        <p:spPr bwMode="auto">
          <a:xfrm>
            <a:off x="1436416" y="4370004"/>
            <a:ext cx="8266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F69FC52-FC43-6E9E-E0D5-765E48434E04}"/>
              </a:ext>
            </a:extLst>
          </p:cNvPr>
          <p:cNvCxnSpPr/>
          <p:nvPr/>
        </p:nvCxnSpPr>
        <p:spPr bwMode="auto">
          <a:xfrm>
            <a:off x="1436416" y="5033579"/>
            <a:ext cx="8266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23BA2F3-B2E0-AE4A-B55A-E490608E72E9}"/>
              </a:ext>
            </a:extLst>
          </p:cNvPr>
          <p:cNvCxnSpPr>
            <a:cxnSpLocks/>
          </p:cNvCxnSpPr>
          <p:nvPr/>
        </p:nvCxnSpPr>
        <p:spPr bwMode="auto">
          <a:xfrm>
            <a:off x="1519084" y="5027127"/>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055104E-059E-713C-AF47-2EF7485DF944}"/>
              </a:ext>
            </a:extLst>
          </p:cNvPr>
          <p:cNvCxnSpPr>
            <a:cxnSpLocks/>
          </p:cNvCxnSpPr>
          <p:nvPr/>
        </p:nvCxnSpPr>
        <p:spPr bwMode="auto">
          <a:xfrm>
            <a:off x="1887384" y="5027127"/>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625D752-558E-3275-308F-7DC23AE34462}"/>
              </a:ext>
            </a:extLst>
          </p:cNvPr>
          <p:cNvCxnSpPr>
            <a:cxnSpLocks/>
          </p:cNvCxnSpPr>
          <p:nvPr/>
        </p:nvCxnSpPr>
        <p:spPr bwMode="auto">
          <a:xfrm>
            <a:off x="2255684" y="5027127"/>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6BB60B9-28A7-6506-CE53-52D96FEC3EC2}"/>
              </a:ext>
            </a:extLst>
          </p:cNvPr>
          <p:cNvCxnSpPr>
            <a:cxnSpLocks/>
          </p:cNvCxnSpPr>
          <p:nvPr/>
        </p:nvCxnSpPr>
        <p:spPr bwMode="auto">
          <a:xfrm>
            <a:off x="2623984" y="5027126"/>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373B1E3-44FD-609C-F2C9-D05819853988}"/>
              </a:ext>
            </a:extLst>
          </p:cNvPr>
          <p:cNvCxnSpPr>
            <a:cxnSpLocks/>
          </p:cNvCxnSpPr>
          <p:nvPr/>
        </p:nvCxnSpPr>
        <p:spPr bwMode="auto">
          <a:xfrm>
            <a:off x="2992284" y="5027126"/>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12254F8-5480-B232-0F52-4EBAB328CC12}"/>
              </a:ext>
            </a:extLst>
          </p:cNvPr>
          <p:cNvCxnSpPr>
            <a:cxnSpLocks/>
          </p:cNvCxnSpPr>
          <p:nvPr/>
        </p:nvCxnSpPr>
        <p:spPr bwMode="auto">
          <a:xfrm>
            <a:off x="3360584" y="5027126"/>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48C2491-BD75-32FD-5504-693E6701A924}"/>
              </a:ext>
            </a:extLst>
          </p:cNvPr>
          <p:cNvCxnSpPr>
            <a:cxnSpLocks/>
          </p:cNvCxnSpPr>
          <p:nvPr/>
        </p:nvCxnSpPr>
        <p:spPr bwMode="auto">
          <a:xfrm>
            <a:off x="3728884" y="5033579"/>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AF2496F-D3BD-48B3-DD7E-9D834A15EA6B}"/>
              </a:ext>
            </a:extLst>
          </p:cNvPr>
          <p:cNvCxnSpPr>
            <a:cxnSpLocks/>
          </p:cNvCxnSpPr>
          <p:nvPr/>
        </p:nvCxnSpPr>
        <p:spPr bwMode="auto">
          <a:xfrm>
            <a:off x="4097184" y="5033579"/>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B9A6DFF-BAD5-E9FC-D704-29C688A69CF9}"/>
              </a:ext>
            </a:extLst>
          </p:cNvPr>
          <p:cNvCxnSpPr>
            <a:cxnSpLocks/>
          </p:cNvCxnSpPr>
          <p:nvPr/>
        </p:nvCxnSpPr>
        <p:spPr bwMode="auto">
          <a:xfrm>
            <a:off x="4465484" y="5033579"/>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F99AE0B-D4AE-AC77-DA64-D8993BA4030C}"/>
              </a:ext>
            </a:extLst>
          </p:cNvPr>
          <p:cNvCxnSpPr>
            <a:cxnSpLocks/>
          </p:cNvCxnSpPr>
          <p:nvPr/>
        </p:nvCxnSpPr>
        <p:spPr bwMode="auto">
          <a:xfrm>
            <a:off x="4833784" y="5033578"/>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A40C653-3E28-3CCA-9223-834A6311352D}"/>
              </a:ext>
            </a:extLst>
          </p:cNvPr>
          <p:cNvCxnSpPr>
            <a:cxnSpLocks/>
          </p:cNvCxnSpPr>
          <p:nvPr/>
        </p:nvCxnSpPr>
        <p:spPr bwMode="auto">
          <a:xfrm>
            <a:off x="5202084" y="5033578"/>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B7EDD4C-F942-A6D4-9B88-6B6E5566E1E5}"/>
              </a:ext>
            </a:extLst>
          </p:cNvPr>
          <p:cNvCxnSpPr>
            <a:cxnSpLocks/>
          </p:cNvCxnSpPr>
          <p:nvPr/>
        </p:nvCxnSpPr>
        <p:spPr bwMode="auto">
          <a:xfrm>
            <a:off x="5570384" y="5033578"/>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FF87324-0299-195A-33FD-54D4FEBF148D}"/>
              </a:ext>
            </a:extLst>
          </p:cNvPr>
          <p:cNvCxnSpPr>
            <a:cxnSpLocks/>
          </p:cNvCxnSpPr>
          <p:nvPr/>
        </p:nvCxnSpPr>
        <p:spPr bwMode="auto">
          <a:xfrm>
            <a:off x="5948209" y="5027125"/>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8406FCE-5345-805C-38ED-E3813A520042}"/>
              </a:ext>
            </a:extLst>
          </p:cNvPr>
          <p:cNvCxnSpPr>
            <a:cxnSpLocks/>
          </p:cNvCxnSpPr>
          <p:nvPr/>
        </p:nvCxnSpPr>
        <p:spPr bwMode="auto">
          <a:xfrm>
            <a:off x="6316509" y="5027125"/>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EF59808-DFAD-5852-9132-55C1D81FB240}"/>
              </a:ext>
            </a:extLst>
          </p:cNvPr>
          <p:cNvCxnSpPr>
            <a:cxnSpLocks/>
          </p:cNvCxnSpPr>
          <p:nvPr/>
        </p:nvCxnSpPr>
        <p:spPr bwMode="auto">
          <a:xfrm>
            <a:off x="6684809" y="5027125"/>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20A8266-84F2-3BA8-90FE-A901EAE5C362}"/>
              </a:ext>
            </a:extLst>
          </p:cNvPr>
          <p:cNvCxnSpPr>
            <a:cxnSpLocks/>
          </p:cNvCxnSpPr>
          <p:nvPr/>
        </p:nvCxnSpPr>
        <p:spPr bwMode="auto">
          <a:xfrm>
            <a:off x="7053109" y="5027124"/>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2DA573A-697E-E591-8F37-3B8772739AB5}"/>
              </a:ext>
            </a:extLst>
          </p:cNvPr>
          <p:cNvCxnSpPr>
            <a:cxnSpLocks/>
          </p:cNvCxnSpPr>
          <p:nvPr/>
        </p:nvCxnSpPr>
        <p:spPr bwMode="auto">
          <a:xfrm>
            <a:off x="7421409" y="5027124"/>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18CA946-F24D-8324-164E-1B6476956E7D}"/>
              </a:ext>
            </a:extLst>
          </p:cNvPr>
          <p:cNvCxnSpPr>
            <a:cxnSpLocks/>
          </p:cNvCxnSpPr>
          <p:nvPr/>
        </p:nvCxnSpPr>
        <p:spPr bwMode="auto">
          <a:xfrm>
            <a:off x="7789709" y="5027124"/>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10385F8-4D8C-2039-0B05-FB2780014A30}"/>
              </a:ext>
            </a:extLst>
          </p:cNvPr>
          <p:cNvCxnSpPr>
            <a:cxnSpLocks/>
          </p:cNvCxnSpPr>
          <p:nvPr/>
        </p:nvCxnSpPr>
        <p:spPr bwMode="auto">
          <a:xfrm>
            <a:off x="8167534" y="5014555"/>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98D33AB-36CA-8116-3AC3-D94C7C03FC63}"/>
              </a:ext>
            </a:extLst>
          </p:cNvPr>
          <p:cNvCxnSpPr>
            <a:cxnSpLocks/>
          </p:cNvCxnSpPr>
          <p:nvPr/>
        </p:nvCxnSpPr>
        <p:spPr bwMode="auto">
          <a:xfrm>
            <a:off x="8535834" y="5014555"/>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12C09B3-A08E-814D-404E-EDEAE1D7C488}"/>
              </a:ext>
            </a:extLst>
          </p:cNvPr>
          <p:cNvCxnSpPr>
            <a:cxnSpLocks/>
          </p:cNvCxnSpPr>
          <p:nvPr/>
        </p:nvCxnSpPr>
        <p:spPr bwMode="auto">
          <a:xfrm>
            <a:off x="8904134" y="5014555"/>
            <a:ext cx="0" cy="79375"/>
          </a:xfrm>
          <a:prstGeom prst="line">
            <a:avLst/>
          </a:prstGeom>
          <a:noFill/>
          <a:ln w="28575" cap="flat" cmpd="sng" algn="ctr">
            <a:solidFill>
              <a:schemeClr val="bg1"/>
            </a:solidFill>
            <a:prstDash val="solid"/>
            <a:round/>
            <a:headEnd type="none" w="med" len="med"/>
            <a:tailEnd type="none" w="med" len="med"/>
          </a:ln>
          <a:effectLst/>
        </p:spPr>
      </p:cxnSp>
      <p:sp>
        <p:nvSpPr>
          <p:cNvPr id="98" name="Freeform 97">
            <a:extLst>
              <a:ext uri="{FF2B5EF4-FFF2-40B4-BE49-F238E27FC236}">
                <a16:creationId xmlns:a16="http://schemas.microsoft.com/office/drawing/2014/main" id="{C111EE96-0FBD-6537-29F6-9250B99E63ED}"/>
              </a:ext>
            </a:extLst>
          </p:cNvPr>
          <p:cNvSpPr/>
          <p:nvPr/>
        </p:nvSpPr>
        <p:spPr bwMode="auto">
          <a:xfrm>
            <a:off x="4633759" y="4158630"/>
            <a:ext cx="3721100" cy="425450"/>
          </a:xfrm>
          <a:custGeom>
            <a:avLst/>
            <a:gdLst>
              <a:gd name="connsiteX0" fmla="*/ 3721100 w 3721100"/>
              <a:gd name="connsiteY0" fmla="*/ 425450 h 425450"/>
              <a:gd name="connsiteX1" fmla="*/ 1860550 w 3721100"/>
              <a:gd name="connsiteY1" fmla="*/ 425450 h 425450"/>
              <a:gd name="connsiteX2" fmla="*/ 1860550 w 3721100"/>
              <a:gd name="connsiteY2" fmla="*/ 282575 h 425450"/>
              <a:gd name="connsiteX3" fmla="*/ 1660525 w 3721100"/>
              <a:gd name="connsiteY3" fmla="*/ 282575 h 425450"/>
              <a:gd name="connsiteX4" fmla="*/ 1660525 w 3721100"/>
              <a:gd name="connsiteY4" fmla="*/ 142875 h 425450"/>
              <a:gd name="connsiteX5" fmla="*/ 0 w 3721100"/>
              <a:gd name="connsiteY5" fmla="*/ 142875 h 425450"/>
              <a:gd name="connsiteX6" fmla="*/ 0 w 3721100"/>
              <a:gd name="connsiteY6" fmla="*/ 0 h 42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1100" h="425450">
                <a:moveTo>
                  <a:pt x="3721100" y="425450"/>
                </a:moveTo>
                <a:lnTo>
                  <a:pt x="1860550" y="425450"/>
                </a:lnTo>
                <a:lnTo>
                  <a:pt x="1860550" y="282575"/>
                </a:lnTo>
                <a:lnTo>
                  <a:pt x="1660525" y="282575"/>
                </a:lnTo>
                <a:lnTo>
                  <a:pt x="1660525" y="142875"/>
                </a:lnTo>
                <a:lnTo>
                  <a:pt x="0" y="142875"/>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9" name="Group 98">
            <a:extLst>
              <a:ext uri="{FF2B5EF4-FFF2-40B4-BE49-F238E27FC236}">
                <a16:creationId xmlns:a16="http://schemas.microsoft.com/office/drawing/2014/main" id="{DA627B40-8969-E16D-D1DD-C11D06AC32A5}"/>
              </a:ext>
            </a:extLst>
          </p:cNvPr>
          <p:cNvGrpSpPr/>
          <p:nvPr/>
        </p:nvGrpSpPr>
        <p:grpSpPr>
          <a:xfrm>
            <a:off x="1523802" y="1709260"/>
            <a:ext cx="3105532" cy="2581370"/>
            <a:chOff x="-19295165" y="-15677322"/>
            <a:chExt cx="32348556" cy="26888661"/>
          </a:xfrm>
        </p:grpSpPr>
        <p:sp>
          <p:nvSpPr>
            <p:cNvPr id="100" name="Freeform 99">
              <a:extLst>
                <a:ext uri="{FF2B5EF4-FFF2-40B4-BE49-F238E27FC236}">
                  <a16:creationId xmlns:a16="http://schemas.microsoft.com/office/drawing/2014/main" id="{6FCB9D3F-549E-1E0A-D04D-95635DE90434}"/>
                </a:ext>
              </a:extLst>
            </p:cNvPr>
            <p:cNvSpPr/>
            <p:nvPr/>
          </p:nvSpPr>
          <p:spPr>
            <a:xfrm>
              <a:off x="-19295165" y="-15677322"/>
              <a:ext cx="5724939" cy="10455965"/>
            </a:xfrm>
            <a:custGeom>
              <a:avLst/>
              <a:gdLst>
                <a:gd name="connsiteX0" fmla="*/ 0 w 5724939"/>
                <a:gd name="connsiteY0" fmla="*/ 0 h 10455965"/>
                <a:gd name="connsiteX1" fmla="*/ 1325217 w 5724939"/>
                <a:gd name="connsiteY1" fmla="*/ 0 h 10455965"/>
                <a:gd name="connsiteX2" fmla="*/ 1325217 w 5724939"/>
                <a:gd name="connsiteY2" fmla="*/ 344557 h 10455965"/>
                <a:gd name="connsiteX3" fmla="*/ 1842052 w 5724939"/>
                <a:gd name="connsiteY3" fmla="*/ 344557 h 10455965"/>
                <a:gd name="connsiteX4" fmla="*/ 1842052 w 5724939"/>
                <a:gd name="connsiteY4" fmla="*/ 649357 h 10455965"/>
                <a:gd name="connsiteX5" fmla="*/ 2093843 w 5724939"/>
                <a:gd name="connsiteY5" fmla="*/ 649357 h 10455965"/>
                <a:gd name="connsiteX6" fmla="*/ 2093843 w 5724939"/>
                <a:gd name="connsiteY6" fmla="*/ 954157 h 10455965"/>
                <a:gd name="connsiteX7" fmla="*/ 2345635 w 5724939"/>
                <a:gd name="connsiteY7" fmla="*/ 954157 h 10455965"/>
                <a:gd name="connsiteX8" fmla="*/ 2345635 w 5724939"/>
                <a:gd name="connsiteY8" fmla="*/ 1179444 h 10455965"/>
                <a:gd name="connsiteX9" fmla="*/ 2796208 w 5724939"/>
                <a:gd name="connsiteY9" fmla="*/ 1179444 h 10455965"/>
                <a:gd name="connsiteX10" fmla="*/ 2796208 w 5724939"/>
                <a:gd name="connsiteY10" fmla="*/ 1510748 h 10455965"/>
                <a:gd name="connsiteX11" fmla="*/ 3048000 w 5724939"/>
                <a:gd name="connsiteY11" fmla="*/ 1510748 h 10455965"/>
                <a:gd name="connsiteX12" fmla="*/ 3048000 w 5724939"/>
                <a:gd name="connsiteY12" fmla="*/ 1775792 h 10455965"/>
                <a:gd name="connsiteX13" fmla="*/ 3313043 w 5724939"/>
                <a:gd name="connsiteY13" fmla="*/ 1775792 h 10455965"/>
                <a:gd name="connsiteX14" fmla="*/ 3313043 w 5724939"/>
                <a:gd name="connsiteY14" fmla="*/ 2213113 h 10455965"/>
                <a:gd name="connsiteX15" fmla="*/ 3604591 w 5724939"/>
                <a:gd name="connsiteY15" fmla="*/ 2213113 h 10455965"/>
                <a:gd name="connsiteX16" fmla="*/ 3604591 w 5724939"/>
                <a:gd name="connsiteY16" fmla="*/ 2451652 h 10455965"/>
                <a:gd name="connsiteX17" fmla="*/ 3670852 w 5724939"/>
                <a:gd name="connsiteY17" fmla="*/ 2451652 h 10455965"/>
                <a:gd name="connsiteX18" fmla="*/ 3670852 w 5724939"/>
                <a:gd name="connsiteY18" fmla="*/ 3339548 h 10455965"/>
                <a:gd name="connsiteX19" fmla="*/ 3856382 w 5724939"/>
                <a:gd name="connsiteY19" fmla="*/ 3339548 h 10455965"/>
                <a:gd name="connsiteX20" fmla="*/ 4015408 w 5724939"/>
                <a:gd name="connsiteY20" fmla="*/ 3339548 h 10455965"/>
                <a:gd name="connsiteX21" fmla="*/ 4015408 w 5724939"/>
                <a:gd name="connsiteY21" fmla="*/ 3657600 h 10455965"/>
                <a:gd name="connsiteX22" fmla="*/ 4214191 w 5724939"/>
                <a:gd name="connsiteY22" fmla="*/ 3657600 h 10455965"/>
                <a:gd name="connsiteX23" fmla="*/ 4214191 w 5724939"/>
                <a:gd name="connsiteY23" fmla="*/ 3896139 h 10455965"/>
                <a:gd name="connsiteX24" fmla="*/ 4717774 w 5724939"/>
                <a:gd name="connsiteY24" fmla="*/ 3896139 h 10455965"/>
                <a:gd name="connsiteX25" fmla="*/ 4717774 w 5724939"/>
                <a:gd name="connsiteY25" fmla="*/ 4174435 h 10455965"/>
                <a:gd name="connsiteX26" fmla="*/ 4850295 w 5724939"/>
                <a:gd name="connsiteY26" fmla="*/ 4174435 h 10455965"/>
                <a:gd name="connsiteX27" fmla="*/ 4850295 w 5724939"/>
                <a:gd name="connsiteY27" fmla="*/ 4518992 h 10455965"/>
                <a:gd name="connsiteX28" fmla="*/ 4969565 w 5724939"/>
                <a:gd name="connsiteY28" fmla="*/ 4518992 h 10455965"/>
                <a:gd name="connsiteX29" fmla="*/ 4969565 w 5724939"/>
                <a:gd name="connsiteY29" fmla="*/ 6069496 h 10455965"/>
                <a:gd name="connsiteX30" fmla="*/ 5194852 w 5724939"/>
                <a:gd name="connsiteY30" fmla="*/ 6069496 h 10455965"/>
                <a:gd name="connsiteX31" fmla="*/ 5194852 w 5724939"/>
                <a:gd name="connsiteY31" fmla="*/ 6864626 h 10455965"/>
                <a:gd name="connsiteX32" fmla="*/ 5406887 w 5724939"/>
                <a:gd name="connsiteY32" fmla="*/ 6864626 h 10455965"/>
                <a:gd name="connsiteX33" fmla="*/ 5406887 w 5724939"/>
                <a:gd name="connsiteY33" fmla="*/ 8759687 h 10455965"/>
                <a:gd name="connsiteX34" fmla="*/ 5592417 w 5724939"/>
                <a:gd name="connsiteY34" fmla="*/ 8759687 h 10455965"/>
                <a:gd name="connsiteX35" fmla="*/ 5592417 w 5724939"/>
                <a:gd name="connsiteY35" fmla="*/ 10455965 h 10455965"/>
                <a:gd name="connsiteX36" fmla="*/ 5724939 w 5724939"/>
                <a:gd name="connsiteY36" fmla="*/ 10455965 h 1045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724939" h="10455965">
                  <a:moveTo>
                    <a:pt x="0" y="0"/>
                  </a:moveTo>
                  <a:lnTo>
                    <a:pt x="1325217" y="0"/>
                  </a:lnTo>
                  <a:lnTo>
                    <a:pt x="1325217" y="344557"/>
                  </a:lnTo>
                  <a:lnTo>
                    <a:pt x="1842052" y="344557"/>
                  </a:lnTo>
                  <a:lnTo>
                    <a:pt x="1842052" y="649357"/>
                  </a:lnTo>
                  <a:lnTo>
                    <a:pt x="2093843" y="649357"/>
                  </a:lnTo>
                  <a:lnTo>
                    <a:pt x="2093843" y="954157"/>
                  </a:lnTo>
                  <a:lnTo>
                    <a:pt x="2345635" y="954157"/>
                  </a:lnTo>
                  <a:lnTo>
                    <a:pt x="2345635" y="1179444"/>
                  </a:lnTo>
                  <a:lnTo>
                    <a:pt x="2796208" y="1179444"/>
                  </a:lnTo>
                  <a:lnTo>
                    <a:pt x="2796208" y="1510748"/>
                  </a:lnTo>
                  <a:lnTo>
                    <a:pt x="3048000" y="1510748"/>
                  </a:lnTo>
                  <a:lnTo>
                    <a:pt x="3048000" y="1775792"/>
                  </a:lnTo>
                  <a:lnTo>
                    <a:pt x="3313043" y="1775792"/>
                  </a:lnTo>
                  <a:lnTo>
                    <a:pt x="3313043" y="2213113"/>
                  </a:lnTo>
                  <a:lnTo>
                    <a:pt x="3604591" y="2213113"/>
                  </a:lnTo>
                  <a:lnTo>
                    <a:pt x="3604591" y="2451652"/>
                  </a:lnTo>
                  <a:lnTo>
                    <a:pt x="3670852" y="2451652"/>
                  </a:lnTo>
                  <a:lnTo>
                    <a:pt x="3670852" y="3339548"/>
                  </a:lnTo>
                  <a:lnTo>
                    <a:pt x="3856382" y="3339548"/>
                  </a:lnTo>
                  <a:lnTo>
                    <a:pt x="4015408" y="3339548"/>
                  </a:lnTo>
                  <a:lnTo>
                    <a:pt x="4015408" y="3657600"/>
                  </a:lnTo>
                  <a:lnTo>
                    <a:pt x="4214191" y="3657600"/>
                  </a:lnTo>
                  <a:lnTo>
                    <a:pt x="4214191" y="3896139"/>
                  </a:lnTo>
                  <a:lnTo>
                    <a:pt x="4717774" y="3896139"/>
                  </a:lnTo>
                  <a:lnTo>
                    <a:pt x="4717774" y="4174435"/>
                  </a:lnTo>
                  <a:lnTo>
                    <a:pt x="4850295" y="4174435"/>
                  </a:lnTo>
                  <a:lnTo>
                    <a:pt x="4850295" y="4518992"/>
                  </a:lnTo>
                  <a:lnTo>
                    <a:pt x="4969565" y="4518992"/>
                  </a:lnTo>
                  <a:lnTo>
                    <a:pt x="4969565" y="6069496"/>
                  </a:lnTo>
                  <a:lnTo>
                    <a:pt x="5194852" y="6069496"/>
                  </a:lnTo>
                  <a:lnTo>
                    <a:pt x="5194852" y="6864626"/>
                  </a:lnTo>
                  <a:lnTo>
                    <a:pt x="5406887" y="6864626"/>
                  </a:lnTo>
                  <a:lnTo>
                    <a:pt x="5406887" y="8759687"/>
                  </a:lnTo>
                  <a:lnTo>
                    <a:pt x="5592417" y="8759687"/>
                  </a:lnTo>
                  <a:lnTo>
                    <a:pt x="5592417" y="10455965"/>
                  </a:lnTo>
                  <a:lnTo>
                    <a:pt x="5724939" y="10455965"/>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01" name="Freeform 100">
              <a:extLst>
                <a:ext uri="{FF2B5EF4-FFF2-40B4-BE49-F238E27FC236}">
                  <a16:creationId xmlns:a16="http://schemas.microsoft.com/office/drawing/2014/main" id="{3BD25A93-4878-29C4-6E9C-F75798112C8D}"/>
                </a:ext>
              </a:extLst>
            </p:cNvPr>
            <p:cNvSpPr/>
            <p:nvPr/>
          </p:nvSpPr>
          <p:spPr>
            <a:xfrm>
              <a:off x="-13716000" y="-5300870"/>
              <a:ext cx="15213496" cy="11065566"/>
            </a:xfrm>
            <a:custGeom>
              <a:avLst/>
              <a:gdLst>
                <a:gd name="connsiteX0" fmla="*/ 0 w 15213496"/>
                <a:gd name="connsiteY0" fmla="*/ 0 h 11065566"/>
                <a:gd name="connsiteX1" fmla="*/ 119270 w 15213496"/>
                <a:gd name="connsiteY1" fmla="*/ 0 h 11065566"/>
                <a:gd name="connsiteX2" fmla="*/ 119270 w 15213496"/>
                <a:gd name="connsiteY2" fmla="*/ 1378227 h 11065566"/>
                <a:gd name="connsiteX3" fmla="*/ 278296 w 15213496"/>
                <a:gd name="connsiteY3" fmla="*/ 1378227 h 11065566"/>
                <a:gd name="connsiteX4" fmla="*/ 278296 w 15213496"/>
                <a:gd name="connsiteY4" fmla="*/ 2478157 h 11065566"/>
                <a:gd name="connsiteX5" fmla="*/ 477078 w 15213496"/>
                <a:gd name="connsiteY5" fmla="*/ 2478157 h 11065566"/>
                <a:gd name="connsiteX6" fmla="*/ 477078 w 15213496"/>
                <a:gd name="connsiteY6" fmla="*/ 3074505 h 11065566"/>
                <a:gd name="connsiteX7" fmla="*/ 636104 w 15213496"/>
                <a:gd name="connsiteY7" fmla="*/ 3074505 h 11065566"/>
                <a:gd name="connsiteX8" fmla="*/ 636104 w 15213496"/>
                <a:gd name="connsiteY8" fmla="*/ 3445566 h 11065566"/>
                <a:gd name="connsiteX9" fmla="*/ 1378226 w 15213496"/>
                <a:gd name="connsiteY9" fmla="*/ 3445566 h 11065566"/>
                <a:gd name="connsiteX10" fmla="*/ 1378226 w 15213496"/>
                <a:gd name="connsiteY10" fmla="*/ 3829879 h 11065566"/>
                <a:gd name="connsiteX11" fmla="*/ 1736035 w 15213496"/>
                <a:gd name="connsiteY11" fmla="*/ 3829879 h 11065566"/>
                <a:gd name="connsiteX12" fmla="*/ 1736035 w 15213496"/>
                <a:gd name="connsiteY12" fmla="*/ 4214192 h 11065566"/>
                <a:gd name="connsiteX13" fmla="*/ 2239617 w 15213496"/>
                <a:gd name="connsiteY13" fmla="*/ 4214192 h 11065566"/>
                <a:gd name="connsiteX14" fmla="*/ 2239617 w 15213496"/>
                <a:gd name="connsiteY14" fmla="*/ 4916557 h 11065566"/>
                <a:gd name="connsiteX15" fmla="*/ 2372139 w 15213496"/>
                <a:gd name="connsiteY15" fmla="*/ 4916557 h 11065566"/>
                <a:gd name="connsiteX16" fmla="*/ 4134678 w 15213496"/>
                <a:gd name="connsiteY16" fmla="*/ 4916557 h 11065566"/>
                <a:gd name="connsiteX17" fmla="*/ 4134678 w 15213496"/>
                <a:gd name="connsiteY17" fmla="*/ 5711687 h 11065566"/>
                <a:gd name="connsiteX18" fmla="*/ 4426226 w 15213496"/>
                <a:gd name="connsiteY18" fmla="*/ 5711687 h 11065566"/>
                <a:gd name="connsiteX19" fmla="*/ 4426226 w 15213496"/>
                <a:gd name="connsiteY19" fmla="*/ 6056244 h 11065566"/>
                <a:gd name="connsiteX20" fmla="*/ 4572000 w 15213496"/>
                <a:gd name="connsiteY20" fmla="*/ 6056244 h 11065566"/>
                <a:gd name="connsiteX21" fmla="*/ 4572000 w 15213496"/>
                <a:gd name="connsiteY21" fmla="*/ 6374296 h 11065566"/>
                <a:gd name="connsiteX22" fmla="*/ 4797287 w 15213496"/>
                <a:gd name="connsiteY22" fmla="*/ 6374296 h 11065566"/>
                <a:gd name="connsiteX23" fmla="*/ 4797287 w 15213496"/>
                <a:gd name="connsiteY23" fmla="*/ 7460974 h 11065566"/>
                <a:gd name="connsiteX24" fmla="*/ 5088835 w 15213496"/>
                <a:gd name="connsiteY24" fmla="*/ 7460974 h 11065566"/>
                <a:gd name="connsiteX25" fmla="*/ 5088835 w 15213496"/>
                <a:gd name="connsiteY25" fmla="*/ 7924800 h 11065566"/>
                <a:gd name="connsiteX26" fmla="*/ 5208104 w 15213496"/>
                <a:gd name="connsiteY26" fmla="*/ 7924800 h 11065566"/>
                <a:gd name="connsiteX27" fmla="*/ 5380383 w 15213496"/>
                <a:gd name="connsiteY27" fmla="*/ 7924800 h 11065566"/>
                <a:gd name="connsiteX28" fmla="*/ 5380383 w 15213496"/>
                <a:gd name="connsiteY28" fmla="*/ 8256105 h 11065566"/>
                <a:gd name="connsiteX29" fmla="*/ 5618922 w 15213496"/>
                <a:gd name="connsiteY29" fmla="*/ 8256105 h 11065566"/>
                <a:gd name="connsiteX30" fmla="*/ 5618922 w 15213496"/>
                <a:gd name="connsiteY30" fmla="*/ 8560905 h 11065566"/>
                <a:gd name="connsiteX31" fmla="*/ 6069496 w 15213496"/>
                <a:gd name="connsiteY31" fmla="*/ 8560905 h 11065566"/>
                <a:gd name="connsiteX32" fmla="*/ 6069496 w 15213496"/>
                <a:gd name="connsiteY32" fmla="*/ 9090992 h 11065566"/>
                <a:gd name="connsiteX33" fmla="*/ 6188765 w 15213496"/>
                <a:gd name="connsiteY33" fmla="*/ 9090992 h 11065566"/>
                <a:gd name="connsiteX34" fmla="*/ 6188765 w 15213496"/>
                <a:gd name="connsiteY34" fmla="*/ 9422296 h 11065566"/>
                <a:gd name="connsiteX35" fmla="*/ 8441635 w 15213496"/>
                <a:gd name="connsiteY35" fmla="*/ 9422296 h 11065566"/>
                <a:gd name="connsiteX36" fmla="*/ 9806609 w 15213496"/>
                <a:gd name="connsiteY36" fmla="*/ 9435548 h 11065566"/>
                <a:gd name="connsiteX37" fmla="*/ 9806609 w 15213496"/>
                <a:gd name="connsiteY37" fmla="*/ 9766853 h 11065566"/>
                <a:gd name="connsiteX38" fmla="*/ 10707757 w 15213496"/>
                <a:gd name="connsiteY38" fmla="*/ 9766853 h 11065566"/>
                <a:gd name="connsiteX39" fmla="*/ 10707757 w 15213496"/>
                <a:gd name="connsiteY39" fmla="*/ 10614992 h 11065566"/>
                <a:gd name="connsiteX40" fmla="*/ 11065565 w 15213496"/>
                <a:gd name="connsiteY40" fmla="*/ 10614992 h 11065566"/>
                <a:gd name="connsiteX41" fmla="*/ 11065565 w 15213496"/>
                <a:gd name="connsiteY41" fmla="*/ 11065566 h 11065566"/>
                <a:gd name="connsiteX42" fmla="*/ 15213496 w 15213496"/>
                <a:gd name="connsiteY42" fmla="*/ 11065566 h 1106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213496" h="11065566">
                  <a:moveTo>
                    <a:pt x="0" y="0"/>
                  </a:moveTo>
                  <a:lnTo>
                    <a:pt x="119270" y="0"/>
                  </a:lnTo>
                  <a:lnTo>
                    <a:pt x="119270" y="1378227"/>
                  </a:lnTo>
                  <a:lnTo>
                    <a:pt x="278296" y="1378227"/>
                  </a:lnTo>
                  <a:lnTo>
                    <a:pt x="278296" y="2478157"/>
                  </a:lnTo>
                  <a:lnTo>
                    <a:pt x="477078" y="2478157"/>
                  </a:lnTo>
                  <a:lnTo>
                    <a:pt x="477078" y="3074505"/>
                  </a:lnTo>
                  <a:lnTo>
                    <a:pt x="636104" y="3074505"/>
                  </a:lnTo>
                  <a:lnTo>
                    <a:pt x="636104" y="3445566"/>
                  </a:lnTo>
                  <a:lnTo>
                    <a:pt x="1378226" y="3445566"/>
                  </a:lnTo>
                  <a:lnTo>
                    <a:pt x="1378226" y="3829879"/>
                  </a:lnTo>
                  <a:lnTo>
                    <a:pt x="1736035" y="3829879"/>
                  </a:lnTo>
                  <a:lnTo>
                    <a:pt x="1736035" y="4214192"/>
                  </a:lnTo>
                  <a:lnTo>
                    <a:pt x="2239617" y="4214192"/>
                  </a:lnTo>
                  <a:lnTo>
                    <a:pt x="2239617" y="4916557"/>
                  </a:lnTo>
                  <a:lnTo>
                    <a:pt x="2372139" y="4916557"/>
                  </a:lnTo>
                  <a:lnTo>
                    <a:pt x="4134678" y="4916557"/>
                  </a:lnTo>
                  <a:lnTo>
                    <a:pt x="4134678" y="5711687"/>
                  </a:lnTo>
                  <a:lnTo>
                    <a:pt x="4426226" y="5711687"/>
                  </a:lnTo>
                  <a:lnTo>
                    <a:pt x="4426226" y="6056244"/>
                  </a:lnTo>
                  <a:lnTo>
                    <a:pt x="4572000" y="6056244"/>
                  </a:lnTo>
                  <a:lnTo>
                    <a:pt x="4572000" y="6374296"/>
                  </a:lnTo>
                  <a:lnTo>
                    <a:pt x="4797287" y="6374296"/>
                  </a:lnTo>
                  <a:lnTo>
                    <a:pt x="4797287" y="7460974"/>
                  </a:lnTo>
                  <a:lnTo>
                    <a:pt x="5088835" y="7460974"/>
                  </a:lnTo>
                  <a:lnTo>
                    <a:pt x="5088835" y="7924800"/>
                  </a:lnTo>
                  <a:lnTo>
                    <a:pt x="5208104" y="7924800"/>
                  </a:lnTo>
                  <a:lnTo>
                    <a:pt x="5380383" y="7924800"/>
                  </a:lnTo>
                  <a:lnTo>
                    <a:pt x="5380383" y="8256105"/>
                  </a:lnTo>
                  <a:lnTo>
                    <a:pt x="5618922" y="8256105"/>
                  </a:lnTo>
                  <a:lnTo>
                    <a:pt x="5618922" y="8560905"/>
                  </a:lnTo>
                  <a:lnTo>
                    <a:pt x="6069496" y="8560905"/>
                  </a:lnTo>
                  <a:lnTo>
                    <a:pt x="6069496" y="9090992"/>
                  </a:lnTo>
                  <a:lnTo>
                    <a:pt x="6188765" y="9090992"/>
                  </a:lnTo>
                  <a:lnTo>
                    <a:pt x="6188765" y="9422296"/>
                  </a:lnTo>
                  <a:lnTo>
                    <a:pt x="8441635" y="9422296"/>
                  </a:lnTo>
                  <a:lnTo>
                    <a:pt x="9806609" y="9435548"/>
                  </a:lnTo>
                  <a:lnTo>
                    <a:pt x="9806609" y="9766853"/>
                  </a:lnTo>
                  <a:lnTo>
                    <a:pt x="10707757" y="9766853"/>
                  </a:lnTo>
                  <a:lnTo>
                    <a:pt x="10707757" y="10614992"/>
                  </a:lnTo>
                  <a:lnTo>
                    <a:pt x="11065565" y="10614992"/>
                  </a:lnTo>
                  <a:lnTo>
                    <a:pt x="11065565" y="11065566"/>
                  </a:lnTo>
                  <a:lnTo>
                    <a:pt x="15213496" y="11065566"/>
                  </a:lnTo>
                </a:path>
              </a:pathLst>
            </a:cu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02" name="Freeform 101">
              <a:extLst>
                <a:ext uri="{FF2B5EF4-FFF2-40B4-BE49-F238E27FC236}">
                  <a16:creationId xmlns:a16="http://schemas.microsoft.com/office/drawing/2014/main" id="{000000E0-0804-069E-F355-200649CB9DE3}"/>
                </a:ext>
              </a:extLst>
            </p:cNvPr>
            <p:cNvSpPr/>
            <p:nvPr/>
          </p:nvSpPr>
          <p:spPr>
            <a:xfrm>
              <a:off x="1444487" y="5777948"/>
              <a:ext cx="11608904" cy="5433391"/>
            </a:xfrm>
            <a:custGeom>
              <a:avLst/>
              <a:gdLst>
                <a:gd name="connsiteX0" fmla="*/ 11608904 w 11608904"/>
                <a:gd name="connsiteY0" fmla="*/ 5433391 h 5433391"/>
                <a:gd name="connsiteX1" fmla="*/ 11608904 w 11608904"/>
                <a:gd name="connsiteY1" fmla="*/ 4081669 h 5433391"/>
                <a:gd name="connsiteX2" fmla="*/ 6162261 w 11608904"/>
                <a:gd name="connsiteY2" fmla="*/ 4081669 h 5433391"/>
                <a:gd name="connsiteX3" fmla="*/ 6162261 w 11608904"/>
                <a:gd name="connsiteY3" fmla="*/ 3551582 h 5433391"/>
                <a:gd name="connsiteX4" fmla="*/ 6042991 w 11608904"/>
                <a:gd name="connsiteY4" fmla="*/ 3551582 h 5433391"/>
                <a:gd name="connsiteX5" fmla="*/ 5738191 w 11608904"/>
                <a:gd name="connsiteY5" fmla="*/ 3551582 h 5433391"/>
                <a:gd name="connsiteX6" fmla="*/ 5738191 w 11608904"/>
                <a:gd name="connsiteY6" fmla="*/ 2451652 h 5433391"/>
                <a:gd name="connsiteX7" fmla="*/ 5618922 w 11608904"/>
                <a:gd name="connsiteY7" fmla="*/ 2451652 h 5433391"/>
                <a:gd name="connsiteX8" fmla="*/ 2716696 w 11608904"/>
                <a:gd name="connsiteY8" fmla="*/ 2451652 h 5433391"/>
                <a:gd name="connsiteX9" fmla="*/ 2716696 w 11608904"/>
                <a:gd name="connsiteY9" fmla="*/ 1974574 h 5433391"/>
                <a:gd name="connsiteX10" fmla="*/ 2173356 w 11608904"/>
                <a:gd name="connsiteY10" fmla="*/ 1974574 h 5433391"/>
                <a:gd name="connsiteX11" fmla="*/ 2173356 w 11608904"/>
                <a:gd name="connsiteY11" fmla="*/ 1550504 h 5433391"/>
                <a:gd name="connsiteX12" fmla="*/ 2014330 w 11608904"/>
                <a:gd name="connsiteY12" fmla="*/ 1550504 h 5433391"/>
                <a:gd name="connsiteX13" fmla="*/ 821635 w 11608904"/>
                <a:gd name="connsiteY13" fmla="*/ 1550504 h 5433391"/>
                <a:gd name="connsiteX14" fmla="*/ 821635 w 11608904"/>
                <a:gd name="connsiteY14" fmla="*/ 914400 h 5433391"/>
                <a:gd name="connsiteX15" fmla="*/ 291548 w 11608904"/>
                <a:gd name="connsiteY15" fmla="*/ 914400 h 5433391"/>
                <a:gd name="connsiteX16" fmla="*/ 291548 w 11608904"/>
                <a:gd name="connsiteY16" fmla="*/ 450574 h 5433391"/>
                <a:gd name="connsiteX17" fmla="*/ 0 w 11608904"/>
                <a:gd name="connsiteY17" fmla="*/ 450574 h 5433391"/>
                <a:gd name="connsiteX18" fmla="*/ 0 w 11608904"/>
                <a:gd name="connsiteY18" fmla="*/ 0 h 54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08904" h="5433391">
                  <a:moveTo>
                    <a:pt x="11608904" y="5433391"/>
                  </a:moveTo>
                  <a:lnTo>
                    <a:pt x="11608904" y="4081669"/>
                  </a:lnTo>
                  <a:lnTo>
                    <a:pt x="6162261" y="4081669"/>
                  </a:lnTo>
                  <a:lnTo>
                    <a:pt x="6162261" y="3551582"/>
                  </a:lnTo>
                  <a:lnTo>
                    <a:pt x="6042991" y="3551582"/>
                  </a:lnTo>
                  <a:lnTo>
                    <a:pt x="5738191" y="3551582"/>
                  </a:lnTo>
                  <a:lnTo>
                    <a:pt x="5738191" y="2451652"/>
                  </a:lnTo>
                  <a:lnTo>
                    <a:pt x="5618922" y="2451652"/>
                  </a:lnTo>
                  <a:lnTo>
                    <a:pt x="2716696" y="2451652"/>
                  </a:lnTo>
                  <a:lnTo>
                    <a:pt x="2716696" y="1974574"/>
                  </a:lnTo>
                  <a:lnTo>
                    <a:pt x="2173356" y="1974574"/>
                  </a:lnTo>
                  <a:lnTo>
                    <a:pt x="2173356" y="1550504"/>
                  </a:lnTo>
                  <a:lnTo>
                    <a:pt x="2014330" y="1550504"/>
                  </a:lnTo>
                  <a:lnTo>
                    <a:pt x="821635" y="1550504"/>
                  </a:lnTo>
                  <a:lnTo>
                    <a:pt x="821635" y="914400"/>
                  </a:lnTo>
                  <a:lnTo>
                    <a:pt x="291548" y="914400"/>
                  </a:lnTo>
                  <a:lnTo>
                    <a:pt x="291548" y="450574"/>
                  </a:lnTo>
                  <a:lnTo>
                    <a:pt x="0" y="450574"/>
                  </a:lnTo>
                  <a:lnTo>
                    <a:pt x="0" y="0"/>
                  </a:lnTo>
                </a:path>
              </a:pathLst>
            </a:cu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103" name="TextBox 102">
            <a:extLst>
              <a:ext uri="{FF2B5EF4-FFF2-40B4-BE49-F238E27FC236}">
                <a16:creationId xmlns:a16="http://schemas.microsoft.com/office/drawing/2014/main" id="{0588DA48-55ED-2D33-3809-8E5A8FD06458}"/>
              </a:ext>
            </a:extLst>
          </p:cNvPr>
          <p:cNvSpPr txBox="1"/>
          <p:nvPr/>
        </p:nvSpPr>
        <p:spPr bwMode="auto">
          <a:xfrm>
            <a:off x="1869757" y="2146336"/>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04" name="TextBox 103">
            <a:extLst>
              <a:ext uri="{FF2B5EF4-FFF2-40B4-BE49-F238E27FC236}">
                <a16:creationId xmlns:a16="http://schemas.microsoft.com/office/drawing/2014/main" id="{A2C3A43A-BEC3-FD33-5F3B-B121823DF37A}"/>
              </a:ext>
            </a:extLst>
          </p:cNvPr>
          <p:cNvSpPr txBox="1"/>
          <p:nvPr/>
        </p:nvSpPr>
        <p:spPr bwMode="auto">
          <a:xfrm>
            <a:off x="1896633" y="2357995"/>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05" name="TextBox 104">
            <a:extLst>
              <a:ext uri="{FF2B5EF4-FFF2-40B4-BE49-F238E27FC236}">
                <a16:creationId xmlns:a16="http://schemas.microsoft.com/office/drawing/2014/main" id="{0E4EC263-A0AE-6680-1139-398028FA04CC}"/>
              </a:ext>
            </a:extLst>
          </p:cNvPr>
          <p:cNvSpPr txBox="1"/>
          <p:nvPr/>
        </p:nvSpPr>
        <p:spPr bwMode="auto">
          <a:xfrm>
            <a:off x="1913273" y="2525748"/>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06" name="TextBox 105">
            <a:extLst>
              <a:ext uri="{FF2B5EF4-FFF2-40B4-BE49-F238E27FC236}">
                <a16:creationId xmlns:a16="http://schemas.microsoft.com/office/drawing/2014/main" id="{95BEDFAA-CDA4-FCAE-82D2-1341D1D26C2F}"/>
              </a:ext>
            </a:extLst>
          </p:cNvPr>
          <p:cNvSpPr txBox="1"/>
          <p:nvPr/>
        </p:nvSpPr>
        <p:spPr bwMode="auto">
          <a:xfrm>
            <a:off x="1922959" y="2651995"/>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07" name="TextBox 106">
            <a:extLst>
              <a:ext uri="{FF2B5EF4-FFF2-40B4-BE49-F238E27FC236}">
                <a16:creationId xmlns:a16="http://schemas.microsoft.com/office/drawing/2014/main" id="{7BC4C35F-658B-DEF2-8CBE-1764A8C6CDED}"/>
              </a:ext>
            </a:extLst>
          </p:cNvPr>
          <p:cNvSpPr txBox="1"/>
          <p:nvPr/>
        </p:nvSpPr>
        <p:spPr bwMode="auto">
          <a:xfrm>
            <a:off x="1936424" y="2751535"/>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08" name="TextBox 107">
            <a:extLst>
              <a:ext uri="{FF2B5EF4-FFF2-40B4-BE49-F238E27FC236}">
                <a16:creationId xmlns:a16="http://schemas.microsoft.com/office/drawing/2014/main" id="{4A93B964-2C2F-F032-03E1-00E966AAD73D}"/>
              </a:ext>
            </a:extLst>
          </p:cNvPr>
          <p:cNvSpPr txBox="1"/>
          <p:nvPr/>
        </p:nvSpPr>
        <p:spPr bwMode="auto">
          <a:xfrm>
            <a:off x="1968425" y="2811577"/>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09" name="TextBox 108">
            <a:extLst>
              <a:ext uri="{FF2B5EF4-FFF2-40B4-BE49-F238E27FC236}">
                <a16:creationId xmlns:a16="http://schemas.microsoft.com/office/drawing/2014/main" id="{8AEE75C6-2233-E576-0A0F-6428AD4CA9C5}"/>
              </a:ext>
            </a:extLst>
          </p:cNvPr>
          <p:cNvSpPr txBox="1"/>
          <p:nvPr/>
        </p:nvSpPr>
        <p:spPr bwMode="auto">
          <a:xfrm>
            <a:off x="1986261" y="2849697"/>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0" name="TextBox 109">
            <a:extLst>
              <a:ext uri="{FF2B5EF4-FFF2-40B4-BE49-F238E27FC236}">
                <a16:creationId xmlns:a16="http://schemas.microsoft.com/office/drawing/2014/main" id="{EDFA58CD-6B62-7F21-06D5-ABD301EE0DFF}"/>
              </a:ext>
            </a:extLst>
          </p:cNvPr>
          <p:cNvSpPr txBox="1"/>
          <p:nvPr/>
        </p:nvSpPr>
        <p:spPr bwMode="auto">
          <a:xfrm>
            <a:off x="2073321" y="2893902"/>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1" name="TextBox 110">
            <a:extLst>
              <a:ext uri="{FF2B5EF4-FFF2-40B4-BE49-F238E27FC236}">
                <a16:creationId xmlns:a16="http://schemas.microsoft.com/office/drawing/2014/main" id="{B9B6774A-9B15-0388-45D7-195E096C168A}"/>
              </a:ext>
            </a:extLst>
          </p:cNvPr>
          <p:cNvSpPr txBox="1"/>
          <p:nvPr/>
        </p:nvSpPr>
        <p:spPr bwMode="auto">
          <a:xfrm>
            <a:off x="2400763" y="3279846"/>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2" name="TextBox 111">
            <a:extLst>
              <a:ext uri="{FF2B5EF4-FFF2-40B4-BE49-F238E27FC236}">
                <a16:creationId xmlns:a16="http://schemas.microsoft.com/office/drawing/2014/main" id="{B181594D-C299-EDC8-749F-F21BFFB7E9C7}"/>
              </a:ext>
            </a:extLst>
          </p:cNvPr>
          <p:cNvSpPr txBox="1"/>
          <p:nvPr/>
        </p:nvSpPr>
        <p:spPr bwMode="auto">
          <a:xfrm>
            <a:off x="2654875" y="3429186"/>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3" name="TextBox 112">
            <a:extLst>
              <a:ext uri="{FF2B5EF4-FFF2-40B4-BE49-F238E27FC236}">
                <a16:creationId xmlns:a16="http://schemas.microsoft.com/office/drawing/2014/main" id="{37C9A99A-FAC7-7E46-897D-BB784D6E5729}"/>
              </a:ext>
            </a:extLst>
          </p:cNvPr>
          <p:cNvSpPr txBox="1"/>
          <p:nvPr/>
        </p:nvSpPr>
        <p:spPr bwMode="auto">
          <a:xfrm>
            <a:off x="2698972" y="3429186"/>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4" name="TextBox 113">
            <a:extLst>
              <a:ext uri="{FF2B5EF4-FFF2-40B4-BE49-F238E27FC236}">
                <a16:creationId xmlns:a16="http://schemas.microsoft.com/office/drawing/2014/main" id="{159C650F-0E90-D56E-C95B-126999F9A3D3}"/>
              </a:ext>
            </a:extLst>
          </p:cNvPr>
          <p:cNvSpPr txBox="1"/>
          <p:nvPr/>
        </p:nvSpPr>
        <p:spPr bwMode="auto">
          <a:xfrm>
            <a:off x="2893195" y="3465647"/>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5" name="TextBox 114">
            <a:extLst>
              <a:ext uri="{FF2B5EF4-FFF2-40B4-BE49-F238E27FC236}">
                <a16:creationId xmlns:a16="http://schemas.microsoft.com/office/drawing/2014/main" id="{4C1BAFC6-6346-BA1F-825C-C1C639241DCA}"/>
              </a:ext>
            </a:extLst>
          </p:cNvPr>
          <p:cNvSpPr txBox="1"/>
          <p:nvPr/>
        </p:nvSpPr>
        <p:spPr bwMode="auto">
          <a:xfrm>
            <a:off x="2916765" y="3465647"/>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0301EE2B-7CA6-C24A-8133-025AE6CD22DE}"/>
              </a:ext>
            </a:extLst>
          </p:cNvPr>
          <p:cNvSpPr txBox="1"/>
          <p:nvPr/>
        </p:nvSpPr>
        <p:spPr bwMode="auto">
          <a:xfrm>
            <a:off x="3065941" y="3596502"/>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7" name="TextBox 116">
            <a:extLst>
              <a:ext uri="{FF2B5EF4-FFF2-40B4-BE49-F238E27FC236}">
                <a16:creationId xmlns:a16="http://schemas.microsoft.com/office/drawing/2014/main" id="{E5BE7DBD-4DFF-BB45-AB3B-E1C2E41EEB25}"/>
              </a:ext>
            </a:extLst>
          </p:cNvPr>
          <p:cNvSpPr txBox="1"/>
          <p:nvPr/>
        </p:nvSpPr>
        <p:spPr bwMode="auto">
          <a:xfrm>
            <a:off x="3398362" y="3636724"/>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AC3ED7B7-BB52-7637-380B-39497FBF373A}"/>
              </a:ext>
            </a:extLst>
          </p:cNvPr>
          <p:cNvSpPr txBox="1"/>
          <p:nvPr/>
        </p:nvSpPr>
        <p:spPr bwMode="auto">
          <a:xfrm>
            <a:off x="3411630" y="3680098"/>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0" name="TextBox 119">
            <a:extLst>
              <a:ext uri="{FF2B5EF4-FFF2-40B4-BE49-F238E27FC236}">
                <a16:creationId xmlns:a16="http://schemas.microsoft.com/office/drawing/2014/main" id="{2150297A-79F4-E1A3-D78B-AAA005019C5A}"/>
              </a:ext>
            </a:extLst>
          </p:cNvPr>
          <p:cNvSpPr txBox="1"/>
          <p:nvPr/>
        </p:nvSpPr>
        <p:spPr bwMode="auto">
          <a:xfrm>
            <a:off x="3897171" y="3827389"/>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 name="TextBox 120">
            <a:extLst>
              <a:ext uri="{FF2B5EF4-FFF2-40B4-BE49-F238E27FC236}">
                <a16:creationId xmlns:a16="http://schemas.microsoft.com/office/drawing/2014/main" id="{E3BC77A4-6A72-1532-C329-382EF02F0F38}"/>
              </a:ext>
            </a:extLst>
          </p:cNvPr>
          <p:cNvSpPr txBox="1"/>
          <p:nvPr/>
        </p:nvSpPr>
        <p:spPr bwMode="auto">
          <a:xfrm>
            <a:off x="3924308" y="3932292"/>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 name="TextBox 121">
            <a:extLst>
              <a:ext uri="{FF2B5EF4-FFF2-40B4-BE49-F238E27FC236}">
                <a16:creationId xmlns:a16="http://schemas.microsoft.com/office/drawing/2014/main" id="{B38B3731-C12A-74E7-5FAD-466113CC3D4C}"/>
              </a:ext>
            </a:extLst>
          </p:cNvPr>
          <p:cNvSpPr txBox="1"/>
          <p:nvPr/>
        </p:nvSpPr>
        <p:spPr bwMode="auto">
          <a:xfrm>
            <a:off x="4000395" y="3985450"/>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 name="TextBox 122">
            <a:extLst>
              <a:ext uri="{FF2B5EF4-FFF2-40B4-BE49-F238E27FC236}">
                <a16:creationId xmlns:a16="http://schemas.microsoft.com/office/drawing/2014/main" id="{F2017E2A-B47E-02CE-5817-FF9105155062}"/>
              </a:ext>
            </a:extLst>
          </p:cNvPr>
          <p:cNvSpPr txBox="1"/>
          <p:nvPr/>
        </p:nvSpPr>
        <p:spPr bwMode="auto">
          <a:xfrm>
            <a:off x="4044887" y="3985906"/>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 name="TextBox 123">
            <a:extLst>
              <a:ext uri="{FF2B5EF4-FFF2-40B4-BE49-F238E27FC236}">
                <a16:creationId xmlns:a16="http://schemas.microsoft.com/office/drawing/2014/main" id="{329A1F66-2C7D-427E-6D17-173C067C3B78}"/>
              </a:ext>
            </a:extLst>
          </p:cNvPr>
          <p:cNvSpPr txBox="1"/>
          <p:nvPr/>
        </p:nvSpPr>
        <p:spPr bwMode="auto">
          <a:xfrm>
            <a:off x="4427372" y="3985539"/>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 name="TextBox 124">
            <a:extLst>
              <a:ext uri="{FF2B5EF4-FFF2-40B4-BE49-F238E27FC236}">
                <a16:creationId xmlns:a16="http://schemas.microsoft.com/office/drawing/2014/main" id="{8BC15D3D-37A2-E8FB-F88B-E6FE48B1A052}"/>
              </a:ext>
            </a:extLst>
          </p:cNvPr>
          <p:cNvSpPr txBox="1"/>
          <p:nvPr/>
        </p:nvSpPr>
        <p:spPr bwMode="auto">
          <a:xfrm>
            <a:off x="4507951" y="4118756"/>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 name="TextBox 125">
            <a:extLst>
              <a:ext uri="{FF2B5EF4-FFF2-40B4-BE49-F238E27FC236}">
                <a16:creationId xmlns:a16="http://schemas.microsoft.com/office/drawing/2014/main" id="{8A3C8646-7E6E-47CB-221F-7D29D8F479EE}"/>
              </a:ext>
            </a:extLst>
          </p:cNvPr>
          <p:cNvSpPr txBox="1"/>
          <p:nvPr/>
        </p:nvSpPr>
        <p:spPr bwMode="auto">
          <a:xfrm>
            <a:off x="4982855" y="4122029"/>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 name="TextBox 126">
            <a:extLst>
              <a:ext uri="{FF2B5EF4-FFF2-40B4-BE49-F238E27FC236}">
                <a16:creationId xmlns:a16="http://schemas.microsoft.com/office/drawing/2014/main" id="{6F24D25B-6ADE-0C00-9BE9-DAFE059D1DDA}"/>
              </a:ext>
            </a:extLst>
          </p:cNvPr>
          <p:cNvSpPr txBox="1"/>
          <p:nvPr/>
        </p:nvSpPr>
        <p:spPr bwMode="auto">
          <a:xfrm>
            <a:off x="5124187" y="4122029"/>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 name="TextBox 127">
            <a:extLst>
              <a:ext uri="{FF2B5EF4-FFF2-40B4-BE49-F238E27FC236}">
                <a16:creationId xmlns:a16="http://schemas.microsoft.com/office/drawing/2014/main" id="{023B4891-5D7F-A18B-EBC0-FED43B3B0AD7}"/>
              </a:ext>
            </a:extLst>
          </p:cNvPr>
          <p:cNvSpPr txBox="1"/>
          <p:nvPr/>
        </p:nvSpPr>
        <p:spPr bwMode="auto">
          <a:xfrm>
            <a:off x="5360904" y="4118756"/>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 name="TextBox 128">
            <a:extLst>
              <a:ext uri="{FF2B5EF4-FFF2-40B4-BE49-F238E27FC236}">
                <a16:creationId xmlns:a16="http://schemas.microsoft.com/office/drawing/2014/main" id="{6036B89D-ECC9-1F19-A251-CD8D3A669C15}"/>
              </a:ext>
            </a:extLst>
          </p:cNvPr>
          <p:cNvSpPr txBox="1"/>
          <p:nvPr/>
        </p:nvSpPr>
        <p:spPr bwMode="auto">
          <a:xfrm>
            <a:off x="5417922" y="4118756"/>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3FD95B43-246D-209C-44C0-6C73952204CD}"/>
              </a:ext>
            </a:extLst>
          </p:cNvPr>
          <p:cNvSpPr txBox="1"/>
          <p:nvPr/>
        </p:nvSpPr>
        <p:spPr bwMode="auto">
          <a:xfrm>
            <a:off x="5451625" y="4118756"/>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1" name="TextBox 130">
            <a:extLst>
              <a:ext uri="{FF2B5EF4-FFF2-40B4-BE49-F238E27FC236}">
                <a16:creationId xmlns:a16="http://schemas.microsoft.com/office/drawing/2014/main" id="{78B21FA0-9860-AFFB-CA1F-B127BCCE3797}"/>
              </a:ext>
            </a:extLst>
          </p:cNvPr>
          <p:cNvSpPr txBox="1"/>
          <p:nvPr/>
        </p:nvSpPr>
        <p:spPr bwMode="auto">
          <a:xfrm>
            <a:off x="6995758" y="4410144"/>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2" name="TextBox 131">
            <a:extLst>
              <a:ext uri="{FF2B5EF4-FFF2-40B4-BE49-F238E27FC236}">
                <a16:creationId xmlns:a16="http://schemas.microsoft.com/office/drawing/2014/main" id="{50ADC955-CF95-AB5B-BB6A-B6D8DD136727}"/>
              </a:ext>
            </a:extLst>
          </p:cNvPr>
          <p:cNvSpPr txBox="1"/>
          <p:nvPr/>
        </p:nvSpPr>
        <p:spPr bwMode="auto">
          <a:xfrm>
            <a:off x="7489456" y="4408173"/>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3" name="TextBox 132">
            <a:extLst>
              <a:ext uri="{FF2B5EF4-FFF2-40B4-BE49-F238E27FC236}">
                <a16:creationId xmlns:a16="http://schemas.microsoft.com/office/drawing/2014/main" id="{28A56849-1D6F-3E2A-F8B9-E8094AE0E912}"/>
              </a:ext>
            </a:extLst>
          </p:cNvPr>
          <p:cNvSpPr txBox="1"/>
          <p:nvPr/>
        </p:nvSpPr>
        <p:spPr bwMode="auto">
          <a:xfrm>
            <a:off x="8178083" y="4408173"/>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4" name="Freeform 133">
            <a:extLst>
              <a:ext uri="{FF2B5EF4-FFF2-40B4-BE49-F238E27FC236}">
                <a16:creationId xmlns:a16="http://schemas.microsoft.com/office/drawing/2014/main" id="{911017F8-49FE-6AA1-2F5B-3ECB9D0FFED2}"/>
              </a:ext>
            </a:extLst>
          </p:cNvPr>
          <p:cNvSpPr/>
          <p:nvPr/>
        </p:nvSpPr>
        <p:spPr bwMode="auto">
          <a:xfrm>
            <a:off x="1531784" y="1698005"/>
            <a:ext cx="571500" cy="2016125"/>
          </a:xfrm>
          <a:custGeom>
            <a:avLst/>
            <a:gdLst>
              <a:gd name="connsiteX0" fmla="*/ 0 w 571500"/>
              <a:gd name="connsiteY0" fmla="*/ 0 h 2016125"/>
              <a:gd name="connsiteX1" fmla="*/ 107950 w 571500"/>
              <a:gd name="connsiteY1" fmla="*/ 0 h 2016125"/>
              <a:gd name="connsiteX2" fmla="*/ 107950 w 571500"/>
              <a:gd name="connsiteY2" fmla="*/ 53975 h 2016125"/>
              <a:gd name="connsiteX3" fmla="*/ 146050 w 571500"/>
              <a:gd name="connsiteY3" fmla="*/ 53975 h 2016125"/>
              <a:gd name="connsiteX4" fmla="*/ 146050 w 571500"/>
              <a:gd name="connsiteY4" fmla="*/ 187325 h 2016125"/>
              <a:gd name="connsiteX5" fmla="*/ 174625 w 571500"/>
              <a:gd name="connsiteY5" fmla="*/ 187325 h 2016125"/>
              <a:gd name="connsiteX6" fmla="*/ 174625 w 571500"/>
              <a:gd name="connsiteY6" fmla="*/ 238125 h 2016125"/>
              <a:gd name="connsiteX7" fmla="*/ 203200 w 571500"/>
              <a:gd name="connsiteY7" fmla="*/ 238125 h 2016125"/>
              <a:gd name="connsiteX8" fmla="*/ 203200 w 571500"/>
              <a:gd name="connsiteY8" fmla="*/ 295275 h 2016125"/>
              <a:gd name="connsiteX9" fmla="*/ 228600 w 571500"/>
              <a:gd name="connsiteY9" fmla="*/ 295275 h 2016125"/>
              <a:gd name="connsiteX10" fmla="*/ 228600 w 571500"/>
              <a:gd name="connsiteY10" fmla="*/ 355600 h 2016125"/>
              <a:gd name="connsiteX11" fmla="*/ 254000 w 571500"/>
              <a:gd name="connsiteY11" fmla="*/ 355600 h 2016125"/>
              <a:gd name="connsiteX12" fmla="*/ 254000 w 571500"/>
              <a:gd name="connsiteY12" fmla="*/ 406400 h 2016125"/>
              <a:gd name="connsiteX13" fmla="*/ 273050 w 571500"/>
              <a:gd name="connsiteY13" fmla="*/ 406400 h 2016125"/>
              <a:gd name="connsiteX14" fmla="*/ 273050 w 571500"/>
              <a:gd name="connsiteY14" fmla="*/ 479425 h 2016125"/>
              <a:gd name="connsiteX15" fmla="*/ 295275 w 571500"/>
              <a:gd name="connsiteY15" fmla="*/ 479425 h 2016125"/>
              <a:gd name="connsiteX16" fmla="*/ 295275 w 571500"/>
              <a:gd name="connsiteY16" fmla="*/ 539750 h 2016125"/>
              <a:gd name="connsiteX17" fmla="*/ 330200 w 571500"/>
              <a:gd name="connsiteY17" fmla="*/ 539750 h 2016125"/>
              <a:gd name="connsiteX18" fmla="*/ 330200 w 571500"/>
              <a:gd name="connsiteY18" fmla="*/ 593725 h 2016125"/>
              <a:gd name="connsiteX19" fmla="*/ 355600 w 571500"/>
              <a:gd name="connsiteY19" fmla="*/ 593725 h 2016125"/>
              <a:gd name="connsiteX20" fmla="*/ 355600 w 571500"/>
              <a:gd name="connsiteY20" fmla="*/ 644525 h 2016125"/>
              <a:gd name="connsiteX21" fmla="*/ 355600 w 571500"/>
              <a:gd name="connsiteY21" fmla="*/ 644525 h 2016125"/>
              <a:gd name="connsiteX22" fmla="*/ 365125 w 571500"/>
              <a:gd name="connsiteY22" fmla="*/ 654050 h 2016125"/>
              <a:gd name="connsiteX23" fmla="*/ 365125 w 571500"/>
              <a:gd name="connsiteY23" fmla="*/ 708025 h 2016125"/>
              <a:gd name="connsiteX24" fmla="*/ 387350 w 571500"/>
              <a:gd name="connsiteY24" fmla="*/ 708025 h 2016125"/>
              <a:gd name="connsiteX25" fmla="*/ 387350 w 571500"/>
              <a:gd name="connsiteY25" fmla="*/ 882650 h 2016125"/>
              <a:gd name="connsiteX26" fmla="*/ 428625 w 571500"/>
              <a:gd name="connsiteY26" fmla="*/ 882650 h 2016125"/>
              <a:gd name="connsiteX27" fmla="*/ 428625 w 571500"/>
              <a:gd name="connsiteY27" fmla="*/ 933450 h 2016125"/>
              <a:gd name="connsiteX28" fmla="*/ 450850 w 571500"/>
              <a:gd name="connsiteY28" fmla="*/ 933450 h 2016125"/>
              <a:gd name="connsiteX29" fmla="*/ 450850 w 571500"/>
              <a:gd name="connsiteY29" fmla="*/ 1000125 h 2016125"/>
              <a:gd name="connsiteX30" fmla="*/ 460375 w 571500"/>
              <a:gd name="connsiteY30" fmla="*/ 1000125 h 2016125"/>
              <a:gd name="connsiteX31" fmla="*/ 460375 w 571500"/>
              <a:gd name="connsiteY31" fmla="*/ 1111250 h 2016125"/>
              <a:gd name="connsiteX32" fmla="*/ 476250 w 571500"/>
              <a:gd name="connsiteY32" fmla="*/ 1111250 h 2016125"/>
              <a:gd name="connsiteX33" fmla="*/ 476250 w 571500"/>
              <a:gd name="connsiteY33" fmla="*/ 1174750 h 2016125"/>
              <a:gd name="connsiteX34" fmla="*/ 498475 w 571500"/>
              <a:gd name="connsiteY34" fmla="*/ 1174750 h 2016125"/>
              <a:gd name="connsiteX35" fmla="*/ 498475 w 571500"/>
              <a:gd name="connsiteY35" fmla="*/ 1355725 h 2016125"/>
              <a:gd name="connsiteX36" fmla="*/ 517525 w 571500"/>
              <a:gd name="connsiteY36" fmla="*/ 1355725 h 2016125"/>
              <a:gd name="connsiteX37" fmla="*/ 517525 w 571500"/>
              <a:gd name="connsiteY37" fmla="*/ 1936750 h 2016125"/>
              <a:gd name="connsiteX38" fmla="*/ 539750 w 571500"/>
              <a:gd name="connsiteY38" fmla="*/ 1936750 h 2016125"/>
              <a:gd name="connsiteX39" fmla="*/ 539750 w 571500"/>
              <a:gd name="connsiteY39" fmla="*/ 2016125 h 2016125"/>
              <a:gd name="connsiteX40" fmla="*/ 539750 w 571500"/>
              <a:gd name="connsiteY40" fmla="*/ 2016125 h 2016125"/>
              <a:gd name="connsiteX41" fmla="*/ 539750 w 571500"/>
              <a:gd name="connsiteY41" fmla="*/ 2016125 h 2016125"/>
              <a:gd name="connsiteX42" fmla="*/ 539750 w 571500"/>
              <a:gd name="connsiteY42" fmla="*/ 2016125 h 2016125"/>
              <a:gd name="connsiteX43" fmla="*/ 539750 w 571500"/>
              <a:gd name="connsiteY43" fmla="*/ 2016125 h 2016125"/>
              <a:gd name="connsiteX44" fmla="*/ 539750 w 571500"/>
              <a:gd name="connsiteY44" fmla="*/ 2016125 h 2016125"/>
              <a:gd name="connsiteX45" fmla="*/ 539750 w 571500"/>
              <a:gd name="connsiteY45" fmla="*/ 2016125 h 2016125"/>
              <a:gd name="connsiteX46" fmla="*/ 539750 w 571500"/>
              <a:gd name="connsiteY46" fmla="*/ 2016125 h 2016125"/>
              <a:gd name="connsiteX47" fmla="*/ 539750 w 571500"/>
              <a:gd name="connsiteY47" fmla="*/ 2016125 h 2016125"/>
              <a:gd name="connsiteX48" fmla="*/ 539750 w 571500"/>
              <a:gd name="connsiteY48" fmla="*/ 2016125 h 2016125"/>
              <a:gd name="connsiteX49" fmla="*/ 571500 w 571500"/>
              <a:gd name="connsiteY49" fmla="*/ 2016125 h 201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71500" h="2016125">
                <a:moveTo>
                  <a:pt x="0" y="0"/>
                </a:moveTo>
                <a:lnTo>
                  <a:pt x="107950" y="0"/>
                </a:lnTo>
                <a:lnTo>
                  <a:pt x="107950" y="53975"/>
                </a:lnTo>
                <a:lnTo>
                  <a:pt x="146050" y="53975"/>
                </a:lnTo>
                <a:lnTo>
                  <a:pt x="146050" y="187325"/>
                </a:lnTo>
                <a:lnTo>
                  <a:pt x="174625" y="187325"/>
                </a:lnTo>
                <a:lnTo>
                  <a:pt x="174625" y="238125"/>
                </a:lnTo>
                <a:lnTo>
                  <a:pt x="203200" y="238125"/>
                </a:lnTo>
                <a:lnTo>
                  <a:pt x="203200" y="295275"/>
                </a:lnTo>
                <a:lnTo>
                  <a:pt x="228600" y="295275"/>
                </a:lnTo>
                <a:lnTo>
                  <a:pt x="228600" y="355600"/>
                </a:lnTo>
                <a:lnTo>
                  <a:pt x="254000" y="355600"/>
                </a:lnTo>
                <a:lnTo>
                  <a:pt x="254000" y="406400"/>
                </a:lnTo>
                <a:lnTo>
                  <a:pt x="273050" y="406400"/>
                </a:lnTo>
                <a:lnTo>
                  <a:pt x="273050" y="479425"/>
                </a:lnTo>
                <a:lnTo>
                  <a:pt x="295275" y="479425"/>
                </a:lnTo>
                <a:lnTo>
                  <a:pt x="295275" y="539750"/>
                </a:lnTo>
                <a:lnTo>
                  <a:pt x="330200" y="539750"/>
                </a:lnTo>
                <a:lnTo>
                  <a:pt x="330200" y="593725"/>
                </a:lnTo>
                <a:lnTo>
                  <a:pt x="355600" y="593725"/>
                </a:lnTo>
                <a:lnTo>
                  <a:pt x="355600" y="644525"/>
                </a:lnTo>
                <a:lnTo>
                  <a:pt x="355600" y="644525"/>
                </a:lnTo>
                <a:lnTo>
                  <a:pt x="365125" y="654050"/>
                </a:lnTo>
                <a:lnTo>
                  <a:pt x="365125" y="708025"/>
                </a:lnTo>
                <a:lnTo>
                  <a:pt x="387350" y="708025"/>
                </a:lnTo>
                <a:lnTo>
                  <a:pt x="387350" y="882650"/>
                </a:lnTo>
                <a:lnTo>
                  <a:pt x="428625" y="882650"/>
                </a:lnTo>
                <a:lnTo>
                  <a:pt x="428625" y="933450"/>
                </a:lnTo>
                <a:lnTo>
                  <a:pt x="450850" y="933450"/>
                </a:lnTo>
                <a:lnTo>
                  <a:pt x="450850" y="1000125"/>
                </a:lnTo>
                <a:lnTo>
                  <a:pt x="460375" y="1000125"/>
                </a:lnTo>
                <a:lnTo>
                  <a:pt x="460375" y="1111250"/>
                </a:lnTo>
                <a:lnTo>
                  <a:pt x="476250" y="1111250"/>
                </a:lnTo>
                <a:lnTo>
                  <a:pt x="476250" y="1174750"/>
                </a:lnTo>
                <a:lnTo>
                  <a:pt x="498475" y="1174750"/>
                </a:lnTo>
                <a:lnTo>
                  <a:pt x="498475" y="1355725"/>
                </a:lnTo>
                <a:lnTo>
                  <a:pt x="517525" y="1355725"/>
                </a:lnTo>
                <a:lnTo>
                  <a:pt x="517525" y="1936750"/>
                </a:lnTo>
                <a:lnTo>
                  <a:pt x="539750" y="1936750"/>
                </a:lnTo>
                <a:lnTo>
                  <a:pt x="539750" y="2016125"/>
                </a:lnTo>
                <a:lnTo>
                  <a:pt x="539750" y="2016125"/>
                </a:lnTo>
                <a:lnTo>
                  <a:pt x="539750" y="2016125"/>
                </a:lnTo>
                <a:lnTo>
                  <a:pt x="539750" y="2016125"/>
                </a:lnTo>
                <a:lnTo>
                  <a:pt x="539750" y="2016125"/>
                </a:lnTo>
                <a:lnTo>
                  <a:pt x="539750" y="2016125"/>
                </a:lnTo>
                <a:lnTo>
                  <a:pt x="539750" y="2016125"/>
                </a:lnTo>
                <a:lnTo>
                  <a:pt x="539750" y="2016125"/>
                </a:lnTo>
                <a:lnTo>
                  <a:pt x="539750" y="2016125"/>
                </a:lnTo>
                <a:lnTo>
                  <a:pt x="539750" y="2016125"/>
                </a:lnTo>
                <a:lnTo>
                  <a:pt x="571500" y="201612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5" name="Freeform 134">
            <a:extLst>
              <a:ext uri="{FF2B5EF4-FFF2-40B4-BE49-F238E27FC236}">
                <a16:creationId xmlns:a16="http://schemas.microsoft.com/office/drawing/2014/main" id="{AD67336A-90CB-5E61-BDA6-95123E8146CB}"/>
              </a:ext>
            </a:extLst>
          </p:cNvPr>
          <p:cNvSpPr/>
          <p:nvPr/>
        </p:nvSpPr>
        <p:spPr bwMode="auto">
          <a:xfrm>
            <a:off x="2093759" y="3717305"/>
            <a:ext cx="1584325" cy="1216025"/>
          </a:xfrm>
          <a:custGeom>
            <a:avLst/>
            <a:gdLst>
              <a:gd name="connsiteX0" fmla="*/ 1584325 w 1584325"/>
              <a:gd name="connsiteY0" fmla="*/ 1216025 h 1216025"/>
              <a:gd name="connsiteX1" fmla="*/ 1019175 w 1584325"/>
              <a:gd name="connsiteY1" fmla="*/ 1216025 h 1216025"/>
              <a:gd name="connsiteX2" fmla="*/ 1019175 w 1584325"/>
              <a:gd name="connsiteY2" fmla="*/ 1117600 h 1216025"/>
              <a:gd name="connsiteX3" fmla="*/ 971550 w 1584325"/>
              <a:gd name="connsiteY3" fmla="*/ 1117600 h 1216025"/>
              <a:gd name="connsiteX4" fmla="*/ 971550 w 1584325"/>
              <a:gd name="connsiteY4" fmla="*/ 1044575 h 1216025"/>
              <a:gd name="connsiteX5" fmla="*/ 952500 w 1584325"/>
              <a:gd name="connsiteY5" fmla="*/ 1044575 h 1216025"/>
              <a:gd name="connsiteX6" fmla="*/ 952500 w 1584325"/>
              <a:gd name="connsiteY6" fmla="*/ 971550 h 1216025"/>
              <a:gd name="connsiteX7" fmla="*/ 587375 w 1584325"/>
              <a:gd name="connsiteY7" fmla="*/ 971550 h 1216025"/>
              <a:gd name="connsiteX8" fmla="*/ 587375 w 1584325"/>
              <a:gd name="connsiteY8" fmla="*/ 933450 h 1216025"/>
              <a:gd name="connsiteX9" fmla="*/ 587375 w 1584325"/>
              <a:gd name="connsiteY9" fmla="*/ 895350 h 1216025"/>
              <a:gd name="connsiteX10" fmla="*/ 530225 w 1584325"/>
              <a:gd name="connsiteY10" fmla="*/ 895350 h 1216025"/>
              <a:gd name="connsiteX11" fmla="*/ 530225 w 1584325"/>
              <a:gd name="connsiteY11" fmla="*/ 825500 h 1216025"/>
              <a:gd name="connsiteX12" fmla="*/ 473075 w 1584325"/>
              <a:gd name="connsiteY12" fmla="*/ 825500 h 1216025"/>
              <a:gd name="connsiteX13" fmla="*/ 473075 w 1584325"/>
              <a:gd name="connsiteY13" fmla="*/ 746125 h 1216025"/>
              <a:gd name="connsiteX14" fmla="*/ 444500 w 1584325"/>
              <a:gd name="connsiteY14" fmla="*/ 746125 h 1216025"/>
              <a:gd name="connsiteX15" fmla="*/ 444500 w 1584325"/>
              <a:gd name="connsiteY15" fmla="*/ 615950 h 1216025"/>
              <a:gd name="connsiteX16" fmla="*/ 225425 w 1584325"/>
              <a:gd name="connsiteY16" fmla="*/ 615950 h 1216025"/>
              <a:gd name="connsiteX17" fmla="*/ 225425 w 1584325"/>
              <a:gd name="connsiteY17" fmla="*/ 539750 h 1216025"/>
              <a:gd name="connsiteX18" fmla="*/ 120650 w 1584325"/>
              <a:gd name="connsiteY18" fmla="*/ 539750 h 1216025"/>
              <a:gd name="connsiteX19" fmla="*/ 120650 w 1584325"/>
              <a:gd name="connsiteY19" fmla="*/ 476250 h 1216025"/>
              <a:gd name="connsiteX20" fmla="*/ 41275 w 1584325"/>
              <a:gd name="connsiteY20" fmla="*/ 476250 h 1216025"/>
              <a:gd name="connsiteX21" fmla="*/ 41275 w 1584325"/>
              <a:gd name="connsiteY21" fmla="*/ 400050 h 1216025"/>
              <a:gd name="connsiteX22" fmla="*/ 19050 w 1584325"/>
              <a:gd name="connsiteY22" fmla="*/ 400050 h 1216025"/>
              <a:gd name="connsiteX23" fmla="*/ 19050 w 1584325"/>
              <a:gd name="connsiteY23" fmla="*/ 330200 h 1216025"/>
              <a:gd name="connsiteX24" fmla="*/ 0 w 1584325"/>
              <a:gd name="connsiteY24" fmla="*/ 330200 h 1216025"/>
              <a:gd name="connsiteX25" fmla="*/ 0 w 1584325"/>
              <a:gd name="connsiteY25" fmla="*/ 0 h 121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84325" h="1216025">
                <a:moveTo>
                  <a:pt x="1584325" y="1216025"/>
                </a:moveTo>
                <a:lnTo>
                  <a:pt x="1019175" y="1216025"/>
                </a:lnTo>
                <a:lnTo>
                  <a:pt x="1019175" y="1117600"/>
                </a:lnTo>
                <a:lnTo>
                  <a:pt x="971550" y="1117600"/>
                </a:lnTo>
                <a:lnTo>
                  <a:pt x="971550" y="1044575"/>
                </a:lnTo>
                <a:lnTo>
                  <a:pt x="952500" y="1044575"/>
                </a:lnTo>
                <a:lnTo>
                  <a:pt x="952500" y="971550"/>
                </a:lnTo>
                <a:lnTo>
                  <a:pt x="587375" y="971550"/>
                </a:lnTo>
                <a:lnTo>
                  <a:pt x="587375" y="933450"/>
                </a:lnTo>
                <a:lnTo>
                  <a:pt x="587375" y="895350"/>
                </a:lnTo>
                <a:lnTo>
                  <a:pt x="530225" y="895350"/>
                </a:lnTo>
                <a:lnTo>
                  <a:pt x="530225" y="825500"/>
                </a:lnTo>
                <a:lnTo>
                  <a:pt x="473075" y="825500"/>
                </a:lnTo>
                <a:lnTo>
                  <a:pt x="473075" y="746125"/>
                </a:lnTo>
                <a:lnTo>
                  <a:pt x="444500" y="746125"/>
                </a:lnTo>
                <a:lnTo>
                  <a:pt x="444500" y="615950"/>
                </a:lnTo>
                <a:lnTo>
                  <a:pt x="225425" y="615950"/>
                </a:lnTo>
                <a:lnTo>
                  <a:pt x="225425" y="539750"/>
                </a:lnTo>
                <a:lnTo>
                  <a:pt x="120650" y="539750"/>
                </a:lnTo>
                <a:lnTo>
                  <a:pt x="120650" y="476250"/>
                </a:lnTo>
                <a:lnTo>
                  <a:pt x="41275" y="476250"/>
                </a:lnTo>
                <a:lnTo>
                  <a:pt x="41275" y="400050"/>
                </a:lnTo>
                <a:lnTo>
                  <a:pt x="19050" y="400050"/>
                </a:lnTo>
                <a:lnTo>
                  <a:pt x="19050" y="330200"/>
                </a:lnTo>
                <a:lnTo>
                  <a:pt x="0" y="33020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6" name="TextBox 135">
            <a:extLst>
              <a:ext uri="{FF2B5EF4-FFF2-40B4-BE49-F238E27FC236}">
                <a16:creationId xmlns:a16="http://schemas.microsoft.com/office/drawing/2014/main" id="{D6A54D8F-0795-8046-BF47-DEBCCD9A72DE}"/>
              </a:ext>
            </a:extLst>
          </p:cNvPr>
          <p:cNvSpPr txBox="1"/>
          <p:nvPr/>
        </p:nvSpPr>
        <p:spPr bwMode="auto">
          <a:xfrm>
            <a:off x="3485890" y="4762350"/>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7" name="TextBox 136">
            <a:extLst>
              <a:ext uri="{FF2B5EF4-FFF2-40B4-BE49-F238E27FC236}">
                <a16:creationId xmlns:a16="http://schemas.microsoft.com/office/drawing/2014/main" id="{C25D0B4D-5158-F48E-2E3A-BFAD72C09D06}"/>
              </a:ext>
            </a:extLst>
          </p:cNvPr>
          <p:cNvSpPr txBox="1"/>
          <p:nvPr/>
        </p:nvSpPr>
        <p:spPr bwMode="auto">
          <a:xfrm>
            <a:off x="2542280" y="4490748"/>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3FA2844F-7792-A82C-4ED8-298A94AE68D6}"/>
              </a:ext>
            </a:extLst>
          </p:cNvPr>
          <p:cNvSpPr txBox="1"/>
          <p:nvPr/>
        </p:nvSpPr>
        <p:spPr bwMode="auto">
          <a:xfrm>
            <a:off x="1901647" y="3110569"/>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9" name="TextBox 138">
            <a:extLst>
              <a:ext uri="{FF2B5EF4-FFF2-40B4-BE49-F238E27FC236}">
                <a16:creationId xmlns:a16="http://schemas.microsoft.com/office/drawing/2014/main" id="{04D39B64-B638-BD17-1581-D8692EFE0D35}"/>
              </a:ext>
            </a:extLst>
          </p:cNvPr>
          <p:cNvSpPr txBox="1"/>
          <p:nvPr/>
        </p:nvSpPr>
        <p:spPr bwMode="auto">
          <a:xfrm>
            <a:off x="1882803" y="2863112"/>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8782E8B5-75D4-5BAC-0552-C06466603650}"/>
              </a:ext>
            </a:extLst>
          </p:cNvPr>
          <p:cNvSpPr txBox="1"/>
          <p:nvPr/>
        </p:nvSpPr>
        <p:spPr bwMode="auto">
          <a:xfrm>
            <a:off x="1869751" y="2692010"/>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1" name="TextBox 140">
            <a:extLst>
              <a:ext uri="{FF2B5EF4-FFF2-40B4-BE49-F238E27FC236}">
                <a16:creationId xmlns:a16="http://schemas.microsoft.com/office/drawing/2014/main" id="{90B2812E-D167-ABA1-5F3B-296153926A59}"/>
              </a:ext>
            </a:extLst>
          </p:cNvPr>
          <p:cNvSpPr txBox="1"/>
          <p:nvPr/>
        </p:nvSpPr>
        <p:spPr bwMode="auto">
          <a:xfrm>
            <a:off x="1388147" y="1530553"/>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 name="Freeform 54">
            <a:extLst>
              <a:ext uri="{FF2B5EF4-FFF2-40B4-BE49-F238E27FC236}">
                <a16:creationId xmlns:a16="http://schemas.microsoft.com/office/drawing/2014/main" id="{673DF0F2-88AB-6BAD-1E4E-5FF2D840DE36}"/>
              </a:ext>
            </a:extLst>
          </p:cNvPr>
          <p:cNvSpPr/>
          <p:nvPr/>
        </p:nvSpPr>
        <p:spPr bwMode="auto">
          <a:xfrm>
            <a:off x="1531776" y="1698031"/>
            <a:ext cx="7382532" cy="3327399"/>
          </a:xfrm>
          <a:custGeom>
            <a:avLst/>
            <a:gdLst>
              <a:gd name="connsiteX0" fmla="*/ 0 w 702803"/>
              <a:gd name="connsiteY0" fmla="*/ 0 h 740589"/>
              <a:gd name="connsiteX1" fmla="*/ 0 w 702803"/>
              <a:gd name="connsiteY1" fmla="*/ 740589 h 740589"/>
              <a:gd name="connsiteX2" fmla="*/ 702803 w 702803"/>
              <a:gd name="connsiteY2" fmla="*/ 740589 h 740589"/>
            </a:gdLst>
            <a:ahLst/>
            <a:cxnLst>
              <a:cxn ang="0">
                <a:pos x="connsiteX0" y="connsiteY0"/>
              </a:cxn>
              <a:cxn ang="0">
                <a:pos x="connsiteX1" y="connsiteY1"/>
              </a:cxn>
              <a:cxn ang="0">
                <a:pos x="connsiteX2" y="connsiteY2"/>
              </a:cxn>
            </a:cxnLst>
            <a:rect l="l" t="t" r="r" b="b"/>
            <a:pathLst>
              <a:path w="702803" h="740589">
                <a:moveTo>
                  <a:pt x="0" y="0"/>
                </a:moveTo>
                <a:lnTo>
                  <a:pt x="0" y="740589"/>
                </a:lnTo>
                <a:lnTo>
                  <a:pt x="702803" y="74058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78437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15">
            <a:extLst>
              <a:ext uri="{FF2B5EF4-FFF2-40B4-BE49-F238E27FC236}">
                <a16:creationId xmlns:a16="http://schemas.microsoft.com/office/drawing/2014/main" id="{7FE66BCF-DA0C-48AF-8732-BB5D7CFC3F67}"/>
              </a:ext>
            </a:extLst>
          </p:cNvPr>
          <p:cNvSpPr txBox="1">
            <a:spLocks noChangeArrowheads="1"/>
          </p:cNvSpPr>
          <p:nvPr/>
        </p:nvSpPr>
        <p:spPr bwMode="auto">
          <a:xfrm>
            <a:off x="403324" y="635825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Harding. ESMO WCGC 2023. Abstr SO-1.</a:t>
            </a:r>
          </a:p>
        </p:txBody>
      </p:sp>
      <p:sp>
        <p:nvSpPr>
          <p:cNvPr id="4" name="Title 3">
            <a:extLst>
              <a:ext uri="{FF2B5EF4-FFF2-40B4-BE49-F238E27FC236}">
                <a16:creationId xmlns:a16="http://schemas.microsoft.com/office/drawing/2014/main" id="{EA7DC7B9-1FE8-F94F-0B3A-7B7F5734B481}"/>
              </a:ext>
            </a:extLst>
          </p:cNvPr>
          <p:cNvSpPr>
            <a:spLocks noGrp="1"/>
          </p:cNvSpPr>
          <p:nvPr>
            <p:ph type="title"/>
          </p:nvPr>
        </p:nvSpPr>
        <p:spPr/>
        <p:txBody>
          <a:bodyPr/>
          <a:lstStyle/>
          <a:p>
            <a:r>
              <a:rPr lang="en-US" dirty="0"/>
              <a:t>LY3410738 ± Gemcitabine/Cisplatin as First-line </a:t>
            </a:r>
            <a:br>
              <a:rPr lang="en-US" dirty="0"/>
            </a:br>
            <a:r>
              <a:rPr lang="en-US" dirty="0"/>
              <a:t>Therapy for Advanced </a:t>
            </a:r>
            <a:r>
              <a:rPr lang="en-US" i="1" dirty="0"/>
              <a:t>IDH</a:t>
            </a:r>
            <a:r>
              <a:rPr lang="en-US" dirty="0"/>
              <a:t>-Mutant Cholangiocarcinoma </a:t>
            </a:r>
          </a:p>
        </p:txBody>
      </p:sp>
      <p:sp>
        <p:nvSpPr>
          <p:cNvPr id="6" name="Content Placeholder 5">
            <a:extLst>
              <a:ext uri="{FF2B5EF4-FFF2-40B4-BE49-F238E27FC236}">
                <a16:creationId xmlns:a16="http://schemas.microsoft.com/office/drawing/2014/main" id="{6992ECC7-1F27-5E5E-070C-DCAB3F2150C2}"/>
              </a:ext>
            </a:extLst>
          </p:cNvPr>
          <p:cNvSpPr>
            <a:spLocks noGrp="1"/>
          </p:cNvSpPr>
          <p:nvPr>
            <p:ph idx="1"/>
          </p:nvPr>
        </p:nvSpPr>
        <p:spPr/>
        <p:txBody>
          <a:bodyPr/>
          <a:lstStyle/>
          <a:p>
            <a:r>
              <a:rPr lang="en-US" sz="2400" dirty="0"/>
              <a:t>Phase I dose escalation trial of LY3410738, an oral dual IDH1/2 inhibitor</a:t>
            </a:r>
          </a:p>
        </p:txBody>
      </p:sp>
      <p:sp>
        <p:nvSpPr>
          <p:cNvPr id="10" name="TextBox 9">
            <a:extLst>
              <a:ext uri="{FF2B5EF4-FFF2-40B4-BE49-F238E27FC236}">
                <a16:creationId xmlns:a16="http://schemas.microsoft.com/office/drawing/2014/main" id="{1FF7182D-3F4F-D311-50DF-B48A9D3A9712}"/>
              </a:ext>
            </a:extLst>
          </p:cNvPr>
          <p:cNvSpPr txBox="1"/>
          <p:nvPr/>
        </p:nvSpPr>
        <p:spPr bwMode="auto">
          <a:xfrm>
            <a:off x="1232704" y="2023208"/>
            <a:ext cx="54169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 With LY3410738 + Gemcitabine/Cisplatin </a:t>
            </a:r>
          </a:p>
        </p:txBody>
      </p:sp>
      <p:graphicFrame>
        <p:nvGraphicFramePr>
          <p:cNvPr id="12" name="Table 11">
            <a:extLst>
              <a:ext uri="{FF2B5EF4-FFF2-40B4-BE49-F238E27FC236}">
                <a16:creationId xmlns:a16="http://schemas.microsoft.com/office/drawing/2014/main" id="{715F0548-768B-CA42-6743-F0E2FC913091}"/>
              </a:ext>
            </a:extLst>
          </p:cNvPr>
          <p:cNvGraphicFramePr>
            <a:graphicFrameLocks noGrp="1"/>
          </p:cNvGraphicFramePr>
          <p:nvPr/>
        </p:nvGraphicFramePr>
        <p:xfrm>
          <a:off x="7170042" y="3046796"/>
          <a:ext cx="4438502" cy="2660777"/>
        </p:xfrm>
        <a:graphic>
          <a:graphicData uri="http://schemas.openxmlformats.org/drawingml/2006/table">
            <a:tbl>
              <a:tblPr firstRow="1" bandRow="1"/>
              <a:tblGrid>
                <a:gridCol w="2059173">
                  <a:extLst>
                    <a:ext uri="{9D8B030D-6E8A-4147-A177-3AD203B41FA5}">
                      <a16:colId xmlns:a16="http://schemas.microsoft.com/office/drawing/2014/main" val="1182436837"/>
                    </a:ext>
                  </a:extLst>
                </a:gridCol>
                <a:gridCol w="2379329">
                  <a:extLst>
                    <a:ext uri="{9D8B030D-6E8A-4147-A177-3AD203B41FA5}">
                      <a16:colId xmlns:a16="http://schemas.microsoft.com/office/drawing/2014/main" val="4186303132"/>
                    </a:ext>
                  </a:extLst>
                </a:gridCol>
              </a:tblGrid>
              <a:tr h="26910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lvl="0" algn="l">
                        <a:buNone/>
                      </a:pPr>
                      <a:r>
                        <a:rPr lang="en-US" sz="1800" b="1" i="0" u="none" strike="noStrike" baseline="0" noProof="0" dirty="0">
                          <a:solidFill>
                            <a:schemeClr val="tx1"/>
                          </a:solidFill>
                          <a:effectLst/>
                          <a:latin typeface="+mn-lt"/>
                        </a:rPr>
                        <a:t>Outcome</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lvl="0" algn="ctr">
                        <a:lnSpc>
                          <a:spcPct val="100000"/>
                        </a:lnSpc>
                        <a:spcBef>
                          <a:spcPts val="0"/>
                        </a:spcBef>
                        <a:spcAft>
                          <a:spcPts val="0"/>
                        </a:spcAft>
                        <a:buNone/>
                      </a:pPr>
                      <a:r>
                        <a:rPr lang="en-US" sz="1800" b="1" i="0" u="none" strike="noStrike" baseline="0" noProof="0" dirty="0">
                          <a:solidFill>
                            <a:schemeClr val="tx1"/>
                          </a:solidFill>
                          <a:latin typeface="+mn-lt"/>
                          <a:cs typeface="Arial"/>
                        </a:rPr>
                        <a:t>LY3410738 + Gem/Cis </a:t>
                      </a:r>
                    </a:p>
                    <a:p>
                      <a:pPr lvl="0" algn="ctr">
                        <a:lnSpc>
                          <a:spcPct val="100000"/>
                        </a:lnSpc>
                        <a:spcBef>
                          <a:spcPts val="0"/>
                        </a:spcBef>
                        <a:spcAft>
                          <a:spcPts val="0"/>
                        </a:spcAft>
                        <a:buNone/>
                      </a:pPr>
                      <a:r>
                        <a:rPr lang="en-US" sz="1800" b="1" i="0" u="none" strike="noStrike" baseline="0" noProof="0" dirty="0">
                          <a:solidFill>
                            <a:schemeClr val="tx1"/>
                          </a:solidFill>
                          <a:latin typeface="+mn-lt"/>
                          <a:cs typeface="Arial"/>
                        </a:rPr>
                        <a:t>(N = 13)</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963451073"/>
                  </a:ext>
                </a:extLst>
              </a:tr>
              <a:tr h="11788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60325" marR="0" lvl="0" indent="0" algn="l">
                        <a:lnSpc>
                          <a:spcPct val="80000"/>
                        </a:lnSpc>
                        <a:spcBef>
                          <a:spcPts val="0"/>
                        </a:spcBef>
                        <a:spcAft>
                          <a:spcPts val="0"/>
                        </a:spcAft>
                        <a:buNone/>
                        <a:tabLst/>
                      </a:pPr>
                      <a:r>
                        <a:rPr lang="en-US" sz="1800" b="0" i="0" u="none" strike="noStrike" baseline="0" noProof="0" dirty="0">
                          <a:solidFill>
                            <a:schemeClr val="bg1"/>
                          </a:solidFill>
                          <a:latin typeface="+mn-lt"/>
                          <a:cs typeface="Arial"/>
                        </a:rPr>
                        <a:t>ORR, %</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lnSpc>
                          <a:spcPct val="80000"/>
                        </a:lnSpc>
                        <a:spcBef>
                          <a:spcPts val="0"/>
                        </a:spcBef>
                        <a:spcAft>
                          <a:spcPts val="0"/>
                        </a:spcAft>
                      </a:pPr>
                      <a:r>
                        <a:rPr lang="en-US" sz="1800" kern="1200" baseline="0" dirty="0">
                          <a:solidFill>
                            <a:schemeClr val="bg1"/>
                          </a:solidFill>
                          <a:latin typeface="+mn-lt"/>
                          <a:ea typeface="Tahoma"/>
                          <a:cs typeface="Arial"/>
                        </a:rPr>
                        <a:t>46%</a:t>
                      </a: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38514142"/>
                  </a:ext>
                </a:extLst>
              </a:tr>
              <a:tr h="11788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defTabSz="914400" rtl="0" eaLnBrk="1" latinLnBrk="0" hangingPunct="1">
                        <a:lnSpc>
                          <a:spcPct val="80000"/>
                        </a:lnSpc>
                        <a:spcBef>
                          <a:spcPts val="0"/>
                        </a:spcBef>
                        <a:spcAft>
                          <a:spcPts val="0"/>
                        </a:spcAft>
                        <a:buFont typeface="Wingdings" panose="05000000000000000000" pitchFamily="2" charset="2"/>
                        <a:buChar char="§"/>
                        <a:tabLst>
                          <a:tab pos="227013" algn="l"/>
                        </a:tabLst>
                      </a:pPr>
                      <a:r>
                        <a:rPr lang="en-US" sz="1800" kern="1200" baseline="0" dirty="0">
                          <a:solidFill>
                            <a:schemeClr val="bg1"/>
                          </a:solidFill>
                          <a:latin typeface="+mn-lt"/>
                          <a:ea typeface="Tahoma"/>
                          <a:cs typeface="Arial"/>
                        </a:rPr>
                        <a:t>PR, n (%)</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lnSpc>
                          <a:spcPct val="80000"/>
                        </a:lnSpc>
                        <a:spcBef>
                          <a:spcPts val="0"/>
                        </a:spcBef>
                        <a:spcAft>
                          <a:spcPts val="0"/>
                        </a:spcAft>
                      </a:pPr>
                      <a:r>
                        <a:rPr lang="en-US" sz="1800" kern="1200" baseline="0" dirty="0">
                          <a:solidFill>
                            <a:schemeClr val="bg1"/>
                          </a:solidFill>
                          <a:latin typeface="+mn-lt"/>
                          <a:ea typeface="Tahoma"/>
                          <a:cs typeface="Arial"/>
                        </a:rPr>
                        <a:t>6 (46%)</a:t>
                      </a: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22558160"/>
                  </a:ext>
                </a:extLst>
              </a:tr>
              <a:tr h="1178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285750" marR="0" lvl="2" indent="-285750" algn="l">
                        <a:lnSpc>
                          <a:spcPct val="80000"/>
                        </a:lnSpc>
                        <a:spcBef>
                          <a:spcPts val="0"/>
                        </a:spcBef>
                        <a:spcAft>
                          <a:spcPts val="0"/>
                        </a:spcAft>
                        <a:buClrTx/>
                        <a:buSzTx/>
                        <a:buFont typeface="Wingdings" panose="05000000000000000000" pitchFamily="2" charset="2"/>
                        <a:buChar char="§"/>
                      </a:pPr>
                      <a:r>
                        <a:rPr lang="en-US" sz="1800" kern="1200" baseline="0" dirty="0">
                          <a:solidFill>
                            <a:schemeClr val="bg1"/>
                          </a:solidFill>
                          <a:latin typeface="+mn-lt"/>
                          <a:ea typeface="Tahoma"/>
                          <a:cs typeface="Arial"/>
                        </a:rPr>
                        <a:t>SD, n (%)</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a:lnSpc>
                          <a:spcPct val="80000"/>
                        </a:lnSpc>
                        <a:spcBef>
                          <a:spcPts val="0"/>
                        </a:spcBef>
                        <a:spcAft>
                          <a:spcPts val="0"/>
                        </a:spcAft>
                        <a:buClrTx/>
                        <a:buSzTx/>
                        <a:buFontTx/>
                        <a:buNone/>
                      </a:pPr>
                      <a:r>
                        <a:rPr lang="en-US" sz="1800" strike="noStrike" kern="1200" baseline="0" dirty="0">
                          <a:solidFill>
                            <a:schemeClr val="bg1"/>
                          </a:solidFill>
                          <a:latin typeface="+mn-lt"/>
                          <a:ea typeface="Tahoma"/>
                          <a:cs typeface="Arial"/>
                        </a:rPr>
                        <a:t>6 (46%)</a:t>
                      </a: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02954213"/>
                  </a:ext>
                </a:extLst>
              </a:tr>
              <a:tr h="20566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60325" lvl="0" indent="0" algn="l">
                        <a:lnSpc>
                          <a:spcPct val="80000"/>
                        </a:lnSpc>
                        <a:spcBef>
                          <a:spcPts val="0"/>
                        </a:spcBef>
                        <a:spcAft>
                          <a:spcPts val="0"/>
                        </a:spcAft>
                        <a:buNone/>
                        <a:tabLst/>
                      </a:pPr>
                      <a:r>
                        <a:rPr lang="en-US" sz="1800" kern="1200" baseline="0" dirty="0">
                          <a:solidFill>
                            <a:schemeClr val="bg1"/>
                          </a:solidFill>
                          <a:latin typeface="+mn-lt"/>
                          <a:ea typeface="Tahoma"/>
                          <a:cs typeface="Arial"/>
                        </a:rPr>
                        <a:t>Median PFS, mo </a:t>
                      </a:r>
                    </a:p>
                    <a:p>
                      <a:pPr marL="60325" lvl="0" indent="0" algn="l">
                        <a:lnSpc>
                          <a:spcPct val="80000"/>
                        </a:lnSpc>
                        <a:spcBef>
                          <a:spcPts val="0"/>
                        </a:spcBef>
                        <a:spcAft>
                          <a:spcPts val="0"/>
                        </a:spcAft>
                        <a:buNone/>
                        <a:tabLst/>
                      </a:pPr>
                      <a:r>
                        <a:rPr lang="en-US" sz="1800" kern="1200" baseline="0" dirty="0">
                          <a:solidFill>
                            <a:schemeClr val="bg1"/>
                          </a:solidFill>
                          <a:latin typeface="+mn-lt"/>
                          <a:ea typeface="Tahoma"/>
                          <a:cs typeface="Arial"/>
                        </a:rPr>
                        <a:t>(95% CI)</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lvl="0" algn="ctr">
                        <a:lnSpc>
                          <a:spcPct val="80000"/>
                        </a:lnSpc>
                        <a:spcBef>
                          <a:spcPts val="0"/>
                        </a:spcBef>
                        <a:spcAft>
                          <a:spcPts val="0"/>
                        </a:spcAft>
                        <a:buNone/>
                      </a:pPr>
                      <a:r>
                        <a:rPr lang="en-US" sz="1800" kern="1200" baseline="0" dirty="0">
                          <a:solidFill>
                            <a:schemeClr val="bg1"/>
                          </a:solidFill>
                          <a:latin typeface="+mn-lt"/>
                          <a:ea typeface="Tahoma"/>
                          <a:cs typeface="Arial"/>
                        </a:rPr>
                        <a:t>NE (5.9, NE)</a:t>
                      </a: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5005507"/>
                  </a:ext>
                </a:extLst>
              </a:tr>
              <a:tr h="20566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60325" marR="0" lvl="0" indent="0" algn="l" rtl="0" eaLnBrk="1" fontAlgn="auto" latinLnBrk="0" hangingPunct="1">
                        <a:lnSpc>
                          <a:spcPct val="80000"/>
                        </a:lnSpc>
                        <a:spcBef>
                          <a:spcPts val="0"/>
                        </a:spcBef>
                        <a:spcAft>
                          <a:spcPts val="0"/>
                        </a:spcAft>
                        <a:buClrTx/>
                        <a:buSzTx/>
                        <a:buFontTx/>
                        <a:buNone/>
                        <a:tabLst/>
                      </a:pPr>
                      <a:r>
                        <a:rPr lang="en-US" sz="1800" kern="1200" baseline="0" dirty="0">
                          <a:solidFill>
                            <a:schemeClr val="bg1"/>
                          </a:solidFill>
                          <a:latin typeface="+mn-lt"/>
                          <a:ea typeface="Tahoma"/>
                          <a:cs typeface="Arial"/>
                        </a:rPr>
                        <a:t>Median follow-up, mo (95% CI)</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342900" rtl="0" eaLnBrk="1" fontAlgn="auto" latinLnBrk="0" hangingPunct="1">
                        <a:lnSpc>
                          <a:spcPct val="80000"/>
                        </a:lnSpc>
                        <a:spcBef>
                          <a:spcPts val="0"/>
                        </a:spcBef>
                        <a:spcAft>
                          <a:spcPts val="0"/>
                        </a:spcAft>
                        <a:buClrTx/>
                        <a:buSzTx/>
                        <a:buFontTx/>
                        <a:buNone/>
                        <a:tabLst/>
                        <a:defRPr/>
                      </a:pPr>
                      <a:r>
                        <a:rPr lang="en-US" sz="1800" baseline="0" dirty="0">
                          <a:solidFill>
                            <a:schemeClr val="bg1"/>
                          </a:solidFill>
                          <a:latin typeface="+mn-lt"/>
                          <a:cs typeface="Arial" panose="020B0604020202020204" pitchFamily="34" charset="0"/>
                        </a:rPr>
                        <a:t>4.1 (1.9, 7.8)</a:t>
                      </a: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30271769"/>
                  </a:ext>
                </a:extLst>
              </a:tr>
            </a:tbl>
          </a:graphicData>
        </a:graphic>
      </p:graphicFrame>
      <p:grpSp>
        <p:nvGrpSpPr>
          <p:cNvPr id="75" name="Group 74">
            <a:extLst>
              <a:ext uri="{FF2B5EF4-FFF2-40B4-BE49-F238E27FC236}">
                <a16:creationId xmlns:a16="http://schemas.microsoft.com/office/drawing/2014/main" id="{7D6FE3F0-8BE8-D4F2-C67F-A029DF21224B}"/>
              </a:ext>
            </a:extLst>
          </p:cNvPr>
          <p:cNvGrpSpPr/>
          <p:nvPr/>
        </p:nvGrpSpPr>
        <p:grpSpPr>
          <a:xfrm>
            <a:off x="502298" y="2643773"/>
            <a:ext cx="6735491" cy="3379946"/>
            <a:chOff x="502298" y="2771805"/>
            <a:chExt cx="6735491" cy="3379946"/>
          </a:xfrm>
        </p:grpSpPr>
        <p:sp>
          <p:nvSpPr>
            <p:cNvPr id="2" name="Rectangle 1">
              <a:extLst>
                <a:ext uri="{FF2B5EF4-FFF2-40B4-BE49-F238E27FC236}">
                  <a16:creationId xmlns:a16="http://schemas.microsoft.com/office/drawing/2014/main" id="{49B735A0-8F53-85A3-1CAF-16B0108D8C42}"/>
                </a:ext>
              </a:extLst>
            </p:cNvPr>
            <p:cNvSpPr/>
            <p:nvPr/>
          </p:nvSpPr>
          <p:spPr bwMode="auto">
            <a:xfrm>
              <a:off x="1728341" y="3337713"/>
              <a:ext cx="349322" cy="56360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 name="Rectangle 2">
              <a:extLst>
                <a:ext uri="{FF2B5EF4-FFF2-40B4-BE49-F238E27FC236}">
                  <a16:creationId xmlns:a16="http://schemas.microsoft.com/office/drawing/2014/main" id="{6EE60378-B588-66F2-A763-1234B8B15DAE}"/>
                </a:ext>
              </a:extLst>
            </p:cNvPr>
            <p:cNvSpPr/>
            <p:nvPr/>
          </p:nvSpPr>
          <p:spPr bwMode="auto">
            <a:xfrm>
              <a:off x="2173923" y="3331364"/>
              <a:ext cx="349322" cy="6437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 name="Rectangle 6">
              <a:extLst>
                <a:ext uri="{FF2B5EF4-FFF2-40B4-BE49-F238E27FC236}">
                  <a16:creationId xmlns:a16="http://schemas.microsoft.com/office/drawing/2014/main" id="{C3A5AF57-E813-7D47-3B5A-CC48A8C78B7D}"/>
                </a:ext>
              </a:extLst>
            </p:cNvPr>
            <p:cNvSpPr/>
            <p:nvPr/>
          </p:nvSpPr>
          <p:spPr bwMode="auto">
            <a:xfrm>
              <a:off x="3065087" y="3337714"/>
              <a:ext cx="349322" cy="73898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4CFF7202-AE4B-95FD-F457-CF35B33D1F92}"/>
                </a:ext>
              </a:extLst>
            </p:cNvPr>
            <p:cNvSpPr/>
            <p:nvPr/>
          </p:nvSpPr>
          <p:spPr bwMode="auto">
            <a:xfrm>
              <a:off x="3510669" y="3337714"/>
              <a:ext cx="349322" cy="85328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8470C6B2-AFD7-6736-006F-7CE1B2066E15}"/>
                </a:ext>
              </a:extLst>
            </p:cNvPr>
            <p:cNvSpPr/>
            <p:nvPr/>
          </p:nvSpPr>
          <p:spPr bwMode="auto">
            <a:xfrm>
              <a:off x="2619505" y="3337713"/>
              <a:ext cx="349322" cy="6659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12">
              <a:extLst>
                <a:ext uri="{FF2B5EF4-FFF2-40B4-BE49-F238E27FC236}">
                  <a16:creationId xmlns:a16="http://schemas.microsoft.com/office/drawing/2014/main" id="{ACFFB305-851B-995B-57ED-3EC629CAEA94}"/>
                </a:ext>
              </a:extLst>
            </p:cNvPr>
            <p:cNvSpPr/>
            <p:nvPr/>
          </p:nvSpPr>
          <p:spPr bwMode="auto">
            <a:xfrm>
              <a:off x="4401833" y="3327948"/>
              <a:ext cx="349322" cy="1866351"/>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 name="Rectangle 13">
              <a:extLst>
                <a:ext uri="{FF2B5EF4-FFF2-40B4-BE49-F238E27FC236}">
                  <a16:creationId xmlns:a16="http://schemas.microsoft.com/office/drawing/2014/main" id="{0667FBFD-45DC-D944-DE9E-03CA07A368AB}"/>
                </a:ext>
              </a:extLst>
            </p:cNvPr>
            <p:cNvSpPr/>
            <p:nvPr/>
          </p:nvSpPr>
          <p:spPr bwMode="auto">
            <a:xfrm>
              <a:off x="4847415" y="3327947"/>
              <a:ext cx="349322" cy="187452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877F6345-5B56-9879-0B13-6013E7CA691F}"/>
                </a:ext>
              </a:extLst>
            </p:cNvPr>
            <p:cNvSpPr/>
            <p:nvPr/>
          </p:nvSpPr>
          <p:spPr bwMode="auto">
            <a:xfrm>
              <a:off x="3956251" y="3327949"/>
              <a:ext cx="349322" cy="165362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Rectangle 15">
              <a:extLst>
                <a:ext uri="{FF2B5EF4-FFF2-40B4-BE49-F238E27FC236}">
                  <a16:creationId xmlns:a16="http://schemas.microsoft.com/office/drawing/2014/main" id="{3DAC9763-46F4-9581-6EFC-C059D39075E8}"/>
                </a:ext>
              </a:extLst>
            </p:cNvPr>
            <p:cNvSpPr/>
            <p:nvPr/>
          </p:nvSpPr>
          <p:spPr bwMode="auto">
            <a:xfrm>
              <a:off x="5738579" y="3327946"/>
              <a:ext cx="349322" cy="199335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1BB81E5F-1458-F84D-5E82-B500AD5D599A}"/>
                </a:ext>
              </a:extLst>
            </p:cNvPr>
            <p:cNvSpPr/>
            <p:nvPr/>
          </p:nvSpPr>
          <p:spPr bwMode="auto">
            <a:xfrm>
              <a:off x="6184156" y="3327946"/>
              <a:ext cx="349322" cy="213940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Rectangle 18">
              <a:extLst>
                <a:ext uri="{FF2B5EF4-FFF2-40B4-BE49-F238E27FC236}">
                  <a16:creationId xmlns:a16="http://schemas.microsoft.com/office/drawing/2014/main" id="{715EC811-4A54-1451-1BF5-17EDA06A19A9}"/>
                </a:ext>
              </a:extLst>
            </p:cNvPr>
            <p:cNvSpPr/>
            <p:nvPr/>
          </p:nvSpPr>
          <p:spPr bwMode="auto">
            <a:xfrm>
              <a:off x="5292997" y="3327947"/>
              <a:ext cx="349322" cy="188366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TextBox 19">
              <a:extLst>
                <a:ext uri="{FF2B5EF4-FFF2-40B4-BE49-F238E27FC236}">
                  <a16:creationId xmlns:a16="http://schemas.microsoft.com/office/drawing/2014/main" id="{4E6EA829-9E57-4EFA-CD9B-9D6531B3B851}"/>
                </a:ext>
              </a:extLst>
            </p:cNvPr>
            <p:cNvSpPr txBox="1"/>
            <p:nvPr/>
          </p:nvSpPr>
          <p:spPr bwMode="auto">
            <a:xfrm>
              <a:off x="1588641" y="4953911"/>
              <a:ext cx="229280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 ongoing</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IDH2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mutation </a:t>
              </a:r>
            </a:p>
          </p:txBody>
        </p:sp>
        <p:sp>
          <p:nvSpPr>
            <p:cNvPr id="21" name="Freeform 20">
              <a:extLst>
                <a:ext uri="{FF2B5EF4-FFF2-40B4-BE49-F238E27FC236}">
                  <a16:creationId xmlns:a16="http://schemas.microsoft.com/office/drawing/2014/main" id="{EC201EB4-1C21-0229-2C54-3ED3A9FF268A}"/>
                </a:ext>
              </a:extLst>
            </p:cNvPr>
            <p:cNvSpPr/>
            <p:nvPr/>
          </p:nvSpPr>
          <p:spPr bwMode="auto">
            <a:xfrm>
              <a:off x="1232704" y="3327949"/>
              <a:ext cx="5416952" cy="2708248"/>
            </a:xfrm>
            <a:custGeom>
              <a:avLst/>
              <a:gdLst>
                <a:gd name="connsiteX0" fmla="*/ 0 w 5416952"/>
                <a:gd name="connsiteY0" fmla="*/ 2997843 h 2997843"/>
                <a:gd name="connsiteX1" fmla="*/ 0 w 5416952"/>
                <a:gd name="connsiteY1" fmla="*/ 0 h 2997843"/>
                <a:gd name="connsiteX2" fmla="*/ 5416952 w 5416952"/>
                <a:gd name="connsiteY2" fmla="*/ 0 h 2997843"/>
              </a:gdLst>
              <a:ahLst/>
              <a:cxnLst>
                <a:cxn ang="0">
                  <a:pos x="connsiteX0" y="connsiteY0"/>
                </a:cxn>
                <a:cxn ang="0">
                  <a:pos x="connsiteX1" y="connsiteY1"/>
                </a:cxn>
                <a:cxn ang="0">
                  <a:pos x="connsiteX2" y="connsiteY2"/>
                </a:cxn>
              </a:cxnLst>
              <a:rect l="l" t="t" r="r" b="b"/>
              <a:pathLst>
                <a:path w="5416952" h="2997843">
                  <a:moveTo>
                    <a:pt x="0" y="2997843"/>
                  </a:moveTo>
                  <a:lnTo>
                    <a:pt x="0" y="0"/>
                  </a:lnTo>
                  <a:lnTo>
                    <a:pt x="5416952" y="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4D986B0A-F471-A834-1FFA-E0ED81EDF411}"/>
                </a:ext>
              </a:extLst>
            </p:cNvPr>
            <p:cNvSpPr txBox="1"/>
            <p:nvPr/>
          </p:nvSpPr>
          <p:spPr bwMode="auto">
            <a:xfrm rot="16200000">
              <a:off x="-697937" y="4475588"/>
              <a:ext cx="2708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Maximum % Change From BL</a:t>
              </a:r>
            </a:p>
          </p:txBody>
        </p:sp>
        <p:sp>
          <p:nvSpPr>
            <p:cNvPr id="26" name="TextBox 25">
              <a:extLst>
                <a:ext uri="{FF2B5EF4-FFF2-40B4-BE49-F238E27FC236}">
                  <a16:creationId xmlns:a16="http://schemas.microsoft.com/office/drawing/2014/main" id="{C1A5542F-273E-F06F-A01F-94008699A2DB}"/>
                </a:ext>
              </a:extLst>
            </p:cNvPr>
            <p:cNvSpPr txBox="1"/>
            <p:nvPr/>
          </p:nvSpPr>
          <p:spPr bwMode="auto">
            <a:xfrm rot="19308658">
              <a:off x="1244839"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 mg BID</a:t>
              </a:r>
            </a:p>
          </p:txBody>
        </p:sp>
        <p:sp>
          <p:nvSpPr>
            <p:cNvPr id="27" name="TextBox 26">
              <a:extLst>
                <a:ext uri="{FF2B5EF4-FFF2-40B4-BE49-F238E27FC236}">
                  <a16:creationId xmlns:a16="http://schemas.microsoft.com/office/drawing/2014/main" id="{CB8D3D5D-2182-C543-06E9-730FD4AA5BF7}"/>
                </a:ext>
              </a:extLst>
            </p:cNvPr>
            <p:cNvSpPr txBox="1"/>
            <p:nvPr/>
          </p:nvSpPr>
          <p:spPr bwMode="auto">
            <a:xfrm rot="19308658">
              <a:off x="1708599" y="2771805"/>
              <a:ext cx="10070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 mg QD</a:t>
              </a:r>
            </a:p>
          </p:txBody>
        </p:sp>
        <p:sp>
          <p:nvSpPr>
            <p:cNvPr id="28" name="TextBox 27">
              <a:extLst>
                <a:ext uri="{FF2B5EF4-FFF2-40B4-BE49-F238E27FC236}">
                  <a16:creationId xmlns:a16="http://schemas.microsoft.com/office/drawing/2014/main" id="{4AA91AAC-095E-5DD4-519F-2DA4ED7D4D51}"/>
                </a:ext>
              </a:extLst>
            </p:cNvPr>
            <p:cNvSpPr txBox="1"/>
            <p:nvPr/>
          </p:nvSpPr>
          <p:spPr bwMode="auto">
            <a:xfrm rot="19308658">
              <a:off x="2159535" y="2771805"/>
              <a:ext cx="10070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 mg QD</a:t>
              </a:r>
            </a:p>
          </p:txBody>
        </p:sp>
        <p:sp>
          <p:nvSpPr>
            <p:cNvPr id="29" name="TextBox 28">
              <a:extLst>
                <a:ext uri="{FF2B5EF4-FFF2-40B4-BE49-F238E27FC236}">
                  <a16:creationId xmlns:a16="http://schemas.microsoft.com/office/drawing/2014/main" id="{781AC4FD-956F-5609-9122-320E59BAB059}"/>
                </a:ext>
              </a:extLst>
            </p:cNvPr>
            <p:cNvSpPr txBox="1"/>
            <p:nvPr/>
          </p:nvSpPr>
          <p:spPr bwMode="auto">
            <a:xfrm rot="19308658">
              <a:off x="2597647"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 mg QD</a:t>
              </a:r>
            </a:p>
          </p:txBody>
        </p:sp>
        <p:sp>
          <p:nvSpPr>
            <p:cNvPr id="30" name="TextBox 29">
              <a:extLst>
                <a:ext uri="{FF2B5EF4-FFF2-40B4-BE49-F238E27FC236}">
                  <a16:creationId xmlns:a16="http://schemas.microsoft.com/office/drawing/2014/main" id="{0926E939-89D9-999B-24B9-75857220BC92}"/>
                </a:ext>
              </a:extLst>
            </p:cNvPr>
            <p:cNvSpPr txBox="1"/>
            <p:nvPr/>
          </p:nvSpPr>
          <p:spPr bwMode="auto">
            <a:xfrm rot="19308658">
              <a:off x="3048583"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 mg QD</a:t>
              </a:r>
            </a:p>
          </p:txBody>
        </p:sp>
        <p:sp>
          <p:nvSpPr>
            <p:cNvPr id="31" name="TextBox 30">
              <a:extLst>
                <a:ext uri="{FF2B5EF4-FFF2-40B4-BE49-F238E27FC236}">
                  <a16:creationId xmlns:a16="http://schemas.microsoft.com/office/drawing/2014/main" id="{2500D42C-FBAB-E2D5-74F9-32E3BB587CB8}"/>
                </a:ext>
              </a:extLst>
            </p:cNvPr>
            <p:cNvSpPr txBox="1"/>
            <p:nvPr/>
          </p:nvSpPr>
          <p:spPr bwMode="auto">
            <a:xfrm rot="19308658">
              <a:off x="3499519"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 mg BID</a:t>
              </a:r>
            </a:p>
          </p:txBody>
        </p:sp>
        <p:sp>
          <p:nvSpPr>
            <p:cNvPr id="32" name="TextBox 31">
              <a:extLst>
                <a:ext uri="{FF2B5EF4-FFF2-40B4-BE49-F238E27FC236}">
                  <a16:creationId xmlns:a16="http://schemas.microsoft.com/office/drawing/2014/main" id="{CDFD6491-6BFF-5A2B-7ACA-00E2C35C86FB}"/>
                </a:ext>
              </a:extLst>
            </p:cNvPr>
            <p:cNvSpPr txBox="1"/>
            <p:nvPr/>
          </p:nvSpPr>
          <p:spPr bwMode="auto">
            <a:xfrm rot="19308658">
              <a:off x="3950455"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 mg BID</a:t>
              </a:r>
            </a:p>
          </p:txBody>
        </p:sp>
        <p:sp>
          <p:nvSpPr>
            <p:cNvPr id="33" name="TextBox 32">
              <a:extLst>
                <a:ext uri="{FF2B5EF4-FFF2-40B4-BE49-F238E27FC236}">
                  <a16:creationId xmlns:a16="http://schemas.microsoft.com/office/drawing/2014/main" id="{4C9AD4B6-897B-FFB7-C795-FDEDE54CC0F4}"/>
                </a:ext>
              </a:extLst>
            </p:cNvPr>
            <p:cNvSpPr txBox="1"/>
            <p:nvPr/>
          </p:nvSpPr>
          <p:spPr bwMode="auto">
            <a:xfrm rot="19308658">
              <a:off x="4401391"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 mg QD</a:t>
              </a:r>
            </a:p>
          </p:txBody>
        </p:sp>
        <p:sp>
          <p:nvSpPr>
            <p:cNvPr id="34" name="TextBox 33">
              <a:extLst>
                <a:ext uri="{FF2B5EF4-FFF2-40B4-BE49-F238E27FC236}">
                  <a16:creationId xmlns:a16="http://schemas.microsoft.com/office/drawing/2014/main" id="{DF8FD437-EB76-F43C-E551-CA0BA180743D}"/>
                </a:ext>
              </a:extLst>
            </p:cNvPr>
            <p:cNvSpPr txBox="1"/>
            <p:nvPr/>
          </p:nvSpPr>
          <p:spPr bwMode="auto">
            <a:xfrm rot="19308658">
              <a:off x="4852327"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 mg BID</a:t>
              </a:r>
            </a:p>
          </p:txBody>
        </p:sp>
        <p:sp>
          <p:nvSpPr>
            <p:cNvPr id="35" name="TextBox 34">
              <a:extLst>
                <a:ext uri="{FF2B5EF4-FFF2-40B4-BE49-F238E27FC236}">
                  <a16:creationId xmlns:a16="http://schemas.microsoft.com/office/drawing/2014/main" id="{E11AD7D0-8268-DE1E-9462-CA6B15CD390C}"/>
                </a:ext>
              </a:extLst>
            </p:cNvPr>
            <p:cNvSpPr txBox="1"/>
            <p:nvPr/>
          </p:nvSpPr>
          <p:spPr bwMode="auto">
            <a:xfrm rot="19308658">
              <a:off x="5303263"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 mg QD</a:t>
              </a:r>
            </a:p>
          </p:txBody>
        </p:sp>
        <p:sp>
          <p:nvSpPr>
            <p:cNvPr id="36" name="TextBox 35">
              <a:extLst>
                <a:ext uri="{FF2B5EF4-FFF2-40B4-BE49-F238E27FC236}">
                  <a16:creationId xmlns:a16="http://schemas.microsoft.com/office/drawing/2014/main" id="{CF75A941-590A-BD0E-35CA-563266F69836}"/>
                </a:ext>
              </a:extLst>
            </p:cNvPr>
            <p:cNvSpPr txBox="1"/>
            <p:nvPr/>
          </p:nvSpPr>
          <p:spPr bwMode="auto">
            <a:xfrm rot="19308658">
              <a:off x="5754199"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 mg QD</a:t>
              </a:r>
            </a:p>
          </p:txBody>
        </p:sp>
        <p:sp>
          <p:nvSpPr>
            <p:cNvPr id="37" name="TextBox 36">
              <a:extLst>
                <a:ext uri="{FF2B5EF4-FFF2-40B4-BE49-F238E27FC236}">
                  <a16:creationId xmlns:a16="http://schemas.microsoft.com/office/drawing/2014/main" id="{32DA3287-03F5-A97F-BD4C-E85FC1B25DB4}"/>
                </a:ext>
              </a:extLst>
            </p:cNvPr>
            <p:cNvSpPr txBox="1"/>
            <p:nvPr/>
          </p:nvSpPr>
          <p:spPr bwMode="auto">
            <a:xfrm rot="19308658">
              <a:off x="6205134" y="2771805"/>
              <a:ext cx="1032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 mg BID</a:t>
              </a:r>
            </a:p>
          </p:txBody>
        </p:sp>
        <p:grpSp>
          <p:nvGrpSpPr>
            <p:cNvPr id="46" name="Group 45">
              <a:extLst>
                <a:ext uri="{FF2B5EF4-FFF2-40B4-BE49-F238E27FC236}">
                  <a16:creationId xmlns:a16="http://schemas.microsoft.com/office/drawing/2014/main" id="{816B956E-12A1-9800-A864-88323A27C0E4}"/>
                </a:ext>
              </a:extLst>
            </p:cNvPr>
            <p:cNvGrpSpPr/>
            <p:nvPr/>
          </p:nvGrpSpPr>
          <p:grpSpPr>
            <a:xfrm>
              <a:off x="1152493" y="3321597"/>
              <a:ext cx="91440" cy="2662002"/>
              <a:chOff x="1108652" y="3321597"/>
              <a:chExt cx="91440" cy="2662002"/>
            </a:xfrm>
          </p:grpSpPr>
          <p:cxnSp>
            <p:nvCxnSpPr>
              <p:cNvPr id="39" name="Straight Connector 38">
                <a:extLst>
                  <a:ext uri="{FF2B5EF4-FFF2-40B4-BE49-F238E27FC236}">
                    <a16:creationId xmlns:a16="http://schemas.microsoft.com/office/drawing/2014/main" id="{304D1167-9087-DE49-86BA-BB0F0D24FD21}"/>
                  </a:ext>
                </a:extLst>
              </p:cNvPr>
              <p:cNvCxnSpPr>
                <a:cxnSpLocks/>
              </p:cNvCxnSpPr>
              <p:nvPr/>
            </p:nvCxnSpPr>
            <p:spPr bwMode="auto">
              <a:xfrm>
                <a:off x="1108652" y="332159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B69CB33-B27E-D475-775B-C3EA78959701}"/>
                  </a:ext>
                </a:extLst>
              </p:cNvPr>
              <p:cNvCxnSpPr>
                <a:cxnSpLocks/>
              </p:cNvCxnSpPr>
              <p:nvPr/>
            </p:nvCxnSpPr>
            <p:spPr bwMode="auto">
              <a:xfrm>
                <a:off x="1108652" y="37652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215ED2C-95FA-301E-1852-0A8EF5E8E6F4}"/>
                  </a:ext>
                </a:extLst>
              </p:cNvPr>
              <p:cNvCxnSpPr>
                <a:cxnSpLocks/>
              </p:cNvCxnSpPr>
              <p:nvPr/>
            </p:nvCxnSpPr>
            <p:spPr bwMode="auto">
              <a:xfrm>
                <a:off x="1108652" y="42089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BCA8DAD-DC0A-8FDF-58F5-ADC5C7011521}"/>
                  </a:ext>
                </a:extLst>
              </p:cNvPr>
              <p:cNvCxnSpPr>
                <a:cxnSpLocks/>
              </p:cNvCxnSpPr>
              <p:nvPr/>
            </p:nvCxnSpPr>
            <p:spPr bwMode="auto">
              <a:xfrm>
                <a:off x="1108652" y="465259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F6DF4D5-6E5F-E65C-7614-C4F298E64FC8}"/>
                  </a:ext>
                </a:extLst>
              </p:cNvPr>
              <p:cNvCxnSpPr>
                <a:cxnSpLocks/>
              </p:cNvCxnSpPr>
              <p:nvPr/>
            </p:nvCxnSpPr>
            <p:spPr bwMode="auto">
              <a:xfrm>
                <a:off x="1108652" y="509626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A3D055B-12C0-76C0-ECD8-7CEBC291B184}"/>
                  </a:ext>
                </a:extLst>
              </p:cNvPr>
              <p:cNvCxnSpPr>
                <a:cxnSpLocks/>
              </p:cNvCxnSpPr>
              <p:nvPr/>
            </p:nvCxnSpPr>
            <p:spPr bwMode="auto">
              <a:xfrm>
                <a:off x="1108652" y="55399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A4EC975-87F4-55B0-8317-37F71D9CE5E6}"/>
                  </a:ext>
                </a:extLst>
              </p:cNvPr>
              <p:cNvCxnSpPr>
                <a:cxnSpLocks/>
              </p:cNvCxnSpPr>
              <p:nvPr/>
            </p:nvCxnSpPr>
            <p:spPr bwMode="auto">
              <a:xfrm>
                <a:off x="1108652" y="5983599"/>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47" name="Triangle 46">
              <a:extLst>
                <a:ext uri="{FF2B5EF4-FFF2-40B4-BE49-F238E27FC236}">
                  <a16:creationId xmlns:a16="http://schemas.microsoft.com/office/drawing/2014/main" id="{9271DDA9-7009-A718-C339-0801D45623A8}"/>
                </a:ext>
              </a:extLst>
            </p:cNvPr>
            <p:cNvSpPr/>
            <p:nvPr/>
          </p:nvSpPr>
          <p:spPr bwMode="auto">
            <a:xfrm rot="10800000">
              <a:off x="1799166" y="3990317"/>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Triangle 47">
              <a:extLst>
                <a:ext uri="{FF2B5EF4-FFF2-40B4-BE49-F238E27FC236}">
                  <a16:creationId xmlns:a16="http://schemas.microsoft.com/office/drawing/2014/main" id="{6DB3D898-7107-1365-90E1-CAC687662750}"/>
                </a:ext>
              </a:extLst>
            </p:cNvPr>
            <p:cNvSpPr/>
            <p:nvPr/>
          </p:nvSpPr>
          <p:spPr bwMode="auto">
            <a:xfrm rot="10800000">
              <a:off x="2245913" y="4061605"/>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Triangle 48">
              <a:extLst>
                <a:ext uri="{FF2B5EF4-FFF2-40B4-BE49-F238E27FC236}">
                  <a16:creationId xmlns:a16="http://schemas.microsoft.com/office/drawing/2014/main" id="{70713CAE-585F-911E-0EE9-8411A7D6EEDD}"/>
                </a:ext>
              </a:extLst>
            </p:cNvPr>
            <p:cNvSpPr/>
            <p:nvPr/>
          </p:nvSpPr>
          <p:spPr bwMode="auto">
            <a:xfrm rot="10800000">
              <a:off x="2692660" y="4092601"/>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Triangle 49">
              <a:extLst>
                <a:ext uri="{FF2B5EF4-FFF2-40B4-BE49-F238E27FC236}">
                  <a16:creationId xmlns:a16="http://schemas.microsoft.com/office/drawing/2014/main" id="{A762130E-F8E1-E379-2FC5-732C61732C6D}"/>
                </a:ext>
              </a:extLst>
            </p:cNvPr>
            <p:cNvSpPr/>
            <p:nvPr/>
          </p:nvSpPr>
          <p:spPr bwMode="auto">
            <a:xfrm rot="10800000">
              <a:off x="1352419" y="3425806"/>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Triangle 50">
              <a:extLst>
                <a:ext uri="{FF2B5EF4-FFF2-40B4-BE49-F238E27FC236}">
                  <a16:creationId xmlns:a16="http://schemas.microsoft.com/office/drawing/2014/main" id="{77B93293-91A6-30FA-BD15-8D58C2EA3991}"/>
                </a:ext>
              </a:extLst>
            </p:cNvPr>
            <p:cNvSpPr/>
            <p:nvPr/>
          </p:nvSpPr>
          <p:spPr bwMode="auto">
            <a:xfrm rot="10800000">
              <a:off x="4479648" y="5285291"/>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Triangle 51">
              <a:extLst>
                <a:ext uri="{FF2B5EF4-FFF2-40B4-BE49-F238E27FC236}">
                  <a16:creationId xmlns:a16="http://schemas.microsoft.com/office/drawing/2014/main" id="{CEAC9E02-8A81-0BB1-1875-56C643727EC7}"/>
                </a:ext>
              </a:extLst>
            </p:cNvPr>
            <p:cNvSpPr/>
            <p:nvPr/>
          </p:nvSpPr>
          <p:spPr bwMode="auto">
            <a:xfrm rot="10800000">
              <a:off x="4926395" y="5289643"/>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Triangle 52">
              <a:extLst>
                <a:ext uri="{FF2B5EF4-FFF2-40B4-BE49-F238E27FC236}">
                  <a16:creationId xmlns:a16="http://schemas.microsoft.com/office/drawing/2014/main" id="{70B04219-E1B7-B6FA-ACD2-789B806FB721}"/>
                </a:ext>
              </a:extLst>
            </p:cNvPr>
            <p:cNvSpPr/>
            <p:nvPr/>
          </p:nvSpPr>
          <p:spPr bwMode="auto">
            <a:xfrm rot="10800000">
              <a:off x="5373142" y="5299545"/>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Triangle 53">
              <a:extLst>
                <a:ext uri="{FF2B5EF4-FFF2-40B4-BE49-F238E27FC236}">
                  <a16:creationId xmlns:a16="http://schemas.microsoft.com/office/drawing/2014/main" id="{C9A82881-1886-6874-C694-E0E8FE601418}"/>
                </a:ext>
              </a:extLst>
            </p:cNvPr>
            <p:cNvSpPr/>
            <p:nvPr/>
          </p:nvSpPr>
          <p:spPr bwMode="auto">
            <a:xfrm rot="10800000">
              <a:off x="4032901" y="5067725"/>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Triangle 54">
              <a:extLst>
                <a:ext uri="{FF2B5EF4-FFF2-40B4-BE49-F238E27FC236}">
                  <a16:creationId xmlns:a16="http://schemas.microsoft.com/office/drawing/2014/main" id="{69C03BF9-5346-C9DA-509B-5D059A5D3563}"/>
                </a:ext>
              </a:extLst>
            </p:cNvPr>
            <p:cNvSpPr/>
            <p:nvPr/>
          </p:nvSpPr>
          <p:spPr bwMode="auto">
            <a:xfrm rot="10800000">
              <a:off x="6266635" y="5557691"/>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Triangle 55">
              <a:extLst>
                <a:ext uri="{FF2B5EF4-FFF2-40B4-BE49-F238E27FC236}">
                  <a16:creationId xmlns:a16="http://schemas.microsoft.com/office/drawing/2014/main" id="{FF3269CA-8D02-0BCD-FBF0-407F008592A6}"/>
                </a:ext>
              </a:extLst>
            </p:cNvPr>
            <p:cNvSpPr/>
            <p:nvPr/>
          </p:nvSpPr>
          <p:spPr bwMode="auto">
            <a:xfrm rot="10800000">
              <a:off x="3139407" y="4162844"/>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Triangle 56">
              <a:extLst>
                <a:ext uri="{FF2B5EF4-FFF2-40B4-BE49-F238E27FC236}">
                  <a16:creationId xmlns:a16="http://schemas.microsoft.com/office/drawing/2014/main" id="{90819C45-677B-CF67-14F7-04FE2761A68B}"/>
                </a:ext>
              </a:extLst>
            </p:cNvPr>
            <p:cNvSpPr/>
            <p:nvPr/>
          </p:nvSpPr>
          <p:spPr bwMode="auto">
            <a:xfrm rot="10800000">
              <a:off x="3586154" y="4277521"/>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Triangle 57">
              <a:extLst>
                <a:ext uri="{FF2B5EF4-FFF2-40B4-BE49-F238E27FC236}">
                  <a16:creationId xmlns:a16="http://schemas.microsoft.com/office/drawing/2014/main" id="{71FBAB93-7A3E-EEE3-C853-15E8B6EF0C90}"/>
                </a:ext>
              </a:extLst>
            </p:cNvPr>
            <p:cNvSpPr/>
            <p:nvPr/>
          </p:nvSpPr>
          <p:spPr bwMode="auto">
            <a:xfrm rot="10800000">
              <a:off x="5819889" y="5409975"/>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Triangle 58">
              <a:extLst>
                <a:ext uri="{FF2B5EF4-FFF2-40B4-BE49-F238E27FC236}">
                  <a16:creationId xmlns:a16="http://schemas.microsoft.com/office/drawing/2014/main" id="{B3CA27C6-17A6-B9E5-953A-EA1B477CA729}"/>
                </a:ext>
              </a:extLst>
            </p:cNvPr>
            <p:cNvSpPr/>
            <p:nvPr/>
          </p:nvSpPr>
          <p:spPr bwMode="auto">
            <a:xfrm rot="10800000">
              <a:off x="1431283" y="5461982"/>
              <a:ext cx="197065" cy="17380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TextBox 59">
              <a:extLst>
                <a:ext uri="{FF2B5EF4-FFF2-40B4-BE49-F238E27FC236}">
                  <a16:creationId xmlns:a16="http://schemas.microsoft.com/office/drawing/2014/main" id="{E0347DBE-4D08-AE0D-33D2-511804394738}"/>
                </a:ext>
              </a:extLst>
            </p:cNvPr>
            <p:cNvSpPr txBox="1"/>
            <p:nvPr/>
          </p:nvSpPr>
          <p:spPr bwMode="auto">
            <a:xfrm>
              <a:off x="3974499" y="5186392"/>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61" name="TextBox 60">
              <a:extLst>
                <a:ext uri="{FF2B5EF4-FFF2-40B4-BE49-F238E27FC236}">
                  <a16:creationId xmlns:a16="http://schemas.microsoft.com/office/drawing/2014/main" id="{68CEEAFE-44B2-2DAB-2FC6-00E4194C359A}"/>
                </a:ext>
              </a:extLst>
            </p:cNvPr>
            <p:cNvSpPr txBox="1"/>
            <p:nvPr/>
          </p:nvSpPr>
          <p:spPr bwMode="auto">
            <a:xfrm>
              <a:off x="2191115" y="4176379"/>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grpSp>
          <p:nvGrpSpPr>
            <p:cNvPr id="69" name="Group 68">
              <a:extLst>
                <a:ext uri="{FF2B5EF4-FFF2-40B4-BE49-F238E27FC236}">
                  <a16:creationId xmlns:a16="http://schemas.microsoft.com/office/drawing/2014/main" id="{2E855672-151B-339E-0F2D-E46126BF49C9}"/>
                </a:ext>
              </a:extLst>
            </p:cNvPr>
            <p:cNvGrpSpPr/>
            <p:nvPr/>
          </p:nvGrpSpPr>
          <p:grpSpPr>
            <a:xfrm>
              <a:off x="784450" y="3152320"/>
              <a:ext cx="455574" cy="2999431"/>
              <a:chOff x="940705" y="3152320"/>
              <a:chExt cx="455574" cy="2999431"/>
            </a:xfrm>
          </p:grpSpPr>
          <p:sp>
            <p:nvSpPr>
              <p:cNvPr id="62" name="TextBox 61">
                <a:extLst>
                  <a:ext uri="{FF2B5EF4-FFF2-40B4-BE49-F238E27FC236}">
                    <a16:creationId xmlns:a16="http://schemas.microsoft.com/office/drawing/2014/main" id="{CE619D75-4789-3AA1-8466-09C810463102}"/>
                  </a:ext>
                </a:extLst>
              </p:cNvPr>
              <p:cNvSpPr txBox="1"/>
              <p:nvPr/>
            </p:nvSpPr>
            <p:spPr bwMode="auto">
              <a:xfrm>
                <a:off x="1107417" y="315232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3" name="TextBox 62">
                <a:extLst>
                  <a:ext uri="{FF2B5EF4-FFF2-40B4-BE49-F238E27FC236}">
                    <a16:creationId xmlns:a16="http://schemas.microsoft.com/office/drawing/2014/main" id="{B2BA65A2-E35D-43C2-A412-DB26BB45F45F}"/>
                  </a:ext>
                </a:extLst>
              </p:cNvPr>
              <p:cNvSpPr txBox="1"/>
              <p:nvPr/>
            </p:nvSpPr>
            <p:spPr bwMode="auto">
              <a:xfrm>
                <a:off x="940705" y="359580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64" name="TextBox 63">
                <a:extLst>
                  <a:ext uri="{FF2B5EF4-FFF2-40B4-BE49-F238E27FC236}">
                    <a16:creationId xmlns:a16="http://schemas.microsoft.com/office/drawing/2014/main" id="{E1BE4E07-9A4D-FE99-C73A-60067345B2FB}"/>
                  </a:ext>
                </a:extLst>
              </p:cNvPr>
              <p:cNvSpPr txBox="1"/>
              <p:nvPr/>
            </p:nvSpPr>
            <p:spPr bwMode="auto">
              <a:xfrm>
                <a:off x="940705" y="403928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5" name="TextBox 64">
                <a:extLst>
                  <a:ext uri="{FF2B5EF4-FFF2-40B4-BE49-F238E27FC236}">
                    <a16:creationId xmlns:a16="http://schemas.microsoft.com/office/drawing/2014/main" id="{32790E9E-B4F3-94F5-1461-526B722BA31B}"/>
                  </a:ext>
                </a:extLst>
              </p:cNvPr>
              <p:cNvSpPr txBox="1"/>
              <p:nvPr/>
            </p:nvSpPr>
            <p:spPr bwMode="auto">
              <a:xfrm>
                <a:off x="940705" y="448276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66" name="TextBox 65">
                <a:extLst>
                  <a:ext uri="{FF2B5EF4-FFF2-40B4-BE49-F238E27FC236}">
                    <a16:creationId xmlns:a16="http://schemas.microsoft.com/office/drawing/2014/main" id="{44762B0F-80FB-D668-A6CA-2BE58DD8E706}"/>
                  </a:ext>
                </a:extLst>
              </p:cNvPr>
              <p:cNvSpPr txBox="1"/>
              <p:nvPr/>
            </p:nvSpPr>
            <p:spPr bwMode="auto">
              <a:xfrm>
                <a:off x="940705" y="492623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7" name="TextBox 66">
                <a:extLst>
                  <a:ext uri="{FF2B5EF4-FFF2-40B4-BE49-F238E27FC236}">
                    <a16:creationId xmlns:a16="http://schemas.microsoft.com/office/drawing/2014/main" id="{80691107-92A4-3424-3C89-F85D3FA18A76}"/>
                  </a:ext>
                </a:extLst>
              </p:cNvPr>
              <p:cNvSpPr txBox="1"/>
              <p:nvPr/>
            </p:nvSpPr>
            <p:spPr bwMode="auto">
              <a:xfrm>
                <a:off x="940705" y="536971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68" name="TextBox 67">
                <a:extLst>
                  <a:ext uri="{FF2B5EF4-FFF2-40B4-BE49-F238E27FC236}">
                    <a16:creationId xmlns:a16="http://schemas.microsoft.com/office/drawing/2014/main" id="{F26C4DB1-A807-EEB5-0088-171AA1A8076F}"/>
                  </a:ext>
                </a:extLst>
              </p:cNvPr>
              <p:cNvSpPr txBox="1"/>
              <p:nvPr/>
            </p:nvSpPr>
            <p:spPr bwMode="auto">
              <a:xfrm>
                <a:off x="940705" y="581319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cxnSp>
          <p:nvCxnSpPr>
            <p:cNvPr id="71" name="Straight Connector 70">
              <a:extLst>
                <a:ext uri="{FF2B5EF4-FFF2-40B4-BE49-F238E27FC236}">
                  <a16:creationId xmlns:a16="http://schemas.microsoft.com/office/drawing/2014/main" id="{4E6F9BE9-572F-A6BE-7E77-7441D0FD37AC}"/>
                </a:ext>
              </a:extLst>
            </p:cNvPr>
            <p:cNvCxnSpPr/>
            <p:nvPr/>
          </p:nvCxnSpPr>
          <p:spPr bwMode="auto">
            <a:xfrm>
              <a:off x="1240024" y="4652598"/>
              <a:ext cx="5409632" cy="0"/>
            </a:xfrm>
            <a:prstGeom prst="line">
              <a:avLst/>
            </a:prstGeom>
            <a:noFill/>
            <a:ln w="28575" cap="flat" cmpd="sng" algn="ctr">
              <a:solidFill>
                <a:schemeClr val="tx1">
                  <a:lumMod val="50000"/>
                </a:schemeClr>
              </a:solidFill>
              <a:prstDash val="sysDash"/>
              <a:round/>
              <a:headEnd type="none" w="med" len="med"/>
              <a:tailEnd type="none" w="med" len="med"/>
            </a:ln>
            <a:effectLst/>
          </p:spPr>
        </p:cxnSp>
        <p:sp>
          <p:nvSpPr>
            <p:cNvPr id="72" name="TextBox 71">
              <a:extLst>
                <a:ext uri="{FF2B5EF4-FFF2-40B4-BE49-F238E27FC236}">
                  <a16:creationId xmlns:a16="http://schemas.microsoft.com/office/drawing/2014/main" id="{0C9C1AD1-D9DE-D8B2-A602-AF80BDC595CF}"/>
                </a:ext>
              </a:extLst>
            </p:cNvPr>
            <p:cNvSpPr txBox="1"/>
            <p:nvPr/>
          </p:nvSpPr>
          <p:spPr bwMode="auto">
            <a:xfrm>
              <a:off x="1373363" y="5550627"/>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73" name="Rectangle 72">
              <a:extLst>
                <a:ext uri="{FF2B5EF4-FFF2-40B4-BE49-F238E27FC236}">
                  <a16:creationId xmlns:a16="http://schemas.microsoft.com/office/drawing/2014/main" id="{A2ACFC5A-69C0-267A-392A-0C4F8C195E81}"/>
                </a:ext>
              </a:extLst>
            </p:cNvPr>
            <p:cNvSpPr/>
            <p:nvPr/>
          </p:nvSpPr>
          <p:spPr bwMode="auto">
            <a:xfrm>
              <a:off x="1458107" y="5249589"/>
              <a:ext cx="143419" cy="1434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796E059E-F724-1F17-F6B1-68FD7F688568}"/>
                </a:ext>
              </a:extLst>
            </p:cNvPr>
            <p:cNvSpPr/>
            <p:nvPr/>
          </p:nvSpPr>
          <p:spPr bwMode="auto">
            <a:xfrm>
              <a:off x="1458107" y="5030870"/>
              <a:ext cx="143419" cy="14341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128028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609759" y="238127"/>
            <a:ext cx="10134441" cy="1103313"/>
          </a:xfrm>
        </p:spPr>
        <p:txBody>
          <a:bodyPr/>
          <a:lstStyle/>
          <a:p>
            <a:r>
              <a:rPr lang="en-US" dirty="0"/>
              <a:t>Dabrafenib + Trametinib for </a:t>
            </a:r>
            <a:r>
              <a:rPr lang="en-US" i="1" dirty="0"/>
              <a:t>BRAF</a:t>
            </a:r>
            <a:r>
              <a:rPr lang="en-US" dirty="0"/>
              <a:t> V600E</a:t>
            </a:r>
            <a:r>
              <a:rPr lang="en-US" dirty="0">
                <a:latin typeface="Arial" panose="020B0604020202020204" pitchFamily="34" charset="0"/>
                <a:cs typeface="Arial" panose="020B0604020202020204" pitchFamily="34" charset="0"/>
              </a:rPr>
              <a:t>–</a:t>
            </a:r>
            <a:r>
              <a:rPr lang="en-US" dirty="0"/>
              <a:t>Mutated BTC: Tumor Size Change and Response Duration</a:t>
            </a:r>
            <a:endParaRPr lang="en-US" altLang="en-US" dirty="0"/>
          </a:p>
        </p:txBody>
      </p:sp>
      <p:sp>
        <p:nvSpPr>
          <p:cNvPr id="2" name="Content Placeholder 1">
            <a:extLst>
              <a:ext uri="{FF2B5EF4-FFF2-40B4-BE49-F238E27FC236}">
                <a16:creationId xmlns:a16="http://schemas.microsoft.com/office/drawing/2014/main" id="{D024ECD2-8FAD-47D0-9833-C9C78F4D184F}"/>
              </a:ext>
            </a:extLst>
          </p:cNvPr>
          <p:cNvSpPr>
            <a:spLocks noGrp="1"/>
          </p:cNvSpPr>
          <p:nvPr>
            <p:ph idx="1"/>
          </p:nvPr>
        </p:nvSpPr>
        <p:spPr/>
        <p:txBody>
          <a:bodyPr/>
          <a:lstStyle/>
          <a:p>
            <a:r>
              <a:rPr lang="en-US" sz="1800" b="1" dirty="0">
                <a:cs typeface="Calibri" panose="020F0502020204030204" pitchFamily="34" charset="0"/>
              </a:rPr>
              <a:t>Phase II ROAR study </a:t>
            </a:r>
            <a:r>
              <a:rPr lang="en-US" sz="1800" dirty="0">
                <a:cs typeface="Calibri" panose="020F0502020204030204" pitchFamily="34" charset="0"/>
              </a:rPr>
              <a:t>included patients with </a:t>
            </a:r>
            <a:r>
              <a:rPr lang="en-US" sz="1800" i="1" dirty="0">
                <a:cs typeface="Calibri" panose="020F0502020204030204" pitchFamily="34" charset="0"/>
              </a:rPr>
              <a:t>BRAF</a:t>
            </a:r>
            <a:r>
              <a:rPr lang="en-US" sz="1800" dirty="0">
                <a:cs typeface="Calibri" panose="020F0502020204030204" pitchFamily="34" charset="0"/>
              </a:rPr>
              <a:t> V600E–mutated, unresectable, metastatic locally advanced or recurrent BTC with previous systemic treatment (N = 43)</a:t>
            </a:r>
          </a:p>
        </p:txBody>
      </p:sp>
      <p:sp>
        <p:nvSpPr>
          <p:cNvPr id="18" name="Text Box 15">
            <a:extLst>
              <a:ext uri="{FF2B5EF4-FFF2-40B4-BE49-F238E27FC236}">
                <a16:creationId xmlns:a16="http://schemas.microsoft.com/office/drawing/2014/main" id="{9E9DD22F-93D5-F240-8F73-E1AE3B8D35AC}"/>
              </a:ext>
            </a:extLst>
          </p:cNvPr>
          <p:cNvSpPr txBox="1">
            <a:spLocks noChangeArrowheads="1"/>
          </p:cNvSpPr>
          <p:nvPr/>
        </p:nvSpPr>
        <p:spPr bwMode="auto">
          <a:xfrm>
            <a:off x="424181" y="6358371"/>
            <a:ext cx="897681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Subbiah. Lancet Oncol. 2020;21:1234. Dabrafenib PI.</a:t>
            </a:r>
          </a:p>
        </p:txBody>
      </p:sp>
      <p:sp>
        <p:nvSpPr>
          <p:cNvPr id="3" name="Freeform: Shape 2">
            <a:extLst>
              <a:ext uri="{FF2B5EF4-FFF2-40B4-BE49-F238E27FC236}">
                <a16:creationId xmlns:a16="http://schemas.microsoft.com/office/drawing/2014/main" id="{8B03AC76-69C8-4AED-B52D-028FF6C3D571}"/>
              </a:ext>
            </a:extLst>
          </p:cNvPr>
          <p:cNvSpPr/>
          <p:nvPr/>
        </p:nvSpPr>
        <p:spPr bwMode="auto">
          <a:xfrm>
            <a:off x="6509330" y="2215877"/>
            <a:ext cx="4972873" cy="3254107"/>
          </a:xfrm>
          <a:custGeom>
            <a:avLst/>
            <a:gdLst>
              <a:gd name="connsiteX0" fmla="*/ 0 w 4960620"/>
              <a:gd name="connsiteY0" fmla="*/ 0 h 3259183"/>
              <a:gd name="connsiteX1" fmla="*/ 0 w 4960620"/>
              <a:gd name="connsiteY1" fmla="*/ 3259183 h 3259183"/>
              <a:gd name="connsiteX2" fmla="*/ 4960620 w 4960620"/>
              <a:gd name="connsiteY2" fmla="*/ 3259183 h 3259183"/>
            </a:gdLst>
            <a:ahLst/>
            <a:cxnLst>
              <a:cxn ang="0">
                <a:pos x="connsiteX0" y="connsiteY0"/>
              </a:cxn>
              <a:cxn ang="0">
                <a:pos x="connsiteX1" y="connsiteY1"/>
              </a:cxn>
              <a:cxn ang="0">
                <a:pos x="connsiteX2" y="connsiteY2"/>
              </a:cxn>
            </a:cxnLst>
            <a:rect l="l" t="t" r="r" b="b"/>
            <a:pathLst>
              <a:path w="4960620" h="3259183">
                <a:moveTo>
                  <a:pt x="0" y="0"/>
                </a:moveTo>
                <a:lnTo>
                  <a:pt x="0" y="3259183"/>
                </a:lnTo>
                <a:lnTo>
                  <a:pt x="4960620" y="325918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07F6446F-24BC-4CDE-B0B2-C36B41F3C25A}"/>
              </a:ext>
            </a:extLst>
          </p:cNvPr>
          <p:cNvCxnSpPr>
            <a:cxnSpLocks/>
          </p:cNvCxnSpPr>
          <p:nvPr/>
        </p:nvCxnSpPr>
        <p:spPr bwMode="auto">
          <a:xfrm>
            <a:off x="6445193" y="222168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431BBAD-490A-495A-81D1-020433AED306}"/>
              </a:ext>
            </a:extLst>
          </p:cNvPr>
          <p:cNvCxnSpPr>
            <a:cxnSpLocks/>
          </p:cNvCxnSpPr>
          <p:nvPr/>
        </p:nvCxnSpPr>
        <p:spPr bwMode="auto">
          <a:xfrm>
            <a:off x="6445193" y="2297226"/>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5E356DA-94B0-468A-AFAF-7C3D7EA2ECED}"/>
              </a:ext>
            </a:extLst>
          </p:cNvPr>
          <p:cNvCxnSpPr>
            <a:cxnSpLocks/>
          </p:cNvCxnSpPr>
          <p:nvPr/>
        </p:nvCxnSpPr>
        <p:spPr bwMode="auto">
          <a:xfrm>
            <a:off x="6445193" y="2372769"/>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0600D6F-4A14-4372-96EA-7C879B30FC00}"/>
              </a:ext>
            </a:extLst>
          </p:cNvPr>
          <p:cNvCxnSpPr>
            <a:cxnSpLocks/>
          </p:cNvCxnSpPr>
          <p:nvPr/>
        </p:nvCxnSpPr>
        <p:spPr bwMode="auto">
          <a:xfrm>
            <a:off x="6445193" y="2448312"/>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DCA6606-36FB-42BD-B2B3-DD7A4BF35043}"/>
              </a:ext>
            </a:extLst>
          </p:cNvPr>
          <p:cNvCxnSpPr>
            <a:cxnSpLocks/>
          </p:cNvCxnSpPr>
          <p:nvPr/>
        </p:nvCxnSpPr>
        <p:spPr bwMode="auto">
          <a:xfrm>
            <a:off x="6445193" y="2523855"/>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2E266F5-F846-42A0-A3DE-BFB4A9004178}"/>
              </a:ext>
            </a:extLst>
          </p:cNvPr>
          <p:cNvCxnSpPr>
            <a:cxnSpLocks/>
          </p:cNvCxnSpPr>
          <p:nvPr/>
        </p:nvCxnSpPr>
        <p:spPr bwMode="auto">
          <a:xfrm>
            <a:off x="6445193" y="2599398"/>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0ED652D-EE38-4089-A947-7E4A79FD05E5}"/>
              </a:ext>
            </a:extLst>
          </p:cNvPr>
          <p:cNvCxnSpPr>
            <a:cxnSpLocks/>
          </p:cNvCxnSpPr>
          <p:nvPr/>
        </p:nvCxnSpPr>
        <p:spPr bwMode="auto">
          <a:xfrm>
            <a:off x="6445193" y="267494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8DA9A3F-38CC-43EA-A371-5C2F8C1506F9}"/>
              </a:ext>
            </a:extLst>
          </p:cNvPr>
          <p:cNvCxnSpPr>
            <a:cxnSpLocks/>
          </p:cNvCxnSpPr>
          <p:nvPr/>
        </p:nvCxnSpPr>
        <p:spPr bwMode="auto">
          <a:xfrm>
            <a:off x="6445193" y="2750484"/>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B03500A-325F-4925-853C-C276538137E3}"/>
              </a:ext>
            </a:extLst>
          </p:cNvPr>
          <p:cNvCxnSpPr>
            <a:cxnSpLocks/>
          </p:cNvCxnSpPr>
          <p:nvPr/>
        </p:nvCxnSpPr>
        <p:spPr bwMode="auto">
          <a:xfrm>
            <a:off x="6445193" y="2826027"/>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74BCA7C-ACE7-4CB0-86EE-67A56C63A0AF}"/>
              </a:ext>
            </a:extLst>
          </p:cNvPr>
          <p:cNvCxnSpPr>
            <a:cxnSpLocks/>
          </p:cNvCxnSpPr>
          <p:nvPr/>
        </p:nvCxnSpPr>
        <p:spPr bwMode="auto">
          <a:xfrm>
            <a:off x="6445193" y="2901570"/>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093FAAB-FC02-4B21-9123-152AF7600A56}"/>
              </a:ext>
            </a:extLst>
          </p:cNvPr>
          <p:cNvCxnSpPr>
            <a:cxnSpLocks/>
          </p:cNvCxnSpPr>
          <p:nvPr/>
        </p:nvCxnSpPr>
        <p:spPr bwMode="auto">
          <a:xfrm>
            <a:off x="6445193" y="297711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89AC59A-DE89-4833-A954-DAEB65472E52}"/>
              </a:ext>
            </a:extLst>
          </p:cNvPr>
          <p:cNvCxnSpPr>
            <a:cxnSpLocks/>
          </p:cNvCxnSpPr>
          <p:nvPr/>
        </p:nvCxnSpPr>
        <p:spPr bwMode="auto">
          <a:xfrm>
            <a:off x="6445193" y="3052656"/>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7E81CAC-B8F5-4019-B1BE-B121AED3EBE9}"/>
              </a:ext>
            </a:extLst>
          </p:cNvPr>
          <p:cNvCxnSpPr>
            <a:cxnSpLocks/>
          </p:cNvCxnSpPr>
          <p:nvPr/>
        </p:nvCxnSpPr>
        <p:spPr bwMode="auto">
          <a:xfrm>
            <a:off x="6445193" y="3128199"/>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428B631-0860-442E-A0DD-795CE911539E}"/>
              </a:ext>
            </a:extLst>
          </p:cNvPr>
          <p:cNvCxnSpPr>
            <a:cxnSpLocks/>
          </p:cNvCxnSpPr>
          <p:nvPr/>
        </p:nvCxnSpPr>
        <p:spPr bwMode="auto">
          <a:xfrm>
            <a:off x="6445193" y="3203742"/>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D6DF24F-7B92-40D2-99EA-FE8E962FBD31}"/>
              </a:ext>
            </a:extLst>
          </p:cNvPr>
          <p:cNvCxnSpPr>
            <a:cxnSpLocks/>
          </p:cNvCxnSpPr>
          <p:nvPr/>
        </p:nvCxnSpPr>
        <p:spPr bwMode="auto">
          <a:xfrm>
            <a:off x="6445193" y="3279285"/>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29FEF08-5DBF-487C-B407-2125FAF79B89}"/>
              </a:ext>
            </a:extLst>
          </p:cNvPr>
          <p:cNvCxnSpPr>
            <a:cxnSpLocks/>
          </p:cNvCxnSpPr>
          <p:nvPr/>
        </p:nvCxnSpPr>
        <p:spPr bwMode="auto">
          <a:xfrm>
            <a:off x="6445193" y="3354828"/>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87CB412-3206-42A0-BEA2-54C24D038ECE}"/>
              </a:ext>
            </a:extLst>
          </p:cNvPr>
          <p:cNvCxnSpPr>
            <a:cxnSpLocks/>
          </p:cNvCxnSpPr>
          <p:nvPr/>
        </p:nvCxnSpPr>
        <p:spPr bwMode="auto">
          <a:xfrm>
            <a:off x="6445193" y="343037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F0B37A6-4E17-4E9E-877D-33714901AF5E}"/>
              </a:ext>
            </a:extLst>
          </p:cNvPr>
          <p:cNvCxnSpPr>
            <a:cxnSpLocks/>
          </p:cNvCxnSpPr>
          <p:nvPr/>
        </p:nvCxnSpPr>
        <p:spPr bwMode="auto">
          <a:xfrm>
            <a:off x="6445193" y="3505914"/>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E9C90A2-ADD4-464E-A72C-7D150F08E460}"/>
              </a:ext>
            </a:extLst>
          </p:cNvPr>
          <p:cNvCxnSpPr>
            <a:cxnSpLocks/>
          </p:cNvCxnSpPr>
          <p:nvPr/>
        </p:nvCxnSpPr>
        <p:spPr bwMode="auto">
          <a:xfrm>
            <a:off x="6445193" y="3581457"/>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1713972-210F-4C13-83CB-831B40922E37}"/>
              </a:ext>
            </a:extLst>
          </p:cNvPr>
          <p:cNvCxnSpPr>
            <a:cxnSpLocks/>
          </p:cNvCxnSpPr>
          <p:nvPr/>
        </p:nvCxnSpPr>
        <p:spPr bwMode="auto">
          <a:xfrm>
            <a:off x="6445193" y="3657000"/>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D911AF8-1FD0-4B5A-A6D1-101AAB816DD6}"/>
              </a:ext>
            </a:extLst>
          </p:cNvPr>
          <p:cNvCxnSpPr>
            <a:cxnSpLocks/>
          </p:cNvCxnSpPr>
          <p:nvPr/>
        </p:nvCxnSpPr>
        <p:spPr bwMode="auto">
          <a:xfrm>
            <a:off x="6445193" y="373254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0233B33-2F7D-455E-8B17-8CC442858EC2}"/>
              </a:ext>
            </a:extLst>
          </p:cNvPr>
          <p:cNvCxnSpPr>
            <a:cxnSpLocks/>
          </p:cNvCxnSpPr>
          <p:nvPr/>
        </p:nvCxnSpPr>
        <p:spPr bwMode="auto">
          <a:xfrm>
            <a:off x="6445193" y="3808086"/>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AC408B0-926E-4E34-A12F-5FEC6138917C}"/>
              </a:ext>
            </a:extLst>
          </p:cNvPr>
          <p:cNvCxnSpPr>
            <a:cxnSpLocks/>
          </p:cNvCxnSpPr>
          <p:nvPr/>
        </p:nvCxnSpPr>
        <p:spPr bwMode="auto">
          <a:xfrm>
            <a:off x="6445193" y="3883629"/>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0FC6F6D-2E42-43C4-BDCC-98F144BC6F39}"/>
              </a:ext>
            </a:extLst>
          </p:cNvPr>
          <p:cNvCxnSpPr>
            <a:cxnSpLocks/>
          </p:cNvCxnSpPr>
          <p:nvPr/>
        </p:nvCxnSpPr>
        <p:spPr bwMode="auto">
          <a:xfrm>
            <a:off x="6445193" y="3959172"/>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1C93759-ADEB-41C2-AEEA-F5A0CB532569}"/>
              </a:ext>
            </a:extLst>
          </p:cNvPr>
          <p:cNvCxnSpPr>
            <a:cxnSpLocks/>
          </p:cNvCxnSpPr>
          <p:nvPr/>
        </p:nvCxnSpPr>
        <p:spPr bwMode="auto">
          <a:xfrm>
            <a:off x="6445193" y="4034715"/>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804A809-C82F-4465-8C44-942DA90E5E63}"/>
              </a:ext>
            </a:extLst>
          </p:cNvPr>
          <p:cNvCxnSpPr>
            <a:cxnSpLocks/>
          </p:cNvCxnSpPr>
          <p:nvPr/>
        </p:nvCxnSpPr>
        <p:spPr bwMode="auto">
          <a:xfrm>
            <a:off x="6445193" y="4110258"/>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A2B2AB9-E2FA-4421-BCAE-4FF165026240}"/>
              </a:ext>
            </a:extLst>
          </p:cNvPr>
          <p:cNvCxnSpPr>
            <a:cxnSpLocks/>
          </p:cNvCxnSpPr>
          <p:nvPr/>
        </p:nvCxnSpPr>
        <p:spPr bwMode="auto">
          <a:xfrm>
            <a:off x="6445193" y="418580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3224692-A80B-4CB0-811F-E3346E9F32F2}"/>
              </a:ext>
            </a:extLst>
          </p:cNvPr>
          <p:cNvCxnSpPr>
            <a:cxnSpLocks/>
          </p:cNvCxnSpPr>
          <p:nvPr/>
        </p:nvCxnSpPr>
        <p:spPr bwMode="auto">
          <a:xfrm>
            <a:off x="6445193" y="4261344"/>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9F6B81A-F447-448D-8340-0725136DFA00}"/>
              </a:ext>
            </a:extLst>
          </p:cNvPr>
          <p:cNvCxnSpPr>
            <a:cxnSpLocks/>
          </p:cNvCxnSpPr>
          <p:nvPr/>
        </p:nvCxnSpPr>
        <p:spPr bwMode="auto">
          <a:xfrm>
            <a:off x="6445193" y="4336887"/>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4DEADB2-96D2-4CBD-BA08-EB05B2CF85C2}"/>
              </a:ext>
            </a:extLst>
          </p:cNvPr>
          <p:cNvCxnSpPr>
            <a:cxnSpLocks/>
          </p:cNvCxnSpPr>
          <p:nvPr/>
        </p:nvCxnSpPr>
        <p:spPr bwMode="auto">
          <a:xfrm>
            <a:off x="6445193" y="4412430"/>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BBDEC5E-DD05-4DD3-B183-498208C1F144}"/>
              </a:ext>
            </a:extLst>
          </p:cNvPr>
          <p:cNvCxnSpPr>
            <a:cxnSpLocks/>
          </p:cNvCxnSpPr>
          <p:nvPr/>
        </p:nvCxnSpPr>
        <p:spPr bwMode="auto">
          <a:xfrm>
            <a:off x="6445193" y="448797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1ED5022-BA03-4046-B15F-6ED9DAC18A55}"/>
              </a:ext>
            </a:extLst>
          </p:cNvPr>
          <p:cNvCxnSpPr>
            <a:cxnSpLocks/>
          </p:cNvCxnSpPr>
          <p:nvPr/>
        </p:nvCxnSpPr>
        <p:spPr bwMode="auto">
          <a:xfrm>
            <a:off x="6445193" y="4563516"/>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ACCB835-6251-4CC9-AA09-B86582D782A3}"/>
              </a:ext>
            </a:extLst>
          </p:cNvPr>
          <p:cNvCxnSpPr>
            <a:cxnSpLocks/>
          </p:cNvCxnSpPr>
          <p:nvPr/>
        </p:nvCxnSpPr>
        <p:spPr bwMode="auto">
          <a:xfrm>
            <a:off x="6445193" y="4639059"/>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D26249D-D2DE-41C9-8994-5D1AC163F3EB}"/>
              </a:ext>
            </a:extLst>
          </p:cNvPr>
          <p:cNvCxnSpPr>
            <a:cxnSpLocks/>
          </p:cNvCxnSpPr>
          <p:nvPr/>
        </p:nvCxnSpPr>
        <p:spPr bwMode="auto">
          <a:xfrm>
            <a:off x="6445193" y="4714602"/>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7334990-BBD0-47AE-A4BF-3F85BB1C13BF}"/>
              </a:ext>
            </a:extLst>
          </p:cNvPr>
          <p:cNvCxnSpPr>
            <a:cxnSpLocks/>
          </p:cNvCxnSpPr>
          <p:nvPr/>
        </p:nvCxnSpPr>
        <p:spPr bwMode="auto">
          <a:xfrm>
            <a:off x="6445193" y="4790145"/>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62BF008-04C0-472A-A5F0-7314A1DF1FFB}"/>
              </a:ext>
            </a:extLst>
          </p:cNvPr>
          <p:cNvCxnSpPr>
            <a:cxnSpLocks/>
          </p:cNvCxnSpPr>
          <p:nvPr/>
        </p:nvCxnSpPr>
        <p:spPr bwMode="auto">
          <a:xfrm>
            <a:off x="6445193" y="4865688"/>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859E0A9-EC5C-4C4B-B22A-718DD9B31CB4}"/>
              </a:ext>
            </a:extLst>
          </p:cNvPr>
          <p:cNvCxnSpPr>
            <a:cxnSpLocks/>
          </p:cNvCxnSpPr>
          <p:nvPr/>
        </p:nvCxnSpPr>
        <p:spPr bwMode="auto">
          <a:xfrm>
            <a:off x="6445193" y="494123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0AEFBD5-9BFD-4A4F-8DD0-669EA49ED009}"/>
              </a:ext>
            </a:extLst>
          </p:cNvPr>
          <p:cNvCxnSpPr>
            <a:cxnSpLocks/>
          </p:cNvCxnSpPr>
          <p:nvPr/>
        </p:nvCxnSpPr>
        <p:spPr bwMode="auto">
          <a:xfrm>
            <a:off x="6445193" y="5016774"/>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84AD1AB-CFE0-40C1-B45C-B3B01377DFCF}"/>
              </a:ext>
            </a:extLst>
          </p:cNvPr>
          <p:cNvCxnSpPr>
            <a:cxnSpLocks/>
          </p:cNvCxnSpPr>
          <p:nvPr/>
        </p:nvCxnSpPr>
        <p:spPr bwMode="auto">
          <a:xfrm>
            <a:off x="6445193" y="5092317"/>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2FE5032-C369-4D82-827C-546767BA0309}"/>
              </a:ext>
            </a:extLst>
          </p:cNvPr>
          <p:cNvCxnSpPr>
            <a:cxnSpLocks/>
          </p:cNvCxnSpPr>
          <p:nvPr/>
        </p:nvCxnSpPr>
        <p:spPr bwMode="auto">
          <a:xfrm>
            <a:off x="6445193" y="5167860"/>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7694A26-9485-4D0B-A145-D776BB07F687}"/>
              </a:ext>
            </a:extLst>
          </p:cNvPr>
          <p:cNvCxnSpPr>
            <a:cxnSpLocks/>
          </p:cNvCxnSpPr>
          <p:nvPr/>
        </p:nvCxnSpPr>
        <p:spPr bwMode="auto">
          <a:xfrm>
            <a:off x="6445193" y="5243403"/>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B2196F2-70D3-4F02-8F69-6A78A131F9B3}"/>
              </a:ext>
            </a:extLst>
          </p:cNvPr>
          <p:cNvCxnSpPr>
            <a:cxnSpLocks/>
          </p:cNvCxnSpPr>
          <p:nvPr/>
        </p:nvCxnSpPr>
        <p:spPr bwMode="auto">
          <a:xfrm>
            <a:off x="6445193" y="5318946"/>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BB16348-BA3F-4BAF-BB41-91A4E89ED0D0}"/>
              </a:ext>
            </a:extLst>
          </p:cNvPr>
          <p:cNvCxnSpPr>
            <a:cxnSpLocks/>
          </p:cNvCxnSpPr>
          <p:nvPr/>
        </p:nvCxnSpPr>
        <p:spPr bwMode="auto">
          <a:xfrm>
            <a:off x="6445193" y="5394489"/>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EE487BD-D2F2-457D-99F9-6BB2D31B448C}"/>
              </a:ext>
            </a:extLst>
          </p:cNvPr>
          <p:cNvCxnSpPr>
            <a:cxnSpLocks/>
          </p:cNvCxnSpPr>
          <p:nvPr/>
        </p:nvCxnSpPr>
        <p:spPr bwMode="auto">
          <a:xfrm>
            <a:off x="6445193" y="5470021"/>
            <a:ext cx="7298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CF9859F-FDF3-4982-BE76-12B3D793051A}"/>
              </a:ext>
            </a:extLst>
          </p:cNvPr>
          <p:cNvCxnSpPr>
            <a:cxnSpLocks/>
          </p:cNvCxnSpPr>
          <p:nvPr/>
        </p:nvCxnSpPr>
        <p:spPr bwMode="auto">
          <a:xfrm>
            <a:off x="6515705"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2A24519-43AE-4E9A-8C90-3480B93F46FF}"/>
              </a:ext>
            </a:extLst>
          </p:cNvPr>
          <p:cNvCxnSpPr>
            <a:cxnSpLocks/>
          </p:cNvCxnSpPr>
          <p:nvPr/>
        </p:nvCxnSpPr>
        <p:spPr bwMode="auto">
          <a:xfrm>
            <a:off x="6763959"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9C6D27C-789B-41A4-9262-03198AF928C7}"/>
              </a:ext>
            </a:extLst>
          </p:cNvPr>
          <p:cNvCxnSpPr>
            <a:cxnSpLocks/>
          </p:cNvCxnSpPr>
          <p:nvPr/>
        </p:nvCxnSpPr>
        <p:spPr bwMode="auto">
          <a:xfrm>
            <a:off x="7012213"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67484B5-8AC4-4136-9605-1197FDDE1369}"/>
              </a:ext>
            </a:extLst>
          </p:cNvPr>
          <p:cNvCxnSpPr>
            <a:cxnSpLocks/>
          </p:cNvCxnSpPr>
          <p:nvPr/>
        </p:nvCxnSpPr>
        <p:spPr bwMode="auto">
          <a:xfrm>
            <a:off x="7260467"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7E03942-C723-4D1E-A27F-0C1B9AE8BBC9}"/>
              </a:ext>
            </a:extLst>
          </p:cNvPr>
          <p:cNvCxnSpPr>
            <a:cxnSpLocks/>
          </p:cNvCxnSpPr>
          <p:nvPr/>
        </p:nvCxnSpPr>
        <p:spPr bwMode="auto">
          <a:xfrm>
            <a:off x="7508721"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02D8816-32BA-45AE-9480-5F9F9891E47B}"/>
              </a:ext>
            </a:extLst>
          </p:cNvPr>
          <p:cNvCxnSpPr>
            <a:cxnSpLocks/>
          </p:cNvCxnSpPr>
          <p:nvPr/>
        </p:nvCxnSpPr>
        <p:spPr bwMode="auto">
          <a:xfrm>
            <a:off x="7756975"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BBF0BA2-D46B-449D-967C-FA9826DACF86}"/>
              </a:ext>
            </a:extLst>
          </p:cNvPr>
          <p:cNvCxnSpPr>
            <a:cxnSpLocks/>
          </p:cNvCxnSpPr>
          <p:nvPr/>
        </p:nvCxnSpPr>
        <p:spPr bwMode="auto">
          <a:xfrm>
            <a:off x="8005229"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92B0887-7126-4219-8320-80C603D88F86}"/>
              </a:ext>
            </a:extLst>
          </p:cNvPr>
          <p:cNvCxnSpPr>
            <a:cxnSpLocks/>
          </p:cNvCxnSpPr>
          <p:nvPr/>
        </p:nvCxnSpPr>
        <p:spPr bwMode="auto">
          <a:xfrm>
            <a:off x="8253483"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DFB3378-A0E4-41B1-B00A-C5AF6DC9D165}"/>
              </a:ext>
            </a:extLst>
          </p:cNvPr>
          <p:cNvCxnSpPr>
            <a:cxnSpLocks/>
          </p:cNvCxnSpPr>
          <p:nvPr/>
        </p:nvCxnSpPr>
        <p:spPr bwMode="auto">
          <a:xfrm>
            <a:off x="8501737"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1E989F8-9898-454D-BFC1-DACD1BE623BB}"/>
              </a:ext>
            </a:extLst>
          </p:cNvPr>
          <p:cNvCxnSpPr>
            <a:cxnSpLocks/>
          </p:cNvCxnSpPr>
          <p:nvPr/>
        </p:nvCxnSpPr>
        <p:spPr bwMode="auto">
          <a:xfrm>
            <a:off x="8749991"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367322B-49C9-41EA-AED7-C72592EA1133}"/>
              </a:ext>
            </a:extLst>
          </p:cNvPr>
          <p:cNvCxnSpPr>
            <a:cxnSpLocks/>
          </p:cNvCxnSpPr>
          <p:nvPr/>
        </p:nvCxnSpPr>
        <p:spPr bwMode="auto">
          <a:xfrm>
            <a:off x="8998245"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72124F2-9CEE-4CDC-9AEB-14C46E85C984}"/>
              </a:ext>
            </a:extLst>
          </p:cNvPr>
          <p:cNvCxnSpPr>
            <a:cxnSpLocks/>
          </p:cNvCxnSpPr>
          <p:nvPr/>
        </p:nvCxnSpPr>
        <p:spPr bwMode="auto">
          <a:xfrm>
            <a:off x="9246499"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037A21C-743F-4D67-A373-FA3D75F6FB24}"/>
              </a:ext>
            </a:extLst>
          </p:cNvPr>
          <p:cNvCxnSpPr>
            <a:cxnSpLocks/>
          </p:cNvCxnSpPr>
          <p:nvPr/>
        </p:nvCxnSpPr>
        <p:spPr bwMode="auto">
          <a:xfrm>
            <a:off x="9494753"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EB58CD4-4DF2-490D-A675-3655168594C7}"/>
              </a:ext>
            </a:extLst>
          </p:cNvPr>
          <p:cNvCxnSpPr>
            <a:cxnSpLocks/>
          </p:cNvCxnSpPr>
          <p:nvPr/>
        </p:nvCxnSpPr>
        <p:spPr bwMode="auto">
          <a:xfrm>
            <a:off x="9743007"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28EAB35-5BA2-4366-BCC1-252017AFEDF9}"/>
              </a:ext>
            </a:extLst>
          </p:cNvPr>
          <p:cNvCxnSpPr>
            <a:cxnSpLocks/>
          </p:cNvCxnSpPr>
          <p:nvPr/>
        </p:nvCxnSpPr>
        <p:spPr bwMode="auto">
          <a:xfrm>
            <a:off x="9991261"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0E66892-5913-4B7D-A347-5F83A07443AA}"/>
              </a:ext>
            </a:extLst>
          </p:cNvPr>
          <p:cNvCxnSpPr>
            <a:cxnSpLocks/>
          </p:cNvCxnSpPr>
          <p:nvPr/>
        </p:nvCxnSpPr>
        <p:spPr bwMode="auto">
          <a:xfrm>
            <a:off x="10239515"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6FC19CB-60B8-4A5B-926E-3A2057C9723B}"/>
              </a:ext>
            </a:extLst>
          </p:cNvPr>
          <p:cNvCxnSpPr>
            <a:cxnSpLocks/>
          </p:cNvCxnSpPr>
          <p:nvPr/>
        </p:nvCxnSpPr>
        <p:spPr bwMode="auto">
          <a:xfrm>
            <a:off x="10487769"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E4E6ED3-5C6F-4695-A7D3-94A74FBC6289}"/>
              </a:ext>
            </a:extLst>
          </p:cNvPr>
          <p:cNvCxnSpPr>
            <a:cxnSpLocks/>
          </p:cNvCxnSpPr>
          <p:nvPr/>
        </p:nvCxnSpPr>
        <p:spPr bwMode="auto">
          <a:xfrm>
            <a:off x="10736023"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351E007-EFE2-41F5-B91C-6F34658F7B13}"/>
              </a:ext>
            </a:extLst>
          </p:cNvPr>
          <p:cNvCxnSpPr>
            <a:cxnSpLocks/>
          </p:cNvCxnSpPr>
          <p:nvPr/>
        </p:nvCxnSpPr>
        <p:spPr bwMode="auto">
          <a:xfrm>
            <a:off x="10984277"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ED78674-1790-4A5E-927A-228CCA35A205}"/>
              </a:ext>
            </a:extLst>
          </p:cNvPr>
          <p:cNvCxnSpPr>
            <a:cxnSpLocks/>
          </p:cNvCxnSpPr>
          <p:nvPr/>
        </p:nvCxnSpPr>
        <p:spPr bwMode="auto">
          <a:xfrm>
            <a:off x="11232531" y="5469722"/>
            <a:ext cx="0" cy="6412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D5E1D17-03C0-41E8-BBD5-C2F78D970A98}"/>
              </a:ext>
            </a:extLst>
          </p:cNvPr>
          <p:cNvCxnSpPr>
            <a:cxnSpLocks/>
          </p:cNvCxnSpPr>
          <p:nvPr/>
        </p:nvCxnSpPr>
        <p:spPr bwMode="auto">
          <a:xfrm>
            <a:off x="11480786" y="5469722"/>
            <a:ext cx="0" cy="64120"/>
          </a:xfrm>
          <a:prstGeom prst="line">
            <a:avLst/>
          </a:prstGeom>
          <a:noFill/>
          <a:ln w="28575" cap="flat" cmpd="sng" algn="ctr">
            <a:solidFill>
              <a:schemeClr val="bg1"/>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BA3C667D-A0B6-40F2-BBBE-0783AF207F25}"/>
              </a:ext>
            </a:extLst>
          </p:cNvPr>
          <p:cNvSpPr txBox="1"/>
          <p:nvPr/>
        </p:nvSpPr>
        <p:spPr bwMode="auto">
          <a:xfrm>
            <a:off x="6382031" y="5453093"/>
            <a:ext cx="3378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3" name="TextBox 82">
            <a:extLst>
              <a:ext uri="{FF2B5EF4-FFF2-40B4-BE49-F238E27FC236}">
                <a16:creationId xmlns:a16="http://schemas.microsoft.com/office/drawing/2014/main" id="{C4AFE505-7C0B-45B0-9E67-B8CE8F650CFC}"/>
              </a:ext>
            </a:extLst>
          </p:cNvPr>
          <p:cNvSpPr txBox="1"/>
          <p:nvPr/>
        </p:nvSpPr>
        <p:spPr bwMode="auto">
          <a:xfrm>
            <a:off x="6574229" y="5453093"/>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4" name="TextBox 83">
            <a:extLst>
              <a:ext uri="{FF2B5EF4-FFF2-40B4-BE49-F238E27FC236}">
                <a16:creationId xmlns:a16="http://schemas.microsoft.com/office/drawing/2014/main" id="{EA0C211A-80C9-46B4-B7F6-1DD556C81426}"/>
              </a:ext>
            </a:extLst>
          </p:cNvPr>
          <p:cNvSpPr txBox="1"/>
          <p:nvPr/>
        </p:nvSpPr>
        <p:spPr bwMode="auto">
          <a:xfrm>
            <a:off x="6830494" y="5453093"/>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5" name="TextBox 84">
            <a:extLst>
              <a:ext uri="{FF2B5EF4-FFF2-40B4-BE49-F238E27FC236}">
                <a16:creationId xmlns:a16="http://schemas.microsoft.com/office/drawing/2014/main" id="{9D7FD626-0740-4C1C-B95B-7DE8DE767F81}"/>
              </a:ext>
            </a:extLst>
          </p:cNvPr>
          <p:cNvSpPr txBox="1"/>
          <p:nvPr/>
        </p:nvSpPr>
        <p:spPr bwMode="auto">
          <a:xfrm>
            <a:off x="7069286" y="5453093"/>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86" name="TextBox 85">
            <a:extLst>
              <a:ext uri="{FF2B5EF4-FFF2-40B4-BE49-F238E27FC236}">
                <a16:creationId xmlns:a16="http://schemas.microsoft.com/office/drawing/2014/main" id="{DED54F7E-F8CC-4B4D-B74E-18872EBBDCDB}"/>
              </a:ext>
            </a:extLst>
          </p:cNvPr>
          <p:cNvSpPr txBox="1"/>
          <p:nvPr/>
        </p:nvSpPr>
        <p:spPr bwMode="auto">
          <a:xfrm>
            <a:off x="7321183" y="5453093"/>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87" name="TextBox 86">
            <a:extLst>
              <a:ext uri="{FF2B5EF4-FFF2-40B4-BE49-F238E27FC236}">
                <a16:creationId xmlns:a16="http://schemas.microsoft.com/office/drawing/2014/main" id="{740B607E-0F2C-49C7-AF35-DC065BA3B610}"/>
              </a:ext>
            </a:extLst>
          </p:cNvPr>
          <p:cNvSpPr txBox="1"/>
          <p:nvPr/>
        </p:nvSpPr>
        <p:spPr bwMode="auto">
          <a:xfrm>
            <a:off x="7577448" y="5453093"/>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88" name="TextBox 87">
            <a:extLst>
              <a:ext uri="{FF2B5EF4-FFF2-40B4-BE49-F238E27FC236}">
                <a16:creationId xmlns:a16="http://schemas.microsoft.com/office/drawing/2014/main" id="{A49AFD38-285B-4E09-84F0-B441828E84C1}"/>
              </a:ext>
            </a:extLst>
          </p:cNvPr>
          <p:cNvSpPr txBox="1"/>
          <p:nvPr/>
        </p:nvSpPr>
        <p:spPr bwMode="auto">
          <a:xfrm>
            <a:off x="7836625" y="5453093"/>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89" name="TextBox 88">
            <a:extLst>
              <a:ext uri="{FF2B5EF4-FFF2-40B4-BE49-F238E27FC236}">
                <a16:creationId xmlns:a16="http://schemas.microsoft.com/office/drawing/2014/main" id="{943E5337-C2AD-42D8-ACEC-ED107A62DA84}"/>
              </a:ext>
            </a:extLst>
          </p:cNvPr>
          <p:cNvSpPr txBox="1"/>
          <p:nvPr/>
        </p:nvSpPr>
        <p:spPr bwMode="auto">
          <a:xfrm>
            <a:off x="8069593" y="5453093"/>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90" name="TextBox 89">
            <a:extLst>
              <a:ext uri="{FF2B5EF4-FFF2-40B4-BE49-F238E27FC236}">
                <a16:creationId xmlns:a16="http://schemas.microsoft.com/office/drawing/2014/main" id="{A6F4C540-CD02-4AF1-83A0-AEAF48AA37BC}"/>
              </a:ext>
            </a:extLst>
          </p:cNvPr>
          <p:cNvSpPr txBox="1"/>
          <p:nvPr/>
        </p:nvSpPr>
        <p:spPr bwMode="auto">
          <a:xfrm>
            <a:off x="8324402" y="5453093"/>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1" name="TextBox 90">
            <a:extLst>
              <a:ext uri="{FF2B5EF4-FFF2-40B4-BE49-F238E27FC236}">
                <a16:creationId xmlns:a16="http://schemas.microsoft.com/office/drawing/2014/main" id="{A0BD976F-A283-4501-AD94-34C997B6B719}"/>
              </a:ext>
            </a:extLst>
          </p:cNvPr>
          <p:cNvSpPr txBox="1"/>
          <p:nvPr/>
        </p:nvSpPr>
        <p:spPr bwMode="auto">
          <a:xfrm>
            <a:off x="8563194" y="5453093"/>
            <a:ext cx="435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92" name="TextBox 91">
            <a:extLst>
              <a:ext uri="{FF2B5EF4-FFF2-40B4-BE49-F238E27FC236}">
                <a16:creationId xmlns:a16="http://schemas.microsoft.com/office/drawing/2014/main" id="{06160B8B-577C-4A3E-8531-6A2F64729A6D}"/>
              </a:ext>
            </a:extLst>
          </p:cNvPr>
          <p:cNvSpPr txBox="1"/>
          <p:nvPr/>
        </p:nvSpPr>
        <p:spPr bwMode="auto">
          <a:xfrm>
            <a:off x="8758304" y="5453093"/>
            <a:ext cx="5183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3" name="TextBox 92">
            <a:extLst>
              <a:ext uri="{FF2B5EF4-FFF2-40B4-BE49-F238E27FC236}">
                <a16:creationId xmlns:a16="http://schemas.microsoft.com/office/drawing/2014/main" id="{E5CD9C95-3D1E-4A33-92CC-ACAD8C20ED17}"/>
              </a:ext>
            </a:extLst>
          </p:cNvPr>
          <p:cNvSpPr txBox="1"/>
          <p:nvPr/>
        </p:nvSpPr>
        <p:spPr bwMode="auto">
          <a:xfrm>
            <a:off x="9018937" y="5453093"/>
            <a:ext cx="5183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110</a:t>
            </a:r>
          </a:p>
        </p:txBody>
      </p:sp>
      <p:sp>
        <p:nvSpPr>
          <p:cNvPr id="94" name="TextBox 93">
            <a:extLst>
              <a:ext uri="{FF2B5EF4-FFF2-40B4-BE49-F238E27FC236}">
                <a16:creationId xmlns:a16="http://schemas.microsoft.com/office/drawing/2014/main" id="{5B1D0809-A53B-482B-A57F-DBB86165BB71}"/>
              </a:ext>
            </a:extLst>
          </p:cNvPr>
          <p:cNvSpPr txBox="1"/>
          <p:nvPr/>
        </p:nvSpPr>
        <p:spPr bwMode="auto">
          <a:xfrm>
            <a:off x="9270834" y="5453093"/>
            <a:ext cx="5183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95" name="TextBox 94">
            <a:extLst>
              <a:ext uri="{FF2B5EF4-FFF2-40B4-BE49-F238E27FC236}">
                <a16:creationId xmlns:a16="http://schemas.microsoft.com/office/drawing/2014/main" id="{A2F9E541-94DF-48B6-96F5-884BCC34028B}"/>
              </a:ext>
            </a:extLst>
          </p:cNvPr>
          <p:cNvSpPr txBox="1"/>
          <p:nvPr/>
        </p:nvSpPr>
        <p:spPr bwMode="auto">
          <a:xfrm>
            <a:off x="9534379" y="5453093"/>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a:t>
            </a:r>
          </a:p>
        </p:txBody>
      </p:sp>
      <p:sp>
        <p:nvSpPr>
          <p:cNvPr id="96" name="TextBox 95">
            <a:extLst>
              <a:ext uri="{FF2B5EF4-FFF2-40B4-BE49-F238E27FC236}">
                <a16:creationId xmlns:a16="http://schemas.microsoft.com/office/drawing/2014/main" id="{AD06EAB5-349E-46DB-9A4A-DF0CF0758F8F}"/>
              </a:ext>
            </a:extLst>
          </p:cNvPr>
          <p:cNvSpPr txBox="1"/>
          <p:nvPr/>
        </p:nvSpPr>
        <p:spPr bwMode="auto">
          <a:xfrm>
            <a:off x="9778996" y="5453093"/>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140</a:t>
            </a:r>
          </a:p>
        </p:txBody>
      </p:sp>
      <p:sp>
        <p:nvSpPr>
          <p:cNvPr id="97" name="TextBox 96">
            <a:extLst>
              <a:ext uri="{FF2B5EF4-FFF2-40B4-BE49-F238E27FC236}">
                <a16:creationId xmlns:a16="http://schemas.microsoft.com/office/drawing/2014/main" id="{19BF8754-4760-4346-8892-08F6303337FD}"/>
              </a:ext>
            </a:extLst>
          </p:cNvPr>
          <p:cNvSpPr txBox="1"/>
          <p:nvPr/>
        </p:nvSpPr>
        <p:spPr bwMode="auto">
          <a:xfrm>
            <a:off x="10023613" y="5453093"/>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98" name="TextBox 97">
            <a:extLst>
              <a:ext uri="{FF2B5EF4-FFF2-40B4-BE49-F238E27FC236}">
                <a16:creationId xmlns:a16="http://schemas.microsoft.com/office/drawing/2014/main" id="{0E021BE9-F6DD-480A-A164-5B5AD93B6C5B}"/>
              </a:ext>
            </a:extLst>
          </p:cNvPr>
          <p:cNvSpPr txBox="1"/>
          <p:nvPr/>
        </p:nvSpPr>
        <p:spPr bwMode="auto">
          <a:xfrm>
            <a:off x="10272598" y="5453093"/>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a:t>
            </a:r>
          </a:p>
        </p:txBody>
      </p:sp>
      <p:sp>
        <p:nvSpPr>
          <p:cNvPr id="99" name="TextBox 98">
            <a:extLst>
              <a:ext uri="{FF2B5EF4-FFF2-40B4-BE49-F238E27FC236}">
                <a16:creationId xmlns:a16="http://schemas.microsoft.com/office/drawing/2014/main" id="{D415329B-4F00-4357-A870-F70977FD0A59}"/>
              </a:ext>
            </a:extLst>
          </p:cNvPr>
          <p:cNvSpPr txBox="1"/>
          <p:nvPr/>
        </p:nvSpPr>
        <p:spPr bwMode="auto">
          <a:xfrm>
            <a:off x="10520127" y="5453093"/>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170</a:t>
            </a:r>
          </a:p>
        </p:txBody>
      </p:sp>
      <p:sp>
        <p:nvSpPr>
          <p:cNvPr id="100" name="TextBox 99">
            <a:extLst>
              <a:ext uri="{FF2B5EF4-FFF2-40B4-BE49-F238E27FC236}">
                <a16:creationId xmlns:a16="http://schemas.microsoft.com/office/drawing/2014/main" id="{6933572A-47FF-4155-84E2-F3F91241FC34}"/>
              </a:ext>
            </a:extLst>
          </p:cNvPr>
          <p:cNvSpPr txBox="1"/>
          <p:nvPr/>
        </p:nvSpPr>
        <p:spPr bwMode="auto">
          <a:xfrm>
            <a:off x="10761832" y="5453093"/>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180</a:t>
            </a:r>
          </a:p>
        </p:txBody>
      </p:sp>
      <p:sp>
        <p:nvSpPr>
          <p:cNvPr id="101" name="TextBox 100">
            <a:extLst>
              <a:ext uri="{FF2B5EF4-FFF2-40B4-BE49-F238E27FC236}">
                <a16:creationId xmlns:a16="http://schemas.microsoft.com/office/drawing/2014/main" id="{BDB3BD86-2E94-428D-8AAC-3EEC60B91EEC}"/>
              </a:ext>
            </a:extLst>
          </p:cNvPr>
          <p:cNvSpPr txBox="1"/>
          <p:nvPr/>
        </p:nvSpPr>
        <p:spPr bwMode="auto">
          <a:xfrm>
            <a:off x="11018097" y="5453093"/>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190</a:t>
            </a:r>
          </a:p>
        </p:txBody>
      </p:sp>
      <p:sp>
        <p:nvSpPr>
          <p:cNvPr id="102" name="TextBox 101">
            <a:extLst>
              <a:ext uri="{FF2B5EF4-FFF2-40B4-BE49-F238E27FC236}">
                <a16:creationId xmlns:a16="http://schemas.microsoft.com/office/drawing/2014/main" id="{54E30C86-7C86-4938-8E2D-4B91F1DA4696}"/>
              </a:ext>
            </a:extLst>
          </p:cNvPr>
          <p:cNvSpPr txBox="1"/>
          <p:nvPr/>
        </p:nvSpPr>
        <p:spPr bwMode="auto">
          <a:xfrm>
            <a:off x="11274362" y="5453093"/>
            <a:ext cx="416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82" name="TextBox 81">
            <a:extLst>
              <a:ext uri="{FF2B5EF4-FFF2-40B4-BE49-F238E27FC236}">
                <a16:creationId xmlns:a16="http://schemas.microsoft.com/office/drawing/2014/main" id="{A9AF9A4E-E406-4CAE-AA3C-63F7B639F762}"/>
              </a:ext>
            </a:extLst>
          </p:cNvPr>
          <p:cNvSpPr txBox="1"/>
          <p:nvPr/>
        </p:nvSpPr>
        <p:spPr bwMode="auto">
          <a:xfrm>
            <a:off x="6445193" y="5600756"/>
            <a:ext cx="4954128" cy="3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rPr>
              <a:t>Wk</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Since Treatment Initiation</a:t>
            </a:r>
          </a:p>
        </p:txBody>
      </p:sp>
      <p:sp>
        <p:nvSpPr>
          <p:cNvPr id="103" name="Rectangle 102">
            <a:extLst>
              <a:ext uri="{FF2B5EF4-FFF2-40B4-BE49-F238E27FC236}">
                <a16:creationId xmlns:a16="http://schemas.microsoft.com/office/drawing/2014/main" id="{C56E6433-B1ED-4037-B6E2-793AD84A2357}"/>
              </a:ext>
            </a:extLst>
          </p:cNvPr>
          <p:cNvSpPr/>
          <p:nvPr/>
        </p:nvSpPr>
        <p:spPr bwMode="auto">
          <a:xfrm>
            <a:off x="4440882" y="2409905"/>
            <a:ext cx="155713" cy="1258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1533E7ED-FEFD-4730-8B80-4E6158046944}"/>
              </a:ext>
            </a:extLst>
          </p:cNvPr>
          <p:cNvSpPr/>
          <p:nvPr/>
        </p:nvSpPr>
        <p:spPr bwMode="auto">
          <a:xfrm>
            <a:off x="4440882" y="2612133"/>
            <a:ext cx="155713" cy="1258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F6793B55-7D6B-45A5-83C5-0047D4A24DB4}"/>
              </a:ext>
            </a:extLst>
          </p:cNvPr>
          <p:cNvSpPr/>
          <p:nvPr/>
        </p:nvSpPr>
        <p:spPr bwMode="auto">
          <a:xfrm>
            <a:off x="4440882" y="2833465"/>
            <a:ext cx="155713" cy="1258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BF9C65BE-4744-42A9-90F2-84EF0DC79339}"/>
              </a:ext>
            </a:extLst>
          </p:cNvPr>
          <p:cNvSpPr/>
          <p:nvPr/>
        </p:nvSpPr>
        <p:spPr bwMode="auto">
          <a:xfrm>
            <a:off x="4440882" y="3038506"/>
            <a:ext cx="155713" cy="1258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4" name="Group 153">
            <a:extLst>
              <a:ext uri="{FF2B5EF4-FFF2-40B4-BE49-F238E27FC236}">
                <a16:creationId xmlns:a16="http://schemas.microsoft.com/office/drawing/2014/main" id="{C2AFCF51-FC24-40FA-82C6-4F48191E61E4}"/>
              </a:ext>
            </a:extLst>
          </p:cNvPr>
          <p:cNvGrpSpPr/>
          <p:nvPr/>
        </p:nvGrpSpPr>
        <p:grpSpPr>
          <a:xfrm>
            <a:off x="6515026" y="2248531"/>
            <a:ext cx="3665815" cy="3208043"/>
            <a:chOff x="6439152" y="2545383"/>
            <a:chExt cx="3665815" cy="3208043"/>
          </a:xfrm>
        </p:grpSpPr>
        <p:sp>
          <p:nvSpPr>
            <p:cNvPr id="104" name="Rectangle 103">
              <a:extLst>
                <a:ext uri="{FF2B5EF4-FFF2-40B4-BE49-F238E27FC236}">
                  <a16:creationId xmlns:a16="http://schemas.microsoft.com/office/drawing/2014/main" id="{34F63A08-6534-4B21-8770-3453A56E12DF}"/>
                </a:ext>
              </a:extLst>
            </p:cNvPr>
            <p:cNvSpPr/>
            <p:nvPr/>
          </p:nvSpPr>
          <p:spPr bwMode="auto">
            <a:xfrm>
              <a:off x="6439152" y="2545383"/>
              <a:ext cx="3665815"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FE959C5B-3E4F-4CF2-826F-3520441C037D}"/>
                </a:ext>
              </a:extLst>
            </p:cNvPr>
            <p:cNvSpPr/>
            <p:nvPr/>
          </p:nvSpPr>
          <p:spPr bwMode="auto">
            <a:xfrm>
              <a:off x="6439152" y="2620323"/>
              <a:ext cx="3445681"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51F21DE9-283B-4D10-BA7D-018FB72E7B62}"/>
                </a:ext>
              </a:extLst>
            </p:cNvPr>
            <p:cNvSpPr/>
            <p:nvPr/>
          </p:nvSpPr>
          <p:spPr bwMode="auto">
            <a:xfrm>
              <a:off x="6439153" y="2695263"/>
              <a:ext cx="3174748"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121D274F-4EBA-4687-A6EA-9C396F0C40D7}"/>
                </a:ext>
              </a:extLst>
            </p:cNvPr>
            <p:cNvSpPr/>
            <p:nvPr/>
          </p:nvSpPr>
          <p:spPr bwMode="auto">
            <a:xfrm>
              <a:off x="6439153" y="2770203"/>
              <a:ext cx="315887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7140DED2-9FD4-4F01-9DA7-7EBD08F4F14A}"/>
                </a:ext>
              </a:extLst>
            </p:cNvPr>
            <p:cNvSpPr/>
            <p:nvPr/>
          </p:nvSpPr>
          <p:spPr bwMode="auto">
            <a:xfrm>
              <a:off x="6439153" y="2845143"/>
              <a:ext cx="2100539"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6813A9B7-F7A3-4EEF-8CE0-9F2F1E2312F0}"/>
                </a:ext>
              </a:extLst>
            </p:cNvPr>
            <p:cNvSpPr/>
            <p:nvPr/>
          </p:nvSpPr>
          <p:spPr bwMode="auto">
            <a:xfrm>
              <a:off x="6439154" y="2920083"/>
              <a:ext cx="2092072"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B03FDB6E-2AF0-480B-AAA6-3A0DDA7906BA}"/>
                </a:ext>
              </a:extLst>
            </p:cNvPr>
            <p:cNvSpPr/>
            <p:nvPr/>
          </p:nvSpPr>
          <p:spPr bwMode="auto">
            <a:xfrm>
              <a:off x="6439154" y="2995023"/>
              <a:ext cx="2029629"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3425EADD-404F-4E92-992C-05FFF5B1D4CB}"/>
                </a:ext>
              </a:extLst>
            </p:cNvPr>
            <p:cNvSpPr/>
            <p:nvPr/>
          </p:nvSpPr>
          <p:spPr bwMode="auto">
            <a:xfrm>
              <a:off x="6439155" y="3069963"/>
              <a:ext cx="1937554"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F7FA361F-7CF9-4D6A-A3C7-A2F473479072}"/>
                </a:ext>
              </a:extLst>
            </p:cNvPr>
            <p:cNvSpPr/>
            <p:nvPr/>
          </p:nvSpPr>
          <p:spPr bwMode="auto">
            <a:xfrm>
              <a:off x="6439155" y="3144903"/>
              <a:ext cx="174176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A88779FB-E2C3-478E-9183-DCDD2FC0E0C0}"/>
                </a:ext>
              </a:extLst>
            </p:cNvPr>
            <p:cNvSpPr/>
            <p:nvPr/>
          </p:nvSpPr>
          <p:spPr bwMode="auto">
            <a:xfrm>
              <a:off x="6439155" y="3219843"/>
              <a:ext cx="1295145"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1D36299B-3876-4590-B8C9-B4701E7BEAD3}"/>
                </a:ext>
              </a:extLst>
            </p:cNvPr>
            <p:cNvSpPr/>
            <p:nvPr/>
          </p:nvSpPr>
          <p:spPr bwMode="auto">
            <a:xfrm>
              <a:off x="6439156" y="3294783"/>
              <a:ext cx="118296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3EA308DD-0B2C-49AB-8FBD-80FF82FE5522}"/>
                </a:ext>
              </a:extLst>
            </p:cNvPr>
            <p:cNvSpPr/>
            <p:nvPr/>
          </p:nvSpPr>
          <p:spPr bwMode="auto">
            <a:xfrm>
              <a:off x="6439156" y="3369723"/>
              <a:ext cx="1125811"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A5613156-7FDA-40E3-B5EB-A7C082D38726}"/>
                </a:ext>
              </a:extLst>
            </p:cNvPr>
            <p:cNvSpPr/>
            <p:nvPr/>
          </p:nvSpPr>
          <p:spPr bwMode="auto">
            <a:xfrm>
              <a:off x="6439156" y="3444663"/>
              <a:ext cx="1125811"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D627F6DC-99A2-4670-A1CE-579087E2E99D}"/>
                </a:ext>
              </a:extLst>
            </p:cNvPr>
            <p:cNvSpPr/>
            <p:nvPr/>
          </p:nvSpPr>
          <p:spPr bwMode="auto">
            <a:xfrm>
              <a:off x="6439156" y="3519603"/>
              <a:ext cx="1023755" cy="634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C887A8CD-20BF-4B69-9FAF-A80E54400504}"/>
                </a:ext>
              </a:extLst>
            </p:cNvPr>
            <p:cNvSpPr/>
            <p:nvPr/>
          </p:nvSpPr>
          <p:spPr bwMode="auto">
            <a:xfrm>
              <a:off x="6439156" y="3594543"/>
              <a:ext cx="1012569"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2D4A5530-21F6-463E-8264-4D3B88B01269}"/>
                </a:ext>
              </a:extLst>
            </p:cNvPr>
            <p:cNvSpPr/>
            <p:nvPr/>
          </p:nvSpPr>
          <p:spPr bwMode="auto">
            <a:xfrm>
              <a:off x="6439157" y="3669483"/>
              <a:ext cx="99775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D1C184F0-B4CD-4A36-933D-F027E3318B44}"/>
                </a:ext>
              </a:extLst>
            </p:cNvPr>
            <p:cNvSpPr/>
            <p:nvPr/>
          </p:nvSpPr>
          <p:spPr bwMode="auto">
            <a:xfrm>
              <a:off x="6439157" y="3744423"/>
              <a:ext cx="99775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70B26F1A-FABB-4D80-8084-3930A8052FAB}"/>
                </a:ext>
              </a:extLst>
            </p:cNvPr>
            <p:cNvSpPr/>
            <p:nvPr/>
          </p:nvSpPr>
          <p:spPr bwMode="auto">
            <a:xfrm>
              <a:off x="6439157" y="3819363"/>
              <a:ext cx="979760"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4A5CCE91-B44C-4E83-AC25-C5AA0D32D2E9}"/>
                </a:ext>
              </a:extLst>
            </p:cNvPr>
            <p:cNvSpPr/>
            <p:nvPr/>
          </p:nvSpPr>
          <p:spPr bwMode="auto">
            <a:xfrm>
              <a:off x="6439157" y="3894303"/>
              <a:ext cx="959651"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87CAF90B-B5DF-4D47-90D6-A8CE091A9EB8}"/>
                </a:ext>
              </a:extLst>
            </p:cNvPr>
            <p:cNvSpPr/>
            <p:nvPr/>
          </p:nvSpPr>
          <p:spPr bwMode="auto">
            <a:xfrm>
              <a:off x="6439157" y="3969243"/>
              <a:ext cx="894035"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7124F150-47BC-4B26-B07E-284459EDC044}"/>
                </a:ext>
              </a:extLst>
            </p:cNvPr>
            <p:cNvSpPr/>
            <p:nvPr/>
          </p:nvSpPr>
          <p:spPr bwMode="auto">
            <a:xfrm>
              <a:off x="6439157" y="4044183"/>
              <a:ext cx="894035"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48D62CC2-37F9-4CBA-AFE0-22AEF4019FF4}"/>
                </a:ext>
              </a:extLst>
            </p:cNvPr>
            <p:cNvSpPr/>
            <p:nvPr/>
          </p:nvSpPr>
          <p:spPr bwMode="auto">
            <a:xfrm>
              <a:off x="6439158" y="4119123"/>
              <a:ext cx="803018"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85A81267-7ECD-46D2-81CB-3A001F3E12EC}"/>
                </a:ext>
              </a:extLst>
            </p:cNvPr>
            <p:cNvSpPr/>
            <p:nvPr/>
          </p:nvSpPr>
          <p:spPr bwMode="auto">
            <a:xfrm>
              <a:off x="6439158" y="4194063"/>
              <a:ext cx="803018"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67FCDA2D-BBB1-4A74-B7AC-E2B4FDBC78D7}"/>
                </a:ext>
              </a:extLst>
            </p:cNvPr>
            <p:cNvSpPr/>
            <p:nvPr/>
          </p:nvSpPr>
          <p:spPr bwMode="auto">
            <a:xfrm>
              <a:off x="6439158" y="4269003"/>
              <a:ext cx="78714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FED4C704-A92F-4B9C-BF21-7CD08361B510}"/>
                </a:ext>
              </a:extLst>
            </p:cNvPr>
            <p:cNvSpPr/>
            <p:nvPr/>
          </p:nvSpPr>
          <p:spPr bwMode="auto">
            <a:xfrm>
              <a:off x="6439158" y="4343943"/>
              <a:ext cx="787142"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40AA8501-9711-400F-819C-0631C81398EF}"/>
                </a:ext>
              </a:extLst>
            </p:cNvPr>
            <p:cNvSpPr/>
            <p:nvPr/>
          </p:nvSpPr>
          <p:spPr bwMode="auto">
            <a:xfrm>
              <a:off x="6439158" y="4418883"/>
              <a:ext cx="686600"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5C9A8DC6-014D-42EF-ABCC-961DE6583578}"/>
                </a:ext>
              </a:extLst>
            </p:cNvPr>
            <p:cNvSpPr/>
            <p:nvPr/>
          </p:nvSpPr>
          <p:spPr bwMode="auto">
            <a:xfrm>
              <a:off x="6439158" y="4493823"/>
              <a:ext cx="617809"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50319EE5-1489-4E81-A77A-23AD649C9D9C}"/>
                </a:ext>
              </a:extLst>
            </p:cNvPr>
            <p:cNvSpPr/>
            <p:nvPr/>
          </p:nvSpPr>
          <p:spPr bwMode="auto">
            <a:xfrm>
              <a:off x="6439159" y="4568763"/>
              <a:ext cx="601934"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47B16A23-36CA-4A87-A3AE-E182CBB1F0D3}"/>
                </a:ext>
              </a:extLst>
            </p:cNvPr>
            <p:cNvSpPr/>
            <p:nvPr/>
          </p:nvSpPr>
          <p:spPr bwMode="auto">
            <a:xfrm>
              <a:off x="6439159" y="4643703"/>
              <a:ext cx="601934"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881FBB8E-C35E-425C-9EB0-0271C0F02E0B}"/>
                </a:ext>
              </a:extLst>
            </p:cNvPr>
            <p:cNvSpPr/>
            <p:nvPr/>
          </p:nvSpPr>
          <p:spPr bwMode="auto">
            <a:xfrm>
              <a:off x="6439159" y="4718643"/>
              <a:ext cx="595583"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09DF94E1-2CE2-4B43-A61F-242D72459C6B}"/>
                </a:ext>
              </a:extLst>
            </p:cNvPr>
            <p:cNvSpPr/>
            <p:nvPr/>
          </p:nvSpPr>
          <p:spPr bwMode="auto">
            <a:xfrm>
              <a:off x="6439160" y="4793583"/>
              <a:ext cx="561716" cy="605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3954DEF3-4B68-4F80-88EE-384D553540E5}"/>
                </a:ext>
              </a:extLst>
            </p:cNvPr>
            <p:cNvSpPr/>
            <p:nvPr/>
          </p:nvSpPr>
          <p:spPr bwMode="auto">
            <a:xfrm>
              <a:off x="6439160" y="4868523"/>
              <a:ext cx="547957"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FE22F737-B21F-4B21-A41C-932F3A16F940}"/>
                </a:ext>
              </a:extLst>
            </p:cNvPr>
            <p:cNvSpPr/>
            <p:nvPr/>
          </p:nvSpPr>
          <p:spPr bwMode="auto">
            <a:xfrm>
              <a:off x="6439160" y="4943463"/>
              <a:ext cx="531023"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3D00770D-0EF0-4D2E-9944-AA3B87C9C709}"/>
                </a:ext>
              </a:extLst>
            </p:cNvPr>
            <p:cNvSpPr/>
            <p:nvPr/>
          </p:nvSpPr>
          <p:spPr bwMode="auto">
            <a:xfrm>
              <a:off x="6439161" y="5018403"/>
              <a:ext cx="516206"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E97BA9DD-9D6D-4834-A052-346419D30178}"/>
                </a:ext>
              </a:extLst>
            </p:cNvPr>
            <p:cNvSpPr/>
            <p:nvPr/>
          </p:nvSpPr>
          <p:spPr bwMode="auto">
            <a:xfrm>
              <a:off x="6439161" y="5093343"/>
              <a:ext cx="432597"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AD7647F2-B679-4C79-B512-55B7EFF440B9}"/>
                </a:ext>
              </a:extLst>
            </p:cNvPr>
            <p:cNvSpPr/>
            <p:nvPr/>
          </p:nvSpPr>
          <p:spPr bwMode="auto">
            <a:xfrm>
              <a:off x="6439161" y="5168283"/>
              <a:ext cx="432597"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0D7828B9-D0A4-44C6-B515-9F65A09D79D1}"/>
                </a:ext>
              </a:extLst>
            </p:cNvPr>
            <p:cNvSpPr/>
            <p:nvPr/>
          </p:nvSpPr>
          <p:spPr bwMode="auto">
            <a:xfrm>
              <a:off x="6439162" y="5243223"/>
              <a:ext cx="410372"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82E83A41-2C91-47E7-931A-49C6904D2BB8}"/>
                </a:ext>
              </a:extLst>
            </p:cNvPr>
            <p:cNvSpPr/>
            <p:nvPr/>
          </p:nvSpPr>
          <p:spPr bwMode="auto">
            <a:xfrm>
              <a:off x="6439162" y="5318163"/>
              <a:ext cx="400846"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C79284CE-7049-4802-9B55-04D90BF313C2}"/>
                </a:ext>
              </a:extLst>
            </p:cNvPr>
            <p:cNvSpPr/>
            <p:nvPr/>
          </p:nvSpPr>
          <p:spPr bwMode="auto">
            <a:xfrm>
              <a:off x="6439162" y="5393103"/>
              <a:ext cx="300305"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FAB0D5F2-0639-4CB4-AA2A-737939B67F98}"/>
                </a:ext>
              </a:extLst>
            </p:cNvPr>
            <p:cNvSpPr/>
            <p:nvPr/>
          </p:nvSpPr>
          <p:spPr bwMode="auto">
            <a:xfrm>
              <a:off x="6439162" y="5468043"/>
              <a:ext cx="205055" cy="6055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2A59D8B1-45AE-4567-B2A0-949EF67543A7}"/>
                </a:ext>
              </a:extLst>
            </p:cNvPr>
            <p:cNvSpPr/>
            <p:nvPr/>
          </p:nvSpPr>
          <p:spPr bwMode="auto">
            <a:xfrm>
              <a:off x="6439162" y="5542983"/>
              <a:ext cx="205055" cy="6055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230E3B9C-57EB-45C1-91DE-2A33C6ED4E1E}"/>
                </a:ext>
              </a:extLst>
            </p:cNvPr>
            <p:cNvSpPr/>
            <p:nvPr/>
          </p:nvSpPr>
          <p:spPr bwMode="auto">
            <a:xfrm>
              <a:off x="6439162" y="5617923"/>
              <a:ext cx="205055" cy="6055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FC685C42-7158-4606-8E77-E6985681B287}"/>
                </a:ext>
              </a:extLst>
            </p:cNvPr>
            <p:cNvSpPr/>
            <p:nvPr/>
          </p:nvSpPr>
          <p:spPr bwMode="auto">
            <a:xfrm>
              <a:off x="6439163" y="5692870"/>
              <a:ext cx="180712" cy="6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8" name="Arrow: Right 107">
            <a:extLst>
              <a:ext uri="{FF2B5EF4-FFF2-40B4-BE49-F238E27FC236}">
                <a16:creationId xmlns:a16="http://schemas.microsoft.com/office/drawing/2014/main" id="{5C9D0256-A0A6-4CBD-AE06-2C6475DD7795}"/>
              </a:ext>
            </a:extLst>
          </p:cNvPr>
          <p:cNvSpPr/>
          <p:nvPr/>
        </p:nvSpPr>
        <p:spPr bwMode="auto">
          <a:xfrm>
            <a:off x="7977421" y="4582328"/>
            <a:ext cx="172444"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924F8CC8-FE03-48D4-BAA7-E81D01339AB2}"/>
              </a:ext>
            </a:extLst>
          </p:cNvPr>
          <p:cNvSpPr/>
          <p:nvPr/>
        </p:nvSpPr>
        <p:spPr bwMode="auto">
          <a:xfrm>
            <a:off x="8025070" y="4810027"/>
            <a:ext cx="77146" cy="771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Isosceles Triangle 151">
            <a:extLst>
              <a:ext uri="{FF2B5EF4-FFF2-40B4-BE49-F238E27FC236}">
                <a16:creationId xmlns:a16="http://schemas.microsoft.com/office/drawing/2014/main" id="{E391BE95-4647-4301-8805-C5A3E6A6DB93}"/>
              </a:ext>
            </a:extLst>
          </p:cNvPr>
          <p:cNvSpPr/>
          <p:nvPr/>
        </p:nvSpPr>
        <p:spPr bwMode="auto">
          <a:xfrm>
            <a:off x="8022802" y="5022711"/>
            <a:ext cx="78961" cy="68070"/>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TextBox 152">
            <a:extLst>
              <a:ext uri="{FF2B5EF4-FFF2-40B4-BE49-F238E27FC236}">
                <a16:creationId xmlns:a16="http://schemas.microsoft.com/office/drawing/2014/main" id="{AAFF15D7-77DD-4855-861B-F0C2F2EE171D}"/>
              </a:ext>
            </a:extLst>
          </p:cNvPr>
          <p:cNvSpPr txBox="1"/>
          <p:nvPr/>
        </p:nvSpPr>
        <p:spPr bwMode="auto">
          <a:xfrm>
            <a:off x="7918429" y="5135093"/>
            <a:ext cx="215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682E74">
                    <a:lumMod val="40000"/>
                    <a:lumOff val="60000"/>
                  </a:srgbClr>
                </a:solidFill>
                <a:effectLst/>
                <a:uLnTx/>
                <a:uFillTx/>
                <a:latin typeface="Calibri" panose="020F0502020204030204" pitchFamily="34" charset="0"/>
                <a:ea typeface="+mn-ea"/>
                <a:cs typeface="Arial" panose="020B0604020202020204" pitchFamily="34" charset="0"/>
              </a:rPr>
              <a:t>*</a:t>
            </a:r>
          </a:p>
        </p:txBody>
      </p:sp>
      <p:sp>
        <p:nvSpPr>
          <p:cNvPr id="155" name="TextBox 154">
            <a:extLst>
              <a:ext uri="{FF2B5EF4-FFF2-40B4-BE49-F238E27FC236}">
                <a16:creationId xmlns:a16="http://schemas.microsoft.com/office/drawing/2014/main" id="{F1BD7A8B-51B7-48C0-AABA-BA40B7A1C229}"/>
              </a:ext>
            </a:extLst>
          </p:cNvPr>
          <p:cNvSpPr txBox="1"/>
          <p:nvPr/>
        </p:nvSpPr>
        <p:spPr bwMode="auto">
          <a:xfrm>
            <a:off x="6669538" y="4985340"/>
            <a:ext cx="215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682E74">
                    <a:lumMod val="40000"/>
                    <a:lumOff val="60000"/>
                  </a:srgbClr>
                </a:solidFill>
                <a:effectLst/>
                <a:uLnTx/>
                <a:uFillTx/>
                <a:latin typeface="Calibri" panose="020F0502020204030204" pitchFamily="34" charset="0"/>
                <a:ea typeface="+mn-ea"/>
                <a:cs typeface="Arial" panose="020B0604020202020204" pitchFamily="34" charset="0"/>
              </a:rPr>
              <a:t>*</a:t>
            </a:r>
          </a:p>
        </p:txBody>
      </p:sp>
      <p:sp>
        <p:nvSpPr>
          <p:cNvPr id="157" name="Arrow: Right 156">
            <a:extLst>
              <a:ext uri="{FF2B5EF4-FFF2-40B4-BE49-F238E27FC236}">
                <a16:creationId xmlns:a16="http://schemas.microsoft.com/office/drawing/2014/main" id="{7EA1A3ED-958E-4C0A-AD7C-D476E8E806B2}"/>
              </a:ext>
            </a:extLst>
          </p:cNvPr>
          <p:cNvSpPr/>
          <p:nvPr/>
        </p:nvSpPr>
        <p:spPr bwMode="auto">
          <a:xfrm>
            <a:off x="9686920" y="2379740"/>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Arrow: Right 157">
            <a:extLst>
              <a:ext uri="{FF2B5EF4-FFF2-40B4-BE49-F238E27FC236}">
                <a16:creationId xmlns:a16="http://schemas.microsoft.com/office/drawing/2014/main" id="{B7C10A68-4BE1-4782-B3B7-34694D501734}"/>
              </a:ext>
            </a:extLst>
          </p:cNvPr>
          <p:cNvSpPr/>
          <p:nvPr/>
        </p:nvSpPr>
        <p:spPr bwMode="auto">
          <a:xfrm>
            <a:off x="9670039" y="2459925"/>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Arrow: Right 158">
            <a:extLst>
              <a:ext uri="{FF2B5EF4-FFF2-40B4-BE49-F238E27FC236}">
                <a16:creationId xmlns:a16="http://schemas.microsoft.com/office/drawing/2014/main" id="{923B2210-5EC7-4FEA-A2BE-DC13E816E721}"/>
              </a:ext>
            </a:extLst>
          </p:cNvPr>
          <p:cNvSpPr/>
          <p:nvPr/>
        </p:nvSpPr>
        <p:spPr bwMode="auto">
          <a:xfrm>
            <a:off x="8607929" y="2607636"/>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Arrow: Right 159">
            <a:extLst>
              <a:ext uri="{FF2B5EF4-FFF2-40B4-BE49-F238E27FC236}">
                <a16:creationId xmlns:a16="http://schemas.microsoft.com/office/drawing/2014/main" id="{3FC39A2A-D0F7-427F-AE9D-1AFC7FF997D5}"/>
              </a:ext>
            </a:extLst>
          </p:cNvPr>
          <p:cNvSpPr/>
          <p:nvPr/>
        </p:nvSpPr>
        <p:spPr bwMode="auto">
          <a:xfrm>
            <a:off x="8450371" y="2759567"/>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Arrow: Right 160">
            <a:extLst>
              <a:ext uri="{FF2B5EF4-FFF2-40B4-BE49-F238E27FC236}">
                <a16:creationId xmlns:a16="http://schemas.microsoft.com/office/drawing/2014/main" id="{F3C729D2-8CF6-40D6-A888-A19F3C67FD63}"/>
              </a:ext>
            </a:extLst>
          </p:cNvPr>
          <p:cNvSpPr/>
          <p:nvPr/>
        </p:nvSpPr>
        <p:spPr bwMode="auto">
          <a:xfrm>
            <a:off x="7634445" y="3057802"/>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Arrow: Right 161">
            <a:extLst>
              <a:ext uri="{FF2B5EF4-FFF2-40B4-BE49-F238E27FC236}">
                <a16:creationId xmlns:a16="http://schemas.microsoft.com/office/drawing/2014/main" id="{EF1172A7-3717-4615-9A9E-2481DA3CFC0B}"/>
              </a:ext>
            </a:extLst>
          </p:cNvPr>
          <p:cNvSpPr/>
          <p:nvPr/>
        </p:nvSpPr>
        <p:spPr bwMode="auto">
          <a:xfrm>
            <a:off x="7490955" y="3503748"/>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Arrow: Right 162">
            <a:extLst>
              <a:ext uri="{FF2B5EF4-FFF2-40B4-BE49-F238E27FC236}">
                <a16:creationId xmlns:a16="http://schemas.microsoft.com/office/drawing/2014/main" id="{87D9A4C5-F5B2-4D51-95FE-D6107A44242C}"/>
              </a:ext>
            </a:extLst>
          </p:cNvPr>
          <p:cNvSpPr/>
          <p:nvPr/>
        </p:nvSpPr>
        <p:spPr bwMode="auto">
          <a:xfrm>
            <a:off x="7474074" y="3583933"/>
            <a:ext cx="119825" cy="93029"/>
          </a:xfrm>
          <a:prstGeom prst="rightArrow">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5C43DC7C-DBAD-4814-A32F-C94AD75F9EBC}"/>
              </a:ext>
            </a:extLst>
          </p:cNvPr>
          <p:cNvSpPr/>
          <p:nvPr/>
        </p:nvSpPr>
        <p:spPr bwMode="auto">
          <a:xfrm>
            <a:off x="6786616" y="5396342"/>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EF78437D-B6AE-4019-87A8-499F7741A3E8}"/>
              </a:ext>
            </a:extLst>
          </p:cNvPr>
          <p:cNvSpPr/>
          <p:nvPr/>
        </p:nvSpPr>
        <p:spPr bwMode="auto">
          <a:xfrm>
            <a:off x="6689549" y="532178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F9D87F4B-FB3D-463E-AA55-AEF92325DE69}"/>
              </a:ext>
            </a:extLst>
          </p:cNvPr>
          <p:cNvSpPr/>
          <p:nvPr/>
        </p:nvSpPr>
        <p:spPr bwMode="auto">
          <a:xfrm>
            <a:off x="6689549" y="5248632"/>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2164395C-E823-4FA9-91DE-C19F3B0D2D2C}"/>
              </a:ext>
            </a:extLst>
          </p:cNvPr>
          <p:cNvSpPr/>
          <p:nvPr/>
        </p:nvSpPr>
        <p:spPr bwMode="auto">
          <a:xfrm>
            <a:off x="6689549" y="517407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8A382D8A-88BF-484B-8574-BD89A1DA1D50}"/>
              </a:ext>
            </a:extLst>
          </p:cNvPr>
          <p:cNvSpPr/>
          <p:nvPr/>
        </p:nvSpPr>
        <p:spPr bwMode="auto">
          <a:xfrm>
            <a:off x="6885090" y="4944769"/>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5A7B2896-87B2-4E68-B8CD-BB102013729B}"/>
              </a:ext>
            </a:extLst>
          </p:cNvPr>
          <p:cNvSpPr/>
          <p:nvPr/>
        </p:nvSpPr>
        <p:spPr bwMode="auto">
          <a:xfrm>
            <a:off x="6910412" y="487302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CD52FED0-9D84-4310-8671-6626054D34CF}"/>
              </a:ext>
            </a:extLst>
          </p:cNvPr>
          <p:cNvSpPr/>
          <p:nvPr/>
        </p:nvSpPr>
        <p:spPr bwMode="auto">
          <a:xfrm>
            <a:off x="6944175" y="4799872"/>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0BE3DF1D-A803-4DB6-BA47-6139B8115F6B}"/>
              </a:ext>
            </a:extLst>
          </p:cNvPr>
          <p:cNvSpPr/>
          <p:nvPr/>
        </p:nvSpPr>
        <p:spPr bwMode="auto">
          <a:xfrm>
            <a:off x="6879463" y="457197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7F9AC6FF-3572-4C4A-B776-1882F75CBB25}"/>
              </a:ext>
            </a:extLst>
          </p:cNvPr>
          <p:cNvSpPr/>
          <p:nvPr/>
        </p:nvSpPr>
        <p:spPr bwMode="auto">
          <a:xfrm>
            <a:off x="7084852" y="450304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9E1691D7-27D9-4756-867F-9F4A4AE2527C}"/>
              </a:ext>
            </a:extLst>
          </p:cNvPr>
          <p:cNvSpPr/>
          <p:nvPr/>
        </p:nvSpPr>
        <p:spPr bwMode="auto">
          <a:xfrm>
            <a:off x="7075005" y="4421451"/>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FD194EB5-4F1C-4915-A121-5279CE09EBC9}"/>
              </a:ext>
            </a:extLst>
          </p:cNvPr>
          <p:cNvSpPr/>
          <p:nvPr/>
        </p:nvSpPr>
        <p:spPr bwMode="auto">
          <a:xfrm>
            <a:off x="7083446" y="4346892"/>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1EA6A885-DF36-4F5B-B658-1CDD3404B339}"/>
              </a:ext>
            </a:extLst>
          </p:cNvPr>
          <p:cNvSpPr/>
          <p:nvPr/>
        </p:nvSpPr>
        <p:spPr bwMode="auto">
          <a:xfrm>
            <a:off x="7080633" y="4275147"/>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BD10E8C4-28CB-4CB3-BB65-172D02AF5465}"/>
              </a:ext>
            </a:extLst>
          </p:cNvPr>
          <p:cNvSpPr/>
          <p:nvPr/>
        </p:nvSpPr>
        <p:spPr bwMode="auto">
          <a:xfrm>
            <a:off x="7080634" y="4192148"/>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C56F9EF0-5023-4619-BC9F-AE4235683244}"/>
              </a:ext>
            </a:extLst>
          </p:cNvPr>
          <p:cNvSpPr/>
          <p:nvPr/>
        </p:nvSpPr>
        <p:spPr bwMode="auto">
          <a:xfrm>
            <a:off x="7267735" y="4044438"/>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3AD2522A-1AFD-46E3-850E-A209855D87D7}"/>
              </a:ext>
            </a:extLst>
          </p:cNvPr>
          <p:cNvSpPr/>
          <p:nvPr/>
        </p:nvSpPr>
        <p:spPr bwMode="auto">
          <a:xfrm>
            <a:off x="7519547" y="3974100"/>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2DE4FB94-CE6E-4766-82C2-E11D5E7591B8}"/>
              </a:ext>
            </a:extLst>
          </p:cNvPr>
          <p:cNvSpPr/>
          <p:nvPr/>
        </p:nvSpPr>
        <p:spPr bwMode="auto">
          <a:xfrm>
            <a:off x="7270549" y="3892507"/>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3486B895-3D35-41BA-9176-C206A2EA9001}"/>
              </a:ext>
            </a:extLst>
          </p:cNvPr>
          <p:cNvSpPr/>
          <p:nvPr/>
        </p:nvSpPr>
        <p:spPr bwMode="auto">
          <a:xfrm>
            <a:off x="7086263" y="3822169"/>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F0349570-C8A9-48B8-AFEB-E24295F1074B}"/>
              </a:ext>
            </a:extLst>
          </p:cNvPr>
          <p:cNvSpPr/>
          <p:nvPr/>
        </p:nvSpPr>
        <p:spPr bwMode="auto">
          <a:xfrm>
            <a:off x="7291651" y="3747610"/>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99194F9A-E898-4058-A32B-26D108882B46}"/>
              </a:ext>
            </a:extLst>
          </p:cNvPr>
          <p:cNvSpPr/>
          <p:nvPr/>
        </p:nvSpPr>
        <p:spPr bwMode="auto">
          <a:xfrm>
            <a:off x="7291651" y="367164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3F2B6630-54B8-472B-9D3A-A5F2670A9438}"/>
              </a:ext>
            </a:extLst>
          </p:cNvPr>
          <p:cNvSpPr/>
          <p:nvPr/>
        </p:nvSpPr>
        <p:spPr bwMode="auto">
          <a:xfrm>
            <a:off x="7475938" y="3446561"/>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81039C0D-9C74-4F2F-BB41-8D782E1291D0}"/>
              </a:ext>
            </a:extLst>
          </p:cNvPr>
          <p:cNvSpPr/>
          <p:nvPr/>
        </p:nvSpPr>
        <p:spPr bwMode="auto">
          <a:xfrm>
            <a:off x="7482972" y="337481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A41C4435-D419-46C3-A540-08D85368426C}"/>
              </a:ext>
            </a:extLst>
          </p:cNvPr>
          <p:cNvSpPr/>
          <p:nvPr/>
        </p:nvSpPr>
        <p:spPr bwMode="auto">
          <a:xfrm>
            <a:off x="7490006" y="3296037"/>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3D283DEE-16D2-461E-A9B0-B71A857D6D4E}"/>
              </a:ext>
            </a:extLst>
          </p:cNvPr>
          <p:cNvSpPr/>
          <p:nvPr/>
        </p:nvSpPr>
        <p:spPr bwMode="auto">
          <a:xfrm>
            <a:off x="7671479" y="2996395"/>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E9CAECD4-4B78-406B-AE53-00E487AC52C2}"/>
              </a:ext>
            </a:extLst>
          </p:cNvPr>
          <p:cNvSpPr/>
          <p:nvPr/>
        </p:nvSpPr>
        <p:spPr bwMode="auto">
          <a:xfrm>
            <a:off x="7490008" y="3222885"/>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0CB51F32-D8FE-468A-923E-AE9027580058}"/>
              </a:ext>
            </a:extLst>
          </p:cNvPr>
          <p:cNvSpPr/>
          <p:nvPr/>
        </p:nvSpPr>
        <p:spPr bwMode="auto">
          <a:xfrm>
            <a:off x="7582855" y="3149733"/>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731677BD-7AD6-4C18-94E2-94D437DA52C7}"/>
              </a:ext>
            </a:extLst>
          </p:cNvPr>
          <p:cNvSpPr/>
          <p:nvPr/>
        </p:nvSpPr>
        <p:spPr bwMode="auto">
          <a:xfrm>
            <a:off x="7509702" y="3072361"/>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FAE339A9-5AEC-4B70-96E3-44BAB83C9416}"/>
              </a:ext>
            </a:extLst>
          </p:cNvPr>
          <p:cNvSpPr/>
          <p:nvPr/>
        </p:nvSpPr>
        <p:spPr bwMode="auto">
          <a:xfrm>
            <a:off x="8211680" y="2847278"/>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2649EDAA-A7DC-4C00-B43A-98F2F248A790}"/>
              </a:ext>
            </a:extLst>
          </p:cNvPr>
          <p:cNvSpPr/>
          <p:nvPr/>
        </p:nvSpPr>
        <p:spPr bwMode="auto">
          <a:xfrm>
            <a:off x="8498661" y="2698160"/>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D6B30F66-9A7D-4BED-A958-9BE89FA211B6}"/>
              </a:ext>
            </a:extLst>
          </p:cNvPr>
          <p:cNvSpPr/>
          <p:nvPr/>
        </p:nvSpPr>
        <p:spPr bwMode="auto">
          <a:xfrm>
            <a:off x="8584474" y="254763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C480D894-B7D5-421B-B017-0FD849C2BA87}"/>
              </a:ext>
            </a:extLst>
          </p:cNvPr>
          <p:cNvSpPr/>
          <p:nvPr/>
        </p:nvSpPr>
        <p:spPr bwMode="auto">
          <a:xfrm>
            <a:off x="8546492" y="2471671"/>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7B7DAFBF-AB0D-482F-A907-0A48C32D91A7}"/>
              </a:ext>
            </a:extLst>
          </p:cNvPr>
          <p:cNvSpPr/>
          <p:nvPr/>
        </p:nvSpPr>
        <p:spPr bwMode="auto">
          <a:xfrm>
            <a:off x="9929347" y="2325367"/>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57095895-8963-452D-B535-B7C4C583AE15}"/>
              </a:ext>
            </a:extLst>
          </p:cNvPr>
          <p:cNvSpPr/>
          <p:nvPr/>
        </p:nvSpPr>
        <p:spPr bwMode="auto">
          <a:xfrm>
            <a:off x="9605790" y="2399926"/>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Isosceles Triangle 196">
            <a:extLst>
              <a:ext uri="{FF2B5EF4-FFF2-40B4-BE49-F238E27FC236}">
                <a16:creationId xmlns:a16="http://schemas.microsoft.com/office/drawing/2014/main" id="{E32B88C0-1F04-4C0E-8844-4CF23244977F}"/>
              </a:ext>
            </a:extLst>
          </p:cNvPr>
          <p:cNvSpPr/>
          <p:nvPr/>
        </p:nvSpPr>
        <p:spPr bwMode="auto">
          <a:xfrm>
            <a:off x="6693405" y="4500527"/>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Isosceles Triangle 197">
            <a:extLst>
              <a:ext uri="{FF2B5EF4-FFF2-40B4-BE49-F238E27FC236}">
                <a16:creationId xmlns:a16="http://schemas.microsoft.com/office/drawing/2014/main" id="{471BC3C8-02E1-4BA4-814E-F8BE285E171A}"/>
              </a:ext>
            </a:extLst>
          </p:cNvPr>
          <p:cNvSpPr/>
          <p:nvPr/>
        </p:nvSpPr>
        <p:spPr bwMode="auto">
          <a:xfrm>
            <a:off x="6680527" y="4425830"/>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Isosceles Triangle 198">
            <a:extLst>
              <a:ext uri="{FF2B5EF4-FFF2-40B4-BE49-F238E27FC236}">
                <a16:creationId xmlns:a16="http://schemas.microsoft.com/office/drawing/2014/main" id="{06CDEC6A-3C2D-4241-8437-76CBBCEBB3A4}"/>
              </a:ext>
            </a:extLst>
          </p:cNvPr>
          <p:cNvSpPr/>
          <p:nvPr/>
        </p:nvSpPr>
        <p:spPr bwMode="auto">
          <a:xfrm>
            <a:off x="6680527" y="4349845"/>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Isosceles Triangle 199">
            <a:extLst>
              <a:ext uri="{FF2B5EF4-FFF2-40B4-BE49-F238E27FC236}">
                <a16:creationId xmlns:a16="http://schemas.microsoft.com/office/drawing/2014/main" id="{954957AA-95FB-4CD6-907B-C06D2104683C}"/>
              </a:ext>
            </a:extLst>
          </p:cNvPr>
          <p:cNvSpPr/>
          <p:nvPr/>
        </p:nvSpPr>
        <p:spPr bwMode="auto">
          <a:xfrm>
            <a:off x="6699846" y="4047191"/>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Isosceles Triangle 200">
            <a:extLst>
              <a:ext uri="{FF2B5EF4-FFF2-40B4-BE49-F238E27FC236}">
                <a16:creationId xmlns:a16="http://schemas.microsoft.com/office/drawing/2014/main" id="{3936F09E-953D-4DDA-AD72-3E29441D2B2A}"/>
              </a:ext>
            </a:extLst>
          </p:cNvPr>
          <p:cNvSpPr/>
          <p:nvPr/>
        </p:nvSpPr>
        <p:spPr bwMode="auto">
          <a:xfrm>
            <a:off x="6878862" y="3972493"/>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Isosceles Triangle 201">
            <a:extLst>
              <a:ext uri="{FF2B5EF4-FFF2-40B4-BE49-F238E27FC236}">
                <a16:creationId xmlns:a16="http://schemas.microsoft.com/office/drawing/2014/main" id="{64D14155-11A2-4261-9FBC-C0AB94533050}"/>
              </a:ext>
            </a:extLst>
          </p:cNvPr>
          <p:cNvSpPr/>
          <p:nvPr/>
        </p:nvSpPr>
        <p:spPr bwMode="auto">
          <a:xfrm>
            <a:off x="6884013" y="3824386"/>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Isosceles Triangle 202">
            <a:extLst>
              <a:ext uri="{FF2B5EF4-FFF2-40B4-BE49-F238E27FC236}">
                <a16:creationId xmlns:a16="http://schemas.microsoft.com/office/drawing/2014/main" id="{DCDBD3C7-F594-4234-AF1A-2FC514BB2BD2}"/>
              </a:ext>
            </a:extLst>
          </p:cNvPr>
          <p:cNvSpPr/>
          <p:nvPr/>
        </p:nvSpPr>
        <p:spPr bwMode="auto">
          <a:xfrm>
            <a:off x="6694694" y="3748401"/>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Isosceles Triangle 203">
            <a:extLst>
              <a:ext uri="{FF2B5EF4-FFF2-40B4-BE49-F238E27FC236}">
                <a16:creationId xmlns:a16="http://schemas.microsoft.com/office/drawing/2014/main" id="{F38A167D-DFBE-41FD-A2B2-71DCBF40E1BB}"/>
              </a:ext>
            </a:extLst>
          </p:cNvPr>
          <p:cNvSpPr/>
          <p:nvPr/>
        </p:nvSpPr>
        <p:spPr bwMode="auto">
          <a:xfrm>
            <a:off x="6698558" y="3525596"/>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Isosceles Triangle 204">
            <a:extLst>
              <a:ext uri="{FF2B5EF4-FFF2-40B4-BE49-F238E27FC236}">
                <a16:creationId xmlns:a16="http://schemas.microsoft.com/office/drawing/2014/main" id="{791AE0A5-3DEE-4C32-B8C1-DAEF2EB447DF}"/>
              </a:ext>
            </a:extLst>
          </p:cNvPr>
          <p:cNvSpPr/>
          <p:nvPr/>
        </p:nvSpPr>
        <p:spPr bwMode="auto">
          <a:xfrm>
            <a:off x="6898180" y="3447034"/>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Isosceles Triangle 205">
            <a:extLst>
              <a:ext uri="{FF2B5EF4-FFF2-40B4-BE49-F238E27FC236}">
                <a16:creationId xmlns:a16="http://schemas.microsoft.com/office/drawing/2014/main" id="{08FDFFE0-0A81-4735-A6F5-0FE6386E7861}"/>
              </a:ext>
            </a:extLst>
          </p:cNvPr>
          <p:cNvSpPr/>
          <p:nvPr/>
        </p:nvSpPr>
        <p:spPr bwMode="auto">
          <a:xfrm>
            <a:off x="6689542" y="3374912"/>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Isosceles Triangle 206">
            <a:extLst>
              <a:ext uri="{FF2B5EF4-FFF2-40B4-BE49-F238E27FC236}">
                <a16:creationId xmlns:a16="http://schemas.microsoft.com/office/drawing/2014/main" id="{15F47FA8-1AFE-461C-9C50-41F44DE47CB3}"/>
              </a:ext>
            </a:extLst>
          </p:cNvPr>
          <p:cNvSpPr/>
          <p:nvPr/>
        </p:nvSpPr>
        <p:spPr bwMode="auto">
          <a:xfrm>
            <a:off x="6689542" y="3225517"/>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Isosceles Triangle 207">
            <a:extLst>
              <a:ext uri="{FF2B5EF4-FFF2-40B4-BE49-F238E27FC236}">
                <a16:creationId xmlns:a16="http://schemas.microsoft.com/office/drawing/2014/main" id="{8F56E7D2-36CF-460C-8D85-F2530EE4D887}"/>
              </a:ext>
            </a:extLst>
          </p:cNvPr>
          <p:cNvSpPr/>
          <p:nvPr/>
        </p:nvSpPr>
        <p:spPr bwMode="auto">
          <a:xfrm>
            <a:off x="6689542" y="3077410"/>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Isosceles Triangle 208">
            <a:extLst>
              <a:ext uri="{FF2B5EF4-FFF2-40B4-BE49-F238E27FC236}">
                <a16:creationId xmlns:a16="http://schemas.microsoft.com/office/drawing/2014/main" id="{41DCCED7-BF99-4425-BB40-FBBDA1CE0EFE}"/>
              </a:ext>
            </a:extLst>
          </p:cNvPr>
          <p:cNvSpPr/>
          <p:nvPr/>
        </p:nvSpPr>
        <p:spPr bwMode="auto">
          <a:xfrm>
            <a:off x="6689542" y="2997561"/>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Isosceles Triangle 209">
            <a:extLst>
              <a:ext uri="{FF2B5EF4-FFF2-40B4-BE49-F238E27FC236}">
                <a16:creationId xmlns:a16="http://schemas.microsoft.com/office/drawing/2014/main" id="{3E1AE28A-0498-40DA-8E35-8266D191A2D2}"/>
              </a:ext>
            </a:extLst>
          </p:cNvPr>
          <p:cNvSpPr/>
          <p:nvPr/>
        </p:nvSpPr>
        <p:spPr bwMode="auto">
          <a:xfrm>
            <a:off x="6880149" y="2922864"/>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Isosceles Triangle 210">
            <a:extLst>
              <a:ext uri="{FF2B5EF4-FFF2-40B4-BE49-F238E27FC236}">
                <a16:creationId xmlns:a16="http://schemas.microsoft.com/office/drawing/2014/main" id="{92DA2D08-EE0B-46EB-9F4A-B1EFD52C25AF}"/>
              </a:ext>
            </a:extLst>
          </p:cNvPr>
          <p:cNvSpPr/>
          <p:nvPr/>
        </p:nvSpPr>
        <p:spPr bwMode="auto">
          <a:xfrm>
            <a:off x="7120984" y="2852030"/>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Isosceles Triangle 211">
            <a:extLst>
              <a:ext uri="{FF2B5EF4-FFF2-40B4-BE49-F238E27FC236}">
                <a16:creationId xmlns:a16="http://schemas.microsoft.com/office/drawing/2014/main" id="{33943C7D-F35E-4852-973D-AEFFFA9A5B20}"/>
              </a:ext>
            </a:extLst>
          </p:cNvPr>
          <p:cNvSpPr/>
          <p:nvPr/>
        </p:nvSpPr>
        <p:spPr bwMode="auto">
          <a:xfrm>
            <a:off x="6689541" y="2778620"/>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Isosceles Triangle 212">
            <a:extLst>
              <a:ext uri="{FF2B5EF4-FFF2-40B4-BE49-F238E27FC236}">
                <a16:creationId xmlns:a16="http://schemas.microsoft.com/office/drawing/2014/main" id="{078C28DC-CFC9-4785-8630-255F5EE0B039}"/>
              </a:ext>
            </a:extLst>
          </p:cNvPr>
          <p:cNvSpPr/>
          <p:nvPr/>
        </p:nvSpPr>
        <p:spPr bwMode="auto">
          <a:xfrm>
            <a:off x="7007650" y="2701347"/>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Isosceles Triangle 213">
            <a:extLst>
              <a:ext uri="{FF2B5EF4-FFF2-40B4-BE49-F238E27FC236}">
                <a16:creationId xmlns:a16="http://schemas.microsoft.com/office/drawing/2014/main" id="{22BCA02B-5AED-4F72-A727-1EECC01B4804}"/>
              </a:ext>
            </a:extLst>
          </p:cNvPr>
          <p:cNvSpPr/>
          <p:nvPr/>
        </p:nvSpPr>
        <p:spPr bwMode="auto">
          <a:xfrm>
            <a:off x="6688253" y="2549376"/>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5" name="Isosceles Triangle 214">
            <a:extLst>
              <a:ext uri="{FF2B5EF4-FFF2-40B4-BE49-F238E27FC236}">
                <a16:creationId xmlns:a16="http://schemas.microsoft.com/office/drawing/2014/main" id="{3A089D59-D1DE-48F3-B31C-42916D42B588}"/>
              </a:ext>
            </a:extLst>
          </p:cNvPr>
          <p:cNvSpPr/>
          <p:nvPr/>
        </p:nvSpPr>
        <p:spPr bwMode="auto">
          <a:xfrm>
            <a:off x="7092649" y="2477254"/>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Isosceles Triangle 215">
            <a:extLst>
              <a:ext uri="{FF2B5EF4-FFF2-40B4-BE49-F238E27FC236}">
                <a16:creationId xmlns:a16="http://schemas.microsoft.com/office/drawing/2014/main" id="{32A3B097-2B69-4AAE-A88D-AD6783E851DF}"/>
              </a:ext>
            </a:extLst>
          </p:cNvPr>
          <p:cNvSpPr/>
          <p:nvPr/>
        </p:nvSpPr>
        <p:spPr bwMode="auto">
          <a:xfrm>
            <a:off x="6909770" y="2403845"/>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Isosceles Triangle 216">
            <a:extLst>
              <a:ext uri="{FF2B5EF4-FFF2-40B4-BE49-F238E27FC236}">
                <a16:creationId xmlns:a16="http://schemas.microsoft.com/office/drawing/2014/main" id="{1D7869E9-D02E-44B2-AC1E-F28FDB6DCA01}"/>
              </a:ext>
            </a:extLst>
          </p:cNvPr>
          <p:cNvSpPr/>
          <p:nvPr/>
        </p:nvSpPr>
        <p:spPr bwMode="auto">
          <a:xfrm>
            <a:off x="6689541" y="2327860"/>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Isosceles Triangle 217">
            <a:extLst>
              <a:ext uri="{FF2B5EF4-FFF2-40B4-BE49-F238E27FC236}">
                <a16:creationId xmlns:a16="http://schemas.microsoft.com/office/drawing/2014/main" id="{57DC2E72-745D-4B49-ADE2-815FB34B7C77}"/>
              </a:ext>
            </a:extLst>
          </p:cNvPr>
          <p:cNvSpPr/>
          <p:nvPr/>
        </p:nvSpPr>
        <p:spPr bwMode="auto">
          <a:xfrm>
            <a:off x="6689541" y="2250587"/>
            <a:ext cx="60189" cy="51887"/>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TextBox 155">
            <a:extLst>
              <a:ext uri="{FF2B5EF4-FFF2-40B4-BE49-F238E27FC236}">
                <a16:creationId xmlns:a16="http://schemas.microsoft.com/office/drawing/2014/main" id="{F86CB3A3-08AD-4140-B051-65C5AAECA989}"/>
              </a:ext>
            </a:extLst>
          </p:cNvPr>
          <p:cNvSpPr txBox="1"/>
          <p:nvPr/>
        </p:nvSpPr>
        <p:spPr bwMode="auto">
          <a:xfrm>
            <a:off x="8111511" y="4478348"/>
            <a:ext cx="354676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Ongoing study treatment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Disease progressed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response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discontinuation (AE)</a:t>
            </a:r>
          </a:p>
        </p:txBody>
      </p:sp>
      <p:sp>
        <p:nvSpPr>
          <p:cNvPr id="220" name="TextBox 219">
            <a:extLst>
              <a:ext uri="{FF2B5EF4-FFF2-40B4-BE49-F238E27FC236}">
                <a16:creationId xmlns:a16="http://schemas.microsoft.com/office/drawing/2014/main" id="{75B09AC2-C2C0-4AC7-81F6-B6970927E62F}"/>
              </a:ext>
            </a:extLst>
          </p:cNvPr>
          <p:cNvSpPr txBox="1"/>
          <p:nvPr/>
        </p:nvSpPr>
        <p:spPr bwMode="auto">
          <a:xfrm rot="16200000">
            <a:off x="4667551" y="3663593"/>
            <a:ext cx="3258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sp>
        <p:nvSpPr>
          <p:cNvPr id="19456" name="TextBox 19455">
            <a:extLst>
              <a:ext uri="{FF2B5EF4-FFF2-40B4-BE49-F238E27FC236}">
                <a16:creationId xmlns:a16="http://schemas.microsoft.com/office/drawing/2014/main" id="{254658FF-47C8-433B-B06F-7603832F2BED}"/>
              </a:ext>
            </a:extLst>
          </p:cNvPr>
          <p:cNvSpPr txBox="1"/>
          <p:nvPr/>
        </p:nvSpPr>
        <p:spPr bwMode="auto">
          <a:xfrm rot="16200000">
            <a:off x="-1252186" y="3514946"/>
            <a:ext cx="36125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 Target Lesion Diameter Reduction From Baseline (%)</a:t>
            </a:r>
          </a:p>
        </p:txBody>
      </p:sp>
      <p:sp>
        <p:nvSpPr>
          <p:cNvPr id="222" name="TextBox 221">
            <a:extLst>
              <a:ext uri="{FF2B5EF4-FFF2-40B4-BE49-F238E27FC236}">
                <a16:creationId xmlns:a16="http://schemas.microsoft.com/office/drawing/2014/main" id="{6D823930-4360-48AD-88AC-0507C53EE2F4}"/>
              </a:ext>
            </a:extLst>
          </p:cNvPr>
          <p:cNvSpPr txBox="1"/>
          <p:nvPr/>
        </p:nvSpPr>
        <p:spPr bwMode="auto">
          <a:xfrm>
            <a:off x="1872045" y="5485815"/>
            <a:ext cx="3153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sp>
        <p:nvSpPr>
          <p:cNvPr id="19457" name="Freeform: Shape 19456">
            <a:extLst>
              <a:ext uri="{FF2B5EF4-FFF2-40B4-BE49-F238E27FC236}">
                <a16:creationId xmlns:a16="http://schemas.microsoft.com/office/drawing/2014/main" id="{6F921559-AF51-409D-8B05-EEF8BF1A0EE5}"/>
              </a:ext>
            </a:extLst>
          </p:cNvPr>
          <p:cNvSpPr/>
          <p:nvPr/>
        </p:nvSpPr>
        <p:spPr bwMode="auto">
          <a:xfrm>
            <a:off x="1144331" y="2319332"/>
            <a:ext cx="4981914" cy="3143543"/>
          </a:xfrm>
          <a:custGeom>
            <a:avLst/>
            <a:gdLst>
              <a:gd name="connsiteX0" fmla="*/ 0 w 4985396"/>
              <a:gd name="connsiteY0" fmla="*/ 0 h 3148383"/>
              <a:gd name="connsiteX1" fmla="*/ 0 w 4985396"/>
              <a:gd name="connsiteY1" fmla="*/ 3148383 h 3148383"/>
              <a:gd name="connsiteX2" fmla="*/ 4985396 w 4985396"/>
              <a:gd name="connsiteY2" fmla="*/ 3148383 h 3148383"/>
            </a:gdLst>
            <a:ahLst/>
            <a:cxnLst>
              <a:cxn ang="0">
                <a:pos x="connsiteX0" y="connsiteY0"/>
              </a:cxn>
              <a:cxn ang="0">
                <a:pos x="connsiteX1" y="connsiteY1"/>
              </a:cxn>
              <a:cxn ang="0">
                <a:pos x="connsiteX2" y="connsiteY2"/>
              </a:cxn>
            </a:cxnLst>
            <a:rect l="l" t="t" r="r" b="b"/>
            <a:pathLst>
              <a:path w="4985396" h="3148383">
                <a:moveTo>
                  <a:pt x="0" y="0"/>
                </a:moveTo>
                <a:lnTo>
                  <a:pt x="0" y="3148383"/>
                </a:lnTo>
                <a:lnTo>
                  <a:pt x="4985396" y="314838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9460" name="Straight Connector 19459">
            <a:extLst>
              <a:ext uri="{FF2B5EF4-FFF2-40B4-BE49-F238E27FC236}">
                <a16:creationId xmlns:a16="http://schemas.microsoft.com/office/drawing/2014/main" id="{AD71048E-3D47-4182-A4AA-2C8B16AB9122}"/>
              </a:ext>
            </a:extLst>
          </p:cNvPr>
          <p:cNvCxnSpPr>
            <a:cxnSpLocks/>
          </p:cNvCxnSpPr>
          <p:nvPr/>
        </p:nvCxnSpPr>
        <p:spPr bwMode="auto">
          <a:xfrm>
            <a:off x="1074756" y="2317139"/>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884D9494-8918-4AAB-9793-4B8DF1164C51}"/>
              </a:ext>
            </a:extLst>
          </p:cNvPr>
          <p:cNvCxnSpPr>
            <a:cxnSpLocks/>
          </p:cNvCxnSpPr>
          <p:nvPr/>
        </p:nvCxnSpPr>
        <p:spPr bwMode="auto">
          <a:xfrm>
            <a:off x="1074756" y="3016191"/>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C2D4E1EB-41D1-4496-891C-CCE473F6806A}"/>
              </a:ext>
            </a:extLst>
          </p:cNvPr>
          <p:cNvCxnSpPr>
            <a:cxnSpLocks/>
          </p:cNvCxnSpPr>
          <p:nvPr/>
        </p:nvCxnSpPr>
        <p:spPr bwMode="auto">
          <a:xfrm>
            <a:off x="1074756" y="2666665"/>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7373D9C-34D7-4428-AA72-110E55F162FE}"/>
              </a:ext>
            </a:extLst>
          </p:cNvPr>
          <p:cNvCxnSpPr>
            <a:cxnSpLocks/>
          </p:cNvCxnSpPr>
          <p:nvPr/>
        </p:nvCxnSpPr>
        <p:spPr bwMode="auto">
          <a:xfrm>
            <a:off x="1074756" y="3365717"/>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F73D3DA-4813-4EEA-B3C9-E487E8CECDED}"/>
              </a:ext>
            </a:extLst>
          </p:cNvPr>
          <p:cNvCxnSpPr>
            <a:cxnSpLocks/>
          </p:cNvCxnSpPr>
          <p:nvPr/>
        </p:nvCxnSpPr>
        <p:spPr bwMode="auto">
          <a:xfrm>
            <a:off x="1074756" y="4064769"/>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24949DF3-C8E5-418F-9C9A-4E382AAF91F0}"/>
              </a:ext>
            </a:extLst>
          </p:cNvPr>
          <p:cNvCxnSpPr>
            <a:cxnSpLocks/>
          </p:cNvCxnSpPr>
          <p:nvPr/>
        </p:nvCxnSpPr>
        <p:spPr bwMode="auto">
          <a:xfrm>
            <a:off x="1074756" y="4414295"/>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72710535-AE2A-4B96-887A-B3A334FF5A48}"/>
              </a:ext>
            </a:extLst>
          </p:cNvPr>
          <p:cNvCxnSpPr>
            <a:cxnSpLocks/>
          </p:cNvCxnSpPr>
          <p:nvPr/>
        </p:nvCxnSpPr>
        <p:spPr bwMode="auto">
          <a:xfrm>
            <a:off x="1074756" y="4763821"/>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87B51230-56FF-43D1-9C3D-9F178491E547}"/>
              </a:ext>
            </a:extLst>
          </p:cNvPr>
          <p:cNvCxnSpPr>
            <a:cxnSpLocks/>
          </p:cNvCxnSpPr>
          <p:nvPr/>
        </p:nvCxnSpPr>
        <p:spPr bwMode="auto">
          <a:xfrm>
            <a:off x="1074756" y="5113347"/>
            <a:ext cx="81170"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EC892EB2-771B-4D02-B0AB-EFB0B3F11142}"/>
              </a:ext>
            </a:extLst>
          </p:cNvPr>
          <p:cNvCxnSpPr>
            <a:cxnSpLocks/>
          </p:cNvCxnSpPr>
          <p:nvPr/>
        </p:nvCxnSpPr>
        <p:spPr bwMode="auto">
          <a:xfrm>
            <a:off x="1074756" y="5462873"/>
            <a:ext cx="81170" cy="0"/>
          </a:xfrm>
          <a:prstGeom prst="line">
            <a:avLst/>
          </a:prstGeom>
          <a:noFill/>
          <a:ln w="28575" cap="flat" cmpd="sng" algn="ctr">
            <a:solidFill>
              <a:schemeClr val="bg1"/>
            </a:solidFill>
            <a:prstDash val="solid"/>
            <a:round/>
            <a:headEnd type="none" w="med" len="med"/>
            <a:tailEnd type="none" w="med" len="med"/>
          </a:ln>
          <a:effectLst/>
        </p:spPr>
      </p:cxnSp>
      <p:sp>
        <p:nvSpPr>
          <p:cNvPr id="19465" name="Rectangle 19464">
            <a:extLst>
              <a:ext uri="{FF2B5EF4-FFF2-40B4-BE49-F238E27FC236}">
                <a16:creationId xmlns:a16="http://schemas.microsoft.com/office/drawing/2014/main" id="{AD0C9114-2A62-4C40-91B6-574BE56F3267}"/>
              </a:ext>
            </a:extLst>
          </p:cNvPr>
          <p:cNvSpPr/>
          <p:nvPr/>
        </p:nvSpPr>
        <p:spPr bwMode="auto">
          <a:xfrm>
            <a:off x="1164334" y="2420819"/>
            <a:ext cx="83549" cy="12898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Rectangle 240">
            <a:extLst>
              <a:ext uri="{FF2B5EF4-FFF2-40B4-BE49-F238E27FC236}">
                <a16:creationId xmlns:a16="http://schemas.microsoft.com/office/drawing/2014/main" id="{E5431617-6474-4EE9-B395-85EE3C5AC2C3}"/>
              </a:ext>
            </a:extLst>
          </p:cNvPr>
          <p:cNvSpPr/>
          <p:nvPr/>
        </p:nvSpPr>
        <p:spPr bwMode="auto">
          <a:xfrm>
            <a:off x="1280181" y="3233103"/>
            <a:ext cx="83549" cy="47755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Rectangle 241">
            <a:extLst>
              <a:ext uri="{FF2B5EF4-FFF2-40B4-BE49-F238E27FC236}">
                <a16:creationId xmlns:a16="http://schemas.microsoft.com/office/drawing/2014/main" id="{E72028AF-1BCB-4B6C-A476-67FC8FCE4528}"/>
              </a:ext>
            </a:extLst>
          </p:cNvPr>
          <p:cNvSpPr/>
          <p:nvPr/>
        </p:nvSpPr>
        <p:spPr bwMode="auto">
          <a:xfrm>
            <a:off x="1396028" y="3305049"/>
            <a:ext cx="83549" cy="40560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Rectangle 242">
            <a:extLst>
              <a:ext uri="{FF2B5EF4-FFF2-40B4-BE49-F238E27FC236}">
                <a16:creationId xmlns:a16="http://schemas.microsoft.com/office/drawing/2014/main" id="{23566629-54BF-4A1D-BE1F-7A3654F3F212}"/>
              </a:ext>
            </a:extLst>
          </p:cNvPr>
          <p:cNvSpPr/>
          <p:nvPr/>
        </p:nvSpPr>
        <p:spPr bwMode="auto">
          <a:xfrm>
            <a:off x="1511875" y="3664937"/>
            <a:ext cx="83549"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Rectangle 243">
            <a:extLst>
              <a:ext uri="{FF2B5EF4-FFF2-40B4-BE49-F238E27FC236}">
                <a16:creationId xmlns:a16="http://schemas.microsoft.com/office/drawing/2014/main" id="{EE17E6B6-C378-4DBF-A616-D0D6BD8B6D3C}"/>
              </a:ext>
            </a:extLst>
          </p:cNvPr>
          <p:cNvSpPr/>
          <p:nvPr/>
        </p:nvSpPr>
        <p:spPr bwMode="auto">
          <a:xfrm>
            <a:off x="1627722" y="3715994"/>
            <a:ext cx="83549" cy="694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Rectangle 244">
            <a:extLst>
              <a:ext uri="{FF2B5EF4-FFF2-40B4-BE49-F238E27FC236}">
                <a16:creationId xmlns:a16="http://schemas.microsoft.com/office/drawing/2014/main" id="{36CD734B-3AFE-4F06-BFCF-99C5C3A26166}"/>
              </a:ext>
            </a:extLst>
          </p:cNvPr>
          <p:cNvSpPr/>
          <p:nvPr/>
        </p:nvSpPr>
        <p:spPr bwMode="auto">
          <a:xfrm>
            <a:off x="1743569" y="3715994"/>
            <a:ext cx="83549" cy="22727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Rectangle 245">
            <a:extLst>
              <a:ext uri="{FF2B5EF4-FFF2-40B4-BE49-F238E27FC236}">
                <a16:creationId xmlns:a16="http://schemas.microsoft.com/office/drawing/2014/main" id="{6CE7AF09-9F30-403A-99B1-FA5C960A4C1F}"/>
              </a:ext>
            </a:extLst>
          </p:cNvPr>
          <p:cNvSpPr/>
          <p:nvPr/>
        </p:nvSpPr>
        <p:spPr bwMode="auto">
          <a:xfrm>
            <a:off x="1859416" y="3715993"/>
            <a:ext cx="83549" cy="24816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Rectangle 246">
            <a:extLst>
              <a:ext uri="{FF2B5EF4-FFF2-40B4-BE49-F238E27FC236}">
                <a16:creationId xmlns:a16="http://schemas.microsoft.com/office/drawing/2014/main" id="{46C15DD2-B934-412C-949E-695ACFE94511}"/>
              </a:ext>
            </a:extLst>
          </p:cNvPr>
          <p:cNvSpPr/>
          <p:nvPr/>
        </p:nvSpPr>
        <p:spPr bwMode="auto">
          <a:xfrm>
            <a:off x="1975263" y="3715993"/>
            <a:ext cx="83549" cy="2644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Rectangle 247">
            <a:extLst>
              <a:ext uri="{FF2B5EF4-FFF2-40B4-BE49-F238E27FC236}">
                <a16:creationId xmlns:a16="http://schemas.microsoft.com/office/drawing/2014/main" id="{44DF0120-7F5A-456B-973B-191FDCC9D405}"/>
              </a:ext>
            </a:extLst>
          </p:cNvPr>
          <p:cNvSpPr/>
          <p:nvPr/>
        </p:nvSpPr>
        <p:spPr bwMode="auto">
          <a:xfrm>
            <a:off x="2091110" y="3715992"/>
            <a:ext cx="83549" cy="3293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Rectangle 248">
            <a:extLst>
              <a:ext uri="{FF2B5EF4-FFF2-40B4-BE49-F238E27FC236}">
                <a16:creationId xmlns:a16="http://schemas.microsoft.com/office/drawing/2014/main" id="{39C108B0-30BB-4BBF-8687-9FDD607EE2FC}"/>
              </a:ext>
            </a:extLst>
          </p:cNvPr>
          <p:cNvSpPr/>
          <p:nvPr/>
        </p:nvSpPr>
        <p:spPr bwMode="auto">
          <a:xfrm>
            <a:off x="2206957" y="3715992"/>
            <a:ext cx="83549" cy="3479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Rectangle 249">
            <a:extLst>
              <a:ext uri="{FF2B5EF4-FFF2-40B4-BE49-F238E27FC236}">
                <a16:creationId xmlns:a16="http://schemas.microsoft.com/office/drawing/2014/main" id="{C8EFAD04-CD58-4444-A443-F7E49C67D488}"/>
              </a:ext>
            </a:extLst>
          </p:cNvPr>
          <p:cNvSpPr/>
          <p:nvPr/>
        </p:nvSpPr>
        <p:spPr bwMode="auto">
          <a:xfrm>
            <a:off x="2322804" y="3715991"/>
            <a:ext cx="83549" cy="3572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Rectangle 250">
            <a:extLst>
              <a:ext uri="{FF2B5EF4-FFF2-40B4-BE49-F238E27FC236}">
                <a16:creationId xmlns:a16="http://schemas.microsoft.com/office/drawing/2014/main" id="{2F176F79-2741-4710-AB87-8C4BC45FE679}"/>
              </a:ext>
            </a:extLst>
          </p:cNvPr>
          <p:cNvSpPr/>
          <p:nvPr/>
        </p:nvSpPr>
        <p:spPr bwMode="auto">
          <a:xfrm>
            <a:off x="2438651" y="3715991"/>
            <a:ext cx="83549" cy="4663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Rectangle 251">
            <a:extLst>
              <a:ext uri="{FF2B5EF4-FFF2-40B4-BE49-F238E27FC236}">
                <a16:creationId xmlns:a16="http://schemas.microsoft.com/office/drawing/2014/main" id="{16B033E0-3782-4632-802D-5E79E26FAD22}"/>
              </a:ext>
            </a:extLst>
          </p:cNvPr>
          <p:cNvSpPr/>
          <p:nvPr/>
        </p:nvSpPr>
        <p:spPr bwMode="auto">
          <a:xfrm>
            <a:off x="2554498" y="3715991"/>
            <a:ext cx="83549" cy="4872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Rectangle 252">
            <a:extLst>
              <a:ext uri="{FF2B5EF4-FFF2-40B4-BE49-F238E27FC236}">
                <a16:creationId xmlns:a16="http://schemas.microsoft.com/office/drawing/2014/main" id="{F8B4E720-305D-447C-B948-5D7ED83E075A}"/>
              </a:ext>
            </a:extLst>
          </p:cNvPr>
          <p:cNvSpPr/>
          <p:nvPr/>
        </p:nvSpPr>
        <p:spPr bwMode="auto">
          <a:xfrm>
            <a:off x="2670345" y="3715990"/>
            <a:ext cx="83549" cy="5579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Rectangle 253">
            <a:extLst>
              <a:ext uri="{FF2B5EF4-FFF2-40B4-BE49-F238E27FC236}">
                <a16:creationId xmlns:a16="http://schemas.microsoft.com/office/drawing/2014/main" id="{A1957BDF-E67B-4D72-997B-AA21E2F9B117}"/>
              </a:ext>
            </a:extLst>
          </p:cNvPr>
          <p:cNvSpPr/>
          <p:nvPr/>
        </p:nvSpPr>
        <p:spPr bwMode="auto">
          <a:xfrm>
            <a:off x="2786192" y="3715990"/>
            <a:ext cx="83549" cy="5579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19F17445-D578-490C-87AB-59774B6A45D1}"/>
              </a:ext>
            </a:extLst>
          </p:cNvPr>
          <p:cNvSpPr/>
          <p:nvPr/>
        </p:nvSpPr>
        <p:spPr bwMode="auto">
          <a:xfrm>
            <a:off x="2902039" y="3715990"/>
            <a:ext cx="83549" cy="57192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A355CFFC-F9CD-4170-A9C8-AAC490E2C51C}"/>
              </a:ext>
            </a:extLst>
          </p:cNvPr>
          <p:cNvSpPr/>
          <p:nvPr/>
        </p:nvSpPr>
        <p:spPr bwMode="auto">
          <a:xfrm>
            <a:off x="3017886" y="3715989"/>
            <a:ext cx="83549" cy="59629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Rectangle 257">
            <a:extLst>
              <a:ext uri="{FF2B5EF4-FFF2-40B4-BE49-F238E27FC236}">
                <a16:creationId xmlns:a16="http://schemas.microsoft.com/office/drawing/2014/main" id="{8880BC69-5234-4736-B241-E0B94A470E77}"/>
              </a:ext>
            </a:extLst>
          </p:cNvPr>
          <p:cNvSpPr/>
          <p:nvPr/>
        </p:nvSpPr>
        <p:spPr bwMode="auto">
          <a:xfrm>
            <a:off x="3133733" y="3715989"/>
            <a:ext cx="83549" cy="6450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Rectangle 258">
            <a:extLst>
              <a:ext uri="{FF2B5EF4-FFF2-40B4-BE49-F238E27FC236}">
                <a16:creationId xmlns:a16="http://schemas.microsoft.com/office/drawing/2014/main" id="{4498AF20-2163-423F-8651-F1CFA50D1DAA}"/>
              </a:ext>
            </a:extLst>
          </p:cNvPr>
          <p:cNvSpPr/>
          <p:nvPr/>
        </p:nvSpPr>
        <p:spPr bwMode="auto">
          <a:xfrm>
            <a:off x="3249580" y="3715989"/>
            <a:ext cx="83549" cy="6775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Rectangle 259">
            <a:extLst>
              <a:ext uri="{FF2B5EF4-FFF2-40B4-BE49-F238E27FC236}">
                <a16:creationId xmlns:a16="http://schemas.microsoft.com/office/drawing/2014/main" id="{A7B2AFD2-3A03-4C71-A802-11FF2362882E}"/>
              </a:ext>
            </a:extLst>
          </p:cNvPr>
          <p:cNvSpPr/>
          <p:nvPr/>
        </p:nvSpPr>
        <p:spPr bwMode="auto">
          <a:xfrm>
            <a:off x="3365427" y="3715989"/>
            <a:ext cx="83549" cy="69376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Rectangle 260">
            <a:extLst>
              <a:ext uri="{FF2B5EF4-FFF2-40B4-BE49-F238E27FC236}">
                <a16:creationId xmlns:a16="http://schemas.microsoft.com/office/drawing/2014/main" id="{4D75544A-96D3-4AE1-AFF1-F0ED4CCB1BE5}"/>
              </a:ext>
            </a:extLst>
          </p:cNvPr>
          <p:cNvSpPr/>
          <p:nvPr/>
        </p:nvSpPr>
        <p:spPr bwMode="auto">
          <a:xfrm>
            <a:off x="3481274" y="3715988"/>
            <a:ext cx="83549" cy="7123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039861E4-6B6D-4494-B49C-883DAC6EF216}"/>
              </a:ext>
            </a:extLst>
          </p:cNvPr>
          <p:cNvSpPr/>
          <p:nvPr/>
        </p:nvSpPr>
        <p:spPr bwMode="auto">
          <a:xfrm>
            <a:off x="3597121" y="3715988"/>
            <a:ext cx="83549" cy="7123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Rectangle 262">
            <a:extLst>
              <a:ext uri="{FF2B5EF4-FFF2-40B4-BE49-F238E27FC236}">
                <a16:creationId xmlns:a16="http://schemas.microsoft.com/office/drawing/2014/main" id="{8BE6E140-7167-43BC-B459-CE745DC31B0A}"/>
              </a:ext>
            </a:extLst>
          </p:cNvPr>
          <p:cNvSpPr/>
          <p:nvPr/>
        </p:nvSpPr>
        <p:spPr bwMode="auto">
          <a:xfrm>
            <a:off x="3712968" y="3715988"/>
            <a:ext cx="83549" cy="74598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B6A42B45-653F-4F09-A2BB-56D141B99043}"/>
              </a:ext>
            </a:extLst>
          </p:cNvPr>
          <p:cNvSpPr/>
          <p:nvPr/>
        </p:nvSpPr>
        <p:spPr bwMode="auto">
          <a:xfrm>
            <a:off x="3828815" y="3715988"/>
            <a:ext cx="83549" cy="7831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Rectangle 264">
            <a:extLst>
              <a:ext uri="{FF2B5EF4-FFF2-40B4-BE49-F238E27FC236}">
                <a16:creationId xmlns:a16="http://schemas.microsoft.com/office/drawing/2014/main" id="{C49BC920-F7DC-45AB-A31B-753D27B02864}"/>
              </a:ext>
            </a:extLst>
          </p:cNvPr>
          <p:cNvSpPr/>
          <p:nvPr/>
        </p:nvSpPr>
        <p:spPr bwMode="auto">
          <a:xfrm>
            <a:off x="3944662" y="3715988"/>
            <a:ext cx="83549" cy="7831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9681474A-1E31-47C7-B316-8A4E249FD941}"/>
              </a:ext>
            </a:extLst>
          </p:cNvPr>
          <p:cNvSpPr/>
          <p:nvPr/>
        </p:nvSpPr>
        <p:spPr bwMode="auto">
          <a:xfrm>
            <a:off x="4060509" y="3715987"/>
            <a:ext cx="83549" cy="7958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163D460A-1D53-4E82-92A9-03F70E0A5452}"/>
              </a:ext>
            </a:extLst>
          </p:cNvPr>
          <p:cNvSpPr/>
          <p:nvPr/>
        </p:nvSpPr>
        <p:spPr bwMode="auto">
          <a:xfrm>
            <a:off x="4176356" y="3715987"/>
            <a:ext cx="83549" cy="7958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Rectangle 267">
            <a:extLst>
              <a:ext uri="{FF2B5EF4-FFF2-40B4-BE49-F238E27FC236}">
                <a16:creationId xmlns:a16="http://schemas.microsoft.com/office/drawing/2014/main" id="{BAF1D3C3-D57A-4B7B-8160-1769B2469840}"/>
              </a:ext>
            </a:extLst>
          </p:cNvPr>
          <p:cNvSpPr/>
          <p:nvPr/>
        </p:nvSpPr>
        <p:spPr bwMode="auto">
          <a:xfrm>
            <a:off x="4292203" y="3715987"/>
            <a:ext cx="83549" cy="8167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Rectangle 268">
            <a:extLst>
              <a:ext uri="{FF2B5EF4-FFF2-40B4-BE49-F238E27FC236}">
                <a16:creationId xmlns:a16="http://schemas.microsoft.com/office/drawing/2014/main" id="{E708BF47-8648-4534-92D9-A014F05CC5ED}"/>
              </a:ext>
            </a:extLst>
          </p:cNvPr>
          <p:cNvSpPr/>
          <p:nvPr/>
        </p:nvSpPr>
        <p:spPr bwMode="auto">
          <a:xfrm>
            <a:off x="4408050" y="3715987"/>
            <a:ext cx="83549" cy="82837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2C8C78BC-AB85-41FD-A1C6-66E8F65CF624}"/>
              </a:ext>
            </a:extLst>
          </p:cNvPr>
          <p:cNvSpPr/>
          <p:nvPr/>
        </p:nvSpPr>
        <p:spPr bwMode="auto">
          <a:xfrm>
            <a:off x="4523897" y="3715987"/>
            <a:ext cx="83549" cy="8887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Rectangle 270">
            <a:extLst>
              <a:ext uri="{FF2B5EF4-FFF2-40B4-BE49-F238E27FC236}">
                <a16:creationId xmlns:a16="http://schemas.microsoft.com/office/drawing/2014/main" id="{D09DC4F1-A269-4ADF-B255-30D006F410E7}"/>
              </a:ext>
            </a:extLst>
          </p:cNvPr>
          <p:cNvSpPr/>
          <p:nvPr/>
        </p:nvSpPr>
        <p:spPr bwMode="auto">
          <a:xfrm>
            <a:off x="4639744" y="3715986"/>
            <a:ext cx="83549" cy="9536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Rectangle 271">
            <a:extLst>
              <a:ext uri="{FF2B5EF4-FFF2-40B4-BE49-F238E27FC236}">
                <a16:creationId xmlns:a16="http://schemas.microsoft.com/office/drawing/2014/main" id="{13E83674-1716-45F0-B837-63B246C34728}"/>
              </a:ext>
            </a:extLst>
          </p:cNvPr>
          <p:cNvSpPr/>
          <p:nvPr/>
        </p:nvSpPr>
        <p:spPr bwMode="auto">
          <a:xfrm>
            <a:off x="4755591" y="3715986"/>
            <a:ext cx="83549" cy="9536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Rectangle 272">
            <a:extLst>
              <a:ext uri="{FF2B5EF4-FFF2-40B4-BE49-F238E27FC236}">
                <a16:creationId xmlns:a16="http://schemas.microsoft.com/office/drawing/2014/main" id="{3B5B4DEE-321A-4552-A075-D845AB874B23}"/>
              </a:ext>
            </a:extLst>
          </p:cNvPr>
          <p:cNvSpPr/>
          <p:nvPr/>
        </p:nvSpPr>
        <p:spPr bwMode="auto">
          <a:xfrm>
            <a:off x="4871438" y="3715986"/>
            <a:ext cx="83549" cy="10384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4C7C9690-EB4E-492B-B12E-30A581BB6826}"/>
              </a:ext>
            </a:extLst>
          </p:cNvPr>
          <p:cNvSpPr/>
          <p:nvPr/>
        </p:nvSpPr>
        <p:spPr bwMode="auto">
          <a:xfrm>
            <a:off x="4987285" y="3715986"/>
            <a:ext cx="83549" cy="10384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Rectangle 274">
            <a:extLst>
              <a:ext uri="{FF2B5EF4-FFF2-40B4-BE49-F238E27FC236}">
                <a16:creationId xmlns:a16="http://schemas.microsoft.com/office/drawing/2014/main" id="{016C3E3D-8D7A-4165-94E0-58E227F6468C}"/>
              </a:ext>
            </a:extLst>
          </p:cNvPr>
          <p:cNvSpPr/>
          <p:nvPr/>
        </p:nvSpPr>
        <p:spPr bwMode="auto">
          <a:xfrm>
            <a:off x="5103132" y="3715985"/>
            <a:ext cx="83549" cy="10523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Rectangle 275">
            <a:extLst>
              <a:ext uri="{FF2B5EF4-FFF2-40B4-BE49-F238E27FC236}">
                <a16:creationId xmlns:a16="http://schemas.microsoft.com/office/drawing/2014/main" id="{5178FFF4-65F6-4BCA-837E-0F12AD1041AD}"/>
              </a:ext>
            </a:extLst>
          </p:cNvPr>
          <p:cNvSpPr/>
          <p:nvPr/>
        </p:nvSpPr>
        <p:spPr bwMode="auto">
          <a:xfrm>
            <a:off x="5218979" y="3715985"/>
            <a:ext cx="83549" cy="10523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7" name="Rectangle 276">
            <a:extLst>
              <a:ext uri="{FF2B5EF4-FFF2-40B4-BE49-F238E27FC236}">
                <a16:creationId xmlns:a16="http://schemas.microsoft.com/office/drawing/2014/main" id="{E447C8E3-3DC9-48DC-9E46-7EAAE9431D78}"/>
              </a:ext>
            </a:extLst>
          </p:cNvPr>
          <p:cNvSpPr/>
          <p:nvPr/>
        </p:nvSpPr>
        <p:spPr bwMode="auto">
          <a:xfrm>
            <a:off x="5334826" y="3715985"/>
            <a:ext cx="83549" cy="11579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Rectangle 277">
            <a:extLst>
              <a:ext uri="{FF2B5EF4-FFF2-40B4-BE49-F238E27FC236}">
                <a16:creationId xmlns:a16="http://schemas.microsoft.com/office/drawing/2014/main" id="{9F9D97BC-B837-4422-AD05-17A6561CD6C9}"/>
              </a:ext>
            </a:extLst>
          </p:cNvPr>
          <p:cNvSpPr/>
          <p:nvPr/>
        </p:nvSpPr>
        <p:spPr bwMode="auto">
          <a:xfrm>
            <a:off x="5450673" y="3715985"/>
            <a:ext cx="83549" cy="1212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9" name="Rectangle 278">
            <a:extLst>
              <a:ext uri="{FF2B5EF4-FFF2-40B4-BE49-F238E27FC236}">
                <a16:creationId xmlns:a16="http://schemas.microsoft.com/office/drawing/2014/main" id="{3ACE8993-AA9D-4865-AD2F-6776EEC44816}"/>
              </a:ext>
            </a:extLst>
          </p:cNvPr>
          <p:cNvSpPr/>
          <p:nvPr/>
        </p:nvSpPr>
        <p:spPr bwMode="auto">
          <a:xfrm>
            <a:off x="5566520" y="3715984"/>
            <a:ext cx="83549" cy="12519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0" name="Rectangle 279">
            <a:extLst>
              <a:ext uri="{FF2B5EF4-FFF2-40B4-BE49-F238E27FC236}">
                <a16:creationId xmlns:a16="http://schemas.microsoft.com/office/drawing/2014/main" id="{F495FB30-FF0C-468B-A30F-938335EC1B94}"/>
              </a:ext>
            </a:extLst>
          </p:cNvPr>
          <p:cNvSpPr/>
          <p:nvPr/>
        </p:nvSpPr>
        <p:spPr bwMode="auto">
          <a:xfrm>
            <a:off x="5682367" y="3715984"/>
            <a:ext cx="83549" cy="127397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Rectangle 280">
            <a:extLst>
              <a:ext uri="{FF2B5EF4-FFF2-40B4-BE49-F238E27FC236}">
                <a16:creationId xmlns:a16="http://schemas.microsoft.com/office/drawing/2014/main" id="{6FDC09AD-188F-442A-A083-9DA95F334BB6}"/>
              </a:ext>
            </a:extLst>
          </p:cNvPr>
          <p:cNvSpPr/>
          <p:nvPr/>
        </p:nvSpPr>
        <p:spPr bwMode="auto">
          <a:xfrm>
            <a:off x="5798214" y="3715984"/>
            <a:ext cx="83549" cy="12971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Rectangle 281">
            <a:extLst>
              <a:ext uri="{FF2B5EF4-FFF2-40B4-BE49-F238E27FC236}">
                <a16:creationId xmlns:a16="http://schemas.microsoft.com/office/drawing/2014/main" id="{EB1D2225-00A6-45CD-900D-701A17E41633}"/>
              </a:ext>
            </a:extLst>
          </p:cNvPr>
          <p:cNvSpPr/>
          <p:nvPr/>
        </p:nvSpPr>
        <p:spPr bwMode="auto">
          <a:xfrm>
            <a:off x="5914061" y="3715984"/>
            <a:ext cx="83549" cy="12902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4" name="Rectangle 283">
            <a:extLst>
              <a:ext uri="{FF2B5EF4-FFF2-40B4-BE49-F238E27FC236}">
                <a16:creationId xmlns:a16="http://schemas.microsoft.com/office/drawing/2014/main" id="{839BB476-D0DB-48F1-9BF7-D6CA9577B39E}"/>
              </a:ext>
            </a:extLst>
          </p:cNvPr>
          <p:cNvSpPr/>
          <p:nvPr/>
        </p:nvSpPr>
        <p:spPr bwMode="auto">
          <a:xfrm>
            <a:off x="6029920" y="3715983"/>
            <a:ext cx="83549" cy="15791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38" name="Straight Connector 237">
            <a:extLst>
              <a:ext uri="{FF2B5EF4-FFF2-40B4-BE49-F238E27FC236}">
                <a16:creationId xmlns:a16="http://schemas.microsoft.com/office/drawing/2014/main" id="{D4165511-22E0-47DB-8F3D-F5AC8D054480}"/>
              </a:ext>
            </a:extLst>
          </p:cNvPr>
          <p:cNvCxnSpPr>
            <a:cxnSpLocks/>
          </p:cNvCxnSpPr>
          <p:nvPr/>
        </p:nvCxnSpPr>
        <p:spPr bwMode="auto">
          <a:xfrm>
            <a:off x="1175282" y="4084483"/>
            <a:ext cx="4961150" cy="0"/>
          </a:xfrm>
          <a:prstGeom prst="line">
            <a:avLst/>
          </a:prstGeom>
          <a:noFill/>
          <a:ln w="28575" cap="flat" cmpd="sng" algn="ctr">
            <a:solidFill>
              <a:schemeClr val="bg1"/>
            </a:solidFill>
            <a:prstDash val="sysDash"/>
            <a:round/>
            <a:headEnd type="none" w="med" len="med"/>
            <a:tailEnd type="none" w="med" len="med"/>
          </a:ln>
          <a:effectLst/>
        </p:spPr>
      </p:cxnSp>
      <p:cxnSp>
        <p:nvCxnSpPr>
          <p:cNvPr id="230" name="Straight Connector 229">
            <a:extLst>
              <a:ext uri="{FF2B5EF4-FFF2-40B4-BE49-F238E27FC236}">
                <a16:creationId xmlns:a16="http://schemas.microsoft.com/office/drawing/2014/main" id="{820053A1-3662-4E93-B884-0A718758488A}"/>
              </a:ext>
            </a:extLst>
          </p:cNvPr>
          <p:cNvCxnSpPr>
            <a:cxnSpLocks/>
          </p:cNvCxnSpPr>
          <p:nvPr/>
        </p:nvCxnSpPr>
        <p:spPr bwMode="auto">
          <a:xfrm>
            <a:off x="1074756" y="3715243"/>
            <a:ext cx="5050077" cy="0"/>
          </a:xfrm>
          <a:prstGeom prst="line">
            <a:avLst/>
          </a:prstGeom>
          <a:noFill/>
          <a:ln w="28575" cap="flat" cmpd="sng" algn="ctr">
            <a:solidFill>
              <a:schemeClr val="bg1"/>
            </a:solidFill>
            <a:prstDash val="sysDash"/>
            <a:round/>
            <a:headEnd type="none" w="med" len="med"/>
            <a:tailEnd type="none" w="med" len="med"/>
          </a:ln>
          <a:effectLst/>
        </p:spPr>
      </p:cxnSp>
      <p:sp>
        <p:nvSpPr>
          <p:cNvPr id="19469" name="TextBox 19468">
            <a:extLst>
              <a:ext uri="{FF2B5EF4-FFF2-40B4-BE49-F238E27FC236}">
                <a16:creationId xmlns:a16="http://schemas.microsoft.com/office/drawing/2014/main" id="{51DE96DF-92D4-4B85-B1CD-9C5359B29956}"/>
              </a:ext>
            </a:extLst>
          </p:cNvPr>
          <p:cNvSpPr txBox="1"/>
          <p:nvPr/>
        </p:nvSpPr>
        <p:spPr bwMode="auto">
          <a:xfrm>
            <a:off x="870842" y="3562289"/>
            <a:ext cx="2929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2" name="TextBox 331">
            <a:extLst>
              <a:ext uri="{FF2B5EF4-FFF2-40B4-BE49-F238E27FC236}">
                <a16:creationId xmlns:a16="http://schemas.microsoft.com/office/drawing/2014/main" id="{06F4F066-9E94-41CD-B933-E1934CA1A872}"/>
              </a:ext>
            </a:extLst>
          </p:cNvPr>
          <p:cNvSpPr txBox="1"/>
          <p:nvPr/>
        </p:nvSpPr>
        <p:spPr bwMode="auto">
          <a:xfrm>
            <a:off x="795012" y="3207726"/>
            <a:ext cx="376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33" name="TextBox 332">
            <a:extLst>
              <a:ext uri="{FF2B5EF4-FFF2-40B4-BE49-F238E27FC236}">
                <a16:creationId xmlns:a16="http://schemas.microsoft.com/office/drawing/2014/main" id="{2E6D18A4-37B8-4488-A3CC-6CDD762BA65D}"/>
              </a:ext>
            </a:extLst>
          </p:cNvPr>
          <p:cNvSpPr txBox="1"/>
          <p:nvPr/>
        </p:nvSpPr>
        <p:spPr bwMode="auto">
          <a:xfrm>
            <a:off x="795012" y="2858762"/>
            <a:ext cx="376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4" name="TextBox 333">
            <a:extLst>
              <a:ext uri="{FF2B5EF4-FFF2-40B4-BE49-F238E27FC236}">
                <a16:creationId xmlns:a16="http://schemas.microsoft.com/office/drawing/2014/main" id="{CD23F4E6-E374-4C2B-81F3-91C3262B3C22}"/>
              </a:ext>
            </a:extLst>
          </p:cNvPr>
          <p:cNvSpPr txBox="1"/>
          <p:nvPr/>
        </p:nvSpPr>
        <p:spPr bwMode="auto">
          <a:xfrm>
            <a:off x="795012" y="2494868"/>
            <a:ext cx="376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35" name="TextBox 334">
            <a:extLst>
              <a:ext uri="{FF2B5EF4-FFF2-40B4-BE49-F238E27FC236}">
                <a16:creationId xmlns:a16="http://schemas.microsoft.com/office/drawing/2014/main" id="{F9E0D5D1-542C-44C9-907C-1ADBC7850E37}"/>
              </a:ext>
            </a:extLst>
          </p:cNvPr>
          <p:cNvSpPr txBox="1"/>
          <p:nvPr/>
        </p:nvSpPr>
        <p:spPr bwMode="auto">
          <a:xfrm>
            <a:off x="795012" y="2151502"/>
            <a:ext cx="376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36" name="TextBox 335">
            <a:extLst>
              <a:ext uri="{FF2B5EF4-FFF2-40B4-BE49-F238E27FC236}">
                <a16:creationId xmlns:a16="http://schemas.microsoft.com/office/drawing/2014/main" id="{A09F018B-9A9B-48FA-937B-A608497CEA2C}"/>
              </a:ext>
            </a:extLst>
          </p:cNvPr>
          <p:cNvSpPr txBox="1"/>
          <p:nvPr/>
        </p:nvSpPr>
        <p:spPr bwMode="auto">
          <a:xfrm>
            <a:off x="729017" y="3903790"/>
            <a:ext cx="50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37" name="TextBox 336">
            <a:extLst>
              <a:ext uri="{FF2B5EF4-FFF2-40B4-BE49-F238E27FC236}">
                <a16:creationId xmlns:a16="http://schemas.microsoft.com/office/drawing/2014/main" id="{8568C268-D852-4D7A-8DBB-EB2F98DF54AF}"/>
              </a:ext>
            </a:extLst>
          </p:cNvPr>
          <p:cNvSpPr txBox="1"/>
          <p:nvPr/>
        </p:nvSpPr>
        <p:spPr bwMode="auto">
          <a:xfrm>
            <a:off x="729017" y="4256487"/>
            <a:ext cx="50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8" name="TextBox 337">
            <a:extLst>
              <a:ext uri="{FF2B5EF4-FFF2-40B4-BE49-F238E27FC236}">
                <a16:creationId xmlns:a16="http://schemas.microsoft.com/office/drawing/2014/main" id="{0741AF3B-55BD-436E-BFC8-41925F099110}"/>
              </a:ext>
            </a:extLst>
          </p:cNvPr>
          <p:cNvSpPr txBox="1"/>
          <p:nvPr/>
        </p:nvSpPr>
        <p:spPr bwMode="auto">
          <a:xfrm>
            <a:off x="729017" y="4590523"/>
            <a:ext cx="50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39" name="TextBox 338">
            <a:extLst>
              <a:ext uri="{FF2B5EF4-FFF2-40B4-BE49-F238E27FC236}">
                <a16:creationId xmlns:a16="http://schemas.microsoft.com/office/drawing/2014/main" id="{F1A1D1EE-693B-4682-983C-D7D49052822C}"/>
              </a:ext>
            </a:extLst>
          </p:cNvPr>
          <p:cNvSpPr txBox="1"/>
          <p:nvPr/>
        </p:nvSpPr>
        <p:spPr bwMode="auto">
          <a:xfrm>
            <a:off x="729017" y="4946952"/>
            <a:ext cx="50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40" name="TextBox 339">
            <a:extLst>
              <a:ext uri="{FF2B5EF4-FFF2-40B4-BE49-F238E27FC236}">
                <a16:creationId xmlns:a16="http://schemas.microsoft.com/office/drawing/2014/main" id="{E2A49461-771A-4F3B-9B18-87C02D022484}"/>
              </a:ext>
            </a:extLst>
          </p:cNvPr>
          <p:cNvSpPr txBox="1"/>
          <p:nvPr/>
        </p:nvSpPr>
        <p:spPr bwMode="auto">
          <a:xfrm>
            <a:off x="641310" y="5310847"/>
            <a:ext cx="552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41" name="TextBox 340">
            <a:extLst>
              <a:ext uri="{FF2B5EF4-FFF2-40B4-BE49-F238E27FC236}">
                <a16:creationId xmlns:a16="http://schemas.microsoft.com/office/drawing/2014/main" id="{05B4160C-30AC-42DA-8B23-05F5A2A16193}"/>
              </a:ext>
            </a:extLst>
          </p:cNvPr>
          <p:cNvSpPr txBox="1"/>
          <p:nvPr/>
        </p:nvSpPr>
        <p:spPr bwMode="auto">
          <a:xfrm>
            <a:off x="4552922" y="2311743"/>
            <a:ext cx="167913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Partial response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Stable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Progressive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evaluable</a:t>
            </a:r>
          </a:p>
        </p:txBody>
      </p:sp>
      <p:sp>
        <p:nvSpPr>
          <p:cNvPr id="342" name="TextBox 341">
            <a:extLst>
              <a:ext uri="{FF2B5EF4-FFF2-40B4-BE49-F238E27FC236}">
                <a16:creationId xmlns:a16="http://schemas.microsoft.com/office/drawing/2014/main" id="{9216D086-6D0D-45E9-B81F-B261AA1A9EF4}"/>
              </a:ext>
            </a:extLst>
          </p:cNvPr>
          <p:cNvSpPr txBox="1"/>
          <p:nvPr/>
        </p:nvSpPr>
        <p:spPr bwMode="auto">
          <a:xfrm>
            <a:off x="4308305" y="2102073"/>
            <a:ext cx="25585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Confirmed Response</a:t>
            </a:r>
          </a:p>
        </p:txBody>
      </p:sp>
      <p:sp>
        <p:nvSpPr>
          <p:cNvPr id="283" name="Oval 282">
            <a:extLst>
              <a:ext uri="{FF2B5EF4-FFF2-40B4-BE49-F238E27FC236}">
                <a16:creationId xmlns:a16="http://schemas.microsoft.com/office/drawing/2014/main" id="{F1D28639-FDF5-4405-8920-C30FE1F729BE}"/>
              </a:ext>
            </a:extLst>
          </p:cNvPr>
          <p:cNvSpPr/>
          <p:nvPr/>
        </p:nvSpPr>
        <p:spPr bwMode="auto">
          <a:xfrm>
            <a:off x="9078859" y="2256544"/>
            <a:ext cx="59993" cy="59993"/>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521432B0-3B61-45EF-8FBA-2CA1DBADED91}"/>
              </a:ext>
            </a:extLst>
          </p:cNvPr>
          <p:cNvSpPr txBox="1"/>
          <p:nvPr/>
        </p:nvSpPr>
        <p:spPr bwMode="auto">
          <a:xfrm>
            <a:off x="1574245" y="2344770"/>
            <a:ext cx="2685316" cy="707886"/>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(per IRC): 47% </a:t>
            </a:r>
            <a:b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31%-62%)</a:t>
            </a:r>
          </a:p>
        </p:txBody>
      </p:sp>
      <p:sp>
        <p:nvSpPr>
          <p:cNvPr id="5" name="Rectangle 4">
            <a:extLst>
              <a:ext uri="{FF2B5EF4-FFF2-40B4-BE49-F238E27FC236}">
                <a16:creationId xmlns:a16="http://schemas.microsoft.com/office/drawing/2014/main" id="{8753BF0E-5C65-E744-ACFC-067A5B563B65}"/>
              </a:ext>
            </a:extLst>
          </p:cNvPr>
          <p:cNvSpPr/>
          <p:nvPr/>
        </p:nvSpPr>
        <p:spPr>
          <a:xfrm>
            <a:off x="1255336" y="4764002"/>
            <a:ext cx="6338563" cy="646331"/>
          </a:xfrm>
          <a:prstGeom prst="rect">
            <a:avLst/>
          </a:prstGeom>
        </p:spPr>
        <p:txBody>
          <a:bodyPr wrap="square" lIns="0" tIns="0" rIns="0" bIns="0">
            <a:spAutoFit/>
          </a:bodyPr>
          <a:lstStyle/>
          <a:p>
            <a:pPr fontAlgn="base">
              <a:spcBef>
                <a:spcPct val="0"/>
              </a:spcBef>
              <a:spcAft>
                <a:spcPct val="0"/>
              </a:spcAft>
              <a:defRPr/>
            </a:pPr>
            <a:r>
              <a:rPr lang="en-US" sz="1400" b="0" dirty="0">
                <a:solidFill>
                  <a:prstClr val="black"/>
                </a:solidFill>
                <a:latin typeface="Calibri" panose="020F0502020204030204" pitchFamily="34" charset="0"/>
                <a:cs typeface="Calibri" panose="020F0502020204030204" pitchFamily="34" charset="0"/>
              </a:rPr>
              <a:t>Median PFS: 9 mo (investigator) </a:t>
            </a:r>
          </a:p>
          <a:p>
            <a:pPr fontAlgn="base">
              <a:spcBef>
                <a:spcPct val="0"/>
              </a:spcBef>
              <a:spcAft>
                <a:spcPct val="0"/>
              </a:spcAft>
              <a:defRPr/>
            </a:pPr>
            <a:r>
              <a:rPr lang="en-US" sz="1400" b="0" dirty="0">
                <a:solidFill>
                  <a:prstClr val="black"/>
                </a:solidFill>
                <a:latin typeface="Calibri" panose="020F0502020204030204" pitchFamily="34" charset="0"/>
                <a:cs typeface="Calibri" panose="020F0502020204030204" pitchFamily="34" charset="0"/>
              </a:rPr>
              <a:t>Median OS: 13 mo</a:t>
            </a:r>
          </a:p>
          <a:p>
            <a:pPr fontAlgn="base">
              <a:spcBef>
                <a:spcPct val="0"/>
              </a:spcBef>
              <a:spcAft>
                <a:spcPct val="0"/>
              </a:spcAft>
              <a:defRPr/>
            </a:pPr>
            <a:r>
              <a:rPr lang="en-US" sz="1400" b="0" dirty="0">
                <a:solidFill>
                  <a:prstClr val="black"/>
                </a:solidFill>
                <a:latin typeface="Calibri" panose="020F0502020204030204" pitchFamily="34" charset="0"/>
                <a:cs typeface="Calibri" panose="020F0502020204030204" pitchFamily="34" charset="0"/>
              </a:rPr>
              <a:t>DoR: 9 mo</a:t>
            </a:r>
          </a:p>
        </p:txBody>
      </p:sp>
      <p:sp>
        <p:nvSpPr>
          <p:cNvPr id="6" name="Content Placeholder 1">
            <a:extLst>
              <a:ext uri="{FF2B5EF4-FFF2-40B4-BE49-F238E27FC236}">
                <a16:creationId xmlns:a16="http://schemas.microsoft.com/office/drawing/2014/main" id="{2F231898-DDDE-F5FD-5803-F5A8621B7D0B}"/>
              </a:ext>
            </a:extLst>
          </p:cNvPr>
          <p:cNvSpPr txBox="1">
            <a:spLocks/>
          </p:cNvSpPr>
          <p:nvPr/>
        </p:nvSpPr>
        <p:spPr bwMode="auto">
          <a:xfrm>
            <a:off x="613369" y="5900081"/>
            <a:ext cx="11273396" cy="56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cs typeface="Calibri" panose="020F0502020204030204" pitchFamily="34" charset="0"/>
              </a:rPr>
              <a:t>FDA approved for unresectable/metastatic solid tumors with </a:t>
            </a:r>
            <a:r>
              <a:rPr lang="en-US" sz="1800" b="0" i="1" kern="0" dirty="0">
                <a:cs typeface="Calibri" panose="020F0502020204030204" pitchFamily="34" charset="0"/>
              </a:rPr>
              <a:t>BRAF</a:t>
            </a:r>
            <a:r>
              <a:rPr lang="en-US" sz="1800" b="0" kern="0" dirty="0">
                <a:cs typeface="Calibri" panose="020F0502020204030204" pitchFamily="34" charset="0"/>
              </a:rPr>
              <a:t> V600E mutation after PD following prior treatment with no satisfactory alternative treatment option </a:t>
            </a:r>
          </a:p>
        </p:txBody>
      </p:sp>
    </p:spTree>
    <p:extLst>
      <p:ext uri="{BB962C8B-B14F-4D97-AF65-F5344CB8AC3E}">
        <p14:creationId xmlns:p14="http://schemas.microsoft.com/office/powerpoint/2010/main" val="1322930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11">
            <a:extLst>
              <a:ext uri="{FF2B5EF4-FFF2-40B4-BE49-F238E27FC236}">
                <a16:creationId xmlns:a16="http://schemas.microsoft.com/office/drawing/2014/main" id="{A0146320-18C1-2FC8-CE9E-BBC21ECBECEC}"/>
              </a:ext>
            </a:extLst>
          </p:cNvPr>
          <p:cNvSpPr txBox="1">
            <a:spLocks noChangeArrowheads="1"/>
          </p:cNvSpPr>
          <p:nvPr/>
        </p:nvSpPr>
        <p:spPr bwMode="auto">
          <a:xfrm>
            <a:off x="414339" y="63631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Ohba. ASCO 2022. Abstr 4006.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Meric-Bernstam. JCO. 2024;42:47. </a:t>
            </a:r>
          </a:p>
        </p:txBody>
      </p:sp>
      <p:sp>
        <p:nvSpPr>
          <p:cNvPr id="4" name="Title 3">
            <a:extLst>
              <a:ext uri="{FF2B5EF4-FFF2-40B4-BE49-F238E27FC236}">
                <a16:creationId xmlns:a16="http://schemas.microsoft.com/office/drawing/2014/main" id="{0A82CA7C-5132-BCD7-CFC9-31FA29519D3C}"/>
              </a:ext>
            </a:extLst>
          </p:cNvPr>
          <p:cNvSpPr>
            <a:spLocks noGrp="1"/>
          </p:cNvSpPr>
          <p:nvPr>
            <p:ph type="title"/>
          </p:nvPr>
        </p:nvSpPr>
        <p:spPr/>
        <p:txBody>
          <a:bodyPr/>
          <a:lstStyle/>
          <a:p>
            <a:r>
              <a:rPr lang="en-US" altLang="en-US" sz="3600" dirty="0"/>
              <a:t>Trastuzumab Deruxtecan for Advanced</a:t>
            </a:r>
            <a:br>
              <a:rPr lang="en-US" altLang="en-US" sz="3600" dirty="0"/>
            </a:br>
            <a:r>
              <a:rPr lang="en-US" altLang="en-US" sz="3600" dirty="0"/>
              <a:t>HER2-Expressing BTC</a:t>
            </a:r>
            <a:endParaRPr lang="en-US" dirty="0"/>
          </a:p>
        </p:txBody>
      </p:sp>
      <p:sp>
        <p:nvSpPr>
          <p:cNvPr id="3" name="Content Placeholder 2">
            <a:extLst>
              <a:ext uri="{FF2B5EF4-FFF2-40B4-BE49-F238E27FC236}">
                <a16:creationId xmlns:a16="http://schemas.microsoft.com/office/drawing/2014/main" id="{4BCF65A7-705C-E54F-C0EB-8BB074F83D2E}"/>
              </a:ext>
            </a:extLst>
          </p:cNvPr>
          <p:cNvSpPr>
            <a:spLocks noGrp="1"/>
          </p:cNvSpPr>
          <p:nvPr>
            <p:ph idx="1"/>
          </p:nvPr>
        </p:nvSpPr>
        <p:spPr/>
        <p:txBody>
          <a:bodyPr/>
          <a:lstStyle/>
          <a:p>
            <a:r>
              <a:rPr lang="en-US" altLang="en-US" sz="2000" dirty="0"/>
              <a:t>Trastuzumab deruxtecan: anti-HER2 ADC</a:t>
            </a:r>
            <a:endParaRPr lang="en-US" sz="2000" dirty="0"/>
          </a:p>
        </p:txBody>
      </p:sp>
      <p:graphicFrame>
        <p:nvGraphicFramePr>
          <p:cNvPr id="5" name="Content Placeholder 4">
            <a:extLst>
              <a:ext uri="{FF2B5EF4-FFF2-40B4-BE49-F238E27FC236}">
                <a16:creationId xmlns:a16="http://schemas.microsoft.com/office/drawing/2014/main" id="{116CA9CF-13B8-0244-9E2A-4DABB4F20512}"/>
              </a:ext>
            </a:extLst>
          </p:cNvPr>
          <p:cNvGraphicFramePr>
            <a:graphicFrameLocks/>
          </p:cNvGraphicFramePr>
          <p:nvPr>
            <p:extLst>
              <p:ext uri="{D42A27DB-BD31-4B8C-83A1-F6EECF244321}">
                <p14:modId xmlns:p14="http://schemas.microsoft.com/office/powerpoint/2010/main" val="2955615701"/>
              </p:ext>
            </p:extLst>
          </p:nvPr>
        </p:nvGraphicFramePr>
        <p:xfrm>
          <a:off x="717550" y="1889137"/>
          <a:ext cx="10788651" cy="3291840"/>
        </p:xfrm>
        <a:graphic>
          <a:graphicData uri="http://schemas.openxmlformats.org/drawingml/2006/table">
            <a:tbl>
              <a:tblPr firstRow="1" bandRow="1">
                <a:tableStyleId>{0E3FDE45-AF77-4B5C-9715-49D594BDF05E}</a:tableStyleId>
              </a:tblPr>
              <a:tblGrid>
                <a:gridCol w="1986907">
                  <a:extLst>
                    <a:ext uri="{9D8B030D-6E8A-4147-A177-3AD203B41FA5}">
                      <a16:colId xmlns:a16="http://schemas.microsoft.com/office/drawing/2014/main" val="3741806511"/>
                    </a:ext>
                  </a:extLst>
                </a:gridCol>
                <a:gridCol w="4400872">
                  <a:extLst>
                    <a:ext uri="{9D8B030D-6E8A-4147-A177-3AD203B41FA5}">
                      <a16:colId xmlns:a16="http://schemas.microsoft.com/office/drawing/2014/main" val="222999309"/>
                    </a:ext>
                  </a:extLst>
                </a:gridCol>
                <a:gridCol w="4400872">
                  <a:extLst>
                    <a:ext uri="{9D8B030D-6E8A-4147-A177-3AD203B41FA5}">
                      <a16:colId xmlns:a16="http://schemas.microsoft.com/office/drawing/2014/main" val="62755861"/>
                    </a:ext>
                  </a:extLst>
                </a:gridCol>
              </a:tblGrid>
              <a:tr h="1902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Outcomes</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HERB</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DESTINY Pan-Tumor02</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836987927"/>
                  </a:ext>
                </a:extLst>
              </a:tr>
              <a:tr h="6181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Trial population</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Unresectable/recurrent </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HER2</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-expressing BTC; refractory or intolerant to gemcitabine-containing therapy (N = 32; n = 24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HER2 high, n = 8 HER2 low)</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Included locally advanced, unresectable or metastatic </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HER2-</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expressing (IHC 3+ or 2+) BTC, PD after ≥1 systemic treatment/no</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alternative treatment options (n = 41*)</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71664353"/>
                  </a:ext>
                </a:extLst>
              </a:tr>
              <a:tr h="1902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36.4 (HER2 high), 12.5 (HER2 low)</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l-PL"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(overall)</a:t>
                      </a:r>
                      <a:r>
                        <a:rPr kumimoji="0" lang="pl-PL"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56.3 (IHC3+), 0 (IHC2+)</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r h="3582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 </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(HER2 high), 3.5 (HER2 low)</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 (overall)</a:t>
                      </a:r>
                      <a:r>
                        <a:rPr kumimoji="0" lang="pl-PL"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a:t>
                      </a:r>
                      <a:r>
                        <a:rPr kumimoji="0" lang="pl-PL"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(IHC3+),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a:t>
                      </a:r>
                      <a:r>
                        <a:rPr kumimoji="0" lang="pl-PL"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(IHC2+)</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5437291"/>
                  </a:ext>
                </a:extLst>
              </a:tr>
              <a:tr h="1902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 </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 (HER2 high), 8.9 (HER2 low)</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(overall)</a:t>
                      </a:r>
                      <a:r>
                        <a:rPr kumimoji="0" lang="pl-PL"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 </a:t>
                      </a:r>
                      <a:r>
                        <a:rPr kumimoji="0" lang="pl-PL"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(IHC3+),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a:t>
                      </a:r>
                      <a:r>
                        <a:rPr kumimoji="0" lang="pl-PL"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(IHC2+)</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9171500"/>
                  </a:ext>
                </a:extLst>
              </a:tr>
              <a:tr h="3328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Key AEs</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Anemia, neutropenia, leukopenia, interstitial lung disease (25%)</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 anemia, neutropenia, interstitial lung disease (10.5 overall%)</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39741892"/>
                  </a:ext>
                </a:extLst>
              </a:tr>
            </a:tbl>
          </a:graphicData>
        </a:graphic>
      </p:graphicFrame>
      <p:sp>
        <p:nvSpPr>
          <p:cNvPr id="6" name="Text Box 15">
            <a:extLst>
              <a:ext uri="{FF2B5EF4-FFF2-40B4-BE49-F238E27FC236}">
                <a16:creationId xmlns:a16="http://schemas.microsoft.com/office/drawing/2014/main" id="{12127734-0FCC-B196-30C8-25AEDDF33F57}"/>
              </a:ext>
            </a:extLst>
          </p:cNvPr>
          <p:cNvSpPr txBox="1">
            <a:spLocks noChangeArrowheads="1"/>
          </p:cNvSpPr>
          <p:nvPr/>
        </p:nvSpPr>
        <p:spPr bwMode="auto">
          <a:xfrm>
            <a:off x="438701" y="6101798"/>
            <a:ext cx="8976818" cy="30777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4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*Part of basket trial including additional solid tumor cohorts.</a:t>
            </a:r>
          </a:p>
        </p:txBody>
      </p:sp>
      <p:sp>
        <p:nvSpPr>
          <p:cNvPr id="2" name="Content Placeholder 2">
            <a:extLst>
              <a:ext uri="{FF2B5EF4-FFF2-40B4-BE49-F238E27FC236}">
                <a16:creationId xmlns:a16="http://schemas.microsoft.com/office/drawing/2014/main" id="{F8ACD0C4-19F2-817A-4003-4BBBB7D8CCE9}"/>
              </a:ext>
            </a:extLst>
          </p:cNvPr>
          <p:cNvSpPr txBox="1">
            <a:spLocks/>
          </p:cNvSpPr>
          <p:nvPr/>
        </p:nvSpPr>
        <p:spPr bwMode="auto">
          <a:xfrm>
            <a:off x="609759" y="5170190"/>
            <a:ext cx="10877529" cy="70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altLang="en-US" sz="2000" kern="0" dirty="0">
                <a:solidFill>
                  <a:schemeClr val="accent1"/>
                </a:solidFill>
              </a:rPr>
              <a:t>Trastuzumab deruxtecan now with accelerated FDA approval for patients with unresectable or metastatic HER2-positive (IHC 3+) solid tumors who have received prior systemic treatment and have no satisfactory alternative treatment options (tumor agnostic indication)</a:t>
            </a:r>
            <a:endParaRPr lang="en-US" sz="2000" kern="0" dirty="0">
              <a:solidFill>
                <a:schemeClr val="accent1"/>
              </a:solidFill>
            </a:endParaRPr>
          </a:p>
        </p:txBody>
      </p:sp>
    </p:spTree>
    <p:extLst>
      <p:ext uri="{BB962C8B-B14F-4D97-AF65-F5344CB8AC3E}">
        <p14:creationId xmlns:p14="http://schemas.microsoft.com/office/powerpoint/2010/main" val="674589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8" y="238127"/>
            <a:ext cx="10134441" cy="1103313"/>
          </a:xfrm>
        </p:spPr>
        <p:txBody>
          <a:bodyPr/>
          <a:lstStyle/>
          <a:p>
            <a:r>
              <a:rPr lang="en-US" altLang="en-US" sz="3600" dirty="0"/>
              <a:t>HERIZON-BTC-01: Zanidatamab for </a:t>
            </a:r>
            <a:br>
              <a:rPr lang="en-US" altLang="en-US" sz="3600" dirty="0"/>
            </a:br>
            <a:r>
              <a:rPr lang="en-US" altLang="en-US" sz="3600" dirty="0"/>
              <a:t>Previously Treated HER2‑Amplified BTC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marL="239713" indent="-239713"/>
            <a:r>
              <a:rPr lang="en-US" altLang="en-US" sz="1800" dirty="0"/>
              <a:t>Open-label phase IIb study of zanidatamab</a:t>
            </a:r>
            <a:r>
              <a:rPr lang="en-US" altLang="en-US" sz="1800" baseline="30000" dirty="0"/>
              <a:t>†</a:t>
            </a:r>
            <a:r>
              <a:rPr lang="en-US" altLang="en-US" sz="1800" dirty="0"/>
              <a:t> for HER2-amplified, locally advanced unresectable or metastatic BTC with PD after gemcitabine-containing chemotherapy regimen; no prior HER2-targeted therapy (N = 87)</a:t>
            </a:r>
          </a:p>
        </p:txBody>
      </p:sp>
      <p:sp>
        <p:nvSpPr>
          <p:cNvPr id="2" name="Content Placeholder 2">
            <a:extLst>
              <a:ext uri="{FF2B5EF4-FFF2-40B4-BE49-F238E27FC236}">
                <a16:creationId xmlns:a16="http://schemas.microsoft.com/office/drawing/2014/main" id="{BECFB335-BAA3-C3AD-F865-F514119B13ED}"/>
              </a:ext>
            </a:extLst>
          </p:cNvPr>
          <p:cNvSpPr txBox="1">
            <a:spLocks/>
          </p:cNvSpPr>
          <p:nvPr/>
        </p:nvSpPr>
        <p:spPr bwMode="auto">
          <a:xfrm>
            <a:off x="7284545" y="2353521"/>
            <a:ext cx="4635516" cy="3125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4950" marR="0" lvl="0" indent="-23495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 outcomes: ORR 41.3%; DCR 68.8%; TTR 1.8 mo; DoR 12.9 mo; mPFS 5.5 mo</a:t>
            </a:r>
          </a:p>
          <a:p>
            <a:pPr marL="234950" marR="0" lvl="0" indent="-23495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Most frequent grade ≥3 AEs: diarrhea (4.6%), decreased ejection fraction (3.4%)</a:t>
            </a:r>
          </a:p>
        </p:txBody>
      </p:sp>
      <p:sp>
        <p:nvSpPr>
          <p:cNvPr id="20" name="TextBox 2">
            <a:extLst>
              <a:ext uri="{FF2B5EF4-FFF2-40B4-BE49-F238E27FC236}">
                <a16:creationId xmlns:a16="http://schemas.microsoft.com/office/drawing/2014/main" id="{C9011FAB-B766-055B-F2B2-6FD845653C35}"/>
              </a:ext>
            </a:extLst>
          </p:cNvPr>
          <p:cNvSpPr txBox="1"/>
          <p:nvPr/>
        </p:nvSpPr>
        <p:spPr bwMode="auto">
          <a:xfrm rot="16200000">
            <a:off x="-1500975" y="4081262"/>
            <a:ext cx="3891699" cy="338554"/>
          </a:xfrm>
          <a:prstGeom prst="rect">
            <a:avLst/>
          </a:prstGeom>
          <a:solidFill>
            <a:schemeClr val="tx1"/>
          </a:solidFill>
          <a:ln>
            <a:noFill/>
          </a:ln>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Baseline (%)</a:t>
            </a:r>
          </a:p>
        </p:txBody>
      </p:sp>
      <p:grpSp>
        <p:nvGrpSpPr>
          <p:cNvPr id="7" name="Group 6">
            <a:extLst>
              <a:ext uri="{FF2B5EF4-FFF2-40B4-BE49-F238E27FC236}">
                <a16:creationId xmlns:a16="http://schemas.microsoft.com/office/drawing/2014/main" id="{BA58A619-A957-3EAC-8BFD-F40B761C15C7}"/>
              </a:ext>
            </a:extLst>
          </p:cNvPr>
          <p:cNvGrpSpPr/>
          <p:nvPr/>
        </p:nvGrpSpPr>
        <p:grpSpPr>
          <a:xfrm>
            <a:off x="993423" y="2345070"/>
            <a:ext cx="98673" cy="3840480"/>
            <a:chOff x="932160" y="2378937"/>
            <a:chExt cx="119295" cy="3840480"/>
          </a:xfrm>
        </p:grpSpPr>
        <p:cxnSp>
          <p:nvCxnSpPr>
            <p:cNvPr id="9292" name="Straight Connector 9291">
              <a:extLst>
                <a:ext uri="{FF2B5EF4-FFF2-40B4-BE49-F238E27FC236}">
                  <a16:creationId xmlns:a16="http://schemas.microsoft.com/office/drawing/2014/main" id="{3F585296-12B4-2A5E-5550-6AF0B753D6F2}"/>
                </a:ext>
              </a:extLst>
            </p:cNvPr>
            <p:cNvCxnSpPr>
              <a:cxnSpLocks/>
            </p:cNvCxnSpPr>
            <p:nvPr/>
          </p:nvCxnSpPr>
          <p:spPr bwMode="auto">
            <a:xfrm>
              <a:off x="1036087" y="2378937"/>
              <a:ext cx="0" cy="3840480"/>
            </a:xfrm>
            <a:prstGeom prst="line">
              <a:avLst/>
            </a:prstGeom>
            <a:noFill/>
            <a:ln w="28575" cap="flat" cmpd="sng" algn="ctr">
              <a:solidFill>
                <a:schemeClr val="bg1"/>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363E34EF-CE6D-7AD8-EFB5-3844BFC3BF00}"/>
                </a:ext>
              </a:extLst>
            </p:cNvPr>
            <p:cNvGrpSpPr/>
            <p:nvPr/>
          </p:nvGrpSpPr>
          <p:grpSpPr>
            <a:xfrm>
              <a:off x="932160" y="2413312"/>
              <a:ext cx="119295" cy="3728611"/>
              <a:chOff x="932160" y="2413312"/>
              <a:chExt cx="119295" cy="3728611"/>
            </a:xfrm>
          </p:grpSpPr>
          <p:cxnSp>
            <p:nvCxnSpPr>
              <p:cNvPr id="9293" name="Straight Connector 9292">
                <a:extLst>
                  <a:ext uri="{FF2B5EF4-FFF2-40B4-BE49-F238E27FC236}">
                    <a16:creationId xmlns:a16="http://schemas.microsoft.com/office/drawing/2014/main" id="{0410D704-DE06-65BA-2382-12EFBDDFAD8C}"/>
                  </a:ext>
                </a:extLst>
              </p:cNvPr>
              <p:cNvCxnSpPr>
                <a:cxnSpLocks/>
              </p:cNvCxnSpPr>
              <p:nvPr/>
            </p:nvCxnSpPr>
            <p:spPr bwMode="auto">
              <a:xfrm>
                <a:off x="932160" y="3091242"/>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7D6A6B03-12C2-A828-9D63-DB44570C25D1}"/>
                  </a:ext>
                </a:extLst>
              </p:cNvPr>
              <p:cNvCxnSpPr>
                <a:cxnSpLocks/>
              </p:cNvCxnSpPr>
              <p:nvPr/>
            </p:nvCxnSpPr>
            <p:spPr bwMode="auto">
              <a:xfrm>
                <a:off x="932160" y="3430207"/>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9EC16D7C-3549-9681-4CBB-89F940D5E13B}"/>
                  </a:ext>
                </a:extLst>
              </p:cNvPr>
              <p:cNvCxnSpPr>
                <a:cxnSpLocks/>
              </p:cNvCxnSpPr>
              <p:nvPr/>
            </p:nvCxnSpPr>
            <p:spPr bwMode="auto">
              <a:xfrm>
                <a:off x="932160" y="3769172"/>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A227BF86-B483-2206-DA90-983F4A8C928D}"/>
                  </a:ext>
                </a:extLst>
              </p:cNvPr>
              <p:cNvCxnSpPr>
                <a:cxnSpLocks/>
              </p:cNvCxnSpPr>
              <p:nvPr/>
            </p:nvCxnSpPr>
            <p:spPr bwMode="auto">
              <a:xfrm>
                <a:off x="932160" y="4108137"/>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B2BE4E5E-2B1B-EA59-D575-743552D221AA}"/>
                  </a:ext>
                </a:extLst>
              </p:cNvPr>
              <p:cNvCxnSpPr>
                <a:cxnSpLocks/>
              </p:cNvCxnSpPr>
              <p:nvPr/>
            </p:nvCxnSpPr>
            <p:spPr bwMode="auto">
              <a:xfrm>
                <a:off x="932160" y="4447102"/>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DF1E1A85-6B9F-8050-9D36-3CCCD6D2AF4D}"/>
                  </a:ext>
                </a:extLst>
              </p:cNvPr>
              <p:cNvCxnSpPr>
                <a:cxnSpLocks/>
              </p:cNvCxnSpPr>
              <p:nvPr/>
            </p:nvCxnSpPr>
            <p:spPr bwMode="auto">
              <a:xfrm>
                <a:off x="953935" y="4786067"/>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7F8A1676-8474-9E50-1E33-AF5C8F683ECD}"/>
                  </a:ext>
                </a:extLst>
              </p:cNvPr>
              <p:cNvCxnSpPr>
                <a:cxnSpLocks/>
              </p:cNvCxnSpPr>
              <p:nvPr/>
            </p:nvCxnSpPr>
            <p:spPr bwMode="auto">
              <a:xfrm>
                <a:off x="953935" y="5125032"/>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D44F0C88-98CB-E0B4-4C9B-58AA4603FDDD}"/>
                  </a:ext>
                </a:extLst>
              </p:cNvPr>
              <p:cNvCxnSpPr>
                <a:cxnSpLocks/>
              </p:cNvCxnSpPr>
              <p:nvPr/>
            </p:nvCxnSpPr>
            <p:spPr bwMode="auto">
              <a:xfrm>
                <a:off x="953935" y="5463997"/>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B30F4C91-2E09-7E8F-6DF5-61DE3E0E31AD}"/>
                  </a:ext>
                </a:extLst>
              </p:cNvPr>
              <p:cNvCxnSpPr>
                <a:cxnSpLocks/>
              </p:cNvCxnSpPr>
              <p:nvPr/>
            </p:nvCxnSpPr>
            <p:spPr bwMode="auto">
              <a:xfrm>
                <a:off x="953935" y="5802962"/>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A1E78B60-436A-A05B-64B0-64ACE550B650}"/>
                  </a:ext>
                </a:extLst>
              </p:cNvPr>
              <p:cNvCxnSpPr>
                <a:cxnSpLocks/>
              </p:cNvCxnSpPr>
              <p:nvPr/>
            </p:nvCxnSpPr>
            <p:spPr bwMode="auto">
              <a:xfrm>
                <a:off x="953935" y="6141923"/>
                <a:ext cx="89835" cy="0"/>
              </a:xfrm>
              <a:prstGeom prst="line">
                <a:avLst/>
              </a:prstGeom>
              <a:noFill/>
              <a:ln w="28575" cap="flat" cmpd="sng" algn="ctr">
                <a:solidFill>
                  <a:schemeClr val="bg1"/>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DFAB839F-623A-5269-8C9B-29419B3355E8}"/>
                  </a:ext>
                </a:extLst>
              </p:cNvPr>
              <p:cNvCxnSpPr>
                <a:cxnSpLocks/>
              </p:cNvCxnSpPr>
              <p:nvPr/>
            </p:nvCxnSpPr>
            <p:spPr bwMode="auto">
              <a:xfrm>
                <a:off x="932160" y="2413312"/>
                <a:ext cx="119295" cy="0"/>
              </a:xfrm>
              <a:prstGeom prst="line">
                <a:avLst/>
              </a:prstGeom>
              <a:noFill/>
              <a:ln w="28575" cap="flat" cmpd="sng" algn="ctr">
                <a:solidFill>
                  <a:schemeClr val="bg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4B21CA57-FA22-A9CE-CF7E-4F7C031B7C14}"/>
                  </a:ext>
                </a:extLst>
              </p:cNvPr>
              <p:cNvCxnSpPr>
                <a:cxnSpLocks/>
              </p:cNvCxnSpPr>
              <p:nvPr/>
            </p:nvCxnSpPr>
            <p:spPr bwMode="auto">
              <a:xfrm>
                <a:off x="932160" y="2752277"/>
                <a:ext cx="8983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 name="Group 4">
            <a:extLst>
              <a:ext uri="{FF2B5EF4-FFF2-40B4-BE49-F238E27FC236}">
                <a16:creationId xmlns:a16="http://schemas.microsoft.com/office/drawing/2014/main" id="{6610C888-F419-9DAB-3D91-1B50551AA967}"/>
              </a:ext>
            </a:extLst>
          </p:cNvPr>
          <p:cNvGrpSpPr/>
          <p:nvPr/>
        </p:nvGrpSpPr>
        <p:grpSpPr>
          <a:xfrm>
            <a:off x="348894" y="2190884"/>
            <a:ext cx="677553" cy="4090271"/>
            <a:chOff x="328573" y="2224751"/>
            <a:chExt cx="677553" cy="4090271"/>
          </a:xfrm>
        </p:grpSpPr>
        <p:sp>
          <p:nvSpPr>
            <p:cNvPr id="9299" name="TextBox 9282">
              <a:extLst>
                <a:ext uri="{FF2B5EF4-FFF2-40B4-BE49-F238E27FC236}">
                  <a16:creationId xmlns:a16="http://schemas.microsoft.com/office/drawing/2014/main" id="{CF6ECE1F-E997-7A03-7144-B8D8CEA71CCA}"/>
                </a:ext>
              </a:extLst>
            </p:cNvPr>
            <p:cNvSpPr txBox="1"/>
            <p:nvPr/>
          </p:nvSpPr>
          <p:spPr bwMode="auto">
            <a:xfrm>
              <a:off x="350343" y="2563018"/>
              <a:ext cx="655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300" name="TextBox 9283">
              <a:extLst>
                <a:ext uri="{FF2B5EF4-FFF2-40B4-BE49-F238E27FC236}">
                  <a16:creationId xmlns:a16="http://schemas.microsoft.com/office/drawing/2014/main" id="{C854716A-D496-691B-A233-EC4B3048D066}"/>
                </a:ext>
              </a:extLst>
            </p:cNvPr>
            <p:cNvSpPr txBox="1"/>
            <p:nvPr/>
          </p:nvSpPr>
          <p:spPr bwMode="auto">
            <a:xfrm>
              <a:off x="493590" y="2901285"/>
              <a:ext cx="512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301" name="TextBox 9284">
              <a:extLst>
                <a:ext uri="{FF2B5EF4-FFF2-40B4-BE49-F238E27FC236}">
                  <a16:creationId xmlns:a16="http://schemas.microsoft.com/office/drawing/2014/main" id="{F4C3AA3D-9765-B215-1D5B-FB0CF568EE4F}"/>
                </a:ext>
              </a:extLst>
            </p:cNvPr>
            <p:cNvSpPr txBox="1"/>
            <p:nvPr/>
          </p:nvSpPr>
          <p:spPr bwMode="auto">
            <a:xfrm>
              <a:off x="493590" y="3239552"/>
              <a:ext cx="512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302" name="TextBox 9285">
              <a:extLst>
                <a:ext uri="{FF2B5EF4-FFF2-40B4-BE49-F238E27FC236}">
                  <a16:creationId xmlns:a16="http://schemas.microsoft.com/office/drawing/2014/main" id="{843D478A-E7C2-4762-F168-72FA3279FEB6}"/>
                </a:ext>
              </a:extLst>
            </p:cNvPr>
            <p:cNvSpPr txBox="1"/>
            <p:nvPr/>
          </p:nvSpPr>
          <p:spPr bwMode="auto">
            <a:xfrm>
              <a:off x="493590" y="3577819"/>
              <a:ext cx="512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303" name="TextBox 9286">
              <a:extLst>
                <a:ext uri="{FF2B5EF4-FFF2-40B4-BE49-F238E27FC236}">
                  <a16:creationId xmlns:a16="http://schemas.microsoft.com/office/drawing/2014/main" id="{F681C2A2-5131-80A8-565A-9837767CE30B}"/>
                </a:ext>
              </a:extLst>
            </p:cNvPr>
            <p:cNvSpPr txBox="1"/>
            <p:nvPr/>
          </p:nvSpPr>
          <p:spPr bwMode="auto">
            <a:xfrm>
              <a:off x="493590" y="3916086"/>
              <a:ext cx="512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304" name="TextBox 9287">
              <a:extLst>
                <a:ext uri="{FF2B5EF4-FFF2-40B4-BE49-F238E27FC236}">
                  <a16:creationId xmlns:a16="http://schemas.microsoft.com/office/drawing/2014/main" id="{09557DFA-18CC-16E1-477B-7B86E38355CE}"/>
                </a:ext>
              </a:extLst>
            </p:cNvPr>
            <p:cNvSpPr txBox="1"/>
            <p:nvPr/>
          </p:nvSpPr>
          <p:spPr bwMode="auto">
            <a:xfrm>
              <a:off x="636833" y="4254353"/>
              <a:ext cx="3692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310" name="TextBox 9293">
              <a:extLst>
                <a:ext uri="{FF2B5EF4-FFF2-40B4-BE49-F238E27FC236}">
                  <a16:creationId xmlns:a16="http://schemas.microsoft.com/office/drawing/2014/main" id="{B706B7F4-3AA7-9B4A-B064-2344491F3BC5}"/>
                </a:ext>
              </a:extLst>
            </p:cNvPr>
            <p:cNvSpPr txBox="1"/>
            <p:nvPr/>
          </p:nvSpPr>
          <p:spPr bwMode="auto">
            <a:xfrm>
              <a:off x="350342" y="4592620"/>
              <a:ext cx="655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311" name="TextBox 9294">
              <a:extLst>
                <a:ext uri="{FF2B5EF4-FFF2-40B4-BE49-F238E27FC236}">
                  <a16:creationId xmlns:a16="http://schemas.microsoft.com/office/drawing/2014/main" id="{455A3466-34BA-C10A-606D-92F00AC278C9}"/>
                </a:ext>
              </a:extLst>
            </p:cNvPr>
            <p:cNvSpPr txBox="1"/>
            <p:nvPr/>
          </p:nvSpPr>
          <p:spPr bwMode="auto">
            <a:xfrm>
              <a:off x="493589" y="4930887"/>
              <a:ext cx="512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312" name="TextBox 9295">
              <a:extLst>
                <a:ext uri="{FF2B5EF4-FFF2-40B4-BE49-F238E27FC236}">
                  <a16:creationId xmlns:a16="http://schemas.microsoft.com/office/drawing/2014/main" id="{F085E833-684D-5A90-AD36-9D88A309329D}"/>
                </a:ext>
              </a:extLst>
            </p:cNvPr>
            <p:cNvSpPr txBox="1"/>
            <p:nvPr/>
          </p:nvSpPr>
          <p:spPr bwMode="auto">
            <a:xfrm>
              <a:off x="493589" y="5269154"/>
              <a:ext cx="512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313" name="TextBox 9296">
              <a:extLst>
                <a:ext uri="{FF2B5EF4-FFF2-40B4-BE49-F238E27FC236}">
                  <a16:creationId xmlns:a16="http://schemas.microsoft.com/office/drawing/2014/main" id="{7AF98669-BD2A-1E53-8505-121E874A4404}"/>
                </a:ext>
              </a:extLst>
            </p:cNvPr>
            <p:cNvSpPr txBox="1"/>
            <p:nvPr/>
          </p:nvSpPr>
          <p:spPr bwMode="auto">
            <a:xfrm>
              <a:off x="493589" y="5607421"/>
              <a:ext cx="512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314" name="TextBox 9297">
              <a:extLst>
                <a:ext uri="{FF2B5EF4-FFF2-40B4-BE49-F238E27FC236}">
                  <a16:creationId xmlns:a16="http://schemas.microsoft.com/office/drawing/2014/main" id="{A91EC5AD-E9D1-D870-6E37-2158421B8A45}"/>
                </a:ext>
              </a:extLst>
            </p:cNvPr>
            <p:cNvSpPr txBox="1"/>
            <p:nvPr/>
          </p:nvSpPr>
          <p:spPr bwMode="auto">
            <a:xfrm>
              <a:off x="328573" y="5945690"/>
              <a:ext cx="677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308" name="TextBox 9291">
              <a:extLst>
                <a:ext uri="{FF2B5EF4-FFF2-40B4-BE49-F238E27FC236}">
                  <a16:creationId xmlns:a16="http://schemas.microsoft.com/office/drawing/2014/main" id="{3D4A323A-FD55-8798-941B-B342AB2AF996}"/>
                </a:ext>
              </a:extLst>
            </p:cNvPr>
            <p:cNvSpPr txBox="1"/>
            <p:nvPr/>
          </p:nvSpPr>
          <p:spPr bwMode="auto">
            <a:xfrm>
              <a:off x="350343" y="2224751"/>
              <a:ext cx="655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grpSp>
      <p:sp>
        <p:nvSpPr>
          <p:cNvPr id="9291" name="TextBox 9274">
            <a:extLst>
              <a:ext uri="{FF2B5EF4-FFF2-40B4-BE49-F238E27FC236}">
                <a16:creationId xmlns:a16="http://schemas.microsoft.com/office/drawing/2014/main" id="{924B52F3-355F-E4C5-53A8-F52647CC97A5}"/>
              </a:ext>
            </a:extLst>
          </p:cNvPr>
          <p:cNvSpPr txBox="1"/>
          <p:nvPr/>
        </p:nvSpPr>
        <p:spPr bwMode="auto">
          <a:xfrm>
            <a:off x="1148464" y="3017055"/>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89" name="TextBox 9272">
            <a:extLst>
              <a:ext uri="{FF2B5EF4-FFF2-40B4-BE49-F238E27FC236}">
                <a16:creationId xmlns:a16="http://schemas.microsoft.com/office/drawing/2014/main" id="{1ABD00AD-A171-2B4D-1B21-1C8AA56A1FF3}"/>
              </a:ext>
            </a:extLst>
          </p:cNvPr>
          <p:cNvSpPr txBox="1"/>
          <p:nvPr/>
        </p:nvSpPr>
        <p:spPr bwMode="auto">
          <a:xfrm>
            <a:off x="1231517" y="3162457"/>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87" name="TextBox 9270">
            <a:extLst>
              <a:ext uri="{FF2B5EF4-FFF2-40B4-BE49-F238E27FC236}">
                <a16:creationId xmlns:a16="http://schemas.microsoft.com/office/drawing/2014/main" id="{0D3B4B52-AF24-2104-7EA0-63708561B9E0}"/>
              </a:ext>
            </a:extLst>
          </p:cNvPr>
          <p:cNvSpPr txBox="1"/>
          <p:nvPr/>
        </p:nvSpPr>
        <p:spPr bwMode="auto">
          <a:xfrm>
            <a:off x="1550817" y="3659420"/>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85" name="TextBox 9268">
            <a:extLst>
              <a:ext uri="{FF2B5EF4-FFF2-40B4-BE49-F238E27FC236}">
                <a16:creationId xmlns:a16="http://schemas.microsoft.com/office/drawing/2014/main" id="{0974C448-80F4-8C7D-52B6-B6B3F917B8B3}"/>
              </a:ext>
            </a:extLst>
          </p:cNvPr>
          <p:cNvSpPr txBox="1"/>
          <p:nvPr/>
        </p:nvSpPr>
        <p:spPr bwMode="auto">
          <a:xfrm>
            <a:off x="1794317" y="3839447"/>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83" name="TextBox 9266">
            <a:extLst>
              <a:ext uri="{FF2B5EF4-FFF2-40B4-BE49-F238E27FC236}">
                <a16:creationId xmlns:a16="http://schemas.microsoft.com/office/drawing/2014/main" id="{CE7EA244-B5BB-4FBA-7A98-5CFD1E271621}"/>
              </a:ext>
            </a:extLst>
          </p:cNvPr>
          <p:cNvSpPr txBox="1"/>
          <p:nvPr/>
        </p:nvSpPr>
        <p:spPr bwMode="auto">
          <a:xfrm>
            <a:off x="1717342" y="3714108"/>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81" name="TextBox 9264">
            <a:extLst>
              <a:ext uri="{FF2B5EF4-FFF2-40B4-BE49-F238E27FC236}">
                <a16:creationId xmlns:a16="http://schemas.microsoft.com/office/drawing/2014/main" id="{CA0C005E-E320-B108-1376-DA92D0F7B6B9}"/>
              </a:ext>
            </a:extLst>
          </p:cNvPr>
          <p:cNvSpPr txBox="1"/>
          <p:nvPr/>
        </p:nvSpPr>
        <p:spPr bwMode="auto">
          <a:xfrm>
            <a:off x="1631157" y="3659313"/>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79" name="TextBox 9262">
            <a:extLst>
              <a:ext uri="{FF2B5EF4-FFF2-40B4-BE49-F238E27FC236}">
                <a16:creationId xmlns:a16="http://schemas.microsoft.com/office/drawing/2014/main" id="{FD52DD4F-0603-E393-8587-DD7BE26DBF5E}"/>
              </a:ext>
            </a:extLst>
          </p:cNvPr>
          <p:cNvSpPr txBox="1"/>
          <p:nvPr/>
        </p:nvSpPr>
        <p:spPr bwMode="auto">
          <a:xfrm>
            <a:off x="1946893" y="3863078"/>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77" name="TextBox 9260">
            <a:extLst>
              <a:ext uri="{FF2B5EF4-FFF2-40B4-BE49-F238E27FC236}">
                <a16:creationId xmlns:a16="http://schemas.microsoft.com/office/drawing/2014/main" id="{026ABC8D-C1D1-D2C7-A2CA-79AABCE751A6}"/>
              </a:ext>
            </a:extLst>
          </p:cNvPr>
          <p:cNvSpPr txBox="1"/>
          <p:nvPr/>
        </p:nvSpPr>
        <p:spPr bwMode="auto">
          <a:xfrm>
            <a:off x="2345086" y="4134764"/>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75" name="TextBox 9258">
            <a:extLst>
              <a:ext uri="{FF2B5EF4-FFF2-40B4-BE49-F238E27FC236}">
                <a16:creationId xmlns:a16="http://schemas.microsoft.com/office/drawing/2014/main" id="{9AF62F79-5096-1D05-0D20-37BBF5832903}"/>
              </a:ext>
            </a:extLst>
          </p:cNvPr>
          <p:cNvSpPr txBox="1"/>
          <p:nvPr/>
        </p:nvSpPr>
        <p:spPr bwMode="auto">
          <a:xfrm>
            <a:off x="2505525" y="4196439"/>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73" name="TextBox 9256">
            <a:extLst>
              <a:ext uri="{FF2B5EF4-FFF2-40B4-BE49-F238E27FC236}">
                <a16:creationId xmlns:a16="http://schemas.microsoft.com/office/drawing/2014/main" id="{79439828-EEA9-E237-6351-43785EBBE18A}"/>
              </a:ext>
            </a:extLst>
          </p:cNvPr>
          <p:cNvSpPr txBox="1"/>
          <p:nvPr/>
        </p:nvSpPr>
        <p:spPr bwMode="auto">
          <a:xfrm>
            <a:off x="2265312" y="4091008"/>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9322" name="Group 9321">
            <a:extLst>
              <a:ext uri="{FF2B5EF4-FFF2-40B4-BE49-F238E27FC236}">
                <a16:creationId xmlns:a16="http://schemas.microsoft.com/office/drawing/2014/main" id="{430EA892-38F4-43A1-6031-4860A35160A1}"/>
              </a:ext>
            </a:extLst>
          </p:cNvPr>
          <p:cNvGrpSpPr/>
          <p:nvPr/>
        </p:nvGrpSpPr>
        <p:grpSpPr>
          <a:xfrm>
            <a:off x="2990072" y="4414424"/>
            <a:ext cx="4064563" cy="1684900"/>
            <a:chOff x="2888471" y="4448291"/>
            <a:chExt cx="4064563" cy="1684900"/>
          </a:xfrm>
        </p:grpSpPr>
        <p:sp>
          <p:nvSpPr>
            <p:cNvPr id="35" name="Rectangle 34">
              <a:extLst>
                <a:ext uri="{FF2B5EF4-FFF2-40B4-BE49-F238E27FC236}">
                  <a16:creationId xmlns:a16="http://schemas.microsoft.com/office/drawing/2014/main" id="{34E4B60F-8A32-3F2B-DAEC-185B62D8CB79}"/>
                </a:ext>
              </a:extLst>
            </p:cNvPr>
            <p:cNvSpPr/>
            <p:nvPr/>
          </p:nvSpPr>
          <p:spPr bwMode="auto">
            <a:xfrm>
              <a:off x="2888471" y="4448292"/>
              <a:ext cx="75403" cy="24630"/>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B97B9E6B-95F5-67F0-9EE7-79EB133834A6}"/>
                </a:ext>
              </a:extLst>
            </p:cNvPr>
            <p:cNvSpPr/>
            <p:nvPr/>
          </p:nvSpPr>
          <p:spPr bwMode="auto">
            <a:xfrm>
              <a:off x="2963738" y="4448291"/>
              <a:ext cx="75403" cy="41049"/>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89FE6E86-F49C-B6FE-EABE-4024484E3C34}"/>
                </a:ext>
              </a:extLst>
            </p:cNvPr>
            <p:cNvSpPr/>
            <p:nvPr/>
          </p:nvSpPr>
          <p:spPr bwMode="auto">
            <a:xfrm>
              <a:off x="3189539" y="4451142"/>
              <a:ext cx="75403" cy="79236"/>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B399FE1F-E7B2-BA9F-3FFE-10DD0CD802AE}"/>
                </a:ext>
              </a:extLst>
            </p:cNvPr>
            <p:cNvSpPr/>
            <p:nvPr/>
          </p:nvSpPr>
          <p:spPr bwMode="auto">
            <a:xfrm>
              <a:off x="3264806" y="4451141"/>
              <a:ext cx="75403" cy="105361"/>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58BC633B-25AF-16F8-06F7-1AB9583D8209}"/>
                </a:ext>
              </a:extLst>
            </p:cNvPr>
            <p:cNvSpPr/>
            <p:nvPr/>
          </p:nvSpPr>
          <p:spPr bwMode="auto">
            <a:xfrm>
              <a:off x="3340073" y="4451141"/>
              <a:ext cx="75403" cy="121779"/>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B15E059B-F5E1-FE22-2E04-3450CDE940A2}"/>
                </a:ext>
              </a:extLst>
            </p:cNvPr>
            <p:cNvSpPr/>
            <p:nvPr/>
          </p:nvSpPr>
          <p:spPr bwMode="auto">
            <a:xfrm>
              <a:off x="3415340" y="4451142"/>
              <a:ext cx="75403" cy="17764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43DEF9D0-0C24-7E57-A718-38636FEA3FCF}"/>
                </a:ext>
              </a:extLst>
            </p:cNvPr>
            <p:cNvSpPr/>
            <p:nvPr/>
          </p:nvSpPr>
          <p:spPr bwMode="auto">
            <a:xfrm>
              <a:off x="3490607" y="4451141"/>
              <a:ext cx="75403" cy="203992"/>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4E94D8A6-60EE-BF11-7EEA-CF5D8F24F271}"/>
                </a:ext>
              </a:extLst>
            </p:cNvPr>
            <p:cNvSpPr/>
            <p:nvPr/>
          </p:nvSpPr>
          <p:spPr bwMode="auto">
            <a:xfrm>
              <a:off x="3716408" y="4451141"/>
              <a:ext cx="75403" cy="374610"/>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DE1FE24E-2B13-654C-282D-51CB8772B058}"/>
                </a:ext>
              </a:extLst>
            </p:cNvPr>
            <p:cNvSpPr/>
            <p:nvPr/>
          </p:nvSpPr>
          <p:spPr bwMode="auto">
            <a:xfrm>
              <a:off x="3791675" y="4451141"/>
              <a:ext cx="75403" cy="382493"/>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C055F471-21DD-B7CB-D81E-D528E5483AAF}"/>
                </a:ext>
              </a:extLst>
            </p:cNvPr>
            <p:cNvSpPr/>
            <p:nvPr/>
          </p:nvSpPr>
          <p:spPr bwMode="auto">
            <a:xfrm>
              <a:off x="3942209" y="4451140"/>
              <a:ext cx="75403" cy="490200"/>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2D14E0E8-61EA-31FA-46E0-02B044CB5EC4}"/>
                </a:ext>
              </a:extLst>
            </p:cNvPr>
            <p:cNvSpPr/>
            <p:nvPr/>
          </p:nvSpPr>
          <p:spPr bwMode="auto">
            <a:xfrm>
              <a:off x="4017476" y="4451140"/>
              <a:ext cx="75403" cy="498082"/>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EE9BFF61-7C87-0441-30F3-77D50CEB93FD}"/>
                </a:ext>
              </a:extLst>
            </p:cNvPr>
            <p:cNvSpPr/>
            <p:nvPr/>
          </p:nvSpPr>
          <p:spPr bwMode="auto">
            <a:xfrm>
              <a:off x="4092743" y="4451139"/>
              <a:ext cx="75403" cy="518960"/>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A158C61A-84E3-DBE8-B300-5FCD8BB64C4E}"/>
                </a:ext>
              </a:extLst>
            </p:cNvPr>
            <p:cNvSpPr/>
            <p:nvPr/>
          </p:nvSpPr>
          <p:spPr bwMode="auto">
            <a:xfrm>
              <a:off x="4318544" y="4451139"/>
              <a:ext cx="75403" cy="618190"/>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8A8CCF63-662B-99C7-FD3D-56BB7516E4C7}"/>
                </a:ext>
              </a:extLst>
            </p:cNvPr>
            <p:cNvSpPr/>
            <p:nvPr/>
          </p:nvSpPr>
          <p:spPr bwMode="auto">
            <a:xfrm>
              <a:off x="4393811" y="4451139"/>
              <a:ext cx="75403" cy="664347"/>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DC6EE38C-0F95-0140-43BC-41DF7C7ED25E}"/>
                </a:ext>
              </a:extLst>
            </p:cNvPr>
            <p:cNvSpPr/>
            <p:nvPr/>
          </p:nvSpPr>
          <p:spPr bwMode="auto">
            <a:xfrm>
              <a:off x="4469078" y="4451139"/>
              <a:ext cx="75403" cy="684305"/>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9EE1E6C9-E7D0-BFA8-AAAA-24DB6EE0AE8C}"/>
                </a:ext>
              </a:extLst>
            </p:cNvPr>
            <p:cNvSpPr/>
            <p:nvPr/>
          </p:nvSpPr>
          <p:spPr bwMode="auto">
            <a:xfrm>
              <a:off x="4544345" y="4451138"/>
              <a:ext cx="75403" cy="692182"/>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A9A33838-1D0A-2C6A-5ACC-8747D8B328EA}"/>
                </a:ext>
              </a:extLst>
            </p:cNvPr>
            <p:cNvSpPr/>
            <p:nvPr/>
          </p:nvSpPr>
          <p:spPr bwMode="auto">
            <a:xfrm>
              <a:off x="4619612" y="4451138"/>
              <a:ext cx="75403" cy="732766"/>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6EED4BA0-C8BA-13C1-CCF3-54679BC25F27}"/>
                </a:ext>
              </a:extLst>
            </p:cNvPr>
            <p:cNvSpPr/>
            <p:nvPr/>
          </p:nvSpPr>
          <p:spPr bwMode="auto">
            <a:xfrm>
              <a:off x="4694879" y="4451137"/>
              <a:ext cx="75403" cy="761279"/>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3D09DED5-7DDB-B182-A7A0-E4196489BEB6}"/>
                </a:ext>
              </a:extLst>
            </p:cNvPr>
            <p:cNvSpPr/>
            <p:nvPr/>
          </p:nvSpPr>
          <p:spPr bwMode="auto">
            <a:xfrm>
              <a:off x="4770146" y="4451137"/>
              <a:ext cx="75403" cy="858201"/>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C4A9BA47-1488-F1E1-4B1A-EBEBF64F414B}"/>
                </a:ext>
              </a:extLst>
            </p:cNvPr>
            <p:cNvSpPr/>
            <p:nvPr/>
          </p:nvSpPr>
          <p:spPr bwMode="auto">
            <a:xfrm>
              <a:off x="4845413" y="4451137"/>
              <a:ext cx="75403" cy="906659"/>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DDF3048E-45F1-CB67-0B2F-D62BA2288DAD}"/>
                </a:ext>
              </a:extLst>
            </p:cNvPr>
            <p:cNvSpPr/>
            <p:nvPr/>
          </p:nvSpPr>
          <p:spPr bwMode="auto">
            <a:xfrm>
              <a:off x="4920680" y="4451137"/>
              <a:ext cx="75403" cy="906659"/>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B7C38EBF-EA8A-DD63-BD6F-72A3D297D03B}"/>
                </a:ext>
              </a:extLst>
            </p:cNvPr>
            <p:cNvSpPr/>
            <p:nvPr/>
          </p:nvSpPr>
          <p:spPr bwMode="auto">
            <a:xfrm>
              <a:off x="4995947" y="4451136"/>
              <a:ext cx="75403" cy="931391"/>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259285DA-F07C-BADB-D4A7-6DE99C1D7BCD}"/>
                </a:ext>
              </a:extLst>
            </p:cNvPr>
            <p:cNvSpPr/>
            <p:nvPr/>
          </p:nvSpPr>
          <p:spPr bwMode="auto">
            <a:xfrm>
              <a:off x="5071214" y="4451136"/>
              <a:ext cx="75403" cy="93139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61D03DA8-7221-76E3-ED44-FFA16C74E09E}"/>
                </a:ext>
              </a:extLst>
            </p:cNvPr>
            <p:cNvSpPr/>
            <p:nvPr/>
          </p:nvSpPr>
          <p:spPr bwMode="auto">
            <a:xfrm>
              <a:off x="5146481" y="4451136"/>
              <a:ext cx="75403" cy="939273"/>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7192E567-1D26-6F7E-8B62-1577B3622652}"/>
                </a:ext>
              </a:extLst>
            </p:cNvPr>
            <p:cNvSpPr/>
            <p:nvPr/>
          </p:nvSpPr>
          <p:spPr bwMode="auto">
            <a:xfrm>
              <a:off x="5221748" y="4451135"/>
              <a:ext cx="75403" cy="971062"/>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021469EE-289B-B97E-5726-2E5657580AFD}"/>
                </a:ext>
              </a:extLst>
            </p:cNvPr>
            <p:cNvSpPr/>
            <p:nvPr/>
          </p:nvSpPr>
          <p:spPr bwMode="auto">
            <a:xfrm>
              <a:off x="5297015" y="4451135"/>
              <a:ext cx="75403" cy="977303"/>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032627A4-6F92-B5F5-98A0-6A299D79F83B}"/>
                </a:ext>
              </a:extLst>
            </p:cNvPr>
            <p:cNvSpPr/>
            <p:nvPr/>
          </p:nvSpPr>
          <p:spPr bwMode="auto">
            <a:xfrm>
              <a:off x="5372282" y="4451135"/>
              <a:ext cx="75403" cy="1009098"/>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3600657D-E9B3-6091-1EE2-FCE51CF8D55D}"/>
                </a:ext>
              </a:extLst>
            </p:cNvPr>
            <p:cNvSpPr/>
            <p:nvPr/>
          </p:nvSpPr>
          <p:spPr bwMode="auto">
            <a:xfrm>
              <a:off x="5447549" y="4451135"/>
              <a:ext cx="75403" cy="1063457"/>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A360172F-8B16-6F4F-ED89-F1EB5E32CCE2}"/>
                </a:ext>
              </a:extLst>
            </p:cNvPr>
            <p:cNvSpPr/>
            <p:nvPr/>
          </p:nvSpPr>
          <p:spPr bwMode="auto">
            <a:xfrm>
              <a:off x="5522816" y="4451135"/>
              <a:ext cx="75403" cy="1063457"/>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6" name="Rectangle 9215">
              <a:extLst>
                <a:ext uri="{FF2B5EF4-FFF2-40B4-BE49-F238E27FC236}">
                  <a16:creationId xmlns:a16="http://schemas.microsoft.com/office/drawing/2014/main" id="{00BABD8B-736D-5936-354D-2F3756C2170B}"/>
                </a:ext>
              </a:extLst>
            </p:cNvPr>
            <p:cNvSpPr/>
            <p:nvPr/>
          </p:nvSpPr>
          <p:spPr bwMode="auto">
            <a:xfrm>
              <a:off x="5598083" y="4451135"/>
              <a:ext cx="75403" cy="1090169"/>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7" name="Rectangle 9216">
              <a:extLst>
                <a:ext uri="{FF2B5EF4-FFF2-40B4-BE49-F238E27FC236}">
                  <a16:creationId xmlns:a16="http://schemas.microsoft.com/office/drawing/2014/main" id="{4E86A4FC-3E3F-4598-5032-2D6B98F74539}"/>
                </a:ext>
              </a:extLst>
            </p:cNvPr>
            <p:cNvSpPr/>
            <p:nvPr/>
          </p:nvSpPr>
          <p:spPr bwMode="auto">
            <a:xfrm>
              <a:off x="5673350" y="4451135"/>
              <a:ext cx="75403" cy="1098054"/>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0" name="Rectangle 9219">
              <a:extLst>
                <a:ext uri="{FF2B5EF4-FFF2-40B4-BE49-F238E27FC236}">
                  <a16:creationId xmlns:a16="http://schemas.microsoft.com/office/drawing/2014/main" id="{3C43EEFC-BD1D-1F11-5EBE-56F9D431B8F7}"/>
                </a:ext>
              </a:extLst>
            </p:cNvPr>
            <p:cNvSpPr/>
            <p:nvPr/>
          </p:nvSpPr>
          <p:spPr bwMode="auto">
            <a:xfrm>
              <a:off x="5748617" y="4451134"/>
              <a:ext cx="75403" cy="1127470"/>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2" name="Rectangle 9221">
              <a:extLst>
                <a:ext uri="{FF2B5EF4-FFF2-40B4-BE49-F238E27FC236}">
                  <a16:creationId xmlns:a16="http://schemas.microsoft.com/office/drawing/2014/main" id="{32F834C3-4A2C-6A13-EB6E-D8ED7AFBEB1D}"/>
                </a:ext>
              </a:extLst>
            </p:cNvPr>
            <p:cNvSpPr/>
            <p:nvPr/>
          </p:nvSpPr>
          <p:spPr bwMode="auto">
            <a:xfrm>
              <a:off x="5823884" y="4451134"/>
              <a:ext cx="75403" cy="1186729"/>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3" name="Rectangle 9222">
              <a:extLst>
                <a:ext uri="{FF2B5EF4-FFF2-40B4-BE49-F238E27FC236}">
                  <a16:creationId xmlns:a16="http://schemas.microsoft.com/office/drawing/2014/main" id="{E0ACFC69-E824-0C31-99C4-6825825DD1DC}"/>
                </a:ext>
              </a:extLst>
            </p:cNvPr>
            <p:cNvSpPr/>
            <p:nvPr/>
          </p:nvSpPr>
          <p:spPr bwMode="auto">
            <a:xfrm>
              <a:off x="5899151" y="4451134"/>
              <a:ext cx="75403" cy="1194615"/>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4" name="Rectangle 9223">
              <a:extLst>
                <a:ext uri="{FF2B5EF4-FFF2-40B4-BE49-F238E27FC236}">
                  <a16:creationId xmlns:a16="http://schemas.microsoft.com/office/drawing/2014/main" id="{C253DEB9-174B-C007-5833-1510A5206CB7}"/>
                </a:ext>
              </a:extLst>
            </p:cNvPr>
            <p:cNvSpPr/>
            <p:nvPr/>
          </p:nvSpPr>
          <p:spPr bwMode="auto">
            <a:xfrm>
              <a:off x="5974418" y="4451133"/>
              <a:ext cx="75403" cy="1263002"/>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5" name="Rectangle 9224">
              <a:extLst>
                <a:ext uri="{FF2B5EF4-FFF2-40B4-BE49-F238E27FC236}">
                  <a16:creationId xmlns:a16="http://schemas.microsoft.com/office/drawing/2014/main" id="{D40C1561-5A08-F264-80CD-715C525BC908}"/>
                </a:ext>
              </a:extLst>
            </p:cNvPr>
            <p:cNvSpPr/>
            <p:nvPr/>
          </p:nvSpPr>
          <p:spPr bwMode="auto">
            <a:xfrm>
              <a:off x="6049685" y="4451133"/>
              <a:ext cx="75403" cy="1357079"/>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6" name="Rectangle 9225">
              <a:extLst>
                <a:ext uri="{FF2B5EF4-FFF2-40B4-BE49-F238E27FC236}">
                  <a16:creationId xmlns:a16="http://schemas.microsoft.com/office/drawing/2014/main" id="{0776B031-04DF-8F78-EC53-EB098219DB1E}"/>
                </a:ext>
              </a:extLst>
            </p:cNvPr>
            <p:cNvSpPr/>
            <p:nvPr/>
          </p:nvSpPr>
          <p:spPr bwMode="auto">
            <a:xfrm>
              <a:off x="6124952" y="4451133"/>
              <a:ext cx="75403" cy="1385587"/>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7" name="Rectangle 9226">
              <a:extLst>
                <a:ext uri="{FF2B5EF4-FFF2-40B4-BE49-F238E27FC236}">
                  <a16:creationId xmlns:a16="http://schemas.microsoft.com/office/drawing/2014/main" id="{C6D72D17-5838-786E-39D5-419593FDCCA6}"/>
                </a:ext>
              </a:extLst>
            </p:cNvPr>
            <p:cNvSpPr/>
            <p:nvPr/>
          </p:nvSpPr>
          <p:spPr bwMode="auto">
            <a:xfrm>
              <a:off x="6200219" y="4451133"/>
              <a:ext cx="75403" cy="1393472"/>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8" name="Rectangle 9227">
              <a:extLst>
                <a:ext uri="{FF2B5EF4-FFF2-40B4-BE49-F238E27FC236}">
                  <a16:creationId xmlns:a16="http://schemas.microsoft.com/office/drawing/2014/main" id="{3561C7BF-8A60-0766-7ED2-FA1CAEF51E1A}"/>
                </a:ext>
              </a:extLst>
            </p:cNvPr>
            <p:cNvSpPr/>
            <p:nvPr/>
          </p:nvSpPr>
          <p:spPr bwMode="auto">
            <a:xfrm>
              <a:off x="6275486" y="4451132"/>
              <a:ext cx="75403" cy="1422634"/>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9" name="Rectangle 9228">
              <a:extLst>
                <a:ext uri="{FF2B5EF4-FFF2-40B4-BE49-F238E27FC236}">
                  <a16:creationId xmlns:a16="http://schemas.microsoft.com/office/drawing/2014/main" id="{8AE43714-AA30-97FE-3607-FAC439869C90}"/>
                </a:ext>
              </a:extLst>
            </p:cNvPr>
            <p:cNvSpPr/>
            <p:nvPr/>
          </p:nvSpPr>
          <p:spPr bwMode="auto">
            <a:xfrm>
              <a:off x="6350753" y="4451131"/>
              <a:ext cx="75403" cy="1476049"/>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0" name="Rectangle 9229">
              <a:extLst>
                <a:ext uri="{FF2B5EF4-FFF2-40B4-BE49-F238E27FC236}">
                  <a16:creationId xmlns:a16="http://schemas.microsoft.com/office/drawing/2014/main" id="{EEF3660A-7AF3-CF86-7510-0C703124284E}"/>
                </a:ext>
              </a:extLst>
            </p:cNvPr>
            <p:cNvSpPr/>
            <p:nvPr/>
          </p:nvSpPr>
          <p:spPr bwMode="auto">
            <a:xfrm>
              <a:off x="6426020" y="4451131"/>
              <a:ext cx="75403" cy="1619342"/>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1" name="Rectangle 9230">
              <a:extLst>
                <a:ext uri="{FF2B5EF4-FFF2-40B4-BE49-F238E27FC236}">
                  <a16:creationId xmlns:a16="http://schemas.microsoft.com/office/drawing/2014/main" id="{B5D50635-4909-B573-5507-EC8E3817CB1A}"/>
                </a:ext>
              </a:extLst>
            </p:cNvPr>
            <p:cNvSpPr/>
            <p:nvPr/>
          </p:nvSpPr>
          <p:spPr bwMode="auto">
            <a:xfrm>
              <a:off x="6501287" y="4451130"/>
              <a:ext cx="75403" cy="1682061"/>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2" name="Rectangle 9231">
              <a:extLst>
                <a:ext uri="{FF2B5EF4-FFF2-40B4-BE49-F238E27FC236}">
                  <a16:creationId xmlns:a16="http://schemas.microsoft.com/office/drawing/2014/main" id="{81DFF399-728F-3102-2D3C-16D26023BC3D}"/>
                </a:ext>
              </a:extLst>
            </p:cNvPr>
            <p:cNvSpPr/>
            <p:nvPr/>
          </p:nvSpPr>
          <p:spPr bwMode="auto">
            <a:xfrm>
              <a:off x="6576554" y="4451130"/>
              <a:ext cx="75403" cy="168206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3" name="Rectangle 9232">
              <a:extLst>
                <a:ext uri="{FF2B5EF4-FFF2-40B4-BE49-F238E27FC236}">
                  <a16:creationId xmlns:a16="http://schemas.microsoft.com/office/drawing/2014/main" id="{E924949F-A948-841F-5675-CA0053F4ED0C}"/>
                </a:ext>
              </a:extLst>
            </p:cNvPr>
            <p:cNvSpPr/>
            <p:nvPr/>
          </p:nvSpPr>
          <p:spPr bwMode="auto">
            <a:xfrm>
              <a:off x="6651821" y="4451130"/>
              <a:ext cx="75403" cy="168206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4" name="Rectangle 9233">
              <a:extLst>
                <a:ext uri="{FF2B5EF4-FFF2-40B4-BE49-F238E27FC236}">
                  <a16:creationId xmlns:a16="http://schemas.microsoft.com/office/drawing/2014/main" id="{99591864-C880-F0E8-F811-F6E41B8ED663}"/>
                </a:ext>
              </a:extLst>
            </p:cNvPr>
            <p:cNvSpPr/>
            <p:nvPr/>
          </p:nvSpPr>
          <p:spPr bwMode="auto">
            <a:xfrm>
              <a:off x="6727088" y="4451130"/>
              <a:ext cx="75403" cy="168206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5" name="Rectangle 9234">
              <a:extLst>
                <a:ext uri="{FF2B5EF4-FFF2-40B4-BE49-F238E27FC236}">
                  <a16:creationId xmlns:a16="http://schemas.microsoft.com/office/drawing/2014/main" id="{82AC9F0E-6DBD-AB3F-ED10-BA82A676DD45}"/>
                </a:ext>
              </a:extLst>
            </p:cNvPr>
            <p:cNvSpPr/>
            <p:nvPr/>
          </p:nvSpPr>
          <p:spPr bwMode="auto">
            <a:xfrm>
              <a:off x="6802355" y="4451130"/>
              <a:ext cx="75403" cy="168206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6" name="Rectangle 9235">
              <a:extLst>
                <a:ext uri="{FF2B5EF4-FFF2-40B4-BE49-F238E27FC236}">
                  <a16:creationId xmlns:a16="http://schemas.microsoft.com/office/drawing/2014/main" id="{104B13E0-A2B5-65F5-308F-61F88DCABDC7}"/>
                </a:ext>
              </a:extLst>
            </p:cNvPr>
            <p:cNvSpPr/>
            <p:nvPr/>
          </p:nvSpPr>
          <p:spPr bwMode="auto">
            <a:xfrm>
              <a:off x="6877631" y="4451130"/>
              <a:ext cx="75403" cy="168206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0" name="Rectangle 9269">
              <a:extLst>
                <a:ext uri="{FF2B5EF4-FFF2-40B4-BE49-F238E27FC236}">
                  <a16:creationId xmlns:a16="http://schemas.microsoft.com/office/drawing/2014/main" id="{C5777EC9-D68E-271F-DADE-A7CE1FDCBB2D}"/>
                </a:ext>
              </a:extLst>
            </p:cNvPr>
            <p:cNvSpPr/>
            <p:nvPr/>
          </p:nvSpPr>
          <p:spPr bwMode="auto">
            <a:xfrm>
              <a:off x="3114272" y="4451142"/>
              <a:ext cx="75403" cy="64323"/>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8" name="Rectangle 9267">
              <a:extLst>
                <a:ext uri="{FF2B5EF4-FFF2-40B4-BE49-F238E27FC236}">
                  <a16:creationId xmlns:a16="http://schemas.microsoft.com/office/drawing/2014/main" id="{DC092692-B346-4E74-1E0E-429D2DF35463}"/>
                </a:ext>
              </a:extLst>
            </p:cNvPr>
            <p:cNvSpPr/>
            <p:nvPr/>
          </p:nvSpPr>
          <p:spPr bwMode="auto">
            <a:xfrm>
              <a:off x="4243277" y="4451139"/>
              <a:ext cx="75403" cy="564963"/>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6" name="Rectangle 9265">
              <a:extLst>
                <a:ext uri="{FF2B5EF4-FFF2-40B4-BE49-F238E27FC236}">
                  <a16:creationId xmlns:a16="http://schemas.microsoft.com/office/drawing/2014/main" id="{431A63A3-07D1-1E3E-DB88-D3322BB6CBA6}"/>
                </a:ext>
              </a:extLst>
            </p:cNvPr>
            <p:cNvSpPr/>
            <p:nvPr/>
          </p:nvSpPr>
          <p:spPr bwMode="auto">
            <a:xfrm>
              <a:off x="3039005" y="4451142"/>
              <a:ext cx="75403" cy="41049"/>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4" name="Rectangle 9263">
              <a:extLst>
                <a:ext uri="{FF2B5EF4-FFF2-40B4-BE49-F238E27FC236}">
                  <a16:creationId xmlns:a16="http://schemas.microsoft.com/office/drawing/2014/main" id="{8BE3A040-9420-709C-FA8D-D632D492A18E}"/>
                </a:ext>
              </a:extLst>
            </p:cNvPr>
            <p:cNvSpPr/>
            <p:nvPr/>
          </p:nvSpPr>
          <p:spPr bwMode="auto">
            <a:xfrm>
              <a:off x="4168010" y="4451140"/>
              <a:ext cx="75403" cy="526844"/>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2" name="Rectangle 9261">
              <a:extLst>
                <a:ext uri="{FF2B5EF4-FFF2-40B4-BE49-F238E27FC236}">
                  <a16:creationId xmlns:a16="http://schemas.microsoft.com/office/drawing/2014/main" id="{67EBFE34-6C03-F2E4-A27D-2B55A3FE0767}"/>
                </a:ext>
              </a:extLst>
            </p:cNvPr>
            <p:cNvSpPr/>
            <p:nvPr/>
          </p:nvSpPr>
          <p:spPr bwMode="auto">
            <a:xfrm>
              <a:off x="3866942" y="4451141"/>
              <a:ext cx="75403" cy="415645"/>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0" name="Rectangle 9259">
              <a:extLst>
                <a:ext uri="{FF2B5EF4-FFF2-40B4-BE49-F238E27FC236}">
                  <a16:creationId xmlns:a16="http://schemas.microsoft.com/office/drawing/2014/main" id="{5184D285-7D87-CCDD-B4DD-BAB174042C98}"/>
                </a:ext>
              </a:extLst>
            </p:cNvPr>
            <p:cNvSpPr/>
            <p:nvPr/>
          </p:nvSpPr>
          <p:spPr bwMode="auto">
            <a:xfrm>
              <a:off x="3641141" y="4451141"/>
              <a:ext cx="75403" cy="275975"/>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8" name="Rectangle 9257">
              <a:extLst>
                <a:ext uri="{FF2B5EF4-FFF2-40B4-BE49-F238E27FC236}">
                  <a16:creationId xmlns:a16="http://schemas.microsoft.com/office/drawing/2014/main" id="{A7299FAC-47DD-D369-E80C-53BCECABD057}"/>
                </a:ext>
              </a:extLst>
            </p:cNvPr>
            <p:cNvSpPr/>
            <p:nvPr/>
          </p:nvSpPr>
          <p:spPr bwMode="auto">
            <a:xfrm>
              <a:off x="3565874" y="4451141"/>
              <a:ext cx="75403" cy="203992"/>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271" name="TextBox 9254">
            <a:extLst>
              <a:ext uri="{FF2B5EF4-FFF2-40B4-BE49-F238E27FC236}">
                <a16:creationId xmlns:a16="http://schemas.microsoft.com/office/drawing/2014/main" id="{06B09D5D-E913-CEC0-99EE-282FF51944F1}"/>
              </a:ext>
            </a:extLst>
          </p:cNvPr>
          <p:cNvSpPr txBox="1"/>
          <p:nvPr/>
        </p:nvSpPr>
        <p:spPr bwMode="auto">
          <a:xfrm>
            <a:off x="3130592" y="4430476"/>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69" name="TextBox 9252">
            <a:extLst>
              <a:ext uri="{FF2B5EF4-FFF2-40B4-BE49-F238E27FC236}">
                <a16:creationId xmlns:a16="http://schemas.microsoft.com/office/drawing/2014/main" id="{73D3E81D-5BEA-FB72-BDD6-EA427A5C6525}"/>
              </a:ext>
            </a:extLst>
          </p:cNvPr>
          <p:cNvSpPr txBox="1"/>
          <p:nvPr/>
        </p:nvSpPr>
        <p:spPr bwMode="auto">
          <a:xfrm>
            <a:off x="4252632" y="4935771"/>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67" name="TextBox 9250">
            <a:extLst>
              <a:ext uri="{FF2B5EF4-FFF2-40B4-BE49-F238E27FC236}">
                <a16:creationId xmlns:a16="http://schemas.microsoft.com/office/drawing/2014/main" id="{0B92DB6E-D107-B327-8D3D-8CAF049C8737}"/>
              </a:ext>
            </a:extLst>
          </p:cNvPr>
          <p:cNvSpPr txBox="1"/>
          <p:nvPr/>
        </p:nvSpPr>
        <p:spPr bwMode="auto">
          <a:xfrm>
            <a:off x="3050030" y="4396248"/>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65" name="TextBox 9248">
            <a:extLst>
              <a:ext uri="{FF2B5EF4-FFF2-40B4-BE49-F238E27FC236}">
                <a16:creationId xmlns:a16="http://schemas.microsoft.com/office/drawing/2014/main" id="{ACC780A8-D57D-B40D-A299-BD967F3BF503}"/>
              </a:ext>
            </a:extLst>
          </p:cNvPr>
          <p:cNvSpPr txBox="1"/>
          <p:nvPr/>
        </p:nvSpPr>
        <p:spPr bwMode="auto">
          <a:xfrm>
            <a:off x="4178692" y="4894100"/>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63" name="TextBox 9246">
            <a:extLst>
              <a:ext uri="{FF2B5EF4-FFF2-40B4-BE49-F238E27FC236}">
                <a16:creationId xmlns:a16="http://schemas.microsoft.com/office/drawing/2014/main" id="{48752A50-F0BE-A12D-91C5-DBCF4202E505}"/>
              </a:ext>
            </a:extLst>
          </p:cNvPr>
          <p:cNvSpPr txBox="1"/>
          <p:nvPr/>
        </p:nvSpPr>
        <p:spPr bwMode="auto">
          <a:xfrm>
            <a:off x="3655790" y="4633488"/>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61" name="TextBox 9244">
            <a:extLst>
              <a:ext uri="{FF2B5EF4-FFF2-40B4-BE49-F238E27FC236}">
                <a16:creationId xmlns:a16="http://schemas.microsoft.com/office/drawing/2014/main" id="{659DAAFF-4554-E578-B5D5-F0500F2F85E8}"/>
              </a:ext>
            </a:extLst>
          </p:cNvPr>
          <p:cNvSpPr txBox="1"/>
          <p:nvPr/>
        </p:nvSpPr>
        <p:spPr bwMode="auto">
          <a:xfrm>
            <a:off x="3884650" y="4774309"/>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59" name="TextBox 9242">
            <a:extLst>
              <a:ext uri="{FF2B5EF4-FFF2-40B4-BE49-F238E27FC236}">
                <a16:creationId xmlns:a16="http://schemas.microsoft.com/office/drawing/2014/main" id="{48B60D38-684F-8F61-9495-74CA2FE87D84}"/>
              </a:ext>
            </a:extLst>
          </p:cNvPr>
          <p:cNvSpPr txBox="1"/>
          <p:nvPr/>
        </p:nvSpPr>
        <p:spPr bwMode="auto">
          <a:xfrm>
            <a:off x="3576556" y="4565836"/>
            <a:ext cx="2551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11" name="Group 10">
            <a:extLst>
              <a:ext uri="{FF2B5EF4-FFF2-40B4-BE49-F238E27FC236}">
                <a16:creationId xmlns:a16="http://schemas.microsoft.com/office/drawing/2014/main" id="{94C2C3F6-C38A-60A3-CF0F-6425223FA14E}"/>
              </a:ext>
            </a:extLst>
          </p:cNvPr>
          <p:cNvGrpSpPr/>
          <p:nvPr/>
        </p:nvGrpSpPr>
        <p:grpSpPr>
          <a:xfrm>
            <a:off x="1156894" y="2372502"/>
            <a:ext cx="1828800" cy="2052113"/>
            <a:chOff x="1055293" y="2452091"/>
            <a:chExt cx="1979022" cy="2006391"/>
          </a:xfrm>
        </p:grpSpPr>
        <p:sp>
          <p:nvSpPr>
            <p:cNvPr id="23" name="Rectangle 22">
              <a:extLst>
                <a:ext uri="{FF2B5EF4-FFF2-40B4-BE49-F238E27FC236}">
                  <a16:creationId xmlns:a16="http://schemas.microsoft.com/office/drawing/2014/main" id="{B131B702-FCE9-980E-1334-3998A327D24E}"/>
                </a:ext>
              </a:extLst>
            </p:cNvPr>
            <p:cNvSpPr/>
            <p:nvPr/>
          </p:nvSpPr>
          <p:spPr bwMode="auto">
            <a:xfrm>
              <a:off x="1313392" y="3576229"/>
              <a:ext cx="82296" cy="87308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147133CF-4019-E4A4-1F63-DC8955E41896}"/>
                </a:ext>
              </a:extLst>
            </p:cNvPr>
            <p:cNvSpPr/>
            <p:nvPr/>
          </p:nvSpPr>
          <p:spPr bwMode="auto">
            <a:xfrm>
              <a:off x="1399960" y="3714497"/>
              <a:ext cx="82296" cy="740614"/>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6747AC51-D117-C334-ECE6-48DA4B751E7A}"/>
                </a:ext>
              </a:extLst>
            </p:cNvPr>
            <p:cNvSpPr/>
            <p:nvPr/>
          </p:nvSpPr>
          <p:spPr bwMode="auto">
            <a:xfrm>
              <a:off x="1486528" y="3829157"/>
              <a:ext cx="82296" cy="625953"/>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59FD2924-BB7D-6896-C619-E857585AD54C}"/>
                </a:ext>
              </a:extLst>
            </p:cNvPr>
            <p:cNvSpPr/>
            <p:nvPr/>
          </p:nvSpPr>
          <p:spPr bwMode="auto">
            <a:xfrm>
              <a:off x="1921307" y="4055107"/>
              <a:ext cx="82296" cy="39420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6028779F-B9AD-7C35-590B-CFF907C6958B}"/>
                </a:ext>
              </a:extLst>
            </p:cNvPr>
            <p:cNvSpPr/>
            <p:nvPr/>
          </p:nvSpPr>
          <p:spPr bwMode="auto">
            <a:xfrm>
              <a:off x="2091741" y="4129430"/>
              <a:ext cx="82296" cy="325679"/>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D06704DA-93A6-2B34-C504-CAA323FCEE35}"/>
                </a:ext>
              </a:extLst>
            </p:cNvPr>
            <p:cNvSpPr/>
            <p:nvPr/>
          </p:nvSpPr>
          <p:spPr bwMode="auto">
            <a:xfrm>
              <a:off x="2178266" y="4129430"/>
              <a:ext cx="82296" cy="325679"/>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863DF731-2D4A-142F-5115-069EDB659DB5}"/>
                </a:ext>
              </a:extLst>
            </p:cNvPr>
            <p:cNvSpPr/>
            <p:nvPr/>
          </p:nvSpPr>
          <p:spPr bwMode="auto">
            <a:xfrm>
              <a:off x="2264462" y="4241980"/>
              <a:ext cx="82296" cy="213130"/>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56218908-C8FF-925E-2589-4B6A61EA70D5}"/>
                </a:ext>
              </a:extLst>
            </p:cNvPr>
            <p:cNvSpPr/>
            <p:nvPr/>
          </p:nvSpPr>
          <p:spPr bwMode="auto">
            <a:xfrm>
              <a:off x="2521259" y="4345965"/>
              <a:ext cx="82296" cy="109144"/>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B57C4B8E-1048-8EA9-5616-1A6459FE991B}"/>
                </a:ext>
              </a:extLst>
            </p:cNvPr>
            <p:cNvSpPr/>
            <p:nvPr/>
          </p:nvSpPr>
          <p:spPr bwMode="auto">
            <a:xfrm>
              <a:off x="2694547" y="4408088"/>
              <a:ext cx="82296" cy="47017"/>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E3936E09-2367-34DB-1AA3-85AFB7A26234}"/>
                </a:ext>
              </a:extLst>
            </p:cNvPr>
            <p:cNvSpPr/>
            <p:nvPr/>
          </p:nvSpPr>
          <p:spPr bwMode="auto">
            <a:xfrm>
              <a:off x="2779566" y="4426297"/>
              <a:ext cx="82296" cy="24382"/>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80CDA10A-6842-A8B1-2DBC-C749D45FB0B4}"/>
                </a:ext>
              </a:extLst>
            </p:cNvPr>
            <p:cNvSpPr/>
            <p:nvPr/>
          </p:nvSpPr>
          <p:spPr bwMode="auto">
            <a:xfrm>
              <a:off x="2865291" y="4426297"/>
              <a:ext cx="82296" cy="24382"/>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B7504AEA-E40A-2DC6-396F-81EC3BDB2274}"/>
                </a:ext>
              </a:extLst>
            </p:cNvPr>
            <p:cNvSpPr/>
            <p:nvPr/>
          </p:nvSpPr>
          <p:spPr bwMode="auto">
            <a:xfrm>
              <a:off x="2952019" y="4426297"/>
              <a:ext cx="82296" cy="24382"/>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0" name="Rectangle 9289">
              <a:extLst>
                <a:ext uri="{FF2B5EF4-FFF2-40B4-BE49-F238E27FC236}">
                  <a16:creationId xmlns:a16="http://schemas.microsoft.com/office/drawing/2014/main" id="{8065823D-E05B-7C4A-31FC-569AC393869F}"/>
                </a:ext>
              </a:extLst>
            </p:cNvPr>
            <p:cNvSpPr/>
            <p:nvPr/>
          </p:nvSpPr>
          <p:spPr bwMode="auto">
            <a:xfrm>
              <a:off x="1140770" y="3225912"/>
              <a:ext cx="82296" cy="1210407"/>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8" name="Rectangle 9287">
              <a:extLst>
                <a:ext uri="{FF2B5EF4-FFF2-40B4-BE49-F238E27FC236}">
                  <a16:creationId xmlns:a16="http://schemas.microsoft.com/office/drawing/2014/main" id="{780978EC-D5D9-07EB-F617-A0A0F887D40D}"/>
                </a:ext>
              </a:extLst>
            </p:cNvPr>
            <p:cNvSpPr/>
            <p:nvPr/>
          </p:nvSpPr>
          <p:spPr bwMode="auto">
            <a:xfrm>
              <a:off x="1226992" y="3371179"/>
              <a:ext cx="82296" cy="1085216"/>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6" name="Rectangle 9285">
              <a:extLst>
                <a:ext uri="{FF2B5EF4-FFF2-40B4-BE49-F238E27FC236}">
                  <a16:creationId xmlns:a16="http://schemas.microsoft.com/office/drawing/2014/main" id="{6B9D2AA6-46D3-506E-0ED1-B8481C853C38}"/>
                </a:ext>
              </a:extLst>
            </p:cNvPr>
            <p:cNvSpPr/>
            <p:nvPr/>
          </p:nvSpPr>
          <p:spPr bwMode="auto">
            <a:xfrm>
              <a:off x="1573599" y="3849391"/>
              <a:ext cx="82296" cy="605718"/>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4" name="Rectangle 9283">
              <a:extLst>
                <a:ext uri="{FF2B5EF4-FFF2-40B4-BE49-F238E27FC236}">
                  <a16:creationId xmlns:a16="http://schemas.microsoft.com/office/drawing/2014/main" id="{8C0F86C5-5E5B-8B7F-031F-E1D202AFAE0E}"/>
                </a:ext>
              </a:extLst>
            </p:cNvPr>
            <p:cNvSpPr/>
            <p:nvPr/>
          </p:nvSpPr>
          <p:spPr bwMode="auto">
            <a:xfrm>
              <a:off x="1660640" y="3852764"/>
              <a:ext cx="82296" cy="605718"/>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2" name="Rectangle 9281">
              <a:extLst>
                <a:ext uri="{FF2B5EF4-FFF2-40B4-BE49-F238E27FC236}">
                  <a16:creationId xmlns:a16="http://schemas.microsoft.com/office/drawing/2014/main" id="{31AF234C-C2FF-BA85-5755-430D45F84C08}"/>
                </a:ext>
              </a:extLst>
            </p:cNvPr>
            <p:cNvSpPr/>
            <p:nvPr/>
          </p:nvSpPr>
          <p:spPr bwMode="auto">
            <a:xfrm>
              <a:off x="1749570" y="3910505"/>
              <a:ext cx="82296" cy="538803"/>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0" name="Rectangle 9279">
              <a:extLst>
                <a:ext uri="{FF2B5EF4-FFF2-40B4-BE49-F238E27FC236}">
                  <a16:creationId xmlns:a16="http://schemas.microsoft.com/office/drawing/2014/main" id="{084F06DE-9801-136C-3798-21A59A2051B2}"/>
                </a:ext>
              </a:extLst>
            </p:cNvPr>
            <p:cNvSpPr/>
            <p:nvPr/>
          </p:nvSpPr>
          <p:spPr bwMode="auto">
            <a:xfrm>
              <a:off x="1834921" y="4034872"/>
              <a:ext cx="82296" cy="420237"/>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8" name="Rectangle 9277">
              <a:extLst>
                <a:ext uri="{FF2B5EF4-FFF2-40B4-BE49-F238E27FC236}">
                  <a16:creationId xmlns:a16="http://schemas.microsoft.com/office/drawing/2014/main" id="{C3576455-1D33-17D5-BD6C-CA46F95E04FE}"/>
                </a:ext>
              </a:extLst>
            </p:cNvPr>
            <p:cNvSpPr/>
            <p:nvPr/>
          </p:nvSpPr>
          <p:spPr bwMode="auto">
            <a:xfrm>
              <a:off x="2007458" y="4055519"/>
              <a:ext cx="82296" cy="399590"/>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6" name="Rectangle 9275">
              <a:extLst>
                <a:ext uri="{FF2B5EF4-FFF2-40B4-BE49-F238E27FC236}">
                  <a16:creationId xmlns:a16="http://schemas.microsoft.com/office/drawing/2014/main" id="{D3064AB8-6DFD-D25F-A1D0-9E3218BB4463}"/>
                </a:ext>
              </a:extLst>
            </p:cNvPr>
            <p:cNvSpPr/>
            <p:nvPr/>
          </p:nvSpPr>
          <p:spPr bwMode="auto">
            <a:xfrm>
              <a:off x="2349091" y="4280708"/>
              <a:ext cx="82296" cy="174401"/>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4" name="Rectangle 9273">
              <a:extLst>
                <a:ext uri="{FF2B5EF4-FFF2-40B4-BE49-F238E27FC236}">
                  <a16:creationId xmlns:a16="http://schemas.microsoft.com/office/drawing/2014/main" id="{6FD775AB-8EF5-3408-8F09-8D8F19E9E5CC}"/>
                </a:ext>
              </a:extLst>
            </p:cNvPr>
            <p:cNvSpPr/>
            <p:nvPr/>
          </p:nvSpPr>
          <p:spPr bwMode="auto">
            <a:xfrm>
              <a:off x="2436013" y="4316303"/>
              <a:ext cx="82296" cy="138806"/>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2" name="Rectangle 9271">
              <a:extLst>
                <a:ext uri="{FF2B5EF4-FFF2-40B4-BE49-F238E27FC236}">
                  <a16:creationId xmlns:a16="http://schemas.microsoft.com/office/drawing/2014/main" id="{2B1938E4-ABB7-3037-E2C9-5E6732EF477B}"/>
                </a:ext>
              </a:extLst>
            </p:cNvPr>
            <p:cNvSpPr/>
            <p:nvPr/>
          </p:nvSpPr>
          <p:spPr bwMode="auto">
            <a:xfrm>
              <a:off x="2606540" y="4375871"/>
              <a:ext cx="82296" cy="79237"/>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4" name="Rectangle 9253">
              <a:extLst>
                <a:ext uri="{FF2B5EF4-FFF2-40B4-BE49-F238E27FC236}">
                  <a16:creationId xmlns:a16="http://schemas.microsoft.com/office/drawing/2014/main" id="{8A13B1F4-7E77-F06E-6D71-937AD6B116D2}"/>
                </a:ext>
              </a:extLst>
            </p:cNvPr>
            <p:cNvSpPr/>
            <p:nvPr/>
          </p:nvSpPr>
          <p:spPr bwMode="auto">
            <a:xfrm>
              <a:off x="1055293" y="2452091"/>
              <a:ext cx="82296" cy="1984229"/>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3" name="TextBox 9310">
            <a:extLst>
              <a:ext uri="{FF2B5EF4-FFF2-40B4-BE49-F238E27FC236}">
                <a16:creationId xmlns:a16="http://schemas.microsoft.com/office/drawing/2014/main" id="{31316C70-31D2-8E2A-DE54-C6223B6B87C9}"/>
              </a:ext>
            </a:extLst>
          </p:cNvPr>
          <p:cNvSpPr txBox="1"/>
          <p:nvPr/>
        </p:nvSpPr>
        <p:spPr bwMode="auto">
          <a:xfrm>
            <a:off x="3371119" y="5843537"/>
            <a:ext cx="8724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grpSp>
        <p:nvGrpSpPr>
          <p:cNvPr id="9323" name="Group 9322">
            <a:extLst>
              <a:ext uri="{FF2B5EF4-FFF2-40B4-BE49-F238E27FC236}">
                <a16:creationId xmlns:a16="http://schemas.microsoft.com/office/drawing/2014/main" id="{680FEC58-19FD-A448-D146-E64CEADD5B5A}"/>
              </a:ext>
            </a:extLst>
          </p:cNvPr>
          <p:cNvGrpSpPr/>
          <p:nvPr/>
        </p:nvGrpSpPr>
        <p:grpSpPr>
          <a:xfrm>
            <a:off x="4345415" y="2865622"/>
            <a:ext cx="2939522" cy="1108349"/>
            <a:chOff x="4243814" y="2761985"/>
            <a:chExt cx="2939522" cy="1108349"/>
          </a:xfrm>
        </p:grpSpPr>
        <p:sp>
          <p:nvSpPr>
            <p:cNvPr id="15" name="TextBox 9304">
              <a:extLst>
                <a:ext uri="{FF2B5EF4-FFF2-40B4-BE49-F238E27FC236}">
                  <a16:creationId xmlns:a16="http://schemas.microsoft.com/office/drawing/2014/main" id="{79E05A19-F2E6-DF1E-BCAD-F8F3976BB204}"/>
                </a:ext>
              </a:extLst>
            </p:cNvPr>
            <p:cNvSpPr txBox="1"/>
            <p:nvPr/>
          </p:nvSpPr>
          <p:spPr bwMode="auto">
            <a:xfrm>
              <a:off x="4441775" y="2761985"/>
              <a:ext cx="2604303" cy="738664"/>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Gallbladder cancer</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Intrahepatic cholangiocarcinoma</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Extrahepatic cholangiocarcinoma</a:t>
              </a:r>
            </a:p>
          </p:txBody>
        </p:sp>
        <p:sp>
          <p:nvSpPr>
            <p:cNvPr id="16" name="Rectangle 15">
              <a:extLst>
                <a:ext uri="{FF2B5EF4-FFF2-40B4-BE49-F238E27FC236}">
                  <a16:creationId xmlns:a16="http://schemas.microsoft.com/office/drawing/2014/main" id="{D81C8E69-CD05-C9CF-D395-24B1F220660C}"/>
                </a:ext>
              </a:extLst>
            </p:cNvPr>
            <p:cNvSpPr/>
            <p:nvPr/>
          </p:nvSpPr>
          <p:spPr bwMode="auto">
            <a:xfrm>
              <a:off x="4350045" y="2861084"/>
              <a:ext cx="150211" cy="125541"/>
            </a:xfrm>
            <a:prstGeom prst="rect">
              <a:avLst/>
            </a:prstGeom>
            <a:solidFill>
              <a:schemeClr val="accent6"/>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51E0810E-3FAA-DF1C-F0A4-8675DA31D86A}"/>
                </a:ext>
              </a:extLst>
            </p:cNvPr>
            <p:cNvSpPr/>
            <p:nvPr/>
          </p:nvSpPr>
          <p:spPr bwMode="auto">
            <a:xfrm>
              <a:off x="4350045" y="3074345"/>
              <a:ext cx="150211" cy="125541"/>
            </a:xfrm>
            <a:prstGeom prst="rect">
              <a:avLst/>
            </a:prstGeom>
            <a:solidFill>
              <a:schemeClr val="accent3"/>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7464ECDB-57F1-73D2-E7FC-C7816380DF60}"/>
                </a:ext>
              </a:extLst>
            </p:cNvPr>
            <p:cNvSpPr/>
            <p:nvPr/>
          </p:nvSpPr>
          <p:spPr bwMode="auto">
            <a:xfrm>
              <a:off x="4350045" y="3287605"/>
              <a:ext cx="150211" cy="125541"/>
            </a:xfrm>
            <a:prstGeom prst="rect">
              <a:avLst/>
            </a:prstGeom>
            <a:solidFill>
              <a:schemeClr val="accent4"/>
            </a:solidFill>
            <a:ln w="0">
              <a:solidFill>
                <a:schemeClr val="bg1"/>
              </a:solid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TextBox 4">
              <a:extLst>
                <a:ext uri="{FF2B5EF4-FFF2-40B4-BE49-F238E27FC236}">
                  <a16:creationId xmlns:a16="http://schemas.microsoft.com/office/drawing/2014/main" id="{D5D9963F-3B03-B7F4-CB8A-4EDBFEC2AF6B}"/>
                </a:ext>
              </a:extLst>
            </p:cNvPr>
            <p:cNvSpPr txBox="1"/>
            <p:nvPr/>
          </p:nvSpPr>
          <p:spPr bwMode="auto">
            <a:xfrm>
              <a:off x="4243814" y="3408669"/>
              <a:ext cx="29395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patients with IHC2+ status; all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others had IHC3+.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 mg/kg IV Q2W.</a:t>
              </a:r>
            </a:p>
          </p:txBody>
        </p:sp>
      </p:grpSp>
      <p:sp>
        <p:nvSpPr>
          <p:cNvPr id="9320" name="Rectangle 9319">
            <a:extLst>
              <a:ext uri="{FF2B5EF4-FFF2-40B4-BE49-F238E27FC236}">
                <a16:creationId xmlns:a16="http://schemas.microsoft.com/office/drawing/2014/main" id="{8546831A-73CD-4F8E-9FF8-D931364866CE}"/>
              </a:ext>
            </a:extLst>
          </p:cNvPr>
          <p:cNvSpPr>
            <a:spLocks noGrp="1" noChangeArrowheads="1"/>
          </p:cNvSpPr>
          <p:nvPr/>
        </p:nvSpPr>
        <p:spPr bwMode="auto">
          <a:xfrm>
            <a:off x="1084411" y="2090031"/>
            <a:ext cx="6054757" cy="70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j-ea"/>
                <a:cs typeface="+mj-cs"/>
              </a:rPr>
              <a:t>Change in Target Lesion Size, HER2+ (IHC3+ or IHC2+)  </a:t>
            </a:r>
          </a:p>
        </p:txBody>
      </p:sp>
      <p:sp>
        <p:nvSpPr>
          <p:cNvPr id="9326" name="Text Box 15">
            <a:extLst>
              <a:ext uri="{FF2B5EF4-FFF2-40B4-BE49-F238E27FC236}">
                <a16:creationId xmlns:a16="http://schemas.microsoft.com/office/drawing/2014/main" id="{4EBFB6BB-90D1-A700-D5A9-CD153E1A7461}"/>
              </a:ext>
            </a:extLst>
          </p:cNvPr>
          <p:cNvSpPr txBox="1">
            <a:spLocks noChangeArrowheads="1"/>
          </p:cNvSpPr>
          <p:nvPr/>
        </p:nvSpPr>
        <p:spPr bwMode="auto">
          <a:xfrm>
            <a:off x="404284" y="6373724"/>
            <a:ext cx="505814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Harding. Lancet Oncol. 2023;24:772. Weisser. Nature Commun. 2023;14:1394. </a:t>
            </a:r>
          </a:p>
        </p:txBody>
      </p:sp>
      <p:grpSp>
        <p:nvGrpSpPr>
          <p:cNvPr id="9255" name="Group 9254">
            <a:extLst>
              <a:ext uri="{FF2B5EF4-FFF2-40B4-BE49-F238E27FC236}">
                <a16:creationId xmlns:a16="http://schemas.microsoft.com/office/drawing/2014/main" id="{95E1D117-A2B2-8F51-919F-FEEE989CE08E}"/>
              </a:ext>
            </a:extLst>
          </p:cNvPr>
          <p:cNvGrpSpPr/>
          <p:nvPr/>
        </p:nvGrpSpPr>
        <p:grpSpPr>
          <a:xfrm>
            <a:off x="1077242" y="4082229"/>
            <a:ext cx="6035040" cy="676656"/>
            <a:chOff x="1568313" y="3486525"/>
            <a:chExt cx="8689102" cy="914482"/>
          </a:xfrm>
        </p:grpSpPr>
        <p:cxnSp>
          <p:nvCxnSpPr>
            <p:cNvPr id="9256" name="Straight Connector 9255">
              <a:extLst>
                <a:ext uri="{FF2B5EF4-FFF2-40B4-BE49-F238E27FC236}">
                  <a16:creationId xmlns:a16="http://schemas.microsoft.com/office/drawing/2014/main" id="{EDE70CCF-F763-3EE7-BD9B-17CBDEFB74C6}"/>
                </a:ext>
              </a:extLst>
            </p:cNvPr>
            <p:cNvCxnSpPr>
              <a:cxnSpLocks/>
            </p:cNvCxnSpPr>
            <p:nvPr/>
          </p:nvCxnSpPr>
          <p:spPr bwMode="auto">
            <a:xfrm>
              <a:off x="1568313" y="3486525"/>
              <a:ext cx="8651452" cy="0"/>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9257" name="Straight Connector 9256">
              <a:extLst>
                <a:ext uri="{FF2B5EF4-FFF2-40B4-BE49-F238E27FC236}">
                  <a16:creationId xmlns:a16="http://schemas.microsoft.com/office/drawing/2014/main" id="{B6A13CAF-5398-DA1D-1DFB-49F53412A330}"/>
                </a:ext>
              </a:extLst>
            </p:cNvPr>
            <p:cNvCxnSpPr>
              <a:cxnSpLocks/>
            </p:cNvCxnSpPr>
            <p:nvPr/>
          </p:nvCxnSpPr>
          <p:spPr bwMode="auto">
            <a:xfrm>
              <a:off x="1605963" y="4401007"/>
              <a:ext cx="8651452" cy="0"/>
            </a:xfrm>
            <a:prstGeom prst="line">
              <a:avLst/>
            </a:prstGeom>
            <a:noFill/>
            <a:ln w="28575" cap="flat" cmpd="sng" algn="ctr">
              <a:solidFill>
                <a:schemeClr val="tx2">
                  <a:lumMod val="75000"/>
                </a:schemeClr>
              </a:solidFill>
              <a:prstDash val="sysDash"/>
              <a:round/>
              <a:headEnd type="none" w="med" len="med"/>
              <a:tailEnd type="none" w="med" len="med"/>
            </a:ln>
            <a:effectLst/>
          </p:spPr>
        </p:cxnSp>
      </p:grpSp>
      <p:cxnSp>
        <p:nvCxnSpPr>
          <p:cNvPr id="21" name="Straight Connector 20">
            <a:extLst>
              <a:ext uri="{FF2B5EF4-FFF2-40B4-BE49-F238E27FC236}">
                <a16:creationId xmlns:a16="http://schemas.microsoft.com/office/drawing/2014/main" id="{07A9CE05-15CA-B1E3-2006-10070A3538F9}"/>
              </a:ext>
            </a:extLst>
          </p:cNvPr>
          <p:cNvCxnSpPr/>
          <p:nvPr/>
        </p:nvCxnSpPr>
        <p:spPr bwMode="auto">
          <a:xfrm>
            <a:off x="1072411" y="4413092"/>
            <a:ext cx="603504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132638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a:extLst>
              <a:ext uri="{FF2B5EF4-FFF2-40B4-BE49-F238E27FC236}">
                <a16:creationId xmlns:a16="http://schemas.microsoft.com/office/drawing/2014/main" id="{C8C18EBE-51F8-FB22-22D6-FCC1CC8E5FB0}"/>
              </a:ext>
            </a:extLst>
          </p:cNvPr>
          <p:cNvSpPr>
            <a:spLocks noGrp="1"/>
          </p:cNvSpPr>
          <p:nvPr>
            <p:ph type="title"/>
          </p:nvPr>
        </p:nvSpPr>
        <p:spPr/>
        <p:txBody>
          <a:bodyPr/>
          <a:lstStyle/>
          <a:p>
            <a:r>
              <a:rPr lang="en-US" altLang="en-US" sz="3600" dirty="0"/>
              <a:t>SGNTUC-019: </a:t>
            </a:r>
            <a:r>
              <a:rPr lang="en-US" dirty="0"/>
              <a:t>Tucatinib + Trastuzumab for Previously Treated HER2+ or Mutant Advanced BTC</a:t>
            </a:r>
          </a:p>
        </p:txBody>
      </p:sp>
      <p:sp>
        <p:nvSpPr>
          <p:cNvPr id="2" name="Content Placeholder 1">
            <a:extLst>
              <a:ext uri="{FF2B5EF4-FFF2-40B4-BE49-F238E27FC236}">
                <a16:creationId xmlns:a16="http://schemas.microsoft.com/office/drawing/2014/main" id="{30ED7A7A-0BCD-9238-071D-EB0FAF5B98A8}"/>
              </a:ext>
            </a:extLst>
          </p:cNvPr>
          <p:cNvSpPr>
            <a:spLocks noGrp="1"/>
          </p:cNvSpPr>
          <p:nvPr>
            <p:ph idx="1"/>
          </p:nvPr>
        </p:nvSpPr>
        <p:spPr/>
        <p:txBody>
          <a:bodyPr/>
          <a:lstStyle/>
          <a:p>
            <a:r>
              <a:rPr lang="en-US" sz="1800" dirty="0"/>
              <a:t>Multicohort </a:t>
            </a:r>
            <a:r>
              <a:rPr lang="en-US" sz="1800" b="1" dirty="0"/>
              <a:t>phase II basket trial</a:t>
            </a:r>
            <a:r>
              <a:rPr lang="en-US" sz="1800" dirty="0"/>
              <a:t>; included cohort of patients with unresectable locally advanced/metastatic BTC with </a:t>
            </a:r>
            <a:r>
              <a:rPr lang="en-US" sz="1800" i="1" dirty="0"/>
              <a:t>HER2</a:t>
            </a:r>
            <a:r>
              <a:rPr lang="en-US" sz="1800" dirty="0"/>
              <a:t> overexpression or amplification after ≥1 prior systemic treatment for advanced disease (no prior HER2-targeted treatment) (N = 30)</a:t>
            </a:r>
          </a:p>
          <a:p>
            <a:endParaRPr lang="en-US" sz="1600" dirty="0"/>
          </a:p>
        </p:txBody>
      </p:sp>
      <p:sp>
        <p:nvSpPr>
          <p:cNvPr id="3" name="Text Box 11">
            <a:extLst>
              <a:ext uri="{FF2B5EF4-FFF2-40B4-BE49-F238E27FC236}">
                <a16:creationId xmlns:a16="http://schemas.microsoft.com/office/drawing/2014/main" id="{C45EAD38-2FD3-8B38-A37E-79C7154FEF76}"/>
              </a:ext>
            </a:extLst>
          </p:cNvPr>
          <p:cNvSpPr txBox="1">
            <a:spLocks noChangeArrowheads="1"/>
          </p:cNvSpPr>
          <p:nvPr/>
        </p:nvSpPr>
        <p:spPr bwMode="auto">
          <a:xfrm>
            <a:off x="414339" y="63631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Nakamura. JCO. 2023;41:5569.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807AC4DE-FAFD-D3D3-0F7F-A67B4358F9FA}"/>
              </a:ext>
            </a:extLst>
          </p:cNvPr>
          <p:cNvSpPr txBox="1"/>
          <p:nvPr/>
        </p:nvSpPr>
        <p:spPr bwMode="auto">
          <a:xfrm rot="16200000">
            <a:off x="3355753" y="4165749"/>
            <a:ext cx="2083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BL (%)</a:t>
            </a:r>
          </a:p>
        </p:txBody>
      </p:sp>
      <p:cxnSp>
        <p:nvCxnSpPr>
          <p:cNvPr id="5" name="Straight Connector 4">
            <a:extLst>
              <a:ext uri="{FF2B5EF4-FFF2-40B4-BE49-F238E27FC236}">
                <a16:creationId xmlns:a16="http://schemas.microsoft.com/office/drawing/2014/main" id="{A23A967D-13FE-0281-B654-F624661AF1F2}"/>
              </a:ext>
            </a:extLst>
          </p:cNvPr>
          <p:cNvCxnSpPr/>
          <p:nvPr/>
        </p:nvCxnSpPr>
        <p:spPr bwMode="auto">
          <a:xfrm>
            <a:off x="5132557" y="2764700"/>
            <a:ext cx="0" cy="3155449"/>
          </a:xfrm>
          <a:prstGeom prst="line">
            <a:avLst/>
          </a:prstGeom>
          <a:noFill/>
          <a:ln w="28575" cap="flat" cmpd="sng" algn="ctr">
            <a:solidFill>
              <a:schemeClr val="bg1"/>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E7656CD6-23AF-441E-EFBF-96999FC5BE0A}"/>
              </a:ext>
            </a:extLst>
          </p:cNvPr>
          <p:cNvGrpSpPr/>
          <p:nvPr/>
        </p:nvGrpSpPr>
        <p:grpSpPr>
          <a:xfrm>
            <a:off x="5057079" y="2778148"/>
            <a:ext cx="87406" cy="3127256"/>
            <a:chOff x="1269229" y="1979531"/>
            <a:chExt cx="87406" cy="3127256"/>
          </a:xfrm>
        </p:grpSpPr>
        <p:cxnSp>
          <p:nvCxnSpPr>
            <p:cNvPr id="7" name="Straight Connector 6">
              <a:extLst>
                <a:ext uri="{FF2B5EF4-FFF2-40B4-BE49-F238E27FC236}">
                  <a16:creationId xmlns:a16="http://schemas.microsoft.com/office/drawing/2014/main" id="{0CE83C69-1F13-5F16-E703-CF88F0BE5855}"/>
                </a:ext>
              </a:extLst>
            </p:cNvPr>
            <p:cNvCxnSpPr>
              <a:cxnSpLocks/>
            </p:cNvCxnSpPr>
            <p:nvPr/>
          </p:nvCxnSpPr>
          <p:spPr bwMode="auto">
            <a:xfrm>
              <a:off x="1269229" y="1979531"/>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F614F8BC-8B0F-3AFE-F485-08B505287337}"/>
                </a:ext>
              </a:extLst>
            </p:cNvPr>
            <p:cNvCxnSpPr>
              <a:cxnSpLocks/>
            </p:cNvCxnSpPr>
            <p:nvPr/>
          </p:nvCxnSpPr>
          <p:spPr bwMode="auto">
            <a:xfrm>
              <a:off x="1269229" y="2292257"/>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1B3ABF6-627F-25DC-E062-521235E64A98}"/>
                </a:ext>
              </a:extLst>
            </p:cNvPr>
            <p:cNvCxnSpPr>
              <a:cxnSpLocks/>
            </p:cNvCxnSpPr>
            <p:nvPr/>
          </p:nvCxnSpPr>
          <p:spPr bwMode="auto">
            <a:xfrm>
              <a:off x="1269229" y="2604983"/>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ED19A2F-7FCA-1405-6839-80FFC8E490AE}"/>
                </a:ext>
              </a:extLst>
            </p:cNvPr>
            <p:cNvCxnSpPr>
              <a:cxnSpLocks/>
            </p:cNvCxnSpPr>
            <p:nvPr/>
          </p:nvCxnSpPr>
          <p:spPr bwMode="auto">
            <a:xfrm>
              <a:off x="1269229" y="2917709"/>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CE7CD5D-4F31-5586-359D-21E4FB5D0B7B}"/>
                </a:ext>
              </a:extLst>
            </p:cNvPr>
            <p:cNvCxnSpPr>
              <a:cxnSpLocks/>
            </p:cNvCxnSpPr>
            <p:nvPr/>
          </p:nvCxnSpPr>
          <p:spPr bwMode="auto">
            <a:xfrm>
              <a:off x="1269229" y="3230435"/>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D187E72-80E0-8950-5700-36327CB12267}"/>
                </a:ext>
              </a:extLst>
            </p:cNvPr>
            <p:cNvCxnSpPr>
              <a:cxnSpLocks/>
            </p:cNvCxnSpPr>
            <p:nvPr/>
          </p:nvCxnSpPr>
          <p:spPr bwMode="auto">
            <a:xfrm>
              <a:off x="1269229" y="3543161"/>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C79FB75-DBBF-B24F-B9B6-C1A893597933}"/>
                </a:ext>
              </a:extLst>
            </p:cNvPr>
            <p:cNvCxnSpPr>
              <a:cxnSpLocks/>
            </p:cNvCxnSpPr>
            <p:nvPr/>
          </p:nvCxnSpPr>
          <p:spPr bwMode="auto">
            <a:xfrm>
              <a:off x="1269229" y="3855887"/>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FD493DB-CAEC-9923-7B6B-4C8E4078CC80}"/>
                </a:ext>
              </a:extLst>
            </p:cNvPr>
            <p:cNvCxnSpPr>
              <a:cxnSpLocks/>
            </p:cNvCxnSpPr>
            <p:nvPr/>
          </p:nvCxnSpPr>
          <p:spPr bwMode="auto">
            <a:xfrm>
              <a:off x="1269229" y="4168613"/>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FA0A66E-AF2A-1639-9069-DB0857690A50}"/>
                </a:ext>
              </a:extLst>
            </p:cNvPr>
            <p:cNvCxnSpPr>
              <a:cxnSpLocks/>
            </p:cNvCxnSpPr>
            <p:nvPr/>
          </p:nvCxnSpPr>
          <p:spPr bwMode="auto">
            <a:xfrm>
              <a:off x="1269229" y="4481339"/>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57265DB-0667-551B-6C66-6F5DA8698244}"/>
                </a:ext>
              </a:extLst>
            </p:cNvPr>
            <p:cNvCxnSpPr>
              <a:cxnSpLocks/>
            </p:cNvCxnSpPr>
            <p:nvPr/>
          </p:nvCxnSpPr>
          <p:spPr bwMode="auto">
            <a:xfrm>
              <a:off x="1269229" y="4794065"/>
              <a:ext cx="87406"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8341B72-981A-84D5-5E01-DE3E2CD14213}"/>
                </a:ext>
              </a:extLst>
            </p:cNvPr>
            <p:cNvCxnSpPr>
              <a:cxnSpLocks/>
            </p:cNvCxnSpPr>
            <p:nvPr/>
          </p:nvCxnSpPr>
          <p:spPr bwMode="auto">
            <a:xfrm>
              <a:off x="1269229" y="5106787"/>
              <a:ext cx="87406" cy="0"/>
            </a:xfrm>
            <a:prstGeom prst="line">
              <a:avLst/>
            </a:prstGeom>
            <a:noFill/>
            <a:ln w="28575" cap="flat" cmpd="sng" algn="ctr">
              <a:solidFill>
                <a:schemeClr val="bg1"/>
              </a:solidFill>
              <a:prstDash val="solid"/>
              <a:round/>
              <a:headEnd type="none" w="med" len="med"/>
              <a:tailEnd type="none" w="med" len="med"/>
            </a:ln>
            <a:effectLst/>
          </p:spPr>
        </p:cxnSp>
      </p:grpSp>
      <p:sp>
        <p:nvSpPr>
          <p:cNvPr id="87" name="TextBox 86">
            <a:extLst>
              <a:ext uri="{FF2B5EF4-FFF2-40B4-BE49-F238E27FC236}">
                <a16:creationId xmlns:a16="http://schemas.microsoft.com/office/drawing/2014/main" id="{39F1D85B-5E0C-61F8-E6E0-A07F14AA0620}"/>
              </a:ext>
            </a:extLst>
          </p:cNvPr>
          <p:cNvSpPr txBox="1"/>
          <p:nvPr/>
        </p:nvSpPr>
        <p:spPr bwMode="auto">
          <a:xfrm>
            <a:off x="4564682" y="259105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8" name="TextBox 87">
            <a:extLst>
              <a:ext uri="{FF2B5EF4-FFF2-40B4-BE49-F238E27FC236}">
                <a16:creationId xmlns:a16="http://schemas.microsoft.com/office/drawing/2014/main" id="{B7B49D49-65BD-26B1-C14F-067F08EBD397}"/>
              </a:ext>
            </a:extLst>
          </p:cNvPr>
          <p:cNvSpPr txBox="1"/>
          <p:nvPr/>
        </p:nvSpPr>
        <p:spPr bwMode="auto">
          <a:xfrm>
            <a:off x="4687666" y="289377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89" name="TextBox 88">
            <a:extLst>
              <a:ext uri="{FF2B5EF4-FFF2-40B4-BE49-F238E27FC236}">
                <a16:creationId xmlns:a16="http://schemas.microsoft.com/office/drawing/2014/main" id="{9C7AFFCD-4CCD-B4D3-3E49-88A8483F2538}"/>
              </a:ext>
            </a:extLst>
          </p:cNvPr>
          <p:cNvSpPr txBox="1"/>
          <p:nvPr/>
        </p:nvSpPr>
        <p:spPr bwMode="auto">
          <a:xfrm>
            <a:off x="4686827" y="32165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0" name="TextBox 89">
            <a:extLst>
              <a:ext uri="{FF2B5EF4-FFF2-40B4-BE49-F238E27FC236}">
                <a16:creationId xmlns:a16="http://schemas.microsoft.com/office/drawing/2014/main" id="{F38605B1-C8D2-4673-E9B7-84FF2763CB10}"/>
              </a:ext>
            </a:extLst>
          </p:cNvPr>
          <p:cNvSpPr txBox="1"/>
          <p:nvPr/>
        </p:nvSpPr>
        <p:spPr bwMode="auto">
          <a:xfrm>
            <a:off x="4692791" y="35192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1" name="TextBox 90">
            <a:extLst>
              <a:ext uri="{FF2B5EF4-FFF2-40B4-BE49-F238E27FC236}">
                <a16:creationId xmlns:a16="http://schemas.microsoft.com/office/drawing/2014/main" id="{88BC69A9-71E9-4AB1-0C5C-DD4E27B4BEC5}"/>
              </a:ext>
            </a:extLst>
          </p:cNvPr>
          <p:cNvSpPr txBox="1"/>
          <p:nvPr/>
        </p:nvSpPr>
        <p:spPr bwMode="auto">
          <a:xfrm>
            <a:off x="4697010" y="38384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2" name="TextBox 91">
            <a:extLst>
              <a:ext uri="{FF2B5EF4-FFF2-40B4-BE49-F238E27FC236}">
                <a16:creationId xmlns:a16="http://schemas.microsoft.com/office/drawing/2014/main" id="{D39EF382-E46B-9483-F120-6ECA4DCAF9CF}"/>
              </a:ext>
            </a:extLst>
          </p:cNvPr>
          <p:cNvSpPr txBox="1"/>
          <p:nvPr/>
        </p:nvSpPr>
        <p:spPr bwMode="auto">
          <a:xfrm>
            <a:off x="4819993" y="414118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3" name="TextBox 92">
            <a:extLst>
              <a:ext uri="{FF2B5EF4-FFF2-40B4-BE49-F238E27FC236}">
                <a16:creationId xmlns:a16="http://schemas.microsoft.com/office/drawing/2014/main" id="{E37C72A3-6517-E888-FE51-28A26396CB2B}"/>
              </a:ext>
            </a:extLst>
          </p:cNvPr>
          <p:cNvSpPr txBox="1"/>
          <p:nvPr/>
        </p:nvSpPr>
        <p:spPr bwMode="auto">
          <a:xfrm>
            <a:off x="4631601" y="4463922"/>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4" name="TextBox 93">
            <a:extLst>
              <a:ext uri="{FF2B5EF4-FFF2-40B4-BE49-F238E27FC236}">
                <a16:creationId xmlns:a16="http://schemas.microsoft.com/office/drawing/2014/main" id="{45FE3129-23F5-735F-1FE4-79899D376EEC}"/>
              </a:ext>
            </a:extLst>
          </p:cNvPr>
          <p:cNvSpPr txBox="1"/>
          <p:nvPr/>
        </p:nvSpPr>
        <p:spPr bwMode="auto">
          <a:xfrm>
            <a:off x="4637567" y="4766639"/>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5" name="TextBox 94">
            <a:extLst>
              <a:ext uri="{FF2B5EF4-FFF2-40B4-BE49-F238E27FC236}">
                <a16:creationId xmlns:a16="http://schemas.microsoft.com/office/drawing/2014/main" id="{309C48C7-BB79-B7AF-C3D7-321C0B898018}"/>
              </a:ext>
            </a:extLst>
          </p:cNvPr>
          <p:cNvSpPr txBox="1"/>
          <p:nvPr/>
        </p:nvSpPr>
        <p:spPr bwMode="auto">
          <a:xfrm>
            <a:off x="4623917" y="5090548"/>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6" name="TextBox 95">
            <a:extLst>
              <a:ext uri="{FF2B5EF4-FFF2-40B4-BE49-F238E27FC236}">
                <a16:creationId xmlns:a16="http://schemas.microsoft.com/office/drawing/2014/main" id="{447C0712-9412-5999-E17D-DE90F738D1C7}"/>
              </a:ext>
            </a:extLst>
          </p:cNvPr>
          <p:cNvSpPr txBox="1"/>
          <p:nvPr/>
        </p:nvSpPr>
        <p:spPr bwMode="auto">
          <a:xfrm>
            <a:off x="4623078" y="5413283"/>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97" name="TextBox 96">
            <a:extLst>
              <a:ext uri="{FF2B5EF4-FFF2-40B4-BE49-F238E27FC236}">
                <a16:creationId xmlns:a16="http://schemas.microsoft.com/office/drawing/2014/main" id="{DF6D8D09-0753-E7DF-7585-E29690D5B399}"/>
              </a:ext>
            </a:extLst>
          </p:cNvPr>
          <p:cNvSpPr txBox="1"/>
          <p:nvPr/>
        </p:nvSpPr>
        <p:spPr bwMode="auto">
          <a:xfrm>
            <a:off x="4512024" y="5716000"/>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8" name="TextBox 97">
            <a:extLst>
              <a:ext uri="{FF2B5EF4-FFF2-40B4-BE49-F238E27FC236}">
                <a16:creationId xmlns:a16="http://schemas.microsoft.com/office/drawing/2014/main" id="{CEF4AB11-36F8-2CED-DFA5-21889F11B93C}"/>
              </a:ext>
            </a:extLst>
          </p:cNvPr>
          <p:cNvSpPr txBox="1"/>
          <p:nvPr/>
        </p:nvSpPr>
        <p:spPr bwMode="auto">
          <a:xfrm>
            <a:off x="10998585" y="3831913"/>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9" name="TextBox 98">
            <a:extLst>
              <a:ext uri="{FF2B5EF4-FFF2-40B4-BE49-F238E27FC236}">
                <a16:creationId xmlns:a16="http://schemas.microsoft.com/office/drawing/2014/main" id="{7D339515-D042-02A4-F98E-D57DFAAEF018}"/>
              </a:ext>
            </a:extLst>
          </p:cNvPr>
          <p:cNvSpPr txBox="1"/>
          <p:nvPr/>
        </p:nvSpPr>
        <p:spPr bwMode="auto">
          <a:xfrm>
            <a:off x="10998585" y="4617751"/>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0" name="TextBox 99">
            <a:extLst>
              <a:ext uri="{FF2B5EF4-FFF2-40B4-BE49-F238E27FC236}">
                <a16:creationId xmlns:a16="http://schemas.microsoft.com/office/drawing/2014/main" id="{1BC6F690-2EA8-8D93-28A0-36044A44F1BB}"/>
              </a:ext>
            </a:extLst>
          </p:cNvPr>
          <p:cNvSpPr txBox="1"/>
          <p:nvPr/>
        </p:nvSpPr>
        <p:spPr bwMode="auto">
          <a:xfrm>
            <a:off x="7963513" y="2689939"/>
            <a:ext cx="34095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Overall Confirmed Response</a:t>
            </a:r>
          </a:p>
        </p:txBody>
      </p:sp>
      <p:grpSp>
        <p:nvGrpSpPr>
          <p:cNvPr id="101" name="Group 100">
            <a:extLst>
              <a:ext uri="{FF2B5EF4-FFF2-40B4-BE49-F238E27FC236}">
                <a16:creationId xmlns:a16="http://schemas.microsoft.com/office/drawing/2014/main" id="{09629D3B-2309-34B7-677B-A9BE4C0F799D}"/>
              </a:ext>
            </a:extLst>
          </p:cNvPr>
          <p:cNvGrpSpPr/>
          <p:nvPr/>
        </p:nvGrpSpPr>
        <p:grpSpPr>
          <a:xfrm>
            <a:off x="9313790" y="2927838"/>
            <a:ext cx="510174" cy="1077218"/>
            <a:chOff x="5426575" y="2043506"/>
            <a:chExt cx="510174" cy="1077218"/>
          </a:xfrm>
        </p:grpSpPr>
        <p:sp>
          <p:nvSpPr>
            <p:cNvPr id="102" name="TextBox 101">
              <a:extLst>
                <a:ext uri="{FF2B5EF4-FFF2-40B4-BE49-F238E27FC236}">
                  <a16:creationId xmlns:a16="http://schemas.microsoft.com/office/drawing/2014/main" id="{76922957-93E7-0D6D-6443-B63B73A76A9B}"/>
                </a:ext>
              </a:extLst>
            </p:cNvPr>
            <p:cNvSpPr txBox="1"/>
            <p:nvPr/>
          </p:nvSpPr>
          <p:spPr bwMode="auto">
            <a:xfrm>
              <a:off x="5519647" y="2043506"/>
              <a:ext cx="4171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103" name="Rectangle 102">
              <a:extLst>
                <a:ext uri="{FF2B5EF4-FFF2-40B4-BE49-F238E27FC236}">
                  <a16:creationId xmlns:a16="http://schemas.microsoft.com/office/drawing/2014/main" id="{869A14CD-C11D-86EF-6B7A-895B773C3E58}"/>
                </a:ext>
              </a:extLst>
            </p:cNvPr>
            <p:cNvSpPr/>
            <p:nvPr/>
          </p:nvSpPr>
          <p:spPr bwMode="auto">
            <a:xfrm>
              <a:off x="5429627" y="2155847"/>
              <a:ext cx="122644" cy="1226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0EA29A90-0A96-2DBC-166B-E67698149F44}"/>
                </a:ext>
              </a:extLst>
            </p:cNvPr>
            <p:cNvSpPr/>
            <p:nvPr/>
          </p:nvSpPr>
          <p:spPr bwMode="auto">
            <a:xfrm>
              <a:off x="5426575" y="2402632"/>
              <a:ext cx="122644" cy="1226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DD34A6FE-F89F-8B06-66F9-9E48ECFC585B}"/>
                </a:ext>
              </a:extLst>
            </p:cNvPr>
            <p:cNvSpPr/>
            <p:nvPr/>
          </p:nvSpPr>
          <p:spPr bwMode="auto">
            <a:xfrm>
              <a:off x="5429627" y="2640298"/>
              <a:ext cx="122644" cy="12264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6523C293-D41F-D16D-D80B-B5F7E7738222}"/>
                </a:ext>
              </a:extLst>
            </p:cNvPr>
            <p:cNvSpPr/>
            <p:nvPr/>
          </p:nvSpPr>
          <p:spPr bwMode="auto">
            <a:xfrm>
              <a:off x="5426575" y="2887083"/>
              <a:ext cx="122644" cy="1226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7" name="Rectangle 106">
            <a:extLst>
              <a:ext uri="{FF2B5EF4-FFF2-40B4-BE49-F238E27FC236}">
                <a16:creationId xmlns:a16="http://schemas.microsoft.com/office/drawing/2014/main" id="{D8EF8CF2-9C79-C6DE-DCD5-AA8B828A7174}"/>
              </a:ext>
            </a:extLst>
          </p:cNvPr>
          <p:cNvSpPr/>
          <p:nvPr/>
        </p:nvSpPr>
        <p:spPr bwMode="auto">
          <a:xfrm>
            <a:off x="5168970" y="3247236"/>
            <a:ext cx="183121" cy="109453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83BF6D2F-A13A-91A4-2D7A-57655561DFFB}"/>
              </a:ext>
            </a:extLst>
          </p:cNvPr>
          <p:cNvSpPr/>
          <p:nvPr/>
        </p:nvSpPr>
        <p:spPr bwMode="auto">
          <a:xfrm>
            <a:off x="5369813" y="3542607"/>
            <a:ext cx="183121" cy="79029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CC02A868-09D1-E4CC-70E1-59753D1B1F09}"/>
              </a:ext>
            </a:extLst>
          </p:cNvPr>
          <p:cNvSpPr/>
          <p:nvPr/>
        </p:nvSpPr>
        <p:spPr bwMode="auto">
          <a:xfrm>
            <a:off x="5570656" y="3783446"/>
            <a:ext cx="183121" cy="55833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70604A2B-EA33-1021-5CB7-CC61797959EE}"/>
              </a:ext>
            </a:extLst>
          </p:cNvPr>
          <p:cNvSpPr/>
          <p:nvPr/>
        </p:nvSpPr>
        <p:spPr bwMode="auto">
          <a:xfrm>
            <a:off x="5771499" y="4116610"/>
            <a:ext cx="183121" cy="22516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AD61BE41-54F7-5D45-8F05-39D65E71D2FC}"/>
              </a:ext>
            </a:extLst>
          </p:cNvPr>
          <p:cNvSpPr/>
          <p:nvPr/>
        </p:nvSpPr>
        <p:spPr bwMode="auto">
          <a:xfrm>
            <a:off x="5972342" y="4169590"/>
            <a:ext cx="183121" cy="18178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BB5938E0-28A7-0D4A-DFD7-EDF40FE21A3E}"/>
              </a:ext>
            </a:extLst>
          </p:cNvPr>
          <p:cNvSpPr/>
          <p:nvPr/>
        </p:nvSpPr>
        <p:spPr bwMode="auto">
          <a:xfrm>
            <a:off x="6173185" y="4213271"/>
            <a:ext cx="183121" cy="12850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C4AA5934-134C-1F2A-2FD8-161643121CB9}"/>
              </a:ext>
            </a:extLst>
          </p:cNvPr>
          <p:cNvSpPr/>
          <p:nvPr/>
        </p:nvSpPr>
        <p:spPr bwMode="auto">
          <a:xfrm>
            <a:off x="6374028" y="4277523"/>
            <a:ext cx="183121" cy="6425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449BBD22-D3F0-C368-5C42-6F701618FB3C}"/>
              </a:ext>
            </a:extLst>
          </p:cNvPr>
          <p:cNvSpPr/>
          <p:nvPr/>
        </p:nvSpPr>
        <p:spPr bwMode="auto">
          <a:xfrm>
            <a:off x="6574874" y="4277523"/>
            <a:ext cx="183121" cy="6425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7C300938-6895-2510-9DDF-7AA4A370837A}"/>
              </a:ext>
            </a:extLst>
          </p:cNvPr>
          <p:cNvSpPr/>
          <p:nvPr/>
        </p:nvSpPr>
        <p:spPr bwMode="auto">
          <a:xfrm>
            <a:off x="6972164" y="4344385"/>
            <a:ext cx="183121"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E08B8340-536A-5C5A-4415-7E09E646CACF}"/>
              </a:ext>
            </a:extLst>
          </p:cNvPr>
          <p:cNvSpPr/>
          <p:nvPr/>
        </p:nvSpPr>
        <p:spPr bwMode="auto">
          <a:xfrm>
            <a:off x="7172375" y="4341775"/>
            <a:ext cx="183121" cy="16284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355D7781-5D31-7779-E308-C3938B8F6159}"/>
              </a:ext>
            </a:extLst>
          </p:cNvPr>
          <p:cNvSpPr/>
          <p:nvPr/>
        </p:nvSpPr>
        <p:spPr bwMode="auto">
          <a:xfrm>
            <a:off x="7372586" y="4341775"/>
            <a:ext cx="183121" cy="3619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F7C1FAEE-A13B-074D-5917-67A6DCF11880}"/>
              </a:ext>
            </a:extLst>
          </p:cNvPr>
          <p:cNvSpPr/>
          <p:nvPr/>
        </p:nvSpPr>
        <p:spPr bwMode="auto">
          <a:xfrm>
            <a:off x="7572797" y="4339172"/>
            <a:ext cx="183121" cy="39000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7AEC6B9E-38F5-7CAC-F97A-01693A209260}"/>
              </a:ext>
            </a:extLst>
          </p:cNvPr>
          <p:cNvSpPr/>
          <p:nvPr/>
        </p:nvSpPr>
        <p:spPr bwMode="auto">
          <a:xfrm>
            <a:off x="7773008" y="4332903"/>
            <a:ext cx="183121" cy="50035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848E66ED-7568-108D-06F8-8E6AE4EC88C6}"/>
              </a:ext>
            </a:extLst>
          </p:cNvPr>
          <p:cNvSpPr/>
          <p:nvPr/>
        </p:nvSpPr>
        <p:spPr bwMode="auto">
          <a:xfrm>
            <a:off x="7973219" y="4332903"/>
            <a:ext cx="183121" cy="51311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3A6663ED-57CE-C875-E15A-CEEB792C1444}"/>
              </a:ext>
            </a:extLst>
          </p:cNvPr>
          <p:cNvSpPr/>
          <p:nvPr/>
        </p:nvSpPr>
        <p:spPr bwMode="auto">
          <a:xfrm>
            <a:off x="8173430" y="4343910"/>
            <a:ext cx="183121" cy="52122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4AADC69D-FFC3-3FF3-7899-6CD448B24C43}"/>
              </a:ext>
            </a:extLst>
          </p:cNvPr>
          <p:cNvSpPr/>
          <p:nvPr/>
        </p:nvSpPr>
        <p:spPr bwMode="auto">
          <a:xfrm>
            <a:off x="8373641" y="4346574"/>
            <a:ext cx="183121" cy="6338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725882C0-A23A-CA96-59EE-487C0DC0633B}"/>
              </a:ext>
            </a:extLst>
          </p:cNvPr>
          <p:cNvSpPr/>
          <p:nvPr/>
        </p:nvSpPr>
        <p:spPr bwMode="auto">
          <a:xfrm>
            <a:off x="8573852" y="4346575"/>
            <a:ext cx="183121" cy="65274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1549A6A3-3278-EBDD-59A1-0CA06F074CD4}"/>
              </a:ext>
            </a:extLst>
          </p:cNvPr>
          <p:cNvSpPr/>
          <p:nvPr/>
        </p:nvSpPr>
        <p:spPr bwMode="auto">
          <a:xfrm>
            <a:off x="8774063" y="4339172"/>
            <a:ext cx="183121" cy="71086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14F1DEE5-4FE6-5FDA-E33F-54BF3CC8AC8F}"/>
              </a:ext>
            </a:extLst>
          </p:cNvPr>
          <p:cNvSpPr/>
          <p:nvPr/>
        </p:nvSpPr>
        <p:spPr bwMode="auto">
          <a:xfrm>
            <a:off x="8974274" y="4346574"/>
            <a:ext cx="183121" cy="7374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82B84217-FC95-F0C2-5D63-FABB08B3FCD6}"/>
              </a:ext>
            </a:extLst>
          </p:cNvPr>
          <p:cNvSpPr/>
          <p:nvPr/>
        </p:nvSpPr>
        <p:spPr bwMode="auto">
          <a:xfrm>
            <a:off x="9174485" y="4339172"/>
            <a:ext cx="183121" cy="75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7E7672DB-70FC-7B17-C0F9-65E7C75B4033}"/>
              </a:ext>
            </a:extLst>
          </p:cNvPr>
          <p:cNvSpPr/>
          <p:nvPr/>
        </p:nvSpPr>
        <p:spPr bwMode="auto">
          <a:xfrm>
            <a:off x="9374696" y="4349389"/>
            <a:ext cx="183121" cy="75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4204BFED-663B-51BD-5C57-89A56821CB11}"/>
              </a:ext>
            </a:extLst>
          </p:cNvPr>
          <p:cNvSpPr/>
          <p:nvPr/>
        </p:nvSpPr>
        <p:spPr bwMode="auto">
          <a:xfrm>
            <a:off x="9574907" y="4339648"/>
            <a:ext cx="183121" cy="78201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FD5E42FA-94A5-55AC-406A-DA49639FC537}"/>
              </a:ext>
            </a:extLst>
          </p:cNvPr>
          <p:cNvSpPr/>
          <p:nvPr/>
        </p:nvSpPr>
        <p:spPr bwMode="auto">
          <a:xfrm>
            <a:off x="9775118" y="4347247"/>
            <a:ext cx="183121" cy="86422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9B25872C-0CB1-48D8-4650-6CC879B79848}"/>
              </a:ext>
            </a:extLst>
          </p:cNvPr>
          <p:cNvSpPr/>
          <p:nvPr/>
        </p:nvSpPr>
        <p:spPr bwMode="auto">
          <a:xfrm>
            <a:off x="9975329" y="4339647"/>
            <a:ext cx="183121" cy="8860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F53FC96B-F90A-C4B3-9DA9-C554332646EC}"/>
              </a:ext>
            </a:extLst>
          </p:cNvPr>
          <p:cNvSpPr/>
          <p:nvPr/>
        </p:nvSpPr>
        <p:spPr bwMode="auto">
          <a:xfrm>
            <a:off x="10175540" y="4339647"/>
            <a:ext cx="183121" cy="9579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839F2777-0AEE-73BC-5F80-7EBDBCDDFFD6}"/>
              </a:ext>
            </a:extLst>
          </p:cNvPr>
          <p:cNvSpPr/>
          <p:nvPr/>
        </p:nvSpPr>
        <p:spPr bwMode="auto">
          <a:xfrm>
            <a:off x="10375751" y="4339648"/>
            <a:ext cx="183121" cy="9957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73124AF2-C5EA-B992-6464-595DDACECAE4}"/>
              </a:ext>
            </a:extLst>
          </p:cNvPr>
          <p:cNvSpPr/>
          <p:nvPr/>
        </p:nvSpPr>
        <p:spPr bwMode="auto">
          <a:xfrm>
            <a:off x="10575962" y="4339647"/>
            <a:ext cx="183121" cy="119855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4F4B842A-D44D-9D16-B7C9-4ECC9F9E92EF}"/>
              </a:ext>
            </a:extLst>
          </p:cNvPr>
          <p:cNvSpPr/>
          <p:nvPr/>
        </p:nvSpPr>
        <p:spPr bwMode="auto">
          <a:xfrm>
            <a:off x="10776168" y="4332904"/>
            <a:ext cx="183121" cy="1329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5" name="Straight Connector 134">
            <a:extLst>
              <a:ext uri="{FF2B5EF4-FFF2-40B4-BE49-F238E27FC236}">
                <a16:creationId xmlns:a16="http://schemas.microsoft.com/office/drawing/2014/main" id="{D26E4DE5-166F-DBA0-AD4C-4BFAF92C26BC}"/>
              </a:ext>
            </a:extLst>
          </p:cNvPr>
          <p:cNvCxnSpPr/>
          <p:nvPr/>
        </p:nvCxnSpPr>
        <p:spPr bwMode="auto">
          <a:xfrm>
            <a:off x="5126803" y="4341778"/>
            <a:ext cx="5914655" cy="0"/>
          </a:xfrm>
          <a:prstGeom prst="line">
            <a:avLst/>
          </a:prstGeom>
          <a:noFill/>
          <a:ln w="28575" cap="flat" cmpd="sng" algn="ctr">
            <a:solidFill>
              <a:schemeClr val="bg1"/>
            </a:solidFill>
            <a:prstDash val="solid"/>
            <a:round/>
            <a:headEnd type="none" w="med" len="med"/>
            <a:tailEnd type="none" w="med" len="med"/>
          </a:ln>
          <a:effectLst/>
        </p:spPr>
      </p:cxnSp>
      <p:grpSp>
        <p:nvGrpSpPr>
          <p:cNvPr id="136" name="Group 135">
            <a:extLst>
              <a:ext uri="{FF2B5EF4-FFF2-40B4-BE49-F238E27FC236}">
                <a16:creationId xmlns:a16="http://schemas.microsoft.com/office/drawing/2014/main" id="{E14156A6-5C0A-341C-47E7-C5EFFCF074BB}"/>
              </a:ext>
            </a:extLst>
          </p:cNvPr>
          <p:cNvGrpSpPr/>
          <p:nvPr/>
        </p:nvGrpSpPr>
        <p:grpSpPr>
          <a:xfrm>
            <a:off x="5139747" y="4033848"/>
            <a:ext cx="5919393" cy="770782"/>
            <a:chOff x="1351897" y="3235231"/>
            <a:chExt cx="5919393" cy="770782"/>
          </a:xfrm>
        </p:grpSpPr>
        <p:cxnSp>
          <p:nvCxnSpPr>
            <p:cNvPr id="137" name="Straight Connector 136">
              <a:extLst>
                <a:ext uri="{FF2B5EF4-FFF2-40B4-BE49-F238E27FC236}">
                  <a16:creationId xmlns:a16="http://schemas.microsoft.com/office/drawing/2014/main" id="{429AB5EE-FFB1-94EF-A04C-51990376550F}"/>
                </a:ext>
              </a:extLst>
            </p:cNvPr>
            <p:cNvCxnSpPr/>
            <p:nvPr/>
          </p:nvCxnSpPr>
          <p:spPr bwMode="auto">
            <a:xfrm>
              <a:off x="1356635" y="3235231"/>
              <a:ext cx="5914655" cy="0"/>
            </a:xfrm>
            <a:prstGeom prst="line">
              <a:avLst/>
            </a:prstGeom>
            <a:noFill/>
            <a:ln w="28575" cap="flat" cmpd="sng" algn="ctr">
              <a:solidFill>
                <a:schemeClr val="tx2"/>
              </a:solidFill>
              <a:prstDash val="sysDash"/>
              <a:round/>
              <a:headEnd type="none" w="med" len="med"/>
              <a:tailEnd type="none" w="med" len="med"/>
            </a:ln>
            <a:effectLst/>
          </p:spPr>
        </p:cxnSp>
        <p:cxnSp>
          <p:nvCxnSpPr>
            <p:cNvPr id="138" name="Straight Connector 137">
              <a:extLst>
                <a:ext uri="{FF2B5EF4-FFF2-40B4-BE49-F238E27FC236}">
                  <a16:creationId xmlns:a16="http://schemas.microsoft.com/office/drawing/2014/main" id="{1A19B26C-40CF-AF33-66FA-82361DF9BC11}"/>
                </a:ext>
              </a:extLst>
            </p:cNvPr>
            <p:cNvCxnSpPr/>
            <p:nvPr/>
          </p:nvCxnSpPr>
          <p:spPr bwMode="auto">
            <a:xfrm>
              <a:off x="1351897" y="4006013"/>
              <a:ext cx="5914655" cy="0"/>
            </a:xfrm>
            <a:prstGeom prst="line">
              <a:avLst/>
            </a:prstGeom>
            <a:noFill/>
            <a:ln w="28575" cap="flat" cmpd="sng" algn="ctr">
              <a:solidFill>
                <a:schemeClr val="tx2"/>
              </a:solidFill>
              <a:prstDash val="sysDash"/>
              <a:round/>
              <a:headEnd type="none" w="med" len="med"/>
              <a:tailEnd type="none" w="med" len="med"/>
            </a:ln>
            <a:effectLst/>
          </p:spPr>
        </p:cxnSp>
      </p:grpSp>
      <p:graphicFrame>
        <p:nvGraphicFramePr>
          <p:cNvPr id="139" name="Content Placeholder 4">
            <a:extLst>
              <a:ext uri="{FF2B5EF4-FFF2-40B4-BE49-F238E27FC236}">
                <a16:creationId xmlns:a16="http://schemas.microsoft.com/office/drawing/2014/main" id="{812A8A65-AA3A-81E9-404A-16EFA87724E5}"/>
              </a:ext>
            </a:extLst>
          </p:cNvPr>
          <p:cNvGraphicFramePr>
            <a:graphicFrameLocks/>
          </p:cNvGraphicFramePr>
          <p:nvPr>
            <p:extLst>
              <p:ext uri="{D42A27DB-BD31-4B8C-83A1-F6EECF244321}">
                <p14:modId xmlns:p14="http://schemas.microsoft.com/office/powerpoint/2010/main" val="1116705406"/>
              </p:ext>
            </p:extLst>
          </p:nvPr>
        </p:nvGraphicFramePr>
        <p:xfrm>
          <a:off x="731091" y="2545412"/>
          <a:ext cx="3391743" cy="3142395"/>
        </p:xfrm>
        <a:graphic>
          <a:graphicData uri="http://schemas.openxmlformats.org/drawingml/2006/table">
            <a:tbl>
              <a:tblPr firstRow="1" bandRow="1">
                <a:tableStyleId>{0E3FDE45-AF77-4B5C-9715-49D594BDF05E}</a:tableStyleId>
              </a:tblPr>
              <a:tblGrid>
                <a:gridCol w="1941884">
                  <a:extLst>
                    <a:ext uri="{9D8B030D-6E8A-4147-A177-3AD203B41FA5}">
                      <a16:colId xmlns:a16="http://schemas.microsoft.com/office/drawing/2014/main" val="3741806511"/>
                    </a:ext>
                  </a:extLst>
                </a:gridCol>
                <a:gridCol w="1449859">
                  <a:extLst>
                    <a:ext uri="{9D8B030D-6E8A-4147-A177-3AD203B41FA5}">
                      <a16:colId xmlns:a16="http://schemas.microsoft.com/office/drawing/2014/main" val="222999309"/>
                    </a:ext>
                  </a:extLst>
                </a:gridCol>
              </a:tblGrid>
              <a:tr h="2358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Efficacy Outcome</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30</a:t>
                      </a:r>
                    </a:p>
                  </a:txBody>
                  <a:tcPr marL="118872" marR="118872" anchor="b">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2358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46.7</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2358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 %</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76.7</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2030796"/>
                  </a:ext>
                </a:extLst>
              </a:tr>
              <a:tr h="2358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TTR, mo</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69571925"/>
                  </a:ext>
                </a:extLst>
              </a:tr>
              <a:tr h="4073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mDoR, mo (range)</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(5.5-6.9)</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75437291"/>
                  </a:ext>
                </a:extLst>
              </a:tr>
              <a:tr h="4073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mPFS, mo</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(3.9-8.1)</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9171500"/>
                  </a:ext>
                </a:extLst>
              </a:tr>
              <a:tr h="4073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mOS, mo</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15.5 (6.5-16.7)</a:t>
                      </a:r>
                    </a:p>
                  </a:txBody>
                  <a:tcPr marL="118872" marR="118872"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88671160"/>
                  </a:ext>
                </a:extLst>
              </a:tr>
              <a:tr h="4073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Most frequent TEAEs</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Pyrexia, diarrhea</a:t>
                      </a:r>
                    </a:p>
                  </a:txBody>
                  <a:tcPr marL="118872" marR="118872"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29932196"/>
                  </a:ext>
                </a:extLst>
              </a:tr>
            </a:tbl>
          </a:graphicData>
        </a:graphic>
      </p:graphicFrame>
    </p:spTree>
    <p:extLst>
      <p:ext uri="{BB962C8B-B14F-4D97-AF65-F5344CB8AC3E}">
        <p14:creationId xmlns:p14="http://schemas.microsoft.com/office/powerpoint/2010/main" val="273038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 name="Straight Connector 91">
            <a:extLst>
              <a:ext uri="{FF2B5EF4-FFF2-40B4-BE49-F238E27FC236}">
                <a16:creationId xmlns:a16="http://schemas.microsoft.com/office/drawing/2014/main" id="{D440050A-DCF6-147A-8714-4D8A27557CFE}"/>
              </a:ext>
            </a:extLst>
          </p:cNvPr>
          <p:cNvCxnSpPr/>
          <p:nvPr/>
        </p:nvCxnSpPr>
        <p:spPr bwMode="auto">
          <a:xfrm>
            <a:off x="8467763" y="4251831"/>
            <a:ext cx="0" cy="1450722"/>
          </a:xfrm>
          <a:prstGeom prst="line">
            <a:avLst/>
          </a:prstGeom>
          <a:noFill/>
          <a:ln w="28575" cap="flat" cmpd="sng" algn="ctr">
            <a:solidFill>
              <a:schemeClr val="bg1"/>
            </a:solidFill>
            <a:prstDash val="sysDash"/>
            <a:round/>
            <a:headEnd type="none" w="med" len="med"/>
            <a:tailEnd type="none" w="med" len="med"/>
          </a:ln>
          <a:effectLst/>
        </p:spPr>
      </p:cxnSp>
      <p:cxnSp>
        <p:nvCxnSpPr>
          <p:cNvPr id="93" name="Straight Connector 92">
            <a:extLst>
              <a:ext uri="{FF2B5EF4-FFF2-40B4-BE49-F238E27FC236}">
                <a16:creationId xmlns:a16="http://schemas.microsoft.com/office/drawing/2014/main" id="{B012C2E3-C638-B496-E419-520AD3138A58}"/>
              </a:ext>
            </a:extLst>
          </p:cNvPr>
          <p:cNvCxnSpPr>
            <a:cxnSpLocks/>
          </p:cNvCxnSpPr>
          <p:nvPr/>
        </p:nvCxnSpPr>
        <p:spPr bwMode="auto">
          <a:xfrm>
            <a:off x="9969074" y="5350805"/>
            <a:ext cx="0" cy="339967"/>
          </a:xfrm>
          <a:prstGeom prst="line">
            <a:avLst/>
          </a:prstGeom>
          <a:noFill/>
          <a:ln w="28575" cap="flat" cmpd="sng" algn="ctr">
            <a:solidFill>
              <a:schemeClr val="bg1"/>
            </a:solidFill>
            <a:prstDash val="sysDash"/>
            <a:round/>
            <a:headEnd type="none" w="med" len="med"/>
            <a:tailEnd type="none" w="med" len="med"/>
          </a:ln>
          <a:effectLst/>
        </p:spPr>
      </p:cxnSp>
      <p:sp>
        <p:nvSpPr>
          <p:cNvPr id="5" name="Text Box 15">
            <a:extLst>
              <a:ext uri="{FF2B5EF4-FFF2-40B4-BE49-F238E27FC236}">
                <a16:creationId xmlns:a16="http://schemas.microsoft.com/office/drawing/2014/main" id="{632102F2-FD88-E005-4545-515C6FB450EC}"/>
              </a:ext>
            </a:extLst>
          </p:cNvPr>
          <p:cNvSpPr txBox="1">
            <a:spLocks noChangeArrowheads="1"/>
          </p:cNvSpPr>
          <p:nvPr/>
        </p:nvSpPr>
        <p:spPr bwMode="auto">
          <a:xfrm>
            <a:off x="412751" y="6380526"/>
            <a:ext cx="846577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Pant. ASCO Plenary. 2023; Abstr 425082. Bekaii-Saab. JCO. 2023;41:4097. </a:t>
            </a:r>
            <a:endPar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423548A2-3A32-3511-CA2A-F1B46686F9A0}"/>
              </a:ext>
            </a:extLst>
          </p:cNvPr>
          <p:cNvSpPr>
            <a:spLocks noGrp="1"/>
          </p:cNvSpPr>
          <p:nvPr>
            <p:ph type="title"/>
          </p:nvPr>
        </p:nvSpPr>
        <p:spPr/>
        <p:txBody>
          <a:bodyPr/>
          <a:lstStyle/>
          <a:p>
            <a:r>
              <a:rPr lang="en-US" dirty="0"/>
              <a:t>Adagrasib: A </a:t>
            </a:r>
            <a:r>
              <a:rPr lang="en-US" i="1" dirty="0"/>
              <a:t>KRAS</a:t>
            </a:r>
            <a:r>
              <a:rPr lang="en-US" dirty="0"/>
              <a:t> G12C Inhibitor </a:t>
            </a:r>
          </a:p>
        </p:txBody>
      </p:sp>
      <p:sp>
        <p:nvSpPr>
          <p:cNvPr id="6" name="Content Placeholder 5">
            <a:extLst>
              <a:ext uri="{FF2B5EF4-FFF2-40B4-BE49-F238E27FC236}">
                <a16:creationId xmlns:a16="http://schemas.microsoft.com/office/drawing/2014/main" id="{B12518C3-BFFD-FF45-3548-7D083E76A45E}"/>
              </a:ext>
            </a:extLst>
          </p:cNvPr>
          <p:cNvSpPr>
            <a:spLocks noGrp="1"/>
          </p:cNvSpPr>
          <p:nvPr>
            <p:ph idx="1"/>
          </p:nvPr>
        </p:nvSpPr>
        <p:spPr>
          <a:xfrm>
            <a:off x="604675" y="1513047"/>
            <a:ext cx="10901525" cy="4650686"/>
          </a:xfrm>
        </p:spPr>
        <p:txBody>
          <a:bodyPr/>
          <a:lstStyle/>
          <a:p>
            <a:r>
              <a:rPr lang="en-US" sz="2000" b="1" dirty="0">
                <a:latin typeface="+mn-lt"/>
              </a:rPr>
              <a:t>Adagrasib</a:t>
            </a:r>
            <a:r>
              <a:rPr lang="en-US" sz="2000" dirty="0">
                <a:latin typeface="+mn-lt"/>
              </a:rPr>
              <a:t>: </a:t>
            </a:r>
            <a:r>
              <a:rPr lang="en-US" sz="2000" b="0" i="0" dirty="0">
                <a:solidFill>
                  <a:srgbClr val="212121"/>
                </a:solidFill>
                <a:effectLst/>
                <a:latin typeface="+mn-lt"/>
              </a:rPr>
              <a:t>covalent inhibitor of KRAS G12C; </a:t>
            </a:r>
            <a:r>
              <a:rPr lang="en-US" sz="2000" b="0" i="1" dirty="0">
                <a:solidFill>
                  <a:srgbClr val="212121"/>
                </a:solidFill>
                <a:effectLst/>
                <a:latin typeface="+mn-lt"/>
              </a:rPr>
              <a:t>KRAS</a:t>
            </a:r>
            <a:r>
              <a:rPr lang="en-US" sz="2000" b="0" i="0" dirty="0">
                <a:solidFill>
                  <a:srgbClr val="212121"/>
                </a:solidFill>
                <a:effectLst/>
                <a:latin typeface="+mn-lt"/>
              </a:rPr>
              <a:t> G12C mutations may occur in ~1% CCA</a:t>
            </a:r>
            <a:endParaRPr lang="en-US" sz="2000" dirty="0">
              <a:latin typeface="+mn-lt"/>
            </a:endParaRPr>
          </a:p>
          <a:p>
            <a:r>
              <a:rPr lang="en-US" sz="2000" dirty="0">
                <a:latin typeface="+mn-lt"/>
              </a:rPr>
              <a:t>KRYSTAL-1: phase I/II study of adagrasib for unresectable/metastatic solid tumors with </a:t>
            </a:r>
            <a:r>
              <a:rPr lang="en-US" sz="2000" i="1" dirty="0">
                <a:latin typeface="+mn-lt"/>
              </a:rPr>
              <a:t>KRAS</a:t>
            </a:r>
            <a:r>
              <a:rPr lang="en-US" sz="2000" dirty="0">
                <a:latin typeface="+mn-lt"/>
              </a:rPr>
              <a:t> G12C mutations and no remaining SoC treatment options; recent report included patients with BTC </a:t>
            </a:r>
            <a:br>
              <a:rPr lang="en-US" sz="2000" dirty="0">
                <a:latin typeface="+mn-lt"/>
              </a:rPr>
            </a:br>
            <a:r>
              <a:rPr lang="en-US" sz="2000" dirty="0">
                <a:latin typeface="+mn-lt"/>
              </a:rPr>
              <a:t>(n = 12)</a:t>
            </a:r>
          </a:p>
        </p:txBody>
      </p:sp>
      <p:sp>
        <p:nvSpPr>
          <p:cNvPr id="11" name="Text Box 15">
            <a:extLst>
              <a:ext uri="{FF2B5EF4-FFF2-40B4-BE49-F238E27FC236}">
                <a16:creationId xmlns:a16="http://schemas.microsoft.com/office/drawing/2014/main" id="{65A52941-434D-82CE-9A1C-14AB263DC759}"/>
              </a:ext>
            </a:extLst>
          </p:cNvPr>
          <p:cNvSpPr txBox="1">
            <a:spLocks noChangeArrowheads="1"/>
          </p:cNvSpPr>
          <p:nvPr/>
        </p:nvSpPr>
        <p:spPr bwMode="auto">
          <a:xfrm>
            <a:off x="1765004" y="2950421"/>
            <a:ext cx="3713961"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 in Patients With BTC</a:t>
            </a:r>
            <a:endParaRPr kumimoji="0" lang="it-IT" altLang="en-US" sz="1800" b="1"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Content Placeholder 5">
            <a:extLst>
              <a:ext uri="{FF2B5EF4-FFF2-40B4-BE49-F238E27FC236}">
                <a16:creationId xmlns:a16="http://schemas.microsoft.com/office/drawing/2014/main" id="{D2F90A35-CBCC-069D-4E6B-37D6D6D7D10A}"/>
              </a:ext>
            </a:extLst>
          </p:cNvPr>
          <p:cNvSpPr txBox="1">
            <a:spLocks/>
          </p:cNvSpPr>
          <p:nvPr/>
        </p:nvSpPr>
        <p:spPr bwMode="auto">
          <a:xfrm>
            <a:off x="3501949" y="3445069"/>
            <a:ext cx="2957846" cy="31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mn-cs"/>
              </a:rPr>
              <a:t>ORR 41.7%, DCR 91.7%</a:t>
            </a:r>
          </a:p>
        </p:txBody>
      </p:sp>
      <p:sp>
        <p:nvSpPr>
          <p:cNvPr id="8" name="Text Box 15">
            <a:extLst>
              <a:ext uri="{FF2B5EF4-FFF2-40B4-BE49-F238E27FC236}">
                <a16:creationId xmlns:a16="http://schemas.microsoft.com/office/drawing/2014/main" id="{0A41B98C-E21C-A033-1B8A-EFD0C8D03B91}"/>
              </a:ext>
            </a:extLst>
          </p:cNvPr>
          <p:cNvSpPr txBox="1">
            <a:spLocks noChangeArrowheads="1"/>
          </p:cNvSpPr>
          <p:nvPr/>
        </p:nvSpPr>
        <p:spPr bwMode="auto">
          <a:xfrm>
            <a:off x="7462139" y="2937175"/>
            <a:ext cx="3354669"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dirty="0">
                <a:solidFill>
                  <a:srgbClr val="000000"/>
                </a:solidFill>
                <a:latin typeface="Calibri" panose="020F0502020204030204" pitchFamily="34" charset="0"/>
              </a:rPr>
              <a:t>Efficacy</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 Patients With BTC</a:t>
            </a:r>
            <a:endParaRPr kumimoji="0" lang="it-IT" altLang="en-US" sz="1800" b="1"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9" name="Straight Connector 8">
            <a:extLst>
              <a:ext uri="{FF2B5EF4-FFF2-40B4-BE49-F238E27FC236}">
                <a16:creationId xmlns:a16="http://schemas.microsoft.com/office/drawing/2014/main" id="{92EA1A74-A2B5-2726-A917-07154DA3DD21}"/>
              </a:ext>
            </a:extLst>
          </p:cNvPr>
          <p:cNvCxnSpPr>
            <a:cxnSpLocks/>
          </p:cNvCxnSpPr>
          <p:nvPr/>
        </p:nvCxnSpPr>
        <p:spPr bwMode="auto">
          <a:xfrm>
            <a:off x="1429265" y="3398108"/>
            <a:ext cx="0" cy="2261286"/>
          </a:xfrm>
          <a:prstGeom prst="line">
            <a:avLst/>
          </a:prstGeom>
          <a:noFill/>
          <a:ln w="28575" cap="flat" cmpd="sng" algn="ctr">
            <a:solidFill>
              <a:schemeClr val="bg1"/>
            </a:solidFill>
            <a:prstDash val="solid"/>
            <a:round/>
            <a:headEnd type="none" w="med" len="med"/>
            <a:tailEnd type="none" w="med" len="med"/>
          </a:ln>
          <a:effectLst/>
        </p:spPr>
      </p:cxnSp>
      <p:grpSp>
        <p:nvGrpSpPr>
          <p:cNvPr id="24" name="Group 23">
            <a:extLst>
              <a:ext uri="{FF2B5EF4-FFF2-40B4-BE49-F238E27FC236}">
                <a16:creationId xmlns:a16="http://schemas.microsoft.com/office/drawing/2014/main" id="{CDB88A34-F575-5D3E-91C5-448410A16A38}"/>
              </a:ext>
            </a:extLst>
          </p:cNvPr>
          <p:cNvGrpSpPr/>
          <p:nvPr/>
        </p:nvGrpSpPr>
        <p:grpSpPr>
          <a:xfrm>
            <a:off x="1351005" y="3396776"/>
            <a:ext cx="86497" cy="2250261"/>
            <a:chOff x="1330411" y="3396776"/>
            <a:chExt cx="107092" cy="2250261"/>
          </a:xfrm>
        </p:grpSpPr>
        <p:cxnSp>
          <p:nvCxnSpPr>
            <p:cNvPr id="14" name="Straight Connector 13">
              <a:extLst>
                <a:ext uri="{FF2B5EF4-FFF2-40B4-BE49-F238E27FC236}">
                  <a16:creationId xmlns:a16="http://schemas.microsoft.com/office/drawing/2014/main" id="{7A4E6517-D6B9-03B2-9A66-BB3902902405}"/>
                </a:ext>
              </a:extLst>
            </p:cNvPr>
            <p:cNvCxnSpPr>
              <a:cxnSpLocks/>
            </p:cNvCxnSpPr>
            <p:nvPr/>
          </p:nvCxnSpPr>
          <p:spPr bwMode="auto">
            <a:xfrm>
              <a:off x="1330411" y="3396776"/>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FBBD1F1-33EE-2F96-D054-1CD4B60FE196}"/>
                </a:ext>
              </a:extLst>
            </p:cNvPr>
            <p:cNvCxnSpPr>
              <a:cxnSpLocks/>
            </p:cNvCxnSpPr>
            <p:nvPr/>
          </p:nvCxnSpPr>
          <p:spPr bwMode="auto">
            <a:xfrm>
              <a:off x="1330411" y="3718242"/>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C6A2A9E-C32A-E8F5-00F1-2A666F68756B}"/>
                </a:ext>
              </a:extLst>
            </p:cNvPr>
            <p:cNvCxnSpPr>
              <a:cxnSpLocks/>
            </p:cNvCxnSpPr>
            <p:nvPr/>
          </p:nvCxnSpPr>
          <p:spPr bwMode="auto">
            <a:xfrm>
              <a:off x="1330411" y="4039708"/>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F7CFC49-A984-0A13-542D-9C2474B81F4E}"/>
                </a:ext>
              </a:extLst>
            </p:cNvPr>
            <p:cNvCxnSpPr>
              <a:cxnSpLocks/>
            </p:cNvCxnSpPr>
            <p:nvPr/>
          </p:nvCxnSpPr>
          <p:spPr bwMode="auto">
            <a:xfrm>
              <a:off x="1330411" y="4361174"/>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98A52FD-0555-5025-3BA5-F54E1DD09F26}"/>
                </a:ext>
              </a:extLst>
            </p:cNvPr>
            <p:cNvCxnSpPr>
              <a:cxnSpLocks/>
            </p:cNvCxnSpPr>
            <p:nvPr/>
          </p:nvCxnSpPr>
          <p:spPr bwMode="auto">
            <a:xfrm>
              <a:off x="1330411" y="4682640"/>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2A70F91-A1AA-99FB-21B6-1990FAD3386D}"/>
                </a:ext>
              </a:extLst>
            </p:cNvPr>
            <p:cNvCxnSpPr>
              <a:cxnSpLocks/>
            </p:cNvCxnSpPr>
            <p:nvPr/>
          </p:nvCxnSpPr>
          <p:spPr bwMode="auto">
            <a:xfrm>
              <a:off x="1330411" y="5004106"/>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E38A8A5-771A-22AF-D0CD-98DB60AE3DCA}"/>
                </a:ext>
              </a:extLst>
            </p:cNvPr>
            <p:cNvCxnSpPr>
              <a:cxnSpLocks/>
            </p:cNvCxnSpPr>
            <p:nvPr/>
          </p:nvCxnSpPr>
          <p:spPr bwMode="auto">
            <a:xfrm>
              <a:off x="1330411" y="5325572"/>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7F135DC-1A94-FF43-A9B1-52EDAAE37759}"/>
                </a:ext>
              </a:extLst>
            </p:cNvPr>
            <p:cNvCxnSpPr>
              <a:cxnSpLocks/>
            </p:cNvCxnSpPr>
            <p:nvPr/>
          </p:nvCxnSpPr>
          <p:spPr bwMode="auto">
            <a:xfrm>
              <a:off x="1330411" y="5647037"/>
              <a:ext cx="107092"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AB2B7466-2E7E-D37D-4EF6-6D93E7992927}"/>
              </a:ext>
            </a:extLst>
          </p:cNvPr>
          <p:cNvSpPr txBox="1"/>
          <p:nvPr/>
        </p:nvSpPr>
        <p:spPr bwMode="auto">
          <a:xfrm>
            <a:off x="966238" y="32079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9" name="TextBox 28">
            <a:extLst>
              <a:ext uri="{FF2B5EF4-FFF2-40B4-BE49-F238E27FC236}">
                <a16:creationId xmlns:a16="http://schemas.microsoft.com/office/drawing/2014/main" id="{0F5B05E7-940B-63B6-A42C-46B80B89E88C}"/>
              </a:ext>
            </a:extLst>
          </p:cNvPr>
          <p:cNvSpPr txBox="1"/>
          <p:nvPr/>
        </p:nvSpPr>
        <p:spPr bwMode="auto">
          <a:xfrm>
            <a:off x="966240" y="353091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0" name="TextBox 29">
            <a:extLst>
              <a:ext uri="{FF2B5EF4-FFF2-40B4-BE49-F238E27FC236}">
                <a16:creationId xmlns:a16="http://schemas.microsoft.com/office/drawing/2014/main" id="{83C29B85-6DF8-553D-4F0E-A4D4D5C8637E}"/>
              </a:ext>
            </a:extLst>
          </p:cNvPr>
          <p:cNvSpPr txBox="1"/>
          <p:nvPr/>
        </p:nvSpPr>
        <p:spPr bwMode="auto">
          <a:xfrm>
            <a:off x="1090253" y="385174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 name="TextBox 30">
            <a:extLst>
              <a:ext uri="{FF2B5EF4-FFF2-40B4-BE49-F238E27FC236}">
                <a16:creationId xmlns:a16="http://schemas.microsoft.com/office/drawing/2014/main" id="{0A7B2D7E-33E4-555A-3316-AF340C6C2365}"/>
              </a:ext>
            </a:extLst>
          </p:cNvPr>
          <p:cNvSpPr txBox="1"/>
          <p:nvPr/>
        </p:nvSpPr>
        <p:spPr bwMode="auto">
          <a:xfrm>
            <a:off x="902704" y="4174668"/>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 name="TextBox 31">
            <a:extLst>
              <a:ext uri="{FF2B5EF4-FFF2-40B4-BE49-F238E27FC236}">
                <a16:creationId xmlns:a16="http://schemas.microsoft.com/office/drawing/2014/main" id="{A8FA5664-E6E5-9635-6AAB-5A36D2B5BA8F}"/>
              </a:ext>
            </a:extLst>
          </p:cNvPr>
          <p:cNvSpPr txBox="1"/>
          <p:nvPr/>
        </p:nvSpPr>
        <p:spPr bwMode="auto">
          <a:xfrm>
            <a:off x="925181" y="4490065"/>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 name="TextBox 32">
            <a:extLst>
              <a:ext uri="{FF2B5EF4-FFF2-40B4-BE49-F238E27FC236}">
                <a16:creationId xmlns:a16="http://schemas.microsoft.com/office/drawing/2014/main" id="{D222D20B-03B2-97C7-C62E-E555CD542044}"/>
              </a:ext>
            </a:extLst>
          </p:cNvPr>
          <p:cNvSpPr txBox="1"/>
          <p:nvPr/>
        </p:nvSpPr>
        <p:spPr bwMode="auto">
          <a:xfrm>
            <a:off x="925185" y="4812987"/>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4" name="TextBox 33">
            <a:extLst>
              <a:ext uri="{FF2B5EF4-FFF2-40B4-BE49-F238E27FC236}">
                <a16:creationId xmlns:a16="http://schemas.microsoft.com/office/drawing/2014/main" id="{FF7A1452-A7F3-7CF9-7CCB-516B74DA6955}"/>
              </a:ext>
            </a:extLst>
          </p:cNvPr>
          <p:cNvSpPr txBox="1"/>
          <p:nvPr/>
        </p:nvSpPr>
        <p:spPr bwMode="auto">
          <a:xfrm>
            <a:off x="902099" y="5136878"/>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5" name="TextBox 34">
            <a:extLst>
              <a:ext uri="{FF2B5EF4-FFF2-40B4-BE49-F238E27FC236}">
                <a16:creationId xmlns:a16="http://schemas.microsoft.com/office/drawing/2014/main" id="{58C66941-AADF-5FA6-5349-2249E27353F0}"/>
              </a:ext>
            </a:extLst>
          </p:cNvPr>
          <p:cNvSpPr txBox="1"/>
          <p:nvPr/>
        </p:nvSpPr>
        <p:spPr bwMode="auto">
          <a:xfrm>
            <a:off x="785083" y="5459800"/>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6" name="TextBox 35">
            <a:extLst>
              <a:ext uri="{FF2B5EF4-FFF2-40B4-BE49-F238E27FC236}">
                <a16:creationId xmlns:a16="http://schemas.microsoft.com/office/drawing/2014/main" id="{F14788BE-3B50-9C24-8AB5-E24C11F345F5}"/>
              </a:ext>
            </a:extLst>
          </p:cNvPr>
          <p:cNvSpPr txBox="1"/>
          <p:nvPr/>
        </p:nvSpPr>
        <p:spPr bwMode="auto">
          <a:xfrm>
            <a:off x="2625844" y="5711798"/>
            <a:ext cx="17329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Evaluable Patients</a:t>
            </a:r>
          </a:p>
        </p:txBody>
      </p:sp>
      <p:sp>
        <p:nvSpPr>
          <p:cNvPr id="37" name="TextBox 36">
            <a:extLst>
              <a:ext uri="{FF2B5EF4-FFF2-40B4-BE49-F238E27FC236}">
                <a16:creationId xmlns:a16="http://schemas.microsoft.com/office/drawing/2014/main" id="{3206E894-AF0F-F96A-3E1C-388672403AAC}"/>
              </a:ext>
            </a:extLst>
          </p:cNvPr>
          <p:cNvSpPr txBox="1"/>
          <p:nvPr/>
        </p:nvSpPr>
        <p:spPr bwMode="auto">
          <a:xfrm rot="16200000">
            <a:off x="-615596" y="4208090"/>
            <a:ext cx="24476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 % Change From Baseline</a:t>
            </a:r>
          </a:p>
        </p:txBody>
      </p:sp>
      <p:sp>
        <p:nvSpPr>
          <p:cNvPr id="38" name="Content Placeholder 5">
            <a:extLst>
              <a:ext uri="{FF2B5EF4-FFF2-40B4-BE49-F238E27FC236}">
                <a16:creationId xmlns:a16="http://schemas.microsoft.com/office/drawing/2014/main" id="{674F1646-E333-25FB-0B30-4D21B33D4561}"/>
              </a:ext>
            </a:extLst>
          </p:cNvPr>
          <p:cNvSpPr txBox="1">
            <a:spLocks/>
          </p:cNvSpPr>
          <p:nvPr/>
        </p:nvSpPr>
        <p:spPr bwMode="auto">
          <a:xfrm>
            <a:off x="1831779" y="4833262"/>
            <a:ext cx="2235369" cy="82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mn-cs"/>
              </a:rPr>
              <a:t>Partial response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mn-cs"/>
              </a:rPr>
              <a:t>Stable disease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mn-cs"/>
              </a:rPr>
              <a:t>Progressive disease</a:t>
            </a:r>
          </a:p>
        </p:txBody>
      </p:sp>
      <p:sp>
        <p:nvSpPr>
          <p:cNvPr id="39" name="Rectangle 38">
            <a:extLst>
              <a:ext uri="{FF2B5EF4-FFF2-40B4-BE49-F238E27FC236}">
                <a16:creationId xmlns:a16="http://schemas.microsoft.com/office/drawing/2014/main" id="{16DC0534-E227-F27F-6E18-24F756DACF51}"/>
              </a:ext>
            </a:extLst>
          </p:cNvPr>
          <p:cNvSpPr/>
          <p:nvPr/>
        </p:nvSpPr>
        <p:spPr bwMode="auto">
          <a:xfrm>
            <a:off x="1695631" y="4925707"/>
            <a:ext cx="134383" cy="1343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AF8EE6BD-A8EC-B239-8E18-CBA6CC3EC47A}"/>
              </a:ext>
            </a:extLst>
          </p:cNvPr>
          <p:cNvSpPr/>
          <p:nvPr/>
        </p:nvSpPr>
        <p:spPr bwMode="auto">
          <a:xfrm>
            <a:off x="1695631" y="5170685"/>
            <a:ext cx="134383" cy="13438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3ECCEF14-4E24-0311-B966-66ABF6461C36}"/>
              </a:ext>
            </a:extLst>
          </p:cNvPr>
          <p:cNvSpPr/>
          <p:nvPr/>
        </p:nvSpPr>
        <p:spPr bwMode="auto">
          <a:xfrm>
            <a:off x="1697812" y="5421723"/>
            <a:ext cx="134383" cy="1343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70C4BEB5-01ED-D067-607F-369A81BA7CF8}"/>
              </a:ext>
            </a:extLst>
          </p:cNvPr>
          <p:cNvSpPr/>
          <p:nvPr/>
        </p:nvSpPr>
        <p:spPr bwMode="auto">
          <a:xfrm>
            <a:off x="1544595" y="4039709"/>
            <a:ext cx="251252" cy="11154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57135217-8729-050E-1B6C-400DD20684B3}"/>
              </a:ext>
            </a:extLst>
          </p:cNvPr>
          <p:cNvSpPr/>
          <p:nvPr/>
        </p:nvSpPr>
        <p:spPr bwMode="auto">
          <a:xfrm>
            <a:off x="1904620" y="4039219"/>
            <a:ext cx="251252" cy="1115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51F5D6F3-69AB-CB18-ED9E-BB308ABBD856}"/>
              </a:ext>
            </a:extLst>
          </p:cNvPr>
          <p:cNvSpPr/>
          <p:nvPr/>
        </p:nvSpPr>
        <p:spPr bwMode="auto">
          <a:xfrm>
            <a:off x="2264645" y="4039219"/>
            <a:ext cx="251252" cy="1335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E4756963-3D3F-CC68-B0E8-F07FD2EB4C93}"/>
              </a:ext>
            </a:extLst>
          </p:cNvPr>
          <p:cNvSpPr/>
          <p:nvPr/>
        </p:nvSpPr>
        <p:spPr bwMode="auto">
          <a:xfrm>
            <a:off x="2624670" y="4039219"/>
            <a:ext cx="251252" cy="21261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3836123A-1203-0C4F-4040-398D29C86290}"/>
              </a:ext>
            </a:extLst>
          </p:cNvPr>
          <p:cNvSpPr/>
          <p:nvPr/>
        </p:nvSpPr>
        <p:spPr bwMode="auto">
          <a:xfrm>
            <a:off x="2984695" y="4045798"/>
            <a:ext cx="251252" cy="21261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3E1ACB33-7D62-CD28-045F-3F8B8FB66493}"/>
              </a:ext>
            </a:extLst>
          </p:cNvPr>
          <p:cNvSpPr/>
          <p:nvPr/>
        </p:nvSpPr>
        <p:spPr bwMode="auto">
          <a:xfrm>
            <a:off x="3344720" y="4042100"/>
            <a:ext cx="251252" cy="3690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E47ABC4C-EBAC-7F59-AE5E-0A8C541806D9}"/>
              </a:ext>
            </a:extLst>
          </p:cNvPr>
          <p:cNvSpPr/>
          <p:nvPr/>
        </p:nvSpPr>
        <p:spPr bwMode="auto">
          <a:xfrm>
            <a:off x="3704745" y="4049065"/>
            <a:ext cx="251252" cy="3690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349261AA-4FA5-405A-BB36-FF6E7B0933BD}"/>
              </a:ext>
            </a:extLst>
          </p:cNvPr>
          <p:cNvSpPr/>
          <p:nvPr/>
        </p:nvSpPr>
        <p:spPr bwMode="auto">
          <a:xfrm>
            <a:off x="4064770" y="4045798"/>
            <a:ext cx="251252" cy="5336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E3F69DE4-51E8-6AFF-1BD3-6B82004F4500}"/>
              </a:ext>
            </a:extLst>
          </p:cNvPr>
          <p:cNvSpPr/>
          <p:nvPr/>
        </p:nvSpPr>
        <p:spPr bwMode="auto">
          <a:xfrm>
            <a:off x="4424795" y="4039220"/>
            <a:ext cx="251252" cy="6145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80EA914E-3F21-50D7-6DDC-CCA611B3ED21}"/>
              </a:ext>
            </a:extLst>
          </p:cNvPr>
          <p:cNvSpPr/>
          <p:nvPr/>
        </p:nvSpPr>
        <p:spPr bwMode="auto">
          <a:xfrm>
            <a:off x="4784820" y="4032255"/>
            <a:ext cx="251252" cy="8894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48759B1C-EDD4-011B-298B-E99C589569E4}"/>
              </a:ext>
            </a:extLst>
          </p:cNvPr>
          <p:cNvSpPr/>
          <p:nvPr/>
        </p:nvSpPr>
        <p:spPr bwMode="auto">
          <a:xfrm>
            <a:off x="5144845" y="4039220"/>
            <a:ext cx="251252" cy="1057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F0301D0F-79EB-2B5A-DFA6-52C7742721E1}"/>
              </a:ext>
            </a:extLst>
          </p:cNvPr>
          <p:cNvSpPr/>
          <p:nvPr/>
        </p:nvSpPr>
        <p:spPr bwMode="auto">
          <a:xfrm>
            <a:off x="5504872" y="4045798"/>
            <a:ext cx="251252" cy="12494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6" name="Straight Connector 25">
            <a:extLst>
              <a:ext uri="{FF2B5EF4-FFF2-40B4-BE49-F238E27FC236}">
                <a16:creationId xmlns:a16="http://schemas.microsoft.com/office/drawing/2014/main" id="{2A7B998E-EB99-D583-356F-F63B19FD6304}"/>
              </a:ext>
            </a:extLst>
          </p:cNvPr>
          <p:cNvCxnSpPr/>
          <p:nvPr/>
        </p:nvCxnSpPr>
        <p:spPr bwMode="auto">
          <a:xfrm>
            <a:off x="1429265" y="4040659"/>
            <a:ext cx="444431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F3F8CB8-0B63-2F9B-1F10-404843735C11}"/>
              </a:ext>
            </a:extLst>
          </p:cNvPr>
          <p:cNvCxnSpPr/>
          <p:nvPr/>
        </p:nvCxnSpPr>
        <p:spPr bwMode="auto">
          <a:xfrm>
            <a:off x="1433383" y="4522572"/>
            <a:ext cx="4444313"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4" name="Freeform: Shape 53">
            <a:extLst>
              <a:ext uri="{FF2B5EF4-FFF2-40B4-BE49-F238E27FC236}">
                <a16:creationId xmlns:a16="http://schemas.microsoft.com/office/drawing/2014/main" id="{5D6C1082-59F5-72A2-1494-32A8127331B7}"/>
              </a:ext>
            </a:extLst>
          </p:cNvPr>
          <p:cNvSpPr/>
          <p:nvPr/>
        </p:nvSpPr>
        <p:spPr bwMode="auto">
          <a:xfrm>
            <a:off x="6961909" y="3205595"/>
            <a:ext cx="4514850" cy="2488623"/>
          </a:xfrm>
          <a:custGeom>
            <a:avLst/>
            <a:gdLst>
              <a:gd name="connsiteX0" fmla="*/ 0 w 4514850"/>
              <a:gd name="connsiteY0" fmla="*/ 0 h 2488623"/>
              <a:gd name="connsiteX1" fmla="*/ 0 w 4514850"/>
              <a:gd name="connsiteY1" fmla="*/ 2488623 h 2488623"/>
              <a:gd name="connsiteX2" fmla="*/ 4514850 w 4514850"/>
              <a:gd name="connsiteY2" fmla="*/ 2488623 h 2488623"/>
            </a:gdLst>
            <a:ahLst/>
            <a:cxnLst>
              <a:cxn ang="0">
                <a:pos x="connsiteX0" y="connsiteY0"/>
              </a:cxn>
              <a:cxn ang="0">
                <a:pos x="connsiteX1" y="connsiteY1"/>
              </a:cxn>
              <a:cxn ang="0">
                <a:pos x="connsiteX2" y="connsiteY2"/>
              </a:cxn>
            </a:cxnLst>
            <a:rect l="l" t="t" r="r" b="b"/>
            <a:pathLst>
              <a:path w="4514850" h="2488623">
                <a:moveTo>
                  <a:pt x="0" y="0"/>
                </a:moveTo>
                <a:lnTo>
                  <a:pt x="0" y="2488623"/>
                </a:lnTo>
                <a:lnTo>
                  <a:pt x="4514850" y="248862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 name="TextBox 63">
            <a:extLst>
              <a:ext uri="{FF2B5EF4-FFF2-40B4-BE49-F238E27FC236}">
                <a16:creationId xmlns:a16="http://schemas.microsoft.com/office/drawing/2014/main" id="{A6C581C0-093F-CED3-8AF3-0A73B7E601E4}"/>
              </a:ext>
            </a:extLst>
          </p:cNvPr>
          <p:cNvSpPr txBox="1"/>
          <p:nvPr/>
        </p:nvSpPr>
        <p:spPr bwMode="auto">
          <a:xfrm>
            <a:off x="6374568" y="301848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65" name="TextBox 64">
            <a:extLst>
              <a:ext uri="{FF2B5EF4-FFF2-40B4-BE49-F238E27FC236}">
                <a16:creationId xmlns:a16="http://schemas.microsoft.com/office/drawing/2014/main" id="{032E1313-C297-EB07-F412-29E2FC32FD93}"/>
              </a:ext>
            </a:extLst>
          </p:cNvPr>
          <p:cNvSpPr txBox="1"/>
          <p:nvPr/>
        </p:nvSpPr>
        <p:spPr bwMode="auto">
          <a:xfrm>
            <a:off x="6491590" y="35235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7" name="TextBox 66">
            <a:extLst>
              <a:ext uri="{FF2B5EF4-FFF2-40B4-BE49-F238E27FC236}">
                <a16:creationId xmlns:a16="http://schemas.microsoft.com/office/drawing/2014/main" id="{720C454A-94AD-3EC2-2299-74E7ECE215A5}"/>
              </a:ext>
            </a:extLst>
          </p:cNvPr>
          <p:cNvSpPr txBox="1"/>
          <p:nvPr/>
        </p:nvSpPr>
        <p:spPr bwMode="auto">
          <a:xfrm>
            <a:off x="6498586" y="40114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8" name="TextBox 67">
            <a:extLst>
              <a:ext uri="{FF2B5EF4-FFF2-40B4-BE49-F238E27FC236}">
                <a16:creationId xmlns:a16="http://schemas.microsoft.com/office/drawing/2014/main" id="{31F62CB6-CE3F-973E-0536-9353BF199D2D}"/>
              </a:ext>
            </a:extLst>
          </p:cNvPr>
          <p:cNvSpPr txBox="1"/>
          <p:nvPr/>
        </p:nvSpPr>
        <p:spPr bwMode="auto">
          <a:xfrm>
            <a:off x="6521065" y="45138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0" name="TextBox 69">
            <a:extLst>
              <a:ext uri="{FF2B5EF4-FFF2-40B4-BE49-F238E27FC236}">
                <a16:creationId xmlns:a16="http://schemas.microsoft.com/office/drawing/2014/main" id="{41537161-3CDE-ED26-48F2-D4EFD3FFC051}"/>
              </a:ext>
            </a:extLst>
          </p:cNvPr>
          <p:cNvSpPr txBox="1"/>
          <p:nvPr/>
        </p:nvSpPr>
        <p:spPr bwMode="auto">
          <a:xfrm>
            <a:off x="6497983" y="50151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1" name="TextBox 70">
            <a:extLst>
              <a:ext uri="{FF2B5EF4-FFF2-40B4-BE49-F238E27FC236}">
                <a16:creationId xmlns:a16="http://schemas.microsoft.com/office/drawing/2014/main" id="{785BB805-1B3B-958E-33C1-D9E7D31E0B5D}"/>
              </a:ext>
            </a:extLst>
          </p:cNvPr>
          <p:cNvSpPr txBox="1"/>
          <p:nvPr/>
        </p:nvSpPr>
        <p:spPr bwMode="auto">
          <a:xfrm>
            <a:off x="6615004" y="55095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2" name="TextBox 71">
            <a:extLst>
              <a:ext uri="{FF2B5EF4-FFF2-40B4-BE49-F238E27FC236}">
                <a16:creationId xmlns:a16="http://schemas.microsoft.com/office/drawing/2014/main" id="{C6DE55ED-7FC9-CA5D-E1AF-1B2CC9B05C25}"/>
              </a:ext>
            </a:extLst>
          </p:cNvPr>
          <p:cNvSpPr txBox="1"/>
          <p:nvPr/>
        </p:nvSpPr>
        <p:spPr bwMode="auto">
          <a:xfrm rot="16200000">
            <a:off x="5095931" y="4265240"/>
            <a:ext cx="2447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82" name="TextBox 81">
            <a:extLst>
              <a:ext uri="{FF2B5EF4-FFF2-40B4-BE49-F238E27FC236}">
                <a16:creationId xmlns:a16="http://schemas.microsoft.com/office/drawing/2014/main" id="{17FEC02F-15BC-0F43-33FA-E12CE8821493}"/>
              </a:ext>
            </a:extLst>
          </p:cNvPr>
          <p:cNvSpPr txBox="1"/>
          <p:nvPr/>
        </p:nvSpPr>
        <p:spPr bwMode="auto">
          <a:xfrm>
            <a:off x="6819870" y="572467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3" name="TextBox 82">
            <a:extLst>
              <a:ext uri="{FF2B5EF4-FFF2-40B4-BE49-F238E27FC236}">
                <a16:creationId xmlns:a16="http://schemas.microsoft.com/office/drawing/2014/main" id="{91F103B7-B675-7E62-CEB0-ED73685819FF}"/>
              </a:ext>
            </a:extLst>
          </p:cNvPr>
          <p:cNvSpPr txBox="1"/>
          <p:nvPr/>
        </p:nvSpPr>
        <p:spPr bwMode="auto">
          <a:xfrm>
            <a:off x="7565976" y="573072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84" name="TextBox 83">
            <a:extLst>
              <a:ext uri="{FF2B5EF4-FFF2-40B4-BE49-F238E27FC236}">
                <a16:creationId xmlns:a16="http://schemas.microsoft.com/office/drawing/2014/main" id="{2EDC2AA0-0740-7759-A29D-4630CC6BF36B}"/>
              </a:ext>
            </a:extLst>
          </p:cNvPr>
          <p:cNvSpPr txBox="1"/>
          <p:nvPr/>
        </p:nvSpPr>
        <p:spPr bwMode="auto">
          <a:xfrm>
            <a:off x="8318352" y="57204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85" name="TextBox 84">
            <a:extLst>
              <a:ext uri="{FF2B5EF4-FFF2-40B4-BE49-F238E27FC236}">
                <a16:creationId xmlns:a16="http://schemas.microsoft.com/office/drawing/2014/main" id="{4C61E19E-8E30-0FDE-8675-281B1E786BAA}"/>
              </a:ext>
            </a:extLst>
          </p:cNvPr>
          <p:cNvSpPr txBox="1"/>
          <p:nvPr/>
        </p:nvSpPr>
        <p:spPr bwMode="auto">
          <a:xfrm>
            <a:off x="9064458" y="572648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86" name="TextBox 85">
            <a:extLst>
              <a:ext uri="{FF2B5EF4-FFF2-40B4-BE49-F238E27FC236}">
                <a16:creationId xmlns:a16="http://schemas.microsoft.com/office/drawing/2014/main" id="{686C7EDE-2B5D-6D75-7985-396AA137A79B}"/>
              </a:ext>
            </a:extLst>
          </p:cNvPr>
          <p:cNvSpPr txBox="1"/>
          <p:nvPr/>
        </p:nvSpPr>
        <p:spPr bwMode="auto">
          <a:xfrm>
            <a:off x="9749645" y="57160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87" name="TextBox 86">
            <a:extLst>
              <a:ext uri="{FF2B5EF4-FFF2-40B4-BE49-F238E27FC236}">
                <a16:creationId xmlns:a16="http://schemas.microsoft.com/office/drawing/2014/main" id="{A335A1C2-C397-1CDA-FF40-E86D2E634859}"/>
              </a:ext>
            </a:extLst>
          </p:cNvPr>
          <p:cNvSpPr txBox="1"/>
          <p:nvPr/>
        </p:nvSpPr>
        <p:spPr bwMode="auto">
          <a:xfrm>
            <a:off x="10502021" y="57057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88" name="TextBox 87">
            <a:extLst>
              <a:ext uri="{FF2B5EF4-FFF2-40B4-BE49-F238E27FC236}">
                <a16:creationId xmlns:a16="http://schemas.microsoft.com/office/drawing/2014/main" id="{6ABA2065-8F66-EBF1-4B00-C457D3BE73AB}"/>
              </a:ext>
            </a:extLst>
          </p:cNvPr>
          <p:cNvSpPr txBox="1"/>
          <p:nvPr/>
        </p:nvSpPr>
        <p:spPr bwMode="auto">
          <a:xfrm>
            <a:off x="11248127" y="57117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89" name="TextBox 88">
            <a:extLst>
              <a:ext uri="{FF2B5EF4-FFF2-40B4-BE49-F238E27FC236}">
                <a16:creationId xmlns:a16="http://schemas.microsoft.com/office/drawing/2014/main" id="{E8510E8D-7A99-9133-25A6-FDE1E965804F}"/>
              </a:ext>
            </a:extLst>
          </p:cNvPr>
          <p:cNvSpPr txBox="1"/>
          <p:nvPr/>
        </p:nvSpPr>
        <p:spPr bwMode="auto">
          <a:xfrm>
            <a:off x="7990336" y="6009187"/>
            <a:ext cx="2447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90" name="Freeform: Shape 89">
            <a:extLst>
              <a:ext uri="{FF2B5EF4-FFF2-40B4-BE49-F238E27FC236}">
                <a16:creationId xmlns:a16="http://schemas.microsoft.com/office/drawing/2014/main" id="{522AA63F-58AE-3D95-86E7-CC4DE8C267FD}"/>
              </a:ext>
            </a:extLst>
          </p:cNvPr>
          <p:cNvSpPr/>
          <p:nvPr/>
        </p:nvSpPr>
        <p:spPr bwMode="auto">
          <a:xfrm>
            <a:off x="6960566" y="3212569"/>
            <a:ext cx="4133922" cy="2478963"/>
          </a:xfrm>
          <a:custGeom>
            <a:avLst/>
            <a:gdLst>
              <a:gd name="connsiteX0" fmla="*/ 0 w 4133922"/>
              <a:gd name="connsiteY0" fmla="*/ 0 h 2478963"/>
              <a:gd name="connsiteX1" fmla="*/ 403309 w 4133922"/>
              <a:gd name="connsiteY1" fmla="*/ 0 h 2478963"/>
              <a:gd name="connsiteX2" fmla="*/ 403309 w 4133922"/>
              <a:gd name="connsiteY2" fmla="*/ 205131 h 2478963"/>
              <a:gd name="connsiteX3" fmla="*/ 691884 w 4133922"/>
              <a:gd name="connsiteY3" fmla="*/ 205131 h 2478963"/>
              <a:gd name="connsiteX4" fmla="*/ 691884 w 4133922"/>
              <a:gd name="connsiteY4" fmla="*/ 413740 h 2478963"/>
              <a:gd name="connsiteX5" fmla="*/ 907446 w 4133922"/>
              <a:gd name="connsiteY5" fmla="*/ 413740 h 2478963"/>
              <a:gd name="connsiteX6" fmla="*/ 907446 w 4133922"/>
              <a:gd name="connsiteY6" fmla="*/ 615394 h 2478963"/>
              <a:gd name="connsiteX7" fmla="*/ 1328140 w 4133922"/>
              <a:gd name="connsiteY7" fmla="*/ 615394 h 2478963"/>
              <a:gd name="connsiteX8" fmla="*/ 1328140 w 4133922"/>
              <a:gd name="connsiteY8" fmla="*/ 834433 h 2478963"/>
              <a:gd name="connsiteX9" fmla="*/ 1352477 w 4133922"/>
              <a:gd name="connsiteY9" fmla="*/ 834433 h 2478963"/>
              <a:gd name="connsiteX10" fmla="*/ 1352477 w 4133922"/>
              <a:gd name="connsiteY10" fmla="*/ 1039565 h 2478963"/>
              <a:gd name="connsiteX11" fmla="*/ 2138236 w 4133922"/>
              <a:gd name="connsiteY11" fmla="*/ 1039565 h 2478963"/>
              <a:gd name="connsiteX12" fmla="*/ 2138236 w 4133922"/>
              <a:gd name="connsiteY12" fmla="*/ 1394199 h 2478963"/>
              <a:gd name="connsiteX13" fmla="*/ 2305122 w 4133922"/>
              <a:gd name="connsiteY13" fmla="*/ 1394199 h 2478963"/>
              <a:gd name="connsiteX14" fmla="*/ 2305122 w 4133922"/>
              <a:gd name="connsiteY14" fmla="*/ 1762741 h 2478963"/>
              <a:gd name="connsiteX15" fmla="*/ 2823166 w 4133922"/>
              <a:gd name="connsiteY15" fmla="*/ 1762741 h 2478963"/>
              <a:gd name="connsiteX16" fmla="*/ 2823166 w 4133922"/>
              <a:gd name="connsiteY16" fmla="*/ 2127805 h 2478963"/>
              <a:gd name="connsiteX17" fmla="*/ 4133922 w 4133922"/>
              <a:gd name="connsiteY17" fmla="*/ 2127805 h 2478963"/>
              <a:gd name="connsiteX18" fmla="*/ 4133922 w 4133922"/>
              <a:gd name="connsiteY18" fmla="*/ 2478963 h 247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33922" h="2478963">
                <a:moveTo>
                  <a:pt x="0" y="0"/>
                </a:moveTo>
                <a:lnTo>
                  <a:pt x="403309" y="0"/>
                </a:lnTo>
                <a:lnTo>
                  <a:pt x="403309" y="205131"/>
                </a:lnTo>
                <a:lnTo>
                  <a:pt x="691884" y="205131"/>
                </a:lnTo>
                <a:lnTo>
                  <a:pt x="691884" y="413740"/>
                </a:lnTo>
                <a:lnTo>
                  <a:pt x="907446" y="413740"/>
                </a:lnTo>
                <a:lnTo>
                  <a:pt x="907446" y="615394"/>
                </a:lnTo>
                <a:lnTo>
                  <a:pt x="1328140" y="615394"/>
                </a:lnTo>
                <a:lnTo>
                  <a:pt x="1328140" y="834433"/>
                </a:lnTo>
                <a:lnTo>
                  <a:pt x="1352477" y="834433"/>
                </a:lnTo>
                <a:lnTo>
                  <a:pt x="1352477" y="1039565"/>
                </a:lnTo>
                <a:lnTo>
                  <a:pt x="2138236" y="1039565"/>
                </a:lnTo>
                <a:lnTo>
                  <a:pt x="2138236" y="1394199"/>
                </a:lnTo>
                <a:lnTo>
                  <a:pt x="2305122" y="1394199"/>
                </a:lnTo>
                <a:lnTo>
                  <a:pt x="2305122" y="1762741"/>
                </a:lnTo>
                <a:lnTo>
                  <a:pt x="2823166" y="1762741"/>
                </a:lnTo>
                <a:lnTo>
                  <a:pt x="2823166" y="2127805"/>
                </a:lnTo>
                <a:lnTo>
                  <a:pt x="4133922" y="2127805"/>
                </a:lnTo>
                <a:lnTo>
                  <a:pt x="4133922" y="247896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Oval 94">
            <a:extLst>
              <a:ext uri="{FF2B5EF4-FFF2-40B4-BE49-F238E27FC236}">
                <a16:creationId xmlns:a16="http://schemas.microsoft.com/office/drawing/2014/main" id="{E6638AE9-4258-06A8-3305-05D0B82CB03D}"/>
              </a:ext>
            </a:extLst>
          </p:cNvPr>
          <p:cNvSpPr/>
          <p:nvPr/>
        </p:nvSpPr>
        <p:spPr bwMode="auto">
          <a:xfrm>
            <a:off x="8423866" y="4198994"/>
            <a:ext cx="87793" cy="87793"/>
          </a:xfrm>
          <a:prstGeom prst="ellipse">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50EE7039-F3E2-6E03-24F9-4C3B8DE3AF9E}"/>
              </a:ext>
            </a:extLst>
          </p:cNvPr>
          <p:cNvSpPr/>
          <p:nvPr/>
        </p:nvSpPr>
        <p:spPr bwMode="auto">
          <a:xfrm>
            <a:off x="9925177" y="5296669"/>
            <a:ext cx="87793" cy="87793"/>
          </a:xfrm>
          <a:prstGeom prst="ellipse">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8" name="Straight Connector 97">
            <a:extLst>
              <a:ext uri="{FF2B5EF4-FFF2-40B4-BE49-F238E27FC236}">
                <a16:creationId xmlns:a16="http://schemas.microsoft.com/office/drawing/2014/main" id="{A91614F2-75DA-F487-6892-A7788C7A9A18}"/>
              </a:ext>
            </a:extLst>
          </p:cNvPr>
          <p:cNvCxnSpPr/>
          <p:nvPr/>
        </p:nvCxnSpPr>
        <p:spPr bwMode="auto">
          <a:xfrm>
            <a:off x="8372785" y="4189660"/>
            <a:ext cx="0" cy="124341"/>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55F7F9D-1457-BD11-FEAF-D143C89275CD}"/>
              </a:ext>
            </a:extLst>
          </p:cNvPr>
          <p:cNvCxnSpPr/>
          <p:nvPr/>
        </p:nvCxnSpPr>
        <p:spPr bwMode="auto">
          <a:xfrm>
            <a:off x="8688072" y="4196613"/>
            <a:ext cx="0" cy="124341"/>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76503AF-E05C-6793-B661-5DCCD88121A9}"/>
              </a:ext>
            </a:extLst>
          </p:cNvPr>
          <p:cNvCxnSpPr/>
          <p:nvPr/>
        </p:nvCxnSpPr>
        <p:spPr bwMode="auto">
          <a:xfrm>
            <a:off x="9043075" y="4192600"/>
            <a:ext cx="0" cy="124341"/>
          </a:xfrm>
          <a:prstGeom prst="line">
            <a:avLst/>
          </a:prstGeom>
          <a:noFill/>
          <a:ln w="28575" cap="flat" cmpd="sng" algn="ctr">
            <a:solidFill>
              <a:schemeClr val="accent1"/>
            </a:solidFill>
            <a:prstDash val="solid"/>
            <a:round/>
            <a:headEnd type="none" w="med" len="med"/>
            <a:tailEnd type="none" w="med" len="med"/>
          </a:ln>
          <a:effectLst/>
        </p:spPr>
      </p:cxnSp>
      <p:sp>
        <p:nvSpPr>
          <p:cNvPr id="101" name="TextBox 100">
            <a:extLst>
              <a:ext uri="{FF2B5EF4-FFF2-40B4-BE49-F238E27FC236}">
                <a16:creationId xmlns:a16="http://schemas.microsoft.com/office/drawing/2014/main" id="{CB14AF63-B140-A6BA-9E44-13589E47B451}"/>
              </a:ext>
            </a:extLst>
          </p:cNvPr>
          <p:cNvSpPr txBox="1"/>
          <p:nvPr/>
        </p:nvSpPr>
        <p:spPr bwMode="auto">
          <a:xfrm>
            <a:off x="8348509" y="3827657"/>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58.3%</a:t>
            </a:r>
          </a:p>
        </p:txBody>
      </p:sp>
      <p:sp>
        <p:nvSpPr>
          <p:cNvPr id="102" name="TextBox 101">
            <a:extLst>
              <a:ext uri="{FF2B5EF4-FFF2-40B4-BE49-F238E27FC236}">
                <a16:creationId xmlns:a16="http://schemas.microsoft.com/office/drawing/2014/main" id="{FB5918FC-6F27-D7F4-3B8B-C28CF46CB8BD}"/>
              </a:ext>
            </a:extLst>
          </p:cNvPr>
          <p:cNvSpPr txBox="1"/>
          <p:nvPr/>
        </p:nvSpPr>
        <p:spPr bwMode="auto">
          <a:xfrm>
            <a:off x="9820872" y="4943796"/>
            <a:ext cx="7585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14.6%</a:t>
            </a:r>
          </a:p>
        </p:txBody>
      </p:sp>
      <p:sp>
        <p:nvSpPr>
          <p:cNvPr id="103" name="TextBox 102">
            <a:extLst>
              <a:ext uri="{FF2B5EF4-FFF2-40B4-BE49-F238E27FC236}">
                <a16:creationId xmlns:a16="http://schemas.microsoft.com/office/drawing/2014/main" id="{9A183117-1290-AF7B-C7E1-38BA1AAEB82D}"/>
              </a:ext>
            </a:extLst>
          </p:cNvPr>
          <p:cNvSpPr txBox="1"/>
          <p:nvPr/>
        </p:nvSpPr>
        <p:spPr bwMode="auto">
          <a:xfrm>
            <a:off x="9291241" y="3276490"/>
            <a:ext cx="25763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 mo (95% CI: 2.7-11.3)</a:t>
            </a:r>
          </a:p>
        </p:txBody>
      </p:sp>
      <p:sp>
        <p:nvSpPr>
          <p:cNvPr id="104" name="TextBox 103">
            <a:extLst>
              <a:ext uri="{FF2B5EF4-FFF2-40B4-BE49-F238E27FC236}">
                <a16:creationId xmlns:a16="http://schemas.microsoft.com/office/drawing/2014/main" id="{0A901FB5-379D-FB1E-8940-211736BC1F24}"/>
              </a:ext>
            </a:extLst>
          </p:cNvPr>
          <p:cNvSpPr txBox="1"/>
          <p:nvPr/>
        </p:nvSpPr>
        <p:spPr bwMode="auto">
          <a:xfrm>
            <a:off x="9307616" y="3929795"/>
            <a:ext cx="25458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15.1 mo (95% CI: 8.6-NE)</a:t>
            </a:r>
          </a:p>
        </p:txBody>
      </p:sp>
      <p:grpSp>
        <p:nvGrpSpPr>
          <p:cNvPr id="73" name="Group 72">
            <a:extLst>
              <a:ext uri="{FF2B5EF4-FFF2-40B4-BE49-F238E27FC236}">
                <a16:creationId xmlns:a16="http://schemas.microsoft.com/office/drawing/2014/main" id="{3CFC9F21-69F0-79B5-A4E1-5DB24010093F}"/>
              </a:ext>
            </a:extLst>
          </p:cNvPr>
          <p:cNvGrpSpPr/>
          <p:nvPr/>
        </p:nvGrpSpPr>
        <p:grpSpPr>
          <a:xfrm rot="5400000">
            <a:off x="9176400" y="3482726"/>
            <a:ext cx="92312" cy="4508407"/>
            <a:chOff x="1330411" y="4039708"/>
            <a:chExt cx="107092" cy="1932443"/>
          </a:xfrm>
        </p:grpSpPr>
        <p:cxnSp>
          <p:nvCxnSpPr>
            <p:cNvPr id="74" name="Straight Connector 73">
              <a:extLst>
                <a:ext uri="{FF2B5EF4-FFF2-40B4-BE49-F238E27FC236}">
                  <a16:creationId xmlns:a16="http://schemas.microsoft.com/office/drawing/2014/main" id="{D146290E-35E9-DA0B-5DFC-468680AFBC00}"/>
                </a:ext>
              </a:extLst>
            </p:cNvPr>
            <p:cNvCxnSpPr>
              <a:cxnSpLocks/>
            </p:cNvCxnSpPr>
            <p:nvPr/>
          </p:nvCxnSpPr>
          <p:spPr bwMode="auto">
            <a:xfrm>
              <a:off x="1330411" y="4039708"/>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5DBC059-8402-9BD2-9B80-2D5CD4372DA1}"/>
                </a:ext>
              </a:extLst>
            </p:cNvPr>
            <p:cNvCxnSpPr>
              <a:cxnSpLocks/>
            </p:cNvCxnSpPr>
            <p:nvPr/>
          </p:nvCxnSpPr>
          <p:spPr bwMode="auto">
            <a:xfrm>
              <a:off x="1330411" y="4361174"/>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CBCF0C8-04CB-4906-70FE-E5F1CFAD8EAA}"/>
                </a:ext>
              </a:extLst>
            </p:cNvPr>
            <p:cNvCxnSpPr>
              <a:cxnSpLocks/>
            </p:cNvCxnSpPr>
            <p:nvPr/>
          </p:nvCxnSpPr>
          <p:spPr bwMode="auto">
            <a:xfrm>
              <a:off x="1330411" y="4682640"/>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4DFCA33-1C83-BD49-1276-3EF221A6615A}"/>
                </a:ext>
              </a:extLst>
            </p:cNvPr>
            <p:cNvCxnSpPr>
              <a:cxnSpLocks/>
            </p:cNvCxnSpPr>
            <p:nvPr/>
          </p:nvCxnSpPr>
          <p:spPr bwMode="auto">
            <a:xfrm>
              <a:off x="1330411" y="5004106"/>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98B3BC4-BCC2-4265-3915-1E1C2CC21C51}"/>
                </a:ext>
              </a:extLst>
            </p:cNvPr>
            <p:cNvCxnSpPr>
              <a:cxnSpLocks/>
            </p:cNvCxnSpPr>
            <p:nvPr/>
          </p:nvCxnSpPr>
          <p:spPr bwMode="auto">
            <a:xfrm>
              <a:off x="1330411" y="5325572"/>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23CB6F2-F807-366F-FA90-8227D87994D7}"/>
                </a:ext>
              </a:extLst>
            </p:cNvPr>
            <p:cNvCxnSpPr>
              <a:cxnSpLocks/>
            </p:cNvCxnSpPr>
            <p:nvPr/>
          </p:nvCxnSpPr>
          <p:spPr bwMode="auto">
            <a:xfrm>
              <a:off x="1330411" y="5647037"/>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D3FF513-4B1D-E501-E577-C9E7DDF3E980}"/>
                </a:ext>
              </a:extLst>
            </p:cNvPr>
            <p:cNvCxnSpPr>
              <a:cxnSpLocks/>
            </p:cNvCxnSpPr>
            <p:nvPr/>
          </p:nvCxnSpPr>
          <p:spPr bwMode="auto">
            <a:xfrm>
              <a:off x="1330411" y="5972151"/>
              <a:ext cx="1070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C7702B51-2241-7FE4-0381-164D8CE02921}"/>
              </a:ext>
            </a:extLst>
          </p:cNvPr>
          <p:cNvGrpSpPr/>
          <p:nvPr/>
        </p:nvGrpSpPr>
        <p:grpSpPr>
          <a:xfrm>
            <a:off x="6854417" y="3212569"/>
            <a:ext cx="112036" cy="2488623"/>
            <a:chOff x="1330411" y="4039708"/>
            <a:chExt cx="107092" cy="1607329"/>
          </a:xfrm>
        </p:grpSpPr>
        <p:cxnSp>
          <p:nvCxnSpPr>
            <p:cNvPr id="58" name="Straight Connector 57">
              <a:extLst>
                <a:ext uri="{FF2B5EF4-FFF2-40B4-BE49-F238E27FC236}">
                  <a16:creationId xmlns:a16="http://schemas.microsoft.com/office/drawing/2014/main" id="{007E2944-AC17-6DEC-ABD2-D6F7FBD816C3}"/>
                </a:ext>
              </a:extLst>
            </p:cNvPr>
            <p:cNvCxnSpPr>
              <a:cxnSpLocks/>
            </p:cNvCxnSpPr>
            <p:nvPr/>
          </p:nvCxnSpPr>
          <p:spPr bwMode="auto">
            <a:xfrm>
              <a:off x="1330411" y="4039708"/>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2125956-6223-AD9B-3CAA-96859A92E5C3}"/>
                </a:ext>
              </a:extLst>
            </p:cNvPr>
            <p:cNvCxnSpPr>
              <a:cxnSpLocks/>
            </p:cNvCxnSpPr>
            <p:nvPr/>
          </p:nvCxnSpPr>
          <p:spPr bwMode="auto">
            <a:xfrm>
              <a:off x="1330411" y="4361174"/>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A71746F-5456-0C0A-64C8-F3B493AD0924}"/>
                </a:ext>
              </a:extLst>
            </p:cNvPr>
            <p:cNvCxnSpPr>
              <a:cxnSpLocks/>
            </p:cNvCxnSpPr>
            <p:nvPr/>
          </p:nvCxnSpPr>
          <p:spPr bwMode="auto">
            <a:xfrm>
              <a:off x="1330411" y="4682640"/>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5565476-67A1-CCC4-72A2-1D5ACA44739A}"/>
                </a:ext>
              </a:extLst>
            </p:cNvPr>
            <p:cNvCxnSpPr>
              <a:cxnSpLocks/>
            </p:cNvCxnSpPr>
            <p:nvPr/>
          </p:nvCxnSpPr>
          <p:spPr bwMode="auto">
            <a:xfrm>
              <a:off x="1330411" y="5004106"/>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36074CC-B67E-209D-7251-95606DFD1E0B}"/>
                </a:ext>
              </a:extLst>
            </p:cNvPr>
            <p:cNvCxnSpPr>
              <a:cxnSpLocks/>
            </p:cNvCxnSpPr>
            <p:nvPr/>
          </p:nvCxnSpPr>
          <p:spPr bwMode="auto">
            <a:xfrm>
              <a:off x="1330411" y="5325572"/>
              <a:ext cx="10709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70FAEFA-2BB7-0968-A671-B770945CEFCB}"/>
                </a:ext>
              </a:extLst>
            </p:cNvPr>
            <p:cNvCxnSpPr>
              <a:cxnSpLocks/>
            </p:cNvCxnSpPr>
            <p:nvPr/>
          </p:nvCxnSpPr>
          <p:spPr bwMode="auto">
            <a:xfrm>
              <a:off x="1330411" y="5647037"/>
              <a:ext cx="107092"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144302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59787-3D70-48E1-BAA8-3244B4A0D1CA}"/>
              </a:ext>
            </a:extLst>
          </p:cNvPr>
          <p:cNvSpPr>
            <a:spLocks noGrp="1"/>
          </p:cNvSpPr>
          <p:nvPr>
            <p:ph type="title"/>
          </p:nvPr>
        </p:nvSpPr>
        <p:spPr/>
        <p:txBody>
          <a:bodyPr>
            <a:noAutofit/>
          </a:bodyPr>
          <a:lstStyle/>
          <a:p>
            <a:r>
              <a:rPr kumimoji="0" lang="en-US" b="1" i="0" u="none" strike="noStrike" kern="1200" cap="none" spc="0" normalizeH="0" baseline="0" noProof="0" dirty="0">
                <a:ln>
                  <a:noFill/>
                </a:ln>
                <a:effectLst/>
                <a:uLnTx/>
                <a:uFillTx/>
                <a:latin typeface="Calibri" panose="020F0502020204030204"/>
                <a:ea typeface="+mn-ea"/>
                <a:cs typeface="Times" panose="02020603050405020304" pitchFamily="18" charset="0"/>
              </a:rPr>
              <a:t>Precision Oncology </a:t>
            </a:r>
            <a:r>
              <a:rPr lang="en-US" kern="1200" dirty="0">
                <a:latin typeface="Calibri" panose="020F0502020204030204"/>
                <a:ea typeface="+mn-ea"/>
                <a:cs typeface="Times" panose="02020603050405020304" pitchFamily="18" charset="0"/>
              </a:rPr>
              <a:t>in Advanced BTC</a:t>
            </a:r>
            <a:endParaRPr lang="en-GB" sz="2800" dirty="0"/>
          </a:p>
        </p:txBody>
      </p:sp>
      <p:cxnSp>
        <p:nvCxnSpPr>
          <p:cNvPr id="9" name="Straight Connector 8">
            <a:extLst>
              <a:ext uri="{FF2B5EF4-FFF2-40B4-BE49-F238E27FC236}">
                <a16:creationId xmlns:a16="http://schemas.microsoft.com/office/drawing/2014/main" id="{5AF21363-1F3D-46DE-B0A4-6BD438E03569}"/>
              </a:ext>
            </a:extLst>
          </p:cNvPr>
          <p:cNvCxnSpPr>
            <a:cxnSpLocks/>
          </p:cNvCxnSpPr>
          <p:nvPr/>
        </p:nvCxnSpPr>
        <p:spPr>
          <a:xfrm>
            <a:off x="6955523" y="3652437"/>
            <a:ext cx="0" cy="1100367"/>
          </a:xfrm>
          <a:prstGeom prst="line">
            <a:avLst/>
          </a:prstGeom>
          <a:ln w="28575">
            <a:solidFill>
              <a:srgbClr val="E1471D"/>
            </a:solidFill>
          </a:ln>
          <a:effectLst/>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4EB8118-83AB-42B6-8ED3-FD6F7547D137}"/>
              </a:ext>
            </a:extLst>
          </p:cNvPr>
          <p:cNvCxnSpPr>
            <a:cxnSpLocks/>
          </p:cNvCxnSpPr>
          <p:nvPr/>
        </p:nvCxnSpPr>
        <p:spPr>
          <a:xfrm>
            <a:off x="968102" y="2720012"/>
            <a:ext cx="0" cy="84605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F0E16E27-1220-42D5-82BF-A46099A704D8}"/>
              </a:ext>
            </a:extLst>
          </p:cNvPr>
          <p:cNvSpPr/>
          <p:nvPr/>
        </p:nvSpPr>
        <p:spPr>
          <a:xfrm>
            <a:off x="627956" y="2296805"/>
            <a:ext cx="1697839" cy="839667"/>
          </a:xfrm>
          <a:prstGeom prst="roundRect">
            <a:avLst>
              <a:gd name="adj" fmla="val 9407"/>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ABC-02: GemCis becomes the standard of care</a:t>
            </a:r>
          </a:p>
        </p:txBody>
      </p:sp>
      <p:cxnSp>
        <p:nvCxnSpPr>
          <p:cNvPr id="27" name="Straight Connector 26">
            <a:extLst>
              <a:ext uri="{FF2B5EF4-FFF2-40B4-BE49-F238E27FC236}">
                <a16:creationId xmlns:a16="http://schemas.microsoft.com/office/drawing/2014/main" id="{F063D45E-8908-4A27-B21E-FB236DD133ED}"/>
              </a:ext>
            </a:extLst>
          </p:cNvPr>
          <p:cNvCxnSpPr>
            <a:cxnSpLocks/>
          </p:cNvCxnSpPr>
          <p:nvPr/>
        </p:nvCxnSpPr>
        <p:spPr>
          <a:xfrm>
            <a:off x="8283880" y="3164553"/>
            <a:ext cx="0" cy="365760"/>
          </a:xfrm>
          <a:prstGeom prst="line">
            <a:avLst/>
          </a:prstGeom>
          <a:ln w="28575">
            <a:solidFill>
              <a:srgbClr val="E1471D"/>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62311AD-9410-42BF-9A54-FC700D75244B}"/>
              </a:ext>
            </a:extLst>
          </p:cNvPr>
          <p:cNvCxnSpPr>
            <a:cxnSpLocks/>
          </p:cNvCxnSpPr>
          <p:nvPr/>
        </p:nvCxnSpPr>
        <p:spPr>
          <a:xfrm>
            <a:off x="8916190" y="3164553"/>
            <a:ext cx="0" cy="365760"/>
          </a:xfrm>
          <a:prstGeom prst="line">
            <a:avLst/>
          </a:prstGeom>
          <a:ln w="28575">
            <a:solidFill>
              <a:srgbClr val="E1471D"/>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B263966-4313-4A90-9A97-75F31D1750E4}"/>
              </a:ext>
            </a:extLst>
          </p:cNvPr>
          <p:cNvCxnSpPr>
            <a:cxnSpLocks/>
          </p:cNvCxnSpPr>
          <p:nvPr/>
        </p:nvCxnSpPr>
        <p:spPr>
          <a:xfrm>
            <a:off x="7555243" y="2597785"/>
            <a:ext cx="0" cy="84605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B8864A55-4C61-44A6-A544-B62CF5BE8524}"/>
              </a:ext>
            </a:extLst>
          </p:cNvPr>
          <p:cNvSpPr/>
          <p:nvPr/>
        </p:nvSpPr>
        <p:spPr>
          <a:xfrm>
            <a:off x="5048942" y="3994143"/>
            <a:ext cx="1665996" cy="703134"/>
          </a:xfrm>
          <a:prstGeom prst="roundRect">
            <a:avLst>
              <a:gd name="adj" fmla="val 8991"/>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Pembrolizumab for MSI-high advanced solid tumors</a:t>
            </a:r>
          </a:p>
        </p:txBody>
      </p:sp>
      <p:cxnSp>
        <p:nvCxnSpPr>
          <p:cNvPr id="10" name="Straight Connector 9">
            <a:extLst>
              <a:ext uri="{FF2B5EF4-FFF2-40B4-BE49-F238E27FC236}">
                <a16:creationId xmlns:a16="http://schemas.microsoft.com/office/drawing/2014/main" id="{782B84CB-4D50-43E6-A425-122AF45DC5E1}"/>
              </a:ext>
            </a:extLst>
          </p:cNvPr>
          <p:cNvCxnSpPr>
            <a:cxnSpLocks/>
          </p:cNvCxnSpPr>
          <p:nvPr/>
        </p:nvCxnSpPr>
        <p:spPr>
          <a:xfrm>
            <a:off x="2005982" y="3051388"/>
            <a:ext cx="0" cy="406564"/>
          </a:xfrm>
          <a:prstGeom prst="line">
            <a:avLst/>
          </a:prstGeom>
          <a:ln>
            <a:no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787A7F2-E429-464F-A4D0-08F03EE83D65}"/>
              </a:ext>
            </a:extLst>
          </p:cNvPr>
          <p:cNvCxnSpPr>
            <a:cxnSpLocks/>
          </p:cNvCxnSpPr>
          <p:nvPr/>
        </p:nvCxnSpPr>
        <p:spPr>
          <a:xfrm>
            <a:off x="7920751" y="2386329"/>
            <a:ext cx="1" cy="1091077"/>
          </a:xfrm>
          <a:prstGeom prst="line">
            <a:avLst/>
          </a:prstGeom>
          <a:ln>
            <a:noFill/>
          </a:ln>
          <a:effectLst/>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5B8DA8E-AEAA-410D-8DB5-D9B43F4F7AF5}"/>
              </a:ext>
            </a:extLst>
          </p:cNvPr>
          <p:cNvSpPr txBox="1"/>
          <p:nvPr/>
        </p:nvSpPr>
        <p:spPr>
          <a:xfrm>
            <a:off x="4250139" y="2998697"/>
            <a:ext cx="2247002" cy="369332"/>
          </a:xfrm>
          <a:prstGeom prst="rect">
            <a:avLst/>
          </a:prstGeom>
          <a:noFill/>
          <a:ln>
            <a:noFill/>
          </a:ln>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Arial" panose="020B0604020202020204" pitchFamily="34" charset="0"/>
              </a:rPr>
              <a:t>Biliary Tract Cancer</a:t>
            </a:r>
          </a:p>
        </p:txBody>
      </p:sp>
      <p:cxnSp>
        <p:nvCxnSpPr>
          <p:cNvPr id="15" name="Straight Connector 14">
            <a:extLst>
              <a:ext uri="{FF2B5EF4-FFF2-40B4-BE49-F238E27FC236}">
                <a16:creationId xmlns:a16="http://schemas.microsoft.com/office/drawing/2014/main" id="{263B101A-973A-48BF-A8B4-6C201183379C}"/>
              </a:ext>
            </a:extLst>
          </p:cNvPr>
          <p:cNvCxnSpPr>
            <a:cxnSpLocks/>
          </p:cNvCxnSpPr>
          <p:nvPr/>
        </p:nvCxnSpPr>
        <p:spPr>
          <a:xfrm>
            <a:off x="8118106" y="2353620"/>
            <a:ext cx="0" cy="1123786"/>
          </a:xfrm>
          <a:prstGeom prst="line">
            <a:avLst/>
          </a:prstGeom>
          <a:ln>
            <a:noFill/>
          </a:ln>
          <a:effectLst/>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B8FA214-79A8-49F6-B91D-3BA33A423232}"/>
              </a:ext>
            </a:extLst>
          </p:cNvPr>
          <p:cNvSpPr txBox="1"/>
          <p:nvPr/>
        </p:nvSpPr>
        <p:spPr>
          <a:xfrm>
            <a:off x="376233" y="4026327"/>
            <a:ext cx="4569969" cy="1646605"/>
          </a:xfrm>
          <a:prstGeom prst="rect">
            <a:avLst/>
          </a:prstGeom>
          <a:noFill/>
          <a:ln w="19050">
            <a:solidFill>
              <a:schemeClr val="bg1"/>
            </a:solidFill>
          </a:ln>
          <a:effectLst/>
        </p:spPr>
        <p:txBody>
          <a:bodyPr wrap="square" rtlCol="0">
            <a:sp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sz="160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The treatment landscape is expanding for patients with advanced BTC and now includes chemo, targeted, and immunotherapies</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sz="160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Early molecular profiling is critical for identifying standard of care and clinical trial treatment options for patients</a:t>
            </a:r>
          </a:p>
        </p:txBody>
      </p:sp>
      <p:sp>
        <p:nvSpPr>
          <p:cNvPr id="19" name="Rectangle: Rounded Corners 18">
            <a:extLst>
              <a:ext uri="{FF2B5EF4-FFF2-40B4-BE49-F238E27FC236}">
                <a16:creationId xmlns:a16="http://schemas.microsoft.com/office/drawing/2014/main" id="{86AEB100-2F95-4563-B681-0175E7C642E3}"/>
              </a:ext>
            </a:extLst>
          </p:cNvPr>
          <p:cNvSpPr/>
          <p:nvPr/>
        </p:nvSpPr>
        <p:spPr>
          <a:xfrm>
            <a:off x="6025925" y="1972512"/>
            <a:ext cx="1697839" cy="925296"/>
          </a:xfrm>
          <a:prstGeom prst="roundRect">
            <a:avLst>
              <a:gd name="adj" fmla="val 8981"/>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ABC-06: 2L FOLFOX becomes standard</a:t>
            </a:r>
            <a:b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b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of care</a:t>
            </a:r>
          </a:p>
        </p:txBody>
      </p:sp>
      <p:sp>
        <p:nvSpPr>
          <p:cNvPr id="25" name="Rectangle: Rounded Corners 24">
            <a:extLst>
              <a:ext uri="{FF2B5EF4-FFF2-40B4-BE49-F238E27FC236}">
                <a16:creationId xmlns:a16="http://schemas.microsoft.com/office/drawing/2014/main" id="{8B1A4D61-BED3-4A7B-45C8-186F5E9FFA46}"/>
              </a:ext>
            </a:extLst>
          </p:cNvPr>
          <p:cNvSpPr/>
          <p:nvPr/>
        </p:nvSpPr>
        <p:spPr>
          <a:xfrm>
            <a:off x="7885761" y="1563920"/>
            <a:ext cx="3589214" cy="808881"/>
          </a:xfrm>
          <a:prstGeom prst="roundRect">
            <a:avLst>
              <a:gd name="adj" fmla="val 8328"/>
            </a:avLst>
          </a:prstGeom>
          <a:solidFill>
            <a:srgbClr val="0082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TOPAZ-1 and KEYNOTE 966:</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GemCis + durvalumab or pembrolizumab  becomes first-line preferred regimen</a:t>
            </a:r>
          </a:p>
        </p:txBody>
      </p:sp>
      <p:cxnSp>
        <p:nvCxnSpPr>
          <p:cNvPr id="26" name="Straight Connector 25">
            <a:extLst>
              <a:ext uri="{FF2B5EF4-FFF2-40B4-BE49-F238E27FC236}">
                <a16:creationId xmlns:a16="http://schemas.microsoft.com/office/drawing/2014/main" id="{3897DE7F-1AA6-E99F-AE51-FBBC4834F7C1}"/>
              </a:ext>
            </a:extLst>
          </p:cNvPr>
          <p:cNvCxnSpPr>
            <a:cxnSpLocks/>
          </p:cNvCxnSpPr>
          <p:nvPr/>
        </p:nvCxnSpPr>
        <p:spPr>
          <a:xfrm>
            <a:off x="9599485" y="2296805"/>
            <a:ext cx="0" cy="1274453"/>
          </a:xfrm>
          <a:prstGeom prst="line">
            <a:avLst/>
          </a:prstGeom>
          <a:ln w="28575">
            <a:solidFill>
              <a:srgbClr val="00823B"/>
            </a:solidFill>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568A3814-F5A2-4455-A446-C72E5EABF196}"/>
              </a:ext>
            </a:extLst>
          </p:cNvPr>
          <p:cNvSpPr/>
          <p:nvPr/>
        </p:nvSpPr>
        <p:spPr>
          <a:xfrm>
            <a:off x="7875055" y="2497327"/>
            <a:ext cx="3929695" cy="746919"/>
          </a:xfrm>
          <a:prstGeom prst="roundRect">
            <a:avLst>
              <a:gd name="adj" fmla="val 803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FDA approval of pemigatinib, infigratinib, and futibatinib for </a:t>
            </a:r>
            <a:r>
              <a:rPr kumimoji="0" lang="en-US" sz="1300" b="1" i="1"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FGFR2</a:t>
            </a: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 fusion/rearrangement–positive and ivosidenib for </a:t>
            </a:r>
            <a:r>
              <a:rPr kumimoji="0" lang="en-US" sz="1300" b="1" i="1"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IDH1-</a:t>
            </a: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positive cholangiocarcinoma</a:t>
            </a:r>
          </a:p>
        </p:txBody>
      </p:sp>
      <p:sp>
        <p:nvSpPr>
          <p:cNvPr id="20" name="Rectangle: Rounded Corners 19">
            <a:extLst>
              <a:ext uri="{FF2B5EF4-FFF2-40B4-BE49-F238E27FC236}">
                <a16:creationId xmlns:a16="http://schemas.microsoft.com/office/drawing/2014/main" id="{96EF068E-8517-471E-B9C4-DC8F3319B393}"/>
              </a:ext>
            </a:extLst>
          </p:cNvPr>
          <p:cNvSpPr/>
          <p:nvPr/>
        </p:nvSpPr>
        <p:spPr>
          <a:xfrm>
            <a:off x="6780012" y="3989680"/>
            <a:ext cx="2198512" cy="905645"/>
          </a:xfrm>
          <a:prstGeom prst="roundRect">
            <a:avLst>
              <a:gd name="adj" fmla="val 8954"/>
            </a:avLst>
          </a:prstGeom>
          <a:solidFill>
            <a:srgbClr val="E1471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Larotrectinib and entrectinib for </a:t>
            </a:r>
            <a:r>
              <a:rPr kumimoji="0" lang="en-US" sz="1300" b="1" i="1"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NTRK</a:t>
            </a: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 fusion–positive advanced </a:t>
            </a:r>
            <a:b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b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solid tumors</a:t>
            </a:r>
          </a:p>
        </p:txBody>
      </p:sp>
      <p:cxnSp>
        <p:nvCxnSpPr>
          <p:cNvPr id="8" name="Straight Connector 7">
            <a:extLst>
              <a:ext uri="{FF2B5EF4-FFF2-40B4-BE49-F238E27FC236}">
                <a16:creationId xmlns:a16="http://schemas.microsoft.com/office/drawing/2014/main" id="{BA149711-5A04-49C3-ACC7-6651B0B04ECB}"/>
              </a:ext>
            </a:extLst>
          </p:cNvPr>
          <p:cNvCxnSpPr>
            <a:cxnSpLocks/>
          </p:cNvCxnSpPr>
          <p:nvPr/>
        </p:nvCxnSpPr>
        <p:spPr>
          <a:xfrm flipV="1">
            <a:off x="6245565" y="3707645"/>
            <a:ext cx="0" cy="290603"/>
          </a:xfrm>
          <a:prstGeom prst="line">
            <a:avLst/>
          </a:prstGeom>
          <a:ln w="28575">
            <a:solidFill>
              <a:srgbClr val="682E74"/>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186AC0-7D7F-E9C0-92E2-FCA1F81FBF9F}"/>
              </a:ext>
            </a:extLst>
          </p:cNvPr>
          <p:cNvCxnSpPr>
            <a:cxnSpLocks/>
          </p:cNvCxnSpPr>
          <p:nvPr/>
        </p:nvCxnSpPr>
        <p:spPr>
          <a:xfrm>
            <a:off x="9596441" y="3708817"/>
            <a:ext cx="0" cy="515386"/>
          </a:xfrm>
          <a:prstGeom prst="line">
            <a:avLst/>
          </a:prstGeom>
          <a:ln w="28575">
            <a:solidFill>
              <a:srgbClr val="E1471D"/>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818CB59-ECE2-4CA3-8BE7-AAF4407C9D1C}"/>
              </a:ext>
            </a:extLst>
          </p:cNvPr>
          <p:cNvSpPr txBox="1"/>
          <p:nvPr/>
        </p:nvSpPr>
        <p:spPr>
          <a:xfrm>
            <a:off x="4999275" y="4654324"/>
            <a:ext cx="1748200" cy="338554"/>
          </a:xfrm>
          <a:prstGeom prst="rect">
            <a:avLst/>
          </a:prstGeom>
          <a:noFill/>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Arial" panose="020B0604020202020204" pitchFamily="34" charset="0"/>
              </a:rPr>
              <a:t>Tissue agnostic</a:t>
            </a:r>
          </a:p>
        </p:txBody>
      </p:sp>
      <p:grpSp>
        <p:nvGrpSpPr>
          <p:cNvPr id="74" name="Group 73">
            <a:extLst>
              <a:ext uri="{FF2B5EF4-FFF2-40B4-BE49-F238E27FC236}">
                <a16:creationId xmlns:a16="http://schemas.microsoft.com/office/drawing/2014/main" id="{77B4A2A2-502C-7BC1-8ABA-100B24225AD9}"/>
              </a:ext>
            </a:extLst>
          </p:cNvPr>
          <p:cNvGrpSpPr/>
          <p:nvPr/>
        </p:nvGrpSpPr>
        <p:grpSpPr>
          <a:xfrm>
            <a:off x="609759" y="3430483"/>
            <a:ext cx="10005897" cy="310630"/>
            <a:chOff x="609759" y="3580743"/>
            <a:chExt cx="10005897" cy="310630"/>
          </a:xfrm>
        </p:grpSpPr>
        <p:grpSp>
          <p:nvGrpSpPr>
            <p:cNvPr id="21" name="Group 20">
              <a:extLst>
                <a:ext uri="{FF2B5EF4-FFF2-40B4-BE49-F238E27FC236}">
                  <a16:creationId xmlns:a16="http://schemas.microsoft.com/office/drawing/2014/main" id="{DE35DF22-5B9A-47DF-F30A-B83F913EFE77}"/>
                </a:ext>
              </a:extLst>
            </p:cNvPr>
            <p:cNvGrpSpPr/>
            <p:nvPr/>
          </p:nvGrpSpPr>
          <p:grpSpPr>
            <a:xfrm>
              <a:off x="609759" y="3582043"/>
              <a:ext cx="735124" cy="307777"/>
              <a:chOff x="1670050" y="3907163"/>
              <a:chExt cx="657225" cy="307777"/>
            </a:xfrm>
          </p:grpSpPr>
          <p:sp>
            <p:nvSpPr>
              <p:cNvPr id="3" name="Freeform 2">
                <a:extLst>
                  <a:ext uri="{FF2B5EF4-FFF2-40B4-BE49-F238E27FC236}">
                    <a16:creationId xmlns:a16="http://schemas.microsoft.com/office/drawing/2014/main" id="{901E8B8C-958F-EB77-FBC9-39E9A3890727}"/>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053860A6-5092-4763-76A1-EDC5A46EFC28}"/>
                  </a:ext>
                </a:extLst>
              </p:cNvPr>
              <p:cNvSpPr txBox="1"/>
              <p:nvPr/>
            </p:nvSpPr>
            <p:spPr bwMode="auto">
              <a:xfrm>
                <a:off x="1756451" y="3907163"/>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2009</a:t>
                </a:r>
              </a:p>
            </p:txBody>
          </p:sp>
        </p:grpSp>
        <p:grpSp>
          <p:nvGrpSpPr>
            <p:cNvPr id="23" name="Group 22">
              <a:extLst>
                <a:ext uri="{FF2B5EF4-FFF2-40B4-BE49-F238E27FC236}">
                  <a16:creationId xmlns:a16="http://schemas.microsoft.com/office/drawing/2014/main" id="{CB98F28D-7B76-F309-F961-34843B1C32DA}"/>
                </a:ext>
              </a:extLst>
            </p:cNvPr>
            <p:cNvGrpSpPr/>
            <p:nvPr/>
          </p:nvGrpSpPr>
          <p:grpSpPr>
            <a:xfrm>
              <a:off x="1264268" y="3582043"/>
              <a:ext cx="735124" cy="307777"/>
              <a:chOff x="1670050" y="3907163"/>
              <a:chExt cx="657225" cy="307777"/>
            </a:xfrm>
          </p:grpSpPr>
          <p:sp>
            <p:nvSpPr>
              <p:cNvPr id="28" name="Freeform 27">
                <a:extLst>
                  <a:ext uri="{FF2B5EF4-FFF2-40B4-BE49-F238E27FC236}">
                    <a16:creationId xmlns:a16="http://schemas.microsoft.com/office/drawing/2014/main" id="{6BBA03CD-608E-5F64-16DE-811E21D165F7}"/>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TextBox 30">
                <a:extLst>
                  <a:ext uri="{FF2B5EF4-FFF2-40B4-BE49-F238E27FC236}">
                    <a16:creationId xmlns:a16="http://schemas.microsoft.com/office/drawing/2014/main" id="{7C4C04B8-9146-CBA0-B18C-F9F44478C2D0}"/>
                  </a:ext>
                </a:extLst>
              </p:cNvPr>
              <p:cNvSpPr txBox="1"/>
              <p:nvPr/>
            </p:nvSpPr>
            <p:spPr bwMode="auto">
              <a:xfrm>
                <a:off x="1770644"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2010</a:t>
                </a:r>
              </a:p>
            </p:txBody>
          </p:sp>
        </p:grpSp>
        <p:grpSp>
          <p:nvGrpSpPr>
            <p:cNvPr id="32" name="Group 31">
              <a:extLst>
                <a:ext uri="{FF2B5EF4-FFF2-40B4-BE49-F238E27FC236}">
                  <a16:creationId xmlns:a16="http://schemas.microsoft.com/office/drawing/2014/main" id="{45E414DD-0AE5-F8A3-0433-33BE0A477AFD}"/>
                </a:ext>
              </a:extLst>
            </p:cNvPr>
            <p:cNvGrpSpPr/>
            <p:nvPr/>
          </p:nvGrpSpPr>
          <p:grpSpPr>
            <a:xfrm>
              <a:off x="1926230" y="3581393"/>
              <a:ext cx="735124" cy="307777"/>
              <a:chOff x="1670050" y="3907163"/>
              <a:chExt cx="657225" cy="307777"/>
            </a:xfrm>
          </p:grpSpPr>
          <p:sp>
            <p:nvSpPr>
              <p:cNvPr id="33" name="Freeform 32">
                <a:extLst>
                  <a:ext uri="{FF2B5EF4-FFF2-40B4-BE49-F238E27FC236}">
                    <a16:creationId xmlns:a16="http://schemas.microsoft.com/office/drawing/2014/main" id="{1D76BCDA-C8B6-E53B-3F3C-2F6A5BA9DEC9}"/>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TextBox 33">
                <a:extLst>
                  <a:ext uri="{FF2B5EF4-FFF2-40B4-BE49-F238E27FC236}">
                    <a16:creationId xmlns:a16="http://schemas.microsoft.com/office/drawing/2014/main" id="{8094EAA0-19DE-F244-CD4E-4439915518C0}"/>
                  </a:ext>
                </a:extLst>
              </p:cNvPr>
              <p:cNvSpPr txBox="1"/>
              <p:nvPr/>
            </p:nvSpPr>
            <p:spPr bwMode="auto">
              <a:xfrm>
                <a:off x="1756451"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2011</a:t>
                </a:r>
              </a:p>
            </p:txBody>
          </p:sp>
        </p:grpSp>
        <p:grpSp>
          <p:nvGrpSpPr>
            <p:cNvPr id="35" name="Group 34">
              <a:extLst>
                <a:ext uri="{FF2B5EF4-FFF2-40B4-BE49-F238E27FC236}">
                  <a16:creationId xmlns:a16="http://schemas.microsoft.com/office/drawing/2014/main" id="{502BCEF1-430E-DF04-1142-039A0AACB947}"/>
                </a:ext>
              </a:extLst>
            </p:cNvPr>
            <p:cNvGrpSpPr/>
            <p:nvPr/>
          </p:nvGrpSpPr>
          <p:grpSpPr>
            <a:xfrm>
              <a:off x="2580739" y="3581393"/>
              <a:ext cx="735124" cy="307777"/>
              <a:chOff x="1670050" y="3907163"/>
              <a:chExt cx="657225" cy="307777"/>
            </a:xfrm>
          </p:grpSpPr>
          <p:sp>
            <p:nvSpPr>
              <p:cNvPr id="36" name="Freeform 35">
                <a:extLst>
                  <a:ext uri="{FF2B5EF4-FFF2-40B4-BE49-F238E27FC236}">
                    <a16:creationId xmlns:a16="http://schemas.microsoft.com/office/drawing/2014/main" id="{A98656AF-7433-05A9-B045-F6F67E90FAB2}"/>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TextBox 36">
                <a:extLst>
                  <a:ext uri="{FF2B5EF4-FFF2-40B4-BE49-F238E27FC236}">
                    <a16:creationId xmlns:a16="http://schemas.microsoft.com/office/drawing/2014/main" id="{50E10B04-B65A-0525-FE8B-2C6FA7B11C87}"/>
                  </a:ext>
                </a:extLst>
              </p:cNvPr>
              <p:cNvSpPr txBox="1"/>
              <p:nvPr/>
            </p:nvSpPr>
            <p:spPr bwMode="auto">
              <a:xfrm>
                <a:off x="1759290"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2012</a:t>
                </a:r>
              </a:p>
            </p:txBody>
          </p:sp>
        </p:grpSp>
        <p:grpSp>
          <p:nvGrpSpPr>
            <p:cNvPr id="38" name="Group 37">
              <a:extLst>
                <a:ext uri="{FF2B5EF4-FFF2-40B4-BE49-F238E27FC236}">
                  <a16:creationId xmlns:a16="http://schemas.microsoft.com/office/drawing/2014/main" id="{8C5AD9A0-7A68-ACD2-070F-ED4AB6BB471F}"/>
                </a:ext>
              </a:extLst>
            </p:cNvPr>
            <p:cNvGrpSpPr/>
            <p:nvPr/>
          </p:nvGrpSpPr>
          <p:grpSpPr>
            <a:xfrm>
              <a:off x="3264167" y="3581393"/>
              <a:ext cx="735124" cy="307777"/>
              <a:chOff x="1670050" y="3907163"/>
              <a:chExt cx="657225" cy="307777"/>
            </a:xfrm>
          </p:grpSpPr>
          <p:sp>
            <p:nvSpPr>
              <p:cNvPr id="39" name="Freeform 38">
                <a:extLst>
                  <a:ext uri="{FF2B5EF4-FFF2-40B4-BE49-F238E27FC236}">
                    <a16:creationId xmlns:a16="http://schemas.microsoft.com/office/drawing/2014/main" id="{8194E297-90D3-9574-85B0-31700BE72D7C}"/>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TextBox 39">
                <a:extLst>
                  <a:ext uri="{FF2B5EF4-FFF2-40B4-BE49-F238E27FC236}">
                    <a16:creationId xmlns:a16="http://schemas.microsoft.com/office/drawing/2014/main" id="{464EF5E1-1B14-3780-9806-76F5B05B3516}"/>
                  </a:ext>
                </a:extLst>
              </p:cNvPr>
              <p:cNvSpPr txBox="1"/>
              <p:nvPr/>
            </p:nvSpPr>
            <p:spPr bwMode="auto">
              <a:xfrm>
                <a:off x="1753613"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2013</a:t>
                </a:r>
              </a:p>
            </p:txBody>
          </p:sp>
        </p:grpSp>
        <p:grpSp>
          <p:nvGrpSpPr>
            <p:cNvPr id="41" name="Group 40">
              <a:extLst>
                <a:ext uri="{FF2B5EF4-FFF2-40B4-BE49-F238E27FC236}">
                  <a16:creationId xmlns:a16="http://schemas.microsoft.com/office/drawing/2014/main" id="{C4714AC2-0805-9786-8FC9-5F0E0EE07CDC}"/>
                </a:ext>
              </a:extLst>
            </p:cNvPr>
            <p:cNvGrpSpPr/>
            <p:nvPr/>
          </p:nvGrpSpPr>
          <p:grpSpPr>
            <a:xfrm>
              <a:off x="3918676" y="3581393"/>
              <a:ext cx="735124" cy="307777"/>
              <a:chOff x="1670050" y="3907163"/>
              <a:chExt cx="657225" cy="307777"/>
            </a:xfrm>
          </p:grpSpPr>
          <p:sp>
            <p:nvSpPr>
              <p:cNvPr id="42" name="Freeform 41">
                <a:extLst>
                  <a:ext uri="{FF2B5EF4-FFF2-40B4-BE49-F238E27FC236}">
                    <a16:creationId xmlns:a16="http://schemas.microsoft.com/office/drawing/2014/main" id="{C38337A9-C92A-E5E7-EBEC-7032E93C84E1}"/>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TextBox 42">
                <a:extLst>
                  <a:ext uri="{FF2B5EF4-FFF2-40B4-BE49-F238E27FC236}">
                    <a16:creationId xmlns:a16="http://schemas.microsoft.com/office/drawing/2014/main" id="{651B68F2-1746-B271-1E70-D0FD37C48436}"/>
                  </a:ext>
                </a:extLst>
              </p:cNvPr>
              <p:cNvSpPr txBox="1"/>
              <p:nvPr/>
            </p:nvSpPr>
            <p:spPr bwMode="auto">
              <a:xfrm>
                <a:off x="1747936"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2014</a:t>
                </a:r>
              </a:p>
            </p:txBody>
          </p:sp>
        </p:grpSp>
        <p:grpSp>
          <p:nvGrpSpPr>
            <p:cNvPr id="44" name="Group 43">
              <a:extLst>
                <a:ext uri="{FF2B5EF4-FFF2-40B4-BE49-F238E27FC236}">
                  <a16:creationId xmlns:a16="http://schemas.microsoft.com/office/drawing/2014/main" id="{FB22BDAC-F24D-71B6-55FB-49812F42A4F0}"/>
                </a:ext>
              </a:extLst>
            </p:cNvPr>
            <p:cNvGrpSpPr/>
            <p:nvPr/>
          </p:nvGrpSpPr>
          <p:grpSpPr>
            <a:xfrm>
              <a:off x="4580638" y="3580743"/>
              <a:ext cx="735124" cy="307777"/>
              <a:chOff x="1670050" y="3907163"/>
              <a:chExt cx="657225" cy="307777"/>
            </a:xfrm>
          </p:grpSpPr>
          <p:sp>
            <p:nvSpPr>
              <p:cNvPr id="45" name="Freeform 44">
                <a:extLst>
                  <a:ext uri="{FF2B5EF4-FFF2-40B4-BE49-F238E27FC236}">
                    <a16:creationId xmlns:a16="http://schemas.microsoft.com/office/drawing/2014/main" id="{F6CDDD2B-D023-BDCA-DE26-83F67FA7C675}"/>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TextBox 45">
                <a:extLst>
                  <a:ext uri="{FF2B5EF4-FFF2-40B4-BE49-F238E27FC236}">
                    <a16:creationId xmlns:a16="http://schemas.microsoft.com/office/drawing/2014/main" id="{7C470363-948B-ED99-1116-B7B1F7D66FB0}"/>
                  </a:ext>
                </a:extLst>
              </p:cNvPr>
              <p:cNvSpPr txBox="1"/>
              <p:nvPr/>
            </p:nvSpPr>
            <p:spPr bwMode="auto">
              <a:xfrm>
                <a:off x="1756451"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2015</a:t>
                </a:r>
              </a:p>
            </p:txBody>
          </p:sp>
        </p:grpSp>
        <p:grpSp>
          <p:nvGrpSpPr>
            <p:cNvPr id="47" name="Group 46">
              <a:extLst>
                <a:ext uri="{FF2B5EF4-FFF2-40B4-BE49-F238E27FC236}">
                  <a16:creationId xmlns:a16="http://schemas.microsoft.com/office/drawing/2014/main" id="{B065806F-CBED-AFC3-F6E9-54AC0C653BFD}"/>
                </a:ext>
              </a:extLst>
            </p:cNvPr>
            <p:cNvGrpSpPr/>
            <p:nvPr/>
          </p:nvGrpSpPr>
          <p:grpSpPr>
            <a:xfrm>
              <a:off x="5235147" y="3580743"/>
              <a:ext cx="735124" cy="307777"/>
              <a:chOff x="1670050" y="3907163"/>
              <a:chExt cx="657225" cy="307777"/>
            </a:xfrm>
          </p:grpSpPr>
          <p:sp>
            <p:nvSpPr>
              <p:cNvPr id="48" name="Freeform 47">
                <a:extLst>
                  <a:ext uri="{FF2B5EF4-FFF2-40B4-BE49-F238E27FC236}">
                    <a16:creationId xmlns:a16="http://schemas.microsoft.com/office/drawing/2014/main" id="{48BA75C1-3D8F-07B9-EE3B-0DB7F4533A7F}"/>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TextBox 48">
                <a:extLst>
                  <a:ext uri="{FF2B5EF4-FFF2-40B4-BE49-F238E27FC236}">
                    <a16:creationId xmlns:a16="http://schemas.microsoft.com/office/drawing/2014/main" id="{7EE480FF-B039-A6B7-ABB4-8E0052B8F138}"/>
                  </a:ext>
                </a:extLst>
              </p:cNvPr>
              <p:cNvSpPr txBox="1"/>
              <p:nvPr/>
            </p:nvSpPr>
            <p:spPr bwMode="auto">
              <a:xfrm>
                <a:off x="1756451"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2016</a:t>
                </a:r>
              </a:p>
            </p:txBody>
          </p:sp>
        </p:grpSp>
        <p:grpSp>
          <p:nvGrpSpPr>
            <p:cNvPr id="50" name="Group 49">
              <a:extLst>
                <a:ext uri="{FF2B5EF4-FFF2-40B4-BE49-F238E27FC236}">
                  <a16:creationId xmlns:a16="http://schemas.microsoft.com/office/drawing/2014/main" id="{EEB79D91-481A-7492-C203-A7DA2CBC16C5}"/>
                </a:ext>
              </a:extLst>
            </p:cNvPr>
            <p:cNvGrpSpPr/>
            <p:nvPr/>
          </p:nvGrpSpPr>
          <p:grpSpPr>
            <a:xfrm>
              <a:off x="5909654" y="3583596"/>
              <a:ext cx="735124" cy="307777"/>
              <a:chOff x="1670050" y="3907163"/>
              <a:chExt cx="657225" cy="307777"/>
            </a:xfrm>
          </p:grpSpPr>
          <p:sp>
            <p:nvSpPr>
              <p:cNvPr id="51" name="Freeform 50">
                <a:extLst>
                  <a:ext uri="{FF2B5EF4-FFF2-40B4-BE49-F238E27FC236}">
                    <a16:creationId xmlns:a16="http://schemas.microsoft.com/office/drawing/2014/main" id="{7B10E605-8DAD-509A-FBD1-E5FF5F43CE9B}"/>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TextBox 51">
                <a:extLst>
                  <a:ext uri="{FF2B5EF4-FFF2-40B4-BE49-F238E27FC236}">
                    <a16:creationId xmlns:a16="http://schemas.microsoft.com/office/drawing/2014/main" id="{6AB92152-F5BC-5871-BEB5-14901356AFC5}"/>
                  </a:ext>
                </a:extLst>
              </p:cNvPr>
              <p:cNvSpPr txBox="1"/>
              <p:nvPr/>
            </p:nvSpPr>
            <p:spPr bwMode="auto">
              <a:xfrm>
                <a:off x="1745098"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2017</a:t>
                </a:r>
              </a:p>
            </p:txBody>
          </p:sp>
        </p:grpSp>
        <p:grpSp>
          <p:nvGrpSpPr>
            <p:cNvPr id="53" name="Group 52">
              <a:extLst>
                <a:ext uri="{FF2B5EF4-FFF2-40B4-BE49-F238E27FC236}">
                  <a16:creationId xmlns:a16="http://schemas.microsoft.com/office/drawing/2014/main" id="{74433752-E95E-36C5-02B9-2A462798924E}"/>
                </a:ext>
              </a:extLst>
            </p:cNvPr>
            <p:cNvGrpSpPr/>
            <p:nvPr/>
          </p:nvGrpSpPr>
          <p:grpSpPr>
            <a:xfrm>
              <a:off x="6571616" y="3582946"/>
              <a:ext cx="735124" cy="307777"/>
              <a:chOff x="1670050" y="3907163"/>
              <a:chExt cx="657225" cy="307777"/>
            </a:xfrm>
          </p:grpSpPr>
          <p:sp>
            <p:nvSpPr>
              <p:cNvPr id="54" name="Freeform 53">
                <a:extLst>
                  <a:ext uri="{FF2B5EF4-FFF2-40B4-BE49-F238E27FC236}">
                    <a16:creationId xmlns:a16="http://schemas.microsoft.com/office/drawing/2014/main" id="{77818029-C6FC-3E9E-AC78-C739BF8D853F}"/>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TextBox 54">
                <a:extLst>
                  <a:ext uri="{FF2B5EF4-FFF2-40B4-BE49-F238E27FC236}">
                    <a16:creationId xmlns:a16="http://schemas.microsoft.com/office/drawing/2014/main" id="{36234B85-C910-36AD-22A5-7C0AA7A892E1}"/>
                  </a:ext>
                </a:extLst>
              </p:cNvPr>
              <p:cNvSpPr txBox="1"/>
              <p:nvPr/>
            </p:nvSpPr>
            <p:spPr bwMode="auto">
              <a:xfrm>
                <a:off x="1753613"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2018</a:t>
                </a:r>
              </a:p>
            </p:txBody>
          </p:sp>
        </p:grpSp>
        <p:grpSp>
          <p:nvGrpSpPr>
            <p:cNvPr id="56" name="Group 55">
              <a:extLst>
                <a:ext uri="{FF2B5EF4-FFF2-40B4-BE49-F238E27FC236}">
                  <a16:creationId xmlns:a16="http://schemas.microsoft.com/office/drawing/2014/main" id="{139FD26D-172E-E209-13B4-D2B4836E2F29}"/>
                </a:ext>
              </a:extLst>
            </p:cNvPr>
            <p:cNvGrpSpPr/>
            <p:nvPr/>
          </p:nvGrpSpPr>
          <p:grpSpPr>
            <a:xfrm>
              <a:off x="7226125" y="3582946"/>
              <a:ext cx="735124" cy="307777"/>
              <a:chOff x="1670050" y="3907163"/>
              <a:chExt cx="657225" cy="307777"/>
            </a:xfrm>
          </p:grpSpPr>
          <p:sp>
            <p:nvSpPr>
              <p:cNvPr id="57" name="Freeform 56">
                <a:extLst>
                  <a:ext uri="{FF2B5EF4-FFF2-40B4-BE49-F238E27FC236}">
                    <a16:creationId xmlns:a16="http://schemas.microsoft.com/office/drawing/2014/main" id="{94A15391-43E3-5C5E-BA7A-69F89EAC84DB}"/>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TextBox 57">
                <a:extLst>
                  <a:ext uri="{FF2B5EF4-FFF2-40B4-BE49-F238E27FC236}">
                    <a16:creationId xmlns:a16="http://schemas.microsoft.com/office/drawing/2014/main" id="{4F495A20-64DF-F032-0990-D0248B3757B7}"/>
                  </a:ext>
                </a:extLst>
              </p:cNvPr>
              <p:cNvSpPr txBox="1"/>
              <p:nvPr/>
            </p:nvSpPr>
            <p:spPr bwMode="auto">
              <a:xfrm>
                <a:off x="1762128"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2019</a:t>
                </a:r>
              </a:p>
            </p:txBody>
          </p:sp>
        </p:grpSp>
        <p:grpSp>
          <p:nvGrpSpPr>
            <p:cNvPr id="59" name="Group 58">
              <a:extLst>
                <a:ext uri="{FF2B5EF4-FFF2-40B4-BE49-F238E27FC236}">
                  <a16:creationId xmlns:a16="http://schemas.microsoft.com/office/drawing/2014/main" id="{1060F9E8-35F3-47A6-F6E6-331B6554FFAF}"/>
                </a:ext>
              </a:extLst>
            </p:cNvPr>
            <p:cNvGrpSpPr/>
            <p:nvPr/>
          </p:nvGrpSpPr>
          <p:grpSpPr>
            <a:xfrm>
              <a:off x="7909552" y="3582946"/>
              <a:ext cx="735124" cy="307777"/>
              <a:chOff x="1670050" y="3907163"/>
              <a:chExt cx="657225" cy="307777"/>
            </a:xfrm>
          </p:grpSpPr>
          <p:sp>
            <p:nvSpPr>
              <p:cNvPr id="60" name="Freeform 59">
                <a:extLst>
                  <a:ext uri="{FF2B5EF4-FFF2-40B4-BE49-F238E27FC236}">
                    <a16:creationId xmlns:a16="http://schemas.microsoft.com/office/drawing/2014/main" id="{D3EB013C-B86A-5EAA-F48F-4076BEE9374E}"/>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TextBox 60">
                <a:extLst>
                  <a:ext uri="{FF2B5EF4-FFF2-40B4-BE49-F238E27FC236}">
                    <a16:creationId xmlns:a16="http://schemas.microsoft.com/office/drawing/2014/main" id="{0274A453-A8FD-6A40-6003-04D1E18EC472}"/>
                  </a:ext>
                </a:extLst>
              </p:cNvPr>
              <p:cNvSpPr txBox="1"/>
              <p:nvPr/>
            </p:nvSpPr>
            <p:spPr bwMode="auto">
              <a:xfrm>
                <a:off x="1756451"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2020</a:t>
                </a:r>
              </a:p>
            </p:txBody>
          </p:sp>
        </p:grpSp>
        <p:grpSp>
          <p:nvGrpSpPr>
            <p:cNvPr id="62" name="Group 61">
              <a:extLst>
                <a:ext uri="{FF2B5EF4-FFF2-40B4-BE49-F238E27FC236}">
                  <a16:creationId xmlns:a16="http://schemas.microsoft.com/office/drawing/2014/main" id="{0BE57513-99C3-7301-E8A2-F22D82948038}"/>
                </a:ext>
              </a:extLst>
            </p:cNvPr>
            <p:cNvGrpSpPr/>
            <p:nvPr/>
          </p:nvGrpSpPr>
          <p:grpSpPr>
            <a:xfrm>
              <a:off x="8564061" y="3582946"/>
              <a:ext cx="735124" cy="307777"/>
              <a:chOff x="1670050" y="3907163"/>
              <a:chExt cx="657225" cy="307777"/>
            </a:xfrm>
          </p:grpSpPr>
          <p:sp>
            <p:nvSpPr>
              <p:cNvPr id="63" name="Freeform 62">
                <a:extLst>
                  <a:ext uri="{FF2B5EF4-FFF2-40B4-BE49-F238E27FC236}">
                    <a16:creationId xmlns:a16="http://schemas.microsoft.com/office/drawing/2014/main" id="{71306509-FB18-43E9-E5A2-6FF62DB6BCE4}"/>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TextBox 63">
                <a:extLst>
                  <a:ext uri="{FF2B5EF4-FFF2-40B4-BE49-F238E27FC236}">
                    <a16:creationId xmlns:a16="http://schemas.microsoft.com/office/drawing/2014/main" id="{B30EB70D-2894-F69C-9F15-4ED375615C14}"/>
                  </a:ext>
                </a:extLst>
              </p:cNvPr>
              <p:cNvSpPr txBox="1"/>
              <p:nvPr/>
            </p:nvSpPr>
            <p:spPr bwMode="auto">
              <a:xfrm>
                <a:off x="1762128"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2021</a:t>
                </a:r>
              </a:p>
            </p:txBody>
          </p:sp>
        </p:grpSp>
        <p:grpSp>
          <p:nvGrpSpPr>
            <p:cNvPr id="65" name="Group 64">
              <a:extLst>
                <a:ext uri="{FF2B5EF4-FFF2-40B4-BE49-F238E27FC236}">
                  <a16:creationId xmlns:a16="http://schemas.microsoft.com/office/drawing/2014/main" id="{755E5DE5-248E-C430-3014-442F8DA98FA8}"/>
                </a:ext>
              </a:extLst>
            </p:cNvPr>
            <p:cNvGrpSpPr/>
            <p:nvPr/>
          </p:nvGrpSpPr>
          <p:grpSpPr>
            <a:xfrm>
              <a:off x="9226023" y="3582296"/>
              <a:ext cx="735124" cy="307777"/>
              <a:chOff x="1670050" y="3907163"/>
              <a:chExt cx="657225" cy="307777"/>
            </a:xfrm>
          </p:grpSpPr>
          <p:sp>
            <p:nvSpPr>
              <p:cNvPr id="66" name="Freeform 65">
                <a:extLst>
                  <a:ext uri="{FF2B5EF4-FFF2-40B4-BE49-F238E27FC236}">
                    <a16:creationId xmlns:a16="http://schemas.microsoft.com/office/drawing/2014/main" id="{3C5D7474-D664-A20F-AF0C-8B98F1041B06}"/>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TextBox 66">
                <a:extLst>
                  <a:ext uri="{FF2B5EF4-FFF2-40B4-BE49-F238E27FC236}">
                    <a16:creationId xmlns:a16="http://schemas.microsoft.com/office/drawing/2014/main" id="{6B0C9011-2DFA-4992-D4E2-4AF318A87E4B}"/>
                  </a:ext>
                </a:extLst>
              </p:cNvPr>
              <p:cNvSpPr txBox="1"/>
              <p:nvPr/>
            </p:nvSpPr>
            <p:spPr bwMode="auto">
              <a:xfrm>
                <a:off x="1759290"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2022</a:t>
                </a:r>
              </a:p>
            </p:txBody>
          </p:sp>
        </p:grpSp>
        <p:grpSp>
          <p:nvGrpSpPr>
            <p:cNvPr id="68" name="Group 67">
              <a:extLst>
                <a:ext uri="{FF2B5EF4-FFF2-40B4-BE49-F238E27FC236}">
                  <a16:creationId xmlns:a16="http://schemas.microsoft.com/office/drawing/2014/main" id="{645C5472-9B2A-D9B6-A5C2-4C82B11110F0}"/>
                </a:ext>
              </a:extLst>
            </p:cNvPr>
            <p:cNvGrpSpPr/>
            <p:nvPr/>
          </p:nvGrpSpPr>
          <p:grpSpPr>
            <a:xfrm>
              <a:off x="9880532" y="3582296"/>
              <a:ext cx="735124" cy="307777"/>
              <a:chOff x="1670050" y="3907163"/>
              <a:chExt cx="657225" cy="307777"/>
            </a:xfrm>
          </p:grpSpPr>
          <p:sp>
            <p:nvSpPr>
              <p:cNvPr id="69" name="Freeform 68">
                <a:extLst>
                  <a:ext uri="{FF2B5EF4-FFF2-40B4-BE49-F238E27FC236}">
                    <a16:creationId xmlns:a16="http://schemas.microsoft.com/office/drawing/2014/main" id="{DC5D7150-5DCB-1A83-C5C5-698B5009D666}"/>
                  </a:ext>
                </a:extLst>
              </p:cNvPr>
              <p:cNvSpPr/>
              <p:nvPr/>
            </p:nvSpPr>
            <p:spPr bwMode="auto">
              <a:xfrm>
                <a:off x="1670050" y="3925589"/>
                <a:ext cx="657225"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TextBox 69">
                <a:extLst>
                  <a:ext uri="{FF2B5EF4-FFF2-40B4-BE49-F238E27FC236}">
                    <a16:creationId xmlns:a16="http://schemas.microsoft.com/office/drawing/2014/main" id="{E036229E-D832-1312-1BB3-D12767655D03}"/>
                  </a:ext>
                </a:extLst>
              </p:cNvPr>
              <p:cNvSpPr txBox="1"/>
              <p:nvPr/>
            </p:nvSpPr>
            <p:spPr bwMode="auto">
              <a:xfrm>
                <a:off x="1756451" y="3907163"/>
                <a:ext cx="491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2023</a:t>
                </a:r>
              </a:p>
            </p:txBody>
          </p:sp>
        </p:grpSp>
      </p:grpSp>
      <p:sp>
        <p:nvSpPr>
          <p:cNvPr id="72" name="Freeform 68">
            <a:extLst>
              <a:ext uri="{FF2B5EF4-FFF2-40B4-BE49-F238E27FC236}">
                <a16:creationId xmlns:a16="http://schemas.microsoft.com/office/drawing/2014/main" id="{F241A41D-EAC4-4C17-357F-C1C6642D5C2A}"/>
              </a:ext>
            </a:extLst>
          </p:cNvPr>
          <p:cNvSpPr/>
          <p:nvPr/>
        </p:nvSpPr>
        <p:spPr bwMode="auto">
          <a:xfrm>
            <a:off x="10547859" y="3461074"/>
            <a:ext cx="735124" cy="266700"/>
          </a:xfrm>
          <a:custGeom>
            <a:avLst/>
            <a:gdLst>
              <a:gd name="connsiteX0" fmla="*/ 0 w 657225"/>
              <a:gd name="connsiteY0" fmla="*/ 0 h 266700"/>
              <a:gd name="connsiteX1" fmla="*/ 517525 w 657225"/>
              <a:gd name="connsiteY1" fmla="*/ 0 h 266700"/>
              <a:gd name="connsiteX2" fmla="*/ 657225 w 657225"/>
              <a:gd name="connsiteY2" fmla="*/ 139700 h 266700"/>
              <a:gd name="connsiteX3" fmla="*/ 530225 w 657225"/>
              <a:gd name="connsiteY3" fmla="*/ 266700 h 266700"/>
              <a:gd name="connsiteX4" fmla="*/ 0 w 657225"/>
              <a:gd name="connsiteY4" fmla="*/ 266700 h 266700"/>
              <a:gd name="connsiteX5" fmla="*/ 120650 w 657225"/>
              <a:gd name="connsiteY5" fmla="*/ 146050 h 266700"/>
              <a:gd name="connsiteX6" fmla="*/ 0 w 657225"/>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266700">
                <a:moveTo>
                  <a:pt x="0" y="0"/>
                </a:moveTo>
                <a:lnTo>
                  <a:pt x="517525" y="0"/>
                </a:lnTo>
                <a:lnTo>
                  <a:pt x="657225" y="139700"/>
                </a:lnTo>
                <a:lnTo>
                  <a:pt x="530225" y="266700"/>
                </a:lnTo>
                <a:lnTo>
                  <a:pt x="0" y="266700"/>
                </a:lnTo>
                <a:lnTo>
                  <a:pt x="120650" y="14605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TextBox 72">
            <a:extLst>
              <a:ext uri="{FF2B5EF4-FFF2-40B4-BE49-F238E27FC236}">
                <a16:creationId xmlns:a16="http://schemas.microsoft.com/office/drawing/2014/main" id="{2C54AD7E-F5A7-A66A-0943-A4C0B2547023}"/>
              </a:ext>
            </a:extLst>
          </p:cNvPr>
          <p:cNvSpPr txBox="1"/>
          <p:nvPr/>
        </p:nvSpPr>
        <p:spPr bwMode="auto">
          <a:xfrm>
            <a:off x="10644501" y="3442648"/>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2024</a:t>
            </a:r>
          </a:p>
        </p:txBody>
      </p:sp>
      <p:sp>
        <p:nvSpPr>
          <p:cNvPr id="75" name="Text Box 15">
            <a:extLst>
              <a:ext uri="{FF2B5EF4-FFF2-40B4-BE49-F238E27FC236}">
                <a16:creationId xmlns:a16="http://schemas.microsoft.com/office/drawing/2014/main" id="{2FCC2EC5-221E-F938-4910-EC8FF90B7395}"/>
              </a:ext>
            </a:extLst>
          </p:cNvPr>
          <p:cNvSpPr txBox="1">
            <a:spLocks noChangeArrowheads="1"/>
          </p:cNvSpPr>
          <p:nvPr/>
        </p:nvSpPr>
        <p:spPr bwMode="auto">
          <a:xfrm>
            <a:off x="412751" y="6195860"/>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Valle. Cancer Discov. 2017;7:943. Goyal. Cancer Treat Rev. 2021;95:102170. NCCN. Clinical practice guidelines in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oncology: biliary tract cancers. v.2.2024. nccn.org. Abou-Alfa. ESMO 2019. Abstr 1867. Subbiah. Lancet. 2020;21:1234.</a:t>
            </a:r>
          </a:p>
        </p:txBody>
      </p:sp>
      <p:sp>
        <p:nvSpPr>
          <p:cNvPr id="80" name="Rectangle: Rounded Corners 79">
            <a:extLst>
              <a:ext uri="{FF2B5EF4-FFF2-40B4-BE49-F238E27FC236}">
                <a16:creationId xmlns:a16="http://schemas.microsoft.com/office/drawing/2014/main" id="{F59D0CAD-5B34-751C-2D67-188D6EDB5D27}"/>
              </a:ext>
            </a:extLst>
          </p:cNvPr>
          <p:cNvSpPr/>
          <p:nvPr/>
        </p:nvSpPr>
        <p:spPr>
          <a:xfrm>
            <a:off x="9341623" y="5296218"/>
            <a:ext cx="2371404" cy="784514"/>
          </a:xfrm>
          <a:prstGeom prst="roundRect">
            <a:avLst>
              <a:gd name="adj" fmla="val 5407"/>
            </a:avLst>
          </a:prstGeom>
          <a:solidFill>
            <a:srgbClr val="E1471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Trastuzumab deruxtecan for HER2-positive (IHC 3+) advanced solid tumors</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endParaRPr>
          </a:p>
        </p:txBody>
      </p:sp>
      <p:cxnSp>
        <p:nvCxnSpPr>
          <p:cNvPr id="81" name="Straight Connector 80">
            <a:extLst>
              <a:ext uri="{FF2B5EF4-FFF2-40B4-BE49-F238E27FC236}">
                <a16:creationId xmlns:a16="http://schemas.microsoft.com/office/drawing/2014/main" id="{1A8A490F-5344-0A79-1C8B-5C48F3C50DAB}"/>
              </a:ext>
            </a:extLst>
          </p:cNvPr>
          <p:cNvCxnSpPr>
            <a:cxnSpLocks/>
          </p:cNvCxnSpPr>
          <p:nvPr/>
        </p:nvCxnSpPr>
        <p:spPr>
          <a:xfrm>
            <a:off x="11120441" y="3715609"/>
            <a:ext cx="0" cy="1580609"/>
          </a:xfrm>
          <a:prstGeom prst="line">
            <a:avLst/>
          </a:prstGeom>
          <a:ln w="28575">
            <a:solidFill>
              <a:srgbClr val="E1471D"/>
            </a:solidFill>
          </a:ln>
        </p:spPr>
        <p:style>
          <a:lnRef idx="1">
            <a:schemeClr val="accent1"/>
          </a:lnRef>
          <a:fillRef idx="0">
            <a:schemeClr val="accent1"/>
          </a:fillRef>
          <a:effectRef idx="0">
            <a:schemeClr val="accent1"/>
          </a:effectRef>
          <a:fontRef idx="minor">
            <a:schemeClr val="tx1"/>
          </a:fontRef>
        </p:style>
      </p:cxnSp>
      <p:sp>
        <p:nvSpPr>
          <p:cNvPr id="30" name="Rectangle: Rounded Corners 29">
            <a:extLst>
              <a:ext uri="{FF2B5EF4-FFF2-40B4-BE49-F238E27FC236}">
                <a16:creationId xmlns:a16="http://schemas.microsoft.com/office/drawing/2014/main" id="{D0FC1A87-1AE9-49D3-BB5C-53ED1ECE43E8}"/>
              </a:ext>
            </a:extLst>
          </p:cNvPr>
          <p:cNvSpPr/>
          <p:nvPr/>
        </p:nvSpPr>
        <p:spPr>
          <a:xfrm>
            <a:off x="9043599" y="3998248"/>
            <a:ext cx="2371404" cy="1156562"/>
          </a:xfrm>
          <a:prstGeom prst="roundRect">
            <a:avLst>
              <a:gd name="adj" fmla="val 5407"/>
            </a:avLst>
          </a:prstGeom>
          <a:solidFill>
            <a:srgbClr val="E1471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FDA approval of dabrafenib/trametinib </a:t>
            </a:r>
            <a:r>
              <a:rPr kumimoji="0" lang="da-DK" sz="1300" b="1" i="1"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BRAF</a:t>
            </a:r>
            <a:r>
              <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 V600E mutation</a:t>
            </a: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a:t>
            </a:r>
            <a:r>
              <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positive and selpercatinib for </a:t>
            </a:r>
            <a:r>
              <a:rPr kumimoji="0" lang="da-DK" sz="1300" b="1" i="1"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RET </a:t>
            </a:r>
            <a:r>
              <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fusion</a:t>
            </a: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a:t>
            </a:r>
            <a:r>
              <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rPr>
              <a:t>positive advanced solid tumors</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a-DK" sz="1300" b="1" i="0" u="none" strike="noStrike" kern="1200" cap="none" spc="0" normalizeH="0" baseline="0" noProof="0" dirty="0">
              <a:ln>
                <a:noFill/>
              </a:ln>
              <a:solidFill>
                <a:prstClr val="white"/>
              </a:solidFill>
              <a:effectLst/>
              <a:uLnTx/>
              <a:uFillTx/>
              <a:latin typeface="Calibri" panose="020F0502020204030204"/>
              <a:ea typeface="+mn-ea"/>
              <a:cs typeface="Times" panose="02020603050405020304" pitchFamily="18" charset="0"/>
            </a:endParaRPr>
          </a:p>
        </p:txBody>
      </p:sp>
    </p:spTree>
    <p:extLst>
      <p:ext uri="{BB962C8B-B14F-4D97-AF65-F5344CB8AC3E}">
        <p14:creationId xmlns:p14="http://schemas.microsoft.com/office/powerpoint/2010/main" val="1968707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E93659-539A-6309-4CF8-1C6C82DFAFA3}"/>
              </a:ext>
            </a:extLst>
          </p:cNvPr>
          <p:cNvSpPr>
            <a:spLocks noGrp="1"/>
          </p:cNvSpPr>
          <p:nvPr>
            <p:ph type="title"/>
          </p:nvPr>
        </p:nvSpPr>
        <p:spPr/>
        <p:txBody>
          <a:bodyPr/>
          <a:lstStyle/>
          <a:p>
            <a:r>
              <a:rPr lang="en-US" dirty="0"/>
              <a:t>Emerging Strategies in BTC:</a:t>
            </a:r>
            <a:br>
              <a:rPr lang="en-US" dirty="0"/>
            </a:br>
            <a:r>
              <a:rPr lang="en-US" dirty="0"/>
              <a:t>Targeting the MDM2/p53 Signaling Pathway</a:t>
            </a:r>
          </a:p>
        </p:txBody>
      </p:sp>
    </p:spTree>
    <p:extLst>
      <p:ext uri="{BB962C8B-B14F-4D97-AF65-F5344CB8AC3E}">
        <p14:creationId xmlns:p14="http://schemas.microsoft.com/office/powerpoint/2010/main" val="2955531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75ABE9-FA7A-4DE4-96BB-D028D23AEE6B}"/>
              </a:ext>
            </a:extLst>
          </p:cNvPr>
          <p:cNvSpPr>
            <a:spLocks noGrp="1"/>
          </p:cNvSpPr>
          <p:nvPr>
            <p:ph type="title"/>
          </p:nvPr>
        </p:nvSpPr>
        <p:spPr/>
        <p:txBody>
          <a:bodyPr>
            <a:noAutofit/>
          </a:bodyPr>
          <a:lstStyle/>
          <a:p>
            <a:r>
              <a:rPr lang="en-US" sz="3600" b="1" dirty="0"/>
              <a:t>Landscape of Driver Genes </a:t>
            </a:r>
            <a:br>
              <a:rPr lang="en-US" sz="3600" b="1" dirty="0"/>
            </a:br>
            <a:r>
              <a:rPr lang="en-US" sz="3600" b="1" dirty="0"/>
              <a:t>in BTC</a:t>
            </a:r>
          </a:p>
        </p:txBody>
      </p:sp>
      <p:sp>
        <p:nvSpPr>
          <p:cNvPr id="2" name="Content Placeholder 1">
            <a:extLst>
              <a:ext uri="{FF2B5EF4-FFF2-40B4-BE49-F238E27FC236}">
                <a16:creationId xmlns:a16="http://schemas.microsoft.com/office/drawing/2014/main" id="{07AE7D03-9255-7661-E1D3-A31C3414DF6D}"/>
              </a:ext>
            </a:extLst>
          </p:cNvPr>
          <p:cNvSpPr>
            <a:spLocks noGrp="1"/>
          </p:cNvSpPr>
          <p:nvPr>
            <p:ph idx="1"/>
          </p:nvPr>
        </p:nvSpPr>
        <p:spPr>
          <a:xfrm>
            <a:off x="604676" y="1513047"/>
            <a:ext cx="3881356" cy="4650686"/>
          </a:xfrm>
        </p:spPr>
        <p:txBody>
          <a:bodyPr/>
          <a:lstStyle/>
          <a:p>
            <a:r>
              <a:rPr lang="en-US" sz="2200" b="0" kern="0" dirty="0"/>
              <a:t>Number of cases subjected to transcriptome sequencing    (n = 160)</a:t>
            </a:r>
          </a:p>
          <a:p>
            <a:r>
              <a:rPr lang="en-US" sz="2200" b="0" kern="0" dirty="0"/>
              <a:t>BTC subtypes:</a:t>
            </a:r>
          </a:p>
          <a:p>
            <a:pPr lvl="1"/>
            <a:r>
              <a:rPr lang="en-US" sz="2000" b="0" kern="0" dirty="0"/>
              <a:t>ICC (n = 109)</a:t>
            </a:r>
          </a:p>
          <a:p>
            <a:pPr lvl="1"/>
            <a:r>
              <a:rPr lang="en-US" sz="2000" b="0" kern="0" dirty="0"/>
              <a:t>ECC (n = 40)</a:t>
            </a:r>
          </a:p>
          <a:p>
            <a:pPr lvl="1"/>
            <a:r>
              <a:rPr lang="en-US" sz="2000" b="0" kern="0" dirty="0"/>
              <a:t>Gallbladder cancer (n = 11)</a:t>
            </a:r>
          </a:p>
          <a:p>
            <a:r>
              <a:rPr lang="en-US" sz="2200" b="1" i="1" kern="0" dirty="0">
                <a:solidFill>
                  <a:srgbClr val="E1471D"/>
                </a:solidFill>
              </a:rPr>
              <a:t>TP53</a:t>
            </a:r>
            <a:r>
              <a:rPr lang="en-US" sz="2200" b="1" kern="0" dirty="0">
                <a:solidFill>
                  <a:srgbClr val="E1471D"/>
                </a:solidFill>
              </a:rPr>
              <a:t> alterations: 26%</a:t>
            </a:r>
          </a:p>
          <a:p>
            <a:r>
              <a:rPr lang="en-US" sz="2200" b="1" i="1" kern="0" dirty="0">
                <a:solidFill>
                  <a:srgbClr val="E1471D"/>
                </a:solidFill>
              </a:rPr>
              <a:t>MDM2</a:t>
            </a:r>
            <a:r>
              <a:rPr lang="en-US" sz="2200" b="1" kern="0" dirty="0">
                <a:solidFill>
                  <a:srgbClr val="E1471D"/>
                </a:solidFill>
              </a:rPr>
              <a:t> amplification: ~5%</a:t>
            </a:r>
          </a:p>
          <a:p>
            <a:r>
              <a:rPr lang="en-US" sz="2200" b="0" kern="0" dirty="0"/>
              <a:t>Frame fusion transcripts identified (n = 89)</a:t>
            </a:r>
          </a:p>
        </p:txBody>
      </p:sp>
      <p:sp>
        <p:nvSpPr>
          <p:cNvPr id="9" name="Text Box 11">
            <a:extLst>
              <a:ext uri="{FF2B5EF4-FFF2-40B4-BE49-F238E27FC236}">
                <a16:creationId xmlns:a16="http://schemas.microsoft.com/office/drawing/2014/main" id="{EA518103-7E92-BBB2-6214-1C6C1A91B0AF}"/>
              </a:ext>
            </a:extLst>
          </p:cNvPr>
          <p:cNvSpPr txBox="1">
            <a:spLocks noChangeArrowheads="1"/>
          </p:cNvSpPr>
          <p:nvPr/>
        </p:nvSpPr>
        <p:spPr bwMode="auto">
          <a:xfrm>
            <a:off x="414339" y="63701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Adapted from Nakamura. Nat Genet. 2015;47:1003.</a:t>
            </a:r>
          </a:p>
        </p:txBody>
      </p:sp>
      <p:sp>
        <p:nvSpPr>
          <p:cNvPr id="118" name="TextBox 117">
            <a:extLst>
              <a:ext uri="{FF2B5EF4-FFF2-40B4-BE49-F238E27FC236}">
                <a16:creationId xmlns:a16="http://schemas.microsoft.com/office/drawing/2014/main" id="{E0F441C9-BEC2-0DAE-79B1-FA1320B0653A}"/>
              </a:ext>
            </a:extLst>
          </p:cNvPr>
          <p:cNvSpPr txBox="1"/>
          <p:nvPr/>
        </p:nvSpPr>
        <p:spPr bwMode="auto">
          <a:xfrm>
            <a:off x="6257925" y="993044"/>
            <a:ext cx="2481814" cy="307777"/>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ICC</a:t>
            </a:r>
          </a:p>
        </p:txBody>
      </p:sp>
      <p:sp>
        <p:nvSpPr>
          <p:cNvPr id="119" name="TextBox 118">
            <a:extLst>
              <a:ext uri="{FF2B5EF4-FFF2-40B4-BE49-F238E27FC236}">
                <a16:creationId xmlns:a16="http://schemas.microsoft.com/office/drawing/2014/main" id="{ACEECBCD-3CAD-45C7-8897-14171FC4970C}"/>
              </a:ext>
            </a:extLst>
          </p:cNvPr>
          <p:cNvSpPr txBox="1"/>
          <p:nvPr/>
        </p:nvSpPr>
        <p:spPr bwMode="auto">
          <a:xfrm>
            <a:off x="8744554" y="993044"/>
            <a:ext cx="1068404" cy="307777"/>
          </a:xfrm>
          <a:prstGeom prst="rect">
            <a:avLst/>
          </a:prstGeom>
          <a:solidFill>
            <a:schemeClr val="accent3"/>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ECC</a:t>
            </a:r>
          </a:p>
        </p:txBody>
      </p:sp>
      <p:sp>
        <p:nvSpPr>
          <p:cNvPr id="120" name="TextBox 119">
            <a:extLst>
              <a:ext uri="{FF2B5EF4-FFF2-40B4-BE49-F238E27FC236}">
                <a16:creationId xmlns:a16="http://schemas.microsoft.com/office/drawing/2014/main" id="{6CC4218D-C6C4-4DE7-D44B-C991C6167125}"/>
              </a:ext>
            </a:extLst>
          </p:cNvPr>
          <p:cNvSpPr txBox="1"/>
          <p:nvPr/>
        </p:nvSpPr>
        <p:spPr bwMode="auto">
          <a:xfrm>
            <a:off x="9812958" y="993044"/>
            <a:ext cx="500513" cy="307777"/>
          </a:xfrm>
          <a:prstGeom prst="rect">
            <a:avLst/>
          </a:prstGeom>
          <a:solidFill>
            <a:schemeClr val="accent4"/>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GB</a:t>
            </a:r>
          </a:p>
        </p:txBody>
      </p:sp>
      <p:sp>
        <p:nvSpPr>
          <p:cNvPr id="143" name="TextBox 142">
            <a:extLst>
              <a:ext uri="{FF2B5EF4-FFF2-40B4-BE49-F238E27FC236}">
                <a16:creationId xmlns:a16="http://schemas.microsoft.com/office/drawing/2014/main" id="{68DBE1A1-E4E0-B985-B18D-5C78626BF502}"/>
              </a:ext>
            </a:extLst>
          </p:cNvPr>
          <p:cNvSpPr txBox="1"/>
          <p:nvPr/>
        </p:nvSpPr>
        <p:spPr bwMode="auto">
          <a:xfrm>
            <a:off x="5646823"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8" name="TextBox 147">
            <a:extLst>
              <a:ext uri="{FF2B5EF4-FFF2-40B4-BE49-F238E27FC236}">
                <a16:creationId xmlns:a16="http://schemas.microsoft.com/office/drawing/2014/main" id="{CFAF03EF-6B3A-0F4D-A489-26C99346092D}"/>
              </a:ext>
            </a:extLst>
          </p:cNvPr>
          <p:cNvSpPr txBox="1"/>
          <p:nvPr/>
        </p:nvSpPr>
        <p:spPr bwMode="auto">
          <a:xfrm>
            <a:off x="5818475" y="135052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49" name="TextBox 148">
            <a:extLst>
              <a:ext uri="{FF2B5EF4-FFF2-40B4-BE49-F238E27FC236}">
                <a16:creationId xmlns:a16="http://schemas.microsoft.com/office/drawing/2014/main" id="{1533CC3A-8FB6-DF1C-C1CF-8F013642EF3C}"/>
              </a:ext>
            </a:extLst>
          </p:cNvPr>
          <p:cNvSpPr txBox="1"/>
          <p:nvPr/>
        </p:nvSpPr>
        <p:spPr bwMode="auto">
          <a:xfrm>
            <a:off x="5818475" y="166070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50" name="TextBox 149">
            <a:extLst>
              <a:ext uri="{FF2B5EF4-FFF2-40B4-BE49-F238E27FC236}">
                <a16:creationId xmlns:a16="http://schemas.microsoft.com/office/drawing/2014/main" id="{FF07118F-BCD8-2606-B12C-E05716C72AE9}"/>
              </a:ext>
            </a:extLst>
          </p:cNvPr>
          <p:cNvSpPr txBox="1"/>
          <p:nvPr/>
        </p:nvSpPr>
        <p:spPr bwMode="auto">
          <a:xfrm>
            <a:off x="5818475" y="197088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51" name="TextBox 150">
            <a:extLst>
              <a:ext uri="{FF2B5EF4-FFF2-40B4-BE49-F238E27FC236}">
                <a16:creationId xmlns:a16="http://schemas.microsoft.com/office/drawing/2014/main" id="{E2AA2417-B230-92EE-BA86-89D3B297CA87}"/>
              </a:ext>
            </a:extLst>
          </p:cNvPr>
          <p:cNvSpPr txBox="1"/>
          <p:nvPr/>
        </p:nvSpPr>
        <p:spPr bwMode="auto">
          <a:xfrm>
            <a:off x="5818475" y="228106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52" name="TextBox 151">
            <a:extLst>
              <a:ext uri="{FF2B5EF4-FFF2-40B4-BE49-F238E27FC236}">
                <a16:creationId xmlns:a16="http://schemas.microsoft.com/office/drawing/2014/main" id="{9C76BBDF-0E55-44E9-0C90-827CA6C88B7D}"/>
              </a:ext>
            </a:extLst>
          </p:cNvPr>
          <p:cNvSpPr txBox="1"/>
          <p:nvPr/>
        </p:nvSpPr>
        <p:spPr bwMode="auto">
          <a:xfrm>
            <a:off x="5818475" y="259124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53" name="TextBox 152">
            <a:extLst>
              <a:ext uri="{FF2B5EF4-FFF2-40B4-BE49-F238E27FC236}">
                <a16:creationId xmlns:a16="http://schemas.microsoft.com/office/drawing/2014/main" id="{A8B5474A-3720-0329-72EE-2DB1A47FE428}"/>
              </a:ext>
            </a:extLst>
          </p:cNvPr>
          <p:cNvSpPr txBox="1"/>
          <p:nvPr/>
        </p:nvSpPr>
        <p:spPr bwMode="auto">
          <a:xfrm>
            <a:off x="5818475" y="290142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55" name="TextBox 154">
            <a:extLst>
              <a:ext uri="{FF2B5EF4-FFF2-40B4-BE49-F238E27FC236}">
                <a16:creationId xmlns:a16="http://schemas.microsoft.com/office/drawing/2014/main" id="{5848D85F-FDCC-7709-CF41-58D797099616}"/>
              </a:ext>
            </a:extLst>
          </p:cNvPr>
          <p:cNvSpPr txBox="1"/>
          <p:nvPr/>
        </p:nvSpPr>
        <p:spPr bwMode="auto">
          <a:xfrm>
            <a:off x="5818475" y="321160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56" name="TextBox 155">
            <a:extLst>
              <a:ext uri="{FF2B5EF4-FFF2-40B4-BE49-F238E27FC236}">
                <a16:creationId xmlns:a16="http://schemas.microsoft.com/office/drawing/2014/main" id="{9702EFFB-9FA7-5021-378B-B4A519DB2AD8}"/>
              </a:ext>
            </a:extLst>
          </p:cNvPr>
          <p:cNvSpPr txBox="1"/>
          <p:nvPr/>
        </p:nvSpPr>
        <p:spPr bwMode="auto">
          <a:xfrm>
            <a:off x="5818475" y="352178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57" name="TextBox 156">
            <a:extLst>
              <a:ext uri="{FF2B5EF4-FFF2-40B4-BE49-F238E27FC236}">
                <a16:creationId xmlns:a16="http://schemas.microsoft.com/office/drawing/2014/main" id="{04EC007C-8B43-7E0E-3B9F-905E06FA4ACA}"/>
              </a:ext>
            </a:extLst>
          </p:cNvPr>
          <p:cNvSpPr txBox="1"/>
          <p:nvPr/>
        </p:nvSpPr>
        <p:spPr bwMode="auto">
          <a:xfrm>
            <a:off x="5818475" y="383196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58" name="TextBox 157">
            <a:extLst>
              <a:ext uri="{FF2B5EF4-FFF2-40B4-BE49-F238E27FC236}">
                <a16:creationId xmlns:a16="http://schemas.microsoft.com/office/drawing/2014/main" id="{4635C1F9-D856-872B-CDCF-AEF60D2168CB}"/>
              </a:ext>
            </a:extLst>
          </p:cNvPr>
          <p:cNvSpPr txBox="1"/>
          <p:nvPr/>
        </p:nvSpPr>
        <p:spPr bwMode="auto">
          <a:xfrm>
            <a:off x="5818475" y="414214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59" name="TextBox 158">
            <a:extLst>
              <a:ext uri="{FF2B5EF4-FFF2-40B4-BE49-F238E27FC236}">
                <a16:creationId xmlns:a16="http://schemas.microsoft.com/office/drawing/2014/main" id="{D9BC5B20-B248-B666-4F78-681774778E7F}"/>
              </a:ext>
            </a:extLst>
          </p:cNvPr>
          <p:cNvSpPr txBox="1"/>
          <p:nvPr/>
        </p:nvSpPr>
        <p:spPr bwMode="auto">
          <a:xfrm>
            <a:off x="5818475" y="445232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62" name="TextBox 161">
            <a:extLst>
              <a:ext uri="{FF2B5EF4-FFF2-40B4-BE49-F238E27FC236}">
                <a16:creationId xmlns:a16="http://schemas.microsoft.com/office/drawing/2014/main" id="{BF36F47A-D391-30ED-249C-CBEAF349A389}"/>
              </a:ext>
            </a:extLst>
          </p:cNvPr>
          <p:cNvSpPr txBox="1"/>
          <p:nvPr/>
        </p:nvSpPr>
        <p:spPr bwMode="auto">
          <a:xfrm>
            <a:off x="5818475" y="476250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73" name="TextBox 172">
            <a:extLst>
              <a:ext uri="{FF2B5EF4-FFF2-40B4-BE49-F238E27FC236}">
                <a16:creationId xmlns:a16="http://schemas.microsoft.com/office/drawing/2014/main" id="{ACCFEA49-31CD-C93B-37A9-F8C5A9EC8461}"/>
              </a:ext>
            </a:extLst>
          </p:cNvPr>
          <p:cNvSpPr txBox="1"/>
          <p:nvPr/>
        </p:nvSpPr>
        <p:spPr bwMode="auto">
          <a:xfrm>
            <a:off x="5818475" y="5072681"/>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75" name="TextBox 174">
            <a:extLst>
              <a:ext uri="{FF2B5EF4-FFF2-40B4-BE49-F238E27FC236}">
                <a16:creationId xmlns:a16="http://schemas.microsoft.com/office/drawing/2014/main" id="{91B024B9-4FFF-69EA-2910-5463C75417FB}"/>
              </a:ext>
            </a:extLst>
          </p:cNvPr>
          <p:cNvSpPr txBox="1"/>
          <p:nvPr/>
        </p:nvSpPr>
        <p:spPr bwMode="auto">
          <a:xfrm>
            <a:off x="5818475" y="5382860"/>
            <a:ext cx="486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grpSp>
        <p:nvGrpSpPr>
          <p:cNvPr id="252" name="Group 251">
            <a:extLst>
              <a:ext uri="{FF2B5EF4-FFF2-40B4-BE49-F238E27FC236}">
                <a16:creationId xmlns:a16="http://schemas.microsoft.com/office/drawing/2014/main" id="{1376FBBC-7041-C996-0F57-6E28A829240B}"/>
              </a:ext>
            </a:extLst>
          </p:cNvPr>
          <p:cNvGrpSpPr/>
          <p:nvPr/>
        </p:nvGrpSpPr>
        <p:grpSpPr>
          <a:xfrm>
            <a:off x="6280248" y="1300889"/>
            <a:ext cx="3803650" cy="308727"/>
            <a:chOff x="6289675" y="1360487"/>
            <a:chExt cx="3803650" cy="133350"/>
          </a:xfrm>
        </p:grpSpPr>
        <p:grpSp>
          <p:nvGrpSpPr>
            <p:cNvPr id="253" name="Group 252">
              <a:extLst>
                <a:ext uri="{FF2B5EF4-FFF2-40B4-BE49-F238E27FC236}">
                  <a16:creationId xmlns:a16="http://schemas.microsoft.com/office/drawing/2014/main" id="{CD636DC8-A2A8-A12F-0B3F-81A9FA3AF18E}"/>
                </a:ext>
              </a:extLst>
            </p:cNvPr>
            <p:cNvGrpSpPr/>
            <p:nvPr/>
          </p:nvGrpSpPr>
          <p:grpSpPr>
            <a:xfrm>
              <a:off x="6289675" y="1362075"/>
              <a:ext cx="723900" cy="130175"/>
              <a:chOff x="6289675" y="1358900"/>
              <a:chExt cx="723900" cy="130175"/>
            </a:xfrm>
          </p:grpSpPr>
          <p:cxnSp>
            <p:nvCxnSpPr>
              <p:cNvPr id="288" name="Straight Connector 287">
                <a:extLst>
                  <a:ext uri="{FF2B5EF4-FFF2-40B4-BE49-F238E27FC236}">
                    <a16:creationId xmlns:a16="http://schemas.microsoft.com/office/drawing/2014/main" id="{DD2607AB-9C4E-8CA8-F337-29585C38F00A}"/>
                  </a:ext>
                </a:extLst>
              </p:cNvPr>
              <p:cNvCxnSpPr>
                <a:cxnSpLocks/>
              </p:cNvCxnSpPr>
              <p:nvPr/>
            </p:nvCxnSpPr>
            <p:spPr bwMode="auto">
              <a:xfrm>
                <a:off x="6289675"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877FF9F9-F525-F3AD-7C67-F28CDE14E0EB}"/>
                  </a:ext>
                </a:extLst>
              </p:cNvPr>
              <p:cNvCxnSpPr>
                <a:cxnSpLocks/>
              </p:cNvCxnSpPr>
              <p:nvPr/>
            </p:nvCxnSpPr>
            <p:spPr bwMode="auto">
              <a:xfrm>
                <a:off x="6546850"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EEA1A41E-E5A6-784E-F296-B64A7FA8DC83}"/>
                  </a:ext>
                </a:extLst>
              </p:cNvPr>
              <p:cNvCxnSpPr>
                <a:cxnSpLocks/>
              </p:cNvCxnSpPr>
              <p:nvPr/>
            </p:nvCxnSpPr>
            <p:spPr bwMode="auto">
              <a:xfrm>
                <a:off x="6626225"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391B799B-C611-152D-9335-F536F66AB5FD}"/>
                  </a:ext>
                </a:extLst>
              </p:cNvPr>
              <p:cNvCxnSpPr>
                <a:cxnSpLocks/>
              </p:cNvCxnSpPr>
              <p:nvPr/>
            </p:nvCxnSpPr>
            <p:spPr bwMode="auto">
              <a:xfrm>
                <a:off x="6816725"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B12CC60E-D3DC-EBD0-F6B2-6BCC602973B3}"/>
                  </a:ext>
                </a:extLst>
              </p:cNvPr>
              <p:cNvCxnSpPr>
                <a:cxnSpLocks/>
              </p:cNvCxnSpPr>
              <p:nvPr/>
            </p:nvCxnSpPr>
            <p:spPr bwMode="auto">
              <a:xfrm>
                <a:off x="6867525"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4DB2877B-6F31-7EC2-3D61-FB6E8558E8A3}"/>
                  </a:ext>
                </a:extLst>
              </p:cNvPr>
              <p:cNvCxnSpPr>
                <a:cxnSpLocks/>
              </p:cNvCxnSpPr>
              <p:nvPr/>
            </p:nvCxnSpPr>
            <p:spPr bwMode="auto">
              <a:xfrm>
                <a:off x="6918325"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414BFB6F-6D8D-ACEA-1374-AE9425254093}"/>
                  </a:ext>
                </a:extLst>
              </p:cNvPr>
              <p:cNvCxnSpPr>
                <a:cxnSpLocks/>
              </p:cNvCxnSpPr>
              <p:nvPr/>
            </p:nvCxnSpPr>
            <p:spPr bwMode="auto">
              <a:xfrm>
                <a:off x="7013575"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883CEBC-A005-EA23-85F5-7AC8C658F98F}"/>
                  </a:ext>
                </a:extLst>
              </p:cNvPr>
              <p:cNvCxnSpPr>
                <a:cxnSpLocks/>
              </p:cNvCxnSpPr>
              <p:nvPr/>
            </p:nvCxnSpPr>
            <p:spPr bwMode="auto">
              <a:xfrm>
                <a:off x="6705600"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F440898C-B58B-7CBD-83F4-8B5A81EC875F}"/>
                  </a:ext>
                </a:extLst>
              </p:cNvPr>
              <p:cNvCxnSpPr>
                <a:cxnSpLocks/>
              </p:cNvCxnSpPr>
              <p:nvPr/>
            </p:nvCxnSpPr>
            <p:spPr bwMode="auto">
              <a:xfrm>
                <a:off x="6762750"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5B95363-F1C2-F023-824C-184A00016E6F}"/>
                  </a:ext>
                </a:extLst>
              </p:cNvPr>
              <p:cNvCxnSpPr>
                <a:cxnSpLocks/>
              </p:cNvCxnSpPr>
              <p:nvPr/>
            </p:nvCxnSpPr>
            <p:spPr bwMode="auto">
              <a:xfrm>
                <a:off x="6727825"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03ECD23F-29B4-3F5F-3E93-332F1695916F}"/>
                  </a:ext>
                </a:extLst>
              </p:cNvPr>
              <p:cNvCxnSpPr>
                <a:cxnSpLocks/>
              </p:cNvCxnSpPr>
              <p:nvPr/>
            </p:nvCxnSpPr>
            <p:spPr bwMode="auto">
              <a:xfrm>
                <a:off x="6743700" y="135890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E51D62AF-F92E-782A-4778-2ED03C6981E5}"/>
                  </a:ext>
                </a:extLst>
              </p:cNvPr>
              <p:cNvCxnSpPr>
                <a:cxnSpLocks/>
              </p:cNvCxnSpPr>
              <p:nvPr/>
            </p:nvCxnSpPr>
            <p:spPr bwMode="auto">
              <a:xfrm>
                <a:off x="6407150" y="1358900"/>
                <a:ext cx="0" cy="130175"/>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4527E804-2680-9C1A-1A9E-62B6D2C23DFB}"/>
                  </a:ext>
                </a:extLst>
              </p:cNvPr>
              <p:cNvCxnSpPr>
                <a:cxnSpLocks/>
              </p:cNvCxnSpPr>
              <p:nvPr/>
            </p:nvCxnSpPr>
            <p:spPr bwMode="auto">
              <a:xfrm>
                <a:off x="6838950" y="1358900"/>
                <a:ext cx="0" cy="130175"/>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D971EA1B-AD4D-7521-9C29-5590CDFF81CE}"/>
                  </a:ext>
                </a:extLst>
              </p:cNvPr>
              <p:cNvCxnSpPr>
                <a:cxnSpLocks/>
              </p:cNvCxnSpPr>
              <p:nvPr/>
            </p:nvCxnSpPr>
            <p:spPr bwMode="auto">
              <a:xfrm>
                <a:off x="6600825" y="1358900"/>
                <a:ext cx="0" cy="130175"/>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3267FE4E-199F-CE72-F8AE-49DFE07FA7D8}"/>
                  </a:ext>
                </a:extLst>
              </p:cNvPr>
              <p:cNvCxnSpPr>
                <a:cxnSpLocks/>
              </p:cNvCxnSpPr>
              <p:nvPr/>
            </p:nvCxnSpPr>
            <p:spPr bwMode="auto">
              <a:xfrm>
                <a:off x="6356350" y="1358900"/>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28B867EC-7C8F-A12B-0C03-8DC6EC42D1A0}"/>
                  </a:ext>
                </a:extLst>
              </p:cNvPr>
              <p:cNvCxnSpPr>
                <a:cxnSpLocks/>
              </p:cNvCxnSpPr>
              <p:nvPr/>
            </p:nvCxnSpPr>
            <p:spPr bwMode="auto">
              <a:xfrm>
                <a:off x="6505575" y="1358900"/>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4C2171A8-331E-1467-D6AD-4110C99EAF8D}"/>
                  </a:ext>
                </a:extLst>
              </p:cNvPr>
              <p:cNvCxnSpPr>
                <a:cxnSpLocks/>
              </p:cNvCxnSpPr>
              <p:nvPr/>
            </p:nvCxnSpPr>
            <p:spPr bwMode="auto">
              <a:xfrm>
                <a:off x="6518275" y="1358900"/>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E4B7114B-A465-E4F3-DA33-35E160ECCBD4}"/>
                  </a:ext>
                </a:extLst>
              </p:cNvPr>
              <p:cNvCxnSpPr>
                <a:cxnSpLocks/>
              </p:cNvCxnSpPr>
              <p:nvPr/>
            </p:nvCxnSpPr>
            <p:spPr bwMode="auto">
              <a:xfrm>
                <a:off x="6381750" y="1358900"/>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2D183F7B-7980-9E85-C16A-72E84CF9DBEF}"/>
                  </a:ext>
                </a:extLst>
              </p:cNvPr>
              <p:cNvCxnSpPr>
                <a:cxnSpLocks/>
              </p:cNvCxnSpPr>
              <p:nvPr/>
            </p:nvCxnSpPr>
            <p:spPr bwMode="auto">
              <a:xfrm>
                <a:off x="6651625" y="1358900"/>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7036E36-0F61-8214-79A8-F93AEFEBE8F4}"/>
                  </a:ext>
                </a:extLst>
              </p:cNvPr>
              <p:cNvCxnSpPr>
                <a:cxnSpLocks/>
              </p:cNvCxnSpPr>
              <p:nvPr/>
            </p:nvCxnSpPr>
            <p:spPr bwMode="auto">
              <a:xfrm>
                <a:off x="6788150"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5AA28392-743A-6A24-1ABF-8B6167739FDA}"/>
                  </a:ext>
                </a:extLst>
              </p:cNvPr>
              <p:cNvCxnSpPr>
                <a:cxnSpLocks/>
              </p:cNvCxnSpPr>
              <p:nvPr/>
            </p:nvCxnSpPr>
            <p:spPr bwMode="auto">
              <a:xfrm>
                <a:off x="6892925"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6CE738CC-8013-3DF2-72A7-7BD3D0C2ECBB}"/>
                  </a:ext>
                </a:extLst>
              </p:cNvPr>
              <p:cNvCxnSpPr>
                <a:cxnSpLocks/>
              </p:cNvCxnSpPr>
              <p:nvPr/>
            </p:nvCxnSpPr>
            <p:spPr bwMode="auto">
              <a:xfrm>
                <a:off x="6318250"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29E5748A-2E1C-1E0B-99F5-FF1F70EDE149}"/>
                  </a:ext>
                </a:extLst>
              </p:cNvPr>
              <p:cNvCxnSpPr>
                <a:cxnSpLocks/>
              </p:cNvCxnSpPr>
              <p:nvPr/>
            </p:nvCxnSpPr>
            <p:spPr bwMode="auto">
              <a:xfrm>
                <a:off x="6330950"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CFDD5427-20C0-1D38-F723-79F2D01D1F96}"/>
                  </a:ext>
                </a:extLst>
              </p:cNvPr>
              <p:cNvCxnSpPr>
                <a:cxnSpLocks/>
              </p:cNvCxnSpPr>
              <p:nvPr/>
            </p:nvCxnSpPr>
            <p:spPr bwMode="auto">
              <a:xfrm>
                <a:off x="6432550"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48F85373-1782-505F-8651-455F8930B573}"/>
                  </a:ext>
                </a:extLst>
              </p:cNvPr>
              <p:cNvCxnSpPr>
                <a:cxnSpLocks/>
              </p:cNvCxnSpPr>
              <p:nvPr/>
            </p:nvCxnSpPr>
            <p:spPr bwMode="auto">
              <a:xfrm>
                <a:off x="6575425"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0366D9C1-DF2D-F673-E40E-14FA20CB8605}"/>
                  </a:ext>
                </a:extLst>
              </p:cNvPr>
              <p:cNvCxnSpPr>
                <a:cxnSpLocks/>
              </p:cNvCxnSpPr>
              <p:nvPr/>
            </p:nvCxnSpPr>
            <p:spPr bwMode="auto">
              <a:xfrm>
                <a:off x="6677025"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0E504A58-B475-88B4-6368-E277E08C227C}"/>
                  </a:ext>
                </a:extLst>
              </p:cNvPr>
              <p:cNvCxnSpPr>
                <a:cxnSpLocks/>
              </p:cNvCxnSpPr>
              <p:nvPr/>
            </p:nvCxnSpPr>
            <p:spPr bwMode="auto">
              <a:xfrm>
                <a:off x="6943725"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FB5FDC24-B4E5-7E5F-DEBC-B2AB433D9CB4}"/>
                  </a:ext>
                </a:extLst>
              </p:cNvPr>
              <p:cNvCxnSpPr>
                <a:cxnSpLocks/>
              </p:cNvCxnSpPr>
              <p:nvPr/>
            </p:nvCxnSpPr>
            <p:spPr bwMode="auto">
              <a:xfrm>
                <a:off x="6988175"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EF1E1374-2137-7E0F-531E-DE4E61279EB8}"/>
                  </a:ext>
                </a:extLst>
              </p:cNvPr>
              <p:cNvCxnSpPr>
                <a:cxnSpLocks/>
              </p:cNvCxnSpPr>
              <p:nvPr/>
            </p:nvCxnSpPr>
            <p:spPr bwMode="auto">
              <a:xfrm>
                <a:off x="6962775"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4C3885AA-521A-3453-64AB-51071581DC23}"/>
                  </a:ext>
                </a:extLst>
              </p:cNvPr>
              <p:cNvCxnSpPr>
                <a:cxnSpLocks/>
              </p:cNvCxnSpPr>
              <p:nvPr/>
            </p:nvCxnSpPr>
            <p:spPr bwMode="auto">
              <a:xfrm>
                <a:off x="6454775"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058371DE-87B6-5720-47F7-BF9B6EAC271E}"/>
                  </a:ext>
                </a:extLst>
              </p:cNvPr>
              <p:cNvCxnSpPr>
                <a:cxnSpLocks/>
              </p:cNvCxnSpPr>
              <p:nvPr/>
            </p:nvCxnSpPr>
            <p:spPr bwMode="auto">
              <a:xfrm>
                <a:off x="6477000" y="135890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2578B165-91B1-EFE6-9044-15CC73D53111}"/>
                </a:ext>
              </a:extLst>
            </p:cNvPr>
            <p:cNvGrpSpPr/>
            <p:nvPr/>
          </p:nvGrpSpPr>
          <p:grpSpPr>
            <a:xfrm>
              <a:off x="8750300" y="1363662"/>
              <a:ext cx="450850" cy="130175"/>
              <a:chOff x="8750300" y="1363662"/>
              <a:chExt cx="450850" cy="130175"/>
            </a:xfrm>
          </p:grpSpPr>
          <p:cxnSp>
            <p:nvCxnSpPr>
              <p:cNvPr id="268" name="Straight Connector 267">
                <a:extLst>
                  <a:ext uri="{FF2B5EF4-FFF2-40B4-BE49-F238E27FC236}">
                    <a16:creationId xmlns:a16="http://schemas.microsoft.com/office/drawing/2014/main" id="{68ADA3C9-E41F-3AA2-4E6A-F52B487E93B7}"/>
                  </a:ext>
                </a:extLst>
              </p:cNvPr>
              <p:cNvCxnSpPr>
                <a:cxnSpLocks/>
              </p:cNvCxnSpPr>
              <p:nvPr/>
            </p:nvCxnSpPr>
            <p:spPr bwMode="auto">
              <a:xfrm>
                <a:off x="8791575" y="1363662"/>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04F3249-8CB2-EF83-32BE-CA389EE329BA}"/>
                  </a:ext>
                </a:extLst>
              </p:cNvPr>
              <p:cNvCxnSpPr>
                <a:cxnSpLocks/>
              </p:cNvCxnSpPr>
              <p:nvPr/>
            </p:nvCxnSpPr>
            <p:spPr bwMode="auto">
              <a:xfrm>
                <a:off x="9001125" y="1363662"/>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73FB9285-3518-8EE6-740D-02C1C26C6274}"/>
                  </a:ext>
                </a:extLst>
              </p:cNvPr>
              <p:cNvCxnSpPr>
                <a:cxnSpLocks/>
              </p:cNvCxnSpPr>
              <p:nvPr/>
            </p:nvCxnSpPr>
            <p:spPr bwMode="auto">
              <a:xfrm>
                <a:off x="9147175" y="1363662"/>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616DAEA6-55CA-A978-CC34-E6D64DB69495}"/>
                  </a:ext>
                </a:extLst>
              </p:cNvPr>
              <p:cNvCxnSpPr>
                <a:cxnSpLocks/>
              </p:cNvCxnSpPr>
              <p:nvPr/>
            </p:nvCxnSpPr>
            <p:spPr bwMode="auto">
              <a:xfrm>
                <a:off x="8928100" y="1363662"/>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B1A451F2-B7FD-8856-55E4-4553D4C42B82}"/>
                  </a:ext>
                </a:extLst>
              </p:cNvPr>
              <p:cNvCxnSpPr>
                <a:cxnSpLocks/>
              </p:cNvCxnSpPr>
              <p:nvPr/>
            </p:nvCxnSpPr>
            <p:spPr bwMode="auto">
              <a:xfrm>
                <a:off x="8953500" y="1363662"/>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08C21908-8A44-0A24-61C9-A4C940A286C1}"/>
                  </a:ext>
                </a:extLst>
              </p:cNvPr>
              <p:cNvCxnSpPr>
                <a:cxnSpLocks/>
              </p:cNvCxnSpPr>
              <p:nvPr/>
            </p:nvCxnSpPr>
            <p:spPr bwMode="auto">
              <a:xfrm>
                <a:off x="8902700" y="1363662"/>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12FF9C0-4C85-B758-13AD-8F3CBE85CA0F}"/>
                  </a:ext>
                </a:extLst>
              </p:cNvPr>
              <p:cNvCxnSpPr>
                <a:cxnSpLocks/>
              </p:cNvCxnSpPr>
              <p:nvPr/>
            </p:nvCxnSpPr>
            <p:spPr bwMode="auto">
              <a:xfrm>
                <a:off x="8975725" y="1363662"/>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93A14EC8-F77A-9A84-DA65-330A80D4D556}"/>
                  </a:ext>
                </a:extLst>
              </p:cNvPr>
              <p:cNvCxnSpPr>
                <a:cxnSpLocks/>
              </p:cNvCxnSpPr>
              <p:nvPr/>
            </p:nvCxnSpPr>
            <p:spPr bwMode="auto">
              <a:xfrm>
                <a:off x="9099550" y="1363662"/>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AB75CDFF-DE34-B0B6-02CA-316E15E0D775}"/>
                  </a:ext>
                </a:extLst>
              </p:cNvPr>
              <p:cNvCxnSpPr>
                <a:cxnSpLocks/>
              </p:cNvCxnSpPr>
              <p:nvPr/>
            </p:nvCxnSpPr>
            <p:spPr bwMode="auto">
              <a:xfrm>
                <a:off x="8810625" y="1363662"/>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B3E8F9F0-4137-E2F7-85A4-0D4828148B3B}"/>
                  </a:ext>
                </a:extLst>
              </p:cNvPr>
              <p:cNvCxnSpPr>
                <a:cxnSpLocks/>
              </p:cNvCxnSpPr>
              <p:nvPr/>
            </p:nvCxnSpPr>
            <p:spPr bwMode="auto">
              <a:xfrm>
                <a:off x="8750300" y="1363662"/>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98A9BFC4-DC3D-5F3A-E52B-5135375CCA31}"/>
                  </a:ext>
                </a:extLst>
              </p:cNvPr>
              <p:cNvCxnSpPr>
                <a:cxnSpLocks/>
              </p:cNvCxnSpPr>
              <p:nvPr/>
            </p:nvCxnSpPr>
            <p:spPr bwMode="auto">
              <a:xfrm>
                <a:off x="8766175" y="1363662"/>
                <a:ext cx="0" cy="130175"/>
              </a:xfrm>
              <a:prstGeom prst="line">
                <a:avLst/>
              </a:prstGeom>
              <a:noFill/>
              <a:ln w="28575" cap="flat" cmpd="sng" algn="ctr">
                <a:solidFill>
                  <a:srgbClr val="92D050"/>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578FA8C-B9A2-563C-E5BD-E7FF75DFF0CA}"/>
                  </a:ext>
                </a:extLst>
              </p:cNvPr>
              <p:cNvCxnSpPr>
                <a:cxnSpLocks/>
              </p:cNvCxnSpPr>
              <p:nvPr/>
            </p:nvCxnSpPr>
            <p:spPr bwMode="auto">
              <a:xfrm>
                <a:off x="8858250" y="1363662"/>
                <a:ext cx="0" cy="130175"/>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2BB6D514-4384-60A9-115D-45F1746C2389}"/>
                  </a:ext>
                </a:extLst>
              </p:cNvPr>
              <p:cNvCxnSpPr>
                <a:cxnSpLocks/>
              </p:cNvCxnSpPr>
              <p:nvPr/>
            </p:nvCxnSpPr>
            <p:spPr bwMode="auto">
              <a:xfrm>
                <a:off x="9051925" y="1363662"/>
                <a:ext cx="0" cy="130175"/>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448D48B7-FD31-3D2F-E16E-4929C368494B}"/>
                  </a:ext>
                </a:extLst>
              </p:cNvPr>
              <p:cNvCxnSpPr>
                <a:cxnSpLocks/>
              </p:cNvCxnSpPr>
              <p:nvPr/>
            </p:nvCxnSpPr>
            <p:spPr bwMode="auto">
              <a:xfrm>
                <a:off x="8832850" y="1363662"/>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F717B174-6935-9F6E-4A36-FBB0EBECFB77}"/>
                  </a:ext>
                </a:extLst>
              </p:cNvPr>
              <p:cNvCxnSpPr>
                <a:cxnSpLocks/>
              </p:cNvCxnSpPr>
              <p:nvPr/>
            </p:nvCxnSpPr>
            <p:spPr bwMode="auto">
              <a:xfrm>
                <a:off x="8880475" y="1363662"/>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125CF9F8-6C4D-F626-70F6-F5046DEDCEA7}"/>
                  </a:ext>
                </a:extLst>
              </p:cNvPr>
              <p:cNvCxnSpPr>
                <a:cxnSpLocks/>
              </p:cNvCxnSpPr>
              <p:nvPr/>
            </p:nvCxnSpPr>
            <p:spPr bwMode="auto">
              <a:xfrm>
                <a:off x="9026525" y="1363662"/>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EF8B70E4-7EBD-0FE7-87B9-9EBE5BCEBBA9}"/>
                  </a:ext>
                </a:extLst>
              </p:cNvPr>
              <p:cNvCxnSpPr>
                <a:cxnSpLocks/>
              </p:cNvCxnSpPr>
              <p:nvPr/>
            </p:nvCxnSpPr>
            <p:spPr bwMode="auto">
              <a:xfrm>
                <a:off x="9124950" y="1363662"/>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0747706F-1CDB-6DE5-C8FE-32A99EF849EA}"/>
                  </a:ext>
                </a:extLst>
              </p:cNvPr>
              <p:cNvCxnSpPr>
                <a:cxnSpLocks/>
              </p:cNvCxnSpPr>
              <p:nvPr/>
            </p:nvCxnSpPr>
            <p:spPr bwMode="auto">
              <a:xfrm>
                <a:off x="9175750" y="1363662"/>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39388C63-A6EC-FBEF-9234-45E69401A7BC}"/>
                  </a:ext>
                </a:extLst>
              </p:cNvPr>
              <p:cNvCxnSpPr>
                <a:cxnSpLocks/>
              </p:cNvCxnSpPr>
              <p:nvPr/>
            </p:nvCxnSpPr>
            <p:spPr bwMode="auto">
              <a:xfrm>
                <a:off x="9201150" y="1363662"/>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1E678023-931C-4276-F9A2-79E44401E368}"/>
                  </a:ext>
                </a:extLst>
              </p:cNvPr>
              <p:cNvCxnSpPr>
                <a:cxnSpLocks/>
              </p:cNvCxnSpPr>
              <p:nvPr/>
            </p:nvCxnSpPr>
            <p:spPr bwMode="auto">
              <a:xfrm>
                <a:off x="9074150" y="1363662"/>
                <a:ext cx="0" cy="130175"/>
              </a:xfrm>
              <a:prstGeom prst="line">
                <a:avLst/>
              </a:prstGeom>
              <a:noFill/>
              <a:ln w="28575" cap="flat" cmpd="sng" algn="ctr">
                <a:solidFill>
                  <a:schemeClr val="bg2"/>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5CB304F8-46F7-F27D-B467-9F40C221B857}"/>
                </a:ext>
              </a:extLst>
            </p:cNvPr>
            <p:cNvGrpSpPr/>
            <p:nvPr/>
          </p:nvGrpSpPr>
          <p:grpSpPr>
            <a:xfrm>
              <a:off x="9829800" y="1360487"/>
              <a:ext cx="263525" cy="130175"/>
              <a:chOff x="9829800" y="1360487"/>
              <a:chExt cx="263525" cy="130175"/>
            </a:xfrm>
          </p:grpSpPr>
          <p:cxnSp>
            <p:nvCxnSpPr>
              <p:cNvPr id="256" name="Straight Connector 255">
                <a:extLst>
                  <a:ext uri="{FF2B5EF4-FFF2-40B4-BE49-F238E27FC236}">
                    <a16:creationId xmlns:a16="http://schemas.microsoft.com/office/drawing/2014/main" id="{77F08FDB-CE17-4CA1-F20E-C04CC4AAEAED}"/>
                  </a:ext>
                </a:extLst>
              </p:cNvPr>
              <p:cNvCxnSpPr>
                <a:cxnSpLocks/>
              </p:cNvCxnSpPr>
              <p:nvPr/>
            </p:nvCxnSpPr>
            <p:spPr bwMode="auto">
              <a:xfrm>
                <a:off x="9829800" y="1360487"/>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DB28065-22A5-A446-9C05-FEC9483A20EA}"/>
                  </a:ext>
                </a:extLst>
              </p:cNvPr>
              <p:cNvCxnSpPr>
                <a:cxnSpLocks/>
              </p:cNvCxnSpPr>
              <p:nvPr/>
            </p:nvCxnSpPr>
            <p:spPr bwMode="auto">
              <a:xfrm>
                <a:off x="9848850" y="1360487"/>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BB4220B-9DA7-E2D1-F6DA-C8BB29C75FDD}"/>
                  </a:ext>
                </a:extLst>
              </p:cNvPr>
              <p:cNvCxnSpPr>
                <a:cxnSpLocks/>
              </p:cNvCxnSpPr>
              <p:nvPr/>
            </p:nvCxnSpPr>
            <p:spPr bwMode="auto">
              <a:xfrm>
                <a:off x="9988550" y="1360487"/>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E683AF3F-E541-5ABD-60FB-00F6116936C3}"/>
                  </a:ext>
                </a:extLst>
              </p:cNvPr>
              <p:cNvCxnSpPr>
                <a:cxnSpLocks/>
              </p:cNvCxnSpPr>
              <p:nvPr/>
            </p:nvCxnSpPr>
            <p:spPr bwMode="auto">
              <a:xfrm>
                <a:off x="10064750" y="1360487"/>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08C8FC59-31A6-035A-C6F4-CD343F999ECD}"/>
                  </a:ext>
                </a:extLst>
              </p:cNvPr>
              <p:cNvCxnSpPr>
                <a:cxnSpLocks/>
              </p:cNvCxnSpPr>
              <p:nvPr/>
            </p:nvCxnSpPr>
            <p:spPr bwMode="auto">
              <a:xfrm>
                <a:off x="9963150" y="1360487"/>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6BE1B14D-B2AA-E976-3188-2FC9572A3A73}"/>
                  </a:ext>
                </a:extLst>
              </p:cNvPr>
              <p:cNvCxnSpPr>
                <a:cxnSpLocks/>
              </p:cNvCxnSpPr>
              <p:nvPr/>
            </p:nvCxnSpPr>
            <p:spPr bwMode="auto">
              <a:xfrm>
                <a:off x="10013950" y="1360487"/>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F50B2D9-A62A-1239-6B32-68648213E08F}"/>
                  </a:ext>
                </a:extLst>
              </p:cNvPr>
              <p:cNvCxnSpPr>
                <a:cxnSpLocks/>
              </p:cNvCxnSpPr>
              <p:nvPr/>
            </p:nvCxnSpPr>
            <p:spPr bwMode="auto">
              <a:xfrm>
                <a:off x="10093325" y="1360487"/>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8FA82845-4290-2BB2-8896-2A3ED5A9E74C}"/>
                  </a:ext>
                </a:extLst>
              </p:cNvPr>
              <p:cNvCxnSpPr>
                <a:cxnSpLocks/>
              </p:cNvCxnSpPr>
              <p:nvPr/>
            </p:nvCxnSpPr>
            <p:spPr bwMode="auto">
              <a:xfrm>
                <a:off x="9899650" y="1360487"/>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5BF38FD3-74C0-DDB2-6AFE-B0D91DCC6A44}"/>
                  </a:ext>
                </a:extLst>
              </p:cNvPr>
              <p:cNvCxnSpPr>
                <a:cxnSpLocks/>
              </p:cNvCxnSpPr>
              <p:nvPr/>
            </p:nvCxnSpPr>
            <p:spPr bwMode="auto">
              <a:xfrm>
                <a:off x="9921875" y="1360487"/>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EA740BB4-6A44-6763-97BE-6ECCD15C653F}"/>
                  </a:ext>
                </a:extLst>
              </p:cNvPr>
              <p:cNvCxnSpPr>
                <a:cxnSpLocks/>
              </p:cNvCxnSpPr>
              <p:nvPr/>
            </p:nvCxnSpPr>
            <p:spPr bwMode="auto">
              <a:xfrm>
                <a:off x="9871075" y="1360487"/>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787EA268-0A3B-EE8D-06B3-34083832ADFC}"/>
                  </a:ext>
                </a:extLst>
              </p:cNvPr>
              <p:cNvCxnSpPr>
                <a:cxnSpLocks/>
              </p:cNvCxnSpPr>
              <p:nvPr/>
            </p:nvCxnSpPr>
            <p:spPr bwMode="auto">
              <a:xfrm>
                <a:off x="9937750" y="1360487"/>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7BCCE855-1955-6D3C-C4F3-FE7A0B86524E}"/>
                  </a:ext>
                </a:extLst>
              </p:cNvPr>
              <p:cNvCxnSpPr>
                <a:cxnSpLocks/>
              </p:cNvCxnSpPr>
              <p:nvPr/>
            </p:nvCxnSpPr>
            <p:spPr bwMode="auto">
              <a:xfrm>
                <a:off x="10036175" y="1360487"/>
                <a:ext cx="0" cy="130175"/>
              </a:xfrm>
              <a:prstGeom prst="line">
                <a:avLst/>
              </a:prstGeom>
              <a:noFill/>
              <a:ln w="28575" cap="flat" cmpd="sng" algn="ctr">
                <a:solidFill>
                  <a:schemeClr val="bg2"/>
                </a:solidFill>
                <a:prstDash val="solid"/>
                <a:round/>
                <a:headEnd type="none" w="med" len="med"/>
                <a:tailEnd type="none" w="med" len="med"/>
              </a:ln>
              <a:effectLst/>
            </p:spPr>
          </p:cxnSp>
        </p:grpSp>
      </p:grpSp>
      <p:grpSp>
        <p:nvGrpSpPr>
          <p:cNvPr id="319" name="Group 318">
            <a:extLst>
              <a:ext uri="{FF2B5EF4-FFF2-40B4-BE49-F238E27FC236}">
                <a16:creationId xmlns:a16="http://schemas.microsoft.com/office/drawing/2014/main" id="{C9788D8D-B93F-697C-6F87-D31435028BD7}"/>
              </a:ext>
            </a:extLst>
          </p:cNvPr>
          <p:cNvGrpSpPr/>
          <p:nvPr/>
        </p:nvGrpSpPr>
        <p:grpSpPr>
          <a:xfrm>
            <a:off x="6283325" y="1612300"/>
            <a:ext cx="3006725" cy="310896"/>
            <a:chOff x="6283325" y="1489075"/>
            <a:chExt cx="3006725" cy="133350"/>
          </a:xfrm>
        </p:grpSpPr>
        <p:grpSp>
          <p:nvGrpSpPr>
            <p:cNvPr id="320" name="Group 319">
              <a:extLst>
                <a:ext uri="{FF2B5EF4-FFF2-40B4-BE49-F238E27FC236}">
                  <a16:creationId xmlns:a16="http://schemas.microsoft.com/office/drawing/2014/main" id="{2F723A56-146C-23E5-4ADD-0C0063D42C71}"/>
                </a:ext>
              </a:extLst>
            </p:cNvPr>
            <p:cNvGrpSpPr/>
            <p:nvPr/>
          </p:nvGrpSpPr>
          <p:grpSpPr>
            <a:xfrm>
              <a:off x="6283325" y="1489075"/>
              <a:ext cx="1130300" cy="130175"/>
              <a:chOff x="6283325" y="1489075"/>
              <a:chExt cx="1130300" cy="130175"/>
            </a:xfrm>
          </p:grpSpPr>
          <p:cxnSp>
            <p:nvCxnSpPr>
              <p:cNvPr id="330" name="Straight Connector 329">
                <a:extLst>
                  <a:ext uri="{FF2B5EF4-FFF2-40B4-BE49-F238E27FC236}">
                    <a16:creationId xmlns:a16="http://schemas.microsoft.com/office/drawing/2014/main" id="{619154A5-67A5-CD58-3BF5-D7B245B73708}"/>
                  </a:ext>
                </a:extLst>
              </p:cNvPr>
              <p:cNvCxnSpPr>
                <a:cxnSpLocks/>
              </p:cNvCxnSpPr>
              <p:nvPr/>
            </p:nvCxnSpPr>
            <p:spPr bwMode="auto">
              <a:xfrm>
                <a:off x="62833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9C1D970F-8BFA-7EA0-FF3D-59550F56943A}"/>
                  </a:ext>
                </a:extLst>
              </p:cNvPr>
              <p:cNvCxnSpPr>
                <a:cxnSpLocks/>
              </p:cNvCxnSpPr>
              <p:nvPr/>
            </p:nvCxnSpPr>
            <p:spPr bwMode="auto">
              <a:xfrm>
                <a:off x="63087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7DF8375E-5BA2-5A04-44BA-1C37A9314A9A}"/>
                  </a:ext>
                </a:extLst>
              </p:cNvPr>
              <p:cNvCxnSpPr>
                <a:cxnSpLocks/>
              </p:cNvCxnSpPr>
              <p:nvPr/>
            </p:nvCxnSpPr>
            <p:spPr bwMode="auto">
              <a:xfrm>
                <a:off x="632777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8875C4D3-7AA4-4094-8C22-5A03A6F5B428}"/>
                  </a:ext>
                </a:extLst>
              </p:cNvPr>
              <p:cNvCxnSpPr>
                <a:cxnSpLocks/>
              </p:cNvCxnSpPr>
              <p:nvPr/>
            </p:nvCxnSpPr>
            <p:spPr bwMode="auto">
              <a:xfrm>
                <a:off x="64103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9C214010-178A-46AE-9083-55047B5DBD5F}"/>
                  </a:ext>
                </a:extLst>
              </p:cNvPr>
              <p:cNvCxnSpPr>
                <a:cxnSpLocks/>
              </p:cNvCxnSpPr>
              <p:nvPr/>
            </p:nvCxnSpPr>
            <p:spPr bwMode="auto">
              <a:xfrm>
                <a:off x="64484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DE1E34F2-396F-A5BF-8F33-780A823D7847}"/>
                  </a:ext>
                </a:extLst>
              </p:cNvPr>
              <p:cNvCxnSpPr>
                <a:cxnSpLocks/>
              </p:cNvCxnSpPr>
              <p:nvPr/>
            </p:nvCxnSpPr>
            <p:spPr bwMode="auto">
              <a:xfrm>
                <a:off x="642937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674E2103-F42B-6294-00ED-DDA684C8DA56}"/>
                  </a:ext>
                </a:extLst>
              </p:cNvPr>
              <p:cNvCxnSpPr>
                <a:cxnSpLocks/>
              </p:cNvCxnSpPr>
              <p:nvPr/>
            </p:nvCxnSpPr>
            <p:spPr bwMode="auto">
              <a:xfrm>
                <a:off x="650557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5253804-70A3-387B-15B4-FB753F9E011D}"/>
                  </a:ext>
                </a:extLst>
              </p:cNvPr>
              <p:cNvCxnSpPr>
                <a:cxnSpLocks/>
              </p:cNvCxnSpPr>
              <p:nvPr/>
            </p:nvCxnSpPr>
            <p:spPr bwMode="auto">
              <a:xfrm>
                <a:off x="667385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BC6A3049-18A9-F24D-E40F-3B0E5B5A896F}"/>
                  </a:ext>
                </a:extLst>
              </p:cNvPr>
              <p:cNvCxnSpPr>
                <a:cxnSpLocks/>
              </p:cNvCxnSpPr>
              <p:nvPr/>
            </p:nvCxnSpPr>
            <p:spPr bwMode="auto">
              <a:xfrm>
                <a:off x="653097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7424CF13-3193-006F-BC3F-F5A0BF901CB8}"/>
                  </a:ext>
                </a:extLst>
              </p:cNvPr>
              <p:cNvCxnSpPr>
                <a:cxnSpLocks/>
              </p:cNvCxnSpPr>
              <p:nvPr/>
            </p:nvCxnSpPr>
            <p:spPr bwMode="auto">
              <a:xfrm>
                <a:off x="66516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8DD482EB-40BE-7A0C-CAE9-F84CBF6081C6}"/>
                  </a:ext>
                </a:extLst>
              </p:cNvPr>
              <p:cNvCxnSpPr>
                <a:cxnSpLocks/>
              </p:cNvCxnSpPr>
              <p:nvPr/>
            </p:nvCxnSpPr>
            <p:spPr bwMode="auto">
              <a:xfrm>
                <a:off x="655955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A79D2AE-5815-CBE9-68F8-1561DF12E222}"/>
                  </a:ext>
                </a:extLst>
              </p:cNvPr>
              <p:cNvCxnSpPr>
                <a:cxnSpLocks/>
              </p:cNvCxnSpPr>
              <p:nvPr/>
            </p:nvCxnSpPr>
            <p:spPr bwMode="auto">
              <a:xfrm>
                <a:off x="658495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04C8271C-155A-BEA7-2F55-D1BE93578C65}"/>
                  </a:ext>
                </a:extLst>
              </p:cNvPr>
              <p:cNvCxnSpPr>
                <a:cxnSpLocks/>
              </p:cNvCxnSpPr>
              <p:nvPr/>
            </p:nvCxnSpPr>
            <p:spPr bwMode="auto">
              <a:xfrm>
                <a:off x="660400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C3F99B0E-7982-580F-8CC6-1BFB24504436}"/>
                  </a:ext>
                </a:extLst>
              </p:cNvPr>
              <p:cNvCxnSpPr>
                <a:cxnSpLocks/>
              </p:cNvCxnSpPr>
              <p:nvPr/>
            </p:nvCxnSpPr>
            <p:spPr bwMode="auto">
              <a:xfrm>
                <a:off x="66262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A9C1E485-DF17-BB30-CC5C-F82C592E9CFE}"/>
                  </a:ext>
                </a:extLst>
              </p:cNvPr>
              <p:cNvCxnSpPr>
                <a:cxnSpLocks/>
              </p:cNvCxnSpPr>
              <p:nvPr/>
            </p:nvCxnSpPr>
            <p:spPr bwMode="auto">
              <a:xfrm>
                <a:off x="703580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664A8BF6-F712-9F31-DBFF-42CAD41F7508}"/>
                  </a:ext>
                </a:extLst>
              </p:cNvPr>
              <p:cNvCxnSpPr>
                <a:cxnSpLocks/>
              </p:cNvCxnSpPr>
              <p:nvPr/>
            </p:nvCxnSpPr>
            <p:spPr bwMode="auto">
              <a:xfrm>
                <a:off x="74136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B81882E4-CA9E-65C7-F4DF-EA27917631BB}"/>
                  </a:ext>
                </a:extLst>
              </p:cNvPr>
              <p:cNvCxnSpPr>
                <a:cxnSpLocks/>
              </p:cNvCxnSpPr>
              <p:nvPr/>
            </p:nvCxnSpPr>
            <p:spPr bwMode="auto">
              <a:xfrm>
                <a:off x="734695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83958D21-148C-E5AD-AACE-D8ACE34DB4CD}"/>
                  </a:ext>
                </a:extLst>
              </p:cNvPr>
              <p:cNvCxnSpPr>
                <a:cxnSpLocks/>
              </p:cNvCxnSpPr>
              <p:nvPr/>
            </p:nvCxnSpPr>
            <p:spPr bwMode="auto">
              <a:xfrm>
                <a:off x="737235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2DE97CC9-BE49-89DB-C011-698DFFB4CA29}"/>
                  </a:ext>
                </a:extLst>
              </p:cNvPr>
              <p:cNvCxnSpPr>
                <a:cxnSpLocks/>
              </p:cNvCxnSpPr>
              <p:nvPr/>
            </p:nvCxnSpPr>
            <p:spPr bwMode="auto">
              <a:xfrm>
                <a:off x="73882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712B43E6-4793-057E-5314-55BACBD7B6C4}"/>
                  </a:ext>
                </a:extLst>
              </p:cNvPr>
              <p:cNvCxnSpPr>
                <a:cxnSpLocks/>
              </p:cNvCxnSpPr>
              <p:nvPr/>
            </p:nvCxnSpPr>
            <p:spPr bwMode="auto">
              <a:xfrm>
                <a:off x="729297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716DBAB1-AD63-EA83-101A-CACE1E434860}"/>
                  </a:ext>
                </a:extLst>
              </p:cNvPr>
              <p:cNvCxnSpPr>
                <a:cxnSpLocks/>
              </p:cNvCxnSpPr>
              <p:nvPr/>
            </p:nvCxnSpPr>
            <p:spPr bwMode="auto">
              <a:xfrm>
                <a:off x="706437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53D7239F-A7A9-534D-7295-016809D53B83}"/>
                  </a:ext>
                </a:extLst>
              </p:cNvPr>
              <p:cNvCxnSpPr>
                <a:cxnSpLocks/>
              </p:cNvCxnSpPr>
              <p:nvPr/>
            </p:nvCxnSpPr>
            <p:spPr bwMode="auto">
              <a:xfrm>
                <a:off x="708977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3371C72A-3202-C1BA-3484-81B097EB4A29}"/>
                  </a:ext>
                </a:extLst>
              </p:cNvPr>
              <p:cNvCxnSpPr>
                <a:cxnSpLocks/>
              </p:cNvCxnSpPr>
              <p:nvPr/>
            </p:nvCxnSpPr>
            <p:spPr bwMode="auto">
              <a:xfrm>
                <a:off x="711835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16AED57E-D5F9-E0E0-C40B-434D5588807C}"/>
                  </a:ext>
                </a:extLst>
              </p:cNvPr>
              <p:cNvCxnSpPr>
                <a:cxnSpLocks/>
              </p:cNvCxnSpPr>
              <p:nvPr/>
            </p:nvCxnSpPr>
            <p:spPr bwMode="auto">
              <a:xfrm>
                <a:off x="714057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6129A2F7-306A-2E96-9F86-693D34B7154F}"/>
                  </a:ext>
                </a:extLst>
              </p:cNvPr>
              <p:cNvCxnSpPr>
                <a:cxnSpLocks/>
              </p:cNvCxnSpPr>
              <p:nvPr/>
            </p:nvCxnSpPr>
            <p:spPr bwMode="auto">
              <a:xfrm>
                <a:off x="726440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DD734435-3F30-E804-AEFF-44C961CAF1B3}"/>
                  </a:ext>
                </a:extLst>
              </p:cNvPr>
              <p:cNvCxnSpPr>
                <a:cxnSpLocks/>
              </p:cNvCxnSpPr>
              <p:nvPr/>
            </p:nvCxnSpPr>
            <p:spPr bwMode="auto">
              <a:xfrm>
                <a:off x="723900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144646C3-92E3-466A-9C85-3404013902D8}"/>
                  </a:ext>
                </a:extLst>
              </p:cNvPr>
              <p:cNvCxnSpPr>
                <a:cxnSpLocks/>
              </p:cNvCxnSpPr>
              <p:nvPr/>
            </p:nvCxnSpPr>
            <p:spPr bwMode="auto">
              <a:xfrm>
                <a:off x="7169150"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5E9D7BED-AB4F-78C6-3C41-C80142795165}"/>
                  </a:ext>
                </a:extLst>
              </p:cNvPr>
              <p:cNvCxnSpPr>
                <a:cxnSpLocks/>
              </p:cNvCxnSpPr>
              <p:nvPr/>
            </p:nvCxnSpPr>
            <p:spPr bwMode="auto">
              <a:xfrm>
                <a:off x="71977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13138C6E-F47D-DD37-1CF4-DD233A35D64A}"/>
                  </a:ext>
                </a:extLst>
              </p:cNvPr>
              <p:cNvCxnSpPr>
                <a:cxnSpLocks/>
              </p:cNvCxnSpPr>
              <p:nvPr/>
            </p:nvCxnSpPr>
            <p:spPr bwMode="auto">
              <a:xfrm>
                <a:off x="7223125" y="14890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D86BB00B-E168-98D5-B7D8-2FC1CA8F7F00}"/>
                  </a:ext>
                </a:extLst>
              </p:cNvPr>
              <p:cNvCxnSpPr>
                <a:cxnSpLocks/>
              </p:cNvCxnSpPr>
              <p:nvPr/>
            </p:nvCxnSpPr>
            <p:spPr bwMode="auto">
              <a:xfrm>
                <a:off x="7321550" y="14890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E3411ED0-2C45-39E5-F0FA-C54AEB2C9E60}"/>
                  </a:ext>
                </a:extLst>
              </p:cNvPr>
              <p:cNvCxnSpPr>
                <a:cxnSpLocks/>
              </p:cNvCxnSpPr>
              <p:nvPr/>
            </p:nvCxnSpPr>
            <p:spPr bwMode="auto">
              <a:xfrm>
                <a:off x="6384925" y="14890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44757DFB-0F8C-1D1B-5FAA-CCA3D1B14BCF}"/>
                  </a:ext>
                </a:extLst>
              </p:cNvPr>
              <p:cNvCxnSpPr>
                <a:cxnSpLocks/>
              </p:cNvCxnSpPr>
              <p:nvPr/>
            </p:nvCxnSpPr>
            <p:spPr bwMode="auto">
              <a:xfrm>
                <a:off x="6353175" y="148907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D3A32406-235B-7D7A-DC68-3273531A78EA}"/>
                  </a:ext>
                </a:extLst>
              </p:cNvPr>
              <p:cNvCxnSpPr>
                <a:cxnSpLocks/>
              </p:cNvCxnSpPr>
              <p:nvPr/>
            </p:nvCxnSpPr>
            <p:spPr bwMode="auto">
              <a:xfrm>
                <a:off x="6480175" y="1489075"/>
                <a:ext cx="0" cy="130175"/>
              </a:xfrm>
              <a:prstGeom prst="line">
                <a:avLst/>
              </a:prstGeom>
              <a:noFill/>
              <a:ln w="28575" cap="flat" cmpd="sng" algn="ctr">
                <a:solidFill>
                  <a:srgbClr val="C00000"/>
                </a:solidFill>
                <a:prstDash val="solid"/>
                <a:round/>
                <a:headEnd type="none" w="med" len="med"/>
                <a:tailEnd type="none" w="med" len="med"/>
              </a:ln>
              <a:effectLst/>
            </p:spPr>
          </p:cxnSp>
        </p:grpSp>
        <p:cxnSp>
          <p:nvCxnSpPr>
            <p:cNvPr id="321" name="Straight Connector 320">
              <a:extLst>
                <a:ext uri="{FF2B5EF4-FFF2-40B4-BE49-F238E27FC236}">
                  <a16:creationId xmlns:a16="http://schemas.microsoft.com/office/drawing/2014/main" id="{0AE03E2C-3AFB-0473-81A2-97615A5ABC3B}"/>
                </a:ext>
              </a:extLst>
            </p:cNvPr>
            <p:cNvCxnSpPr>
              <a:cxnSpLocks/>
            </p:cNvCxnSpPr>
            <p:nvPr/>
          </p:nvCxnSpPr>
          <p:spPr bwMode="auto">
            <a:xfrm>
              <a:off x="8763000" y="1492250"/>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A14667BD-2265-D785-109A-B866EB73874E}"/>
                </a:ext>
              </a:extLst>
            </p:cNvPr>
            <p:cNvCxnSpPr>
              <a:cxnSpLocks/>
            </p:cNvCxnSpPr>
            <p:nvPr/>
          </p:nvCxnSpPr>
          <p:spPr bwMode="auto">
            <a:xfrm>
              <a:off x="8836025" y="149225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53A17197-ED25-8D9F-5766-D850E5E0480E}"/>
                </a:ext>
              </a:extLst>
            </p:cNvPr>
            <p:cNvCxnSpPr>
              <a:cxnSpLocks/>
            </p:cNvCxnSpPr>
            <p:nvPr/>
          </p:nvCxnSpPr>
          <p:spPr bwMode="auto">
            <a:xfrm>
              <a:off x="9290050" y="1492250"/>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8BE0D0BD-D975-AEA8-ED35-0933BB8F5518}"/>
                </a:ext>
              </a:extLst>
            </p:cNvPr>
            <p:cNvCxnSpPr>
              <a:cxnSpLocks/>
            </p:cNvCxnSpPr>
            <p:nvPr/>
          </p:nvCxnSpPr>
          <p:spPr bwMode="auto">
            <a:xfrm>
              <a:off x="8864600" y="149225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37F94C1F-FB96-4FA1-FD76-340DD0D66E45}"/>
                </a:ext>
              </a:extLst>
            </p:cNvPr>
            <p:cNvCxnSpPr>
              <a:cxnSpLocks/>
            </p:cNvCxnSpPr>
            <p:nvPr/>
          </p:nvCxnSpPr>
          <p:spPr bwMode="auto">
            <a:xfrm>
              <a:off x="8791575" y="149225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0F64290C-C5EC-2D47-F69E-38D2C0FB8013}"/>
                </a:ext>
              </a:extLst>
            </p:cNvPr>
            <p:cNvCxnSpPr>
              <a:cxnSpLocks/>
            </p:cNvCxnSpPr>
            <p:nvPr/>
          </p:nvCxnSpPr>
          <p:spPr bwMode="auto">
            <a:xfrm>
              <a:off x="8813800" y="149225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9D466AC1-D929-0881-5ABF-7530E12B4C08}"/>
                </a:ext>
              </a:extLst>
            </p:cNvPr>
            <p:cNvCxnSpPr>
              <a:cxnSpLocks/>
            </p:cNvCxnSpPr>
            <p:nvPr/>
          </p:nvCxnSpPr>
          <p:spPr bwMode="auto">
            <a:xfrm>
              <a:off x="9220200" y="149225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FFDDEBBD-D2EF-55C6-C7C0-E2B085B85206}"/>
                </a:ext>
              </a:extLst>
            </p:cNvPr>
            <p:cNvCxnSpPr>
              <a:cxnSpLocks/>
            </p:cNvCxnSpPr>
            <p:nvPr/>
          </p:nvCxnSpPr>
          <p:spPr bwMode="auto">
            <a:xfrm>
              <a:off x="9267825" y="1492250"/>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62342743-21A4-D297-244A-CBA0FD022E2C}"/>
                </a:ext>
              </a:extLst>
            </p:cNvPr>
            <p:cNvCxnSpPr>
              <a:cxnSpLocks/>
            </p:cNvCxnSpPr>
            <p:nvPr/>
          </p:nvCxnSpPr>
          <p:spPr bwMode="auto">
            <a:xfrm>
              <a:off x="9245600" y="1492250"/>
              <a:ext cx="0" cy="130175"/>
            </a:xfrm>
            <a:prstGeom prst="line">
              <a:avLst/>
            </a:prstGeom>
            <a:noFill/>
            <a:ln w="28575" cap="flat" cmpd="sng" algn="ctr">
              <a:solidFill>
                <a:schemeClr val="accent5"/>
              </a:solidFill>
              <a:prstDash val="solid"/>
              <a:round/>
              <a:headEnd type="none" w="med" len="med"/>
              <a:tailEnd type="none" w="med" len="med"/>
            </a:ln>
            <a:effectLst/>
          </p:spPr>
        </p:cxnSp>
      </p:grpSp>
      <p:grpSp>
        <p:nvGrpSpPr>
          <p:cNvPr id="363" name="Group 362">
            <a:extLst>
              <a:ext uri="{FF2B5EF4-FFF2-40B4-BE49-F238E27FC236}">
                <a16:creationId xmlns:a16="http://schemas.microsoft.com/office/drawing/2014/main" id="{8A02E4E1-1A46-8098-65F0-AA01B8869442}"/>
              </a:ext>
            </a:extLst>
          </p:cNvPr>
          <p:cNvGrpSpPr/>
          <p:nvPr/>
        </p:nvGrpSpPr>
        <p:grpSpPr>
          <a:xfrm>
            <a:off x="6289675" y="1925869"/>
            <a:ext cx="3819525" cy="310896"/>
            <a:chOff x="6289675" y="1628775"/>
            <a:chExt cx="3819525" cy="130175"/>
          </a:xfrm>
        </p:grpSpPr>
        <p:cxnSp>
          <p:nvCxnSpPr>
            <p:cNvPr id="364" name="Straight Connector 363">
              <a:extLst>
                <a:ext uri="{FF2B5EF4-FFF2-40B4-BE49-F238E27FC236}">
                  <a16:creationId xmlns:a16="http://schemas.microsoft.com/office/drawing/2014/main" id="{0006E0C1-471C-FAD4-DC1D-4FCFC1DBDB6B}"/>
                </a:ext>
              </a:extLst>
            </p:cNvPr>
            <p:cNvCxnSpPr>
              <a:cxnSpLocks/>
            </p:cNvCxnSpPr>
            <p:nvPr/>
          </p:nvCxnSpPr>
          <p:spPr bwMode="auto">
            <a:xfrm>
              <a:off x="10109200" y="16287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07B86206-F90F-4B7C-9436-949A04C78375}"/>
                </a:ext>
              </a:extLst>
            </p:cNvPr>
            <p:cNvCxnSpPr>
              <a:cxnSpLocks/>
            </p:cNvCxnSpPr>
            <p:nvPr/>
          </p:nvCxnSpPr>
          <p:spPr bwMode="auto">
            <a:xfrm>
              <a:off x="8874125" y="16287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3BB2FB11-F4F2-224C-C965-6035E58CC085}"/>
                </a:ext>
              </a:extLst>
            </p:cNvPr>
            <p:cNvCxnSpPr>
              <a:cxnSpLocks/>
            </p:cNvCxnSpPr>
            <p:nvPr/>
          </p:nvCxnSpPr>
          <p:spPr bwMode="auto">
            <a:xfrm>
              <a:off x="9366250" y="16287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6AC12085-E961-9239-988E-DDF4720A97EF}"/>
                </a:ext>
              </a:extLst>
            </p:cNvPr>
            <p:cNvCxnSpPr>
              <a:cxnSpLocks/>
            </p:cNvCxnSpPr>
            <p:nvPr/>
          </p:nvCxnSpPr>
          <p:spPr bwMode="auto">
            <a:xfrm>
              <a:off x="7489825" y="16287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2F17D631-58A3-2723-4B88-15D1E6DE1CD5}"/>
                </a:ext>
              </a:extLst>
            </p:cNvPr>
            <p:cNvCxnSpPr>
              <a:cxnSpLocks/>
            </p:cNvCxnSpPr>
            <p:nvPr/>
          </p:nvCxnSpPr>
          <p:spPr bwMode="auto">
            <a:xfrm>
              <a:off x="7432675" y="16287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E753DE3F-4FCD-05CB-BE8B-6ED12737BC9E}"/>
                </a:ext>
              </a:extLst>
            </p:cNvPr>
            <p:cNvCxnSpPr>
              <a:cxnSpLocks/>
            </p:cNvCxnSpPr>
            <p:nvPr/>
          </p:nvCxnSpPr>
          <p:spPr bwMode="auto">
            <a:xfrm>
              <a:off x="7051675" y="16287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03A0D7E5-F396-6B98-C53A-C71F663D02A6}"/>
                </a:ext>
              </a:extLst>
            </p:cNvPr>
            <p:cNvCxnSpPr>
              <a:cxnSpLocks/>
            </p:cNvCxnSpPr>
            <p:nvPr/>
          </p:nvCxnSpPr>
          <p:spPr bwMode="auto">
            <a:xfrm>
              <a:off x="6696075" y="1628775"/>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A78FCBBA-B117-402A-55FC-6CBFF1A37F35}"/>
                </a:ext>
              </a:extLst>
            </p:cNvPr>
            <p:cNvCxnSpPr>
              <a:cxnSpLocks/>
            </p:cNvCxnSpPr>
            <p:nvPr/>
          </p:nvCxnSpPr>
          <p:spPr bwMode="auto">
            <a:xfrm>
              <a:off x="6289675"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F3EA4F74-DA40-01CB-B5CD-948CFE0558C4}"/>
                </a:ext>
              </a:extLst>
            </p:cNvPr>
            <p:cNvCxnSpPr>
              <a:cxnSpLocks/>
            </p:cNvCxnSpPr>
            <p:nvPr/>
          </p:nvCxnSpPr>
          <p:spPr bwMode="auto">
            <a:xfrm>
              <a:off x="7026275"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C54051A4-D293-D629-6370-4EAC1D584A7D}"/>
                </a:ext>
              </a:extLst>
            </p:cNvPr>
            <p:cNvCxnSpPr>
              <a:cxnSpLocks/>
            </p:cNvCxnSpPr>
            <p:nvPr/>
          </p:nvCxnSpPr>
          <p:spPr bwMode="auto">
            <a:xfrm>
              <a:off x="7080250"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76C501B8-EF4A-53E3-D035-39A6DF3A87C3}"/>
                </a:ext>
              </a:extLst>
            </p:cNvPr>
            <p:cNvCxnSpPr>
              <a:cxnSpLocks/>
            </p:cNvCxnSpPr>
            <p:nvPr/>
          </p:nvCxnSpPr>
          <p:spPr bwMode="auto">
            <a:xfrm>
              <a:off x="7461250"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C386D9EC-76FE-4CEA-03B9-405BF2AECB07}"/>
                </a:ext>
              </a:extLst>
            </p:cNvPr>
            <p:cNvCxnSpPr>
              <a:cxnSpLocks/>
            </p:cNvCxnSpPr>
            <p:nvPr/>
          </p:nvCxnSpPr>
          <p:spPr bwMode="auto">
            <a:xfrm>
              <a:off x="7515225"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74CF5A4E-916D-2E4A-7B10-34E50A06C921}"/>
                </a:ext>
              </a:extLst>
            </p:cNvPr>
            <p:cNvCxnSpPr>
              <a:cxnSpLocks/>
            </p:cNvCxnSpPr>
            <p:nvPr/>
          </p:nvCxnSpPr>
          <p:spPr bwMode="auto">
            <a:xfrm>
              <a:off x="9391650"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D931B3D0-4671-D2CE-8521-4AE50BC6C9E5}"/>
                </a:ext>
              </a:extLst>
            </p:cNvPr>
            <p:cNvCxnSpPr>
              <a:cxnSpLocks/>
            </p:cNvCxnSpPr>
            <p:nvPr/>
          </p:nvCxnSpPr>
          <p:spPr bwMode="auto">
            <a:xfrm>
              <a:off x="9309100"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F0F8F3EC-D00C-DB37-F81C-E79ABE0404F4}"/>
                </a:ext>
              </a:extLst>
            </p:cNvPr>
            <p:cNvCxnSpPr>
              <a:cxnSpLocks/>
            </p:cNvCxnSpPr>
            <p:nvPr/>
          </p:nvCxnSpPr>
          <p:spPr bwMode="auto">
            <a:xfrm>
              <a:off x="9337675"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C0CAC26A-C281-FF06-E1B0-167B3674AF86}"/>
                </a:ext>
              </a:extLst>
            </p:cNvPr>
            <p:cNvCxnSpPr>
              <a:cxnSpLocks/>
            </p:cNvCxnSpPr>
            <p:nvPr/>
          </p:nvCxnSpPr>
          <p:spPr bwMode="auto">
            <a:xfrm>
              <a:off x="8902700"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B5168159-E2E9-B753-53BF-00E2C663EB57}"/>
                </a:ext>
              </a:extLst>
            </p:cNvPr>
            <p:cNvCxnSpPr>
              <a:cxnSpLocks/>
            </p:cNvCxnSpPr>
            <p:nvPr/>
          </p:nvCxnSpPr>
          <p:spPr bwMode="auto">
            <a:xfrm>
              <a:off x="8931275" y="162877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373069D5-537F-2908-E089-F18F7D7620FF}"/>
                </a:ext>
              </a:extLst>
            </p:cNvPr>
            <p:cNvCxnSpPr>
              <a:cxnSpLocks/>
            </p:cNvCxnSpPr>
            <p:nvPr/>
          </p:nvCxnSpPr>
          <p:spPr bwMode="auto">
            <a:xfrm>
              <a:off x="7559675" y="1628775"/>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353AF144-33DA-0562-2796-974E960816E9}"/>
                </a:ext>
              </a:extLst>
            </p:cNvPr>
            <p:cNvCxnSpPr>
              <a:cxnSpLocks/>
            </p:cNvCxnSpPr>
            <p:nvPr/>
          </p:nvCxnSpPr>
          <p:spPr bwMode="auto">
            <a:xfrm>
              <a:off x="7105650" y="1628775"/>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5D06D5C2-CC8E-D22D-95B7-D48A31784C36}"/>
                </a:ext>
              </a:extLst>
            </p:cNvPr>
            <p:cNvCxnSpPr>
              <a:cxnSpLocks/>
            </p:cNvCxnSpPr>
            <p:nvPr/>
          </p:nvCxnSpPr>
          <p:spPr bwMode="auto">
            <a:xfrm>
              <a:off x="7543800" y="1628775"/>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913A5027-E76A-3CBC-7AAD-02ED16B7A1CD}"/>
                </a:ext>
              </a:extLst>
            </p:cNvPr>
            <p:cNvCxnSpPr>
              <a:cxnSpLocks/>
            </p:cNvCxnSpPr>
            <p:nvPr/>
          </p:nvCxnSpPr>
          <p:spPr bwMode="auto">
            <a:xfrm>
              <a:off x="7588250" y="1628775"/>
              <a:ext cx="0" cy="130175"/>
            </a:xfrm>
            <a:prstGeom prst="line">
              <a:avLst/>
            </a:prstGeom>
            <a:noFill/>
            <a:ln w="28575" cap="flat" cmpd="sng" algn="ctr">
              <a:solidFill>
                <a:schemeClr val="bg2"/>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976E0DBE-DB90-967B-C241-15DC673622ED}"/>
              </a:ext>
            </a:extLst>
          </p:cNvPr>
          <p:cNvGrpSpPr/>
          <p:nvPr/>
        </p:nvGrpSpPr>
        <p:grpSpPr>
          <a:xfrm>
            <a:off x="6311927" y="2239438"/>
            <a:ext cx="3108457" cy="310896"/>
            <a:chOff x="6311927" y="1761023"/>
            <a:chExt cx="3108457" cy="130175"/>
          </a:xfrm>
        </p:grpSpPr>
        <p:cxnSp>
          <p:nvCxnSpPr>
            <p:cNvPr id="386" name="Straight Connector 385">
              <a:extLst>
                <a:ext uri="{FF2B5EF4-FFF2-40B4-BE49-F238E27FC236}">
                  <a16:creationId xmlns:a16="http://schemas.microsoft.com/office/drawing/2014/main" id="{AE51CF6D-986E-1F02-BDF8-CF6DE2E24A55}"/>
                </a:ext>
              </a:extLst>
            </p:cNvPr>
            <p:cNvCxnSpPr>
              <a:cxnSpLocks/>
            </p:cNvCxnSpPr>
            <p:nvPr/>
          </p:nvCxnSpPr>
          <p:spPr bwMode="auto">
            <a:xfrm>
              <a:off x="6311927" y="1761023"/>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843D43CC-BDB5-4447-81A8-E8FAB760E09A}"/>
                </a:ext>
              </a:extLst>
            </p:cNvPr>
            <p:cNvCxnSpPr>
              <a:cxnSpLocks/>
            </p:cNvCxnSpPr>
            <p:nvPr/>
          </p:nvCxnSpPr>
          <p:spPr bwMode="auto">
            <a:xfrm>
              <a:off x="6717488" y="1761023"/>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685D3C3B-C64E-9A0D-C792-57785855125A}"/>
                </a:ext>
              </a:extLst>
            </p:cNvPr>
            <p:cNvCxnSpPr>
              <a:cxnSpLocks/>
            </p:cNvCxnSpPr>
            <p:nvPr/>
          </p:nvCxnSpPr>
          <p:spPr bwMode="auto">
            <a:xfrm>
              <a:off x="7652040" y="1761023"/>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B9916218-A0E0-3789-F0CE-6C6C188FB3C2}"/>
                </a:ext>
              </a:extLst>
            </p:cNvPr>
            <p:cNvCxnSpPr>
              <a:cxnSpLocks/>
            </p:cNvCxnSpPr>
            <p:nvPr/>
          </p:nvCxnSpPr>
          <p:spPr bwMode="auto">
            <a:xfrm>
              <a:off x="7709977" y="1761023"/>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9EA87045-10C3-EB3B-6352-8ED3FE09106C}"/>
                </a:ext>
              </a:extLst>
            </p:cNvPr>
            <p:cNvCxnSpPr>
              <a:cxnSpLocks/>
            </p:cNvCxnSpPr>
            <p:nvPr/>
          </p:nvCxnSpPr>
          <p:spPr bwMode="auto">
            <a:xfrm>
              <a:off x="8954367" y="1761023"/>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810CDE0C-06DB-3103-4D45-CE41A924E06F}"/>
                </a:ext>
              </a:extLst>
            </p:cNvPr>
            <p:cNvCxnSpPr>
              <a:cxnSpLocks/>
            </p:cNvCxnSpPr>
            <p:nvPr/>
          </p:nvCxnSpPr>
          <p:spPr bwMode="auto">
            <a:xfrm>
              <a:off x="7606698" y="1761023"/>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2C28AAC-CF4B-E7A1-7DE3-0B405F95CCFE}"/>
                </a:ext>
              </a:extLst>
            </p:cNvPr>
            <p:cNvCxnSpPr>
              <a:cxnSpLocks/>
            </p:cNvCxnSpPr>
            <p:nvPr/>
          </p:nvCxnSpPr>
          <p:spPr bwMode="auto">
            <a:xfrm>
              <a:off x="7736427" y="1761023"/>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A4FF8361-8715-E8FB-74A9-F6E8CDD8A268}"/>
                </a:ext>
              </a:extLst>
            </p:cNvPr>
            <p:cNvCxnSpPr>
              <a:cxnSpLocks/>
            </p:cNvCxnSpPr>
            <p:nvPr/>
          </p:nvCxnSpPr>
          <p:spPr bwMode="auto">
            <a:xfrm>
              <a:off x="7767914" y="1761023"/>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36416EE6-D668-98EC-151D-781B66E3AE64}"/>
                </a:ext>
              </a:extLst>
            </p:cNvPr>
            <p:cNvCxnSpPr>
              <a:cxnSpLocks/>
            </p:cNvCxnSpPr>
            <p:nvPr/>
          </p:nvCxnSpPr>
          <p:spPr bwMode="auto">
            <a:xfrm>
              <a:off x="7754060" y="1761023"/>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B54F6AF7-0436-B467-2A3A-35001EC505D4}"/>
                </a:ext>
              </a:extLst>
            </p:cNvPr>
            <p:cNvCxnSpPr>
              <a:cxnSpLocks/>
            </p:cNvCxnSpPr>
            <p:nvPr/>
          </p:nvCxnSpPr>
          <p:spPr bwMode="auto">
            <a:xfrm>
              <a:off x="7823333" y="1761023"/>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653482C7-3DED-7A3E-FA42-F8998D5ABA3C}"/>
                </a:ext>
              </a:extLst>
            </p:cNvPr>
            <p:cNvCxnSpPr>
              <a:cxnSpLocks/>
            </p:cNvCxnSpPr>
            <p:nvPr/>
          </p:nvCxnSpPr>
          <p:spPr bwMode="auto">
            <a:xfrm>
              <a:off x="7876232" y="1761023"/>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BA23E29A-0AAD-5F5D-981F-744FE5A1A925}"/>
                </a:ext>
              </a:extLst>
            </p:cNvPr>
            <p:cNvCxnSpPr>
              <a:cxnSpLocks/>
            </p:cNvCxnSpPr>
            <p:nvPr/>
          </p:nvCxnSpPr>
          <p:spPr bwMode="auto">
            <a:xfrm>
              <a:off x="7917795" y="1761023"/>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D8C64DE0-D38F-2707-4257-973D4ADCC0C2}"/>
                </a:ext>
              </a:extLst>
            </p:cNvPr>
            <p:cNvCxnSpPr>
              <a:cxnSpLocks/>
            </p:cNvCxnSpPr>
            <p:nvPr/>
          </p:nvCxnSpPr>
          <p:spPr bwMode="auto">
            <a:xfrm>
              <a:off x="7892605" y="1761023"/>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84241FDF-B64C-03D5-7778-861F385B1030}"/>
                </a:ext>
              </a:extLst>
            </p:cNvPr>
            <p:cNvCxnSpPr>
              <a:cxnSpLocks/>
            </p:cNvCxnSpPr>
            <p:nvPr/>
          </p:nvCxnSpPr>
          <p:spPr bwMode="auto">
            <a:xfrm>
              <a:off x="9420384" y="1761023"/>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04124A0E-3CD4-D38B-EAB4-E4DCB9DA030C}"/>
                </a:ext>
              </a:extLst>
            </p:cNvPr>
            <p:cNvCxnSpPr>
              <a:cxnSpLocks/>
            </p:cNvCxnSpPr>
            <p:nvPr/>
          </p:nvCxnSpPr>
          <p:spPr bwMode="auto">
            <a:xfrm>
              <a:off x="7683528" y="1761023"/>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F3EFDE0A-ED21-664F-5370-82DCC4C66DDC}"/>
                </a:ext>
              </a:extLst>
            </p:cNvPr>
            <p:cNvCxnSpPr>
              <a:cxnSpLocks/>
            </p:cNvCxnSpPr>
            <p:nvPr/>
          </p:nvCxnSpPr>
          <p:spPr bwMode="auto">
            <a:xfrm>
              <a:off x="7798143" y="1761023"/>
              <a:ext cx="0" cy="130175"/>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E79BA760-7729-37A3-9B17-72F521FD0A90}"/>
                </a:ext>
              </a:extLst>
            </p:cNvPr>
            <p:cNvCxnSpPr>
              <a:cxnSpLocks/>
            </p:cNvCxnSpPr>
            <p:nvPr/>
          </p:nvCxnSpPr>
          <p:spPr bwMode="auto">
            <a:xfrm>
              <a:off x="7848523" y="1761023"/>
              <a:ext cx="0" cy="130175"/>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ADF3CE78-2A44-A9FC-1619-8D6849A3CB93}"/>
                </a:ext>
              </a:extLst>
            </p:cNvPr>
            <p:cNvCxnSpPr>
              <a:cxnSpLocks/>
            </p:cNvCxnSpPr>
            <p:nvPr/>
          </p:nvCxnSpPr>
          <p:spPr bwMode="auto">
            <a:xfrm>
              <a:off x="7626850" y="1761023"/>
              <a:ext cx="0" cy="130175"/>
            </a:xfrm>
            <a:prstGeom prst="line">
              <a:avLst/>
            </a:prstGeom>
            <a:noFill/>
            <a:ln w="28575" cap="flat" cmpd="sng" algn="ctr">
              <a:solidFill>
                <a:srgbClr val="92D050"/>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651F8C8C-E46B-8B38-366E-7A6FE64B89B2}"/>
              </a:ext>
            </a:extLst>
          </p:cNvPr>
          <p:cNvGrpSpPr/>
          <p:nvPr/>
        </p:nvGrpSpPr>
        <p:grpSpPr>
          <a:xfrm>
            <a:off x="6337118" y="2553007"/>
            <a:ext cx="3801183" cy="310896"/>
            <a:chOff x="6337118" y="1900828"/>
            <a:chExt cx="3801183" cy="130175"/>
          </a:xfrm>
        </p:grpSpPr>
        <p:cxnSp>
          <p:nvCxnSpPr>
            <p:cNvPr id="405" name="Straight Connector 404">
              <a:extLst>
                <a:ext uri="{FF2B5EF4-FFF2-40B4-BE49-F238E27FC236}">
                  <a16:creationId xmlns:a16="http://schemas.microsoft.com/office/drawing/2014/main" id="{44D9BBBE-F118-8C53-74C3-291FE00285ED}"/>
                </a:ext>
              </a:extLst>
            </p:cNvPr>
            <p:cNvCxnSpPr>
              <a:cxnSpLocks/>
            </p:cNvCxnSpPr>
            <p:nvPr/>
          </p:nvCxnSpPr>
          <p:spPr bwMode="auto">
            <a:xfrm>
              <a:off x="6337118"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A253DC7C-F387-0EA6-4220-79500E1C3F26}"/>
                </a:ext>
              </a:extLst>
            </p:cNvPr>
            <p:cNvCxnSpPr>
              <a:cxnSpLocks/>
            </p:cNvCxnSpPr>
            <p:nvPr/>
          </p:nvCxnSpPr>
          <p:spPr bwMode="auto">
            <a:xfrm>
              <a:off x="7124308"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DAAC623B-0BB8-6EA7-3956-06AD942D4FF3}"/>
                </a:ext>
              </a:extLst>
            </p:cNvPr>
            <p:cNvCxnSpPr>
              <a:cxnSpLocks/>
            </p:cNvCxnSpPr>
            <p:nvPr/>
          </p:nvCxnSpPr>
          <p:spPr bwMode="auto">
            <a:xfrm>
              <a:off x="7439184"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2BABA11F-391F-F51D-FBCD-39837E251952}"/>
                </a:ext>
              </a:extLst>
            </p:cNvPr>
            <p:cNvCxnSpPr>
              <a:cxnSpLocks/>
            </p:cNvCxnSpPr>
            <p:nvPr/>
          </p:nvCxnSpPr>
          <p:spPr bwMode="auto">
            <a:xfrm>
              <a:off x="7463114"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7179B2BF-A372-95FE-7038-7B216CA7CB2E}"/>
                </a:ext>
              </a:extLst>
            </p:cNvPr>
            <p:cNvCxnSpPr>
              <a:cxnSpLocks/>
            </p:cNvCxnSpPr>
            <p:nvPr/>
          </p:nvCxnSpPr>
          <p:spPr bwMode="auto">
            <a:xfrm>
              <a:off x="8767961"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F791B372-BC16-B873-270C-895B4C615BB6}"/>
                </a:ext>
              </a:extLst>
            </p:cNvPr>
            <p:cNvCxnSpPr>
              <a:cxnSpLocks/>
            </p:cNvCxnSpPr>
            <p:nvPr/>
          </p:nvCxnSpPr>
          <p:spPr bwMode="auto">
            <a:xfrm>
              <a:off x="9827204"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04296023-EC73-831F-67BE-FA89DECB9719}"/>
                </a:ext>
              </a:extLst>
            </p:cNvPr>
            <p:cNvCxnSpPr>
              <a:cxnSpLocks/>
            </p:cNvCxnSpPr>
            <p:nvPr/>
          </p:nvCxnSpPr>
          <p:spPr bwMode="auto">
            <a:xfrm>
              <a:off x="10138301"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B76B6FE0-2BAF-75A9-CDA7-0D32AEB1DAA4}"/>
                </a:ext>
              </a:extLst>
            </p:cNvPr>
            <p:cNvCxnSpPr>
              <a:cxnSpLocks/>
            </p:cNvCxnSpPr>
            <p:nvPr/>
          </p:nvCxnSpPr>
          <p:spPr bwMode="auto">
            <a:xfrm>
              <a:off x="7936688"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4675CA28-5021-5628-0F25-3F51C0BDF6CE}"/>
                </a:ext>
              </a:extLst>
            </p:cNvPr>
            <p:cNvCxnSpPr>
              <a:cxnSpLocks/>
            </p:cNvCxnSpPr>
            <p:nvPr/>
          </p:nvCxnSpPr>
          <p:spPr bwMode="auto">
            <a:xfrm>
              <a:off x="7964397"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4AA152E9-94D2-3FA0-C167-5E9B8C8DCDD3}"/>
                </a:ext>
              </a:extLst>
            </p:cNvPr>
            <p:cNvCxnSpPr>
              <a:cxnSpLocks/>
            </p:cNvCxnSpPr>
            <p:nvPr/>
          </p:nvCxnSpPr>
          <p:spPr bwMode="auto">
            <a:xfrm>
              <a:off x="7988327"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E4A3B98B-BC1E-A042-E91D-07EC6ABDCFAC}"/>
                </a:ext>
              </a:extLst>
            </p:cNvPr>
            <p:cNvCxnSpPr>
              <a:cxnSpLocks/>
            </p:cNvCxnSpPr>
            <p:nvPr/>
          </p:nvCxnSpPr>
          <p:spPr bwMode="auto">
            <a:xfrm>
              <a:off x="7997143"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9CEF46A1-9D62-2C55-EDB9-1E04BB8FCA48}"/>
                </a:ext>
              </a:extLst>
            </p:cNvPr>
            <p:cNvCxnSpPr>
              <a:cxnSpLocks/>
            </p:cNvCxnSpPr>
            <p:nvPr/>
          </p:nvCxnSpPr>
          <p:spPr bwMode="auto">
            <a:xfrm>
              <a:off x="9429199"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A2AE3927-2050-B229-7D6B-E50DDA20A571}"/>
                </a:ext>
              </a:extLst>
            </p:cNvPr>
            <p:cNvCxnSpPr>
              <a:cxnSpLocks/>
            </p:cNvCxnSpPr>
            <p:nvPr/>
          </p:nvCxnSpPr>
          <p:spPr bwMode="auto">
            <a:xfrm>
              <a:off x="9464465"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805B6B87-7249-C5C2-F6ED-8F199353DB61}"/>
                </a:ext>
              </a:extLst>
            </p:cNvPr>
            <p:cNvCxnSpPr>
              <a:cxnSpLocks/>
            </p:cNvCxnSpPr>
            <p:nvPr/>
          </p:nvCxnSpPr>
          <p:spPr bwMode="auto">
            <a:xfrm>
              <a:off x="9441794" y="1900828"/>
              <a:ext cx="0" cy="130175"/>
            </a:xfrm>
            <a:prstGeom prst="line">
              <a:avLst/>
            </a:prstGeom>
            <a:noFill/>
            <a:ln w="28575" cap="flat" cmpd="sng" algn="ctr">
              <a:solidFill>
                <a:srgbClr val="C00000"/>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3975CC4E-3F83-856C-07A7-DE2D37A5A9E6}"/>
              </a:ext>
            </a:extLst>
          </p:cNvPr>
          <p:cNvGrpSpPr/>
          <p:nvPr/>
        </p:nvGrpSpPr>
        <p:grpSpPr>
          <a:xfrm>
            <a:off x="6334599" y="2866576"/>
            <a:ext cx="3801183" cy="310896"/>
            <a:chOff x="6334599" y="2041892"/>
            <a:chExt cx="3801183" cy="130175"/>
          </a:xfrm>
        </p:grpSpPr>
        <p:cxnSp>
          <p:nvCxnSpPr>
            <p:cNvPr id="420" name="Straight Connector 419">
              <a:extLst>
                <a:ext uri="{FF2B5EF4-FFF2-40B4-BE49-F238E27FC236}">
                  <a16:creationId xmlns:a16="http://schemas.microsoft.com/office/drawing/2014/main" id="{9E9B7737-6212-9919-63D7-49F3E9907E08}"/>
                </a:ext>
              </a:extLst>
            </p:cNvPr>
            <p:cNvCxnSpPr>
              <a:cxnSpLocks/>
            </p:cNvCxnSpPr>
            <p:nvPr/>
          </p:nvCxnSpPr>
          <p:spPr bwMode="auto">
            <a:xfrm>
              <a:off x="7949283" y="2041892"/>
              <a:ext cx="0" cy="130175"/>
            </a:xfrm>
            <a:prstGeom prst="line">
              <a:avLst/>
            </a:prstGeom>
            <a:noFill/>
            <a:ln w="28575" cap="flat" cmpd="sng" algn="ctr">
              <a:solidFill>
                <a:srgbClr val="C00000"/>
              </a:solidFill>
              <a:prstDash val="solid"/>
              <a:round/>
              <a:headEnd type="none" w="med" len="med"/>
              <a:tailEnd type="none" w="med" len="med"/>
            </a:ln>
            <a:effectLst/>
          </p:spPr>
        </p:cxnSp>
        <p:grpSp>
          <p:nvGrpSpPr>
            <p:cNvPr id="421" name="Group 420">
              <a:extLst>
                <a:ext uri="{FF2B5EF4-FFF2-40B4-BE49-F238E27FC236}">
                  <a16:creationId xmlns:a16="http://schemas.microsoft.com/office/drawing/2014/main" id="{7FCC7393-8FD0-EDE2-6BD3-A85915374C37}"/>
                </a:ext>
              </a:extLst>
            </p:cNvPr>
            <p:cNvGrpSpPr/>
            <p:nvPr/>
          </p:nvGrpSpPr>
          <p:grpSpPr>
            <a:xfrm>
              <a:off x="6334599" y="2041892"/>
              <a:ext cx="3801183" cy="130175"/>
              <a:chOff x="6334599" y="2049450"/>
              <a:chExt cx="3801183" cy="130175"/>
            </a:xfrm>
          </p:grpSpPr>
          <p:grpSp>
            <p:nvGrpSpPr>
              <p:cNvPr id="422" name="Group 421">
                <a:extLst>
                  <a:ext uri="{FF2B5EF4-FFF2-40B4-BE49-F238E27FC236}">
                    <a16:creationId xmlns:a16="http://schemas.microsoft.com/office/drawing/2014/main" id="{94133226-839A-331E-F4CC-9CF43B294D8C}"/>
                  </a:ext>
                </a:extLst>
              </p:cNvPr>
              <p:cNvGrpSpPr/>
              <p:nvPr/>
            </p:nvGrpSpPr>
            <p:grpSpPr>
              <a:xfrm>
                <a:off x="6334599" y="2049450"/>
                <a:ext cx="3801183" cy="130175"/>
                <a:chOff x="6337118" y="1900828"/>
                <a:chExt cx="3801183" cy="130175"/>
              </a:xfrm>
            </p:grpSpPr>
            <p:cxnSp>
              <p:nvCxnSpPr>
                <p:cNvPr id="424" name="Straight Connector 423">
                  <a:extLst>
                    <a:ext uri="{FF2B5EF4-FFF2-40B4-BE49-F238E27FC236}">
                      <a16:creationId xmlns:a16="http://schemas.microsoft.com/office/drawing/2014/main" id="{8B9474B2-EFFB-49F7-CD8E-44D7390ABCAE}"/>
                    </a:ext>
                  </a:extLst>
                </p:cNvPr>
                <p:cNvCxnSpPr>
                  <a:cxnSpLocks/>
                </p:cNvCxnSpPr>
                <p:nvPr/>
              </p:nvCxnSpPr>
              <p:spPr bwMode="auto">
                <a:xfrm>
                  <a:off x="6337118"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6FD2BF53-B779-5444-08BE-88179810FDB8}"/>
                    </a:ext>
                  </a:extLst>
                </p:cNvPr>
                <p:cNvCxnSpPr>
                  <a:cxnSpLocks/>
                </p:cNvCxnSpPr>
                <p:nvPr/>
              </p:nvCxnSpPr>
              <p:spPr bwMode="auto">
                <a:xfrm>
                  <a:off x="7124308"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2BD39383-0768-4ED7-7FC1-569246ECEABF}"/>
                    </a:ext>
                  </a:extLst>
                </p:cNvPr>
                <p:cNvCxnSpPr>
                  <a:cxnSpLocks/>
                </p:cNvCxnSpPr>
                <p:nvPr/>
              </p:nvCxnSpPr>
              <p:spPr bwMode="auto">
                <a:xfrm>
                  <a:off x="7439184"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E2831E2E-E39C-DC0E-0428-016759F04559}"/>
                    </a:ext>
                  </a:extLst>
                </p:cNvPr>
                <p:cNvCxnSpPr>
                  <a:cxnSpLocks/>
                </p:cNvCxnSpPr>
                <p:nvPr/>
              </p:nvCxnSpPr>
              <p:spPr bwMode="auto">
                <a:xfrm>
                  <a:off x="7463114"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BE373574-2454-08A6-0540-5396C7DB36F4}"/>
                    </a:ext>
                  </a:extLst>
                </p:cNvPr>
                <p:cNvCxnSpPr>
                  <a:cxnSpLocks/>
                </p:cNvCxnSpPr>
                <p:nvPr/>
              </p:nvCxnSpPr>
              <p:spPr bwMode="auto">
                <a:xfrm>
                  <a:off x="8767961"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98AF9ECB-9E2E-D1AD-48E5-B003AA471614}"/>
                    </a:ext>
                  </a:extLst>
                </p:cNvPr>
                <p:cNvCxnSpPr>
                  <a:cxnSpLocks/>
                </p:cNvCxnSpPr>
                <p:nvPr/>
              </p:nvCxnSpPr>
              <p:spPr bwMode="auto">
                <a:xfrm>
                  <a:off x="9830983"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5DE75E89-1E89-E9B3-006A-5F5B1C87E995}"/>
                    </a:ext>
                  </a:extLst>
                </p:cNvPr>
                <p:cNvCxnSpPr>
                  <a:cxnSpLocks/>
                </p:cNvCxnSpPr>
                <p:nvPr/>
              </p:nvCxnSpPr>
              <p:spPr bwMode="auto">
                <a:xfrm>
                  <a:off x="10138301"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51768798-A77C-73DF-69B9-944EC969F72B}"/>
                    </a:ext>
                  </a:extLst>
                </p:cNvPr>
                <p:cNvCxnSpPr>
                  <a:cxnSpLocks/>
                </p:cNvCxnSpPr>
                <p:nvPr/>
              </p:nvCxnSpPr>
              <p:spPr bwMode="auto">
                <a:xfrm>
                  <a:off x="7964397"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CCF6F066-07FE-BBD7-F31D-098AD747040B}"/>
                    </a:ext>
                  </a:extLst>
                </p:cNvPr>
                <p:cNvCxnSpPr>
                  <a:cxnSpLocks/>
                </p:cNvCxnSpPr>
                <p:nvPr/>
              </p:nvCxnSpPr>
              <p:spPr bwMode="auto">
                <a:xfrm>
                  <a:off x="7992105"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BEF92E90-3F72-521E-BBC6-873BF3DD52A8}"/>
                    </a:ext>
                  </a:extLst>
                </p:cNvPr>
                <p:cNvCxnSpPr>
                  <a:cxnSpLocks/>
                </p:cNvCxnSpPr>
                <p:nvPr/>
              </p:nvCxnSpPr>
              <p:spPr bwMode="auto">
                <a:xfrm>
                  <a:off x="9436756"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5545BA9D-BB8B-58F9-4FA0-35D95D054B32}"/>
                    </a:ext>
                  </a:extLst>
                </p:cNvPr>
                <p:cNvCxnSpPr>
                  <a:cxnSpLocks/>
                </p:cNvCxnSpPr>
                <p:nvPr/>
              </p:nvCxnSpPr>
              <p:spPr bwMode="auto">
                <a:xfrm>
                  <a:off x="9464465" y="1900828"/>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421C394C-B10F-65A3-9D87-811C60FBE32F}"/>
                    </a:ext>
                  </a:extLst>
                </p:cNvPr>
                <p:cNvCxnSpPr>
                  <a:cxnSpLocks/>
                </p:cNvCxnSpPr>
                <p:nvPr/>
              </p:nvCxnSpPr>
              <p:spPr bwMode="auto">
                <a:xfrm>
                  <a:off x="9479580" y="1900828"/>
                  <a:ext cx="0" cy="130175"/>
                </a:xfrm>
                <a:prstGeom prst="line">
                  <a:avLst/>
                </a:prstGeom>
                <a:noFill/>
                <a:ln w="28575" cap="flat" cmpd="sng" algn="ctr">
                  <a:solidFill>
                    <a:srgbClr val="C00000"/>
                  </a:solidFill>
                  <a:prstDash val="solid"/>
                  <a:round/>
                  <a:headEnd type="none" w="med" len="med"/>
                  <a:tailEnd type="none" w="med" len="med"/>
                </a:ln>
                <a:effectLst/>
              </p:spPr>
            </p:cxnSp>
          </p:grpSp>
          <p:cxnSp>
            <p:nvCxnSpPr>
              <p:cNvPr id="423" name="Straight Connector 422">
                <a:extLst>
                  <a:ext uri="{FF2B5EF4-FFF2-40B4-BE49-F238E27FC236}">
                    <a16:creationId xmlns:a16="http://schemas.microsoft.com/office/drawing/2014/main" id="{4D34F57E-0799-0F48-699C-66984D9EF630}"/>
                  </a:ext>
                </a:extLst>
              </p:cNvPr>
              <p:cNvCxnSpPr>
                <a:cxnSpLocks/>
              </p:cNvCxnSpPr>
              <p:nvPr/>
            </p:nvCxnSpPr>
            <p:spPr bwMode="auto">
              <a:xfrm>
                <a:off x="9511067" y="2049450"/>
                <a:ext cx="0" cy="130175"/>
              </a:xfrm>
              <a:prstGeom prst="line">
                <a:avLst/>
              </a:prstGeom>
              <a:noFill/>
              <a:ln w="28575" cap="flat" cmpd="sng" algn="ctr">
                <a:solidFill>
                  <a:schemeClr val="accent2"/>
                </a:solidFill>
                <a:prstDash val="solid"/>
                <a:round/>
                <a:headEnd type="none" w="med" len="med"/>
                <a:tailEnd type="none" w="med" len="med"/>
              </a:ln>
              <a:effectLst/>
            </p:spPr>
          </p:cxnSp>
        </p:grpSp>
      </p:grpSp>
      <p:grpSp>
        <p:nvGrpSpPr>
          <p:cNvPr id="465" name="Group 464">
            <a:extLst>
              <a:ext uri="{FF2B5EF4-FFF2-40B4-BE49-F238E27FC236}">
                <a16:creationId xmlns:a16="http://schemas.microsoft.com/office/drawing/2014/main" id="{DF48D0C1-7429-E289-8451-FFC17E7E49CD}"/>
              </a:ext>
            </a:extLst>
          </p:cNvPr>
          <p:cNvGrpSpPr/>
          <p:nvPr/>
        </p:nvGrpSpPr>
        <p:grpSpPr>
          <a:xfrm>
            <a:off x="6337118" y="3180145"/>
            <a:ext cx="3850302" cy="310896"/>
            <a:chOff x="6337118" y="2313944"/>
            <a:chExt cx="3850302" cy="130175"/>
          </a:xfrm>
        </p:grpSpPr>
        <p:cxnSp>
          <p:nvCxnSpPr>
            <p:cNvPr id="466" name="Straight Connector 465">
              <a:extLst>
                <a:ext uri="{FF2B5EF4-FFF2-40B4-BE49-F238E27FC236}">
                  <a16:creationId xmlns:a16="http://schemas.microsoft.com/office/drawing/2014/main" id="{124935D1-D8C4-5960-2C6F-879461AC702B}"/>
                </a:ext>
              </a:extLst>
            </p:cNvPr>
            <p:cNvCxnSpPr>
              <a:cxnSpLocks/>
            </p:cNvCxnSpPr>
            <p:nvPr/>
          </p:nvCxnSpPr>
          <p:spPr bwMode="auto">
            <a:xfrm>
              <a:off x="6337118"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428F8D53-25BC-66D3-6017-DDAA919EF51B}"/>
                </a:ext>
              </a:extLst>
            </p:cNvPr>
            <p:cNvCxnSpPr>
              <a:cxnSpLocks/>
            </p:cNvCxnSpPr>
            <p:nvPr/>
          </p:nvCxnSpPr>
          <p:spPr bwMode="auto">
            <a:xfrm>
              <a:off x="6451733"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1EBC6F68-1A24-B6B6-4CEC-AC765C61C757}"/>
                </a:ext>
              </a:extLst>
            </p:cNvPr>
            <p:cNvCxnSpPr>
              <a:cxnSpLocks/>
            </p:cNvCxnSpPr>
            <p:nvPr/>
          </p:nvCxnSpPr>
          <p:spPr bwMode="auto">
            <a:xfrm>
              <a:off x="6524784"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49ABC7CF-2B94-0E9F-D057-DBE0185877AE}"/>
                </a:ext>
              </a:extLst>
            </p:cNvPr>
            <p:cNvCxnSpPr>
              <a:cxnSpLocks/>
            </p:cNvCxnSpPr>
            <p:nvPr/>
          </p:nvCxnSpPr>
          <p:spPr bwMode="auto">
            <a:xfrm>
              <a:off x="6476923"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5AC632B5-9F8C-A900-E15E-C785E0B9B0BF}"/>
                </a:ext>
              </a:extLst>
            </p:cNvPr>
            <p:cNvCxnSpPr>
              <a:cxnSpLocks/>
            </p:cNvCxnSpPr>
            <p:nvPr/>
          </p:nvCxnSpPr>
          <p:spPr bwMode="auto">
            <a:xfrm>
              <a:off x="6497075"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44494089-B495-75D2-BFAD-ED16AF81C71B}"/>
                </a:ext>
              </a:extLst>
            </p:cNvPr>
            <p:cNvCxnSpPr>
              <a:cxnSpLocks/>
            </p:cNvCxnSpPr>
            <p:nvPr/>
          </p:nvCxnSpPr>
          <p:spPr bwMode="auto">
            <a:xfrm>
              <a:off x="6781723"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9A0D7180-24C3-7DB1-9327-DA68592BEC15}"/>
                </a:ext>
              </a:extLst>
            </p:cNvPr>
            <p:cNvCxnSpPr>
              <a:cxnSpLocks/>
            </p:cNvCxnSpPr>
            <p:nvPr/>
          </p:nvCxnSpPr>
          <p:spPr bwMode="auto">
            <a:xfrm>
              <a:off x="6820767"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1917C27B-9E6B-93CB-88EF-E857F953FB65}"/>
                </a:ext>
              </a:extLst>
            </p:cNvPr>
            <p:cNvCxnSpPr>
              <a:cxnSpLocks/>
            </p:cNvCxnSpPr>
            <p:nvPr/>
          </p:nvCxnSpPr>
          <p:spPr bwMode="auto">
            <a:xfrm>
              <a:off x="6799355"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9295B398-2C4D-DDAC-F11C-5E410787E4AB}"/>
                </a:ext>
              </a:extLst>
            </p:cNvPr>
            <p:cNvCxnSpPr>
              <a:cxnSpLocks/>
            </p:cNvCxnSpPr>
            <p:nvPr/>
          </p:nvCxnSpPr>
          <p:spPr bwMode="auto">
            <a:xfrm>
              <a:off x="8183550"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F5AEC155-7C45-046A-98E9-DA4066897A90}"/>
                </a:ext>
              </a:extLst>
            </p:cNvPr>
            <p:cNvCxnSpPr>
              <a:cxnSpLocks/>
            </p:cNvCxnSpPr>
            <p:nvPr/>
          </p:nvCxnSpPr>
          <p:spPr bwMode="auto">
            <a:xfrm>
              <a:off x="8793150"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CB4BA6F9-28EB-8B23-81FF-9D53903F2F07}"/>
                </a:ext>
              </a:extLst>
            </p:cNvPr>
            <p:cNvCxnSpPr>
              <a:cxnSpLocks/>
            </p:cNvCxnSpPr>
            <p:nvPr/>
          </p:nvCxnSpPr>
          <p:spPr bwMode="auto">
            <a:xfrm>
              <a:off x="9485878"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157BF639-76A3-BC35-FD49-7E0521D6C32B}"/>
                </a:ext>
              </a:extLst>
            </p:cNvPr>
            <p:cNvCxnSpPr>
              <a:cxnSpLocks/>
            </p:cNvCxnSpPr>
            <p:nvPr/>
          </p:nvCxnSpPr>
          <p:spPr bwMode="auto">
            <a:xfrm>
              <a:off x="9506029" y="23139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705FDA9E-77BD-1A60-D2C8-AE1C2A91A1BD}"/>
                </a:ext>
              </a:extLst>
            </p:cNvPr>
            <p:cNvCxnSpPr>
              <a:cxnSpLocks/>
            </p:cNvCxnSpPr>
            <p:nvPr/>
          </p:nvCxnSpPr>
          <p:spPr bwMode="auto">
            <a:xfrm>
              <a:off x="10187420" y="2313944"/>
              <a:ext cx="0" cy="130175"/>
            </a:xfrm>
            <a:prstGeom prst="line">
              <a:avLst/>
            </a:prstGeom>
            <a:noFill/>
            <a:ln w="28575" cap="flat" cmpd="sng" algn="ctr">
              <a:solidFill>
                <a:srgbClr val="C00000"/>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7DE4FB5E-53B3-B9BE-7F36-BFF8ABFFB5E7}"/>
              </a:ext>
            </a:extLst>
          </p:cNvPr>
          <p:cNvGrpSpPr/>
          <p:nvPr/>
        </p:nvGrpSpPr>
        <p:grpSpPr>
          <a:xfrm>
            <a:off x="6357268" y="3493714"/>
            <a:ext cx="3801186" cy="310896"/>
            <a:chOff x="6357268" y="2451231"/>
            <a:chExt cx="3801186" cy="130175"/>
          </a:xfrm>
        </p:grpSpPr>
        <p:cxnSp>
          <p:nvCxnSpPr>
            <p:cNvPr id="480" name="Straight Connector 479">
              <a:extLst>
                <a:ext uri="{FF2B5EF4-FFF2-40B4-BE49-F238E27FC236}">
                  <a16:creationId xmlns:a16="http://schemas.microsoft.com/office/drawing/2014/main" id="{FCEC35EB-8BF7-8D88-1D86-BDB0A1FDDCEC}"/>
                </a:ext>
              </a:extLst>
            </p:cNvPr>
            <p:cNvCxnSpPr>
              <a:cxnSpLocks/>
            </p:cNvCxnSpPr>
            <p:nvPr/>
          </p:nvCxnSpPr>
          <p:spPr bwMode="auto">
            <a:xfrm>
              <a:off x="6357268"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C2350A4F-7280-A905-6B05-B8632BAFD46F}"/>
                </a:ext>
              </a:extLst>
            </p:cNvPr>
            <p:cNvCxnSpPr>
              <a:cxnSpLocks/>
            </p:cNvCxnSpPr>
            <p:nvPr/>
          </p:nvCxnSpPr>
          <p:spPr bwMode="auto">
            <a:xfrm>
              <a:off x="6551231"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6A1ABE1C-16CE-366B-FB6A-E0C08E69EEE9}"/>
                </a:ext>
              </a:extLst>
            </p:cNvPr>
            <p:cNvCxnSpPr>
              <a:cxnSpLocks/>
            </p:cNvCxnSpPr>
            <p:nvPr/>
          </p:nvCxnSpPr>
          <p:spPr bwMode="auto">
            <a:xfrm>
              <a:off x="7194838"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9830E5D4-72DB-43A8-78D2-5F0D6994991D}"/>
                </a:ext>
              </a:extLst>
            </p:cNvPr>
            <p:cNvCxnSpPr>
              <a:cxnSpLocks/>
            </p:cNvCxnSpPr>
            <p:nvPr/>
          </p:nvCxnSpPr>
          <p:spPr bwMode="auto">
            <a:xfrm>
              <a:off x="7683526"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1861D5F7-4447-5749-A28D-29FDF542FE35}"/>
                </a:ext>
              </a:extLst>
            </p:cNvPr>
            <p:cNvCxnSpPr>
              <a:cxnSpLocks/>
            </p:cNvCxnSpPr>
            <p:nvPr/>
          </p:nvCxnSpPr>
          <p:spPr bwMode="auto">
            <a:xfrm>
              <a:off x="8202442"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12EA8768-E9F6-ED76-FB8E-EC14271777E1}"/>
                </a:ext>
              </a:extLst>
            </p:cNvPr>
            <p:cNvCxnSpPr>
              <a:cxnSpLocks/>
            </p:cNvCxnSpPr>
            <p:nvPr/>
          </p:nvCxnSpPr>
          <p:spPr bwMode="auto">
            <a:xfrm>
              <a:off x="8880056"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FF842721-01D9-8260-B2BD-29CE9F7B3E21}"/>
                </a:ext>
              </a:extLst>
            </p:cNvPr>
            <p:cNvCxnSpPr>
              <a:cxnSpLocks/>
            </p:cNvCxnSpPr>
            <p:nvPr/>
          </p:nvCxnSpPr>
          <p:spPr bwMode="auto">
            <a:xfrm>
              <a:off x="9006007"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7A131B88-1279-DDCD-43AE-3F58D6614F75}"/>
                </a:ext>
              </a:extLst>
            </p:cNvPr>
            <p:cNvCxnSpPr>
              <a:cxnSpLocks/>
            </p:cNvCxnSpPr>
            <p:nvPr/>
          </p:nvCxnSpPr>
          <p:spPr bwMode="auto">
            <a:xfrm>
              <a:off x="9604272"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6F689D7F-6F5F-7DE3-2724-1A7E1CE02DFA}"/>
                </a:ext>
              </a:extLst>
            </p:cNvPr>
            <p:cNvCxnSpPr>
              <a:cxnSpLocks/>
            </p:cNvCxnSpPr>
            <p:nvPr/>
          </p:nvCxnSpPr>
          <p:spPr bwMode="auto">
            <a:xfrm>
              <a:off x="9851135"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29A51446-CB34-3965-9F9D-BF43FEC3E259}"/>
                </a:ext>
              </a:extLst>
            </p:cNvPr>
            <p:cNvCxnSpPr>
              <a:cxnSpLocks/>
            </p:cNvCxnSpPr>
            <p:nvPr/>
          </p:nvCxnSpPr>
          <p:spPr bwMode="auto">
            <a:xfrm>
              <a:off x="10158454" y="245123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63A2962B-AA9A-FA19-A615-B44DD2EC2F8D}"/>
                </a:ext>
              </a:extLst>
            </p:cNvPr>
            <p:cNvCxnSpPr>
              <a:cxnSpLocks/>
            </p:cNvCxnSpPr>
            <p:nvPr/>
          </p:nvCxnSpPr>
          <p:spPr bwMode="auto">
            <a:xfrm>
              <a:off x="6839657" y="2451231"/>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B683FB40-6D99-033B-9CC0-05735E09C927}"/>
                </a:ext>
              </a:extLst>
            </p:cNvPr>
            <p:cNvCxnSpPr>
              <a:cxnSpLocks/>
            </p:cNvCxnSpPr>
            <p:nvPr/>
          </p:nvCxnSpPr>
          <p:spPr bwMode="auto">
            <a:xfrm>
              <a:off x="7611733" y="2451231"/>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568BE710-D753-1A6A-A1D3-C9BB40BEF9ED}"/>
                </a:ext>
              </a:extLst>
            </p:cNvPr>
            <p:cNvCxnSpPr>
              <a:cxnSpLocks/>
            </p:cNvCxnSpPr>
            <p:nvPr/>
          </p:nvCxnSpPr>
          <p:spPr bwMode="auto">
            <a:xfrm>
              <a:off x="8005958" y="2451231"/>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0EB1BE1E-59DD-D75F-39EF-0A10CE6824C7}"/>
                </a:ext>
              </a:extLst>
            </p:cNvPr>
            <p:cNvCxnSpPr>
              <a:cxnSpLocks/>
            </p:cNvCxnSpPr>
            <p:nvPr/>
          </p:nvCxnSpPr>
          <p:spPr bwMode="auto">
            <a:xfrm>
              <a:off x="8233928" y="2451231"/>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36029D5B-5F02-44C4-FF19-9227A933E2D2}"/>
                </a:ext>
              </a:extLst>
            </p:cNvPr>
            <p:cNvCxnSpPr>
              <a:cxnSpLocks/>
            </p:cNvCxnSpPr>
            <p:nvPr/>
          </p:nvCxnSpPr>
          <p:spPr bwMode="auto">
            <a:xfrm>
              <a:off x="7604176" y="2451231"/>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C41507D5-0122-FDCE-2498-6D7B53CE8FBF}"/>
                </a:ext>
              </a:extLst>
            </p:cNvPr>
            <p:cNvCxnSpPr>
              <a:cxnSpLocks/>
            </p:cNvCxnSpPr>
            <p:nvPr/>
          </p:nvCxnSpPr>
          <p:spPr bwMode="auto">
            <a:xfrm>
              <a:off x="8017294" y="2451231"/>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C011B639-E0D2-33E7-D85C-5AA0D980AB27}"/>
                </a:ext>
              </a:extLst>
            </p:cNvPr>
            <p:cNvCxnSpPr>
              <a:cxnSpLocks/>
            </p:cNvCxnSpPr>
            <p:nvPr/>
          </p:nvCxnSpPr>
          <p:spPr bwMode="auto">
            <a:xfrm>
              <a:off x="8045003" y="2451231"/>
              <a:ext cx="0" cy="130175"/>
            </a:xfrm>
            <a:prstGeom prst="line">
              <a:avLst/>
            </a:prstGeom>
            <a:noFill/>
            <a:ln w="28575" cap="flat" cmpd="sng" algn="ctr">
              <a:solidFill>
                <a:srgbClr val="92D050"/>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B60E620A-CCA1-F6B1-99A8-06078EC5ED6C}"/>
                </a:ext>
              </a:extLst>
            </p:cNvPr>
            <p:cNvCxnSpPr>
              <a:cxnSpLocks/>
            </p:cNvCxnSpPr>
            <p:nvPr/>
          </p:nvCxnSpPr>
          <p:spPr bwMode="auto">
            <a:xfrm>
              <a:off x="7507195" y="2451231"/>
              <a:ext cx="0" cy="130175"/>
            </a:xfrm>
            <a:prstGeom prst="line">
              <a:avLst/>
            </a:prstGeom>
            <a:noFill/>
            <a:ln w="28575" cap="flat" cmpd="sng" algn="ctr">
              <a:solidFill>
                <a:schemeClr val="accent2"/>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D08446BB-CE25-FF45-D3DA-907DE3A936F0}"/>
              </a:ext>
            </a:extLst>
          </p:cNvPr>
          <p:cNvGrpSpPr/>
          <p:nvPr/>
        </p:nvGrpSpPr>
        <p:grpSpPr>
          <a:xfrm>
            <a:off x="6840917" y="3807283"/>
            <a:ext cx="2474926" cy="310896"/>
            <a:chOff x="6840917" y="2588518"/>
            <a:chExt cx="2474926" cy="130175"/>
          </a:xfrm>
        </p:grpSpPr>
        <p:cxnSp>
          <p:nvCxnSpPr>
            <p:cNvPr id="499" name="Straight Connector 498">
              <a:extLst>
                <a:ext uri="{FF2B5EF4-FFF2-40B4-BE49-F238E27FC236}">
                  <a16:creationId xmlns:a16="http://schemas.microsoft.com/office/drawing/2014/main" id="{201B69A5-9E29-57C0-D090-D3C2B2519F0E}"/>
                </a:ext>
              </a:extLst>
            </p:cNvPr>
            <p:cNvCxnSpPr>
              <a:cxnSpLocks/>
            </p:cNvCxnSpPr>
            <p:nvPr/>
          </p:nvCxnSpPr>
          <p:spPr bwMode="auto">
            <a:xfrm>
              <a:off x="6840917" y="2588518"/>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2E6224B8-EBB0-005F-2E9C-E5D50A462957}"/>
                </a:ext>
              </a:extLst>
            </p:cNvPr>
            <p:cNvCxnSpPr>
              <a:cxnSpLocks/>
            </p:cNvCxnSpPr>
            <p:nvPr/>
          </p:nvCxnSpPr>
          <p:spPr bwMode="auto">
            <a:xfrm>
              <a:off x="6868627" y="2588518"/>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EBD90189-649C-FD77-15B7-12B5EF624250}"/>
                </a:ext>
              </a:extLst>
            </p:cNvPr>
            <p:cNvCxnSpPr>
              <a:cxnSpLocks/>
            </p:cNvCxnSpPr>
            <p:nvPr/>
          </p:nvCxnSpPr>
          <p:spPr bwMode="auto">
            <a:xfrm>
              <a:off x="7697380" y="2588518"/>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E86D82D6-6826-E228-61ED-0C29AA6918F7}"/>
                </a:ext>
              </a:extLst>
            </p:cNvPr>
            <p:cNvCxnSpPr>
              <a:cxnSpLocks/>
            </p:cNvCxnSpPr>
            <p:nvPr/>
          </p:nvCxnSpPr>
          <p:spPr bwMode="auto">
            <a:xfrm>
              <a:off x="9315843" y="2588518"/>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3958E571-352C-2923-421E-7032E884A6D9}"/>
                </a:ext>
              </a:extLst>
            </p:cNvPr>
            <p:cNvCxnSpPr>
              <a:cxnSpLocks/>
            </p:cNvCxnSpPr>
            <p:nvPr/>
          </p:nvCxnSpPr>
          <p:spPr bwMode="auto">
            <a:xfrm>
              <a:off x="8255341" y="2588518"/>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F4E163F0-319C-68AD-FC10-EDDAF43AF70C}"/>
                </a:ext>
              </a:extLst>
            </p:cNvPr>
            <p:cNvCxnSpPr>
              <a:cxnSpLocks/>
            </p:cNvCxnSpPr>
            <p:nvPr/>
          </p:nvCxnSpPr>
          <p:spPr bwMode="auto">
            <a:xfrm>
              <a:off x="8335949" y="2588518"/>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8CC4CE06-3E6B-5F8D-1B18-E7669DA00312}"/>
                </a:ext>
              </a:extLst>
            </p:cNvPr>
            <p:cNvCxnSpPr>
              <a:cxnSpLocks/>
            </p:cNvCxnSpPr>
            <p:nvPr/>
          </p:nvCxnSpPr>
          <p:spPr bwMode="auto">
            <a:xfrm>
              <a:off x="8284309" y="2588518"/>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6D8EBD3C-DEAF-5248-EA68-13DE0C18473D}"/>
                </a:ext>
              </a:extLst>
            </p:cNvPr>
            <p:cNvCxnSpPr>
              <a:cxnSpLocks/>
            </p:cNvCxnSpPr>
            <p:nvPr/>
          </p:nvCxnSpPr>
          <p:spPr bwMode="auto">
            <a:xfrm>
              <a:off x="8308240" y="2588518"/>
              <a:ext cx="0" cy="130175"/>
            </a:xfrm>
            <a:prstGeom prst="line">
              <a:avLst/>
            </a:prstGeom>
            <a:noFill/>
            <a:ln w="28575" cap="flat" cmpd="sng" algn="ctr">
              <a:solidFill>
                <a:schemeClr val="accent5"/>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08C61B87-B742-B963-0EEE-A1B529358785}"/>
              </a:ext>
            </a:extLst>
          </p:cNvPr>
          <p:cNvGrpSpPr/>
          <p:nvPr/>
        </p:nvGrpSpPr>
        <p:grpSpPr>
          <a:xfrm>
            <a:off x="6332078" y="4120852"/>
            <a:ext cx="3904463" cy="310896"/>
            <a:chOff x="6332078" y="2724544"/>
            <a:chExt cx="3904463" cy="130175"/>
          </a:xfrm>
        </p:grpSpPr>
        <p:cxnSp>
          <p:nvCxnSpPr>
            <p:cNvPr id="508" name="Straight Connector 507">
              <a:extLst>
                <a:ext uri="{FF2B5EF4-FFF2-40B4-BE49-F238E27FC236}">
                  <a16:creationId xmlns:a16="http://schemas.microsoft.com/office/drawing/2014/main" id="{7A4B0290-B324-92EB-1037-709E84CEC32F}"/>
                </a:ext>
              </a:extLst>
            </p:cNvPr>
            <p:cNvCxnSpPr>
              <a:cxnSpLocks/>
            </p:cNvCxnSpPr>
            <p:nvPr/>
          </p:nvCxnSpPr>
          <p:spPr bwMode="auto">
            <a:xfrm>
              <a:off x="6332078"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1EAA2AEF-C2E7-A340-560C-0AC9D117F408}"/>
                </a:ext>
              </a:extLst>
            </p:cNvPr>
            <p:cNvCxnSpPr>
              <a:cxnSpLocks/>
            </p:cNvCxnSpPr>
            <p:nvPr/>
          </p:nvCxnSpPr>
          <p:spPr bwMode="auto">
            <a:xfrm>
              <a:off x="6575162"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B091039C-C2F9-2C0C-140C-AA10E813C06C}"/>
                </a:ext>
              </a:extLst>
            </p:cNvPr>
            <p:cNvCxnSpPr>
              <a:cxnSpLocks/>
            </p:cNvCxnSpPr>
            <p:nvPr/>
          </p:nvCxnSpPr>
          <p:spPr bwMode="auto">
            <a:xfrm>
              <a:off x="6791797"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954FF5CA-000D-CA1F-46A0-FE9C3610016D}"/>
                </a:ext>
              </a:extLst>
            </p:cNvPr>
            <p:cNvCxnSpPr>
              <a:cxnSpLocks/>
            </p:cNvCxnSpPr>
            <p:nvPr/>
          </p:nvCxnSpPr>
          <p:spPr bwMode="auto">
            <a:xfrm>
              <a:off x="7722571"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BB56E488-94C9-52B4-84E2-FA2DAA01C4CC}"/>
                </a:ext>
              </a:extLst>
            </p:cNvPr>
            <p:cNvCxnSpPr>
              <a:cxnSpLocks/>
            </p:cNvCxnSpPr>
            <p:nvPr/>
          </p:nvCxnSpPr>
          <p:spPr bwMode="auto">
            <a:xfrm>
              <a:off x="8351063"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6F4D437D-FC57-FB89-4083-DE02A9F95AF6}"/>
                </a:ext>
              </a:extLst>
            </p:cNvPr>
            <p:cNvCxnSpPr>
              <a:cxnSpLocks/>
            </p:cNvCxnSpPr>
            <p:nvPr/>
          </p:nvCxnSpPr>
          <p:spPr bwMode="auto">
            <a:xfrm>
              <a:off x="8374994"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86DBC92E-033B-F53C-1518-BFFCF06807B6}"/>
                </a:ext>
              </a:extLst>
            </p:cNvPr>
            <p:cNvCxnSpPr>
              <a:cxnSpLocks/>
            </p:cNvCxnSpPr>
            <p:nvPr/>
          </p:nvCxnSpPr>
          <p:spPr bwMode="auto">
            <a:xfrm>
              <a:off x="9483358"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69EA2C9D-BCDC-E2A3-1FC6-D91539E3840C}"/>
                </a:ext>
              </a:extLst>
            </p:cNvPr>
            <p:cNvCxnSpPr>
              <a:cxnSpLocks/>
            </p:cNvCxnSpPr>
            <p:nvPr/>
          </p:nvCxnSpPr>
          <p:spPr bwMode="auto">
            <a:xfrm>
              <a:off x="9866247"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D3DDE8EB-FA8E-71A7-6C49-95EF3379809C}"/>
                </a:ext>
              </a:extLst>
            </p:cNvPr>
            <p:cNvCxnSpPr>
              <a:cxnSpLocks/>
            </p:cNvCxnSpPr>
            <p:nvPr/>
          </p:nvCxnSpPr>
          <p:spPr bwMode="auto">
            <a:xfrm>
              <a:off x="9920406"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DAE1FC4D-69E3-C0F7-CDEB-2DCCD984C3E4}"/>
                </a:ext>
              </a:extLst>
            </p:cNvPr>
            <p:cNvCxnSpPr>
              <a:cxnSpLocks/>
            </p:cNvCxnSpPr>
            <p:nvPr/>
          </p:nvCxnSpPr>
          <p:spPr bwMode="auto">
            <a:xfrm>
              <a:off x="10212611"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7669BB97-9540-BBEE-DDA1-0AEDC10B09D8}"/>
                </a:ext>
              </a:extLst>
            </p:cNvPr>
            <p:cNvCxnSpPr>
              <a:cxnSpLocks/>
            </p:cNvCxnSpPr>
            <p:nvPr/>
          </p:nvCxnSpPr>
          <p:spPr bwMode="auto">
            <a:xfrm>
              <a:off x="10236541" y="272454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1B65B7D8-6C21-890F-B80F-7C2D210263C7}"/>
                </a:ext>
              </a:extLst>
            </p:cNvPr>
            <p:cNvCxnSpPr>
              <a:cxnSpLocks/>
            </p:cNvCxnSpPr>
            <p:nvPr/>
          </p:nvCxnSpPr>
          <p:spPr bwMode="auto">
            <a:xfrm>
              <a:off x="9895214" y="2724544"/>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nvGrpSpPr>
          <p:cNvPr id="520" name="Group 519">
            <a:extLst>
              <a:ext uri="{FF2B5EF4-FFF2-40B4-BE49-F238E27FC236}">
                <a16:creationId xmlns:a16="http://schemas.microsoft.com/office/drawing/2014/main" id="{4F161447-28ED-09BA-3E83-50BCBD4D3AD7}"/>
              </a:ext>
            </a:extLst>
          </p:cNvPr>
          <p:cNvGrpSpPr/>
          <p:nvPr/>
        </p:nvGrpSpPr>
        <p:grpSpPr>
          <a:xfrm>
            <a:off x="7602918" y="4434421"/>
            <a:ext cx="853946" cy="310896"/>
            <a:chOff x="7602918" y="2859311"/>
            <a:chExt cx="853946" cy="130175"/>
          </a:xfrm>
        </p:grpSpPr>
        <p:cxnSp>
          <p:nvCxnSpPr>
            <p:cNvPr id="521" name="Straight Connector 520">
              <a:extLst>
                <a:ext uri="{FF2B5EF4-FFF2-40B4-BE49-F238E27FC236}">
                  <a16:creationId xmlns:a16="http://schemas.microsoft.com/office/drawing/2014/main" id="{32044A3D-98DA-F19F-6B61-A6037B0426B0}"/>
                </a:ext>
              </a:extLst>
            </p:cNvPr>
            <p:cNvCxnSpPr>
              <a:cxnSpLocks/>
            </p:cNvCxnSpPr>
            <p:nvPr/>
          </p:nvCxnSpPr>
          <p:spPr bwMode="auto">
            <a:xfrm>
              <a:off x="7602918" y="285931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C5FB0976-EF63-0840-47DA-5C21B56DA01E}"/>
                </a:ext>
              </a:extLst>
            </p:cNvPr>
            <p:cNvCxnSpPr>
              <a:cxnSpLocks/>
            </p:cNvCxnSpPr>
            <p:nvPr/>
          </p:nvCxnSpPr>
          <p:spPr bwMode="auto">
            <a:xfrm>
              <a:off x="7630628" y="285931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5921DF9C-ADB5-4F8D-009F-5D9672272A27}"/>
                </a:ext>
              </a:extLst>
            </p:cNvPr>
            <p:cNvCxnSpPr>
              <a:cxnSpLocks/>
            </p:cNvCxnSpPr>
            <p:nvPr/>
          </p:nvCxnSpPr>
          <p:spPr bwMode="auto">
            <a:xfrm>
              <a:off x="8062638" y="285931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B4A98621-A68C-98F5-7F1F-A759AA441CFC}"/>
                </a:ext>
              </a:extLst>
            </p:cNvPr>
            <p:cNvCxnSpPr>
              <a:cxnSpLocks/>
            </p:cNvCxnSpPr>
            <p:nvPr/>
          </p:nvCxnSpPr>
          <p:spPr bwMode="auto">
            <a:xfrm>
              <a:off x="8090348" y="285931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53462C70-F1B2-2F23-EC58-B2B9CA0E228C}"/>
                </a:ext>
              </a:extLst>
            </p:cNvPr>
            <p:cNvCxnSpPr>
              <a:cxnSpLocks/>
            </p:cNvCxnSpPr>
            <p:nvPr/>
          </p:nvCxnSpPr>
          <p:spPr bwMode="auto">
            <a:xfrm>
              <a:off x="8352325" y="285931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64EBD863-E848-5023-0845-8AA1A3FD6C50}"/>
                </a:ext>
              </a:extLst>
            </p:cNvPr>
            <p:cNvCxnSpPr>
              <a:cxnSpLocks/>
            </p:cNvCxnSpPr>
            <p:nvPr/>
          </p:nvCxnSpPr>
          <p:spPr bwMode="auto">
            <a:xfrm>
              <a:off x="8402706" y="285931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91460B48-36F4-EF10-CA75-8361BE46878D}"/>
                </a:ext>
              </a:extLst>
            </p:cNvPr>
            <p:cNvCxnSpPr>
              <a:cxnSpLocks/>
            </p:cNvCxnSpPr>
            <p:nvPr/>
          </p:nvCxnSpPr>
          <p:spPr bwMode="auto">
            <a:xfrm>
              <a:off x="8456864" y="2859311"/>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22E905A8-5FD0-A344-662F-E09E2297DAF7}"/>
                </a:ext>
              </a:extLst>
            </p:cNvPr>
            <p:cNvCxnSpPr>
              <a:cxnSpLocks/>
            </p:cNvCxnSpPr>
            <p:nvPr/>
          </p:nvCxnSpPr>
          <p:spPr bwMode="auto">
            <a:xfrm>
              <a:off x="8431675" y="2859311"/>
              <a:ext cx="0" cy="130175"/>
            </a:xfrm>
            <a:prstGeom prst="line">
              <a:avLst/>
            </a:prstGeom>
            <a:noFill/>
            <a:ln w="28575" cap="flat" cmpd="sng" algn="ctr">
              <a:solidFill>
                <a:schemeClr val="accent5"/>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B3EEAD5A-F0E9-55B9-3931-5D1F3A384ED5}"/>
              </a:ext>
            </a:extLst>
          </p:cNvPr>
          <p:cNvGrpSpPr/>
          <p:nvPr/>
        </p:nvGrpSpPr>
        <p:grpSpPr>
          <a:xfrm>
            <a:off x="6309408" y="4747990"/>
            <a:ext cx="2244436" cy="310896"/>
            <a:chOff x="6309408" y="3269854"/>
            <a:chExt cx="2244436" cy="130175"/>
          </a:xfrm>
        </p:grpSpPr>
        <p:cxnSp>
          <p:nvCxnSpPr>
            <p:cNvPr id="549" name="Straight Connector 548">
              <a:extLst>
                <a:ext uri="{FF2B5EF4-FFF2-40B4-BE49-F238E27FC236}">
                  <a16:creationId xmlns:a16="http://schemas.microsoft.com/office/drawing/2014/main" id="{9BB2F5FC-0E7C-319A-5642-64B3320894B2}"/>
                </a:ext>
              </a:extLst>
            </p:cNvPr>
            <p:cNvCxnSpPr>
              <a:cxnSpLocks/>
            </p:cNvCxnSpPr>
            <p:nvPr/>
          </p:nvCxnSpPr>
          <p:spPr bwMode="auto">
            <a:xfrm>
              <a:off x="6309408" y="326985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73982AB0-F3F4-5F5A-3A4E-5676D866C0B6}"/>
                </a:ext>
              </a:extLst>
            </p:cNvPr>
            <p:cNvCxnSpPr>
              <a:cxnSpLocks/>
            </p:cNvCxnSpPr>
            <p:nvPr/>
          </p:nvCxnSpPr>
          <p:spPr bwMode="auto">
            <a:xfrm>
              <a:off x="6337117" y="3269854"/>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71150250-0BD7-250B-90D3-1DBEC542C888}"/>
                </a:ext>
              </a:extLst>
            </p:cNvPr>
            <p:cNvCxnSpPr>
              <a:cxnSpLocks/>
            </p:cNvCxnSpPr>
            <p:nvPr/>
          </p:nvCxnSpPr>
          <p:spPr bwMode="auto">
            <a:xfrm>
              <a:off x="6693556" y="3269854"/>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3EC234BD-0096-86D5-FC33-EAB356F6A4F1}"/>
                </a:ext>
              </a:extLst>
            </p:cNvPr>
            <p:cNvCxnSpPr>
              <a:cxnSpLocks/>
            </p:cNvCxnSpPr>
            <p:nvPr/>
          </p:nvCxnSpPr>
          <p:spPr bwMode="auto">
            <a:xfrm>
              <a:off x="6887520" y="3269854"/>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0B849698-F940-270F-50D6-0849B72A40B5}"/>
                </a:ext>
              </a:extLst>
            </p:cNvPr>
            <p:cNvCxnSpPr>
              <a:cxnSpLocks/>
            </p:cNvCxnSpPr>
            <p:nvPr/>
          </p:nvCxnSpPr>
          <p:spPr bwMode="auto">
            <a:xfrm>
              <a:off x="7674710" y="3269854"/>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E8EB3355-0CDB-884C-3F25-F38EA2D2927D}"/>
                </a:ext>
              </a:extLst>
            </p:cNvPr>
            <p:cNvCxnSpPr>
              <a:cxnSpLocks/>
            </p:cNvCxnSpPr>
            <p:nvPr/>
          </p:nvCxnSpPr>
          <p:spPr bwMode="auto">
            <a:xfrm>
              <a:off x="6920267" y="3269854"/>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235CADB1-BAC3-92DC-3700-6F952926B6AF}"/>
                </a:ext>
              </a:extLst>
            </p:cNvPr>
            <p:cNvCxnSpPr>
              <a:cxnSpLocks/>
            </p:cNvCxnSpPr>
            <p:nvPr/>
          </p:nvCxnSpPr>
          <p:spPr bwMode="auto">
            <a:xfrm>
              <a:off x="8553844" y="3269854"/>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2969D28F-E2C8-863C-DA88-139A132497A0}"/>
                </a:ext>
              </a:extLst>
            </p:cNvPr>
            <p:cNvCxnSpPr>
              <a:cxnSpLocks/>
            </p:cNvCxnSpPr>
            <p:nvPr/>
          </p:nvCxnSpPr>
          <p:spPr bwMode="auto">
            <a:xfrm>
              <a:off x="7754058" y="3269854"/>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759F829E-E632-A41A-6702-591EF4C74252}"/>
                </a:ext>
              </a:extLst>
            </p:cNvPr>
            <p:cNvCxnSpPr>
              <a:cxnSpLocks/>
            </p:cNvCxnSpPr>
            <p:nvPr/>
          </p:nvCxnSpPr>
          <p:spPr bwMode="auto">
            <a:xfrm>
              <a:off x="7823330" y="3269854"/>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F1A8B63D-A22F-49C2-DF25-F1CDD3C1977F}"/>
                </a:ext>
              </a:extLst>
            </p:cNvPr>
            <p:cNvCxnSpPr>
              <a:cxnSpLocks/>
            </p:cNvCxnSpPr>
            <p:nvPr/>
          </p:nvCxnSpPr>
          <p:spPr bwMode="auto">
            <a:xfrm>
              <a:off x="7779248" y="3269854"/>
              <a:ext cx="0" cy="130175"/>
            </a:xfrm>
            <a:prstGeom prst="line">
              <a:avLst/>
            </a:prstGeom>
            <a:noFill/>
            <a:ln w="28575" cap="flat" cmpd="sng" algn="ctr">
              <a:solidFill>
                <a:schemeClr val="accent5"/>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238333DE-0BC0-212E-C04C-7E50217B24A5}"/>
                </a:ext>
              </a:extLst>
            </p:cNvPr>
            <p:cNvCxnSpPr>
              <a:cxnSpLocks/>
            </p:cNvCxnSpPr>
            <p:nvPr/>
          </p:nvCxnSpPr>
          <p:spPr bwMode="auto">
            <a:xfrm>
              <a:off x="7806957" y="3269854"/>
              <a:ext cx="0" cy="130175"/>
            </a:xfrm>
            <a:prstGeom prst="line">
              <a:avLst/>
            </a:prstGeom>
            <a:noFill/>
            <a:ln w="28575" cap="flat" cmpd="sng" algn="ctr">
              <a:solidFill>
                <a:schemeClr val="accent5"/>
              </a:solidFill>
              <a:prstDash val="solid"/>
              <a:round/>
              <a:headEnd type="none" w="med" len="med"/>
              <a:tailEnd type="none" w="med" len="med"/>
            </a:ln>
            <a:effectLst/>
          </p:spPr>
        </p:cxnSp>
      </p:grpSp>
      <p:grpSp>
        <p:nvGrpSpPr>
          <p:cNvPr id="701" name="Group 700">
            <a:extLst>
              <a:ext uri="{FF2B5EF4-FFF2-40B4-BE49-F238E27FC236}">
                <a16:creationId xmlns:a16="http://schemas.microsoft.com/office/drawing/2014/main" id="{C8B56FA4-6CDC-641E-993B-647B1B7A1721}"/>
              </a:ext>
            </a:extLst>
          </p:cNvPr>
          <p:cNvGrpSpPr/>
          <p:nvPr/>
        </p:nvGrpSpPr>
        <p:grpSpPr>
          <a:xfrm>
            <a:off x="6309407" y="5061559"/>
            <a:ext cx="2195315" cy="310896"/>
            <a:chOff x="6309407" y="5191045"/>
            <a:chExt cx="2195315" cy="130175"/>
          </a:xfrm>
        </p:grpSpPr>
        <p:cxnSp>
          <p:nvCxnSpPr>
            <p:cNvPr id="702" name="Straight Connector 701">
              <a:extLst>
                <a:ext uri="{FF2B5EF4-FFF2-40B4-BE49-F238E27FC236}">
                  <a16:creationId xmlns:a16="http://schemas.microsoft.com/office/drawing/2014/main" id="{7B0317E9-BA79-CF7E-6D27-F863876CB988}"/>
                </a:ext>
              </a:extLst>
            </p:cNvPr>
            <p:cNvCxnSpPr>
              <a:cxnSpLocks/>
            </p:cNvCxnSpPr>
            <p:nvPr/>
          </p:nvCxnSpPr>
          <p:spPr bwMode="auto">
            <a:xfrm>
              <a:off x="6576422" y="519104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12C064E3-B901-F9C6-B8C8-AD4232FD4900}"/>
                </a:ext>
              </a:extLst>
            </p:cNvPr>
            <p:cNvCxnSpPr>
              <a:cxnSpLocks/>
            </p:cNvCxnSpPr>
            <p:nvPr/>
          </p:nvCxnSpPr>
          <p:spPr bwMode="auto">
            <a:xfrm>
              <a:off x="6619246" y="519104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F781A061-FFE2-0199-3831-2C5B9CA7231A}"/>
                </a:ext>
              </a:extLst>
            </p:cNvPr>
            <p:cNvCxnSpPr>
              <a:cxnSpLocks/>
            </p:cNvCxnSpPr>
            <p:nvPr/>
          </p:nvCxnSpPr>
          <p:spPr bwMode="auto">
            <a:xfrm>
              <a:off x="7946763" y="519104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A87F64D0-6EE3-AF6B-9C71-A927CEC23AC4}"/>
                </a:ext>
              </a:extLst>
            </p:cNvPr>
            <p:cNvCxnSpPr>
              <a:cxnSpLocks/>
            </p:cNvCxnSpPr>
            <p:nvPr/>
          </p:nvCxnSpPr>
          <p:spPr bwMode="auto">
            <a:xfrm>
              <a:off x="8371215" y="519104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509583D0-BB5E-5D4C-6C83-2B9DA4AD0F73}"/>
                </a:ext>
              </a:extLst>
            </p:cNvPr>
            <p:cNvCxnSpPr>
              <a:cxnSpLocks/>
            </p:cNvCxnSpPr>
            <p:nvPr/>
          </p:nvCxnSpPr>
          <p:spPr bwMode="auto">
            <a:xfrm>
              <a:off x="8478272" y="519104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F3027934-0DE6-AE44-ACCF-1F9408DA76D7}"/>
                </a:ext>
              </a:extLst>
            </p:cNvPr>
            <p:cNvCxnSpPr>
              <a:cxnSpLocks/>
            </p:cNvCxnSpPr>
            <p:nvPr/>
          </p:nvCxnSpPr>
          <p:spPr bwMode="auto">
            <a:xfrm>
              <a:off x="8504722" y="519104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6F667101-D0CA-19C0-C6E5-5C20AF0FE897}"/>
                </a:ext>
              </a:extLst>
            </p:cNvPr>
            <p:cNvCxnSpPr>
              <a:cxnSpLocks/>
            </p:cNvCxnSpPr>
            <p:nvPr/>
          </p:nvCxnSpPr>
          <p:spPr bwMode="auto">
            <a:xfrm>
              <a:off x="6309407" y="5191045"/>
              <a:ext cx="0" cy="130175"/>
            </a:xfrm>
            <a:prstGeom prst="line">
              <a:avLst/>
            </a:prstGeom>
            <a:noFill/>
            <a:ln w="28575" cap="flat" cmpd="sng" algn="ctr">
              <a:solidFill>
                <a:schemeClr val="accent2"/>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5A4D2F8A-D123-B9B4-37D8-BDA5050F3006}"/>
                </a:ext>
              </a:extLst>
            </p:cNvPr>
            <p:cNvCxnSpPr>
              <a:cxnSpLocks/>
            </p:cNvCxnSpPr>
            <p:nvPr/>
          </p:nvCxnSpPr>
          <p:spPr bwMode="auto">
            <a:xfrm>
              <a:off x="7508455" y="519104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15F0374F-4EB4-0010-CC37-9038467D84AB}"/>
                </a:ext>
              </a:extLst>
            </p:cNvPr>
            <p:cNvCxnSpPr>
              <a:cxnSpLocks/>
            </p:cNvCxnSpPr>
            <p:nvPr/>
          </p:nvCxnSpPr>
          <p:spPr bwMode="auto">
            <a:xfrm>
              <a:off x="7536164" y="519104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nvGrpSpPr>
          <p:cNvPr id="717" name="Group 716">
            <a:extLst>
              <a:ext uri="{FF2B5EF4-FFF2-40B4-BE49-F238E27FC236}">
                <a16:creationId xmlns:a16="http://schemas.microsoft.com/office/drawing/2014/main" id="{5944B91D-BDF9-33A9-C2B8-8FCCA2540F8D}"/>
              </a:ext>
            </a:extLst>
          </p:cNvPr>
          <p:cNvGrpSpPr/>
          <p:nvPr/>
        </p:nvGrpSpPr>
        <p:grpSpPr>
          <a:xfrm>
            <a:off x="6449212" y="5375125"/>
            <a:ext cx="2791061" cy="310896"/>
            <a:chOff x="6449212" y="5469395"/>
            <a:chExt cx="2791061" cy="130175"/>
          </a:xfrm>
        </p:grpSpPr>
        <p:cxnSp>
          <p:nvCxnSpPr>
            <p:cNvPr id="718" name="Straight Connector 717">
              <a:extLst>
                <a:ext uri="{FF2B5EF4-FFF2-40B4-BE49-F238E27FC236}">
                  <a16:creationId xmlns:a16="http://schemas.microsoft.com/office/drawing/2014/main" id="{8BFF7BDD-B838-86A9-EF78-AE93200497AC}"/>
                </a:ext>
              </a:extLst>
            </p:cNvPr>
            <p:cNvCxnSpPr>
              <a:cxnSpLocks/>
            </p:cNvCxnSpPr>
            <p:nvPr/>
          </p:nvCxnSpPr>
          <p:spPr bwMode="auto">
            <a:xfrm>
              <a:off x="6449212" y="546939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08AF1CDB-E176-350C-E07F-D056365E0BBB}"/>
                </a:ext>
              </a:extLst>
            </p:cNvPr>
            <p:cNvCxnSpPr>
              <a:cxnSpLocks/>
            </p:cNvCxnSpPr>
            <p:nvPr/>
          </p:nvCxnSpPr>
          <p:spPr bwMode="auto">
            <a:xfrm>
              <a:off x="6790537" y="546939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C45B2137-ED4D-34CD-60BA-EDA43FEAE968}"/>
                </a:ext>
              </a:extLst>
            </p:cNvPr>
            <p:cNvCxnSpPr>
              <a:cxnSpLocks/>
            </p:cNvCxnSpPr>
            <p:nvPr/>
          </p:nvCxnSpPr>
          <p:spPr bwMode="auto">
            <a:xfrm>
              <a:off x="7948021" y="546939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91B89593-3D72-1EF8-8BC7-0647ABEF8E45}"/>
                </a:ext>
              </a:extLst>
            </p:cNvPr>
            <p:cNvCxnSpPr>
              <a:cxnSpLocks/>
            </p:cNvCxnSpPr>
            <p:nvPr/>
          </p:nvCxnSpPr>
          <p:spPr bwMode="auto">
            <a:xfrm>
              <a:off x="8470715" y="546939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3B333B6F-BDB2-CC1F-8AA5-6B0C9B8A2CB1}"/>
                </a:ext>
              </a:extLst>
            </p:cNvPr>
            <p:cNvCxnSpPr>
              <a:cxnSpLocks/>
            </p:cNvCxnSpPr>
            <p:nvPr/>
          </p:nvCxnSpPr>
          <p:spPr bwMode="auto">
            <a:xfrm>
              <a:off x="8906504" y="546939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4519AA00-B490-208B-0125-29216CE42A9B}"/>
                </a:ext>
              </a:extLst>
            </p:cNvPr>
            <p:cNvCxnSpPr>
              <a:cxnSpLocks/>
            </p:cNvCxnSpPr>
            <p:nvPr/>
          </p:nvCxnSpPr>
          <p:spPr bwMode="auto">
            <a:xfrm>
              <a:off x="9240273" y="5469395"/>
              <a:ext cx="0" cy="130175"/>
            </a:xfrm>
            <a:prstGeom prst="line">
              <a:avLst/>
            </a:prstGeom>
            <a:noFill/>
            <a:ln w="28575" cap="flat" cmpd="sng" algn="ctr">
              <a:solidFill>
                <a:srgbClr val="C00000"/>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59F9C055-7382-CD0C-7E64-4DAE2756830D}"/>
                </a:ext>
              </a:extLst>
            </p:cNvPr>
            <p:cNvCxnSpPr>
              <a:cxnSpLocks/>
            </p:cNvCxnSpPr>
            <p:nvPr/>
          </p:nvCxnSpPr>
          <p:spPr bwMode="auto">
            <a:xfrm>
              <a:off x="8014774" y="5469395"/>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AD137221-B4E4-FE68-81AB-2A4C85C82CBD}"/>
                </a:ext>
              </a:extLst>
            </p:cNvPr>
            <p:cNvCxnSpPr>
              <a:cxnSpLocks/>
            </p:cNvCxnSpPr>
            <p:nvPr/>
          </p:nvCxnSpPr>
          <p:spPr bwMode="auto">
            <a:xfrm>
              <a:off x="8250302" y="5469395"/>
              <a:ext cx="0" cy="130175"/>
            </a:xfrm>
            <a:prstGeom prst="line">
              <a:avLst/>
            </a:prstGeom>
            <a:noFill/>
            <a:ln w="28575" cap="flat" cmpd="sng" algn="ctr">
              <a:solidFill>
                <a:schemeClr val="bg2"/>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0FBFF4A7-52DA-8EAC-CD68-46723BCCFEC9}"/>
                </a:ext>
              </a:extLst>
            </p:cNvPr>
            <p:cNvCxnSpPr>
              <a:cxnSpLocks/>
            </p:cNvCxnSpPr>
            <p:nvPr/>
          </p:nvCxnSpPr>
          <p:spPr bwMode="auto">
            <a:xfrm>
              <a:off x="7294339" y="5469395"/>
              <a:ext cx="0" cy="13017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cxnSp>
        <p:nvCxnSpPr>
          <p:cNvPr id="735" name="Straight Connector 734">
            <a:extLst>
              <a:ext uri="{FF2B5EF4-FFF2-40B4-BE49-F238E27FC236}">
                <a16:creationId xmlns:a16="http://schemas.microsoft.com/office/drawing/2014/main" id="{D36BA9C0-F90C-A685-673E-CC0669AF4B5E}"/>
              </a:ext>
            </a:extLst>
          </p:cNvPr>
          <p:cNvCxnSpPr>
            <a:cxnSpLocks/>
          </p:cNvCxnSpPr>
          <p:nvPr/>
        </p:nvCxnSpPr>
        <p:spPr bwMode="auto">
          <a:xfrm>
            <a:off x="6243688" y="1609628"/>
            <a:ext cx="4647415" cy="0"/>
          </a:xfrm>
          <a:prstGeom prst="line">
            <a:avLst/>
          </a:prstGeom>
          <a:noFill/>
          <a:ln w="12700" cap="flat" cmpd="sng" algn="ctr">
            <a:solidFill>
              <a:schemeClr val="bg1"/>
            </a:solidFill>
            <a:prstDash val="solid"/>
            <a:round/>
            <a:headEnd type="none" w="med" len="med"/>
            <a:tailEnd type="none" w="med" len="med"/>
          </a:ln>
          <a:effectLst/>
        </p:spPr>
      </p:cxnSp>
      <p:grpSp>
        <p:nvGrpSpPr>
          <p:cNvPr id="768" name="Group 767">
            <a:extLst>
              <a:ext uri="{FF2B5EF4-FFF2-40B4-BE49-F238E27FC236}">
                <a16:creationId xmlns:a16="http://schemas.microsoft.com/office/drawing/2014/main" id="{8DA9BB66-6AC5-DF37-3877-2083DF922EF8}"/>
              </a:ext>
            </a:extLst>
          </p:cNvPr>
          <p:cNvGrpSpPr/>
          <p:nvPr/>
        </p:nvGrpSpPr>
        <p:grpSpPr>
          <a:xfrm>
            <a:off x="6225160" y="989814"/>
            <a:ext cx="3529411" cy="4694549"/>
            <a:chOff x="6275523" y="1366787"/>
            <a:chExt cx="3529411" cy="4379495"/>
          </a:xfrm>
        </p:grpSpPr>
        <p:cxnSp>
          <p:nvCxnSpPr>
            <p:cNvPr id="769" name="Straight Connector 768">
              <a:extLst>
                <a:ext uri="{FF2B5EF4-FFF2-40B4-BE49-F238E27FC236}">
                  <a16:creationId xmlns:a16="http://schemas.microsoft.com/office/drawing/2014/main" id="{0B6B1AFE-7FC9-3407-3525-0BA3B6E88ED5}"/>
                </a:ext>
              </a:extLst>
            </p:cNvPr>
            <p:cNvCxnSpPr>
              <a:cxnSpLocks/>
            </p:cNvCxnSpPr>
            <p:nvPr/>
          </p:nvCxnSpPr>
          <p:spPr bwMode="auto">
            <a:xfrm>
              <a:off x="6275523" y="1366787"/>
              <a:ext cx="0" cy="4379495"/>
            </a:xfrm>
            <a:prstGeom prst="line">
              <a:avLst/>
            </a:prstGeom>
            <a:noFill/>
            <a:ln w="28575" cap="flat" cmpd="sng" algn="ctr">
              <a:solidFill>
                <a:schemeClr val="bg1"/>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9A788C17-A0F5-3D7D-56D0-F39E174A4CBE}"/>
                </a:ext>
              </a:extLst>
            </p:cNvPr>
            <p:cNvCxnSpPr>
              <a:cxnSpLocks/>
            </p:cNvCxnSpPr>
            <p:nvPr/>
          </p:nvCxnSpPr>
          <p:spPr bwMode="auto">
            <a:xfrm>
              <a:off x="8738134" y="1366787"/>
              <a:ext cx="0" cy="4379495"/>
            </a:xfrm>
            <a:prstGeom prst="line">
              <a:avLst/>
            </a:prstGeom>
            <a:noFill/>
            <a:ln w="28575" cap="flat" cmpd="sng" algn="ctr">
              <a:solidFill>
                <a:schemeClr val="bg1"/>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63D02D9D-7A8C-418C-309A-83937711BE98}"/>
                </a:ext>
              </a:extLst>
            </p:cNvPr>
            <p:cNvCxnSpPr>
              <a:cxnSpLocks/>
            </p:cNvCxnSpPr>
            <p:nvPr/>
          </p:nvCxnSpPr>
          <p:spPr bwMode="auto">
            <a:xfrm>
              <a:off x="9804934" y="1366787"/>
              <a:ext cx="0" cy="4379495"/>
            </a:xfrm>
            <a:prstGeom prst="line">
              <a:avLst/>
            </a:prstGeom>
            <a:noFill/>
            <a:ln w="28575" cap="flat" cmpd="sng" algn="ctr">
              <a:solidFill>
                <a:schemeClr val="bg1"/>
              </a:solidFill>
              <a:prstDash val="solid"/>
              <a:round/>
              <a:headEnd type="none" w="med" len="med"/>
              <a:tailEnd type="none" w="med" len="med"/>
            </a:ln>
            <a:effectLst/>
          </p:spPr>
        </p:cxnSp>
      </p:grpSp>
      <p:sp>
        <p:nvSpPr>
          <p:cNvPr id="778" name="TextBox 777">
            <a:extLst>
              <a:ext uri="{FF2B5EF4-FFF2-40B4-BE49-F238E27FC236}">
                <a16:creationId xmlns:a16="http://schemas.microsoft.com/office/drawing/2014/main" id="{225D3852-ECAE-5C07-11C6-A2DE16803EB9}"/>
              </a:ext>
            </a:extLst>
          </p:cNvPr>
          <p:cNvSpPr txBox="1"/>
          <p:nvPr/>
        </p:nvSpPr>
        <p:spPr bwMode="auto">
          <a:xfrm>
            <a:off x="10254115" y="1317622"/>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p>
        </p:txBody>
      </p:sp>
      <p:sp>
        <p:nvSpPr>
          <p:cNvPr id="779" name="TextBox 778">
            <a:extLst>
              <a:ext uri="{FF2B5EF4-FFF2-40B4-BE49-F238E27FC236}">
                <a16:creationId xmlns:a16="http://schemas.microsoft.com/office/drawing/2014/main" id="{3DBCA19A-5F66-2B66-D590-A8ABDD89A45C}"/>
              </a:ext>
            </a:extLst>
          </p:cNvPr>
          <p:cNvSpPr txBox="1"/>
          <p:nvPr/>
        </p:nvSpPr>
        <p:spPr bwMode="auto">
          <a:xfrm>
            <a:off x="10254115" y="1642899"/>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p>
        </p:txBody>
      </p:sp>
      <p:sp>
        <p:nvSpPr>
          <p:cNvPr id="780" name="TextBox 779">
            <a:extLst>
              <a:ext uri="{FF2B5EF4-FFF2-40B4-BE49-F238E27FC236}">
                <a16:creationId xmlns:a16="http://schemas.microsoft.com/office/drawing/2014/main" id="{BAD6BB8B-0F21-8B5C-C39B-1D03AF1B0DDE}"/>
              </a:ext>
            </a:extLst>
          </p:cNvPr>
          <p:cNvSpPr txBox="1"/>
          <p:nvPr/>
        </p:nvSpPr>
        <p:spPr bwMode="auto">
          <a:xfrm>
            <a:off x="10254115" y="1952535"/>
            <a:ext cx="7155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SMAD4</a:t>
            </a:r>
          </a:p>
        </p:txBody>
      </p:sp>
      <p:sp>
        <p:nvSpPr>
          <p:cNvPr id="781" name="TextBox 780">
            <a:extLst>
              <a:ext uri="{FF2B5EF4-FFF2-40B4-BE49-F238E27FC236}">
                <a16:creationId xmlns:a16="http://schemas.microsoft.com/office/drawing/2014/main" id="{94D018C5-CA19-A05C-5EB0-ADD7F6F74FCD}"/>
              </a:ext>
            </a:extLst>
          </p:cNvPr>
          <p:cNvSpPr txBox="1"/>
          <p:nvPr/>
        </p:nvSpPr>
        <p:spPr bwMode="auto">
          <a:xfrm>
            <a:off x="10254115" y="2262171"/>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BAP1</a:t>
            </a:r>
          </a:p>
        </p:txBody>
      </p:sp>
      <p:sp>
        <p:nvSpPr>
          <p:cNvPr id="782" name="TextBox 781">
            <a:extLst>
              <a:ext uri="{FF2B5EF4-FFF2-40B4-BE49-F238E27FC236}">
                <a16:creationId xmlns:a16="http://schemas.microsoft.com/office/drawing/2014/main" id="{616CB239-BC9B-08D4-9C81-2B930F4E1259}"/>
              </a:ext>
            </a:extLst>
          </p:cNvPr>
          <p:cNvSpPr txBox="1"/>
          <p:nvPr/>
        </p:nvSpPr>
        <p:spPr bwMode="auto">
          <a:xfrm>
            <a:off x="10254115" y="2562380"/>
            <a:ext cx="6710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YEATS4</a:t>
            </a:r>
          </a:p>
        </p:txBody>
      </p:sp>
      <p:sp>
        <p:nvSpPr>
          <p:cNvPr id="783" name="TextBox 782">
            <a:extLst>
              <a:ext uri="{FF2B5EF4-FFF2-40B4-BE49-F238E27FC236}">
                <a16:creationId xmlns:a16="http://schemas.microsoft.com/office/drawing/2014/main" id="{9F84C277-C135-116D-7E59-39081E3D2457}"/>
              </a:ext>
            </a:extLst>
          </p:cNvPr>
          <p:cNvSpPr txBox="1"/>
          <p:nvPr/>
        </p:nvSpPr>
        <p:spPr bwMode="auto">
          <a:xfrm>
            <a:off x="10254115" y="2872016"/>
            <a:ext cx="6621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MDM2</a:t>
            </a:r>
          </a:p>
        </p:txBody>
      </p:sp>
      <p:sp>
        <p:nvSpPr>
          <p:cNvPr id="785" name="TextBox 784">
            <a:extLst>
              <a:ext uri="{FF2B5EF4-FFF2-40B4-BE49-F238E27FC236}">
                <a16:creationId xmlns:a16="http://schemas.microsoft.com/office/drawing/2014/main" id="{047628FB-331A-47BA-BD9C-DCBA6035C743}"/>
              </a:ext>
            </a:extLst>
          </p:cNvPr>
          <p:cNvSpPr txBox="1"/>
          <p:nvPr/>
        </p:nvSpPr>
        <p:spPr bwMode="auto">
          <a:xfrm>
            <a:off x="10254115" y="3191079"/>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MYC</a:t>
            </a:r>
          </a:p>
        </p:txBody>
      </p:sp>
      <p:sp>
        <p:nvSpPr>
          <p:cNvPr id="786" name="TextBox 785">
            <a:extLst>
              <a:ext uri="{FF2B5EF4-FFF2-40B4-BE49-F238E27FC236}">
                <a16:creationId xmlns:a16="http://schemas.microsoft.com/office/drawing/2014/main" id="{31A181C0-5D73-B202-2E9F-72A00BB147BA}"/>
              </a:ext>
            </a:extLst>
          </p:cNvPr>
          <p:cNvSpPr txBox="1"/>
          <p:nvPr/>
        </p:nvSpPr>
        <p:spPr bwMode="auto">
          <a:xfrm>
            <a:off x="10254115" y="3510142"/>
            <a:ext cx="6583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PIK3CA</a:t>
            </a:r>
          </a:p>
        </p:txBody>
      </p:sp>
      <p:sp>
        <p:nvSpPr>
          <p:cNvPr id="787" name="TextBox 786">
            <a:extLst>
              <a:ext uri="{FF2B5EF4-FFF2-40B4-BE49-F238E27FC236}">
                <a16:creationId xmlns:a16="http://schemas.microsoft.com/office/drawing/2014/main" id="{07036164-D4B1-3674-9C58-C184A4C62B24}"/>
              </a:ext>
            </a:extLst>
          </p:cNvPr>
          <p:cNvSpPr txBox="1"/>
          <p:nvPr/>
        </p:nvSpPr>
        <p:spPr bwMode="auto">
          <a:xfrm>
            <a:off x="10254115" y="3829205"/>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NRAS</a:t>
            </a:r>
          </a:p>
        </p:txBody>
      </p:sp>
      <p:sp>
        <p:nvSpPr>
          <p:cNvPr id="788" name="TextBox 787">
            <a:extLst>
              <a:ext uri="{FF2B5EF4-FFF2-40B4-BE49-F238E27FC236}">
                <a16:creationId xmlns:a16="http://schemas.microsoft.com/office/drawing/2014/main" id="{81F39734-F83B-D69B-BDD0-54D31BEE28D4}"/>
              </a:ext>
            </a:extLst>
          </p:cNvPr>
          <p:cNvSpPr txBox="1"/>
          <p:nvPr/>
        </p:nvSpPr>
        <p:spPr bwMode="auto">
          <a:xfrm>
            <a:off x="10254115" y="4138841"/>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p>
        </p:txBody>
      </p:sp>
      <p:sp>
        <p:nvSpPr>
          <p:cNvPr id="789" name="TextBox 788">
            <a:extLst>
              <a:ext uri="{FF2B5EF4-FFF2-40B4-BE49-F238E27FC236}">
                <a16:creationId xmlns:a16="http://schemas.microsoft.com/office/drawing/2014/main" id="{A78F0FD4-5EE9-6B54-277A-356B422F3D61}"/>
              </a:ext>
            </a:extLst>
          </p:cNvPr>
          <p:cNvSpPr txBox="1"/>
          <p:nvPr/>
        </p:nvSpPr>
        <p:spPr bwMode="auto">
          <a:xfrm>
            <a:off x="10254115" y="4448477"/>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IDH1</a:t>
            </a:r>
          </a:p>
        </p:txBody>
      </p:sp>
      <p:sp>
        <p:nvSpPr>
          <p:cNvPr id="792" name="TextBox 791">
            <a:extLst>
              <a:ext uri="{FF2B5EF4-FFF2-40B4-BE49-F238E27FC236}">
                <a16:creationId xmlns:a16="http://schemas.microsoft.com/office/drawing/2014/main" id="{987313A7-4220-0777-8B99-FDA94427CF51}"/>
              </a:ext>
            </a:extLst>
          </p:cNvPr>
          <p:cNvSpPr txBox="1"/>
          <p:nvPr/>
        </p:nvSpPr>
        <p:spPr bwMode="auto">
          <a:xfrm>
            <a:off x="10254115" y="4758113"/>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FGFR2</a:t>
            </a:r>
          </a:p>
        </p:txBody>
      </p:sp>
      <p:sp>
        <p:nvSpPr>
          <p:cNvPr id="800" name="TextBox 799">
            <a:extLst>
              <a:ext uri="{FF2B5EF4-FFF2-40B4-BE49-F238E27FC236}">
                <a16:creationId xmlns:a16="http://schemas.microsoft.com/office/drawing/2014/main" id="{F54B2977-562D-8B4C-259C-0D5F74D8ED0F}"/>
              </a:ext>
            </a:extLst>
          </p:cNvPr>
          <p:cNvSpPr txBox="1"/>
          <p:nvPr/>
        </p:nvSpPr>
        <p:spPr bwMode="auto">
          <a:xfrm>
            <a:off x="10254115" y="5067749"/>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FGFR1</a:t>
            </a:r>
          </a:p>
        </p:txBody>
      </p:sp>
      <p:sp>
        <p:nvSpPr>
          <p:cNvPr id="802" name="TextBox 801">
            <a:extLst>
              <a:ext uri="{FF2B5EF4-FFF2-40B4-BE49-F238E27FC236}">
                <a16:creationId xmlns:a16="http://schemas.microsoft.com/office/drawing/2014/main" id="{42A7D2EF-7FFA-6E5B-AFF9-07918AACBF45}"/>
              </a:ext>
            </a:extLst>
          </p:cNvPr>
          <p:cNvSpPr txBox="1"/>
          <p:nvPr/>
        </p:nvSpPr>
        <p:spPr bwMode="auto">
          <a:xfrm>
            <a:off x="10254115" y="5377385"/>
            <a:ext cx="612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FGFR3</a:t>
            </a:r>
          </a:p>
        </p:txBody>
      </p:sp>
      <p:sp>
        <p:nvSpPr>
          <p:cNvPr id="806" name="Rectangle 805">
            <a:extLst>
              <a:ext uri="{FF2B5EF4-FFF2-40B4-BE49-F238E27FC236}">
                <a16:creationId xmlns:a16="http://schemas.microsoft.com/office/drawing/2014/main" id="{089F065B-2E55-B2F0-EC18-E30447719447}"/>
              </a:ext>
            </a:extLst>
          </p:cNvPr>
          <p:cNvSpPr/>
          <p:nvPr/>
        </p:nvSpPr>
        <p:spPr bwMode="auto">
          <a:xfrm>
            <a:off x="10901179" y="1361114"/>
            <a:ext cx="1027296"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7" name="Rectangle 806">
            <a:extLst>
              <a:ext uri="{FF2B5EF4-FFF2-40B4-BE49-F238E27FC236}">
                <a16:creationId xmlns:a16="http://schemas.microsoft.com/office/drawing/2014/main" id="{3A9604FC-B948-C9D2-CDF2-03B33A250EE1}"/>
              </a:ext>
            </a:extLst>
          </p:cNvPr>
          <p:cNvSpPr/>
          <p:nvPr/>
        </p:nvSpPr>
        <p:spPr bwMode="auto">
          <a:xfrm>
            <a:off x="10901179" y="1671813"/>
            <a:ext cx="1020946"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8" name="Rectangle 807">
            <a:extLst>
              <a:ext uri="{FF2B5EF4-FFF2-40B4-BE49-F238E27FC236}">
                <a16:creationId xmlns:a16="http://schemas.microsoft.com/office/drawing/2014/main" id="{2E4EAF30-0741-9091-576B-A0EC1921244D}"/>
              </a:ext>
            </a:extLst>
          </p:cNvPr>
          <p:cNvSpPr/>
          <p:nvPr/>
        </p:nvSpPr>
        <p:spPr bwMode="auto">
          <a:xfrm>
            <a:off x="10901179" y="1982512"/>
            <a:ext cx="1024121"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9" name="Rectangle 808">
            <a:extLst>
              <a:ext uri="{FF2B5EF4-FFF2-40B4-BE49-F238E27FC236}">
                <a16:creationId xmlns:a16="http://schemas.microsoft.com/office/drawing/2014/main" id="{E3EC724C-C9DB-922E-5A29-759A01646D56}"/>
              </a:ext>
            </a:extLst>
          </p:cNvPr>
          <p:cNvSpPr/>
          <p:nvPr/>
        </p:nvSpPr>
        <p:spPr bwMode="auto">
          <a:xfrm>
            <a:off x="10901179" y="2293211"/>
            <a:ext cx="1024121"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0" name="Rectangle 809">
            <a:extLst>
              <a:ext uri="{FF2B5EF4-FFF2-40B4-BE49-F238E27FC236}">
                <a16:creationId xmlns:a16="http://schemas.microsoft.com/office/drawing/2014/main" id="{F038ECA6-42B3-A88C-ECF6-99F415AC7D92}"/>
              </a:ext>
            </a:extLst>
          </p:cNvPr>
          <p:cNvSpPr/>
          <p:nvPr/>
        </p:nvSpPr>
        <p:spPr bwMode="auto">
          <a:xfrm>
            <a:off x="10901179" y="2603910"/>
            <a:ext cx="801871"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1" name="Rectangle 810">
            <a:extLst>
              <a:ext uri="{FF2B5EF4-FFF2-40B4-BE49-F238E27FC236}">
                <a16:creationId xmlns:a16="http://schemas.microsoft.com/office/drawing/2014/main" id="{9B33C498-AB98-3098-BE22-634A1F66C0D9}"/>
              </a:ext>
            </a:extLst>
          </p:cNvPr>
          <p:cNvSpPr/>
          <p:nvPr/>
        </p:nvSpPr>
        <p:spPr bwMode="auto">
          <a:xfrm>
            <a:off x="10901179" y="2914609"/>
            <a:ext cx="719321"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3" name="Rectangle 812">
            <a:extLst>
              <a:ext uri="{FF2B5EF4-FFF2-40B4-BE49-F238E27FC236}">
                <a16:creationId xmlns:a16="http://schemas.microsoft.com/office/drawing/2014/main" id="{A4807C67-726F-FEA1-41A3-39E8619519BA}"/>
              </a:ext>
            </a:extLst>
          </p:cNvPr>
          <p:cNvSpPr/>
          <p:nvPr/>
        </p:nvSpPr>
        <p:spPr bwMode="auto">
          <a:xfrm>
            <a:off x="10901179" y="3225308"/>
            <a:ext cx="643121"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4" name="Rectangle 813">
            <a:extLst>
              <a:ext uri="{FF2B5EF4-FFF2-40B4-BE49-F238E27FC236}">
                <a16:creationId xmlns:a16="http://schemas.microsoft.com/office/drawing/2014/main" id="{189EF18C-1719-BE23-B581-A6C634185C81}"/>
              </a:ext>
            </a:extLst>
          </p:cNvPr>
          <p:cNvSpPr/>
          <p:nvPr/>
        </p:nvSpPr>
        <p:spPr bwMode="auto">
          <a:xfrm>
            <a:off x="10901179" y="3536007"/>
            <a:ext cx="563746"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5" name="Rectangle 814">
            <a:extLst>
              <a:ext uri="{FF2B5EF4-FFF2-40B4-BE49-F238E27FC236}">
                <a16:creationId xmlns:a16="http://schemas.microsoft.com/office/drawing/2014/main" id="{076CF70B-5613-EFDE-A87D-C59189D61B12}"/>
              </a:ext>
            </a:extLst>
          </p:cNvPr>
          <p:cNvSpPr/>
          <p:nvPr/>
        </p:nvSpPr>
        <p:spPr bwMode="auto">
          <a:xfrm>
            <a:off x="10901179" y="3846706"/>
            <a:ext cx="566921"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6" name="Rectangle 815">
            <a:extLst>
              <a:ext uri="{FF2B5EF4-FFF2-40B4-BE49-F238E27FC236}">
                <a16:creationId xmlns:a16="http://schemas.microsoft.com/office/drawing/2014/main" id="{4A336404-BFA2-FC1A-3078-5557B652AFBD}"/>
              </a:ext>
            </a:extLst>
          </p:cNvPr>
          <p:cNvSpPr/>
          <p:nvPr/>
        </p:nvSpPr>
        <p:spPr bwMode="auto">
          <a:xfrm>
            <a:off x="10901179" y="4157405"/>
            <a:ext cx="528821"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7" name="Rectangle 816">
            <a:extLst>
              <a:ext uri="{FF2B5EF4-FFF2-40B4-BE49-F238E27FC236}">
                <a16:creationId xmlns:a16="http://schemas.microsoft.com/office/drawing/2014/main" id="{D2EFFB25-4813-2C0F-9C7A-E31BE0455FA0}"/>
              </a:ext>
            </a:extLst>
          </p:cNvPr>
          <p:cNvSpPr/>
          <p:nvPr/>
        </p:nvSpPr>
        <p:spPr bwMode="auto">
          <a:xfrm>
            <a:off x="10901179" y="4468104"/>
            <a:ext cx="452621"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8" name="Rectangle 827">
            <a:extLst>
              <a:ext uri="{FF2B5EF4-FFF2-40B4-BE49-F238E27FC236}">
                <a16:creationId xmlns:a16="http://schemas.microsoft.com/office/drawing/2014/main" id="{AC148DFA-2DE6-FDB3-48FE-E8B2E36810A8}"/>
              </a:ext>
            </a:extLst>
          </p:cNvPr>
          <p:cNvSpPr/>
          <p:nvPr/>
        </p:nvSpPr>
        <p:spPr bwMode="auto">
          <a:xfrm>
            <a:off x="10901179" y="4778803"/>
            <a:ext cx="427221"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5" name="Rectangle 834">
            <a:extLst>
              <a:ext uri="{FF2B5EF4-FFF2-40B4-BE49-F238E27FC236}">
                <a16:creationId xmlns:a16="http://schemas.microsoft.com/office/drawing/2014/main" id="{96185BBF-2A64-A404-7F88-66D6F14AD902}"/>
              </a:ext>
            </a:extLst>
          </p:cNvPr>
          <p:cNvSpPr/>
          <p:nvPr/>
        </p:nvSpPr>
        <p:spPr bwMode="auto">
          <a:xfrm>
            <a:off x="10901179" y="5089502"/>
            <a:ext cx="189096"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6" name="Rectangle 835">
            <a:extLst>
              <a:ext uri="{FF2B5EF4-FFF2-40B4-BE49-F238E27FC236}">
                <a16:creationId xmlns:a16="http://schemas.microsoft.com/office/drawing/2014/main" id="{38E39341-6401-2FE8-3006-6B550F15CA7E}"/>
              </a:ext>
            </a:extLst>
          </p:cNvPr>
          <p:cNvSpPr/>
          <p:nvPr/>
        </p:nvSpPr>
        <p:spPr bwMode="auto">
          <a:xfrm>
            <a:off x="10901179" y="5400196"/>
            <a:ext cx="170046" cy="18288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38" name="Group 837">
            <a:extLst>
              <a:ext uri="{FF2B5EF4-FFF2-40B4-BE49-F238E27FC236}">
                <a16:creationId xmlns:a16="http://schemas.microsoft.com/office/drawing/2014/main" id="{D678B553-010D-89C2-B63C-458355853E55}"/>
              </a:ext>
            </a:extLst>
          </p:cNvPr>
          <p:cNvGrpSpPr/>
          <p:nvPr/>
        </p:nvGrpSpPr>
        <p:grpSpPr>
          <a:xfrm>
            <a:off x="10708943" y="1300898"/>
            <a:ext cx="1339112" cy="4871299"/>
            <a:chOff x="10510790" y="1263328"/>
            <a:chExt cx="1339112" cy="4908872"/>
          </a:xfrm>
        </p:grpSpPr>
        <p:grpSp>
          <p:nvGrpSpPr>
            <p:cNvPr id="839" name="Group 838">
              <a:extLst>
                <a:ext uri="{FF2B5EF4-FFF2-40B4-BE49-F238E27FC236}">
                  <a16:creationId xmlns:a16="http://schemas.microsoft.com/office/drawing/2014/main" id="{1A7A930E-FB8D-3AC3-3F0A-BA55D0D80A15}"/>
                </a:ext>
              </a:extLst>
            </p:cNvPr>
            <p:cNvGrpSpPr/>
            <p:nvPr/>
          </p:nvGrpSpPr>
          <p:grpSpPr>
            <a:xfrm>
              <a:off x="10694870" y="1263328"/>
              <a:ext cx="961324" cy="4506856"/>
              <a:chOff x="10694870" y="1263328"/>
              <a:chExt cx="961324" cy="4506856"/>
            </a:xfrm>
          </p:grpSpPr>
          <p:cxnSp>
            <p:nvCxnSpPr>
              <p:cNvPr id="850" name="Straight Connector 849">
                <a:extLst>
                  <a:ext uri="{FF2B5EF4-FFF2-40B4-BE49-F238E27FC236}">
                    <a16:creationId xmlns:a16="http://schemas.microsoft.com/office/drawing/2014/main" id="{6DD1297C-0E43-9924-E157-10C2F5387889}"/>
                  </a:ext>
                </a:extLst>
              </p:cNvPr>
              <p:cNvCxnSpPr>
                <a:cxnSpLocks/>
              </p:cNvCxnSpPr>
              <p:nvPr/>
            </p:nvCxnSpPr>
            <p:spPr bwMode="auto">
              <a:xfrm>
                <a:off x="10694870" y="5706177"/>
                <a:ext cx="961324" cy="0"/>
              </a:xfrm>
              <a:prstGeom prst="line">
                <a:avLst/>
              </a:prstGeom>
              <a:noFill/>
              <a:ln w="28575" cap="flat" cmpd="sng" algn="ctr">
                <a:solidFill>
                  <a:schemeClr val="bg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E8DB745A-65A1-EEBC-DE06-97A34ADB8C30}"/>
                  </a:ext>
                </a:extLst>
              </p:cNvPr>
              <p:cNvCxnSpPr>
                <a:cxnSpLocks/>
              </p:cNvCxnSpPr>
              <p:nvPr/>
            </p:nvCxnSpPr>
            <p:spPr bwMode="auto">
              <a:xfrm>
                <a:off x="10704495" y="5706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129F3757-F84A-8FA7-2FF4-BA3922F99DB0}"/>
                  </a:ext>
                </a:extLst>
              </p:cNvPr>
              <p:cNvCxnSpPr>
                <a:cxnSpLocks/>
              </p:cNvCxnSpPr>
              <p:nvPr/>
            </p:nvCxnSpPr>
            <p:spPr bwMode="auto">
              <a:xfrm>
                <a:off x="10823407" y="5706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B25B36A5-B80A-77E0-DCC4-DBF371AB2A78}"/>
                  </a:ext>
                </a:extLst>
              </p:cNvPr>
              <p:cNvCxnSpPr>
                <a:cxnSpLocks/>
              </p:cNvCxnSpPr>
              <p:nvPr/>
            </p:nvCxnSpPr>
            <p:spPr bwMode="auto">
              <a:xfrm>
                <a:off x="10942319" y="5706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EC61008E-9CFF-63A0-7CF8-FA5BB90FF0DF}"/>
                  </a:ext>
                </a:extLst>
              </p:cNvPr>
              <p:cNvCxnSpPr>
                <a:cxnSpLocks/>
              </p:cNvCxnSpPr>
              <p:nvPr/>
            </p:nvCxnSpPr>
            <p:spPr bwMode="auto">
              <a:xfrm>
                <a:off x="11061231" y="5706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E76474B8-1389-2C69-604D-12F5FF26F7BE}"/>
                  </a:ext>
                </a:extLst>
              </p:cNvPr>
              <p:cNvCxnSpPr>
                <a:cxnSpLocks/>
              </p:cNvCxnSpPr>
              <p:nvPr/>
            </p:nvCxnSpPr>
            <p:spPr bwMode="auto">
              <a:xfrm>
                <a:off x="11180143" y="5706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6704DB5F-08C9-CB06-2E2D-4C908839F644}"/>
                  </a:ext>
                </a:extLst>
              </p:cNvPr>
              <p:cNvCxnSpPr>
                <a:cxnSpLocks/>
              </p:cNvCxnSpPr>
              <p:nvPr/>
            </p:nvCxnSpPr>
            <p:spPr bwMode="auto">
              <a:xfrm>
                <a:off x="11417967" y="5706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D149EAE3-3EDC-F26D-EF04-055540834AAF}"/>
                  </a:ext>
                </a:extLst>
              </p:cNvPr>
              <p:cNvCxnSpPr>
                <a:cxnSpLocks/>
              </p:cNvCxnSpPr>
              <p:nvPr/>
            </p:nvCxnSpPr>
            <p:spPr bwMode="auto">
              <a:xfrm>
                <a:off x="11299055" y="5706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6836AD73-4D34-4565-AC4D-50240A986B9B}"/>
                  </a:ext>
                </a:extLst>
              </p:cNvPr>
              <p:cNvCxnSpPr>
                <a:cxnSpLocks/>
              </p:cNvCxnSpPr>
              <p:nvPr/>
            </p:nvCxnSpPr>
            <p:spPr bwMode="auto">
              <a:xfrm>
                <a:off x="11536879" y="5706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2CD31A9F-D127-F43F-F023-F26E9C701FC1}"/>
                  </a:ext>
                </a:extLst>
              </p:cNvPr>
              <p:cNvCxnSpPr>
                <a:cxnSpLocks/>
              </p:cNvCxnSpPr>
              <p:nvPr/>
            </p:nvCxnSpPr>
            <p:spPr bwMode="auto">
              <a:xfrm>
                <a:off x="10702890" y="1263328"/>
                <a:ext cx="0" cy="4479548"/>
              </a:xfrm>
              <a:prstGeom prst="line">
                <a:avLst/>
              </a:prstGeom>
              <a:noFill/>
              <a:ln w="28575" cap="flat" cmpd="sng" algn="ctr">
                <a:solidFill>
                  <a:schemeClr val="bg1"/>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2A7B21A8-ACA9-4A84-C023-43E156058C42}"/>
                  </a:ext>
                </a:extLst>
              </p:cNvPr>
              <p:cNvCxnSpPr>
                <a:cxnSpLocks/>
              </p:cNvCxnSpPr>
              <p:nvPr/>
            </p:nvCxnSpPr>
            <p:spPr bwMode="auto">
              <a:xfrm>
                <a:off x="11646164" y="5706176"/>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840" name="TextBox 839">
              <a:extLst>
                <a:ext uri="{FF2B5EF4-FFF2-40B4-BE49-F238E27FC236}">
                  <a16:creationId xmlns:a16="http://schemas.microsoft.com/office/drawing/2014/main" id="{A4A25558-296D-15F5-89F0-071D7BFE14E0}"/>
                </a:ext>
              </a:extLst>
            </p:cNvPr>
            <p:cNvSpPr txBox="1"/>
            <p:nvPr/>
          </p:nvSpPr>
          <p:spPr bwMode="auto">
            <a:xfrm>
              <a:off x="10693667" y="5910590"/>
              <a:ext cx="97215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-log (q value)</a:t>
              </a:r>
            </a:p>
          </p:txBody>
        </p:sp>
        <p:sp>
          <p:nvSpPr>
            <p:cNvPr id="841" name="TextBox 840">
              <a:extLst>
                <a:ext uri="{FF2B5EF4-FFF2-40B4-BE49-F238E27FC236}">
                  <a16:creationId xmlns:a16="http://schemas.microsoft.com/office/drawing/2014/main" id="{8B70AC52-E2FC-10B6-2E0B-587EFCFC7A36}"/>
                </a:ext>
              </a:extLst>
            </p:cNvPr>
            <p:cNvSpPr txBox="1"/>
            <p:nvPr/>
          </p:nvSpPr>
          <p:spPr bwMode="auto">
            <a:xfrm>
              <a:off x="10510790"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42" name="TextBox 841">
              <a:extLst>
                <a:ext uri="{FF2B5EF4-FFF2-40B4-BE49-F238E27FC236}">
                  <a16:creationId xmlns:a16="http://schemas.microsoft.com/office/drawing/2014/main" id="{69807C4C-5054-9B66-B74E-12C6C5C929C0}"/>
                </a:ext>
              </a:extLst>
            </p:cNvPr>
            <p:cNvSpPr txBox="1"/>
            <p:nvPr/>
          </p:nvSpPr>
          <p:spPr bwMode="auto">
            <a:xfrm>
              <a:off x="10629852"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43" name="TextBox 842">
              <a:extLst>
                <a:ext uri="{FF2B5EF4-FFF2-40B4-BE49-F238E27FC236}">
                  <a16:creationId xmlns:a16="http://schemas.microsoft.com/office/drawing/2014/main" id="{FDE5FD73-8030-B2C2-A4E3-2DA0240E0528}"/>
                </a:ext>
              </a:extLst>
            </p:cNvPr>
            <p:cNvSpPr txBox="1"/>
            <p:nvPr/>
          </p:nvSpPr>
          <p:spPr bwMode="auto">
            <a:xfrm>
              <a:off x="10748914"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844" name="TextBox 843">
              <a:extLst>
                <a:ext uri="{FF2B5EF4-FFF2-40B4-BE49-F238E27FC236}">
                  <a16:creationId xmlns:a16="http://schemas.microsoft.com/office/drawing/2014/main" id="{A91239D4-9E97-2831-33B9-613EBDE5B049}"/>
                </a:ext>
              </a:extLst>
            </p:cNvPr>
            <p:cNvSpPr txBox="1"/>
            <p:nvPr/>
          </p:nvSpPr>
          <p:spPr bwMode="auto">
            <a:xfrm>
              <a:off x="10867976"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845" name="TextBox 844">
              <a:extLst>
                <a:ext uri="{FF2B5EF4-FFF2-40B4-BE49-F238E27FC236}">
                  <a16:creationId xmlns:a16="http://schemas.microsoft.com/office/drawing/2014/main" id="{4BA2F808-B257-8F18-D4E9-0DAA32B86202}"/>
                </a:ext>
              </a:extLst>
            </p:cNvPr>
            <p:cNvSpPr txBox="1"/>
            <p:nvPr/>
          </p:nvSpPr>
          <p:spPr bwMode="auto">
            <a:xfrm>
              <a:off x="10987038"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846" name="TextBox 845">
              <a:extLst>
                <a:ext uri="{FF2B5EF4-FFF2-40B4-BE49-F238E27FC236}">
                  <a16:creationId xmlns:a16="http://schemas.microsoft.com/office/drawing/2014/main" id="{174B351B-96DB-843F-F8EE-C2E5261ADFE0}"/>
                </a:ext>
              </a:extLst>
            </p:cNvPr>
            <p:cNvSpPr txBox="1"/>
            <p:nvPr/>
          </p:nvSpPr>
          <p:spPr bwMode="auto">
            <a:xfrm>
              <a:off x="11106100"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847" name="TextBox 846">
              <a:extLst>
                <a:ext uri="{FF2B5EF4-FFF2-40B4-BE49-F238E27FC236}">
                  <a16:creationId xmlns:a16="http://schemas.microsoft.com/office/drawing/2014/main" id="{6E3941D7-96E3-89F4-3430-2DEDF9A713E7}"/>
                </a:ext>
              </a:extLst>
            </p:cNvPr>
            <p:cNvSpPr txBox="1"/>
            <p:nvPr/>
          </p:nvSpPr>
          <p:spPr bwMode="auto">
            <a:xfrm>
              <a:off x="11225162"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848" name="TextBox 847">
              <a:extLst>
                <a:ext uri="{FF2B5EF4-FFF2-40B4-BE49-F238E27FC236}">
                  <a16:creationId xmlns:a16="http://schemas.microsoft.com/office/drawing/2014/main" id="{1364C5CF-9122-E671-EA9A-424A26ECFDB5}"/>
                </a:ext>
              </a:extLst>
            </p:cNvPr>
            <p:cNvSpPr txBox="1"/>
            <p:nvPr/>
          </p:nvSpPr>
          <p:spPr bwMode="auto">
            <a:xfrm>
              <a:off x="11344224"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849" name="TextBox 848">
              <a:extLst>
                <a:ext uri="{FF2B5EF4-FFF2-40B4-BE49-F238E27FC236}">
                  <a16:creationId xmlns:a16="http://schemas.microsoft.com/office/drawing/2014/main" id="{23E79A60-6EA5-5323-936D-1D65AA57E404}"/>
                </a:ext>
              </a:extLst>
            </p:cNvPr>
            <p:cNvSpPr txBox="1"/>
            <p:nvPr/>
          </p:nvSpPr>
          <p:spPr bwMode="auto">
            <a:xfrm>
              <a:off x="11463289"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grpSp>
      <p:grpSp>
        <p:nvGrpSpPr>
          <p:cNvPr id="861" name="Group 860">
            <a:extLst>
              <a:ext uri="{FF2B5EF4-FFF2-40B4-BE49-F238E27FC236}">
                <a16:creationId xmlns:a16="http://schemas.microsoft.com/office/drawing/2014/main" id="{5A541F14-4974-3BEB-47FD-3238575F5CE3}"/>
              </a:ext>
            </a:extLst>
          </p:cNvPr>
          <p:cNvGrpSpPr/>
          <p:nvPr/>
        </p:nvGrpSpPr>
        <p:grpSpPr>
          <a:xfrm>
            <a:off x="6347060" y="5725594"/>
            <a:ext cx="4529488" cy="646331"/>
            <a:chOff x="5986914" y="6987015"/>
            <a:chExt cx="4529488" cy="646331"/>
          </a:xfrm>
        </p:grpSpPr>
        <p:sp>
          <p:nvSpPr>
            <p:cNvPr id="862" name="TextBox 861">
              <a:extLst>
                <a:ext uri="{FF2B5EF4-FFF2-40B4-BE49-F238E27FC236}">
                  <a16:creationId xmlns:a16="http://schemas.microsoft.com/office/drawing/2014/main" id="{00C6671F-E2A1-6B34-9DAD-654403CC0F59}"/>
                </a:ext>
              </a:extLst>
            </p:cNvPr>
            <p:cNvSpPr txBox="1"/>
            <p:nvPr/>
          </p:nvSpPr>
          <p:spPr bwMode="auto">
            <a:xfrm>
              <a:off x="6062313" y="6987015"/>
              <a:ext cx="1378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Identical missense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Fusion gene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Amplification</a:t>
              </a:r>
            </a:p>
          </p:txBody>
        </p:sp>
        <p:sp>
          <p:nvSpPr>
            <p:cNvPr id="863" name="TextBox 862">
              <a:extLst>
                <a:ext uri="{FF2B5EF4-FFF2-40B4-BE49-F238E27FC236}">
                  <a16:creationId xmlns:a16="http://schemas.microsoft.com/office/drawing/2014/main" id="{E699D946-46C0-0FA5-C0E6-571357F4D442}"/>
                </a:ext>
              </a:extLst>
            </p:cNvPr>
            <p:cNvSpPr txBox="1"/>
            <p:nvPr/>
          </p:nvSpPr>
          <p:spPr bwMode="auto">
            <a:xfrm>
              <a:off x="7514125" y="6987015"/>
              <a:ext cx="1378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Nonsense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Splice site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Frameshift indel</a:t>
              </a:r>
            </a:p>
          </p:txBody>
        </p:sp>
        <p:sp>
          <p:nvSpPr>
            <p:cNvPr id="864" name="TextBox 863">
              <a:extLst>
                <a:ext uri="{FF2B5EF4-FFF2-40B4-BE49-F238E27FC236}">
                  <a16:creationId xmlns:a16="http://schemas.microsoft.com/office/drawing/2014/main" id="{25F16130-1078-EB22-30D2-DFC190D78B72}"/>
                </a:ext>
              </a:extLst>
            </p:cNvPr>
            <p:cNvSpPr txBox="1"/>
            <p:nvPr/>
          </p:nvSpPr>
          <p:spPr bwMode="auto">
            <a:xfrm>
              <a:off x="8783053" y="6987015"/>
              <a:ext cx="17333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Homozygous deletion</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Nonidentical missense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In-frame indel</a:t>
              </a:r>
            </a:p>
          </p:txBody>
        </p:sp>
        <p:grpSp>
          <p:nvGrpSpPr>
            <p:cNvPr id="865" name="Group 864">
              <a:extLst>
                <a:ext uri="{FF2B5EF4-FFF2-40B4-BE49-F238E27FC236}">
                  <a16:creationId xmlns:a16="http://schemas.microsoft.com/office/drawing/2014/main" id="{55724247-5458-960F-4425-3E5B8AD0AAD7}"/>
                </a:ext>
              </a:extLst>
            </p:cNvPr>
            <p:cNvGrpSpPr/>
            <p:nvPr/>
          </p:nvGrpSpPr>
          <p:grpSpPr>
            <a:xfrm>
              <a:off x="5986914" y="7074569"/>
              <a:ext cx="115503" cy="470033"/>
              <a:chOff x="5986914" y="7074569"/>
              <a:chExt cx="115503" cy="470033"/>
            </a:xfrm>
          </p:grpSpPr>
          <p:sp>
            <p:nvSpPr>
              <p:cNvPr id="874" name="Rectangle 873">
                <a:extLst>
                  <a:ext uri="{FF2B5EF4-FFF2-40B4-BE49-F238E27FC236}">
                    <a16:creationId xmlns:a16="http://schemas.microsoft.com/office/drawing/2014/main" id="{7E60EB8F-4965-D803-A1E6-7F9F525750AA}"/>
                  </a:ext>
                </a:extLst>
              </p:cNvPr>
              <p:cNvSpPr/>
              <p:nvPr/>
            </p:nvSpPr>
            <p:spPr bwMode="auto">
              <a:xfrm>
                <a:off x="5986914" y="7074569"/>
                <a:ext cx="115503" cy="115503"/>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5" name="Rectangle 874">
                <a:extLst>
                  <a:ext uri="{FF2B5EF4-FFF2-40B4-BE49-F238E27FC236}">
                    <a16:creationId xmlns:a16="http://schemas.microsoft.com/office/drawing/2014/main" id="{ED982454-0CA2-D150-652E-4A61CB81101B}"/>
                  </a:ext>
                </a:extLst>
              </p:cNvPr>
              <p:cNvSpPr/>
              <p:nvPr/>
            </p:nvSpPr>
            <p:spPr bwMode="auto">
              <a:xfrm>
                <a:off x="5986914" y="7429099"/>
                <a:ext cx="115503" cy="115503"/>
              </a:xfrm>
              <a:prstGeom prst="rect">
                <a:avLst/>
              </a:prstGeom>
              <a:solidFill>
                <a:schemeClr val="accent3">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6" name="Rectangle 875">
                <a:extLst>
                  <a:ext uri="{FF2B5EF4-FFF2-40B4-BE49-F238E27FC236}">
                    <a16:creationId xmlns:a16="http://schemas.microsoft.com/office/drawing/2014/main" id="{8F1A5B41-EA28-CD90-1EC4-C3F6FDAF0836}"/>
                  </a:ext>
                </a:extLst>
              </p:cNvPr>
              <p:cNvSpPr/>
              <p:nvPr/>
            </p:nvSpPr>
            <p:spPr bwMode="auto">
              <a:xfrm>
                <a:off x="5986914" y="7251834"/>
                <a:ext cx="115503" cy="115503"/>
              </a:xfrm>
              <a:prstGeom prst="rect">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66" name="Group 865">
              <a:extLst>
                <a:ext uri="{FF2B5EF4-FFF2-40B4-BE49-F238E27FC236}">
                  <a16:creationId xmlns:a16="http://schemas.microsoft.com/office/drawing/2014/main" id="{218186E7-D9EC-F1DF-B894-77605BFB36BE}"/>
                </a:ext>
              </a:extLst>
            </p:cNvPr>
            <p:cNvGrpSpPr/>
            <p:nvPr/>
          </p:nvGrpSpPr>
          <p:grpSpPr>
            <a:xfrm>
              <a:off x="7419475" y="7074569"/>
              <a:ext cx="115503" cy="470033"/>
              <a:chOff x="5938788" y="7074569"/>
              <a:chExt cx="115503" cy="470033"/>
            </a:xfrm>
          </p:grpSpPr>
          <p:sp>
            <p:nvSpPr>
              <p:cNvPr id="871" name="Rectangle 870">
                <a:extLst>
                  <a:ext uri="{FF2B5EF4-FFF2-40B4-BE49-F238E27FC236}">
                    <a16:creationId xmlns:a16="http://schemas.microsoft.com/office/drawing/2014/main" id="{B69CC4B6-A0E4-9F96-8897-151F84960A9D}"/>
                  </a:ext>
                </a:extLst>
              </p:cNvPr>
              <p:cNvSpPr/>
              <p:nvPr/>
            </p:nvSpPr>
            <p:spPr bwMode="auto">
              <a:xfrm>
                <a:off x="5938788" y="7074569"/>
                <a:ext cx="115503" cy="115503"/>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2" name="Rectangle 871">
                <a:extLst>
                  <a:ext uri="{FF2B5EF4-FFF2-40B4-BE49-F238E27FC236}">
                    <a16:creationId xmlns:a16="http://schemas.microsoft.com/office/drawing/2014/main" id="{59CD6127-D2B5-5304-3758-9C1D6927701E}"/>
                  </a:ext>
                </a:extLst>
              </p:cNvPr>
              <p:cNvSpPr/>
              <p:nvPr/>
            </p:nvSpPr>
            <p:spPr bwMode="auto">
              <a:xfrm>
                <a:off x="5938788" y="7429099"/>
                <a:ext cx="115503" cy="115503"/>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3" name="Rectangle 872">
                <a:extLst>
                  <a:ext uri="{FF2B5EF4-FFF2-40B4-BE49-F238E27FC236}">
                    <a16:creationId xmlns:a16="http://schemas.microsoft.com/office/drawing/2014/main" id="{C7B2F226-C5A1-C2F0-EEFE-F20F0216C480}"/>
                  </a:ext>
                </a:extLst>
              </p:cNvPr>
              <p:cNvSpPr/>
              <p:nvPr/>
            </p:nvSpPr>
            <p:spPr bwMode="auto">
              <a:xfrm>
                <a:off x="5938788" y="7251834"/>
                <a:ext cx="115503" cy="115503"/>
              </a:xfrm>
              <a:prstGeom prst="rect">
                <a:avLst/>
              </a:prstGeom>
              <a:solidFill>
                <a:schemeClr val="accent2">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67" name="Group 866">
              <a:extLst>
                <a:ext uri="{FF2B5EF4-FFF2-40B4-BE49-F238E27FC236}">
                  <a16:creationId xmlns:a16="http://schemas.microsoft.com/office/drawing/2014/main" id="{64B68140-D256-FB68-24C4-23F89BA5D58E}"/>
                </a:ext>
              </a:extLst>
            </p:cNvPr>
            <p:cNvGrpSpPr/>
            <p:nvPr/>
          </p:nvGrpSpPr>
          <p:grpSpPr>
            <a:xfrm>
              <a:off x="8707656" y="7074569"/>
              <a:ext cx="115503" cy="470033"/>
              <a:chOff x="5746283" y="7074569"/>
              <a:chExt cx="115503" cy="470033"/>
            </a:xfrm>
          </p:grpSpPr>
          <p:sp>
            <p:nvSpPr>
              <p:cNvPr id="868" name="Rectangle 867">
                <a:extLst>
                  <a:ext uri="{FF2B5EF4-FFF2-40B4-BE49-F238E27FC236}">
                    <a16:creationId xmlns:a16="http://schemas.microsoft.com/office/drawing/2014/main" id="{3DD9962C-12FD-4864-893F-F727C42A0645}"/>
                  </a:ext>
                </a:extLst>
              </p:cNvPr>
              <p:cNvSpPr/>
              <p:nvPr/>
            </p:nvSpPr>
            <p:spPr bwMode="auto">
              <a:xfrm>
                <a:off x="5746283" y="7074569"/>
                <a:ext cx="115503" cy="115503"/>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9" name="Rectangle 868">
                <a:extLst>
                  <a:ext uri="{FF2B5EF4-FFF2-40B4-BE49-F238E27FC236}">
                    <a16:creationId xmlns:a16="http://schemas.microsoft.com/office/drawing/2014/main" id="{6966A6F0-C556-A5AB-F211-CF26A8109555}"/>
                  </a:ext>
                </a:extLst>
              </p:cNvPr>
              <p:cNvSpPr/>
              <p:nvPr/>
            </p:nvSpPr>
            <p:spPr bwMode="auto">
              <a:xfrm>
                <a:off x="5746283" y="7429099"/>
                <a:ext cx="115503" cy="115503"/>
              </a:xfrm>
              <a:prstGeom prst="rect">
                <a:avLst/>
              </a:prstGeom>
              <a:solidFill>
                <a:srgbClr val="92D050"/>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0" name="Rectangle 869">
                <a:extLst>
                  <a:ext uri="{FF2B5EF4-FFF2-40B4-BE49-F238E27FC236}">
                    <a16:creationId xmlns:a16="http://schemas.microsoft.com/office/drawing/2014/main" id="{44F3463E-ED24-350E-9328-E69468C9F3D2}"/>
                  </a:ext>
                </a:extLst>
              </p:cNvPr>
              <p:cNvSpPr/>
              <p:nvPr/>
            </p:nvSpPr>
            <p:spPr bwMode="auto">
              <a:xfrm>
                <a:off x="5746283" y="7251834"/>
                <a:ext cx="115503" cy="115503"/>
              </a:xfrm>
              <a:prstGeom prst="rect">
                <a:avLst/>
              </a:prstGeom>
              <a:solidFill>
                <a:schemeClr val="accent6">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cxnSp>
        <p:nvCxnSpPr>
          <p:cNvPr id="877" name="Straight Connector 876">
            <a:extLst>
              <a:ext uri="{FF2B5EF4-FFF2-40B4-BE49-F238E27FC236}">
                <a16:creationId xmlns:a16="http://schemas.microsoft.com/office/drawing/2014/main" id="{DE1D2130-EDB8-A75F-9DFA-4490A571D87A}"/>
              </a:ext>
            </a:extLst>
          </p:cNvPr>
          <p:cNvCxnSpPr>
            <a:cxnSpLocks/>
          </p:cNvCxnSpPr>
          <p:nvPr/>
        </p:nvCxnSpPr>
        <p:spPr bwMode="auto">
          <a:xfrm>
            <a:off x="6264112" y="1300114"/>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A9351BD0-0AA2-8DF8-F965-9AF6649DCFC0}"/>
              </a:ext>
            </a:extLst>
          </p:cNvPr>
          <p:cNvCxnSpPr>
            <a:cxnSpLocks/>
          </p:cNvCxnSpPr>
          <p:nvPr/>
        </p:nvCxnSpPr>
        <p:spPr bwMode="auto">
          <a:xfrm>
            <a:off x="6243688" y="1922284"/>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D345C890-F2A7-EAAD-94FE-0C66E5501C9E}"/>
              </a:ext>
            </a:extLst>
          </p:cNvPr>
          <p:cNvCxnSpPr>
            <a:cxnSpLocks/>
          </p:cNvCxnSpPr>
          <p:nvPr/>
        </p:nvCxnSpPr>
        <p:spPr bwMode="auto">
          <a:xfrm>
            <a:off x="6243688" y="2234940"/>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42CFD292-7CAA-0819-DC14-A1B8F396E25D}"/>
              </a:ext>
            </a:extLst>
          </p:cNvPr>
          <p:cNvCxnSpPr>
            <a:cxnSpLocks/>
          </p:cNvCxnSpPr>
          <p:nvPr/>
        </p:nvCxnSpPr>
        <p:spPr bwMode="auto">
          <a:xfrm>
            <a:off x="6243688" y="2547596"/>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AD9E0E95-FD7A-A5BC-A2D8-82A8F6C9A947}"/>
              </a:ext>
            </a:extLst>
          </p:cNvPr>
          <p:cNvCxnSpPr>
            <a:cxnSpLocks/>
          </p:cNvCxnSpPr>
          <p:nvPr/>
        </p:nvCxnSpPr>
        <p:spPr bwMode="auto">
          <a:xfrm>
            <a:off x="6243688" y="2860252"/>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DB931D09-0289-8549-C25E-80CB3E3560E0}"/>
              </a:ext>
            </a:extLst>
          </p:cNvPr>
          <p:cNvCxnSpPr>
            <a:cxnSpLocks/>
          </p:cNvCxnSpPr>
          <p:nvPr/>
        </p:nvCxnSpPr>
        <p:spPr bwMode="auto">
          <a:xfrm>
            <a:off x="6243688" y="3172908"/>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E82D2892-67DC-F3F8-3363-AC90C684F307}"/>
              </a:ext>
            </a:extLst>
          </p:cNvPr>
          <p:cNvCxnSpPr>
            <a:cxnSpLocks/>
          </p:cNvCxnSpPr>
          <p:nvPr/>
        </p:nvCxnSpPr>
        <p:spPr bwMode="auto">
          <a:xfrm>
            <a:off x="6243688" y="3485564"/>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289D5E0E-BDE9-747E-94D6-C50C42AA3E19}"/>
              </a:ext>
            </a:extLst>
          </p:cNvPr>
          <p:cNvCxnSpPr>
            <a:cxnSpLocks/>
          </p:cNvCxnSpPr>
          <p:nvPr/>
        </p:nvCxnSpPr>
        <p:spPr bwMode="auto">
          <a:xfrm>
            <a:off x="6243688" y="3798220"/>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F41F144D-337A-020A-EA63-5216B03F519E}"/>
              </a:ext>
            </a:extLst>
          </p:cNvPr>
          <p:cNvCxnSpPr>
            <a:cxnSpLocks/>
          </p:cNvCxnSpPr>
          <p:nvPr/>
        </p:nvCxnSpPr>
        <p:spPr bwMode="auto">
          <a:xfrm>
            <a:off x="6243688" y="4110876"/>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E98B44B9-08F3-60EF-4812-9A073F3445C9}"/>
              </a:ext>
            </a:extLst>
          </p:cNvPr>
          <p:cNvCxnSpPr>
            <a:cxnSpLocks/>
          </p:cNvCxnSpPr>
          <p:nvPr/>
        </p:nvCxnSpPr>
        <p:spPr bwMode="auto">
          <a:xfrm>
            <a:off x="6243688" y="4423532"/>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FF5E26C8-BBFA-15A0-9D34-5FB17B6BC8EE}"/>
              </a:ext>
            </a:extLst>
          </p:cNvPr>
          <p:cNvCxnSpPr>
            <a:cxnSpLocks/>
          </p:cNvCxnSpPr>
          <p:nvPr/>
        </p:nvCxnSpPr>
        <p:spPr bwMode="auto">
          <a:xfrm>
            <a:off x="6243688" y="4736188"/>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87339C09-94A4-A4CA-EFFA-BC3EDDD2D360}"/>
              </a:ext>
            </a:extLst>
          </p:cNvPr>
          <p:cNvCxnSpPr>
            <a:cxnSpLocks/>
          </p:cNvCxnSpPr>
          <p:nvPr/>
        </p:nvCxnSpPr>
        <p:spPr bwMode="auto">
          <a:xfrm>
            <a:off x="6243688" y="5048844"/>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3C248CFC-E35F-F847-F3F9-7A1B356A3FAD}"/>
              </a:ext>
            </a:extLst>
          </p:cNvPr>
          <p:cNvCxnSpPr>
            <a:cxnSpLocks/>
          </p:cNvCxnSpPr>
          <p:nvPr/>
        </p:nvCxnSpPr>
        <p:spPr bwMode="auto">
          <a:xfrm>
            <a:off x="6243688" y="5361500"/>
            <a:ext cx="4647415" cy="0"/>
          </a:xfrm>
          <a:prstGeom prst="line">
            <a:avLst/>
          </a:prstGeom>
          <a:noFill/>
          <a:ln w="12700" cap="flat" cmpd="sng" algn="ctr">
            <a:solidFill>
              <a:schemeClr val="bg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6E9360F3-0E97-1BC8-D1BD-2A9D274A362B}"/>
              </a:ext>
            </a:extLst>
          </p:cNvPr>
          <p:cNvCxnSpPr>
            <a:cxnSpLocks/>
          </p:cNvCxnSpPr>
          <p:nvPr/>
        </p:nvCxnSpPr>
        <p:spPr bwMode="auto">
          <a:xfrm>
            <a:off x="6243688" y="5674152"/>
            <a:ext cx="4647415" cy="0"/>
          </a:xfrm>
          <a:prstGeom prst="line">
            <a:avLst/>
          </a:prstGeom>
          <a:noFill/>
          <a:ln w="12700" cap="flat" cmpd="sng" algn="ctr">
            <a:solidFill>
              <a:schemeClr val="bg1"/>
            </a:solidFill>
            <a:prstDash val="solid"/>
            <a:round/>
            <a:headEnd type="none" w="med" len="med"/>
            <a:tailEnd type="none" w="med" len="med"/>
          </a:ln>
          <a:effectLst/>
        </p:spPr>
      </p:cxnSp>
      <p:grpSp>
        <p:nvGrpSpPr>
          <p:cNvPr id="895" name="Group 894">
            <a:extLst>
              <a:ext uri="{FF2B5EF4-FFF2-40B4-BE49-F238E27FC236}">
                <a16:creationId xmlns:a16="http://schemas.microsoft.com/office/drawing/2014/main" id="{49A332BD-6ED1-C75C-BE5F-E72596B43543}"/>
              </a:ext>
            </a:extLst>
          </p:cNvPr>
          <p:cNvGrpSpPr/>
          <p:nvPr/>
        </p:nvGrpSpPr>
        <p:grpSpPr>
          <a:xfrm>
            <a:off x="5670452" y="5430310"/>
            <a:ext cx="176160" cy="182880"/>
            <a:chOff x="5916631" y="-847023"/>
            <a:chExt cx="176160" cy="125128"/>
          </a:xfrm>
        </p:grpSpPr>
        <p:sp>
          <p:nvSpPr>
            <p:cNvPr id="896" name="Rectangle 895">
              <a:extLst>
                <a:ext uri="{FF2B5EF4-FFF2-40B4-BE49-F238E27FC236}">
                  <a16:creationId xmlns:a16="http://schemas.microsoft.com/office/drawing/2014/main" id="{DB75A03F-D40B-8F61-509D-F94E0B8B859C}"/>
                </a:ext>
              </a:extLst>
            </p:cNvPr>
            <p:cNvSpPr/>
            <p:nvPr/>
          </p:nvSpPr>
          <p:spPr bwMode="auto">
            <a:xfrm>
              <a:off x="5916631" y="-847023"/>
              <a:ext cx="176160"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7" name="Rectangle 896">
              <a:extLst>
                <a:ext uri="{FF2B5EF4-FFF2-40B4-BE49-F238E27FC236}">
                  <a16:creationId xmlns:a16="http://schemas.microsoft.com/office/drawing/2014/main" id="{964D1B0B-C790-EE0D-1B57-2214B6DD3D6E}"/>
                </a:ext>
              </a:extLst>
            </p:cNvPr>
            <p:cNvSpPr/>
            <p:nvPr/>
          </p:nvSpPr>
          <p:spPr bwMode="auto">
            <a:xfrm>
              <a:off x="5967431" y="-847023"/>
              <a:ext cx="125360"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898" name="Rectangle 897">
            <a:extLst>
              <a:ext uri="{FF2B5EF4-FFF2-40B4-BE49-F238E27FC236}">
                <a16:creationId xmlns:a16="http://schemas.microsoft.com/office/drawing/2014/main" id="{CB63E6B2-53FA-5C0A-5EC6-8CFF60FB0F0B}"/>
              </a:ext>
            </a:extLst>
          </p:cNvPr>
          <p:cNvSpPr/>
          <p:nvPr/>
        </p:nvSpPr>
        <p:spPr bwMode="auto">
          <a:xfrm>
            <a:off x="5676803" y="5118642"/>
            <a:ext cx="169810" cy="1828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9" name="Rectangle 898">
            <a:extLst>
              <a:ext uri="{FF2B5EF4-FFF2-40B4-BE49-F238E27FC236}">
                <a16:creationId xmlns:a16="http://schemas.microsoft.com/office/drawing/2014/main" id="{DC7CB896-7BAA-F9DD-7E5F-D28621362052}"/>
              </a:ext>
            </a:extLst>
          </p:cNvPr>
          <p:cNvSpPr/>
          <p:nvPr/>
        </p:nvSpPr>
        <p:spPr bwMode="auto">
          <a:xfrm>
            <a:off x="5645052" y="4806968"/>
            <a:ext cx="201560" cy="1828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0" name="Rectangle 899">
            <a:extLst>
              <a:ext uri="{FF2B5EF4-FFF2-40B4-BE49-F238E27FC236}">
                <a16:creationId xmlns:a16="http://schemas.microsoft.com/office/drawing/2014/main" id="{F40BCA88-55C1-5CFC-3BEA-80FCBB102CB1}"/>
              </a:ext>
            </a:extLst>
          </p:cNvPr>
          <p:cNvSpPr/>
          <p:nvPr/>
        </p:nvSpPr>
        <p:spPr bwMode="auto">
          <a:xfrm>
            <a:off x="5695852" y="4495294"/>
            <a:ext cx="150760" cy="1828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01" name="Group 900">
            <a:extLst>
              <a:ext uri="{FF2B5EF4-FFF2-40B4-BE49-F238E27FC236}">
                <a16:creationId xmlns:a16="http://schemas.microsoft.com/office/drawing/2014/main" id="{BB73C278-AF4D-52F3-C7CC-285DB1AE7E15}"/>
              </a:ext>
            </a:extLst>
          </p:cNvPr>
          <p:cNvGrpSpPr/>
          <p:nvPr/>
        </p:nvGrpSpPr>
        <p:grpSpPr>
          <a:xfrm>
            <a:off x="5632351" y="4183620"/>
            <a:ext cx="214261" cy="182880"/>
            <a:chOff x="5878530" y="-847023"/>
            <a:chExt cx="214261" cy="125128"/>
          </a:xfrm>
        </p:grpSpPr>
        <p:sp>
          <p:nvSpPr>
            <p:cNvPr id="902" name="Rectangle 901">
              <a:extLst>
                <a:ext uri="{FF2B5EF4-FFF2-40B4-BE49-F238E27FC236}">
                  <a16:creationId xmlns:a16="http://schemas.microsoft.com/office/drawing/2014/main" id="{4C6C6B8B-F4AE-CA86-68A1-27354799AB3D}"/>
                </a:ext>
              </a:extLst>
            </p:cNvPr>
            <p:cNvSpPr/>
            <p:nvPr/>
          </p:nvSpPr>
          <p:spPr bwMode="auto">
            <a:xfrm>
              <a:off x="5878530" y="-847023"/>
              <a:ext cx="214261" cy="1251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3" name="Rectangle 902">
              <a:extLst>
                <a:ext uri="{FF2B5EF4-FFF2-40B4-BE49-F238E27FC236}">
                  <a16:creationId xmlns:a16="http://schemas.microsoft.com/office/drawing/2014/main" id="{A7557839-A58F-E3D5-E1B8-DEF8B27D5A09}"/>
                </a:ext>
              </a:extLst>
            </p:cNvPr>
            <p:cNvSpPr/>
            <p:nvPr/>
          </p:nvSpPr>
          <p:spPr bwMode="auto">
            <a:xfrm>
              <a:off x="5964256" y="-847023"/>
              <a:ext cx="128535"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4" name="Rectangle 903">
              <a:extLst>
                <a:ext uri="{FF2B5EF4-FFF2-40B4-BE49-F238E27FC236}">
                  <a16:creationId xmlns:a16="http://schemas.microsoft.com/office/drawing/2014/main" id="{9FA5BB2F-1D27-F68B-57CC-7071A1A30507}"/>
                </a:ext>
              </a:extLst>
            </p:cNvPr>
            <p:cNvSpPr/>
            <p:nvPr/>
          </p:nvSpPr>
          <p:spPr bwMode="auto">
            <a:xfrm>
              <a:off x="5996006" y="-847023"/>
              <a:ext cx="96785"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05" name="Group 904">
            <a:extLst>
              <a:ext uri="{FF2B5EF4-FFF2-40B4-BE49-F238E27FC236}">
                <a16:creationId xmlns:a16="http://schemas.microsoft.com/office/drawing/2014/main" id="{6310AF3F-7058-EA61-FBC7-64E7671CAD00}"/>
              </a:ext>
            </a:extLst>
          </p:cNvPr>
          <p:cNvGrpSpPr/>
          <p:nvPr/>
        </p:nvGrpSpPr>
        <p:grpSpPr>
          <a:xfrm>
            <a:off x="5695852" y="3871946"/>
            <a:ext cx="150760" cy="182880"/>
            <a:chOff x="5942031" y="-847023"/>
            <a:chExt cx="150760" cy="125128"/>
          </a:xfrm>
        </p:grpSpPr>
        <p:sp>
          <p:nvSpPr>
            <p:cNvPr id="906" name="Rectangle 905">
              <a:extLst>
                <a:ext uri="{FF2B5EF4-FFF2-40B4-BE49-F238E27FC236}">
                  <a16:creationId xmlns:a16="http://schemas.microsoft.com/office/drawing/2014/main" id="{8F11BEF9-CC0C-8BFD-1934-3DA5FA16B019}"/>
                </a:ext>
              </a:extLst>
            </p:cNvPr>
            <p:cNvSpPr/>
            <p:nvPr/>
          </p:nvSpPr>
          <p:spPr bwMode="auto">
            <a:xfrm>
              <a:off x="5942031" y="-847023"/>
              <a:ext cx="150760"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7" name="Rectangle 906">
              <a:extLst>
                <a:ext uri="{FF2B5EF4-FFF2-40B4-BE49-F238E27FC236}">
                  <a16:creationId xmlns:a16="http://schemas.microsoft.com/office/drawing/2014/main" id="{CBCEB404-50FF-8691-6846-73F098A1FA9B}"/>
                </a:ext>
              </a:extLst>
            </p:cNvPr>
            <p:cNvSpPr/>
            <p:nvPr/>
          </p:nvSpPr>
          <p:spPr bwMode="auto">
            <a:xfrm>
              <a:off x="5970606" y="-847023"/>
              <a:ext cx="122185"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08" name="Group 907">
            <a:extLst>
              <a:ext uri="{FF2B5EF4-FFF2-40B4-BE49-F238E27FC236}">
                <a16:creationId xmlns:a16="http://schemas.microsoft.com/office/drawing/2014/main" id="{462E254A-11EE-3471-860F-860D7B4575B7}"/>
              </a:ext>
            </a:extLst>
          </p:cNvPr>
          <p:cNvGrpSpPr/>
          <p:nvPr/>
        </p:nvGrpSpPr>
        <p:grpSpPr>
          <a:xfrm>
            <a:off x="5546627" y="3560272"/>
            <a:ext cx="299986" cy="182880"/>
            <a:chOff x="5792806" y="-847023"/>
            <a:chExt cx="299986" cy="125128"/>
          </a:xfrm>
        </p:grpSpPr>
        <p:sp>
          <p:nvSpPr>
            <p:cNvPr id="909" name="Rectangle 908">
              <a:extLst>
                <a:ext uri="{FF2B5EF4-FFF2-40B4-BE49-F238E27FC236}">
                  <a16:creationId xmlns:a16="http://schemas.microsoft.com/office/drawing/2014/main" id="{98A35835-F755-177E-9A13-C511BDF8F109}"/>
                </a:ext>
              </a:extLst>
            </p:cNvPr>
            <p:cNvSpPr/>
            <p:nvPr/>
          </p:nvSpPr>
          <p:spPr bwMode="auto">
            <a:xfrm>
              <a:off x="5792806" y="-847023"/>
              <a:ext cx="299986" cy="1251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0" name="Rectangle 909">
              <a:extLst>
                <a:ext uri="{FF2B5EF4-FFF2-40B4-BE49-F238E27FC236}">
                  <a16:creationId xmlns:a16="http://schemas.microsoft.com/office/drawing/2014/main" id="{C28589F9-2DAC-15A3-F16D-D94480778579}"/>
                </a:ext>
              </a:extLst>
            </p:cNvPr>
            <p:cNvSpPr/>
            <p:nvPr/>
          </p:nvSpPr>
          <p:spPr bwMode="auto">
            <a:xfrm>
              <a:off x="5840431" y="-847023"/>
              <a:ext cx="252360"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1" name="Rectangle 910">
              <a:extLst>
                <a:ext uri="{FF2B5EF4-FFF2-40B4-BE49-F238E27FC236}">
                  <a16:creationId xmlns:a16="http://schemas.microsoft.com/office/drawing/2014/main" id="{4B6643F2-79D1-55B9-D86E-A8B24BA38823}"/>
                </a:ext>
              </a:extLst>
            </p:cNvPr>
            <p:cNvSpPr/>
            <p:nvPr/>
          </p:nvSpPr>
          <p:spPr bwMode="auto">
            <a:xfrm>
              <a:off x="5903931" y="-847023"/>
              <a:ext cx="188860"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12" name="Group 911">
            <a:extLst>
              <a:ext uri="{FF2B5EF4-FFF2-40B4-BE49-F238E27FC236}">
                <a16:creationId xmlns:a16="http://schemas.microsoft.com/office/drawing/2014/main" id="{6B5983FE-B340-D754-5E34-2953E3E50817}"/>
              </a:ext>
            </a:extLst>
          </p:cNvPr>
          <p:cNvGrpSpPr/>
          <p:nvPr/>
        </p:nvGrpSpPr>
        <p:grpSpPr>
          <a:xfrm>
            <a:off x="5626001" y="3248598"/>
            <a:ext cx="220611" cy="182880"/>
            <a:chOff x="5872180" y="-847023"/>
            <a:chExt cx="220611" cy="125128"/>
          </a:xfrm>
        </p:grpSpPr>
        <p:sp>
          <p:nvSpPr>
            <p:cNvPr id="913" name="Rectangle 912">
              <a:extLst>
                <a:ext uri="{FF2B5EF4-FFF2-40B4-BE49-F238E27FC236}">
                  <a16:creationId xmlns:a16="http://schemas.microsoft.com/office/drawing/2014/main" id="{F1E08948-0D36-5F31-56F3-2D9CF17CE598}"/>
                </a:ext>
              </a:extLst>
            </p:cNvPr>
            <p:cNvSpPr/>
            <p:nvPr/>
          </p:nvSpPr>
          <p:spPr bwMode="auto">
            <a:xfrm>
              <a:off x="5872180" y="-847023"/>
              <a:ext cx="220611" cy="1251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4" name="Rectangle 913">
              <a:extLst>
                <a:ext uri="{FF2B5EF4-FFF2-40B4-BE49-F238E27FC236}">
                  <a16:creationId xmlns:a16="http://schemas.microsoft.com/office/drawing/2014/main" id="{21E217AC-935B-9E73-DE24-CB0173BDFB59}"/>
                </a:ext>
              </a:extLst>
            </p:cNvPr>
            <p:cNvSpPr/>
            <p:nvPr/>
          </p:nvSpPr>
          <p:spPr bwMode="auto">
            <a:xfrm>
              <a:off x="5888056" y="-847023"/>
              <a:ext cx="204735"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5" name="Rectangle 914">
              <a:extLst>
                <a:ext uri="{FF2B5EF4-FFF2-40B4-BE49-F238E27FC236}">
                  <a16:creationId xmlns:a16="http://schemas.microsoft.com/office/drawing/2014/main" id="{9BD1EC3F-C825-DC78-CCA0-5F19893161C4}"/>
                </a:ext>
              </a:extLst>
            </p:cNvPr>
            <p:cNvSpPr/>
            <p:nvPr/>
          </p:nvSpPr>
          <p:spPr bwMode="auto">
            <a:xfrm>
              <a:off x="5948381" y="-847023"/>
              <a:ext cx="144410"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16" name="Group 915">
            <a:extLst>
              <a:ext uri="{FF2B5EF4-FFF2-40B4-BE49-F238E27FC236}">
                <a16:creationId xmlns:a16="http://schemas.microsoft.com/office/drawing/2014/main" id="{2E9E5EE5-5C10-4957-C4DE-7E63F7E7E765}"/>
              </a:ext>
            </a:extLst>
          </p:cNvPr>
          <p:cNvGrpSpPr/>
          <p:nvPr/>
        </p:nvGrpSpPr>
        <p:grpSpPr>
          <a:xfrm>
            <a:off x="5606951" y="2936924"/>
            <a:ext cx="239661" cy="182880"/>
            <a:chOff x="5853130" y="-847023"/>
            <a:chExt cx="239661" cy="125128"/>
          </a:xfrm>
        </p:grpSpPr>
        <p:sp>
          <p:nvSpPr>
            <p:cNvPr id="917" name="Rectangle 916">
              <a:extLst>
                <a:ext uri="{FF2B5EF4-FFF2-40B4-BE49-F238E27FC236}">
                  <a16:creationId xmlns:a16="http://schemas.microsoft.com/office/drawing/2014/main" id="{E8B39F8A-BA40-1032-8BC5-83BFE1BA479A}"/>
                </a:ext>
              </a:extLst>
            </p:cNvPr>
            <p:cNvSpPr/>
            <p:nvPr/>
          </p:nvSpPr>
          <p:spPr bwMode="auto">
            <a:xfrm>
              <a:off x="5853130" y="-847023"/>
              <a:ext cx="239661" cy="1251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8" name="Rectangle 917">
              <a:extLst>
                <a:ext uri="{FF2B5EF4-FFF2-40B4-BE49-F238E27FC236}">
                  <a16:creationId xmlns:a16="http://schemas.microsoft.com/office/drawing/2014/main" id="{7D96B34D-A437-E66D-672E-A1DA16F19CB7}"/>
                </a:ext>
              </a:extLst>
            </p:cNvPr>
            <p:cNvSpPr/>
            <p:nvPr/>
          </p:nvSpPr>
          <p:spPr bwMode="auto">
            <a:xfrm>
              <a:off x="5891231" y="-847023"/>
              <a:ext cx="201560"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9" name="Rectangle 918">
              <a:extLst>
                <a:ext uri="{FF2B5EF4-FFF2-40B4-BE49-F238E27FC236}">
                  <a16:creationId xmlns:a16="http://schemas.microsoft.com/office/drawing/2014/main" id="{DF49A93C-350D-02F1-27B8-EEBEAC73452B}"/>
                </a:ext>
              </a:extLst>
            </p:cNvPr>
            <p:cNvSpPr/>
            <p:nvPr/>
          </p:nvSpPr>
          <p:spPr bwMode="auto">
            <a:xfrm>
              <a:off x="5970606" y="-847023"/>
              <a:ext cx="122185"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0" name="Group 919">
            <a:extLst>
              <a:ext uri="{FF2B5EF4-FFF2-40B4-BE49-F238E27FC236}">
                <a16:creationId xmlns:a16="http://schemas.microsoft.com/office/drawing/2014/main" id="{1291EE3A-D061-C197-3661-4C33B5DDB261}"/>
              </a:ext>
            </a:extLst>
          </p:cNvPr>
          <p:cNvGrpSpPr/>
          <p:nvPr/>
        </p:nvGrpSpPr>
        <p:grpSpPr>
          <a:xfrm>
            <a:off x="5626001" y="2625250"/>
            <a:ext cx="220611" cy="182880"/>
            <a:chOff x="5872180" y="-847023"/>
            <a:chExt cx="220611" cy="125128"/>
          </a:xfrm>
        </p:grpSpPr>
        <p:sp>
          <p:nvSpPr>
            <p:cNvPr id="921" name="Rectangle 920">
              <a:extLst>
                <a:ext uri="{FF2B5EF4-FFF2-40B4-BE49-F238E27FC236}">
                  <a16:creationId xmlns:a16="http://schemas.microsoft.com/office/drawing/2014/main" id="{CF639695-5EF5-E7D1-79E8-46665483F1C5}"/>
                </a:ext>
              </a:extLst>
            </p:cNvPr>
            <p:cNvSpPr/>
            <p:nvPr/>
          </p:nvSpPr>
          <p:spPr bwMode="auto">
            <a:xfrm>
              <a:off x="5872180" y="-847023"/>
              <a:ext cx="220611" cy="1251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 name="Rectangle 921">
              <a:extLst>
                <a:ext uri="{FF2B5EF4-FFF2-40B4-BE49-F238E27FC236}">
                  <a16:creationId xmlns:a16="http://schemas.microsoft.com/office/drawing/2014/main" id="{AAC1BA33-4C2B-C87F-6B8A-B2D6C967C8E4}"/>
                </a:ext>
              </a:extLst>
            </p:cNvPr>
            <p:cNvSpPr/>
            <p:nvPr/>
          </p:nvSpPr>
          <p:spPr bwMode="auto">
            <a:xfrm>
              <a:off x="5910281" y="-847023"/>
              <a:ext cx="182510"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 name="Rectangle 922">
              <a:extLst>
                <a:ext uri="{FF2B5EF4-FFF2-40B4-BE49-F238E27FC236}">
                  <a16:creationId xmlns:a16="http://schemas.microsoft.com/office/drawing/2014/main" id="{5BDF0C37-C6AD-C227-8C7D-EDC28AFB5BF7}"/>
                </a:ext>
              </a:extLst>
            </p:cNvPr>
            <p:cNvSpPr/>
            <p:nvPr/>
          </p:nvSpPr>
          <p:spPr bwMode="auto">
            <a:xfrm>
              <a:off x="5967431" y="-847023"/>
              <a:ext cx="125360"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4" name="Group 923">
            <a:extLst>
              <a:ext uri="{FF2B5EF4-FFF2-40B4-BE49-F238E27FC236}">
                <a16:creationId xmlns:a16="http://schemas.microsoft.com/office/drawing/2014/main" id="{1EA5E18D-96C9-04D1-48C6-811DB19821D3}"/>
              </a:ext>
            </a:extLst>
          </p:cNvPr>
          <p:cNvGrpSpPr/>
          <p:nvPr/>
        </p:nvGrpSpPr>
        <p:grpSpPr>
          <a:xfrm>
            <a:off x="5508527" y="2313576"/>
            <a:ext cx="338085" cy="182880"/>
            <a:chOff x="5754706" y="-847023"/>
            <a:chExt cx="338085" cy="125128"/>
          </a:xfrm>
        </p:grpSpPr>
        <p:sp>
          <p:nvSpPr>
            <p:cNvPr id="925" name="Rectangle 924">
              <a:extLst>
                <a:ext uri="{FF2B5EF4-FFF2-40B4-BE49-F238E27FC236}">
                  <a16:creationId xmlns:a16="http://schemas.microsoft.com/office/drawing/2014/main" id="{CC075B54-0E11-EDFB-0F1C-8F410D235160}"/>
                </a:ext>
              </a:extLst>
            </p:cNvPr>
            <p:cNvSpPr/>
            <p:nvPr/>
          </p:nvSpPr>
          <p:spPr bwMode="auto">
            <a:xfrm>
              <a:off x="5754706" y="-847023"/>
              <a:ext cx="338085"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 name="Rectangle 925">
              <a:extLst>
                <a:ext uri="{FF2B5EF4-FFF2-40B4-BE49-F238E27FC236}">
                  <a16:creationId xmlns:a16="http://schemas.microsoft.com/office/drawing/2014/main" id="{5BF7F519-B45B-6B29-E0D5-EA1143BF6447}"/>
                </a:ext>
              </a:extLst>
            </p:cNvPr>
            <p:cNvSpPr/>
            <p:nvPr/>
          </p:nvSpPr>
          <p:spPr bwMode="auto">
            <a:xfrm>
              <a:off x="5799156" y="-847023"/>
              <a:ext cx="293635"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7" name="Group 926">
            <a:extLst>
              <a:ext uri="{FF2B5EF4-FFF2-40B4-BE49-F238E27FC236}">
                <a16:creationId xmlns:a16="http://schemas.microsoft.com/office/drawing/2014/main" id="{13B2FDAB-D0C6-EF13-A269-A8278262CA57}"/>
              </a:ext>
            </a:extLst>
          </p:cNvPr>
          <p:cNvGrpSpPr/>
          <p:nvPr/>
        </p:nvGrpSpPr>
        <p:grpSpPr>
          <a:xfrm>
            <a:off x="5451377" y="2001902"/>
            <a:ext cx="395236" cy="182880"/>
            <a:chOff x="5697556" y="-847023"/>
            <a:chExt cx="395236" cy="125128"/>
          </a:xfrm>
        </p:grpSpPr>
        <p:sp>
          <p:nvSpPr>
            <p:cNvPr id="928" name="Rectangle 927">
              <a:extLst>
                <a:ext uri="{FF2B5EF4-FFF2-40B4-BE49-F238E27FC236}">
                  <a16:creationId xmlns:a16="http://schemas.microsoft.com/office/drawing/2014/main" id="{3E089F18-A401-7209-AC3C-6006E822F590}"/>
                </a:ext>
              </a:extLst>
            </p:cNvPr>
            <p:cNvSpPr/>
            <p:nvPr/>
          </p:nvSpPr>
          <p:spPr bwMode="auto">
            <a:xfrm>
              <a:off x="5697556" y="-847023"/>
              <a:ext cx="395236" cy="1251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 name="Rectangle 928">
              <a:extLst>
                <a:ext uri="{FF2B5EF4-FFF2-40B4-BE49-F238E27FC236}">
                  <a16:creationId xmlns:a16="http://schemas.microsoft.com/office/drawing/2014/main" id="{B4F55D25-4EE3-B3FA-6707-BAECECBAC6CB}"/>
                </a:ext>
              </a:extLst>
            </p:cNvPr>
            <p:cNvSpPr/>
            <p:nvPr/>
          </p:nvSpPr>
          <p:spPr bwMode="auto">
            <a:xfrm>
              <a:off x="5722956" y="-847023"/>
              <a:ext cx="369835"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 name="Rectangle 929">
              <a:extLst>
                <a:ext uri="{FF2B5EF4-FFF2-40B4-BE49-F238E27FC236}">
                  <a16:creationId xmlns:a16="http://schemas.microsoft.com/office/drawing/2014/main" id="{12354C3B-52DF-284C-598A-CD97B570302C}"/>
                </a:ext>
              </a:extLst>
            </p:cNvPr>
            <p:cNvSpPr/>
            <p:nvPr/>
          </p:nvSpPr>
          <p:spPr bwMode="auto">
            <a:xfrm>
              <a:off x="5865831" y="-847023"/>
              <a:ext cx="226960"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1" name="Group 930">
            <a:extLst>
              <a:ext uri="{FF2B5EF4-FFF2-40B4-BE49-F238E27FC236}">
                <a16:creationId xmlns:a16="http://schemas.microsoft.com/office/drawing/2014/main" id="{FC09308C-1E21-2AB5-95C3-72F018E9B8DB}"/>
              </a:ext>
            </a:extLst>
          </p:cNvPr>
          <p:cNvGrpSpPr/>
          <p:nvPr/>
        </p:nvGrpSpPr>
        <p:grpSpPr>
          <a:xfrm>
            <a:off x="5035452" y="1690228"/>
            <a:ext cx="811160" cy="182880"/>
            <a:chOff x="5281631" y="-847023"/>
            <a:chExt cx="811160" cy="125128"/>
          </a:xfrm>
        </p:grpSpPr>
        <p:sp>
          <p:nvSpPr>
            <p:cNvPr id="932" name="Rectangle 931">
              <a:extLst>
                <a:ext uri="{FF2B5EF4-FFF2-40B4-BE49-F238E27FC236}">
                  <a16:creationId xmlns:a16="http://schemas.microsoft.com/office/drawing/2014/main" id="{58B71356-3CB6-E5F6-FD00-00695C587C35}"/>
                </a:ext>
              </a:extLst>
            </p:cNvPr>
            <p:cNvSpPr/>
            <p:nvPr/>
          </p:nvSpPr>
          <p:spPr bwMode="auto">
            <a:xfrm>
              <a:off x="5281631" y="-847023"/>
              <a:ext cx="811160"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 name="Rectangle 932">
              <a:extLst>
                <a:ext uri="{FF2B5EF4-FFF2-40B4-BE49-F238E27FC236}">
                  <a16:creationId xmlns:a16="http://schemas.microsoft.com/office/drawing/2014/main" id="{B7BC967B-0D75-E894-C2C2-9583C83861A1}"/>
                </a:ext>
              </a:extLst>
            </p:cNvPr>
            <p:cNvSpPr/>
            <p:nvPr/>
          </p:nvSpPr>
          <p:spPr bwMode="auto">
            <a:xfrm>
              <a:off x="5462606" y="-847023"/>
              <a:ext cx="630185"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4" name="Group 933">
            <a:extLst>
              <a:ext uri="{FF2B5EF4-FFF2-40B4-BE49-F238E27FC236}">
                <a16:creationId xmlns:a16="http://schemas.microsoft.com/office/drawing/2014/main" id="{E85C9253-6668-E09A-951C-68F05F2D83C9}"/>
              </a:ext>
            </a:extLst>
          </p:cNvPr>
          <p:cNvGrpSpPr/>
          <p:nvPr/>
        </p:nvGrpSpPr>
        <p:grpSpPr>
          <a:xfrm>
            <a:off x="4675071" y="1378554"/>
            <a:ext cx="1171542" cy="182880"/>
            <a:chOff x="4921250" y="-847023"/>
            <a:chExt cx="1171542" cy="125128"/>
          </a:xfrm>
        </p:grpSpPr>
        <p:sp>
          <p:nvSpPr>
            <p:cNvPr id="935" name="Rectangle 934">
              <a:extLst>
                <a:ext uri="{FF2B5EF4-FFF2-40B4-BE49-F238E27FC236}">
                  <a16:creationId xmlns:a16="http://schemas.microsoft.com/office/drawing/2014/main" id="{9B8DFF28-AB53-1156-283E-B761EB5E9661}"/>
                </a:ext>
              </a:extLst>
            </p:cNvPr>
            <p:cNvSpPr/>
            <p:nvPr/>
          </p:nvSpPr>
          <p:spPr bwMode="auto">
            <a:xfrm>
              <a:off x="4921250" y="-847023"/>
              <a:ext cx="1171542" cy="1251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6" name="Rectangle 935">
              <a:extLst>
                <a:ext uri="{FF2B5EF4-FFF2-40B4-BE49-F238E27FC236}">
                  <a16:creationId xmlns:a16="http://schemas.microsoft.com/office/drawing/2014/main" id="{8977E3A1-3166-1AD2-51A3-0F8E81983C7F}"/>
                </a:ext>
              </a:extLst>
            </p:cNvPr>
            <p:cNvSpPr/>
            <p:nvPr/>
          </p:nvSpPr>
          <p:spPr bwMode="auto">
            <a:xfrm>
              <a:off x="5149850" y="-847023"/>
              <a:ext cx="942941" cy="1251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7" name="Rectangle 936">
              <a:extLst>
                <a:ext uri="{FF2B5EF4-FFF2-40B4-BE49-F238E27FC236}">
                  <a16:creationId xmlns:a16="http://schemas.microsoft.com/office/drawing/2014/main" id="{93B6C683-95AE-506E-E78D-588038AFC74E}"/>
                </a:ext>
              </a:extLst>
            </p:cNvPr>
            <p:cNvSpPr/>
            <p:nvPr/>
          </p:nvSpPr>
          <p:spPr bwMode="auto">
            <a:xfrm>
              <a:off x="5524500" y="-847023"/>
              <a:ext cx="568291" cy="1251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1" name="Group 120">
            <a:extLst>
              <a:ext uri="{FF2B5EF4-FFF2-40B4-BE49-F238E27FC236}">
                <a16:creationId xmlns:a16="http://schemas.microsoft.com/office/drawing/2014/main" id="{D696F36C-BC10-C727-DC4B-B11779758870}"/>
              </a:ext>
            </a:extLst>
          </p:cNvPr>
          <p:cNvGrpSpPr/>
          <p:nvPr/>
        </p:nvGrpSpPr>
        <p:grpSpPr>
          <a:xfrm>
            <a:off x="4320142" y="1300899"/>
            <a:ext cx="1570520" cy="4871301"/>
            <a:chOff x="4474146" y="1300899"/>
            <a:chExt cx="1570520" cy="4871301"/>
          </a:xfrm>
        </p:grpSpPr>
        <p:grpSp>
          <p:nvGrpSpPr>
            <p:cNvPr id="122" name="Group 121">
              <a:extLst>
                <a:ext uri="{FF2B5EF4-FFF2-40B4-BE49-F238E27FC236}">
                  <a16:creationId xmlns:a16="http://schemas.microsoft.com/office/drawing/2014/main" id="{452ECDDC-2D65-7F71-852C-8F19645ACA80}"/>
                </a:ext>
              </a:extLst>
            </p:cNvPr>
            <p:cNvGrpSpPr/>
            <p:nvPr/>
          </p:nvGrpSpPr>
          <p:grpSpPr>
            <a:xfrm>
              <a:off x="4639377" y="1300899"/>
              <a:ext cx="1376413" cy="4470889"/>
              <a:chOff x="4793381" y="1300899"/>
              <a:chExt cx="1222409" cy="4470889"/>
            </a:xfrm>
          </p:grpSpPr>
          <p:grpSp>
            <p:nvGrpSpPr>
              <p:cNvPr id="131" name="Group 130">
                <a:extLst>
                  <a:ext uri="{FF2B5EF4-FFF2-40B4-BE49-F238E27FC236}">
                    <a16:creationId xmlns:a16="http://schemas.microsoft.com/office/drawing/2014/main" id="{5F7CEDFA-57D0-3695-1E01-DA9D08574C46}"/>
                  </a:ext>
                </a:extLst>
              </p:cNvPr>
              <p:cNvGrpSpPr/>
              <p:nvPr/>
            </p:nvGrpSpPr>
            <p:grpSpPr>
              <a:xfrm>
                <a:off x="4793381" y="5707780"/>
                <a:ext cx="1222409" cy="64008"/>
                <a:chOff x="4793381" y="5707780"/>
                <a:chExt cx="1222409" cy="64008"/>
              </a:xfrm>
            </p:grpSpPr>
            <p:cxnSp>
              <p:nvCxnSpPr>
                <p:cNvPr id="133" name="Straight Connector 132">
                  <a:extLst>
                    <a:ext uri="{FF2B5EF4-FFF2-40B4-BE49-F238E27FC236}">
                      <a16:creationId xmlns:a16="http://schemas.microsoft.com/office/drawing/2014/main" id="{F2092BB2-4A97-DD07-F6C1-F94701F66EE9}"/>
                    </a:ext>
                  </a:extLst>
                </p:cNvPr>
                <p:cNvCxnSpPr/>
                <p:nvPr/>
              </p:nvCxnSpPr>
              <p:spPr bwMode="auto">
                <a:xfrm>
                  <a:off x="4793381" y="5707781"/>
                  <a:ext cx="1222409" cy="0"/>
                </a:xfrm>
                <a:prstGeom prst="line">
                  <a:avLst/>
                </a:prstGeom>
                <a:noFill/>
                <a:ln w="28575" cap="flat" cmpd="sng" algn="ctr">
                  <a:solidFill>
                    <a:schemeClr val="bg1"/>
                  </a:solidFill>
                  <a:prstDash val="solid"/>
                  <a:round/>
                  <a:headEnd type="none" w="med" len="med"/>
                  <a:tailEnd type="none" w="med" len="med"/>
                </a:ln>
                <a:effectLst/>
              </p:spPr>
            </p:cxnSp>
            <p:grpSp>
              <p:nvGrpSpPr>
                <p:cNvPr id="134" name="Group 133">
                  <a:extLst>
                    <a:ext uri="{FF2B5EF4-FFF2-40B4-BE49-F238E27FC236}">
                      <a16:creationId xmlns:a16="http://schemas.microsoft.com/office/drawing/2014/main" id="{85A44248-FE62-B6EF-C811-F3E1C192BA08}"/>
                    </a:ext>
                  </a:extLst>
                </p:cNvPr>
                <p:cNvGrpSpPr/>
                <p:nvPr/>
              </p:nvGrpSpPr>
              <p:grpSpPr>
                <a:xfrm>
                  <a:off x="4803006" y="5707780"/>
                  <a:ext cx="1201554" cy="64008"/>
                  <a:chOff x="4803006" y="5707780"/>
                  <a:chExt cx="1201554" cy="64008"/>
                </a:xfrm>
              </p:grpSpPr>
              <p:cxnSp>
                <p:nvCxnSpPr>
                  <p:cNvPr id="135" name="Straight Connector 134">
                    <a:extLst>
                      <a:ext uri="{FF2B5EF4-FFF2-40B4-BE49-F238E27FC236}">
                        <a16:creationId xmlns:a16="http://schemas.microsoft.com/office/drawing/2014/main" id="{760685A0-F209-8581-1BB3-80A9DB4A2ED7}"/>
                      </a:ext>
                    </a:extLst>
                  </p:cNvPr>
                  <p:cNvCxnSpPr>
                    <a:cxnSpLocks/>
                  </p:cNvCxnSpPr>
                  <p:nvPr/>
                </p:nvCxnSpPr>
                <p:spPr bwMode="auto">
                  <a:xfrm>
                    <a:off x="4803006" y="57077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604F3FD-829E-B85E-2008-F98F45D69593}"/>
                      </a:ext>
                    </a:extLst>
                  </p:cNvPr>
                  <p:cNvCxnSpPr>
                    <a:cxnSpLocks/>
                  </p:cNvCxnSpPr>
                  <p:nvPr/>
                </p:nvCxnSpPr>
                <p:spPr bwMode="auto">
                  <a:xfrm>
                    <a:off x="4974657" y="57077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8B71FE1-1032-8469-E890-50FC2CFDA95A}"/>
                      </a:ext>
                    </a:extLst>
                  </p:cNvPr>
                  <p:cNvCxnSpPr>
                    <a:cxnSpLocks/>
                  </p:cNvCxnSpPr>
                  <p:nvPr/>
                </p:nvCxnSpPr>
                <p:spPr bwMode="auto">
                  <a:xfrm>
                    <a:off x="5146308" y="57077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9387848-4FC4-27FF-05C8-A6F9DA8F0A72}"/>
                      </a:ext>
                    </a:extLst>
                  </p:cNvPr>
                  <p:cNvCxnSpPr>
                    <a:cxnSpLocks/>
                  </p:cNvCxnSpPr>
                  <p:nvPr/>
                </p:nvCxnSpPr>
                <p:spPr bwMode="auto">
                  <a:xfrm>
                    <a:off x="5317959" y="57077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5F45C04-F2E7-8876-04EA-11380BF3CB70}"/>
                      </a:ext>
                    </a:extLst>
                  </p:cNvPr>
                  <p:cNvCxnSpPr>
                    <a:cxnSpLocks/>
                  </p:cNvCxnSpPr>
                  <p:nvPr/>
                </p:nvCxnSpPr>
                <p:spPr bwMode="auto">
                  <a:xfrm>
                    <a:off x="5489610" y="57077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2AC66CD-9117-0E50-BDB6-4BC435F7352D}"/>
                      </a:ext>
                    </a:extLst>
                  </p:cNvPr>
                  <p:cNvCxnSpPr>
                    <a:cxnSpLocks/>
                  </p:cNvCxnSpPr>
                  <p:nvPr/>
                </p:nvCxnSpPr>
                <p:spPr bwMode="auto">
                  <a:xfrm>
                    <a:off x="5661261" y="57077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ED1C0F5-9394-F56D-2FEE-E751217AC0B4}"/>
                      </a:ext>
                    </a:extLst>
                  </p:cNvPr>
                  <p:cNvCxnSpPr>
                    <a:cxnSpLocks/>
                  </p:cNvCxnSpPr>
                  <p:nvPr/>
                </p:nvCxnSpPr>
                <p:spPr bwMode="auto">
                  <a:xfrm>
                    <a:off x="5832912" y="57077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860B6E7-B040-6F51-2A4D-91CEC3D4E2AB}"/>
                      </a:ext>
                    </a:extLst>
                  </p:cNvPr>
                  <p:cNvCxnSpPr>
                    <a:cxnSpLocks/>
                  </p:cNvCxnSpPr>
                  <p:nvPr/>
                </p:nvCxnSpPr>
                <p:spPr bwMode="auto">
                  <a:xfrm>
                    <a:off x="6004560" y="5707780"/>
                    <a:ext cx="0" cy="64008"/>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132" name="Straight Connector 131">
                <a:extLst>
                  <a:ext uri="{FF2B5EF4-FFF2-40B4-BE49-F238E27FC236}">
                    <a16:creationId xmlns:a16="http://schemas.microsoft.com/office/drawing/2014/main" id="{8124A13F-482A-022B-ECF1-854F4A6425B7}"/>
                  </a:ext>
                </a:extLst>
              </p:cNvPr>
              <p:cNvCxnSpPr>
                <a:cxnSpLocks/>
              </p:cNvCxnSpPr>
              <p:nvPr/>
            </p:nvCxnSpPr>
            <p:spPr bwMode="auto">
              <a:xfrm>
                <a:off x="6004559" y="1300899"/>
                <a:ext cx="0" cy="4443581"/>
              </a:xfrm>
              <a:prstGeom prst="line">
                <a:avLst/>
              </a:prstGeom>
              <a:noFill/>
              <a:ln w="28575" cap="flat" cmpd="sng" algn="ctr">
                <a:solidFill>
                  <a:schemeClr val="bg1"/>
                </a:solidFill>
                <a:prstDash val="solid"/>
                <a:round/>
                <a:headEnd type="none" w="med" len="med"/>
                <a:tailEnd type="none" w="med" len="med"/>
              </a:ln>
              <a:effectLst/>
            </p:spPr>
          </p:cxnSp>
        </p:grpSp>
        <p:sp>
          <p:nvSpPr>
            <p:cNvPr id="123" name="TextBox 122">
              <a:extLst>
                <a:ext uri="{FF2B5EF4-FFF2-40B4-BE49-F238E27FC236}">
                  <a16:creationId xmlns:a16="http://schemas.microsoft.com/office/drawing/2014/main" id="{8DCA33BA-8717-1848-8789-16112F7CC545}"/>
                </a:ext>
              </a:extLst>
            </p:cNvPr>
            <p:cNvSpPr txBox="1"/>
            <p:nvPr/>
          </p:nvSpPr>
          <p:spPr bwMode="auto">
            <a:xfrm>
              <a:off x="4562376" y="5910590"/>
              <a:ext cx="14822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mutations</a:t>
              </a:r>
            </a:p>
          </p:txBody>
        </p:sp>
        <p:sp>
          <p:nvSpPr>
            <p:cNvPr id="124" name="TextBox 123">
              <a:extLst>
                <a:ext uri="{FF2B5EF4-FFF2-40B4-BE49-F238E27FC236}">
                  <a16:creationId xmlns:a16="http://schemas.microsoft.com/office/drawing/2014/main" id="{5AE219FE-D6B2-20EF-907A-9B35EF2DD639}"/>
                </a:ext>
              </a:extLst>
            </p:cNvPr>
            <p:cNvSpPr txBox="1"/>
            <p:nvPr/>
          </p:nvSpPr>
          <p:spPr bwMode="auto">
            <a:xfrm>
              <a:off x="4474146"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25" name="TextBox 124">
              <a:extLst>
                <a:ext uri="{FF2B5EF4-FFF2-40B4-BE49-F238E27FC236}">
                  <a16:creationId xmlns:a16="http://schemas.microsoft.com/office/drawing/2014/main" id="{A0596292-E038-20AB-7A9B-B62C74DB4EB5}"/>
                </a:ext>
              </a:extLst>
            </p:cNvPr>
            <p:cNvSpPr txBox="1"/>
            <p:nvPr/>
          </p:nvSpPr>
          <p:spPr bwMode="auto">
            <a:xfrm>
              <a:off x="4665047"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26" name="TextBox 125">
              <a:extLst>
                <a:ext uri="{FF2B5EF4-FFF2-40B4-BE49-F238E27FC236}">
                  <a16:creationId xmlns:a16="http://schemas.microsoft.com/office/drawing/2014/main" id="{CE99DBD9-2C52-2145-A7A3-67452367B2B3}"/>
                </a:ext>
              </a:extLst>
            </p:cNvPr>
            <p:cNvSpPr txBox="1"/>
            <p:nvPr/>
          </p:nvSpPr>
          <p:spPr bwMode="auto">
            <a:xfrm>
              <a:off x="4855948"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27" name="TextBox 126">
              <a:extLst>
                <a:ext uri="{FF2B5EF4-FFF2-40B4-BE49-F238E27FC236}">
                  <a16:creationId xmlns:a16="http://schemas.microsoft.com/office/drawing/2014/main" id="{6B9095B7-746B-0F61-B149-6907883865C8}"/>
                </a:ext>
              </a:extLst>
            </p:cNvPr>
            <p:cNvSpPr txBox="1"/>
            <p:nvPr/>
          </p:nvSpPr>
          <p:spPr bwMode="auto">
            <a:xfrm>
              <a:off x="5046849"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28" name="TextBox 127">
              <a:extLst>
                <a:ext uri="{FF2B5EF4-FFF2-40B4-BE49-F238E27FC236}">
                  <a16:creationId xmlns:a16="http://schemas.microsoft.com/office/drawing/2014/main" id="{9B99A9D0-404B-756F-5FB0-A26962AC5DDE}"/>
                </a:ext>
              </a:extLst>
            </p:cNvPr>
            <p:cNvSpPr txBox="1"/>
            <p:nvPr/>
          </p:nvSpPr>
          <p:spPr bwMode="auto">
            <a:xfrm>
              <a:off x="5237750"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29" name="TextBox 128">
              <a:extLst>
                <a:ext uri="{FF2B5EF4-FFF2-40B4-BE49-F238E27FC236}">
                  <a16:creationId xmlns:a16="http://schemas.microsoft.com/office/drawing/2014/main" id="{98494433-A13A-9AEF-3A33-24CEFF126D78}"/>
                </a:ext>
              </a:extLst>
            </p:cNvPr>
            <p:cNvSpPr txBox="1"/>
            <p:nvPr/>
          </p:nvSpPr>
          <p:spPr bwMode="auto">
            <a:xfrm>
              <a:off x="5428651"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30" name="TextBox 129">
              <a:extLst>
                <a:ext uri="{FF2B5EF4-FFF2-40B4-BE49-F238E27FC236}">
                  <a16:creationId xmlns:a16="http://schemas.microsoft.com/office/drawing/2014/main" id="{9E72ED62-829B-D7CC-A301-A34CA381C4A1}"/>
                </a:ext>
              </a:extLst>
            </p:cNvPr>
            <p:cNvSpPr txBox="1"/>
            <p:nvPr/>
          </p:nvSpPr>
          <p:spPr bwMode="auto">
            <a:xfrm>
              <a:off x="5619552" y="5722244"/>
              <a:ext cx="3866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sp>
        <p:nvSpPr>
          <p:cNvPr id="940" name="Rectangle 939">
            <a:extLst>
              <a:ext uri="{FF2B5EF4-FFF2-40B4-BE49-F238E27FC236}">
                <a16:creationId xmlns:a16="http://schemas.microsoft.com/office/drawing/2014/main" id="{2A8E4A71-4945-F119-77BF-4FD50C3D2D51}"/>
              </a:ext>
            </a:extLst>
          </p:cNvPr>
          <p:cNvSpPr/>
          <p:nvPr/>
        </p:nvSpPr>
        <p:spPr bwMode="auto">
          <a:xfrm>
            <a:off x="4628561" y="1310325"/>
            <a:ext cx="7362334" cy="299302"/>
          </a:xfrm>
          <a:prstGeom prst="rect">
            <a:avLst/>
          </a:prstGeom>
          <a:noFill/>
          <a:ln w="19050">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1" name="Rectangle 940">
            <a:extLst>
              <a:ext uri="{FF2B5EF4-FFF2-40B4-BE49-F238E27FC236}">
                <a16:creationId xmlns:a16="http://schemas.microsoft.com/office/drawing/2014/main" id="{939356BD-7CAD-F761-8DD5-5FD4AAE95EE1}"/>
              </a:ext>
            </a:extLst>
          </p:cNvPr>
          <p:cNvSpPr/>
          <p:nvPr/>
        </p:nvSpPr>
        <p:spPr bwMode="auto">
          <a:xfrm>
            <a:off x="4593766" y="2867318"/>
            <a:ext cx="7362334" cy="299302"/>
          </a:xfrm>
          <a:prstGeom prst="rect">
            <a:avLst/>
          </a:prstGeom>
          <a:noFill/>
          <a:ln w="19050">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468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8" name="Group 297">
            <a:extLst>
              <a:ext uri="{FF2B5EF4-FFF2-40B4-BE49-F238E27FC236}">
                <a16:creationId xmlns:a16="http://schemas.microsoft.com/office/drawing/2014/main" id="{E18DDB88-5379-87BA-9BA7-302E507C0594}"/>
              </a:ext>
            </a:extLst>
          </p:cNvPr>
          <p:cNvGrpSpPr/>
          <p:nvPr/>
        </p:nvGrpSpPr>
        <p:grpSpPr>
          <a:xfrm>
            <a:off x="4982244" y="1942482"/>
            <a:ext cx="3583460" cy="1677824"/>
            <a:chOff x="4982244" y="1942482"/>
            <a:chExt cx="3583460" cy="1677824"/>
          </a:xfrm>
        </p:grpSpPr>
        <p:grpSp>
          <p:nvGrpSpPr>
            <p:cNvPr id="120" name="Group 119">
              <a:extLst>
                <a:ext uri="{FF2B5EF4-FFF2-40B4-BE49-F238E27FC236}">
                  <a16:creationId xmlns:a16="http://schemas.microsoft.com/office/drawing/2014/main" id="{ADE7C9F4-B65A-624B-C357-730478B8D15A}"/>
                </a:ext>
              </a:extLst>
            </p:cNvPr>
            <p:cNvGrpSpPr/>
            <p:nvPr/>
          </p:nvGrpSpPr>
          <p:grpSpPr>
            <a:xfrm>
              <a:off x="4982244" y="1942482"/>
              <a:ext cx="3583460" cy="1677824"/>
              <a:chOff x="4982244" y="1942482"/>
              <a:chExt cx="3583460" cy="1677824"/>
            </a:xfrm>
          </p:grpSpPr>
          <p:sp>
            <p:nvSpPr>
              <p:cNvPr id="110" name="Freeform 109">
                <a:extLst>
                  <a:ext uri="{FF2B5EF4-FFF2-40B4-BE49-F238E27FC236}">
                    <a16:creationId xmlns:a16="http://schemas.microsoft.com/office/drawing/2014/main" id="{90618EF8-9D10-68C3-6B08-A40479871CF7}"/>
                  </a:ext>
                </a:extLst>
              </p:cNvPr>
              <p:cNvSpPr/>
              <p:nvPr/>
            </p:nvSpPr>
            <p:spPr bwMode="auto">
              <a:xfrm>
                <a:off x="4982244" y="2723429"/>
                <a:ext cx="3583460" cy="896877"/>
              </a:xfrm>
              <a:custGeom>
                <a:avLst/>
                <a:gdLst>
                  <a:gd name="connsiteX0" fmla="*/ 3509319 w 3583460"/>
                  <a:gd name="connsiteY0" fmla="*/ 0 h 805661"/>
                  <a:gd name="connsiteX1" fmla="*/ 3583460 w 3583460"/>
                  <a:gd name="connsiteY1" fmla="*/ 103797 h 805661"/>
                  <a:gd name="connsiteX2" fmla="*/ 1952368 w 3583460"/>
                  <a:gd name="connsiteY2" fmla="*/ 805661 h 805661"/>
                  <a:gd name="connsiteX3" fmla="*/ 0 w 3583460"/>
                  <a:gd name="connsiteY3" fmla="*/ 780947 h 805661"/>
                  <a:gd name="connsiteX4" fmla="*/ 39542 w 3583460"/>
                  <a:gd name="connsiteY4" fmla="*/ 652437 h 805661"/>
                  <a:gd name="connsiteX5" fmla="*/ 1942482 w 3583460"/>
                  <a:gd name="connsiteY5" fmla="*/ 741406 h 805661"/>
                  <a:gd name="connsiteX6" fmla="*/ 3509319 w 3583460"/>
                  <a:gd name="connsiteY6" fmla="*/ 0 h 805661"/>
                  <a:gd name="connsiteX0" fmla="*/ 3509319 w 3583460"/>
                  <a:gd name="connsiteY0" fmla="*/ 0 h 885545"/>
                  <a:gd name="connsiteX1" fmla="*/ 3583460 w 3583460"/>
                  <a:gd name="connsiteY1" fmla="*/ 103797 h 885545"/>
                  <a:gd name="connsiteX2" fmla="*/ 1952368 w 3583460"/>
                  <a:gd name="connsiteY2" fmla="*/ 805661 h 885545"/>
                  <a:gd name="connsiteX3" fmla="*/ 0 w 3583460"/>
                  <a:gd name="connsiteY3" fmla="*/ 780947 h 885545"/>
                  <a:gd name="connsiteX4" fmla="*/ 39542 w 3583460"/>
                  <a:gd name="connsiteY4" fmla="*/ 652437 h 885545"/>
                  <a:gd name="connsiteX5" fmla="*/ 1942482 w 3583460"/>
                  <a:gd name="connsiteY5" fmla="*/ 741406 h 885545"/>
                  <a:gd name="connsiteX6" fmla="*/ 3509319 w 3583460"/>
                  <a:gd name="connsiteY6" fmla="*/ 0 h 885545"/>
                  <a:gd name="connsiteX0" fmla="*/ 3509319 w 3583460"/>
                  <a:gd name="connsiteY0" fmla="*/ 0 h 889927"/>
                  <a:gd name="connsiteX1" fmla="*/ 3583460 w 3583460"/>
                  <a:gd name="connsiteY1" fmla="*/ 103797 h 889927"/>
                  <a:gd name="connsiteX2" fmla="*/ 1952368 w 3583460"/>
                  <a:gd name="connsiteY2" fmla="*/ 805661 h 889927"/>
                  <a:gd name="connsiteX3" fmla="*/ 0 w 3583460"/>
                  <a:gd name="connsiteY3" fmla="*/ 780947 h 889927"/>
                  <a:gd name="connsiteX4" fmla="*/ 39542 w 3583460"/>
                  <a:gd name="connsiteY4" fmla="*/ 652437 h 889927"/>
                  <a:gd name="connsiteX5" fmla="*/ 1942482 w 3583460"/>
                  <a:gd name="connsiteY5" fmla="*/ 741406 h 889927"/>
                  <a:gd name="connsiteX6" fmla="*/ 3509319 w 3583460"/>
                  <a:gd name="connsiteY6" fmla="*/ 0 h 889927"/>
                  <a:gd name="connsiteX0" fmla="*/ 3509319 w 3583460"/>
                  <a:gd name="connsiteY0" fmla="*/ 0 h 852740"/>
                  <a:gd name="connsiteX1" fmla="*/ 3583460 w 3583460"/>
                  <a:gd name="connsiteY1" fmla="*/ 103797 h 852740"/>
                  <a:gd name="connsiteX2" fmla="*/ 1952368 w 3583460"/>
                  <a:gd name="connsiteY2" fmla="*/ 805661 h 852740"/>
                  <a:gd name="connsiteX3" fmla="*/ 0 w 3583460"/>
                  <a:gd name="connsiteY3" fmla="*/ 780947 h 852740"/>
                  <a:gd name="connsiteX4" fmla="*/ 39542 w 3583460"/>
                  <a:gd name="connsiteY4" fmla="*/ 652437 h 852740"/>
                  <a:gd name="connsiteX5" fmla="*/ 1942482 w 3583460"/>
                  <a:gd name="connsiteY5" fmla="*/ 741406 h 852740"/>
                  <a:gd name="connsiteX6" fmla="*/ 3509319 w 3583460"/>
                  <a:gd name="connsiteY6" fmla="*/ 0 h 852740"/>
                  <a:gd name="connsiteX0" fmla="*/ 3509319 w 3583460"/>
                  <a:gd name="connsiteY0" fmla="*/ 0 h 876785"/>
                  <a:gd name="connsiteX1" fmla="*/ 3583460 w 3583460"/>
                  <a:gd name="connsiteY1" fmla="*/ 103797 h 876785"/>
                  <a:gd name="connsiteX2" fmla="*/ 1952368 w 3583460"/>
                  <a:gd name="connsiteY2" fmla="*/ 805661 h 876785"/>
                  <a:gd name="connsiteX3" fmla="*/ 0 w 3583460"/>
                  <a:gd name="connsiteY3" fmla="*/ 780947 h 876785"/>
                  <a:gd name="connsiteX4" fmla="*/ 39542 w 3583460"/>
                  <a:gd name="connsiteY4" fmla="*/ 652437 h 876785"/>
                  <a:gd name="connsiteX5" fmla="*/ 1942482 w 3583460"/>
                  <a:gd name="connsiteY5" fmla="*/ 741406 h 876785"/>
                  <a:gd name="connsiteX6" fmla="*/ 3509319 w 3583460"/>
                  <a:gd name="connsiteY6" fmla="*/ 0 h 876785"/>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902172"/>
                  <a:gd name="connsiteX1" fmla="*/ 3583460 w 3583460"/>
                  <a:gd name="connsiteY1" fmla="*/ 103797 h 902172"/>
                  <a:gd name="connsiteX2" fmla="*/ 1952368 w 3583460"/>
                  <a:gd name="connsiteY2" fmla="*/ 805661 h 902172"/>
                  <a:gd name="connsiteX3" fmla="*/ 0 w 3583460"/>
                  <a:gd name="connsiteY3" fmla="*/ 780947 h 902172"/>
                  <a:gd name="connsiteX4" fmla="*/ 39542 w 3583460"/>
                  <a:gd name="connsiteY4" fmla="*/ 652437 h 902172"/>
                  <a:gd name="connsiteX5" fmla="*/ 1942482 w 3583460"/>
                  <a:gd name="connsiteY5" fmla="*/ 741406 h 902172"/>
                  <a:gd name="connsiteX6" fmla="*/ 3509319 w 3583460"/>
                  <a:gd name="connsiteY6" fmla="*/ 0 h 902172"/>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 name="connsiteX0" fmla="*/ 3509319 w 3583460"/>
                  <a:gd name="connsiteY0" fmla="*/ 0 h 896877"/>
                  <a:gd name="connsiteX1" fmla="*/ 3583460 w 3583460"/>
                  <a:gd name="connsiteY1" fmla="*/ 103797 h 896877"/>
                  <a:gd name="connsiteX2" fmla="*/ 1952368 w 3583460"/>
                  <a:gd name="connsiteY2" fmla="*/ 805661 h 896877"/>
                  <a:gd name="connsiteX3" fmla="*/ 0 w 3583460"/>
                  <a:gd name="connsiteY3" fmla="*/ 780947 h 896877"/>
                  <a:gd name="connsiteX4" fmla="*/ 39542 w 3583460"/>
                  <a:gd name="connsiteY4" fmla="*/ 652437 h 896877"/>
                  <a:gd name="connsiteX5" fmla="*/ 1942482 w 3583460"/>
                  <a:gd name="connsiteY5" fmla="*/ 741406 h 896877"/>
                  <a:gd name="connsiteX6" fmla="*/ 3509319 w 3583460"/>
                  <a:gd name="connsiteY6" fmla="*/ 0 h 89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460" h="896877">
                    <a:moveTo>
                      <a:pt x="3509319" y="0"/>
                    </a:moveTo>
                    <a:lnTo>
                      <a:pt x="3583460" y="103797"/>
                    </a:lnTo>
                    <a:cubicBezTo>
                      <a:pt x="3153446" y="362466"/>
                      <a:pt x="2837112" y="606305"/>
                      <a:pt x="1952368" y="805661"/>
                    </a:cubicBezTo>
                    <a:cubicBezTo>
                      <a:pt x="871564" y="975359"/>
                      <a:pt x="606305" y="873211"/>
                      <a:pt x="0" y="780947"/>
                    </a:cubicBezTo>
                    <a:lnTo>
                      <a:pt x="39542" y="652437"/>
                    </a:lnTo>
                    <a:cubicBezTo>
                      <a:pt x="579944" y="780948"/>
                      <a:pt x="1169774" y="899572"/>
                      <a:pt x="1942482" y="741406"/>
                    </a:cubicBezTo>
                    <a:cubicBezTo>
                      <a:pt x="2533960" y="578298"/>
                      <a:pt x="3066122" y="370703"/>
                      <a:pt x="3509319" y="0"/>
                    </a:cubicBezTo>
                    <a:close/>
                  </a:path>
                </a:pathLst>
              </a:custGeom>
              <a:solidFill>
                <a:srgbClr val="FDB338">
                  <a:alpha val="74902"/>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Freeform 111">
                <a:extLst>
                  <a:ext uri="{FF2B5EF4-FFF2-40B4-BE49-F238E27FC236}">
                    <a16:creationId xmlns:a16="http://schemas.microsoft.com/office/drawing/2014/main" id="{5D39D9E1-7868-D960-A59E-2B27D0C4D26D}"/>
                  </a:ext>
                </a:extLst>
              </p:cNvPr>
              <p:cNvSpPr/>
              <p:nvPr/>
            </p:nvSpPr>
            <p:spPr bwMode="auto">
              <a:xfrm>
                <a:off x="5011901" y="2066050"/>
                <a:ext cx="1374071" cy="1438326"/>
              </a:xfrm>
              <a:custGeom>
                <a:avLst/>
                <a:gdLst>
                  <a:gd name="connsiteX0" fmla="*/ 0 w 1161535"/>
                  <a:gd name="connsiteY0" fmla="*/ 1299931 h 1299931"/>
                  <a:gd name="connsiteX1" fmla="*/ 29656 w 1161535"/>
                  <a:gd name="connsiteY1" fmla="*/ 1201077 h 1299931"/>
                  <a:gd name="connsiteX2" fmla="*/ 1136821 w 1161535"/>
                  <a:gd name="connsiteY2" fmla="*/ 1240619 h 1299931"/>
                  <a:gd name="connsiteX3" fmla="*/ 1082452 w 1161535"/>
                  <a:gd name="connsiteY3" fmla="*/ 39542 h 1299931"/>
                  <a:gd name="connsiteX4" fmla="*/ 1161535 w 1161535"/>
                  <a:gd name="connsiteY4" fmla="*/ 0 h 1299931"/>
                  <a:gd name="connsiteX5" fmla="*/ 1161535 w 1161535"/>
                  <a:gd name="connsiteY5" fmla="*/ 1245561 h 1299931"/>
                  <a:gd name="connsiteX6" fmla="*/ 0 w 1161535"/>
                  <a:gd name="connsiteY6" fmla="*/ 1299931 h 1299931"/>
                  <a:gd name="connsiteX0" fmla="*/ 0 w 1357046"/>
                  <a:gd name="connsiteY0" fmla="*/ 1299931 h 1299931"/>
                  <a:gd name="connsiteX1" fmla="*/ 29656 w 1357046"/>
                  <a:gd name="connsiteY1" fmla="*/ 1201077 h 1299931"/>
                  <a:gd name="connsiteX2" fmla="*/ 1136821 w 1357046"/>
                  <a:gd name="connsiteY2" fmla="*/ 1240619 h 1299931"/>
                  <a:gd name="connsiteX3" fmla="*/ 1082452 w 1357046"/>
                  <a:gd name="connsiteY3" fmla="*/ 39542 h 1299931"/>
                  <a:gd name="connsiteX4" fmla="*/ 1161535 w 1357046"/>
                  <a:gd name="connsiteY4" fmla="*/ 0 h 1299931"/>
                  <a:gd name="connsiteX5" fmla="*/ 1161535 w 1357046"/>
                  <a:gd name="connsiteY5" fmla="*/ 1245561 h 1299931"/>
                  <a:gd name="connsiteX6" fmla="*/ 0 w 1357046"/>
                  <a:gd name="connsiteY6" fmla="*/ 1299931 h 1299931"/>
                  <a:gd name="connsiteX0" fmla="*/ 0 w 1375836"/>
                  <a:gd name="connsiteY0" fmla="*/ 1299931 h 1299931"/>
                  <a:gd name="connsiteX1" fmla="*/ 29656 w 1375836"/>
                  <a:gd name="connsiteY1" fmla="*/ 1201077 h 1299931"/>
                  <a:gd name="connsiteX2" fmla="*/ 1136821 w 1375836"/>
                  <a:gd name="connsiteY2" fmla="*/ 1240619 h 1299931"/>
                  <a:gd name="connsiteX3" fmla="*/ 1082452 w 1375836"/>
                  <a:gd name="connsiteY3" fmla="*/ 39542 h 1299931"/>
                  <a:gd name="connsiteX4" fmla="*/ 1161535 w 1375836"/>
                  <a:gd name="connsiteY4" fmla="*/ 0 h 1299931"/>
                  <a:gd name="connsiteX5" fmla="*/ 1161535 w 1375836"/>
                  <a:gd name="connsiteY5" fmla="*/ 1245561 h 1299931"/>
                  <a:gd name="connsiteX6" fmla="*/ 0 w 1375836"/>
                  <a:gd name="connsiteY6" fmla="*/ 1299931 h 1299931"/>
                  <a:gd name="connsiteX0" fmla="*/ 0 w 1323574"/>
                  <a:gd name="connsiteY0" fmla="*/ 1299931 h 1299931"/>
                  <a:gd name="connsiteX1" fmla="*/ 29656 w 1323574"/>
                  <a:gd name="connsiteY1" fmla="*/ 1201077 h 1299931"/>
                  <a:gd name="connsiteX2" fmla="*/ 1136821 w 1323574"/>
                  <a:gd name="connsiteY2" fmla="*/ 1240619 h 1299931"/>
                  <a:gd name="connsiteX3" fmla="*/ 1082452 w 1323574"/>
                  <a:gd name="connsiteY3" fmla="*/ 39542 h 1299931"/>
                  <a:gd name="connsiteX4" fmla="*/ 1161535 w 1323574"/>
                  <a:gd name="connsiteY4" fmla="*/ 0 h 1299931"/>
                  <a:gd name="connsiteX5" fmla="*/ 1161535 w 1323574"/>
                  <a:gd name="connsiteY5" fmla="*/ 1245561 h 1299931"/>
                  <a:gd name="connsiteX6" fmla="*/ 0 w 1323574"/>
                  <a:gd name="connsiteY6" fmla="*/ 1299931 h 1299931"/>
                  <a:gd name="connsiteX0" fmla="*/ 0 w 1362745"/>
                  <a:gd name="connsiteY0" fmla="*/ 1299931 h 1299931"/>
                  <a:gd name="connsiteX1" fmla="*/ 29656 w 1362745"/>
                  <a:gd name="connsiteY1" fmla="*/ 1201077 h 1299931"/>
                  <a:gd name="connsiteX2" fmla="*/ 1136821 w 1362745"/>
                  <a:gd name="connsiteY2" fmla="*/ 1240619 h 1299931"/>
                  <a:gd name="connsiteX3" fmla="*/ 1082452 w 1362745"/>
                  <a:gd name="connsiteY3" fmla="*/ 39542 h 1299931"/>
                  <a:gd name="connsiteX4" fmla="*/ 1161535 w 1362745"/>
                  <a:gd name="connsiteY4" fmla="*/ 0 h 1299931"/>
                  <a:gd name="connsiteX5" fmla="*/ 1161535 w 1362745"/>
                  <a:gd name="connsiteY5" fmla="*/ 1245561 h 1299931"/>
                  <a:gd name="connsiteX6" fmla="*/ 0 w 1362745"/>
                  <a:gd name="connsiteY6" fmla="*/ 1299931 h 1299931"/>
                  <a:gd name="connsiteX0" fmla="*/ 0 w 1362745"/>
                  <a:gd name="connsiteY0" fmla="*/ 1299931 h 1391984"/>
                  <a:gd name="connsiteX1" fmla="*/ 29656 w 1362745"/>
                  <a:gd name="connsiteY1" fmla="*/ 1201077 h 1391984"/>
                  <a:gd name="connsiteX2" fmla="*/ 1136821 w 1362745"/>
                  <a:gd name="connsiteY2" fmla="*/ 1240619 h 1391984"/>
                  <a:gd name="connsiteX3" fmla="*/ 1082452 w 1362745"/>
                  <a:gd name="connsiteY3" fmla="*/ 39542 h 1391984"/>
                  <a:gd name="connsiteX4" fmla="*/ 1161535 w 1362745"/>
                  <a:gd name="connsiteY4" fmla="*/ 0 h 1391984"/>
                  <a:gd name="connsiteX5" fmla="*/ 1161535 w 1362745"/>
                  <a:gd name="connsiteY5" fmla="*/ 1245561 h 1391984"/>
                  <a:gd name="connsiteX6" fmla="*/ 0 w 1362745"/>
                  <a:gd name="connsiteY6" fmla="*/ 1299931 h 1391984"/>
                  <a:gd name="connsiteX0" fmla="*/ 0 w 1362745"/>
                  <a:gd name="connsiteY0" fmla="*/ 1299931 h 1408257"/>
                  <a:gd name="connsiteX1" fmla="*/ 29656 w 1362745"/>
                  <a:gd name="connsiteY1" fmla="*/ 1201077 h 1408257"/>
                  <a:gd name="connsiteX2" fmla="*/ 1136821 w 1362745"/>
                  <a:gd name="connsiteY2" fmla="*/ 1240619 h 1408257"/>
                  <a:gd name="connsiteX3" fmla="*/ 1082452 w 1362745"/>
                  <a:gd name="connsiteY3" fmla="*/ 39542 h 1408257"/>
                  <a:gd name="connsiteX4" fmla="*/ 1161535 w 1362745"/>
                  <a:gd name="connsiteY4" fmla="*/ 0 h 1408257"/>
                  <a:gd name="connsiteX5" fmla="*/ 1161535 w 1362745"/>
                  <a:gd name="connsiteY5" fmla="*/ 1245561 h 1408257"/>
                  <a:gd name="connsiteX6" fmla="*/ 0 w 1362745"/>
                  <a:gd name="connsiteY6" fmla="*/ 1299931 h 1408257"/>
                  <a:gd name="connsiteX0" fmla="*/ 0 w 1362745"/>
                  <a:gd name="connsiteY0" fmla="*/ 1299931 h 1370617"/>
                  <a:gd name="connsiteX1" fmla="*/ 29656 w 1362745"/>
                  <a:gd name="connsiteY1" fmla="*/ 1201077 h 1370617"/>
                  <a:gd name="connsiteX2" fmla="*/ 1136821 w 1362745"/>
                  <a:gd name="connsiteY2" fmla="*/ 1240619 h 1370617"/>
                  <a:gd name="connsiteX3" fmla="*/ 1082452 w 1362745"/>
                  <a:gd name="connsiteY3" fmla="*/ 39542 h 1370617"/>
                  <a:gd name="connsiteX4" fmla="*/ 1161535 w 1362745"/>
                  <a:gd name="connsiteY4" fmla="*/ 0 h 1370617"/>
                  <a:gd name="connsiteX5" fmla="*/ 1161535 w 1362745"/>
                  <a:gd name="connsiteY5" fmla="*/ 1245561 h 1370617"/>
                  <a:gd name="connsiteX6" fmla="*/ 0 w 1362745"/>
                  <a:gd name="connsiteY6" fmla="*/ 1299931 h 1370617"/>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412160"/>
                  <a:gd name="connsiteX1" fmla="*/ 29656 w 1362745"/>
                  <a:gd name="connsiteY1" fmla="*/ 1201077 h 1412160"/>
                  <a:gd name="connsiteX2" fmla="*/ 1136821 w 1362745"/>
                  <a:gd name="connsiteY2" fmla="*/ 1240619 h 1412160"/>
                  <a:gd name="connsiteX3" fmla="*/ 1082452 w 1362745"/>
                  <a:gd name="connsiteY3" fmla="*/ 39542 h 1412160"/>
                  <a:gd name="connsiteX4" fmla="*/ 1161535 w 1362745"/>
                  <a:gd name="connsiteY4" fmla="*/ 0 h 1412160"/>
                  <a:gd name="connsiteX5" fmla="*/ 1161535 w 1362745"/>
                  <a:gd name="connsiteY5" fmla="*/ 1245561 h 1412160"/>
                  <a:gd name="connsiteX6" fmla="*/ 0 w 1362745"/>
                  <a:gd name="connsiteY6" fmla="*/ 1299931 h 1412160"/>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36821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3455"/>
                  <a:gd name="connsiteX1" fmla="*/ 29656 w 1362745"/>
                  <a:gd name="connsiteY1" fmla="*/ 1201077 h 1393455"/>
                  <a:gd name="connsiteX2" fmla="*/ 1146706 w 1362745"/>
                  <a:gd name="connsiteY2" fmla="*/ 1240619 h 1393455"/>
                  <a:gd name="connsiteX3" fmla="*/ 1082452 w 1362745"/>
                  <a:gd name="connsiteY3" fmla="*/ 39542 h 1393455"/>
                  <a:gd name="connsiteX4" fmla="*/ 1161535 w 1362745"/>
                  <a:gd name="connsiteY4" fmla="*/ 0 h 1393455"/>
                  <a:gd name="connsiteX5" fmla="*/ 1161535 w 1362745"/>
                  <a:gd name="connsiteY5" fmla="*/ 1245561 h 1393455"/>
                  <a:gd name="connsiteX6" fmla="*/ 0 w 1362745"/>
                  <a:gd name="connsiteY6" fmla="*/ 1299931 h 1393455"/>
                  <a:gd name="connsiteX0" fmla="*/ 0 w 1362745"/>
                  <a:gd name="connsiteY0" fmla="*/ 1299931 h 1395559"/>
                  <a:gd name="connsiteX1" fmla="*/ 29656 w 1362745"/>
                  <a:gd name="connsiteY1" fmla="*/ 1201077 h 1395559"/>
                  <a:gd name="connsiteX2" fmla="*/ 1146706 w 1362745"/>
                  <a:gd name="connsiteY2" fmla="*/ 1240619 h 1395559"/>
                  <a:gd name="connsiteX3" fmla="*/ 1082452 w 1362745"/>
                  <a:gd name="connsiteY3" fmla="*/ 39542 h 1395559"/>
                  <a:gd name="connsiteX4" fmla="*/ 1161535 w 1362745"/>
                  <a:gd name="connsiteY4" fmla="*/ 0 h 1395559"/>
                  <a:gd name="connsiteX5" fmla="*/ 1161535 w 1362745"/>
                  <a:gd name="connsiteY5" fmla="*/ 1245561 h 1395559"/>
                  <a:gd name="connsiteX6" fmla="*/ 0 w 1362745"/>
                  <a:gd name="connsiteY6" fmla="*/ 1299931 h 1395559"/>
                  <a:gd name="connsiteX0" fmla="*/ 0 w 1362745"/>
                  <a:gd name="connsiteY0" fmla="*/ 1299931 h 1395559"/>
                  <a:gd name="connsiteX1" fmla="*/ 29656 w 1362745"/>
                  <a:gd name="connsiteY1" fmla="*/ 1201077 h 1395559"/>
                  <a:gd name="connsiteX2" fmla="*/ 1146706 w 1362745"/>
                  <a:gd name="connsiteY2" fmla="*/ 1240619 h 1395559"/>
                  <a:gd name="connsiteX3" fmla="*/ 1082452 w 1362745"/>
                  <a:gd name="connsiteY3" fmla="*/ 39542 h 1395559"/>
                  <a:gd name="connsiteX4" fmla="*/ 1161535 w 1362745"/>
                  <a:gd name="connsiteY4" fmla="*/ 0 h 1395559"/>
                  <a:gd name="connsiteX5" fmla="*/ 1161535 w 1362745"/>
                  <a:gd name="connsiteY5" fmla="*/ 1245561 h 1395559"/>
                  <a:gd name="connsiteX6" fmla="*/ 0 w 1362745"/>
                  <a:gd name="connsiteY6" fmla="*/ 1299931 h 1395559"/>
                  <a:gd name="connsiteX0" fmla="*/ 0 w 1362745"/>
                  <a:gd name="connsiteY0" fmla="*/ 1299931 h 1395559"/>
                  <a:gd name="connsiteX1" fmla="*/ 29656 w 1362745"/>
                  <a:gd name="connsiteY1" fmla="*/ 1201077 h 1395559"/>
                  <a:gd name="connsiteX2" fmla="*/ 1146706 w 1362745"/>
                  <a:gd name="connsiteY2" fmla="*/ 1240619 h 1395559"/>
                  <a:gd name="connsiteX3" fmla="*/ 1082452 w 1362745"/>
                  <a:gd name="connsiteY3" fmla="*/ 39542 h 1395559"/>
                  <a:gd name="connsiteX4" fmla="*/ 1161535 w 1362745"/>
                  <a:gd name="connsiteY4" fmla="*/ 0 h 1395559"/>
                  <a:gd name="connsiteX5" fmla="*/ 1161535 w 1362745"/>
                  <a:gd name="connsiteY5" fmla="*/ 1245561 h 1395559"/>
                  <a:gd name="connsiteX6" fmla="*/ 0 w 1362745"/>
                  <a:gd name="connsiteY6" fmla="*/ 1299931 h 139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2745" h="1395559">
                    <a:moveTo>
                      <a:pt x="0" y="1299931"/>
                    </a:moveTo>
                    <a:lnTo>
                      <a:pt x="29656" y="1201077"/>
                    </a:lnTo>
                    <a:cubicBezTo>
                      <a:pt x="383882" y="1397138"/>
                      <a:pt x="1029728" y="1390548"/>
                      <a:pt x="1146706" y="1240619"/>
                    </a:cubicBezTo>
                    <a:cubicBezTo>
                      <a:pt x="1543770" y="904514"/>
                      <a:pt x="1120346" y="187822"/>
                      <a:pt x="1082452" y="39542"/>
                    </a:cubicBezTo>
                    <a:lnTo>
                      <a:pt x="1161535" y="0"/>
                    </a:lnTo>
                    <a:cubicBezTo>
                      <a:pt x="1240619" y="197708"/>
                      <a:pt x="1571779" y="780947"/>
                      <a:pt x="1161535" y="1245561"/>
                    </a:cubicBezTo>
                    <a:cubicBezTo>
                      <a:pt x="828727" y="1520702"/>
                      <a:pt x="258668" y="1341120"/>
                      <a:pt x="0" y="1299931"/>
                    </a:cubicBezTo>
                    <a:close/>
                  </a:path>
                </a:pathLst>
              </a:custGeom>
              <a:solidFill>
                <a:srgbClr val="FDB338">
                  <a:alpha val="74902"/>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Freeform 113">
                <a:extLst>
                  <a:ext uri="{FF2B5EF4-FFF2-40B4-BE49-F238E27FC236}">
                    <a16:creationId xmlns:a16="http://schemas.microsoft.com/office/drawing/2014/main" id="{B043E293-2D8D-A947-229E-7CC6CE17ED7D}"/>
                  </a:ext>
                </a:extLst>
              </p:cNvPr>
              <p:cNvSpPr/>
              <p:nvPr/>
            </p:nvSpPr>
            <p:spPr bwMode="auto">
              <a:xfrm>
                <a:off x="5076156" y="2150076"/>
                <a:ext cx="2728372" cy="1236434"/>
              </a:xfrm>
              <a:custGeom>
                <a:avLst/>
                <a:gdLst>
                  <a:gd name="connsiteX0" fmla="*/ 0 w 2728372"/>
                  <a:gd name="connsiteY0" fmla="*/ 1042910 h 1236434"/>
                  <a:gd name="connsiteX1" fmla="*/ 518983 w 2728372"/>
                  <a:gd name="connsiteY1" fmla="*/ 1191191 h 1236434"/>
                  <a:gd name="connsiteX2" fmla="*/ 1023139 w 2728372"/>
                  <a:gd name="connsiteY2" fmla="*/ 1235675 h 1236434"/>
                  <a:gd name="connsiteX3" fmla="*/ 1304873 w 2728372"/>
                  <a:gd name="connsiteY3" fmla="*/ 1201076 h 1236434"/>
                  <a:gd name="connsiteX4" fmla="*/ 1878227 w 2728372"/>
                  <a:gd name="connsiteY4" fmla="*/ 1003368 h 1236434"/>
                  <a:gd name="connsiteX5" fmla="*/ 2372497 w 2728372"/>
                  <a:gd name="connsiteY5" fmla="*/ 558525 h 1236434"/>
                  <a:gd name="connsiteX6" fmla="*/ 2728372 w 2728372"/>
                  <a:gd name="connsiteY6" fmla="*/ 0 h 123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8372" h="1236434">
                    <a:moveTo>
                      <a:pt x="0" y="1042910"/>
                    </a:moveTo>
                    <a:cubicBezTo>
                      <a:pt x="174230" y="1100987"/>
                      <a:pt x="348460" y="1159064"/>
                      <a:pt x="518983" y="1191191"/>
                    </a:cubicBezTo>
                    <a:cubicBezTo>
                      <a:pt x="689506" y="1223319"/>
                      <a:pt x="892157" y="1234028"/>
                      <a:pt x="1023139" y="1235675"/>
                    </a:cubicBezTo>
                    <a:cubicBezTo>
                      <a:pt x="1154121" y="1237323"/>
                      <a:pt x="1162358" y="1239794"/>
                      <a:pt x="1304873" y="1201076"/>
                    </a:cubicBezTo>
                    <a:cubicBezTo>
                      <a:pt x="1447388" y="1162358"/>
                      <a:pt x="1700290" y="1110460"/>
                      <a:pt x="1878227" y="1003368"/>
                    </a:cubicBezTo>
                    <a:cubicBezTo>
                      <a:pt x="2056164" y="896276"/>
                      <a:pt x="2230806" y="725753"/>
                      <a:pt x="2372497" y="558525"/>
                    </a:cubicBezTo>
                    <a:cubicBezTo>
                      <a:pt x="2514188" y="391297"/>
                      <a:pt x="2621280" y="195648"/>
                      <a:pt x="2728372" y="0"/>
                    </a:cubicBezTo>
                  </a:path>
                </a:pathLst>
              </a:custGeom>
              <a:noFill/>
              <a:ln w="28575">
                <a:solidFill>
                  <a:srgbClr val="FDB338">
                    <a:alpha val="74902"/>
                  </a:srgb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 name="Freeform 114">
                <a:extLst>
                  <a:ext uri="{FF2B5EF4-FFF2-40B4-BE49-F238E27FC236}">
                    <a16:creationId xmlns:a16="http://schemas.microsoft.com/office/drawing/2014/main" id="{A3A9A645-1E5E-2649-033D-8963FED1DBC1}"/>
                  </a:ext>
                </a:extLst>
              </p:cNvPr>
              <p:cNvSpPr/>
              <p:nvPr/>
            </p:nvSpPr>
            <p:spPr bwMode="auto">
              <a:xfrm>
                <a:off x="5046499" y="1942482"/>
                <a:ext cx="2036394" cy="1507534"/>
              </a:xfrm>
              <a:custGeom>
                <a:avLst/>
                <a:gdLst>
                  <a:gd name="connsiteX0" fmla="*/ 2036394 w 2036394"/>
                  <a:gd name="connsiteY0" fmla="*/ 0 h 1507534"/>
                  <a:gd name="connsiteX1" fmla="*/ 1977082 w 2036394"/>
                  <a:gd name="connsiteY1" fmla="*/ 331161 h 1507534"/>
                  <a:gd name="connsiteX2" fmla="*/ 1838686 w 2036394"/>
                  <a:gd name="connsiteY2" fmla="*/ 771062 h 1507534"/>
                  <a:gd name="connsiteX3" fmla="*/ 1660749 w 2036394"/>
                  <a:gd name="connsiteY3" fmla="*/ 1067624 h 1507534"/>
                  <a:gd name="connsiteX4" fmla="*/ 1428442 w 2036394"/>
                  <a:gd name="connsiteY4" fmla="*/ 1275217 h 1507534"/>
                  <a:gd name="connsiteX5" fmla="*/ 1121994 w 2036394"/>
                  <a:gd name="connsiteY5" fmla="*/ 1428441 h 1507534"/>
                  <a:gd name="connsiteX6" fmla="*/ 726578 w 2036394"/>
                  <a:gd name="connsiteY6" fmla="*/ 1507524 h 1507534"/>
                  <a:gd name="connsiteX7" fmla="*/ 227365 w 2036394"/>
                  <a:gd name="connsiteY7" fmla="*/ 1433384 h 1507534"/>
                  <a:gd name="connsiteX8" fmla="*/ 0 w 2036394"/>
                  <a:gd name="connsiteY8" fmla="*/ 1359243 h 15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6394" h="1507534">
                    <a:moveTo>
                      <a:pt x="2036394" y="0"/>
                    </a:moveTo>
                    <a:cubicBezTo>
                      <a:pt x="2023213" y="101325"/>
                      <a:pt x="2010033" y="202651"/>
                      <a:pt x="1977082" y="331161"/>
                    </a:cubicBezTo>
                    <a:cubicBezTo>
                      <a:pt x="1944131" y="459671"/>
                      <a:pt x="1891408" y="648318"/>
                      <a:pt x="1838686" y="771062"/>
                    </a:cubicBezTo>
                    <a:cubicBezTo>
                      <a:pt x="1785964" y="893806"/>
                      <a:pt x="1729123" y="983598"/>
                      <a:pt x="1660749" y="1067624"/>
                    </a:cubicBezTo>
                    <a:cubicBezTo>
                      <a:pt x="1592375" y="1151650"/>
                      <a:pt x="1518234" y="1215081"/>
                      <a:pt x="1428442" y="1275217"/>
                    </a:cubicBezTo>
                    <a:cubicBezTo>
                      <a:pt x="1338649" y="1335353"/>
                      <a:pt x="1238971" y="1389723"/>
                      <a:pt x="1121994" y="1428441"/>
                    </a:cubicBezTo>
                    <a:cubicBezTo>
                      <a:pt x="1005017" y="1467159"/>
                      <a:pt x="875683" y="1506700"/>
                      <a:pt x="726578" y="1507524"/>
                    </a:cubicBezTo>
                    <a:cubicBezTo>
                      <a:pt x="577473" y="1508348"/>
                      <a:pt x="348461" y="1458098"/>
                      <a:pt x="227365" y="1433384"/>
                    </a:cubicBezTo>
                    <a:cubicBezTo>
                      <a:pt x="106269" y="1408671"/>
                      <a:pt x="53134" y="1383957"/>
                      <a:pt x="0" y="1359243"/>
                    </a:cubicBezTo>
                  </a:path>
                </a:pathLst>
              </a:custGeom>
              <a:noFill/>
              <a:ln w="28575">
                <a:solidFill>
                  <a:srgbClr val="FDB338">
                    <a:alpha val="74902"/>
                  </a:srgb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 name="Freeform 115">
                <a:extLst>
                  <a:ext uri="{FF2B5EF4-FFF2-40B4-BE49-F238E27FC236}">
                    <a16:creationId xmlns:a16="http://schemas.microsoft.com/office/drawing/2014/main" id="{F77436ED-BD49-3A68-BB81-74027E28995D}"/>
                  </a:ext>
                </a:extLst>
              </p:cNvPr>
              <p:cNvSpPr/>
              <p:nvPr/>
            </p:nvSpPr>
            <p:spPr bwMode="auto">
              <a:xfrm>
                <a:off x="5056386" y="1999278"/>
                <a:ext cx="2347783" cy="1424779"/>
              </a:xfrm>
              <a:custGeom>
                <a:avLst/>
                <a:gdLst>
                  <a:gd name="connsiteX0" fmla="*/ 2363721 w 2363721"/>
                  <a:gd name="connsiteY0" fmla="*/ 0 h 1424172"/>
                  <a:gd name="connsiteX1" fmla="*/ 2259925 w 2363721"/>
                  <a:gd name="connsiteY1" fmla="*/ 296562 h 1424172"/>
                  <a:gd name="connsiteX2" fmla="*/ 2012789 w 2363721"/>
                  <a:gd name="connsiteY2" fmla="*/ 800718 h 1424172"/>
                  <a:gd name="connsiteX3" fmla="*/ 1711285 w 2363721"/>
                  <a:gd name="connsiteY3" fmla="*/ 1117051 h 1424172"/>
                  <a:gd name="connsiteX4" fmla="*/ 1315868 w 2363721"/>
                  <a:gd name="connsiteY4" fmla="*/ 1324645 h 1424172"/>
                  <a:gd name="connsiteX5" fmla="*/ 871025 w 2363721"/>
                  <a:gd name="connsiteY5" fmla="*/ 1423499 h 1424172"/>
                  <a:gd name="connsiteX6" fmla="*/ 109849 w 2363721"/>
                  <a:gd name="connsiteY6" fmla="*/ 1280160 h 1424172"/>
                  <a:gd name="connsiteX7" fmla="*/ 20880 w 2363721"/>
                  <a:gd name="connsiteY7" fmla="*/ 1260389 h 1424172"/>
                  <a:gd name="connsiteX0" fmla="*/ 2363721 w 2363721"/>
                  <a:gd name="connsiteY0" fmla="*/ 0 h 1424172"/>
                  <a:gd name="connsiteX1" fmla="*/ 2259925 w 2363721"/>
                  <a:gd name="connsiteY1" fmla="*/ 296562 h 1424172"/>
                  <a:gd name="connsiteX2" fmla="*/ 2012789 w 2363721"/>
                  <a:gd name="connsiteY2" fmla="*/ 800718 h 1424172"/>
                  <a:gd name="connsiteX3" fmla="*/ 1711285 w 2363721"/>
                  <a:gd name="connsiteY3" fmla="*/ 1117051 h 1424172"/>
                  <a:gd name="connsiteX4" fmla="*/ 1315868 w 2363721"/>
                  <a:gd name="connsiteY4" fmla="*/ 1324645 h 1424172"/>
                  <a:gd name="connsiteX5" fmla="*/ 871025 w 2363721"/>
                  <a:gd name="connsiteY5" fmla="*/ 1423499 h 1424172"/>
                  <a:gd name="connsiteX6" fmla="*/ 109849 w 2363721"/>
                  <a:gd name="connsiteY6" fmla="*/ 1280160 h 1424172"/>
                  <a:gd name="connsiteX7" fmla="*/ 20880 w 2363721"/>
                  <a:gd name="connsiteY7" fmla="*/ 1260389 h 1424172"/>
                  <a:gd name="connsiteX0" fmla="*/ 2342841 w 2342841"/>
                  <a:gd name="connsiteY0" fmla="*/ 0 h 1424779"/>
                  <a:gd name="connsiteX1" fmla="*/ 2239045 w 2342841"/>
                  <a:gd name="connsiteY1" fmla="*/ 296562 h 1424779"/>
                  <a:gd name="connsiteX2" fmla="*/ 1991909 w 2342841"/>
                  <a:gd name="connsiteY2" fmla="*/ 800718 h 1424779"/>
                  <a:gd name="connsiteX3" fmla="*/ 1690405 w 2342841"/>
                  <a:gd name="connsiteY3" fmla="*/ 1117051 h 1424779"/>
                  <a:gd name="connsiteX4" fmla="*/ 1294988 w 2342841"/>
                  <a:gd name="connsiteY4" fmla="*/ 1324645 h 1424779"/>
                  <a:gd name="connsiteX5" fmla="*/ 850145 w 2342841"/>
                  <a:gd name="connsiteY5" fmla="*/ 1423499 h 1424779"/>
                  <a:gd name="connsiteX6" fmla="*/ 0 w 2342841"/>
                  <a:gd name="connsiteY6" fmla="*/ 1260389 h 1424779"/>
                  <a:gd name="connsiteX0" fmla="*/ 2342841 w 2342841"/>
                  <a:gd name="connsiteY0" fmla="*/ 0 h 1424779"/>
                  <a:gd name="connsiteX1" fmla="*/ 2239045 w 2342841"/>
                  <a:gd name="connsiteY1" fmla="*/ 296562 h 1424779"/>
                  <a:gd name="connsiteX2" fmla="*/ 1991909 w 2342841"/>
                  <a:gd name="connsiteY2" fmla="*/ 800718 h 1424779"/>
                  <a:gd name="connsiteX3" fmla="*/ 1690405 w 2342841"/>
                  <a:gd name="connsiteY3" fmla="*/ 1117051 h 1424779"/>
                  <a:gd name="connsiteX4" fmla="*/ 1294988 w 2342841"/>
                  <a:gd name="connsiteY4" fmla="*/ 1324645 h 1424779"/>
                  <a:gd name="connsiteX5" fmla="*/ 850145 w 2342841"/>
                  <a:gd name="connsiteY5" fmla="*/ 1423499 h 1424779"/>
                  <a:gd name="connsiteX6" fmla="*/ 0 w 2342841"/>
                  <a:gd name="connsiteY6" fmla="*/ 1260389 h 142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2841" h="1424779">
                    <a:moveTo>
                      <a:pt x="2342841" y="0"/>
                    </a:moveTo>
                    <a:cubicBezTo>
                      <a:pt x="2320187" y="81554"/>
                      <a:pt x="2297534" y="163109"/>
                      <a:pt x="2239045" y="296562"/>
                    </a:cubicBezTo>
                    <a:cubicBezTo>
                      <a:pt x="2180556" y="430015"/>
                      <a:pt x="2083349" y="663970"/>
                      <a:pt x="1991909" y="800718"/>
                    </a:cubicBezTo>
                    <a:cubicBezTo>
                      <a:pt x="1900469" y="937466"/>
                      <a:pt x="1806558" y="1029730"/>
                      <a:pt x="1690405" y="1117051"/>
                    </a:cubicBezTo>
                    <a:cubicBezTo>
                      <a:pt x="1574251" y="1204372"/>
                      <a:pt x="1435031" y="1273570"/>
                      <a:pt x="1294988" y="1324645"/>
                    </a:cubicBezTo>
                    <a:cubicBezTo>
                      <a:pt x="1154945" y="1375720"/>
                      <a:pt x="1065976" y="1434208"/>
                      <a:pt x="850145" y="1423499"/>
                    </a:cubicBezTo>
                    <a:cubicBezTo>
                      <a:pt x="634314" y="1412790"/>
                      <a:pt x="152401" y="1338854"/>
                      <a:pt x="0" y="1260389"/>
                    </a:cubicBezTo>
                  </a:path>
                </a:pathLst>
              </a:custGeom>
              <a:noFill/>
              <a:ln w="28575">
                <a:solidFill>
                  <a:srgbClr val="FDB338">
                    <a:alpha val="74902"/>
                  </a:srgb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 name="Freeform 117">
                <a:extLst>
                  <a:ext uri="{FF2B5EF4-FFF2-40B4-BE49-F238E27FC236}">
                    <a16:creationId xmlns:a16="http://schemas.microsoft.com/office/drawing/2014/main" id="{924529A7-99AD-726F-336E-39B35D2C31E3}"/>
                  </a:ext>
                </a:extLst>
              </p:cNvPr>
              <p:cNvSpPr/>
              <p:nvPr/>
            </p:nvSpPr>
            <p:spPr bwMode="auto">
              <a:xfrm>
                <a:off x="5046500" y="3293169"/>
                <a:ext cx="998426" cy="135831"/>
              </a:xfrm>
              <a:custGeom>
                <a:avLst/>
                <a:gdLst>
                  <a:gd name="connsiteX0" fmla="*/ 998426 w 998426"/>
                  <a:gd name="connsiteY0" fmla="*/ 108740 h 135831"/>
                  <a:gd name="connsiteX1" fmla="*/ 523926 w 998426"/>
                  <a:gd name="connsiteY1" fmla="*/ 128511 h 135831"/>
                  <a:gd name="connsiteX2" fmla="*/ 0 w 998426"/>
                  <a:gd name="connsiteY2" fmla="*/ 0 h 135831"/>
                </a:gdLst>
                <a:ahLst/>
                <a:cxnLst>
                  <a:cxn ang="0">
                    <a:pos x="connsiteX0" y="connsiteY0"/>
                  </a:cxn>
                  <a:cxn ang="0">
                    <a:pos x="connsiteX1" y="connsiteY1"/>
                  </a:cxn>
                  <a:cxn ang="0">
                    <a:pos x="connsiteX2" y="connsiteY2"/>
                  </a:cxn>
                </a:cxnLst>
                <a:rect l="l" t="t" r="r" b="b"/>
                <a:pathLst>
                  <a:path w="998426" h="135831">
                    <a:moveTo>
                      <a:pt x="998426" y="108740"/>
                    </a:moveTo>
                    <a:cubicBezTo>
                      <a:pt x="844378" y="127687"/>
                      <a:pt x="690330" y="146634"/>
                      <a:pt x="523926" y="128511"/>
                    </a:cubicBezTo>
                    <a:cubicBezTo>
                      <a:pt x="357522" y="110388"/>
                      <a:pt x="178761" y="55194"/>
                      <a:pt x="0" y="0"/>
                    </a:cubicBezTo>
                  </a:path>
                </a:pathLst>
              </a:custGeom>
              <a:noFill/>
              <a:ln w="28575">
                <a:solidFill>
                  <a:srgbClr val="FDB338">
                    <a:alpha val="74902"/>
                  </a:srgb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 name="Freeform 118">
                <a:extLst>
                  <a:ext uri="{FF2B5EF4-FFF2-40B4-BE49-F238E27FC236}">
                    <a16:creationId xmlns:a16="http://schemas.microsoft.com/office/drawing/2014/main" id="{5F38CB37-CD36-8137-6AE9-C0139F0EAD89}"/>
                  </a:ext>
                </a:extLst>
              </p:cNvPr>
              <p:cNvSpPr/>
              <p:nvPr/>
            </p:nvSpPr>
            <p:spPr bwMode="auto">
              <a:xfrm>
                <a:off x="5066271" y="3222643"/>
                <a:ext cx="944057" cy="163109"/>
              </a:xfrm>
              <a:custGeom>
                <a:avLst/>
                <a:gdLst>
                  <a:gd name="connsiteX0" fmla="*/ 944057 w 944057"/>
                  <a:gd name="connsiteY0" fmla="*/ 163109 h 163109"/>
                  <a:gd name="connsiteX1" fmla="*/ 420130 w 944057"/>
                  <a:gd name="connsiteY1" fmla="*/ 123567 h 163109"/>
                  <a:gd name="connsiteX2" fmla="*/ 0 w 944057"/>
                  <a:gd name="connsiteY2" fmla="*/ 0 h 163109"/>
                </a:gdLst>
                <a:ahLst/>
                <a:cxnLst>
                  <a:cxn ang="0">
                    <a:pos x="connsiteX0" y="connsiteY0"/>
                  </a:cxn>
                  <a:cxn ang="0">
                    <a:pos x="connsiteX1" y="connsiteY1"/>
                  </a:cxn>
                  <a:cxn ang="0">
                    <a:pos x="connsiteX2" y="connsiteY2"/>
                  </a:cxn>
                </a:cxnLst>
                <a:rect l="l" t="t" r="r" b="b"/>
                <a:pathLst>
                  <a:path w="944057" h="163109">
                    <a:moveTo>
                      <a:pt x="944057" y="163109"/>
                    </a:moveTo>
                    <a:cubicBezTo>
                      <a:pt x="760765" y="156930"/>
                      <a:pt x="577473" y="150752"/>
                      <a:pt x="420130" y="123567"/>
                    </a:cubicBezTo>
                    <a:cubicBezTo>
                      <a:pt x="262787" y="96382"/>
                      <a:pt x="131393" y="48191"/>
                      <a:pt x="0" y="0"/>
                    </a:cubicBezTo>
                  </a:path>
                </a:pathLst>
              </a:custGeom>
              <a:noFill/>
              <a:ln w="28575">
                <a:solidFill>
                  <a:srgbClr val="FDB338">
                    <a:alpha val="74902"/>
                  </a:srgb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97" name="Triangle 287">
              <a:extLst>
                <a:ext uri="{FF2B5EF4-FFF2-40B4-BE49-F238E27FC236}">
                  <a16:creationId xmlns:a16="http://schemas.microsoft.com/office/drawing/2014/main" id="{2CE0B885-2A04-4A53-05B4-7988E101FA8A}"/>
                </a:ext>
              </a:extLst>
            </p:cNvPr>
            <p:cNvSpPr/>
            <p:nvPr/>
          </p:nvSpPr>
          <p:spPr bwMode="auto">
            <a:xfrm rot="6309209" flipH="1">
              <a:off x="5366656" y="2931336"/>
              <a:ext cx="268175" cy="941075"/>
            </a:xfrm>
            <a:custGeom>
              <a:avLst/>
              <a:gdLst>
                <a:gd name="connsiteX0" fmla="*/ 0 w 298582"/>
                <a:gd name="connsiteY0" fmla="*/ 572703 h 572703"/>
                <a:gd name="connsiteX1" fmla="*/ 133087 w 298582"/>
                <a:gd name="connsiteY1" fmla="*/ 0 h 572703"/>
                <a:gd name="connsiteX2" fmla="*/ 298582 w 298582"/>
                <a:gd name="connsiteY2" fmla="*/ 572703 h 572703"/>
                <a:gd name="connsiteX3" fmla="*/ 0 w 298582"/>
                <a:gd name="connsiteY3" fmla="*/ 572703 h 572703"/>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10134 w 159599"/>
                <a:gd name="connsiteY0" fmla="*/ 621723 h 706999"/>
                <a:gd name="connsiteX1" fmla="*/ 25040 w 159599"/>
                <a:gd name="connsiteY1" fmla="*/ 0 h 706999"/>
                <a:gd name="connsiteX2" fmla="*/ 159599 w 159599"/>
                <a:gd name="connsiteY2" fmla="*/ 706999 h 706999"/>
                <a:gd name="connsiteX3" fmla="*/ 10134 w 159599"/>
                <a:gd name="connsiteY3" fmla="*/ 621723 h 706999"/>
                <a:gd name="connsiteX0" fmla="*/ 0 w 260537"/>
                <a:gd name="connsiteY0" fmla="*/ 699376 h 706999"/>
                <a:gd name="connsiteX1" fmla="*/ 125978 w 260537"/>
                <a:gd name="connsiteY1" fmla="*/ 0 h 706999"/>
                <a:gd name="connsiteX2" fmla="*/ 260537 w 260537"/>
                <a:gd name="connsiteY2" fmla="*/ 706999 h 706999"/>
                <a:gd name="connsiteX3" fmla="*/ 0 w 260537"/>
                <a:gd name="connsiteY3" fmla="*/ 699376 h 706999"/>
                <a:gd name="connsiteX0" fmla="*/ 0 w 260537"/>
                <a:gd name="connsiteY0" fmla="*/ 699376 h 708931"/>
                <a:gd name="connsiteX1" fmla="*/ 125978 w 260537"/>
                <a:gd name="connsiteY1" fmla="*/ 0 h 708931"/>
                <a:gd name="connsiteX2" fmla="*/ 260537 w 260537"/>
                <a:gd name="connsiteY2" fmla="*/ 706999 h 708931"/>
                <a:gd name="connsiteX3" fmla="*/ 0 w 260537"/>
                <a:gd name="connsiteY3" fmla="*/ 699376 h 708931"/>
                <a:gd name="connsiteX0" fmla="*/ 0 w 260537"/>
                <a:gd name="connsiteY0" fmla="*/ 699376 h 708931"/>
                <a:gd name="connsiteX1" fmla="*/ 125978 w 260537"/>
                <a:gd name="connsiteY1" fmla="*/ 0 h 708931"/>
                <a:gd name="connsiteX2" fmla="*/ 260537 w 260537"/>
                <a:gd name="connsiteY2" fmla="*/ 706999 h 708931"/>
                <a:gd name="connsiteX3" fmla="*/ 0 w 260537"/>
                <a:gd name="connsiteY3" fmla="*/ 699376 h 708931"/>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184879 w 445416"/>
                <a:gd name="connsiteY0" fmla="*/ 939362 h 948917"/>
                <a:gd name="connsiteX1" fmla="*/ 0 w 445416"/>
                <a:gd name="connsiteY1" fmla="*/ 0 h 948917"/>
                <a:gd name="connsiteX2" fmla="*/ 445416 w 445416"/>
                <a:gd name="connsiteY2" fmla="*/ 946985 h 948917"/>
                <a:gd name="connsiteX3" fmla="*/ 184879 w 445416"/>
                <a:gd name="connsiteY3" fmla="*/ 939362 h 948917"/>
                <a:gd name="connsiteX0" fmla="*/ 184879 w 445416"/>
                <a:gd name="connsiteY0" fmla="*/ 939362 h 948917"/>
                <a:gd name="connsiteX1" fmla="*/ 0 w 445416"/>
                <a:gd name="connsiteY1" fmla="*/ 0 h 948917"/>
                <a:gd name="connsiteX2" fmla="*/ 445416 w 445416"/>
                <a:gd name="connsiteY2" fmla="*/ 946985 h 948917"/>
                <a:gd name="connsiteX3" fmla="*/ 184879 w 445416"/>
                <a:gd name="connsiteY3" fmla="*/ 939362 h 948917"/>
                <a:gd name="connsiteX0" fmla="*/ 0 w 406998"/>
                <a:gd name="connsiteY0" fmla="*/ 905464 h 915019"/>
                <a:gd name="connsiteX1" fmla="*/ 280315 w 406998"/>
                <a:gd name="connsiteY1" fmla="*/ 0 h 915019"/>
                <a:gd name="connsiteX2" fmla="*/ 260537 w 406998"/>
                <a:gd name="connsiteY2" fmla="*/ 913087 h 915019"/>
                <a:gd name="connsiteX3" fmla="*/ 0 w 406998"/>
                <a:gd name="connsiteY3" fmla="*/ 905464 h 915019"/>
                <a:gd name="connsiteX0" fmla="*/ 0 w 406999"/>
                <a:gd name="connsiteY0" fmla="*/ 905464 h 915019"/>
                <a:gd name="connsiteX1" fmla="*/ 280315 w 406999"/>
                <a:gd name="connsiteY1" fmla="*/ 0 h 915019"/>
                <a:gd name="connsiteX2" fmla="*/ 260537 w 406999"/>
                <a:gd name="connsiteY2" fmla="*/ 913087 h 915019"/>
                <a:gd name="connsiteX3" fmla="*/ 0 w 406999"/>
                <a:gd name="connsiteY3" fmla="*/ 905464 h 915019"/>
                <a:gd name="connsiteX0" fmla="*/ 0 w 280314"/>
                <a:gd name="connsiteY0" fmla="*/ 905464 h 915019"/>
                <a:gd name="connsiteX1" fmla="*/ 280315 w 280314"/>
                <a:gd name="connsiteY1" fmla="*/ 0 h 915019"/>
                <a:gd name="connsiteX2" fmla="*/ 260537 w 280314"/>
                <a:gd name="connsiteY2" fmla="*/ 913087 h 915019"/>
                <a:gd name="connsiteX3" fmla="*/ 0 w 280314"/>
                <a:gd name="connsiteY3" fmla="*/ 905464 h 915019"/>
                <a:gd name="connsiteX0" fmla="*/ 0 w 325792"/>
                <a:gd name="connsiteY0" fmla="*/ 912487 h 919878"/>
                <a:gd name="connsiteX1" fmla="*/ 325791 w 325792"/>
                <a:gd name="connsiteY1" fmla="*/ 0 h 919878"/>
                <a:gd name="connsiteX2" fmla="*/ 306013 w 325792"/>
                <a:gd name="connsiteY2" fmla="*/ 913087 h 919878"/>
                <a:gd name="connsiteX3" fmla="*/ 0 w 325792"/>
                <a:gd name="connsiteY3" fmla="*/ 912487 h 919878"/>
                <a:gd name="connsiteX0" fmla="*/ 0 w 325791"/>
                <a:gd name="connsiteY0" fmla="*/ 912487 h 919878"/>
                <a:gd name="connsiteX1" fmla="*/ 325791 w 325791"/>
                <a:gd name="connsiteY1" fmla="*/ 0 h 919878"/>
                <a:gd name="connsiteX2" fmla="*/ 306013 w 325791"/>
                <a:gd name="connsiteY2" fmla="*/ 913087 h 919878"/>
                <a:gd name="connsiteX3" fmla="*/ 0 w 325791"/>
                <a:gd name="connsiteY3" fmla="*/ 912487 h 919878"/>
                <a:gd name="connsiteX0" fmla="*/ 0 w 350490"/>
                <a:gd name="connsiteY0" fmla="*/ 933684 h 941075"/>
                <a:gd name="connsiteX1" fmla="*/ 350490 w 350490"/>
                <a:gd name="connsiteY1" fmla="*/ 0 h 941075"/>
                <a:gd name="connsiteX2" fmla="*/ 306013 w 350490"/>
                <a:gd name="connsiteY2" fmla="*/ 934284 h 941075"/>
                <a:gd name="connsiteX3" fmla="*/ 0 w 350490"/>
                <a:gd name="connsiteY3" fmla="*/ 933684 h 941075"/>
              </a:gdLst>
              <a:ahLst/>
              <a:cxnLst>
                <a:cxn ang="0">
                  <a:pos x="connsiteX0" y="connsiteY0"/>
                </a:cxn>
                <a:cxn ang="0">
                  <a:pos x="connsiteX1" y="connsiteY1"/>
                </a:cxn>
                <a:cxn ang="0">
                  <a:pos x="connsiteX2" y="connsiteY2"/>
                </a:cxn>
                <a:cxn ang="0">
                  <a:pos x="connsiteX3" y="connsiteY3"/>
                </a:cxn>
              </a:cxnLst>
              <a:rect l="l" t="t" r="r" b="b"/>
              <a:pathLst>
                <a:path w="350490" h="941075">
                  <a:moveTo>
                    <a:pt x="0" y="933684"/>
                  </a:moveTo>
                  <a:cubicBezTo>
                    <a:pt x="60893" y="293448"/>
                    <a:pt x="93180" y="202913"/>
                    <a:pt x="350490" y="0"/>
                  </a:cubicBezTo>
                  <a:cubicBezTo>
                    <a:pt x="280407" y="215166"/>
                    <a:pt x="261160" y="698618"/>
                    <a:pt x="306013" y="934284"/>
                  </a:cubicBezTo>
                  <a:cubicBezTo>
                    <a:pt x="219167" y="931743"/>
                    <a:pt x="106284" y="951203"/>
                    <a:pt x="0" y="933684"/>
                  </a:cubicBezTo>
                  <a:close/>
                </a:path>
              </a:pathLst>
            </a:custGeom>
            <a:solidFill>
              <a:schemeClr val="accent5">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 name="Title 2">
            <a:extLst>
              <a:ext uri="{FF2B5EF4-FFF2-40B4-BE49-F238E27FC236}">
                <a16:creationId xmlns:a16="http://schemas.microsoft.com/office/drawing/2014/main" id="{3F75ABE9-FA7A-4DE4-96BB-D028D23AEE6B}"/>
              </a:ext>
            </a:extLst>
          </p:cNvPr>
          <p:cNvSpPr>
            <a:spLocks noGrp="1"/>
          </p:cNvSpPr>
          <p:nvPr>
            <p:ph type="title"/>
          </p:nvPr>
        </p:nvSpPr>
        <p:spPr/>
        <p:txBody>
          <a:bodyPr>
            <a:noAutofit/>
          </a:bodyPr>
          <a:lstStyle/>
          <a:p>
            <a:r>
              <a:rPr lang="en-US" sz="3600" b="1" dirty="0"/>
              <a:t>Interactions Among the Driver Genes in BTC</a:t>
            </a:r>
          </a:p>
        </p:txBody>
      </p:sp>
      <p:sp>
        <p:nvSpPr>
          <p:cNvPr id="2" name="Content Placeholder 1">
            <a:extLst>
              <a:ext uri="{FF2B5EF4-FFF2-40B4-BE49-F238E27FC236}">
                <a16:creationId xmlns:a16="http://schemas.microsoft.com/office/drawing/2014/main" id="{D4B28BCE-8151-DF96-BBFD-E973A45F656C}"/>
              </a:ext>
            </a:extLst>
          </p:cNvPr>
          <p:cNvSpPr>
            <a:spLocks noGrp="1"/>
          </p:cNvSpPr>
          <p:nvPr>
            <p:ph idx="1"/>
          </p:nvPr>
        </p:nvSpPr>
        <p:spPr>
          <a:xfrm>
            <a:off x="604675" y="1513047"/>
            <a:ext cx="3532985" cy="4650686"/>
          </a:xfrm>
        </p:spPr>
        <p:txBody>
          <a:bodyPr/>
          <a:lstStyle/>
          <a:p>
            <a:r>
              <a:rPr lang="en-US" sz="2000" b="0" kern="0" dirty="0"/>
              <a:t>Number of cases subjected to transcriptome sequencing (n = 160)</a:t>
            </a:r>
          </a:p>
          <a:p>
            <a:r>
              <a:rPr lang="en-US" sz="2000" b="0" kern="0" dirty="0"/>
              <a:t>BTC subtypes:</a:t>
            </a:r>
          </a:p>
          <a:p>
            <a:pPr lvl="1"/>
            <a:r>
              <a:rPr lang="en-US" sz="1800" b="0" kern="0" dirty="0"/>
              <a:t>ICC (n = 109)</a:t>
            </a:r>
          </a:p>
          <a:p>
            <a:pPr lvl="1"/>
            <a:r>
              <a:rPr lang="en-US" sz="1800" b="0" kern="0" dirty="0"/>
              <a:t>ECC (n = 40)</a:t>
            </a:r>
          </a:p>
          <a:p>
            <a:pPr lvl="1"/>
            <a:r>
              <a:rPr lang="en-US" sz="1800" b="0" kern="0" dirty="0"/>
              <a:t>Gallbladder cancer (n = 11)</a:t>
            </a:r>
          </a:p>
          <a:p>
            <a:r>
              <a:rPr lang="en-US" sz="2000" b="0" kern="0" dirty="0"/>
              <a:t>Frame fusion transcripts identified (n = 89)</a:t>
            </a:r>
          </a:p>
          <a:p>
            <a:r>
              <a:rPr lang="en-US" sz="2000" b="1" i="1" kern="0" dirty="0">
                <a:solidFill>
                  <a:srgbClr val="E1471D"/>
                </a:solidFill>
              </a:rPr>
              <a:t>MDM2</a:t>
            </a:r>
            <a:r>
              <a:rPr lang="en-US" sz="2000" b="1" kern="0" dirty="0">
                <a:solidFill>
                  <a:srgbClr val="E1471D"/>
                </a:solidFill>
              </a:rPr>
              <a:t> amplifications and </a:t>
            </a:r>
            <a:r>
              <a:rPr lang="en-US" sz="2000" b="1" i="1" kern="0" dirty="0">
                <a:solidFill>
                  <a:srgbClr val="E1471D"/>
                </a:solidFill>
              </a:rPr>
              <a:t>p53</a:t>
            </a:r>
            <a:r>
              <a:rPr lang="en-US" sz="2000" b="1" kern="0" dirty="0">
                <a:solidFill>
                  <a:srgbClr val="E1471D"/>
                </a:solidFill>
              </a:rPr>
              <a:t> mutations are mostly mutually exclusive</a:t>
            </a:r>
          </a:p>
        </p:txBody>
      </p:sp>
      <p:sp>
        <p:nvSpPr>
          <p:cNvPr id="9" name="Text Box 11">
            <a:extLst>
              <a:ext uri="{FF2B5EF4-FFF2-40B4-BE49-F238E27FC236}">
                <a16:creationId xmlns:a16="http://schemas.microsoft.com/office/drawing/2014/main" id="{EA518103-7E92-BBB2-6214-1C6C1A91B0AF}"/>
              </a:ext>
            </a:extLst>
          </p:cNvPr>
          <p:cNvSpPr txBox="1">
            <a:spLocks noChangeArrowheads="1"/>
          </p:cNvSpPr>
          <p:nvPr/>
        </p:nvSpPr>
        <p:spPr bwMode="auto">
          <a:xfrm>
            <a:off x="41433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Adapted from Nakamura. Nat Genet. 2015;47:1003.</a:t>
            </a:r>
          </a:p>
        </p:txBody>
      </p:sp>
      <p:sp>
        <p:nvSpPr>
          <p:cNvPr id="14" name="TextBox 13">
            <a:extLst>
              <a:ext uri="{FF2B5EF4-FFF2-40B4-BE49-F238E27FC236}">
                <a16:creationId xmlns:a16="http://schemas.microsoft.com/office/drawing/2014/main" id="{8638962F-5CD5-E26B-A9E3-2718312754C7}"/>
              </a:ext>
            </a:extLst>
          </p:cNvPr>
          <p:cNvSpPr txBox="1"/>
          <p:nvPr/>
        </p:nvSpPr>
        <p:spPr bwMode="auto">
          <a:xfrm>
            <a:off x="9614100" y="1513047"/>
            <a:ext cx="2242620"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Pairwise coexistence is depicted once for first gene in clockwise order from the top</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The width of the thinnest ribbon depicts 1 case scenario</a:t>
            </a:r>
          </a:p>
        </p:txBody>
      </p:sp>
      <p:grpSp>
        <p:nvGrpSpPr>
          <p:cNvPr id="121" name="Group 120">
            <a:extLst>
              <a:ext uri="{FF2B5EF4-FFF2-40B4-BE49-F238E27FC236}">
                <a16:creationId xmlns:a16="http://schemas.microsoft.com/office/drawing/2014/main" id="{E5C4A4AF-0B95-153B-5BF1-841859C8A8CC}"/>
              </a:ext>
            </a:extLst>
          </p:cNvPr>
          <p:cNvGrpSpPr/>
          <p:nvPr/>
        </p:nvGrpSpPr>
        <p:grpSpPr>
          <a:xfrm>
            <a:off x="4137266" y="1182451"/>
            <a:ext cx="5476623" cy="5546078"/>
            <a:chOff x="4137266" y="1182451"/>
            <a:chExt cx="5476623" cy="5546078"/>
          </a:xfrm>
        </p:grpSpPr>
        <p:sp>
          <p:nvSpPr>
            <p:cNvPr id="40" name="TextBox 39">
              <a:extLst>
                <a:ext uri="{FF2B5EF4-FFF2-40B4-BE49-F238E27FC236}">
                  <a16:creationId xmlns:a16="http://schemas.microsoft.com/office/drawing/2014/main" id="{4D7A2744-D08A-7BDB-C0FD-2C956FC9F397}"/>
                </a:ext>
              </a:extLst>
            </p:cNvPr>
            <p:cNvSpPr txBox="1"/>
            <p:nvPr/>
          </p:nvSpPr>
          <p:spPr bwMode="auto">
            <a:xfrm rot="8204381">
              <a:off x="5157899" y="1853555"/>
              <a:ext cx="349858" cy="548640"/>
            </a:xfrm>
            <a:prstGeom prst="rect">
              <a:avLst/>
            </a:prstGeom>
            <a:noFill/>
            <a:ln w="28575"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ABDD4420-2FB8-60CE-8478-7319D4AADD76}"/>
                </a:ext>
              </a:extLst>
            </p:cNvPr>
            <p:cNvSpPr txBox="1"/>
            <p:nvPr/>
          </p:nvSpPr>
          <p:spPr bwMode="auto">
            <a:xfrm rot="10755973">
              <a:off x="6732049" y="6013056"/>
              <a:ext cx="405516" cy="477079"/>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72" name="Group 71">
              <a:extLst>
                <a:ext uri="{FF2B5EF4-FFF2-40B4-BE49-F238E27FC236}">
                  <a16:creationId xmlns:a16="http://schemas.microsoft.com/office/drawing/2014/main" id="{72D7ED81-3380-87EA-8786-62EAAA80C3C6}"/>
                </a:ext>
              </a:extLst>
            </p:cNvPr>
            <p:cNvGrpSpPr/>
            <p:nvPr/>
          </p:nvGrpSpPr>
          <p:grpSpPr>
            <a:xfrm>
              <a:off x="4137266" y="1182451"/>
              <a:ext cx="5476623" cy="5546078"/>
              <a:chOff x="4137266" y="1182451"/>
              <a:chExt cx="5476623" cy="5546078"/>
            </a:xfrm>
          </p:grpSpPr>
          <p:sp>
            <p:nvSpPr>
              <p:cNvPr id="6" name="TextBox 5">
                <a:extLst>
                  <a:ext uri="{FF2B5EF4-FFF2-40B4-BE49-F238E27FC236}">
                    <a16:creationId xmlns:a16="http://schemas.microsoft.com/office/drawing/2014/main" id="{0770EA26-A716-32CD-B3E9-B6D1023537F5}"/>
                  </a:ext>
                </a:extLst>
              </p:cNvPr>
              <p:cNvSpPr txBox="1"/>
              <p:nvPr/>
            </p:nvSpPr>
            <p:spPr bwMode="auto">
              <a:xfrm rot="16529587">
                <a:off x="6685055" y="1414565"/>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PIK3CA</a:t>
                </a:r>
              </a:p>
            </p:txBody>
          </p:sp>
          <p:sp>
            <p:nvSpPr>
              <p:cNvPr id="7" name="TextBox 6">
                <a:extLst>
                  <a:ext uri="{FF2B5EF4-FFF2-40B4-BE49-F238E27FC236}">
                    <a16:creationId xmlns:a16="http://schemas.microsoft.com/office/drawing/2014/main" id="{C757AEEE-998F-25FB-8857-A258BE44C1DD}"/>
                  </a:ext>
                </a:extLst>
              </p:cNvPr>
              <p:cNvSpPr txBox="1"/>
              <p:nvPr/>
            </p:nvSpPr>
            <p:spPr bwMode="auto">
              <a:xfrm rot="17011422">
                <a:off x="7157967" y="1461702"/>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NRAS</a:t>
                </a:r>
              </a:p>
            </p:txBody>
          </p:sp>
          <p:sp>
            <p:nvSpPr>
              <p:cNvPr id="8" name="TextBox 7">
                <a:extLst>
                  <a:ext uri="{FF2B5EF4-FFF2-40B4-BE49-F238E27FC236}">
                    <a16:creationId xmlns:a16="http://schemas.microsoft.com/office/drawing/2014/main" id="{13A22167-D9D8-7CBD-7D8B-29FDF9E87DC7}"/>
                  </a:ext>
                </a:extLst>
              </p:cNvPr>
              <p:cNvSpPr txBox="1"/>
              <p:nvPr/>
            </p:nvSpPr>
            <p:spPr bwMode="auto">
              <a:xfrm rot="17617836">
                <a:off x="7555464" y="1623527"/>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p>
            </p:txBody>
          </p:sp>
          <p:sp>
            <p:nvSpPr>
              <p:cNvPr id="10" name="TextBox 9">
                <a:extLst>
                  <a:ext uri="{FF2B5EF4-FFF2-40B4-BE49-F238E27FC236}">
                    <a16:creationId xmlns:a16="http://schemas.microsoft.com/office/drawing/2014/main" id="{C71D9DC2-868E-B37E-366E-D702C88F66A2}"/>
                  </a:ext>
                </a:extLst>
              </p:cNvPr>
              <p:cNvSpPr txBox="1"/>
              <p:nvPr/>
            </p:nvSpPr>
            <p:spPr bwMode="auto">
              <a:xfrm rot="18438638">
                <a:off x="7905828" y="1814414"/>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IDH1</a:t>
                </a:r>
              </a:p>
            </p:txBody>
          </p:sp>
          <p:sp>
            <p:nvSpPr>
              <p:cNvPr id="12" name="TextBox 11">
                <a:extLst>
                  <a:ext uri="{FF2B5EF4-FFF2-40B4-BE49-F238E27FC236}">
                    <a16:creationId xmlns:a16="http://schemas.microsoft.com/office/drawing/2014/main" id="{01709AAA-BEC7-891F-DCCA-7C1AF981E7D5}"/>
                  </a:ext>
                </a:extLst>
              </p:cNvPr>
              <p:cNvSpPr txBox="1"/>
              <p:nvPr/>
            </p:nvSpPr>
            <p:spPr bwMode="auto">
              <a:xfrm rot="18796205">
                <a:off x="8180775" y="2004520"/>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CCND3</a:t>
                </a:r>
              </a:p>
            </p:txBody>
          </p:sp>
          <p:sp>
            <p:nvSpPr>
              <p:cNvPr id="13" name="TextBox 12">
                <a:extLst>
                  <a:ext uri="{FF2B5EF4-FFF2-40B4-BE49-F238E27FC236}">
                    <a16:creationId xmlns:a16="http://schemas.microsoft.com/office/drawing/2014/main" id="{0B6AF560-EBCF-15E1-A5D0-03D87158A33E}"/>
                  </a:ext>
                </a:extLst>
              </p:cNvPr>
              <p:cNvSpPr txBox="1"/>
              <p:nvPr/>
            </p:nvSpPr>
            <p:spPr bwMode="auto">
              <a:xfrm rot="18926525">
                <a:off x="8380307" y="2208032"/>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PRKCI</a:t>
                </a:r>
              </a:p>
            </p:txBody>
          </p:sp>
          <p:sp>
            <p:nvSpPr>
              <p:cNvPr id="17" name="TextBox 16">
                <a:extLst>
                  <a:ext uri="{FF2B5EF4-FFF2-40B4-BE49-F238E27FC236}">
                    <a16:creationId xmlns:a16="http://schemas.microsoft.com/office/drawing/2014/main" id="{77D35F0C-F5C7-C764-7782-2382312FA745}"/>
                  </a:ext>
                </a:extLst>
              </p:cNvPr>
              <p:cNvSpPr txBox="1"/>
              <p:nvPr/>
            </p:nvSpPr>
            <p:spPr bwMode="auto">
              <a:xfrm rot="19648715">
                <a:off x="8579843" y="2454701"/>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FGFR2</a:t>
                </a:r>
              </a:p>
            </p:txBody>
          </p:sp>
          <p:sp>
            <p:nvSpPr>
              <p:cNvPr id="18" name="TextBox 17">
                <a:extLst>
                  <a:ext uri="{FF2B5EF4-FFF2-40B4-BE49-F238E27FC236}">
                    <a16:creationId xmlns:a16="http://schemas.microsoft.com/office/drawing/2014/main" id="{A8AE2B00-18F0-9B2C-B8C8-3FE37F406F4F}"/>
                  </a:ext>
                </a:extLst>
              </p:cNvPr>
              <p:cNvSpPr txBox="1"/>
              <p:nvPr/>
            </p:nvSpPr>
            <p:spPr bwMode="auto">
              <a:xfrm rot="19964278">
                <a:off x="8703963" y="2710795"/>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HSF1</a:t>
                </a:r>
              </a:p>
            </p:txBody>
          </p:sp>
          <p:sp>
            <p:nvSpPr>
              <p:cNvPr id="19" name="TextBox 18">
                <a:extLst>
                  <a:ext uri="{FF2B5EF4-FFF2-40B4-BE49-F238E27FC236}">
                    <a16:creationId xmlns:a16="http://schemas.microsoft.com/office/drawing/2014/main" id="{A8895285-E4F2-EF13-D2CC-0E1224566F25}"/>
                  </a:ext>
                </a:extLst>
              </p:cNvPr>
              <p:cNvSpPr txBox="1"/>
              <p:nvPr/>
            </p:nvSpPr>
            <p:spPr bwMode="auto">
              <a:xfrm rot="20116000">
                <a:off x="8790375" y="2891475"/>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FGF19</a:t>
                </a:r>
              </a:p>
            </p:txBody>
          </p:sp>
          <p:sp>
            <p:nvSpPr>
              <p:cNvPr id="20" name="TextBox 19">
                <a:extLst>
                  <a:ext uri="{FF2B5EF4-FFF2-40B4-BE49-F238E27FC236}">
                    <a16:creationId xmlns:a16="http://schemas.microsoft.com/office/drawing/2014/main" id="{A704314D-C3AE-630F-A44D-99378166D73A}"/>
                  </a:ext>
                </a:extLst>
              </p:cNvPr>
              <p:cNvSpPr txBox="1"/>
              <p:nvPr/>
            </p:nvSpPr>
            <p:spPr bwMode="auto">
              <a:xfrm rot="20476266">
                <a:off x="8867360" y="3119289"/>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DDR2</a:t>
                </a:r>
              </a:p>
            </p:txBody>
          </p:sp>
          <p:sp>
            <p:nvSpPr>
              <p:cNvPr id="21" name="TextBox 20">
                <a:extLst>
                  <a:ext uri="{FF2B5EF4-FFF2-40B4-BE49-F238E27FC236}">
                    <a16:creationId xmlns:a16="http://schemas.microsoft.com/office/drawing/2014/main" id="{A9962E2D-2850-802F-C08F-DD24B75FCD3D}"/>
                  </a:ext>
                </a:extLst>
              </p:cNvPr>
              <p:cNvSpPr txBox="1"/>
              <p:nvPr/>
            </p:nvSpPr>
            <p:spPr bwMode="auto">
              <a:xfrm rot="20750272">
                <a:off x="8906637" y="3290500"/>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CCND1</a:t>
                </a:r>
              </a:p>
            </p:txBody>
          </p:sp>
          <p:sp>
            <p:nvSpPr>
              <p:cNvPr id="22" name="TextBox 21">
                <a:extLst>
                  <a:ext uri="{FF2B5EF4-FFF2-40B4-BE49-F238E27FC236}">
                    <a16:creationId xmlns:a16="http://schemas.microsoft.com/office/drawing/2014/main" id="{E8167918-78D1-0097-12D1-119DD4E43C28}"/>
                  </a:ext>
                </a:extLst>
              </p:cNvPr>
              <p:cNvSpPr txBox="1"/>
              <p:nvPr/>
            </p:nvSpPr>
            <p:spPr bwMode="auto">
              <a:xfrm>
                <a:off x="8936489" y="3639441"/>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GNAS</a:t>
                </a:r>
              </a:p>
            </p:txBody>
          </p:sp>
          <p:sp>
            <p:nvSpPr>
              <p:cNvPr id="23" name="TextBox 22">
                <a:extLst>
                  <a:ext uri="{FF2B5EF4-FFF2-40B4-BE49-F238E27FC236}">
                    <a16:creationId xmlns:a16="http://schemas.microsoft.com/office/drawing/2014/main" id="{904A0714-D34D-8EF5-AC28-B7843DEB3F66}"/>
                  </a:ext>
                </a:extLst>
              </p:cNvPr>
              <p:cNvSpPr txBox="1"/>
              <p:nvPr/>
            </p:nvSpPr>
            <p:spPr bwMode="auto">
              <a:xfrm rot="450541">
                <a:off x="8938061" y="4008658"/>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WNT5B</a:t>
                </a:r>
              </a:p>
            </p:txBody>
          </p:sp>
          <p:sp>
            <p:nvSpPr>
              <p:cNvPr id="24" name="TextBox 23">
                <a:extLst>
                  <a:ext uri="{FF2B5EF4-FFF2-40B4-BE49-F238E27FC236}">
                    <a16:creationId xmlns:a16="http://schemas.microsoft.com/office/drawing/2014/main" id="{3FD6C022-CE28-3CE6-C404-8C72DDCEFA04}"/>
                  </a:ext>
                </a:extLst>
              </p:cNvPr>
              <p:cNvSpPr txBox="1"/>
              <p:nvPr/>
            </p:nvSpPr>
            <p:spPr bwMode="auto">
              <a:xfrm rot="841234">
                <a:off x="8920778" y="4208192"/>
                <a:ext cx="67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GNA12</a:t>
                </a:r>
              </a:p>
            </p:txBody>
          </p:sp>
          <p:sp>
            <p:nvSpPr>
              <p:cNvPr id="25" name="TextBox 24">
                <a:extLst>
                  <a:ext uri="{FF2B5EF4-FFF2-40B4-BE49-F238E27FC236}">
                    <a16:creationId xmlns:a16="http://schemas.microsoft.com/office/drawing/2014/main" id="{02C42A50-7F6B-F00B-3FAC-2ADD1D14F5ED}"/>
                  </a:ext>
                </a:extLst>
              </p:cNvPr>
              <p:cNvSpPr txBox="1"/>
              <p:nvPr/>
            </p:nvSpPr>
            <p:spPr bwMode="auto">
              <a:xfrm rot="1197248">
                <a:off x="8855387" y="4443927"/>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CDKN2A</a:t>
                </a:r>
              </a:p>
            </p:txBody>
          </p:sp>
          <p:sp>
            <p:nvSpPr>
              <p:cNvPr id="26" name="TextBox 25">
                <a:extLst>
                  <a:ext uri="{FF2B5EF4-FFF2-40B4-BE49-F238E27FC236}">
                    <a16:creationId xmlns:a16="http://schemas.microsoft.com/office/drawing/2014/main" id="{D4FA964C-33D5-C853-9AA3-2E1A9B86108D}"/>
                  </a:ext>
                </a:extLst>
              </p:cNvPr>
              <p:cNvSpPr txBox="1"/>
              <p:nvPr/>
            </p:nvSpPr>
            <p:spPr bwMode="auto">
              <a:xfrm rot="1545921">
                <a:off x="8781543" y="4671742"/>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IKBKB</a:t>
                </a:r>
              </a:p>
            </p:txBody>
          </p:sp>
          <p:sp>
            <p:nvSpPr>
              <p:cNvPr id="27" name="TextBox 26">
                <a:extLst>
                  <a:ext uri="{FF2B5EF4-FFF2-40B4-BE49-F238E27FC236}">
                    <a16:creationId xmlns:a16="http://schemas.microsoft.com/office/drawing/2014/main" id="{83003F3F-F6C1-2EBD-F8A7-E23F4BFC5B18}"/>
                  </a:ext>
                </a:extLst>
              </p:cNvPr>
              <p:cNvSpPr txBox="1"/>
              <p:nvPr/>
            </p:nvSpPr>
            <p:spPr bwMode="auto">
              <a:xfrm rot="1936209">
                <a:off x="8632285" y="4946690"/>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ELF3</a:t>
                </a:r>
              </a:p>
            </p:txBody>
          </p:sp>
          <p:sp>
            <p:nvSpPr>
              <p:cNvPr id="28" name="TextBox 27">
                <a:extLst>
                  <a:ext uri="{FF2B5EF4-FFF2-40B4-BE49-F238E27FC236}">
                    <a16:creationId xmlns:a16="http://schemas.microsoft.com/office/drawing/2014/main" id="{4C1103EF-C96E-78C2-CBD9-EAE442D1BF32}"/>
                  </a:ext>
                </a:extLst>
              </p:cNvPr>
              <p:cNvSpPr txBox="1"/>
              <p:nvPr/>
            </p:nvSpPr>
            <p:spPr bwMode="auto">
              <a:xfrm rot="2052020">
                <a:off x="8501882" y="5174505"/>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AKT3</a:t>
                </a:r>
              </a:p>
            </p:txBody>
          </p:sp>
          <p:sp>
            <p:nvSpPr>
              <p:cNvPr id="29" name="TextBox 28">
                <a:extLst>
                  <a:ext uri="{FF2B5EF4-FFF2-40B4-BE49-F238E27FC236}">
                    <a16:creationId xmlns:a16="http://schemas.microsoft.com/office/drawing/2014/main" id="{CFF5C115-F608-CEF9-66AC-A49FB8AFBE23}"/>
                  </a:ext>
                </a:extLst>
              </p:cNvPr>
              <p:cNvSpPr txBox="1"/>
              <p:nvPr/>
            </p:nvSpPr>
            <p:spPr bwMode="auto">
              <a:xfrm rot="2502508">
                <a:off x="8314916" y="5402319"/>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ARID2</a:t>
                </a:r>
              </a:p>
            </p:txBody>
          </p:sp>
          <p:sp>
            <p:nvSpPr>
              <p:cNvPr id="30" name="TextBox 29">
                <a:extLst>
                  <a:ext uri="{FF2B5EF4-FFF2-40B4-BE49-F238E27FC236}">
                    <a16:creationId xmlns:a16="http://schemas.microsoft.com/office/drawing/2014/main" id="{F2D84CDA-6DC9-900F-E6A6-4AECCA8F4E1F}"/>
                  </a:ext>
                </a:extLst>
              </p:cNvPr>
              <p:cNvSpPr txBox="1"/>
              <p:nvPr/>
            </p:nvSpPr>
            <p:spPr bwMode="auto">
              <a:xfrm rot="2790089">
                <a:off x="8071389" y="5601854"/>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CCNE1</a:t>
                </a:r>
              </a:p>
            </p:txBody>
          </p:sp>
          <p:sp>
            <p:nvSpPr>
              <p:cNvPr id="31" name="TextBox 30">
                <a:extLst>
                  <a:ext uri="{FF2B5EF4-FFF2-40B4-BE49-F238E27FC236}">
                    <a16:creationId xmlns:a16="http://schemas.microsoft.com/office/drawing/2014/main" id="{E266A3C6-634C-AC74-0B11-D08707EF75F8}"/>
                  </a:ext>
                </a:extLst>
              </p:cNvPr>
              <p:cNvSpPr txBox="1"/>
              <p:nvPr/>
            </p:nvSpPr>
            <p:spPr bwMode="auto">
              <a:xfrm rot="3273478">
                <a:off x="7884424" y="5744939"/>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FGFR3</a:t>
                </a:r>
              </a:p>
            </p:txBody>
          </p:sp>
          <p:sp>
            <p:nvSpPr>
              <p:cNvPr id="32" name="TextBox 31">
                <a:extLst>
                  <a:ext uri="{FF2B5EF4-FFF2-40B4-BE49-F238E27FC236}">
                    <a16:creationId xmlns:a16="http://schemas.microsoft.com/office/drawing/2014/main" id="{62C0F5FE-2F69-B372-59EF-1519490910F0}"/>
                  </a:ext>
                </a:extLst>
              </p:cNvPr>
              <p:cNvSpPr txBox="1"/>
              <p:nvPr/>
            </p:nvSpPr>
            <p:spPr bwMode="auto">
              <a:xfrm rot="5400000">
                <a:off x="6556815" y="6219414"/>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p>
            </p:txBody>
          </p:sp>
          <p:sp>
            <p:nvSpPr>
              <p:cNvPr id="33" name="TextBox 32">
                <a:extLst>
                  <a:ext uri="{FF2B5EF4-FFF2-40B4-BE49-F238E27FC236}">
                    <a16:creationId xmlns:a16="http://schemas.microsoft.com/office/drawing/2014/main" id="{93E781D6-96B0-2BAA-AA62-3C4B66BC6CD5}"/>
                  </a:ext>
                </a:extLst>
              </p:cNvPr>
              <p:cNvSpPr txBox="1"/>
              <p:nvPr/>
            </p:nvSpPr>
            <p:spPr bwMode="auto">
              <a:xfrm rot="19328408">
                <a:off x="4597610" y="5157009"/>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p>
            </p:txBody>
          </p:sp>
          <p:sp>
            <p:nvSpPr>
              <p:cNvPr id="34" name="TextBox 33">
                <a:extLst>
                  <a:ext uri="{FF2B5EF4-FFF2-40B4-BE49-F238E27FC236}">
                    <a16:creationId xmlns:a16="http://schemas.microsoft.com/office/drawing/2014/main" id="{F79C20C8-DB4C-FEFE-73CC-586CC66BB2BC}"/>
                  </a:ext>
                </a:extLst>
              </p:cNvPr>
              <p:cNvSpPr txBox="1"/>
              <p:nvPr/>
            </p:nvSpPr>
            <p:spPr bwMode="auto">
              <a:xfrm>
                <a:off x="4137266" y="3810548"/>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SMAD4</a:t>
                </a:r>
              </a:p>
            </p:txBody>
          </p:sp>
          <p:sp>
            <p:nvSpPr>
              <p:cNvPr id="35" name="TextBox 34">
                <a:extLst>
                  <a:ext uri="{FF2B5EF4-FFF2-40B4-BE49-F238E27FC236}">
                    <a16:creationId xmlns:a16="http://schemas.microsoft.com/office/drawing/2014/main" id="{15EB5E03-38EC-602D-7713-F79C8A38BA65}"/>
                  </a:ext>
                </a:extLst>
              </p:cNvPr>
              <p:cNvSpPr txBox="1"/>
              <p:nvPr/>
            </p:nvSpPr>
            <p:spPr bwMode="auto">
              <a:xfrm rot="1406400">
                <a:off x="4289665" y="2925758"/>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BAP1</a:t>
                </a:r>
              </a:p>
            </p:txBody>
          </p:sp>
          <p:sp>
            <p:nvSpPr>
              <p:cNvPr id="36" name="TextBox 35">
                <a:extLst>
                  <a:ext uri="{FF2B5EF4-FFF2-40B4-BE49-F238E27FC236}">
                    <a16:creationId xmlns:a16="http://schemas.microsoft.com/office/drawing/2014/main" id="{5BE344EA-EAC0-D089-BEF7-4AD6F5D48823}"/>
                  </a:ext>
                </a:extLst>
              </p:cNvPr>
              <p:cNvSpPr txBox="1"/>
              <p:nvPr/>
            </p:nvSpPr>
            <p:spPr bwMode="auto">
              <a:xfrm rot="2129614">
                <a:off x="4611748" y="2352293"/>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YEATS4</a:t>
                </a:r>
              </a:p>
            </p:txBody>
          </p:sp>
          <p:sp>
            <p:nvSpPr>
              <p:cNvPr id="37" name="TextBox 36">
                <a:extLst>
                  <a:ext uri="{FF2B5EF4-FFF2-40B4-BE49-F238E27FC236}">
                    <a16:creationId xmlns:a16="http://schemas.microsoft.com/office/drawing/2014/main" id="{FD9A21AE-FDB5-B436-DFA4-42B0DDBC65BB}"/>
                  </a:ext>
                </a:extLst>
              </p:cNvPr>
              <p:cNvSpPr txBox="1"/>
              <p:nvPr/>
            </p:nvSpPr>
            <p:spPr bwMode="auto">
              <a:xfrm rot="2756655">
                <a:off x="4905548" y="1948510"/>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MDM2</a:t>
                </a:r>
              </a:p>
            </p:txBody>
          </p:sp>
          <p:sp>
            <p:nvSpPr>
              <p:cNvPr id="38" name="TextBox 37">
                <a:extLst>
                  <a:ext uri="{FF2B5EF4-FFF2-40B4-BE49-F238E27FC236}">
                    <a16:creationId xmlns:a16="http://schemas.microsoft.com/office/drawing/2014/main" id="{8741BC91-A0C3-C3D9-FB5C-9E6DA20BF706}"/>
                  </a:ext>
                </a:extLst>
              </p:cNvPr>
              <p:cNvSpPr txBox="1"/>
              <p:nvPr/>
            </p:nvSpPr>
            <p:spPr bwMode="auto">
              <a:xfrm rot="3959578">
                <a:off x="5529289" y="1601290"/>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ARID1A</a:t>
                </a:r>
              </a:p>
            </p:txBody>
          </p:sp>
          <p:sp>
            <p:nvSpPr>
              <p:cNvPr id="39" name="TextBox 38">
                <a:extLst>
                  <a:ext uri="{FF2B5EF4-FFF2-40B4-BE49-F238E27FC236}">
                    <a16:creationId xmlns:a16="http://schemas.microsoft.com/office/drawing/2014/main" id="{B4A38DF7-A6F0-AE78-0E1C-5122FDDF87FD}"/>
                  </a:ext>
                </a:extLst>
              </p:cNvPr>
              <p:cNvSpPr txBox="1"/>
              <p:nvPr/>
            </p:nvSpPr>
            <p:spPr bwMode="auto">
              <a:xfrm rot="4577318">
                <a:off x="6124749" y="1414566"/>
                <a:ext cx="741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MYC</a:t>
                </a:r>
              </a:p>
            </p:txBody>
          </p:sp>
        </p:grpSp>
      </p:grpSp>
      <p:grpSp>
        <p:nvGrpSpPr>
          <p:cNvPr id="106" name="Group 105">
            <a:extLst>
              <a:ext uri="{FF2B5EF4-FFF2-40B4-BE49-F238E27FC236}">
                <a16:creationId xmlns:a16="http://schemas.microsoft.com/office/drawing/2014/main" id="{305B02B2-D92D-C85B-7D49-6D786BB4B2D4}"/>
              </a:ext>
            </a:extLst>
          </p:cNvPr>
          <p:cNvGrpSpPr/>
          <p:nvPr/>
        </p:nvGrpSpPr>
        <p:grpSpPr>
          <a:xfrm>
            <a:off x="4849721" y="1814898"/>
            <a:ext cx="4159154" cy="4138803"/>
            <a:chOff x="4849721" y="1814898"/>
            <a:chExt cx="4159154" cy="4138803"/>
          </a:xfrm>
        </p:grpSpPr>
        <p:pic>
          <p:nvPicPr>
            <p:cNvPr id="77" name="Picture 76">
              <a:extLst>
                <a:ext uri="{FF2B5EF4-FFF2-40B4-BE49-F238E27FC236}">
                  <a16:creationId xmlns:a16="http://schemas.microsoft.com/office/drawing/2014/main" id="{6254C09A-CE8F-5C7C-67E8-02613D6D5C9B}"/>
                </a:ext>
              </a:extLst>
            </p:cNvPr>
            <p:cNvPicPr>
              <a:picLocks noChangeAspect="1"/>
            </p:cNvPicPr>
            <p:nvPr/>
          </p:nvPicPr>
          <p:blipFill>
            <a:blip r:embed="rId3"/>
            <a:stretch>
              <a:fillRect/>
            </a:stretch>
          </p:blipFill>
          <p:spPr>
            <a:xfrm>
              <a:off x="5852800" y="5610801"/>
              <a:ext cx="2122275" cy="342900"/>
            </a:xfrm>
            <a:prstGeom prst="rect">
              <a:avLst/>
            </a:prstGeom>
          </p:spPr>
        </p:pic>
        <p:pic>
          <p:nvPicPr>
            <p:cNvPr id="78" name="Picture 77">
              <a:extLst>
                <a:ext uri="{FF2B5EF4-FFF2-40B4-BE49-F238E27FC236}">
                  <a16:creationId xmlns:a16="http://schemas.microsoft.com/office/drawing/2014/main" id="{D71BE545-95E5-1C7C-2943-BCC29C15E6E9}"/>
                </a:ext>
              </a:extLst>
            </p:cNvPr>
            <p:cNvPicPr>
              <a:picLocks noChangeAspect="1"/>
            </p:cNvPicPr>
            <p:nvPr/>
          </p:nvPicPr>
          <p:blipFill>
            <a:blip r:embed="rId4"/>
            <a:stretch>
              <a:fillRect/>
            </a:stretch>
          </p:blipFill>
          <p:spPr>
            <a:xfrm>
              <a:off x="4915436" y="4397527"/>
              <a:ext cx="901700" cy="1219200"/>
            </a:xfrm>
            <a:prstGeom prst="rect">
              <a:avLst/>
            </a:prstGeom>
          </p:spPr>
        </p:pic>
        <p:pic>
          <p:nvPicPr>
            <p:cNvPr id="79" name="Picture 78">
              <a:extLst>
                <a:ext uri="{FF2B5EF4-FFF2-40B4-BE49-F238E27FC236}">
                  <a16:creationId xmlns:a16="http://schemas.microsoft.com/office/drawing/2014/main" id="{2CC9DFD2-6E03-A953-9396-E2220D973F6D}"/>
                </a:ext>
              </a:extLst>
            </p:cNvPr>
            <p:cNvPicPr>
              <a:picLocks noChangeAspect="1"/>
            </p:cNvPicPr>
            <p:nvPr/>
          </p:nvPicPr>
          <p:blipFill>
            <a:blip r:embed="rId5"/>
            <a:stretch>
              <a:fillRect/>
            </a:stretch>
          </p:blipFill>
          <p:spPr>
            <a:xfrm>
              <a:off x="4849721" y="3601301"/>
              <a:ext cx="101600" cy="711200"/>
            </a:xfrm>
            <a:prstGeom prst="rect">
              <a:avLst/>
            </a:prstGeom>
          </p:spPr>
        </p:pic>
        <p:pic>
          <p:nvPicPr>
            <p:cNvPr id="80" name="Picture 79">
              <a:extLst>
                <a:ext uri="{FF2B5EF4-FFF2-40B4-BE49-F238E27FC236}">
                  <a16:creationId xmlns:a16="http://schemas.microsoft.com/office/drawing/2014/main" id="{B01BFBA9-0E37-C508-6485-BC0305FD118A}"/>
                </a:ext>
              </a:extLst>
            </p:cNvPr>
            <p:cNvPicPr>
              <a:picLocks noChangeAspect="1"/>
            </p:cNvPicPr>
            <p:nvPr/>
          </p:nvPicPr>
          <p:blipFill>
            <a:blip r:embed="rId6"/>
            <a:stretch>
              <a:fillRect/>
            </a:stretch>
          </p:blipFill>
          <p:spPr>
            <a:xfrm>
              <a:off x="4880115" y="2923160"/>
              <a:ext cx="241300" cy="596900"/>
            </a:xfrm>
            <a:prstGeom prst="rect">
              <a:avLst/>
            </a:prstGeom>
          </p:spPr>
        </p:pic>
        <p:pic>
          <p:nvPicPr>
            <p:cNvPr id="81" name="Picture 80">
              <a:extLst>
                <a:ext uri="{FF2B5EF4-FFF2-40B4-BE49-F238E27FC236}">
                  <a16:creationId xmlns:a16="http://schemas.microsoft.com/office/drawing/2014/main" id="{7BD0D849-33D5-F579-9464-1DC0AF2F66BA}"/>
                </a:ext>
              </a:extLst>
            </p:cNvPr>
            <p:cNvPicPr>
              <a:picLocks noChangeAspect="1"/>
            </p:cNvPicPr>
            <p:nvPr/>
          </p:nvPicPr>
          <p:blipFill>
            <a:blip r:embed="rId7"/>
            <a:stretch>
              <a:fillRect/>
            </a:stretch>
          </p:blipFill>
          <p:spPr>
            <a:xfrm>
              <a:off x="5133092" y="2550539"/>
              <a:ext cx="266700" cy="342900"/>
            </a:xfrm>
            <a:prstGeom prst="rect">
              <a:avLst/>
            </a:prstGeom>
          </p:spPr>
        </p:pic>
        <p:pic>
          <p:nvPicPr>
            <p:cNvPr id="82" name="Picture 81">
              <a:extLst>
                <a:ext uri="{FF2B5EF4-FFF2-40B4-BE49-F238E27FC236}">
                  <a16:creationId xmlns:a16="http://schemas.microsoft.com/office/drawing/2014/main" id="{D1C1E66E-C29B-16FD-E55B-EF1FB8B16A44}"/>
                </a:ext>
              </a:extLst>
            </p:cNvPr>
            <p:cNvPicPr>
              <a:picLocks noChangeAspect="1"/>
            </p:cNvPicPr>
            <p:nvPr/>
          </p:nvPicPr>
          <p:blipFill>
            <a:blip r:embed="rId8"/>
            <a:stretch>
              <a:fillRect/>
            </a:stretch>
          </p:blipFill>
          <p:spPr>
            <a:xfrm>
              <a:off x="5441099" y="2271401"/>
              <a:ext cx="254000" cy="241300"/>
            </a:xfrm>
            <a:prstGeom prst="rect">
              <a:avLst/>
            </a:prstGeom>
          </p:spPr>
        </p:pic>
        <p:pic>
          <p:nvPicPr>
            <p:cNvPr id="83" name="Picture 82">
              <a:extLst>
                <a:ext uri="{FF2B5EF4-FFF2-40B4-BE49-F238E27FC236}">
                  <a16:creationId xmlns:a16="http://schemas.microsoft.com/office/drawing/2014/main" id="{640D5683-C1B3-F9D1-DD88-46F25C6591FF}"/>
                </a:ext>
              </a:extLst>
            </p:cNvPr>
            <p:cNvPicPr>
              <a:picLocks noChangeAspect="1"/>
            </p:cNvPicPr>
            <p:nvPr/>
          </p:nvPicPr>
          <p:blipFill>
            <a:blip r:embed="rId9"/>
            <a:stretch>
              <a:fillRect/>
            </a:stretch>
          </p:blipFill>
          <p:spPr>
            <a:xfrm>
              <a:off x="5718666" y="1896817"/>
              <a:ext cx="660400" cy="368300"/>
            </a:xfrm>
            <a:prstGeom prst="rect">
              <a:avLst/>
            </a:prstGeom>
          </p:spPr>
        </p:pic>
        <p:pic>
          <p:nvPicPr>
            <p:cNvPr id="84" name="Picture 83">
              <a:extLst>
                <a:ext uri="{FF2B5EF4-FFF2-40B4-BE49-F238E27FC236}">
                  <a16:creationId xmlns:a16="http://schemas.microsoft.com/office/drawing/2014/main" id="{F307DE37-9F47-EBD0-CB0E-CF024D707EA2}"/>
                </a:ext>
              </a:extLst>
            </p:cNvPr>
            <p:cNvPicPr>
              <a:picLocks noChangeAspect="1"/>
            </p:cNvPicPr>
            <p:nvPr/>
          </p:nvPicPr>
          <p:blipFill>
            <a:blip r:embed="rId10"/>
            <a:stretch>
              <a:fillRect/>
            </a:stretch>
          </p:blipFill>
          <p:spPr>
            <a:xfrm>
              <a:off x="6453041" y="1822777"/>
              <a:ext cx="228600" cy="101600"/>
            </a:xfrm>
            <a:prstGeom prst="rect">
              <a:avLst/>
            </a:prstGeom>
          </p:spPr>
        </p:pic>
        <p:pic>
          <p:nvPicPr>
            <p:cNvPr id="85" name="Picture 84">
              <a:extLst>
                <a:ext uri="{FF2B5EF4-FFF2-40B4-BE49-F238E27FC236}">
                  <a16:creationId xmlns:a16="http://schemas.microsoft.com/office/drawing/2014/main" id="{858F5B6A-B651-B91C-3BDE-A0DB9422558F}"/>
                </a:ext>
              </a:extLst>
            </p:cNvPr>
            <p:cNvPicPr>
              <a:picLocks noChangeAspect="1"/>
            </p:cNvPicPr>
            <p:nvPr/>
          </p:nvPicPr>
          <p:blipFill>
            <a:blip r:embed="rId11"/>
            <a:stretch>
              <a:fillRect/>
            </a:stretch>
          </p:blipFill>
          <p:spPr>
            <a:xfrm>
              <a:off x="6756792" y="1814898"/>
              <a:ext cx="431800" cy="76200"/>
            </a:xfrm>
            <a:prstGeom prst="rect">
              <a:avLst/>
            </a:prstGeom>
          </p:spPr>
        </p:pic>
        <p:pic>
          <p:nvPicPr>
            <p:cNvPr id="86" name="Picture 85">
              <a:extLst>
                <a:ext uri="{FF2B5EF4-FFF2-40B4-BE49-F238E27FC236}">
                  <a16:creationId xmlns:a16="http://schemas.microsoft.com/office/drawing/2014/main" id="{F9393B1F-F3CE-6028-71FB-AEA882C1F197}"/>
                </a:ext>
              </a:extLst>
            </p:cNvPr>
            <p:cNvPicPr>
              <a:picLocks noChangeAspect="1"/>
            </p:cNvPicPr>
            <p:nvPr/>
          </p:nvPicPr>
          <p:blipFill>
            <a:blip r:embed="rId12"/>
            <a:stretch>
              <a:fillRect/>
            </a:stretch>
          </p:blipFill>
          <p:spPr>
            <a:xfrm>
              <a:off x="7282402" y="1852410"/>
              <a:ext cx="266700" cy="114300"/>
            </a:xfrm>
            <a:prstGeom prst="rect">
              <a:avLst/>
            </a:prstGeom>
          </p:spPr>
        </p:pic>
        <p:pic>
          <p:nvPicPr>
            <p:cNvPr id="87" name="Picture 86">
              <a:extLst>
                <a:ext uri="{FF2B5EF4-FFF2-40B4-BE49-F238E27FC236}">
                  <a16:creationId xmlns:a16="http://schemas.microsoft.com/office/drawing/2014/main" id="{1E2B36BF-A7CA-CA71-D5AD-6B15598E5E9A}"/>
                </a:ext>
              </a:extLst>
            </p:cNvPr>
            <p:cNvPicPr>
              <a:picLocks noChangeAspect="1"/>
            </p:cNvPicPr>
            <p:nvPr/>
          </p:nvPicPr>
          <p:blipFill>
            <a:blip r:embed="rId13"/>
            <a:stretch>
              <a:fillRect/>
            </a:stretch>
          </p:blipFill>
          <p:spPr>
            <a:xfrm>
              <a:off x="7627921" y="1960710"/>
              <a:ext cx="292100" cy="165100"/>
            </a:xfrm>
            <a:prstGeom prst="rect">
              <a:avLst/>
            </a:prstGeom>
          </p:spPr>
        </p:pic>
        <p:pic>
          <p:nvPicPr>
            <p:cNvPr id="88" name="Picture 87">
              <a:extLst>
                <a:ext uri="{FF2B5EF4-FFF2-40B4-BE49-F238E27FC236}">
                  <a16:creationId xmlns:a16="http://schemas.microsoft.com/office/drawing/2014/main" id="{6D3B967E-3F3D-21E2-908D-C0DF7D520B09}"/>
                </a:ext>
              </a:extLst>
            </p:cNvPr>
            <p:cNvPicPr>
              <a:picLocks noChangeAspect="1"/>
            </p:cNvPicPr>
            <p:nvPr/>
          </p:nvPicPr>
          <p:blipFill>
            <a:blip r:embed="rId14"/>
            <a:stretch>
              <a:fillRect/>
            </a:stretch>
          </p:blipFill>
          <p:spPr>
            <a:xfrm>
              <a:off x="7964602" y="2120965"/>
              <a:ext cx="203200" cy="165100"/>
            </a:xfrm>
            <a:prstGeom prst="rect">
              <a:avLst/>
            </a:prstGeom>
          </p:spPr>
        </p:pic>
        <p:pic>
          <p:nvPicPr>
            <p:cNvPr id="89" name="Picture 88">
              <a:extLst>
                <a:ext uri="{FF2B5EF4-FFF2-40B4-BE49-F238E27FC236}">
                  <a16:creationId xmlns:a16="http://schemas.microsoft.com/office/drawing/2014/main" id="{D80C3F02-F643-3200-B80E-0E642C56A4D0}"/>
                </a:ext>
              </a:extLst>
            </p:cNvPr>
            <p:cNvPicPr>
              <a:picLocks noChangeAspect="1"/>
            </p:cNvPicPr>
            <p:nvPr/>
          </p:nvPicPr>
          <p:blipFill>
            <a:blip r:embed="rId15"/>
            <a:stretch>
              <a:fillRect/>
            </a:stretch>
          </p:blipFill>
          <p:spPr>
            <a:xfrm>
              <a:off x="8200272" y="2296801"/>
              <a:ext cx="203200" cy="190500"/>
            </a:xfrm>
            <a:prstGeom prst="rect">
              <a:avLst/>
            </a:prstGeom>
          </p:spPr>
        </p:pic>
        <p:pic>
          <p:nvPicPr>
            <p:cNvPr id="90" name="Picture 89">
              <a:extLst>
                <a:ext uri="{FF2B5EF4-FFF2-40B4-BE49-F238E27FC236}">
                  <a16:creationId xmlns:a16="http://schemas.microsoft.com/office/drawing/2014/main" id="{13F8E515-B1A8-EED1-82A0-A74CD32A5D3A}"/>
                </a:ext>
              </a:extLst>
            </p:cNvPr>
            <p:cNvPicPr>
              <a:picLocks noChangeAspect="1"/>
            </p:cNvPicPr>
            <p:nvPr/>
          </p:nvPicPr>
          <p:blipFill>
            <a:blip r:embed="rId16"/>
            <a:stretch>
              <a:fillRect/>
            </a:stretch>
          </p:blipFill>
          <p:spPr>
            <a:xfrm>
              <a:off x="8420755" y="2504584"/>
              <a:ext cx="101600" cy="114300"/>
            </a:xfrm>
            <a:prstGeom prst="rect">
              <a:avLst/>
            </a:prstGeom>
          </p:spPr>
        </p:pic>
        <p:pic>
          <p:nvPicPr>
            <p:cNvPr id="91" name="Picture 90">
              <a:extLst>
                <a:ext uri="{FF2B5EF4-FFF2-40B4-BE49-F238E27FC236}">
                  <a16:creationId xmlns:a16="http://schemas.microsoft.com/office/drawing/2014/main" id="{CB9793FD-AC1E-63E6-55E8-7E8105EFAE78}"/>
                </a:ext>
              </a:extLst>
            </p:cNvPr>
            <p:cNvPicPr>
              <a:picLocks noChangeAspect="1"/>
            </p:cNvPicPr>
            <p:nvPr/>
          </p:nvPicPr>
          <p:blipFill>
            <a:blip r:embed="rId17"/>
            <a:stretch>
              <a:fillRect/>
            </a:stretch>
          </p:blipFill>
          <p:spPr>
            <a:xfrm>
              <a:off x="8542910" y="2667327"/>
              <a:ext cx="177800" cy="241300"/>
            </a:xfrm>
            <a:prstGeom prst="rect">
              <a:avLst/>
            </a:prstGeom>
          </p:spPr>
        </p:pic>
        <p:pic>
          <p:nvPicPr>
            <p:cNvPr id="92" name="Picture 91">
              <a:extLst>
                <a:ext uri="{FF2B5EF4-FFF2-40B4-BE49-F238E27FC236}">
                  <a16:creationId xmlns:a16="http://schemas.microsoft.com/office/drawing/2014/main" id="{106F91E3-505C-CB98-2B87-2E32832215BC}"/>
                </a:ext>
              </a:extLst>
            </p:cNvPr>
            <p:cNvPicPr>
              <a:picLocks noChangeAspect="1"/>
            </p:cNvPicPr>
            <p:nvPr/>
          </p:nvPicPr>
          <p:blipFill>
            <a:blip r:embed="rId18"/>
            <a:stretch>
              <a:fillRect/>
            </a:stretch>
          </p:blipFill>
          <p:spPr>
            <a:xfrm>
              <a:off x="8709908" y="2941491"/>
              <a:ext cx="88900" cy="88900"/>
            </a:xfrm>
            <a:prstGeom prst="rect">
              <a:avLst/>
            </a:prstGeom>
          </p:spPr>
        </p:pic>
        <p:pic>
          <p:nvPicPr>
            <p:cNvPr id="93" name="Picture 92">
              <a:extLst>
                <a:ext uri="{FF2B5EF4-FFF2-40B4-BE49-F238E27FC236}">
                  <a16:creationId xmlns:a16="http://schemas.microsoft.com/office/drawing/2014/main" id="{DCC471D4-5B18-073A-1549-280B8107FE03}"/>
                </a:ext>
              </a:extLst>
            </p:cNvPr>
            <p:cNvPicPr>
              <a:picLocks noChangeAspect="1"/>
            </p:cNvPicPr>
            <p:nvPr/>
          </p:nvPicPr>
          <p:blipFill>
            <a:blip r:embed="rId19"/>
            <a:stretch>
              <a:fillRect/>
            </a:stretch>
          </p:blipFill>
          <p:spPr>
            <a:xfrm>
              <a:off x="8798600" y="3092123"/>
              <a:ext cx="88900" cy="127000"/>
            </a:xfrm>
            <a:prstGeom prst="rect">
              <a:avLst/>
            </a:prstGeom>
          </p:spPr>
        </p:pic>
        <p:pic>
          <p:nvPicPr>
            <p:cNvPr id="94" name="Picture 93">
              <a:extLst>
                <a:ext uri="{FF2B5EF4-FFF2-40B4-BE49-F238E27FC236}">
                  <a16:creationId xmlns:a16="http://schemas.microsoft.com/office/drawing/2014/main" id="{FA60EA12-F483-95C2-6D74-1143DFC4575E}"/>
                </a:ext>
              </a:extLst>
            </p:cNvPr>
            <p:cNvPicPr>
              <a:picLocks noChangeAspect="1"/>
            </p:cNvPicPr>
            <p:nvPr/>
          </p:nvPicPr>
          <p:blipFill>
            <a:blip r:embed="rId20"/>
            <a:stretch>
              <a:fillRect/>
            </a:stretch>
          </p:blipFill>
          <p:spPr>
            <a:xfrm>
              <a:off x="8868813" y="3306243"/>
              <a:ext cx="76200" cy="88900"/>
            </a:xfrm>
            <a:prstGeom prst="rect">
              <a:avLst/>
            </a:prstGeom>
          </p:spPr>
        </p:pic>
        <p:pic>
          <p:nvPicPr>
            <p:cNvPr id="95" name="Picture 94">
              <a:extLst>
                <a:ext uri="{FF2B5EF4-FFF2-40B4-BE49-F238E27FC236}">
                  <a16:creationId xmlns:a16="http://schemas.microsoft.com/office/drawing/2014/main" id="{D4DDD4EB-C956-B9DF-DF5B-1521265CAAC5}"/>
                </a:ext>
              </a:extLst>
            </p:cNvPr>
            <p:cNvPicPr>
              <a:picLocks noChangeAspect="1"/>
            </p:cNvPicPr>
            <p:nvPr/>
          </p:nvPicPr>
          <p:blipFill>
            <a:blip r:embed="rId21"/>
            <a:stretch>
              <a:fillRect/>
            </a:stretch>
          </p:blipFill>
          <p:spPr>
            <a:xfrm>
              <a:off x="8912870" y="3458374"/>
              <a:ext cx="63500" cy="88900"/>
            </a:xfrm>
            <a:prstGeom prst="rect">
              <a:avLst/>
            </a:prstGeom>
          </p:spPr>
        </p:pic>
        <p:pic>
          <p:nvPicPr>
            <p:cNvPr id="96" name="Picture 95">
              <a:extLst>
                <a:ext uri="{FF2B5EF4-FFF2-40B4-BE49-F238E27FC236}">
                  <a16:creationId xmlns:a16="http://schemas.microsoft.com/office/drawing/2014/main" id="{B5E0A421-1E34-06F3-83A3-0F24F5D7CDDB}"/>
                </a:ext>
              </a:extLst>
            </p:cNvPr>
            <p:cNvPicPr>
              <a:picLocks noChangeAspect="1"/>
            </p:cNvPicPr>
            <p:nvPr/>
          </p:nvPicPr>
          <p:blipFill>
            <a:blip r:embed="rId22"/>
            <a:stretch>
              <a:fillRect/>
            </a:stretch>
          </p:blipFill>
          <p:spPr>
            <a:xfrm>
              <a:off x="8941150" y="3647322"/>
              <a:ext cx="63500" cy="317500"/>
            </a:xfrm>
            <a:prstGeom prst="rect">
              <a:avLst/>
            </a:prstGeom>
          </p:spPr>
        </p:pic>
        <p:pic>
          <p:nvPicPr>
            <p:cNvPr id="97" name="Picture 96">
              <a:extLst>
                <a:ext uri="{FF2B5EF4-FFF2-40B4-BE49-F238E27FC236}">
                  <a16:creationId xmlns:a16="http://schemas.microsoft.com/office/drawing/2014/main" id="{D40B4CD3-5DF4-8DED-AD06-CC6E4B442BA2}"/>
                </a:ext>
              </a:extLst>
            </p:cNvPr>
            <p:cNvPicPr>
              <a:picLocks noChangeAspect="1"/>
            </p:cNvPicPr>
            <p:nvPr/>
          </p:nvPicPr>
          <p:blipFill>
            <a:blip r:embed="rId23"/>
            <a:stretch>
              <a:fillRect/>
            </a:stretch>
          </p:blipFill>
          <p:spPr>
            <a:xfrm>
              <a:off x="8932675" y="4055782"/>
              <a:ext cx="76200" cy="127000"/>
            </a:xfrm>
            <a:prstGeom prst="rect">
              <a:avLst/>
            </a:prstGeom>
          </p:spPr>
        </p:pic>
        <p:pic>
          <p:nvPicPr>
            <p:cNvPr id="98" name="Picture 97">
              <a:extLst>
                <a:ext uri="{FF2B5EF4-FFF2-40B4-BE49-F238E27FC236}">
                  <a16:creationId xmlns:a16="http://schemas.microsoft.com/office/drawing/2014/main" id="{B52BE985-9BE6-C5CB-A6D1-93DEE1E16448}"/>
                </a:ext>
              </a:extLst>
            </p:cNvPr>
            <p:cNvPicPr>
              <a:picLocks noChangeAspect="1"/>
            </p:cNvPicPr>
            <p:nvPr/>
          </p:nvPicPr>
          <p:blipFill>
            <a:blip r:embed="rId24"/>
            <a:stretch>
              <a:fillRect/>
            </a:stretch>
          </p:blipFill>
          <p:spPr>
            <a:xfrm>
              <a:off x="8914996" y="4255089"/>
              <a:ext cx="63500" cy="63500"/>
            </a:xfrm>
            <a:prstGeom prst="rect">
              <a:avLst/>
            </a:prstGeom>
          </p:spPr>
        </p:pic>
        <p:pic>
          <p:nvPicPr>
            <p:cNvPr id="99" name="Picture 98">
              <a:extLst>
                <a:ext uri="{FF2B5EF4-FFF2-40B4-BE49-F238E27FC236}">
                  <a16:creationId xmlns:a16="http://schemas.microsoft.com/office/drawing/2014/main" id="{D2D3714F-6E73-D146-F72F-5BC394F533E9}"/>
                </a:ext>
              </a:extLst>
            </p:cNvPr>
            <p:cNvPicPr>
              <a:picLocks noChangeAspect="1"/>
            </p:cNvPicPr>
            <p:nvPr/>
          </p:nvPicPr>
          <p:blipFill>
            <a:blip r:embed="rId25"/>
            <a:stretch>
              <a:fillRect/>
            </a:stretch>
          </p:blipFill>
          <p:spPr>
            <a:xfrm>
              <a:off x="8838611" y="4380126"/>
              <a:ext cx="114300" cy="190500"/>
            </a:xfrm>
            <a:prstGeom prst="rect">
              <a:avLst/>
            </a:prstGeom>
          </p:spPr>
        </p:pic>
        <p:pic>
          <p:nvPicPr>
            <p:cNvPr id="100" name="Picture 99">
              <a:extLst>
                <a:ext uri="{FF2B5EF4-FFF2-40B4-BE49-F238E27FC236}">
                  <a16:creationId xmlns:a16="http://schemas.microsoft.com/office/drawing/2014/main" id="{3A65B732-983B-5E16-A113-A40895CC0B19}"/>
                </a:ext>
              </a:extLst>
            </p:cNvPr>
            <p:cNvPicPr>
              <a:picLocks noChangeAspect="1"/>
            </p:cNvPicPr>
            <p:nvPr/>
          </p:nvPicPr>
          <p:blipFill>
            <a:blip r:embed="rId26"/>
            <a:stretch>
              <a:fillRect/>
            </a:stretch>
          </p:blipFill>
          <p:spPr>
            <a:xfrm>
              <a:off x="8791673" y="4635238"/>
              <a:ext cx="76200" cy="76200"/>
            </a:xfrm>
            <a:prstGeom prst="rect">
              <a:avLst/>
            </a:prstGeom>
          </p:spPr>
        </p:pic>
        <p:pic>
          <p:nvPicPr>
            <p:cNvPr id="101" name="Picture 100">
              <a:extLst>
                <a:ext uri="{FF2B5EF4-FFF2-40B4-BE49-F238E27FC236}">
                  <a16:creationId xmlns:a16="http://schemas.microsoft.com/office/drawing/2014/main" id="{EB4F6393-D397-6A92-C248-F9C5F1D06DE2}"/>
                </a:ext>
              </a:extLst>
            </p:cNvPr>
            <p:cNvPicPr>
              <a:picLocks noChangeAspect="1"/>
            </p:cNvPicPr>
            <p:nvPr/>
          </p:nvPicPr>
          <p:blipFill>
            <a:blip r:embed="rId27"/>
            <a:stretch>
              <a:fillRect/>
            </a:stretch>
          </p:blipFill>
          <p:spPr>
            <a:xfrm>
              <a:off x="8611975" y="4769308"/>
              <a:ext cx="190500" cy="279400"/>
            </a:xfrm>
            <a:prstGeom prst="rect">
              <a:avLst/>
            </a:prstGeom>
          </p:spPr>
        </p:pic>
        <p:pic>
          <p:nvPicPr>
            <p:cNvPr id="102" name="Picture 101">
              <a:extLst>
                <a:ext uri="{FF2B5EF4-FFF2-40B4-BE49-F238E27FC236}">
                  <a16:creationId xmlns:a16="http://schemas.microsoft.com/office/drawing/2014/main" id="{40AF5BD3-BFBF-5B82-2266-2F0C9F725DCD}"/>
                </a:ext>
              </a:extLst>
            </p:cNvPr>
            <p:cNvPicPr>
              <a:picLocks noChangeAspect="1"/>
            </p:cNvPicPr>
            <p:nvPr/>
          </p:nvPicPr>
          <p:blipFill>
            <a:blip r:embed="rId28"/>
            <a:stretch>
              <a:fillRect/>
            </a:stretch>
          </p:blipFill>
          <p:spPr>
            <a:xfrm>
              <a:off x="8541001" y="5091575"/>
              <a:ext cx="76200" cy="76200"/>
            </a:xfrm>
            <a:prstGeom prst="rect">
              <a:avLst/>
            </a:prstGeom>
          </p:spPr>
        </p:pic>
        <p:pic>
          <p:nvPicPr>
            <p:cNvPr id="103" name="Picture 102">
              <a:extLst>
                <a:ext uri="{FF2B5EF4-FFF2-40B4-BE49-F238E27FC236}">
                  <a16:creationId xmlns:a16="http://schemas.microsoft.com/office/drawing/2014/main" id="{3D5C5200-0001-5379-AD99-9AEC1DADE4C3}"/>
                </a:ext>
              </a:extLst>
            </p:cNvPr>
            <p:cNvPicPr>
              <a:picLocks noChangeAspect="1"/>
            </p:cNvPicPr>
            <p:nvPr/>
          </p:nvPicPr>
          <p:blipFill>
            <a:blip r:embed="rId29"/>
            <a:stretch>
              <a:fillRect/>
            </a:stretch>
          </p:blipFill>
          <p:spPr>
            <a:xfrm>
              <a:off x="8267415" y="5195063"/>
              <a:ext cx="254000" cy="254000"/>
            </a:xfrm>
            <a:prstGeom prst="rect">
              <a:avLst/>
            </a:prstGeom>
          </p:spPr>
        </p:pic>
        <p:pic>
          <p:nvPicPr>
            <p:cNvPr id="104" name="Picture 103">
              <a:extLst>
                <a:ext uri="{FF2B5EF4-FFF2-40B4-BE49-F238E27FC236}">
                  <a16:creationId xmlns:a16="http://schemas.microsoft.com/office/drawing/2014/main" id="{E068541A-E97D-AA20-250C-0DF05AE39A2C}"/>
                </a:ext>
              </a:extLst>
            </p:cNvPr>
            <p:cNvPicPr>
              <a:picLocks noChangeAspect="1"/>
            </p:cNvPicPr>
            <p:nvPr/>
          </p:nvPicPr>
          <p:blipFill>
            <a:blip r:embed="rId30"/>
            <a:stretch>
              <a:fillRect/>
            </a:stretch>
          </p:blipFill>
          <p:spPr>
            <a:xfrm>
              <a:off x="8160078" y="5464797"/>
              <a:ext cx="76200" cy="76200"/>
            </a:xfrm>
            <a:prstGeom prst="rect">
              <a:avLst/>
            </a:prstGeom>
          </p:spPr>
        </p:pic>
        <p:pic>
          <p:nvPicPr>
            <p:cNvPr id="105" name="Picture 104">
              <a:extLst>
                <a:ext uri="{FF2B5EF4-FFF2-40B4-BE49-F238E27FC236}">
                  <a16:creationId xmlns:a16="http://schemas.microsoft.com/office/drawing/2014/main" id="{CBC3F206-383E-2689-5890-9558AC303A65}"/>
                </a:ext>
              </a:extLst>
            </p:cNvPr>
            <p:cNvPicPr>
              <a:picLocks noChangeAspect="1"/>
            </p:cNvPicPr>
            <p:nvPr/>
          </p:nvPicPr>
          <p:blipFill>
            <a:blip r:embed="rId31"/>
            <a:stretch>
              <a:fillRect/>
            </a:stretch>
          </p:blipFill>
          <p:spPr>
            <a:xfrm>
              <a:off x="8005975" y="5571568"/>
              <a:ext cx="101600" cy="88900"/>
            </a:xfrm>
            <a:prstGeom prst="rect">
              <a:avLst/>
            </a:prstGeom>
          </p:spPr>
        </p:pic>
      </p:grpSp>
      <p:sp>
        <p:nvSpPr>
          <p:cNvPr id="122" name="Freeform 121">
            <a:extLst>
              <a:ext uri="{FF2B5EF4-FFF2-40B4-BE49-F238E27FC236}">
                <a16:creationId xmlns:a16="http://schemas.microsoft.com/office/drawing/2014/main" id="{6CEFF08B-4A58-7E7F-1354-7549EBBC035F}"/>
              </a:ext>
            </a:extLst>
          </p:cNvPr>
          <p:cNvSpPr/>
          <p:nvPr/>
        </p:nvSpPr>
        <p:spPr bwMode="auto">
          <a:xfrm>
            <a:off x="5222876" y="2359026"/>
            <a:ext cx="957068" cy="887400"/>
          </a:xfrm>
          <a:custGeom>
            <a:avLst/>
            <a:gdLst>
              <a:gd name="connsiteX0" fmla="*/ 114300 w 923925"/>
              <a:gd name="connsiteY0" fmla="*/ 349250 h 863600"/>
              <a:gd name="connsiteX1" fmla="*/ 0 w 923925"/>
              <a:gd name="connsiteY1" fmla="*/ 511175 h 863600"/>
              <a:gd name="connsiteX2" fmla="*/ 923925 w 923925"/>
              <a:gd name="connsiteY2" fmla="*/ 863600 h 863600"/>
              <a:gd name="connsiteX3" fmla="*/ 482600 w 923925"/>
              <a:gd name="connsiteY3" fmla="*/ 0 h 863600"/>
              <a:gd name="connsiteX4" fmla="*/ 346075 w 923925"/>
              <a:gd name="connsiteY4" fmla="*/ 120650 h 863600"/>
              <a:gd name="connsiteX5" fmla="*/ 885825 w 923925"/>
              <a:gd name="connsiteY5" fmla="*/ 828675 h 863600"/>
              <a:gd name="connsiteX6" fmla="*/ 114300 w 923925"/>
              <a:gd name="connsiteY6" fmla="*/ 349250 h 863600"/>
              <a:gd name="connsiteX0" fmla="*/ 114300 w 923925"/>
              <a:gd name="connsiteY0" fmla="*/ 349250 h 880625"/>
              <a:gd name="connsiteX1" fmla="*/ 0 w 923925"/>
              <a:gd name="connsiteY1" fmla="*/ 511175 h 880625"/>
              <a:gd name="connsiteX2" fmla="*/ 923925 w 923925"/>
              <a:gd name="connsiteY2" fmla="*/ 863600 h 880625"/>
              <a:gd name="connsiteX3" fmla="*/ 482600 w 923925"/>
              <a:gd name="connsiteY3" fmla="*/ 0 h 880625"/>
              <a:gd name="connsiteX4" fmla="*/ 346075 w 923925"/>
              <a:gd name="connsiteY4" fmla="*/ 120650 h 880625"/>
              <a:gd name="connsiteX5" fmla="*/ 885825 w 923925"/>
              <a:gd name="connsiteY5" fmla="*/ 828675 h 880625"/>
              <a:gd name="connsiteX6" fmla="*/ 114300 w 923925"/>
              <a:gd name="connsiteY6" fmla="*/ 349250 h 880625"/>
              <a:gd name="connsiteX0" fmla="*/ 114300 w 923925"/>
              <a:gd name="connsiteY0" fmla="*/ 349250 h 881559"/>
              <a:gd name="connsiteX1" fmla="*/ 0 w 923925"/>
              <a:gd name="connsiteY1" fmla="*/ 511175 h 881559"/>
              <a:gd name="connsiteX2" fmla="*/ 923925 w 923925"/>
              <a:gd name="connsiteY2" fmla="*/ 863600 h 881559"/>
              <a:gd name="connsiteX3" fmla="*/ 482600 w 923925"/>
              <a:gd name="connsiteY3" fmla="*/ 0 h 881559"/>
              <a:gd name="connsiteX4" fmla="*/ 346075 w 923925"/>
              <a:gd name="connsiteY4" fmla="*/ 120650 h 881559"/>
              <a:gd name="connsiteX5" fmla="*/ 885825 w 923925"/>
              <a:gd name="connsiteY5" fmla="*/ 828675 h 881559"/>
              <a:gd name="connsiteX6" fmla="*/ 114300 w 923925"/>
              <a:gd name="connsiteY6" fmla="*/ 349250 h 881559"/>
              <a:gd name="connsiteX0" fmla="*/ 114300 w 951903"/>
              <a:gd name="connsiteY0" fmla="*/ 349250 h 881559"/>
              <a:gd name="connsiteX1" fmla="*/ 0 w 951903"/>
              <a:gd name="connsiteY1" fmla="*/ 511175 h 881559"/>
              <a:gd name="connsiteX2" fmla="*/ 923925 w 951903"/>
              <a:gd name="connsiteY2" fmla="*/ 863600 h 881559"/>
              <a:gd name="connsiteX3" fmla="*/ 482600 w 951903"/>
              <a:gd name="connsiteY3" fmla="*/ 0 h 881559"/>
              <a:gd name="connsiteX4" fmla="*/ 346075 w 951903"/>
              <a:gd name="connsiteY4" fmla="*/ 120650 h 881559"/>
              <a:gd name="connsiteX5" fmla="*/ 885825 w 951903"/>
              <a:gd name="connsiteY5" fmla="*/ 828675 h 881559"/>
              <a:gd name="connsiteX6" fmla="*/ 114300 w 951903"/>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3019"/>
              <a:gd name="connsiteY0" fmla="*/ 349250 h 881559"/>
              <a:gd name="connsiteX1" fmla="*/ 0 w 953019"/>
              <a:gd name="connsiteY1" fmla="*/ 511175 h 881559"/>
              <a:gd name="connsiteX2" fmla="*/ 923925 w 953019"/>
              <a:gd name="connsiteY2" fmla="*/ 863600 h 881559"/>
              <a:gd name="connsiteX3" fmla="*/ 482600 w 953019"/>
              <a:gd name="connsiteY3" fmla="*/ 0 h 881559"/>
              <a:gd name="connsiteX4" fmla="*/ 346075 w 953019"/>
              <a:gd name="connsiteY4" fmla="*/ 120650 h 881559"/>
              <a:gd name="connsiteX5" fmla="*/ 885825 w 953019"/>
              <a:gd name="connsiteY5" fmla="*/ 828675 h 881559"/>
              <a:gd name="connsiteX6" fmla="*/ 114300 w 953019"/>
              <a:gd name="connsiteY6" fmla="*/ 349250 h 881559"/>
              <a:gd name="connsiteX0" fmla="*/ 114300 w 957068"/>
              <a:gd name="connsiteY0" fmla="*/ 349250 h 881559"/>
              <a:gd name="connsiteX1" fmla="*/ 0 w 957068"/>
              <a:gd name="connsiteY1" fmla="*/ 511175 h 881559"/>
              <a:gd name="connsiteX2" fmla="*/ 923925 w 957068"/>
              <a:gd name="connsiteY2" fmla="*/ 863600 h 881559"/>
              <a:gd name="connsiteX3" fmla="*/ 482600 w 957068"/>
              <a:gd name="connsiteY3" fmla="*/ 0 h 881559"/>
              <a:gd name="connsiteX4" fmla="*/ 346075 w 957068"/>
              <a:gd name="connsiteY4" fmla="*/ 120650 h 881559"/>
              <a:gd name="connsiteX5" fmla="*/ 885825 w 957068"/>
              <a:gd name="connsiteY5" fmla="*/ 828675 h 881559"/>
              <a:gd name="connsiteX6" fmla="*/ 114300 w 957068"/>
              <a:gd name="connsiteY6" fmla="*/ 349250 h 881559"/>
              <a:gd name="connsiteX0" fmla="*/ 114300 w 957068"/>
              <a:gd name="connsiteY0" fmla="*/ 349250 h 887400"/>
              <a:gd name="connsiteX1" fmla="*/ 0 w 957068"/>
              <a:gd name="connsiteY1" fmla="*/ 511175 h 887400"/>
              <a:gd name="connsiteX2" fmla="*/ 923925 w 957068"/>
              <a:gd name="connsiteY2" fmla="*/ 863600 h 887400"/>
              <a:gd name="connsiteX3" fmla="*/ 482600 w 957068"/>
              <a:gd name="connsiteY3" fmla="*/ 0 h 887400"/>
              <a:gd name="connsiteX4" fmla="*/ 346075 w 957068"/>
              <a:gd name="connsiteY4" fmla="*/ 120650 h 887400"/>
              <a:gd name="connsiteX5" fmla="*/ 885825 w 957068"/>
              <a:gd name="connsiteY5" fmla="*/ 828675 h 887400"/>
              <a:gd name="connsiteX6" fmla="*/ 114300 w 957068"/>
              <a:gd name="connsiteY6" fmla="*/ 349250 h 887400"/>
              <a:gd name="connsiteX0" fmla="*/ 114300 w 957068"/>
              <a:gd name="connsiteY0" fmla="*/ 349250 h 887400"/>
              <a:gd name="connsiteX1" fmla="*/ 0 w 957068"/>
              <a:gd name="connsiteY1" fmla="*/ 511175 h 887400"/>
              <a:gd name="connsiteX2" fmla="*/ 923925 w 957068"/>
              <a:gd name="connsiteY2" fmla="*/ 863600 h 887400"/>
              <a:gd name="connsiteX3" fmla="*/ 482600 w 957068"/>
              <a:gd name="connsiteY3" fmla="*/ 0 h 887400"/>
              <a:gd name="connsiteX4" fmla="*/ 346075 w 957068"/>
              <a:gd name="connsiteY4" fmla="*/ 120650 h 887400"/>
              <a:gd name="connsiteX5" fmla="*/ 885825 w 957068"/>
              <a:gd name="connsiteY5" fmla="*/ 828675 h 887400"/>
              <a:gd name="connsiteX6" fmla="*/ 114300 w 957068"/>
              <a:gd name="connsiteY6" fmla="*/ 349250 h 887400"/>
              <a:gd name="connsiteX0" fmla="*/ 114300 w 957068"/>
              <a:gd name="connsiteY0" fmla="*/ 349250 h 887400"/>
              <a:gd name="connsiteX1" fmla="*/ 0 w 957068"/>
              <a:gd name="connsiteY1" fmla="*/ 511175 h 887400"/>
              <a:gd name="connsiteX2" fmla="*/ 923925 w 957068"/>
              <a:gd name="connsiteY2" fmla="*/ 863600 h 887400"/>
              <a:gd name="connsiteX3" fmla="*/ 482600 w 957068"/>
              <a:gd name="connsiteY3" fmla="*/ 0 h 887400"/>
              <a:gd name="connsiteX4" fmla="*/ 346075 w 957068"/>
              <a:gd name="connsiteY4" fmla="*/ 120650 h 887400"/>
              <a:gd name="connsiteX5" fmla="*/ 885825 w 957068"/>
              <a:gd name="connsiteY5" fmla="*/ 828675 h 887400"/>
              <a:gd name="connsiteX6" fmla="*/ 114300 w 957068"/>
              <a:gd name="connsiteY6" fmla="*/ 349250 h 887400"/>
              <a:gd name="connsiteX0" fmla="*/ 114300 w 957068"/>
              <a:gd name="connsiteY0" fmla="*/ 349250 h 887400"/>
              <a:gd name="connsiteX1" fmla="*/ 0 w 957068"/>
              <a:gd name="connsiteY1" fmla="*/ 511175 h 887400"/>
              <a:gd name="connsiteX2" fmla="*/ 923925 w 957068"/>
              <a:gd name="connsiteY2" fmla="*/ 863600 h 887400"/>
              <a:gd name="connsiteX3" fmla="*/ 482600 w 957068"/>
              <a:gd name="connsiteY3" fmla="*/ 0 h 887400"/>
              <a:gd name="connsiteX4" fmla="*/ 346075 w 957068"/>
              <a:gd name="connsiteY4" fmla="*/ 120650 h 887400"/>
              <a:gd name="connsiteX5" fmla="*/ 885825 w 957068"/>
              <a:gd name="connsiteY5" fmla="*/ 828675 h 887400"/>
              <a:gd name="connsiteX6" fmla="*/ 114300 w 957068"/>
              <a:gd name="connsiteY6" fmla="*/ 349250 h 887400"/>
              <a:gd name="connsiteX0" fmla="*/ 114300 w 957068"/>
              <a:gd name="connsiteY0" fmla="*/ 349250 h 887400"/>
              <a:gd name="connsiteX1" fmla="*/ 0 w 957068"/>
              <a:gd name="connsiteY1" fmla="*/ 511175 h 887400"/>
              <a:gd name="connsiteX2" fmla="*/ 923925 w 957068"/>
              <a:gd name="connsiteY2" fmla="*/ 863600 h 887400"/>
              <a:gd name="connsiteX3" fmla="*/ 482600 w 957068"/>
              <a:gd name="connsiteY3" fmla="*/ 0 h 887400"/>
              <a:gd name="connsiteX4" fmla="*/ 346075 w 957068"/>
              <a:gd name="connsiteY4" fmla="*/ 120650 h 887400"/>
              <a:gd name="connsiteX5" fmla="*/ 885825 w 957068"/>
              <a:gd name="connsiteY5" fmla="*/ 828675 h 887400"/>
              <a:gd name="connsiteX6" fmla="*/ 114300 w 957068"/>
              <a:gd name="connsiteY6" fmla="*/ 349250 h 887400"/>
              <a:gd name="connsiteX0" fmla="*/ 114300 w 957068"/>
              <a:gd name="connsiteY0" fmla="*/ 349250 h 887400"/>
              <a:gd name="connsiteX1" fmla="*/ 0 w 957068"/>
              <a:gd name="connsiteY1" fmla="*/ 511175 h 887400"/>
              <a:gd name="connsiteX2" fmla="*/ 923925 w 957068"/>
              <a:gd name="connsiteY2" fmla="*/ 863600 h 887400"/>
              <a:gd name="connsiteX3" fmla="*/ 482600 w 957068"/>
              <a:gd name="connsiteY3" fmla="*/ 0 h 887400"/>
              <a:gd name="connsiteX4" fmla="*/ 346075 w 957068"/>
              <a:gd name="connsiteY4" fmla="*/ 120650 h 887400"/>
              <a:gd name="connsiteX5" fmla="*/ 885825 w 957068"/>
              <a:gd name="connsiteY5" fmla="*/ 828675 h 887400"/>
              <a:gd name="connsiteX6" fmla="*/ 114300 w 957068"/>
              <a:gd name="connsiteY6" fmla="*/ 349250 h 88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7068" h="887400">
                <a:moveTo>
                  <a:pt x="114300" y="349250"/>
                </a:moveTo>
                <a:lnTo>
                  <a:pt x="0" y="511175"/>
                </a:lnTo>
                <a:cubicBezTo>
                  <a:pt x="257175" y="650875"/>
                  <a:pt x="708025" y="977900"/>
                  <a:pt x="923925" y="863600"/>
                </a:cubicBezTo>
                <a:cubicBezTo>
                  <a:pt x="1078442" y="753533"/>
                  <a:pt x="651933" y="237067"/>
                  <a:pt x="482600" y="0"/>
                </a:cubicBezTo>
                <a:lnTo>
                  <a:pt x="346075" y="120650"/>
                </a:lnTo>
                <a:cubicBezTo>
                  <a:pt x="465667" y="270933"/>
                  <a:pt x="988483" y="789517"/>
                  <a:pt x="885825" y="828675"/>
                </a:cubicBezTo>
                <a:cubicBezTo>
                  <a:pt x="790575" y="868892"/>
                  <a:pt x="441325" y="591608"/>
                  <a:pt x="114300" y="349250"/>
                </a:cubicBezTo>
                <a:close/>
              </a:path>
            </a:pathLst>
          </a:custGeom>
          <a:solidFill>
            <a:srgbClr val="682E74">
              <a:alpha val="74902"/>
            </a:srgb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36" name="Group 135">
            <a:extLst>
              <a:ext uri="{FF2B5EF4-FFF2-40B4-BE49-F238E27FC236}">
                <a16:creationId xmlns:a16="http://schemas.microsoft.com/office/drawing/2014/main" id="{6EAA46E3-0F1A-CD5E-CEC4-6B356F088378}"/>
              </a:ext>
            </a:extLst>
          </p:cNvPr>
          <p:cNvGrpSpPr/>
          <p:nvPr/>
        </p:nvGrpSpPr>
        <p:grpSpPr>
          <a:xfrm>
            <a:off x="7576834" y="2378075"/>
            <a:ext cx="1240141" cy="3051176"/>
            <a:chOff x="7576834" y="2378075"/>
            <a:chExt cx="1240141" cy="3051176"/>
          </a:xfrm>
        </p:grpSpPr>
        <p:grpSp>
          <p:nvGrpSpPr>
            <p:cNvPr id="129" name="Group 128">
              <a:extLst>
                <a:ext uri="{FF2B5EF4-FFF2-40B4-BE49-F238E27FC236}">
                  <a16:creationId xmlns:a16="http://schemas.microsoft.com/office/drawing/2014/main" id="{20E656FC-5DAD-8F19-8B7B-303014988C4E}"/>
                </a:ext>
              </a:extLst>
            </p:cNvPr>
            <p:cNvGrpSpPr/>
            <p:nvPr/>
          </p:nvGrpSpPr>
          <p:grpSpPr>
            <a:xfrm>
              <a:off x="7576834" y="2409825"/>
              <a:ext cx="646416" cy="3019426"/>
              <a:chOff x="7576834" y="2409825"/>
              <a:chExt cx="646416" cy="3019426"/>
            </a:xfrm>
          </p:grpSpPr>
          <p:sp>
            <p:nvSpPr>
              <p:cNvPr id="127" name="Freeform 126">
                <a:extLst>
                  <a:ext uri="{FF2B5EF4-FFF2-40B4-BE49-F238E27FC236}">
                    <a16:creationId xmlns:a16="http://schemas.microsoft.com/office/drawing/2014/main" id="{B3F45441-6116-BA71-6AC8-7FDB364450AF}"/>
                  </a:ext>
                </a:extLst>
              </p:cNvPr>
              <p:cNvSpPr/>
              <p:nvPr/>
            </p:nvSpPr>
            <p:spPr bwMode="auto">
              <a:xfrm>
                <a:off x="7576834" y="2409825"/>
                <a:ext cx="646416" cy="3013075"/>
              </a:xfrm>
              <a:custGeom>
                <a:avLst/>
                <a:gdLst>
                  <a:gd name="connsiteX0" fmla="*/ 592441 w 646416"/>
                  <a:gd name="connsiteY0" fmla="*/ 3013075 h 3013075"/>
                  <a:gd name="connsiteX1" fmla="*/ 138416 w 646416"/>
                  <a:gd name="connsiteY1" fmla="*/ 2270125 h 3013075"/>
                  <a:gd name="connsiteX2" fmla="*/ 1891 w 646416"/>
                  <a:gd name="connsiteY2" fmla="*/ 1600200 h 3013075"/>
                  <a:gd name="connsiteX3" fmla="*/ 81266 w 646416"/>
                  <a:gd name="connsiteY3" fmla="*/ 1050925 h 3013075"/>
                  <a:gd name="connsiteX4" fmla="*/ 376541 w 646416"/>
                  <a:gd name="connsiteY4" fmla="*/ 333375 h 3013075"/>
                  <a:gd name="connsiteX5" fmla="*/ 646416 w 646416"/>
                  <a:gd name="connsiteY5" fmla="*/ 0 h 30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416" h="3013075">
                    <a:moveTo>
                      <a:pt x="592441" y="3013075"/>
                    </a:moveTo>
                    <a:cubicBezTo>
                      <a:pt x="414641" y="2759339"/>
                      <a:pt x="236841" y="2505604"/>
                      <a:pt x="138416" y="2270125"/>
                    </a:cubicBezTo>
                    <a:cubicBezTo>
                      <a:pt x="39991" y="2034646"/>
                      <a:pt x="11416" y="1803400"/>
                      <a:pt x="1891" y="1600200"/>
                    </a:cubicBezTo>
                    <a:cubicBezTo>
                      <a:pt x="-7634" y="1397000"/>
                      <a:pt x="18824" y="1262062"/>
                      <a:pt x="81266" y="1050925"/>
                    </a:cubicBezTo>
                    <a:cubicBezTo>
                      <a:pt x="143708" y="839788"/>
                      <a:pt x="282349" y="508529"/>
                      <a:pt x="376541" y="333375"/>
                    </a:cubicBezTo>
                    <a:cubicBezTo>
                      <a:pt x="470733" y="158221"/>
                      <a:pt x="558574" y="79110"/>
                      <a:pt x="646416" y="0"/>
                    </a:cubicBezTo>
                  </a:path>
                </a:pathLst>
              </a:custGeom>
              <a:noFill/>
              <a:ln w="28575">
                <a:solidFill>
                  <a:schemeClr val="bg2">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8" name="Freeform 127">
                <a:extLst>
                  <a:ext uri="{FF2B5EF4-FFF2-40B4-BE49-F238E27FC236}">
                    <a16:creationId xmlns:a16="http://schemas.microsoft.com/office/drawing/2014/main" id="{B92E4E07-4BB4-7E37-4BF2-B030258CCF9C}"/>
                  </a:ext>
                </a:extLst>
              </p:cNvPr>
              <p:cNvSpPr/>
              <p:nvPr/>
            </p:nvSpPr>
            <p:spPr bwMode="auto">
              <a:xfrm>
                <a:off x="7753349" y="4762501"/>
                <a:ext cx="406401" cy="666750"/>
              </a:xfrm>
              <a:custGeom>
                <a:avLst/>
                <a:gdLst>
                  <a:gd name="connsiteX0" fmla="*/ 400050 w 400050"/>
                  <a:gd name="connsiteY0" fmla="*/ 663575 h 663575"/>
                  <a:gd name="connsiteX1" fmla="*/ 231775 w 400050"/>
                  <a:gd name="connsiteY1" fmla="*/ 425450 h 663575"/>
                  <a:gd name="connsiteX2" fmla="*/ 41275 w 400050"/>
                  <a:gd name="connsiteY2" fmla="*/ 101600 h 663575"/>
                  <a:gd name="connsiteX3" fmla="*/ 0 w 400050"/>
                  <a:gd name="connsiteY3" fmla="*/ 0 h 663575"/>
                </a:gdLst>
                <a:ahLst/>
                <a:cxnLst>
                  <a:cxn ang="0">
                    <a:pos x="connsiteX0" y="connsiteY0"/>
                  </a:cxn>
                  <a:cxn ang="0">
                    <a:pos x="connsiteX1" y="connsiteY1"/>
                  </a:cxn>
                  <a:cxn ang="0">
                    <a:pos x="connsiteX2" y="connsiteY2"/>
                  </a:cxn>
                  <a:cxn ang="0">
                    <a:pos x="connsiteX3" y="connsiteY3"/>
                  </a:cxn>
                </a:cxnLst>
                <a:rect l="l" t="t" r="r" b="b"/>
                <a:pathLst>
                  <a:path w="400050" h="663575">
                    <a:moveTo>
                      <a:pt x="400050" y="663575"/>
                    </a:moveTo>
                    <a:cubicBezTo>
                      <a:pt x="345810" y="591343"/>
                      <a:pt x="291571" y="519112"/>
                      <a:pt x="231775" y="425450"/>
                    </a:cubicBezTo>
                    <a:cubicBezTo>
                      <a:pt x="171979" y="331788"/>
                      <a:pt x="79904" y="172508"/>
                      <a:pt x="41275" y="101600"/>
                    </a:cubicBezTo>
                    <a:cubicBezTo>
                      <a:pt x="2646" y="30692"/>
                      <a:pt x="1323" y="15346"/>
                      <a:pt x="0" y="0"/>
                    </a:cubicBezTo>
                  </a:path>
                </a:pathLst>
              </a:custGeom>
              <a:noFill/>
              <a:ln w="28575">
                <a:solidFill>
                  <a:schemeClr val="bg2">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31" name="Freeform 130">
              <a:extLst>
                <a:ext uri="{FF2B5EF4-FFF2-40B4-BE49-F238E27FC236}">
                  <a16:creationId xmlns:a16="http://schemas.microsoft.com/office/drawing/2014/main" id="{780D10F7-2A7B-D8F9-E446-691D24C7ECC7}"/>
                </a:ext>
              </a:extLst>
            </p:cNvPr>
            <p:cNvSpPr/>
            <p:nvPr/>
          </p:nvSpPr>
          <p:spPr bwMode="auto">
            <a:xfrm>
              <a:off x="7665376" y="2378075"/>
              <a:ext cx="757899" cy="785486"/>
            </a:xfrm>
            <a:custGeom>
              <a:avLst/>
              <a:gdLst>
                <a:gd name="connsiteX0" fmla="*/ 529299 w 757899"/>
                <a:gd name="connsiteY0" fmla="*/ 0 h 785486"/>
                <a:gd name="connsiteX1" fmla="*/ 173699 w 757899"/>
                <a:gd name="connsiteY1" fmla="*/ 444500 h 785486"/>
                <a:gd name="connsiteX2" fmla="*/ 30824 w 757899"/>
                <a:gd name="connsiteY2" fmla="*/ 676275 h 785486"/>
                <a:gd name="connsiteX3" fmla="*/ 5424 w 757899"/>
                <a:gd name="connsiteY3" fmla="*/ 777875 h 785486"/>
                <a:gd name="connsiteX4" fmla="*/ 107024 w 757899"/>
                <a:gd name="connsiteY4" fmla="*/ 749300 h 785486"/>
                <a:gd name="connsiteX5" fmla="*/ 427699 w 757899"/>
                <a:gd name="connsiteY5" fmla="*/ 520700 h 785486"/>
                <a:gd name="connsiteX6" fmla="*/ 757899 w 757899"/>
                <a:gd name="connsiteY6" fmla="*/ 254000 h 78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899" h="785486">
                  <a:moveTo>
                    <a:pt x="529299" y="0"/>
                  </a:moveTo>
                  <a:cubicBezTo>
                    <a:pt x="393038" y="165894"/>
                    <a:pt x="256778" y="331788"/>
                    <a:pt x="173699" y="444500"/>
                  </a:cubicBezTo>
                  <a:cubicBezTo>
                    <a:pt x="90620" y="557213"/>
                    <a:pt x="58870" y="620713"/>
                    <a:pt x="30824" y="676275"/>
                  </a:cubicBezTo>
                  <a:cubicBezTo>
                    <a:pt x="2778" y="731837"/>
                    <a:pt x="-7276" y="765704"/>
                    <a:pt x="5424" y="777875"/>
                  </a:cubicBezTo>
                  <a:cubicBezTo>
                    <a:pt x="18124" y="790046"/>
                    <a:pt x="36645" y="792162"/>
                    <a:pt x="107024" y="749300"/>
                  </a:cubicBezTo>
                  <a:cubicBezTo>
                    <a:pt x="177403" y="706438"/>
                    <a:pt x="319220" y="603250"/>
                    <a:pt x="427699" y="520700"/>
                  </a:cubicBezTo>
                  <a:cubicBezTo>
                    <a:pt x="536178" y="438150"/>
                    <a:pt x="647038" y="346075"/>
                    <a:pt x="757899" y="254000"/>
                  </a:cubicBezTo>
                </a:path>
              </a:pathLst>
            </a:custGeom>
            <a:noFill/>
            <a:ln w="28575">
              <a:solidFill>
                <a:schemeClr val="bg2">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2" name="Freeform 131">
              <a:extLst>
                <a:ext uri="{FF2B5EF4-FFF2-40B4-BE49-F238E27FC236}">
                  <a16:creationId xmlns:a16="http://schemas.microsoft.com/office/drawing/2014/main" id="{08174B31-FED2-24AE-3D6B-6D8896197FC3}"/>
                </a:ext>
              </a:extLst>
            </p:cNvPr>
            <p:cNvSpPr/>
            <p:nvPr/>
          </p:nvSpPr>
          <p:spPr bwMode="auto">
            <a:xfrm>
              <a:off x="7861300" y="2422525"/>
              <a:ext cx="374650" cy="520700"/>
            </a:xfrm>
            <a:custGeom>
              <a:avLst/>
              <a:gdLst>
                <a:gd name="connsiteX0" fmla="*/ 374650 w 374650"/>
                <a:gd name="connsiteY0" fmla="*/ 0 h 520700"/>
                <a:gd name="connsiteX1" fmla="*/ 222250 w 374650"/>
                <a:gd name="connsiteY1" fmla="*/ 171450 h 520700"/>
                <a:gd name="connsiteX2" fmla="*/ 0 w 374650"/>
                <a:gd name="connsiteY2" fmla="*/ 520700 h 520700"/>
              </a:gdLst>
              <a:ahLst/>
              <a:cxnLst>
                <a:cxn ang="0">
                  <a:pos x="connsiteX0" y="connsiteY0"/>
                </a:cxn>
                <a:cxn ang="0">
                  <a:pos x="connsiteX1" y="connsiteY1"/>
                </a:cxn>
                <a:cxn ang="0">
                  <a:pos x="connsiteX2" y="connsiteY2"/>
                </a:cxn>
              </a:cxnLst>
              <a:rect l="l" t="t" r="r" b="b"/>
              <a:pathLst>
                <a:path w="374650" h="520700">
                  <a:moveTo>
                    <a:pt x="374650" y="0"/>
                  </a:moveTo>
                  <a:cubicBezTo>
                    <a:pt x="329671" y="42333"/>
                    <a:pt x="284692" y="84667"/>
                    <a:pt x="222250" y="171450"/>
                  </a:cubicBezTo>
                  <a:cubicBezTo>
                    <a:pt x="159808" y="258233"/>
                    <a:pt x="79904" y="389466"/>
                    <a:pt x="0" y="520700"/>
                  </a:cubicBezTo>
                </a:path>
              </a:pathLst>
            </a:custGeom>
            <a:noFill/>
            <a:ln w="28575">
              <a:solidFill>
                <a:schemeClr val="bg2">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3" name="Freeform 132">
              <a:extLst>
                <a:ext uri="{FF2B5EF4-FFF2-40B4-BE49-F238E27FC236}">
                  <a16:creationId xmlns:a16="http://schemas.microsoft.com/office/drawing/2014/main" id="{D980D2B0-C0FE-2A59-7268-2665DD667D8B}"/>
                </a:ext>
              </a:extLst>
            </p:cNvPr>
            <p:cNvSpPr/>
            <p:nvPr/>
          </p:nvSpPr>
          <p:spPr bwMode="auto">
            <a:xfrm>
              <a:off x="7978775" y="2390775"/>
              <a:ext cx="228600" cy="314325"/>
            </a:xfrm>
            <a:custGeom>
              <a:avLst/>
              <a:gdLst>
                <a:gd name="connsiteX0" fmla="*/ 228600 w 228600"/>
                <a:gd name="connsiteY0" fmla="*/ 0 h 314325"/>
                <a:gd name="connsiteX1" fmla="*/ 0 w 228600"/>
                <a:gd name="connsiteY1" fmla="*/ 314325 h 314325"/>
                <a:gd name="connsiteX2" fmla="*/ 0 w 228600"/>
                <a:gd name="connsiteY2" fmla="*/ 314325 h 314325"/>
                <a:gd name="connsiteX3" fmla="*/ 0 w 228600"/>
                <a:gd name="connsiteY3" fmla="*/ 314325 h 314325"/>
              </a:gdLst>
              <a:ahLst/>
              <a:cxnLst>
                <a:cxn ang="0">
                  <a:pos x="connsiteX0" y="connsiteY0"/>
                </a:cxn>
                <a:cxn ang="0">
                  <a:pos x="connsiteX1" y="connsiteY1"/>
                </a:cxn>
                <a:cxn ang="0">
                  <a:pos x="connsiteX2" y="connsiteY2"/>
                </a:cxn>
                <a:cxn ang="0">
                  <a:pos x="connsiteX3" y="connsiteY3"/>
                </a:cxn>
              </a:cxnLst>
              <a:rect l="l" t="t" r="r" b="b"/>
              <a:pathLst>
                <a:path w="228600" h="314325">
                  <a:moveTo>
                    <a:pt x="228600" y="0"/>
                  </a:moveTo>
                  <a:lnTo>
                    <a:pt x="0" y="314325"/>
                  </a:lnTo>
                  <a:lnTo>
                    <a:pt x="0" y="314325"/>
                  </a:lnTo>
                  <a:lnTo>
                    <a:pt x="0" y="314325"/>
                  </a:lnTo>
                </a:path>
              </a:pathLst>
            </a:custGeom>
            <a:noFill/>
            <a:ln w="28575">
              <a:solidFill>
                <a:schemeClr val="bg2">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4" name="Freeform 133">
              <a:extLst>
                <a:ext uri="{FF2B5EF4-FFF2-40B4-BE49-F238E27FC236}">
                  <a16:creationId xmlns:a16="http://schemas.microsoft.com/office/drawing/2014/main" id="{0EA148A3-A05C-1E2E-F7CB-5AB0D068AE18}"/>
                </a:ext>
              </a:extLst>
            </p:cNvPr>
            <p:cNvSpPr/>
            <p:nvPr/>
          </p:nvSpPr>
          <p:spPr bwMode="auto">
            <a:xfrm>
              <a:off x="7985125" y="2432050"/>
              <a:ext cx="254000" cy="314325"/>
            </a:xfrm>
            <a:custGeom>
              <a:avLst/>
              <a:gdLst>
                <a:gd name="connsiteX0" fmla="*/ 254000 w 254000"/>
                <a:gd name="connsiteY0" fmla="*/ 0 h 314325"/>
                <a:gd name="connsiteX1" fmla="*/ 0 w 254000"/>
                <a:gd name="connsiteY1" fmla="*/ 314325 h 314325"/>
              </a:gdLst>
              <a:ahLst/>
              <a:cxnLst>
                <a:cxn ang="0">
                  <a:pos x="connsiteX0" y="connsiteY0"/>
                </a:cxn>
                <a:cxn ang="0">
                  <a:pos x="connsiteX1" y="connsiteY1"/>
                </a:cxn>
              </a:cxnLst>
              <a:rect l="l" t="t" r="r" b="b"/>
              <a:pathLst>
                <a:path w="254000" h="314325">
                  <a:moveTo>
                    <a:pt x="254000" y="0"/>
                  </a:moveTo>
                  <a:lnTo>
                    <a:pt x="0" y="314325"/>
                  </a:lnTo>
                </a:path>
              </a:pathLst>
            </a:custGeom>
            <a:noFill/>
            <a:ln w="28575">
              <a:solidFill>
                <a:schemeClr val="bg2">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5" name="Freeform 134">
              <a:extLst>
                <a:ext uri="{FF2B5EF4-FFF2-40B4-BE49-F238E27FC236}">
                  <a16:creationId xmlns:a16="http://schemas.microsoft.com/office/drawing/2014/main" id="{0F397278-5171-3B75-17E7-7AB97B45E0CA}"/>
                </a:ext>
              </a:extLst>
            </p:cNvPr>
            <p:cNvSpPr/>
            <p:nvPr/>
          </p:nvSpPr>
          <p:spPr bwMode="auto">
            <a:xfrm>
              <a:off x="7724647" y="2911475"/>
              <a:ext cx="1092328" cy="1543050"/>
            </a:xfrm>
            <a:custGeom>
              <a:avLst/>
              <a:gdLst>
                <a:gd name="connsiteX0" fmla="*/ 162053 w 1092328"/>
                <a:gd name="connsiteY0" fmla="*/ 0 h 1543050"/>
                <a:gd name="connsiteX1" fmla="*/ 6478 w 1092328"/>
                <a:gd name="connsiteY1" fmla="*/ 403225 h 1543050"/>
                <a:gd name="connsiteX2" fmla="*/ 54103 w 1092328"/>
                <a:gd name="connsiteY2" fmla="*/ 825500 h 1543050"/>
                <a:gd name="connsiteX3" fmla="*/ 276353 w 1092328"/>
                <a:gd name="connsiteY3" fmla="*/ 1127125 h 1543050"/>
                <a:gd name="connsiteX4" fmla="*/ 628778 w 1092328"/>
                <a:gd name="connsiteY4" fmla="*/ 1362075 h 1543050"/>
                <a:gd name="connsiteX5" fmla="*/ 1092328 w 1092328"/>
                <a:gd name="connsiteY5" fmla="*/ 154305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28" h="1543050">
                  <a:moveTo>
                    <a:pt x="162053" y="0"/>
                  </a:moveTo>
                  <a:cubicBezTo>
                    <a:pt x="93261" y="132821"/>
                    <a:pt x="24470" y="265642"/>
                    <a:pt x="6478" y="403225"/>
                  </a:cubicBezTo>
                  <a:cubicBezTo>
                    <a:pt x="-11514" y="540808"/>
                    <a:pt x="9124" y="704850"/>
                    <a:pt x="54103" y="825500"/>
                  </a:cubicBezTo>
                  <a:cubicBezTo>
                    <a:pt x="99082" y="946150"/>
                    <a:pt x="180574" y="1037696"/>
                    <a:pt x="276353" y="1127125"/>
                  </a:cubicBezTo>
                  <a:cubicBezTo>
                    <a:pt x="372132" y="1216554"/>
                    <a:pt x="492782" y="1292754"/>
                    <a:pt x="628778" y="1362075"/>
                  </a:cubicBezTo>
                  <a:cubicBezTo>
                    <a:pt x="764774" y="1431396"/>
                    <a:pt x="928551" y="1487223"/>
                    <a:pt x="1092328" y="1543050"/>
                  </a:cubicBezTo>
                </a:path>
              </a:pathLst>
            </a:custGeom>
            <a:noFill/>
            <a:ln w="28575">
              <a:solidFill>
                <a:schemeClr val="bg2">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42" name="Freeform 141">
            <a:extLst>
              <a:ext uri="{FF2B5EF4-FFF2-40B4-BE49-F238E27FC236}">
                <a16:creationId xmlns:a16="http://schemas.microsoft.com/office/drawing/2014/main" id="{1046FFB2-629A-0EDF-BF13-E375F3CC1EB8}"/>
              </a:ext>
            </a:extLst>
          </p:cNvPr>
          <p:cNvSpPr/>
          <p:nvPr/>
        </p:nvSpPr>
        <p:spPr bwMode="auto">
          <a:xfrm>
            <a:off x="7757649" y="4455387"/>
            <a:ext cx="958144" cy="824070"/>
          </a:xfrm>
          <a:custGeom>
            <a:avLst/>
            <a:gdLst>
              <a:gd name="connsiteX0" fmla="*/ 958144 w 958144"/>
              <a:gd name="connsiteY0" fmla="*/ 299493 h 816910"/>
              <a:gd name="connsiteX1" fmla="*/ 387202 w 958144"/>
              <a:gd name="connsiteY1" fmla="*/ 72008 h 816910"/>
              <a:gd name="connsiteX2" fmla="*/ 88349 w 958144"/>
              <a:gd name="connsiteY2" fmla="*/ 640 h 816910"/>
              <a:gd name="connsiteX3" fmla="*/ 3600 w 958144"/>
              <a:gd name="connsiteY3" fmla="*/ 103232 h 816910"/>
              <a:gd name="connsiteX4" fmla="*/ 182019 w 958144"/>
              <a:gd name="connsiteY4" fmla="*/ 379782 h 816910"/>
              <a:gd name="connsiteX5" fmla="*/ 574542 w 958144"/>
              <a:gd name="connsiteY5" fmla="*/ 816910 h 81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8144" h="816910">
                <a:moveTo>
                  <a:pt x="958144" y="299493"/>
                </a:moveTo>
                <a:cubicBezTo>
                  <a:pt x="745156" y="210655"/>
                  <a:pt x="532168" y="121817"/>
                  <a:pt x="387202" y="72008"/>
                </a:cubicBezTo>
                <a:cubicBezTo>
                  <a:pt x="242236" y="22199"/>
                  <a:pt x="152283" y="-4564"/>
                  <a:pt x="88349" y="640"/>
                </a:cubicBezTo>
                <a:cubicBezTo>
                  <a:pt x="24415" y="5844"/>
                  <a:pt x="-12012" y="40042"/>
                  <a:pt x="3600" y="103232"/>
                </a:cubicBezTo>
                <a:cubicBezTo>
                  <a:pt x="19212" y="166422"/>
                  <a:pt x="86862" y="260836"/>
                  <a:pt x="182019" y="379782"/>
                </a:cubicBezTo>
                <a:cubicBezTo>
                  <a:pt x="277176" y="498728"/>
                  <a:pt x="425859" y="657819"/>
                  <a:pt x="574542" y="816910"/>
                </a:cubicBezTo>
              </a:path>
            </a:pathLst>
          </a:custGeom>
          <a:noFill/>
          <a:ln w="28575">
            <a:solidFill>
              <a:srgbClr val="FF0000">
                <a:alpha val="75000"/>
              </a:srgb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51" name="Group 150">
            <a:extLst>
              <a:ext uri="{FF2B5EF4-FFF2-40B4-BE49-F238E27FC236}">
                <a16:creationId xmlns:a16="http://schemas.microsoft.com/office/drawing/2014/main" id="{1870B045-468A-AB48-986F-D51542C63507}"/>
              </a:ext>
            </a:extLst>
          </p:cNvPr>
          <p:cNvGrpSpPr/>
          <p:nvPr/>
        </p:nvGrpSpPr>
        <p:grpSpPr>
          <a:xfrm>
            <a:off x="5517623" y="1962615"/>
            <a:ext cx="3231741" cy="2676762"/>
            <a:chOff x="5517623" y="1962615"/>
            <a:chExt cx="3242776" cy="2671832"/>
          </a:xfrm>
        </p:grpSpPr>
        <p:grpSp>
          <p:nvGrpSpPr>
            <p:cNvPr id="149" name="Group 148">
              <a:extLst>
                <a:ext uri="{FF2B5EF4-FFF2-40B4-BE49-F238E27FC236}">
                  <a16:creationId xmlns:a16="http://schemas.microsoft.com/office/drawing/2014/main" id="{2628ECDA-2DF8-41B8-49FE-425342BE4D9C}"/>
                </a:ext>
              </a:extLst>
            </p:cNvPr>
            <p:cNvGrpSpPr/>
            <p:nvPr/>
          </p:nvGrpSpPr>
          <p:grpSpPr>
            <a:xfrm>
              <a:off x="5517623" y="1962615"/>
              <a:ext cx="3242776" cy="2671832"/>
              <a:chOff x="5517623" y="1962615"/>
              <a:chExt cx="3242776" cy="2671832"/>
            </a:xfrm>
          </p:grpSpPr>
          <p:sp>
            <p:nvSpPr>
              <p:cNvPr id="143" name="Freeform 142">
                <a:extLst>
                  <a:ext uri="{FF2B5EF4-FFF2-40B4-BE49-F238E27FC236}">
                    <a16:creationId xmlns:a16="http://schemas.microsoft.com/office/drawing/2014/main" id="{EBF055DD-2270-8327-7106-A9FFD9EF602D}"/>
                  </a:ext>
                </a:extLst>
              </p:cNvPr>
              <p:cNvSpPr/>
              <p:nvPr/>
            </p:nvSpPr>
            <p:spPr bwMode="auto">
              <a:xfrm>
                <a:off x="6494471" y="1975996"/>
                <a:ext cx="2265928" cy="2658451"/>
              </a:xfrm>
              <a:custGeom>
                <a:avLst/>
                <a:gdLst>
                  <a:gd name="connsiteX0" fmla="*/ 2261467 w 2261467"/>
                  <a:gd name="connsiteY0" fmla="*/ 2645069 h 2645069"/>
                  <a:gd name="connsiteX1" fmla="*/ 1668222 w 2261467"/>
                  <a:gd name="connsiteY1" fmla="*/ 2346216 h 2645069"/>
                  <a:gd name="connsiteX2" fmla="*/ 1092819 w 2261467"/>
                  <a:gd name="connsiteY2" fmla="*/ 1935851 h 2645069"/>
                  <a:gd name="connsiteX3" fmla="*/ 548640 w 2261467"/>
                  <a:gd name="connsiteY3" fmla="*/ 1311383 h 2645069"/>
                  <a:gd name="connsiteX4" fmla="*/ 214103 w 2261467"/>
                  <a:gd name="connsiteY4" fmla="*/ 669073 h 2645069"/>
                  <a:gd name="connsiteX5" fmla="*/ 0 w 2261467"/>
                  <a:gd name="connsiteY5" fmla="*/ 0 h 2645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1467" h="2645069">
                    <a:moveTo>
                      <a:pt x="2261467" y="2645069"/>
                    </a:moveTo>
                    <a:cubicBezTo>
                      <a:pt x="2062232" y="2554744"/>
                      <a:pt x="1862997" y="2464419"/>
                      <a:pt x="1668222" y="2346216"/>
                    </a:cubicBezTo>
                    <a:cubicBezTo>
                      <a:pt x="1473447" y="2228013"/>
                      <a:pt x="1279416" y="2108323"/>
                      <a:pt x="1092819" y="1935851"/>
                    </a:cubicBezTo>
                    <a:cubicBezTo>
                      <a:pt x="906222" y="1763379"/>
                      <a:pt x="695093" y="1522513"/>
                      <a:pt x="548640" y="1311383"/>
                    </a:cubicBezTo>
                    <a:cubicBezTo>
                      <a:pt x="402187" y="1100253"/>
                      <a:pt x="305543" y="887637"/>
                      <a:pt x="214103" y="669073"/>
                    </a:cubicBezTo>
                    <a:cubicBezTo>
                      <a:pt x="122663" y="450509"/>
                      <a:pt x="61331" y="225254"/>
                      <a:pt x="0" y="0"/>
                    </a:cubicBezTo>
                  </a:path>
                </a:pathLst>
              </a:custGeom>
              <a:noFill/>
              <a:ln w="28575">
                <a:solidFill>
                  <a:schemeClr val="tx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Freeform 145">
                <a:extLst>
                  <a:ext uri="{FF2B5EF4-FFF2-40B4-BE49-F238E27FC236}">
                    <a16:creationId xmlns:a16="http://schemas.microsoft.com/office/drawing/2014/main" id="{21B8B069-0644-F945-6057-09E80904539C}"/>
                  </a:ext>
                </a:extLst>
              </p:cNvPr>
              <p:cNvSpPr/>
              <p:nvPr/>
            </p:nvSpPr>
            <p:spPr bwMode="auto">
              <a:xfrm>
                <a:off x="5517623" y="1962615"/>
                <a:ext cx="1157947" cy="1079873"/>
              </a:xfrm>
              <a:custGeom>
                <a:avLst/>
                <a:gdLst>
                  <a:gd name="connsiteX0" fmla="*/ 1128504 w 1157947"/>
                  <a:gd name="connsiteY0" fmla="*/ 0 h 1079873"/>
                  <a:gd name="connsiteX1" fmla="*/ 1155267 w 1157947"/>
                  <a:gd name="connsiteY1" fmla="*/ 593245 h 1079873"/>
                  <a:gd name="connsiteX2" fmla="*/ 1070517 w 1157947"/>
                  <a:gd name="connsiteY2" fmla="*/ 936702 h 1079873"/>
                  <a:gd name="connsiteX3" fmla="*/ 905479 w 1157947"/>
                  <a:gd name="connsiteY3" fmla="*/ 1057135 h 1079873"/>
                  <a:gd name="connsiteX4" fmla="*/ 673534 w 1157947"/>
                  <a:gd name="connsiteY4" fmla="*/ 1052675 h 1079873"/>
                  <a:gd name="connsiteX5" fmla="*/ 236406 w 1157947"/>
                  <a:gd name="connsiteY5" fmla="*/ 780585 h 1079873"/>
                  <a:gd name="connsiteX6" fmla="*/ 0 w 1157947"/>
                  <a:gd name="connsiteY6" fmla="*/ 557561 h 107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7947" h="1079873">
                    <a:moveTo>
                      <a:pt x="1128504" y="0"/>
                    </a:moveTo>
                    <a:cubicBezTo>
                      <a:pt x="1146717" y="218564"/>
                      <a:pt x="1164931" y="437128"/>
                      <a:pt x="1155267" y="593245"/>
                    </a:cubicBezTo>
                    <a:cubicBezTo>
                      <a:pt x="1145603" y="749362"/>
                      <a:pt x="1112148" y="859387"/>
                      <a:pt x="1070517" y="936702"/>
                    </a:cubicBezTo>
                    <a:cubicBezTo>
                      <a:pt x="1028886" y="1014017"/>
                      <a:pt x="971643" y="1037806"/>
                      <a:pt x="905479" y="1057135"/>
                    </a:cubicBezTo>
                    <a:cubicBezTo>
                      <a:pt x="839315" y="1076464"/>
                      <a:pt x="785046" y="1098767"/>
                      <a:pt x="673534" y="1052675"/>
                    </a:cubicBezTo>
                    <a:cubicBezTo>
                      <a:pt x="562022" y="1006583"/>
                      <a:pt x="348662" y="863104"/>
                      <a:pt x="236406" y="780585"/>
                    </a:cubicBezTo>
                    <a:cubicBezTo>
                      <a:pt x="124150" y="698066"/>
                      <a:pt x="62075" y="627813"/>
                      <a:pt x="0" y="557561"/>
                    </a:cubicBezTo>
                  </a:path>
                </a:pathLst>
              </a:custGeom>
              <a:noFill/>
              <a:ln w="28575">
                <a:solidFill>
                  <a:schemeClr val="tx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Freeform 146">
                <a:extLst>
                  <a:ext uri="{FF2B5EF4-FFF2-40B4-BE49-F238E27FC236}">
                    <a16:creationId xmlns:a16="http://schemas.microsoft.com/office/drawing/2014/main" id="{2B5D841C-0F78-B2EE-258C-4D1FDE3639D0}"/>
                  </a:ext>
                </a:extLst>
              </p:cNvPr>
              <p:cNvSpPr/>
              <p:nvPr/>
            </p:nvSpPr>
            <p:spPr bwMode="auto">
              <a:xfrm>
                <a:off x="5531005" y="2497873"/>
                <a:ext cx="383602" cy="361300"/>
              </a:xfrm>
              <a:custGeom>
                <a:avLst/>
                <a:gdLst>
                  <a:gd name="connsiteX0" fmla="*/ 0 w 383602"/>
                  <a:gd name="connsiteY0" fmla="*/ 0 h 361300"/>
                  <a:gd name="connsiteX1" fmla="*/ 178419 w 383602"/>
                  <a:gd name="connsiteY1" fmla="*/ 187341 h 361300"/>
                  <a:gd name="connsiteX2" fmla="*/ 383602 w 383602"/>
                  <a:gd name="connsiteY2" fmla="*/ 361300 h 361300"/>
                </a:gdLst>
                <a:ahLst/>
                <a:cxnLst>
                  <a:cxn ang="0">
                    <a:pos x="connsiteX0" y="connsiteY0"/>
                  </a:cxn>
                  <a:cxn ang="0">
                    <a:pos x="connsiteX1" y="connsiteY1"/>
                  </a:cxn>
                  <a:cxn ang="0">
                    <a:pos x="connsiteX2" y="connsiteY2"/>
                  </a:cxn>
                </a:cxnLst>
                <a:rect l="l" t="t" r="r" b="b"/>
                <a:pathLst>
                  <a:path w="383602" h="361300">
                    <a:moveTo>
                      <a:pt x="0" y="0"/>
                    </a:moveTo>
                    <a:cubicBezTo>
                      <a:pt x="57242" y="63562"/>
                      <a:pt x="114485" y="127124"/>
                      <a:pt x="178419" y="187341"/>
                    </a:cubicBezTo>
                    <a:cubicBezTo>
                      <a:pt x="242353" y="247558"/>
                      <a:pt x="312977" y="304429"/>
                      <a:pt x="383602" y="361300"/>
                    </a:cubicBezTo>
                  </a:path>
                </a:pathLst>
              </a:custGeom>
              <a:noFill/>
              <a:ln w="28575">
                <a:solidFill>
                  <a:schemeClr val="tx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8" name="Freeform 147">
                <a:extLst>
                  <a:ext uri="{FF2B5EF4-FFF2-40B4-BE49-F238E27FC236}">
                    <a16:creationId xmlns:a16="http://schemas.microsoft.com/office/drawing/2014/main" id="{5A053B08-730D-AC7B-D7D3-16D32A4731E7}"/>
                  </a:ext>
                </a:extLst>
              </p:cNvPr>
              <p:cNvSpPr/>
              <p:nvPr/>
            </p:nvSpPr>
            <p:spPr bwMode="auto">
              <a:xfrm>
                <a:off x="6623824" y="1967075"/>
                <a:ext cx="40987" cy="615547"/>
              </a:xfrm>
              <a:custGeom>
                <a:avLst/>
                <a:gdLst>
                  <a:gd name="connsiteX0" fmla="*/ 0 w 40987"/>
                  <a:gd name="connsiteY0" fmla="*/ 0 h 615547"/>
                  <a:gd name="connsiteX1" fmla="*/ 35684 w 40987"/>
                  <a:gd name="connsiteY1" fmla="*/ 343458 h 615547"/>
                  <a:gd name="connsiteX2" fmla="*/ 40145 w 40987"/>
                  <a:gd name="connsiteY2" fmla="*/ 615547 h 615547"/>
                </a:gdLst>
                <a:ahLst/>
                <a:cxnLst>
                  <a:cxn ang="0">
                    <a:pos x="connsiteX0" y="connsiteY0"/>
                  </a:cxn>
                  <a:cxn ang="0">
                    <a:pos x="connsiteX1" y="connsiteY1"/>
                  </a:cxn>
                  <a:cxn ang="0">
                    <a:pos x="connsiteX2" y="connsiteY2"/>
                  </a:cxn>
                </a:cxnLst>
                <a:rect l="l" t="t" r="r" b="b"/>
                <a:pathLst>
                  <a:path w="40987" h="615547">
                    <a:moveTo>
                      <a:pt x="0" y="0"/>
                    </a:moveTo>
                    <a:cubicBezTo>
                      <a:pt x="14496" y="120433"/>
                      <a:pt x="28993" y="240867"/>
                      <a:pt x="35684" y="343458"/>
                    </a:cubicBezTo>
                    <a:cubicBezTo>
                      <a:pt x="42375" y="446049"/>
                      <a:pt x="41260" y="530798"/>
                      <a:pt x="40145" y="615547"/>
                    </a:cubicBezTo>
                  </a:path>
                </a:pathLst>
              </a:custGeom>
              <a:noFill/>
              <a:ln w="28575">
                <a:solidFill>
                  <a:schemeClr val="tx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50" name="Freeform 149">
              <a:extLst>
                <a:ext uri="{FF2B5EF4-FFF2-40B4-BE49-F238E27FC236}">
                  <a16:creationId xmlns:a16="http://schemas.microsoft.com/office/drawing/2014/main" id="{39F898D4-1735-1C5B-B3BF-10A9E1928816}"/>
                </a:ext>
              </a:extLst>
            </p:cNvPr>
            <p:cNvSpPr/>
            <p:nvPr/>
          </p:nvSpPr>
          <p:spPr bwMode="auto">
            <a:xfrm>
              <a:off x="6601522" y="1962615"/>
              <a:ext cx="67164" cy="526061"/>
            </a:xfrm>
            <a:custGeom>
              <a:avLst/>
              <a:gdLst>
                <a:gd name="connsiteX0" fmla="*/ 0 w 67164"/>
                <a:gd name="connsiteY0" fmla="*/ 0 h 526061"/>
                <a:gd name="connsiteX1" fmla="*/ 62447 w 67164"/>
                <a:gd name="connsiteY1" fmla="*/ 463890 h 526061"/>
                <a:gd name="connsiteX2" fmla="*/ 57986 w 67164"/>
                <a:gd name="connsiteY2" fmla="*/ 508495 h 526061"/>
              </a:gdLst>
              <a:ahLst/>
              <a:cxnLst>
                <a:cxn ang="0">
                  <a:pos x="connsiteX0" y="connsiteY0"/>
                </a:cxn>
                <a:cxn ang="0">
                  <a:pos x="connsiteX1" y="connsiteY1"/>
                </a:cxn>
                <a:cxn ang="0">
                  <a:pos x="connsiteX2" y="connsiteY2"/>
                </a:cxn>
              </a:cxnLst>
              <a:rect l="l" t="t" r="r" b="b"/>
              <a:pathLst>
                <a:path w="67164" h="526061">
                  <a:moveTo>
                    <a:pt x="0" y="0"/>
                  </a:moveTo>
                  <a:cubicBezTo>
                    <a:pt x="26391" y="189570"/>
                    <a:pt x="52783" y="379141"/>
                    <a:pt x="62447" y="463890"/>
                  </a:cubicBezTo>
                  <a:cubicBezTo>
                    <a:pt x="72111" y="548639"/>
                    <a:pt x="65048" y="528567"/>
                    <a:pt x="57986" y="508495"/>
                  </a:cubicBezTo>
                </a:path>
              </a:pathLst>
            </a:custGeom>
            <a:noFill/>
            <a:ln w="28575">
              <a:solidFill>
                <a:schemeClr val="tx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59" name="Freeform 158">
            <a:extLst>
              <a:ext uri="{FF2B5EF4-FFF2-40B4-BE49-F238E27FC236}">
                <a16:creationId xmlns:a16="http://schemas.microsoft.com/office/drawing/2014/main" id="{E2EB654C-0689-D4C5-F70B-55DA57D977B0}"/>
              </a:ext>
            </a:extLst>
          </p:cNvPr>
          <p:cNvSpPr/>
          <p:nvPr/>
        </p:nvSpPr>
        <p:spPr bwMode="auto">
          <a:xfrm>
            <a:off x="5107258" y="3140183"/>
            <a:ext cx="695836" cy="396984"/>
          </a:xfrm>
          <a:custGeom>
            <a:avLst/>
            <a:gdLst>
              <a:gd name="connsiteX0" fmla="*/ 695836 w 695836"/>
              <a:gd name="connsiteY0" fmla="*/ 396984 h 396984"/>
              <a:gd name="connsiteX1" fmla="*/ 405904 w 695836"/>
              <a:gd name="connsiteY1" fmla="*/ 196262 h 396984"/>
              <a:gd name="connsiteX2" fmla="*/ 205182 w 695836"/>
              <a:gd name="connsiteY2" fmla="*/ 89210 h 396984"/>
              <a:gd name="connsiteX3" fmla="*/ 0 w 695836"/>
              <a:gd name="connsiteY3" fmla="*/ 0 h 396984"/>
            </a:gdLst>
            <a:ahLst/>
            <a:cxnLst>
              <a:cxn ang="0">
                <a:pos x="connsiteX0" y="connsiteY0"/>
              </a:cxn>
              <a:cxn ang="0">
                <a:pos x="connsiteX1" y="connsiteY1"/>
              </a:cxn>
              <a:cxn ang="0">
                <a:pos x="connsiteX2" y="connsiteY2"/>
              </a:cxn>
              <a:cxn ang="0">
                <a:pos x="connsiteX3" y="connsiteY3"/>
              </a:cxn>
            </a:cxnLst>
            <a:rect l="l" t="t" r="r" b="b"/>
            <a:pathLst>
              <a:path w="695836" h="396984">
                <a:moveTo>
                  <a:pt x="695836" y="396984"/>
                </a:moveTo>
                <a:cubicBezTo>
                  <a:pt x="591758" y="322271"/>
                  <a:pt x="487680" y="247558"/>
                  <a:pt x="405904" y="196262"/>
                </a:cubicBezTo>
                <a:cubicBezTo>
                  <a:pt x="324128" y="144966"/>
                  <a:pt x="272833" y="121920"/>
                  <a:pt x="205182" y="89210"/>
                </a:cubicBezTo>
                <a:cubicBezTo>
                  <a:pt x="137531" y="56500"/>
                  <a:pt x="68765" y="28250"/>
                  <a:pt x="0" y="0"/>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Freeform 159">
            <a:extLst>
              <a:ext uri="{FF2B5EF4-FFF2-40B4-BE49-F238E27FC236}">
                <a16:creationId xmlns:a16="http://schemas.microsoft.com/office/drawing/2014/main" id="{861EBD45-4493-675A-A743-BABF7EB4409E}"/>
              </a:ext>
            </a:extLst>
          </p:cNvPr>
          <p:cNvSpPr/>
          <p:nvPr/>
        </p:nvSpPr>
        <p:spPr bwMode="auto">
          <a:xfrm>
            <a:off x="5098338" y="3162486"/>
            <a:ext cx="325615" cy="120433"/>
          </a:xfrm>
          <a:custGeom>
            <a:avLst/>
            <a:gdLst>
              <a:gd name="connsiteX0" fmla="*/ 325615 w 325615"/>
              <a:gd name="connsiteY0" fmla="*/ 120433 h 120433"/>
              <a:gd name="connsiteX1" fmla="*/ 0 w 325615"/>
              <a:gd name="connsiteY1" fmla="*/ 0 h 120433"/>
            </a:gdLst>
            <a:ahLst/>
            <a:cxnLst>
              <a:cxn ang="0">
                <a:pos x="connsiteX0" y="connsiteY0"/>
              </a:cxn>
              <a:cxn ang="0">
                <a:pos x="connsiteX1" y="connsiteY1"/>
              </a:cxn>
            </a:cxnLst>
            <a:rect l="l" t="t" r="r" b="b"/>
            <a:pathLst>
              <a:path w="325615" h="120433">
                <a:moveTo>
                  <a:pt x="325615" y="120433"/>
                </a:moveTo>
                <a:lnTo>
                  <a:pt x="0" y="0"/>
                </a:ln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Freeform 173">
            <a:extLst>
              <a:ext uri="{FF2B5EF4-FFF2-40B4-BE49-F238E27FC236}">
                <a16:creationId xmlns:a16="http://schemas.microsoft.com/office/drawing/2014/main" id="{24A8C580-8184-E151-5BB3-C030EC27BF67}"/>
              </a:ext>
            </a:extLst>
          </p:cNvPr>
          <p:cNvSpPr/>
          <p:nvPr/>
        </p:nvSpPr>
        <p:spPr bwMode="auto">
          <a:xfrm>
            <a:off x="6556918" y="1971536"/>
            <a:ext cx="35683" cy="272089"/>
          </a:xfrm>
          <a:custGeom>
            <a:avLst/>
            <a:gdLst>
              <a:gd name="connsiteX0" fmla="*/ 0 w 35683"/>
              <a:gd name="connsiteY0" fmla="*/ 0 h 272089"/>
              <a:gd name="connsiteX1" fmla="*/ 35683 w 35683"/>
              <a:gd name="connsiteY1" fmla="*/ 272089 h 272089"/>
            </a:gdLst>
            <a:ahLst/>
            <a:cxnLst>
              <a:cxn ang="0">
                <a:pos x="connsiteX0" y="connsiteY0"/>
              </a:cxn>
              <a:cxn ang="0">
                <a:pos x="connsiteX1" y="connsiteY1"/>
              </a:cxn>
            </a:cxnLst>
            <a:rect l="l" t="t" r="r" b="b"/>
            <a:pathLst>
              <a:path w="35683" h="272089">
                <a:moveTo>
                  <a:pt x="0" y="0"/>
                </a:moveTo>
                <a:lnTo>
                  <a:pt x="35683" y="272089"/>
                </a:ln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Freeform 174">
            <a:extLst>
              <a:ext uri="{FF2B5EF4-FFF2-40B4-BE49-F238E27FC236}">
                <a16:creationId xmlns:a16="http://schemas.microsoft.com/office/drawing/2014/main" id="{9711E829-00A9-A463-6468-93708CD4F4D3}"/>
              </a:ext>
            </a:extLst>
          </p:cNvPr>
          <p:cNvSpPr/>
          <p:nvPr/>
        </p:nvSpPr>
        <p:spPr bwMode="auto">
          <a:xfrm>
            <a:off x="6512312" y="2827949"/>
            <a:ext cx="2060746" cy="3001909"/>
          </a:xfrm>
          <a:custGeom>
            <a:avLst/>
            <a:gdLst>
              <a:gd name="connsiteX0" fmla="*/ 2060746 w 2060746"/>
              <a:gd name="connsiteY0" fmla="*/ 0 h 3001909"/>
              <a:gd name="connsiteX1" fmla="*/ 1891247 w 2060746"/>
              <a:gd name="connsiteY1" fmla="*/ 133815 h 3001909"/>
              <a:gd name="connsiteX2" fmla="*/ 1583473 w 2060746"/>
              <a:gd name="connsiteY2" fmla="*/ 370221 h 3001909"/>
              <a:gd name="connsiteX3" fmla="*/ 1213253 w 2060746"/>
              <a:gd name="connsiteY3" fmla="*/ 700297 h 3001909"/>
              <a:gd name="connsiteX4" fmla="*/ 771665 w 2060746"/>
              <a:gd name="connsiteY4" fmla="*/ 1244476 h 3001909"/>
              <a:gd name="connsiteX5" fmla="*/ 410365 w 2060746"/>
              <a:gd name="connsiteY5" fmla="*/ 1891247 h 3001909"/>
              <a:gd name="connsiteX6" fmla="*/ 223025 w 2060746"/>
              <a:gd name="connsiteY6" fmla="*/ 2346217 h 3001909"/>
              <a:gd name="connsiteX7" fmla="*/ 0 w 2060746"/>
              <a:gd name="connsiteY7" fmla="*/ 3001909 h 300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0746" h="3001909">
                <a:moveTo>
                  <a:pt x="2060746" y="0"/>
                </a:moveTo>
                <a:lnTo>
                  <a:pt x="1891247" y="133815"/>
                </a:lnTo>
                <a:cubicBezTo>
                  <a:pt x="1811702" y="195518"/>
                  <a:pt x="1696472" y="275807"/>
                  <a:pt x="1583473" y="370221"/>
                </a:cubicBezTo>
                <a:cubicBezTo>
                  <a:pt x="1470474" y="464635"/>
                  <a:pt x="1348554" y="554588"/>
                  <a:pt x="1213253" y="700297"/>
                </a:cubicBezTo>
                <a:cubicBezTo>
                  <a:pt x="1077952" y="846006"/>
                  <a:pt x="905480" y="1045984"/>
                  <a:pt x="771665" y="1244476"/>
                </a:cubicBezTo>
                <a:cubicBezTo>
                  <a:pt x="637850" y="1442968"/>
                  <a:pt x="501805" y="1707624"/>
                  <a:pt x="410365" y="1891247"/>
                </a:cubicBezTo>
                <a:cubicBezTo>
                  <a:pt x="318925" y="2074870"/>
                  <a:pt x="291419" y="2161107"/>
                  <a:pt x="223025" y="2346217"/>
                </a:cubicBezTo>
                <a:cubicBezTo>
                  <a:pt x="154631" y="2531327"/>
                  <a:pt x="77315" y="2766618"/>
                  <a:pt x="0" y="3001909"/>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1" name="Freeform 180">
            <a:extLst>
              <a:ext uri="{FF2B5EF4-FFF2-40B4-BE49-F238E27FC236}">
                <a16:creationId xmlns:a16="http://schemas.microsoft.com/office/drawing/2014/main" id="{1F74E307-88D5-C7AB-7B31-562F3B8F59FA}"/>
              </a:ext>
            </a:extLst>
          </p:cNvPr>
          <p:cNvSpPr/>
          <p:nvPr/>
        </p:nvSpPr>
        <p:spPr bwMode="auto">
          <a:xfrm>
            <a:off x="7502540" y="2118732"/>
            <a:ext cx="236406" cy="553100"/>
          </a:xfrm>
          <a:custGeom>
            <a:avLst/>
            <a:gdLst>
              <a:gd name="connsiteX0" fmla="*/ 236406 w 236406"/>
              <a:gd name="connsiteY0" fmla="*/ 0 h 553100"/>
              <a:gd name="connsiteX1" fmla="*/ 0 w 236406"/>
              <a:gd name="connsiteY1" fmla="*/ 553100 h 553100"/>
            </a:gdLst>
            <a:ahLst/>
            <a:cxnLst>
              <a:cxn ang="0">
                <a:pos x="connsiteX0" y="connsiteY0"/>
              </a:cxn>
              <a:cxn ang="0">
                <a:pos x="connsiteX1" y="connsiteY1"/>
              </a:cxn>
            </a:cxnLst>
            <a:rect l="l" t="t" r="r" b="b"/>
            <a:pathLst>
              <a:path w="236406" h="553100">
                <a:moveTo>
                  <a:pt x="236406" y="0"/>
                </a:moveTo>
                <a:lnTo>
                  <a:pt x="0" y="553100"/>
                </a:ln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9" name="Freeform 188">
            <a:extLst>
              <a:ext uri="{FF2B5EF4-FFF2-40B4-BE49-F238E27FC236}">
                <a16:creationId xmlns:a16="http://schemas.microsoft.com/office/drawing/2014/main" id="{5FBACC16-A554-5B46-6D2C-25CC42F81EF6}"/>
              </a:ext>
            </a:extLst>
          </p:cNvPr>
          <p:cNvSpPr/>
          <p:nvPr/>
        </p:nvSpPr>
        <p:spPr bwMode="auto">
          <a:xfrm>
            <a:off x="6539075" y="4866392"/>
            <a:ext cx="338997" cy="972387"/>
          </a:xfrm>
          <a:custGeom>
            <a:avLst/>
            <a:gdLst>
              <a:gd name="connsiteX0" fmla="*/ 338997 w 338997"/>
              <a:gd name="connsiteY0" fmla="*/ 0 h 972387"/>
              <a:gd name="connsiteX1" fmla="*/ 151657 w 338997"/>
              <a:gd name="connsiteY1" fmla="*/ 508496 h 972387"/>
              <a:gd name="connsiteX2" fmla="*/ 0 w 338997"/>
              <a:gd name="connsiteY2" fmla="*/ 972387 h 972387"/>
            </a:gdLst>
            <a:ahLst/>
            <a:cxnLst>
              <a:cxn ang="0">
                <a:pos x="connsiteX0" y="connsiteY0"/>
              </a:cxn>
              <a:cxn ang="0">
                <a:pos x="connsiteX1" y="connsiteY1"/>
              </a:cxn>
              <a:cxn ang="0">
                <a:pos x="connsiteX2" y="connsiteY2"/>
              </a:cxn>
            </a:cxnLst>
            <a:rect l="l" t="t" r="r" b="b"/>
            <a:pathLst>
              <a:path w="338997" h="972387">
                <a:moveTo>
                  <a:pt x="338997" y="0"/>
                </a:moveTo>
                <a:cubicBezTo>
                  <a:pt x="273576" y="173216"/>
                  <a:pt x="208156" y="346432"/>
                  <a:pt x="151657" y="508496"/>
                </a:cubicBezTo>
                <a:cubicBezTo>
                  <a:pt x="95158" y="670560"/>
                  <a:pt x="47579" y="821473"/>
                  <a:pt x="0" y="972387"/>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97" name="Group 196">
            <a:extLst>
              <a:ext uri="{FF2B5EF4-FFF2-40B4-BE49-F238E27FC236}">
                <a16:creationId xmlns:a16="http://schemas.microsoft.com/office/drawing/2014/main" id="{A469BEC2-69C3-2B75-F3D6-A337660B247C}"/>
              </a:ext>
            </a:extLst>
          </p:cNvPr>
          <p:cNvGrpSpPr/>
          <p:nvPr/>
        </p:nvGrpSpPr>
        <p:grpSpPr>
          <a:xfrm>
            <a:off x="7381441" y="2044700"/>
            <a:ext cx="1133909" cy="3035300"/>
            <a:chOff x="7381441" y="2044700"/>
            <a:chExt cx="1133909" cy="3035300"/>
          </a:xfrm>
        </p:grpSpPr>
        <p:grpSp>
          <p:nvGrpSpPr>
            <p:cNvPr id="141" name="Group 140">
              <a:extLst>
                <a:ext uri="{FF2B5EF4-FFF2-40B4-BE49-F238E27FC236}">
                  <a16:creationId xmlns:a16="http://schemas.microsoft.com/office/drawing/2014/main" id="{AEB0D07C-F690-22B5-DFB6-645FFDD689F1}"/>
                </a:ext>
              </a:extLst>
            </p:cNvPr>
            <p:cNvGrpSpPr/>
            <p:nvPr/>
          </p:nvGrpSpPr>
          <p:grpSpPr>
            <a:xfrm>
              <a:off x="7381441" y="2044700"/>
              <a:ext cx="1133909" cy="3035300"/>
              <a:chOff x="7381441" y="2044700"/>
              <a:chExt cx="1133909" cy="3035300"/>
            </a:xfrm>
          </p:grpSpPr>
          <p:sp>
            <p:nvSpPr>
              <p:cNvPr id="137" name="Freeform 136">
                <a:extLst>
                  <a:ext uri="{FF2B5EF4-FFF2-40B4-BE49-F238E27FC236}">
                    <a16:creationId xmlns:a16="http://schemas.microsoft.com/office/drawing/2014/main" id="{E52582CC-51F8-595B-DE2F-55F844BFCCF6}"/>
                  </a:ext>
                </a:extLst>
              </p:cNvPr>
              <p:cNvSpPr/>
              <p:nvPr/>
            </p:nvSpPr>
            <p:spPr bwMode="auto">
              <a:xfrm>
                <a:off x="7461837" y="2063750"/>
                <a:ext cx="1053513" cy="3016250"/>
              </a:xfrm>
              <a:custGeom>
                <a:avLst/>
                <a:gdLst>
                  <a:gd name="connsiteX0" fmla="*/ 1053513 w 1053513"/>
                  <a:gd name="connsiteY0" fmla="*/ 3016250 h 3016250"/>
                  <a:gd name="connsiteX1" fmla="*/ 780463 w 1053513"/>
                  <a:gd name="connsiteY1" fmla="*/ 2797175 h 3016250"/>
                  <a:gd name="connsiteX2" fmla="*/ 434388 w 1053513"/>
                  <a:gd name="connsiteY2" fmla="*/ 2416175 h 3016250"/>
                  <a:gd name="connsiteX3" fmla="*/ 183563 w 1053513"/>
                  <a:gd name="connsiteY3" fmla="*/ 1997075 h 3016250"/>
                  <a:gd name="connsiteX4" fmla="*/ 24813 w 1053513"/>
                  <a:gd name="connsiteY4" fmla="*/ 1517650 h 3016250"/>
                  <a:gd name="connsiteX5" fmla="*/ 2588 w 1053513"/>
                  <a:gd name="connsiteY5" fmla="*/ 752475 h 3016250"/>
                  <a:gd name="connsiteX6" fmla="*/ 47038 w 1053513"/>
                  <a:gd name="connsiteY6" fmla="*/ 428625 h 3016250"/>
                  <a:gd name="connsiteX7" fmla="*/ 199438 w 1053513"/>
                  <a:gd name="connsiteY7" fmla="*/ 0 h 301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3513" h="3016250">
                    <a:moveTo>
                      <a:pt x="1053513" y="3016250"/>
                    </a:moveTo>
                    <a:cubicBezTo>
                      <a:pt x="968581" y="2956718"/>
                      <a:pt x="883650" y="2897187"/>
                      <a:pt x="780463" y="2797175"/>
                    </a:cubicBezTo>
                    <a:cubicBezTo>
                      <a:pt x="677276" y="2697163"/>
                      <a:pt x="533871" y="2549525"/>
                      <a:pt x="434388" y="2416175"/>
                    </a:cubicBezTo>
                    <a:cubicBezTo>
                      <a:pt x="334905" y="2282825"/>
                      <a:pt x="251825" y="2146829"/>
                      <a:pt x="183563" y="1997075"/>
                    </a:cubicBezTo>
                    <a:cubicBezTo>
                      <a:pt x="115301" y="1847321"/>
                      <a:pt x="54975" y="1725083"/>
                      <a:pt x="24813" y="1517650"/>
                    </a:cubicBezTo>
                    <a:cubicBezTo>
                      <a:pt x="-5349" y="1310217"/>
                      <a:pt x="-1116" y="933979"/>
                      <a:pt x="2588" y="752475"/>
                    </a:cubicBezTo>
                    <a:cubicBezTo>
                      <a:pt x="6292" y="570971"/>
                      <a:pt x="14230" y="554037"/>
                      <a:pt x="47038" y="428625"/>
                    </a:cubicBezTo>
                    <a:cubicBezTo>
                      <a:pt x="79846" y="303213"/>
                      <a:pt x="139642" y="151606"/>
                      <a:pt x="199438" y="0"/>
                    </a:cubicBezTo>
                  </a:path>
                </a:pathLst>
              </a:custGeom>
              <a:noFill/>
              <a:ln w="28575">
                <a:solidFill>
                  <a:schemeClr val="accent4">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8" name="Freeform 137">
                <a:extLst>
                  <a:ext uri="{FF2B5EF4-FFF2-40B4-BE49-F238E27FC236}">
                    <a16:creationId xmlns:a16="http://schemas.microsoft.com/office/drawing/2014/main" id="{05F708EE-288B-CA11-66BB-5709E4D8E980}"/>
                  </a:ext>
                </a:extLst>
              </p:cNvPr>
              <p:cNvSpPr/>
              <p:nvPr/>
            </p:nvSpPr>
            <p:spPr bwMode="auto">
              <a:xfrm>
                <a:off x="7473950" y="2079625"/>
                <a:ext cx="206375" cy="552450"/>
              </a:xfrm>
              <a:custGeom>
                <a:avLst/>
                <a:gdLst>
                  <a:gd name="connsiteX0" fmla="*/ 206375 w 206375"/>
                  <a:gd name="connsiteY0" fmla="*/ 0 h 552450"/>
                  <a:gd name="connsiteX1" fmla="*/ 0 w 206375"/>
                  <a:gd name="connsiteY1" fmla="*/ 552450 h 552450"/>
                </a:gdLst>
                <a:ahLst/>
                <a:cxnLst>
                  <a:cxn ang="0">
                    <a:pos x="connsiteX0" y="connsiteY0"/>
                  </a:cxn>
                  <a:cxn ang="0">
                    <a:pos x="connsiteX1" y="connsiteY1"/>
                  </a:cxn>
                </a:cxnLst>
                <a:rect l="l" t="t" r="r" b="b"/>
                <a:pathLst>
                  <a:path w="206375" h="552450">
                    <a:moveTo>
                      <a:pt x="206375" y="0"/>
                    </a:moveTo>
                    <a:lnTo>
                      <a:pt x="0" y="552450"/>
                    </a:lnTo>
                  </a:path>
                </a:pathLst>
              </a:custGeom>
              <a:noFill/>
              <a:ln w="28575">
                <a:solidFill>
                  <a:schemeClr val="accent4">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9" name="Freeform 138">
                <a:extLst>
                  <a:ext uri="{FF2B5EF4-FFF2-40B4-BE49-F238E27FC236}">
                    <a16:creationId xmlns:a16="http://schemas.microsoft.com/office/drawing/2014/main" id="{CDC505A5-929E-BD2E-48B8-839539835274}"/>
                  </a:ext>
                </a:extLst>
              </p:cNvPr>
              <p:cNvSpPr/>
              <p:nvPr/>
            </p:nvSpPr>
            <p:spPr bwMode="auto">
              <a:xfrm>
                <a:off x="7381441" y="2044700"/>
                <a:ext cx="616384" cy="910520"/>
              </a:xfrm>
              <a:custGeom>
                <a:avLst/>
                <a:gdLst>
                  <a:gd name="connsiteX0" fmla="*/ 616384 w 616384"/>
                  <a:gd name="connsiteY0" fmla="*/ 215900 h 910520"/>
                  <a:gd name="connsiteX1" fmla="*/ 359209 w 616384"/>
                  <a:gd name="connsiteY1" fmla="*/ 593725 h 910520"/>
                  <a:gd name="connsiteX2" fmla="*/ 149659 w 616384"/>
                  <a:gd name="connsiteY2" fmla="*/ 863600 h 910520"/>
                  <a:gd name="connsiteX3" fmla="*/ 32184 w 616384"/>
                  <a:gd name="connsiteY3" fmla="*/ 901700 h 910520"/>
                  <a:gd name="connsiteX4" fmla="*/ 6784 w 616384"/>
                  <a:gd name="connsiteY4" fmla="*/ 765175 h 910520"/>
                  <a:gd name="connsiteX5" fmla="*/ 136959 w 616384"/>
                  <a:gd name="connsiteY5" fmla="*/ 285750 h 910520"/>
                  <a:gd name="connsiteX6" fmla="*/ 241734 w 616384"/>
                  <a:gd name="connsiteY6" fmla="*/ 0 h 91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384" h="910520">
                    <a:moveTo>
                      <a:pt x="616384" y="215900"/>
                    </a:moveTo>
                    <a:cubicBezTo>
                      <a:pt x="526690" y="350837"/>
                      <a:pt x="436996" y="485775"/>
                      <a:pt x="359209" y="593725"/>
                    </a:cubicBezTo>
                    <a:cubicBezTo>
                      <a:pt x="281421" y="701675"/>
                      <a:pt x="204163" y="812271"/>
                      <a:pt x="149659" y="863600"/>
                    </a:cubicBezTo>
                    <a:cubicBezTo>
                      <a:pt x="95155" y="914929"/>
                      <a:pt x="55996" y="918104"/>
                      <a:pt x="32184" y="901700"/>
                    </a:cubicBezTo>
                    <a:cubicBezTo>
                      <a:pt x="8372" y="885296"/>
                      <a:pt x="-10678" y="867833"/>
                      <a:pt x="6784" y="765175"/>
                    </a:cubicBezTo>
                    <a:cubicBezTo>
                      <a:pt x="24246" y="662517"/>
                      <a:pt x="97801" y="413279"/>
                      <a:pt x="136959" y="285750"/>
                    </a:cubicBezTo>
                    <a:cubicBezTo>
                      <a:pt x="176117" y="158221"/>
                      <a:pt x="208925" y="79110"/>
                      <a:pt x="241734" y="0"/>
                    </a:cubicBezTo>
                  </a:path>
                </a:pathLst>
              </a:custGeom>
              <a:noFill/>
              <a:ln w="28575">
                <a:solidFill>
                  <a:schemeClr val="accent4">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0" name="Freeform 139">
                <a:extLst>
                  <a:ext uri="{FF2B5EF4-FFF2-40B4-BE49-F238E27FC236}">
                    <a16:creationId xmlns:a16="http://schemas.microsoft.com/office/drawing/2014/main" id="{D309E9C1-12ED-D25E-F605-F83C91FC851F}"/>
                  </a:ext>
                </a:extLst>
              </p:cNvPr>
              <p:cNvSpPr/>
              <p:nvPr/>
            </p:nvSpPr>
            <p:spPr bwMode="auto">
              <a:xfrm>
                <a:off x="7467600" y="2054225"/>
                <a:ext cx="171450" cy="463550"/>
              </a:xfrm>
              <a:custGeom>
                <a:avLst/>
                <a:gdLst>
                  <a:gd name="connsiteX0" fmla="*/ 0 w 171450"/>
                  <a:gd name="connsiteY0" fmla="*/ 463550 h 463550"/>
                  <a:gd name="connsiteX1" fmla="*/ 171450 w 171450"/>
                  <a:gd name="connsiteY1" fmla="*/ 0 h 463550"/>
                </a:gdLst>
                <a:ahLst/>
                <a:cxnLst>
                  <a:cxn ang="0">
                    <a:pos x="connsiteX0" y="connsiteY0"/>
                  </a:cxn>
                  <a:cxn ang="0">
                    <a:pos x="connsiteX1" y="connsiteY1"/>
                  </a:cxn>
                </a:cxnLst>
                <a:rect l="l" t="t" r="r" b="b"/>
                <a:pathLst>
                  <a:path w="171450" h="463550">
                    <a:moveTo>
                      <a:pt x="0" y="463550"/>
                    </a:moveTo>
                    <a:lnTo>
                      <a:pt x="171450" y="0"/>
                    </a:lnTo>
                  </a:path>
                </a:pathLst>
              </a:custGeom>
              <a:noFill/>
              <a:ln w="28575">
                <a:solidFill>
                  <a:schemeClr val="accent4">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96" name="Freeform 195">
              <a:extLst>
                <a:ext uri="{FF2B5EF4-FFF2-40B4-BE49-F238E27FC236}">
                  <a16:creationId xmlns:a16="http://schemas.microsoft.com/office/drawing/2014/main" id="{2253A937-F5C3-274F-5EAE-7826D6E00605}"/>
                </a:ext>
              </a:extLst>
            </p:cNvPr>
            <p:cNvSpPr/>
            <p:nvPr/>
          </p:nvSpPr>
          <p:spPr bwMode="auto">
            <a:xfrm>
              <a:off x="7464392" y="2613259"/>
              <a:ext cx="933650" cy="488828"/>
            </a:xfrm>
            <a:custGeom>
              <a:avLst/>
              <a:gdLst>
                <a:gd name="connsiteX0" fmla="*/ 0 w 933650"/>
                <a:gd name="connsiteY0" fmla="*/ 356135 h 488828"/>
                <a:gd name="connsiteX1" fmla="*/ 43313 w 933650"/>
                <a:gd name="connsiteY1" fmla="*/ 462013 h 488828"/>
                <a:gd name="connsiteX2" fmla="*/ 173254 w 933650"/>
                <a:gd name="connsiteY2" fmla="*/ 481263 h 488828"/>
                <a:gd name="connsiteX3" fmla="*/ 466825 w 933650"/>
                <a:gd name="connsiteY3" fmla="*/ 356135 h 488828"/>
                <a:gd name="connsiteX4" fmla="*/ 933650 w 933650"/>
                <a:gd name="connsiteY4" fmla="*/ 0 h 488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50" h="488828">
                  <a:moveTo>
                    <a:pt x="0" y="356135"/>
                  </a:moveTo>
                  <a:cubicBezTo>
                    <a:pt x="7218" y="398646"/>
                    <a:pt x="14437" y="441158"/>
                    <a:pt x="43313" y="462013"/>
                  </a:cubicBezTo>
                  <a:cubicBezTo>
                    <a:pt x="72189" y="482868"/>
                    <a:pt x="102669" y="498909"/>
                    <a:pt x="173254" y="481263"/>
                  </a:cubicBezTo>
                  <a:cubicBezTo>
                    <a:pt x="243839" y="463617"/>
                    <a:pt x="340092" y="436346"/>
                    <a:pt x="466825" y="356135"/>
                  </a:cubicBezTo>
                  <a:cubicBezTo>
                    <a:pt x="593558" y="275924"/>
                    <a:pt x="763604" y="137962"/>
                    <a:pt x="933650" y="0"/>
                  </a:cubicBezTo>
                </a:path>
              </a:pathLst>
            </a:custGeom>
            <a:noFill/>
            <a:ln w="28575">
              <a:solidFill>
                <a:schemeClr val="accent4">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99" name="Freeform 198">
            <a:extLst>
              <a:ext uri="{FF2B5EF4-FFF2-40B4-BE49-F238E27FC236}">
                <a16:creationId xmlns:a16="http://schemas.microsoft.com/office/drawing/2014/main" id="{4CB0274B-7050-7F5B-D299-E4BABA236BAF}"/>
              </a:ext>
            </a:extLst>
          </p:cNvPr>
          <p:cNvSpPr/>
          <p:nvPr/>
        </p:nvSpPr>
        <p:spPr bwMode="auto">
          <a:xfrm>
            <a:off x="7202141" y="1944305"/>
            <a:ext cx="791640" cy="3599848"/>
          </a:xfrm>
          <a:custGeom>
            <a:avLst/>
            <a:gdLst>
              <a:gd name="connsiteX0" fmla="*/ 84183 w 786827"/>
              <a:gd name="connsiteY0" fmla="*/ 0 h 3614287"/>
              <a:gd name="connsiteX1" fmla="*/ 16806 w 786827"/>
              <a:gd name="connsiteY1" fmla="*/ 476451 h 3614287"/>
              <a:gd name="connsiteX2" fmla="*/ 2368 w 786827"/>
              <a:gd name="connsiteY2" fmla="*/ 1116531 h 3614287"/>
              <a:gd name="connsiteX3" fmla="*/ 55307 w 786827"/>
              <a:gd name="connsiteY3" fmla="*/ 1751798 h 3614287"/>
              <a:gd name="connsiteX4" fmla="*/ 156372 w 786827"/>
              <a:gd name="connsiteY4" fmla="*/ 2242687 h 3614287"/>
              <a:gd name="connsiteX5" fmla="*/ 368128 w 786827"/>
              <a:gd name="connsiteY5" fmla="*/ 2820203 h 3614287"/>
              <a:gd name="connsiteX6" fmla="*/ 661699 w 786827"/>
              <a:gd name="connsiteY6" fmla="*/ 3392906 h 3614287"/>
              <a:gd name="connsiteX7" fmla="*/ 786827 w 786827"/>
              <a:gd name="connsiteY7" fmla="*/ 3614287 h 361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6827" h="3614287">
                <a:moveTo>
                  <a:pt x="84183" y="0"/>
                </a:moveTo>
                <a:cubicBezTo>
                  <a:pt x="57312" y="145181"/>
                  <a:pt x="30442" y="290363"/>
                  <a:pt x="16806" y="476451"/>
                </a:cubicBezTo>
                <a:cubicBezTo>
                  <a:pt x="3170" y="662539"/>
                  <a:pt x="-4049" y="903973"/>
                  <a:pt x="2368" y="1116531"/>
                </a:cubicBezTo>
                <a:cubicBezTo>
                  <a:pt x="8785" y="1329089"/>
                  <a:pt x="29640" y="1564105"/>
                  <a:pt x="55307" y="1751798"/>
                </a:cubicBezTo>
                <a:cubicBezTo>
                  <a:pt x="80974" y="1939491"/>
                  <a:pt x="104235" y="2064620"/>
                  <a:pt x="156372" y="2242687"/>
                </a:cubicBezTo>
                <a:cubicBezTo>
                  <a:pt x="208509" y="2420754"/>
                  <a:pt x="283907" y="2628500"/>
                  <a:pt x="368128" y="2820203"/>
                </a:cubicBezTo>
                <a:cubicBezTo>
                  <a:pt x="452349" y="3011906"/>
                  <a:pt x="591916" y="3260559"/>
                  <a:pt x="661699" y="3392906"/>
                </a:cubicBezTo>
                <a:cubicBezTo>
                  <a:pt x="731482" y="3525253"/>
                  <a:pt x="759154" y="3569770"/>
                  <a:pt x="786827" y="3614287"/>
                </a:cubicBezTo>
              </a:path>
            </a:pathLst>
          </a:custGeom>
          <a:noFill/>
          <a:ln w="28575">
            <a:solidFill>
              <a:schemeClr val="accent5">
                <a:lumMod val="60000"/>
                <a:lumOff val="4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Freeform 202">
            <a:extLst>
              <a:ext uri="{FF2B5EF4-FFF2-40B4-BE49-F238E27FC236}">
                <a16:creationId xmlns:a16="http://schemas.microsoft.com/office/drawing/2014/main" id="{B2ECAEFF-428B-513B-1B5B-D831182DAEA4}"/>
              </a:ext>
            </a:extLst>
          </p:cNvPr>
          <p:cNvSpPr/>
          <p:nvPr/>
        </p:nvSpPr>
        <p:spPr bwMode="auto">
          <a:xfrm>
            <a:off x="7909849" y="3123398"/>
            <a:ext cx="950206" cy="539512"/>
          </a:xfrm>
          <a:custGeom>
            <a:avLst/>
            <a:gdLst>
              <a:gd name="connsiteX0" fmla="*/ 822960 w 933651"/>
              <a:gd name="connsiteY0" fmla="*/ 0 h 505326"/>
              <a:gd name="connsiteX1" fmla="*/ 847023 w 933651"/>
              <a:gd name="connsiteY1" fmla="*/ 77002 h 505326"/>
              <a:gd name="connsiteX2" fmla="*/ 255070 w 933651"/>
              <a:gd name="connsiteY2" fmla="*/ 317634 h 505326"/>
              <a:gd name="connsiteX3" fmla="*/ 19251 w 933651"/>
              <a:gd name="connsiteY3" fmla="*/ 457200 h 505326"/>
              <a:gd name="connsiteX4" fmla="*/ 279133 w 933651"/>
              <a:gd name="connsiteY4" fmla="*/ 471638 h 505326"/>
              <a:gd name="connsiteX5" fmla="*/ 924025 w 933651"/>
              <a:gd name="connsiteY5" fmla="*/ 370573 h 505326"/>
              <a:gd name="connsiteX6" fmla="*/ 933651 w 933651"/>
              <a:gd name="connsiteY6" fmla="*/ 433137 h 505326"/>
              <a:gd name="connsiteX7" fmla="*/ 490889 w 933651"/>
              <a:gd name="connsiteY7" fmla="*/ 486076 h 505326"/>
              <a:gd name="connsiteX8" fmla="*/ 101065 w 933651"/>
              <a:gd name="connsiteY8" fmla="*/ 505326 h 505326"/>
              <a:gd name="connsiteX9" fmla="*/ 0 w 933651"/>
              <a:gd name="connsiteY9" fmla="*/ 462013 h 505326"/>
              <a:gd name="connsiteX10" fmla="*/ 226194 w 933651"/>
              <a:gd name="connsiteY10" fmla="*/ 298383 h 505326"/>
              <a:gd name="connsiteX11" fmla="*/ 822960 w 933651"/>
              <a:gd name="connsiteY11" fmla="*/ 0 h 505326"/>
              <a:gd name="connsiteX0" fmla="*/ 822960 w 933651"/>
              <a:gd name="connsiteY0" fmla="*/ 0 h 505326"/>
              <a:gd name="connsiteX1" fmla="*/ 847023 w 933651"/>
              <a:gd name="connsiteY1" fmla="*/ 77002 h 505326"/>
              <a:gd name="connsiteX2" fmla="*/ 255070 w 933651"/>
              <a:gd name="connsiteY2" fmla="*/ 317634 h 505326"/>
              <a:gd name="connsiteX3" fmla="*/ 62565 w 933651"/>
              <a:gd name="connsiteY3" fmla="*/ 457200 h 505326"/>
              <a:gd name="connsiteX4" fmla="*/ 279133 w 933651"/>
              <a:gd name="connsiteY4" fmla="*/ 471638 h 505326"/>
              <a:gd name="connsiteX5" fmla="*/ 924025 w 933651"/>
              <a:gd name="connsiteY5" fmla="*/ 370573 h 505326"/>
              <a:gd name="connsiteX6" fmla="*/ 933651 w 933651"/>
              <a:gd name="connsiteY6" fmla="*/ 433137 h 505326"/>
              <a:gd name="connsiteX7" fmla="*/ 490889 w 933651"/>
              <a:gd name="connsiteY7" fmla="*/ 486076 h 505326"/>
              <a:gd name="connsiteX8" fmla="*/ 101065 w 933651"/>
              <a:gd name="connsiteY8" fmla="*/ 505326 h 505326"/>
              <a:gd name="connsiteX9" fmla="*/ 0 w 933651"/>
              <a:gd name="connsiteY9" fmla="*/ 462013 h 505326"/>
              <a:gd name="connsiteX10" fmla="*/ 226194 w 933651"/>
              <a:gd name="connsiteY10" fmla="*/ 298383 h 505326"/>
              <a:gd name="connsiteX11" fmla="*/ 822960 w 933651"/>
              <a:gd name="connsiteY11" fmla="*/ 0 h 505326"/>
              <a:gd name="connsiteX0" fmla="*/ 832585 w 943276"/>
              <a:gd name="connsiteY0" fmla="*/ 0 h 505326"/>
              <a:gd name="connsiteX1" fmla="*/ 856648 w 943276"/>
              <a:gd name="connsiteY1" fmla="*/ 77002 h 505326"/>
              <a:gd name="connsiteX2" fmla="*/ 264695 w 943276"/>
              <a:gd name="connsiteY2" fmla="*/ 317634 h 505326"/>
              <a:gd name="connsiteX3" fmla="*/ 72190 w 943276"/>
              <a:gd name="connsiteY3" fmla="*/ 457200 h 505326"/>
              <a:gd name="connsiteX4" fmla="*/ 288758 w 943276"/>
              <a:gd name="connsiteY4" fmla="*/ 471638 h 505326"/>
              <a:gd name="connsiteX5" fmla="*/ 933650 w 943276"/>
              <a:gd name="connsiteY5" fmla="*/ 370573 h 505326"/>
              <a:gd name="connsiteX6" fmla="*/ 943276 w 943276"/>
              <a:gd name="connsiteY6" fmla="*/ 433137 h 505326"/>
              <a:gd name="connsiteX7" fmla="*/ 500514 w 943276"/>
              <a:gd name="connsiteY7" fmla="*/ 486076 h 505326"/>
              <a:gd name="connsiteX8" fmla="*/ 110690 w 943276"/>
              <a:gd name="connsiteY8" fmla="*/ 505326 h 505326"/>
              <a:gd name="connsiteX9" fmla="*/ 0 w 943276"/>
              <a:gd name="connsiteY9" fmla="*/ 476451 h 505326"/>
              <a:gd name="connsiteX10" fmla="*/ 235819 w 943276"/>
              <a:gd name="connsiteY10" fmla="*/ 298383 h 505326"/>
              <a:gd name="connsiteX11" fmla="*/ 832585 w 943276"/>
              <a:gd name="connsiteY11" fmla="*/ 0 h 505326"/>
              <a:gd name="connsiteX0" fmla="*/ 832585 w 943276"/>
              <a:gd name="connsiteY0" fmla="*/ 0 h 505326"/>
              <a:gd name="connsiteX1" fmla="*/ 856648 w 943276"/>
              <a:gd name="connsiteY1" fmla="*/ 77002 h 505326"/>
              <a:gd name="connsiteX2" fmla="*/ 264695 w 943276"/>
              <a:gd name="connsiteY2" fmla="*/ 317634 h 505326"/>
              <a:gd name="connsiteX3" fmla="*/ 72190 w 943276"/>
              <a:gd name="connsiteY3" fmla="*/ 457200 h 505326"/>
              <a:gd name="connsiteX4" fmla="*/ 288758 w 943276"/>
              <a:gd name="connsiteY4" fmla="*/ 471638 h 505326"/>
              <a:gd name="connsiteX5" fmla="*/ 933650 w 943276"/>
              <a:gd name="connsiteY5" fmla="*/ 370573 h 505326"/>
              <a:gd name="connsiteX6" fmla="*/ 943276 w 943276"/>
              <a:gd name="connsiteY6" fmla="*/ 433137 h 505326"/>
              <a:gd name="connsiteX7" fmla="*/ 500514 w 943276"/>
              <a:gd name="connsiteY7" fmla="*/ 486076 h 505326"/>
              <a:gd name="connsiteX8" fmla="*/ 110690 w 943276"/>
              <a:gd name="connsiteY8" fmla="*/ 505326 h 505326"/>
              <a:gd name="connsiteX9" fmla="*/ 0 w 943276"/>
              <a:gd name="connsiteY9" fmla="*/ 476451 h 505326"/>
              <a:gd name="connsiteX10" fmla="*/ 235819 w 943276"/>
              <a:gd name="connsiteY10" fmla="*/ 298383 h 505326"/>
              <a:gd name="connsiteX11" fmla="*/ 832585 w 943276"/>
              <a:gd name="connsiteY11" fmla="*/ 0 h 505326"/>
              <a:gd name="connsiteX0" fmla="*/ 832585 w 943276"/>
              <a:gd name="connsiteY0" fmla="*/ 0 h 505326"/>
              <a:gd name="connsiteX1" fmla="*/ 856648 w 943276"/>
              <a:gd name="connsiteY1" fmla="*/ 77002 h 505326"/>
              <a:gd name="connsiteX2" fmla="*/ 264695 w 943276"/>
              <a:gd name="connsiteY2" fmla="*/ 317634 h 505326"/>
              <a:gd name="connsiteX3" fmla="*/ 72190 w 943276"/>
              <a:gd name="connsiteY3" fmla="*/ 457200 h 505326"/>
              <a:gd name="connsiteX4" fmla="*/ 288758 w 943276"/>
              <a:gd name="connsiteY4" fmla="*/ 471638 h 505326"/>
              <a:gd name="connsiteX5" fmla="*/ 933650 w 943276"/>
              <a:gd name="connsiteY5" fmla="*/ 370573 h 505326"/>
              <a:gd name="connsiteX6" fmla="*/ 943276 w 943276"/>
              <a:gd name="connsiteY6" fmla="*/ 433137 h 505326"/>
              <a:gd name="connsiteX7" fmla="*/ 500514 w 943276"/>
              <a:gd name="connsiteY7" fmla="*/ 486076 h 505326"/>
              <a:gd name="connsiteX8" fmla="*/ 110690 w 943276"/>
              <a:gd name="connsiteY8" fmla="*/ 505326 h 505326"/>
              <a:gd name="connsiteX9" fmla="*/ 0 w 943276"/>
              <a:gd name="connsiteY9" fmla="*/ 476451 h 505326"/>
              <a:gd name="connsiteX10" fmla="*/ 235819 w 943276"/>
              <a:gd name="connsiteY10" fmla="*/ 298383 h 505326"/>
              <a:gd name="connsiteX11" fmla="*/ 832585 w 943276"/>
              <a:gd name="connsiteY11" fmla="*/ 0 h 505326"/>
              <a:gd name="connsiteX0" fmla="*/ 832585 w 943276"/>
              <a:gd name="connsiteY0" fmla="*/ 0 h 505326"/>
              <a:gd name="connsiteX1" fmla="*/ 856648 w 943276"/>
              <a:gd name="connsiteY1" fmla="*/ 77002 h 505326"/>
              <a:gd name="connsiteX2" fmla="*/ 264695 w 943276"/>
              <a:gd name="connsiteY2" fmla="*/ 317634 h 505326"/>
              <a:gd name="connsiteX3" fmla="*/ 72190 w 943276"/>
              <a:gd name="connsiteY3" fmla="*/ 457200 h 505326"/>
              <a:gd name="connsiteX4" fmla="*/ 288758 w 943276"/>
              <a:gd name="connsiteY4" fmla="*/ 471638 h 505326"/>
              <a:gd name="connsiteX5" fmla="*/ 933650 w 943276"/>
              <a:gd name="connsiteY5" fmla="*/ 370573 h 505326"/>
              <a:gd name="connsiteX6" fmla="*/ 943276 w 943276"/>
              <a:gd name="connsiteY6" fmla="*/ 433137 h 505326"/>
              <a:gd name="connsiteX7" fmla="*/ 500514 w 943276"/>
              <a:gd name="connsiteY7" fmla="*/ 486076 h 505326"/>
              <a:gd name="connsiteX8" fmla="*/ 110690 w 943276"/>
              <a:gd name="connsiteY8" fmla="*/ 505326 h 505326"/>
              <a:gd name="connsiteX9" fmla="*/ 0 w 943276"/>
              <a:gd name="connsiteY9" fmla="*/ 476451 h 505326"/>
              <a:gd name="connsiteX10" fmla="*/ 832585 w 943276"/>
              <a:gd name="connsiteY10" fmla="*/ 0 h 505326"/>
              <a:gd name="connsiteX0" fmla="*/ 832585 w 943276"/>
              <a:gd name="connsiteY0" fmla="*/ 0 h 505326"/>
              <a:gd name="connsiteX1" fmla="*/ 856648 w 943276"/>
              <a:gd name="connsiteY1" fmla="*/ 77002 h 505326"/>
              <a:gd name="connsiteX2" fmla="*/ 264695 w 943276"/>
              <a:gd name="connsiteY2" fmla="*/ 317634 h 505326"/>
              <a:gd name="connsiteX3" fmla="*/ 72190 w 943276"/>
              <a:gd name="connsiteY3" fmla="*/ 457200 h 505326"/>
              <a:gd name="connsiteX4" fmla="*/ 288758 w 943276"/>
              <a:gd name="connsiteY4" fmla="*/ 471638 h 505326"/>
              <a:gd name="connsiteX5" fmla="*/ 933650 w 943276"/>
              <a:gd name="connsiteY5" fmla="*/ 370573 h 505326"/>
              <a:gd name="connsiteX6" fmla="*/ 943276 w 943276"/>
              <a:gd name="connsiteY6" fmla="*/ 433137 h 505326"/>
              <a:gd name="connsiteX7" fmla="*/ 500514 w 943276"/>
              <a:gd name="connsiteY7" fmla="*/ 486076 h 505326"/>
              <a:gd name="connsiteX8" fmla="*/ 110690 w 943276"/>
              <a:gd name="connsiteY8" fmla="*/ 505326 h 505326"/>
              <a:gd name="connsiteX9" fmla="*/ 0 w 943276"/>
              <a:gd name="connsiteY9" fmla="*/ 476451 h 505326"/>
              <a:gd name="connsiteX10" fmla="*/ 832585 w 943276"/>
              <a:gd name="connsiteY10" fmla="*/ 0 h 505326"/>
              <a:gd name="connsiteX0" fmla="*/ 832585 w 943276"/>
              <a:gd name="connsiteY0" fmla="*/ 0 h 505326"/>
              <a:gd name="connsiteX1" fmla="*/ 856648 w 943276"/>
              <a:gd name="connsiteY1" fmla="*/ 77002 h 505326"/>
              <a:gd name="connsiteX2" fmla="*/ 264695 w 943276"/>
              <a:gd name="connsiteY2" fmla="*/ 317634 h 505326"/>
              <a:gd name="connsiteX3" fmla="*/ 72190 w 943276"/>
              <a:gd name="connsiteY3" fmla="*/ 457200 h 505326"/>
              <a:gd name="connsiteX4" fmla="*/ 288758 w 943276"/>
              <a:gd name="connsiteY4" fmla="*/ 471638 h 505326"/>
              <a:gd name="connsiteX5" fmla="*/ 933650 w 943276"/>
              <a:gd name="connsiteY5" fmla="*/ 370573 h 505326"/>
              <a:gd name="connsiteX6" fmla="*/ 943276 w 943276"/>
              <a:gd name="connsiteY6" fmla="*/ 433137 h 505326"/>
              <a:gd name="connsiteX7" fmla="*/ 500514 w 943276"/>
              <a:gd name="connsiteY7" fmla="*/ 486076 h 505326"/>
              <a:gd name="connsiteX8" fmla="*/ 110690 w 943276"/>
              <a:gd name="connsiteY8" fmla="*/ 505326 h 505326"/>
              <a:gd name="connsiteX9" fmla="*/ 0 w 943276"/>
              <a:gd name="connsiteY9" fmla="*/ 476451 h 505326"/>
              <a:gd name="connsiteX10" fmla="*/ 832585 w 943276"/>
              <a:gd name="connsiteY10" fmla="*/ 0 h 505326"/>
              <a:gd name="connsiteX0" fmla="*/ 832585 w 943276"/>
              <a:gd name="connsiteY0" fmla="*/ 0 h 505326"/>
              <a:gd name="connsiteX1" fmla="*/ 808522 w 943276"/>
              <a:gd name="connsiteY1" fmla="*/ 48126 h 505326"/>
              <a:gd name="connsiteX2" fmla="*/ 264695 w 943276"/>
              <a:gd name="connsiteY2" fmla="*/ 317634 h 505326"/>
              <a:gd name="connsiteX3" fmla="*/ 72190 w 943276"/>
              <a:gd name="connsiteY3" fmla="*/ 457200 h 505326"/>
              <a:gd name="connsiteX4" fmla="*/ 288758 w 943276"/>
              <a:gd name="connsiteY4" fmla="*/ 471638 h 505326"/>
              <a:gd name="connsiteX5" fmla="*/ 933650 w 943276"/>
              <a:gd name="connsiteY5" fmla="*/ 370573 h 505326"/>
              <a:gd name="connsiteX6" fmla="*/ 943276 w 943276"/>
              <a:gd name="connsiteY6" fmla="*/ 433137 h 505326"/>
              <a:gd name="connsiteX7" fmla="*/ 500514 w 943276"/>
              <a:gd name="connsiteY7" fmla="*/ 486076 h 505326"/>
              <a:gd name="connsiteX8" fmla="*/ 110690 w 943276"/>
              <a:gd name="connsiteY8" fmla="*/ 505326 h 505326"/>
              <a:gd name="connsiteX9" fmla="*/ 0 w 943276"/>
              <a:gd name="connsiteY9" fmla="*/ 476451 h 505326"/>
              <a:gd name="connsiteX10" fmla="*/ 832585 w 943276"/>
              <a:gd name="connsiteY10" fmla="*/ 0 h 505326"/>
              <a:gd name="connsiteX0" fmla="*/ 832585 w 943276"/>
              <a:gd name="connsiteY0" fmla="*/ 0 h 505326"/>
              <a:gd name="connsiteX1" fmla="*/ 842210 w 943276"/>
              <a:gd name="connsiteY1" fmla="*/ 86627 h 505326"/>
              <a:gd name="connsiteX2" fmla="*/ 264695 w 943276"/>
              <a:gd name="connsiteY2" fmla="*/ 317634 h 505326"/>
              <a:gd name="connsiteX3" fmla="*/ 72190 w 943276"/>
              <a:gd name="connsiteY3" fmla="*/ 457200 h 505326"/>
              <a:gd name="connsiteX4" fmla="*/ 288758 w 943276"/>
              <a:gd name="connsiteY4" fmla="*/ 471638 h 505326"/>
              <a:gd name="connsiteX5" fmla="*/ 933650 w 943276"/>
              <a:gd name="connsiteY5" fmla="*/ 370573 h 505326"/>
              <a:gd name="connsiteX6" fmla="*/ 943276 w 943276"/>
              <a:gd name="connsiteY6" fmla="*/ 433137 h 505326"/>
              <a:gd name="connsiteX7" fmla="*/ 500514 w 943276"/>
              <a:gd name="connsiteY7" fmla="*/ 486076 h 505326"/>
              <a:gd name="connsiteX8" fmla="*/ 110690 w 943276"/>
              <a:gd name="connsiteY8" fmla="*/ 505326 h 505326"/>
              <a:gd name="connsiteX9" fmla="*/ 0 w 943276"/>
              <a:gd name="connsiteY9" fmla="*/ 476451 h 505326"/>
              <a:gd name="connsiteX10" fmla="*/ 832585 w 943276"/>
              <a:gd name="connsiteY10" fmla="*/ 0 h 505326"/>
              <a:gd name="connsiteX0" fmla="*/ 832585 w 943276"/>
              <a:gd name="connsiteY0" fmla="*/ 0 h 505326"/>
              <a:gd name="connsiteX1" fmla="*/ 842210 w 943276"/>
              <a:gd name="connsiteY1" fmla="*/ 86627 h 505326"/>
              <a:gd name="connsiteX2" fmla="*/ 264695 w 943276"/>
              <a:gd name="connsiteY2" fmla="*/ 317634 h 505326"/>
              <a:gd name="connsiteX3" fmla="*/ 72190 w 943276"/>
              <a:gd name="connsiteY3" fmla="*/ 457200 h 505326"/>
              <a:gd name="connsiteX4" fmla="*/ 288758 w 943276"/>
              <a:gd name="connsiteY4" fmla="*/ 471638 h 505326"/>
              <a:gd name="connsiteX5" fmla="*/ 933650 w 943276"/>
              <a:gd name="connsiteY5" fmla="*/ 370573 h 505326"/>
              <a:gd name="connsiteX6" fmla="*/ 943276 w 943276"/>
              <a:gd name="connsiteY6" fmla="*/ 433137 h 505326"/>
              <a:gd name="connsiteX7" fmla="*/ 500514 w 943276"/>
              <a:gd name="connsiteY7" fmla="*/ 486076 h 505326"/>
              <a:gd name="connsiteX8" fmla="*/ 110690 w 943276"/>
              <a:gd name="connsiteY8" fmla="*/ 505326 h 505326"/>
              <a:gd name="connsiteX9" fmla="*/ 0 w 943276"/>
              <a:gd name="connsiteY9" fmla="*/ 476451 h 505326"/>
              <a:gd name="connsiteX10" fmla="*/ 832585 w 943276"/>
              <a:gd name="connsiteY10" fmla="*/ 0 h 505326"/>
              <a:gd name="connsiteX0" fmla="*/ 832585 w 943276"/>
              <a:gd name="connsiteY0" fmla="*/ 0 h 505326"/>
              <a:gd name="connsiteX1" fmla="*/ 842210 w 943276"/>
              <a:gd name="connsiteY1" fmla="*/ 86627 h 505326"/>
              <a:gd name="connsiteX2" fmla="*/ 72190 w 943276"/>
              <a:gd name="connsiteY2" fmla="*/ 457200 h 505326"/>
              <a:gd name="connsiteX3" fmla="*/ 288758 w 943276"/>
              <a:gd name="connsiteY3" fmla="*/ 471638 h 505326"/>
              <a:gd name="connsiteX4" fmla="*/ 933650 w 943276"/>
              <a:gd name="connsiteY4" fmla="*/ 370573 h 505326"/>
              <a:gd name="connsiteX5" fmla="*/ 943276 w 943276"/>
              <a:gd name="connsiteY5" fmla="*/ 433137 h 505326"/>
              <a:gd name="connsiteX6" fmla="*/ 500514 w 943276"/>
              <a:gd name="connsiteY6" fmla="*/ 486076 h 505326"/>
              <a:gd name="connsiteX7" fmla="*/ 110690 w 943276"/>
              <a:gd name="connsiteY7" fmla="*/ 505326 h 505326"/>
              <a:gd name="connsiteX8" fmla="*/ 0 w 943276"/>
              <a:gd name="connsiteY8" fmla="*/ 476451 h 505326"/>
              <a:gd name="connsiteX9" fmla="*/ 832585 w 943276"/>
              <a:gd name="connsiteY9" fmla="*/ 0 h 505326"/>
              <a:gd name="connsiteX0" fmla="*/ 832585 w 943276"/>
              <a:gd name="connsiteY0" fmla="*/ 0 h 505326"/>
              <a:gd name="connsiteX1" fmla="*/ 842210 w 943276"/>
              <a:gd name="connsiteY1" fmla="*/ 86627 h 505326"/>
              <a:gd name="connsiteX2" fmla="*/ 72190 w 943276"/>
              <a:gd name="connsiteY2" fmla="*/ 457200 h 505326"/>
              <a:gd name="connsiteX3" fmla="*/ 288758 w 943276"/>
              <a:gd name="connsiteY3" fmla="*/ 471638 h 505326"/>
              <a:gd name="connsiteX4" fmla="*/ 933650 w 943276"/>
              <a:gd name="connsiteY4" fmla="*/ 370573 h 505326"/>
              <a:gd name="connsiteX5" fmla="*/ 943276 w 943276"/>
              <a:gd name="connsiteY5" fmla="*/ 433137 h 505326"/>
              <a:gd name="connsiteX6" fmla="*/ 500514 w 943276"/>
              <a:gd name="connsiteY6" fmla="*/ 486076 h 505326"/>
              <a:gd name="connsiteX7" fmla="*/ 110690 w 943276"/>
              <a:gd name="connsiteY7" fmla="*/ 505326 h 505326"/>
              <a:gd name="connsiteX8" fmla="*/ 0 w 943276"/>
              <a:gd name="connsiteY8" fmla="*/ 476451 h 505326"/>
              <a:gd name="connsiteX9" fmla="*/ 832585 w 943276"/>
              <a:gd name="connsiteY9" fmla="*/ 0 h 505326"/>
              <a:gd name="connsiteX0" fmla="*/ 832585 w 943276"/>
              <a:gd name="connsiteY0" fmla="*/ 0 h 505326"/>
              <a:gd name="connsiteX1" fmla="*/ 842210 w 943276"/>
              <a:gd name="connsiteY1" fmla="*/ 86627 h 505326"/>
              <a:gd name="connsiteX2" fmla="*/ 72190 w 943276"/>
              <a:gd name="connsiteY2" fmla="*/ 457200 h 505326"/>
              <a:gd name="connsiteX3" fmla="*/ 288758 w 943276"/>
              <a:gd name="connsiteY3" fmla="*/ 471638 h 505326"/>
              <a:gd name="connsiteX4" fmla="*/ 933650 w 943276"/>
              <a:gd name="connsiteY4" fmla="*/ 370573 h 505326"/>
              <a:gd name="connsiteX5" fmla="*/ 943276 w 943276"/>
              <a:gd name="connsiteY5" fmla="*/ 433137 h 505326"/>
              <a:gd name="connsiteX6" fmla="*/ 500514 w 943276"/>
              <a:gd name="connsiteY6" fmla="*/ 486076 h 505326"/>
              <a:gd name="connsiteX7" fmla="*/ 110690 w 943276"/>
              <a:gd name="connsiteY7" fmla="*/ 505326 h 505326"/>
              <a:gd name="connsiteX8" fmla="*/ 0 w 943276"/>
              <a:gd name="connsiteY8" fmla="*/ 476451 h 505326"/>
              <a:gd name="connsiteX9" fmla="*/ 832585 w 943276"/>
              <a:gd name="connsiteY9" fmla="*/ 0 h 505326"/>
              <a:gd name="connsiteX0" fmla="*/ 832585 w 943276"/>
              <a:gd name="connsiteY0" fmla="*/ 0 h 505326"/>
              <a:gd name="connsiteX1" fmla="*/ 842210 w 943276"/>
              <a:gd name="connsiteY1" fmla="*/ 86627 h 505326"/>
              <a:gd name="connsiteX2" fmla="*/ 72190 w 943276"/>
              <a:gd name="connsiteY2" fmla="*/ 457200 h 505326"/>
              <a:gd name="connsiteX3" fmla="*/ 288758 w 943276"/>
              <a:gd name="connsiteY3" fmla="*/ 471638 h 505326"/>
              <a:gd name="connsiteX4" fmla="*/ 933650 w 943276"/>
              <a:gd name="connsiteY4" fmla="*/ 370573 h 505326"/>
              <a:gd name="connsiteX5" fmla="*/ 943276 w 943276"/>
              <a:gd name="connsiteY5" fmla="*/ 433137 h 505326"/>
              <a:gd name="connsiteX6" fmla="*/ 500514 w 943276"/>
              <a:gd name="connsiteY6" fmla="*/ 486076 h 505326"/>
              <a:gd name="connsiteX7" fmla="*/ 110690 w 943276"/>
              <a:gd name="connsiteY7" fmla="*/ 505326 h 505326"/>
              <a:gd name="connsiteX8" fmla="*/ 0 w 943276"/>
              <a:gd name="connsiteY8" fmla="*/ 476451 h 505326"/>
              <a:gd name="connsiteX9" fmla="*/ 832585 w 943276"/>
              <a:gd name="connsiteY9" fmla="*/ 0 h 505326"/>
              <a:gd name="connsiteX0" fmla="*/ 832585 w 943276"/>
              <a:gd name="connsiteY0" fmla="*/ 0 h 505326"/>
              <a:gd name="connsiteX1" fmla="*/ 842210 w 943276"/>
              <a:gd name="connsiteY1" fmla="*/ 86627 h 505326"/>
              <a:gd name="connsiteX2" fmla="*/ 72190 w 943276"/>
              <a:gd name="connsiteY2" fmla="*/ 457200 h 505326"/>
              <a:gd name="connsiteX3" fmla="*/ 288758 w 943276"/>
              <a:gd name="connsiteY3" fmla="*/ 471638 h 505326"/>
              <a:gd name="connsiteX4" fmla="*/ 933650 w 943276"/>
              <a:gd name="connsiteY4" fmla="*/ 370573 h 505326"/>
              <a:gd name="connsiteX5" fmla="*/ 943276 w 943276"/>
              <a:gd name="connsiteY5" fmla="*/ 433137 h 505326"/>
              <a:gd name="connsiteX6" fmla="*/ 500514 w 943276"/>
              <a:gd name="connsiteY6" fmla="*/ 486076 h 505326"/>
              <a:gd name="connsiteX7" fmla="*/ 110690 w 943276"/>
              <a:gd name="connsiteY7" fmla="*/ 505326 h 505326"/>
              <a:gd name="connsiteX8" fmla="*/ 0 w 943276"/>
              <a:gd name="connsiteY8" fmla="*/ 476451 h 505326"/>
              <a:gd name="connsiteX9" fmla="*/ 832585 w 943276"/>
              <a:gd name="connsiteY9" fmla="*/ 0 h 505326"/>
              <a:gd name="connsiteX0" fmla="*/ 832585 w 943276"/>
              <a:gd name="connsiteY0" fmla="*/ 0 h 505326"/>
              <a:gd name="connsiteX1" fmla="*/ 842210 w 943276"/>
              <a:gd name="connsiteY1" fmla="*/ 86627 h 505326"/>
              <a:gd name="connsiteX2" fmla="*/ 72190 w 943276"/>
              <a:gd name="connsiteY2" fmla="*/ 457200 h 505326"/>
              <a:gd name="connsiteX3" fmla="*/ 288758 w 943276"/>
              <a:gd name="connsiteY3" fmla="*/ 471638 h 505326"/>
              <a:gd name="connsiteX4" fmla="*/ 933650 w 943276"/>
              <a:gd name="connsiteY4" fmla="*/ 370573 h 505326"/>
              <a:gd name="connsiteX5" fmla="*/ 943276 w 943276"/>
              <a:gd name="connsiteY5" fmla="*/ 433137 h 505326"/>
              <a:gd name="connsiteX6" fmla="*/ 500514 w 943276"/>
              <a:gd name="connsiteY6" fmla="*/ 486076 h 505326"/>
              <a:gd name="connsiteX7" fmla="*/ 110690 w 943276"/>
              <a:gd name="connsiteY7" fmla="*/ 505326 h 505326"/>
              <a:gd name="connsiteX8" fmla="*/ 0 w 943276"/>
              <a:gd name="connsiteY8" fmla="*/ 476451 h 505326"/>
              <a:gd name="connsiteX9" fmla="*/ 832585 w 943276"/>
              <a:gd name="connsiteY9" fmla="*/ 0 h 505326"/>
              <a:gd name="connsiteX0" fmla="*/ 832585 w 943276"/>
              <a:gd name="connsiteY0" fmla="*/ 0 h 508872"/>
              <a:gd name="connsiteX1" fmla="*/ 842210 w 943276"/>
              <a:gd name="connsiteY1" fmla="*/ 86627 h 508872"/>
              <a:gd name="connsiteX2" fmla="*/ 72190 w 943276"/>
              <a:gd name="connsiteY2" fmla="*/ 457200 h 508872"/>
              <a:gd name="connsiteX3" fmla="*/ 288758 w 943276"/>
              <a:gd name="connsiteY3" fmla="*/ 471638 h 508872"/>
              <a:gd name="connsiteX4" fmla="*/ 933650 w 943276"/>
              <a:gd name="connsiteY4" fmla="*/ 370573 h 508872"/>
              <a:gd name="connsiteX5" fmla="*/ 943276 w 943276"/>
              <a:gd name="connsiteY5" fmla="*/ 433137 h 508872"/>
              <a:gd name="connsiteX6" fmla="*/ 500514 w 943276"/>
              <a:gd name="connsiteY6" fmla="*/ 486076 h 508872"/>
              <a:gd name="connsiteX7" fmla="*/ 110690 w 943276"/>
              <a:gd name="connsiteY7" fmla="*/ 505326 h 508872"/>
              <a:gd name="connsiteX8" fmla="*/ 0 w 943276"/>
              <a:gd name="connsiteY8" fmla="*/ 476451 h 508872"/>
              <a:gd name="connsiteX9" fmla="*/ 832585 w 943276"/>
              <a:gd name="connsiteY9" fmla="*/ 0 h 508872"/>
              <a:gd name="connsiteX0" fmla="*/ 832585 w 943276"/>
              <a:gd name="connsiteY0" fmla="*/ 0 h 486076"/>
              <a:gd name="connsiteX1" fmla="*/ 842210 w 943276"/>
              <a:gd name="connsiteY1" fmla="*/ 86627 h 486076"/>
              <a:gd name="connsiteX2" fmla="*/ 72190 w 943276"/>
              <a:gd name="connsiteY2" fmla="*/ 457200 h 486076"/>
              <a:gd name="connsiteX3" fmla="*/ 288758 w 943276"/>
              <a:gd name="connsiteY3" fmla="*/ 471638 h 486076"/>
              <a:gd name="connsiteX4" fmla="*/ 933650 w 943276"/>
              <a:gd name="connsiteY4" fmla="*/ 370573 h 486076"/>
              <a:gd name="connsiteX5" fmla="*/ 943276 w 943276"/>
              <a:gd name="connsiteY5" fmla="*/ 433137 h 486076"/>
              <a:gd name="connsiteX6" fmla="*/ 500514 w 943276"/>
              <a:gd name="connsiteY6" fmla="*/ 486076 h 486076"/>
              <a:gd name="connsiteX7" fmla="*/ 0 w 943276"/>
              <a:gd name="connsiteY7" fmla="*/ 476451 h 486076"/>
              <a:gd name="connsiteX8" fmla="*/ 832585 w 943276"/>
              <a:gd name="connsiteY8" fmla="*/ 0 h 486076"/>
              <a:gd name="connsiteX0" fmla="*/ 832585 w 943276"/>
              <a:gd name="connsiteY0" fmla="*/ 0 h 524654"/>
              <a:gd name="connsiteX1" fmla="*/ 842210 w 943276"/>
              <a:gd name="connsiteY1" fmla="*/ 86627 h 524654"/>
              <a:gd name="connsiteX2" fmla="*/ 72190 w 943276"/>
              <a:gd name="connsiteY2" fmla="*/ 457200 h 524654"/>
              <a:gd name="connsiteX3" fmla="*/ 288758 w 943276"/>
              <a:gd name="connsiteY3" fmla="*/ 471638 h 524654"/>
              <a:gd name="connsiteX4" fmla="*/ 933650 w 943276"/>
              <a:gd name="connsiteY4" fmla="*/ 370573 h 524654"/>
              <a:gd name="connsiteX5" fmla="*/ 943276 w 943276"/>
              <a:gd name="connsiteY5" fmla="*/ 433137 h 524654"/>
              <a:gd name="connsiteX6" fmla="*/ 500514 w 943276"/>
              <a:gd name="connsiteY6" fmla="*/ 486076 h 524654"/>
              <a:gd name="connsiteX7" fmla="*/ 0 w 943276"/>
              <a:gd name="connsiteY7" fmla="*/ 476451 h 524654"/>
              <a:gd name="connsiteX8" fmla="*/ 832585 w 943276"/>
              <a:gd name="connsiteY8" fmla="*/ 0 h 524654"/>
              <a:gd name="connsiteX0" fmla="*/ 832585 w 943276"/>
              <a:gd name="connsiteY0" fmla="*/ 0 h 524654"/>
              <a:gd name="connsiteX1" fmla="*/ 842210 w 943276"/>
              <a:gd name="connsiteY1" fmla="*/ 86627 h 524654"/>
              <a:gd name="connsiteX2" fmla="*/ 33688 w 943276"/>
              <a:gd name="connsiteY2" fmla="*/ 466826 h 524654"/>
              <a:gd name="connsiteX3" fmla="*/ 288758 w 943276"/>
              <a:gd name="connsiteY3" fmla="*/ 471638 h 524654"/>
              <a:gd name="connsiteX4" fmla="*/ 933650 w 943276"/>
              <a:gd name="connsiteY4" fmla="*/ 370573 h 524654"/>
              <a:gd name="connsiteX5" fmla="*/ 943276 w 943276"/>
              <a:gd name="connsiteY5" fmla="*/ 433137 h 524654"/>
              <a:gd name="connsiteX6" fmla="*/ 500514 w 943276"/>
              <a:gd name="connsiteY6" fmla="*/ 486076 h 524654"/>
              <a:gd name="connsiteX7" fmla="*/ 0 w 943276"/>
              <a:gd name="connsiteY7" fmla="*/ 476451 h 524654"/>
              <a:gd name="connsiteX8" fmla="*/ 832585 w 943276"/>
              <a:gd name="connsiteY8" fmla="*/ 0 h 524654"/>
              <a:gd name="connsiteX0" fmla="*/ 832585 w 943276"/>
              <a:gd name="connsiteY0" fmla="*/ 0 h 524654"/>
              <a:gd name="connsiteX1" fmla="*/ 842210 w 943276"/>
              <a:gd name="connsiteY1" fmla="*/ 86627 h 524654"/>
              <a:gd name="connsiteX2" fmla="*/ 62563 w 943276"/>
              <a:gd name="connsiteY2" fmla="*/ 476451 h 524654"/>
              <a:gd name="connsiteX3" fmla="*/ 288758 w 943276"/>
              <a:gd name="connsiteY3" fmla="*/ 471638 h 524654"/>
              <a:gd name="connsiteX4" fmla="*/ 933650 w 943276"/>
              <a:gd name="connsiteY4" fmla="*/ 370573 h 524654"/>
              <a:gd name="connsiteX5" fmla="*/ 943276 w 943276"/>
              <a:gd name="connsiteY5" fmla="*/ 433137 h 524654"/>
              <a:gd name="connsiteX6" fmla="*/ 500514 w 943276"/>
              <a:gd name="connsiteY6" fmla="*/ 486076 h 524654"/>
              <a:gd name="connsiteX7" fmla="*/ 0 w 943276"/>
              <a:gd name="connsiteY7" fmla="*/ 476451 h 524654"/>
              <a:gd name="connsiteX8" fmla="*/ 832585 w 943276"/>
              <a:gd name="connsiteY8" fmla="*/ 0 h 524654"/>
              <a:gd name="connsiteX0" fmla="*/ 847023 w 957714"/>
              <a:gd name="connsiteY0" fmla="*/ 0 h 524654"/>
              <a:gd name="connsiteX1" fmla="*/ 856648 w 957714"/>
              <a:gd name="connsiteY1" fmla="*/ 86627 h 524654"/>
              <a:gd name="connsiteX2" fmla="*/ 77001 w 957714"/>
              <a:gd name="connsiteY2" fmla="*/ 476451 h 524654"/>
              <a:gd name="connsiteX3" fmla="*/ 303196 w 957714"/>
              <a:gd name="connsiteY3" fmla="*/ 471638 h 524654"/>
              <a:gd name="connsiteX4" fmla="*/ 948088 w 957714"/>
              <a:gd name="connsiteY4" fmla="*/ 370573 h 524654"/>
              <a:gd name="connsiteX5" fmla="*/ 957714 w 957714"/>
              <a:gd name="connsiteY5" fmla="*/ 433137 h 524654"/>
              <a:gd name="connsiteX6" fmla="*/ 514952 w 957714"/>
              <a:gd name="connsiteY6" fmla="*/ 486076 h 524654"/>
              <a:gd name="connsiteX7" fmla="*/ 0 w 957714"/>
              <a:gd name="connsiteY7" fmla="*/ 476451 h 524654"/>
              <a:gd name="connsiteX8" fmla="*/ 847023 w 957714"/>
              <a:gd name="connsiteY8" fmla="*/ 0 h 524654"/>
              <a:gd name="connsiteX0" fmla="*/ 847023 w 957714"/>
              <a:gd name="connsiteY0" fmla="*/ 0 h 491494"/>
              <a:gd name="connsiteX1" fmla="*/ 856648 w 957714"/>
              <a:gd name="connsiteY1" fmla="*/ 86627 h 491494"/>
              <a:gd name="connsiteX2" fmla="*/ 77001 w 957714"/>
              <a:gd name="connsiteY2" fmla="*/ 476451 h 491494"/>
              <a:gd name="connsiteX3" fmla="*/ 303196 w 957714"/>
              <a:gd name="connsiteY3" fmla="*/ 471638 h 491494"/>
              <a:gd name="connsiteX4" fmla="*/ 948088 w 957714"/>
              <a:gd name="connsiteY4" fmla="*/ 370573 h 491494"/>
              <a:gd name="connsiteX5" fmla="*/ 957714 w 957714"/>
              <a:gd name="connsiteY5" fmla="*/ 433137 h 491494"/>
              <a:gd name="connsiteX6" fmla="*/ 0 w 957714"/>
              <a:gd name="connsiteY6" fmla="*/ 476451 h 491494"/>
              <a:gd name="connsiteX7" fmla="*/ 847023 w 957714"/>
              <a:gd name="connsiteY7" fmla="*/ 0 h 491494"/>
              <a:gd name="connsiteX0" fmla="*/ 847023 w 957714"/>
              <a:gd name="connsiteY0" fmla="*/ 0 h 529322"/>
              <a:gd name="connsiteX1" fmla="*/ 856648 w 957714"/>
              <a:gd name="connsiteY1" fmla="*/ 86627 h 529322"/>
              <a:gd name="connsiteX2" fmla="*/ 77001 w 957714"/>
              <a:gd name="connsiteY2" fmla="*/ 476451 h 529322"/>
              <a:gd name="connsiteX3" fmla="*/ 303196 w 957714"/>
              <a:gd name="connsiteY3" fmla="*/ 471638 h 529322"/>
              <a:gd name="connsiteX4" fmla="*/ 948088 w 957714"/>
              <a:gd name="connsiteY4" fmla="*/ 370573 h 529322"/>
              <a:gd name="connsiteX5" fmla="*/ 957714 w 957714"/>
              <a:gd name="connsiteY5" fmla="*/ 433137 h 529322"/>
              <a:gd name="connsiteX6" fmla="*/ 0 w 957714"/>
              <a:gd name="connsiteY6" fmla="*/ 476451 h 529322"/>
              <a:gd name="connsiteX7" fmla="*/ 847023 w 957714"/>
              <a:gd name="connsiteY7" fmla="*/ 0 h 529322"/>
              <a:gd name="connsiteX0" fmla="*/ 847023 w 957714"/>
              <a:gd name="connsiteY0" fmla="*/ 0 h 535858"/>
              <a:gd name="connsiteX1" fmla="*/ 856648 w 957714"/>
              <a:gd name="connsiteY1" fmla="*/ 86627 h 535858"/>
              <a:gd name="connsiteX2" fmla="*/ 77001 w 957714"/>
              <a:gd name="connsiteY2" fmla="*/ 476451 h 535858"/>
              <a:gd name="connsiteX3" fmla="*/ 303196 w 957714"/>
              <a:gd name="connsiteY3" fmla="*/ 471638 h 535858"/>
              <a:gd name="connsiteX4" fmla="*/ 948088 w 957714"/>
              <a:gd name="connsiteY4" fmla="*/ 370573 h 535858"/>
              <a:gd name="connsiteX5" fmla="*/ 957714 w 957714"/>
              <a:gd name="connsiteY5" fmla="*/ 433137 h 535858"/>
              <a:gd name="connsiteX6" fmla="*/ 0 w 957714"/>
              <a:gd name="connsiteY6" fmla="*/ 476451 h 535858"/>
              <a:gd name="connsiteX7" fmla="*/ 847023 w 957714"/>
              <a:gd name="connsiteY7" fmla="*/ 0 h 535858"/>
              <a:gd name="connsiteX0" fmla="*/ 847023 w 957714"/>
              <a:gd name="connsiteY0" fmla="*/ 0 h 535858"/>
              <a:gd name="connsiteX1" fmla="*/ 856648 w 957714"/>
              <a:gd name="connsiteY1" fmla="*/ 86627 h 535858"/>
              <a:gd name="connsiteX2" fmla="*/ 77001 w 957714"/>
              <a:gd name="connsiteY2" fmla="*/ 476451 h 535858"/>
              <a:gd name="connsiteX3" fmla="*/ 948088 w 957714"/>
              <a:gd name="connsiteY3" fmla="*/ 370573 h 535858"/>
              <a:gd name="connsiteX4" fmla="*/ 957714 w 957714"/>
              <a:gd name="connsiteY4" fmla="*/ 433137 h 535858"/>
              <a:gd name="connsiteX5" fmla="*/ 0 w 957714"/>
              <a:gd name="connsiteY5" fmla="*/ 476451 h 535858"/>
              <a:gd name="connsiteX6" fmla="*/ 847023 w 957714"/>
              <a:gd name="connsiteY6" fmla="*/ 0 h 535858"/>
              <a:gd name="connsiteX0" fmla="*/ 847023 w 957714"/>
              <a:gd name="connsiteY0" fmla="*/ 0 h 535858"/>
              <a:gd name="connsiteX1" fmla="*/ 856648 w 957714"/>
              <a:gd name="connsiteY1" fmla="*/ 86627 h 535858"/>
              <a:gd name="connsiteX2" fmla="*/ 77001 w 957714"/>
              <a:gd name="connsiteY2" fmla="*/ 476451 h 535858"/>
              <a:gd name="connsiteX3" fmla="*/ 948088 w 957714"/>
              <a:gd name="connsiteY3" fmla="*/ 370573 h 535858"/>
              <a:gd name="connsiteX4" fmla="*/ 957714 w 957714"/>
              <a:gd name="connsiteY4" fmla="*/ 433137 h 535858"/>
              <a:gd name="connsiteX5" fmla="*/ 0 w 957714"/>
              <a:gd name="connsiteY5" fmla="*/ 476451 h 535858"/>
              <a:gd name="connsiteX6" fmla="*/ 847023 w 957714"/>
              <a:gd name="connsiteY6" fmla="*/ 0 h 535858"/>
              <a:gd name="connsiteX0" fmla="*/ 847023 w 957714"/>
              <a:gd name="connsiteY0" fmla="*/ 0 h 535858"/>
              <a:gd name="connsiteX1" fmla="*/ 856648 w 957714"/>
              <a:gd name="connsiteY1" fmla="*/ 86627 h 535858"/>
              <a:gd name="connsiteX2" fmla="*/ 77001 w 957714"/>
              <a:gd name="connsiteY2" fmla="*/ 476451 h 535858"/>
              <a:gd name="connsiteX3" fmla="*/ 948088 w 957714"/>
              <a:gd name="connsiteY3" fmla="*/ 370573 h 535858"/>
              <a:gd name="connsiteX4" fmla="*/ 957714 w 957714"/>
              <a:gd name="connsiteY4" fmla="*/ 433137 h 535858"/>
              <a:gd name="connsiteX5" fmla="*/ 0 w 957714"/>
              <a:gd name="connsiteY5" fmla="*/ 476451 h 535858"/>
              <a:gd name="connsiteX6" fmla="*/ 847023 w 957714"/>
              <a:gd name="connsiteY6" fmla="*/ 0 h 535858"/>
              <a:gd name="connsiteX0" fmla="*/ 847023 w 957714"/>
              <a:gd name="connsiteY0" fmla="*/ 0 h 535858"/>
              <a:gd name="connsiteX1" fmla="*/ 856648 w 957714"/>
              <a:gd name="connsiteY1" fmla="*/ 86627 h 535858"/>
              <a:gd name="connsiteX2" fmla="*/ 77001 w 957714"/>
              <a:gd name="connsiteY2" fmla="*/ 476451 h 535858"/>
              <a:gd name="connsiteX3" fmla="*/ 948088 w 957714"/>
              <a:gd name="connsiteY3" fmla="*/ 370573 h 535858"/>
              <a:gd name="connsiteX4" fmla="*/ 957714 w 957714"/>
              <a:gd name="connsiteY4" fmla="*/ 433137 h 535858"/>
              <a:gd name="connsiteX5" fmla="*/ 0 w 957714"/>
              <a:gd name="connsiteY5" fmla="*/ 476451 h 535858"/>
              <a:gd name="connsiteX6" fmla="*/ 847023 w 957714"/>
              <a:gd name="connsiteY6" fmla="*/ 0 h 535858"/>
              <a:gd name="connsiteX0" fmla="*/ 847023 w 957714"/>
              <a:gd name="connsiteY0" fmla="*/ 0 h 535858"/>
              <a:gd name="connsiteX1" fmla="*/ 856648 w 957714"/>
              <a:gd name="connsiteY1" fmla="*/ 86627 h 535858"/>
              <a:gd name="connsiteX2" fmla="*/ 77001 w 957714"/>
              <a:gd name="connsiteY2" fmla="*/ 476451 h 535858"/>
              <a:gd name="connsiteX3" fmla="*/ 948088 w 957714"/>
              <a:gd name="connsiteY3" fmla="*/ 370573 h 535858"/>
              <a:gd name="connsiteX4" fmla="*/ 957714 w 957714"/>
              <a:gd name="connsiteY4" fmla="*/ 433137 h 535858"/>
              <a:gd name="connsiteX5" fmla="*/ 0 w 957714"/>
              <a:gd name="connsiteY5" fmla="*/ 476451 h 535858"/>
              <a:gd name="connsiteX6" fmla="*/ 847023 w 957714"/>
              <a:gd name="connsiteY6" fmla="*/ 0 h 535858"/>
              <a:gd name="connsiteX0" fmla="*/ 847023 w 957714"/>
              <a:gd name="connsiteY0" fmla="*/ 0 h 535858"/>
              <a:gd name="connsiteX1" fmla="*/ 856648 w 957714"/>
              <a:gd name="connsiteY1" fmla="*/ 86627 h 535858"/>
              <a:gd name="connsiteX2" fmla="*/ 77001 w 957714"/>
              <a:gd name="connsiteY2" fmla="*/ 476451 h 535858"/>
              <a:gd name="connsiteX3" fmla="*/ 948088 w 957714"/>
              <a:gd name="connsiteY3" fmla="*/ 360947 h 535858"/>
              <a:gd name="connsiteX4" fmla="*/ 957714 w 957714"/>
              <a:gd name="connsiteY4" fmla="*/ 433137 h 535858"/>
              <a:gd name="connsiteX5" fmla="*/ 0 w 957714"/>
              <a:gd name="connsiteY5" fmla="*/ 476451 h 535858"/>
              <a:gd name="connsiteX6" fmla="*/ 847023 w 957714"/>
              <a:gd name="connsiteY6" fmla="*/ 0 h 535858"/>
              <a:gd name="connsiteX0" fmla="*/ 827772 w 938463"/>
              <a:gd name="connsiteY0" fmla="*/ 0 h 535858"/>
              <a:gd name="connsiteX1" fmla="*/ 837397 w 938463"/>
              <a:gd name="connsiteY1" fmla="*/ 86627 h 535858"/>
              <a:gd name="connsiteX2" fmla="*/ 57750 w 938463"/>
              <a:gd name="connsiteY2" fmla="*/ 476451 h 535858"/>
              <a:gd name="connsiteX3" fmla="*/ 928837 w 938463"/>
              <a:gd name="connsiteY3" fmla="*/ 360947 h 535858"/>
              <a:gd name="connsiteX4" fmla="*/ 938463 w 938463"/>
              <a:gd name="connsiteY4" fmla="*/ 433137 h 535858"/>
              <a:gd name="connsiteX5" fmla="*/ 0 w 938463"/>
              <a:gd name="connsiteY5" fmla="*/ 476451 h 535858"/>
              <a:gd name="connsiteX6" fmla="*/ 827772 w 938463"/>
              <a:gd name="connsiteY6" fmla="*/ 0 h 535858"/>
              <a:gd name="connsiteX0" fmla="*/ 847022 w 957713"/>
              <a:gd name="connsiteY0" fmla="*/ 0 h 535858"/>
              <a:gd name="connsiteX1" fmla="*/ 856647 w 957713"/>
              <a:gd name="connsiteY1" fmla="*/ 86627 h 535858"/>
              <a:gd name="connsiteX2" fmla="*/ 77000 w 957713"/>
              <a:gd name="connsiteY2" fmla="*/ 476451 h 535858"/>
              <a:gd name="connsiteX3" fmla="*/ 948087 w 957713"/>
              <a:gd name="connsiteY3" fmla="*/ 360947 h 535858"/>
              <a:gd name="connsiteX4" fmla="*/ 957713 w 957713"/>
              <a:gd name="connsiteY4" fmla="*/ 433137 h 535858"/>
              <a:gd name="connsiteX5" fmla="*/ 0 w 957713"/>
              <a:gd name="connsiteY5" fmla="*/ 476451 h 535858"/>
              <a:gd name="connsiteX6" fmla="*/ 847022 w 957713"/>
              <a:gd name="connsiteY6" fmla="*/ 0 h 535858"/>
              <a:gd name="connsiteX0" fmla="*/ 847022 w 957713"/>
              <a:gd name="connsiteY0" fmla="*/ 0 h 535858"/>
              <a:gd name="connsiteX1" fmla="*/ 856647 w 957713"/>
              <a:gd name="connsiteY1" fmla="*/ 86627 h 535858"/>
              <a:gd name="connsiteX2" fmla="*/ 52937 w 957713"/>
              <a:gd name="connsiteY2" fmla="*/ 466826 h 535858"/>
              <a:gd name="connsiteX3" fmla="*/ 948087 w 957713"/>
              <a:gd name="connsiteY3" fmla="*/ 360947 h 535858"/>
              <a:gd name="connsiteX4" fmla="*/ 957713 w 957713"/>
              <a:gd name="connsiteY4" fmla="*/ 433137 h 535858"/>
              <a:gd name="connsiteX5" fmla="*/ 0 w 957713"/>
              <a:gd name="connsiteY5" fmla="*/ 476451 h 535858"/>
              <a:gd name="connsiteX6" fmla="*/ 847022 w 957713"/>
              <a:gd name="connsiteY6" fmla="*/ 0 h 535858"/>
              <a:gd name="connsiteX0" fmla="*/ 847022 w 957713"/>
              <a:gd name="connsiteY0" fmla="*/ 0 h 535858"/>
              <a:gd name="connsiteX1" fmla="*/ 856647 w 957713"/>
              <a:gd name="connsiteY1" fmla="*/ 86627 h 535858"/>
              <a:gd name="connsiteX2" fmla="*/ 52937 w 957713"/>
              <a:gd name="connsiteY2" fmla="*/ 466826 h 535858"/>
              <a:gd name="connsiteX3" fmla="*/ 948087 w 957713"/>
              <a:gd name="connsiteY3" fmla="*/ 360947 h 535858"/>
              <a:gd name="connsiteX4" fmla="*/ 957713 w 957713"/>
              <a:gd name="connsiteY4" fmla="*/ 433137 h 535858"/>
              <a:gd name="connsiteX5" fmla="*/ 0 w 957713"/>
              <a:gd name="connsiteY5" fmla="*/ 476451 h 535858"/>
              <a:gd name="connsiteX6" fmla="*/ 847022 w 957713"/>
              <a:gd name="connsiteY6" fmla="*/ 0 h 535858"/>
              <a:gd name="connsiteX0" fmla="*/ 847022 w 957713"/>
              <a:gd name="connsiteY0" fmla="*/ 0 h 535858"/>
              <a:gd name="connsiteX1" fmla="*/ 856647 w 957713"/>
              <a:gd name="connsiteY1" fmla="*/ 86627 h 535858"/>
              <a:gd name="connsiteX2" fmla="*/ 52937 w 957713"/>
              <a:gd name="connsiteY2" fmla="*/ 466826 h 535858"/>
              <a:gd name="connsiteX3" fmla="*/ 948087 w 957713"/>
              <a:gd name="connsiteY3" fmla="*/ 360947 h 535858"/>
              <a:gd name="connsiteX4" fmla="*/ 957713 w 957713"/>
              <a:gd name="connsiteY4" fmla="*/ 433137 h 535858"/>
              <a:gd name="connsiteX5" fmla="*/ 0 w 957713"/>
              <a:gd name="connsiteY5" fmla="*/ 476451 h 535858"/>
              <a:gd name="connsiteX6" fmla="*/ 847022 w 957713"/>
              <a:gd name="connsiteY6" fmla="*/ 0 h 535858"/>
              <a:gd name="connsiteX0" fmla="*/ 847022 w 957713"/>
              <a:gd name="connsiteY0" fmla="*/ 0 h 535858"/>
              <a:gd name="connsiteX1" fmla="*/ 856647 w 957713"/>
              <a:gd name="connsiteY1" fmla="*/ 86627 h 535858"/>
              <a:gd name="connsiteX2" fmla="*/ 52937 w 957713"/>
              <a:gd name="connsiteY2" fmla="*/ 466826 h 535858"/>
              <a:gd name="connsiteX3" fmla="*/ 948087 w 957713"/>
              <a:gd name="connsiteY3" fmla="*/ 360947 h 535858"/>
              <a:gd name="connsiteX4" fmla="*/ 957713 w 957713"/>
              <a:gd name="connsiteY4" fmla="*/ 433137 h 535858"/>
              <a:gd name="connsiteX5" fmla="*/ 0 w 957713"/>
              <a:gd name="connsiteY5" fmla="*/ 476451 h 535858"/>
              <a:gd name="connsiteX6" fmla="*/ 847022 w 957713"/>
              <a:gd name="connsiteY6" fmla="*/ 0 h 535858"/>
              <a:gd name="connsiteX0" fmla="*/ 847022 w 957713"/>
              <a:gd name="connsiteY0" fmla="*/ 0 h 535858"/>
              <a:gd name="connsiteX1" fmla="*/ 875897 w 957713"/>
              <a:gd name="connsiteY1" fmla="*/ 77002 h 535858"/>
              <a:gd name="connsiteX2" fmla="*/ 52937 w 957713"/>
              <a:gd name="connsiteY2" fmla="*/ 466826 h 535858"/>
              <a:gd name="connsiteX3" fmla="*/ 948087 w 957713"/>
              <a:gd name="connsiteY3" fmla="*/ 360947 h 535858"/>
              <a:gd name="connsiteX4" fmla="*/ 957713 w 957713"/>
              <a:gd name="connsiteY4" fmla="*/ 433137 h 535858"/>
              <a:gd name="connsiteX5" fmla="*/ 0 w 957713"/>
              <a:gd name="connsiteY5" fmla="*/ 476451 h 535858"/>
              <a:gd name="connsiteX6" fmla="*/ 847022 w 957713"/>
              <a:gd name="connsiteY6" fmla="*/ 0 h 535858"/>
              <a:gd name="connsiteX0" fmla="*/ 847022 w 957713"/>
              <a:gd name="connsiteY0" fmla="*/ 0 h 535858"/>
              <a:gd name="connsiteX1" fmla="*/ 875897 w 957713"/>
              <a:gd name="connsiteY1" fmla="*/ 77002 h 535858"/>
              <a:gd name="connsiteX2" fmla="*/ 52937 w 957713"/>
              <a:gd name="connsiteY2" fmla="*/ 466826 h 535858"/>
              <a:gd name="connsiteX3" fmla="*/ 948087 w 957713"/>
              <a:gd name="connsiteY3" fmla="*/ 360947 h 535858"/>
              <a:gd name="connsiteX4" fmla="*/ 957713 w 957713"/>
              <a:gd name="connsiteY4" fmla="*/ 433137 h 535858"/>
              <a:gd name="connsiteX5" fmla="*/ 0 w 957713"/>
              <a:gd name="connsiteY5" fmla="*/ 476451 h 535858"/>
              <a:gd name="connsiteX6" fmla="*/ 847022 w 957713"/>
              <a:gd name="connsiteY6" fmla="*/ 0 h 535858"/>
              <a:gd name="connsiteX0" fmla="*/ 837396 w 948087"/>
              <a:gd name="connsiteY0" fmla="*/ 0 h 539512"/>
              <a:gd name="connsiteX1" fmla="*/ 866271 w 948087"/>
              <a:gd name="connsiteY1" fmla="*/ 77002 h 539512"/>
              <a:gd name="connsiteX2" fmla="*/ 43311 w 948087"/>
              <a:gd name="connsiteY2" fmla="*/ 466826 h 539512"/>
              <a:gd name="connsiteX3" fmla="*/ 938461 w 948087"/>
              <a:gd name="connsiteY3" fmla="*/ 360947 h 539512"/>
              <a:gd name="connsiteX4" fmla="*/ 948087 w 948087"/>
              <a:gd name="connsiteY4" fmla="*/ 433137 h 539512"/>
              <a:gd name="connsiteX5" fmla="*/ 0 w 948087"/>
              <a:gd name="connsiteY5" fmla="*/ 481264 h 539512"/>
              <a:gd name="connsiteX6" fmla="*/ 837396 w 948087"/>
              <a:gd name="connsiteY6" fmla="*/ 0 h 539512"/>
              <a:gd name="connsiteX0" fmla="*/ 839515 w 950206"/>
              <a:gd name="connsiteY0" fmla="*/ 0 h 539512"/>
              <a:gd name="connsiteX1" fmla="*/ 868390 w 950206"/>
              <a:gd name="connsiteY1" fmla="*/ 77002 h 539512"/>
              <a:gd name="connsiteX2" fmla="*/ 45430 w 950206"/>
              <a:gd name="connsiteY2" fmla="*/ 466826 h 539512"/>
              <a:gd name="connsiteX3" fmla="*/ 940580 w 950206"/>
              <a:gd name="connsiteY3" fmla="*/ 360947 h 539512"/>
              <a:gd name="connsiteX4" fmla="*/ 950206 w 950206"/>
              <a:gd name="connsiteY4" fmla="*/ 433137 h 539512"/>
              <a:gd name="connsiteX5" fmla="*/ 2119 w 950206"/>
              <a:gd name="connsiteY5" fmla="*/ 481264 h 539512"/>
              <a:gd name="connsiteX6" fmla="*/ 839515 w 950206"/>
              <a:gd name="connsiteY6" fmla="*/ 0 h 53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206" h="539512">
                <a:moveTo>
                  <a:pt x="839515" y="0"/>
                </a:moveTo>
                <a:lnTo>
                  <a:pt x="868390" y="77002"/>
                </a:lnTo>
                <a:cubicBezTo>
                  <a:pt x="683907" y="133952"/>
                  <a:pt x="17356" y="421909"/>
                  <a:pt x="45430" y="466826"/>
                </a:cubicBezTo>
                <a:cubicBezTo>
                  <a:pt x="137672" y="538213"/>
                  <a:pt x="673480" y="425917"/>
                  <a:pt x="940580" y="360947"/>
                </a:cubicBezTo>
                <a:lnTo>
                  <a:pt x="950206" y="433137"/>
                </a:lnTo>
                <a:cubicBezTo>
                  <a:pt x="635780" y="481264"/>
                  <a:pt x="148102" y="616018"/>
                  <a:pt x="2119" y="481264"/>
                </a:cubicBezTo>
                <a:cubicBezTo>
                  <a:pt x="-41193" y="372980"/>
                  <a:pt x="590862" y="90639"/>
                  <a:pt x="839515" y="0"/>
                </a:cubicBezTo>
                <a:close/>
              </a:path>
            </a:pathLst>
          </a:custGeom>
          <a:solidFill>
            <a:schemeClr val="accent5">
              <a:lumMod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 name="Freeform 214">
            <a:extLst>
              <a:ext uri="{FF2B5EF4-FFF2-40B4-BE49-F238E27FC236}">
                <a16:creationId xmlns:a16="http://schemas.microsoft.com/office/drawing/2014/main" id="{1611B759-8D25-F503-A7D9-2B1701E17D1B}"/>
              </a:ext>
            </a:extLst>
          </p:cNvPr>
          <p:cNvSpPr/>
          <p:nvPr/>
        </p:nvSpPr>
        <p:spPr bwMode="auto">
          <a:xfrm>
            <a:off x="7430703" y="2233061"/>
            <a:ext cx="529390" cy="620830"/>
          </a:xfrm>
          <a:custGeom>
            <a:avLst/>
            <a:gdLst>
              <a:gd name="connsiteX0" fmla="*/ 529390 w 529390"/>
              <a:gd name="connsiteY0" fmla="*/ 0 h 620830"/>
              <a:gd name="connsiteX1" fmla="*/ 380198 w 529390"/>
              <a:gd name="connsiteY1" fmla="*/ 216568 h 620830"/>
              <a:gd name="connsiteX2" fmla="*/ 182880 w 529390"/>
              <a:gd name="connsiteY2" fmla="*/ 442762 h 620830"/>
              <a:gd name="connsiteX3" fmla="*/ 0 w 529390"/>
              <a:gd name="connsiteY3" fmla="*/ 620830 h 620830"/>
            </a:gdLst>
            <a:ahLst/>
            <a:cxnLst>
              <a:cxn ang="0">
                <a:pos x="connsiteX0" y="connsiteY0"/>
              </a:cxn>
              <a:cxn ang="0">
                <a:pos x="connsiteX1" y="connsiteY1"/>
              </a:cxn>
              <a:cxn ang="0">
                <a:pos x="connsiteX2" y="connsiteY2"/>
              </a:cxn>
              <a:cxn ang="0">
                <a:pos x="connsiteX3" y="connsiteY3"/>
              </a:cxn>
            </a:cxnLst>
            <a:rect l="l" t="t" r="r" b="b"/>
            <a:pathLst>
              <a:path w="529390" h="620830">
                <a:moveTo>
                  <a:pt x="529390" y="0"/>
                </a:moveTo>
                <a:cubicBezTo>
                  <a:pt x="483670" y="71387"/>
                  <a:pt x="437950" y="142775"/>
                  <a:pt x="380198" y="216568"/>
                </a:cubicBezTo>
                <a:cubicBezTo>
                  <a:pt x="322446" y="290361"/>
                  <a:pt x="246246" y="375385"/>
                  <a:pt x="182880" y="442762"/>
                </a:cubicBezTo>
                <a:cubicBezTo>
                  <a:pt x="119514" y="510139"/>
                  <a:pt x="59757" y="565484"/>
                  <a:pt x="0" y="620830"/>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32" name="Group 231">
            <a:extLst>
              <a:ext uri="{FF2B5EF4-FFF2-40B4-BE49-F238E27FC236}">
                <a16:creationId xmlns:a16="http://schemas.microsoft.com/office/drawing/2014/main" id="{A44043EF-B85B-944B-47CE-C9566B6B1EEA}"/>
              </a:ext>
            </a:extLst>
          </p:cNvPr>
          <p:cNvGrpSpPr/>
          <p:nvPr/>
        </p:nvGrpSpPr>
        <p:grpSpPr>
          <a:xfrm>
            <a:off x="5784783" y="1934678"/>
            <a:ext cx="3108960" cy="2974206"/>
            <a:chOff x="5784783" y="1934678"/>
            <a:chExt cx="3108960" cy="2974206"/>
          </a:xfrm>
        </p:grpSpPr>
        <p:sp>
          <p:nvSpPr>
            <p:cNvPr id="217" name="Freeform 216">
              <a:extLst>
                <a:ext uri="{FF2B5EF4-FFF2-40B4-BE49-F238E27FC236}">
                  <a16:creationId xmlns:a16="http://schemas.microsoft.com/office/drawing/2014/main" id="{2FA8AE41-D058-CBD9-55EC-E2B652A1B51B}"/>
                </a:ext>
              </a:extLst>
            </p:cNvPr>
            <p:cNvSpPr/>
            <p:nvPr/>
          </p:nvSpPr>
          <p:spPr bwMode="auto">
            <a:xfrm>
              <a:off x="5871411" y="1939491"/>
              <a:ext cx="1020202" cy="1001142"/>
            </a:xfrm>
            <a:custGeom>
              <a:avLst/>
              <a:gdLst>
                <a:gd name="connsiteX0" fmla="*/ 1015465 w 1020202"/>
                <a:gd name="connsiteY0" fmla="*/ 0 h 1001142"/>
                <a:gd name="connsiteX1" fmla="*/ 1005840 w 1020202"/>
                <a:gd name="connsiteY1" fmla="*/ 616016 h 1001142"/>
                <a:gd name="connsiteX2" fmla="*/ 895149 w 1020202"/>
                <a:gd name="connsiteY2" fmla="*/ 899962 h 1001142"/>
                <a:gd name="connsiteX3" fmla="*/ 765208 w 1020202"/>
                <a:gd name="connsiteY3" fmla="*/ 1001027 h 1001142"/>
                <a:gd name="connsiteX4" fmla="*/ 572703 w 1020202"/>
                <a:gd name="connsiteY4" fmla="*/ 914400 h 1001142"/>
                <a:gd name="connsiteX5" fmla="*/ 303195 w 1020202"/>
                <a:gd name="connsiteY5" fmla="*/ 678581 h 1001142"/>
                <a:gd name="connsiteX6" fmla="*/ 0 w 1020202"/>
                <a:gd name="connsiteY6" fmla="*/ 288757 h 100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0202" h="1001142">
                  <a:moveTo>
                    <a:pt x="1015465" y="0"/>
                  </a:moveTo>
                  <a:cubicBezTo>
                    <a:pt x="1020679" y="233011"/>
                    <a:pt x="1025893" y="466022"/>
                    <a:pt x="1005840" y="616016"/>
                  </a:cubicBezTo>
                  <a:cubicBezTo>
                    <a:pt x="985787" y="766010"/>
                    <a:pt x="935254" y="835794"/>
                    <a:pt x="895149" y="899962"/>
                  </a:cubicBezTo>
                  <a:cubicBezTo>
                    <a:pt x="855044" y="964131"/>
                    <a:pt x="818949" y="998621"/>
                    <a:pt x="765208" y="1001027"/>
                  </a:cubicBezTo>
                  <a:cubicBezTo>
                    <a:pt x="711467" y="1003433"/>
                    <a:pt x="649705" y="968141"/>
                    <a:pt x="572703" y="914400"/>
                  </a:cubicBezTo>
                  <a:cubicBezTo>
                    <a:pt x="495701" y="860659"/>
                    <a:pt x="398645" y="782855"/>
                    <a:pt x="303195" y="678581"/>
                  </a:cubicBezTo>
                  <a:cubicBezTo>
                    <a:pt x="207745" y="574307"/>
                    <a:pt x="103872" y="431532"/>
                    <a:pt x="0" y="288757"/>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31" name="Group 230">
              <a:extLst>
                <a:ext uri="{FF2B5EF4-FFF2-40B4-BE49-F238E27FC236}">
                  <a16:creationId xmlns:a16="http://schemas.microsoft.com/office/drawing/2014/main" id="{E0C0C051-7958-2D18-DD58-2B48FD6770B9}"/>
                </a:ext>
              </a:extLst>
            </p:cNvPr>
            <p:cNvGrpSpPr/>
            <p:nvPr/>
          </p:nvGrpSpPr>
          <p:grpSpPr>
            <a:xfrm>
              <a:off x="5784783" y="1934678"/>
              <a:ext cx="3108960" cy="2974206"/>
              <a:chOff x="5784783" y="1934678"/>
              <a:chExt cx="3108960" cy="2974206"/>
            </a:xfrm>
          </p:grpSpPr>
          <p:sp>
            <p:nvSpPr>
              <p:cNvPr id="223" name="Freeform 222">
                <a:extLst>
                  <a:ext uri="{FF2B5EF4-FFF2-40B4-BE49-F238E27FC236}">
                    <a16:creationId xmlns:a16="http://schemas.microsoft.com/office/drawing/2014/main" id="{62687763-BF59-1C7C-107B-72EAF00AA60A}"/>
                  </a:ext>
                </a:extLst>
              </p:cNvPr>
              <p:cNvSpPr/>
              <p:nvPr/>
            </p:nvSpPr>
            <p:spPr bwMode="auto">
              <a:xfrm>
                <a:off x="5861785" y="2233061"/>
                <a:ext cx="659331" cy="712270"/>
              </a:xfrm>
              <a:custGeom>
                <a:avLst/>
                <a:gdLst>
                  <a:gd name="connsiteX0" fmla="*/ 0 w 659331"/>
                  <a:gd name="connsiteY0" fmla="*/ 0 h 712270"/>
                  <a:gd name="connsiteX1" fmla="*/ 240632 w 659331"/>
                  <a:gd name="connsiteY1" fmla="*/ 346510 h 712270"/>
                  <a:gd name="connsiteX2" fmla="*/ 447575 w 659331"/>
                  <a:gd name="connsiteY2" fmla="*/ 587141 h 712270"/>
                  <a:gd name="connsiteX3" fmla="*/ 659331 w 659331"/>
                  <a:gd name="connsiteY3" fmla="*/ 712270 h 712270"/>
                </a:gdLst>
                <a:ahLst/>
                <a:cxnLst>
                  <a:cxn ang="0">
                    <a:pos x="connsiteX0" y="connsiteY0"/>
                  </a:cxn>
                  <a:cxn ang="0">
                    <a:pos x="connsiteX1" y="connsiteY1"/>
                  </a:cxn>
                  <a:cxn ang="0">
                    <a:pos x="connsiteX2" y="connsiteY2"/>
                  </a:cxn>
                  <a:cxn ang="0">
                    <a:pos x="connsiteX3" y="connsiteY3"/>
                  </a:cxn>
                </a:cxnLst>
                <a:rect l="l" t="t" r="r" b="b"/>
                <a:pathLst>
                  <a:path w="659331" h="712270">
                    <a:moveTo>
                      <a:pt x="0" y="0"/>
                    </a:moveTo>
                    <a:cubicBezTo>
                      <a:pt x="83018" y="124326"/>
                      <a:pt x="166036" y="248653"/>
                      <a:pt x="240632" y="346510"/>
                    </a:cubicBezTo>
                    <a:cubicBezTo>
                      <a:pt x="315228" y="444367"/>
                      <a:pt x="377792" y="526181"/>
                      <a:pt x="447575" y="587141"/>
                    </a:cubicBezTo>
                    <a:cubicBezTo>
                      <a:pt x="517358" y="648101"/>
                      <a:pt x="588344" y="680185"/>
                      <a:pt x="659331" y="712270"/>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Freeform 223">
                <a:extLst>
                  <a:ext uri="{FF2B5EF4-FFF2-40B4-BE49-F238E27FC236}">
                    <a16:creationId xmlns:a16="http://schemas.microsoft.com/office/drawing/2014/main" id="{0AA88EF6-2BCC-9C24-5BE8-50454636A94A}"/>
                  </a:ext>
                </a:extLst>
              </p:cNvPr>
              <p:cNvSpPr/>
              <p:nvPr/>
            </p:nvSpPr>
            <p:spPr bwMode="auto">
              <a:xfrm>
                <a:off x="5808846" y="2266749"/>
                <a:ext cx="486076" cy="577516"/>
              </a:xfrm>
              <a:custGeom>
                <a:avLst/>
                <a:gdLst>
                  <a:gd name="connsiteX0" fmla="*/ 0 w 486076"/>
                  <a:gd name="connsiteY0" fmla="*/ 0 h 577516"/>
                  <a:gd name="connsiteX1" fmla="*/ 486076 w 486076"/>
                  <a:gd name="connsiteY1" fmla="*/ 577516 h 577516"/>
                </a:gdLst>
                <a:ahLst/>
                <a:cxnLst>
                  <a:cxn ang="0">
                    <a:pos x="connsiteX0" y="connsiteY0"/>
                  </a:cxn>
                  <a:cxn ang="0">
                    <a:pos x="connsiteX1" y="connsiteY1"/>
                  </a:cxn>
                </a:cxnLst>
                <a:rect l="l" t="t" r="r" b="b"/>
                <a:pathLst>
                  <a:path w="486076" h="577516">
                    <a:moveTo>
                      <a:pt x="0" y="0"/>
                    </a:moveTo>
                    <a:lnTo>
                      <a:pt x="486076" y="577516"/>
                    </a:ln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 name="Freeform 224">
                <a:extLst>
                  <a:ext uri="{FF2B5EF4-FFF2-40B4-BE49-F238E27FC236}">
                    <a16:creationId xmlns:a16="http://schemas.microsoft.com/office/drawing/2014/main" id="{AAB3C0D4-6118-ED6A-7F4A-9DC3ED7ED99D}"/>
                  </a:ext>
                </a:extLst>
              </p:cNvPr>
              <p:cNvSpPr/>
              <p:nvPr/>
            </p:nvSpPr>
            <p:spPr bwMode="auto">
              <a:xfrm>
                <a:off x="5837722" y="2324501"/>
                <a:ext cx="341697" cy="404261"/>
              </a:xfrm>
              <a:custGeom>
                <a:avLst/>
                <a:gdLst>
                  <a:gd name="connsiteX0" fmla="*/ 0 w 341697"/>
                  <a:gd name="connsiteY0" fmla="*/ 0 h 404261"/>
                  <a:gd name="connsiteX1" fmla="*/ 341697 w 341697"/>
                  <a:gd name="connsiteY1" fmla="*/ 404261 h 404261"/>
                </a:gdLst>
                <a:ahLst/>
                <a:cxnLst>
                  <a:cxn ang="0">
                    <a:pos x="connsiteX0" y="connsiteY0"/>
                  </a:cxn>
                  <a:cxn ang="0">
                    <a:pos x="connsiteX1" y="connsiteY1"/>
                  </a:cxn>
                </a:cxnLst>
                <a:rect l="l" t="t" r="r" b="b"/>
                <a:pathLst>
                  <a:path w="341697" h="404261">
                    <a:moveTo>
                      <a:pt x="0" y="0"/>
                    </a:moveTo>
                    <a:lnTo>
                      <a:pt x="341697" y="404261"/>
                    </a:ln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7" name="Freeform 226">
                <a:extLst>
                  <a:ext uri="{FF2B5EF4-FFF2-40B4-BE49-F238E27FC236}">
                    <a16:creationId xmlns:a16="http://schemas.microsoft.com/office/drawing/2014/main" id="{94032D32-C22C-E3AD-FB7E-E869BB169267}"/>
                  </a:ext>
                </a:extLst>
              </p:cNvPr>
              <p:cNvSpPr/>
              <p:nvPr/>
            </p:nvSpPr>
            <p:spPr bwMode="auto">
              <a:xfrm>
                <a:off x="5837723" y="2242686"/>
                <a:ext cx="187692" cy="250257"/>
              </a:xfrm>
              <a:custGeom>
                <a:avLst/>
                <a:gdLst>
                  <a:gd name="connsiteX0" fmla="*/ 0 w 187692"/>
                  <a:gd name="connsiteY0" fmla="*/ 0 h 250257"/>
                  <a:gd name="connsiteX1" fmla="*/ 187692 w 187692"/>
                  <a:gd name="connsiteY1" fmla="*/ 250257 h 250257"/>
                </a:gdLst>
                <a:ahLst/>
                <a:cxnLst>
                  <a:cxn ang="0">
                    <a:pos x="connsiteX0" y="connsiteY0"/>
                  </a:cxn>
                  <a:cxn ang="0">
                    <a:pos x="connsiteX1" y="connsiteY1"/>
                  </a:cxn>
                </a:cxnLst>
                <a:rect l="l" t="t" r="r" b="b"/>
                <a:pathLst>
                  <a:path w="187692" h="250257">
                    <a:moveTo>
                      <a:pt x="0" y="0"/>
                    </a:moveTo>
                    <a:lnTo>
                      <a:pt x="187692" y="250257"/>
                    </a:ln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8" name="Freeform 227">
                <a:extLst>
                  <a:ext uri="{FF2B5EF4-FFF2-40B4-BE49-F238E27FC236}">
                    <a16:creationId xmlns:a16="http://schemas.microsoft.com/office/drawing/2014/main" id="{2D41EC66-B4AC-D0CA-8715-E294B321A1F3}"/>
                  </a:ext>
                </a:extLst>
              </p:cNvPr>
              <p:cNvSpPr/>
              <p:nvPr/>
            </p:nvSpPr>
            <p:spPr bwMode="auto">
              <a:xfrm>
                <a:off x="6882063" y="1939491"/>
                <a:ext cx="26378" cy="620829"/>
              </a:xfrm>
              <a:custGeom>
                <a:avLst/>
                <a:gdLst>
                  <a:gd name="connsiteX0" fmla="*/ 24063 w 26378"/>
                  <a:gd name="connsiteY0" fmla="*/ 0 h 620829"/>
                  <a:gd name="connsiteX1" fmla="*/ 24063 w 26378"/>
                  <a:gd name="connsiteY1" fmla="*/ 490888 h 620829"/>
                  <a:gd name="connsiteX2" fmla="*/ 0 w 26378"/>
                  <a:gd name="connsiteY2" fmla="*/ 620829 h 620829"/>
                </a:gdLst>
                <a:ahLst/>
                <a:cxnLst>
                  <a:cxn ang="0">
                    <a:pos x="connsiteX0" y="connsiteY0"/>
                  </a:cxn>
                  <a:cxn ang="0">
                    <a:pos x="connsiteX1" y="connsiteY1"/>
                  </a:cxn>
                  <a:cxn ang="0">
                    <a:pos x="connsiteX2" y="connsiteY2"/>
                  </a:cxn>
                </a:cxnLst>
                <a:rect l="l" t="t" r="r" b="b"/>
                <a:pathLst>
                  <a:path w="26378" h="620829">
                    <a:moveTo>
                      <a:pt x="24063" y="0"/>
                    </a:moveTo>
                    <a:cubicBezTo>
                      <a:pt x="26068" y="193708"/>
                      <a:pt x="28073" y="387417"/>
                      <a:pt x="24063" y="490888"/>
                    </a:cubicBezTo>
                    <a:cubicBezTo>
                      <a:pt x="20053" y="594359"/>
                      <a:pt x="10026" y="607594"/>
                      <a:pt x="0" y="620829"/>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30" name="Group 229">
                <a:extLst>
                  <a:ext uri="{FF2B5EF4-FFF2-40B4-BE49-F238E27FC236}">
                    <a16:creationId xmlns:a16="http://schemas.microsoft.com/office/drawing/2014/main" id="{7CAD68CD-B8A2-07B8-0D31-5164D1E1ACCF}"/>
                  </a:ext>
                </a:extLst>
              </p:cNvPr>
              <p:cNvGrpSpPr/>
              <p:nvPr/>
            </p:nvGrpSpPr>
            <p:grpSpPr>
              <a:xfrm>
                <a:off x="5784783" y="1934678"/>
                <a:ext cx="3108960" cy="2974206"/>
                <a:chOff x="5784783" y="1934678"/>
                <a:chExt cx="3108960" cy="2974206"/>
              </a:xfrm>
            </p:grpSpPr>
            <p:sp>
              <p:nvSpPr>
                <p:cNvPr id="213" name="Freeform 212">
                  <a:extLst>
                    <a:ext uri="{FF2B5EF4-FFF2-40B4-BE49-F238E27FC236}">
                      <a16:creationId xmlns:a16="http://schemas.microsoft.com/office/drawing/2014/main" id="{3FE37EBD-2002-7D51-BAED-64EA441995B5}"/>
                    </a:ext>
                  </a:extLst>
                </p:cNvPr>
                <p:cNvSpPr/>
                <p:nvPr/>
              </p:nvSpPr>
              <p:spPr bwMode="auto">
                <a:xfrm>
                  <a:off x="5991726" y="2151246"/>
                  <a:ext cx="1982805" cy="866011"/>
                </a:xfrm>
                <a:custGeom>
                  <a:avLst/>
                  <a:gdLst>
                    <a:gd name="connsiteX0" fmla="*/ 0 w 1982805"/>
                    <a:gd name="connsiteY0" fmla="*/ 0 h 866011"/>
                    <a:gd name="connsiteX1" fmla="*/ 149192 w 1982805"/>
                    <a:gd name="connsiteY1" fmla="*/ 279133 h 866011"/>
                    <a:gd name="connsiteX2" fmla="*/ 380198 w 1982805"/>
                    <a:gd name="connsiteY2" fmla="*/ 659331 h 866011"/>
                    <a:gd name="connsiteX3" fmla="*/ 697832 w 1982805"/>
                    <a:gd name="connsiteY3" fmla="*/ 827773 h 866011"/>
                    <a:gd name="connsiteX4" fmla="*/ 1025091 w 1982805"/>
                    <a:gd name="connsiteY4" fmla="*/ 861461 h 866011"/>
                    <a:gd name="connsiteX5" fmla="*/ 1328287 w 1982805"/>
                    <a:gd name="connsiteY5" fmla="*/ 755583 h 866011"/>
                    <a:gd name="connsiteX6" fmla="*/ 1549668 w 1982805"/>
                    <a:gd name="connsiteY6" fmla="*/ 616017 h 866011"/>
                    <a:gd name="connsiteX7" fmla="*/ 1804737 w 1982805"/>
                    <a:gd name="connsiteY7" fmla="*/ 341697 h 866011"/>
                    <a:gd name="connsiteX8" fmla="*/ 1982805 w 1982805"/>
                    <a:gd name="connsiteY8" fmla="*/ 96253 h 86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2805" h="866011">
                      <a:moveTo>
                        <a:pt x="0" y="0"/>
                      </a:moveTo>
                      <a:cubicBezTo>
                        <a:pt x="42913" y="84622"/>
                        <a:pt x="85826" y="169245"/>
                        <a:pt x="149192" y="279133"/>
                      </a:cubicBezTo>
                      <a:cubicBezTo>
                        <a:pt x="212558" y="389021"/>
                        <a:pt x="288758" y="567891"/>
                        <a:pt x="380198" y="659331"/>
                      </a:cubicBezTo>
                      <a:cubicBezTo>
                        <a:pt x="471638" y="750771"/>
                        <a:pt x="590350" y="794085"/>
                        <a:pt x="697832" y="827773"/>
                      </a:cubicBezTo>
                      <a:cubicBezTo>
                        <a:pt x="805314" y="861461"/>
                        <a:pt x="920015" y="873493"/>
                        <a:pt x="1025091" y="861461"/>
                      </a:cubicBezTo>
                      <a:cubicBezTo>
                        <a:pt x="1130167" y="849429"/>
                        <a:pt x="1240858" y="796490"/>
                        <a:pt x="1328287" y="755583"/>
                      </a:cubicBezTo>
                      <a:cubicBezTo>
                        <a:pt x="1415716" y="714676"/>
                        <a:pt x="1470260" y="684998"/>
                        <a:pt x="1549668" y="616017"/>
                      </a:cubicBezTo>
                      <a:cubicBezTo>
                        <a:pt x="1629076" y="547036"/>
                        <a:pt x="1732548" y="428324"/>
                        <a:pt x="1804737" y="341697"/>
                      </a:cubicBezTo>
                      <a:cubicBezTo>
                        <a:pt x="1876927" y="255070"/>
                        <a:pt x="1929866" y="175661"/>
                        <a:pt x="1982805" y="96253"/>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Freeform 215">
                  <a:extLst>
                    <a:ext uri="{FF2B5EF4-FFF2-40B4-BE49-F238E27FC236}">
                      <a16:creationId xmlns:a16="http://schemas.microsoft.com/office/drawing/2014/main" id="{9BA51821-82DC-61F3-923E-6B68DF834A72}"/>
                    </a:ext>
                  </a:extLst>
                </p:cNvPr>
                <p:cNvSpPr/>
                <p:nvPr/>
              </p:nvSpPr>
              <p:spPr bwMode="auto">
                <a:xfrm>
                  <a:off x="7632834" y="2213811"/>
                  <a:ext cx="303195" cy="442762"/>
                </a:xfrm>
                <a:custGeom>
                  <a:avLst/>
                  <a:gdLst>
                    <a:gd name="connsiteX0" fmla="*/ 303195 w 303195"/>
                    <a:gd name="connsiteY0" fmla="*/ 0 h 442762"/>
                    <a:gd name="connsiteX1" fmla="*/ 211755 w 303195"/>
                    <a:gd name="connsiteY1" fmla="*/ 154004 h 442762"/>
                    <a:gd name="connsiteX2" fmla="*/ 0 w 303195"/>
                    <a:gd name="connsiteY2" fmla="*/ 442762 h 442762"/>
                  </a:gdLst>
                  <a:ahLst/>
                  <a:cxnLst>
                    <a:cxn ang="0">
                      <a:pos x="connsiteX0" y="connsiteY0"/>
                    </a:cxn>
                    <a:cxn ang="0">
                      <a:pos x="connsiteX1" y="connsiteY1"/>
                    </a:cxn>
                    <a:cxn ang="0">
                      <a:pos x="connsiteX2" y="connsiteY2"/>
                    </a:cxn>
                  </a:cxnLst>
                  <a:rect l="l" t="t" r="r" b="b"/>
                  <a:pathLst>
                    <a:path w="303195" h="442762">
                      <a:moveTo>
                        <a:pt x="303195" y="0"/>
                      </a:moveTo>
                      <a:cubicBezTo>
                        <a:pt x="282741" y="40105"/>
                        <a:pt x="262287" y="80210"/>
                        <a:pt x="211755" y="154004"/>
                      </a:cubicBezTo>
                      <a:cubicBezTo>
                        <a:pt x="161223" y="227798"/>
                        <a:pt x="80611" y="335280"/>
                        <a:pt x="0" y="442762"/>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Freeform 217">
                  <a:extLst>
                    <a:ext uri="{FF2B5EF4-FFF2-40B4-BE49-F238E27FC236}">
                      <a16:creationId xmlns:a16="http://schemas.microsoft.com/office/drawing/2014/main" id="{63C81F27-03E8-5F9A-E9E6-3354DBC26D30}"/>
                    </a:ext>
                  </a:extLst>
                </p:cNvPr>
                <p:cNvSpPr/>
                <p:nvPr/>
              </p:nvSpPr>
              <p:spPr bwMode="auto">
                <a:xfrm>
                  <a:off x="6472989" y="2935705"/>
                  <a:ext cx="2141622" cy="1973179"/>
                </a:xfrm>
                <a:custGeom>
                  <a:avLst/>
                  <a:gdLst>
                    <a:gd name="connsiteX0" fmla="*/ 2141622 w 2141622"/>
                    <a:gd name="connsiteY0" fmla="*/ 1973179 h 1973179"/>
                    <a:gd name="connsiteX1" fmla="*/ 1631483 w 2141622"/>
                    <a:gd name="connsiteY1" fmla="*/ 1626670 h 1973179"/>
                    <a:gd name="connsiteX2" fmla="*/ 1193533 w 2141622"/>
                    <a:gd name="connsiteY2" fmla="*/ 1299411 h 1973179"/>
                    <a:gd name="connsiteX3" fmla="*/ 731520 w 2141622"/>
                    <a:gd name="connsiteY3" fmla="*/ 871087 h 1973179"/>
                    <a:gd name="connsiteX4" fmla="*/ 322447 w 2141622"/>
                    <a:gd name="connsiteY4" fmla="*/ 423512 h 1973179"/>
                    <a:gd name="connsiteX5" fmla="*/ 0 w 2141622"/>
                    <a:gd name="connsiteY5" fmla="*/ 0 h 19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1622" h="1973179">
                      <a:moveTo>
                        <a:pt x="2141622" y="1973179"/>
                      </a:moveTo>
                      <a:cubicBezTo>
                        <a:pt x="1965560" y="1856072"/>
                        <a:pt x="1789498" y="1738965"/>
                        <a:pt x="1631483" y="1626670"/>
                      </a:cubicBezTo>
                      <a:cubicBezTo>
                        <a:pt x="1473468" y="1514375"/>
                        <a:pt x="1343527" y="1425341"/>
                        <a:pt x="1193533" y="1299411"/>
                      </a:cubicBezTo>
                      <a:cubicBezTo>
                        <a:pt x="1043539" y="1173481"/>
                        <a:pt x="876701" y="1017070"/>
                        <a:pt x="731520" y="871087"/>
                      </a:cubicBezTo>
                      <a:cubicBezTo>
                        <a:pt x="586339" y="725104"/>
                        <a:pt x="444367" y="568693"/>
                        <a:pt x="322447" y="423512"/>
                      </a:cubicBezTo>
                      <a:cubicBezTo>
                        <a:pt x="200527" y="278331"/>
                        <a:pt x="100263" y="139165"/>
                        <a:pt x="0" y="0"/>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Freeform 218">
                  <a:extLst>
                    <a:ext uri="{FF2B5EF4-FFF2-40B4-BE49-F238E27FC236}">
                      <a16:creationId xmlns:a16="http://schemas.microsoft.com/office/drawing/2014/main" id="{08A2F9E6-E453-4BB4-96DC-FE7430959C27}"/>
                    </a:ext>
                  </a:extLst>
                </p:cNvPr>
                <p:cNvSpPr/>
                <p:nvPr/>
              </p:nvSpPr>
              <p:spPr bwMode="auto">
                <a:xfrm>
                  <a:off x="6463364" y="2863516"/>
                  <a:ext cx="2430379" cy="1039528"/>
                </a:xfrm>
                <a:custGeom>
                  <a:avLst/>
                  <a:gdLst>
                    <a:gd name="connsiteX0" fmla="*/ 2430379 w 2430379"/>
                    <a:gd name="connsiteY0" fmla="*/ 1039528 h 1039528"/>
                    <a:gd name="connsiteX1" fmla="*/ 1997242 w 2430379"/>
                    <a:gd name="connsiteY1" fmla="*/ 1010652 h 1039528"/>
                    <a:gd name="connsiteX2" fmla="*/ 1520792 w 2430379"/>
                    <a:gd name="connsiteY2" fmla="*/ 919212 h 1039528"/>
                    <a:gd name="connsiteX3" fmla="*/ 1073217 w 2430379"/>
                    <a:gd name="connsiteY3" fmla="*/ 784459 h 1039528"/>
                    <a:gd name="connsiteX4" fmla="*/ 567891 w 2430379"/>
                    <a:gd name="connsiteY4" fmla="*/ 505326 h 1039528"/>
                    <a:gd name="connsiteX5" fmla="*/ 202131 w 2430379"/>
                    <a:gd name="connsiteY5" fmla="*/ 216568 h 1039528"/>
                    <a:gd name="connsiteX6" fmla="*/ 0 w 2430379"/>
                    <a:gd name="connsiteY6" fmla="*/ 0 h 103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0379" h="1039528">
                      <a:moveTo>
                        <a:pt x="2430379" y="1039528"/>
                      </a:moveTo>
                      <a:cubicBezTo>
                        <a:pt x="2289609" y="1035116"/>
                        <a:pt x="2148840" y="1030705"/>
                        <a:pt x="1997242" y="1010652"/>
                      </a:cubicBezTo>
                      <a:cubicBezTo>
                        <a:pt x="1845644" y="990599"/>
                        <a:pt x="1674796" y="956911"/>
                        <a:pt x="1520792" y="919212"/>
                      </a:cubicBezTo>
                      <a:cubicBezTo>
                        <a:pt x="1366788" y="881513"/>
                        <a:pt x="1232034" y="853440"/>
                        <a:pt x="1073217" y="784459"/>
                      </a:cubicBezTo>
                      <a:cubicBezTo>
                        <a:pt x="914400" y="715478"/>
                        <a:pt x="713072" y="599975"/>
                        <a:pt x="567891" y="505326"/>
                      </a:cubicBezTo>
                      <a:cubicBezTo>
                        <a:pt x="422710" y="410677"/>
                        <a:pt x="296779" y="300789"/>
                        <a:pt x="202131" y="216568"/>
                      </a:cubicBezTo>
                      <a:cubicBezTo>
                        <a:pt x="107483" y="132347"/>
                        <a:pt x="53741" y="66173"/>
                        <a:pt x="0" y="0"/>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0" name="Freeform 219">
                  <a:extLst>
                    <a:ext uri="{FF2B5EF4-FFF2-40B4-BE49-F238E27FC236}">
                      <a16:creationId xmlns:a16="http://schemas.microsoft.com/office/drawing/2014/main" id="{D33AD91D-ED3B-245A-B119-BA9AB5125A29}"/>
                    </a:ext>
                  </a:extLst>
                </p:cNvPr>
                <p:cNvSpPr/>
                <p:nvPr/>
              </p:nvSpPr>
              <p:spPr bwMode="auto">
                <a:xfrm>
                  <a:off x="6487427" y="2916455"/>
                  <a:ext cx="2319689" cy="557020"/>
                </a:xfrm>
                <a:custGeom>
                  <a:avLst/>
                  <a:gdLst>
                    <a:gd name="connsiteX0" fmla="*/ 2319689 w 2319689"/>
                    <a:gd name="connsiteY0" fmla="*/ 423511 h 557020"/>
                    <a:gd name="connsiteX1" fmla="*/ 2045369 w 2319689"/>
                    <a:gd name="connsiteY1" fmla="*/ 495701 h 557020"/>
                    <a:gd name="connsiteX2" fmla="*/ 1559293 w 2319689"/>
                    <a:gd name="connsiteY2" fmla="*/ 553452 h 557020"/>
                    <a:gd name="connsiteX3" fmla="*/ 1092468 w 2319689"/>
                    <a:gd name="connsiteY3" fmla="*/ 529389 h 557020"/>
                    <a:gd name="connsiteX4" fmla="*/ 558266 w 2319689"/>
                    <a:gd name="connsiteY4" fmla="*/ 356134 h 557020"/>
                    <a:gd name="connsiteX5" fmla="*/ 110691 w 2319689"/>
                    <a:gd name="connsiteY5" fmla="*/ 77002 h 557020"/>
                    <a:gd name="connsiteX6" fmla="*/ 0 w 2319689"/>
                    <a:gd name="connsiteY6" fmla="*/ 0 h 55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9689" h="557020">
                      <a:moveTo>
                        <a:pt x="2319689" y="423511"/>
                      </a:moveTo>
                      <a:cubicBezTo>
                        <a:pt x="2245895" y="448777"/>
                        <a:pt x="2172102" y="474044"/>
                        <a:pt x="2045369" y="495701"/>
                      </a:cubicBezTo>
                      <a:cubicBezTo>
                        <a:pt x="1918636" y="517358"/>
                        <a:pt x="1718110" y="547837"/>
                        <a:pt x="1559293" y="553452"/>
                      </a:cubicBezTo>
                      <a:cubicBezTo>
                        <a:pt x="1400476" y="559067"/>
                        <a:pt x="1259306" y="562275"/>
                        <a:pt x="1092468" y="529389"/>
                      </a:cubicBezTo>
                      <a:cubicBezTo>
                        <a:pt x="925630" y="496503"/>
                        <a:pt x="721895" y="431532"/>
                        <a:pt x="558266" y="356134"/>
                      </a:cubicBezTo>
                      <a:cubicBezTo>
                        <a:pt x="394637" y="280736"/>
                        <a:pt x="203735" y="136358"/>
                        <a:pt x="110691" y="77002"/>
                      </a:cubicBezTo>
                      <a:cubicBezTo>
                        <a:pt x="17647" y="17646"/>
                        <a:pt x="8823" y="8823"/>
                        <a:pt x="0" y="0"/>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1" name="Freeform 220">
                  <a:extLst>
                    <a:ext uri="{FF2B5EF4-FFF2-40B4-BE49-F238E27FC236}">
                      <a16:creationId xmlns:a16="http://schemas.microsoft.com/office/drawing/2014/main" id="{D43F590C-24D5-F90C-A775-371CF19E13F4}"/>
                    </a:ext>
                  </a:extLst>
                </p:cNvPr>
                <p:cNvSpPr/>
                <p:nvPr/>
              </p:nvSpPr>
              <p:spPr bwMode="auto">
                <a:xfrm>
                  <a:off x="5784783" y="1939491"/>
                  <a:ext cx="1179095" cy="1021473"/>
                </a:xfrm>
                <a:custGeom>
                  <a:avLst/>
                  <a:gdLst>
                    <a:gd name="connsiteX0" fmla="*/ 0 w 1179095"/>
                    <a:gd name="connsiteY0" fmla="*/ 336884 h 1021473"/>
                    <a:gd name="connsiteX1" fmla="*/ 312821 w 1179095"/>
                    <a:gd name="connsiteY1" fmla="*/ 726707 h 1021473"/>
                    <a:gd name="connsiteX2" fmla="*/ 620830 w 1179095"/>
                    <a:gd name="connsiteY2" fmla="*/ 986589 h 1021473"/>
                    <a:gd name="connsiteX3" fmla="*/ 818148 w 1179095"/>
                    <a:gd name="connsiteY3" fmla="*/ 1020277 h 1021473"/>
                    <a:gd name="connsiteX4" fmla="*/ 856649 w 1179095"/>
                    <a:gd name="connsiteY4" fmla="*/ 1001027 h 1021473"/>
                    <a:gd name="connsiteX5" fmla="*/ 904775 w 1179095"/>
                    <a:gd name="connsiteY5" fmla="*/ 991402 h 1021473"/>
                    <a:gd name="connsiteX6" fmla="*/ 1049154 w 1179095"/>
                    <a:gd name="connsiteY6" fmla="*/ 798896 h 1021473"/>
                    <a:gd name="connsiteX7" fmla="*/ 1145406 w 1179095"/>
                    <a:gd name="connsiteY7" fmla="*/ 490888 h 1021473"/>
                    <a:gd name="connsiteX8" fmla="*/ 1179095 w 1179095"/>
                    <a:gd name="connsiteY8" fmla="*/ 0 h 102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095" h="1021473">
                      <a:moveTo>
                        <a:pt x="0" y="336884"/>
                      </a:moveTo>
                      <a:cubicBezTo>
                        <a:pt x="104674" y="477653"/>
                        <a:pt x="209349" y="618423"/>
                        <a:pt x="312821" y="726707"/>
                      </a:cubicBezTo>
                      <a:cubicBezTo>
                        <a:pt x="416293" y="834991"/>
                        <a:pt x="536609" y="937661"/>
                        <a:pt x="620830" y="986589"/>
                      </a:cubicBezTo>
                      <a:cubicBezTo>
                        <a:pt x="705051" y="1035517"/>
                        <a:pt x="778845" y="1017871"/>
                        <a:pt x="818148" y="1020277"/>
                      </a:cubicBezTo>
                      <a:cubicBezTo>
                        <a:pt x="857451" y="1022683"/>
                        <a:pt x="842211" y="1005839"/>
                        <a:pt x="856649" y="1001027"/>
                      </a:cubicBezTo>
                      <a:cubicBezTo>
                        <a:pt x="871087" y="996215"/>
                        <a:pt x="872691" y="1025090"/>
                        <a:pt x="904775" y="991402"/>
                      </a:cubicBezTo>
                      <a:cubicBezTo>
                        <a:pt x="936859" y="957714"/>
                        <a:pt x="1009049" y="882315"/>
                        <a:pt x="1049154" y="798896"/>
                      </a:cubicBezTo>
                      <a:cubicBezTo>
                        <a:pt x="1089259" y="715477"/>
                        <a:pt x="1123749" y="624037"/>
                        <a:pt x="1145406" y="490888"/>
                      </a:cubicBezTo>
                      <a:cubicBezTo>
                        <a:pt x="1167063" y="357739"/>
                        <a:pt x="1173079" y="178869"/>
                        <a:pt x="1179095" y="0"/>
                      </a:cubicBez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2" name="Triangle 221">
                  <a:extLst>
                    <a:ext uri="{FF2B5EF4-FFF2-40B4-BE49-F238E27FC236}">
                      <a16:creationId xmlns:a16="http://schemas.microsoft.com/office/drawing/2014/main" id="{9F6FFFF6-23E3-A647-1955-37936D779C94}"/>
                    </a:ext>
                  </a:extLst>
                </p:cNvPr>
                <p:cNvSpPr/>
                <p:nvPr/>
              </p:nvSpPr>
              <p:spPr bwMode="auto">
                <a:xfrm rot="8881423">
                  <a:off x="6028297" y="2133457"/>
                  <a:ext cx="156151" cy="659912"/>
                </a:xfrm>
                <a:custGeom>
                  <a:avLst/>
                  <a:gdLst>
                    <a:gd name="connsiteX0" fmla="*/ 0 w 156151"/>
                    <a:gd name="connsiteY0" fmla="*/ 683393 h 683393"/>
                    <a:gd name="connsiteX1" fmla="*/ 78076 w 156151"/>
                    <a:gd name="connsiteY1" fmla="*/ 0 h 683393"/>
                    <a:gd name="connsiteX2" fmla="*/ 156151 w 156151"/>
                    <a:gd name="connsiteY2" fmla="*/ 683393 h 683393"/>
                    <a:gd name="connsiteX3" fmla="*/ 0 w 156151"/>
                    <a:gd name="connsiteY3" fmla="*/ 683393 h 683393"/>
                    <a:gd name="connsiteX0" fmla="*/ 0 w 156151"/>
                    <a:gd name="connsiteY0" fmla="*/ 659912 h 659912"/>
                    <a:gd name="connsiteX1" fmla="*/ 52070 w 156151"/>
                    <a:gd name="connsiteY1" fmla="*/ 0 h 659912"/>
                    <a:gd name="connsiteX2" fmla="*/ 156151 w 156151"/>
                    <a:gd name="connsiteY2" fmla="*/ 659912 h 659912"/>
                    <a:gd name="connsiteX3" fmla="*/ 0 w 156151"/>
                    <a:gd name="connsiteY3" fmla="*/ 659912 h 659912"/>
                    <a:gd name="connsiteX0" fmla="*/ 0 w 156151"/>
                    <a:gd name="connsiteY0" fmla="*/ 659912 h 659912"/>
                    <a:gd name="connsiteX1" fmla="*/ 52070 w 156151"/>
                    <a:gd name="connsiteY1" fmla="*/ 0 h 659912"/>
                    <a:gd name="connsiteX2" fmla="*/ 156151 w 156151"/>
                    <a:gd name="connsiteY2" fmla="*/ 659912 h 659912"/>
                    <a:gd name="connsiteX3" fmla="*/ 0 w 156151"/>
                    <a:gd name="connsiteY3" fmla="*/ 659912 h 659912"/>
                  </a:gdLst>
                  <a:ahLst/>
                  <a:cxnLst>
                    <a:cxn ang="0">
                      <a:pos x="connsiteX0" y="connsiteY0"/>
                    </a:cxn>
                    <a:cxn ang="0">
                      <a:pos x="connsiteX1" y="connsiteY1"/>
                    </a:cxn>
                    <a:cxn ang="0">
                      <a:pos x="connsiteX2" y="connsiteY2"/>
                    </a:cxn>
                    <a:cxn ang="0">
                      <a:pos x="connsiteX3" y="connsiteY3"/>
                    </a:cxn>
                  </a:cxnLst>
                  <a:rect l="l" t="t" r="r" b="b"/>
                  <a:pathLst>
                    <a:path w="156151" h="659912">
                      <a:moveTo>
                        <a:pt x="0" y="659912"/>
                      </a:moveTo>
                      <a:lnTo>
                        <a:pt x="52070" y="0"/>
                      </a:lnTo>
                      <a:cubicBezTo>
                        <a:pt x="120911" y="156186"/>
                        <a:pt x="121457" y="439941"/>
                        <a:pt x="156151" y="659912"/>
                      </a:cubicBezTo>
                      <a:lnTo>
                        <a:pt x="0" y="659912"/>
                      </a:lnTo>
                      <a:close/>
                    </a:path>
                  </a:pathLst>
                </a:custGeom>
                <a:solidFill>
                  <a:schemeClr val="bg2">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Freeform 225">
                  <a:extLst>
                    <a:ext uri="{FF2B5EF4-FFF2-40B4-BE49-F238E27FC236}">
                      <a16:creationId xmlns:a16="http://schemas.microsoft.com/office/drawing/2014/main" id="{839F4948-7385-8431-06A9-83ABACBD9107}"/>
                    </a:ext>
                  </a:extLst>
                </p:cNvPr>
                <p:cNvSpPr/>
                <p:nvPr/>
              </p:nvSpPr>
              <p:spPr bwMode="auto">
                <a:xfrm>
                  <a:off x="5828097" y="2252312"/>
                  <a:ext cx="216568" cy="283945"/>
                </a:xfrm>
                <a:custGeom>
                  <a:avLst/>
                  <a:gdLst>
                    <a:gd name="connsiteX0" fmla="*/ 0 w 216568"/>
                    <a:gd name="connsiteY0" fmla="*/ 0 h 283945"/>
                    <a:gd name="connsiteX1" fmla="*/ 216568 w 216568"/>
                    <a:gd name="connsiteY1" fmla="*/ 283945 h 283945"/>
                  </a:gdLst>
                  <a:ahLst/>
                  <a:cxnLst>
                    <a:cxn ang="0">
                      <a:pos x="connsiteX0" y="connsiteY0"/>
                    </a:cxn>
                    <a:cxn ang="0">
                      <a:pos x="connsiteX1" y="connsiteY1"/>
                    </a:cxn>
                  </a:cxnLst>
                  <a:rect l="l" t="t" r="r" b="b"/>
                  <a:pathLst>
                    <a:path w="216568" h="283945">
                      <a:moveTo>
                        <a:pt x="0" y="0"/>
                      </a:moveTo>
                      <a:lnTo>
                        <a:pt x="216568" y="283945"/>
                      </a:ln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9" name="Freeform 228">
                  <a:extLst>
                    <a:ext uri="{FF2B5EF4-FFF2-40B4-BE49-F238E27FC236}">
                      <a16:creationId xmlns:a16="http://schemas.microsoft.com/office/drawing/2014/main" id="{780214EC-E6F7-949B-07DF-F77A9DD0AFC1}"/>
                    </a:ext>
                  </a:extLst>
                </p:cNvPr>
                <p:cNvSpPr/>
                <p:nvPr/>
              </p:nvSpPr>
              <p:spPr bwMode="auto">
                <a:xfrm>
                  <a:off x="6915752" y="1934678"/>
                  <a:ext cx="19250" cy="529389"/>
                </a:xfrm>
                <a:custGeom>
                  <a:avLst/>
                  <a:gdLst>
                    <a:gd name="connsiteX0" fmla="*/ 19250 w 19250"/>
                    <a:gd name="connsiteY0" fmla="*/ 0 h 529389"/>
                    <a:gd name="connsiteX1" fmla="*/ 0 w 19250"/>
                    <a:gd name="connsiteY1" fmla="*/ 529389 h 529389"/>
                  </a:gdLst>
                  <a:ahLst/>
                  <a:cxnLst>
                    <a:cxn ang="0">
                      <a:pos x="connsiteX0" y="connsiteY0"/>
                    </a:cxn>
                    <a:cxn ang="0">
                      <a:pos x="connsiteX1" y="connsiteY1"/>
                    </a:cxn>
                  </a:cxnLst>
                  <a:rect l="l" t="t" r="r" b="b"/>
                  <a:pathLst>
                    <a:path w="19250" h="529389">
                      <a:moveTo>
                        <a:pt x="19250" y="0"/>
                      </a:moveTo>
                      <a:lnTo>
                        <a:pt x="0" y="529389"/>
                      </a:lnTo>
                    </a:path>
                  </a:pathLst>
                </a:custGeom>
                <a:noFill/>
                <a:ln w="28575">
                  <a:solidFill>
                    <a:schemeClr val="bg2">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grpSp>
        <p:nvGrpSpPr>
          <p:cNvPr id="251" name="Group 250">
            <a:extLst>
              <a:ext uri="{FF2B5EF4-FFF2-40B4-BE49-F238E27FC236}">
                <a16:creationId xmlns:a16="http://schemas.microsoft.com/office/drawing/2014/main" id="{9464161C-06F4-3AE1-5A7D-1F9C065D9F84}"/>
              </a:ext>
            </a:extLst>
          </p:cNvPr>
          <p:cNvGrpSpPr/>
          <p:nvPr/>
        </p:nvGrpSpPr>
        <p:grpSpPr>
          <a:xfrm>
            <a:off x="4947039" y="1944303"/>
            <a:ext cx="3884140" cy="2935705"/>
            <a:chOff x="4947039" y="1944303"/>
            <a:chExt cx="3884140" cy="2935705"/>
          </a:xfrm>
        </p:grpSpPr>
        <p:grpSp>
          <p:nvGrpSpPr>
            <p:cNvPr id="247" name="Group 246">
              <a:extLst>
                <a:ext uri="{FF2B5EF4-FFF2-40B4-BE49-F238E27FC236}">
                  <a16:creationId xmlns:a16="http://schemas.microsoft.com/office/drawing/2014/main" id="{BD7EA9A1-91ED-AC26-AB62-2E65E9881D56}"/>
                </a:ext>
              </a:extLst>
            </p:cNvPr>
            <p:cNvGrpSpPr/>
            <p:nvPr/>
          </p:nvGrpSpPr>
          <p:grpSpPr>
            <a:xfrm>
              <a:off x="4952122" y="1944303"/>
              <a:ext cx="3879057" cy="2935705"/>
              <a:chOff x="4952122" y="1944303"/>
              <a:chExt cx="3879057" cy="2935705"/>
            </a:xfrm>
          </p:grpSpPr>
          <p:grpSp>
            <p:nvGrpSpPr>
              <p:cNvPr id="245" name="Group 244">
                <a:extLst>
                  <a:ext uri="{FF2B5EF4-FFF2-40B4-BE49-F238E27FC236}">
                    <a16:creationId xmlns:a16="http://schemas.microsoft.com/office/drawing/2014/main" id="{2154DC84-930A-3C96-DC82-E2CE3745D70F}"/>
                  </a:ext>
                </a:extLst>
              </p:cNvPr>
              <p:cNvGrpSpPr/>
              <p:nvPr/>
            </p:nvGrpSpPr>
            <p:grpSpPr>
              <a:xfrm>
                <a:off x="4952122" y="1944303"/>
                <a:ext cx="3879057" cy="2935705"/>
                <a:chOff x="4952122" y="1944303"/>
                <a:chExt cx="3879057" cy="2935705"/>
              </a:xfrm>
            </p:grpSpPr>
            <p:grpSp>
              <p:nvGrpSpPr>
                <p:cNvPr id="243" name="Group 242">
                  <a:extLst>
                    <a:ext uri="{FF2B5EF4-FFF2-40B4-BE49-F238E27FC236}">
                      <a16:creationId xmlns:a16="http://schemas.microsoft.com/office/drawing/2014/main" id="{E56A0B69-33C2-80B7-6872-8D7171B0F859}"/>
                    </a:ext>
                  </a:extLst>
                </p:cNvPr>
                <p:cNvGrpSpPr/>
                <p:nvPr/>
              </p:nvGrpSpPr>
              <p:grpSpPr>
                <a:xfrm>
                  <a:off x="4952122" y="1944303"/>
                  <a:ext cx="3879057" cy="2935705"/>
                  <a:chOff x="4952122" y="1944303"/>
                  <a:chExt cx="3879057" cy="2935705"/>
                </a:xfrm>
              </p:grpSpPr>
              <p:grpSp>
                <p:nvGrpSpPr>
                  <p:cNvPr id="241" name="Group 240">
                    <a:extLst>
                      <a:ext uri="{FF2B5EF4-FFF2-40B4-BE49-F238E27FC236}">
                        <a16:creationId xmlns:a16="http://schemas.microsoft.com/office/drawing/2014/main" id="{FDD1AE0C-EA84-5AE1-9915-19DAD14A8C6E}"/>
                      </a:ext>
                    </a:extLst>
                  </p:cNvPr>
                  <p:cNvGrpSpPr/>
                  <p:nvPr/>
                </p:nvGrpSpPr>
                <p:grpSpPr>
                  <a:xfrm>
                    <a:off x="4952122" y="2680636"/>
                    <a:ext cx="3879057" cy="2199372"/>
                    <a:chOff x="4952122" y="2680636"/>
                    <a:chExt cx="3879057" cy="2199372"/>
                  </a:xfrm>
                </p:grpSpPr>
                <p:grpSp>
                  <p:nvGrpSpPr>
                    <p:cNvPr id="238" name="Group 237">
                      <a:extLst>
                        <a:ext uri="{FF2B5EF4-FFF2-40B4-BE49-F238E27FC236}">
                          <a16:creationId xmlns:a16="http://schemas.microsoft.com/office/drawing/2014/main" id="{3513A4C8-C9E5-537F-3A8D-3694F44C0D62}"/>
                        </a:ext>
                      </a:extLst>
                    </p:cNvPr>
                    <p:cNvGrpSpPr/>
                    <p:nvPr/>
                  </p:nvGrpSpPr>
                  <p:grpSpPr>
                    <a:xfrm>
                      <a:off x="4952122" y="2680636"/>
                      <a:ext cx="3879057" cy="2199372"/>
                      <a:chOff x="4952122" y="2680636"/>
                      <a:chExt cx="3879057" cy="2199372"/>
                    </a:xfrm>
                  </p:grpSpPr>
                  <p:grpSp>
                    <p:nvGrpSpPr>
                      <p:cNvPr id="235" name="Group 234">
                        <a:extLst>
                          <a:ext uri="{FF2B5EF4-FFF2-40B4-BE49-F238E27FC236}">
                            <a16:creationId xmlns:a16="http://schemas.microsoft.com/office/drawing/2014/main" id="{C06AC7B8-FB54-17F2-38DC-5A4A46BDE583}"/>
                          </a:ext>
                        </a:extLst>
                      </p:cNvPr>
                      <p:cNvGrpSpPr/>
                      <p:nvPr/>
                    </p:nvGrpSpPr>
                    <p:grpSpPr>
                      <a:xfrm>
                        <a:off x="4952122" y="3214838"/>
                        <a:ext cx="3826118" cy="1665170"/>
                        <a:chOff x="4952122" y="3214838"/>
                        <a:chExt cx="3826118" cy="1665170"/>
                      </a:xfrm>
                    </p:grpSpPr>
                    <p:sp>
                      <p:nvSpPr>
                        <p:cNvPr id="233" name="Freeform 232">
                          <a:extLst>
                            <a:ext uri="{FF2B5EF4-FFF2-40B4-BE49-F238E27FC236}">
                              <a16:creationId xmlns:a16="http://schemas.microsoft.com/office/drawing/2014/main" id="{467A3D93-B560-D661-B487-1D385527A072}"/>
                            </a:ext>
                          </a:extLst>
                        </p:cNvPr>
                        <p:cNvSpPr/>
                        <p:nvPr/>
                      </p:nvSpPr>
                      <p:spPr bwMode="auto">
                        <a:xfrm>
                          <a:off x="4952122" y="3984859"/>
                          <a:ext cx="3672114" cy="895149"/>
                        </a:xfrm>
                        <a:custGeom>
                          <a:avLst/>
                          <a:gdLst>
                            <a:gd name="connsiteX0" fmla="*/ 3681781 w 3681781"/>
                            <a:gd name="connsiteY0" fmla="*/ 895575 h 895575"/>
                            <a:gd name="connsiteX1" fmla="*/ 3412273 w 3681781"/>
                            <a:gd name="connsiteY1" fmla="*/ 727133 h 895575"/>
                            <a:gd name="connsiteX2" fmla="*/ 2955073 w 3681781"/>
                            <a:gd name="connsiteY2" fmla="*/ 510565 h 895575"/>
                            <a:gd name="connsiteX3" fmla="*/ 2387183 w 3681781"/>
                            <a:gd name="connsiteY3" fmla="*/ 308434 h 895575"/>
                            <a:gd name="connsiteX4" fmla="*/ 1761541 w 3681781"/>
                            <a:gd name="connsiteY4" fmla="*/ 139992 h 895575"/>
                            <a:gd name="connsiteX5" fmla="*/ 1203276 w 3681781"/>
                            <a:gd name="connsiteY5" fmla="*/ 53365 h 895575"/>
                            <a:gd name="connsiteX6" fmla="*/ 876017 w 3681781"/>
                            <a:gd name="connsiteY6" fmla="*/ 14864 h 895575"/>
                            <a:gd name="connsiteX7" fmla="*/ 144497 w 3681781"/>
                            <a:gd name="connsiteY7" fmla="*/ 426 h 895575"/>
                            <a:gd name="connsiteX8" fmla="*/ 118 w 3681781"/>
                            <a:gd name="connsiteY8" fmla="*/ 5239 h 895575"/>
                            <a:gd name="connsiteX0" fmla="*/ 3537284 w 3537284"/>
                            <a:gd name="connsiteY0" fmla="*/ 895149 h 895149"/>
                            <a:gd name="connsiteX1" fmla="*/ 3267776 w 3537284"/>
                            <a:gd name="connsiteY1" fmla="*/ 726707 h 895149"/>
                            <a:gd name="connsiteX2" fmla="*/ 2810576 w 3537284"/>
                            <a:gd name="connsiteY2" fmla="*/ 510139 h 895149"/>
                            <a:gd name="connsiteX3" fmla="*/ 2242686 w 3537284"/>
                            <a:gd name="connsiteY3" fmla="*/ 308008 h 895149"/>
                            <a:gd name="connsiteX4" fmla="*/ 1617044 w 3537284"/>
                            <a:gd name="connsiteY4" fmla="*/ 139566 h 895149"/>
                            <a:gd name="connsiteX5" fmla="*/ 1058779 w 3537284"/>
                            <a:gd name="connsiteY5" fmla="*/ 52939 h 895149"/>
                            <a:gd name="connsiteX6" fmla="*/ 731520 w 3537284"/>
                            <a:gd name="connsiteY6" fmla="*/ 14438 h 895149"/>
                            <a:gd name="connsiteX7" fmla="*/ 0 w 3537284"/>
                            <a:gd name="connsiteY7" fmla="*/ 0 h 895149"/>
                            <a:gd name="connsiteX0" fmla="*/ 3677038 w 3677038"/>
                            <a:gd name="connsiteY0" fmla="*/ 895149 h 895149"/>
                            <a:gd name="connsiteX1" fmla="*/ 3407530 w 3677038"/>
                            <a:gd name="connsiteY1" fmla="*/ 726707 h 895149"/>
                            <a:gd name="connsiteX2" fmla="*/ 2950330 w 3677038"/>
                            <a:gd name="connsiteY2" fmla="*/ 510139 h 895149"/>
                            <a:gd name="connsiteX3" fmla="*/ 2382440 w 3677038"/>
                            <a:gd name="connsiteY3" fmla="*/ 308008 h 895149"/>
                            <a:gd name="connsiteX4" fmla="*/ 1756798 w 3677038"/>
                            <a:gd name="connsiteY4" fmla="*/ 139566 h 895149"/>
                            <a:gd name="connsiteX5" fmla="*/ 1198533 w 3677038"/>
                            <a:gd name="connsiteY5" fmla="*/ 52939 h 895149"/>
                            <a:gd name="connsiteX6" fmla="*/ 871274 w 3677038"/>
                            <a:gd name="connsiteY6" fmla="*/ 14438 h 895149"/>
                            <a:gd name="connsiteX7" fmla="*/ 0 w 3677038"/>
                            <a:gd name="connsiteY7" fmla="*/ 0 h 895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77038" h="895149">
                              <a:moveTo>
                                <a:pt x="3677038" y="895149"/>
                              </a:moveTo>
                              <a:cubicBezTo>
                                <a:pt x="3602843" y="843012"/>
                                <a:pt x="3528648" y="790875"/>
                                <a:pt x="3407530" y="726707"/>
                              </a:cubicBezTo>
                              <a:cubicBezTo>
                                <a:pt x="3286412" y="662539"/>
                                <a:pt x="3121178" y="579922"/>
                                <a:pt x="2950330" y="510139"/>
                              </a:cubicBezTo>
                              <a:cubicBezTo>
                                <a:pt x="2779482" y="440356"/>
                                <a:pt x="2581362" y="369770"/>
                                <a:pt x="2382440" y="308008"/>
                              </a:cubicBezTo>
                              <a:cubicBezTo>
                                <a:pt x="2183518" y="246246"/>
                                <a:pt x="1954116" y="182077"/>
                                <a:pt x="1756798" y="139566"/>
                              </a:cubicBezTo>
                              <a:cubicBezTo>
                                <a:pt x="1559480" y="97055"/>
                                <a:pt x="1346120" y="73794"/>
                                <a:pt x="1198533" y="52939"/>
                              </a:cubicBezTo>
                              <a:cubicBezTo>
                                <a:pt x="1050946" y="32084"/>
                                <a:pt x="1071029" y="23261"/>
                                <a:pt x="871274" y="14438"/>
                              </a:cubicBezTo>
                              <a:cubicBezTo>
                                <a:pt x="671519" y="5615"/>
                                <a:pt x="145983" y="1604"/>
                                <a:pt x="0" y="0"/>
                              </a:cubicBezTo>
                            </a:path>
                          </a:pathLst>
                        </a:custGeom>
                        <a:noFill/>
                        <a:ln w="28575">
                          <a:solidFill>
                            <a:schemeClr val="accent4">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4" name="Freeform 233">
                          <a:extLst>
                            <a:ext uri="{FF2B5EF4-FFF2-40B4-BE49-F238E27FC236}">
                              <a16:creationId xmlns:a16="http://schemas.microsoft.com/office/drawing/2014/main" id="{8B0F3ACA-04D3-BB14-5438-106EAEB1DFD9}"/>
                            </a:ext>
                          </a:extLst>
                        </p:cNvPr>
                        <p:cNvSpPr/>
                        <p:nvPr/>
                      </p:nvSpPr>
                      <p:spPr bwMode="auto">
                        <a:xfrm>
                          <a:off x="5828097" y="3214838"/>
                          <a:ext cx="2950143" cy="721895"/>
                        </a:xfrm>
                        <a:custGeom>
                          <a:avLst/>
                          <a:gdLst>
                            <a:gd name="connsiteX0" fmla="*/ 2993457 w 2993457"/>
                            <a:gd name="connsiteY0" fmla="*/ 0 h 726707"/>
                            <a:gd name="connsiteX1" fmla="*/ 2608446 w 2993457"/>
                            <a:gd name="connsiteY1" fmla="*/ 139566 h 726707"/>
                            <a:gd name="connsiteX2" fmla="*/ 2040556 w 2993457"/>
                            <a:gd name="connsiteY2" fmla="*/ 332071 h 726707"/>
                            <a:gd name="connsiteX3" fmla="*/ 1395663 w 2993457"/>
                            <a:gd name="connsiteY3" fmla="*/ 486076 h 726707"/>
                            <a:gd name="connsiteX4" fmla="*/ 914400 w 2993457"/>
                            <a:gd name="connsiteY4" fmla="*/ 587141 h 726707"/>
                            <a:gd name="connsiteX5" fmla="*/ 360948 w 2993457"/>
                            <a:gd name="connsiteY5" fmla="*/ 688206 h 726707"/>
                            <a:gd name="connsiteX6" fmla="*/ 0 w 2993457"/>
                            <a:gd name="connsiteY6" fmla="*/ 726707 h 72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3457" h="726707">
                              <a:moveTo>
                                <a:pt x="2993457" y="0"/>
                              </a:moveTo>
                              <a:lnTo>
                                <a:pt x="2608446" y="139566"/>
                              </a:lnTo>
                              <a:cubicBezTo>
                                <a:pt x="2449629" y="194911"/>
                                <a:pt x="2242686" y="274319"/>
                                <a:pt x="2040556" y="332071"/>
                              </a:cubicBezTo>
                              <a:cubicBezTo>
                                <a:pt x="1838425" y="389823"/>
                                <a:pt x="1583356" y="443564"/>
                                <a:pt x="1395663" y="486076"/>
                              </a:cubicBezTo>
                              <a:cubicBezTo>
                                <a:pt x="1207970" y="528588"/>
                                <a:pt x="1086852" y="553453"/>
                                <a:pt x="914400" y="587141"/>
                              </a:cubicBezTo>
                              <a:cubicBezTo>
                                <a:pt x="741948" y="620829"/>
                                <a:pt x="513348" y="664945"/>
                                <a:pt x="360948" y="688206"/>
                              </a:cubicBezTo>
                              <a:cubicBezTo>
                                <a:pt x="208548" y="711467"/>
                                <a:pt x="104274" y="719087"/>
                                <a:pt x="0" y="726707"/>
                              </a:cubicBezTo>
                            </a:path>
                          </a:pathLst>
                        </a:custGeom>
                        <a:noFill/>
                        <a:ln w="28575">
                          <a:solidFill>
                            <a:schemeClr val="accent4">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36" name="Freeform 235">
                        <a:extLst>
                          <a:ext uri="{FF2B5EF4-FFF2-40B4-BE49-F238E27FC236}">
                            <a16:creationId xmlns:a16="http://schemas.microsoft.com/office/drawing/2014/main" id="{EEA17770-E23F-17BD-0156-31C0F5AEF94F}"/>
                          </a:ext>
                        </a:extLst>
                      </p:cNvPr>
                      <p:cNvSpPr/>
                      <p:nvPr/>
                    </p:nvSpPr>
                    <p:spPr bwMode="auto">
                      <a:xfrm>
                        <a:off x="4976261" y="2680636"/>
                        <a:ext cx="1043157" cy="1583356"/>
                      </a:xfrm>
                      <a:custGeom>
                        <a:avLst/>
                        <a:gdLst>
                          <a:gd name="connsiteX0" fmla="*/ 0 w 1043157"/>
                          <a:gd name="connsiteY0" fmla="*/ 1583356 h 1583356"/>
                          <a:gd name="connsiteX1" fmla="*/ 346510 w 1043157"/>
                          <a:gd name="connsiteY1" fmla="*/ 1496728 h 1583356"/>
                          <a:gd name="connsiteX2" fmla="*/ 717082 w 1043157"/>
                          <a:gd name="connsiteY2" fmla="*/ 1333099 h 1583356"/>
                          <a:gd name="connsiteX3" fmla="*/ 904775 w 1043157"/>
                          <a:gd name="connsiteY3" fmla="*/ 1193532 h 1583356"/>
                          <a:gd name="connsiteX4" fmla="*/ 1039528 w 1043157"/>
                          <a:gd name="connsiteY4" fmla="*/ 967339 h 1583356"/>
                          <a:gd name="connsiteX5" fmla="*/ 981777 w 1043157"/>
                          <a:gd name="connsiteY5" fmla="*/ 630455 h 1583356"/>
                          <a:gd name="connsiteX6" fmla="*/ 745958 w 1043157"/>
                          <a:gd name="connsiteY6" fmla="*/ 279132 h 1583356"/>
                          <a:gd name="connsiteX7" fmla="*/ 490888 w 1043157"/>
                          <a:gd name="connsiteY7" fmla="*/ 48126 h 1583356"/>
                          <a:gd name="connsiteX8" fmla="*/ 418699 w 1043157"/>
                          <a:gd name="connsiteY8" fmla="*/ 0 h 158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157" h="1583356">
                            <a:moveTo>
                              <a:pt x="0" y="1583356"/>
                            </a:moveTo>
                            <a:cubicBezTo>
                              <a:pt x="113498" y="1560896"/>
                              <a:pt x="226996" y="1538437"/>
                              <a:pt x="346510" y="1496728"/>
                            </a:cubicBezTo>
                            <a:cubicBezTo>
                              <a:pt x="466024" y="1455018"/>
                              <a:pt x="624038" y="1383632"/>
                              <a:pt x="717082" y="1333099"/>
                            </a:cubicBezTo>
                            <a:cubicBezTo>
                              <a:pt x="810126" y="1282566"/>
                              <a:pt x="851034" y="1254492"/>
                              <a:pt x="904775" y="1193532"/>
                            </a:cubicBezTo>
                            <a:cubicBezTo>
                              <a:pt x="958516" y="1132572"/>
                              <a:pt x="1026694" y="1061185"/>
                              <a:pt x="1039528" y="967339"/>
                            </a:cubicBezTo>
                            <a:cubicBezTo>
                              <a:pt x="1052362" y="873493"/>
                              <a:pt x="1030705" y="745156"/>
                              <a:pt x="981777" y="630455"/>
                            </a:cubicBezTo>
                            <a:cubicBezTo>
                              <a:pt x="932849" y="515754"/>
                              <a:pt x="827773" y="376187"/>
                              <a:pt x="745958" y="279132"/>
                            </a:cubicBezTo>
                            <a:cubicBezTo>
                              <a:pt x="664143" y="182077"/>
                              <a:pt x="545431" y="94648"/>
                              <a:pt x="490888" y="48126"/>
                            </a:cubicBezTo>
                            <a:cubicBezTo>
                              <a:pt x="436345" y="1604"/>
                              <a:pt x="427522" y="802"/>
                              <a:pt x="418699" y="0"/>
                            </a:cubicBezTo>
                          </a:path>
                        </a:pathLst>
                      </a:custGeom>
                      <a:noFill/>
                      <a:ln w="28575">
                        <a:solidFill>
                          <a:schemeClr val="accent4">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7" name="Freeform 236">
                        <a:extLst>
                          <a:ext uri="{FF2B5EF4-FFF2-40B4-BE49-F238E27FC236}">
                            <a16:creationId xmlns:a16="http://schemas.microsoft.com/office/drawing/2014/main" id="{9C8BA983-65B7-B880-26A1-A3A3D2F09D14}"/>
                          </a:ext>
                        </a:extLst>
                      </p:cNvPr>
                      <p:cNvSpPr/>
                      <p:nvPr/>
                    </p:nvSpPr>
                    <p:spPr bwMode="auto">
                      <a:xfrm>
                        <a:off x="4961823" y="4066674"/>
                        <a:ext cx="3869356" cy="298383"/>
                      </a:xfrm>
                      <a:custGeom>
                        <a:avLst/>
                        <a:gdLst>
                          <a:gd name="connsiteX0" fmla="*/ 3869356 w 3869356"/>
                          <a:gd name="connsiteY0" fmla="*/ 298383 h 298383"/>
                          <a:gd name="connsiteX1" fmla="*/ 3296653 w 3869356"/>
                          <a:gd name="connsiteY1" fmla="*/ 182880 h 298383"/>
                          <a:gd name="connsiteX2" fmla="*/ 2675823 w 3869356"/>
                          <a:gd name="connsiteY2" fmla="*/ 77002 h 298383"/>
                          <a:gd name="connsiteX3" fmla="*/ 2045369 w 3869356"/>
                          <a:gd name="connsiteY3" fmla="*/ 19250 h 298383"/>
                          <a:gd name="connsiteX4" fmla="*/ 1602606 w 3869356"/>
                          <a:gd name="connsiteY4" fmla="*/ 0 h 298383"/>
                          <a:gd name="connsiteX5" fmla="*/ 1078030 w 3869356"/>
                          <a:gd name="connsiteY5" fmla="*/ 4812 h 298383"/>
                          <a:gd name="connsiteX6" fmla="*/ 611204 w 3869356"/>
                          <a:gd name="connsiteY6" fmla="*/ 28875 h 298383"/>
                          <a:gd name="connsiteX7" fmla="*/ 0 w 3869356"/>
                          <a:gd name="connsiteY7" fmla="*/ 86627 h 298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69356" h="298383">
                            <a:moveTo>
                              <a:pt x="3869356" y="298383"/>
                            </a:moveTo>
                            <a:lnTo>
                              <a:pt x="3296653" y="182880"/>
                            </a:lnTo>
                            <a:cubicBezTo>
                              <a:pt x="3097731" y="145983"/>
                              <a:pt x="2884370" y="104274"/>
                              <a:pt x="2675823" y="77002"/>
                            </a:cubicBezTo>
                            <a:cubicBezTo>
                              <a:pt x="2467276" y="49730"/>
                              <a:pt x="2224238" y="32084"/>
                              <a:pt x="2045369" y="19250"/>
                            </a:cubicBezTo>
                            <a:cubicBezTo>
                              <a:pt x="1866499" y="6416"/>
                              <a:pt x="1602606" y="0"/>
                              <a:pt x="1602606" y="0"/>
                            </a:cubicBezTo>
                            <a:lnTo>
                              <a:pt x="1078030" y="4812"/>
                            </a:lnTo>
                            <a:cubicBezTo>
                              <a:pt x="912796" y="9625"/>
                              <a:pt x="790876" y="15239"/>
                              <a:pt x="611204" y="28875"/>
                            </a:cubicBezTo>
                            <a:cubicBezTo>
                              <a:pt x="431532" y="42511"/>
                              <a:pt x="215766" y="64569"/>
                              <a:pt x="0" y="86627"/>
                            </a:cubicBezTo>
                          </a:path>
                        </a:pathLst>
                      </a:custGeom>
                      <a:noFill/>
                      <a:ln w="28575">
                        <a:solidFill>
                          <a:schemeClr val="accent4">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39" name="Freeform 238">
                      <a:extLst>
                        <a:ext uri="{FF2B5EF4-FFF2-40B4-BE49-F238E27FC236}">
                          <a16:creationId xmlns:a16="http://schemas.microsoft.com/office/drawing/2014/main" id="{CFDC621B-1674-F432-57F3-66BE83FA299F}"/>
                        </a:ext>
                      </a:extLst>
                    </p:cNvPr>
                    <p:cNvSpPr/>
                    <p:nvPr/>
                  </p:nvSpPr>
                  <p:spPr bwMode="auto">
                    <a:xfrm>
                      <a:off x="4971448" y="4081112"/>
                      <a:ext cx="3854918" cy="317633"/>
                    </a:xfrm>
                    <a:custGeom>
                      <a:avLst/>
                      <a:gdLst>
                        <a:gd name="connsiteX0" fmla="*/ 0 w 3854918"/>
                        <a:gd name="connsiteY0" fmla="*/ 91440 h 317633"/>
                        <a:gd name="connsiteX1" fmla="*/ 640080 w 3854918"/>
                        <a:gd name="connsiteY1" fmla="*/ 24063 h 317633"/>
                        <a:gd name="connsiteX2" fmla="*/ 1376413 w 3854918"/>
                        <a:gd name="connsiteY2" fmla="*/ 0 h 317633"/>
                        <a:gd name="connsiteX3" fmla="*/ 1929866 w 3854918"/>
                        <a:gd name="connsiteY3" fmla="*/ 4812 h 317633"/>
                        <a:gd name="connsiteX4" fmla="*/ 2541070 w 3854918"/>
                        <a:gd name="connsiteY4" fmla="*/ 67376 h 317633"/>
                        <a:gd name="connsiteX5" fmla="*/ 3315904 w 3854918"/>
                        <a:gd name="connsiteY5" fmla="*/ 197317 h 317633"/>
                        <a:gd name="connsiteX6" fmla="*/ 3854918 w 3854918"/>
                        <a:gd name="connsiteY6" fmla="*/ 317633 h 31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4918" h="317633">
                          <a:moveTo>
                            <a:pt x="0" y="91440"/>
                          </a:moveTo>
                          <a:cubicBezTo>
                            <a:pt x="205339" y="65371"/>
                            <a:pt x="410678" y="39303"/>
                            <a:pt x="640080" y="24063"/>
                          </a:cubicBezTo>
                          <a:cubicBezTo>
                            <a:pt x="869482" y="8823"/>
                            <a:pt x="1376413" y="0"/>
                            <a:pt x="1376413" y="0"/>
                          </a:cubicBezTo>
                          <a:lnTo>
                            <a:pt x="1929866" y="4812"/>
                          </a:lnTo>
                          <a:cubicBezTo>
                            <a:pt x="2123975" y="16041"/>
                            <a:pt x="2310064" y="35292"/>
                            <a:pt x="2541070" y="67376"/>
                          </a:cubicBezTo>
                          <a:cubicBezTo>
                            <a:pt x="2772076" y="99460"/>
                            <a:pt x="3096929" y="155608"/>
                            <a:pt x="3315904" y="197317"/>
                          </a:cubicBezTo>
                          <a:cubicBezTo>
                            <a:pt x="3534879" y="239027"/>
                            <a:pt x="3694898" y="278330"/>
                            <a:pt x="3854918" y="317633"/>
                          </a:cubicBezTo>
                        </a:path>
                      </a:pathLst>
                    </a:custGeom>
                    <a:noFill/>
                    <a:ln w="28575">
                      <a:solidFill>
                        <a:schemeClr val="accent4">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0" name="Freeform 239">
                      <a:extLst>
                        <a:ext uri="{FF2B5EF4-FFF2-40B4-BE49-F238E27FC236}">
                          <a16:creationId xmlns:a16="http://schemas.microsoft.com/office/drawing/2014/main" id="{1C4977B9-6861-6762-3D1D-EA58D77FD161}"/>
                        </a:ext>
                      </a:extLst>
                    </p:cNvPr>
                    <p:cNvSpPr/>
                    <p:nvPr/>
                  </p:nvSpPr>
                  <p:spPr bwMode="auto">
                    <a:xfrm>
                      <a:off x="8547234" y="4336181"/>
                      <a:ext cx="279132" cy="81815"/>
                    </a:xfrm>
                    <a:custGeom>
                      <a:avLst/>
                      <a:gdLst>
                        <a:gd name="connsiteX0" fmla="*/ 279132 w 279132"/>
                        <a:gd name="connsiteY0" fmla="*/ 81815 h 81815"/>
                        <a:gd name="connsiteX1" fmla="*/ 0 w 279132"/>
                        <a:gd name="connsiteY1" fmla="*/ 0 h 81815"/>
                      </a:gdLst>
                      <a:ahLst/>
                      <a:cxnLst>
                        <a:cxn ang="0">
                          <a:pos x="connsiteX0" y="connsiteY0"/>
                        </a:cxn>
                        <a:cxn ang="0">
                          <a:pos x="connsiteX1" y="connsiteY1"/>
                        </a:cxn>
                      </a:cxnLst>
                      <a:rect l="l" t="t" r="r" b="b"/>
                      <a:pathLst>
                        <a:path w="279132" h="81815">
                          <a:moveTo>
                            <a:pt x="279132" y="81815"/>
                          </a:moveTo>
                          <a:lnTo>
                            <a:pt x="0" y="0"/>
                          </a:lnTo>
                        </a:path>
                      </a:pathLst>
                    </a:custGeom>
                    <a:noFill/>
                    <a:ln w="28575">
                      <a:solidFill>
                        <a:schemeClr val="accent4">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42" name="Freeform 241">
                    <a:extLst>
                      <a:ext uri="{FF2B5EF4-FFF2-40B4-BE49-F238E27FC236}">
                        <a16:creationId xmlns:a16="http://schemas.microsoft.com/office/drawing/2014/main" id="{68635FDF-1FCA-2334-221D-6D09FE739EEC}"/>
                      </a:ext>
                    </a:extLst>
                  </p:cNvPr>
                  <p:cNvSpPr/>
                  <p:nvPr/>
                </p:nvSpPr>
                <p:spPr bwMode="auto">
                  <a:xfrm>
                    <a:off x="4961823" y="1944303"/>
                    <a:ext cx="2074244" cy="2199373"/>
                  </a:xfrm>
                  <a:custGeom>
                    <a:avLst/>
                    <a:gdLst>
                      <a:gd name="connsiteX0" fmla="*/ 2074244 w 2074244"/>
                      <a:gd name="connsiteY0" fmla="*/ 0 h 2199373"/>
                      <a:gd name="connsiteX1" fmla="*/ 2002055 w 2074244"/>
                      <a:gd name="connsiteY1" fmla="*/ 534202 h 2199373"/>
                      <a:gd name="connsiteX2" fmla="*/ 1819175 w 2074244"/>
                      <a:gd name="connsiteY2" fmla="*/ 1044341 h 2199373"/>
                      <a:gd name="connsiteX3" fmla="*/ 1554480 w 2074244"/>
                      <a:gd name="connsiteY3" fmla="*/ 1429352 h 2199373"/>
                      <a:gd name="connsiteX4" fmla="*/ 1198345 w 2074244"/>
                      <a:gd name="connsiteY4" fmla="*/ 1742173 h 2199373"/>
                      <a:gd name="connsiteX5" fmla="*/ 741145 w 2074244"/>
                      <a:gd name="connsiteY5" fmla="*/ 1982804 h 2199373"/>
                      <a:gd name="connsiteX6" fmla="*/ 206943 w 2074244"/>
                      <a:gd name="connsiteY6" fmla="*/ 2156059 h 2199373"/>
                      <a:gd name="connsiteX7" fmla="*/ 0 w 2074244"/>
                      <a:gd name="connsiteY7" fmla="*/ 2199373 h 219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4244" h="2199373">
                        <a:moveTo>
                          <a:pt x="2074244" y="0"/>
                        </a:moveTo>
                        <a:cubicBezTo>
                          <a:pt x="2059405" y="180072"/>
                          <a:pt x="2044566" y="360145"/>
                          <a:pt x="2002055" y="534202"/>
                        </a:cubicBezTo>
                        <a:cubicBezTo>
                          <a:pt x="1959544" y="708259"/>
                          <a:pt x="1893771" y="895149"/>
                          <a:pt x="1819175" y="1044341"/>
                        </a:cubicBezTo>
                        <a:cubicBezTo>
                          <a:pt x="1744579" y="1193533"/>
                          <a:pt x="1657952" y="1313047"/>
                          <a:pt x="1554480" y="1429352"/>
                        </a:cubicBezTo>
                        <a:cubicBezTo>
                          <a:pt x="1451008" y="1545657"/>
                          <a:pt x="1333901" y="1649931"/>
                          <a:pt x="1198345" y="1742173"/>
                        </a:cubicBezTo>
                        <a:cubicBezTo>
                          <a:pt x="1062789" y="1834415"/>
                          <a:pt x="906379" y="1913823"/>
                          <a:pt x="741145" y="1982804"/>
                        </a:cubicBezTo>
                        <a:cubicBezTo>
                          <a:pt x="575911" y="2051785"/>
                          <a:pt x="330467" y="2119964"/>
                          <a:pt x="206943" y="2156059"/>
                        </a:cubicBezTo>
                        <a:cubicBezTo>
                          <a:pt x="83419" y="2192154"/>
                          <a:pt x="41709" y="2195763"/>
                          <a:pt x="0" y="2199373"/>
                        </a:cubicBezTo>
                      </a:path>
                    </a:pathLst>
                  </a:custGeom>
                  <a:noFill/>
                  <a:ln w="28575">
                    <a:solidFill>
                      <a:schemeClr val="accent4">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44" name="Freeform 243">
                  <a:extLst>
                    <a:ext uri="{FF2B5EF4-FFF2-40B4-BE49-F238E27FC236}">
                      <a16:creationId xmlns:a16="http://schemas.microsoft.com/office/drawing/2014/main" id="{B1F394D7-D80F-DAA8-08D8-48098B0FEECF}"/>
                    </a:ext>
                  </a:extLst>
                </p:cNvPr>
                <p:cNvSpPr/>
                <p:nvPr/>
              </p:nvSpPr>
              <p:spPr bwMode="auto">
                <a:xfrm>
                  <a:off x="5909912" y="1987617"/>
                  <a:ext cx="1453414" cy="1843238"/>
                </a:xfrm>
                <a:custGeom>
                  <a:avLst/>
                  <a:gdLst>
                    <a:gd name="connsiteX0" fmla="*/ 1453414 w 1453414"/>
                    <a:gd name="connsiteY0" fmla="*/ 0 h 1843238"/>
                    <a:gd name="connsiteX1" fmla="*/ 1333099 w 1453414"/>
                    <a:gd name="connsiteY1" fmla="*/ 418699 h 1843238"/>
                    <a:gd name="connsiteX2" fmla="*/ 1102092 w 1453414"/>
                    <a:gd name="connsiteY2" fmla="*/ 909587 h 1843238"/>
                    <a:gd name="connsiteX3" fmla="*/ 827772 w 1453414"/>
                    <a:gd name="connsiteY3" fmla="*/ 1275347 h 1843238"/>
                    <a:gd name="connsiteX4" fmla="*/ 462012 w 1453414"/>
                    <a:gd name="connsiteY4" fmla="*/ 1607419 h 1843238"/>
                    <a:gd name="connsiteX5" fmla="*/ 139566 w 1453414"/>
                    <a:gd name="connsiteY5" fmla="*/ 1785486 h 1843238"/>
                    <a:gd name="connsiteX6" fmla="*/ 0 w 1453414"/>
                    <a:gd name="connsiteY6" fmla="*/ 1843238 h 184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3414" h="1843238">
                      <a:moveTo>
                        <a:pt x="1453414" y="0"/>
                      </a:moveTo>
                      <a:cubicBezTo>
                        <a:pt x="1422533" y="133550"/>
                        <a:pt x="1391653" y="267101"/>
                        <a:pt x="1333099" y="418699"/>
                      </a:cubicBezTo>
                      <a:cubicBezTo>
                        <a:pt x="1274545" y="570297"/>
                        <a:pt x="1186313" y="766812"/>
                        <a:pt x="1102092" y="909587"/>
                      </a:cubicBezTo>
                      <a:cubicBezTo>
                        <a:pt x="1017871" y="1052362"/>
                        <a:pt x="934452" y="1159042"/>
                        <a:pt x="827772" y="1275347"/>
                      </a:cubicBezTo>
                      <a:cubicBezTo>
                        <a:pt x="721092" y="1391652"/>
                        <a:pt x="576713" y="1522396"/>
                        <a:pt x="462012" y="1607419"/>
                      </a:cubicBezTo>
                      <a:cubicBezTo>
                        <a:pt x="347311" y="1692442"/>
                        <a:pt x="216568" y="1746183"/>
                        <a:pt x="139566" y="1785486"/>
                      </a:cubicBezTo>
                      <a:cubicBezTo>
                        <a:pt x="62564" y="1824789"/>
                        <a:pt x="31282" y="1834013"/>
                        <a:pt x="0" y="1843238"/>
                      </a:cubicBezTo>
                    </a:path>
                  </a:pathLst>
                </a:custGeom>
                <a:noFill/>
                <a:ln w="28575">
                  <a:solidFill>
                    <a:schemeClr val="accent4">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46" name="Freeform 245">
                <a:extLst>
                  <a:ext uri="{FF2B5EF4-FFF2-40B4-BE49-F238E27FC236}">
                    <a16:creationId xmlns:a16="http://schemas.microsoft.com/office/drawing/2014/main" id="{48F6420E-DD0B-7C89-FDC4-191C9BEFA629}"/>
                  </a:ext>
                </a:extLst>
              </p:cNvPr>
              <p:cNvSpPr/>
              <p:nvPr/>
            </p:nvSpPr>
            <p:spPr bwMode="auto">
              <a:xfrm>
                <a:off x="4966636" y="2040556"/>
                <a:ext cx="1463263" cy="2083869"/>
              </a:xfrm>
              <a:custGeom>
                <a:avLst/>
                <a:gdLst>
                  <a:gd name="connsiteX0" fmla="*/ 1318661 w 1463263"/>
                  <a:gd name="connsiteY0" fmla="*/ 0 h 2083869"/>
                  <a:gd name="connsiteX1" fmla="*/ 1410101 w 1463263"/>
                  <a:gd name="connsiteY1" fmla="*/ 336884 h 2083869"/>
                  <a:gd name="connsiteX2" fmla="*/ 1463040 w 1463263"/>
                  <a:gd name="connsiteY2" fmla="*/ 803709 h 2083869"/>
                  <a:gd name="connsiteX3" fmla="*/ 1390850 w 1463263"/>
                  <a:gd name="connsiteY3" fmla="*/ 1217596 h 2083869"/>
                  <a:gd name="connsiteX4" fmla="*/ 1183907 w 1463263"/>
                  <a:gd name="connsiteY4" fmla="*/ 1573730 h 2083869"/>
                  <a:gd name="connsiteX5" fmla="*/ 928838 w 1463263"/>
                  <a:gd name="connsiteY5" fmla="*/ 1790299 h 2083869"/>
                  <a:gd name="connsiteX6" fmla="*/ 452387 w 1463263"/>
                  <a:gd name="connsiteY6" fmla="*/ 1977991 h 2083869"/>
                  <a:gd name="connsiteX7" fmla="*/ 0 w 1463263"/>
                  <a:gd name="connsiteY7" fmla="*/ 2083869 h 208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3263" h="2083869">
                    <a:moveTo>
                      <a:pt x="1318661" y="0"/>
                    </a:moveTo>
                    <a:cubicBezTo>
                      <a:pt x="1352349" y="101466"/>
                      <a:pt x="1386038" y="202933"/>
                      <a:pt x="1410101" y="336884"/>
                    </a:cubicBezTo>
                    <a:cubicBezTo>
                      <a:pt x="1434164" y="470836"/>
                      <a:pt x="1466249" y="656924"/>
                      <a:pt x="1463040" y="803709"/>
                    </a:cubicBezTo>
                    <a:cubicBezTo>
                      <a:pt x="1459831" y="950494"/>
                      <a:pt x="1437372" y="1089259"/>
                      <a:pt x="1390850" y="1217596"/>
                    </a:cubicBezTo>
                    <a:cubicBezTo>
                      <a:pt x="1344328" y="1345933"/>
                      <a:pt x="1260909" y="1478280"/>
                      <a:pt x="1183907" y="1573730"/>
                    </a:cubicBezTo>
                    <a:cubicBezTo>
                      <a:pt x="1106905" y="1669180"/>
                      <a:pt x="1050758" y="1722922"/>
                      <a:pt x="928838" y="1790299"/>
                    </a:cubicBezTo>
                    <a:cubicBezTo>
                      <a:pt x="806918" y="1857676"/>
                      <a:pt x="607193" y="1929063"/>
                      <a:pt x="452387" y="1977991"/>
                    </a:cubicBezTo>
                    <a:cubicBezTo>
                      <a:pt x="297581" y="2026919"/>
                      <a:pt x="148790" y="2055394"/>
                      <a:pt x="0" y="2083869"/>
                    </a:cubicBezTo>
                  </a:path>
                </a:pathLst>
              </a:custGeom>
              <a:noFill/>
              <a:ln w="28575">
                <a:solidFill>
                  <a:schemeClr val="accent4">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49" name="Triangle 221">
              <a:extLst>
                <a:ext uri="{FF2B5EF4-FFF2-40B4-BE49-F238E27FC236}">
                  <a16:creationId xmlns:a16="http://schemas.microsoft.com/office/drawing/2014/main" id="{0D8A89BC-2E45-4E25-71DA-121702CE0C15}"/>
                </a:ext>
              </a:extLst>
            </p:cNvPr>
            <p:cNvSpPr/>
            <p:nvPr/>
          </p:nvSpPr>
          <p:spPr bwMode="auto">
            <a:xfrm rot="5120116">
              <a:off x="5198919" y="3705584"/>
              <a:ext cx="156151" cy="659912"/>
            </a:xfrm>
            <a:custGeom>
              <a:avLst/>
              <a:gdLst>
                <a:gd name="connsiteX0" fmla="*/ 0 w 156151"/>
                <a:gd name="connsiteY0" fmla="*/ 683393 h 683393"/>
                <a:gd name="connsiteX1" fmla="*/ 78076 w 156151"/>
                <a:gd name="connsiteY1" fmla="*/ 0 h 683393"/>
                <a:gd name="connsiteX2" fmla="*/ 156151 w 156151"/>
                <a:gd name="connsiteY2" fmla="*/ 683393 h 683393"/>
                <a:gd name="connsiteX3" fmla="*/ 0 w 156151"/>
                <a:gd name="connsiteY3" fmla="*/ 683393 h 683393"/>
                <a:gd name="connsiteX0" fmla="*/ 0 w 156151"/>
                <a:gd name="connsiteY0" fmla="*/ 659912 h 659912"/>
                <a:gd name="connsiteX1" fmla="*/ 52070 w 156151"/>
                <a:gd name="connsiteY1" fmla="*/ 0 h 659912"/>
                <a:gd name="connsiteX2" fmla="*/ 156151 w 156151"/>
                <a:gd name="connsiteY2" fmla="*/ 659912 h 659912"/>
                <a:gd name="connsiteX3" fmla="*/ 0 w 156151"/>
                <a:gd name="connsiteY3" fmla="*/ 659912 h 659912"/>
                <a:gd name="connsiteX0" fmla="*/ 0 w 156151"/>
                <a:gd name="connsiteY0" fmla="*/ 659912 h 659912"/>
                <a:gd name="connsiteX1" fmla="*/ 52070 w 156151"/>
                <a:gd name="connsiteY1" fmla="*/ 0 h 659912"/>
                <a:gd name="connsiteX2" fmla="*/ 156151 w 156151"/>
                <a:gd name="connsiteY2" fmla="*/ 659912 h 659912"/>
                <a:gd name="connsiteX3" fmla="*/ 0 w 156151"/>
                <a:gd name="connsiteY3" fmla="*/ 659912 h 659912"/>
              </a:gdLst>
              <a:ahLst/>
              <a:cxnLst>
                <a:cxn ang="0">
                  <a:pos x="connsiteX0" y="connsiteY0"/>
                </a:cxn>
                <a:cxn ang="0">
                  <a:pos x="connsiteX1" y="connsiteY1"/>
                </a:cxn>
                <a:cxn ang="0">
                  <a:pos x="connsiteX2" y="connsiteY2"/>
                </a:cxn>
                <a:cxn ang="0">
                  <a:pos x="connsiteX3" y="connsiteY3"/>
                </a:cxn>
              </a:cxnLst>
              <a:rect l="l" t="t" r="r" b="b"/>
              <a:pathLst>
                <a:path w="156151" h="659912">
                  <a:moveTo>
                    <a:pt x="0" y="659912"/>
                  </a:moveTo>
                  <a:lnTo>
                    <a:pt x="52070" y="0"/>
                  </a:lnTo>
                  <a:cubicBezTo>
                    <a:pt x="120911" y="156186"/>
                    <a:pt x="121457" y="439941"/>
                    <a:pt x="156151" y="659912"/>
                  </a:cubicBezTo>
                  <a:lnTo>
                    <a:pt x="0" y="659912"/>
                  </a:lnTo>
                  <a:close/>
                </a:path>
              </a:pathLst>
            </a:custGeom>
            <a:solidFill>
              <a:schemeClr val="accent4">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0" name="Triangle 221">
              <a:extLst>
                <a:ext uri="{FF2B5EF4-FFF2-40B4-BE49-F238E27FC236}">
                  <a16:creationId xmlns:a16="http://schemas.microsoft.com/office/drawing/2014/main" id="{30058363-FC95-BBBC-375A-46A1AFC14CE9}"/>
                </a:ext>
              </a:extLst>
            </p:cNvPr>
            <p:cNvSpPr/>
            <p:nvPr/>
          </p:nvSpPr>
          <p:spPr bwMode="auto">
            <a:xfrm rot="5120116">
              <a:off x="5132799" y="3929205"/>
              <a:ext cx="156151" cy="501480"/>
            </a:xfrm>
            <a:custGeom>
              <a:avLst/>
              <a:gdLst>
                <a:gd name="connsiteX0" fmla="*/ 0 w 156151"/>
                <a:gd name="connsiteY0" fmla="*/ 683393 h 683393"/>
                <a:gd name="connsiteX1" fmla="*/ 78076 w 156151"/>
                <a:gd name="connsiteY1" fmla="*/ 0 h 683393"/>
                <a:gd name="connsiteX2" fmla="*/ 156151 w 156151"/>
                <a:gd name="connsiteY2" fmla="*/ 683393 h 683393"/>
                <a:gd name="connsiteX3" fmla="*/ 0 w 156151"/>
                <a:gd name="connsiteY3" fmla="*/ 683393 h 683393"/>
                <a:gd name="connsiteX0" fmla="*/ 0 w 156151"/>
                <a:gd name="connsiteY0" fmla="*/ 659912 h 659912"/>
                <a:gd name="connsiteX1" fmla="*/ 52070 w 156151"/>
                <a:gd name="connsiteY1" fmla="*/ 0 h 659912"/>
                <a:gd name="connsiteX2" fmla="*/ 156151 w 156151"/>
                <a:gd name="connsiteY2" fmla="*/ 659912 h 659912"/>
                <a:gd name="connsiteX3" fmla="*/ 0 w 156151"/>
                <a:gd name="connsiteY3" fmla="*/ 659912 h 659912"/>
                <a:gd name="connsiteX0" fmla="*/ 0 w 156151"/>
                <a:gd name="connsiteY0" fmla="*/ 659912 h 659912"/>
                <a:gd name="connsiteX1" fmla="*/ 52070 w 156151"/>
                <a:gd name="connsiteY1" fmla="*/ 0 h 659912"/>
                <a:gd name="connsiteX2" fmla="*/ 156151 w 156151"/>
                <a:gd name="connsiteY2" fmla="*/ 659912 h 659912"/>
                <a:gd name="connsiteX3" fmla="*/ 0 w 156151"/>
                <a:gd name="connsiteY3" fmla="*/ 659912 h 659912"/>
              </a:gdLst>
              <a:ahLst/>
              <a:cxnLst>
                <a:cxn ang="0">
                  <a:pos x="connsiteX0" y="connsiteY0"/>
                </a:cxn>
                <a:cxn ang="0">
                  <a:pos x="connsiteX1" y="connsiteY1"/>
                </a:cxn>
                <a:cxn ang="0">
                  <a:pos x="connsiteX2" y="connsiteY2"/>
                </a:cxn>
                <a:cxn ang="0">
                  <a:pos x="connsiteX3" y="connsiteY3"/>
                </a:cxn>
              </a:cxnLst>
              <a:rect l="l" t="t" r="r" b="b"/>
              <a:pathLst>
                <a:path w="156151" h="659912">
                  <a:moveTo>
                    <a:pt x="0" y="659912"/>
                  </a:moveTo>
                  <a:lnTo>
                    <a:pt x="52070" y="0"/>
                  </a:lnTo>
                  <a:cubicBezTo>
                    <a:pt x="120911" y="156186"/>
                    <a:pt x="121457" y="439941"/>
                    <a:pt x="156151" y="659912"/>
                  </a:cubicBezTo>
                  <a:lnTo>
                    <a:pt x="0" y="659912"/>
                  </a:lnTo>
                  <a:close/>
                </a:path>
              </a:pathLst>
            </a:custGeom>
            <a:solidFill>
              <a:schemeClr val="accent4">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81" name="Freeform 280">
            <a:extLst>
              <a:ext uri="{FF2B5EF4-FFF2-40B4-BE49-F238E27FC236}">
                <a16:creationId xmlns:a16="http://schemas.microsoft.com/office/drawing/2014/main" id="{2E9A227D-1710-5BA0-BE89-40EC6F320046}"/>
              </a:ext>
            </a:extLst>
          </p:cNvPr>
          <p:cNvSpPr/>
          <p:nvPr/>
        </p:nvSpPr>
        <p:spPr bwMode="auto">
          <a:xfrm>
            <a:off x="5597091" y="4448489"/>
            <a:ext cx="3080084" cy="907970"/>
          </a:xfrm>
          <a:custGeom>
            <a:avLst/>
            <a:gdLst>
              <a:gd name="connsiteX0" fmla="*/ 3080084 w 3080084"/>
              <a:gd name="connsiteY0" fmla="*/ 344892 h 907970"/>
              <a:gd name="connsiteX1" fmla="*/ 2671010 w 3080084"/>
              <a:gd name="connsiteY1" fmla="*/ 157199 h 907970"/>
              <a:gd name="connsiteX2" fmla="*/ 2180122 w 3080084"/>
              <a:gd name="connsiteY2" fmla="*/ 32071 h 907970"/>
              <a:gd name="connsiteX3" fmla="*/ 1790298 w 3080084"/>
              <a:gd name="connsiteY3" fmla="*/ 3195 h 907970"/>
              <a:gd name="connsiteX4" fmla="*/ 1207970 w 3080084"/>
              <a:gd name="connsiteY4" fmla="*/ 89823 h 907970"/>
              <a:gd name="connsiteX5" fmla="*/ 644892 w 3080084"/>
              <a:gd name="connsiteY5" fmla="*/ 340079 h 907970"/>
              <a:gd name="connsiteX6" fmla="*/ 336884 w 3080084"/>
              <a:gd name="connsiteY6" fmla="*/ 566273 h 907970"/>
              <a:gd name="connsiteX7" fmla="*/ 0 w 3080084"/>
              <a:gd name="connsiteY7" fmla="*/ 907970 h 907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0084" h="907970">
                <a:moveTo>
                  <a:pt x="3080084" y="344892"/>
                </a:moveTo>
                <a:cubicBezTo>
                  <a:pt x="2950544" y="277114"/>
                  <a:pt x="2821004" y="209336"/>
                  <a:pt x="2671010" y="157199"/>
                </a:cubicBezTo>
                <a:cubicBezTo>
                  <a:pt x="2521016" y="105062"/>
                  <a:pt x="2326907" y="57738"/>
                  <a:pt x="2180122" y="32071"/>
                </a:cubicBezTo>
                <a:cubicBezTo>
                  <a:pt x="2033337" y="6404"/>
                  <a:pt x="1952323" y="-6430"/>
                  <a:pt x="1790298" y="3195"/>
                </a:cubicBezTo>
                <a:cubicBezTo>
                  <a:pt x="1628273" y="12820"/>
                  <a:pt x="1398871" y="33676"/>
                  <a:pt x="1207970" y="89823"/>
                </a:cubicBezTo>
                <a:cubicBezTo>
                  <a:pt x="1017069" y="145970"/>
                  <a:pt x="790073" y="260671"/>
                  <a:pt x="644892" y="340079"/>
                </a:cubicBezTo>
                <a:cubicBezTo>
                  <a:pt x="499711" y="419487"/>
                  <a:pt x="444366" y="471625"/>
                  <a:pt x="336884" y="566273"/>
                </a:cubicBezTo>
                <a:cubicBezTo>
                  <a:pt x="229402" y="660921"/>
                  <a:pt x="114701" y="784445"/>
                  <a:pt x="0" y="907970"/>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86" name="Group 285">
            <a:extLst>
              <a:ext uri="{FF2B5EF4-FFF2-40B4-BE49-F238E27FC236}">
                <a16:creationId xmlns:a16="http://schemas.microsoft.com/office/drawing/2014/main" id="{488BD7D9-B990-26BD-4CBA-6E0873BCA3E4}"/>
              </a:ext>
            </a:extLst>
          </p:cNvPr>
          <p:cNvGrpSpPr/>
          <p:nvPr/>
        </p:nvGrpSpPr>
        <p:grpSpPr>
          <a:xfrm>
            <a:off x="7795298" y="3652787"/>
            <a:ext cx="1107025" cy="1612232"/>
            <a:chOff x="7795298" y="3652787"/>
            <a:chExt cx="1107025" cy="1612232"/>
          </a:xfrm>
        </p:grpSpPr>
        <p:grpSp>
          <p:nvGrpSpPr>
            <p:cNvPr id="211" name="Group 210">
              <a:extLst>
                <a:ext uri="{FF2B5EF4-FFF2-40B4-BE49-F238E27FC236}">
                  <a16:creationId xmlns:a16="http://schemas.microsoft.com/office/drawing/2014/main" id="{BBFBE43D-6632-92FA-61B6-1F9C9A06E8EE}"/>
                </a:ext>
              </a:extLst>
            </p:cNvPr>
            <p:cNvGrpSpPr/>
            <p:nvPr/>
          </p:nvGrpSpPr>
          <p:grpSpPr>
            <a:xfrm>
              <a:off x="7795298" y="3652787"/>
              <a:ext cx="1107025" cy="1612232"/>
              <a:chOff x="7795298" y="3652787"/>
              <a:chExt cx="1107025" cy="1612232"/>
            </a:xfrm>
          </p:grpSpPr>
          <p:sp>
            <p:nvSpPr>
              <p:cNvPr id="206" name="Freeform 205">
                <a:extLst>
                  <a:ext uri="{FF2B5EF4-FFF2-40B4-BE49-F238E27FC236}">
                    <a16:creationId xmlns:a16="http://schemas.microsoft.com/office/drawing/2014/main" id="{8D9B51D0-0CE2-705D-02F1-DCA48F31076C}"/>
                  </a:ext>
                </a:extLst>
              </p:cNvPr>
              <p:cNvSpPr/>
              <p:nvPr/>
            </p:nvSpPr>
            <p:spPr bwMode="auto">
              <a:xfrm>
                <a:off x="7795298" y="3652787"/>
                <a:ext cx="1088820" cy="1612232"/>
              </a:xfrm>
              <a:custGeom>
                <a:avLst/>
                <a:gdLst>
                  <a:gd name="connsiteX0" fmla="*/ 1088820 w 1088820"/>
                  <a:gd name="connsiteY0" fmla="*/ 0 h 1612232"/>
                  <a:gd name="connsiteX1" fmla="*/ 775999 w 1088820"/>
                  <a:gd name="connsiteY1" fmla="*/ 52939 h 1612232"/>
                  <a:gd name="connsiteX2" fmla="*/ 212921 w 1088820"/>
                  <a:gd name="connsiteY2" fmla="*/ 283946 h 1612232"/>
                  <a:gd name="connsiteX3" fmla="*/ 10790 w 1088820"/>
                  <a:gd name="connsiteY3" fmla="*/ 582329 h 1612232"/>
                  <a:gd name="connsiteX4" fmla="*/ 82980 w 1088820"/>
                  <a:gd name="connsiteY4" fmla="*/ 996215 h 1612232"/>
                  <a:gd name="connsiteX5" fmla="*/ 544993 w 1088820"/>
                  <a:gd name="connsiteY5" fmla="*/ 1612232 h 1612232"/>
                  <a:gd name="connsiteX0" fmla="*/ 1088820 w 1088820"/>
                  <a:gd name="connsiteY0" fmla="*/ 0 h 1612232"/>
                  <a:gd name="connsiteX1" fmla="*/ 212921 w 1088820"/>
                  <a:gd name="connsiteY1" fmla="*/ 283946 h 1612232"/>
                  <a:gd name="connsiteX2" fmla="*/ 10790 w 1088820"/>
                  <a:gd name="connsiteY2" fmla="*/ 582329 h 1612232"/>
                  <a:gd name="connsiteX3" fmla="*/ 82980 w 1088820"/>
                  <a:gd name="connsiteY3" fmla="*/ 996215 h 1612232"/>
                  <a:gd name="connsiteX4" fmla="*/ 544993 w 1088820"/>
                  <a:gd name="connsiteY4" fmla="*/ 1612232 h 1612232"/>
                  <a:gd name="connsiteX0" fmla="*/ 1088820 w 1088820"/>
                  <a:gd name="connsiteY0" fmla="*/ 0 h 1612232"/>
                  <a:gd name="connsiteX1" fmla="*/ 212921 w 1088820"/>
                  <a:gd name="connsiteY1" fmla="*/ 283946 h 1612232"/>
                  <a:gd name="connsiteX2" fmla="*/ 10790 w 1088820"/>
                  <a:gd name="connsiteY2" fmla="*/ 582329 h 1612232"/>
                  <a:gd name="connsiteX3" fmla="*/ 82980 w 1088820"/>
                  <a:gd name="connsiteY3" fmla="*/ 996215 h 1612232"/>
                  <a:gd name="connsiteX4" fmla="*/ 544993 w 1088820"/>
                  <a:gd name="connsiteY4" fmla="*/ 1612232 h 1612232"/>
                  <a:gd name="connsiteX0" fmla="*/ 1088820 w 1088820"/>
                  <a:gd name="connsiteY0" fmla="*/ 0 h 1612232"/>
                  <a:gd name="connsiteX1" fmla="*/ 212921 w 1088820"/>
                  <a:gd name="connsiteY1" fmla="*/ 283946 h 1612232"/>
                  <a:gd name="connsiteX2" fmla="*/ 10790 w 1088820"/>
                  <a:gd name="connsiteY2" fmla="*/ 582329 h 1612232"/>
                  <a:gd name="connsiteX3" fmla="*/ 82980 w 1088820"/>
                  <a:gd name="connsiteY3" fmla="*/ 996215 h 1612232"/>
                  <a:gd name="connsiteX4" fmla="*/ 544993 w 1088820"/>
                  <a:gd name="connsiteY4" fmla="*/ 1612232 h 1612232"/>
                  <a:gd name="connsiteX0" fmla="*/ 1088820 w 1088820"/>
                  <a:gd name="connsiteY0" fmla="*/ 0 h 1612232"/>
                  <a:gd name="connsiteX1" fmla="*/ 212921 w 1088820"/>
                  <a:gd name="connsiteY1" fmla="*/ 283946 h 1612232"/>
                  <a:gd name="connsiteX2" fmla="*/ 10790 w 1088820"/>
                  <a:gd name="connsiteY2" fmla="*/ 582329 h 1612232"/>
                  <a:gd name="connsiteX3" fmla="*/ 82980 w 1088820"/>
                  <a:gd name="connsiteY3" fmla="*/ 996215 h 1612232"/>
                  <a:gd name="connsiteX4" fmla="*/ 544993 w 1088820"/>
                  <a:gd name="connsiteY4" fmla="*/ 1612232 h 1612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820" h="1612232">
                    <a:moveTo>
                      <a:pt x="1088820" y="0"/>
                    </a:moveTo>
                    <a:cubicBezTo>
                      <a:pt x="805275" y="30281"/>
                      <a:pt x="354092" y="172453"/>
                      <a:pt x="212921" y="283946"/>
                    </a:cubicBezTo>
                    <a:cubicBezTo>
                      <a:pt x="71750" y="395439"/>
                      <a:pt x="32447" y="463618"/>
                      <a:pt x="10790" y="582329"/>
                    </a:cubicBezTo>
                    <a:cubicBezTo>
                      <a:pt x="-10867" y="701041"/>
                      <a:pt x="-6054" y="824565"/>
                      <a:pt x="82980" y="996215"/>
                    </a:cubicBezTo>
                    <a:cubicBezTo>
                      <a:pt x="172014" y="1167866"/>
                      <a:pt x="358503" y="1390049"/>
                      <a:pt x="544993" y="1612232"/>
                    </a:cubicBezTo>
                  </a:path>
                </a:pathLst>
              </a:custGeom>
              <a:noFill/>
              <a:ln w="28575">
                <a:solidFill>
                  <a:schemeClr val="accent3">
                    <a:lumMod val="20000"/>
                    <a:lumOff val="8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Freeform 206">
                <a:extLst>
                  <a:ext uri="{FF2B5EF4-FFF2-40B4-BE49-F238E27FC236}">
                    <a16:creationId xmlns:a16="http://schemas.microsoft.com/office/drawing/2014/main" id="{12B6E324-4D78-B534-C56A-2BD59BAA6308}"/>
                  </a:ext>
                </a:extLst>
              </p:cNvPr>
              <p:cNvSpPr/>
              <p:nvPr/>
            </p:nvSpPr>
            <p:spPr bwMode="auto">
              <a:xfrm>
                <a:off x="7877875" y="3792354"/>
                <a:ext cx="1011055" cy="1164656"/>
              </a:xfrm>
              <a:custGeom>
                <a:avLst/>
                <a:gdLst>
                  <a:gd name="connsiteX0" fmla="*/ 1031112 w 1031112"/>
                  <a:gd name="connsiteY0" fmla="*/ 0 h 1179094"/>
                  <a:gd name="connsiteX1" fmla="*/ 217777 w 1031112"/>
                  <a:gd name="connsiteY1" fmla="*/ 129941 h 1179094"/>
                  <a:gd name="connsiteX2" fmla="*/ 49335 w 1031112"/>
                  <a:gd name="connsiteY2" fmla="*/ 317633 h 1179094"/>
                  <a:gd name="connsiteX3" fmla="*/ 34897 w 1031112"/>
                  <a:gd name="connsiteY3" fmla="*/ 529389 h 1179094"/>
                  <a:gd name="connsiteX4" fmla="*/ 477659 w 1031112"/>
                  <a:gd name="connsiteY4" fmla="*/ 1020277 h 1179094"/>
                  <a:gd name="connsiteX5" fmla="*/ 737541 w 1031112"/>
                  <a:gd name="connsiteY5" fmla="*/ 1179094 h 1179094"/>
                  <a:gd name="connsiteX0" fmla="*/ 1031112 w 1031112"/>
                  <a:gd name="connsiteY0" fmla="*/ 0 h 1179094"/>
                  <a:gd name="connsiteX1" fmla="*/ 217777 w 1031112"/>
                  <a:gd name="connsiteY1" fmla="*/ 129941 h 1179094"/>
                  <a:gd name="connsiteX2" fmla="*/ 49335 w 1031112"/>
                  <a:gd name="connsiteY2" fmla="*/ 317633 h 1179094"/>
                  <a:gd name="connsiteX3" fmla="*/ 34897 w 1031112"/>
                  <a:gd name="connsiteY3" fmla="*/ 529389 h 1179094"/>
                  <a:gd name="connsiteX4" fmla="*/ 477659 w 1031112"/>
                  <a:gd name="connsiteY4" fmla="*/ 1020277 h 1179094"/>
                  <a:gd name="connsiteX5" fmla="*/ 737541 w 1031112"/>
                  <a:gd name="connsiteY5" fmla="*/ 1179094 h 1179094"/>
                  <a:gd name="connsiteX0" fmla="*/ 1031112 w 1031112"/>
                  <a:gd name="connsiteY0" fmla="*/ 0 h 1179094"/>
                  <a:gd name="connsiteX1" fmla="*/ 217777 w 1031112"/>
                  <a:gd name="connsiteY1" fmla="*/ 129941 h 1179094"/>
                  <a:gd name="connsiteX2" fmla="*/ 49335 w 1031112"/>
                  <a:gd name="connsiteY2" fmla="*/ 317633 h 1179094"/>
                  <a:gd name="connsiteX3" fmla="*/ 34897 w 1031112"/>
                  <a:gd name="connsiteY3" fmla="*/ 529389 h 1179094"/>
                  <a:gd name="connsiteX4" fmla="*/ 477659 w 1031112"/>
                  <a:gd name="connsiteY4" fmla="*/ 1020277 h 1179094"/>
                  <a:gd name="connsiteX5" fmla="*/ 737541 w 1031112"/>
                  <a:gd name="connsiteY5" fmla="*/ 1179094 h 1179094"/>
                  <a:gd name="connsiteX0" fmla="*/ 1009792 w 1009792"/>
                  <a:gd name="connsiteY0" fmla="*/ 0 h 1179094"/>
                  <a:gd name="connsiteX1" fmla="*/ 196457 w 1009792"/>
                  <a:gd name="connsiteY1" fmla="*/ 129941 h 1179094"/>
                  <a:gd name="connsiteX2" fmla="*/ 13577 w 1009792"/>
                  <a:gd name="connsiteY2" fmla="*/ 529389 h 1179094"/>
                  <a:gd name="connsiteX3" fmla="*/ 456339 w 1009792"/>
                  <a:gd name="connsiteY3" fmla="*/ 1020277 h 1179094"/>
                  <a:gd name="connsiteX4" fmla="*/ 716221 w 1009792"/>
                  <a:gd name="connsiteY4" fmla="*/ 1179094 h 1179094"/>
                  <a:gd name="connsiteX0" fmla="*/ 1011055 w 1011055"/>
                  <a:gd name="connsiteY0" fmla="*/ 0 h 1179094"/>
                  <a:gd name="connsiteX1" fmla="*/ 197720 w 1011055"/>
                  <a:gd name="connsiteY1" fmla="*/ 129941 h 1179094"/>
                  <a:gd name="connsiteX2" fmla="*/ 14840 w 1011055"/>
                  <a:gd name="connsiteY2" fmla="*/ 529389 h 1179094"/>
                  <a:gd name="connsiteX3" fmla="*/ 476853 w 1011055"/>
                  <a:gd name="connsiteY3" fmla="*/ 1010533 h 1179094"/>
                  <a:gd name="connsiteX4" fmla="*/ 717484 w 1011055"/>
                  <a:gd name="connsiteY4" fmla="*/ 1179094 h 1179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055" h="1179094">
                    <a:moveTo>
                      <a:pt x="1011055" y="0"/>
                    </a:moveTo>
                    <a:cubicBezTo>
                      <a:pt x="686202" y="38501"/>
                      <a:pt x="363756" y="41710"/>
                      <a:pt x="197720" y="129941"/>
                    </a:cubicBezTo>
                    <a:cubicBezTo>
                      <a:pt x="31684" y="218173"/>
                      <a:pt x="-31682" y="382624"/>
                      <a:pt x="14840" y="529389"/>
                    </a:cubicBezTo>
                    <a:cubicBezTo>
                      <a:pt x="61362" y="676154"/>
                      <a:pt x="359746" y="902249"/>
                      <a:pt x="476853" y="1010533"/>
                    </a:cubicBezTo>
                    <a:cubicBezTo>
                      <a:pt x="579522" y="1094456"/>
                      <a:pt x="607595" y="1119720"/>
                      <a:pt x="717484" y="1179094"/>
                    </a:cubicBezTo>
                  </a:path>
                </a:pathLst>
              </a:custGeom>
              <a:noFill/>
              <a:ln w="28575">
                <a:solidFill>
                  <a:schemeClr val="accent3">
                    <a:lumMod val="20000"/>
                    <a:lumOff val="8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 name="Freeform 207">
                <a:extLst>
                  <a:ext uri="{FF2B5EF4-FFF2-40B4-BE49-F238E27FC236}">
                    <a16:creationId xmlns:a16="http://schemas.microsoft.com/office/drawing/2014/main" id="{0EFE9D84-A801-30A4-5781-575E7983352F}"/>
                  </a:ext>
                </a:extLst>
              </p:cNvPr>
              <p:cNvSpPr/>
              <p:nvPr/>
            </p:nvSpPr>
            <p:spPr bwMode="auto">
              <a:xfrm>
                <a:off x="7945339" y="3768290"/>
                <a:ext cx="948404" cy="726707"/>
              </a:xfrm>
              <a:custGeom>
                <a:avLst/>
                <a:gdLst>
                  <a:gd name="connsiteX0" fmla="*/ 948404 w 948404"/>
                  <a:gd name="connsiteY0" fmla="*/ 0 h 717082"/>
                  <a:gd name="connsiteX1" fmla="*/ 573019 w 948404"/>
                  <a:gd name="connsiteY1" fmla="*/ 33688 h 717082"/>
                  <a:gd name="connsiteX2" fmla="*/ 125444 w 948404"/>
                  <a:gd name="connsiteY2" fmla="*/ 149191 h 717082"/>
                  <a:gd name="connsiteX3" fmla="*/ 316 w 948404"/>
                  <a:gd name="connsiteY3" fmla="*/ 274320 h 717082"/>
                  <a:gd name="connsiteX4" fmla="*/ 149507 w 948404"/>
                  <a:gd name="connsiteY4" fmla="*/ 423511 h 717082"/>
                  <a:gd name="connsiteX5" fmla="*/ 856964 w 948404"/>
                  <a:gd name="connsiteY5" fmla="*/ 717082 h 71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404" h="717082">
                    <a:moveTo>
                      <a:pt x="948404" y="0"/>
                    </a:moveTo>
                    <a:cubicBezTo>
                      <a:pt x="829291" y="4411"/>
                      <a:pt x="710179" y="8823"/>
                      <a:pt x="573019" y="33688"/>
                    </a:cubicBezTo>
                    <a:cubicBezTo>
                      <a:pt x="435859" y="58553"/>
                      <a:pt x="220894" y="109086"/>
                      <a:pt x="125444" y="149191"/>
                    </a:cubicBezTo>
                    <a:cubicBezTo>
                      <a:pt x="29994" y="189296"/>
                      <a:pt x="-3694" y="228600"/>
                      <a:pt x="316" y="274320"/>
                    </a:cubicBezTo>
                    <a:cubicBezTo>
                      <a:pt x="4326" y="320040"/>
                      <a:pt x="6732" y="349717"/>
                      <a:pt x="149507" y="423511"/>
                    </a:cubicBezTo>
                    <a:cubicBezTo>
                      <a:pt x="292282" y="497305"/>
                      <a:pt x="574623" y="607193"/>
                      <a:pt x="856964" y="717082"/>
                    </a:cubicBezTo>
                  </a:path>
                </a:pathLst>
              </a:custGeom>
              <a:noFill/>
              <a:ln w="28575">
                <a:solidFill>
                  <a:schemeClr val="accent3">
                    <a:lumMod val="20000"/>
                    <a:lumOff val="8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0" name="Triangle 209">
                <a:extLst>
                  <a:ext uri="{FF2B5EF4-FFF2-40B4-BE49-F238E27FC236}">
                    <a16:creationId xmlns:a16="http://schemas.microsoft.com/office/drawing/2014/main" id="{F45CB303-3164-CE89-E08F-B6C6B53E6F18}"/>
                  </a:ext>
                </a:extLst>
              </p:cNvPr>
              <p:cNvSpPr/>
              <p:nvPr/>
            </p:nvSpPr>
            <p:spPr bwMode="auto">
              <a:xfrm rot="15977390">
                <a:off x="8416812" y="3375315"/>
                <a:ext cx="186314" cy="784708"/>
              </a:xfrm>
              <a:custGeom>
                <a:avLst/>
                <a:gdLst>
                  <a:gd name="connsiteX0" fmla="*/ 0 w 223667"/>
                  <a:gd name="connsiteY0" fmla="*/ 668955 h 668955"/>
                  <a:gd name="connsiteX1" fmla="*/ 111834 w 223667"/>
                  <a:gd name="connsiteY1" fmla="*/ 0 h 668955"/>
                  <a:gd name="connsiteX2" fmla="*/ 223667 w 223667"/>
                  <a:gd name="connsiteY2" fmla="*/ 668955 h 668955"/>
                  <a:gd name="connsiteX3" fmla="*/ 0 w 223667"/>
                  <a:gd name="connsiteY3" fmla="*/ 668955 h 668955"/>
                  <a:gd name="connsiteX0" fmla="*/ 0 w 135975"/>
                  <a:gd name="connsiteY0" fmla="*/ 655350 h 668955"/>
                  <a:gd name="connsiteX1" fmla="*/ 24142 w 135975"/>
                  <a:gd name="connsiteY1" fmla="*/ 0 h 668955"/>
                  <a:gd name="connsiteX2" fmla="*/ 135975 w 135975"/>
                  <a:gd name="connsiteY2" fmla="*/ 668955 h 668955"/>
                  <a:gd name="connsiteX3" fmla="*/ 0 w 135975"/>
                  <a:gd name="connsiteY3" fmla="*/ 655350 h 668955"/>
                  <a:gd name="connsiteX0" fmla="*/ 50339 w 186314"/>
                  <a:gd name="connsiteY0" fmla="*/ 771103 h 784708"/>
                  <a:gd name="connsiteX1" fmla="*/ 0 w 186314"/>
                  <a:gd name="connsiteY1" fmla="*/ 0 h 784708"/>
                  <a:gd name="connsiteX2" fmla="*/ 186314 w 186314"/>
                  <a:gd name="connsiteY2" fmla="*/ 784708 h 784708"/>
                  <a:gd name="connsiteX3" fmla="*/ 50339 w 186314"/>
                  <a:gd name="connsiteY3" fmla="*/ 771103 h 784708"/>
                  <a:gd name="connsiteX0" fmla="*/ 50339 w 186314"/>
                  <a:gd name="connsiteY0" fmla="*/ 771103 h 784708"/>
                  <a:gd name="connsiteX1" fmla="*/ 0 w 186314"/>
                  <a:gd name="connsiteY1" fmla="*/ 0 h 784708"/>
                  <a:gd name="connsiteX2" fmla="*/ 186314 w 186314"/>
                  <a:gd name="connsiteY2" fmla="*/ 784708 h 784708"/>
                  <a:gd name="connsiteX3" fmla="*/ 50339 w 186314"/>
                  <a:gd name="connsiteY3" fmla="*/ 771103 h 784708"/>
                  <a:gd name="connsiteX0" fmla="*/ 50339 w 186314"/>
                  <a:gd name="connsiteY0" fmla="*/ 771103 h 784708"/>
                  <a:gd name="connsiteX1" fmla="*/ 0 w 186314"/>
                  <a:gd name="connsiteY1" fmla="*/ 0 h 784708"/>
                  <a:gd name="connsiteX2" fmla="*/ 186314 w 186314"/>
                  <a:gd name="connsiteY2" fmla="*/ 784708 h 784708"/>
                  <a:gd name="connsiteX3" fmla="*/ 50339 w 186314"/>
                  <a:gd name="connsiteY3" fmla="*/ 771103 h 784708"/>
                </a:gdLst>
                <a:ahLst/>
                <a:cxnLst>
                  <a:cxn ang="0">
                    <a:pos x="connsiteX0" y="connsiteY0"/>
                  </a:cxn>
                  <a:cxn ang="0">
                    <a:pos x="connsiteX1" y="connsiteY1"/>
                  </a:cxn>
                  <a:cxn ang="0">
                    <a:pos x="connsiteX2" y="connsiteY2"/>
                  </a:cxn>
                  <a:cxn ang="0">
                    <a:pos x="connsiteX3" y="connsiteY3"/>
                  </a:cxn>
                </a:cxnLst>
                <a:rect l="l" t="t" r="r" b="b"/>
                <a:pathLst>
                  <a:path w="186314" h="784708">
                    <a:moveTo>
                      <a:pt x="50339" y="771103"/>
                    </a:moveTo>
                    <a:lnTo>
                      <a:pt x="0" y="0"/>
                    </a:lnTo>
                    <a:cubicBezTo>
                      <a:pt x="134455" y="261438"/>
                      <a:pt x="145911" y="485964"/>
                      <a:pt x="186314" y="784708"/>
                    </a:cubicBezTo>
                    <a:lnTo>
                      <a:pt x="50339" y="771103"/>
                    </a:lnTo>
                    <a:close/>
                  </a:path>
                </a:pathLst>
              </a:custGeom>
              <a:solidFill>
                <a:schemeClr val="accent3">
                  <a:lumMod val="20000"/>
                  <a:lumOff val="80000"/>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83" name="Freeform 282">
              <a:extLst>
                <a:ext uri="{FF2B5EF4-FFF2-40B4-BE49-F238E27FC236}">
                  <a16:creationId xmlns:a16="http://schemas.microsoft.com/office/drawing/2014/main" id="{2C01A5F2-B99D-B92D-8238-6EF73D382C7E}"/>
                </a:ext>
              </a:extLst>
            </p:cNvPr>
            <p:cNvSpPr/>
            <p:nvPr/>
          </p:nvSpPr>
          <p:spPr bwMode="auto">
            <a:xfrm>
              <a:off x="7825338" y="4533499"/>
              <a:ext cx="553453" cy="688206"/>
            </a:xfrm>
            <a:custGeom>
              <a:avLst/>
              <a:gdLst>
                <a:gd name="connsiteX0" fmla="*/ 548640 w 548640"/>
                <a:gd name="connsiteY0" fmla="*/ 678581 h 678581"/>
                <a:gd name="connsiteX1" fmla="*/ 255069 w 548640"/>
                <a:gd name="connsiteY1" fmla="*/ 365760 h 678581"/>
                <a:gd name="connsiteX2" fmla="*/ 0 w 548640"/>
                <a:gd name="connsiteY2" fmla="*/ 0 h 678581"/>
              </a:gdLst>
              <a:ahLst/>
              <a:cxnLst>
                <a:cxn ang="0">
                  <a:pos x="connsiteX0" y="connsiteY0"/>
                </a:cxn>
                <a:cxn ang="0">
                  <a:pos x="connsiteX1" y="connsiteY1"/>
                </a:cxn>
                <a:cxn ang="0">
                  <a:pos x="connsiteX2" y="connsiteY2"/>
                </a:cxn>
              </a:cxnLst>
              <a:rect l="l" t="t" r="r" b="b"/>
              <a:pathLst>
                <a:path w="548640" h="678581">
                  <a:moveTo>
                    <a:pt x="548640" y="678581"/>
                  </a:moveTo>
                  <a:cubicBezTo>
                    <a:pt x="447574" y="578719"/>
                    <a:pt x="346509" y="478857"/>
                    <a:pt x="255069" y="365760"/>
                  </a:cubicBezTo>
                  <a:cubicBezTo>
                    <a:pt x="163629" y="252663"/>
                    <a:pt x="81814" y="126331"/>
                    <a:pt x="0" y="0"/>
                  </a:cubicBezTo>
                </a:path>
              </a:pathLst>
            </a:custGeom>
            <a:noFill/>
            <a:ln w="28575">
              <a:solidFill>
                <a:schemeClr val="accent3">
                  <a:lumMod val="20000"/>
                  <a:lumOff val="8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 name="Freeform 284">
              <a:extLst>
                <a:ext uri="{FF2B5EF4-FFF2-40B4-BE49-F238E27FC236}">
                  <a16:creationId xmlns:a16="http://schemas.microsoft.com/office/drawing/2014/main" id="{096F5571-A2D0-94BD-47E9-018F80E015CF}"/>
                </a:ext>
              </a:extLst>
            </p:cNvPr>
            <p:cNvSpPr/>
            <p:nvPr/>
          </p:nvSpPr>
          <p:spPr bwMode="auto">
            <a:xfrm>
              <a:off x="8075596" y="4928135"/>
              <a:ext cx="288758" cy="312821"/>
            </a:xfrm>
            <a:custGeom>
              <a:avLst/>
              <a:gdLst>
                <a:gd name="connsiteX0" fmla="*/ 288758 w 288758"/>
                <a:gd name="connsiteY0" fmla="*/ 312821 h 312821"/>
                <a:gd name="connsiteX1" fmla="*/ 129941 w 288758"/>
                <a:gd name="connsiteY1" fmla="*/ 144379 h 312821"/>
                <a:gd name="connsiteX2" fmla="*/ 0 w 288758"/>
                <a:gd name="connsiteY2" fmla="*/ 0 h 312821"/>
              </a:gdLst>
              <a:ahLst/>
              <a:cxnLst>
                <a:cxn ang="0">
                  <a:pos x="connsiteX0" y="connsiteY0"/>
                </a:cxn>
                <a:cxn ang="0">
                  <a:pos x="connsiteX1" y="connsiteY1"/>
                </a:cxn>
                <a:cxn ang="0">
                  <a:pos x="connsiteX2" y="connsiteY2"/>
                </a:cxn>
              </a:cxnLst>
              <a:rect l="l" t="t" r="r" b="b"/>
              <a:pathLst>
                <a:path w="288758" h="312821">
                  <a:moveTo>
                    <a:pt x="288758" y="312821"/>
                  </a:moveTo>
                  <a:lnTo>
                    <a:pt x="129941" y="144379"/>
                  </a:lnTo>
                  <a:cubicBezTo>
                    <a:pt x="81815" y="92242"/>
                    <a:pt x="40907" y="46121"/>
                    <a:pt x="0" y="0"/>
                  </a:cubicBezTo>
                </a:path>
              </a:pathLst>
            </a:custGeom>
            <a:noFill/>
            <a:ln w="28575">
              <a:solidFill>
                <a:schemeClr val="accent3">
                  <a:lumMod val="20000"/>
                  <a:lumOff val="80000"/>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94" name="Freeform 293">
            <a:extLst>
              <a:ext uri="{FF2B5EF4-FFF2-40B4-BE49-F238E27FC236}">
                <a16:creationId xmlns:a16="http://schemas.microsoft.com/office/drawing/2014/main" id="{5A0F96E7-C60A-E42E-DB47-28E194313A7A}"/>
              </a:ext>
            </a:extLst>
          </p:cNvPr>
          <p:cNvSpPr/>
          <p:nvPr/>
        </p:nvSpPr>
        <p:spPr bwMode="auto">
          <a:xfrm>
            <a:off x="6112042" y="4667337"/>
            <a:ext cx="216304" cy="212671"/>
          </a:xfrm>
          <a:custGeom>
            <a:avLst/>
            <a:gdLst>
              <a:gd name="connsiteX0" fmla="*/ 0 w 216304"/>
              <a:gd name="connsiteY0" fmla="*/ 212671 h 212671"/>
              <a:gd name="connsiteX1" fmla="*/ 197318 w 216304"/>
              <a:gd name="connsiteY1" fmla="*/ 20166 h 212671"/>
              <a:gd name="connsiteX2" fmla="*/ 197318 w 216304"/>
              <a:gd name="connsiteY2" fmla="*/ 15354 h 212671"/>
            </a:gdLst>
            <a:ahLst/>
            <a:cxnLst>
              <a:cxn ang="0">
                <a:pos x="connsiteX0" y="connsiteY0"/>
              </a:cxn>
              <a:cxn ang="0">
                <a:pos x="connsiteX1" y="connsiteY1"/>
              </a:cxn>
              <a:cxn ang="0">
                <a:pos x="connsiteX2" y="connsiteY2"/>
              </a:cxn>
            </a:cxnLst>
            <a:rect l="l" t="t" r="r" b="b"/>
            <a:pathLst>
              <a:path w="216304" h="212671">
                <a:moveTo>
                  <a:pt x="0" y="212671"/>
                </a:moveTo>
                <a:lnTo>
                  <a:pt x="197318" y="20166"/>
                </a:lnTo>
                <a:cubicBezTo>
                  <a:pt x="230204" y="-12720"/>
                  <a:pt x="213761" y="1317"/>
                  <a:pt x="197318" y="15354"/>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96" name="Group 295">
            <a:extLst>
              <a:ext uri="{FF2B5EF4-FFF2-40B4-BE49-F238E27FC236}">
                <a16:creationId xmlns:a16="http://schemas.microsoft.com/office/drawing/2014/main" id="{29974A86-AF32-B77C-8DCD-44DE2E76DDDA}"/>
              </a:ext>
            </a:extLst>
          </p:cNvPr>
          <p:cNvGrpSpPr/>
          <p:nvPr/>
        </p:nvGrpSpPr>
        <p:grpSpPr>
          <a:xfrm>
            <a:off x="4950411" y="1939491"/>
            <a:ext cx="3943332" cy="3598634"/>
            <a:chOff x="4950411" y="1939491"/>
            <a:chExt cx="3943332" cy="3598634"/>
          </a:xfrm>
        </p:grpSpPr>
        <p:grpSp>
          <p:nvGrpSpPr>
            <p:cNvPr id="292" name="Group 291">
              <a:extLst>
                <a:ext uri="{FF2B5EF4-FFF2-40B4-BE49-F238E27FC236}">
                  <a16:creationId xmlns:a16="http://schemas.microsoft.com/office/drawing/2014/main" id="{9EB75DE7-F8C7-9192-F8E8-1587BA1D1E7E}"/>
                </a:ext>
              </a:extLst>
            </p:cNvPr>
            <p:cNvGrpSpPr/>
            <p:nvPr/>
          </p:nvGrpSpPr>
          <p:grpSpPr>
            <a:xfrm>
              <a:off x="4950411" y="1939491"/>
              <a:ext cx="3943332" cy="3598634"/>
              <a:chOff x="4950411" y="1939491"/>
              <a:chExt cx="3943332" cy="3598634"/>
            </a:xfrm>
          </p:grpSpPr>
          <p:grpSp>
            <p:nvGrpSpPr>
              <p:cNvPr id="290" name="Group 289">
                <a:extLst>
                  <a:ext uri="{FF2B5EF4-FFF2-40B4-BE49-F238E27FC236}">
                    <a16:creationId xmlns:a16="http://schemas.microsoft.com/office/drawing/2014/main" id="{54714009-24FD-8B12-372C-24FA366DBDAD}"/>
                  </a:ext>
                </a:extLst>
              </p:cNvPr>
              <p:cNvGrpSpPr/>
              <p:nvPr/>
            </p:nvGrpSpPr>
            <p:grpSpPr>
              <a:xfrm>
                <a:off x="4952198" y="1939491"/>
                <a:ext cx="3941545" cy="3598634"/>
                <a:chOff x="4952198" y="1939491"/>
                <a:chExt cx="3941545" cy="3598634"/>
              </a:xfrm>
            </p:grpSpPr>
            <p:grpSp>
              <p:nvGrpSpPr>
                <p:cNvPr id="280" name="Group 279">
                  <a:extLst>
                    <a:ext uri="{FF2B5EF4-FFF2-40B4-BE49-F238E27FC236}">
                      <a16:creationId xmlns:a16="http://schemas.microsoft.com/office/drawing/2014/main" id="{23F22900-041B-2371-6B9B-DB6360AC4D4A}"/>
                    </a:ext>
                  </a:extLst>
                </p:cNvPr>
                <p:cNvGrpSpPr/>
                <p:nvPr/>
              </p:nvGrpSpPr>
              <p:grpSpPr>
                <a:xfrm>
                  <a:off x="4952198" y="1939491"/>
                  <a:ext cx="3941545" cy="3595036"/>
                  <a:chOff x="4952198" y="1939491"/>
                  <a:chExt cx="3941545" cy="3595036"/>
                </a:xfrm>
              </p:grpSpPr>
              <p:grpSp>
                <p:nvGrpSpPr>
                  <p:cNvPr id="277" name="Group 276">
                    <a:extLst>
                      <a:ext uri="{FF2B5EF4-FFF2-40B4-BE49-F238E27FC236}">
                        <a16:creationId xmlns:a16="http://schemas.microsoft.com/office/drawing/2014/main" id="{3DBD124E-C020-1696-7656-64E6C4664B3A}"/>
                      </a:ext>
                    </a:extLst>
                  </p:cNvPr>
                  <p:cNvGrpSpPr/>
                  <p:nvPr/>
                </p:nvGrpSpPr>
                <p:grpSpPr>
                  <a:xfrm>
                    <a:off x="4952198" y="1939491"/>
                    <a:ext cx="3941545" cy="3595036"/>
                    <a:chOff x="4952198" y="1939491"/>
                    <a:chExt cx="3941545" cy="3595036"/>
                  </a:xfrm>
                </p:grpSpPr>
                <p:grpSp>
                  <p:nvGrpSpPr>
                    <p:cNvPr id="275" name="Group 274">
                      <a:extLst>
                        <a:ext uri="{FF2B5EF4-FFF2-40B4-BE49-F238E27FC236}">
                          <a16:creationId xmlns:a16="http://schemas.microsoft.com/office/drawing/2014/main" id="{A8467F83-ACE1-3BB1-972F-532BAC32D0F5}"/>
                        </a:ext>
                      </a:extLst>
                    </p:cNvPr>
                    <p:cNvGrpSpPr/>
                    <p:nvPr/>
                  </p:nvGrpSpPr>
                  <p:grpSpPr>
                    <a:xfrm>
                      <a:off x="4952198" y="1939491"/>
                      <a:ext cx="3941545" cy="3595036"/>
                      <a:chOff x="4952198" y="1939491"/>
                      <a:chExt cx="3941545" cy="3595036"/>
                    </a:xfrm>
                  </p:grpSpPr>
                  <p:grpSp>
                    <p:nvGrpSpPr>
                      <p:cNvPr id="273" name="Group 272">
                        <a:extLst>
                          <a:ext uri="{FF2B5EF4-FFF2-40B4-BE49-F238E27FC236}">
                            <a16:creationId xmlns:a16="http://schemas.microsoft.com/office/drawing/2014/main" id="{D4B4D14E-2536-1F17-BEE5-984729B40638}"/>
                          </a:ext>
                        </a:extLst>
                      </p:cNvPr>
                      <p:cNvGrpSpPr/>
                      <p:nvPr/>
                    </p:nvGrpSpPr>
                    <p:grpSpPr>
                      <a:xfrm>
                        <a:off x="4952198" y="1939491"/>
                        <a:ext cx="3941545" cy="3595036"/>
                        <a:chOff x="4952198" y="1939491"/>
                        <a:chExt cx="3941545" cy="3595036"/>
                      </a:xfrm>
                    </p:grpSpPr>
                    <p:grpSp>
                      <p:nvGrpSpPr>
                        <p:cNvPr id="269" name="Group 268">
                          <a:extLst>
                            <a:ext uri="{FF2B5EF4-FFF2-40B4-BE49-F238E27FC236}">
                              <a16:creationId xmlns:a16="http://schemas.microsoft.com/office/drawing/2014/main" id="{18D16FEC-B02F-8E39-87FD-CD1970AFEEBB}"/>
                            </a:ext>
                          </a:extLst>
                        </p:cNvPr>
                        <p:cNvGrpSpPr/>
                        <p:nvPr/>
                      </p:nvGrpSpPr>
                      <p:grpSpPr>
                        <a:xfrm>
                          <a:off x="4952198" y="1939491"/>
                          <a:ext cx="3941545" cy="3595036"/>
                          <a:chOff x="4952198" y="1939491"/>
                          <a:chExt cx="3941545" cy="3595036"/>
                        </a:xfrm>
                      </p:grpSpPr>
                      <p:grpSp>
                        <p:nvGrpSpPr>
                          <p:cNvPr id="267" name="Group 266">
                            <a:extLst>
                              <a:ext uri="{FF2B5EF4-FFF2-40B4-BE49-F238E27FC236}">
                                <a16:creationId xmlns:a16="http://schemas.microsoft.com/office/drawing/2014/main" id="{E27F1B82-A675-6510-E441-73AAEA43ACC1}"/>
                              </a:ext>
                            </a:extLst>
                          </p:cNvPr>
                          <p:cNvGrpSpPr/>
                          <p:nvPr/>
                        </p:nvGrpSpPr>
                        <p:grpSpPr>
                          <a:xfrm>
                            <a:off x="4952198" y="1939491"/>
                            <a:ext cx="3941545" cy="3595036"/>
                            <a:chOff x="4952198" y="1939491"/>
                            <a:chExt cx="3941545" cy="3595036"/>
                          </a:xfrm>
                        </p:grpSpPr>
                        <p:grpSp>
                          <p:nvGrpSpPr>
                            <p:cNvPr id="265" name="Group 264">
                              <a:extLst>
                                <a:ext uri="{FF2B5EF4-FFF2-40B4-BE49-F238E27FC236}">
                                  <a16:creationId xmlns:a16="http://schemas.microsoft.com/office/drawing/2014/main" id="{64B304DB-2403-923C-86D4-83B67800045D}"/>
                                </a:ext>
                              </a:extLst>
                            </p:cNvPr>
                            <p:cNvGrpSpPr/>
                            <p:nvPr/>
                          </p:nvGrpSpPr>
                          <p:grpSpPr>
                            <a:xfrm>
                              <a:off x="4952198" y="1939491"/>
                              <a:ext cx="3715351" cy="3595036"/>
                              <a:chOff x="4952198" y="1939491"/>
                              <a:chExt cx="3715351" cy="3595036"/>
                            </a:xfrm>
                          </p:grpSpPr>
                          <p:grpSp>
                            <p:nvGrpSpPr>
                              <p:cNvPr id="263" name="Group 262">
                                <a:extLst>
                                  <a:ext uri="{FF2B5EF4-FFF2-40B4-BE49-F238E27FC236}">
                                    <a16:creationId xmlns:a16="http://schemas.microsoft.com/office/drawing/2014/main" id="{12083FC8-B9B4-CF39-57EE-03B65B9E0851}"/>
                                  </a:ext>
                                </a:extLst>
                              </p:cNvPr>
                              <p:cNvGrpSpPr/>
                              <p:nvPr/>
                            </p:nvGrpSpPr>
                            <p:grpSpPr>
                              <a:xfrm>
                                <a:off x="4952198" y="2468880"/>
                                <a:ext cx="3715351" cy="3065647"/>
                                <a:chOff x="4952198" y="2468880"/>
                                <a:chExt cx="3715351" cy="3065647"/>
                              </a:xfrm>
                            </p:grpSpPr>
                            <p:grpSp>
                              <p:nvGrpSpPr>
                                <p:cNvPr id="260" name="Group 259">
                                  <a:extLst>
                                    <a:ext uri="{FF2B5EF4-FFF2-40B4-BE49-F238E27FC236}">
                                      <a16:creationId xmlns:a16="http://schemas.microsoft.com/office/drawing/2014/main" id="{BEC1FBA9-F403-603C-FE38-51559BA5EA8C}"/>
                                    </a:ext>
                                  </a:extLst>
                                </p:cNvPr>
                                <p:cNvGrpSpPr/>
                                <p:nvPr/>
                              </p:nvGrpSpPr>
                              <p:grpSpPr>
                                <a:xfrm>
                                  <a:off x="4952198" y="2468880"/>
                                  <a:ext cx="3315903" cy="3065647"/>
                                  <a:chOff x="4952198" y="2468880"/>
                                  <a:chExt cx="3315903" cy="3065647"/>
                                </a:xfrm>
                              </p:grpSpPr>
                              <p:grpSp>
                                <p:nvGrpSpPr>
                                  <p:cNvPr id="258" name="Group 257">
                                    <a:extLst>
                                      <a:ext uri="{FF2B5EF4-FFF2-40B4-BE49-F238E27FC236}">
                                        <a16:creationId xmlns:a16="http://schemas.microsoft.com/office/drawing/2014/main" id="{BB96EA27-86E5-B05E-C4A5-EE24E6658178}"/>
                                      </a:ext>
                                    </a:extLst>
                                  </p:cNvPr>
                                  <p:cNvGrpSpPr/>
                                  <p:nvPr/>
                                </p:nvGrpSpPr>
                                <p:grpSpPr>
                                  <a:xfrm>
                                    <a:off x="4952198" y="2627697"/>
                                    <a:ext cx="1228907" cy="2906830"/>
                                    <a:chOff x="4952198" y="2627697"/>
                                    <a:chExt cx="1228907" cy="2906830"/>
                                  </a:xfrm>
                                </p:grpSpPr>
                                <p:grpSp>
                                  <p:nvGrpSpPr>
                                    <p:cNvPr id="256" name="Group 255">
                                      <a:extLst>
                                        <a:ext uri="{FF2B5EF4-FFF2-40B4-BE49-F238E27FC236}">
                                          <a16:creationId xmlns:a16="http://schemas.microsoft.com/office/drawing/2014/main" id="{027CB4AD-56FD-8B90-35CE-E69E60B85C58}"/>
                                        </a:ext>
                                      </a:extLst>
                                    </p:cNvPr>
                                    <p:cNvGrpSpPr/>
                                    <p:nvPr/>
                                  </p:nvGrpSpPr>
                                  <p:grpSpPr>
                                    <a:xfrm>
                                      <a:off x="4952198" y="3715353"/>
                                      <a:ext cx="1222968" cy="1819174"/>
                                      <a:chOff x="4952198" y="3715353"/>
                                      <a:chExt cx="1222968" cy="1819174"/>
                                    </a:xfrm>
                                  </p:grpSpPr>
                                  <p:sp>
                                    <p:nvSpPr>
                                      <p:cNvPr id="253" name="Freeform 252">
                                        <a:extLst>
                                          <a:ext uri="{FF2B5EF4-FFF2-40B4-BE49-F238E27FC236}">
                                            <a16:creationId xmlns:a16="http://schemas.microsoft.com/office/drawing/2014/main" id="{35942BCA-02B7-B18D-F380-C95672CFC25C}"/>
                                          </a:ext>
                                        </a:extLst>
                                      </p:cNvPr>
                                      <p:cNvSpPr/>
                                      <p:nvPr/>
                                    </p:nvSpPr>
                                    <p:spPr bwMode="auto">
                                      <a:xfrm>
                                        <a:off x="4957012" y="3715353"/>
                                        <a:ext cx="1218154" cy="1819174"/>
                                      </a:xfrm>
                                      <a:custGeom>
                                        <a:avLst/>
                                        <a:gdLst>
                                          <a:gd name="connsiteX0" fmla="*/ 842211 w 1203717"/>
                                          <a:gd name="connsiteY0" fmla="*/ 1809549 h 1809549"/>
                                          <a:gd name="connsiteX1" fmla="*/ 1029904 w 1203717"/>
                                          <a:gd name="connsiteY1" fmla="*/ 1487103 h 1809549"/>
                                          <a:gd name="connsiteX2" fmla="*/ 1179095 w 1203717"/>
                                          <a:gd name="connsiteY2" fmla="*/ 1092467 h 1809549"/>
                                          <a:gd name="connsiteX3" fmla="*/ 1188720 w 1203717"/>
                                          <a:gd name="connsiteY3" fmla="*/ 668956 h 1809549"/>
                                          <a:gd name="connsiteX4" fmla="*/ 1029904 w 1203717"/>
                                          <a:gd name="connsiteY4" fmla="*/ 370572 h 1809549"/>
                                          <a:gd name="connsiteX5" fmla="*/ 832586 w 1203717"/>
                                          <a:gd name="connsiteY5" fmla="*/ 221381 h 1809549"/>
                                          <a:gd name="connsiteX6" fmla="*/ 534203 w 1203717"/>
                                          <a:gd name="connsiteY6" fmla="*/ 86627 h 1809549"/>
                                          <a:gd name="connsiteX7" fmla="*/ 250257 w 1203717"/>
                                          <a:gd name="connsiteY7" fmla="*/ 28876 h 1809549"/>
                                          <a:gd name="connsiteX8" fmla="*/ 0 w 1203717"/>
                                          <a:gd name="connsiteY8" fmla="*/ 0 h 1809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3717" h="1809549">
                                            <a:moveTo>
                                              <a:pt x="842211" y="1809549"/>
                                            </a:moveTo>
                                            <a:cubicBezTo>
                                              <a:pt x="907984" y="1708083"/>
                                              <a:pt x="973757" y="1606617"/>
                                              <a:pt x="1029904" y="1487103"/>
                                            </a:cubicBezTo>
                                            <a:cubicBezTo>
                                              <a:pt x="1086051" y="1367589"/>
                                              <a:pt x="1152626" y="1228825"/>
                                              <a:pt x="1179095" y="1092467"/>
                                            </a:cubicBezTo>
                                            <a:cubicBezTo>
                                              <a:pt x="1205564" y="956109"/>
                                              <a:pt x="1213585" y="789272"/>
                                              <a:pt x="1188720" y="668956"/>
                                            </a:cubicBezTo>
                                            <a:cubicBezTo>
                                              <a:pt x="1163855" y="548640"/>
                                              <a:pt x="1089260" y="445168"/>
                                              <a:pt x="1029904" y="370572"/>
                                            </a:cubicBezTo>
                                            <a:cubicBezTo>
                                              <a:pt x="970548" y="295976"/>
                                              <a:pt x="915203" y="268705"/>
                                              <a:pt x="832586" y="221381"/>
                                            </a:cubicBezTo>
                                            <a:cubicBezTo>
                                              <a:pt x="749969" y="174057"/>
                                              <a:pt x="631258" y="118711"/>
                                              <a:pt x="534203" y="86627"/>
                                            </a:cubicBezTo>
                                            <a:cubicBezTo>
                                              <a:pt x="437148" y="54543"/>
                                              <a:pt x="339291" y="43314"/>
                                              <a:pt x="250257" y="28876"/>
                                            </a:cubicBezTo>
                                            <a:cubicBezTo>
                                              <a:pt x="161223" y="14438"/>
                                              <a:pt x="80611" y="7219"/>
                                              <a:pt x="0" y="0"/>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5" name="Freeform 254">
                                        <a:extLst>
                                          <a:ext uri="{FF2B5EF4-FFF2-40B4-BE49-F238E27FC236}">
                                            <a16:creationId xmlns:a16="http://schemas.microsoft.com/office/drawing/2014/main" id="{13EEAF63-7246-B99A-163A-A03350215682}"/>
                                          </a:ext>
                                        </a:extLst>
                                      </p:cNvPr>
                                      <p:cNvSpPr/>
                                      <p:nvPr/>
                                    </p:nvSpPr>
                                    <p:spPr bwMode="auto">
                                      <a:xfrm>
                                        <a:off x="4952198" y="3830855"/>
                                        <a:ext cx="1184048" cy="1641107"/>
                                      </a:xfrm>
                                      <a:custGeom>
                                        <a:avLst/>
                                        <a:gdLst>
                                          <a:gd name="connsiteX0" fmla="*/ 0 w 1184048"/>
                                          <a:gd name="connsiteY0" fmla="*/ 0 h 1641107"/>
                                          <a:gd name="connsiteX1" fmla="*/ 288758 w 1184048"/>
                                          <a:gd name="connsiteY1" fmla="*/ 28876 h 1641107"/>
                                          <a:gd name="connsiteX2" fmla="*/ 640080 w 1184048"/>
                                          <a:gd name="connsiteY2" fmla="*/ 77002 h 1641107"/>
                                          <a:gd name="connsiteX3" fmla="*/ 928838 w 1184048"/>
                                          <a:gd name="connsiteY3" fmla="*/ 192505 h 1641107"/>
                                          <a:gd name="connsiteX4" fmla="*/ 1092467 w 1184048"/>
                                          <a:gd name="connsiteY4" fmla="*/ 385010 h 1641107"/>
                                          <a:gd name="connsiteX5" fmla="*/ 1183907 w 1184048"/>
                                          <a:gd name="connsiteY5" fmla="*/ 601579 h 1641107"/>
                                          <a:gd name="connsiteX6" fmla="*/ 1073217 w 1184048"/>
                                          <a:gd name="connsiteY6" fmla="*/ 1145406 h 1641107"/>
                                          <a:gd name="connsiteX7" fmla="*/ 770021 w 1184048"/>
                                          <a:gd name="connsiteY7" fmla="*/ 1641107 h 164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4048" h="1641107">
                                            <a:moveTo>
                                              <a:pt x="0" y="0"/>
                                            </a:moveTo>
                                            <a:cubicBezTo>
                                              <a:pt x="91039" y="8021"/>
                                              <a:pt x="182078" y="16042"/>
                                              <a:pt x="288758" y="28876"/>
                                            </a:cubicBezTo>
                                            <a:cubicBezTo>
                                              <a:pt x="395438" y="41710"/>
                                              <a:pt x="533400" y="49731"/>
                                              <a:pt x="640080" y="77002"/>
                                            </a:cubicBezTo>
                                            <a:cubicBezTo>
                                              <a:pt x="746760" y="104273"/>
                                              <a:pt x="853440" y="141170"/>
                                              <a:pt x="928838" y="192505"/>
                                            </a:cubicBezTo>
                                            <a:cubicBezTo>
                                              <a:pt x="1004236" y="243840"/>
                                              <a:pt x="1049956" y="316831"/>
                                              <a:pt x="1092467" y="385010"/>
                                            </a:cubicBezTo>
                                            <a:cubicBezTo>
                                              <a:pt x="1134978" y="453189"/>
                                              <a:pt x="1187115" y="474846"/>
                                              <a:pt x="1183907" y="601579"/>
                                            </a:cubicBezTo>
                                            <a:cubicBezTo>
                                              <a:pt x="1180699" y="728312"/>
                                              <a:pt x="1142198" y="972151"/>
                                              <a:pt x="1073217" y="1145406"/>
                                            </a:cubicBezTo>
                                            <a:cubicBezTo>
                                              <a:pt x="1004236" y="1318661"/>
                                              <a:pt x="887128" y="1479884"/>
                                              <a:pt x="770021" y="1641107"/>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57" name="Freeform 256">
                                      <a:extLst>
                                        <a:ext uri="{FF2B5EF4-FFF2-40B4-BE49-F238E27FC236}">
                                          <a16:creationId xmlns:a16="http://schemas.microsoft.com/office/drawing/2014/main" id="{D2A1343A-5B74-19DF-C544-88480EEE00BD}"/>
                                        </a:ext>
                                      </a:extLst>
                                    </p:cNvPr>
                                    <p:cNvSpPr/>
                                    <p:nvPr/>
                                  </p:nvSpPr>
                                  <p:spPr bwMode="auto">
                                    <a:xfrm>
                                      <a:off x="5438274" y="2627697"/>
                                      <a:ext cx="742831" cy="2699886"/>
                                    </a:xfrm>
                                    <a:custGeom>
                                      <a:avLst/>
                                      <a:gdLst>
                                        <a:gd name="connsiteX0" fmla="*/ 0 w 742831"/>
                                        <a:gd name="connsiteY0" fmla="*/ 0 h 2699886"/>
                                        <a:gd name="connsiteX1" fmla="*/ 288758 w 742831"/>
                                        <a:gd name="connsiteY1" fmla="*/ 279132 h 2699886"/>
                                        <a:gd name="connsiteX2" fmla="*/ 596766 w 742831"/>
                                        <a:gd name="connsiteY2" fmla="*/ 736332 h 2699886"/>
                                        <a:gd name="connsiteX3" fmla="*/ 707457 w 742831"/>
                                        <a:gd name="connsiteY3" fmla="*/ 1078029 h 2699886"/>
                                        <a:gd name="connsiteX4" fmla="*/ 741145 w 742831"/>
                                        <a:gd name="connsiteY4" fmla="*/ 1438977 h 2699886"/>
                                        <a:gd name="connsiteX5" fmla="*/ 664143 w 742831"/>
                                        <a:gd name="connsiteY5" fmla="*/ 1852863 h 2699886"/>
                                        <a:gd name="connsiteX6" fmla="*/ 418699 w 742831"/>
                                        <a:gd name="connsiteY6" fmla="*/ 2329314 h 2699886"/>
                                        <a:gd name="connsiteX7" fmla="*/ 115503 w 742831"/>
                                        <a:gd name="connsiteY7" fmla="*/ 2699886 h 26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831" h="2699886">
                                          <a:moveTo>
                                            <a:pt x="0" y="0"/>
                                          </a:moveTo>
                                          <a:cubicBezTo>
                                            <a:pt x="94648" y="78205"/>
                                            <a:pt x="189297" y="156410"/>
                                            <a:pt x="288758" y="279132"/>
                                          </a:cubicBezTo>
                                          <a:cubicBezTo>
                                            <a:pt x="388219" y="401854"/>
                                            <a:pt x="526983" y="603183"/>
                                            <a:pt x="596766" y="736332"/>
                                          </a:cubicBezTo>
                                          <a:cubicBezTo>
                                            <a:pt x="666549" y="869481"/>
                                            <a:pt x="683394" y="960921"/>
                                            <a:pt x="707457" y="1078029"/>
                                          </a:cubicBezTo>
                                          <a:cubicBezTo>
                                            <a:pt x="731520" y="1195137"/>
                                            <a:pt x="748364" y="1309838"/>
                                            <a:pt x="741145" y="1438977"/>
                                          </a:cubicBezTo>
                                          <a:cubicBezTo>
                                            <a:pt x="733926" y="1568116"/>
                                            <a:pt x="717884" y="1704474"/>
                                            <a:pt x="664143" y="1852863"/>
                                          </a:cubicBezTo>
                                          <a:cubicBezTo>
                                            <a:pt x="610402" y="2001252"/>
                                            <a:pt x="510139" y="2188144"/>
                                            <a:pt x="418699" y="2329314"/>
                                          </a:cubicBezTo>
                                          <a:cubicBezTo>
                                            <a:pt x="327259" y="2470485"/>
                                            <a:pt x="221381" y="2585185"/>
                                            <a:pt x="115503" y="2699886"/>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59" name="Freeform 258">
                                    <a:extLst>
                                      <a:ext uri="{FF2B5EF4-FFF2-40B4-BE49-F238E27FC236}">
                                        <a16:creationId xmlns:a16="http://schemas.microsoft.com/office/drawing/2014/main" id="{A5B52E67-AB83-BFD7-58BC-9437CB7E793E}"/>
                                      </a:ext>
                                    </a:extLst>
                                  </p:cNvPr>
                                  <p:cNvSpPr/>
                                  <p:nvPr/>
                                </p:nvSpPr>
                                <p:spPr bwMode="auto">
                                  <a:xfrm>
                                    <a:off x="5496025" y="2468880"/>
                                    <a:ext cx="2772076" cy="2796139"/>
                                  </a:xfrm>
                                  <a:custGeom>
                                    <a:avLst/>
                                    <a:gdLst>
                                      <a:gd name="connsiteX0" fmla="*/ 2772076 w 2772076"/>
                                      <a:gd name="connsiteY0" fmla="*/ 0 h 2796139"/>
                                      <a:gd name="connsiteX1" fmla="*/ 2415941 w 2772076"/>
                                      <a:gd name="connsiteY1" fmla="*/ 380198 h 2796139"/>
                                      <a:gd name="connsiteX2" fmla="*/ 2011680 w 2772076"/>
                                      <a:gd name="connsiteY2" fmla="*/ 803709 h 2796139"/>
                                      <a:gd name="connsiteX3" fmla="*/ 1631482 w 2772076"/>
                                      <a:gd name="connsiteY3" fmla="*/ 1198345 h 2796139"/>
                                      <a:gd name="connsiteX4" fmla="*/ 1053967 w 2772076"/>
                                      <a:gd name="connsiteY4" fmla="*/ 1756611 h 2796139"/>
                                      <a:gd name="connsiteX5" fmla="*/ 702644 w 2772076"/>
                                      <a:gd name="connsiteY5" fmla="*/ 2107933 h 2796139"/>
                                      <a:gd name="connsiteX6" fmla="*/ 279133 w 2772076"/>
                                      <a:gd name="connsiteY6" fmla="*/ 2536257 h 2796139"/>
                                      <a:gd name="connsiteX7" fmla="*/ 0 w 2772076"/>
                                      <a:gd name="connsiteY7" fmla="*/ 2796139 h 279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2076" h="2796139">
                                        <a:moveTo>
                                          <a:pt x="2772076" y="0"/>
                                        </a:moveTo>
                                        <a:lnTo>
                                          <a:pt x="2415941" y="380198"/>
                                        </a:lnTo>
                                        <a:lnTo>
                                          <a:pt x="2011680" y="803709"/>
                                        </a:lnTo>
                                        <a:cubicBezTo>
                                          <a:pt x="1880937" y="940067"/>
                                          <a:pt x="1791101" y="1039528"/>
                                          <a:pt x="1631482" y="1198345"/>
                                        </a:cubicBezTo>
                                        <a:cubicBezTo>
                                          <a:pt x="1471863" y="1357162"/>
                                          <a:pt x="1208773" y="1605013"/>
                                          <a:pt x="1053967" y="1756611"/>
                                        </a:cubicBezTo>
                                        <a:cubicBezTo>
                                          <a:pt x="899161" y="1908209"/>
                                          <a:pt x="702644" y="2107933"/>
                                          <a:pt x="702644" y="2107933"/>
                                        </a:cubicBezTo>
                                        <a:cubicBezTo>
                                          <a:pt x="573505" y="2237874"/>
                                          <a:pt x="396240" y="2421556"/>
                                          <a:pt x="279133" y="2536257"/>
                                        </a:cubicBezTo>
                                        <a:cubicBezTo>
                                          <a:pt x="162026" y="2650958"/>
                                          <a:pt x="81013" y="2723548"/>
                                          <a:pt x="0" y="2796139"/>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61" name="Freeform 260">
                                  <a:extLst>
                                    <a:ext uri="{FF2B5EF4-FFF2-40B4-BE49-F238E27FC236}">
                                      <a16:creationId xmlns:a16="http://schemas.microsoft.com/office/drawing/2014/main" id="{6FD1CB7C-E8DA-57B3-03B5-3BDCA3623422}"/>
                                    </a:ext>
                                  </a:extLst>
                                </p:cNvPr>
                                <p:cNvSpPr/>
                                <p:nvPr/>
                              </p:nvSpPr>
                              <p:spPr bwMode="auto">
                                <a:xfrm>
                                  <a:off x="5447899" y="4571498"/>
                                  <a:ext cx="2584383" cy="943778"/>
                                </a:xfrm>
                                <a:custGeom>
                                  <a:avLst/>
                                  <a:gdLst>
                                    <a:gd name="connsiteX0" fmla="*/ 2584383 w 2584383"/>
                                    <a:gd name="connsiteY0" fmla="*/ 943778 h 943778"/>
                                    <a:gd name="connsiteX1" fmla="*/ 2449629 w 2584383"/>
                                    <a:gd name="connsiteY1" fmla="*/ 770523 h 943778"/>
                                    <a:gd name="connsiteX2" fmla="*/ 2204185 w 2584383"/>
                                    <a:gd name="connsiteY2" fmla="*/ 496203 h 943778"/>
                                    <a:gd name="connsiteX3" fmla="*/ 1756610 w 2584383"/>
                                    <a:gd name="connsiteY3" fmla="*/ 183382 h 943778"/>
                                    <a:gd name="connsiteX4" fmla="*/ 1260909 w 2584383"/>
                                    <a:gd name="connsiteY4" fmla="*/ 502 h 943778"/>
                                    <a:gd name="connsiteX5" fmla="*/ 572703 w 2584383"/>
                                    <a:gd name="connsiteY5" fmla="*/ 236321 h 943778"/>
                                    <a:gd name="connsiteX6" fmla="*/ 327259 w 2584383"/>
                                    <a:gd name="connsiteY6" fmla="*/ 395138 h 943778"/>
                                    <a:gd name="connsiteX7" fmla="*/ 0 w 2584383"/>
                                    <a:gd name="connsiteY7" fmla="*/ 635769 h 94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4383" h="943778">
                                      <a:moveTo>
                                        <a:pt x="2584383" y="943778"/>
                                      </a:moveTo>
                                      <a:cubicBezTo>
                                        <a:pt x="2548689" y="894448"/>
                                        <a:pt x="2512995" y="845119"/>
                                        <a:pt x="2449629" y="770523"/>
                                      </a:cubicBezTo>
                                      <a:cubicBezTo>
                                        <a:pt x="2386263" y="695927"/>
                                        <a:pt x="2319688" y="594060"/>
                                        <a:pt x="2204185" y="496203"/>
                                      </a:cubicBezTo>
                                      <a:cubicBezTo>
                                        <a:pt x="2088682" y="398346"/>
                                        <a:pt x="1913823" y="265999"/>
                                        <a:pt x="1756610" y="183382"/>
                                      </a:cubicBezTo>
                                      <a:cubicBezTo>
                                        <a:pt x="1599397" y="100765"/>
                                        <a:pt x="1458227" y="-8321"/>
                                        <a:pt x="1260909" y="502"/>
                                      </a:cubicBezTo>
                                      <a:cubicBezTo>
                                        <a:pt x="1063591" y="9325"/>
                                        <a:pt x="728311" y="170548"/>
                                        <a:pt x="572703" y="236321"/>
                                      </a:cubicBezTo>
                                      <a:cubicBezTo>
                                        <a:pt x="417095" y="302094"/>
                                        <a:pt x="422709" y="328563"/>
                                        <a:pt x="327259" y="395138"/>
                                      </a:cubicBezTo>
                                      <a:cubicBezTo>
                                        <a:pt x="231809" y="461713"/>
                                        <a:pt x="115904" y="548741"/>
                                        <a:pt x="0" y="635769"/>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2" name="Freeform 261">
                                  <a:extLst>
                                    <a:ext uri="{FF2B5EF4-FFF2-40B4-BE49-F238E27FC236}">
                                      <a16:creationId xmlns:a16="http://schemas.microsoft.com/office/drawing/2014/main" id="{FBF20FA2-A58C-00B9-D091-849E2FA3C445}"/>
                                    </a:ext>
                                  </a:extLst>
                                </p:cNvPr>
                                <p:cNvSpPr/>
                                <p:nvPr/>
                              </p:nvSpPr>
                              <p:spPr bwMode="auto">
                                <a:xfrm>
                                  <a:off x="5606716" y="4470965"/>
                                  <a:ext cx="3060833" cy="914370"/>
                                </a:xfrm>
                                <a:custGeom>
                                  <a:avLst/>
                                  <a:gdLst>
                                    <a:gd name="connsiteX0" fmla="*/ 3060833 w 3060833"/>
                                    <a:gd name="connsiteY0" fmla="*/ 351292 h 914370"/>
                                    <a:gd name="connsiteX1" fmla="*/ 2569945 w 3060833"/>
                                    <a:gd name="connsiteY1" fmla="*/ 129911 h 914370"/>
                                    <a:gd name="connsiteX2" fmla="*/ 1963553 w 3060833"/>
                                    <a:gd name="connsiteY2" fmla="*/ 4782 h 914370"/>
                                    <a:gd name="connsiteX3" fmla="*/ 1487103 w 3060833"/>
                                    <a:gd name="connsiteY3" fmla="*/ 33658 h 914370"/>
                                    <a:gd name="connsiteX4" fmla="*/ 1164657 w 3060833"/>
                                    <a:gd name="connsiteY4" fmla="*/ 105848 h 914370"/>
                                    <a:gd name="connsiteX5" fmla="*/ 707457 w 3060833"/>
                                    <a:gd name="connsiteY5" fmla="*/ 303166 h 914370"/>
                                    <a:gd name="connsiteX6" fmla="*/ 293570 w 3060833"/>
                                    <a:gd name="connsiteY6" fmla="*/ 596736 h 914370"/>
                                    <a:gd name="connsiteX7" fmla="*/ 0 w 3060833"/>
                                    <a:gd name="connsiteY7" fmla="*/ 914370 h 91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60833" h="914370">
                                      <a:moveTo>
                                        <a:pt x="3060833" y="351292"/>
                                      </a:moveTo>
                                      <a:cubicBezTo>
                                        <a:pt x="2906829" y="269477"/>
                                        <a:pt x="2752825" y="187663"/>
                                        <a:pt x="2569945" y="129911"/>
                                      </a:cubicBezTo>
                                      <a:cubicBezTo>
                                        <a:pt x="2387065" y="72159"/>
                                        <a:pt x="2144027" y="20824"/>
                                        <a:pt x="1963553" y="4782"/>
                                      </a:cubicBezTo>
                                      <a:cubicBezTo>
                                        <a:pt x="1783079" y="-11260"/>
                                        <a:pt x="1620252" y="16814"/>
                                        <a:pt x="1487103" y="33658"/>
                                      </a:cubicBezTo>
                                      <a:cubicBezTo>
                                        <a:pt x="1353954" y="50502"/>
                                        <a:pt x="1294598" y="60930"/>
                                        <a:pt x="1164657" y="105848"/>
                                      </a:cubicBezTo>
                                      <a:cubicBezTo>
                                        <a:pt x="1034716" y="150766"/>
                                        <a:pt x="852638" y="221351"/>
                                        <a:pt x="707457" y="303166"/>
                                      </a:cubicBezTo>
                                      <a:cubicBezTo>
                                        <a:pt x="562276" y="384981"/>
                                        <a:pt x="411479" y="494869"/>
                                        <a:pt x="293570" y="596736"/>
                                      </a:cubicBezTo>
                                      <a:cubicBezTo>
                                        <a:pt x="175661" y="698603"/>
                                        <a:pt x="87830" y="806486"/>
                                        <a:pt x="0" y="914370"/>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64" name="Freeform 263">
                                <a:extLst>
                                  <a:ext uri="{FF2B5EF4-FFF2-40B4-BE49-F238E27FC236}">
                                    <a16:creationId xmlns:a16="http://schemas.microsoft.com/office/drawing/2014/main" id="{BE8A1494-4249-82D4-5385-CD8F7218D112}"/>
                                  </a:ext>
                                </a:extLst>
                              </p:cNvPr>
                              <p:cNvSpPr/>
                              <p:nvPr/>
                            </p:nvSpPr>
                            <p:spPr bwMode="auto">
                              <a:xfrm>
                                <a:off x="5529714" y="1939491"/>
                                <a:ext cx="1472665" cy="3354404"/>
                              </a:xfrm>
                              <a:custGeom>
                                <a:avLst/>
                                <a:gdLst>
                                  <a:gd name="connsiteX0" fmla="*/ 1472665 w 1472665"/>
                                  <a:gd name="connsiteY0" fmla="*/ 0 h 3354404"/>
                                  <a:gd name="connsiteX1" fmla="*/ 1429351 w 1472665"/>
                                  <a:gd name="connsiteY1" fmla="*/ 433136 h 3354404"/>
                                  <a:gd name="connsiteX2" fmla="*/ 1323473 w 1472665"/>
                                  <a:gd name="connsiteY2" fmla="*/ 1025090 h 3354404"/>
                                  <a:gd name="connsiteX3" fmla="*/ 1207970 w 1472665"/>
                                  <a:gd name="connsiteY3" fmla="*/ 1482290 h 3354404"/>
                                  <a:gd name="connsiteX4" fmla="*/ 1025090 w 1472665"/>
                                  <a:gd name="connsiteY4" fmla="*/ 1920240 h 3354404"/>
                                  <a:gd name="connsiteX5" fmla="*/ 784459 w 1472665"/>
                                  <a:gd name="connsiteY5" fmla="*/ 2377440 h 3354404"/>
                                  <a:gd name="connsiteX6" fmla="*/ 409073 w 1472665"/>
                                  <a:gd name="connsiteY6" fmla="*/ 2935705 h 3354404"/>
                                  <a:gd name="connsiteX7" fmla="*/ 0 w 1472665"/>
                                  <a:gd name="connsiteY7" fmla="*/ 3354404 h 335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2665" h="3354404">
                                    <a:moveTo>
                                      <a:pt x="1472665" y="0"/>
                                    </a:moveTo>
                                    <a:cubicBezTo>
                                      <a:pt x="1463440" y="131144"/>
                                      <a:pt x="1454216" y="262288"/>
                                      <a:pt x="1429351" y="433136"/>
                                    </a:cubicBezTo>
                                    <a:cubicBezTo>
                                      <a:pt x="1404486" y="603984"/>
                                      <a:pt x="1360370" y="850231"/>
                                      <a:pt x="1323473" y="1025090"/>
                                    </a:cubicBezTo>
                                    <a:cubicBezTo>
                                      <a:pt x="1286576" y="1199949"/>
                                      <a:pt x="1257700" y="1333098"/>
                                      <a:pt x="1207970" y="1482290"/>
                                    </a:cubicBezTo>
                                    <a:cubicBezTo>
                                      <a:pt x="1158240" y="1631482"/>
                                      <a:pt x="1095675" y="1771048"/>
                                      <a:pt x="1025090" y="1920240"/>
                                    </a:cubicBezTo>
                                    <a:cubicBezTo>
                                      <a:pt x="954505" y="2069432"/>
                                      <a:pt x="887128" y="2208196"/>
                                      <a:pt x="784459" y="2377440"/>
                                    </a:cubicBezTo>
                                    <a:cubicBezTo>
                                      <a:pt x="681790" y="2546684"/>
                                      <a:pt x="539816" y="2772878"/>
                                      <a:pt x="409073" y="2935705"/>
                                    </a:cubicBezTo>
                                    <a:cubicBezTo>
                                      <a:pt x="278330" y="3098532"/>
                                      <a:pt x="139165" y="3226468"/>
                                      <a:pt x="0" y="3354404"/>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66" name="Freeform 265">
                              <a:extLst>
                                <a:ext uri="{FF2B5EF4-FFF2-40B4-BE49-F238E27FC236}">
                                  <a16:creationId xmlns:a16="http://schemas.microsoft.com/office/drawing/2014/main" id="{9FAFF5C7-12E2-2CD3-E1C7-5EC5843D7760}"/>
                                </a:ext>
                              </a:extLst>
                            </p:cNvPr>
                            <p:cNvSpPr/>
                            <p:nvPr/>
                          </p:nvSpPr>
                          <p:spPr bwMode="auto">
                            <a:xfrm>
                              <a:off x="5486400" y="3858607"/>
                              <a:ext cx="3407343" cy="1367911"/>
                            </a:xfrm>
                            <a:custGeom>
                              <a:avLst/>
                              <a:gdLst>
                                <a:gd name="connsiteX0" fmla="*/ 3407343 w 3407343"/>
                                <a:gd name="connsiteY0" fmla="*/ 10749 h 1367911"/>
                                <a:gd name="connsiteX1" fmla="*/ 2926080 w 3407343"/>
                                <a:gd name="connsiteY1" fmla="*/ 15561 h 1367911"/>
                                <a:gd name="connsiteX2" fmla="*/ 2184935 w 3407343"/>
                                <a:gd name="connsiteY2" fmla="*/ 159940 h 1367911"/>
                                <a:gd name="connsiteX3" fmla="*/ 1674796 w 3407343"/>
                                <a:gd name="connsiteY3" fmla="*/ 313945 h 1367911"/>
                                <a:gd name="connsiteX4" fmla="*/ 1082842 w 3407343"/>
                                <a:gd name="connsiteY4" fmla="*/ 588265 h 1367911"/>
                                <a:gd name="connsiteX5" fmla="*/ 332072 w 3407343"/>
                                <a:gd name="connsiteY5" fmla="*/ 1093591 h 1367911"/>
                                <a:gd name="connsiteX6" fmla="*/ 0 w 3407343"/>
                                <a:gd name="connsiteY6" fmla="*/ 1367911 h 136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7343" h="1367911">
                                  <a:moveTo>
                                    <a:pt x="3407343" y="10749"/>
                                  </a:moveTo>
                                  <a:cubicBezTo>
                                    <a:pt x="3268579" y="722"/>
                                    <a:pt x="3129815" y="-9304"/>
                                    <a:pt x="2926080" y="15561"/>
                                  </a:cubicBezTo>
                                  <a:cubicBezTo>
                                    <a:pt x="2722345" y="40426"/>
                                    <a:pt x="2393482" y="110209"/>
                                    <a:pt x="2184935" y="159940"/>
                                  </a:cubicBezTo>
                                  <a:cubicBezTo>
                                    <a:pt x="1976388" y="209671"/>
                                    <a:pt x="1858478" y="242558"/>
                                    <a:pt x="1674796" y="313945"/>
                                  </a:cubicBezTo>
                                  <a:cubicBezTo>
                                    <a:pt x="1491114" y="385332"/>
                                    <a:pt x="1306629" y="458324"/>
                                    <a:pt x="1082842" y="588265"/>
                                  </a:cubicBezTo>
                                  <a:cubicBezTo>
                                    <a:pt x="859055" y="718206"/>
                                    <a:pt x="512546" y="963650"/>
                                    <a:pt x="332072" y="1093591"/>
                                  </a:cubicBezTo>
                                  <a:cubicBezTo>
                                    <a:pt x="151598" y="1223532"/>
                                    <a:pt x="75799" y="1295721"/>
                                    <a:pt x="0" y="1367911"/>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68" name="Freeform 267">
                            <a:extLst>
                              <a:ext uri="{FF2B5EF4-FFF2-40B4-BE49-F238E27FC236}">
                                <a16:creationId xmlns:a16="http://schemas.microsoft.com/office/drawing/2014/main" id="{3C05CD80-3C22-410A-265B-25D2E56590F0}"/>
                              </a:ext>
                            </a:extLst>
                          </p:cNvPr>
                          <p:cNvSpPr/>
                          <p:nvPr/>
                        </p:nvSpPr>
                        <p:spPr bwMode="auto">
                          <a:xfrm>
                            <a:off x="5707781" y="2069432"/>
                            <a:ext cx="754094" cy="3388092"/>
                          </a:xfrm>
                          <a:custGeom>
                            <a:avLst/>
                            <a:gdLst>
                              <a:gd name="connsiteX0" fmla="*/ 490888 w 754094"/>
                              <a:gd name="connsiteY0" fmla="*/ 0 h 3388092"/>
                              <a:gd name="connsiteX1" fmla="*/ 644893 w 754094"/>
                              <a:gd name="connsiteY1" fmla="*/ 423511 h 3388092"/>
                              <a:gd name="connsiteX2" fmla="*/ 741145 w 754094"/>
                              <a:gd name="connsiteY2" fmla="*/ 880711 h 3388092"/>
                              <a:gd name="connsiteX3" fmla="*/ 741145 w 754094"/>
                              <a:gd name="connsiteY3" fmla="*/ 1588168 h 3388092"/>
                              <a:gd name="connsiteX4" fmla="*/ 630455 w 754094"/>
                              <a:gd name="connsiteY4" fmla="*/ 2131995 h 3388092"/>
                              <a:gd name="connsiteX5" fmla="*/ 360947 w 754094"/>
                              <a:gd name="connsiteY5" fmla="*/ 2825014 h 3388092"/>
                              <a:gd name="connsiteX6" fmla="*/ 0 w 754094"/>
                              <a:gd name="connsiteY6" fmla="*/ 3388092 h 33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4094" h="3388092">
                                <a:moveTo>
                                  <a:pt x="490888" y="0"/>
                                </a:moveTo>
                                <a:cubicBezTo>
                                  <a:pt x="547036" y="138363"/>
                                  <a:pt x="603184" y="276726"/>
                                  <a:pt x="644893" y="423511"/>
                                </a:cubicBezTo>
                                <a:cubicBezTo>
                                  <a:pt x="686602" y="570296"/>
                                  <a:pt x="725103" y="686602"/>
                                  <a:pt x="741145" y="880711"/>
                                </a:cubicBezTo>
                                <a:cubicBezTo>
                                  <a:pt x="757187" y="1074821"/>
                                  <a:pt x="759593" y="1379621"/>
                                  <a:pt x="741145" y="1588168"/>
                                </a:cubicBezTo>
                                <a:cubicBezTo>
                                  <a:pt x="722697" y="1796715"/>
                                  <a:pt x="693821" y="1925854"/>
                                  <a:pt x="630455" y="2131995"/>
                                </a:cubicBezTo>
                                <a:cubicBezTo>
                                  <a:pt x="567089" y="2338136"/>
                                  <a:pt x="466023" y="2615665"/>
                                  <a:pt x="360947" y="2825014"/>
                                </a:cubicBezTo>
                                <a:cubicBezTo>
                                  <a:pt x="255871" y="3034363"/>
                                  <a:pt x="127935" y="3211227"/>
                                  <a:pt x="0" y="3388092"/>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70" name="Freeform 269">
                          <a:extLst>
                            <a:ext uri="{FF2B5EF4-FFF2-40B4-BE49-F238E27FC236}">
                              <a16:creationId xmlns:a16="http://schemas.microsoft.com/office/drawing/2014/main" id="{10E077BE-FB47-BC54-8E1E-3552E626FD66}"/>
                            </a:ext>
                          </a:extLst>
                        </p:cNvPr>
                        <p:cNvSpPr/>
                        <p:nvPr/>
                      </p:nvSpPr>
                      <p:spPr bwMode="auto">
                        <a:xfrm>
                          <a:off x="6222733" y="2064619"/>
                          <a:ext cx="197318" cy="693019"/>
                        </a:xfrm>
                        <a:custGeom>
                          <a:avLst/>
                          <a:gdLst>
                            <a:gd name="connsiteX0" fmla="*/ 0 w 197318"/>
                            <a:gd name="connsiteY0" fmla="*/ 0 h 693019"/>
                            <a:gd name="connsiteX1" fmla="*/ 149191 w 197318"/>
                            <a:gd name="connsiteY1" fmla="*/ 447575 h 693019"/>
                            <a:gd name="connsiteX2" fmla="*/ 197318 w 197318"/>
                            <a:gd name="connsiteY2" fmla="*/ 693019 h 693019"/>
                          </a:gdLst>
                          <a:ahLst/>
                          <a:cxnLst>
                            <a:cxn ang="0">
                              <a:pos x="connsiteX0" y="connsiteY0"/>
                            </a:cxn>
                            <a:cxn ang="0">
                              <a:pos x="connsiteX1" y="connsiteY1"/>
                            </a:cxn>
                            <a:cxn ang="0">
                              <a:pos x="connsiteX2" y="connsiteY2"/>
                            </a:cxn>
                          </a:cxnLst>
                          <a:rect l="l" t="t" r="r" b="b"/>
                          <a:pathLst>
                            <a:path w="197318" h="693019">
                              <a:moveTo>
                                <a:pt x="0" y="0"/>
                              </a:moveTo>
                              <a:cubicBezTo>
                                <a:pt x="58152" y="166036"/>
                                <a:pt x="116305" y="332072"/>
                                <a:pt x="149191" y="447575"/>
                              </a:cubicBezTo>
                              <a:cubicBezTo>
                                <a:pt x="182077" y="563078"/>
                                <a:pt x="189697" y="628048"/>
                                <a:pt x="197318" y="693019"/>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2" name="Freeform 271">
                          <a:extLst>
                            <a:ext uri="{FF2B5EF4-FFF2-40B4-BE49-F238E27FC236}">
                              <a16:creationId xmlns:a16="http://schemas.microsoft.com/office/drawing/2014/main" id="{EC041CEA-1108-8757-0C0E-3BD2701F5F84}"/>
                            </a:ext>
                          </a:extLst>
                        </p:cNvPr>
                        <p:cNvSpPr/>
                        <p:nvPr/>
                      </p:nvSpPr>
                      <p:spPr bwMode="auto">
                        <a:xfrm>
                          <a:off x="6251608" y="2059806"/>
                          <a:ext cx="144379" cy="553453"/>
                        </a:xfrm>
                        <a:custGeom>
                          <a:avLst/>
                          <a:gdLst>
                            <a:gd name="connsiteX0" fmla="*/ 0 w 144379"/>
                            <a:gd name="connsiteY0" fmla="*/ 0 h 553453"/>
                            <a:gd name="connsiteX1" fmla="*/ 105878 w 144379"/>
                            <a:gd name="connsiteY1" fmla="*/ 322447 h 553453"/>
                            <a:gd name="connsiteX2" fmla="*/ 144379 w 144379"/>
                            <a:gd name="connsiteY2" fmla="*/ 553453 h 553453"/>
                          </a:gdLst>
                          <a:ahLst/>
                          <a:cxnLst>
                            <a:cxn ang="0">
                              <a:pos x="connsiteX0" y="connsiteY0"/>
                            </a:cxn>
                            <a:cxn ang="0">
                              <a:pos x="connsiteX1" y="connsiteY1"/>
                            </a:cxn>
                            <a:cxn ang="0">
                              <a:pos x="connsiteX2" y="connsiteY2"/>
                            </a:cxn>
                          </a:cxnLst>
                          <a:rect l="l" t="t" r="r" b="b"/>
                          <a:pathLst>
                            <a:path w="144379" h="553453">
                              <a:moveTo>
                                <a:pt x="0" y="0"/>
                              </a:moveTo>
                              <a:cubicBezTo>
                                <a:pt x="40907" y="115102"/>
                                <a:pt x="81815" y="230205"/>
                                <a:pt x="105878" y="322447"/>
                              </a:cubicBezTo>
                              <a:cubicBezTo>
                                <a:pt x="129941" y="414689"/>
                                <a:pt x="137160" y="484071"/>
                                <a:pt x="144379" y="553453"/>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74" name="Freeform 273">
                        <a:extLst>
                          <a:ext uri="{FF2B5EF4-FFF2-40B4-BE49-F238E27FC236}">
                            <a16:creationId xmlns:a16="http://schemas.microsoft.com/office/drawing/2014/main" id="{937558A9-F72B-89C4-BFC7-E327FBF6178E}"/>
                          </a:ext>
                        </a:extLst>
                      </p:cNvPr>
                      <p:cNvSpPr/>
                      <p:nvPr/>
                    </p:nvSpPr>
                    <p:spPr bwMode="auto">
                      <a:xfrm>
                        <a:off x="5573027" y="3003082"/>
                        <a:ext cx="3099335" cy="2324501"/>
                      </a:xfrm>
                      <a:custGeom>
                        <a:avLst/>
                        <a:gdLst>
                          <a:gd name="connsiteX0" fmla="*/ 3099335 w 3099335"/>
                          <a:gd name="connsiteY0" fmla="*/ 0 h 2324501"/>
                          <a:gd name="connsiteX1" fmla="*/ 2314876 w 3099335"/>
                          <a:gd name="connsiteY1" fmla="*/ 447575 h 2324501"/>
                          <a:gd name="connsiteX2" fmla="*/ 1626670 w 3099335"/>
                          <a:gd name="connsiteY2" fmla="*/ 914400 h 2324501"/>
                          <a:gd name="connsiteX3" fmla="*/ 1025091 w 3099335"/>
                          <a:gd name="connsiteY3" fmla="*/ 1390851 h 2324501"/>
                          <a:gd name="connsiteX4" fmla="*/ 505327 w 3099335"/>
                          <a:gd name="connsiteY4" fmla="*/ 1843238 h 2324501"/>
                          <a:gd name="connsiteX5" fmla="*/ 360948 w 3099335"/>
                          <a:gd name="connsiteY5" fmla="*/ 1992430 h 2324501"/>
                          <a:gd name="connsiteX6" fmla="*/ 0 w 3099335"/>
                          <a:gd name="connsiteY6" fmla="*/ 2324501 h 2324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9335" h="2324501">
                            <a:moveTo>
                              <a:pt x="3099335" y="0"/>
                            </a:moveTo>
                            <a:cubicBezTo>
                              <a:pt x="2829827" y="147587"/>
                              <a:pt x="2560320" y="295175"/>
                              <a:pt x="2314876" y="447575"/>
                            </a:cubicBezTo>
                            <a:cubicBezTo>
                              <a:pt x="2069432" y="599975"/>
                              <a:pt x="1841634" y="757187"/>
                              <a:pt x="1626670" y="914400"/>
                            </a:cubicBezTo>
                            <a:cubicBezTo>
                              <a:pt x="1411706" y="1071613"/>
                              <a:pt x="1211981" y="1236045"/>
                              <a:pt x="1025091" y="1390851"/>
                            </a:cubicBezTo>
                            <a:cubicBezTo>
                              <a:pt x="838200" y="1545657"/>
                              <a:pt x="616017" y="1742975"/>
                              <a:pt x="505327" y="1843238"/>
                            </a:cubicBezTo>
                            <a:cubicBezTo>
                              <a:pt x="394636" y="1943501"/>
                              <a:pt x="445169" y="1912220"/>
                              <a:pt x="360948" y="1992430"/>
                            </a:cubicBezTo>
                            <a:cubicBezTo>
                              <a:pt x="276727" y="2072641"/>
                              <a:pt x="138363" y="2198571"/>
                              <a:pt x="0" y="2324501"/>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76" name="Freeform 275">
                      <a:extLst>
                        <a:ext uri="{FF2B5EF4-FFF2-40B4-BE49-F238E27FC236}">
                          <a16:creationId xmlns:a16="http://schemas.microsoft.com/office/drawing/2014/main" id="{BB717382-DEB9-0659-4869-1BC41CDAABA0}"/>
                        </a:ext>
                      </a:extLst>
                    </p:cNvPr>
                    <p:cNvSpPr/>
                    <p:nvPr/>
                  </p:nvSpPr>
                  <p:spPr bwMode="auto">
                    <a:xfrm>
                      <a:off x="7079381" y="3065646"/>
                      <a:ext cx="1617044" cy="952901"/>
                    </a:xfrm>
                    <a:custGeom>
                      <a:avLst/>
                      <a:gdLst>
                        <a:gd name="connsiteX0" fmla="*/ 1617044 w 1617044"/>
                        <a:gd name="connsiteY0" fmla="*/ 0 h 952901"/>
                        <a:gd name="connsiteX1" fmla="*/ 1029903 w 1617044"/>
                        <a:gd name="connsiteY1" fmla="*/ 288758 h 952901"/>
                        <a:gd name="connsiteX2" fmla="*/ 481263 w 1617044"/>
                        <a:gd name="connsiteY2" fmla="*/ 606392 h 952901"/>
                        <a:gd name="connsiteX3" fmla="*/ 0 w 1617044"/>
                        <a:gd name="connsiteY3" fmla="*/ 952901 h 952901"/>
                      </a:gdLst>
                      <a:ahLst/>
                      <a:cxnLst>
                        <a:cxn ang="0">
                          <a:pos x="connsiteX0" y="connsiteY0"/>
                        </a:cxn>
                        <a:cxn ang="0">
                          <a:pos x="connsiteX1" y="connsiteY1"/>
                        </a:cxn>
                        <a:cxn ang="0">
                          <a:pos x="connsiteX2" y="connsiteY2"/>
                        </a:cxn>
                        <a:cxn ang="0">
                          <a:pos x="connsiteX3" y="connsiteY3"/>
                        </a:cxn>
                      </a:cxnLst>
                      <a:rect l="l" t="t" r="r" b="b"/>
                      <a:pathLst>
                        <a:path w="1617044" h="952901">
                          <a:moveTo>
                            <a:pt x="1617044" y="0"/>
                          </a:moveTo>
                          <a:cubicBezTo>
                            <a:pt x="1418122" y="93846"/>
                            <a:pt x="1219200" y="187693"/>
                            <a:pt x="1029903" y="288758"/>
                          </a:cubicBezTo>
                          <a:cubicBezTo>
                            <a:pt x="840606" y="389823"/>
                            <a:pt x="652913" y="495702"/>
                            <a:pt x="481263" y="606392"/>
                          </a:cubicBezTo>
                          <a:cubicBezTo>
                            <a:pt x="309613" y="717082"/>
                            <a:pt x="154806" y="834991"/>
                            <a:pt x="0" y="952901"/>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78" name="Freeform 277">
                    <a:extLst>
                      <a:ext uri="{FF2B5EF4-FFF2-40B4-BE49-F238E27FC236}">
                        <a16:creationId xmlns:a16="http://schemas.microsoft.com/office/drawing/2014/main" id="{3CFC7405-DC14-2B07-0306-36196E4135CC}"/>
                      </a:ext>
                    </a:extLst>
                  </p:cNvPr>
                  <p:cNvSpPr/>
                  <p:nvPr/>
                </p:nvSpPr>
                <p:spPr bwMode="auto">
                  <a:xfrm>
                    <a:off x="8022657" y="3022333"/>
                    <a:ext cx="649705" cy="360947"/>
                  </a:xfrm>
                  <a:custGeom>
                    <a:avLst/>
                    <a:gdLst>
                      <a:gd name="connsiteX0" fmla="*/ 649705 w 649705"/>
                      <a:gd name="connsiteY0" fmla="*/ 0 h 360947"/>
                      <a:gd name="connsiteX1" fmla="*/ 418699 w 649705"/>
                      <a:gd name="connsiteY1" fmla="*/ 129941 h 360947"/>
                      <a:gd name="connsiteX2" fmla="*/ 0 w 649705"/>
                      <a:gd name="connsiteY2" fmla="*/ 360947 h 360947"/>
                    </a:gdLst>
                    <a:ahLst/>
                    <a:cxnLst>
                      <a:cxn ang="0">
                        <a:pos x="connsiteX0" y="connsiteY0"/>
                      </a:cxn>
                      <a:cxn ang="0">
                        <a:pos x="connsiteX1" y="connsiteY1"/>
                      </a:cxn>
                      <a:cxn ang="0">
                        <a:pos x="connsiteX2" y="connsiteY2"/>
                      </a:cxn>
                    </a:cxnLst>
                    <a:rect l="l" t="t" r="r" b="b"/>
                    <a:pathLst>
                      <a:path w="649705" h="360947">
                        <a:moveTo>
                          <a:pt x="649705" y="0"/>
                        </a:moveTo>
                        <a:lnTo>
                          <a:pt x="418699" y="129941"/>
                        </a:lnTo>
                        <a:lnTo>
                          <a:pt x="0" y="360947"/>
                        </a:ln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9" name="Freeform 278">
                    <a:extLst>
                      <a:ext uri="{FF2B5EF4-FFF2-40B4-BE49-F238E27FC236}">
                        <a16:creationId xmlns:a16="http://schemas.microsoft.com/office/drawing/2014/main" id="{A8888553-5E48-F30E-F9AA-7E7EACE582B9}"/>
                      </a:ext>
                    </a:extLst>
                  </p:cNvPr>
                  <p:cNvSpPr/>
                  <p:nvPr/>
                </p:nvSpPr>
                <p:spPr bwMode="auto">
                  <a:xfrm>
                    <a:off x="8316227" y="3041583"/>
                    <a:ext cx="375386" cy="192505"/>
                  </a:xfrm>
                  <a:custGeom>
                    <a:avLst/>
                    <a:gdLst>
                      <a:gd name="connsiteX0" fmla="*/ 375386 w 375386"/>
                      <a:gd name="connsiteY0" fmla="*/ 0 h 192505"/>
                      <a:gd name="connsiteX1" fmla="*/ 0 w 375386"/>
                      <a:gd name="connsiteY1" fmla="*/ 192505 h 192505"/>
                    </a:gdLst>
                    <a:ahLst/>
                    <a:cxnLst>
                      <a:cxn ang="0">
                        <a:pos x="connsiteX0" y="connsiteY0"/>
                      </a:cxn>
                      <a:cxn ang="0">
                        <a:pos x="connsiteX1" y="connsiteY1"/>
                      </a:cxn>
                    </a:cxnLst>
                    <a:rect l="l" t="t" r="r" b="b"/>
                    <a:pathLst>
                      <a:path w="375386" h="192505">
                        <a:moveTo>
                          <a:pt x="375386" y="0"/>
                        </a:moveTo>
                        <a:lnTo>
                          <a:pt x="0" y="192505"/>
                        </a:ln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88" name="Triangle 287">
                  <a:extLst>
                    <a:ext uri="{FF2B5EF4-FFF2-40B4-BE49-F238E27FC236}">
                      <a16:creationId xmlns:a16="http://schemas.microsoft.com/office/drawing/2014/main" id="{FF9C5AAD-D6A6-7856-FE72-A7BEC644B030}"/>
                    </a:ext>
                  </a:extLst>
                </p:cNvPr>
                <p:cNvSpPr/>
                <p:nvPr/>
              </p:nvSpPr>
              <p:spPr bwMode="auto">
                <a:xfrm rot="2264821" flipH="1">
                  <a:off x="5768036" y="4831126"/>
                  <a:ext cx="298582" cy="706999"/>
                </a:xfrm>
                <a:custGeom>
                  <a:avLst/>
                  <a:gdLst>
                    <a:gd name="connsiteX0" fmla="*/ 0 w 298582"/>
                    <a:gd name="connsiteY0" fmla="*/ 572703 h 572703"/>
                    <a:gd name="connsiteX1" fmla="*/ 133087 w 298582"/>
                    <a:gd name="connsiteY1" fmla="*/ 0 h 572703"/>
                    <a:gd name="connsiteX2" fmla="*/ 298582 w 298582"/>
                    <a:gd name="connsiteY2" fmla="*/ 572703 h 572703"/>
                    <a:gd name="connsiteX3" fmla="*/ 0 w 298582"/>
                    <a:gd name="connsiteY3" fmla="*/ 572703 h 572703"/>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Lst>
                  <a:ahLst/>
                  <a:cxnLst>
                    <a:cxn ang="0">
                      <a:pos x="connsiteX0" y="connsiteY0"/>
                    </a:cxn>
                    <a:cxn ang="0">
                      <a:pos x="connsiteX1" y="connsiteY1"/>
                    </a:cxn>
                    <a:cxn ang="0">
                      <a:pos x="connsiteX2" y="connsiteY2"/>
                    </a:cxn>
                    <a:cxn ang="0">
                      <a:pos x="connsiteX3" y="connsiteY3"/>
                    </a:cxn>
                  </a:cxnLst>
                  <a:rect l="l" t="t" r="r" b="b"/>
                  <a:pathLst>
                    <a:path w="298582" h="706999">
                      <a:moveTo>
                        <a:pt x="0" y="706999"/>
                      </a:moveTo>
                      <a:cubicBezTo>
                        <a:pt x="54674" y="471333"/>
                        <a:pt x="92041" y="234438"/>
                        <a:pt x="164023" y="0"/>
                      </a:cubicBezTo>
                      <a:cubicBezTo>
                        <a:pt x="246809" y="210255"/>
                        <a:pt x="253729" y="471333"/>
                        <a:pt x="298582" y="706999"/>
                      </a:cubicBezTo>
                      <a:lnTo>
                        <a:pt x="0" y="706999"/>
                      </a:lnTo>
                      <a:close/>
                    </a:path>
                  </a:pathLst>
                </a:custGeom>
                <a:solidFill>
                  <a:schemeClr val="accent3">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 name="Triangle 287">
                  <a:extLst>
                    <a:ext uri="{FF2B5EF4-FFF2-40B4-BE49-F238E27FC236}">
                      <a16:creationId xmlns:a16="http://schemas.microsoft.com/office/drawing/2014/main" id="{687094FE-A5AC-9598-7933-83B84B318A5C}"/>
                    </a:ext>
                  </a:extLst>
                </p:cNvPr>
                <p:cNvSpPr/>
                <p:nvPr/>
              </p:nvSpPr>
              <p:spPr bwMode="auto">
                <a:xfrm rot="2935551" flipH="1">
                  <a:off x="5675779" y="4636308"/>
                  <a:ext cx="260537" cy="785020"/>
                </a:xfrm>
                <a:custGeom>
                  <a:avLst/>
                  <a:gdLst>
                    <a:gd name="connsiteX0" fmla="*/ 0 w 298582"/>
                    <a:gd name="connsiteY0" fmla="*/ 572703 h 572703"/>
                    <a:gd name="connsiteX1" fmla="*/ 133087 w 298582"/>
                    <a:gd name="connsiteY1" fmla="*/ 0 h 572703"/>
                    <a:gd name="connsiteX2" fmla="*/ 298582 w 298582"/>
                    <a:gd name="connsiteY2" fmla="*/ 572703 h 572703"/>
                    <a:gd name="connsiteX3" fmla="*/ 0 w 298582"/>
                    <a:gd name="connsiteY3" fmla="*/ 572703 h 572703"/>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10134 w 159599"/>
                    <a:gd name="connsiteY0" fmla="*/ 621723 h 706999"/>
                    <a:gd name="connsiteX1" fmla="*/ 25040 w 159599"/>
                    <a:gd name="connsiteY1" fmla="*/ 0 h 706999"/>
                    <a:gd name="connsiteX2" fmla="*/ 159599 w 159599"/>
                    <a:gd name="connsiteY2" fmla="*/ 706999 h 706999"/>
                    <a:gd name="connsiteX3" fmla="*/ 10134 w 159599"/>
                    <a:gd name="connsiteY3" fmla="*/ 621723 h 706999"/>
                    <a:gd name="connsiteX0" fmla="*/ 0 w 260537"/>
                    <a:gd name="connsiteY0" fmla="*/ 699376 h 706999"/>
                    <a:gd name="connsiteX1" fmla="*/ 125978 w 260537"/>
                    <a:gd name="connsiteY1" fmla="*/ 0 h 706999"/>
                    <a:gd name="connsiteX2" fmla="*/ 260537 w 260537"/>
                    <a:gd name="connsiteY2" fmla="*/ 706999 h 706999"/>
                    <a:gd name="connsiteX3" fmla="*/ 0 w 260537"/>
                    <a:gd name="connsiteY3" fmla="*/ 699376 h 706999"/>
                    <a:gd name="connsiteX0" fmla="*/ 0 w 260537"/>
                    <a:gd name="connsiteY0" fmla="*/ 699376 h 708931"/>
                    <a:gd name="connsiteX1" fmla="*/ 125978 w 260537"/>
                    <a:gd name="connsiteY1" fmla="*/ 0 h 708931"/>
                    <a:gd name="connsiteX2" fmla="*/ 260537 w 260537"/>
                    <a:gd name="connsiteY2" fmla="*/ 706999 h 708931"/>
                    <a:gd name="connsiteX3" fmla="*/ 0 w 260537"/>
                    <a:gd name="connsiteY3" fmla="*/ 699376 h 708931"/>
                    <a:gd name="connsiteX0" fmla="*/ 0 w 260537"/>
                    <a:gd name="connsiteY0" fmla="*/ 699376 h 708931"/>
                    <a:gd name="connsiteX1" fmla="*/ 125978 w 260537"/>
                    <a:gd name="connsiteY1" fmla="*/ 0 h 708931"/>
                    <a:gd name="connsiteX2" fmla="*/ 260537 w 260537"/>
                    <a:gd name="connsiteY2" fmla="*/ 706999 h 708931"/>
                    <a:gd name="connsiteX3" fmla="*/ 0 w 260537"/>
                    <a:gd name="connsiteY3" fmla="*/ 699376 h 708931"/>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Lst>
                  <a:ahLst/>
                  <a:cxnLst>
                    <a:cxn ang="0">
                      <a:pos x="connsiteX0" y="connsiteY0"/>
                    </a:cxn>
                    <a:cxn ang="0">
                      <a:pos x="connsiteX1" y="connsiteY1"/>
                    </a:cxn>
                    <a:cxn ang="0">
                      <a:pos x="connsiteX2" y="connsiteY2"/>
                    </a:cxn>
                    <a:cxn ang="0">
                      <a:pos x="connsiteX3" y="connsiteY3"/>
                    </a:cxn>
                  </a:cxnLst>
                  <a:rect l="l" t="t" r="r" b="b"/>
                  <a:pathLst>
                    <a:path w="260537" h="785020">
                      <a:moveTo>
                        <a:pt x="0" y="775465"/>
                      </a:moveTo>
                      <a:cubicBezTo>
                        <a:pt x="67323" y="554312"/>
                        <a:pt x="220320" y="223022"/>
                        <a:pt x="110733" y="0"/>
                      </a:cubicBezTo>
                      <a:cubicBezTo>
                        <a:pt x="221812" y="96221"/>
                        <a:pt x="215684" y="547422"/>
                        <a:pt x="260537" y="783088"/>
                      </a:cubicBezTo>
                      <a:cubicBezTo>
                        <a:pt x="173691" y="780547"/>
                        <a:pt x="106284" y="792984"/>
                        <a:pt x="0" y="775465"/>
                      </a:cubicBezTo>
                      <a:close/>
                    </a:path>
                  </a:pathLst>
                </a:custGeom>
                <a:solidFill>
                  <a:schemeClr val="accent3">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91" name="Triangle 287">
                <a:extLst>
                  <a:ext uri="{FF2B5EF4-FFF2-40B4-BE49-F238E27FC236}">
                    <a16:creationId xmlns:a16="http://schemas.microsoft.com/office/drawing/2014/main" id="{C53030BB-BBA8-AE3E-E0B4-9581EDEB4923}"/>
                  </a:ext>
                </a:extLst>
              </p:cNvPr>
              <p:cNvSpPr/>
              <p:nvPr/>
            </p:nvSpPr>
            <p:spPr bwMode="auto">
              <a:xfrm rot="5607753" flipH="1">
                <a:off x="5305208" y="3377646"/>
                <a:ext cx="239323" cy="948917"/>
              </a:xfrm>
              <a:custGeom>
                <a:avLst/>
                <a:gdLst>
                  <a:gd name="connsiteX0" fmla="*/ 0 w 298582"/>
                  <a:gd name="connsiteY0" fmla="*/ 572703 h 572703"/>
                  <a:gd name="connsiteX1" fmla="*/ 133087 w 298582"/>
                  <a:gd name="connsiteY1" fmla="*/ 0 h 572703"/>
                  <a:gd name="connsiteX2" fmla="*/ 298582 w 298582"/>
                  <a:gd name="connsiteY2" fmla="*/ 572703 h 572703"/>
                  <a:gd name="connsiteX3" fmla="*/ 0 w 298582"/>
                  <a:gd name="connsiteY3" fmla="*/ 572703 h 572703"/>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0 w 298582"/>
                  <a:gd name="connsiteY0" fmla="*/ 706999 h 706999"/>
                  <a:gd name="connsiteX1" fmla="*/ 164023 w 298582"/>
                  <a:gd name="connsiteY1" fmla="*/ 0 h 706999"/>
                  <a:gd name="connsiteX2" fmla="*/ 298582 w 298582"/>
                  <a:gd name="connsiteY2" fmla="*/ 706999 h 706999"/>
                  <a:gd name="connsiteX3" fmla="*/ 0 w 298582"/>
                  <a:gd name="connsiteY3" fmla="*/ 706999 h 706999"/>
                  <a:gd name="connsiteX0" fmla="*/ 10134 w 159599"/>
                  <a:gd name="connsiteY0" fmla="*/ 621723 h 706999"/>
                  <a:gd name="connsiteX1" fmla="*/ 25040 w 159599"/>
                  <a:gd name="connsiteY1" fmla="*/ 0 h 706999"/>
                  <a:gd name="connsiteX2" fmla="*/ 159599 w 159599"/>
                  <a:gd name="connsiteY2" fmla="*/ 706999 h 706999"/>
                  <a:gd name="connsiteX3" fmla="*/ 10134 w 159599"/>
                  <a:gd name="connsiteY3" fmla="*/ 621723 h 706999"/>
                  <a:gd name="connsiteX0" fmla="*/ 0 w 260537"/>
                  <a:gd name="connsiteY0" fmla="*/ 699376 h 706999"/>
                  <a:gd name="connsiteX1" fmla="*/ 125978 w 260537"/>
                  <a:gd name="connsiteY1" fmla="*/ 0 h 706999"/>
                  <a:gd name="connsiteX2" fmla="*/ 260537 w 260537"/>
                  <a:gd name="connsiteY2" fmla="*/ 706999 h 706999"/>
                  <a:gd name="connsiteX3" fmla="*/ 0 w 260537"/>
                  <a:gd name="connsiteY3" fmla="*/ 699376 h 706999"/>
                  <a:gd name="connsiteX0" fmla="*/ 0 w 260537"/>
                  <a:gd name="connsiteY0" fmla="*/ 699376 h 708931"/>
                  <a:gd name="connsiteX1" fmla="*/ 125978 w 260537"/>
                  <a:gd name="connsiteY1" fmla="*/ 0 h 708931"/>
                  <a:gd name="connsiteX2" fmla="*/ 260537 w 260537"/>
                  <a:gd name="connsiteY2" fmla="*/ 706999 h 708931"/>
                  <a:gd name="connsiteX3" fmla="*/ 0 w 260537"/>
                  <a:gd name="connsiteY3" fmla="*/ 699376 h 708931"/>
                  <a:gd name="connsiteX0" fmla="*/ 0 w 260537"/>
                  <a:gd name="connsiteY0" fmla="*/ 699376 h 708931"/>
                  <a:gd name="connsiteX1" fmla="*/ 125978 w 260537"/>
                  <a:gd name="connsiteY1" fmla="*/ 0 h 708931"/>
                  <a:gd name="connsiteX2" fmla="*/ 260537 w 260537"/>
                  <a:gd name="connsiteY2" fmla="*/ 706999 h 708931"/>
                  <a:gd name="connsiteX3" fmla="*/ 0 w 260537"/>
                  <a:gd name="connsiteY3" fmla="*/ 699376 h 708931"/>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0 w 260537"/>
                  <a:gd name="connsiteY0" fmla="*/ 775465 h 785020"/>
                  <a:gd name="connsiteX1" fmla="*/ 110733 w 260537"/>
                  <a:gd name="connsiteY1" fmla="*/ 0 h 785020"/>
                  <a:gd name="connsiteX2" fmla="*/ 260537 w 260537"/>
                  <a:gd name="connsiteY2" fmla="*/ 783088 h 785020"/>
                  <a:gd name="connsiteX3" fmla="*/ 0 w 260537"/>
                  <a:gd name="connsiteY3" fmla="*/ 775465 h 785020"/>
                  <a:gd name="connsiteX0" fmla="*/ 184879 w 445416"/>
                  <a:gd name="connsiteY0" fmla="*/ 939362 h 948917"/>
                  <a:gd name="connsiteX1" fmla="*/ 0 w 445416"/>
                  <a:gd name="connsiteY1" fmla="*/ 0 h 948917"/>
                  <a:gd name="connsiteX2" fmla="*/ 445416 w 445416"/>
                  <a:gd name="connsiteY2" fmla="*/ 946985 h 948917"/>
                  <a:gd name="connsiteX3" fmla="*/ 184879 w 445416"/>
                  <a:gd name="connsiteY3" fmla="*/ 939362 h 948917"/>
                  <a:gd name="connsiteX0" fmla="*/ 184879 w 445416"/>
                  <a:gd name="connsiteY0" fmla="*/ 939362 h 948917"/>
                  <a:gd name="connsiteX1" fmla="*/ 0 w 445416"/>
                  <a:gd name="connsiteY1" fmla="*/ 0 h 948917"/>
                  <a:gd name="connsiteX2" fmla="*/ 445416 w 445416"/>
                  <a:gd name="connsiteY2" fmla="*/ 946985 h 948917"/>
                  <a:gd name="connsiteX3" fmla="*/ 184879 w 445416"/>
                  <a:gd name="connsiteY3" fmla="*/ 939362 h 948917"/>
                </a:gdLst>
                <a:ahLst/>
                <a:cxnLst>
                  <a:cxn ang="0">
                    <a:pos x="connsiteX0" y="connsiteY0"/>
                  </a:cxn>
                  <a:cxn ang="0">
                    <a:pos x="connsiteX1" y="connsiteY1"/>
                  </a:cxn>
                  <a:cxn ang="0">
                    <a:pos x="connsiteX2" y="connsiteY2"/>
                  </a:cxn>
                  <a:cxn ang="0">
                    <a:pos x="connsiteX3" y="connsiteY3"/>
                  </a:cxn>
                </a:cxnLst>
                <a:rect l="l" t="t" r="r" b="b"/>
                <a:pathLst>
                  <a:path w="445416" h="948917">
                    <a:moveTo>
                      <a:pt x="184879" y="939362"/>
                    </a:moveTo>
                    <a:cubicBezTo>
                      <a:pt x="252202" y="718209"/>
                      <a:pt x="109587" y="223022"/>
                      <a:pt x="0" y="0"/>
                    </a:cubicBezTo>
                    <a:cubicBezTo>
                      <a:pt x="316172" y="107710"/>
                      <a:pt x="400563" y="711319"/>
                      <a:pt x="445416" y="946985"/>
                    </a:cubicBezTo>
                    <a:cubicBezTo>
                      <a:pt x="358570" y="944444"/>
                      <a:pt x="291163" y="956881"/>
                      <a:pt x="184879" y="939362"/>
                    </a:cubicBezTo>
                    <a:close/>
                  </a:path>
                </a:pathLst>
              </a:custGeom>
              <a:solidFill>
                <a:schemeClr val="accent3">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93" name="Freeform 292">
              <a:extLst>
                <a:ext uri="{FF2B5EF4-FFF2-40B4-BE49-F238E27FC236}">
                  <a16:creationId xmlns:a16="http://schemas.microsoft.com/office/drawing/2014/main" id="{1DDC1954-389B-38EB-76B5-F8A9DA1C1595}"/>
                </a:ext>
              </a:extLst>
            </p:cNvPr>
            <p:cNvSpPr/>
            <p:nvPr/>
          </p:nvSpPr>
          <p:spPr bwMode="auto">
            <a:xfrm>
              <a:off x="5832909" y="3980046"/>
              <a:ext cx="313201" cy="899962"/>
            </a:xfrm>
            <a:custGeom>
              <a:avLst/>
              <a:gdLst>
                <a:gd name="connsiteX0" fmla="*/ 0 w 313201"/>
                <a:gd name="connsiteY0" fmla="*/ 0 h 899962"/>
                <a:gd name="connsiteX1" fmla="*/ 235819 w 313201"/>
                <a:gd name="connsiteY1" fmla="*/ 226194 h 899962"/>
                <a:gd name="connsiteX2" fmla="*/ 312822 w 313201"/>
                <a:gd name="connsiteY2" fmla="*/ 394636 h 899962"/>
                <a:gd name="connsiteX3" fmla="*/ 259883 w 313201"/>
                <a:gd name="connsiteY3" fmla="*/ 899962 h 899962"/>
              </a:gdLst>
              <a:ahLst/>
              <a:cxnLst>
                <a:cxn ang="0">
                  <a:pos x="connsiteX0" y="connsiteY0"/>
                </a:cxn>
                <a:cxn ang="0">
                  <a:pos x="connsiteX1" y="connsiteY1"/>
                </a:cxn>
                <a:cxn ang="0">
                  <a:pos x="connsiteX2" y="connsiteY2"/>
                </a:cxn>
                <a:cxn ang="0">
                  <a:pos x="connsiteX3" y="connsiteY3"/>
                </a:cxn>
              </a:cxnLst>
              <a:rect l="l" t="t" r="r" b="b"/>
              <a:pathLst>
                <a:path w="313201" h="899962">
                  <a:moveTo>
                    <a:pt x="0" y="0"/>
                  </a:moveTo>
                  <a:cubicBezTo>
                    <a:pt x="91841" y="80210"/>
                    <a:pt x="183682" y="160421"/>
                    <a:pt x="235819" y="226194"/>
                  </a:cubicBezTo>
                  <a:cubicBezTo>
                    <a:pt x="287956" y="291967"/>
                    <a:pt x="308811" y="282342"/>
                    <a:pt x="312822" y="394636"/>
                  </a:cubicBezTo>
                  <a:cubicBezTo>
                    <a:pt x="316833" y="506930"/>
                    <a:pt x="288358" y="703446"/>
                    <a:pt x="259883" y="899962"/>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 name="Freeform 294">
              <a:extLst>
                <a:ext uri="{FF2B5EF4-FFF2-40B4-BE49-F238E27FC236}">
                  <a16:creationId xmlns:a16="http://schemas.microsoft.com/office/drawing/2014/main" id="{9C2A8F4D-21D8-4AE0-E942-CADE30780C29}"/>
                </a:ext>
              </a:extLst>
            </p:cNvPr>
            <p:cNvSpPr/>
            <p:nvPr/>
          </p:nvSpPr>
          <p:spPr bwMode="auto">
            <a:xfrm>
              <a:off x="6067124" y="4684984"/>
              <a:ext cx="216304" cy="212671"/>
            </a:xfrm>
            <a:custGeom>
              <a:avLst/>
              <a:gdLst>
                <a:gd name="connsiteX0" fmla="*/ 0 w 216304"/>
                <a:gd name="connsiteY0" fmla="*/ 212671 h 212671"/>
                <a:gd name="connsiteX1" fmla="*/ 197318 w 216304"/>
                <a:gd name="connsiteY1" fmla="*/ 20166 h 212671"/>
                <a:gd name="connsiteX2" fmla="*/ 197318 w 216304"/>
                <a:gd name="connsiteY2" fmla="*/ 15354 h 212671"/>
              </a:gdLst>
              <a:ahLst/>
              <a:cxnLst>
                <a:cxn ang="0">
                  <a:pos x="connsiteX0" y="connsiteY0"/>
                </a:cxn>
                <a:cxn ang="0">
                  <a:pos x="connsiteX1" y="connsiteY1"/>
                </a:cxn>
                <a:cxn ang="0">
                  <a:pos x="connsiteX2" y="connsiteY2"/>
                </a:cxn>
              </a:cxnLst>
              <a:rect l="l" t="t" r="r" b="b"/>
              <a:pathLst>
                <a:path w="216304" h="212671">
                  <a:moveTo>
                    <a:pt x="0" y="212671"/>
                  </a:moveTo>
                  <a:lnTo>
                    <a:pt x="197318" y="20166"/>
                  </a:lnTo>
                  <a:cubicBezTo>
                    <a:pt x="230204" y="-12720"/>
                    <a:pt x="213761" y="1317"/>
                    <a:pt x="197318" y="15354"/>
                  </a:cubicBezTo>
                </a:path>
              </a:pathLst>
            </a:custGeom>
            <a:noFill/>
            <a:ln w="28575">
              <a:solidFill>
                <a:schemeClr val="accent3">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7" name="Group 286">
            <a:extLst>
              <a:ext uri="{FF2B5EF4-FFF2-40B4-BE49-F238E27FC236}">
                <a16:creationId xmlns:a16="http://schemas.microsoft.com/office/drawing/2014/main" id="{11D4F7D4-6654-932E-9A6C-81511005349C}"/>
              </a:ext>
            </a:extLst>
          </p:cNvPr>
          <p:cNvGrpSpPr/>
          <p:nvPr/>
        </p:nvGrpSpPr>
        <p:grpSpPr>
          <a:xfrm>
            <a:off x="4960730" y="1934946"/>
            <a:ext cx="3929022" cy="3937982"/>
            <a:chOff x="4960730" y="1934946"/>
            <a:chExt cx="3929022" cy="3937982"/>
          </a:xfrm>
        </p:grpSpPr>
        <p:sp>
          <p:nvSpPr>
            <p:cNvPr id="166" name="Freeform 165">
              <a:extLst>
                <a:ext uri="{FF2B5EF4-FFF2-40B4-BE49-F238E27FC236}">
                  <a16:creationId xmlns:a16="http://schemas.microsoft.com/office/drawing/2014/main" id="{E627A430-15E5-B2EF-1F49-732046A4BBDA}"/>
                </a:ext>
              </a:extLst>
            </p:cNvPr>
            <p:cNvSpPr/>
            <p:nvPr/>
          </p:nvSpPr>
          <p:spPr bwMode="auto">
            <a:xfrm>
              <a:off x="8015497" y="4884234"/>
              <a:ext cx="392523" cy="303313"/>
            </a:xfrm>
            <a:custGeom>
              <a:avLst/>
              <a:gdLst>
                <a:gd name="connsiteX0" fmla="*/ 0 w 392523"/>
                <a:gd name="connsiteY0" fmla="*/ 0 h 303313"/>
                <a:gd name="connsiteX1" fmla="*/ 276550 w 392523"/>
                <a:gd name="connsiteY1" fmla="*/ 187341 h 303313"/>
                <a:gd name="connsiteX2" fmla="*/ 392523 w 392523"/>
                <a:gd name="connsiteY2" fmla="*/ 303313 h 303313"/>
              </a:gdLst>
              <a:ahLst/>
              <a:cxnLst>
                <a:cxn ang="0">
                  <a:pos x="connsiteX0" y="connsiteY0"/>
                </a:cxn>
                <a:cxn ang="0">
                  <a:pos x="connsiteX1" y="connsiteY1"/>
                </a:cxn>
                <a:cxn ang="0">
                  <a:pos x="connsiteX2" y="connsiteY2"/>
                </a:cxn>
              </a:cxnLst>
              <a:rect l="l" t="t" r="r" b="b"/>
              <a:pathLst>
                <a:path w="392523" h="303313">
                  <a:moveTo>
                    <a:pt x="0" y="0"/>
                  </a:moveTo>
                  <a:cubicBezTo>
                    <a:pt x="105565" y="68394"/>
                    <a:pt x="211130" y="136789"/>
                    <a:pt x="276550" y="187341"/>
                  </a:cubicBezTo>
                  <a:cubicBezTo>
                    <a:pt x="341971" y="237893"/>
                    <a:pt x="367247" y="270603"/>
                    <a:pt x="392523" y="303313"/>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95" name="Group 194">
              <a:extLst>
                <a:ext uri="{FF2B5EF4-FFF2-40B4-BE49-F238E27FC236}">
                  <a16:creationId xmlns:a16="http://schemas.microsoft.com/office/drawing/2014/main" id="{B29DE567-BB8D-DE9E-6B17-927CEE9CABE9}"/>
                </a:ext>
              </a:extLst>
            </p:cNvPr>
            <p:cNvGrpSpPr/>
            <p:nvPr/>
          </p:nvGrpSpPr>
          <p:grpSpPr>
            <a:xfrm>
              <a:off x="4960730" y="1934946"/>
              <a:ext cx="3929022" cy="3937982"/>
              <a:chOff x="4960730" y="1934946"/>
              <a:chExt cx="3929022" cy="3937982"/>
            </a:xfrm>
          </p:grpSpPr>
          <p:grpSp>
            <p:nvGrpSpPr>
              <p:cNvPr id="194" name="Group 193">
                <a:extLst>
                  <a:ext uri="{FF2B5EF4-FFF2-40B4-BE49-F238E27FC236}">
                    <a16:creationId xmlns:a16="http://schemas.microsoft.com/office/drawing/2014/main" id="{C865CEFE-35B3-D224-3DA5-25CB971E872B}"/>
                  </a:ext>
                </a:extLst>
              </p:cNvPr>
              <p:cNvGrpSpPr/>
              <p:nvPr/>
            </p:nvGrpSpPr>
            <p:grpSpPr>
              <a:xfrm>
                <a:off x="4960730" y="1934946"/>
                <a:ext cx="3929022" cy="3937982"/>
                <a:chOff x="4960730" y="1934946"/>
                <a:chExt cx="3929022" cy="3937982"/>
              </a:xfrm>
            </p:grpSpPr>
            <p:sp>
              <p:nvSpPr>
                <p:cNvPr id="125" name="Freeform 124">
                  <a:extLst>
                    <a:ext uri="{FF2B5EF4-FFF2-40B4-BE49-F238E27FC236}">
                      <a16:creationId xmlns:a16="http://schemas.microsoft.com/office/drawing/2014/main" id="{7BFA5A56-5CC6-1602-7980-04F647A323B4}"/>
                    </a:ext>
                  </a:extLst>
                </p:cNvPr>
                <p:cNvSpPr/>
                <p:nvPr/>
              </p:nvSpPr>
              <p:spPr bwMode="auto">
                <a:xfrm>
                  <a:off x="4960730" y="3838712"/>
                  <a:ext cx="1599096" cy="631726"/>
                </a:xfrm>
                <a:custGeom>
                  <a:avLst/>
                  <a:gdLst>
                    <a:gd name="connsiteX0" fmla="*/ 0 w 1607930"/>
                    <a:gd name="connsiteY0" fmla="*/ 0 h 627270"/>
                    <a:gd name="connsiteX1" fmla="*/ 4417 w 1607930"/>
                    <a:gd name="connsiteY1" fmla="*/ 128104 h 627270"/>
                    <a:gd name="connsiteX2" fmla="*/ 680278 w 1607930"/>
                    <a:gd name="connsiteY2" fmla="*/ 176696 h 627270"/>
                    <a:gd name="connsiteX3" fmla="*/ 1607930 w 1607930"/>
                    <a:gd name="connsiteY3" fmla="*/ 627270 h 627270"/>
                    <a:gd name="connsiteX4" fmla="*/ 759791 w 1607930"/>
                    <a:gd name="connsiteY4" fmla="*/ 83930 h 627270"/>
                    <a:gd name="connsiteX5" fmla="*/ 0 w 1607930"/>
                    <a:gd name="connsiteY5" fmla="*/ 0 h 627270"/>
                    <a:gd name="connsiteX0" fmla="*/ 0 w 1607930"/>
                    <a:gd name="connsiteY0" fmla="*/ 0 h 627270"/>
                    <a:gd name="connsiteX1" fmla="*/ 4417 w 1607930"/>
                    <a:gd name="connsiteY1" fmla="*/ 128104 h 627270"/>
                    <a:gd name="connsiteX2" fmla="*/ 680278 w 1607930"/>
                    <a:gd name="connsiteY2" fmla="*/ 176696 h 627270"/>
                    <a:gd name="connsiteX3" fmla="*/ 1607930 w 1607930"/>
                    <a:gd name="connsiteY3" fmla="*/ 627270 h 627270"/>
                    <a:gd name="connsiteX4" fmla="*/ 755374 w 1607930"/>
                    <a:gd name="connsiteY4" fmla="*/ 123687 h 627270"/>
                    <a:gd name="connsiteX5" fmla="*/ 0 w 1607930"/>
                    <a:gd name="connsiteY5" fmla="*/ 0 h 627270"/>
                    <a:gd name="connsiteX0" fmla="*/ 0 w 1607930"/>
                    <a:gd name="connsiteY0" fmla="*/ 0 h 627270"/>
                    <a:gd name="connsiteX1" fmla="*/ 4417 w 1607930"/>
                    <a:gd name="connsiteY1" fmla="*/ 128104 h 627270"/>
                    <a:gd name="connsiteX2" fmla="*/ 680278 w 1607930"/>
                    <a:gd name="connsiteY2" fmla="*/ 176696 h 627270"/>
                    <a:gd name="connsiteX3" fmla="*/ 1607930 w 1607930"/>
                    <a:gd name="connsiteY3" fmla="*/ 627270 h 627270"/>
                    <a:gd name="connsiteX4" fmla="*/ 755374 w 1607930"/>
                    <a:gd name="connsiteY4" fmla="*/ 123687 h 627270"/>
                    <a:gd name="connsiteX5" fmla="*/ 0 w 1607930"/>
                    <a:gd name="connsiteY5" fmla="*/ 0 h 627270"/>
                    <a:gd name="connsiteX0" fmla="*/ 0 w 1607930"/>
                    <a:gd name="connsiteY0" fmla="*/ 4093 h 631363"/>
                    <a:gd name="connsiteX1" fmla="*/ 4417 w 1607930"/>
                    <a:gd name="connsiteY1" fmla="*/ 132197 h 631363"/>
                    <a:gd name="connsiteX2" fmla="*/ 680278 w 1607930"/>
                    <a:gd name="connsiteY2" fmla="*/ 180789 h 631363"/>
                    <a:gd name="connsiteX3" fmla="*/ 1607930 w 1607930"/>
                    <a:gd name="connsiteY3" fmla="*/ 631363 h 631363"/>
                    <a:gd name="connsiteX4" fmla="*/ 755374 w 1607930"/>
                    <a:gd name="connsiteY4" fmla="*/ 127780 h 631363"/>
                    <a:gd name="connsiteX5" fmla="*/ 0 w 1607930"/>
                    <a:gd name="connsiteY5" fmla="*/ 4093 h 631363"/>
                    <a:gd name="connsiteX0" fmla="*/ 0 w 1607930"/>
                    <a:gd name="connsiteY0" fmla="*/ 4093 h 631363"/>
                    <a:gd name="connsiteX1" fmla="*/ 4417 w 1607930"/>
                    <a:gd name="connsiteY1" fmla="*/ 132197 h 631363"/>
                    <a:gd name="connsiteX2" fmla="*/ 680278 w 1607930"/>
                    <a:gd name="connsiteY2" fmla="*/ 180789 h 631363"/>
                    <a:gd name="connsiteX3" fmla="*/ 1607930 w 1607930"/>
                    <a:gd name="connsiteY3" fmla="*/ 631363 h 631363"/>
                    <a:gd name="connsiteX4" fmla="*/ 755374 w 1607930"/>
                    <a:gd name="connsiteY4" fmla="*/ 127780 h 631363"/>
                    <a:gd name="connsiteX5" fmla="*/ 0 w 1607930"/>
                    <a:gd name="connsiteY5" fmla="*/ 4093 h 631363"/>
                    <a:gd name="connsiteX0" fmla="*/ 0 w 1607930"/>
                    <a:gd name="connsiteY0" fmla="*/ 0 h 627270"/>
                    <a:gd name="connsiteX1" fmla="*/ 4417 w 1607930"/>
                    <a:gd name="connsiteY1" fmla="*/ 128104 h 627270"/>
                    <a:gd name="connsiteX2" fmla="*/ 680278 w 1607930"/>
                    <a:gd name="connsiteY2" fmla="*/ 176696 h 627270"/>
                    <a:gd name="connsiteX3" fmla="*/ 1607930 w 1607930"/>
                    <a:gd name="connsiteY3" fmla="*/ 627270 h 627270"/>
                    <a:gd name="connsiteX4" fmla="*/ 927652 w 1607930"/>
                    <a:gd name="connsiteY4" fmla="*/ 154609 h 627270"/>
                    <a:gd name="connsiteX5" fmla="*/ 0 w 1607930"/>
                    <a:gd name="connsiteY5" fmla="*/ 0 h 627270"/>
                    <a:gd name="connsiteX0" fmla="*/ 0 w 1607930"/>
                    <a:gd name="connsiteY0" fmla="*/ 0 h 627270"/>
                    <a:gd name="connsiteX1" fmla="*/ 4417 w 1607930"/>
                    <a:gd name="connsiteY1" fmla="*/ 128104 h 627270"/>
                    <a:gd name="connsiteX2" fmla="*/ 680278 w 1607930"/>
                    <a:gd name="connsiteY2" fmla="*/ 176696 h 627270"/>
                    <a:gd name="connsiteX3" fmla="*/ 1607930 w 1607930"/>
                    <a:gd name="connsiteY3" fmla="*/ 627270 h 627270"/>
                    <a:gd name="connsiteX4" fmla="*/ 927652 w 1607930"/>
                    <a:gd name="connsiteY4" fmla="*/ 154609 h 627270"/>
                    <a:gd name="connsiteX5" fmla="*/ 0 w 1607930"/>
                    <a:gd name="connsiteY5" fmla="*/ 0 h 627270"/>
                    <a:gd name="connsiteX0" fmla="*/ 0 w 1607930"/>
                    <a:gd name="connsiteY0" fmla="*/ 0 h 627270"/>
                    <a:gd name="connsiteX1" fmla="*/ 4417 w 1607930"/>
                    <a:gd name="connsiteY1" fmla="*/ 128104 h 627270"/>
                    <a:gd name="connsiteX2" fmla="*/ 680278 w 1607930"/>
                    <a:gd name="connsiteY2" fmla="*/ 176696 h 627270"/>
                    <a:gd name="connsiteX3" fmla="*/ 1607930 w 1607930"/>
                    <a:gd name="connsiteY3" fmla="*/ 627270 h 627270"/>
                    <a:gd name="connsiteX4" fmla="*/ 927652 w 1607930"/>
                    <a:gd name="connsiteY4" fmla="*/ 154609 h 627270"/>
                    <a:gd name="connsiteX5" fmla="*/ 0 w 1607930"/>
                    <a:gd name="connsiteY5" fmla="*/ 0 h 627270"/>
                    <a:gd name="connsiteX0" fmla="*/ 0 w 1607930"/>
                    <a:gd name="connsiteY0" fmla="*/ 0 h 627270"/>
                    <a:gd name="connsiteX1" fmla="*/ 4417 w 1607930"/>
                    <a:gd name="connsiteY1" fmla="*/ 128104 h 627270"/>
                    <a:gd name="connsiteX2" fmla="*/ 680278 w 1607930"/>
                    <a:gd name="connsiteY2" fmla="*/ 176696 h 627270"/>
                    <a:gd name="connsiteX3" fmla="*/ 1607930 w 1607930"/>
                    <a:gd name="connsiteY3" fmla="*/ 627270 h 627270"/>
                    <a:gd name="connsiteX4" fmla="*/ 927652 w 1607930"/>
                    <a:gd name="connsiteY4" fmla="*/ 154609 h 627270"/>
                    <a:gd name="connsiteX5" fmla="*/ 0 w 1607930"/>
                    <a:gd name="connsiteY5" fmla="*/ 0 h 627270"/>
                    <a:gd name="connsiteX0" fmla="*/ 0 w 1607930"/>
                    <a:gd name="connsiteY0" fmla="*/ 0 h 627270"/>
                    <a:gd name="connsiteX1" fmla="*/ 8834 w 1607930"/>
                    <a:gd name="connsiteY1" fmla="*/ 123687 h 627270"/>
                    <a:gd name="connsiteX2" fmla="*/ 680278 w 1607930"/>
                    <a:gd name="connsiteY2" fmla="*/ 176696 h 627270"/>
                    <a:gd name="connsiteX3" fmla="*/ 1607930 w 1607930"/>
                    <a:gd name="connsiteY3" fmla="*/ 627270 h 627270"/>
                    <a:gd name="connsiteX4" fmla="*/ 927652 w 1607930"/>
                    <a:gd name="connsiteY4" fmla="*/ 154609 h 627270"/>
                    <a:gd name="connsiteX5" fmla="*/ 0 w 1607930"/>
                    <a:gd name="connsiteY5" fmla="*/ 0 h 627270"/>
                    <a:gd name="connsiteX0" fmla="*/ 1 w 1599096"/>
                    <a:gd name="connsiteY0" fmla="*/ 0 h 631687"/>
                    <a:gd name="connsiteX1" fmla="*/ 0 w 1599096"/>
                    <a:gd name="connsiteY1" fmla="*/ 128104 h 631687"/>
                    <a:gd name="connsiteX2" fmla="*/ 671444 w 1599096"/>
                    <a:gd name="connsiteY2" fmla="*/ 181113 h 631687"/>
                    <a:gd name="connsiteX3" fmla="*/ 1599096 w 1599096"/>
                    <a:gd name="connsiteY3" fmla="*/ 631687 h 631687"/>
                    <a:gd name="connsiteX4" fmla="*/ 918818 w 1599096"/>
                    <a:gd name="connsiteY4" fmla="*/ 159026 h 631687"/>
                    <a:gd name="connsiteX5" fmla="*/ 1 w 1599096"/>
                    <a:gd name="connsiteY5" fmla="*/ 0 h 631687"/>
                    <a:gd name="connsiteX0" fmla="*/ 1 w 1599096"/>
                    <a:gd name="connsiteY0" fmla="*/ 0 h 631687"/>
                    <a:gd name="connsiteX1" fmla="*/ 0 w 1599096"/>
                    <a:gd name="connsiteY1" fmla="*/ 128104 h 631687"/>
                    <a:gd name="connsiteX2" fmla="*/ 671444 w 1599096"/>
                    <a:gd name="connsiteY2" fmla="*/ 181113 h 631687"/>
                    <a:gd name="connsiteX3" fmla="*/ 1599096 w 1599096"/>
                    <a:gd name="connsiteY3" fmla="*/ 631687 h 631687"/>
                    <a:gd name="connsiteX4" fmla="*/ 918818 w 1599096"/>
                    <a:gd name="connsiteY4" fmla="*/ 159026 h 631687"/>
                    <a:gd name="connsiteX5" fmla="*/ 1 w 1599096"/>
                    <a:gd name="connsiteY5" fmla="*/ 0 h 631687"/>
                    <a:gd name="connsiteX0" fmla="*/ 1 w 1599096"/>
                    <a:gd name="connsiteY0" fmla="*/ 0 h 631687"/>
                    <a:gd name="connsiteX1" fmla="*/ 0 w 1599096"/>
                    <a:gd name="connsiteY1" fmla="*/ 128104 h 631687"/>
                    <a:gd name="connsiteX2" fmla="*/ 671444 w 1599096"/>
                    <a:gd name="connsiteY2" fmla="*/ 181113 h 631687"/>
                    <a:gd name="connsiteX3" fmla="*/ 1599096 w 1599096"/>
                    <a:gd name="connsiteY3" fmla="*/ 631687 h 631687"/>
                    <a:gd name="connsiteX4" fmla="*/ 918818 w 1599096"/>
                    <a:gd name="connsiteY4" fmla="*/ 159026 h 631687"/>
                    <a:gd name="connsiteX5" fmla="*/ 1 w 1599096"/>
                    <a:gd name="connsiteY5" fmla="*/ 0 h 631687"/>
                    <a:gd name="connsiteX0" fmla="*/ 1 w 1599096"/>
                    <a:gd name="connsiteY0" fmla="*/ 0 h 631687"/>
                    <a:gd name="connsiteX1" fmla="*/ 0 w 1599096"/>
                    <a:gd name="connsiteY1" fmla="*/ 128104 h 631687"/>
                    <a:gd name="connsiteX2" fmla="*/ 671444 w 1599096"/>
                    <a:gd name="connsiteY2" fmla="*/ 181113 h 631687"/>
                    <a:gd name="connsiteX3" fmla="*/ 1599096 w 1599096"/>
                    <a:gd name="connsiteY3" fmla="*/ 631687 h 631687"/>
                    <a:gd name="connsiteX4" fmla="*/ 918818 w 1599096"/>
                    <a:gd name="connsiteY4" fmla="*/ 159026 h 631687"/>
                    <a:gd name="connsiteX5" fmla="*/ 1 w 1599096"/>
                    <a:gd name="connsiteY5" fmla="*/ 0 h 631687"/>
                    <a:gd name="connsiteX0" fmla="*/ 1 w 1599096"/>
                    <a:gd name="connsiteY0" fmla="*/ 0 h 631727"/>
                    <a:gd name="connsiteX1" fmla="*/ 0 w 1599096"/>
                    <a:gd name="connsiteY1" fmla="*/ 128104 h 631727"/>
                    <a:gd name="connsiteX2" fmla="*/ 671444 w 1599096"/>
                    <a:gd name="connsiteY2" fmla="*/ 181113 h 631727"/>
                    <a:gd name="connsiteX3" fmla="*/ 1599096 w 1599096"/>
                    <a:gd name="connsiteY3" fmla="*/ 631687 h 631727"/>
                    <a:gd name="connsiteX4" fmla="*/ 918818 w 1599096"/>
                    <a:gd name="connsiteY4" fmla="*/ 159026 h 631727"/>
                    <a:gd name="connsiteX5" fmla="*/ 1 w 1599096"/>
                    <a:gd name="connsiteY5" fmla="*/ 0 h 631727"/>
                    <a:gd name="connsiteX0" fmla="*/ 1 w 1599096"/>
                    <a:gd name="connsiteY0" fmla="*/ 0 h 631727"/>
                    <a:gd name="connsiteX1" fmla="*/ 0 w 1599096"/>
                    <a:gd name="connsiteY1" fmla="*/ 128104 h 631727"/>
                    <a:gd name="connsiteX2" fmla="*/ 671444 w 1599096"/>
                    <a:gd name="connsiteY2" fmla="*/ 181113 h 631727"/>
                    <a:gd name="connsiteX3" fmla="*/ 1599096 w 1599096"/>
                    <a:gd name="connsiteY3" fmla="*/ 631687 h 631727"/>
                    <a:gd name="connsiteX4" fmla="*/ 918818 w 1599096"/>
                    <a:gd name="connsiteY4" fmla="*/ 159026 h 631727"/>
                    <a:gd name="connsiteX5" fmla="*/ 1 w 1599096"/>
                    <a:gd name="connsiteY5" fmla="*/ 0 h 631727"/>
                    <a:gd name="connsiteX0" fmla="*/ 1 w 1599096"/>
                    <a:gd name="connsiteY0" fmla="*/ 0 h 631726"/>
                    <a:gd name="connsiteX1" fmla="*/ 0 w 1599096"/>
                    <a:gd name="connsiteY1" fmla="*/ 128104 h 631726"/>
                    <a:gd name="connsiteX2" fmla="*/ 671444 w 1599096"/>
                    <a:gd name="connsiteY2" fmla="*/ 181113 h 631726"/>
                    <a:gd name="connsiteX3" fmla="*/ 1599096 w 1599096"/>
                    <a:gd name="connsiteY3" fmla="*/ 631687 h 631726"/>
                    <a:gd name="connsiteX4" fmla="*/ 918818 w 1599096"/>
                    <a:gd name="connsiteY4" fmla="*/ 159026 h 631726"/>
                    <a:gd name="connsiteX5" fmla="*/ 1 w 1599096"/>
                    <a:gd name="connsiteY5" fmla="*/ 0 h 63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9096" h="631726">
                      <a:moveTo>
                        <a:pt x="1" y="0"/>
                      </a:moveTo>
                      <a:cubicBezTo>
                        <a:pt x="1" y="42701"/>
                        <a:pt x="0" y="85403"/>
                        <a:pt x="0" y="128104"/>
                      </a:cubicBezTo>
                      <a:lnTo>
                        <a:pt x="671444" y="181113"/>
                      </a:lnTo>
                      <a:cubicBezTo>
                        <a:pt x="1219200" y="269461"/>
                        <a:pt x="1510749" y="636104"/>
                        <a:pt x="1599096" y="631687"/>
                      </a:cubicBezTo>
                      <a:cubicBezTo>
                        <a:pt x="1575537" y="516835"/>
                        <a:pt x="1220673" y="313634"/>
                        <a:pt x="918818" y="159026"/>
                      </a:cubicBezTo>
                      <a:cubicBezTo>
                        <a:pt x="631688" y="47119"/>
                        <a:pt x="48592" y="10307"/>
                        <a:pt x="1" y="0"/>
                      </a:cubicBezTo>
                      <a:close/>
                    </a:path>
                  </a:pathLst>
                </a:custGeom>
                <a:solidFill>
                  <a:srgbClr val="015873">
                    <a:alpha val="74902"/>
                  </a:srgb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2" name="Freeform 151">
                  <a:extLst>
                    <a:ext uri="{FF2B5EF4-FFF2-40B4-BE49-F238E27FC236}">
                      <a16:creationId xmlns:a16="http://schemas.microsoft.com/office/drawing/2014/main" id="{A4C0AD9F-D8DE-7A03-81EF-4A45917FC349}"/>
                    </a:ext>
                  </a:extLst>
                </p:cNvPr>
                <p:cNvSpPr/>
                <p:nvPr/>
              </p:nvSpPr>
              <p:spPr bwMode="auto">
                <a:xfrm>
                  <a:off x="5415032" y="2658451"/>
                  <a:ext cx="1122560" cy="3140183"/>
                </a:xfrm>
                <a:custGeom>
                  <a:avLst/>
                  <a:gdLst>
                    <a:gd name="connsiteX0" fmla="*/ 1016991 w 1122560"/>
                    <a:gd name="connsiteY0" fmla="*/ 3140183 h 3140183"/>
                    <a:gd name="connsiteX1" fmla="*/ 1106201 w 1122560"/>
                    <a:gd name="connsiteY1" fmla="*/ 2604925 h 3140183"/>
                    <a:gd name="connsiteX2" fmla="*/ 1119583 w 1122560"/>
                    <a:gd name="connsiteY2" fmla="*/ 2265928 h 3140183"/>
                    <a:gd name="connsiteX3" fmla="*/ 1070517 w 1122560"/>
                    <a:gd name="connsiteY3" fmla="*/ 1672683 h 3140183"/>
                    <a:gd name="connsiteX4" fmla="*/ 950084 w 1122560"/>
                    <a:gd name="connsiteY4" fmla="*/ 1222173 h 3140183"/>
                    <a:gd name="connsiteX5" fmla="*/ 704757 w 1122560"/>
                    <a:gd name="connsiteY5" fmla="*/ 767204 h 3140183"/>
                    <a:gd name="connsiteX6" fmla="*/ 356839 w 1122560"/>
                    <a:gd name="connsiteY6" fmla="*/ 325615 h 3140183"/>
                    <a:gd name="connsiteX7" fmla="*/ 0 w 1122560"/>
                    <a:gd name="connsiteY7" fmla="*/ 0 h 3140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2560" h="3140183">
                      <a:moveTo>
                        <a:pt x="1016991" y="3140183"/>
                      </a:moveTo>
                      <a:cubicBezTo>
                        <a:pt x="1053046" y="2945408"/>
                        <a:pt x="1089102" y="2750634"/>
                        <a:pt x="1106201" y="2604925"/>
                      </a:cubicBezTo>
                      <a:cubicBezTo>
                        <a:pt x="1123300" y="2459216"/>
                        <a:pt x="1125530" y="2421302"/>
                        <a:pt x="1119583" y="2265928"/>
                      </a:cubicBezTo>
                      <a:cubicBezTo>
                        <a:pt x="1113636" y="2110554"/>
                        <a:pt x="1098767" y="1846642"/>
                        <a:pt x="1070517" y="1672683"/>
                      </a:cubicBezTo>
                      <a:cubicBezTo>
                        <a:pt x="1042267" y="1498724"/>
                        <a:pt x="1011044" y="1373086"/>
                        <a:pt x="950084" y="1222173"/>
                      </a:cubicBezTo>
                      <a:cubicBezTo>
                        <a:pt x="889124" y="1071260"/>
                        <a:pt x="803631" y="916630"/>
                        <a:pt x="704757" y="767204"/>
                      </a:cubicBezTo>
                      <a:cubicBezTo>
                        <a:pt x="605883" y="617778"/>
                        <a:pt x="474298" y="453482"/>
                        <a:pt x="356839" y="325615"/>
                      </a:cubicBezTo>
                      <a:cubicBezTo>
                        <a:pt x="239379" y="197748"/>
                        <a:pt x="119689" y="98874"/>
                        <a:pt x="0" y="0"/>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Freeform 152">
                  <a:extLst>
                    <a:ext uri="{FF2B5EF4-FFF2-40B4-BE49-F238E27FC236}">
                      <a16:creationId xmlns:a16="http://schemas.microsoft.com/office/drawing/2014/main" id="{E2EC440B-8958-1DF6-377D-ED8AC18D83E1}"/>
                    </a:ext>
                  </a:extLst>
                </p:cNvPr>
                <p:cNvSpPr/>
                <p:nvPr/>
              </p:nvSpPr>
              <p:spPr bwMode="auto">
                <a:xfrm>
                  <a:off x="6561378" y="1975996"/>
                  <a:ext cx="771664" cy="3211551"/>
                </a:xfrm>
                <a:custGeom>
                  <a:avLst/>
                  <a:gdLst>
                    <a:gd name="connsiteX0" fmla="*/ 0 w 771664"/>
                    <a:gd name="connsiteY0" fmla="*/ 3211551 h 3211551"/>
                    <a:gd name="connsiteX1" fmla="*/ 142735 w 771664"/>
                    <a:gd name="connsiteY1" fmla="*/ 2680753 h 3211551"/>
                    <a:gd name="connsiteX2" fmla="*/ 307773 w 771664"/>
                    <a:gd name="connsiteY2" fmla="*/ 1989378 h 3211551"/>
                    <a:gd name="connsiteX3" fmla="*/ 521877 w 771664"/>
                    <a:gd name="connsiteY3" fmla="*/ 1119583 h 3211551"/>
                    <a:gd name="connsiteX4" fmla="*/ 771664 w 771664"/>
                    <a:gd name="connsiteY4" fmla="*/ 0 h 3211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664" h="3211551">
                      <a:moveTo>
                        <a:pt x="0" y="3211551"/>
                      </a:moveTo>
                      <a:cubicBezTo>
                        <a:pt x="45720" y="3047999"/>
                        <a:pt x="91440" y="2884448"/>
                        <a:pt x="142735" y="2680753"/>
                      </a:cubicBezTo>
                      <a:cubicBezTo>
                        <a:pt x="194030" y="2477058"/>
                        <a:pt x="244583" y="2249573"/>
                        <a:pt x="307773" y="1989378"/>
                      </a:cubicBezTo>
                      <a:cubicBezTo>
                        <a:pt x="370963" y="1729183"/>
                        <a:pt x="444562" y="1451146"/>
                        <a:pt x="521877" y="1119583"/>
                      </a:cubicBezTo>
                      <a:cubicBezTo>
                        <a:pt x="599192" y="788020"/>
                        <a:pt x="685428" y="394010"/>
                        <a:pt x="771664" y="0"/>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4" name="Freeform 153">
                  <a:extLst>
                    <a:ext uri="{FF2B5EF4-FFF2-40B4-BE49-F238E27FC236}">
                      <a16:creationId xmlns:a16="http://schemas.microsoft.com/office/drawing/2014/main" id="{902A4173-CABF-2975-D323-076FF2772314}"/>
                    </a:ext>
                  </a:extLst>
                </p:cNvPr>
                <p:cNvSpPr/>
                <p:nvPr/>
              </p:nvSpPr>
              <p:spPr bwMode="auto">
                <a:xfrm>
                  <a:off x="6275906" y="4551271"/>
                  <a:ext cx="2372980" cy="1211679"/>
                </a:xfrm>
                <a:custGeom>
                  <a:avLst/>
                  <a:gdLst>
                    <a:gd name="connsiteX0" fmla="*/ 2372980 w 2372980"/>
                    <a:gd name="connsiteY0" fmla="*/ 292819 h 1211679"/>
                    <a:gd name="connsiteX1" fmla="*/ 2132114 w 2372980"/>
                    <a:gd name="connsiteY1" fmla="*/ 167925 h 1211679"/>
                    <a:gd name="connsiteX2" fmla="*/ 1860024 w 2372980"/>
                    <a:gd name="connsiteY2" fmla="*/ 65334 h 1211679"/>
                    <a:gd name="connsiteX3" fmla="*/ 1427356 w 2372980"/>
                    <a:gd name="connsiteY3" fmla="*/ 2887 h 1211679"/>
                    <a:gd name="connsiteX4" fmla="*/ 1039294 w 2372980"/>
                    <a:gd name="connsiteY4" fmla="*/ 29650 h 1211679"/>
                    <a:gd name="connsiteX5" fmla="*/ 722599 w 2372980"/>
                    <a:gd name="connsiteY5" fmla="*/ 194688 h 1211679"/>
                    <a:gd name="connsiteX6" fmla="*/ 405905 w 2372980"/>
                    <a:gd name="connsiteY6" fmla="*/ 493541 h 1211679"/>
                    <a:gd name="connsiteX7" fmla="*/ 165038 w 2372980"/>
                    <a:gd name="connsiteY7" fmla="*/ 845919 h 1211679"/>
                    <a:gd name="connsiteX8" fmla="*/ 0 w 2372980"/>
                    <a:gd name="connsiteY8" fmla="*/ 1211679 h 121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2980" h="1211679">
                      <a:moveTo>
                        <a:pt x="2372980" y="292819"/>
                      </a:moveTo>
                      <a:cubicBezTo>
                        <a:pt x="2295293" y="249329"/>
                        <a:pt x="2217607" y="205839"/>
                        <a:pt x="2132114" y="167925"/>
                      </a:cubicBezTo>
                      <a:cubicBezTo>
                        <a:pt x="2046621" y="130011"/>
                        <a:pt x="1977484" y="92840"/>
                        <a:pt x="1860024" y="65334"/>
                      </a:cubicBezTo>
                      <a:cubicBezTo>
                        <a:pt x="1742564" y="37828"/>
                        <a:pt x="1564144" y="8834"/>
                        <a:pt x="1427356" y="2887"/>
                      </a:cubicBezTo>
                      <a:cubicBezTo>
                        <a:pt x="1290568" y="-3060"/>
                        <a:pt x="1156753" y="-2317"/>
                        <a:pt x="1039294" y="29650"/>
                      </a:cubicBezTo>
                      <a:cubicBezTo>
                        <a:pt x="921835" y="61617"/>
                        <a:pt x="828164" y="117373"/>
                        <a:pt x="722599" y="194688"/>
                      </a:cubicBezTo>
                      <a:cubicBezTo>
                        <a:pt x="617034" y="272003"/>
                        <a:pt x="498832" y="385003"/>
                        <a:pt x="405905" y="493541"/>
                      </a:cubicBezTo>
                      <a:cubicBezTo>
                        <a:pt x="312978" y="602079"/>
                        <a:pt x="232689" y="726229"/>
                        <a:pt x="165038" y="845919"/>
                      </a:cubicBezTo>
                      <a:cubicBezTo>
                        <a:pt x="97387" y="965609"/>
                        <a:pt x="48693" y="1088644"/>
                        <a:pt x="0" y="1211679"/>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Freeform 154">
                  <a:extLst>
                    <a:ext uri="{FF2B5EF4-FFF2-40B4-BE49-F238E27FC236}">
                      <a16:creationId xmlns:a16="http://schemas.microsoft.com/office/drawing/2014/main" id="{7E334DB6-8505-3FEA-7FA9-224B545551BE}"/>
                    </a:ext>
                  </a:extLst>
                </p:cNvPr>
                <p:cNvSpPr/>
                <p:nvPr/>
              </p:nvSpPr>
              <p:spPr bwMode="auto">
                <a:xfrm>
                  <a:off x="6681811" y="4040309"/>
                  <a:ext cx="2207941" cy="986661"/>
                </a:xfrm>
                <a:custGeom>
                  <a:avLst/>
                  <a:gdLst>
                    <a:gd name="connsiteX0" fmla="*/ 2207941 w 2207941"/>
                    <a:gd name="connsiteY0" fmla="*/ 14274 h 986661"/>
                    <a:gd name="connsiteX1" fmla="*/ 1913549 w 2207941"/>
                    <a:gd name="connsiteY1" fmla="*/ 893 h 986661"/>
                    <a:gd name="connsiteX2" fmla="*/ 1561170 w 2207941"/>
                    <a:gd name="connsiteY2" fmla="*/ 36577 h 986661"/>
                    <a:gd name="connsiteX3" fmla="*/ 1097280 w 2207941"/>
                    <a:gd name="connsiteY3" fmla="*/ 139168 h 986661"/>
                    <a:gd name="connsiteX4" fmla="*/ 820729 w 2207941"/>
                    <a:gd name="connsiteY4" fmla="*/ 259601 h 986661"/>
                    <a:gd name="connsiteX5" fmla="*/ 579863 w 2207941"/>
                    <a:gd name="connsiteY5" fmla="*/ 380034 h 986661"/>
                    <a:gd name="connsiteX6" fmla="*/ 330076 w 2207941"/>
                    <a:gd name="connsiteY6" fmla="*/ 607519 h 986661"/>
                    <a:gd name="connsiteX7" fmla="*/ 0 w 2207941"/>
                    <a:gd name="connsiteY7" fmla="*/ 986661 h 986661"/>
                    <a:gd name="connsiteX0" fmla="*/ 2207941 w 2207941"/>
                    <a:gd name="connsiteY0" fmla="*/ 14274 h 986661"/>
                    <a:gd name="connsiteX1" fmla="*/ 1913549 w 2207941"/>
                    <a:gd name="connsiteY1" fmla="*/ 893 h 986661"/>
                    <a:gd name="connsiteX2" fmla="*/ 1561170 w 2207941"/>
                    <a:gd name="connsiteY2" fmla="*/ 36577 h 986661"/>
                    <a:gd name="connsiteX3" fmla="*/ 1097280 w 2207941"/>
                    <a:gd name="connsiteY3" fmla="*/ 139168 h 986661"/>
                    <a:gd name="connsiteX4" fmla="*/ 816269 w 2207941"/>
                    <a:gd name="connsiteY4" fmla="*/ 255141 h 986661"/>
                    <a:gd name="connsiteX5" fmla="*/ 579863 w 2207941"/>
                    <a:gd name="connsiteY5" fmla="*/ 380034 h 986661"/>
                    <a:gd name="connsiteX6" fmla="*/ 330076 w 2207941"/>
                    <a:gd name="connsiteY6" fmla="*/ 607519 h 986661"/>
                    <a:gd name="connsiteX7" fmla="*/ 0 w 2207941"/>
                    <a:gd name="connsiteY7" fmla="*/ 986661 h 986661"/>
                    <a:gd name="connsiteX0" fmla="*/ 2207941 w 2207941"/>
                    <a:gd name="connsiteY0" fmla="*/ 14274 h 986661"/>
                    <a:gd name="connsiteX1" fmla="*/ 1913549 w 2207941"/>
                    <a:gd name="connsiteY1" fmla="*/ 893 h 986661"/>
                    <a:gd name="connsiteX2" fmla="*/ 1561170 w 2207941"/>
                    <a:gd name="connsiteY2" fmla="*/ 36577 h 986661"/>
                    <a:gd name="connsiteX3" fmla="*/ 1097280 w 2207941"/>
                    <a:gd name="connsiteY3" fmla="*/ 139168 h 986661"/>
                    <a:gd name="connsiteX4" fmla="*/ 816269 w 2207941"/>
                    <a:gd name="connsiteY4" fmla="*/ 255141 h 986661"/>
                    <a:gd name="connsiteX5" fmla="*/ 579863 w 2207941"/>
                    <a:gd name="connsiteY5" fmla="*/ 388955 h 986661"/>
                    <a:gd name="connsiteX6" fmla="*/ 330076 w 2207941"/>
                    <a:gd name="connsiteY6" fmla="*/ 607519 h 986661"/>
                    <a:gd name="connsiteX7" fmla="*/ 0 w 2207941"/>
                    <a:gd name="connsiteY7" fmla="*/ 986661 h 986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7941" h="986661">
                      <a:moveTo>
                        <a:pt x="2207941" y="14274"/>
                      </a:moveTo>
                      <a:cubicBezTo>
                        <a:pt x="2114642" y="5725"/>
                        <a:pt x="2021344" y="-2824"/>
                        <a:pt x="1913549" y="893"/>
                      </a:cubicBezTo>
                      <a:cubicBezTo>
                        <a:pt x="1805754" y="4610"/>
                        <a:pt x="1697215" y="13531"/>
                        <a:pt x="1561170" y="36577"/>
                      </a:cubicBezTo>
                      <a:cubicBezTo>
                        <a:pt x="1425125" y="59623"/>
                        <a:pt x="1221430" y="102741"/>
                        <a:pt x="1097280" y="139168"/>
                      </a:cubicBezTo>
                      <a:cubicBezTo>
                        <a:pt x="973130" y="175595"/>
                        <a:pt x="902505" y="213510"/>
                        <a:pt x="816269" y="255141"/>
                      </a:cubicBezTo>
                      <a:cubicBezTo>
                        <a:pt x="730033" y="296772"/>
                        <a:pt x="660895" y="330225"/>
                        <a:pt x="579863" y="388955"/>
                      </a:cubicBezTo>
                      <a:cubicBezTo>
                        <a:pt x="498831" y="447685"/>
                        <a:pt x="426720" y="506414"/>
                        <a:pt x="330076" y="607519"/>
                      </a:cubicBezTo>
                      <a:cubicBezTo>
                        <a:pt x="233432" y="708624"/>
                        <a:pt x="116716" y="847642"/>
                        <a:pt x="0" y="986661"/>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6" name="Freeform 155">
                  <a:extLst>
                    <a:ext uri="{FF2B5EF4-FFF2-40B4-BE49-F238E27FC236}">
                      <a16:creationId xmlns:a16="http://schemas.microsoft.com/office/drawing/2014/main" id="{3AD03A75-263E-04DF-FAB6-5D5053E219EE}"/>
                    </a:ext>
                  </a:extLst>
                </p:cNvPr>
                <p:cNvSpPr/>
                <p:nvPr/>
              </p:nvSpPr>
              <p:spPr bwMode="auto">
                <a:xfrm>
                  <a:off x="6026119" y="2145495"/>
                  <a:ext cx="951760" cy="3724507"/>
                </a:xfrm>
                <a:custGeom>
                  <a:avLst/>
                  <a:gdLst>
                    <a:gd name="connsiteX0" fmla="*/ 0 w 951760"/>
                    <a:gd name="connsiteY0" fmla="*/ 0 h 3724507"/>
                    <a:gd name="connsiteX1" fmla="*/ 343458 w 951760"/>
                    <a:gd name="connsiteY1" fmla="*/ 718138 h 3724507"/>
                    <a:gd name="connsiteX2" fmla="*/ 553101 w 951760"/>
                    <a:gd name="connsiteY2" fmla="*/ 1302462 h 3724507"/>
                    <a:gd name="connsiteX3" fmla="*/ 780585 w 951760"/>
                    <a:gd name="connsiteY3" fmla="*/ 2132113 h 3724507"/>
                    <a:gd name="connsiteX4" fmla="*/ 941163 w 951760"/>
                    <a:gd name="connsiteY4" fmla="*/ 3059894 h 3724507"/>
                    <a:gd name="connsiteX5" fmla="*/ 923321 w 951760"/>
                    <a:gd name="connsiteY5" fmla="*/ 3724507 h 372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1760" h="3724507">
                      <a:moveTo>
                        <a:pt x="0" y="0"/>
                      </a:moveTo>
                      <a:cubicBezTo>
                        <a:pt x="125637" y="250530"/>
                        <a:pt x="251275" y="501061"/>
                        <a:pt x="343458" y="718138"/>
                      </a:cubicBezTo>
                      <a:cubicBezTo>
                        <a:pt x="435641" y="935215"/>
                        <a:pt x="480247" y="1066800"/>
                        <a:pt x="553101" y="1302462"/>
                      </a:cubicBezTo>
                      <a:cubicBezTo>
                        <a:pt x="625956" y="1538125"/>
                        <a:pt x="715908" y="1839208"/>
                        <a:pt x="780585" y="2132113"/>
                      </a:cubicBezTo>
                      <a:cubicBezTo>
                        <a:pt x="845262" y="2425018"/>
                        <a:pt x="917374" y="2794495"/>
                        <a:pt x="941163" y="3059894"/>
                      </a:cubicBezTo>
                      <a:cubicBezTo>
                        <a:pt x="964952" y="3325293"/>
                        <a:pt x="944136" y="3524900"/>
                        <a:pt x="923321" y="3724507"/>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4" name="Freeform 123">
                  <a:extLst>
                    <a:ext uri="{FF2B5EF4-FFF2-40B4-BE49-F238E27FC236}">
                      <a16:creationId xmlns:a16="http://schemas.microsoft.com/office/drawing/2014/main" id="{D3FD7C56-22D5-0132-19E5-0F0BFE126B12}"/>
                    </a:ext>
                  </a:extLst>
                </p:cNvPr>
                <p:cNvSpPr/>
                <p:nvPr/>
              </p:nvSpPr>
              <p:spPr bwMode="auto">
                <a:xfrm>
                  <a:off x="5066749" y="4394096"/>
                  <a:ext cx="2835965" cy="1478832"/>
                </a:xfrm>
                <a:custGeom>
                  <a:avLst/>
                  <a:gdLst>
                    <a:gd name="connsiteX0" fmla="*/ 0 w 2835965"/>
                    <a:gd name="connsiteY0" fmla="*/ 39757 h 1347305"/>
                    <a:gd name="connsiteX1" fmla="*/ 362226 w 2835965"/>
                    <a:gd name="connsiteY1" fmla="*/ 667026 h 1347305"/>
                    <a:gd name="connsiteX2" fmla="*/ 1577008 w 2835965"/>
                    <a:gd name="connsiteY2" fmla="*/ 247374 h 1347305"/>
                    <a:gd name="connsiteX3" fmla="*/ 1713947 w 2835965"/>
                    <a:gd name="connsiteY3" fmla="*/ 1347305 h 1347305"/>
                    <a:gd name="connsiteX4" fmla="*/ 2835965 w 2835965"/>
                    <a:gd name="connsiteY4" fmla="*/ 1108766 h 1347305"/>
                    <a:gd name="connsiteX5" fmla="*/ 1652104 w 2835965"/>
                    <a:gd name="connsiteY5" fmla="*/ 0 h 1347305"/>
                    <a:gd name="connsiteX6" fmla="*/ 0 w 2835965"/>
                    <a:gd name="connsiteY6" fmla="*/ 39757 h 1347305"/>
                    <a:gd name="connsiteX0" fmla="*/ 0 w 2835965"/>
                    <a:gd name="connsiteY0" fmla="*/ 138922 h 1446470"/>
                    <a:gd name="connsiteX1" fmla="*/ 362226 w 2835965"/>
                    <a:gd name="connsiteY1" fmla="*/ 766191 h 1446470"/>
                    <a:gd name="connsiteX2" fmla="*/ 1577008 w 2835965"/>
                    <a:gd name="connsiteY2" fmla="*/ 346539 h 1446470"/>
                    <a:gd name="connsiteX3" fmla="*/ 1713947 w 2835965"/>
                    <a:gd name="connsiteY3" fmla="*/ 1446470 h 1446470"/>
                    <a:gd name="connsiteX4" fmla="*/ 2835965 w 2835965"/>
                    <a:gd name="connsiteY4" fmla="*/ 1207931 h 1446470"/>
                    <a:gd name="connsiteX5" fmla="*/ 1652104 w 2835965"/>
                    <a:gd name="connsiteY5" fmla="*/ 99165 h 1446470"/>
                    <a:gd name="connsiteX6" fmla="*/ 0 w 2835965"/>
                    <a:gd name="connsiteY6" fmla="*/ 138922 h 1446470"/>
                    <a:gd name="connsiteX0" fmla="*/ 0 w 2835965"/>
                    <a:gd name="connsiteY0" fmla="*/ 164652 h 1472200"/>
                    <a:gd name="connsiteX1" fmla="*/ 362226 w 2835965"/>
                    <a:gd name="connsiteY1" fmla="*/ 791921 h 1472200"/>
                    <a:gd name="connsiteX2" fmla="*/ 1577008 w 2835965"/>
                    <a:gd name="connsiteY2" fmla="*/ 372269 h 1472200"/>
                    <a:gd name="connsiteX3" fmla="*/ 1713947 w 2835965"/>
                    <a:gd name="connsiteY3" fmla="*/ 1472200 h 1472200"/>
                    <a:gd name="connsiteX4" fmla="*/ 2835965 w 2835965"/>
                    <a:gd name="connsiteY4" fmla="*/ 1233661 h 1472200"/>
                    <a:gd name="connsiteX5" fmla="*/ 1652104 w 2835965"/>
                    <a:gd name="connsiteY5" fmla="*/ 124895 h 1472200"/>
                    <a:gd name="connsiteX6" fmla="*/ 0 w 2835965"/>
                    <a:gd name="connsiteY6" fmla="*/ 164652 h 1472200"/>
                    <a:gd name="connsiteX0" fmla="*/ 0 w 2835965"/>
                    <a:gd name="connsiteY0" fmla="*/ 164652 h 1472200"/>
                    <a:gd name="connsiteX1" fmla="*/ 362226 w 2835965"/>
                    <a:gd name="connsiteY1" fmla="*/ 791921 h 1472200"/>
                    <a:gd name="connsiteX2" fmla="*/ 1577008 w 2835965"/>
                    <a:gd name="connsiteY2" fmla="*/ 372269 h 1472200"/>
                    <a:gd name="connsiteX3" fmla="*/ 1713947 w 2835965"/>
                    <a:gd name="connsiteY3" fmla="*/ 1472200 h 1472200"/>
                    <a:gd name="connsiteX4" fmla="*/ 2835965 w 2835965"/>
                    <a:gd name="connsiteY4" fmla="*/ 1233661 h 1472200"/>
                    <a:gd name="connsiteX5" fmla="*/ 1652104 w 2835965"/>
                    <a:gd name="connsiteY5" fmla="*/ 124895 h 1472200"/>
                    <a:gd name="connsiteX6" fmla="*/ 0 w 2835965"/>
                    <a:gd name="connsiteY6" fmla="*/ 164652 h 1472200"/>
                    <a:gd name="connsiteX0" fmla="*/ 0 w 2835965"/>
                    <a:gd name="connsiteY0" fmla="*/ 164652 h 1472200"/>
                    <a:gd name="connsiteX1" fmla="*/ 362226 w 2835965"/>
                    <a:gd name="connsiteY1" fmla="*/ 791921 h 1472200"/>
                    <a:gd name="connsiteX2" fmla="*/ 1577008 w 2835965"/>
                    <a:gd name="connsiteY2" fmla="*/ 372269 h 1472200"/>
                    <a:gd name="connsiteX3" fmla="*/ 1713947 w 2835965"/>
                    <a:gd name="connsiteY3" fmla="*/ 1472200 h 1472200"/>
                    <a:gd name="connsiteX4" fmla="*/ 2835965 w 2835965"/>
                    <a:gd name="connsiteY4" fmla="*/ 1233661 h 1472200"/>
                    <a:gd name="connsiteX5" fmla="*/ 1652104 w 2835965"/>
                    <a:gd name="connsiteY5" fmla="*/ 124895 h 1472200"/>
                    <a:gd name="connsiteX6" fmla="*/ 0 w 2835965"/>
                    <a:gd name="connsiteY6" fmla="*/ 164652 h 1472200"/>
                    <a:gd name="connsiteX0" fmla="*/ 0 w 2835965"/>
                    <a:gd name="connsiteY0" fmla="*/ 164652 h 1472200"/>
                    <a:gd name="connsiteX1" fmla="*/ 362226 w 2835965"/>
                    <a:gd name="connsiteY1" fmla="*/ 791921 h 1472200"/>
                    <a:gd name="connsiteX2" fmla="*/ 1577008 w 2835965"/>
                    <a:gd name="connsiteY2" fmla="*/ 372269 h 1472200"/>
                    <a:gd name="connsiteX3" fmla="*/ 1713947 w 2835965"/>
                    <a:gd name="connsiteY3" fmla="*/ 1472200 h 1472200"/>
                    <a:gd name="connsiteX4" fmla="*/ 2835965 w 2835965"/>
                    <a:gd name="connsiteY4" fmla="*/ 1233661 h 1472200"/>
                    <a:gd name="connsiteX5" fmla="*/ 1652104 w 2835965"/>
                    <a:gd name="connsiteY5" fmla="*/ 124895 h 1472200"/>
                    <a:gd name="connsiteX6" fmla="*/ 0 w 2835965"/>
                    <a:gd name="connsiteY6" fmla="*/ 164652 h 1472200"/>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 name="connsiteX0" fmla="*/ 0 w 2835965"/>
                    <a:gd name="connsiteY0" fmla="*/ 164652 h 1478832"/>
                    <a:gd name="connsiteX1" fmla="*/ 362226 w 2835965"/>
                    <a:gd name="connsiteY1" fmla="*/ 791921 h 1478832"/>
                    <a:gd name="connsiteX2" fmla="*/ 1577008 w 2835965"/>
                    <a:gd name="connsiteY2" fmla="*/ 372269 h 1478832"/>
                    <a:gd name="connsiteX3" fmla="*/ 1713947 w 2835965"/>
                    <a:gd name="connsiteY3" fmla="*/ 1472200 h 1478832"/>
                    <a:gd name="connsiteX4" fmla="*/ 2835965 w 2835965"/>
                    <a:gd name="connsiteY4" fmla="*/ 1233661 h 1478832"/>
                    <a:gd name="connsiteX5" fmla="*/ 1652104 w 2835965"/>
                    <a:gd name="connsiteY5" fmla="*/ 124895 h 1478832"/>
                    <a:gd name="connsiteX6" fmla="*/ 0 w 2835965"/>
                    <a:gd name="connsiteY6" fmla="*/ 164652 h 147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5965" h="1478832">
                      <a:moveTo>
                        <a:pt x="0" y="164652"/>
                      </a:moveTo>
                      <a:cubicBezTo>
                        <a:pt x="14724" y="232386"/>
                        <a:pt x="157554" y="587248"/>
                        <a:pt x="362226" y="791921"/>
                      </a:cubicBezTo>
                      <a:cubicBezTo>
                        <a:pt x="524197" y="740385"/>
                        <a:pt x="933542" y="180849"/>
                        <a:pt x="1577008" y="372269"/>
                      </a:cubicBezTo>
                      <a:cubicBezTo>
                        <a:pt x="1998133" y="420861"/>
                        <a:pt x="1615293" y="1229243"/>
                        <a:pt x="1713947" y="1472200"/>
                      </a:cubicBezTo>
                      <a:cubicBezTo>
                        <a:pt x="1951014" y="1494287"/>
                        <a:pt x="2426620" y="1472200"/>
                        <a:pt x="2835965" y="1233661"/>
                      </a:cubicBezTo>
                      <a:cubicBezTo>
                        <a:pt x="2746145" y="1111446"/>
                        <a:pt x="2541472" y="516571"/>
                        <a:pt x="1652104" y="124895"/>
                      </a:cubicBezTo>
                      <a:cubicBezTo>
                        <a:pt x="1079316" y="-113645"/>
                        <a:pt x="427014" y="40966"/>
                        <a:pt x="0" y="164652"/>
                      </a:cubicBezTo>
                      <a:close/>
                    </a:path>
                  </a:pathLst>
                </a:custGeom>
                <a:solidFill>
                  <a:schemeClr val="accent1">
                    <a:alpha val="74902"/>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Freeform 157">
                  <a:extLst>
                    <a:ext uri="{FF2B5EF4-FFF2-40B4-BE49-F238E27FC236}">
                      <a16:creationId xmlns:a16="http://schemas.microsoft.com/office/drawing/2014/main" id="{9974DA5F-EDFA-DA49-3750-86DBB71DB14D}"/>
                    </a:ext>
                  </a:extLst>
                </p:cNvPr>
                <p:cNvSpPr/>
                <p:nvPr/>
              </p:nvSpPr>
              <p:spPr bwMode="auto">
                <a:xfrm>
                  <a:off x="5107259" y="3126802"/>
                  <a:ext cx="1677143" cy="2734279"/>
                </a:xfrm>
                <a:custGeom>
                  <a:avLst/>
                  <a:gdLst>
                    <a:gd name="connsiteX0" fmla="*/ 1677143 w 1677143"/>
                    <a:gd name="connsiteY0" fmla="*/ 2734279 h 2734279"/>
                    <a:gd name="connsiteX1" fmla="*/ 1587933 w 1677143"/>
                    <a:gd name="connsiteY1" fmla="*/ 1806498 h 2734279"/>
                    <a:gd name="connsiteX2" fmla="*/ 1355988 w 1677143"/>
                    <a:gd name="connsiteY2" fmla="*/ 1141885 h 2734279"/>
                    <a:gd name="connsiteX3" fmla="*/ 1079438 w 1677143"/>
                    <a:gd name="connsiteY3" fmla="*/ 767204 h 2734279"/>
                    <a:gd name="connsiteX4" fmla="*/ 753822 w 1677143"/>
                    <a:gd name="connsiteY4" fmla="*/ 459430 h 2734279"/>
                    <a:gd name="connsiteX5" fmla="*/ 508495 w 1677143"/>
                    <a:gd name="connsiteY5" fmla="*/ 272090 h 2734279"/>
                    <a:gd name="connsiteX6" fmla="*/ 191801 w 1677143"/>
                    <a:gd name="connsiteY6" fmla="*/ 75828 h 2734279"/>
                    <a:gd name="connsiteX7" fmla="*/ 0 w 1677143"/>
                    <a:gd name="connsiteY7" fmla="*/ 0 h 273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7143" h="2734279">
                      <a:moveTo>
                        <a:pt x="1677143" y="2734279"/>
                      </a:moveTo>
                      <a:cubicBezTo>
                        <a:pt x="1659301" y="2403088"/>
                        <a:pt x="1641459" y="2071897"/>
                        <a:pt x="1587933" y="1806498"/>
                      </a:cubicBezTo>
                      <a:cubicBezTo>
                        <a:pt x="1534407" y="1541099"/>
                        <a:pt x="1440737" y="1315101"/>
                        <a:pt x="1355988" y="1141885"/>
                      </a:cubicBezTo>
                      <a:cubicBezTo>
                        <a:pt x="1271239" y="968669"/>
                        <a:pt x="1179799" y="880946"/>
                        <a:pt x="1079438" y="767204"/>
                      </a:cubicBezTo>
                      <a:cubicBezTo>
                        <a:pt x="979077" y="653462"/>
                        <a:pt x="848979" y="541949"/>
                        <a:pt x="753822" y="459430"/>
                      </a:cubicBezTo>
                      <a:cubicBezTo>
                        <a:pt x="658665" y="376911"/>
                        <a:pt x="602165" y="336024"/>
                        <a:pt x="508495" y="272090"/>
                      </a:cubicBezTo>
                      <a:cubicBezTo>
                        <a:pt x="414825" y="208156"/>
                        <a:pt x="276550" y="121176"/>
                        <a:pt x="191801" y="75828"/>
                      </a:cubicBezTo>
                      <a:cubicBezTo>
                        <a:pt x="107052" y="30480"/>
                        <a:pt x="53526" y="15240"/>
                        <a:pt x="0" y="0"/>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1" name="Freeform 160">
                  <a:extLst>
                    <a:ext uri="{FF2B5EF4-FFF2-40B4-BE49-F238E27FC236}">
                      <a16:creationId xmlns:a16="http://schemas.microsoft.com/office/drawing/2014/main" id="{22482060-CDB2-4C12-BDA0-E5293EAE8279}"/>
                    </a:ext>
                  </a:extLst>
                </p:cNvPr>
                <p:cNvSpPr/>
                <p:nvPr/>
              </p:nvSpPr>
              <p:spPr bwMode="auto">
                <a:xfrm>
                  <a:off x="6079645" y="2123192"/>
                  <a:ext cx="285471" cy="686915"/>
                </a:xfrm>
                <a:custGeom>
                  <a:avLst/>
                  <a:gdLst>
                    <a:gd name="connsiteX0" fmla="*/ 0 w 285471"/>
                    <a:gd name="connsiteY0" fmla="*/ 0 h 686915"/>
                    <a:gd name="connsiteX1" fmla="*/ 285471 w 285471"/>
                    <a:gd name="connsiteY1" fmla="*/ 686915 h 686915"/>
                  </a:gdLst>
                  <a:ahLst/>
                  <a:cxnLst>
                    <a:cxn ang="0">
                      <a:pos x="connsiteX0" y="connsiteY0"/>
                    </a:cxn>
                    <a:cxn ang="0">
                      <a:pos x="connsiteX1" y="connsiteY1"/>
                    </a:cxn>
                  </a:cxnLst>
                  <a:rect l="l" t="t" r="r" b="b"/>
                  <a:pathLst>
                    <a:path w="285471" h="686915">
                      <a:moveTo>
                        <a:pt x="0" y="0"/>
                      </a:moveTo>
                      <a:lnTo>
                        <a:pt x="285471" y="686915"/>
                      </a:ln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2" name="Freeform 161">
                  <a:extLst>
                    <a:ext uri="{FF2B5EF4-FFF2-40B4-BE49-F238E27FC236}">
                      <a16:creationId xmlns:a16="http://schemas.microsoft.com/office/drawing/2014/main" id="{0925C468-4085-39C2-9E66-B928AC7D44A8}"/>
                    </a:ext>
                  </a:extLst>
                </p:cNvPr>
                <p:cNvSpPr/>
                <p:nvPr/>
              </p:nvSpPr>
              <p:spPr bwMode="auto">
                <a:xfrm>
                  <a:off x="6445405" y="4698671"/>
                  <a:ext cx="1984917" cy="1113345"/>
                </a:xfrm>
                <a:custGeom>
                  <a:avLst/>
                  <a:gdLst>
                    <a:gd name="connsiteX0" fmla="*/ 1984917 w 1984917"/>
                    <a:gd name="connsiteY0" fmla="*/ 462113 h 1113345"/>
                    <a:gd name="connsiteX1" fmla="*/ 1703906 w 1984917"/>
                    <a:gd name="connsiteY1" fmla="*/ 265852 h 1113345"/>
                    <a:gd name="connsiteX2" fmla="*/ 1422895 w 1984917"/>
                    <a:gd name="connsiteY2" fmla="*/ 105274 h 1113345"/>
                    <a:gd name="connsiteX3" fmla="*/ 1137424 w 1984917"/>
                    <a:gd name="connsiteY3" fmla="*/ 16065 h 1113345"/>
                    <a:gd name="connsiteX4" fmla="*/ 847493 w 1984917"/>
                    <a:gd name="connsiteY4" fmla="*/ 11604 h 1113345"/>
                    <a:gd name="connsiteX5" fmla="*/ 548640 w 1984917"/>
                    <a:gd name="connsiteY5" fmla="*/ 136498 h 1113345"/>
                    <a:gd name="connsiteX6" fmla="*/ 316695 w 1984917"/>
                    <a:gd name="connsiteY6" fmla="*/ 390746 h 1113345"/>
                    <a:gd name="connsiteX7" fmla="*/ 142735 w 1984917"/>
                    <a:gd name="connsiteY7" fmla="*/ 694059 h 1113345"/>
                    <a:gd name="connsiteX8" fmla="*/ 0 w 1984917"/>
                    <a:gd name="connsiteY8" fmla="*/ 1113345 h 1113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4917" h="1113345">
                      <a:moveTo>
                        <a:pt x="1984917" y="462113"/>
                      </a:moveTo>
                      <a:cubicBezTo>
                        <a:pt x="1891246" y="393719"/>
                        <a:pt x="1797576" y="325325"/>
                        <a:pt x="1703906" y="265852"/>
                      </a:cubicBezTo>
                      <a:cubicBezTo>
                        <a:pt x="1610236" y="206379"/>
                        <a:pt x="1517309" y="146905"/>
                        <a:pt x="1422895" y="105274"/>
                      </a:cubicBezTo>
                      <a:cubicBezTo>
                        <a:pt x="1328481" y="63643"/>
                        <a:pt x="1233324" y="31677"/>
                        <a:pt x="1137424" y="16065"/>
                      </a:cubicBezTo>
                      <a:cubicBezTo>
                        <a:pt x="1041524" y="453"/>
                        <a:pt x="945623" y="-8468"/>
                        <a:pt x="847493" y="11604"/>
                      </a:cubicBezTo>
                      <a:cubicBezTo>
                        <a:pt x="749363" y="31676"/>
                        <a:pt x="637106" y="73308"/>
                        <a:pt x="548640" y="136498"/>
                      </a:cubicBezTo>
                      <a:cubicBezTo>
                        <a:pt x="460174" y="199688"/>
                        <a:pt x="384346" y="297819"/>
                        <a:pt x="316695" y="390746"/>
                      </a:cubicBezTo>
                      <a:cubicBezTo>
                        <a:pt x="249044" y="483673"/>
                        <a:pt x="195517" y="573626"/>
                        <a:pt x="142735" y="694059"/>
                      </a:cubicBezTo>
                      <a:cubicBezTo>
                        <a:pt x="89953" y="814492"/>
                        <a:pt x="44976" y="963918"/>
                        <a:pt x="0" y="1113345"/>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164">
                  <a:extLst>
                    <a:ext uri="{FF2B5EF4-FFF2-40B4-BE49-F238E27FC236}">
                      <a16:creationId xmlns:a16="http://schemas.microsoft.com/office/drawing/2014/main" id="{B43BBD03-386A-9187-EEF3-383F3D888888}"/>
                    </a:ext>
                  </a:extLst>
                </p:cNvPr>
                <p:cNvSpPr/>
                <p:nvPr/>
              </p:nvSpPr>
              <p:spPr bwMode="auto">
                <a:xfrm>
                  <a:off x="7569448" y="4714736"/>
                  <a:ext cx="825190" cy="490653"/>
                </a:xfrm>
                <a:custGeom>
                  <a:avLst/>
                  <a:gdLst>
                    <a:gd name="connsiteX0" fmla="*/ 0 w 825190"/>
                    <a:gd name="connsiteY0" fmla="*/ 0 h 490653"/>
                    <a:gd name="connsiteX1" fmla="*/ 307773 w 825190"/>
                    <a:gd name="connsiteY1" fmla="*/ 107051 h 490653"/>
                    <a:gd name="connsiteX2" fmla="*/ 704757 w 825190"/>
                    <a:gd name="connsiteY2" fmla="*/ 370220 h 490653"/>
                    <a:gd name="connsiteX3" fmla="*/ 825190 w 825190"/>
                    <a:gd name="connsiteY3" fmla="*/ 490653 h 490653"/>
                  </a:gdLst>
                  <a:ahLst/>
                  <a:cxnLst>
                    <a:cxn ang="0">
                      <a:pos x="connsiteX0" y="connsiteY0"/>
                    </a:cxn>
                    <a:cxn ang="0">
                      <a:pos x="connsiteX1" y="connsiteY1"/>
                    </a:cxn>
                    <a:cxn ang="0">
                      <a:pos x="connsiteX2" y="connsiteY2"/>
                    </a:cxn>
                    <a:cxn ang="0">
                      <a:pos x="connsiteX3" y="connsiteY3"/>
                    </a:cxn>
                  </a:cxnLst>
                  <a:rect l="l" t="t" r="r" b="b"/>
                  <a:pathLst>
                    <a:path w="825190" h="490653">
                      <a:moveTo>
                        <a:pt x="0" y="0"/>
                      </a:moveTo>
                      <a:cubicBezTo>
                        <a:pt x="95157" y="22674"/>
                        <a:pt x="190314" y="45348"/>
                        <a:pt x="307773" y="107051"/>
                      </a:cubicBezTo>
                      <a:cubicBezTo>
                        <a:pt x="425232" y="168754"/>
                        <a:pt x="618521" y="306286"/>
                        <a:pt x="704757" y="370220"/>
                      </a:cubicBezTo>
                      <a:cubicBezTo>
                        <a:pt x="790993" y="434154"/>
                        <a:pt x="808091" y="462403"/>
                        <a:pt x="825190" y="490653"/>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166">
                  <a:extLst>
                    <a:ext uri="{FF2B5EF4-FFF2-40B4-BE49-F238E27FC236}">
                      <a16:creationId xmlns:a16="http://schemas.microsoft.com/office/drawing/2014/main" id="{86756CCD-6664-3EEC-D884-EB4C65B2B3E8}"/>
                    </a:ext>
                  </a:extLst>
                </p:cNvPr>
                <p:cNvSpPr/>
                <p:nvPr/>
              </p:nvSpPr>
              <p:spPr bwMode="auto">
                <a:xfrm>
                  <a:off x="6365116" y="4202161"/>
                  <a:ext cx="2502334" cy="1596473"/>
                </a:xfrm>
                <a:custGeom>
                  <a:avLst/>
                  <a:gdLst>
                    <a:gd name="connsiteX0" fmla="*/ 2502334 w 2502334"/>
                    <a:gd name="connsiteY0" fmla="*/ 53144 h 1596473"/>
                    <a:gd name="connsiteX1" fmla="*/ 2261467 w 2502334"/>
                    <a:gd name="connsiteY1" fmla="*/ 17460 h 1596473"/>
                    <a:gd name="connsiteX2" fmla="*/ 1761893 w 2502334"/>
                    <a:gd name="connsiteY2" fmla="*/ 4079 h 1596473"/>
                    <a:gd name="connsiteX3" fmla="*/ 1306923 w 2502334"/>
                    <a:gd name="connsiteY3" fmla="*/ 88828 h 1596473"/>
                    <a:gd name="connsiteX4" fmla="*/ 941163 w 2502334"/>
                    <a:gd name="connsiteY4" fmla="*/ 249406 h 1596473"/>
                    <a:gd name="connsiteX5" fmla="*/ 727060 w 2502334"/>
                    <a:gd name="connsiteY5" fmla="*/ 405523 h 1596473"/>
                    <a:gd name="connsiteX6" fmla="*/ 410365 w 2502334"/>
                    <a:gd name="connsiteY6" fmla="*/ 757901 h 1596473"/>
                    <a:gd name="connsiteX7" fmla="*/ 196262 w 2502334"/>
                    <a:gd name="connsiteY7" fmla="*/ 1047833 h 1596473"/>
                    <a:gd name="connsiteX8" fmla="*/ 89210 w 2502334"/>
                    <a:gd name="connsiteY8" fmla="*/ 1275318 h 1596473"/>
                    <a:gd name="connsiteX9" fmla="*/ 0 w 2502334"/>
                    <a:gd name="connsiteY9" fmla="*/ 1596473 h 159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02334" h="1596473">
                      <a:moveTo>
                        <a:pt x="2502334" y="53144"/>
                      </a:moveTo>
                      <a:cubicBezTo>
                        <a:pt x="2443604" y="39390"/>
                        <a:pt x="2384874" y="25637"/>
                        <a:pt x="2261467" y="17460"/>
                      </a:cubicBezTo>
                      <a:cubicBezTo>
                        <a:pt x="2138060" y="9283"/>
                        <a:pt x="1920984" y="-7816"/>
                        <a:pt x="1761893" y="4079"/>
                      </a:cubicBezTo>
                      <a:cubicBezTo>
                        <a:pt x="1602802" y="15974"/>
                        <a:pt x="1443711" y="47940"/>
                        <a:pt x="1306923" y="88828"/>
                      </a:cubicBezTo>
                      <a:cubicBezTo>
                        <a:pt x="1170135" y="129716"/>
                        <a:pt x="1037807" y="196624"/>
                        <a:pt x="941163" y="249406"/>
                      </a:cubicBezTo>
                      <a:cubicBezTo>
                        <a:pt x="844519" y="302189"/>
                        <a:pt x="815526" y="320774"/>
                        <a:pt x="727060" y="405523"/>
                      </a:cubicBezTo>
                      <a:cubicBezTo>
                        <a:pt x="638594" y="490272"/>
                        <a:pt x="498831" y="650849"/>
                        <a:pt x="410365" y="757901"/>
                      </a:cubicBezTo>
                      <a:cubicBezTo>
                        <a:pt x="321899" y="864953"/>
                        <a:pt x="249788" y="961597"/>
                        <a:pt x="196262" y="1047833"/>
                      </a:cubicBezTo>
                      <a:cubicBezTo>
                        <a:pt x="142736" y="1134069"/>
                        <a:pt x="121920" y="1183878"/>
                        <a:pt x="89210" y="1275318"/>
                      </a:cubicBezTo>
                      <a:cubicBezTo>
                        <a:pt x="56500" y="1366758"/>
                        <a:pt x="28250" y="1481615"/>
                        <a:pt x="0" y="1596473"/>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8" name="Freeform 167">
                  <a:extLst>
                    <a:ext uri="{FF2B5EF4-FFF2-40B4-BE49-F238E27FC236}">
                      <a16:creationId xmlns:a16="http://schemas.microsoft.com/office/drawing/2014/main" id="{0AF17253-A3CD-9197-02BD-76FB880D7CBB}"/>
                    </a:ext>
                  </a:extLst>
                </p:cNvPr>
                <p:cNvSpPr/>
                <p:nvPr/>
              </p:nvSpPr>
              <p:spPr bwMode="auto">
                <a:xfrm>
                  <a:off x="7163543" y="3839904"/>
                  <a:ext cx="1726209" cy="665189"/>
                </a:xfrm>
                <a:custGeom>
                  <a:avLst/>
                  <a:gdLst>
                    <a:gd name="connsiteX0" fmla="*/ 1726209 w 1726209"/>
                    <a:gd name="connsiteY0" fmla="*/ 576 h 665189"/>
                    <a:gd name="connsiteX1" fmla="*/ 1467501 w 1726209"/>
                    <a:gd name="connsiteY1" fmla="*/ 13957 h 665189"/>
                    <a:gd name="connsiteX2" fmla="*/ 1008071 w 1726209"/>
                    <a:gd name="connsiteY2" fmla="*/ 94246 h 665189"/>
                    <a:gd name="connsiteX3" fmla="*/ 521877 w 1726209"/>
                    <a:gd name="connsiteY3" fmla="*/ 281587 h 665189"/>
                    <a:gd name="connsiteX4" fmla="*/ 151657 w 1726209"/>
                    <a:gd name="connsiteY4" fmla="*/ 535835 h 665189"/>
                    <a:gd name="connsiteX5" fmla="*/ 0 w 1726209"/>
                    <a:gd name="connsiteY5" fmla="*/ 665189 h 66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6209" h="665189">
                      <a:moveTo>
                        <a:pt x="1726209" y="576"/>
                      </a:moveTo>
                      <a:cubicBezTo>
                        <a:pt x="1656700" y="-540"/>
                        <a:pt x="1587191" y="-1655"/>
                        <a:pt x="1467501" y="13957"/>
                      </a:cubicBezTo>
                      <a:cubicBezTo>
                        <a:pt x="1347811" y="29569"/>
                        <a:pt x="1165675" y="49641"/>
                        <a:pt x="1008071" y="94246"/>
                      </a:cubicBezTo>
                      <a:cubicBezTo>
                        <a:pt x="850467" y="138851"/>
                        <a:pt x="664613" y="207989"/>
                        <a:pt x="521877" y="281587"/>
                      </a:cubicBezTo>
                      <a:cubicBezTo>
                        <a:pt x="379141" y="355185"/>
                        <a:pt x="238636" y="471901"/>
                        <a:pt x="151657" y="535835"/>
                      </a:cubicBezTo>
                      <a:cubicBezTo>
                        <a:pt x="64677" y="599769"/>
                        <a:pt x="32338" y="632479"/>
                        <a:pt x="0" y="665189"/>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9" name="Freeform 168">
                  <a:extLst>
                    <a:ext uri="{FF2B5EF4-FFF2-40B4-BE49-F238E27FC236}">
                      <a16:creationId xmlns:a16="http://schemas.microsoft.com/office/drawing/2014/main" id="{5BA85DF8-CD7B-786D-173C-8168022C8BDA}"/>
                    </a:ext>
                  </a:extLst>
                </p:cNvPr>
                <p:cNvSpPr/>
                <p:nvPr/>
              </p:nvSpPr>
              <p:spPr bwMode="auto">
                <a:xfrm>
                  <a:off x="7738946" y="3791414"/>
                  <a:ext cx="1141885" cy="303313"/>
                </a:xfrm>
                <a:custGeom>
                  <a:avLst/>
                  <a:gdLst>
                    <a:gd name="connsiteX0" fmla="*/ 1141885 w 1141885"/>
                    <a:gd name="connsiteY0" fmla="*/ 0 h 303313"/>
                    <a:gd name="connsiteX1" fmla="*/ 869795 w 1141885"/>
                    <a:gd name="connsiteY1" fmla="*/ 35684 h 303313"/>
                    <a:gd name="connsiteX2" fmla="*/ 405904 w 1141885"/>
                    <a:gd name="connsiteY2" fmla="*/ 138275 h 303313"/>
                    <a:gd name="connsiteX3" fmla="*/ 0 w 1141885"/>
                    <a:gd name="connsiteY3" fmla="*/ 303313 h 303313"/>
                  </a:gdLst>
                  <a:ahLst/>
                  <a:cxnLst>
                    <a:cxn ang="0">
                      <a:pos x="connsiteX0" y="connsiteY0"/>
                    </a:cxn>
                    <a:cxn ang="0">
                      <a:pos x="connsiteX1" y="connsiteY1"/>
                    </a:cxn>
                    <a:cxn ang="0">
                      <a:pos x="connsiteX2" y="connsiteY2"/>
                    </a:cxn>
                    <a:cxn ang="0">
                      <a:pos x="connsiteX3" y="connsiteY3"/>
                    </a:cxn>
                  </a:cxnLst>
                  <a:rect l="l" t="t" r="r" b="b"/>
                  <a:pathLst>
                    <a:path w="1141885" h="303313">
                      <a:moveTo>
                        <a:pt x="1141885" y="0"/>
                      </a:moveTo>
                      <a:cubicBezTo>
                        <a:pt x="1067171" y="6319"/>
                        <a:pt x="992458" y="12638"/>
                        <a:pt x="869795" y="35684"/>
                      </a:cubicBezTo>
                      <a:cubicBezTo>
                        <a:pt x="747132" y="58730"/>
                        <a:pt x="550870" y="93670"/>
                        <a:pt x="405904" y="138275"/>
                      </a:cubicBezTo>
                      <a:cubicBezTo>
                        <a:pt x="260938" y="182880"/>
                        <a:pt x="130469" y="243096"/>
                        <a:pt x="0" y="303313"/>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Freeform 169">
                  <a:extLst>
                    <a:ext uri="{FF2B5EF4-FFF2-40B4-BE49-F238E27FC236}">
                      <a16:creationId xmlns:a16="http://schemas.microsoft.com/office/drawing/2014/main" id="{E97EF3B6-7A8C-E842-87D3-DF206425FA1E}"/>
                    </a:ext>
                  </a:extLst>
                </p:cNvPr>
                <p:cNvSpPr/>
                <p:nvPr/>
              </p:nvSpPr>
              <p:spPr bwMode="auto">
                <a:xfrm>
                  <a:off x="8300967" y="3813718"/>
                  <a:ext cx="584324" cy="93670"/>
                </a:xfrm>
                <a:custGeom>
                  <a:avLst/>
                  <a:gdLst>
                    <a:gd name="connsiteX0" fmla="*/ 620008 w 620008"/>
                    <a:gd name="connsiteY0" fmla="*/ 0 h 98131"/>
                    <a:gd name="connsiteX1" fmla="*/ 419286 w 620008"/>
                    <a:gd name="connsiteY1" fmla="*/ 22303 h 98131"/>
                    <a:gd name="connsiteX2" fmla="*/ 0 w 620008"/>
                    <a:gd name="connsiteY2" fmla="*/ 98131 h 98131"/>
                  </a:gdLst>
                  <a:ahLst/>
                  <a:cxnLst>
                    <a:cxn ang="0">
                      <a:pos x="connsiteX0" y="connsiteY0"/>
                    </a:cxn>
                    <a:cxn ang="0">
                      <a:pos x="connsiteX1" y="connsiteY1"/>
                    </a:cxn>
                    <a:cxn ang="0">
                      <a:pos x="connsiteX2" y="connsiteY2"/>
                    </a:cxn>
                  </a:cxnLst>
                  <a:rect l="l" t="t" r="r" b="b"/>
                  <a:pathLst>
                    <a:path w="620008" h="98131">
                      <a:moveTo>
                        <a:pt x="620008" y="0"/>
                      </a:moveTo>
                      <a:cubicBezTo>
                        <a:pt x="571314" y="2974"/>
                        <a:pt x="522621" y="5948"/>
                        <a:pt x="419286" y="22303"/>
                      </a:cubicBezTo>
                      <a:cubicBezTo>
                        <a:pt x="315951" y="38658"/>
                        <a:pt x="157975" y="68394"/>
                        <a:pt x="0" y="98131"/>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 name="Freeform 172">
                  <a:extLst>
                    <a:ext uri="{FF2B5EF4-FFF2-40B4-BE49-F238E27FC236}">
                      <a16:creationId xmlns:a16="http://schemas.microsoft.com/office/drawing/2014/main" id="{5BE724B4-1E76-45D4-B941-815D63075B06}"/>
                    </a:ext>
                  </a:extLst>
                </p:cNvPr>
                <p:cNvSpPr/>
                <p:nvPr/>
              </p:nvSpPr>
              <p:spPr bwMode="auto">
                <a:xfrm>
                  <a:off x="6574759" y="1962614"/>
                  <a:ext cx="191801" cy="1730669"/>
                </a:xfrm>
                <a:custGeom>
                  <a:avLst/>
                  <a:gdLst>
                    <a:gd name="connsiteX0" fmla="*/ 0 w 191801"/>
                    <a:gd name="connsiteY0" fmla="*/ 0 h 1730669"/>
                    <a:gd name="connsiteX1" fmla="*/ 57986 w 191801"/>
                    <a:gd name="connsiteY1" fmla="*/ 481733 h 1730669"/>
                    <a:gd name="connsiteX2" fmla="*/ 129354 w 191801"/>
                    <a:gd name="connsiteY2" fmla="*/ 959005 h 1730669"/>
                    <a:gd name="connsiteX3" fmla="*/ 191801 w 191801"/>
                    <a:gd name="connsiteY3" fmla="*/ 1730669 h 1730669"/>
                  </a:gdLst>
                  <a:ahLst/>
                  <a:cxnLst>
                    <a:cxn ang="0">
                      <a:pos x="connsiteX0" y="connsiteY0"/>
                    </a:cxn>
                    <a:cxn ang="0">
                      <a:pos x="connsiteX1" y="connsiteY1"/>
                    </a:cxn>
                    <a:cxn ang="0">
                      <a:pos x="connsiteX2" y="connsiteY2"/>
                    </a:cxn>
                    <a:cxn ang="0">
                      <a:pos x="connsiteX3" y="connsiteY3"/>
                    </a:cxn>
                  </a:cxnLst>
                  <a:rect l="l" t="t" r="r" b="b"/>
                  <a:pathLst>
                    <a:path w="191801" h="1730669">
                      <a:moveTo>
                        <a:pt x="0" y="0"/>
                      </a:moveTo>
                      <a:cubicBezTo>
                        <a:pt x="18213" y="160949"/>
                        <a:pt x="36427" y="321899"/>
                        <a:pt x="57986" y="481733"/>
                      </a:cubicBezTo>
                      <a:cubicBezTo>
                        <a:pt x="79545" y="641567"/>
                        <a:pt x="107051" y="750849"/>
                        <a:pt x="129354" y="959005"/>
                      </a:cubicBezTo>
                      <a:cubicBezTo>
                        <a:pt x="151657" y="1167161"/>
                        <a:pt x="171729" y="1448915"/>
                        <a:pt x="191801" y="1730669"/>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6" name="Freeform 175">
                  <a:extLst>
                    <a:ext uri="{FF2B5EF4-FFF2-40B4-BE49-F238E27FC236}">
                      <a16:creationId xmlns:a16="http://schemas.microsoft.com/office/drawing/2014/main" id="{9264A720-2D6E-EE0F-934D-20B3E41AF09D}"/>
                    </a:ext>
                  </a:extLst>
                </p:cNvPr>
                <p:cNvSpPr/>
                <p:nvPr/>
              </p:nvSpPr>
              <p:spPr bwMode="auto">
                <a:xfrm>
                  <a:off x="7614053" y="2877015"/>
                  <a:ext cx="985767" cy="780585"/>
                </a:xfrm>
                <a:custGeom>
                  <a:avLst/>
                  <a:gdLst>
                    <a:gd name="connsiteX0" fmla="*/ 985767 w 985767"/>
                    <a:gd name="connsiteY0" fmla="*/ 0 h 780585"/>
                    <a:gd name="connsiteX1" fmla="*/ 651231 w 985767"/>
                    <a:gd name="connsiteY1" fmla="*/ 209643 h 780585"/>
                    <a:gd name="connsiteX2" fmla="*/ 156117 w 985767"/>
                    <a:gd name="connsiteY2" fmla="*/ 624468 h 780585"/>
                    <a:gd name="connsiteX3" fmla="*/ 0 w 985767"/>
                    <a:gd name="connsiteY3" fmla="*/ 780585 h 780585"/>
                  </a:gdLst>
                  <a:ahLst/>
                  <a:cxnLst>
                    <a:cxn ang="0">
                      <a:pos x="connsiteX0" y="connsiteY0"/>
                    </a:cxn>
                    <a:cxn ang="0">
                      <a:pos x="connsiteX1" y="connsiteY1"/>
                    </a:cxn>
                    <a:cxn ang="0">
                      <a:pos x="connsiteX2" y="connsiteY2"/>
                    </a:cxn>
                    <a:cxn ang="0">
                      <a:pos x="connsiteX3" y="connsiteY3"/>
                    </a:cxn>
                  </a:cxnLst>
                  <a:rect l="l" t="t" r="r" b="b"/>
                  <a:pathLst>
                    <a:path w="985767" h="780585">
                      <a:moveTo>
                        <a:pt x="985767" y="0"/>
                      </a:moveTo>
                      <a:cubicBezTo>
                        <a:pt x="887636" y="52782"/>
                        <a:pt x="789506" y="105565"/>
                        <a:pt x="651231" y="209643"/>
                      </a:cubicBezTo>
                      <a:cubicBezTo>
                        <a:pt x="512956" y="313721"/>
                        <a:pt x="264655" y="529311"/>
                        <a:pt x="156117" y="624468"/>
                      </a:cubicBezTo>
                      <a:cubicBezTo>
                        <a:pt x="47579" y="719625"/>
                        <a:pt x="23789" y="750105"/>
                        <a:pt x="0" y="780585"/>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7" name="Freeform 176">
                  <a:extLst>
                    <a:ext uri="{FF2B5EF4-FFF2-40B4-BE49-F238E27FC236}">
                      <a16:creationId xmlns:a16="http://schemas.microsoft.com/office/drawing/2014/main" id="{391EF8B2-81A2-35D3-DD9F-6EDAA6ABCF88}"/>
                    </a:ext>
                  </a:extLst>
                </p:cNvPr>
                <p:cNvSpPr/>
                <p:nvPr/>
              </p:nvSpPr>
              <p:spPr bwMode="auto">
                <a:xfrm>
                  <a:off x="8399099" y="2850252"/>
                  <a:ext cx="187340" cy="133814"/>
                </a:xfrm>
                <a:custGeom>
                  <a:avLst/>
                  <a:gdLst>
                    <a:gd name="connsiteX0" fmla="*/ 187340 w 187340"/>
                    <a:gd name="connsiteY0" fmla="*/ 0 h 133814"/>
                    <a:gd name="connsiteX1" fmla="*/ 0 w 187340"/>
                    <a:gd name="connsiteY1" fmla="*/ 133814 h 133814"/>
                  </a:gdLst>
                  <a:ahLst/>
                  <a:cxnLst>
                    <a:cxn ang="0">
                      <a:pos x="connsiteX0" y="connsiteY0"/>
                    </a:cxn>
                    <a:cxn ang="0">
                      <a:pos x="connsiteX1" y="connsiteY1"/>
                    </a:cxn>
                  </a:cxnLst>
                  <a:rect l="l" t="t" r="r" b="b"/>
                  <a:pathLst>
                    <a:path w="187340" h="133814">
                      <a:moveTo>
                        <a:pt x="187340" y="0"/>
                      </a:moveTo>
                      <a:lnTo>
                        <a:pt x="0" y="133814"/>
                      </a:ln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9" name="Freeform 178">
                  <a:extLst>
                    <a:ext uri="{FF2B5EF4-FFF2-40B4-BE49-F238E27FC236}">
                      <a16:creationId xmlns:a16="http://schemas.microsoft.com/office/drawing/2014/main" id="{DA71FDEE-20CE-24A5-E3CF-CE74921572E9}"/>
                    </a:ext>
                  </a:extLst>
                </p:cNvPr>
                <p:cNvSpPr/>
                <p:nvPr/>
              </p:nvSpPr>
              <p:spPr bwMode="auto">
                <a:xfrm>
                  <a:off x="6958361" y="2136574"/>
                  <a:ext cx="811809" cy="2533557"/>
                </a:xfrm>
                <a:custGeom>
                  <a:avLst/>
                  <a:gdLst>
                    <a:gd name="connsiteX0" fmla="*/ 811809 w 811809"/>
                    <a:gd name="connsiteY0" fmla="*/ 0 h 2533557"/>
                    <a:gd name="connsiteX1" fmla="*/ 481733 w 811809"/>
                    <a:gd name="connsiteY1" fmla="*/ 744901 h 2533557"/>
                    <a:gd name="connsiteX2" fmla="*/ 182880 w 811809"/>
                    <a:gd name="connsiteY2" fmla="*/ 1694985 h 2533557"/>
                    <a:gd name="connsiteX3" fmla="*/ 0 w 811809"/>
                    <a:gd name="connsiteY3" fmla="*/ 2533557 h 2533557"/>
                  </a:gdLst>
                  <a:ahLst/>
                  <a:cxnLst>
                    <a:cxn ang="0">
                      <a:pos x="connsiteX0" y="connsiteY0"/>
                    </a:cxn>
                    <a:cxn ang="0">
                      <a:pos x="connsiteX1" y="connsiteY1"/>
                    </a:cxn>
                    <a:cxn ang="0">
                      <a:pos x="connsiteX2" y="connsiteY2"/>
                    </a:cxn>
                    <a:cxn ang="0">
                      <a:pos x="connsiteX3" y="connsiteY3"/>
                    </a:cxn>
                  </a:cxnLst>
                  <a:rect l="l" t="t" r="r" b="b"/>
                  <a:pathLst>
                    <a:path w="811809" h="2533557">
                      <a:moveTo>
                        <a:pt x="811809" y="0"/>
                      </a:moveTo>
                      <a:cubicBezTo>
                        <a:pt x="699181" y="231202"/>
                        <a:pt x="586554" y="462404"/>
                        <a:pt x="481733" y="744901"/>
                      </a:cubicBezTo>
                      <a:cubicBezTo>
                        <a:pt x="376911" y="1027399"/>
                        <a:pt x="263169" y="1396876"/>
                        <a:pt x="182880" y="1694985"/>
                      </a:cubicBezTo>
                      <a:cubicBezTo>
                        <a:pt x="102591" y="1993094"/>
                        <a:pt x="51295" y="2263325"/>
                        <a:pt x="0" y="2533557"/>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0" name="Freeform 179">
                  <a:extLst>
                    <a:ext uri="{FF2B5EF4-FFF2-40B4-BE49-F238E27FC236}">
                      <a16:creationId xmlns:a16="http://schemas.microsoft.com/office/drawing/2014/main" id="{64D2A9BB-67A1-000D-BDA4-1198E864C484}"/>
                    </a:ext>
                  </a:extLst>
                </p:cNvPr>
                <p:cNvSpPr/>
                <p:nvPr/>
              </p:nvSpPr>
              <p:spPr bwMode="auto">
                <a:xfrm>
                  <a:off x="6931598" y="2109811"/>
                  <a:ext cx="789506" cy="2569241"/>
                </a:xfrm>
                <a:custGeom>
                  <a:avLst/>
                  <a:gdLst>
                    <a:gd name="connsiteX0" fmla="*/ 789506 w 789506"/>
                    <a:gd name="connsiteY0" fmla="*/ 0 h 2569241"/>
                    <a:gd name="connsiteX1" fmla="*/ 615547 w 789506"/>
                    <a:gd name="connsiteY1" fmla="*/ 419286 h 2569241"/>
                    <a:gd name="connsiteX2" fmla="*/ 405904 w 789506"/>
                    <a:gd name="connsiteY2" fmla="*/ 1016991 h 2569241"/>
                    <a:gd name="connsiteX3" fmla="*/ 214103 w 789506"/>
                    <a:gd name="connsiteY3" fmla="*/ 1628078 h 2569241"/>
                    <a:gd name="connsiteX4" fmla="*/ 57986 w 789506"/>
                    <a:gd name="connsiteY4" fmla="*/ 2270388 h 2569241"/>
                    <a:gd name="connsiteX5" fmla="*/ 0 w 789506"/>
                    <a:gd name="connsiteY5" fmla="*/ 2569241 h 256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9506" h="2569241">
                      <a:moveTo>
                        <a:pt x="789506" y="0"/>
                      </a:moveTo>
                      <a:cubicBezTo>
                        <a:pt x="734493" y="124894"/>
                        <a:pt x="679481" y="249788"/>
                        <a:pt x="615547" y="419286"/>
                      </a:cubicBezTo>
                      <a:cubicBezTo>
                        <a:pt x="551613" y="588785"/>
                        <a:pt x="472811" y="815526"/>
                        <a:pt x="405904" y="1016991"/>
                      </a:cubicBezTo>
                      <a:cubicBezTo>
                        <a:pt x="338997" y="1218456"/>
                        <a:pt x="272089" y="1419179"/>
                        <a:pt x="214103" y="1628078"/>
                      </a:cubicBezTo>
                      <a:cubicBezTo>
                        <a:pt x="156117" y="1836977"/>
                        <a:pt x="93670" y="2113528"/>
                        <a:pt x="57986" y="2270388"/>
                      </a:cubicBezTo>
                      <a:cubicBezTo>
                        <a:pt x="22302" y="2427248"/>
                        <a:pt x="11151" y="2498244"/>
                        <a:pt x="0" y="2569241"/>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2" name="Freeform 181">
                  <a:extLst>
                    <a:ext uri="{FF2B5EF4-FFF2-40B4-BE49-F238E27FC236}">
                      <a16:creationId xmlns:a16="http://schemas.microsoft.com/office/drawing/2014/main" id="{DA80AB32-A2C5-2316-E311-85105D2727CA}"/>
                    </a:ext>
                  </a:extLst>
                </p:cNvPr>
                <p:cNvSpPr/>
                <p:nvPr/>
              </p:nvSpPr>
              <p:spPr bwMode="auto">
                <a:xfrm>
                  <a:off x="7649737" y="2123192"/>
                  <a:ext cx="107051" cy="205183"/>
                </a:xfrm>
                <a:custGeom>
                  <a:avLst/>
                  <a:gdLst>
                    <a:gd name="connsiteX0" fmla="*/ 107051 w 107051"/>
                    <a:gd name="connsiteY0" fmla="*/ 0 h 205183"/>
                    <a:gd name="connsiteX1" fmla="*/ 0 w 107051"/>
                    <a:gd name="connsiteY1" fmla="*/ 205183 h 205183"/>
                  </a:gdLst>
                  <a:ahLst/>
                  <a:cxnLst>
                    <a:cxn ang="0">
                      <a:pos x="connsiteX0" y="connsiteY0"/>
                    </a:cxn>
                    <a:cxn ang="0">
                      <a:pos x="connsiteX1" y="connsiteY1"/>
                    </a:cxn>
                  </a:cxnLst>
                  <a:rect l="l" t="t" r="r" b="b"/>
                  <a:pathLst>
                    <a:path w="107051" h="205183">
                      <a:moveTo>
                        <a:pt x="107051" y="0"/>
                      </a:moveTo>
                      <a:lnTo>
                        <a:pt x="0" y="205183"/>
                      </a:ln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5" name="Triangle 184">
                  <a:extLst>
                    <a:ext uri="{FF2B5EF4-FFF2-40B4-BE49-F238E27FC236}">
                      <a16:creationId xmlns:a16="http://schemas.microsoft.com/office/drawing/2014/main" id="{B54AF9CB-9FD1-39E4-8426-C1EF58C0FE9C}"/>
                    </a:ext>
                  </a:extLst>
                </p:cNvPr>
                <p:cNvSpPr/>
                <p:nvPr/>
              </p:nvSpPr>
              <p:spPr bwMode="auto">
                <a:xfrm rot="10642778">
                  <a:off x="6833467" y="1934946"/>
                  <a:ext cx="110504" cy="2677198"/>
                </a:xfrm>
                <a:prstGeom prst="triangle">
                  <a:avLst>
                    <a:gd name="adj" fmla="val 70183"/>
                  </a:avLst>
                </a:prstGeom>
                <a:solidFill>
                  <a:schemeClr val="accent1">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7" name="Freeform 186">
                  <a:extLst>
                    <a:ext uri="{FF2B5EF4-FFF2-40B4-BE49-F238E27FC236}">
                      <a16:creationId xmlns:a16="http://schemas.microsoft.com/office/drawing/2014/main" id="{EA2ACE4A-B4C9-D612-6BF4-C22AC40DDB4D}"/>
                    </a:ext>
                  </a:extLst>
                </p:cNvPr>
                <p:cNvSpPr/>
                <p:nvPr/>
              </p:nvSpPr>
              <p:spPr bwMode="auto">
                <a:xfrm>
                  <a:off x="6833467" y="1944773"/>
                  <a:ext cx="71368" cy="2694134"/>
                </a:xfrm>
                <a:custGeom>
                  <a:avLst/>
                  <a:gdLst>
                    <a:gd name="connsiteX0" fmla="*/ 71368 w 71368"/>
                    <a:gd name="connsiteY0" fmla="*/ 2694134 h 2694134"/>
                    <a:gd name="connsiteX1" fmla="*/ 0 w 71368"/>
                    <a:gd name="connsiteY1" fmla="*/ 0 h 2694134"/>
                  </a:gdLst>
                  <a:ahLst/>
                  <a:cxnLst>
                    <a:cxn ang="0">
                      <a:pos x="connsiteX0" y="connsiteY0"/>
                    </a:cxn>
                    <a:cxn ang="0">
                      <a:pos x="connsiteX1" y="connsiteY1"/>
                    </a:cxn>
                  </a:cxnLst>
                  <a:rect l="l" t="t" r="r" b="b"/>
                  <a:pathLst>
                    <a:path w="71368" h="2694134">
                      <a:moveTo>
                        <a:pt x="71368" y="2694134"/>
                      </a:moveTo>
                      <a:lnTo>
                        <a:pt x="0" y="0"/>
                      </a:ln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1" name="Freeform 190">
                  <a:extLst>
                    <a:ext uri="{FF2B5EF4-FFF2-40B4-BE49-F238E27FC236}">
                      <a16:creationId xmlns:a16="http://schemas.microsoft.com/office/drawing/2014/main" id="{26AB2613-58B0-1024-82CC-B4CB03CF12B8}"/>
                    </a:ext>
                  </a:extLst>
                </p:cNvPr>
                <p:cNvSpPr/>
                <p:nvPr/>
              </p:nvSpPr>
              <p:spPr bwMode="auto">
                <a:xfrm>
                  <a:off x="6275906" y="5299059"/>
                  <a:ext cx="231946" cy="521877"/>
                </a:xfrm>
                <a:custGeom>
                  <a:avLst/>
                  <a:gdLst>
                    <a:gd name="connsiteX0" fmla="*/ 0 w 231946"/>
                    <a:gd name="connsiteY0" fmla="*/ 454969 h 512956"/>
                    <a:gd name="connsiteX1" fmla="*/ 165038 w 231946"/>
                    <a:gd name="connsiteY1" fmla="*/ 512956 h 512956"/>
                    <a:gd name="connsiteX2" fmla="*/ 231946 w 231946"/>
                    <a:gd name="connsiteY2" fmla="*/ 0 h 512956"/>
                    <a:gd name="connsiteX3" fmla="*/ 0 w 231946"/>
                    <a:gd name="connsiteY3" fmla="*/ 454969 h 512956"/>
                  </a:gdLst>
                  <a:ahLst/>
                  <a:cxnLst>
                    <a:cxn ang="0">
                      <a:pos x="connsiteX0" y="connsiteY0"/>
                    </a:cxn>
                    <a:cxn ang="0">
                      <a:pos x="connsiteX1" y="connsiteY1"/>
                    </a:cxn>
                    <a:cxn ang="0">
                      <a:pos x="connsiteX2" y="connsiteY2"/>
                    </a:cxn>
                    <a:cxn ang="0">
                      <a:pos x="connsiteX3" y="connsiteY3"/>
                    </a:cxn>
                  </a:cxnLst>
                  <a:rect l="l" t="t" r="r" b="b"/>
                  <a:pathLst>
                    <a:path w="231946" h="512956">
                      <a:moveTo>
                        <a:pt x="0" y="454969"/>
                      </a:moveTo>
                      <a:lnTo>
                        <a:pt x="165038" y="512956"/>
                      </a:lnTo>
                      <a:lnTo>
                        <a:pt x="231946" y="0"/>
                      </a:lnTo>
                      <a:lnTo>
                        <a:pt x="0" y="454969"/>
                      </a:lnTo>
                      <a:close/>
                    </a:path>
                  </a:pathLst>
                </a:custGeom>
                <a:solidFill>
                  <a:schemeClr val="accent1">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Freeform 192">
                  <a:extLst>
                    <a:ext uri="{FF2B5EF4-FFF2-40B4-BE49-F238E27FC236}">
                      <a16:creationId xmlns:a16="http://schemas.microsoft.com/office/drawing/2014/main" id="{5F899E36-E7B2-FE6A-F6A5-70BA656AD79B}"/>
                    </a:ext>
                  </a:extLst>
                </p:cNvPr>
                <p:cNvSpPr/>
                <p:nvPr/>
              </p:nvSpPr>
              <p:spPr bwMode="auto">
                <a:xfrm>
                  <a:off x="6445405" y="5102798"/>
                  <a:ext cx="334536" cy="767204"/>
                </a:xfrm>
                <a:custGeom>
                  <a:avLst/>
                  <a:gdLst>
                    <a:gd name="connsiteX0" fmla="*/ 0 w 334536"/>
                    <a:gd name="connsiteY0" fmla="*/ 628929 h 677994"/>
                    <a:gd name="connsiteX1" fmla="*/ 334536 w 334536"/>
                    <a:gd name="connsiteY1" fmla="*/ 677994 h 677994"/>
                    <a:gd name="connsiteX2" fmla="*/ 276550 w 334536"/>
                    <a:gd name="connsiteY2" fmla="*/ 0 h 677994"/>
                    <a:gd name="connsiteX3" fmla="*/ 138275 w 334536"/>
                    <a:gd name="connsiteY3" fmla="*/ 249788 h 677994"/>
                    <a:gd name="connsiteX4" fmla="*/ 0 w 334536"/>
                    <a:gd name="connsiteY4" fmla="*/ 628929 h 677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36" h="677994">
                      <a:moveTo>
                        <a:pt x="0" y="628929"/>
                      </a:moveTo>
                      <a:lnTo>
                        <a:pt x="334536" y="677994"/>
                      </a:lnTo>
                      <a:lnTo>
                        <a:pt x="276550" y="0"/>
                      </a:lnTo>
                      <a:lnTo>
                        <a:pt x="138275" y="249788"/>
                      </a:lnTo>
                      <a:lnTo>
                        <a:pt x="0" y="628929"/>
                      </a:lnTo>
                      <a:close/>
                    </a:path>
                  </a:pathLst>
                </a:custGeom>
                <a:solidFill>
                  <a:schemeClr val="accent1">
                    <a:alpha val="7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57" name="Freeform 156">
                <a:extLst>
                  <a:ext uri="{FF2B5EF4-FFF2-40B4-BE49-F238E27FC236}">
                    <a16:creationId xmlns:a16="http://schemas.microsoft.com/office/drawing/2014/main" id="{E14003A5-0429-07D4-F5ED-CC2DC43DF107}"/>
                  </a:ext>
                </a:extLst>
              </p:cNvPr>
              <p:cNvSpPr/>
              <p:nvPr/>
            </p:nvSpPr>
            <p:spPr bwMode="auto">
              <a:xfrm>
                <a:off x="6052883" y="2132114"/>
                <a:ext cx="1001174" cy="3718402"/>
              </a:xfrm>
              <a:custGeom>
                <a:avLst/>
                <a:gdLst>
                  <a:gd name="connsiteX0" fmla="*/ 0 w 994689"/>
                  <a:gd name="connsiteY0" fmla="*/ 0 h 3653139"/>
                  <a:gd name="connsiteX1" fmla="*/ 410365 w 994689"/>
                  <a:gd name="connsiteY1" fmla="*/ 892097 h 3653139"/>
                  <a:gd name="connsiteX2" fmla="*/ 606626 w 994689"/>
                  <a:gd name="connsiteY2" fmla="*/ 1521026 h 3653139"/>
                  <a:gd name="connsiteX3" fmla="*/ 860874 w 994689"/>
                  <a:gd name="connsiteY3" fmla="*/ 2524636 h 3653139"/>
                  <a:gd name="connsiteX4" fmla="*/ 994689 w 994689"/>
                  <a:gd name="connsiteY4" fmla="*/ 3653139 h 3653139"/>
                  <a:gd name="connsiteX0" fmla="*/ 0 w 1001174"/>
                  <a:gd name="connsiteY0" fmla="*/ 0 h 3704831"/>
                  <a:gd name="connsiteX1" fmla="*/ 410365 w 1001174"/>
                  <a:gd name="connsiteY1" fmla="*/ 892097 h 3704831"/>
                  <a:gd name="connsiteX2" fmla="*/ 606626 w 1001174"/>
                  <a:gd name="connsiteY2" fmla="*/ 1521026 h 3704831"/>
                  <a:gd name="connsiteX3" fmla="*/ 860874 w 1001174"/>
                  <a:gd name="connsiteY3" fmla="*/ 2524636 h 3704831"/>
                  <a:gd name="connsiteX4" fmla="*/ 1001174 w 1001174"/>
                  <a:gd name="connsiteY4" fmla="*/ 3704831 h 3704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174" h="3704831">
                    <a:moveTo>
                      <a:pt x="0" y="0"/>
                    </a:moveTo>
                    <a:cubicBezTo>
                      <a:pt x="154630" y="319296"/>
                      <a:pt x="309261" y="638593"/>
                      <a:pt x="410365" y="892097"/>
                    </a:cubicBezTo>
                    <a:cubicBezTo>
                      <a:pt x="511469" y="1145601"/>
                      <a:pt x="531541" y="1248936"/>
                      <a:pt x="606626" y="1521026"/>
                    </a:cubicBezTo>
                    <a:cubicBezTo>
                      <a:pt x="681711" y="1793116"/>
                      <a:pt x="796197" y="2169284"/>
                      <a:pt x="860874" y="2524636"/>
                    </a:cubicBezTo>
                    <a:cubicBezTo>
                      <a:pt x="925551" y="2879988"/>
                      <a:pt x="966605" y="3318255"/>
                      <a:pt x="1001174" y="3704831"/>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Freeform 171">
                <a:extLst>
                  <a:ext uri="{FF2B5EF4-FFF2-40B4-BE49-F238E27FC236}">
                    <a16:creationId xmlns:a16="http://schemas.microsoft.com/office/drawing/2014/main" id="{AE59A318-29EB-18A6-8764-23146C323D15}"/>
                  </a:ext>
                </a:extLst>
              </p:cNvPr>
              <p:cNvSpPr/>
              <p:nvPr/>
            </p:nvSpPr>
            <p:spPr bwMode="auto">
              <a:xfrm>
                <a:off x="6534615" y="1975996"/>
                <a:ext cx="241857" cy="3876164"/>
              </a:xfrm>
              <a:custGeom>
                <a:avLst/>
                <a:gdLst>
                  <a:gd name="connsiteX0" fmla="*/ 0 w 241857"/>
                  <a:gd name="connsiteY0" fmla="*/ 0 h 3876164"/>
                  <a:gd name="connsiteX1" fmla="*/ 102591 w 241857"/>
                  <a:gd name="connsiteY1" fmla="*/ 566482 h 3876164"/>
                  <a:gd name="connsiteX2" fmla="*/ 169498 w 241857"/>
                  <a:gd name="connsiteY2" fmla="*/ 1012531 h 3876164"/>
                  <a:gd name="connsiteX3" fmla="*/ 231945 w 241857"/>
                  <a:gd name="connsiteY3" fmla="*/ 1717288 h 3876164"/>
                  <a:gd name="connsiteX4" fmla="*/ 240866 w 241857"/>
                  <a:gd name="connsiteY4" fmla="*/ 2230244 h 3876164"/>
                  <a:gd name="connsiteX5" fmla="*/ 223024 w 241857"/>
                  <a:gd name="connsiteY5" fmla="*/ 2734279 h 3876164"/>
                  <a:gd name="connsiteX6" fmla="*/ 205182 w 241857"/>
                  <a:gd name="connsiteY6" fmla="*/ 3193709 h 3876164"/>
                  <a:gd name="connsiteX7" fmla="*/ 107051 w 241857"/>
                  <a:gd name="connsiteY7" fmla="*/ 3876164 h 3876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857" h="3876164">
                    <a:moveTo>
                      <a:pt x="0" y="0"/>
                    </a:moveTo>
                    <a:cubicBezTo>
                      <a:pt x="37170" y="198863"/>
                      <a:pt x="74341" y="397727"/>
                      <a:pt x="102591" y="566482"/>
                    </a:cubicBezTo>
                    <a:cubicBezTo>
                      <a:pt x="130841" y="735237"/>
                      <a:pt x="147939" y="820730"/>
                      <a:pt x="169498" y="1012531"/>
                    </a:cubicBezTo>
                    <a:cubicBezTo>
                      <a:pt x="191057" y="1204332"/>
                      <a:pt x="220050" y="1514336"/>
                      <a:pt x="231945" y="1717288"/>
                    </a:cubicBezTo>
                    <a:cubicBezTo>
                      <a:pt x="243840" y="1920240"/>
                      <a:pt x="242353" y="2060746"/>
                      <a:pt x="240866" y="2230244"/>
                    </a:cubicBezTo>
                    <a:cubicBezTo>
                      <a:pt x="239379" y="2399742"/>
                      <a:pt x="228971" y="2573702"/>
                      <a:pt x="223024" y="2734279"/>
                    </a:cubicBezTo>
                    <a:cubicBezTo>
                      <a:pt x="217077" y="2894856"/>
                      <a:pt x="224511" y="3003395"/>
                      <a:pt x="205182" y="3193709"/>
                    </a:cubicBezTo>
                    <a:cubicBezTo>
                      <a:pt x="185853" y="3384023"/>
                      <a:pt x="146452" y="3630093"/>
                      <a:pt x="107051" y="3876164"/>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8" name="Freeform 177">
                <a:extLst>
                  <a:ext uri="{FF2B5EF4-FFF2-40B4-BE49-F238E27FC236}">
                    <a16:creationId xmlns:a16="http://schemas.microsoft.com/office/drawing/2014/main" id="{288E9896-5B8D-B4AB-56BC-35E3332384CA}"/>
                  </a:ext>
                </a:extLst>
              </p:cNvPr>
              <p:cNvSpPr/>
              <p:nvPr/>
            </p:nvSpPr>
            <p:spPr bwMode="auto">
              <a:xfrm>
                <a:off x="6901463" y="2096429"/>
                <a:ext cx="806260" cy="2660462"/>
              </a:xfrm>
              <a:custGeom>
                <a:avLst/>
                <a:gdLst>
                  <a:gd name="connsiteX0" fmla="*/ 806260 w 806260"/>
                  <a:gd name="connsiteY0" fmla="*/ 0 h 2660462"/>
                  <a:gd name="connsiteX1" fmla="*/ 659064 w 806260"/>
                  <a:gd name="connsiteY1" fmla="*/ 370221 h 2660462"/>
                  <a:gd name="connsiteX2" fmla="*/ 480644 w 806260"/>
                  <a:gd name="connsiteY2" fmla="*/ 834111 h 2660462"/>
                  <a:gd name="connsiteX3" fmla="*/ 333448 w 806260"/>
                  <a:gd name="connsiteY3" fmla="*/ 1280160 h 2660462"/>
                  <a:gd name="connsiteX4" fmla="*/ 163950 w 806260"/>
                  <a:gd name="connsiteY4" fmla="*/ 1882326 h 2660462"/>
                  <a:gd name="connsiteX5" fmla="*/ 21214 w 806260"/>
                  <a:gd name="connsiteY5" fmla="*/ 2573702 h 2660462"/>
                  <a:gd name="connsiteX6" fmla="*/ 3372 w 806260"/>
                  <a:gd name="connsiteY6" fmla="*/ 2627228 h 266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6260" h="2660462">
                    <a:moveTo>
                      <a:pt x="806260" y="0"/>
                    </a:moveTo>
                    <a:cubicBezTo>
                      <a:pt x="759796" y="115601"/>
                      <a:pt x="713333" y="231203"/>
                      <a:pt x="659064" y="370221"/>
                    </a:cubicBezTo>
                    <a:cubicBezTo>
                      <a:pt x="604795" y="509240"/>
                      <a:pt x="534913" y="682454"/>
                      <a:pt x="480644" y="834111"/>
                    </a:cubicBezTo>
                    <a:cubicBezTo>
                      <a:pt x="426375" y="985768"/>
                      <a:pt x="386230" y="1105458"/>
                      <a:pt x="333448" y="1280160"/>
                    </a:cubicBezTo>
                    <a:cubicBezTo>
                      <a:pt x="280666" y="1454862"/>
                      <a:pt x="215989" y="1666736"/>
                      <a:pt x="163950" y="1882326"/>
                    </a:cubicBezTo>
                    <a:cubicBezTo>
                      <a:pt x="111911" y="2097916"/>
                      <a:pt x="47977" y="2449552"/>
                      <a:pt x="21214" y="2573702"/>
                    </a:cubicBezTo>
                    <a:cubicBezTo>
                      <a:pt x="-5549" y="2697852"/>
                      <a:pt x="-1089" y="2662540"/>
                      <a:pt x="3372" y="2627228"/>
                    </a:cubicBez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8" name="Freeform 187">
                <a:extLst>
                  <a:ext uri="{FF2B5EF4-FFF2-40B4-BE49-F238E27FC236}">
                    <a16:creationId xmlns:a16="http://schemas.microsoft.com/office/drawing/2014/main" id="{17CDADB0-D3C4-1724-417C-F99447ACAD53}"/>
                  </a:ext>
                </a:extLst>
              </p:cNvPr>
              <p:cNvSpPr/>
              <p:nvPr/>
            </p:nvSpPr>
            <p:spPr bwMode="auto">
              <a:xfrm>
                <a:off x="6864691" y="1940312"/>
                <a:ext cx="71368" cy="2734279"/>
              </a:xfrm>
              <a:custGeom>
                <a:avLst/>
                <a:gdLst>
                  <a:gd name="connsiteX0" fmla="*/ 71368 w 71368"/>
                  <a:gd name="connsiteY0" fmla="*/ 2734279 h 2734279"/>
                  <a:gd name="connsiteX1" fmla="*/ 0 w 71368"/>
                  <a:gd name="connsiteY1" fmla="*/ 0 h 2734279"/>
                </a:gdLst>
                <a:ahLst/>
                <a:cxnLst>
                  <a:cxn ang="0">
                    <a:pos x="connsiteX0" y="connsiteY0"/>
                  </a:cxn>
                  <a:cxn ang="0">
                    <a:pos x="connsiteX1" y="connsiteY1"/>
                  </a:cxn>
                </a:cxnLst>
                <a:rect l="l" t="t" r="r" b="b"/>
                <a:pathLst>
                  <a:path w="71368" h="2734279">
                    <a:moveTo>
                      <a:pt x="71368" y="2734279"/>
                    </a:moveTo>
                    <a:lnTo>
                      <a:pt x="0" y="0"/>
                    </a:lnTo>
                  </a:path>
                </a:pathLst>
              </a:custGeom>
              <a:noFill/>
              <a:ln w="28575">
                <a:solidFill>
                  <a:schemeClr val="accent1">
                    <a:alpha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Tree>
    <p:extLst>
      <p:ext uri="{BB962C8B-B14F-4D97-AF65-F5344CB8AC3E}">
        <p14:creationId xmlns:p14="http://schemas.microsoft.com/office/powerpoint/2010/main" val="2589366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4635858B-259C-31B2-61EC-DD17A925C2F9}"/>
              </a:ext>
            </a:extLst>
          </p:cNvPr>
          <p:cNvGrpSpPr/>
          <p:nvPr/>
        </p:nvGrpSpPr>
        <p:grpSpPr>
          <a:xfrm>
            <a:off x="1046899" y="3034903"/>
            <a:ext cx="4296625" cy="2748975"/>
            <a:chOff x="1046899" y="3034903"/>
            <a:chExt cx="4296625" cy="2748975"/>
          </a:xfrm>
        </p:grpSpPr>
        <p:sp>
          <p:nvSpPr>
            <p:cNvPr id="49" name="Rectangle 48">
              <a:extLst>
                <a:ext uri="{FF2B5EF4-FFF2-40B4-BE49-F238E27FC236}">
                  <a16:creationId xmlns:a16="http://schemas.microsoft.com/office/drawing/2014/main" id="{17D309F0-14CA-4A2A-EFC7-4450E4BE70D3}"/>
                </a:ext>
              </a:extLst>
            </p:cNvPr>
            <p:cNvSpPr/>
            <p:nvPr/>
          </p:nvSpPr>
          <p:spPr bwMode="auto">
            <a:xfrm>
              <a:off x="1046899" y="3034903"/>
              <a:ext cx="4296625"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a:t>
              </a:r>
            </a:p>
          </p:txBody>
        </p:sp>
        <p:sp>
          <p:nvSpPr>
            <p:cNvPr id="50" name="Rectangle 49">
              <a:extLst>
                <a:ext uri="{FF2B5EF4-FFF2-40B4-BE49-F238E27FC236}">
                  <a16:creationId xmlns:a16="http://schemas.microsoft.com/office/drawing/2014/main" id="{AF7AE651-A3BB-62CB-C8C5-FB7EBBF74B80}"/>
                </a:ext>
              </a:extLst>
            </p:cNvPr>
            <p:cNvSpPr/>
            <p:nvPr/>
          </p:nvSpPr>
          <p:spPr bwMode="auto">
            <a:xfrm>
              <a:off x="1046900" y="3181020"/>
              <a:ext cx="1957543"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5677294C-7B7D-B10A-DE40-C25BC9BF4D7F}"/>
                </a:ext>
              </a:extLst>
            </p:cNvPr>
            <p:cNvSpPr/>
            <p:nvPr/>
          </p:nvSpPr>
          <p:spPr bwMode="auto">
            <a:xfrm>
              <a:off x="1046900" y="3327137"/>
              <a:ext cx="1254975"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B51C87FA-3E50-74C4-6A1F-F42A632378FA}"/>
                </a:ext>
              </a:extLst>
            </p:cNvPr>
            <p:cNvSpPr/>
            <p:nvPr/>
          </p:nvSpPr>
          <p:spPr bwMode="auto">
            <a:xfrm>
              <a:off x="1046900" y="3473254"/>
              <a:ext cx="1210525"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608B9159-412A-BD36-A90E-2CD932355FF2}"/>
                </a:ext>
              </a:extLst>
            </p:cNvPr>
            <p:cNvSpPr/>
            <p:nvPr/>
          </p:nvSpPr>
          <p:spPr bwMode="auto">
            <a:xfrm>
              <a:off x="1046900" y="3619371"/>
              <a:ext cx="1035900"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B77A879D-FE9C-2D2E-E5FC-78E74491964F}"/>
                </a:ext>
              </a:extLst>
            </p:cNvPr>
            <p:cNvSpPr/>
            <p:nvPr/>
          </p:nvSpPr>
          <p:spPr bwMode="auto">
            <a:xfrm>
              <a:off x="1046899" y="3765488"/>
              <a:ext cx="987552"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3006EE10-CA55-BA06-440B-CF8984DC6451}"/>
                </a:ext>
              </a:extLst>
            </p:cNvPr>
            <p:cNvSpPr/>
            <p:nvPr/>
          </p:nvSpPr>
          <p:spPr bwMode="auto">
            <a:xfrm>
              <a:off x="1046900" y="3911605"/>
              <a:ext cx="713232"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D1FE35EA-2ED6-C645-0D61-0380EB4BB7DF}"/>
                </a:ext>
              </a:extLst>
            </p:cNvPr>
            <p:cNvSpPr/>
            <p:nvPr/>
          </p:nvSpPr>
          <p:spPr bwMode="auto">
            <a:xfrm>
              <a:off x="1046900" y="4057722"/>
              <a:ext cx="458050"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308FB07D-1978-0A6A-EC86-7A3D20AB3AC5}"/>
                </a:ext>
              </a:extLst>
            </p:cNvPr>
            <p:cNvSpPr/>
            <p:nvPr/>
          </p:nvSpPr>
          <p:spPr bwMode="auto">
            <a:xfrm>
              <a:off x="1046900" y="4203839"/>
              <a:ext cx="337400"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B6D3595A-9E0B-F5B0-764A-2A912C28D675}"/>
                </a:ext>
              </a:extLst>
            </p:cNvPr>
            <p:cNvSpPr/>
            <p:nvPr/>
          </p:nvSpPr>
          <p:spPr bwMode="auto">
            <a:xfrm>
              <a:off x="1046900" y="4349956"/>
              <a:ext cx="261200"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3FE4D03D-3A18-FB37-9944-9AE2EA3CEC9F}"/>
                </a:ext>
              </a:extLst>
            </p:cNvPr>
            <p:cNvSpPr/>
            <p:nvPr/>
          </p:nvSpPr>
          <p:spPr bwMode="auto">
            <a:xfrm>
              <a:off x="1046901" y="4496073"/>
              <a:ext cx="125032"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F4593A7D-A535-AFFB-7C78-3D005F05163B}"/>
                </a:ext>
              </a:extLst>
            </p:cNvPr>
            <p:cNvSpPr/>
            <p:nvPr/>
          </p:nvSpPr>
          <p:spPr bwMode="auto">
            <a:xfrm>
              <a:off x="1046900" y="4642190"/>
              <a:ext cx="18288"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1105AED7-2C46-9A6D-447C-51821252EB60}"/>
                </a:ext>
              </a:extLst>
            </p:cNvPr>
            <p:cNvSpPr/>
            <p:nvPr/>
          </p:nvSpPr>
          <p:spPr bwMode="auto">
            <a:xfrm>
              <a:off x="1046900" y="4788307"/>
              <a:ext cx="1338180" cy="11887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259FE1E3-044F-E368-8811-EE26551ECC73}"/>
                </a:ext>
              </a:extLst>
            </p:cNvPr>
            <p:cNvSpPr/>
            <p:nvPr/>
          </p:nvSpPr>
          <p:spPr bwMode="auto">
            <a:xfrm>
              <a:off x="1046900" y="4934424"/>
              <a:ext cx="759675" cy="11887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487AE5ED-0E0C-95A3-3320-9F2C4428FE9C}"/>
                </a:ext>
              </a:extLst>
            </p:cNvPr>
            <p:cNvSpPr/>
            <p:nvPr/>
          </p:nvSpPr>
          <p:spPr bwMode="auto">
            <a:xfrm>
              <a:off x="1046900" y="5080541"/>
              <a:ext cx="686650" cy="11887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51E5B01D-3DE9-7D0D-261A-3A4071D94C21}"/>
                </a:ext>
              </a:extLst>
            </p:cNvPr>
            <p:cNvSpPr/>
            <p:nvPr/>
          </p:nvSpPr>
          <p:spPr bwMode="auto">
            <a:xfrm>
              <a:off x="1046899" y="5226658"/>
              <a:ext cx="676656" cy="11887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E1E244AD-AFB4-B125-EBFE-12E34A1D4047}"/>
                </a:ext>
              </a:extLst>
            </p:cNvPr>
            <p:cNvSpPr/>
            <p:nvPr/>
          </p:nvSpPr>
          <p:spPr bwMode="auto">
            <a:xfrm>
              <a:off x="1046900" y="5372775"/>
              <a:ext cx="572350" cy="11887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20BED828-7006-FD6D-DD60-6E9D6673375D}"/>
                </a:ext>
              </a:extLst>
            </p:cNvPr>
            <p:cNvSpPr/>
            <p:nvPr/>
          </p:nvSpPr>
          <p:spPr bwMode="auto">
            <a:xfrm>
              <a:off x="1046900" y="5518892"/>
              <a:ext cx="508850" cy="11887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C148C884-1225-0522-CDD9-0BCCFBC9220A}"/>
                </a:ext>
              </a:extLst>
            </p:cNvPr>
            <p:cNvSpPr/>
            <p:nvPr/>
          </p:nvSpPr>
          <p:spPr bwMode="auto">
            <a:xfrm>
              <a:off x="1046900" y="5665006"/>
              <a:ext cx="360585" cy="11887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 name="Text Box 15">
            <a:extLst>
              <a:ext uri="{FF2B5EF4-FFF2-40B4-BE49-F238E27FC236}">
                <a16:creationId xmlns:a16="http://schemas.microsoft.com/office/drawing/2014/main" id="{632102F2-FD88-E005-4545-515C6FB450EC}"/>
              </a:ext>
            </a:extLst>
          </p:cNvPr>
          <p:cNvSpPr txBox="1">
            <a:spLocks noChangeArrowheads="1"/>
          </p:cNvSpPr>
          <p:nvPr/>
        </p:nvSpPr>
        <p:spPr bwMode="auto">
          <a:xfrm>
            <a:off x="412751" y="6380526"/>
            <a:ext cx="846577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Macarulla. ASCO GI 2024. Abstr 487. NCT05512377. Kim. Am J Surg Pathol. 2018;42:512. Kato. JCO Precis Oncol. 2018;PO.17.00235.</a:t>
            </a:r>
            <a:endPar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423548A2-3A32-3511-CA2A-F1B46686F9A0}"/>
              </a:ext>
            </a:extLst>
          </p:cNvPr>
          <p:cNvSpPr>
            <a:spLocks noGrp="1"/>
          </p:cNvSpPr>
          <p:nvPr>
            <p:ph type="title"/>
          </p:nvPr>
        </p:nvSpPr>
        <p:spPr/>
        <p:txBody>
          <a:bodyPr/>
          <a:lstStyle/>
          <a:p>
            <a:r>
              <a:rPr lang="en-US" dirty="0"/>
              <a:t>Phase I/II Trials of Brigimadlin in </a:t>
            </a:r>
            <a:r>
              <a:rPr lang="en-US" i="1" dirty="0"/>
              <a:t>MDM2</a:t>
            </a:r>
            <a:r>
              <a:rPr lang="en-US" dirty="0"/>
              <a:t>-Amplified BTC</a:t>
            </a:r>
          </a:p>
        </p:txBody>
      </p:sp>
      <p:sp>
        <p:nvSpPr>
          <p:cNvPr id="6" name="Content Placeholder 5">
            <a:extLst>
              <a:ext uri="{FF2B5EF4-FFF2-40B4-BE49-F238E27FC236}">
                <a16:creationId xmlns:a16="http://schemas.microsoft.com/office/drawing/2014/main" id="{B12518C3-BFFD-FF45-3548-7D083E76A45E}"/>
              </a:ext>
            </a:extLst>
          </p:cNvPr>
          <p:cNvSpPr>
            <a:spLocks noGrp="1"/>
          </p:cNvSpPr>
          <p:nvPr>
            <p:ph idx="1"/>
          </p:nvPr>
        </p:nvSpPr>
        <p:spPr/>
        <p:txBody>
          <a:bodyPr/>
          <a:lstStyle/>
          <a:p>
            <a:pPr marL="239713" indent="-239713">
              <a:spcBef>
                <a:spcPts val="400"/>
              </a:spcBef>
            </a:pPr>
            <a:r>
              <a:rPr lang="en-US" sz="2200" dirty="0">
                <a:latin typeface="+mn-lt"/>
              </a:rPr>
              <a:t>2 ongoing phase Ia/b trials of brigimadlin monotherapy or combination therapy with ezabenlimab (anti–PD-1 Ab) in solid tumors included advanced </a:t>
            </a:r>
            <a:r>
              <a:rPr lang="en-US" sz="2200" i="1" dirty="0">
                <a:latin typeface="+mn-lt"/>
              </a:rPr>
              <a:t>TP53</a:t>
            </a:r>
            <a:r>
              <a:rPr lang="en-US" sz="2200" dirty="0">
                <a:latin typeface="+mn-lt"/>
              </a:rPr>
              <a:t>-WT, </a:t>
            </a:r>
            <a:r>
              <a:rPr lang="en-US" sz="2200" i="1" dirty="0">
                <a:latin typeface="+mn-lt"/>
              </a:rPr>
              <a:t>MDM2</a:t>
            </a:r>
            <a:r>
              <a:rPr lang="en-US" sz="2200" dirty="0">
                <a:latin typeface="+mn-lt"/>
              </a:rPr>
              <a:t>-amplified BTC (N = 23)</a:t>
            </a:r>
          </a:p>
        </p:txBody>
      </p:sp>
      <p:sp>
        <p:nvSpPr>
          <p:cNvPr id="11" name="Text Box 15">
            <a:extLst>
              <a:ext uri="{FF2B5EF4-FFF2-40B4-BE49-F238E27FC236}">
                <a16:creationId xmlns:a16="http://schemas.microsoft.com/office/drawing/2014/main" id="{65A52941-434D-82CE-9A1C-14AB263DC759}"/>
              </a:ext>
            </a:extLst>
          </p:cNvPr>
          <p:cNvSpPr txBox="1">
            <a:spLocks noChangeArrowheads="1"/>
          </p:cNvSpPr>
          <p:nvPr/>
        </p:nvSpPr>
        <p:spPr bwMode="auto">
          <a:xfrm>
            <a:off x="1042179" y="2638708"/>
            <a:ext cx="4655044" cy="338554"/>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on Treatment and Response</a:t>
            </a:r>
            <a:endParaRPr kumimoji="0" lang="it-IT" altLang="en-US" sz="1600" b="1" i="0" u="none" strike="noStrike" kern="1200" cap="none" spc="-1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Content Placeholder 5">
            <a:extLst>
              <a:ext uri="{FF2B5EF4-FFF2-40B4-BE49-F238E27FC236}">
                <a16:creationId xmlns:a16="http://schemas.microsoft.com/office/drawing/2014/main" id="{A8B2259A-5CC4-3ACF-EC0C-D561E43F32D5}"/>
              </a:ext>
            </a:extLst>
          </p:cNvPr>
          <p:cNvSpPr txBox="1">
            <a:spLocks/>
          </p:cNvSpPr>
          <p:nvPr/>
        </p:nvSpPr>
        <p:spPr bwMode="auto">
          <a:xfrm>
            <a:off x="6364582" y="4349955"/>
            <a:ext cx="5231551" cy="1445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9713" marR="0" lvl="0" indent="-239713"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defRPr/>
            </a:pPr>
            <a:endParaRPr kumimoji="0" lang="en-US" sz="1800" b="0" i="0" u="none" strike="noStrike" kern="0" cap="none" spc="0" normalizeH="0" baseline="0" noProof="0" dirty="0">
              <a:ln>
                <a:noFill/>
              </a:ln>
              <a:solidFill>
                <a:srgbClr val="000000"/>
              </a:solidFill>
              <a:effectLst/>
              <a:uLnTx/>
              <a:uFillTx/>
              <a:latin typeface="Calibri"/>
              <a:ea typeface="+mn-ea"/>
              <a:cs typeface="+mn-cs"/>
            </a:endParaRPr>
          </a:p>
        </p:txBody>
      </p:sp>
      <p:graphicFrame>
        <p:nvGraphicFramePr>
          <p:cNvPr id="3" name="Content Placeholder 4">
            <a:extLst>
              <a:ext uri="{FF2B5EF4-FFF2-40B4-BE49-F238E27FC236}">
                <a16:creationId xmlns:a16="http://schemas.microsoft.com/office/drawing/2014/main" id="{CA832D6D-B295-5B7F-E6F1-06B0B1C4783E}"/>
              </a:ext>
            </a:extLst>
          </p:cNvPr>
          <p:cNvGraphicFramePr>
            <a:graphicFrameLocks/>
          </p:cNvGraphicFramePr>
          <p:nvPr>
            <p:extLst>
              <p:ext uri="{D42A27DB-BD31-4B8C-83A1-F6EECF244321}">
                <p14:modId xmlns:p14="http://schemas.microsoft.com/office/powerpoint/2010/main" val="2464191394"/>
              </p:ext>
            </p:extLst>
          </p:nvPr>
        </p:nvGraphicFramePr>
        <p:xfrm>
          <a:off x="6461791" y="2807985"/>
          <a:ext cx="4991378" cy="1249680"/>
        </p:xfrm>
        <a:graphic>
          <a:graphicData uri="http://schemas.openxmlformats.org/drawingml/2006/table">
            <a:tbl>
              <a:tblPr firstRow="1" bandRow="1">
                <a:tableStyleId>{0E3FDE45-AF77-4B5C-9715-49D594BDF05E}</a:tableStyleId>
              </a:tblPr>
              <a:tblGrid>
                <a:gridCol w="1354634">
                  <a:extLst>
                    <a:ext uri="{9D8B030D-6E8A-4147-A177-3AD203B41FA5}">
                      <a16:colId xmlns:a16="http://schemas.microsoft.com/office/drawing/2014/main" val="3741806511"/>
                    </a:ext>
                  </a:extLst>
                </a:gridCol>
                <a:gridCol w="1783231">
                  <a:extLst>
                    <a:ext uri="{9D8B030D-6E8A-4147-A177-3AD203B41FA5}">
                      <a16:colId xmlns:a16="http://schemas.microsoft.com/office/drawing/2014/main" val="1702997433"/>
                    </a:ext>
                  </a:extLst>
                </a:gridCol>
                <a:gridCol w="1853513">
                  <a:extLst>
                    <a:ext uri="{9D8B030D-6E8A-4147-A177-3AD203B41FA5}">
                      <a16:colId xmlns:a16="http://schemas.microsoft.com/office/drawing/2014/main" val="222999309"/>
                    </a:ext>
                  </a:extLst>
                </a:gridCol>
              </a:tblGrid>
              <a:tr h="26459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mn-lt"/>
                          <a:ea typeface="+mn-ea"/>
                          <a:cs typeface="+mn-cs"/>
                        </a:rPr>
                        <a:t>Best Response, n</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mn-lt"/>
                          <a:ea typeface="+mn-ea"/>
                          <a:cs typeface="+mn-cs"/>
                        </a:rPr>
                        <a:t>Monotherapy </a:t>
                      </a:r>
                      <a:br>
                        <a:rPr kumimoji="0" lang="en-US" sz="1600" b="1" i="0" u="none" strike="noStrike" kern="1200" cap="none" normalizeH="0" baseline="0" dirty="0">
                          <a:ln>
                            <a:noFill/>
                          </a:ln>
                          <a:solidFill>
                            <a:schemeClr val="tx1"/>
                          </a:solidFill>
                          <a:effectLst/>
                          <a:latin typeface="+mn-lt"/>
                          <a:ea typeface="+mn-ea"/>
                          <a:cs typeface="+mn-cs"/>
                        </a:rPr>
                      </a:br>
                      <a:r>
                        <a:rPr kumimoji="0" lang="en-US" sz="1600" b="1" i="0" u="none" strike="noStrike" kern="1200" cap="none" normalizeH="0" baseline="0" dirty="0">
                          <a:ln>
                            <a:noFill/>
                          </a:ln>
                          <a:solidFill>
                            <a:schemeClr val="tx1"/>
                          </a:solidFill>
                          <a:effectLst/>
                          <a:latin typeface="+mn-lt"/>
                          <a:ea typeface="+mn-ea"/>
                          <a:cs typeface="+mn-cs"/>
                        </a:rPr>
                        <a:t>(n = 12 evaluable)</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mn-lt"/>
                          <a:ea typeface="+mn-ea"/>
                          <a:cs typeface="+mn-cs"/>
                        </a:rPr>
                        <a:t>Combination </a:t>
                      </a:r>
                      <a:br>
                        <a:rPr kumimoji="0" lang="en-US" sz="1600" b="1" i="0" u="none" strike="noStrike" kern="1200" cap="none" normalizeH="0" baseline="0" dirty="0">
                          <a:ln>
                            <a:noFill/>
                          </a:ln>
                          <a:solidFill>
                            <a:schemeClr val="tx1"/>
                          </a:solidFill>
                          <a:effectLst/>
                          <a:latin typeface="+mn-lt"/>
                          <a:ea typeface="+mn-ea"/>
                          <a:cs typeface="+mn-cs"/>
                        </a:rPr>
                      </a:br>
                      <a:r>
                        <a:rPr kumimoji="0" lang="en-US" sz="1600" b="1" i="0" u="none" strike="noStrike" kern="1200" cap="none" normalizeH="0" baseline="0" dirty="0">
                          <a:ln>
                            <a:noFill/>
                          </a:ln>
                          <a:solidFill>
                            <a:schemeClr val="tx1"/>
                          </a:solidFill>
                          <a:effectLst/>
                          <a:latin typeface="+mn-lt"/>
                          <a:ea typeface="+mn-ea"/>
                          <a:cs typeface="+mn-cs"/>
                        </a:rPr>
                        <a:t>(n = 7 evaluable)</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15318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PR</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4</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600" b="0" i="0" u="none" strike="noStrike" kern="1200" cap="none" normalizeH="0" baseline="0" dirty="0">
                          <a:ln>
                            <a:noFill/>
                          </a:ln>
                          <a:solidFill>
                            <a:schemeClr val="bg2">
                              <a:lumMod val="10000"/>
                            </a:schemeClr>
                          </a:solidFill>
                          <a:effectLst/>
                          <a:latin typeface="+mn-lt"/>
                          <a:ea typeface="+mn-ea"/>
                          <a:cs typeface="+mn-cs"/>
                        </a:rPr>
                        <a:t>4</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38481350"/>
                  </a:ext>
                </a:extLst>
              </a:tr>
              <a:tr h="28978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SD</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6</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3</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9328677"/>
                  </a:ext>
                </a:extLst>
              </a:tr>
            </a:tbl>
          </a:graphicData>
        </a:graphic>
      </p:graphicFrame>
      <p:cxnSp>
        <p:nvCxnSpPr>
          <p:cNvPr id="8" name="Straight Connector 7">
            <a:extLst>
              <a:ext uri="{FF2B5EF4-FFF2-40B4-BE49-F238E27FC236}">
                <a16:creationId xmlns:a16="http://schemas.microsoft.com/office/drawing/2014/main" id="{773916D2-B7EF-CFD8-A4E7-01085676292D}"/>
              </a:ext>
            </a:extLst>
          </p:cNvPr>
          <p:cNvCxnSpPr>
            <a:cxnSpLocks/>
          </p:cNvCxnSpPr>
          <p:nvPr/>
        </p:nvCxnSpPr>
        <p:spPr bwMode="auto">
          <a:xfrm flipV="1">
            <a:off x="1042179" y="5838968"/>
            <a:ext cx="5001948" cy="0"/>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7FE500A4-6F2F-697C-7DD2-83CE9CC93063}"/>
              </a:ext>
            </a:extLst>
          </p:cNvPr>
          <p:cNvSpPr txBox="1"/>
          <p:nvPr/>
        </p:nvSpPr>
        <p:spPr bwMode="auto">
          <a:xfrm>
            <a:off x="3256319" y="5977542"/>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grpSp>
        <p:nvGrpSpPr>
          <p:cNvPr id="27" name="Group 26">
            <a:extLst>
              <a:ext uri="{FF2B5EF4-FFF2-40B4-BE49-F238E27FC236}">
                <a16:creationId xmlns:a16="http://schemas.microsoft.com/office/drawing/2014/main" id="{23794736-623D-18AD-EF13-75F2B1F25BB5}"/>
              </a:ext>
            </a:extLst>
          </p:cNvPr>
          <p:cNvGrpSpPr/>
          <p:nvPr/>
        </p:nvGrpSpPr>
        <p:grpSpPr>
          <a:xfrm>
            <a:off x="1042179" y="5831351"/>
            <a:ext cx="4905657" cy="64008"/>
            <a:chOff x="1042179" y="5733956"/>
            <a:chExt cx="4905657" cy="91440"/>
          </a:xfrm>
        </p:grpSpPr>
        <p:cxnSp>
          <p:nvCxnSpPr>
            <p:cNvPr id="16" name="Straight Connector 15">
              <a:extLst>
                <a:ext uri="{FF2B5EF4-FFF2-40B4-BE49-F238E27FC236}">
                  <a16:creationId xmlns:a16="http://schemas.microsoft.com/office/drawing/2014/main" id="{051CB07C-D969-4F61-940F-CED701709744}"/>
                </a:ext>
              </a:extLst>
            </p:cNvPr>
            <p:cNvCxnSpPr>
              <a:cxnSpLocks/>
            </p:cNvCxnSpPr>
            <p:nvPr/>
          </p:nvCxnSpPr>
          <p:spPr bwMode="auto">
            <a:xfrm>
              <a:off x="1042179"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CCFDCE8-D241-A480-8461-31E143E8B061}"/>
                </a:ext>
              </a:extLst>
            </p:cNvPr>
            <p:cNvCxnSpPr>
              <a:cxnSpLocks/>
            </p:cNvCxnSpPr>
            <p:nvPr/>
          </p:nvCxnSpPr>
          <p:spPr bwMode="auto">
            <a:xfrm>
              <a:off x="1532745"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93FFF88-2D7F-5512-6258-F6AA70A1DE0E}"/>
                </a:ext>
              </a:extLst>
            </p:cNvPr>
            <p:cNvCxnSpPr>
              <a:cxnSpLocks/>
            </p:cNvCxnSpPr>
            <p:nvPr/>
          </p:nvCxnSpPr>
          <p:spPr bwMode="auto">
            <a:xfrm>
              <a:off x="2023311"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68A5706-CB89-CD24-6150-270D47229674}"/>
                </a:ext>
              </a:extLst>
            </p:cNvPr>
            <p:cNvCxnSpPr>
              <a:cxnSpLocks/>
            </p:cNvCxnSpPr>
            <p:nvPr/>
          </p:nvCxnSpPr>
          <p:spPr bwMode="auto">
            <a:xfrm>
              <a:off x="2513877"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1F9ADCB-EE4C-4B2C-C76D-49594A6128FC}"/>
                </a:ext>
              </a:extLst>
            </p:cNvPr>
            <p:cNvCxnSpPr>
              <a:cxnSpLocks/>
            </p:cNvCxnSpPr>
            <p:nvPr/>
          </p:nvCxnSpPr>
          <p:spPr bwMode="auto">
            <a:xfrm>
              <a:off x="3004443"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8FB09CA-833D-9C49-D1F8-ED0DACF47AAC}"/>
                </a:ext>
              </a:extLst>
            </p:cNvPr>
            <p:cNvCxnSpPr>
              <a:cxnSpLocks/>
            </p:cNvCxnSpPr>
            <p:nvPr/>
          </p:nvCxnSpPr>
          <p:spPr bwMode="auto">
            <a:xfrm>
              <a:off x="3495009"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51B96BB-9763-B476-8D73-14B6FEA704C7}"/>
                </a:ext>
              </a:extLst>
            </p:cNvPr>
            <p:cNvCxnSpPr>
              <a:cxnSpLocks/>
            </p:cNvCxnSpPr>
            <p:nvPr/>
          </p:nvCxnSpPr>
          <p:spPr bwMode="auto">
            <a:xfrm>
              <a:off x="3985575"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B024651-D6B4-6FAE-3C0E-587389210D43}"/>
                </a:ext>
              </a:extLst>
            </p:cNvPr>
            <p:cNvCxnSpPr>
              <a:cxnSpLocks/>
            </p:cNvCxnSpPr>
            <p:nvPr/>
          </p:nvCxnSpPr>
          <p:spPr bwMode="auto">
            <a:xfrm>
              <a:off x="4476141"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801B399-2A84-AD67-1D19-6B68598BCD0D}"/>
                </a:ext>
              </a:extLst>
            </p:cNvPr>
            <p:cNvCxnSpPr>
              <a:cxnSpLocks/>
            </p:cNvCxnSpPr>
            <p:nvPr/>
          </p:nvCxnSpPr>
          <p:spPr bwMode="auto">
            <a:xfrm>
              <a:off x="4966707"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BC19AC9-6598-27E1-5E92-D3340AB54637}"/>
                </a:ext>
              </a:extLst>
            </p:cNvPr>
            <p:cNvCxnSpPr>
              <a:cxnSpLocks/>
            </p:cNvCxnSpPr>
            <p:nvPr/>
          </p:nvCxnSpPr>
          <p:spPr bwMode="auto">
            <a:xfrm>
              <a:off x="5457273" y="573395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20B042D-F874-D475-04B8-8C3482D53137}"/>
                </a:ext>
              </a:extLst>
            </p:cNvPr>
            <p:cNvCxnSpPr>
              <a:cxnSpLocks/>
            </p:cNvCxnSpPr>
            <p:nvPr/>
          </p:nvCxnSpPr>
          <p:spPr bwMode="auto">
            <a:xfrm>
              <a:off x="5947836" y="5733956"/>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296A0126-08D8-3046-D65A-A419570D1740}"/>
              </a:ext>
            </a:extLst>
          </p:cNvPr>
          <p:cNvSpPr txBox="1"/>
          <p:nvPr/>
        </p:nvSpPr>
        <p:spPr bwMode="auto">
          <a:xfrm>
            <a:off x="908718" y="583135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C21B2322-BF69-01FA-ADB6-E85921F404F2}"/>
              </a:ext>
            </a:extLst>
          </p:cNvPr>
          <p:cNvSpPr txBox="1"/>
          <p:nvPr/>
        </p:nvSpPr>
        <p:spPr bwMode="auto">
          <a:xfrm>
            <a:off x="1407485" y="583135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30" name="TextBox 29">
            <a:extLst>
              <a:ext uri="{FF2B5EF4-FFF2-40B4-BE49-F238E27FC236}">
                <a16:creationId xmlns:a16="http://schemas.microsoft.com/office/drawing/2014/main" id="{1EC85E56-5B21-88AB-F787-F4F9C2F6EAE1}"/>
              </a:ext>
            </a:extLst>
          </p:cNvPr>
          <p:cNvSpPr txBox="1"/>
          <p:nvPr/>
        </p:nvSpPr>
        <p:spPr bwMode="auto">
          <a:xfrm>
            <a:off x="1892663" y="583135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31" name="TextBox 30">
            <a:extLst>
              <a:ext uri="{FF2B5EF4-FFF2-40B4-BE49-F238E27FC236}">
                <a16:creationId xmlns:a16="http://schemas.microsoft.com/office/drawing/2014/main" id="{4E5676AC-88A9-65CA-E674-89620317BD7B}"/>
              </a:ext>
            </a:extLst>
          </p:cNvPr>
          <p:cNvSpPr txBox="1"/>
          <p:nvPr/>
        </p:nvSpPr>
        <p:spPr bwMode="auto">
          <a:xfrm>
            <a:off x="2385080" y="583135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32" name="TextBox 31">
            <a:extLst>
              <a:ext uri="{FF2B5EF4-FFF2-40B4-BE49-F238E27FC236}">
                <a16:creationId xmlns:a16="http://schemas.microsoft.com/office/drawing/2014/main" id="{7F211703-B720-A58F-3929-AD55E2E008AC}"/>
              </a:ext>
            </a:extLst>
          </p:cNvPr>
          <p:cNvSpPr txBox="1"/>
          <p:nvPr/>
        </p:nvSpPr>
        <p:spPr bwMode="auto">
          <a:xfrm>
            <a:off x="2834504" y="58313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3" name="TextBox 32">
            <a:extLst>
              <a:ext uri="{FF2B5EF4-FFF2-40B4-BE49-F238E27FC236}">
                <a16:creationId xmlns:a16="http://schemas.microsoft.com/office/drawing/2014/main" id="{2B45DC1C-216F-431E-87B7-B501FAF7EF71}"/>
              </a:ext>
            </a:extLst>
          </p:cNvPr>
          <p:cNvSpPr txBox="1"/>
          <p:nvPr/>
        </p:nvSpPr>
        <p:spPr bwMode="auto">
          <a:xfrm>
            <a:off x="3323746" y="58313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4" name="TextBox 33">
            <a:extLst>
              <a:ext uri="{FF2B5EF4-FFF2-40B4-BE49-F238E27FC236}">
                <a16:creationId xmlns:a16="http://schemas.microsoft.com/office/drawing/2014/main" id="{5D018C34-E4C5-FDFD-B424-D0D424E6A7D4}"/>
              </a:ext>
            </a:extLst>
          </p:cNvPr>
          <p:cNvSpPr txBox="1"/>
          <p:nvPr/>
        </p:nvSpPr>
        <p:spPr bwMode="auto">
          <a:xfrm>
            <a:off x="3815274" y="58313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35" name="TextBox 34">
            <a:extLst>
              <a:ext uri="{FF2B5EF4-FFF2-40B4-BE49-F238E27FC236}">
                <a16:creationId xmlns:a16="http://schemas.microsoft.com/office/drawing/2014/main" id="{A4638646-0B7E-AE86-A521-F009C8DE2ED3}"/>
              </a:ext>
            </a:extLst>
          </p:cNvPr>
          <p:cNvSpPr txBox="1"/>
          <p:nvPr/>
        </p:nvSpPr>
        <p:spPr bwMode="auto">
          <a:xfrm>
            <a:off x="4304516" y="58313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36" name="TextBox 35">
            <a:extLst>
              <a:ext uri="{FF2B5EF4-FFF2-40B4-BE49-F238E27FC236}">
                <a16:creationId xmlns:a16="http://schemas.microsoft.com/office/drawing/2014/main" id="{D2AF8CBE-D45B-2561-E281-E2CE4FF4DD7C}"/>
              </a:ext>
            </a:extLst>
          </p:cNvPr>
          <p:cNvSpPr txBox="1"/>
          <p:nvPr/>
        </p:nvSpPr>
        <p:spPr bwMode="auto">
          <a:xfrm>
            <a:off x="4796199" y="58313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7" name="TextBox 36">
            <a:extLst>
              <a:ext uri="{FF2B5EF4-FFF2-40B4-BE49-F238E27FC236}">
                <a16:creationId xmlns:a16="http://schemas.microsoft.com/office/drawing/2014/main" id="{120BA19A-E848-22CD-9C9D-682787AE3590}"/>
              </a:ext>
            </a:extLst>
          </p:cNvPr>
          <p:cNvSpPr txBox="1"/>
          <p:nvPr/>
        </p:nvSpPr>
        <p:spPr bwMode="auto">
          <a:xfrm>
            <a:off x="5284552" y="58313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38" name="TextBox 37">
            <a:extLst>
              <a:ext uri="{FF2B5EF4-FFF2-40B4-BE49-F238E27FC236}">
                <a16:creationId xmlns:a16="http://schemas.microsoft.com/office/drawing/2014/main" id="{70078091-6045-A94D-00AF-2891547FD48D}"/>
              </a:ext>
            </a:extLst>
          </p:cNvPr>
          <p:cNvSpPr txBox="1"/>
          <p:nvPr/>
        </p:nvSpPr>
        <p:spPr bwMode="auto">
          <a:xfrm>
            <a:off x="5776969" y="58313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grpSp>
        <p:nvGrpSpPr>
          <p:cNvPr id="46" name="Group 45">
            <a:extLst>
              <a:ext uri="{FF2B5EF4-FFF2-40B4-BE49-F238E27FC236}">
                <a16:creationId xmlns:a16="http://schemas.microsoft.com/office/drawing/2014/main" id="{EF5B75AA-A694-4A4E-C148-337279295814}"/>
              </a:ext>
            </a:extLst>
          </p:cNvPr>
          <p:cNvGrpSpPr/>
          <p:nvPr/>
        </p:nvGrpSpPr>
        <p:grpSpPr>
          <a:xfrm>
            <a:off x="4837427" y="3470762"/>
            <a:ext cx="832526" cy="830997"/>
            <a:chOff x="4957182" y="4485205"/>
            <a:chExt cx="832526" cy="830997"/>
          </a:xfrm>
        </p:grpSpPr>
        <p:sp>
          <p:nvSpPr>
            <p:cNvPr id="12" name="TextBox 11">
              <a:extLst>
                <a:ext uri="{FF2B5EF4-FFF2-40B4-BE49-F238E27FC236}">
                  <a16:creationId xmlns:a16="http://schemas.microsoft.com/office/drawing/2014/main" id="{BDBBB68D-0619-64F1-1E38-0760E83C71CB}"/>
                </a:ext>
              </a:extLst>
            </p:cNvPr>
            <p:cNvSpPr txBox="1"/>
            <p:nvPr/>
          </p:nvSpPr>
          <p:spPr bwMode="auto">
            <a:xfrm>
              <a:off x="5081886" y="4485205"/>
              <a:ext cx="7078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Ongoing</a:t>
              </a:r>
            </a:p>
          </p:txBody>
        </p:sp>
        <p:sp>
          <p:nvSpPr>
            <p:cNvPr id="39" name="Triangle 38">
              <a:extLst>
                <a:ext uri="{FF2B5EF4-FFF2-40B4-BE49-F238E27FC236}">
                  <a16:creationId xmlns:a16="http://schemas.microsoft.com/office/drawing/2014/main" id="{CCECD3D8-D1BD-B9AF-A55D-340C8278BF9F}"/>
                </a:ext>
              </a:extLst>
            </p:cNvPr>
            <p:cNvSpPr/>
            <p:nvPr/>
          </p:nvSpPr>
          <p:spPr bwMode="auto">
            <a:xfrm>
              <a:off x="5000997" y="4570222"/>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Triangle 39">
              <a:extLst>
                <a:ext uri="{FF2B5EF4-FFF2-40B4-BE49-F238E27FC236}">
                  <a16:creationId xmlns:a16="http://schemas.microsoft.com/office/drawing/2014/main" id="{37069EDA-A595-C79D-DD6D-ABA6400E660D}"/>
                </a:ext>
              </a:extLst>
            </p:cNvPr>
            <p:cNvSpPr/>
            <p:nvPr/>
          </p:nvSpPr>
          <p:spPr bwMode="auto">
            <a:xfrm>
              <a:off x="5000997" y="4745664"/>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2" name="Straight Arrow Connector 41">
              <a:extLst>
                <a:ext uri="{FF2B5EF4-FFF2-40B4-BE49-F238E27FC236}">
                  <a16:creationId xmlns:a16="http://schemas.microsoft.com/office/drawing/2014/main" id="{A682585B-138A-5DD0-36FC-57587AA60033}"/>
                </a:ext>
              </a:extLst>
            </p:cNvPr>
            <p:cNvCxnSpPr>
              <a:cxnSpLocks/>
            </p:cNvCxnSpPr>
            <p:nvPr/>
          </p:nvCxnSpPr>
          <p:spPr bwMode="auto">
            <a:xfrm>
              <a:off x="4957182" y="5175250"/>
              <a:ext cx="182880" cy="0"/>
            </a:xfrm>
            <a:prstGeom prst="straightConnector1">
              <a:avLst/>
            </a:prstGeom>
            <a:noFill/>
            <a:ln w="28575" cap="flat" cmpd="sng" algn="ctr">
              <a:solidFill>
                <a:schemeClr val="bg1"/>
              </a:solidFill>
              <a:prstDash val="solid"/>
              <a:round/>
              <a:headEnd type="none" w="med" len="med"/>
              <a:tailEnd type="triangle"/>
            </a:ln>
            <a:effectLst/>
          </p:spPr>
        </p:cxnSp>
        <p:sp>
          <p:nvSpPr>
            <p:cNvPr id="43" name="5-Point Star 42">
              <a:extLst>
                <a:ext uri="{FF2B5EF4-FFF2-40B4-BE49-F238E27FC236}">
                  <a16:creationId xmlns:a16="http://schemas.microsoft.com/office/drawing/2014/main" id="{7CE4AD87-3E94-0B5E-DA5F-368B6BD7CF2C}"/>
                </a:ext>
              </a:extLst>
            </p:cNvPr>
            <p:cNvSpPr/>
            <p:nvPr/>
          </p:nvSpPr>
          <p:spPr bwMode="auto">
            <a:xfrm>
              <a:off x="4997822" y="4921106"/>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7" name="TextBox 46">
            <a:extLst>
              <a:ext uri="{FF2B5EF4-FFF2-40B4-BE49-F238E27FC236}">
                <a16:creationId xmlns:a16="http://schemas.microsoft.com/office/drawing/2014/main" id="{CFD25E1C-D2C7-5803-25CF-64D8934E705F}"/>
              </a:ext>
            </a:extLst>
          </p:cNvPr>
          <p:cNvSpPr txBox="1"/>
          <p:nvPr/>
        </p:nvSpPr>
        <p:spPr bwMode="auto">
          <a:xfrm rot="16200000">
            <a:off x="89773" y="3753485"/>
            <a:ext cx="1207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Monotherapy</a:t>
            </a:r>
          </a:p>
        </p:txBody>
      </p:sp>
      <p:sp>
        <p:nvSpPr>
          <p:cNvPr id="48" name="TextBox 47">
            <a:extLst>
              <a:ext uri="{FF2B5EF4-FFF2-40B4-BE49-F238E27FC236}">
                <a16:creationId xmlns:a16="http://schemas.microsoft.com/office/drawing/2014/main" id="{322CE40F-B0E7-8D32-B60D-578247C06AAE}"/>
              </a:ext>
            </a:extLst>
          </p:cNvPr>
          <p:cNvSpPr txBox="1"/>
          <p:nvPr/>
        </p:nvSpPr>
        <p:spPr bwMode="auto">
          <a:xfrm rot="16200000">
            <a:off x="121000" y="5141103"/>
            <a:ext cx="1144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Combination</a:t>
            </a:r>
          </a:p>
        </p:txBody>
      </p:sp>
      <p:cxnSp>
        <p:nvCxnSpPr>
          <p:cNvPr id="69" name="Straight Arrow Connector 68">
            <a:extLst>
              <a:ext uri="{FF2B5EF4-FFF2-40B4-BE49-F238E27FC236}">
                <a16:creationId xmlns:a16="http://schemas.microsoft.com/office/drawing/2014/main" id="{B707A49D-AFF4-CD5A-FA96-24E59AB695FE}"/>
              </a:ext>
            </a:extLst>
          </p:cNvPr>
          <p:cNvCxnSpPr>
            <a:cxnSpLocks/>
          </p:cNvCxnSpPr>
          <p:nvPr/>
        </p:nvCxnSpPr>
        <p:spPr bwMode="auto">
          <a:xfrm>
            <a:off x="5397235" y="3101645"/>
            <a:ext cx="251302" cy="0"/>
          </a:xfrm>
          <a:prstGeom prst="straightConnector1">
            <a:avLst/>
          </a:prstGeom>
          <a:noFill/>
          <a:ln w="28575" cap="flat" cmpd="sng" algn="ctr">
            <a:solidFill>
              <a:schemeClr val="bg1"/>
            </a:solidFill>
            <a:prstDash val="solid"/>
            <a:round/>
            <a:headEnd type="none" w="med" len="med"/>
            <a:tailEnd type="triangle"/>
          </a:ln>
          <a:effectLst/>
        </p:spPr>
      </p:cxnSp>
      <p:cxnSp>
        <p:nvCxnSpPr>
          <p:cNvPr id="71" name="Straight Arrow Connector 70">
            <a:extLst>
              <a:ext uri="{FF2B5EF4-FFF2-40B4-BE49-F238E27FC236}">
                <a16:creationId xmlns:a16="http://schemas.microsoft.com/office/drawing/2014/main" id="{0395E508-ED9E-6EBF-D7FE-B7EA86E27636}"/>
              </a:ext>
            </a:extLst>
          </p:cNvPr>
          <p:cNvCxnSpPr>
            <a:cxnSpLocks/>
          </p:cNvCxnSpPr>
          <p:nvPr/>
        </p:nvCxnSpPr>
        <p:spPr bwMode="auto">
          <a:xfrm>
            <a:off x="1416523" y="4274488"/>
            <a:ext cx="251302" cy="0"/>
          </a:xfrm>
          <a:prstGeom prst="straightConnector1">
            <a:avLst/>
          </a:prstGeom>
          <a:noFill/>
          <a:ln w="28575" cap="flat" cmpd="sng" algn="ctr">
            <a:solidFill>
              <a:schemeClr val="bg1"/>
            </a:solidFill>
            <a:prstDash val="solid"/>
            <a:round/>
            <a:headEnd type="none" w="med" len="med"/>
            <a:tailEnd type="triangle"/>
          </a:ln>
          <a:effectLst/>
        </p:spPr>
      </p:cxnSp>
      <p:cxnSp>
        <p:nvCxnSpPr>
          <p:cNvPr id="72" name="Straight Arrow Connector 71">
            <a:extLst>
              <a:ext uri="{FF2B5EF4-FFF2-40B4-BE49-F238E27FC236}">
                <a16:creationId xmlns:a16="http://schemas.microsoft.com/office/drawing/2014/main" id="{9A63D968-3775-9362-21F8-2919ED80E512}"/>
              </a:ext>
            </a:extLst>
          </p:cNvPr>
          <p:cNvCxnSpPr>
            <a:cxnSpLocks/>
          </p:cNvCxnSpPr>
          <p:nvPr/>
        </p:nvCxnSpPr>
        <p:spPr bwMode="auto">
          <a:xfrm>
            <a:off x="1445098" y="5734988"/>
            <a:ext cx="251302" cy="0"/>
          </a:xfrm>
          <a:prstGeom prst="straightConnector1">
            <a:avLst/>
          </a:prstGeom>
          <a:noFill/>
          <a:ln w="28575" cap="flat" cmpd="sng" algn="ctr">
            <a:solidFill>
              <a:schemeClr val="bg1"/>
            </a:solidFill>
            <a:prstDash val="solid"/>
            <a:round/>
            <a:headEnd type="none" w="med" len="med"/>
            <a:tailEnd type="triangle"/>
          </a:ln>
          <a:effectLst/>
        </p:spPr>
      </p:cxnSp>
      <p:sp>
        <p:nvSpPr>
          <p:cNvPr id="73" name="5-Point Star 72">
            <a:extLst>
              <a:ext uri="{FF2B5EF4-FFF2-40B4-BE49-F238E27FC236}">
                <a16:creationId xmlns:a16="http://schemas.microsoft.com/office/drawing/2014/main" id="{3EFCC36C-1265-9055-AEA5-F54E078B4DA0}"/>
              </a:ext>
            </a:extLst>
          </p:cNvPr>
          <p:cNvSpPr/>
          <p:nvPr/>
        </p:nvSpPr>
        <p:spPr bwMode="auto">
          <a:xfrm>
            <a:off x="3126695" y="3195745"/>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5-Point Star 73">
            <a:extLst>
              <a:ext uri="{FF2B5EF4-FFF2-40B4-BE49-F238E27FC236}">
                <a16:creationId xmlns:a16="http://schemas.microsoft.com/office/drawing/2014/main" id="{542BBFBB-F948-C324-93CF-43656796D202}"/>
              </a:ext>
            </a:extLst>
          </p:cNvPr>
          <p:cNvSpPr/>
          <p:nvPr/>
        </p:nvSpPr>
        <p:spPr bwMode="auto">
          <a:xfrm>
            <a:off x="2308372" y="3489301"/>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5-Point Star 74">
            <a:extLst>
              <a:ext uri="{FF2B5EF4-FFF2-40B4-BE49-F238E27FC236}">
                <a16:creationId xmlns:a16="http://schemas.microsoft.com/office/drawing/2014/main" id="{C628BBDA-C079-0FE8-8D92-2EB6449802A0}"/>
              </a:ext>
            </a:extLst>
          </p:cNvPr>
          <p:cNvSpPr/>
          <p:nvPr/>
        </p:nvSpPr>
        <p:spPr bwMode="auto">
          <a:xfrm>
            <a:off x="1891586" y="3619010"/>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5-Point Star 75">
            <a:extLst>
              <a:ext uri="{FF2B5EF4-FFF2-40B4-BE49-F238E27FC236}">
                <a16:creationId xmlns:a16="http://schemas.microsoft.com/office/drawing/2014/main" id="{09AE7FBE-85DA-A9E8-B614-BD58F3472609}"/>
              </a:ext>
            </a:extLst>
          </p:cNvPr>
          <p:cNvSpPr/>
          <p:nvPr/>
        </p:nvSpPr>
        <p:spPr bwMode="auto">
          <a:xfrm>
            <a:off x="2521107" y="4780179"/>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5-Point Star 76">
            <a:extLst>
              <a:ext uri="{FF2B5EF4-FFF2-40B4-BE49-F238E27FC236}">
                <a16:creationId xmlns:a16="http://schemas.microsoft.com/office/drawing/2014/main" id="{E1DA19A1-EC32-D8CC-B0B8-85735116FC52}"/>
              </a:ext>
            </a:extLst>
          </p:cNvPr>
          <p:cNvSpPr/>
          <p:nvPr/>
        </p:nvSpPr>
        <p:spPr bwMode="auto">
          <a:xfrm>
            <a:off x="1192497" y="4494295"/>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5-Point Star 77">
            <a:extLst>
              <a:ext uri="{FF2B5EF4-FFF2-40B4-BE49-F238E27FC236}">
                <a16:creationId xmlns:a16="http://schemas.microsoft.com/office/drawing/2014/main" id="{6C0E2918-DE98-8EE8-AD09-787058541F56}"/>
              </a:ext>
            </a:extLst>
          </p:cNvPr>
          <p:cNvSpPr/>
          <p:nvPr/>
        </p:nvSpPr>
        <p:spPr bwMode="auto">
          <a:xfrm>
            <a:off x="1435100" y="4056650"/>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5-Point Star 78">
            <a:extLst>
              <a:ext uri="{FF2B5EF4-FFF2-40B4-BE49-F238E27FC236}">
                <a16:creationId xmlns:a16="http://schemas.microsoft.com/office/drawing/2014/main" id="{94A115AC-0289-156D-57E3-C6966BB7D3B4}"/>
              </a:ext>
            </a:extLst>
          </p:cNvPr>
          <p:cNvSpPr/>
          <p:nvPr/>
        </p:nvSpPr>
        <p:spPr bwMode="auto">
          <a:xfrm>
            <a:off x="1204560" y="4648194"/>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5-Point Star 80">
            <a:extLst>
              <a:ext uri="{FF2B5EF4-FFF2-40B4-BE49-F238E27FC236}">
                <a16:creationId xmlns:a16="http://schemas.microsoft.com/office/drawing/2014/main" id="{29096929-0897-F24B-2D53-02D1A3E43F01}"/>
              </a:ext>
            </a:extLst>
          </p:cNvPr>
          <p:cNvSpPr/>
          <p:nvPr/>
        </p:nvSpPr>
        <p:spPr bwMode="auto">
          <a:xfrm>
            <a:off x="2212732" y="5074537"/>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5-Point Star 81">
            <a:extLst>
              <a:ext uri="{FF2B5EF4-FFF2-40B4-BE49-F238E27FC236}">
                <a16:creationId xmlns:a16="http://schemas.microsoft.com/office/drawing/2014/main" id="{890D2231-4049-C597-593F-B6C854A3B618}"/>
              </a:ext>
            </a:extLst>
          </p:cNvPr>
          <p:cNvSpPr/>
          <p:nvPr/>
        </p:nvSpPr>
        <p:spPr bwMode="auto">
          <a:xfrm>
            <a:off x="1460967" y="5373509"/>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5-Point Star 82">
            <a:extLst>
              <a:ext uri="{FF2B5EF4-FFF2-40B4-BE49-F238E27FC236}">
                <a16:creationId xmlns:a16="http://schemas.microsoft.com/office/drawing/2014/main" id="{E16A299B-D96C-CFA3-ADE6-04936F1F81C9}"/>
              </a:ext>
            </a:extLst>
          </p:cNvPr>
          <p:cNvSpPr/>
          <p:nvPr/>
        </p:nvSpPr>
        <p:spPr bwMode="auto">
          <a:xfrm>
            <a:off x="1869808" y="5514672"/>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5" name="Group 94">
            <a:extLst>
              <a:ext uri="{FF2B5EF4-FFF2-40B4-BE49-F238E27FC236}">
                <a16:creationId xmlns:a16="http://schemas.microsoft.com/office/drawing/2014/main" id="{9BB1C24D-2299-0701-C168-64F68BA076D3}"/>
              </a:ext>
            </a:extLst>
          </p:cNvPr>
          <p:cNvGrpSpPr/>
          <p:nvPr/>
        </p:nvGrpSpPr>
        <p:grpSpPr>
          <a:xfrm>
            <a:off x="1207735" y="3034994"/>
            <a:ext cx="3938227" cy="104598"/>
            <a:chOff x="1207735" y="3034994"/>
            <a:chExt cx="3938227" cy="104598"/>
          </a:xfrm>
          <a:solidFill>
            <a:schemeClr val="accent6">
              <a:lumMod val="60000"/>
              <a:lumOff val="40000"/>
            </a:schemeClr>
          </a:solidFill>
        </p:grpSpPr>
        <p:sp>
          <p:nvSpPr>
            <p:cNvPr id="84" name="Triangle 83">
              <a:extLst>
                <a:ext uri="{FF2B5EF4-FFF2-40B4-BE49-F238E27FC236}">
                  <a16:creationId xmlns:a16="http://schemas.microsoft.com/office/drawing/2014/main" id="{5668B6EF-8F09-3A9E-6357-B682CC72A60B}"/>
                </a:ext>
              </a:extLst>
            </p:cNvPr>
            <p:cNvSpPr/>
            <p:nvPr/>
          </p:nvSpPr>
          <p:spPr bwMode="auto">
            <a:xfrm>
              <a:off x="1207735"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Triangle 84">
              <a:extLst>
                <a:ext uri="{FF2B5EF4-FFF2-40B4-BE49-F238E27FC236}">
                  <a16:creationId xmlns:a16="http://schemas.microsoft.com/office/drawing/2014/main" id="{334181DF-6F8E-B2B9-7B4C-D0D4B8B8948D}"/>
                </a:ext>
              </a:extLst>
            </p:cNvPr>
            <p:cNvSpPr/>
            <p:nvPr/>
          </p:nvSpPr>
          <p:spPr bwMode="auto">
            <a:xfrm>
              <a:off x="1441923"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Triangle 85">
              <a:extLst>
                <a:ext uri="{FF2B5EF4-FFF2-40B4-BE49-F238E27FC236}">
                  <a16:creationId xmlns:a16="http://schemas.microsoft.com/office/drawing/2014/main" id="{4EDF56A8-25DA-F0E8-E3BC-E181F867A8C0}"/>
                </a:ext>
              </a:extLst>
            </p:cNvPr>
            <p:cNvSpPr/>
            <p:nvPr/>
          </p:nvSpPr>
          <p:spPr bwMode="auto">
            <a:xfrm>
              <a:off x="1681687"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Triangle 86">
              <a:extLst>
                <a:ext uri="{FF2B5EF4-FFF2-40B4-BE49-F238E27FC236}">
                  <a16:creationId xmlns:a16="http://schemas.microsoft.com/office/drawing/2014/main" id="{6544A59E-CA12-9E67-B27D-9078D8B99347}"/>
                </a:ext>
              </a:extLst>
            </p:cNvPr>
            <p:cNvSpPr/>
            <p:nvPr/>
          </p:nvSpPr>
          <p:spPr bwMode="auto">
            <a:xfrm>
              <a:off x="1915875"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Triangle 87">
              <a:extLst>
                <a:ext uri="{FF2B5EF4-FFF2-40B4-BE49-F238E27FC236}">
                  <a16:creationId xmlns:a16="http://schemas.microsoft.com/office/drawing/2014/main" id="{A23D93AF-1738-839A-458A-0D0B59081FF3}"/>
                </a:ext>
              </a:extLst>
            </p:cNvPr>
            <p:cNvSpPr/>
            <p:nvPr/>
          </p:nvSpPr>
          <p:spPr bwMode="auto">
            <a:xfrm>
              <a:off x="2361405"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Triangle 88">
              <a:extLst>
                <a:ext uri="{FF2B5EF4-FFF2-40B4-BE49-F238E27FC236}">
                  <a16:creationId xmlns:a16="http://schemas.microsoft.com/office/drawing/2014/main" id="{66EDD77C-E93F-B8D1-2882-685D11DC2F85}"/>
                </a:ext>
              </a:extLst>
            </p:cNvPr>
            <p:cNvSpPr/>
            <p:nvPr/>
          </p:nvSpPr>
          <p:spPr bwMode="auto">
            <a:xfrm>
              <a:off x="2757227"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Triangle 89">
              <a:extLst>
                <a:ext uri="{FF2B5EF4-FFF2-40B4-BE49-F238E27FC236}">
                  <a16:creationId xmlns:a16="http://schemas.microsoft.com/office/drawing/2014/main" id="{36BE5C9E-52B8-9C2E-E294-4B2BF4F5C78E}"/>
                </a:ext>
              </a:extLst>
            </p:cNvPr>
            <p:cNvSpPr/>
            <p:nvPr/>
          </p:nvSpPr>
          <p:spPr bwMode="auto">
            <a:xfrm>
              <a:off x="3221267"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Triangle 90">
              <a:extLst>
                <a:ext uri="{FF2B5EF4-FFF2-40B4-BE49-F238E27FC236}">
                  <a16:creationId xmlns:a16="http://schemas.microsoft.com/office/drawing/2014/main" id="{DEE30AAE-BB0A-D4C6-6125-093C96CC7844}"/>
                </a:ext>
              </a:extLst>
            </p:cNvPr>
            <p:cNvSpPr/>
            <p:nvPr/>
          </p:nvSpPr>
          <p:spPr bwMode="auto">
            <a:xfrm>
              <a:off x="3670445"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Triangle 91">
              <a:extLst>
                <a:ext uri="{FF2B5EF4-FFF2-40B4-BE49-F238E27FC236}">
                  <a16:creationId xmlns:a16="http://schemas.microsoft.com/office/drawing/2014/main" id="{809597A5-695B-8842-12FF-A5C4C676E72F}"/>
                </a:ext>
              </a:extLst>
            </p:cNvPr>
            <p:cNvSpPr/>
            <p:nvPr/>
          </p:nvSpPr>
          <p:spPr bwMode="auto">
            <a:xfrm>
              <a:off x="4115269"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Triangle 92">
              <a:extLst>
                <a:ext uri="{FF2B5EF4-FFF2-40B4-BE49-F238E27FC236}">
                  <a16:creationId xmlns:a16="http://schemas.microsoft.com/office/drawing/2014/main" id="{295B4B0E-4820-9607-CBAD-49FD9FED41AF}"/>
                </a:ext>
              </a:extLst>
            </p:cNvPr>
            <p:cNvSpPr/>
            <p:nvPr/>
          </p:nvSpPr>
          <p:spPr bwMode="auto">
            <a:xfrm>
              <a:off x="4569784"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Triangle 93">
              <a:extLst>
                <a:ext uri="{FF2B5EF4-FFF2-40B4-BE49-F238E27FC236}">
                  <a16:creationId xmlns:a16="http://schemas.microsoft.com/office/drawing/2014/main" id="{6884FAE0-532C-CAE9-166D-243BC5460819}"/>
                </a:ext>
              </a:extLst>
            </p:cNvPr>
            <p:cNvSpPr/>
            <p:nvPr/>
          </p:nvSpPr>
          <p:spPr bwMode="auto">
            <a:xfrm>
              <a:off x="5031662" y="3034994"/>
              <a:ext cx="114300" cy="104598"/>
            </a:xfrm>
            <a:prstGeom prst="triangl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7" name="Triangle 96">
            <a:extLst>
              <a:ext uri="{FF2B5EF4-FFF2-40B4-BE49-F238E27FC236}">
                <a16:creationId xmlns:a16="http://schemas.microsoft.com/office/drawing/2014/main" id="{C1B2C75D-D48C-1904-7F0D-FF7D66DBF1FD}"/>
              </a:ext>
            </a:extLst>
          </p:cNvPr>
          <p:cNvSpPr/>
          <p:nvPr/>
        </p:nvSpPr>
        <p:spPr bwMode="auto">
          <a:xfrm>
            <a:off x="1104006" y="317876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Triangle 97">
            <a:extLst>
              <a:ext uri="{FF2B5EF4-FFF2-40B4-BE49-F238E27FC236}">
                <a16:creationId xmlns:a16="http://schemas.microsoft.com/office/drawing/2014/main" id="{D1E2A450-D2B5-8AC2-FF12-087FFB1AAAB5}"/>
              </a:ext>
            </a:extLst>
          </p:cNvPr>
          <p:cNvSpPr/>
          <p:nvPr/>
        </p:nvSpPr>
        <p:spPr bwMode="auto">
          <a:xfrm>
            <a:off x="1242944" y="317876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Triangle 98">
            <a:extLst>
              <a:ext uri="{FF2B5EF4-FFF2-40B4-BE49-F238E27FC236}">
                <a16:creationId xmlns:a16="http://schemas.microsoft.com/office/drawing/2014/main" id="{908B086B-33E5-EC44-AE06-78C0B09C2348}"/>
              </a:ext>
            </a:extLst>
          </p:cNvPr>
          <p:cNvSpPr/>
          <p:nvPr/>
        </p:nvSpPr>
        <p:spPr bwMode="auto">
          <a:xfrm>
            <a:off x="1466833" y="317876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Triangle 99">
            <a:extLst>
              <a:ext uri="{FF2B5EF4-FFF2-40B4-BE49-F238E27FC236}">
                <a16:creationId xmlns:a16="http://schemas.microsoft.com/office/drawing/2014/main" id="{4615EF5F-033C-9288-257E-6C1BC1815FCF}"/>
              </a:ext>
            </a:extLst>
          </p:cNvPr>
          <p:cNvSpPr/>
          <p:nvPr/>
        </p:nvSpPr>
        <p:spPr bwMode="auto">
          <a:xfrm>
            <a:off x="1688321" y="317876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Triangle 100">
            <a:extLst>
              <a:ext uri="{FF2B5EF4-FFF2-40B4-BE49-F238E27FC236}">
                <a16:creationId xmlns:a16="http://schemas.microsoft.com/office/drawing/2014/main" id="{3BA2B36F-B776-491C-ABEB-87744D1A0474}"/>
              </a:ext>
            </a:extLst>
          </p:cNvPr>
          <p:cNvSpPr/>
          <p:nvPr/>
        </p:nvSpPr>
        <p:spPr bwMode="auto">
          <a:xfrm>
            <a:off x="1908426" y="317876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Triangle 101">
            <a:extLst>
              <a:ext uri="{FF2B5EF4-FFF2-40B4-BE49-F238E27FC236}">
                <a16:creationId xmlns:a16="http://schemas.microsoft.com/office/drawing/2014/main" id="{7EF0F9EA-411F-03B5-BD66-65F686E696C5}"/>
              </a:ext>
            </a:extLst>
          </p:cNvPr>
          <p:cNvSpPr/>
          <p:nvPr/>
        </p:nvSpPr>
        <p:spPr bwMode="auto">
          <a:xfrm>
            <a:off x="2126448" y="317876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Triangle 102">
            <a:extLst>
              <a:ext uri="{FF2B5EF4-FFF2-40B4-BE49-F238E27FC236}">
                <a16:creationId xmlns:a16="http://schemas.microsoft.com/office/drawing/2014/main" id="{E5F7EF88-EC3D-01A3-EBC6-B62485FCC700}"/>
              </a:ext>
            </a:extLst>
          </p:cNvPr>
          <p:cNvSpPr/>
          <p:nvPr/>
        </p:nvSpPr>
        <p:spPr bwMode="auto">
          <a:xfrm>
            <a:off x="2361888" y="317876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Triangle 103">
            <a:extLst>
              <a:ext uri="{FF2B5EF4-FFF2-40B4-BE49-F238E27FC236}">
                <a16:creationId xmlns:a16="http://schemas.microsoft.com/office/drawing/2014/main" id="{28255316-E199-760A-5699-2000F6185BAC}"/>
              </a:ext>
            </a:extLst>
          </p:cNvPr>
          <p:cNvSpPr/>
          <p:nvPr/>
        </p:nvSpPr>
        <p:spPr bwMode="auto">
          <a:xfrm>
            <a:off x="2585641" y="317876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Triangle 104">
            <a:extLst>
              <a:ext uri="{FF2B5EF4-FFF2-40B4-BE49-F238E27FC236}">
                <a16:creationId xmlns:a16="http://schemas.microsoft.com/office/drawing/2014/main" id="{18E5B57A-05B4-D0E9-5311-8CC3AE537CBE}"/>
              </a:ext>
            </a:extLst>
          </p:cNvPr>
          <p:cNvSpPr/>
          <p:nvPr/>
        </p:nvSpPr>
        <p:spPr bwMode="auto">
          <a:xfrm>
            <a:off x="2916165" y="317876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Triangle 105">
            <a:extLst>
              <a:ext uri="{FF2B5EF4-FFF2-40B4-BE49-F238E27FC236}">
                <a16:creationId xmlns:a16="http://schemas.microsoft.com/office/drawing/2014/main" id="{C0E28C69-9DBF-EBDA-CDB9-AD82240E934A}"/>
              </a:ext>
            </a:extLst>
          </p:cNvPr>
          <p:cNvSpPr/>
          <p:nvPr/>
        </p:nvSpPr>
        <p:spPr bwMode="auto">
          <a:xfrm>
            <a:off x="1226443" y="4205112"/>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Triangle 108">
            <a:extLst>
              <a:ext uri="{FF2B5EF4-FFF2-40B4-BE49-F238E27FC236}">
                <a16:creationId xmlns:a16="http://schemas.microsoft.com/office/drawing/2014/main" id="{603437A7-A154-AD23-A320-6CA1DDF7031E}"/>
              </a:ext>
            </a:extLst>
          </p:cNvPr>
          <p:cNvSpPr/>
          <p:nvPr/>
        </p:nvSpPr>
        <p:spPr bwMode="auto">
          <a:xfrm>
            <a:off x="1192497" y="3473713"/>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Triangle 109">
            <a:extLst>
              <a:ext uri="{FF2B5EF4-FFF2-40B4-BE49-F238E27FC236}">
                <a16:creationId xmlns:a16="http://schemas.microsoft.com/office/drawing/2014/main" id="{EDA2D6DE-06DA-651E-3248-010E86815146}"/>
              </a:ext>
            </a:extLst>
          </p:cNvPr>
          <p:cNvSpPr/>
          <p:nvPr/>
        </p:nvSpPr>
        <p:spPr bwMode="auto">
          <a:xfrm>
            <a:off x="1483835" y="3473713"/>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Triangle 110">
            <a:extLst>
              <a:ext uri="{FF2B5EF4-FFF2-40B4-BE49-F238E27FC236}">
                <a16:creationId xmlns:a16="http://schemas.microsoft.com/office/drawing/2014/main" id="{13E71B30-7070-A961-9774-AF5C8BB014E7}"/>
              </a:ext>
            </a:extLst>
          </p:cNvPr>
          <p:cNvSpPr/>
          <p:nvPr/>
        </p:nvSpPr>
        <p:spPr bwMode="auto">
          <a:xfrm>
            <a:off x="1669624" y="3473713"/>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Triangle 111">
            <a:extLst>
              <a:ext uri="{FF2B5EF4-FFF2-40B4-BE49-F238E27FC236}">
                <a16:creationId xmlns:a16="http://schemas.microsoft.com/office/drawing/2014/main" id="{F8D75DFB-E80D-08E4-27E7-CBEBAB79231A}"/>
              </a:ext>
            </a:extLst>
          </p:cNvPr>
          <p:cNvSpPr/>
          <p:nvPr/>
        </p:nvSpPr>
        <p:spPr bwMode="auto">
          <a:xfrm>
            <a:off x="1872062" y="3473713"/>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Triangle 112">
            <a:extLst>
              <a:ext uri="{FF2B5EF4-FFF2-40B4-BE49-F238E27FC236}">
                <a16:creationId xmlns:a16="http://schemas.microsoft.com/office/drawing/2014/main" id="{C4E86E19-42BB-C18F-9BBD-8711DA946462}"/>
              </a:ext>
            </a:extLst>
          </p:cNvPr>
          <p:cNvSpPr/>
          <p:nvPr/>
        </p:nvSpPr>
        <p:spPr bwMode="auto">
          <a:xfrm>
            <a:off x="1218306" y="391547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Triangle 113">
            <a:extLst>
              <a:ext uri="{FF2B5EF4-FFF2-40B4-BE49-F238E27FC236}">
                <a16:creationId xmlns:a16="http://schemas.microsoft.com/office/drawing/2014/main" id="{38FEB260-2A1B-D2ED-FDDE-2782F385DB34}"/>
              </a:ext>
            </a:extLst>
          </p:cNvPr>
          <p:cNvSpPr/>
          <p:nvPr/>
        </p:nvSpPr>
        <p:spPr bwMode="auto">
          <a:xfrm>
            <a:off x="1404578" y="391547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Triangle 114">
            <a:extLst>
              <a:ext uri="{FF2B5EF4-FFF2-40B4-BE49-F238E27FC236}">
                <a16:creationId xmlns:a16="http://schemas.microsoft.com/office/drawing/2014/main" id="{07657F59-1C0C-D4B0-D152-7C5EB19EF8F2}"/>
              </a:ext>
            </a:extLst>
          </p:cNvPr>
          <p:cNvSpPr/>
          <p:nvPr/>
        </p:nvSpPr>
        <p:spPr bwMode="auto">
          <a:xfrm>
            <a:off x="1671768" y="391547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Triangle 115">
            <a:extLst>
              <a:ext uri="{FF2B5EF4-FFF2-40B4-BE49-F238E27FC236}">
                <a16:creationId xmlns:a16="http://schemas.microsoft.com/office/drawing/2014/main" id="{A711D69F-503A-BED2-8E33-ED622848DF88}"/>
              </a:ext>
            </a:extLst>
          </p:cNvPr>
          <p:cNvSpPr/>
          <p:nvPr/>
        </p:nvSpPr>
        <p:spPr bwMode="auto">
          <a:xfrm>
            <a:off x="1908221" y="3915470"/>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Triangle 116">
            <a:extLst>
              <a:ext uri="{FF2B5EF4-FFF2-40B4-BE49-F238E27FC236}">
                <a16:creationId xmlns:a16="http://schemas.microsoft.com/office/drawing/2014/main" id="{B810B832-5792-0B89-D851-197A1A0735B7}"/>
              </a:ext>
            </a:extLst>
          </p:cNvPr>
          <p:cNvSpPr/>
          <p:nvPr/>
        </p:nvSpPr>
        <p:spPr bwMode="auto">
          <a:xfrm>
            <a:off x="1437563" y="5079388"/>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Triangle 117">
            <a:extLst>
              <a:ext uri="{FF2B5EF4-FFF2-40B4-BE49-F238E27FC236}">
                <a16:creationId xmlns:a16="http://schemas.microsoft.com/office/drawing/2014/main" id="{32330721-3FFB-5DF2-23EE-13DBC07BB5D2}"/>
              </a:ext>
            </a:extLst>
          </p:cNvPr>
          <p:cNvSpPr/>
          <p:nvPr/>
        </p:nvSpPr>
        <p:spPr bwMode="auto">
          <a:xfrm>
            <a:off x="1663478" y="5079388"/>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Triangle 118">
            <a:extLst>
              <a:ext uri="{FF2B5EF4-FFF2-40B4-BE49-F238E27FC236}">
                <a16:creationId xmlns:a16="http://schemas.microsoft.com/office/drawing/2014/main" id="{6F685B20-4012-66AE-2E44-5B33925DB3D2}"/>
              </a:ext>
            </a:extLst>
          </p:cNvPr>
          <p:cNvSpPr/>
          <p:nvPr/>
        </p:nvSpPr>
        <p:spPr bwMode="auto">
          <a:xfrm>
            <a:off x="1849131" y="5079388"/>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Triangle 119">
            <a:extLst>
              <a:ext uri="{FF2B5EF4-FFF2-40B4-BE49-F238E27FC236}">
                <a16:creationId xmlns:a16="http://schemas.microsoft.com/office/drawing/2014/main" id="{FBC36E93-1F08-6D9F-DF8A-FE89848BA467}"/>
              </a:ext>
            </a:extLst>
          </p:cNvPr>
          <p:cNvSpPr/>
          <p:nvPr/>
        </p:nvSpPr>
        <p:spPr bwMode="auto">
          <a:xfrm>
            <a:off x="1240614" y="5519523"/>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Triangle 120">
            <a:extLst>
              <a:ext uri="{FF2B5EF4-FFF2-40B4-BE49-F238E27FC236}">
                <a16:creationId xmlns:a16="http://schemas.microsoft.com/office/drawing/2014/main" id="{120F7492-A3B1-7715-E418-AE52BB17FD1A}"/>
              </a:ext>
            </a:extLst>
          </p:cNvPr>
          <p:cNvSpPr/>
          <p:nvPr/>
        </p:nvSpPr>
        <p:spPr bwMode="auto">
          <a:xfrm>
            <a:off x="1457004" y="5519523"/>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Triangle 121">
            <a:extLst>
              <a:ext uri="{FF2B5EF4-FFF2-40B4-BE49-F238E27FC236}">
                <a16:creationId xmlns:a16="http://schemas.microsoft.com/office/drawing/2014/main" id="{90C37161-36A5-9626-1FDC-C9C6FE4826F5}"/>
              </a:ext>
            </a:extLst>
          </p:cNvPr>
          <p:cNvSpPr/>
          <p:nvPr/>
        </p:nvSpPr>
        <p:spPr bwMode="auto">
          <a:xfrm>
            <a:off x="1661707" y="5519523"/>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Triangle 122">
            <a:extLst>
              <a:ext uri="{FF2B5EF4-FFF2-40B4-BE49-F238E27FC236}">
                <a16:creationId xmlns:a16="http://schemas.microsoft.com/office/drawing/2014/main" id="{EC07BFCB-FA58-64E8-F0A6-0990486E5A70}"/>
              </a:ext>
            </a:extLst>
          </p:cNvPr>
          <p:cNvSpPr/>
          <p:nvPr/>
        </p:nvSpPr>
        <p:spPr bwMode="auto">
          <a:xfrm>
            <a:off x="1416523" y="4936004"/>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Triangle 123">
            <a:extLst>
              <a:ext uri="{FF2B5EF4-FFF2-40B4-BE49-F238E27FC236}">
                <a16:creationId xmlns:a16="http://schemas.microsoft.com/office/drawing/2014/main" id="{EA4DA528-1262-2B29-77AA-6FBEB4FF9184}"/>
              </a:ext>
            </a:extLst>
          </p:cNvPr>
          <p:cNvSpPr/>
          <p:nvPr/>
        </p:nvSpPr>
        <p:spPr bwMode="auto">
          <a:xfrm>
            <a:off x="1639263" y="4936004"/>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Triangle 124">
            <a:extLst>
              <a:ext uri="{FF2B5EF4-FFF2-40B4-BE49-F238E27FC236}">
                <a16:creationId xmlns:a16="http://schemas.microsoft.com/office/drawing/2014/main" id="{56FA06AA-2D03-65C4-7A6E-ED968AF7AEB8}"/>
              </a:ext>
            </a:extLst>
          </p:cNvPr>
          <p:cNvSpPr/>
          <p:nvPr/>
        </p:nvSpPr>
        <p:spPr bwMode="auto">
          <a:xfrm>
            <a:off x="2209091" y="4936004"/>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Triangle 125">
            <a:extLst>
              <a:ext uri="{FF2B5EF4-FFF2-40B4-BE49-F238E27FC236}">
                <a16:creationId xmlns:a16="http://schemas.microsoft.com/office/drawing/2014/main" id="{75762FE4-DC9C-4091-56B0-F99E4B972F7D}"/>
              </a:ext>
            </a:extLst>
          </p:cNvPr>
          <p:cNvSpPr/>
          <p:nvPr/>
        </p:nvSpPr>
        <p:spPr bwMode="auto">
          <a:xfrm>
            <a:off x="1183685" y="4792419"/>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Triangle 126">
            <a:extLst>
              <a:ext uri="{FF2B5EF4-FFF2-40B4-BE49-F238E27FC236}">
                <a16:creationId xmlns:a16="http://schemas.microsoft.com/office/drawing/2014/main" id="{54132F86-DFC2-86EF-4E37-75E33DACB7CB}"/>
              </a:ext>
            </a:extLst>
          </p:cNvPr>
          <p:cNvSpPr/>
          <p:nvPr/>
        </p:nvSpPr>
        <p:spPr bwMode="auto">
          <a:xfrm>
            <a:off x="1415950" y="4792419"/>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Triangle 127">
            <a:extLst>
              <a:ext uri="{FF2B5EF4-FFF2-40B4-BE49-F238E27FC236}">
                <a16:creationId xmlns:a16="http://schemas.microsoft.com/office/drawing/2014/main" id="{892CEB55-90D7-DC2D-C2F3-B3B52EEF7E7F}"/>
              </a:ext>
            </a:extLst>
          </p:cNvPr>
          <p:cNvSpPr/>
          <p:nvPr/>
        </p:nvSpPr>
        <p:spPr bwMode="auto">
          <a:xfrm>
            <a:off x="1642878" y="4792419"/>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Triangle 128">
            <a:extLst>
              <a:ext uri="{FF2B5EF4-FFF2-40B4-BE49-F238E27FC236}">
                <a16:creationId xmlns:a16="http://schemas.microsoft.com/office/drawing/2014/main" id="{FB4E1199-5DDF-196C-93E0-67C18F31C57C}"/>
              </a:ext>
            </a:extLst>
          </p:cNvPr>
          <p:cNvSpPr/>
          <p:nvPr/>
        </p:nvSpPr>
        <p:spPr bwMode="auto">
          <a:xfrm>
            <a:off x="1857423" y="4936004"/>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Triangle 129">
            <a:extLst>
              <a:ext uri="{FF2B5EF4-FFF2-40B4-BE49-F238E27FC236}">
                <a16:creationId xmlns:a16="http://schemas.microsoft.com/office/drawing/2014/main" id="{4CB88769-1E62-FC91-9331-55617DEC36BE}"/>
              </a:ext>
            </a:extLst>
          </p:cNvPr>
          <p:cNvSpPr/>
          <p:nvPr/>
        </p:nvSpPr>
        <p:spPr bwMode="auto">
          <a:xfrm>
            <a:off x="1856360" y="4792419"/>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Triangle 130">
            <a:extLst>
              <a:ext uri="{FF2B5EF4-FFF2-40B4-BE49-F238E27FC236}">
                <a16:creationId xmlns:a16="http://schemas.microsoft.com/office/drawing/2014/main" id="{D63588F0-1437-239D-DB81-B1293D88348E}"/>
              </a:ext>
            </a:extLst>
          </p:cNvPr>
          <p:cNvSpPr/>
          <p:nvPr/>
        </p:nvSpPr>
        <p:spPr bwMode="auto">
          <a:xfrm>
            <a:off x="2324588" y="4792419"/>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Triangle 131">
            <a:extLst>
              <a:ext uri="{FF2B5EF4-FFF2-40B4-BE49-F238E27FC236}">
                <a16:creationId xmlns:a16="http://schemas.microsoft.com/office/drawing/2014/main" id="{8F9A7B4A-C8C5-A3AF-6712-99F0BD641F40}"/>
              </a:ext>
            </a:extLst>
          </p:cNvPr>
          <p:cNvSpPr/>
          <p:nvPr/>
        </p:nvSpPr>
        <p:spPr bwMode="auto">
          <a:xfrm>
            <a:off x="1679989" y="4936004"/>
            <a:ext cx="114300" cy="104598"/>
          </a:xfrm>
          <a:prstGeom prst="triangl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Triangle 133">
            <a:extLst>
              <a:ext uri="{FF2B5EF4-FFF2-40B4-BE49-F238E27FC236}">
                <a16:creationId xmlns:a16="http://schemas.microsoft.com/office/drawing/2014/main" id="{0DB15764-54A0-D992-69CE-5EDA149AA10F}"/>
              </a:ext>
            </a:extLst>
          </p:cNvPr>
          <p:cNvSpPr/>
          <p:nvPr/>
        </p:nvSpPr>
        <p:spPr bwMode="auto">
          <a:xfrm>
            <a:off x="1308266" y="3328210"/>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Triangle 134">
            <a:extLst>
              <a:ext uri="{FF2B5EF4-FFF2-40B4-BE49-F238E27FC236}">
                <a16:creationId xmlns:a16="http://schemas.microsoft.com/office/drawing/2014/main" id="{90DB8E67-0793-6822-D49F-5910B98C9789}"/>
              </a:ext>
            </a:extLst>
          </p:cNvPr>
          <p:cNvSpPr/>
          <p:nvPr/>
        </p:nvSpPr>
        <p:spPr bwMode="auto">
          <a:xfrm>
            <a:off x="1486556" y="3328210"/>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Triangle 135">
            <a:extLst>
              <a:ext uri="{FF2B5EF4-FFF2-40B4-BE49-F238E27FC236}">
                <a16:creationId xmlns:a16="http://schemas.microsoft.com/office/drawing/2014/main" id="{BB2529AC-CF3A-C314-1CBD-DD4EEBB79EA0}"/>
              </a:ext>
            </a:extLst>
          </p:cNvPr>
          <p:cNvSpPr/>
          <p:nvPr/>
        </p:nvSpPr>
        <p:spPr bwMode="auto">
          <a:xfrm>
            <a:off x="1710309" y="3328210"/>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Triangle 136">
            <a:extLst>
              <a:ext uri="{FF2B5EF4-FFF2-40B4-BE49-F238E27FC236}">
                <a16:creationId xmlns:a16="http://schemas.microsoft.com/office/drawing/2014/main" id="{B5B7E592-59F0-3963-C26B-8AA5C11F8D60}"/>
              </a:ext>
            </a:extLst>
          </p:cNvPr>
          <p:cNvSpPr/>
          <p:nvPr/>
        </p:nvSpPr>
        <p:spPr bwMode="auto">
          <a:xfrm>
            <a:off x="1930141" y="3328210"/>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Triangle 137">
            <a:extLst>
              <a:ext uri="{FF2B5EF4-FFF2-40B4-BE49-F238E27FC236}">
                <a16:creationId xmlns:a16="http://schemas.microsoft.com/office/drawing/2014/main" id="{E91EDA9B-3715-E39D-EFCC-E389A77616C5}"/>
              </a:ext>
            </a:extLst>
          </p:cNvPr>
          <p:cNvSpPr/>
          <p:nvPr/>
        </p:nvSpPr>
        <p:spPr bwMode="auto">
          <a:xfrm>
            <a:off x="1230175" y="4352140"/>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Triangle 138">
            <a:extLst>
              <a:ext uri="{FF2B5EF4-FFF2-40B4-BE49-F238E27FC236}">
                <a16:creationId xmlns:a16="http://schemas.microsoft.com/office/drawing/2014/main" id="{644EE004-E4AB-7051-371C-68A5EA82C594}"/>
              </a:ext>
            </a:extLst>
          </p:cNvPr>
          <p:cNvSpPr/>
          <p:nvPr/>
        </p:nvSpPr>
        <p:spPr bwMode="auto">
          <a:xfrm>
            <a:off x="1145063" y="3767278"/>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Triangle 139">
            <a:extLst>
              <a:ext uri="{FF2B5EF4-FFF2-40B4-BE49-F238E27FC236}">
                <a16:creationId xmlns:a16="http://schemas.microsoft.com/office/drawing/2014/main" id="{8529AAEA-4AD1-7F75-26A5-872079F52F53}"/>
              </a:ext>
            </a:extLst>
          </p:cNvPr>
          <p:cNvSpPr/>
          <p:nvPr/>
        </p:nvSpPr>
        <p:spPr bwMode="auto">
          <a:xfrm>
            <a:off x="1437653" y="3767278"/>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Triangle 140">
            <a:extLst>
              <a:ext uri="{FF2B5EF4-FFF2-40B4-BE49-F238E27FC236}">
                <a16:creationId xmlns:a16="http://schemas.microsoft.com/office/drawing/2014/main" id="{691F0E39-8C46-3755-4259-2090BECEBDE9}"/>
              </a:ext>
            </a:extLst>
          </p:cNvPr>
          <p:cNvSpPr/>
          <p:nvPr/>
        </p:nvSpPr>
        <p:spPr bwMode="auto">
          <a:xfrm>
            <a:off x="1699506" y="3767278"/>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Triangle 141">
            <a:extLst>
              <a:ext uri="{FF2B5EF4-FFF2-40B4-BE49-F238E27FC236}">
                <a16:creationId xmlns:a16="http://schemas.microsoft.com/office/drawing/2014/main" id="{3472DAE3-1D40-6ED1-2CBD-C776FA2EDF13}"/>
              </a:ext>
            </a:extLst>
          </p:cNvPr>
          <p:cNvSpPr/>
          <p:nvPr/>
        </p:nvSpPr>
        <p:spPr bwMode="auto">
          <a:xfrm>
            <a:off x="1859013" y="3767278"/>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Triangle 142">
            <a:extLst>
              <a:ext uri="{FF2B5EF4-FFF2-40B4-BE49-F238E27FC236}">
                <a16:creationId xmlns:a16="http://schemas.microsoft.com/office/drawing/2014/main" id="{385BB653-8D9D-73AC-68DE-C7C8FFAE2AF6}"/>
              </a:ext>
            </a:extLst>
          </p:cNvPr>
          <p:cNvSpPr/>
          <p:nvPr/>
        </p:nvSpPr>
        <p:spPr bwMode="auto">
          <a:xfrm>
            <a:off x="1215600" y="4059675"/>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Triangle 143">
            <a:extLst>
              <a:ext uri="{FF2B5EF4-FFF2-40B4-BE49-F238E27FC236}">
                <a16:creationId xmlns:a16="http://schemas.microsoft.com/office/drawing/2014/main" id="{1F9B709F-A487-DE6D-7644-43EF8B65DA33}"/>
              </a:ext>
            </a:extLst>
          </p:cNvPr>
          <p:cNvSpPr/>
          <p:nvPr/>
        </p:nvSpPr>
        <p:spPr bwMode="auto">
          <a:xfrm>
            <a:off x="1214710" y="3620720"/>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Triangle 144">
            <a:extLst>
              <a:ext uri="{FF2B5EF4-FFF2-40B4-BE49-F238E27FC236}">
                <a16:creationId xmlns:a16="http://schemas.microsoft.com/office/drawing/2014/main" id="{E4AB6780-A795-F665-163B-9E134954C575}"/>
              </a:ext>
            </a:extLst>
          </p:cNvPr>
          <p:cNvSpPr/>
          <p:nvPr/>
        </p:nvSpPr>
        <p:spPr bwMode="auto">
          <a:xfrm>
            <a:off x="1453325" y="3620720"/>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Triangle 145">
            <a:extLst>
              <a:ext uri="{FF2B5EF4-FFF2-40B4-BE49-F238E27FC236}">
                <a16:creationId xmlns:a16="http://schemas.microsoft.com/office/drawing/2014/main" id="{AE4B7DE3-B300-2C78-5D1F-055A944A0AE0}"/>
              </a:ext>
            </a:extLst>
          </p:cNvPr>
          <p:cNvSpPr/>
          <p:nvPr/>
        </p:nvSpPr>
        <p:spPr bwMode="auto">
          <a:xfrm>
            <a:off x="1670728" y="3620720"/>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Triangle 146">
            <a:extLst>
              <a:ext uri="{FF2B5EF4-FFF2-40B4-BE49-F238E27FC236}">
                <a16:creationId xmlns:a16="http://schemas.microsoft.com/office/drawing/2014/main" id="{42D72C7A-8A43-6058-E4CC-79FCB55D7DF4}"/>
              </a:ext>
            </a:extLst>
          </p:cNvPr>
          <p:cNvSpPr/>
          <p:nvPr/>
        </p:nvSpPr>
        <p:spPr bwMode="auto">
          <a:xfrm>
            <a:off x="1177636" y="5079388"/>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Triangle 147">
            <a:extLst>
              <a:ext uri="{FF2B5EF4-FFF2-40B4-BE49-F238E27FC236}">
                <a16:creationId xmlns:a16="http://schemas.microsoft.com/office/drawing/2014/main" id="{95A359DF-8827-B94E-B16D-474B04FBD90D}"/>
              </a:ext>
            </a:extLst>
          </p:cNvPr>
          <p:cNvSpPr/>
          <p:nvPr/>
        </p:nvSpPr>
        <p:spPr bwMode="auto">
          <a:xfrm>
            <a:off x="1177724" y="5224757"/>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Triangle 148">
            <a:extLst>
              <a:ext uri="{FF2B5EF4-FFF2-40B4-BE49-F238E27FC236}">
                <a16:creationId xmlns:a16="http://schemas.microsoft.com/office/drawing/2014/main" id="{CE8F9A0A-C6FF-EEE4-BEBF-02E7D6306D46}"/>
              </a:ext>
            </a:extLst>
          </p:cNvPr>
          <p:cNvSpPr/>
          <p:nvPr/>
        </p:nvSpPr>
        <p:spPr bwMode="auto">
          <a:xfrm>
            <a:off x="1572927" y="5224757"/>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Triangle 149">
            <a:extLst>
              <a:ext uri="{FF2B5EF4-FFF2-40B4-BE49-F238E27FC236}">
                <a16:creationId xmlns:a16="http://schemas.microsoft.com/office/drawing/2014/main" id="{DA3EF8BD-D657-7EC0-0794-A7FEABBF765E}"/>
              </a:ext>
            </a:extLst>
          </p:cNvPr>
          <p:cNvSpPr/>
          <p:nvPr/>
        </p:nvSpPr>
        <p:spPr bwMode="auto">
          <a:xfrm>
            <a:off x="1789584" y="5224757"/>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Triangle 150">
            <a:extLst>
              <a:ext uri="{FF2B5EF4-FFF2-40B4-BE49-F238E27FC236}">
                <a16:creationId xmlns:a16="http://schemas.microsoft.com/office/drawing/2014/main" id="{7920026A-28EA-D40F-471E-4989C44CE215}"/>
              </a:ext>
            </a:extLst>
          </p:cNvPr>
          <p:cNvSpPr/>
          <p:nvPr/>
        </p:nvSpPr>
        <p:spPr bwMode="auto">
          <a:xfrm>
            <a:off x="1105475" y="4936004"/>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Triangle 151">
            <a:extLst>
              <a:ext uri="{FF2B5EF4-FFF2-40B4-BE49-F238E27FC236}">
                <a16:creationId xmlns:a16="http://schemas.microsoft.com/office/drawing/2014/main" id="{CFF5CC30-A513-9155-A8E1-5D133AAC4CC9}"/>
              </a:ext>
            </a:extLst>
          </p:cNvPr>
          <p:cNvSpPr/>
          <p:nvPr/>
        </p:nvSpPr>
        <p:spPr bwMode="auto">
          <a:xfrm>
            <a:off x="1198040" y="4936004"/>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Triangle 152">
            <a:extLst>
              <a:ext uri="{FF2B5EF4-FFF2-40B4-BE49-F238E27FC236}">
                <a16:creationId xmlns:a16="http://schemas.microsoft.com/office/drawing/2014/main" id="{82B6B6F4-5F72-2EDC-C515-6D182F1D54CE}"/>
              </a:ext>
            </a:extLst>
          </p:cNvPr>
          <p:cNvSpPr/>
          <p:nvPr/>
        </p:nvSpPr>
        <p:spPr bwMode="auto">
          <a:xfrm>
            <a:off x="1183464" y="5371245"/>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Triangle 153">
            <a:extLst>
              <a:ext uri="{FF2B5EF4-FFF2-40B4-BE49-F238E27FC236}">
                <a16:creationId xmlns:a16="http://schemas.microsoft.com/office/drawing/2014/main" id="{A6BB2B2D-E822-DB31-6B3B-83B88EDD04EF}"/>
              </a:ext>
            </a:extLst>
          </p:cNvPr>
          <p:cNvSpPr/>
          <p:nvPr/>
        </p:nvSpPr>
        <p:spPr bwMode="auto">
          <a:xfrm>
            <a:off x="1177636" y="5665032"/>
            <a:ext cx="114300" cy="104598"/>
          </a:xfrm>
          <a:prstGeom prst="triangle">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Left Brace 154">
            <a:extLst>
              <a:ext uri="{FF2B5EF4-FFF2-40B4-BE49-F238E27FC236}">
                <a16:creationId xmlns:a16="http://schemas.microsoft.com/office/drawing/2014/main" id="{D9A343DE-E98B-7B33-2157-D4C46F619369}"/>
              </a:ext>
            </a:extLst>
          </p:cNvPr>
          <p:cNvSpPr/>
          <p:nvPr/>
        </p:nvSpPr>
        <p:spPr bwMode="auto">
          <a:xfrm>
            <a:off x="852377" y="3056936"/>
            <a:ext cx="130252" cy="1704126"/>
          </a:xfrm>
          <a:prstGeom prst="leftBrace">
            <a:avLst>
              <a:gd name="adj1" fmla="val 54028"/>
              <a:gd name="adj2" fmla="val 49682"/>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156" name="Left Brace 155">
            <a:extLst>
              <a:ext uri="{FF2B5EF4-FFF2-40B4-BE49-F238E27FC236}">
                <a16:creationId xmlns:a16="http://schemas.microsoft.com/office/drawing/2014/main" id="{048AAF23-A9A6-1B63-1D2F-C51D129FF111}"/>
              </a:ext>
            </a:extLst>
          </p:cNvPr>
          <p:cNvSpPr/>
          <p:nvPr/>
        </p:nvSpPr>
        <p:spPr bwMode="auto">
          <a:xfrm>
            <a:off x="852377" y="4818087"/>
            <a:ext cx="130252" cy="955623"/>
          </a:xfrm>
          <a:prstGeom prst="leftBrace">
            <a:avLst>
              <a:gd name="adj1" fmla="val 54028"/>
              <a:gd name="adj2" fmla="val 49682"/>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80" name="5-Point Star 79">
            <a:extLst>
              <a:ext uri="{FF2B5EF4-FFF2-40B4-BE49-F238E27FC236}">
                <a16:creationId xmlns:a16="http://schemas.microsoft.com/office/drawing/2014/main" id="{E63A2999-2330-F7A5-EEDE-978E5EB59B23}"/>
              </a:ext>
            </a:extLst>
          </p:cNvPr>
          <p:cNvSpPr/>
          <p:nvPr/>
        </p:nvSpPr>
        <p:spPr bwMode="auto">
          <a:xfrm>
            <a:off x="2276458" y="4920868"/>
            <a:ext cx="120650" cy="114300"/>
          </a:xfrm>
          <a:prstGeom prst="star5">
            <a:avLst>
              <a:gd name="adj" fmla="val 16585"/>
              <a:gd name="hf" fmla="val 105146"/>
              <a:gd name="vf" fmla="val 110557"/>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50259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12D55B2F-28DE-912B-EB38-9B829AD83B97}"/>
              </a:ext>
            </a:extLst>
          </p:cNvPr>
          <p:cNvCxnSpPr>
            <a:cxnSpLocks/>
          </p:cNvCxnSpPr>
          <p:nvPr/>
        </p:nvCxnSpPr>
        <p:spPr bwMode="auto">
          <a:xfrm>
            <a:off x="1745038" y="3036366"/>
            <a:ext cx="9255683" cy="0"/>
          </a:xfrm>
          <a:prstGeom prst="line">
            <a:avLst/>
          </a:prstGeom>
          <a:noFill/>
          <a:ln w="28575" cap="flat" cmpd="sng" algn="ctr">
            <a:solidFill>
              <a:schemeClr val="bg1"/>
            </a:solidFill>
            <a:prstDash val="sysDot"/>
            <a:round/>
            <a:headEnd type="none" w="med" len="med"/>
            <a:tailEnd type="none" w="med" len="med"/>
          </a:ln>
          <a:effectLst/>
        </p:spPr>
      </p:cxnSp>
      <p:cxnSp>
        <p:nvCxnSpPr>
          <p:cNvPr id="26" name="Straight Connector 25">
            <a:extLst>
              <a:ext uri="{FF2B5EF4-FFF2-40B4-BE49-F238E27FC236}">
                <a16:creationId xmlns:a16="http://schemas.microsoft.com/office/drawing/2014/main" id="{5BEBEA9A-A4A1-EC22-0C18-EC25FB5D7659}"/>
              </a:ext>
            </a:extLst>
          </p:cNvPr>
          <p:cNvCxnSpPr>
            <a:cxnSpLocks/>
          </p:cNvCxnSpPr>
          <p:nvPr/>
        </p:nvCxnSpPr>
        <p:spPr bwMode="auto">
          <a:xfrm>
            <a:off x="1745038" y="3426091"/>
            <a:ext cx="9255683" cy="0"/>
          </a:xfrm>
          <a:prstGeom prst="line">
            <a:avLst/>
          </a:prstGeom>
          <a:noFill/>
          <a:ln w="28575" cap="flat" cmpd="sng" algn="ctr">
            <a:solidFill>
              <a:schemeClr val="bg1"/>
            </a:solidFill>
            <a:prstDash val="sysDot"/>
            <a:round/>
            <a:headEnd type="none" w="med" len="med"/>
            <a:tailEnd type="none" w="med" len="med"/>
          </a:ln>
          <a:effectLst/>
        </p:spPr>
      </p:cxnSp>
      <p:cxnSp>
        <p:nvCxnSpPr>
          <p:cNvPr id="27" name="Straight Connector 26">
            <a:extLst>
              <a:ext uri="{FF2B5EF4-FFF2-40B4-BE49-F238E27FC236}">
                <a16:creationId xmlns:a16="http://schemas.microsoft.com/office/drawing/2014/main" id="{7DB0E4EF-755F-5EF6-9E25-C466361D28AC}"/>
              </a:ext>
            </a:extLst>
          </p:cNvPr>
          <p:cNvCxnSpPr>
            <a:cxnSpLocks/>
          </p:cNvCxnSpPr>
          <p:nvPr/>
        </p:nvCxnSpPr>
        <p:spPr bwMode="auto">
          <a:xfrm>
            <a:off x="1745038" y="4011260"/>
            <a:ext cx="9255683" cy="0"/>
          </a:xfrm>
          <a:prstGeom prst="line">
            <a:avLst/>
          </a:prstGeom>
          <a:noFill/>
          <a:ln w="28575" cap="flat" cmpd="sng" algn="ctr">
            <a:solidFill>
              <a:schemeClr val="bg1"/>
            </a:solidFill>
            <a:prstDash val="sysDot"/>
            <a:round/>
            <a:headEnd type="none" w="med" len="med"/>
            <a:tailEnd type="none" w="med" len="med"/>
          </a:ln>
          <a:effectLst/>
        </p:spPr>
      </p:cxnSp>
      <p:grpSp>
        <p:nvGrpSpPr>
          <p:cNvPr id="87" name="Group 86">
            <a:extLst>
              <a:ext uri="{FF2B5EF4-FFF2-40B4-BE49-F238E27FC236}">
                <a16:creationId xmlns:a16="http://schemas.microsoft.com/office/drawing/2014/main" id="{80827C88-9D87-EBEE-1059-8877C9503AF4}"/>
              </a:ext>
            </a:extLst>
          </p:cNvPr>
          <p:cNvGrpSpPr/>
          <p:nvPr/>
        </p:nvGrpSpPr>
        <p:grpSpPr>
          <a:xfrm>
            <a:off x="1752018" y="2415133"/>
            <a:ext cx="8069057" cy="2436073"/>
            <a:chOff x="1752018" y="2415133"/>
            <a:chExt cx="8069057" cy="2436073"/>
          </a:xfrm>
        </p:grpSpPr>
        <p:sp>
          <p:nvSpPr>
            <p:cNvPr id="84" name="Freeform 83">
              <a:extLst>
                <a:ext uri="{FF2B5EF4-FFF2-40B4-BE49-F238E27FC236}">
                  <a16:creationId xmlns:a16="http://schemas.microsoft.com/office/drawing/2014/main" id="{C456F626-C692-6182-43F2-49C80BE61996}"/>
                </a:ext>
              </a:extLst>
            </p:cNvPr>
            <p:cNvSpPr/>
            <p:nvPr/>
          </p:nvSpPr>
          <p:spPr bwMode="auto">
            <a:xfrm>
              <a:off x="1752018" y="3441215"/>
              <a:ext cx="6540403" cy="1409991"/>
            </a:xfrm>
            <a:custGeom>
              <a:avLst/>
              <a:gdLst>
                <a:gd name="connsiteX0" fmla="*/ 6540403 w 6540403"/>
                <a:gd name="connsiteY0" fmla="*/ 565393 h 1409991"/>
                <a:gd name="connsiteX1" fmla="*/ 5835408 w 6540403"/>
                <a:gd name="connsiteY1" fmla="*/ 1298309 h 1409991"/>
                <a:gd name="connsiteX2" fmla="*/ 4809326 w 6540403"/>
                <a:gd name="connsiteY2" fmla="*/ 1368110 h 1409991"/>
                <a:gd name="connsiteX3" fmla="*/ 4125271 w 6540403"/>
                <a:gd name="connsiteY3" fmla="*/ 1326229 h 1409991"/>
                <a:gd name="connsiteX4" fmla="*/ 3441216 w 6540403"/>
                <a:gd name="connsiteY4" fmla="*/ 1409991 h 1409991"/>
                <a:gd name="connsiteX5" fmla="*/ 2778101 w 6540403"/>
                <a:gd name="connsiteY5" fmla="*/ 1291329 h 1409991"/>
                <a:gd name="connsiteX6" fmla="*/ 2080086 w 6540403"/>
                <a:gd name="connsiteY6" fmla="*/ 1368110 h 1409991"/>
                <a:gd name="connsiteX7" fmla="*/ 1437912 w 6540403"/>
                <a:gd name="connsiteY7" fmla="*/ 1270388 h 1409991"/>
                <a:gd name="connsiteX8" fmla="*/ 718956 w 6540403"/>
                <a:gd name="connsiteY8" fmla="*/ 1033063 h 1409991"/>
                <a:gd name="connsiteX9" fmla="*/ 349008 w 6540403"/>
                <a:gd name="connsiteY9" fmla="*/ 858559 h 1409991"/>
                <a:gd name="connsiteX10" fmla="*/ 0 w 6540403"/>
                <a:gd name="connsiteY10" fmla="*/ 0 h 140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40403" h="1409991">
                  <a:moveTo>
                    <a:pt x="6540403" y="565393"/>
                  </a:moveTo>
                  <a:lnTo>
                    <a:pt x="5835408" y="1298309"/>
                  </a:lnTo>
                  <a:lnTo>
                    <a:pt x="4809326" y="1368110"/>
                  </a:lnTo>
                  <a:lnTo>
                    <a:pt x="4125271" y="1326229"/>
                  </a:lnTo>
                  <a:lnTo>
                    <a:pt x="3441216" y="1409991"/>
                  </a:lnTo>
                  <a:lnTo>
                    <a:pt x="2778101" y="1291329"/>
                  </a:lnTo>
                  <a:lnTo>
                    <a:pt x="2080086" y="1368110"/>
                  </a:lnTo>
                  <a:lnTo>
                    <a:pt x="1437912" y="1270388"/>
                  </a:lnTo>
                  <a:lnTo>
                    <a:pt x="718956" y="1033063"/>
                  </a:lnTo>
                  <a:lnTo>
                    <a:pt x="349008" y="858559"/>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86" name="Group 85">
              <a:extLst>
                <a:ext uri="{FF2B5EF4-FFF2-40B4-BE49-F238E27FC236}">
                  <a16:creationId xmlns:a16="http://schemas.microsoft.com/office/drawing/2014/main" id="{2BA92E42-926C-AA0E-10C6-F12DB477B309}"/>
                </a:ext>
              </a:extLst>
            </p:cNvPr>
            <p:cNvGrpSpPr/>
            <p:nvPr/>
          </p:nvGrpSpPr>
          <p:grpSpPr>
            <a:xfrm>
              <a:off x="1758998" y="2415133"/>
              <a:ext cx="8062077" cy="2205728"/>
              <a:chOff x="1758998" y="2415133"/>
              <a:chExt cx="8062077" cy="2205728"/>
            </a:xfrm>
          </p:grpSpPr>
          <p:sp>
            <p:nvSpPr>
              <p:cNvPr id="82" name="Freeform 81">
                <a:extLst>
                  <a:ext uri="{FF2B5EF4-FFF2-40B4-BE49-F238E27FC236}">
                    <a16:creationId xmlns:a16="http://schemas.microsoft.com/office/drawing/2014/main" id="{E6DC8245-CFB2-B6EB-B547-A1542D96D60B}"/>
                  </a:ext>
                </a:extLst>
              </p:cNvPr>
              <p:cNvSpPr/>
              <p:nvPr/>
            </p:nvSpPr>
            <p:spPr bwMode="auto">
              <a:xfrm>
                <a:off x="1758998" y="2415133"/>
                <a:ext cx="635194" cy="1005142"/>
              </a:xfrm>
              <a:custGeom>
                <a:avLst/>
                <a:gdLst>
                  <a:gd name="connsiteX0" fmla="*/ 621234 w 635194"/>
                  <a:gd name="connsiteY0" fmla="*/ 0 h 1005142"/>
                  <a:gd name="connsiteX1" fmla="*/ 0 w 635194"/>
                  <a:gd name="connsiteY1" fmla="*/ 1005142 h 1005142"/>
                  <a:gd name="connsiteX2" fmla="*/ 635194 w 635194"/>
                  <a:gd name="connsiteY2" fmla="*/ 823658 h 1005142"/>
                </a:gdLst>
                <a:ahLst/>
                <a:cxnLst>
                  <a:cxn ang="0">
                    <a:pos x="connsiteX0" y="connsiteY0"/>
                  </a:cxn>
                  <a:cxn ang="0">
                    <a:pos x="connsiteX1" y="connsiteY1"/>
                  </a:cxn>
                  <a:cxn ang="0">
                    <a:pos x="connsiteX2" y="connsiteY2"/>
                  </a:cxn>
                </a:cxnLst>
                <a:rect l="l" t="t" r="r" b="b"/>
                <a:pathLst>
                  <a:path w="635194" h="1005142">
                    <a:moveTo>
                      <a:pt x="621234" y="0"/>
                    </a:moveTo>
                    <a:lnTo>
                      <a:pt x="0" y="1005142"/>
                    </a:lnTo>
                    <a:lnTo>
                      <a:pt x="635194" y="823658"/>
                    </a:lnTo>
                  </a:path>
                </a:pathLst>
              </a:custGeom>
              <a:noFill/>
              <a:ln w="28575">
                <a:solidFill>
                  <a:schemeClr val="accent1"/>
                </a:solidFill>
                <a:miter lim="800000"/>
                <a:headEnd/>
                <a:tailEnd/>
              </a:ln>
            </p:spPr>
            <p:txBody>
              <a:bodyPr rtlCol="0" anchor="ctr"/>
              <a:lstStyle/>
              <a:p>
                <a:pPr algn="ctr"/>
                <a:endParaRPr lang="en-US" dirty="0"/>
              </a:p>
            </p:txBody>
          </p:sp>
          <p:sp>
            <p:nvSpPr>
              <p:cNvPr id="83" name="Freeform 82">
                <a:extLst>
                  <a:ext uri="{FF2B5EF4-FFF2-40B4-BE49-F238E27FC236}">
                    <a16:creationId xmlns:a16="http://schemas.microsoft.com/office/drawing/2014/main" id="{A9B901A0-7A6E-7EA2-072B-B3F91FFBB762}"/>
                  </a:ext>
                </a:extLst>
              </p:cNvPr>
              <p:cNvSpPr/>
              <p:nvPr/>
            </p:nvSpPr>
            <p:spPr bwMode="auto">
              <a:xfrm>
                <a:off x="1772959" y="3155029"/>
                <a:ext cx="2610577" cy="523511"/>
              </a:xfrm>
              <a:custGeom>
                <a:avLst/>
                <a:gdLst>
                  <a:gd name="connsiteX0" fmla="*/ 2610577 w 2610577"/>
                  <a:gd name="connsiteY0" fmla="*/ 474650 h 523511"/>
                  <a:gd name="connsiteX1" fmla="*/ 2149887 w 2610577"/>
                  <a:gd name="connsiteY1" fmla="*/ 523511 h 523511"/>
                  <a:gd name="connsiteX2" fmla="*/ 1375090 w 2610577"/>
                  <a:gd name="connsiteY2" fmla="*/ 502571 h 523511"/>
                  <a:gd name="connsiteX3" fmla="*/ 488610 w 2610577"/>
                  <a:gd name="connsiteY3" fmla="*/ 383908 h 523511"/>
                  <a:gd name="connsiteX4" fmla="*/ 0 w 2610577"/>
                  <a:gd name="connsiteY4" fmla="*/ 286186 h 523511"/>
                  <a:gd name="connsiteX5" fmla="*/ 656134 w 2610577"/>
                  <a:gd name="connsiteY5" fmla="*/ 272226 h 523511"/>
                  <a:gd name="connsiteX6" fmla="*/ 1361130 w 2610577"/>
                  <a:gd name="connsiteY6" fmla="*/ 0 h 5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0577" h="523511">
                    <a:moveTo>
                      <a:pt x="2610577" y="474650"/>
                    </a:moveTo>
                    <a:lnTo>
                      <a:pt x="2149887" y="523511"/>
                    </a:lnTo>
                    <a:lnTo>
                      <a:pt x="1375090" y="502571"/>
                    </a:lnTo>
                    <a:lnTo>
                      <a:pt x="488610" y="383908"/>
                    </a:lnTo>
                    <a:lnTo>
                      <a:pt x="0" y="286186"/>
                    </a:lnTo>
                    <a:lnTo>
                      <a:pt x="656134" y="272226"/>
                    </a:lnTo>
                    <a:lnTo>
                      <a:pt x="1361130" y="0"/>
                    </a:lnTo>
                  </a:path>
                </a:pathLst>
              </a:custGeom>
              <a:noFill/>
              <a:ln w="28575">
                <a:solidFill>
                  <a:schemeClr val="accent1"/>
                </a:solidFill>
                <a:miter lim="800000"/>
                <a:headEnd/>
                <a:tailEnd/>
              </a:ln>
            </p:spPr>
            <p:txBody>
              <a:bodyPr rtlCol="0" anchor="ctr"/>
              <a:lstStyle/>
              <a:p>
                <a:pPr algn="ctr"/>
                <a:endParaRPr lang="en-US" dirty="0"/>
              </a:p>
            </p:txBody>
          </p:sp>
          <p:sp>
            <p:nvSpPr>
              <p:cNvPr id="85" name="Freeform 84">
                <a:extLst>
                  <a:ext uri="{FF2B5EF4-FFF2-40B4-BE49-F238E27FC236}">
                    <a16:creationId xmlns:a16="http://schemas.microsoft.com/office/drawing/2014/main" id="{42A40017-35F7-C643-5D67-74F04764F594}"/>
                  </a:ext>
                </a:extLst>
              </p:cNvPr>
              <p:cNvSpPr/>
              <p:nvPr/>
            </p:nvSpPr>
            <p:spPr bwMode="auto">
              <a:xfrm>
                <a:off x="1765979" y="3448195"/>
                <a:ext cx="8055096" cy="1172666"/>
              </a:xfrm>
              <a:custGeom>
                <a:avLst/>
                <a:gdLst>
                  <a:gd name="connsiteX0" fmla="*/ 8055096 w 8055096"/>
                  <a:gd name="connsiteY0" fmla="*/ 1144745 h 1172666"/>
                  <a:gd name="connsiteX1" fmla="*/ 6693966 w 8055096"/>
                  <a:gd name="connsiteY1" fmla="*/ 1172666 h 1172666"/>
                  <a:gd name="connsiteX2" fmla="*/ 5318876 w 8055096"/>
                  <a:gd name="connsiteY2" fmla="*/ 1054003 h 1172666"/>
                  <a:gd name="connsiteX3" fmla="*/ 4104329 w 8055096"/>
                  <a:gd name="connsiteY3" fmla="*/ 977222 h 1172666"/>
                  <a:gd name="connsiteX4" fmla="*/ 2715279 w 8055096"/>
                  <a:gd name="connsiteY4" fmla="*/ 704996 h 1172666"/>
                  <a:gd name="connsiteX5" fmla="*/ 2031224 w 8055096"/>
                  <a:gd name="connsiteY5" fmla="*/ 572373 h 1172666"/>
                  <a:gd name="connsiteX6" fmla="*/ 1333209 w 8055096"/>
                  <a:gd name="connsiteY6" fmla="*/ 628214 h 1172666"/>
                  <a:gd name="connsiteX7" fmla="*/ 593313 w 8055096"/>
                  <a:gd name="connsiteY7" fmla="*/ 586333 h 1172666"/>
                  <a:gd name="connsiteX8" fmla="*/ 0 w 8055096"/>
                  <a:gd name="connsiteY8" fmla="*/ 0 h 117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55096" h="1172666">
                    <a:moveTo>
                      <a:pt x="8055096" y="1144745"/>
                    </a:moveTo>
                    <a:lnTo>
                      <a:pt x="6693966" y="1172666"/>
                    </a:lnTo>
                    <a:lnTo>
                      <a:pt x="5318876" y="1054003"/>
                    </a:lnTo>
                    <a:lnTo>
                      <a:pt x="4104329" y="977222"/>
                    </a:lnTo>
                    <a:lnTo>
                      <a:pt x="2715279" y="704996"/>
                    </a:lnTo>
                    <a:lnTo>
                      <a:pt x="2031224" y="572373"/>
                    </a:lnTo>
                    <a:lnTo>
                      <a:pt x="1333209" y="628214"/>
                    </a:lnTo>
                    <a:lnTo>
                      <a:pt x="593313" y="586333"/>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grpSp>
        <p:nvGrpSpPr>
          <p:cNvPr id="125" name="Group 124">
            <a:extLst>
              <a:ext uri="{FF2B5EF4-FFF2-40B4-BE49-F238E27FC236}">
                <a16:creationId xmlns:a16="http://schemas.microsoft.com/office/drawing/2014/main" id="{E2AB7003-F4CF-E548-EB31-2D22AE8FFFB1}"/>
              </a:ext>
            </a:extLst>
          </p:cNvPr>
          <p:cNvGrpSpPr/>
          <p:nvPr/>
        </p:nvGrpSpPr>
        <p:grpSpPr>
          <a:xfrm>
            <a:off x="2060738" y="2373789"/>
            <a:ext cx="7789109" cy="2514376"/>
            <a:chOff x="2060738" y="2373789"/>
            <a:chExt cx="7789109" cy="2514376"/>
          </a:xfrm>
        </p:grpSpPr>
        <p:sp>
          <p:nvSpPr>
            <p:cNvPr id="99" name="Oval 98">
              <a:extLst>
                <a:ext uri="{FF2B5EF4-FFF2-40B4-BE49-F238E27FC236}">
                  <a16:creationId xmlns:a16="http://schemas.microsoft.com/office/drawing/2014/main" id="{F880A1BE-A758-0A2E-CDBC-F703B847EB05}"/>
                </a:ext>
              </a:extLst>
            </p:cNvPr>
            <p:cNvSpPr/>
            <p:nvPr/>
          </p:nvSpPr>
          <p:spPr bwMode="auto">
            <a:xfrm>
              <a:off x="2340138" y="2373789"/>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0" name="Oval 99">
              <a:extLst>
                <a:ext uri="{FF2B5EF4-FFF2-40B4-BE49-F238E27FC236}">
                  <a16:creationId xmlns:a16="http://schemas.microsoft.com/office/drawing/2014/main" id="{76D44A4B-0449-F154-32FA-4527D336312D}"/>
                </a:ext>
              </a:extLst>
            </p:cNvPr>
            <p:cNvSpPr/>
            <p:nvPr/>
          </p:nvSpPr>
          <p:spPr bwMode="auto">
            <a:xfrm>
              <a:off x="3082383" y="3127324"/>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1" name="Oval 100">
              <a:extLst>
                <a:ext uri="{FF2B5EF4-FFF2-40B4-BE49-F238E27FC236}">
                  <a16:creationId xmlns:a16="http://schemas.microsoft.com/office/drawing/2014/main" id="{2263B68E-A561-C7AE-8C03-44FC8CA9CC0C}"/>
                </a:ext>
              </a:extLst>
            </p:cNvPr>
            <p:cNvSpPr/>
            <p:nvPr/>
          </p:nvSpPr>
          <p:spPr bwMode="auto">
            <a:xfrm>
              <a:off x="2365537" y="3195057"/>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2" name="Oval 101">
              <a:extLst>
                <a:ext uri="{FF2B5EF4-FFF2-40B4-BE49-F238E27FC236}">
                  <a16:creationId xmlns:a16="http://schemas.microsoft.com/office/drawing/2014/main" id="{661A1D5B-C5E3-5C61-B287-AE0B3C6166EC}"/>
                </a:ext>
              </a:extLst>
            </p:cNvPr>
            <p:cNvSpPr/>
            <p:nvPr/>
          </p:nvSpPr>
          <p:spPr bwMode="auto">
            <a:xfrm>
              <a:off x="2399406" y="3392613"/>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3" name="Oval 102">
              <a:extLst>
                <a:ext uri="{FF2B5EF4-FFF2-40B4-BE49-F238E27FC236}">
                  <a16:creationId xmlns:a16="http://schemas.microsoft.com/office/drawing/2014/main" id="{F0890383-C4F4-2866-E1AC-0A23FA56B0F8}"/>
                </a:ext>
              </a:extLst>
            </p:cNvPr>
            <p:cNvSpPr/>
            <p:nvPr/>
          </p:nvSpPr>
          <p:spPr bwMode="auto">
            <a:xfrm>
              <a:off x="2230072" y="3494213"/>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4" name="Oval 103">
              <a:extLst>
                <a:ext uri="{FF2B5EF4-FFF2-40B4-BE49-F238E27FC236}">
                  <a16:creationId xmlns:a16="http://schemas.microsoft.com/office/drawing/2014/main" id="{8BCA7031-65E9-4600-EB37-BAD0062FB024}"/>
                </a:ext>
              </a:extLst>
            </p:cNvPr>
            <p:cNvSpPr/>
            <p:nvPr/>
          </p:nvSpPr>
          <p:spPr bwMode="auto">
            <a:xfrm>
              <a:off x="3093672" y="3618390"/>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5" name="Oval 104">
              <a:extLst>
                <a:ext uri="{FF2B5EF4-FFF2-40B4-BE49-F238E27FC236}">
                  <a16:creationId xmlns:a16="http://schemas.microsoft.com/office/drawing/2014/main" id="{F5BE6387-13D5-1492-C084-764E2FFA2BCC}"/>
                </a:ext>
              </a:extLst>
            </p:cNvPr>
            <p:cNvSpPr/>
            <p:nvPr/>
          </p:nvSpPr>
          <p:spPr bwMode="auto">
            <a:xfrm>
              <a:off x="3872605" y="3635324"/>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6" name="Oval 105">
              <a:extLst>
                <a:ext uri="{FF2B5EF4-FFF2-40B4-BE49-F238E27FC236}">
                  <a16:creationId xmlns:a16="http://schemas.microsoft.com/office/drawing/2014/main" id="{B7F94175-D958-BB66-087B-E9211688C214}"/>
                </a:ext>
              </a:extLst>
            </p:cNvPr>
            <p:cNvSpPr/>
            <p:nvPr/>
          </p:nvSpPr>
          <p:spPr bwMode="auto">
            <a:xfrm>
              <a:off x="4329806" y="3601458"/>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7" name="Oval 106">
              <a:extLst>
                <a:ext uri="{FF2B5EF4-FFF2-40B4-BE49-F238E27FC236}">
                  <a16:creationId xmlns:a16="http://schemas.microsoft.com/office/drawing/2014/main" id="{487CF229-F3A5-8789-F0DB-2FC6EC33CFF5}"/>
                </a:ext>
              </a:extLst>
            </p:cNvPr>
            <p:cNvSpPr/>
            <p:nvPr/>
          </p:nvSpPr>
          <p:spPr bwMode="auto">
            <a:xfrm>
              <a:off x="2326027" y="4002213"/>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8" name="Oval 107">
              <a:extLst>
                <a:ext uri="{FF2B5EF4-FFF2-40B4-BE49-F238E27FC236}">
                  <a16:creationId xmlns:a16="http://schemas.microsoft.com/office/drawing/2014/main" id="{E8AE88B7-DB05-B7C4-9DFC-29583944980C}"/>
                </a:ext>
              </a:extLst>
            </p:cNvPr>
            <p:cNvSpPr/>
            <p:nvPr/>
          </p:nvSpPr>
          <p:spPr bwMode="auto">
            <a:xfrm>
              <a:off x="2060738" y="4256213"/>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09" name="Oval 108">
              <a:extLst>
                <a:ext uri="{FF2B5EF4-FFF2-40B4-BE49-F238E27FC236}">
                  <a16:creationId xmlns:a16="http://schemas.microsoft.com/office/drawing/2014/main" id="{61F9AE84-D2E8-4D8F-5370-EC219BAF075F}"/>
                </a:ext>
              </a:extLst>
            </p:cNvPr>
            <p:cNvSpPr/>
            <p:nvPr/>
          </p:nvSpPr>
          <p:spPr bwMode="auto">
            <a:xfrm>
              <a:off x="2438916" y="4436835"/>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0" name="Oval 109">
              <a:extLst>
                <a:ext uri="{FF2B5EF4-FFF2-40B4-BE49-F238E27FC236}">
                  <a16:creationId xmlns:a16="http://schemas.microsoft.com/office/drawing/2014/main" id="{59C1E128-7754-6E5A-D13F-F9BA41C62A92}"/>
                </a:ext>
              </a:extLst>
            </p:cNvPr>
            <p:cNvSpPr/>
            <p:nvPr/>
          </p:nvSpPr>
          <p:spPr bwMode="auto">
            <a:xfrm>
              <a:off x="3059804" y="4047369"/>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1" name="Oval 110">
              <a:extLst>
                <a:ext uri="{FF2B5EF4-FFF2-40B4-BE49-F238E27FC236}">
                  <a16:creationId xmlns:a16="http://schemas.microsoft.com/office/drawing/2014/main" id="{E0B44FD2-8D02-6C36-0FCF-CBDA021FD456}"/>
                </a:ext>
              </a:extLst>
            </p:cNvPr>
            <p:cNvSpPr/>
            <p:nvPr/>
          </p:nvSpPr>
          <p:spPr bwMode="auto">
            <a:xfrm>
              <a:off x="3155760" y="4679546"/>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2" name="Oval 111">
              <a:extLst>
                <a:ext uri="{FF2B5EF4-FFF2-40B4-BE49-F238E27FC236}">
                  <a16:creationId xmlns:a16="http://schemas.microsoft.com/office/drawing/2014/main" id="{4CD05842-D31D-D730-756F-522CA14C4EF4}"/>
                </a:ext>
              </a:extLst>
            </p:cNvPr>
            <p:cNvSpPr/>
            <p:nvPr/>
          </p:nvSpPr>
          <p:spPr bwMode="auto">
            <a:xfrm>
              <a:off x="3776650" y="3985280"/>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3" name="Oval 112">
              <a:extLst>
                <a:ext uri="{FF2B5EF4-FFF2-40B4-BE49-F238E27FC236}">
                  <a16:creationId xmlns:a16="http://schemas.microsoft.com/office/drawing/2014/main" id="{619D06E7-55CF-E08D-3EC4-CA957811721A}"/>
                </a:ext>
              </a:extLst>
            </p:cNvPr>
            <p:cNvSpPr/>
            <p:nvPr/>
          </p:nvSpPr>
          <p:spPr bwMode="auto">
            <a:xfrm>
              <a:off x="4453984" y="4115102"/>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4" name="Oval 113">
              <a:extLst>
                <a:ext uri="{FF2B5EF4-FFF2-40B4-BE49-F238E27FC236}">
                  <a16:creationId xmlns:a16="http://schemas.microsoft.com/office/drawing/2014/main" id="{1607EE3E-26A1-F004-687D-1375B4A22E2D}"/>
                </a:ext>
              </a:extLst>
            </p:cNvPr>
            <p:cNvSpPr/>
            <p:nvPr/>
          </p:nvSpPr>
          <p:spPr bwMode="auto">
            <a:xfrm>
              <a:off x="3799228" y="4769858"/>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5" name="Oval 114">
              <a:extLst>
                <a:ext uri="{FF2B5EF4-FFF2-40B4-BE49-F238E27FC236}">
                  <a16:creationId xmlns:a16="http://schemas.microsoft.com/office/drawing/2014/main" id="{0B708A7C-7519-802D-592E-313E16EDD20C}"/>
                </a:ext>
              </a:extLst>
            </p:cNvPr>
            <p:cNvSpPr/>
            <p:nvPr/>
          </p:nvSpPr>
          <p:spPr bwMode="auto">
            <a:xfrm>
              <a:off x="4493495" y="4702124"/>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6" name="Oval 115">
              <a:extLst>
                <a:ext uri="{FF2B5EF4-FFF2-40B4-BE49-F238E27FC236}">
                  <a16:creationId xmlns:a16="http://schemas.microsoft.com/office/drawing/2014/main" id="{DBD4F350-70F4-C336-CC63-058136E61837}"/>
                </a:ext>
              </a:extLst>
            </p:cNvPr>
            <p:cNvSpPr/>
            <p:nvPr/>
          </p:nvSpPr>
          <p:spPr bwMode="auto">
            <a:xfrm>
              <a:off x="5170828" y="4815013"/>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7" name="Oval 116">
              <a:extLst>
                <a:ext uri="{FF2B5EF4-FFF2-40B4-BE49-F238E27FC236}">
                  <a16:creationId xmlns:a16="http://schemas.microsoft.com/office/drawing/2014/main" id="{4213A13D-4541-599F-6843-559B235B9ADC}"/>
                </a:ext>
              </a:extLst>
            </p:cNvPr>
            <p:cNvSpPr/>
            <p:nvPr/>
          </p:nvSpPr>
          <p:spPr bwMode="auto">
            <a:xfrm>
              <a:off x="5842517" y="4735991"/>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8" name="Oval 117">
              <a:extLst>
                <a:ext uri="{FF2B5EF4-FFF2-40B4-BE49-F238E27FC236}">
                  <a16:creationId xmlns:a16="http://schemas.microsoft.com/office/drawing/2014/main" id="{04FBDDFC-6535-604F-9B14-DA4C9F9EFBE2}"/>
                </a:ext>
              </a:extLst>
            </p:cNvPr>
            <p:cNvSpPr/>
            <p:nvPr/>
          </p:nvSpPr>
          <p:spPr bwMode="auto">
            <a:xfrm>
              <a:off x="6525495" y="4769858"/>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19" name="Oval 118">
              <a:extLst>
                <a:ext uri="{FF2B5EF4-FFF2-40B4-BE49-F238E27FC236}">
                  <a16:creationId xmlns:a16="http://schemas.microsoft.com/office/drawing/2014/main" id="{5D9903D5-203C-6AA4-2746-B468AACA654A}"/>
                </a:ext>
              </a:extLst>
            </p:cNvPr>
            <p:cNvSpPr/>
            <p:nvPr/>
          </p:nvSpPr>
          <p:spPr bwMode="auto">
            <a:xfrm>
              <a:off x="7073006" y="4459413"/>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20" name="Oval 119">
              <a:extLst>
                <a:ext uri="{FF2B5EF4-FFF2-40B4-BE49-F238E27FC236}">
                  <a16:creationId xmlns:a16="http://schemas.microsoft.com/office/drawing/2014/main" id="{A30B83BA-F6EE-D117-A39C-5E01804D845A}"/>
                </a:ext>
              </a:extLst>
            </p:cNvPr>
            <p:cNvSpPr/>
            <p:nvPr/>
          </p:nvSpPr>
          <p:spPr bwMode="auto">
            <a:xfrm>
              <a:off x="5848161" y="4386035"/>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21" name="Oval 120">
              <a:extLst>
                <a:ext uri="{FF2B5EF4-FFF2-40B4-BE49-F238E27FC236}">
                  <a16:creationId xmlns:a16="http://schemas.microsoft.com/office/drawing/2014/main" id="{E6EF46CA-1AFB-348D-676D-D83027F4A794}"/>
                </a:ext>
              </a:extLst>
            </p:cNvPr>
            <p:cNvSpPr/>
            <p:nvPr/>
          </p:nvSpPr>
          <p:spPr bwMode="auto">
            <a:xfrm>
              <a:off x="8263984" y="3973990"/>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22" name="Oval 121">
              <a:extLst>
                <a:ext uri="{FF2B5EF4-FFF2-40B4-BE49-F238E27FC236}">
                  <a16:creationId xmlns:a16="http://schemas.microsoft.com/office/drawing/2014/main" id="{23074709-DEC9-D329-44D5-55A96A6025D7}"/>
                </a:ext>
              </a:extLst>
            </p:cNvPr>
            <p:cNvSpPr/>
            <p:nvPr/>
          </p:nvSpPr>
          <p:spPr bwMode="auto">
            <a:xfrm>
              <a:off x="7541495" y="4707768"/>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23" name="Oval 122">
              <a:extLst>
                <a:ext uri="{FF2B5EF4-FFF2-40B4-BE49-F238E27FC236}">
                  <a16:creationId xmlns:a16="http://schemas.microsoft.com/office/drawing/2014/main" id="{6EF423E8-EC35-FE40-9299-FBAF483C97A0}"/>
                </a:ext>
              </a:extLst>
            </p:cNvPr>
            <p:cNvSpPr/>
            <p:nvPr/>
          </p:nvSpPr>
          <p:spPr bwMode="auto">
            <a:xfrm>
              <a:off x="8422028" y="4577946"/>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sp>
          <p:nvSpPr>
            <p:cNvPr id="124" name="Oval 123">
              <a:extLst>
                <a:ext uri="{FF2B5EF4-FFF2-40B4-BE49-F238E27FC236}">
                  <a16:creationId xmlns:a16="http://schemas.microsoft.com/office/drawing/2014/main" id="{70F7311C-F170-0F85-9290-0D2DE018E73D}"/>
                </a:ext>
              </a:extLst>
            </p:cNvPr>
            <p:cNvSpPr/>
            <p:nvPr/>
          </p:nvSpPr>
          <p:spPr bwMode="auto">
            <a:xfrm>
              <a:off x="9776695" y="4561013"/>
              <a:ext cx="73152" cy="7315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grpSp>
      <p:sp>
        <p:nvSpPr>
          <p:cNvPr id="4" name="Title 3">
            <a:extLst>
              <a:ext uri="{FF2B5EF4-FFF2-40B4-BE49-F238E27FC236}">
                <a16:creationId xmlns:a16="http://schemas.microsoft.com/office/drawing/2014/main" id="{423548A2-3A32-3511-CA2A-F1B46686F9A0}"/>
              </a:ext>
            </a:extLst>
          </p:cNvPr>
          <p:cNvSpPr>
            <a:spLocks noGrp="1"/>
          </p:cNvSpPr>
          <p:nvPr>
            <p:ph type="title"/>
          </p:nvPr>
        </p:nvSpPr>
        <p:spPr>
          <a:xfrm>
            <a:off x="609759" y="238127"/>
            <a:ext cx="11141055" cy="1103313"/>
          </a:xfrm>
        </p:spPr>
        <p:txBody>
          <a:bodyPr/>
          <a:lstStyle/>
          <a:p>
            <a:r>
              <a:rPr lang="en-US" dirty="0"/>
              <a:t>Tumor Responses With Brigimadlin Alone and in Combination With Ezabenlimab</a:t>
            </a:r>
          </a:p>
        </p:txBody>
      </p:sp>
      <p:sp>
        <p:nvSpPr>
          <p:cNvPr id="9" name="Text Placeholder 3">
            <a:extLst>
              <a:ext uri="{FF2B5EF4-FFF2-40B4-BE49-F238E27FC236}">
                <a16:creationId xmlns:a16="http://schemas.microsoft.com/office/drawing/2014/main" id="{DD974FB0-E133-A2B9-EEB1-20F6F1E1DB07}"/>
              </a:ext>
            </a:extLst>
          </p:cNvPr>
          <p:cNvSpPr txBox="1">
            <a:spLocks/>
          </p:cNvSpPr>
          <p:nvPr/>
        </p:nvSpPr>
        <p:spPr bwMode="auto">
          <a:xfrm>
            <a:off x="414870" y="6383866"/>
            <a:ext cx="109728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200" b="0" kern="0" dirty="0">
                <a:solidFill>
                  <a:schemeClr val="bg2"/>
                </a:solidFill>
              </a:rPr>
              <a:t>Yamamoto. Onco Targets Ther. 2024;17:267.</a:t>
            </a:r>
          </a:p>
          <a:p>
            <a:pPr marL="0" indent="0">
              <a:buFont typeface="Wingdings" panose="05000000000000000000" pitchFamily="2" charset="2"/>
              <a:buNone/>
            </a:pPr>
            <a:endParaRPr lang="en-GB" sz="1200" b="0" kern="0" dirty="0">
              <a:solidFill>
                <a:schemeClr val="bg2"/>
              </a:solidFill>
            </a:endParaRPr>
          </a:p>
        </p:txBody>
      </p:sp>
      <p:cxnSp>
        <p:nvCxnSpPr>
          <p:cNvPr id="5" name="Straight Connector 4">
            <a:extLst>
              <a:ext uri="{FF2B5EF4-FFF2-40B4-BE49-F238E27FC236}">
                <a16:creationId xmlns:a16="http://schemas.microsoft.com/office/drawing/2014/main" id="{B418F4BC-4684-518A-5D2B-4D8027F0C256}"/>
              </a:ext>
            </a:extLst>
          </p:cNvPr>
          <p:cNvCxnSpPr>
            <a:cxnSpLocks/>
          </p:cNvCxnSpPr>
          <p:nvPr/>
        </p:nvCxnSpPr>
        <p:spPr bwMode="auto">
          <a:xfrm>
            <a:off x="1731078" y="5444519"/>
            <a:ext cx="9283603"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E16259F7-0C8B-7AFA-4E58-9722235B8F61}"/>
              </a:ext>
            </a:extLst>
          </p:cNvPr>
          <p:cNvCxnSpPr>
            <a:cxnSpLocks/>
          </p:cNvCxnSpPr>
          <p:nvPr/>
        </p:nvCxnSpPr>
        <p:spPr bwMode="auto">
          <a:xfrm flipV="1">
            <a:off x="1734568" y="1863701"/>
            <a:ext cx="0" cy="357383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9E05291-A95B-80ED-22B7-0F60D98C6ADA}"/>
              </a:ext>
            </a:extLst>
          </p:cNvPr>
          <p:cNvCxnSpPr>
            <a:cxnSpLocks/>
          </p:cNvCxnSpPr>
          <p:nvPr/>
        </p:nvCxnSpPr>
        <p:spPr bwMode="auto">
          <a:xfrm>
            <a:off x="1661276" y="18776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CA46298-2BA5-6D8E-1155-27C670C2750F}"/>
              </a:ext>
            </a:extLst>
          </p:cNvPr>
          <p:cNvCxnSpPr>
            <a:cxnSpLocks/>
          </p:cNvCxnSpPr>
          <p:nvPr/>
        </p:nvCxnSpPr>
        <p:spPr bwMode="auto">
          <a:xfrm>
            <a:off x="1661276" y="22640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75E6D6F-5690-BAAA-65D8-0F86A269A032}"/>
              </a:ext>
            </a:extLst>
          </p:cNvPr>
          <p:cNvCxnSpPr>
            <a:cxnSpLocks/>
          </p:cNvCxnSpPr>
          <p:nvPr/>
        </p:nvCxnSpPr>
        <p:spPr bwMode="auto">
          <a:xfrm>
            <a:off x="1661276" y="26504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B64D49F-B861-7BEF-B27B-F7BECE3B2E0C}"/>
              </a:ext>
            </a:extLst>
          </p:cNvPr>
          <p:cNvCxnSpPr>
            <a:cxnSpLocks/>
          </p:cNvCxnSpPr>
          <p:nvPr/>
        </p:nvCxnSpPr>
        <p:spPr bwMode="auto">
          <a:xfrm>
            <a:off x="1661276" y="30368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114B8AD-B473-8FE8-FB54-7A9798692F2B}"/>
              </a:ext>
            </a:extLst>
          </p:cNvPr>
          <p:cNvCxnSpPr>
            <a:cxnSpLocks/>
          </p:cNvCxnSpPr>
          <p:nvPr/>
        </p:nvCxnSpPr>
        <p:spPr bwMode="auto">
          <a:xfrm>
            <a:off x="1661276" y="34231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E9D1878-A0C9-9460-152C-EC5725956136}"/>
              </a:ext>
            </a:extLst>
          </p:cNvPr>
          <p:cNvCxnSpPr>
            <a:cxnSpLocks/>
          </p:cNvCxnSpPr>
          <p:nvPr/>
        </p:nvCxnSpPr>
        <p:spPr bwMode="auto">
          <a:xfrm>
            <a:off x="1661276" y="38095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33B54C8-3153-C508-D1DC-A407A21AD7A6}"/>
              </a:ext>
            </a:extLst>
          </p:cNvPr>
          <p:cNvCxnSpPr>
            <a:cxnSpLocks/>
          </p:cNvCxnSpPr>
          <p:nvPr/>
        </p:nvCxnSpPr>
        <p:spPr bwMode="auto">
          <a:xfrm>
            <a:off x="1661276" y="41959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89A6408-8622-84C8-7FA0-AC8FDD19A220}"/>
              </a:ext>
            </a:extLst>
          </p:cNvPr>
          <p:cNvCxnSpPr>
            <a:cxnSpLocks/>
          </p:cNvCxnSpPr>
          <p:nvPr/>
        </p:nvCxnSpPr>
        <p:spPr bwMode="auto">
          <a:xfrm>
            <a:off x="1661276" y="49687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77886AE-EBC8-14FB-137F-B5A8A72C58AA}"/>
              </a:ext>
            </a:extLst>
          </p:cNvPr>
          <p:cNvCxnSpPr>
            <a:cxnSpLocks/>
          </p:cNvCxnSpPr>
          <p:nvPr/>
        </p:nvCxnSpPr>
        <p:spPr bwMode="auto">
          <a:xfrm>
            <a:off x="1661276" y="4582328"/>
            <a:ext cx="64008"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6DB0D5C5-5CE4-7D8F-0C12-B519A59491B7}"/>
              </a:ext>
            </a:extLst>
          </p:cNvPr>
          <p:cNvSpPr txBox="1"/>
          <p:nvPr/>
        </p:nvSpPr>
        <p:spPr bwMode="auto">
          <a:xfrm>
            <a:off x="1717118" y="5863328"/>
            <a:ext cx="8920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Days</a:t>
            </a:r>
          </a:p>
        </p:txBody>
      </p:sp>
      <p:sp>
        <p:nvSpPr>
          <p:cNvPr id="29" name="TextBox 28">
            <a:extLst>
              <a:ext uri="{FF2B5EF4-FFF2-40B4-BE49-F238E27FC236}">
                <a16:creationId xmlns:a16="http://schemas.microsoft.com/office/drawing/2014/main" id="{8E31743D-E70F-CBC7-1D77-DF5A0B5CFC41}"/>
              </a:ext>
            </a:extLst>
          </p:cNvPr>
          <p:cNvSpPr txBox="1"/>
          <p:nvPr/>
        </p:nvSpPr>
        <p:spPr bwMode="auto">
          <a:xfrm rot="16200000">
            <a:off x="-813770" y="3458973"/>
            <a:ext cx="37832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Tumor Size, % Change From Baseline</a:t>
            </a:r>
          </a:p>
        </p:txBody>
      </p:sp>
      <p:sp>
        <p:nvSpPr>
          <p:cNvPr id="30" name="TextBox 29">
            <a:extLst>
              <a:ext uri="{FF2B5EF4-FFF2-40B4-BE49-F238E27FC236}">
                <a16:creationId xmlns:a16="http://schemas.microsoft.com/office/drawing/2014/main" id="{3ED5F660-5811-0A35-21B2-F06EF06DC4E6}"/>
              </a:ext>
            </a:extLst>
          </p:cNvPr>
          <p:cNvSpPr txBox="1"/>
          <p:nvPr/>
        </p:nvSpPr>
        <p:spPr bwMode="auto">
          <a:xfrm>
            <a:off x="1198260" y="1689197"/>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BE44EFA0-6402-4709-0EDD-BEEF4E01305A}"/>
              </a:ext>
            </a:extLst>
          </p:cNvPr>
          <p:cNvSpPr txBox="1"/>
          <p:nvPr/>
        </p:nvSpPr>
        <p:spPr bwMode="auto">
          <a:xfrm>
            <a:off x="1198260" y="2074560"/>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B04A664B-9E5E-15DB-DB60-2E615DC19815}"/>
              </a:ext>
            </a:extLst>
          </p:cNvPr>
          <p:cNvSpPr txBox="1"/>
          <p:nvPr/>
        </p:nvSpPr>
        <p:spPr bwMode="auto">
          <a:xfrm>
            <a:off x="1198260" y="2459923"/>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E9A25CED-0DF0-9902-C687-90C12A880E3A}"/>
              </a:ext>
            </a:extLst>
          </p:cNvPr>
          <p:cNvSpPr txBox="1"/>
          <p:nvPr/>
        </p:nvSpPr>
        <p:spPr bwMode="auto">
          <a:xfrm>
            <a:off x="1198260" y="2845286"/>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344465F0-DF7D-C3BE-C10D-B760A7A18468}"/>
              </a:ext>
            </a:extLst>
          </p:cNvPr>
          <p:cNvSpPr txBox="1"/>
          <p:nvPr/>
        </p:nvSpPr>
        <p:spPr bwMode="auto">
          <a:xfrm>
            <a:off x="1198260" y="3230649"/>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114ADA66-1F64-8E2D-343A-7C3D862ADE3B}"/>
              </a:ext>
            </a:extLst>
          </p:cNvPr>
          <p:cNvSpPr txBox="1"/>
          <p:nvPr/>
        </p:nvSpPr>
        <p:spPr bwMode="auto">
          <a:xfrm>
            <a:off x="1198260" y="3616012"/>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67F417C8-7622-522D-4085-CED9C15AB5A8}"/>
              </a:ext>
            </a:extLst>
          </p:cNvPr>
          <p:cNvSpPr txBox="1"/>
          <p:nvPr/>
        </p:nvSpPr>
        <p:spPr bwMode="auto">
          <a:xfrm>
            <a:off x="1198260" y="4001375"/>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94CD9F9C-612C-F61F-7DE9-C65B881706D9}"/>
              </a:ext>
            </a:extLst>
          </p:cNvPr>
          <p:cNvSpPr txBox="1"/>
          <p:nvPr/>
        </p:nvSpPr>
        <p:spPr bwMode="auto">
          <a:xfrm>
            <a:off x="1198260" y="4386738"/>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7E76CA7D-0AA3-1337-8757-079199B38E91}"/>
              </a:ext>
            </a:extLst>
          </p:cNvPr>
          <p:cNvSpPr txBox="1"/>
          <p:nvPr/>
        </p:nvSpPr>
        <p:spPr bwMode="auto">
          <a:xfrm>
            <a:off x="1198260" y="4772098"/>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grpSp>
        <p:nvGrpSpPr>
          <p:cNvPr id="154" name="Group 153">
            <a:extLst>
              <a:ext uri="{FF2B5EF4-FFF2-40B4-BE49-F238E27FC236}">
                <a16:creationId xmlns:a16="http://schemas.microsoft.com/office/drawing/2014/main" id="{2D21B632-ECE7-21DA-8E72-56BB9B56B46A}"/>
              </a:ext>
            </a:extLst>
          </p:cNvPr>
          <p:cNvGrpSpPr/>
          <p:nvPr/>
        </p:nvGrpSpPr>
        <p:grpSpPr>
          <a:xfrm>
            <a:off x="8670884" y="1543381"/>
            <a:ext cx="2296470" cy="923330"/>
            <a:chOff x="6770748" y="1660113"/>
            <a:chExt cx="2296470" cy="923330"/>
          </a:xfrm>
        </p:grpSpPr>
        <p:sp>
          <p:nvSpPr>
            <p:cNvPr id="39" name="TextBox 38">
              <a:extLst>
                <a:ext uri="{FF2B5EF4-FFF2-40B4-BE49-F238E27FC236}">
                  <a16:creationId xmlns:a16="http://schemas.microsoft.com/office/drawing/2014/main" id="{A26B2876-32C5-FB00-8EC6-40F136BEF4D6}"/>
                </a:ext>
              </a:extLst>
            </p:cNvPr>
            <p:cNvSpPr txBox="1"/>
            <p:nvPr/>
          </p:nvSpPr>
          <p:spPr bwMode="auto">
            <a:xfrm>
              <a:off x="7074386" y="1660113"/>
              <a:ext cx="199283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Monotherapy trial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Combination trial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Treatment ongoing</a:t>
              </a:r>
            </a:p>
          </p:txBody>
        </p:sp>
        <p:cxnSp>
          <p:nvCxnSpPr>
            <p:cNvPr id="43" name="Straight Connector 42">
              <a:extLst>
                <a:ext uri="{FF2B5EF4-FFF2-40B4-BE49-F238E27FC236}">
                  <a16:creationId xmlns:a16="http://schemas.microsoft.com/office/drawing/2014/main" id="{2983779E-6FCD-8AD3-74B4-47FE551255E9}"/>
                </a:ext>
              </a:extLst>
            </p:cNvPr>
            <p:cNvCxnSpPr>
              <a:cxnSpLocks/>
            </p:cNvCxnSpPr>
            <p:nvPr/>
          </p:nvCxnSpPr>
          <p:spPr bwMode="auto">
            <a:xfrm flipH="1">
              <a:off x="6770748" y="2391865"/>
              <a:ext cx="307127" cy="0"/>
            </a:xfrm>
            <a:prstGeom prst="line">
              <a:avLst/>
            </a:prstGeom>
            <a:noFill/>
            <a:ln w="28575" cap="flat" cmpd="sng" algn="ctr">
              <a:solidFill>
                <a:schemeClr val="accent5"/>
              </a:solidFill>
              <a:prstDash val="solid"/>
              <a:round/>
              <a:headEnd type="triangle" w="med" len="med"/>
              <a:tailEnd type="none" w="med" len="med"/>
            </a:ln>
            <a:effectLst/>
          </p:spPr>
        </p:cxnSp>
        <p:grpSp>
          <p:nvGrpSpPr>
            <p:cNvPr id="45" name="Group 44">
              <a:extLst>
                <a:ext uri="{FF2B5EF4-FFF2-40B4-BE49-F238E27FC236}">
                  <a16:creationId xmlns:a16="http://schemas.microsoft.com/office/drawing/2014/main" id="{C5557D87-A768-388A-0760-5BE632F95FE6}"/>
                </a:ext>
              </a:extLst>
            </p:cNvPr>
            <p:cNvGrpSpPr/>
            <p:nvPr/>
          </p:nvGrpSpPr>
          <p:grpSpPr>
            <a:xfrm>
              <a:off x="6770748" y="1800879"/>
              <a:ext cx="307127" cy="97722"/>
              <a:chOff x="6770748" y="1800879"/>
              <a:chExt cx="307127" cy="97722"/>
            </a:xfrm>
          </p:grpSpPr>
          <p:cxnSp>
            <p:nvCxnSpPr>
              <p:cNvPr id="41" name="Straight Connector 40">
                <a:extLst>
                  <a:ext uri="{FF2B5EF4-FFF2-40B4-BE49-F238E27FC236}">
                    <a16:creationId xmlns:a16="http://schemas.microsoft.com/office/drawing/2014/main" id="{723C578A-2DF4-DF07-090E-BB005985C1DF}"/>
                  </a:ext>
                </a:extLst>
              </p:cNvPr>
              <p:cNvCxnSpPr>
                <a:cxnSpLocks/>
              </p:cNvCxnSpPr>
              <p:nvPr/>
            </p:nvCxnSpPr>
            <p:spPr bwMode="auto">
              <a:xfrm flipH="1">
                <a:off x="6770748" y="1849740"/>
                <a:ext cx="307127" cy="0"/>
              </a:xfrm>
              <a:prstGeom prst="line">
                <a:avLst/>
              </a:prstGeom>
              <a:noFill/>
              <a:ln w="28575" cap="flat" cmpd="sng" algn="ctr">
                <a:solidFill>
                  <a:schemeClr val="accent1"/>
                </a:solidFill>
                <a:prstDash val="solid"/>
                <a:round/>
                <a:headEnd type="none" w="med" len="med"/>
                <a:tailEnd type="none" w="med" len="med"/>
              </a:ln>
              <a:effectLst/>
            </p:spPr>
          </p:cxnSp>
          <p:sp>
            <p:nvSpPr>
              <p:cNvPr id="44" name="Oval 43">
                <a:extLst>
                  <a:ext uri="{FF2B5EF4-FFF2-40B4-BE49-F238E27FC236}">
                    <a16:creationId xmlns:a16="http://schemas.microsoft.com/office/drawing/2014/main" id="{8B43374D-8E80-217B-2474-1C872B6552ED}"/>
                  </a:ext>
                </a:extLst>
              </p:cNvPr>
              <p:cNvSpPr/>
              <p:nvPr/>
            </p:nvSpPr>
            <p:spPr bwMode="auto">
              <a:xfrm>
                <a:off x="6875450" y="1800879"/>
                <a:ext cx="97722" cy="97722"/>
              </a:xfrm>
              <a:prstGeom prst="ellipse">
                <a:avLst/>
              </a:prstGeom>
              <a:solidFill>
                <a:schemeClr val="accent1"/>
              </a:solidFill>
              <a:ln w="28575">
                <a:solidFill>
                  <a:schemeClr val="accent1"/>
                </a:solidFill>
                <a:miter lim="800000"/>
                <a:headEnd/>
                <a:tailEnd/>
              </a:ln>
            </p:spPr>
            <p:txBody>
              <a:bodyPr rtlCol="0" anchor="ctr"/>
              <a:lstStyle/>
              <a:p>
                <a:pPr algn="ctr"/>
                <a:endParaRPr lang="en-US" dirty="0"/>
              </a:p>
            </p:txBody>
          </p:sp>
        </p:grpSp>
        <p:grpSp>
          <p:nvGrpSpPr>
            <p:cNvPr id="46" name="Group 45">
              <a:extLst>
                <a:ext uri="{FF2B5EF4-FFF2-40B4-BE49-F238E27FC236}">
                  <a16:creationId xmlns:a16="http://schemas.microsoft.com/office/drawing/2014/main" id="{86AC3E7E-A162-7050-30F4-B77B16DE6FE1}"/>
                </a:ext>
              </a:extLst>
            </p:cNvPr>
            <p:cNvGrpSpPr/>
            <p:nvPr/>
          </p:nvGrpSpPr>
          <p:grpSpPr>
            <a:xfrm>
              <a:off x="6770748" y="2096372"/>
              <a:ext cx="307127" cy="97722"/>
              <a:chOff x="6770748" y="1800879"/>
              <a:chExt cx="307127" cy="97722"/>
            </a:xfrm>
          </p:grpSpPr>
          <p:cxnSp>
            <p:nvCxnSpPr>
              <p:cNvPr id="47" name="Straight Connector 46">
                <a:extLst>
                  <a:ext uri="{FF2B5EF4-FFF2-40B4-BE49-F238E27FC236}">
                    <a16:creationId xmlns:a16="http://schemas.microsoft.com/office/drawing/2014/main" id="{5C7739D1-BD82-2003-1D37-EE6F2E8153CE}"/>
                  </a:ext>
                </a:extLst>
              </p:cNvPr>
              <p:cNvCxnSpPr>
                <a:cxnSpLocks/>
              </p:cNvCxnSpPr>
              <p:nvPr/>
            </p:nvCxnSpPr>
            <p:spPr bwMode="auto">
              <a:xfrm flipH="1">
                <a:off x="6770748" y="1849740"/>
                <a:ext cx="307127" cy="0"/>
              </a:xfrm>
              <a:prstGeom prst="line">
                <a:avLst/>
              </a:prstGeom>
              <a:solidFill>
                <a:schemeClr val="accent5"/>
              </a:solidFill>
              <a:ln w="28575" cap="flat" cmpd="sng" algn="ctr">
                <a:solidFill>
                  <a:schemeClr val="accent3"/>
                </a:solidFill>
                <a:prstDash val="solid"/>
                <a:round/>
                <a:headEnd type="none" w="med" len="med"/>
                <a:tailEnd type="none" w="med" len="med"/>
              </a:ln>
              <a:effectLst/>
            </p:spPr>
          </p:cxnSp>
          <p:sp>
            <p:nvSpPr>
              <p:cNvPr id="48" name="Oval 47">
                <a:extLst>
                  <a:ext uri="{FF2B5EF4-FFF2-40B4-BE49-F238E27FC236}">
                    <a16:creationId xmlns:a16="http://schemas.microsoft.com/office/drawing/2014/main" id="{2B216922-5722-68AA-DFDB-7002FDB13208}"/>
                  </a:ext>
                </a:extLst>
              </p:cNvPr>
              <p:cNvSpPr/>
              <p:nvPr/>
            </p:nvSpPr>
            <p:spPr bwMode="auto">
              <a:xfrm>
                <a:off x="6875450" y="1800879"/>
                <a:ext cx="97722" cy="97722"/>
              </a:xfrm>
              <a:prstGeom prst="ellipse">
                <a:avLst/>
              </a:prstGeom>
              <a:solidFill>
                <a:schemeClr val="accent3"/>
              </a:solidFill>
              <a:ln w="28575">
                <a:solidFill>
                  <a:schemeClr val="accent3"/>
                </a:solidFill>
                <a:miter lim="800000"/>
                <a:headEnd/>
                <a:tailEnd/>
              </a:ln>
            </p:spPr>
            <p:txBody>
              <a:bodyPr rtlCol="0" anchor="ctr"/>
              <a:lstStyle/>
              <a:p>
                <a:pPr algn="ctr"/>
                <a:endParaRPr lang="en-US" dirty="0"/>
              </a:p>
            </p:txBody>
          </p:sp>
        </p:grpSp>
      </p:grpSp>
      <p:sp>
        <p:nvSpPr>
          <p:cNvPr id="49" name="TextBox 48">
            <a:extLst>
              <a:ext uri="{FF2B5EF4-FFF2-40B4-BE49-F238E27FC236}">
                <a16:creationId xmlns:a16="http://schemas.microsoft.com/office/drawing/2014/main" id="{AB9FB86A-9889-88E7-75A6-F3A9A1BAD72B}"/>
              </a:ext>
            </a:extLst>
          </p:cNvPr>
          <p:cNvSpPr txBox="1"/>
          <p:nvPr/>
        </p:nvSpPr>
        <p:spPr bwMode="auto">
          <a:xfrm>
            <a:off x="10982689" y="2848193"/>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464F7F36-3976-2789-5552-F05386BCEF48}"/>
              </a:ext>
            </a:extLst>
          </p:cNvPr>
          <p:cNvSpPr txBox="1"/>
          <p:nvPr/>
        </p:nvSpPr>
        <p:spPr bwMode="auto">
          <a:xfrm>
            <a:off x="10982689" y="3230938"/>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CF82EAA4-A526-C2EC-4BF6-0DFF1C7244CA}"/>
              </a:ext>
            </a:extLst>
          </p:cNvPr>
          <p:cNvSpPr txBox="1"/>
          <p:nvPr/>
        </p:nvSpPr>
        <p:spPr bwMode="auto">
          <a:xfrm>
            <a:off x="10982689" y="3795167"/>
            <a:ext cx="523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CD94BAAF-C6E8-23BB-A936-1DDE9D75889A}"/>
              </a:ext>
            </a:extLst>
          </p:cNvPr>
          <p:cNvSpPr txBox="1"/>
          <p:nvPr/>
        </p:nvSpPr>
        <p:spPr bwMode="auto">
          <a:xfrm>
            <a:off x="10313177"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546</a:t>
            </a:r>
          </a:p>
        </p:txBody>
      </p:sp>
      <p:cxnSp>
        <p:nvCxnSpPr>
          <p:cNvPr id="54" name="Straight Connector 53">
            <a:extLst>
              <a:ext uri="{FF2B5EF4-FFF2-40B4-BE49-F238E27FC236}">
                <a16:creationId xmlns:a16="http://schemas.microsoft.com/office/drawing/2014/main" id="{A2F0C812-03A2-1AD9-2097-95CD9FC3896F}"/>
              </a:ext>
            </a:extLst>
          </p:cNvPr>
          <p:cNvCxnSpPr>
            <a:cxnSpLocks/>
          </p:cNvCxnSpPr>
          <p:nvPr/>
        </p:nvCxnSpPr>
        <p:spPr bwMode="auto">
          <a:xfrm>
            <a:off x="1734568"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A3F3D52-5F9F-599C-8189-AC6F60D667BE}"/>
              </a:ext>
            </a:extLst>
          </p:cNvPr>
          <p:cNvCxnSpPr>
            <a:cxnSpLocks/>
          </p:cNvCxnSpPr>
          <p:nvPr/>
        </p:nvCxnSpPr>
        <p:spPr bwMode="auto">
          <a:xfrm>
            <a:off x="2416386"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F114F68-8C5D-2C24-07BD-95D8CD82A35B}"/>
              </a:ext>
            </a:extLst>
          </p:cNvPr>
          <p:cNvCxnSpPr>
            <a:cxnSpLocks/>
          </p:cNvCxnSpPr>
          <p:nvPr/>
        </p:nvCxnSpPr>
        <p:spPr bwMode="auto">
          <a:xfrm>
            <a:off x="3098204"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49EA5A0-26D9-D6F1-7AB8-23C141CDCDC1}"/>
              </a:ext>
            </a:extLst>
          </p:cNvPr>
          <p:cNvCxnSpPr>
            <a:cxnSpLocks/>
          </p:cNvCxnSpPr>
          <p:nvPr/>
        </p:nvCxnSpPr>
        <p:spPr bwMode="auto">
          <a:xfrm>
            <a:off x="3780022"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68F7643-C79F-D2A0-F831-E1D6FFAAC108}"/>
              </a:ext>
            </a:extLst>
          </p:cNvPr>
          <p:cNvCxnSpPr>
            <a:cxnSpLocks/>
          </p:cNvCxnSpPr>
          <p:nvPr/>
        </p:nvCxnSpPr>
        <p:spPr bwMode="auto">
          <a:xfrm>
            <a:off x="4461840"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57AAE7C-F066-BAA3-2308-2A2A351929F0}"/>
              </a:ext>
            </a:extLst>
          </p:cNvPr>
          <p:cNvCxnSpPr>
            <a:cxnSpLocks/>
          </p:cNvCxnSpPr>
          <p:nvPr/>
        </p:nvCxnSpPr>
        <p:spPr bwMode="auto">
          <a:xfrm>
            <a:off x="5143658"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F24605C-D57F-E064-0EDA-BD5548D9F6EC}"/>
              </a:ext>
            </a:extLst>
          </p:cNvPr>
          <p:cNvCxnSpPr>
            <a:cxnSpLocks/>
          </p:cNvCxnSpPr>
          <p:nvPr/>
        </p:nvCxnSpPr>
        <p:spPr bwMode="auto">
          <a:xfrm>
            <a:off x="5825476"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CEFC86E-44CA-A27B-DDF5-4794AFDAE0DD}"/>
              </a:ext>
            </a:extLst>
          </p:cNvPr>
          <p:cNvCxnSpPr>
            <a:cxnSpLocks/>
          </p:cNvCxnSpPr>
          <p:nvPr/>
        </p:nvCxnSpPr>
        <p:spPr bwMode="auto">
          <a:xfrm>
            <a:off x="6507294"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C4F9184-647A-6A00-6DB0-CA148D836E7A}"/>
              </a:ext>
            </a:extLst>
          </p:cNvPr>
          <p:cNvCxnSpPr>
            <a:cxnSpLocks/>
          </p:cNvCxnSpPr>
          <p:nvPr/>
        </p:nvCxnSpPr>
        <p:spPr bwMode="auto">
          <a:xfrm>
            <a:off x="7189112"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2831FCD-5190-1C15-6AF2-9A73F37D595A}"/>
              </a:ext>
            </a:extLst>
          </p:cNvPr>
          <p:cNvCxnSpPr>
            <a:cxnSpLocks/>
          </p:cNvCxnSpPr>
          <p:nvPr/>
        </p:nvCxnSpPr>
        <p:spPr bwMode="auto">
          <a:xfrm>
            <a:off x="7870930"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D38D768-78E7-9304-E505-4B764F40A115}"/>
              </a:ext>
            </a:extLst>
          </p:cNvPr>
          <p:cNvCxnSpPr>
            <a:cxnSpLocks/>
          </p:cNvCxnSpPr>
          <p:nvPr/>
        </p:nvCxnSpPr>
        <p:spPr bwMode="auto">
          <a:xfrm>
            <a:off x="8552748"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F31EEFB-F9C4-3674-DAF7-6CBEF514515E}"/>
              </a:ext>
            </a:extLst>
          </p:cNvPr>
          <p:cNvCxnSpPr>
            <a:cxnSpLocks/>
          </p:cNvCxnSpPr>
          <p:nvPr/>
        </p:nvCxnSpPr>
        <p:spPr bwMode="auto">
          <a:xfrm>
            <a:off x="9234566"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0CB6FA5-BDCB-D6FF-0382-254D7FFEFD28}"/>
              </a:ext>
            </a:extLst>
          </p:cNvPr>
          <p:cNvCxnSpPr>
            <a:cxnSpLocks/>
          </p:cNvCxnSpPr>
          <p:nvPr/>
        </p:nvCxnSpPr>
        <p:spPr bwMode="auto">
          <a:xfrm>
            <a:off x="9916384" y="54375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70CA899-848E-F0AD-9B68-73C14D1C0726}"/>
              </a:ext>
            </a:extLst>
          </p:cNvPr>
          <p:cNvCxnSpPr>
            <a:cxnSpLocks/>
          </p:cNvCxnSpPr>
          <p:nvPr/>
        </p:nvCxnSpPr>
        <p:spPr bwMode="auto">
          <a:xfrm>
            <a:off x="10598199" y="5437539"/>
            <a:ext cx="0" cy="64008"/>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F450F2C0-E55F-524A-FBE6-3A9508B59E6A}"/>
              </a:ext>
            </a:extLst>
          </p:cNvPr>
          <p:cNvSpPr txBox="1"/>
          <p:nvPr/>
        </p:nvSpPr>
        <p:spPr bwMode="auto">
          <a:xfrm>
            <a:off x="1447220"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0" name="TextBox 69">
            <a:extLst>
              <a:ext uri="{FF2B5EF4-FFF2-40B4-BE49-F238E27FC236}">
                <a16:creationId xmlns:a16="http://schemas.microsoft.com/office/drawing/2014/main" id="{0F5DAEF8-9E0B-F495-A332-FF289823CA10}"/>
              </a:ext>
            </a:extLst>
          </p:cNvPr>
          <p:cNvSpPr txBox="1"/>
          <p:nvPr/>
        </p:nvSpPr>
        <p:spPr bwMode="auto">
          <a:xfrm>
            <a:off x="2129217"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71" name="TextBox 70">
            <a:extLst>
              <a:ext uri="{FF2B5EF4-FFF2-40B4-BE49-F238E27FC236}">
                <a16:creationId xmlns:a16="http://schemas.microsoft.com/office/drawing/2014/main" id="{9D2CA198-6920-0E73-837E-AB4133C2BAFC}"/>
              </a:ext>
            </a:extLst>
          </p:cNvPr>
          <p:cNvSpPr txBox="1"/>
          <p:nvPr/>
        </p:nvSpPr>
        <p:spPr bwMode="auto">
          <a:xfrm>
            <a:off x="2811214"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72" name="TextBox 71">
            <a:extLst>
              <a:ext uri="{FF2B5EF4-FFF2-40B4-BE49-F238E27FC236}">
                <a16:creationId xmlns:a16="http://schemas.microsoft.com/office/drawing/2014/main" id="{FA9D5751-C74F-3FCA-DD23-97DA21E88AB5}"/>
              </a:ext>
            </a:extLst>
          </p:cNvPr>
          <p:cNvSpPr txBox="1"/>
          <p:nvPr/>
        </p:nvSpPr>
        <p:spPr bwMode="auto">
          <a:xfrm>
            <a:off x="3493211"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126</a:t>
            </a:r>
          </a:p>
        </p:txBody>
      </p:sp>
      <p:sp>
        <p:nvSpPr>
          <p:cNvPr id="73" name="TextBox 72">
            <a:extLst>
              <a:ext uri="{FF2B5EF4-FFF2-40B4-BE49-F238E27FC236}">
                <a16:creationId xmlns:a16="http://schemas.microsoft.com/office/drawing/2014/main" id="{1AAEF941-CE49-5990-5F8B-E1D4FED57E9A}"/>
              </a:ext>
            </a:extLst>
          </p:cNvPr>
          <p:cNvSpPr txBox="1"/>
          <p:nvPr/>
        </p:nvSpPr>
        <p:spPr bwMode="auto">
          <a:xfrm>
            <a:off x="4175208"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168</a:t>
            </a:r>
          </a:p>
        </p:txBody>
      </p:sp>
      <p:sp>
        <p:nvSpPr>
          <p:cNvPr id="74" name="TextBox 73">
            <a:extLst>
              <a:ext uri="{FF2B5EF4-FFF2-40B4-BE49-F238E27FC236}">
                <a16:creationId xmlns:a16="http://schemas.microsoft.com/office/drawing/2014/main" id="{6871956F-3F39-D5D7-AF38-DF3998EAEB81}"/>
              </a:ext>
            </a:extLst>
          </p:cNvPr>
          <p:cNvSpPr txBox="1"/>
          <p:nvPr/>
        </p:nvSpPr>
        <p:spPr bwMode="auto">
          <a:xfrm>
            <a:off x="4857205"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210</a:t>
            </a:r>
          </a:p>
        </p:txBody>
      </p:sp>
      <p:sp>
        <p:nvSpPr>
          <p:cNvPr id="75" name="TextBox 74">
            <a:extLst>
              <a:ext uri="{FF2B5EF4-FFF2-40B4-BE49-F238E27FC236}">
                <a16:creationId xmlns:a16="http://schemas.microsoft.com/office/drawing/2014/main" id="{03237C44-C9C5-51EF-31C9-87A48528463C}"/>
              </a:ext>
            </a:extLst>
          </p:cNvPr>
          <p:cNvSpPr txBox="1"/>
          <p:nvPr/>
        </p:nvSpPr>
        <p:spPr bwMode="auto">
          <a:xfrm>
            <a:off x="5539202"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252</a:t>
            </a:r>
          </a:p>
        </p:txBody>
      </p:sp>
      <p:sp>
        <p:nvSpPr>
          <p:cNvPr id="76" name="TextBox 75">
            <a:extLst>
              <a:ext uri="{FF2B5EF4-FFF2-40B4-BE49-F238E27FC236}">
                <a16:creationId xmlns:a16="http://schemas.microsoft.com/office/drawing/2014/main" id="{0A4C9E55-DA72-6E9D-2659-BFC0D5958C3C}"/>
              </a:ext>
            </a:extLst>
          </p:cNvPr>
          <p:cNvSpPr txBox="1"/>
          <p:nvPr/>
        </p:nvSpPr>
        <p:spPr bwMode="auto">
          <a:xfrm>
            <a:off x="6221199"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294</a:t>
            </a:r>
          </a:p>
        </p:txBody>
      </p:sp>
      <p:sp>
        <p:nvSpPr>
          <p:cNvPr id="77" name="TextBox 76">
            <a:extLst>
              <a:ext uri="{FF2B5EF4-FFF2-40B4-BE49-F238E27FC236}">
                <a16:creationId xmlns:a16="http://schemas.microsoft.com/office/drawing/2014/main" id="{B457EC01-B962-A174-4311-754371E399E8}"/>
              </a:ext>
            </a:extLst>
          </p:cNvPr>
          <p:cNvSpPr txBox="1"/>
          <p:nvPr/>
        </p:nvSpPr>
        <p:spPr bwMode="auto">
          <a:xfrm>
            <a:off x="6903196"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336</a:t>
            </a:r>
          </a:p>
        </p:txBody>
      </p:sp>
      <p:sp>
        <p:nvSpPr>
          <p:cNvPr id="78" name="TextBox 77">
            <a:extLst>
              <a:ext uri="{FF2B5EF4-FFF2-40B4-BE49-F238E27FC236}">
                <a16:creationId xmlns:a16="http://schemas.microsoft.com/office/drawing/2014/main" id="{FDDD4E24-AB97-83F9-1AF5-8717E1B6CB47}"/>
              </a:ext>
            </a:extLst>
          </p:cNvPr>
          <p:cNvSpPr txBox="1"/>
          <p:nvPr/>
        </p:nvSpPr>
        <p:spPr bwMode="auto">
          <a:xfrm>
            <a:off x="7585193"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378</a:t>
            </a:r>
          </a:p>
        </p:txBody>
      </p:sp>
      <p:sp>
        <p:nvSpPr>
          <p:cNvPr id="79" name="TextBox 78">
            <a:extLst>
              <a:ext uri="{FF2B5EF4-FFF2-40B4-BE49-F238E27FC236}">
                <a16:creationId xmlns:a16="http://schemas.microsoft.com/office/drawing/2014/main" id="{FF34F88F-8A41-B14C-E86A-68E98D81733F}"/>
              </a:ext>
            </a:extLst>
          </p:cNvPr>
          <p:cNvSpPr txBox="1"/>
          <p:nvPr/>
        </p:nvSpPr>
        <p:spPr bwMode="auto">
          <a:xfrm>
            <a:off x="8267190"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420</a:t>
            </a:r>
          </a:p>
        </p:txBody>
      </p:sp>
      <p:sp>
        <p:nvSpPr>
          <p:cNvPr id="80" name="TextBox 79">
            <a:extLst>
              <a:ext uri="{FF2B5EF4-FFF2-40B4-BE49-F238E27FC236}">
                <a16:creationId xmlns:a16="http://schemas.microsoft.com/office/drawing/2014/main" id="{7171CD71-51FA-4262-65B9-104522333B13}"/>
              </a:ext>
            </a:extLst>
          </p:cNvPr>
          <p:cNvSpPr txBox="1"/>
          <p:nvPr/>
        </p:nvSpPr>
        <p:spPr bwMode="auto">
          <a:xfrm>
            <a:off x="8949187"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462</a:t>
            </a:r>
          </a:p>
        </p:txBody>
      </p:sp>
      <p:sp>
        <p:nvSpPr>
          <p:cNvPr id="81" name="TextBox 80">
            <a:extLst>
              <a:ext uri="{FF2B5EF4-FFF2-40B4-BE49-F238E27FC236}">
                <a16:creationId xmlns:a16="http://schemas.microsoft.com/office/drawing/2014/main" id="{B1D22483-06CD-D650-BE86-DB577B2F87D4}"/>
              </a:ext>
            </a:extLst>
          </p:cNvPr>
          <p:cNvSpPr txBox="1"/>
          <p:nvPr/>
        </p:nvSpPr>
        <p:spPr bwMode="auto">
          <a:xfrm>
            <a:off x="9617224" y="5489890"/>
            <a:ext cx="589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504</a:t>
            </a:r>
          </a:p>
        </p:txBody>
      </p:sp>
      <p:grpSp>
        <p:nvGrpSpPr>
          <p:cNvPr id="98" name="Group 97">
            <a:extLst>
              <a:ext uri="{FF2B5EF4-FFF2-40B4-BE49-F238E27FC236}">
                <a16:creationId xmlns:a16="http://schemas.microsoft.com/office/drawing/2014/main" id="{355BE2F4-2936-9468-2DCA-8DC58035B308}"/>
              </a:ext>
            </a:extLst>
          </p:cNvPr>
          <p:cNvGrpSpPr/>
          <p:nvPr/>
        </p:nvGrpSpPr>
        <p:grpSpPr>
          <a:xfrm>
            <a:off x="1765979" y="3113148"/>
            <a:ext cx="4690662" cy="1933502"/>
            <a:chOff x="1765979" y="3113148"/>
            <a:chExt cx="4690662" cy="1933502"/>
          </a:xfrm>
        </p:grpSpPr>
        <p:sp>
          <p:nvSpPr>
            <p:cNvPr id="93" name="Freeform 92">
              <a:extLst>
                <a:ext uri="{FF2B5EF4-FFF2-40B4-BE49-F238E27FC236}">
                  <a16:creationId xmlns:a16="http://schemas.microsoft.com/office/drawing/2014/main" id="{4E735227-F23D-67E7-8034-FBC4938B8F81}"/>
                </a:ext>
              </a:extLst>
            </p:cNvPr>
            <p:cNvSpPr/>
            <p:nvPr/>
          </p:nvSpPr>
          <p:spPr bwMode="auto">
            <a:xfrm>
              <a:off x="1807859" y="3113148"/>
              <a:ext cx="2359292" cy="355988"/>
            </a:xfrm>
            <a:custGeom>
              <a:avLst/>
              <a:gdLst>
                <a:gd name="connsiteX0" fmla="*/ 2010284 w 2380232"/>
                <a:gd name="connsiteY0" fmla="*/ 188464 h 355988"/>
                <a:gd name="connsiteX1" fmla="*/ 1577515 w 2380232"/>
                <a:gd name="connsiteY1" fmla="*/ 0 h 355988"/>
                <a:gd name="connsiteX2" fmla="*/ 0 w 2380232"/>
                <a:gd name="connsiteY2" fmla="*/ 314107 h 355988"/>
                <a:gd name="connsiteX3" fmla="*/ 544452 w 2380232"/>
                <a:gd name="connsiteY3" fmla="*/ 355988 h 355988"/>
                <a:gd name="connsiteX4" fmla="*/ 1758999 w 2380232"/>
                <a:gd name="connsiteY4" fmla="*/ 349008 h 355988"/>
                <a:gd name="connsiteX5" fmla="*/ 2380232 w 2380232"/>
                <a:gd name="connsiteY5" fmla="*/ 216385 h 355988"/>
                <a:gd name="connsiteX0" fmla="*/ 1982363 w 2352311"/>
                <a:gd name="connsiteY0" fmla="*/ 188464 h 355988"/>
                <a:gd name="connsiteX1" fmla="*/ 1549594 w 2352311"/>
                <a:gd name="connsiteY1" fmla="*/ 0 h 355988"/>
                <a:gd name="connsiteX2" fmla="*/ 0 w 2352311"/>
                <a:gd name="connsiteY2" fmla="*/ 307127 h 355988"/>
                <a:gd name="connsiteX3" fmla="*/ 516531 w 2352311"/>
                <a:gd name="connsiteY3" fmla="*/ 355988 h 355988"/>
                <a:gd name="connsiteX4" fmla="*/ 1731078 w 2352311"/>
                <a:gd name="connsiteY4" fmla="*/ 349008 h 355988"/>
                <a:gd name="connsiteX5" fmla="*/ 2352311 w 2352311"/>
                <a:gd name="connsiteY5" fmla="*/ 216385 h 355988"/>
                <a:gd name="connsiteX0" fmla="*/ 1989344 w 2359292"/>
                <a:gd name="connsiteY0" fmla="*/ 188464 h 355988"/>
                <a:gd name="connsiteX1" fmla="*/ 1556575 w 2359292"/>
                <a:gd name="connsiteY1" fmla="*/ 0 h 355988"/>
                <a:gd name="connsiteX2" fmla="*/ 0 w 2359292"/>
                <a:gd name="connsiteY2" fmla="*/ 321087 h 355988"/>
                <a:gd name="connsiteX3" fmla="*/ 523512 w 2359292"/>
                <a:gd name="connsiteY3" fmla="*/ 355988 h 355988"/>
                <a:gd name="connsiteX4" fmla="*/ 1738059 w 2359292"/>
                <a:gd name="connsiteY4" fmla="*/ 349008 h 355988"/>
                <a:gd name="connsiteX5" fmla="*/ 2359292 w 2359292"/>
                <a:gd name="connsiteY5" fmla="*/ 216385 h 35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9292" h="355988">
                  <a:moveTo>
                    <a:pt x="1989344" y="188464"/>
                  </a:moveTo>
                  <a:lnTo>
                    <a:pt x="1556575" y="0"/>
                  </a:lnTo>
                  <a:lnTo>
                    <a:pt x="0" y="321087"/>
                  </a:lnTo>
                  <a:lnTo>
                    <a:pt x="523512" y="355988"/>
                  </a:lnTo>
                  <a:lnTo>
                    <a:pt x="1738059" y="349008"/>
                  </a:lnTo>
                  <a:lnTo>
                    <a:pt x="2359292" y="216385"/>
                  </a:lnTo>
                </a:path>
              </a:pathLst>
            </a:custGeom>
            <a:noFill/>
            <a:ln w="28575">
              <a:solidFill>
                <a:schemeClr val="accent3"/>
              </a:solidFill>
              <a:miter lim="800000"/>
              <a:headEnd/>
              <a:tailEnd/>
            </a:ln>
          </p:spPr>
          <p:txBody>
            <a:bodyPr rtlCol="0" anchor="ctr"/>
            <a:lstStyle/>
            <a:p>
              <a:pPr algn="ctr"/>
              <a:endParaRPr lang="en-US" dirty="0"/>
            </a:p>
          </p:txBody>
        </p:sp>
        <p:sp>
          <p:nvSpPr>
            <p:cNvPr id="94" name="Freeform 93">
              <a:extLst>
                <a:ext uri="{FF2B5EF4-FFF2-40B4-BE49-F238E27FC236}">
                  <a16:creationId xmlns:a16="http://schemas.microsoft.com/office/drawing/2014/main" id="{A76FDA75-EE9B-D7B0-980E-15ED80081A95}"/>
                </a:ext>
              </a:extLst>
            </p:cNvPr>
            <p:cNvSpPr/>
            <p:nvPr/>
          </p:nvSpPr>
          <p:spPr bwMode="auto">
            <a:xfrm>
              <a:off x="1793899" y="3441215"/>
              <a:ext cx="1996324" cy="746877"/>
            </a:xfrm>
            <a:custGeom>
              <a:avLst/>
              <a:gdLst>
                <a:gd name="connsiteX0" fmla="*/ 1996324 w 1996324"/>
                <a:gd name="connsiteY0" fmla="*/ 579353 h 746877"/>
                <a:gd name="connsiteX1" fmla="*/ 1347170 w 1996324"/>
                <a:gd name="connsiteY1" fmla="*/ 746877 h 746877"/>
                <a:gd name="connsiteX2" fmla="*/ 0 w 1996324"/>
                <a:gd name="connsiteY2" fmla="*/ 0 h 746877"/>
              </a:gdLst>
              <a:ahLst/>
              <a:cxnLst>
                <a:cxn ang="0">
                  <a:pos x="connsiteX0" y="connsiteY0"/>
                </a:cxn>
                <a:cxn ang="0">
                  <a:pos x="connsiteX1" y="connsiteY1"/>
                </a:cxn>
                <a:cxn ang="0">
                  <a:pos x="connsiteX2" y="connsiteY2"/>
                </a:cxn>
              </a:cxnLst>
              <a:rect l="l" t="t" r="r" b="b"/>
              <a:pathLst>
                <a:path w="1996324" h="746877">
                  <a:moveTo>
                    <a:pt x="1996324" y="579353"/>
                  </a:moveTo>
                  <a:lnTo>
                    <a:pt x="1347170" y="746877"/>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95" name="Freeform 94">
              <a:extLst>
                <a:ext uri="{FF2B5EF4-FFF2-40B4-BE49-F238E27FC236}">
                  <a16:creationId xmlns:a16="http://schemas.microsoft.com/office/drawing/2014/main" id="{D8112EC5-F8FE-B426-4F74-25E13BE54357}"/>
                </a:ext>
              </a:extLst>
            </p:cNvPr>
            <p:cNvSpPr/>
            <p:nvPr/>
          </p:nvSpPr>
          <p:spPr bwMode="auto">
            <a:xfrm>
              <a:off x="1765979" y="3322553"/>
              <a:ext cx="3867004" cy="1612415"/>
            </a:xfrm>
            <a:custGeom>
              <a:avLst/>
              <a:gdLst>
                <a:gd name="connsiteX0" fmla="*/ 3867004 w 3867004"/>
                <a:gd name="connsiteY0" fmla="*/ 0 h 1612415"/>
                <a:gd name="connsiteX1" fmla="*/ 3650619 w 3867004"/>
                <a:gd name="connsiteY1" fmla="*/ 1347169 h 1612415"/>
                <a:gd name="connsiteX2" fmla="*/ 2596616 w 3867004"/>
                <a:gd name="connsiteY2" fmla="*/ 1521673 h 1612415"/>
                <a:gd name="connsiteX3" fmla="*/ 2073105 w 3867004"/>
                <a:gd name="connsiteY3" fmla="*/ 1535633 h 1612415"/>
                <a:gd name="connsiteX4" fmla="*/ 2024244 w 3867004"/>
                <a:gd name="connsiteY4" fmla="*/ 1598455 h 1612415"/>
                <a:gd name="connsiteX5" fmla="*/ 1940482 w 3867004"/>
                <a:gd name="connsiteY5" fmla="*/ 1612415 h 1612415"/>
                <a:gd name="connsiteX6" fmla="*/ 1256427 w 3867004"/>
                <a:gd name="connsiteY6" fmla="*/ 1451871 h 1612415"/>
                <a:gd name="connsiteX7" fmla="*/ 572372 w 3867004"/>
                <a:gd name="connsiteY7" fmla="*/ 984201 h 1612415"/>
                <a:gd name="connsiteX8" fmla="*/ 349007 w 3867004"/>
                <a:gd name="connsiteY8" fmla="*/ 684055 h 1612415"/>
                <a:gd name="connsiteX9" fmla="*/ 0 w 3867004"/>
                <a:gd name="connsiteY9" fmla="*/ 132623 h 16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7004" h="1612415">
                  <a:moveTo>
                    <a:pt x="3867004" y="0"/>
                  </a:moveTo>
                  <a:lnTo>
                    <a:pt x="3650619" y="1347169"/>
                  </a:lnTo>
                  <a:lnTo>
                    <a:pt x="2596616" y="1521673"/>
                  </a:lnTo>
                  <a:lnTo>
                    <a:pt x="2073105" y="1535633"/>
                  </a:lnTo>
                  <a:lnTo>
                    <a:pt x="2024244" y="1598455"/>
                  </a:lnTo>
                  <a:lnTo>
                    <a:pt x="1940482" y="1612415"/>
                  </a:lnTo>
                  <a:lnTo>
                    <a:pt x="1256427" y="1451871"/>
                  </a:lnTo>
                  <a:lnTo>
                    <a:pt x="572372" y="984201"/>
                  </a:lnTo>
                  <a:lnTo>
                    <a:pt x="349007" y="684055"/>
                  </a:lnTo>
                  <a:lnTo>
                    <a:pt x="0" y="132623"/>
                  </a:lnTo>
                </a:path>
              </a:pathLst>
            </a:custGeom>
            <a:noFill/>
            <a:ln w="28575">
              <a:solidFill>
                <a:schemeClr val="accent3"/>
              </a:solidFill>
              <a:miter lim="800000"/>
              <a:headEnd/>
              <a:tailEnd/>
            </a:ln>
          </p:spPr>
          <p:txBody>
            <a:bodyPr rtlCol="0" anchor="ctr"/>
            <a:lstStyle/>
            <a:p>
              <a:pPr algn="ctr"/>
              <a:endParaRPr lang="en-US" dirty="0"/>
            </a:p>
          </p:txBody>
        </p:sp>
        <p:sp>
          <p:nvSpPr>
            <p:cNvPr id="96" name="Freeform 95">
              <a:extLst>
                <a:ext uri="{FF2B5EF4-FFF2-40B4-BE49-F238E27FC236}">
                  <a16:creationId xmlns:a16="http://schemas.microsoft.com/office/drawing/2014/main" id="{044B3275-AA4C-2A8B-DADF-EFD9BE0CED79}"/>
                </a:ext>
              </a:extLst>
            </p:cNvPr>
            <p:cNvSpPr/>
            <p:nvPr/>
          </p:nvSpPr>
          <p:spPr bwMode="auto">
            <a:xfrm>
              <a:off x="1807860" y="3469136"/>
              <a:ext cx="3671560" cy="1458852"/>
            </a:xfrm>
            <a:custGeom>
              <a:avLst/>
              <a:gdLst>
                <a:gd name="connsiteX0" fmla="*/ 0 w 3671560"/>
                <a:gd name="connsiteY0" fmla="*/ 0 h 1458852"/>
                <a:gd name="connsiteX1" fmla="*/ 530491 w 3671560"/>
                <a:gd name="connsiteY1" fmla="*/ 663114 h 1458852"/>
                <a:gd name="connsiteX2" fmla="*/ 1312268 w 3671560"/>
                <a:gd name="connsiteY2" fmla="*/ 1109844 h 1458852"/>
                <a:gd name="connsiteX3" fmla="*/ 1989343 w 3671560"/>
                <a:gd name="connsiteY3" fmla="*/ 1430931 h 1458852"/>
                <a:gd name="connsiteX4" fmla="*/ 2568696 w 3671560"/>
                <a:gd name="connsiteY4" fmla="*/ 1444891 h 1458852"/>
                <a:gd name="connsiteX5" fmla="*/ 3671560 w 3671560"/>
                <a:gd name="connsiteY5" fmla="*/ 1458852 h 145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1560" h="1458852">
                  <a:moveTo>
                    <a:pt x="0" y="0"/>
                  </a:moveTo>
                  <a:lnTo>
                    <a:pt x="530491" y="663114"/>
                  </a:lnTo>
                  <a:lnTo>
                    <a:pt x="1312268" y="1109844"/>
                  </a:lnTo>
                  <a:lnTo>
                    <a:pt x="1989343" y="1430931"/>
                  </a:lnTo>
                  <a:lnTo>
                    <a:pt x="2568696" y="1444891"/>
                  </a:lnTo>
                  <a:lnTo>
                    <a:pt x="3671560" y="1458852"/>
                  </a:lnTo>
                </a:path>
              </a:pathLst>
            </a:custGeom>
            <a:noFill/>
            <a:ln w="28575">
              <a:solidFill>
                <a:schemeClr val="accent3"/>
              </a:solidFill>
              <a:miter lim="800000"/>
              <a:headEnd/>
              <a:tailEnd/>
            </a:ln>
          </p:spPr>
          <p:txBody>
            <a:bodyPr rtlCol="0" anchor="ctr"/>
            <a:lstStyle/>
            <a:p>
              <a:pPr algn="ctr"/>
              <a:endParaRPr lang="en-US" dirty="0"/>
            </a:p>
          </p:txBody>
        </p:sp>
        <p:sp>
          <p:nvSpPr>
            <p:cNvPr id="97" name="Freeform 96">
              <a:extLst>
                <a:ext uri="{FF2B5EF4-FFF2-40B4-BE49-F238E27FC236}">
                  <a16:creationId xmlns:a16="http://schemas.microsoft.com/office/drawing/2014/main" id="{24768FD4-AF4C-EB28-9D38-E6BDD1ED0AB1}"/>
                </a:ext>
              </a:extLst>
            </p:cNvPr>
            <p:cNvSpPr/>
            <p:nvPr/>
          </p:nvSpPr>
          <p:spPr bwMode="auto">
            <a:xfrm>
              <a:off x="1779939" y="3462156"/>
              <a:ext cx="4676702" cy="1584494"/>
            </a:xfrm>
            <a:custGeom>
              <a:avLst/>
              <a:gdLst>
                <a:gd name="connsiteX0" fmla="*/ 4676702 w 4676702"/>
                <a:gd name="connsiteY0" fmla="*/ 300146 h 1584494"/>
                <a:gd name="connsiteX1" fmla="*/ 3992647 w 4676702"/>
                <a:gd name="connsiteY1" fmla="*/ 1088904 h 1584494"/>
                <a:gd name="connsiteX2" fmla="*/ 2561716 w 4676702"/>
                <a:gd name="connsiteY2" fmla="*/ 1179646 h 1584494"/>
                <a:gd name="connsiteX3" fmla="*/ 1940482 w 4676702"/>
                <a:gd name="connsiteY3" fmla="*/ 1584494 h 1584494"/>
                <a:gd name="connsiteX4" fmla="*/ 1235487 w 4676702"/>
                <a:gd name="connsiteY4" fmla="*/ 1214546 h 1584494"/>
                <a:gd name="connsiteX5" fmla="*/ 544452 w 4676702"/>
                <a:gd name="connsiteY5" fmla="*/ 1326229 h 1584494"/>
                <a:gd name="connsiteX6" fmla="*/ 0 w 4676702"/>
                <a:gd name="connsiteY6" fmla="*/ 0 h 158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6702" h="1584494">
                  <a:moveTo>
                    <a:pt x="4676702" y="300146"/>
                  </a:moveTo>
                  <a:lnTo>
                    <a:pt x="3992647" y="1088904"/>
                  </a:lnTo>
                  <a:lnTo>
                    <a:pt x="2561716" y="1179646"/>
                  </a:lnTo>
                  <a:lnTo>
                    <a:pt x="1940482" y="1584494"/>
                  </a:lnTo>
                  <a:lnTo>
                    <a:pt x="1235487" y="1214546"/>
                  </a:lnTo>
                  <a:lnTo>
                    <a:pt x="544452" y="1326229"/>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153" name="Group 152">
            <a:extLst>
              <a:ext uri="{FF2B5EF4-FFF2-40B4-BE49-F238E27FC236}">
                <a16:creationId xmlns:a16="http://schemas.microsoft.com/office/drawing/2014/main" id="{316EBB46-0062-6BD9-96E6-EE39AAF8F553}"/>
              </a:ext>
            </a:extLst>
          </p:cNvPr>
          <p:cNvGrpSpPr/>
          <p:nvPr/>
        </p:nvGrpSpPr>
        <p:grpSpPr>
          <a:xfrm>
            <a:off x="1705140" y="3076523"/>
            <a:ext cx="4786263" cy="2014842"/>
            <a:chOff x="1705140" y="3076523"/>
            <a:chExt cx="4786263" cy="2014842"/>
          </a:xfrm>
          <a:solidFill>
            <a:schemeClr val="accent3"/>
          </a:solidFill>
        </p:grpSpPr>
        <p:sp>
          <p:nvSpPr>
            <p:cNvPr id="126" name="Oval 125">
              <a:extLst>
                <a:ext uri="{FF2B5EF4-FFF2-40B4-BE49-F238E27FC236}">
                  <a16:creationId xmlns:a16="http://schemas.microsoft.com/office/drawing/2014/main" id="{D647C705-A429-C6A2-F998-F2871D1F6C60}"/>
                </a:ext>
              </a:extLst>
            </p:cNvPr>
            <p:cNvSpPr/>
            <p:nvPr/>
          </p:nvSpPr>
          <p:spPr bwMode="auto">
            <a:xfrm>
              <a:off x="1705140" y="3392612"/>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27" name="Oval 126">
              <a:extLst>
                <a:ext uri="{FF2B5EF4-FFF2-40B4-BE49-F238E27FC236}">
                  <a16:creationId xmlns:a16="http://schemas.microsoft.com/office/drawing/2014/main" id="{E8C3A880-69BE-DB40-4FA3-BF675B4DC2DE}"/>
                </a:ext>
              </a:extLst>
            </p:cNvPr>
            <p:cNvSpPr/>
            <p:nvPr/>
          </p:nvSpPr>
          <p:spPr bwMode="auto">
            <a:xfrm>
              <a:off x="3342029" y="3076523"/>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28" name="Oval 127">
              <a:extLst>
                <a:ext uri="{FF2B5EF4-FFF2-40B4-BE49-F238E27FC236}">
                  <a16:creationId xmlns:a16="http://schemas.microsoft.com/office/drawing/2014/main" id="{97A44816-3D9C-2567-A048-D05DBA82A31A}"/>
                </a:ext>
              </a:extLst>
            </p:cNvPr>
            <p:cNvSpPr/>
            <p:nvPr/>
          </p:nvSpPr>
          <p:spPr bwMode="auto">
            <a:xfrm>
              <a:off x="3759718" y="3274078"/>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29" name="Oval 128">
              <a:extLst>
                <a:ext uri="{FF2B5EF4-FFF2-40B4-BE49-F238E27FC236}">
                  <a16:creationId xmlns:a16="http://schemas.microsoft.com/office/drawing/2014/main" id="{C598E5FF-C754-EDA3-D8FD-6FFA67E63BCB}"/>
                </a:ext>
              </a:extLst>
            </p:cNvPr>
            <p:cNvSpPr/>
            <p:nvPr/>
          </p:nvSpPr>
          <p:spPr bwMode="auto">
            <a:xfrm>
              <a:off x="2303451" y="3426477"/>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0" name="Oval 129">
              <a:extLst>
                <a:ext uri="{FF2B5EF4-FFF2-40B4-BE49-F238E27FC236}">
                  <a16:creationId xmlns:a16="http://schemas.microsoft.com/office/drawing/2014/main" id="{80B5D50A-871E-7A61-9F82-A6099C60A52A}"/>
                </a:ext>
              </a:extLst>
            </p:cNvPr>
            <p:cNvSpPr/>
            <p:nvPr/>
          </p:nvSpPr>
          <p:spPr bwMode="auto">
            <a:xfrm>
              <a:off x="3511362" y="3432123"/>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1" name="Oval 130">
              <a:extLst>
                <a:ext uri="{FF2B5EF4-FFF2-40B4-BE49-F238E27FC236}">
                  <a16:creationId xmlns:a16="http://schemas.microsoft.com/office/drawing/2014/main" id="{2CC6BB7A-AC3D-7350-4CD3-F30DD87C83A1}"/>
                </a:ext>
              </a:extLst>
            </p:cNvPr>
            <p:cNvSpPr/>
            <p:nvPr/>
          </p:nvSpPr>
          <p:spPr bwMode="auto">
            <a:xfrm>
              <a:off x="4120962" y="3302301"/>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2" name="Oval 131">
              <a:extLst>
                <a:ext uri="{FF2B5EF4-FFF2-40B4-BE49-F238E27FC236}">
                  <a16:creationId xmlns:a16="http://schemas.microsoft.com/office/drawing/2014/main" id="{E62463CB-25DD-D583-B060-F022193302AB}"/>
                </a:ext>
              </a:extLst>
            </p:cNvPr>
            <p:cNvSpPr/>
            <p:nvPr/>
          </p:nvSpPr>
          <p:spPr bwMode="auto">
            <a:xfrm>
              <a:off x="2072029" y="3962701"/>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3" name="Oval 132">
              <a:extLst>
                <a:ext uri="{FF2B5EF4-FFF2-40B4-BE49-F238E27FC236}">
                  <a16:creationId xmlns:a16="http://schemas.microsoft.com/office/drawing/2014/main" id="{5E9EC22D-609E-3409-23B5-9B3FE2826207}"/>
                </a:ext>
              </a:extLst>
            </p:cNvPr>
            <p:cNvSpPr/>
            <p:nvPr/>
          </p:nvSpPr>
          <p:spPr bwMode="auto">
            <a:xfrm>
              <a:off x="3110607" y="4148968"/>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4" name="Oval 133">
              <a:extLst>
                <a:ext uri="{FF2B5EF4-FFF2-40B4-BE49-F238E27FC236}">
                  <a16:creationId xmlns:a16="http://schemas.microsoft.com/office/drawing/2014/main" id="{9648D42E-412D-33C7-C70E-F6CE5AF2C35D}"/>
                </a:ext>
              </a:extLst>
            </p:cNvPr>
            <p:cNvSpPr/>
            <p:nvPr/>
          </p:nvSpPr>
          <p:spPr bwMode="auto">
            <a:xfrm>
              <a:off x="3748430" y="3990923"/>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5" name="Oval 134">
              <a:extLst>
                <a:ext uri="{FF2B5EF4-FFF2-40B4-BE49-F238E27FC236}">
                  <a16:creationId xmlns:a16="http://schemas.microsoft.com/office/drawing/2014/main" id="{9846A3FF-7749-CFD0-334B-440935295426}"/>
                </a:ext>
              </a:extLst>
            </p:cNvPr>
            <p:cNvSpPr/>
            <p:nvPr/>
          </p:nvSpPr>
          <p:spPr bwMode="auto">
            <a:xfrm>
              <a:off x="2297807" y="4092524"/>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6" name="Oval 135">
              <a:extLst>
                <a:ext uri="{FF2B5EF4-FFF2-40B4-BE49-F238E27FC236}">
                  <a16:creationId xmlns:a16="http://schemas.microsoft.com/office/drawing/2014/main" id="{015E4815-48A9-9491-9251-0E1A78B66C48}"/>
                </a:ext>
              </a:extLst>
            </p:cNvPr>
            <p:cNvSpPr/>
            <p:nvPr/>
          </p:nvSpPr>
          <p:spPr bwMode="auto">
            <a:xfrm>
              <a:off x="2292163" y="4758568"/>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7" name="Oval 136">
              <a:extLst>
                <a:ext uri="{FF2B5EF4-FFF2-40B4-BE49-F238E27FC236}">
                  <a16:creationId xmlns:a16="http://schemas.microsoft.com/office/drawing/2014/main" id="{EC9FDA83-0411-8BE4-FDF1-7910ADCA2B5A}"/>
                </a:ext>
              </a:extLst>
            </p:cNvPr>
            <p:cNvSpPr/>
            <p:nvPr/>
          </p:nvSpPr>
          <p:spPr bwMode="auto">
            <a:xfrm>
              <a:off x="2297808" y="4261857"/>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8" name="Oval 137">
              <a:extLst>
                <a:ext uri="{FF2B5EF4-FFF2-40B4-BE49-F238E27FC236}">
                  <a16:creationId xmlns:a16="http://schemas.microsoft.com/office/drawing/2014/main" id="{232F4950-9953-F4DD-3E5C-058B94A3A69C}"/>
                </a:ext>
              </a:extLst>
            </p:cNvPr>
            <p:cNvSpPr/>
            <p:nvPr/>
          </p:nvSpPr>
          <p:spPr bwMode="auto">
            <a:xfrm>
              <a:off x="3088029" y="4532790"/>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39" name="Oval 138">
              <a:extLst>
                <a:ext uri="{FF2B5EF4-FFF2-40B4-BE49-F238E27FC236}">
                  <a16:creationId xmlns:a16="http://schemas.microsoft.com/office/drawing/2014/main" id="{E3A7E9DD-DCF6-0A8B-3145-C1D16EEA2370}"/>
                </a:ext>
              </a:extLst>
            </p:cNvPr>
            <p:cNvSpPr/>
            <p:nvPr/>
          </p:nvSpPr>
          <p:spPr bwMode="auto">
            <a:xfrm>
              <a:off x="2992074" y="4634391"/>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0" name="Oval 139">
              <a:extLst>
                <a:ext uri="{FF2B5EF4-FFF2-40B4-BE49-F238E27FC236}">
                  <a16:creationId xmlns:a16="http://schemas.microsoft.com/office/drawing/2014/main" id="{9277ADFF-7F90-9B22-442F-A1E5E571BF36}"/>
                </a:ext>
              </a:extLst>
            </p:cNvPr>
            <p:cNvSpPr/>
            <p:nvPr/>
          </p:nvSpPr>
          <p:spPr bwMode="auto">
            <a:xfrm>
              <a:off x="2992074" y="4741636"/>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1" name="Oval 140">
              <a:extLst>
                <a:ext uri="{FF2B5EF4-FFF2-40B4-BE49-F238E27FC236}">
                  <a16:creationId xmlns:a16="http://schemas.microsoft.com/office/drawing/2014/main" id="{EAF880B3-7062-28D6-2988-E0CC4F87E2B6}"/>
                </a:ext>
              </a:extLst>
            </p:cNvPr>
            <p:cNvSpPr/>
            <p:nvPr/>
          </p:nvSpPr>
          <p:spPr bwMode="auto">
            <a:xfrm>
              <a:off x="3658119" y="4905325"/>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2" name="Oval 141">
              <a:extLst>
                <a:ext uri="{FF2B5EF4-FFF2-40B4-BE49-F238E27FC236}">
                  <a16:creationId xmlns:a16="http://schemas.microsoft.com/office/drawing/2014/main" id="{09A15FB9-C3F4-B783-5621-74B3B31D5C61}"/>
                </a:ext>
              </a:extLst>
            </p:cNvPr>
            <p:cNvSpPr/>
            <p:nvPr/>
          </p:nvSpPr>
          <p:spPr bwMode="auto">
            <a:xfrm>
              <a:off x="3675052" y="5018213"/>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3" name="Oval 142">
              <a:extLst>
                <a:ext uri="{FF2B5EF4-FFF2-40B4-BE49-F238E27FC236}">
                  <a16:creationId xmlns:a16="http://schemas.microsoft.com/office/drawing/2014/main" id="{180C99E2-E8BA-9D68-95FE-52F26A19A77B}"/>
                </a:ext>
              </a:extLst>
            </p:cNvPr>
            <p:cNvSpPr/>
            <p:nvPr/>
          </p:nvSpPr>
          <p:spPr bwMode="auto">
            <a:xfrm>
              <a:off x="3799229" y="4809369"/>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4" name="Oval 143">
              <a:extLst>
                <a:ext uri="{FF2B5EF4-FFF2-40B4-BE49-F238E27FC236}">
                  <a16:creationId xmlns:a16="http://schemas.microsoft.com/office/drawing/2014/main" id="{3449FB26-D5EB-387D-8CDE-FF14FC170A14}"/>
                </a:ext>
              </a:extLst>
            </p:cNvPr>
            <p:cNvSpPr/>
            <p:nvPr/>
          </p:nvSpPr>
          <p:spPr bwMode="auto">
            <a:xfrm>
              <a:off x="3759718" y="4871458"/>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5" name="Oval 144">
              <a:extLst>
                <a:ext uri="{FF2B5EF4-FFF2-40B4-BE49-F238E27FC236}">
                  <a16:creationId xmlns:a16="http://schemas.microsoft.com/office/drawing/2014/main" id="{1F519840-9FB8-2DF5-B45E-3A45F87A672E}"/>
                </a:ext>
              </a:extLst>
            </p:cNvPr>
            <p:cNvSpPr/>
            <p:nvPr/>
          </p:nvSpPr>
          <p:spPr bwMode="auto">
            <a:xfrm>
              <a:off x="4324162" y="4606169"/>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6" name="Oval 145">
              <a:extLst>
                <a:ext uri="{FF2B5EF4-FFF2-40B4-BE49-F238E27FC236}">
                  <a16:creationId xmlns:a16="http://schemas.microsoft.com/office/drawing/2014/main" id="{B9D31B54-E683-D6D9-9D14-1D04EA24F8F8}"/>
                </a:ext>
              </a:extLst>
            </p:cNvPr>
            <p:cNvSpPr/>
            <p:nvPr/>
          </p:nvSpPr>
          <p:spPr bwMode="auto">
            <a:xfrm>
              <a:off x="4335451" y="4798080"/>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7" name="Oval 146">
              <a:extLst>
                <a:ext uri="{FF2B5EF4-FFF2-40B4-BE49-F238E27FC236}">
                  <a16:creationId xmlns:a16="http://schemas.microsoft.com/office/drawing/2014/main" id="{7870D15F-07AE-8057-0772-9CE6F93C7036}"/>
                </a:ext>
              </a:extLst>
            </p:cNvPr>
            <p:cNvSpPr/>
            <p:nvPr/>
          </p:nvSpPr>
          <p:spPr bwMode="auto">
            <a:xfrm>
              <a:off x="4341095" y="4877103"/>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8" name="Oval 147">
              <a:extLst>
                <a:ext uri="{FF2B5EF4-FFF2-40B4-BE49-F238E27FC236}">
                  <a16:creationId xmlns:a16="http://schemas.microsoft.com/office/drawing/2014/main" id="{C4689AD6-DF8E-1D29-21E3-82FED37ED90F}"/>
                </a:ext>
              </a:extLst>
            </p:cNvPr>
            <p:cNvSpPr/>
            <p:nvPr/>
          </p:nvSpPr>
          <p:spPr bwMode="auto">
            <a:xfrm>
              <a:off x="5436118" y="4888391"/>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49" name="Oval 148">
              <a:extLst>
                <a:ext uri="{FF2B5EF4-FFF2-40B4-BE49-F238E27FC236}">
                  <a16:creationId xmlns:a16="http://schemas.microsoft.com/office/drawing/2014/main" id="{96C56ADC-71C6-59E6-D259-CD1C69DB8A94}"/>
                </a:ext>
              </a:extLst>
            </p:cNvPr>
            <p:cNvSpPr/>
            <p:nvPr/>
          </p:nvSpPr>
          <p:spPr bwMode="auto">
            <a:xfrm>
              <a:off x="5605451" y="3279724"/>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50" name="Oval 149">
              <a:extLst>
                <a:ext uri="{FF2B5EF4-FFF2-40B4-BE49-F238E27FC236}">
                  <a16:creationId xmlns:a16="http://schemas.microsoft.com/office/drawing/2014/main" id="{74F0880E-2893-8C17-56A0-856B597D4041}"/>
                </a:ext>
              </a:extLst>
            </p:cNvPr>
            <p:cNvSpPr/>
            <p:nvPr/>
          </p:nvSpPr>
          <p:spPr bwMode="auto">
            <a:xfrm>
              <a:off x="5379673" y="4628747"/>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51" name="Oval 150">
              <a:extLst>
                <a:ext uri="{FF2B5EF4-FFF2-40B4-BE49-F238E27FC236}">
                  <a16:creationId xmlns:a16="http://schemas.microsoft.com/office/drawing/2014/main" id="{6378C9D7-0050-383E-FFA7-2B7BC794F675}"/>
                </a:ext>
              </a:extLst>
            </p:cNvPr>
            <p:cNvSpPr/>
            <p:nvPr/>
          </p:nvSpPr>
          <p:spPr bwMode="auto">
            <a:xfrm>
              <a:off x="6418251" y="3731279"/>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sp>
          <p:nvSpPr>
            <p:cNvPr id="152" name="Oval 151">
              <a:extLst>
                <a:ext uri="{FF2B5EF4-FFF2-40B4-BE49-F238E27FC236}">
                  <a16:creationId xmlns:a16="http://schemas.microsoft.com/office/drawing/2014/main" id="{CDDE4F5E-609E-F7EE-F4A0-625680CEA6F5}"/>
                </a:ext>
              </a:extLst>
            </p:cNvPr>
            <p:cNvSpPr/>
            <p:nvPr/>
          </p:nvSpPr>
          <p:spPr bwMode="auto">
            <a:xfrm>
              <a:off x="5729629" y="4510213"/>
              <a:ext cx="73152" cy="73152"/>
            </a:xfrm>
            <a:prstGeom prst="ellipse">
              <a:avLst/>
            </a:prstGeom>
            <a:grpFill/>
            <a:ln w="28575">
              <a:solidFill>
                <a:schemeClr val="accent3"/>
              </a:solidFill>
              <a:miter lim="800000"/>
              <a:headEnd/>
              <a:tailEnd/>
            </a:ln>
          </p:spPr>
          <p:txBody>
            <a:bodyPr rtlCol="0" anchor="ctr"/>
            <a:lstStyle/>
            <a:p>
              <a:pPr algn="ctr"/>
              <a:endParaRPr lang="en-US" dirty="0"/>
            </a:p>
          </p:txBody>
        </p:sp>
      </p:grpSp>
      <p:grpSp>
        <p:nvGrpSpPr>
          <p:cNvPr id="155" name="Group 154">
            <a:extLst>
              <a:ext uri="{FF2B5EF4-FFF2-40B4-BE49-F238E27FC236}">
                <a16:creationId xmlns:a16="http://schemas.microsoft.com/office/drawing/2014/main" id="{A12257A5-254C-E9CE-099D-65A648E72398}"/>
              </a:ext>
            </a:extLst>
          </p:cNvPr>
          <p:cNvGrpSpPr/>
          <p:nvPr/>
        </p:nvGrpSpPr>
        <p:grpSpPr>
          <a:xfrm>
            <a:off x="3195746" y="3172478"/>
            <a:ext cx="6859163" cy="1427440"/>
            <a:chOff x="3195746" y="3172478"/>
            <a:chExt cx="6859163" cy="1427440"/>
          </a:xfrm>
        </p:grpSpPr>
        <p:cxnSp>
          <p:nvCxnSpPr>
            <p:cNvPr id="88" name="Straight Connector 87">
              <a:extLst>
                <a:ext uri="{FF2B5EF4-FFF2-40B4-BE49-F238E27FC236}">
                  <a16:creationId xmlns:a16="http://schemas.microsoft.com/office/drawing/2014/main" id="{CC43B3A2-7123-FD2B-99D0-8B8FC49E04EB}"/>
                </a:ext>
              </a:extLst>
            </p:cNvPr>
            <p:cNvCxnSpPr>
              <a:cxnSpLocks/>
            </p:cNvCxnSpPr>
            <p:nvPr/>
          </p:nvCxnSpPr>
          <p:spPr bwMode="auto">
            <a:xfrm flipH="1">
              <a:off x="3195746" y="3172478"/>
              <a:ext cx="161707" cy="0"/>
            </a:xfrm>
            <a:prstGeom prst="line">
              <a:avLst/>
            </a:prstGeom>
            <a:noFill/>
            <a:ln w="28575" cap="flat" cmpd="sng" algn="ctr">
              <a:solidFill>
                <a:schemeClr val="accent5"/>
              </a:solidFill>
              <a:prstDash val="solid"/>
              <a:round/>
              <a:headEnd type="triangle" w="med" len="med"/>
              <a:tailEnd type="none" w="med" len="med"/>
            </a:ln>
            <a:effectLst/>
          </p:spPr>
        </p:cxnSp>
        <p:cxnSp>
          <p:nvCxnSpPr>
            <p:cNvPr id="90" name="Straight Connector 89">
              <a:extLst>
                <a:ext uri="{FF2B5EF4-FFF2-40B4-BE49-F238E27FC236}">
                  <a16:creationId xmlns:a16="http://schemas.microsoft.com/office/drawing/2014/main" id="{023FEFDC-74A4-FE8D-2F40-F7E408E64AF2}"/>
                </a:ext>
              </a:extLst>
            </p:cNvPr>
            <p:cNvCxnSpPr>
              <a:cxnSpLocks/>
            </p:cNvCxnSpPr>
            <p:nvPr/>
          </p:nvCxnSpPr>
          <p:spPr bwMode="auto">
            <a:xfrm flipH="1">
              <a:off x="3857697" y="3310917"/>
              <a:ext cx="161707" cy="0"/>
            </a:xfrm>
            <a:prstGeom prst="line">
              <a:avLst/>
            </a:prstGeom>
            <a:noFill/>
            <a:ln w="28575" cap="flat" cmpd="sng" algn="ctr">
              <a:solidFill>
                <a:schemeClr val="accent5"/>
              </a:solidFill>
              <a:prstDash val="solid"/>
              <a:round/>
              <a:headEnd type="triangle" w="med" len="med"/>
              <a:tailEnd type="none" w="med" len="med"/>
            </a:ln>
            <a:effectLst/>
          </p:spPr>
        </p:cxnSp>
        <p:cxnSp>
          <p:nvCxnSpPr>
            <p:cNvPr id="91" name="Straight Connector 90">
              <a:extLst>
                <a:ext uri="{FF2B5EF4-FFF2-40B4-BE49-F238E27FC236}">
                  <a16:creationId xmlns:a16="http://schemas.microsoft.com/office/drawing/2014/main" id="{1075F186-9FEF-6C51-D34E-B1BB44B39192}"/>
                </a:ext>
              </a:extLst>
            </p:cNvPr>
            <p:cNvCxnSpPr>
              <a:cxnSpLocks/>
            </p:cNvCxnSpPr>
            <p:nvPr/>
          </p:nvCxnSpPr>
          <p:spPr bwMode="auto">
            <a:xfrm flipH="1">
              <a:off x="3842573" y="4028709"/>
              <a:ext cx="161707" cy="0"/>
            </a:xfrm>
            <a:prstGeom prst="line">
              <a:avLst/>
            </a:prstGeom>
            <a:noFill/>
            <a:ln w="28575" cap="flat" cmpd="sng" algn="ctr">
              <a:solidFill>
                <a:schemeClr val="accent5"/>
              </a:solidFill>
              <a:prstDash val="solid"/>
              <a:round/>
              <a:headEnd type="triangle" w="med" len="med"/>
              <a:tailEnd type="none" w="med" len="med"/>
            </a:ln>
            <a:effectLst/>
          </p:spPr>
        </p:cxnSp>
        <p:cxnSp>
          <p:nvCxnSpPr>
            <p:cNvPr id="92" name="Straight Connector 91">
              <a:extLst>
                <a:ext uri="{FF2B5EF4-FFF2-40B4-BE49-F238E27FC236}">
                  <a16:creationId xmlns:a16="http://schemas.microsoft.com/office/drawing/2014/main" id="{F7030C3F-4946-91D1-F007-91592062FFB6}"/>
                </a:ext>
              </a:extLst>
            </p:cNvPr>
            <p:cNvCxnSpPr>
              <a:cxnSpLocks/>
            </p:cNvCxnSpPr>
            <p:nvPr/>
          </p:nvCxnSpPr>
          <p:spPr bwMode="auto">
            <a:xfrm flipH="1">
              <a:off x="9893202" y="4599918"/>
              <a:ext cx="161707" cy="0"/>
            </a:xfrm>
            <a:prstGeom prst="line">
              <a:avLst/>
            </a:prstGeom>
            <a:noFill/>
            <a:ln w="28575" cap="flat" cmpd="sng" algn="ctr">
              <a:solidFill>
                <a:schemeClr val="accent5"/>
              </a:solidFill>
              <a:prstDash val="solid"/>
              <a:round/>
              <a:headEnd type="triangle" w="med" len="med"/>
              <a:tailEnd type="none" w="med" len="med"/>
            </a:ln>
            <a:effectLst/>
          </p:spPr>
        </p:cxnSp>
      </p:grpSp>
    </p:spTree>
    <p:extLst>
      <p:ext uri="{BB962C8B-B14F-4D97-AF65-F5344CB8AC3E}">
        <p14:creationId xmlns:p14="http://schemas.microsoft.com/office/powerpoint/2010/main" val="1752590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A02B1C1-A5B0-B80A-9327-295835EF6F5D}"/>
              </a:ext>
            </a:extLst>
          </p:cNvPr>
          <p:cNvSpPr/>
          <p:nvPr/>
        </p:nvSpPr>
        <p:spPr bwMode="auto">
          <a:xfrm>
            <a:off x="3635073" y="1603008"/>
            <a:ext cx="3006671" cy="3681763"/>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DD35FE1A-22E9-49E7-AA3D-D0A1EC17B91A}"/>
              </a:ext>
            </a:extLst>
          </p:cNvPr>
          <p:cNvSpPr>
            <a:spLocks noGrp="1"/>
          </p:cNvSpPr>
          <p:nvPr>
            <p:ph type="title"/>
          </p:nvPr>
        </p:nvSpPr>
        <p:spPr>
          <a:xfrm>
            <a:off x="609759" y="238127"/>
            <a:ext cx="10872445" cy="1103313"/>
          </a:xfrm>
        </p:spPr>
        <p:txBody>
          <a:bodyPr>
            <a:noAutofit/>
          </a:bodyPr>
          <a:lstStyle/>
          <a:p>
            <a:r>
              <a:rPr lang="en-GB" dirty="0"/>
              <a:t>MDM2/p53 Inhibitors: Unique Class-Specific AEs</a:t>
            </a:r>
          </a:p>
        </p:txBody>
      </p:sp>
      <p:sp>
        <p:nvSpPr>
          <p:cNvPr id="8" name="Content Placeholder 2">
            <a:extLst>
              <a:ext uri="{FF2B5EF4-FFF2-40B4-BE49-F238E27FC236}">
                <a16:creationId xmlns:a16="http://schemas.microsoft.com/office/drawing/2014/main" id="{96F98E3A-C259-4B56-9B39-B2BC6C51CFEB}"/>
              </a:ext>
            </a:extLst>
          </p:cNvPr>
          <p:cNvSpPr>
            <a:spLocks noGrp="1"/>
          </p:cNvSpPr>
          <p:nvPr>
            <p:ph idx="1"/>
          </p:nvPr>
        </p:nvSpPr>
        <p:spPr>
          <a:xfrm>
            <a:off x="6773333" y="1502172"/>
            <a:ext cx="4708871" cy="4259922"/>
          </a:xfrm>
        </p:spPr>
        <p:txBody>
          <a:bodyPr/>
          <a:lstStyle/>
          <a:p>
            <a:r>
              <a:rPr lang="en-US" sz="2600" b="0" dirty="0"/>
              <a:t>Take-home messages:</a:t>
            </a:r>
          </a:p>
          <a:p>
            <a:pPr lvl="1"/>
            <a:r>
              <a:rPr lang="en-US" sz="2400" b="0" dirty="0"/>
              <a:t>Nausea and fatigue were the most common all grade TRAEs</a:t>
            </a:r>
          </a:p>
          <a:p>
            <a:pPr lvl="2">
              <a:buFont typeface="Wingdings" panose="05000000000000000000" pitchFamily="2" charset="2"/>
              <a:buChar char="§"/>
            </a:pPr>
            <a:r>
              <a:rPr lang="en-US" sz="2200" b="0" dirty="0"/>
              <a:t>Thrombocytopenia and neutropenia were the most common grade ≥3 TRAEs</a:t>
            </a:r>
          </a:p>
          <a:p>
            <a:pPr lvl="1"/>
            <a:r>
              <a:rPr lang="en-US" sz="2400" b="0" dirty="0"/>
              <a:t>These TRAEs can be managed by appropriate dose reductions and treatment delays</a:t>
            </a:r>
          </a:p>
          <a:p>
            <a:pPr lvl="1"/>
            <a:endParaRPr lang="en-US" b="0" dirty="0"/>
          </a:p>
          <a:p>
            <a:endParaRPr lang="en-GB" b="0" dirty="0"/>
          </a:p>
        </p:txBody>
      </p:sp>
      <p:sp>
        <p:nvSpPr>
          <p:cNvPr id="4" name="Text Placeholder 3">
            <a:extLst>
              <a:ext uri="{FF2B5EF4-FFF2-40B4-BE49-F238E27FC236}">
                <a16:creationId xmlns:a16="http://schemas.microsoft.com/office/drawing/2014/main" id="{4D57D972-42D4-408F-8967-7E8452B695A2}"/>
              </a:ext>
            </a:extLst>
          </p:cNvPr>
          <p:cNvSpPr>
            <a:spLocks noGrp="1"/>
          </p:cNvSpPr>
          <p:nvPr>
            <p:ph type="body" sz="quarter" idx="4294967295"/>
          </p:nvPr>
        </p:nvSpPr>
        <p:spPr>
          <a:xfrm>
            <a:off x="414870" y="6383866"/>
            <a:ext cx="10972800" cy="292100"/>
          </a:xfrm>
        </p:spPr>
        <p:txBody>
          <a:bodyPr>
            <a:noAutofit/>
          </a:bodyPr>
          <a:lstStyle/>
          <a:p>
            <a:pPr marL="0" indent="0">
              <a:buNone/>
            </a:pPr>
            <a:r>
              <a:rPr lang="en-US" sz="1200" dirty="0">
                <a:solidFill>
                  <a:schemeClr val="bg2"/>
                </a:solidFill>
              </a:rPr>
              <a:t>Yamamoto. Onco Targets Ther. 2024;17:267.</a:t>
            </a:r>
          </a:p>
          <a:p>
            <a:pPr marL="0" indent="0">
              <a:buNone/>
            </a:pPr>
            <a:endParaRPr lang="en-GB" sz="1200" dirty="0">
              <a:solidFill>
                <a:schemeClr val="bg2"/>
              </a:solidFill>
            </a:endParaRPr>
          </a:p>
        </p:txBody>
      </p:sp>
      <p:pic>
        <p:nvPicPr>
          <p:cNvPr id="6" name="Picture 5">
            <a:extLst>
              <a:ext uri="{FF2B5EF4-FFF2-40B4-BE49-F238E27FC236}">
                <a16:creationId xmlns:a16="http://schemas.microsoft.com/office/drawing/2014/main" id="{C0A64F87-77AC-6A49-3C31-D0C5780468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57" y="1903307"/>
            <a:ext cx="1334172" cy="3552469"/>
          </a:xfrm>
          <a:prstGeom prst="rect">
            <a:avLst/>
          </a:prstGeom>
        </p:spPr>
      </p:pic>
      <p:sp>
        <p:nvSpPr>
          <p:cNvPr id="7" name="Freeform 6">
            <a:extLst>
              <a:ext uri="{FF2B5EF4-FFF2-40B4-BE49-F238E27FC236}">
                <a16:creationId xmlns:a16="http://schemas.microsoft.com/office/drawing/2014/main" id="{5B664642-8905-421A-D194-DFA93B6DEE96}"/>
              </a:ext>
            </a:extLst>
          </p:cNvPr>
          <p:cNvSpPr/>
          <p:nvPr/>
        </p:nvSpPr>
        <p:spPr bwMode="auto">
          <a:xfrm>
            <a:off x="1348353" y="5396433"/>
            <a:ext cx="2743200" cy="376536"/>
          </a:xfrm>
          <a:custGeom>
            <a:avLst/>
            <a:gdLst>
              <a:gd name="connsiteX0" fmla="*/ 0 w 2673457"/>
              <a:gd name="connsiteY0" fmla="*/ 0 h 612183"/>
              <a:gd name="connsiteX1" fmla="*/ 0 w 2673457"/>
              <a:gd name="connsiteY1" fmla="*/ 612183 h 612183"/>
              <a:gd name="connsiteX2" fmla="*/ 2673457 w 2673457"/>
              <a:gd name="connsiteY2" fmla="*/ 612183 h 612183"/>
            </a:gdLst>
            <a:ahLst/>
            <a:cxnLst>
              <a:cxn ang="0">
                <a:pos x="connsiteX0" y="connsiteY0"/>
              </a:cxn>
              <a:cxn ang="0">
                <a:pos x="connsiteX1" y="connsiteY1"/>
              </a:cxn>
              <a:cxn ang="0">
                <a:pos x="connsiteX2" y="connsiteY2"/>
              </a:cxn>
            </a:cxnLst>
            <a:rect l="l" t="t" r="r" b="b"/>
            <a:pathLst>
              <a:path w="2673457" h="612183">
                <a:moveTo>
                  <a:pt x="0" y="0"/>
                </a:moveTo>
                <a:lnTo>
                  <a:pt x="0" y="612183"/>
                </a:lnTo>
                <a:lnTo>
                  <a:pt x="2673457" y="612183"/>
                </a:lnTo>
              </a:path>
            </a:pathLst>
          </a:custGeom>
          <a:noFill/>
          <a:ln w="57150">
            <a:solidFill>
              <a:schemeClr val="accent1"/>
            </a:solidFill>
            <a:prstDash val="sysDash"/>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BC8F62BF-73F5-BC90-BD1C-FFC83714F967}"/>
              </a:ext>
            </a:extLst>
          </p:cNvPr>
          <p:cNvSpPr/>
          <p:nvPr/>
        </p:nvSpPr>
        <p:spPr bwMode="auto">
          <a:xfrm>
            <a:off x="4091552" y="5374520"/>
            <a:ext cx="2681781" cy="804626"/>
          </a:xfrm>
          <a:prstGeom prst="rect">
            <a:avLst/>
          </a:prstGeom>
          <a:solidFill>
            <a:schemeClr val="accent4"/>
          </a:solidFill>
          <a:ln w="0">
            <a:solidFill>
              <a:schemeClr val="bg1"/>
            </a:solidFill>
            <a:miter lim="800000"/>
            <a:headEnd/>
            <a:tailEnd/>
          </a:ln>
        </p:spPr>
        <p:txBody>
          <a:bodyPr rtlCol="0" anchor="ctr"/>
          <a:lstStyle/>
          <a:p>
            <a:pPr marL="0" marR="0" lvl="0" indent="0"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Long-term toxicities?</a:t>
            </a:r>
          </a:p>
          <a:p>
            <a:pPr marL="285750" marR="0" lvl="0" indent="-285750" defTabSz="914400" rtl="0" eaLnBrk="1" fontAlgn="base" latinLnBrk="0" hangingPunct="1">
              <a:lnSpc>
                <a:spcPct val="100000"/>
              </a:lnSpc>
              <a:spcBef>
                <a:spcPct val="35000"/>
              </a:spcBef>
              <a:spcAft>
                <a:spcPct val="25000"/>
              </a:spcAft>
              <a:buClr>
                <a:schemeClr val="tx1"/>
              </a:buClr>
              <a:buSzTx/>
              <a:buFont typeface="Wingdings" panose="05000000000000000000" pitchFamily="2" charset="2"/>
              <a:buChar char="§"/>
              <a:tabLst/>
              <a:defRPr/>
            </a:pPr>
            <a:r>
              <a:rPr lang="en-US" b="0" dirty="0">
                <a:latin typeface="Calibri" panose="020F0502020204030204" pitchFamily="34" charset="0"/>
              </a:rPr>
              <a:t>Yet to be determined</a:t>
            </a:r>
            <a:endParaRPr kumimoji="0" lang="en-US" sz="18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721848E7-AF41-0972-C920-D17F75131091}"/>
              </a:ext>
            </a:extLst>
          </p:cNvPr>
          <p:cNvSpPr/>
          <p:nvPr/>
        </p:nvSpPr>
        <p:spPr bwMode="auto">
          <a:xfrm>
            <a:off x="3635073" y="1598470"/>
            <a:ext cx="3006671" cy="612182"/>
          </a:xfrm>
          <a:prstGeom prst="rect">
            <a:avLst/>
          </a:prstGeom>
          <a:solidFill>
            <a:schemeClr val="accent3"/>
          </a:solidFill>
          <a:ln w="0">
            <a:solidFill>
              <a:schemeClr val="bg1"/>
            </a:solidFill>
            <a:miter lim="800000"/>
            <a:headEnd/>
            <a:tailEnd/>
          </a:ln>
        </p:spPr>
        <p:txBody>
          <a:bodyPr rtlCol="0" anchor="ctr"/>
          <a:lstStyle/>
          <a:p>
            <a:pPr algn="ctr"/>
            <a:r>
              <a:rPr lang="en-US" sz="1600" dirty="0">
                <a:latin typeface="+mn-lt"/>
              </a:rPr>
              <a:t>MDM2/p53 Signaling Pathway Inhibition-Related AEs</a:t>
            </a:r>
            <a:endParaRPr lang="en-US" sz="1400" dirty="0">
              <a:latin typeface="+mn-lt"/>
            </a:endParaRPr>
          </a:p>
        </p:txBody>
      </p:sp>
      <p:sp>
        <p:nvSpPr>
          <p:cNvPr id="12" name="TextBox 11">
            <a:extLst>
              <a:ext uri="{FF2B5EF4-FFF2-40B4-BE49-F238E27FC236}">
                <a16:creationId xmlns:a16="http://schemas.microsoft.com/office/drawing/2014/main" id="{3D1AB550-EDCF-85B5-44B7-3AA17ADFE116}"/>
              </a:ext>
            </a:extLst>
          </p:cNvPr>
          <p:cNvSpPr txBox="1"/>
          <p:nvPr/>
        </p:nvSpPr>
        <p:spPr bwMode="auto">
          <a:xfrm>
            <a:off x="3751311" y="2255773"/>
            <a:ext cx="2914194"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Nausea/vomiting </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lang="en-US" sz="1400" b="0" dirty="0">
                <a:solidFill>
                  <a:srgbClr val="000000"/>
                </a:solidFill>
                <a:latin typeface="Calibri" panose="020F0502020204030204" pitchFamily="34" charset="0"/>
              </a:rPr>
              <a:t>Diarrhea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lang="en-US" sz="1400" b="0" dirty="0">
                <a:solidFill>
                  <a:srgbClr val="000000"/>
                </a:solidFill>
                <a:latin typeface="Calibri" panose="020F0502020204030204" pitchFamily="34" charset="0"/>
              </a:rPr>
              <a:t>Decreased appetite</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Anemia</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Thrombocytopenia </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lang="en-US" sz="1400" b="0" dirty="0">
                <a:solidFill>
                  <a:srgbClr val="000000"/>
                </a:solidFill>
                <a:latin typeface="Calibri" panose="020F0502020204030204" pitchFamily="34" charset="0"/>
              </a:rPr>
              <a:t>N</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eutropenia</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lang="en-US" sz="1400" b="0" dirty="0">
                <a:solidFill>
                  <a:srgbClr val="000000"/>
                </a:solidFill>
                <a:latin typeface="Calibri" panose="020F0502020204030204" pitchFamily="34" charset="0"/>
              </a:rPr>
              <a:t>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eukopenia</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lang="en-US" sz="1400" b="0" dirty="0">
                <a:solidFill>
                  <a:srgbClr val="000000"/>
                </a:solidFill>
                <a:latin typeface="Calibri" panose="020F0502020204030204" pitchFamily="34" charset="0"/>
              </a:rPr>
              <a:t>Dysgeusia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2040BE4C-3A3E-49B7-26C5-BE3038190DB6}"/>
              </a:ext>
            </a:extLst>
          </p:cNvPr>
          <p:cNvSpPr txBox="1"/>
          <p:nvPr/>
        </p:nvSpPr>
        <p:spPr bwMode="auto">
          <a:xfrm>
            <a:off x="1877330" y="1626997"/>
            <a:ext cx="169451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rPr>
              <a:t>Therapies targeting the MDM2/p53 pathway</a:t>
            </a:r>
            <a:endParaRPr kumimoji="0" lang="en-US" sz="160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4" name="Can 13">
            <a:extLst>
              <a:ext uri="{FF2B5EF4-FFF2-40B4-BE49-F238E27FC236}">
                <a16:creationId xmlns:a16="http://schemas.microsoft.com/office/drawing/2014/main" id="{D2CDADDC-30C7-6D37-E6D4-8B337A044DBE}"/>
              </a:ext>
            </a:extLst>
          </p:cNvPr>
          <p:cNvSpPr/>
          <p:nvPr/>
        </p:nvSpPr>
        <p:spPr bwMode="auto">
          <a:xfrm>
            <a:off x="2714396" y="2760665"/>
            <a:ext cx="278898" cy="100829"/>
          </a:xfrm>
          <a:prstGeom prst="can">
            <a:avLst>
              <a:gd name="adj" fmla="val 50000"/>
            </a:avLst>
          </a:prstGeom>
          <a:gradFill>
            <a:gsLst>
              <a:gs pos="0">
                <a:schemeClr val="tx1"/>
              </a:gs>
              <a:gs pos="100000">
                <a:schemeClr val="accent3"/>
              </a:gs>
            </a:gsLst>
            <a:lin ang="2700000" scaled="1"/>
          </a:gradFill>
          <a:ln w="0">
            <a:solidFill>
              <a:schemeClr val="bg1"/>
            </a:solidFill>
            <a:miter lim="800000"/>
            <a:headEnd/>
            <a:tailEnd/>
          </a:ln>
          <a:effectLst>
            <a:outerShdw blurRad="50800" dist="38100" dir="2700000" algn="tl" rotWithShape="0">
              <a:prstClr val="black">
                <a:alpha val="40000"/>
              </a:prstClr>
            </a:outerShdw>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3" name="Group 22">
            <a:extLst>
              <a:ext uri="{FF2B5EF4-FFF2-40B4-BE49-F238E27FC236}">
                <a16:creationId xmlns:a16="http://schemas.microsoft.com/office/drawing/2014/main" id="{AA4D4B3F-8897-19D6-3CCA-15CB77B6DE8C}"/>
              </a:ext>
            </a:extLst>
          </p:cNvPr>
          <p:cNvGrpSpPr/>
          <p:nvPr/>
        </p:nvGrpSpPr>
        <p:grpSpPr>
          <a:xfrm rot="10800000">
            <a:off x="3057464" y="2692546"/>
            <a:ext cx="229960" cy="304704"/>
            <a:chOff x="2876669" y="4033941"/>
            <a:chExt cx="229960" cy="304704"/>
          </a:xfrm>
          <a:gradFill flip="none" rotWithShape="1">
            <a:gsLst>
              <a:gs pos="0">
                <a:schemeClr val="tx1"/>
              </a:gs>
              <a:gs pos="100000">
                <a:schemeClr val="accent3"/>
              </a:gs>
            </a:gsLst>
            <a:path path="circle">
              <a:fillToRect l="100000" t="100000"/>
            </a:path>
            <a:tileRect r="-100000" b="-100000"/>
          </a:gradFill>
        </p:grpSpPr>
        <p:sp>
          <p:nvSpPr>
            <p:cNvPr id="16" name="Oval 15">
              <a:extLst>
                <a:ext uri="{FF2B5EF4-FFF2-40B4-BE49-F238E27FC236}">
                  <a16:creationId xmlns:a16="http://schemas.microsoft.com/office/drawing/2014/main" id="{2507B153-9C0E-BF8B-F164-E1585D7786B4}"/>
                </a:ext>
              </a:extLst>
            </p:cNvPr>
            <p:cNvSpPr/>
            <p:nvPr/>
          </p:nvSpPr>
          <p:spPr bwMode="auto">
            <a:xfrm rot="1189305">
              <a:off x="2879959" y="4033941"/>
              <a:ext cx="226670" cy="304704"/>
            </a:xfrm>
            <a:prstGeom prst="ellipse">
              <a:avLst/>
            </a:prstGeom>
            <a:grpFill/>
            <a:ln w="0">
              <a:solidFill>
                <a:srgbClr val="000000">
                  <a:alpha val="74118"/>
                </a:srgbClr>
              </a:solidFill>
              <a:miter lim="800000"/>
              <a:headEnd/>
              <a:tailEnd/>
            </a:ln>
            <a:effectLst>
              <a:outerShdw blurRad="50800" dist="38100" dir="2700000" algn="tl" rotWithShape="0">
                <a:prstClr val="black">
                  <a:alpha val="40000"/>
                </a:prstClr>
              </a:outerShdw>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0" name="Straight Connector 19">
              <a:extLst>
                <a:ext uri="{FF2B5EF4-FFF2-40B4-BE49-F238E27FC236}">
                  <a16:creationId xmlns:a16="http://schemas.microsoft.com/office/drawing/2014/main" id="{9F3F4B64-9F30-7D3D-19D4-250B79DF84EA}"/>
                </a:ext>
              </a:extLst>
            </p:cNvPr>
            <p:cNvCxnSpPr>
              <a:cxnSpLocks/>
              <a:endCxn id="16" idx="6"/>
            </p:cNvCxnSpPr>
            <p:nvPr/>
          </p:nvCxnSpPr>
          <p:spPr bwMode="auto">
            <a:xfrm>
              <a:off x="2876669" y="4189468"/>
              <a:ext cx="223245" cy="35256"/>
            </a:xfrm>
            <a:prstGeom prst="line">
              <a:avLst/>
            </a:prstGeom>
            <a:grpFill/>
            <a:ln w="3175" cap="flat" cmpd="sng" algn="ctr">
              <a:solidFill>
                <a:srgbClr val="000000">
                  <a:alpha val="74118"/>
                </a:srgbClr>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A685B02-B574-BA17-2167-15404239BA54}"/>
                </a:ext>
              </a:extLst>
            </p:cNvPr>
            <p:cNvCxnSpPr>
              <a:cxnSpLocks/>
            </p:cNvCxnSpPr>
            <p:nvPr/>
          </p:nvCxnSpPr>
          <p:spPr bwMode="auto">
            <a:xfrm>
              <a:off x="2883018" y="4162206"/>
              <a:ext cx="223245" cy="35256"/>
            </a:xfrm>
            <a:prstGeom prst="line">
              <a:avLst/>
            </a:prstGeom>
            <a:grpFill/>
            <a:ln w="3175" cap="flat" cmpd="sng" algn="ctr">
              <a:solidFill>
                <a:srgbClr val="000000">
                  <a:alpha val="74118"/>
                </a:srgbClr>
              </a:solidFill>
              <a:prstDash val="solid"/>
              <a:round/>
              <a:headEnd type="none" w="med" len="med"/>
              <a:tailEnd type="none" w="med" len="med"/>
            </a:ln>
            <a:effectLst/>
          </p:spPr>
        </p:cxnSp>
      </p:grpSp>
      <p:sp>
        <p:nvSpPr>
          <p:cNvPr id="27" name="Freeform 26">
            <a:extLst>
              <a:ext uri="{FF2B5EF4-FFF2-40B4-BE49-F238E27FC236}">
                <a16:creationId xmlns:a16="http://schemas.microsoft.com/office/drawing/2014/main" id="{648061B7-BAED-4CDE-2FB7-C6ED5D3FAB14}"/>
              </a:ext>
            </a:extLst>
          </p:cNvPr>
          <p:cNvSpPr/>
          <p:nvPr/>
        </p:nvSpPr>
        <p:spPr bwMode="auto">
          <a:xfrm rot="14137563">
            <a:off x="2375021" y="3025039"/>
            <a:ext cx="666004" cy="251226"/>
          </a:xfrm>
          <a:custGeom>
            <a:avLst/>
            <a:gdLst>
              <a:gd name="connsiteX0" fmla="*/ 707396 w 850113"/>
              <a:gd name="connsiteY0" fmla="*/ 320675 h 320675"/>
              <a:gd name="connsiteX1" fmla="*/ 689776 w 850113"/>
              <a:gd name="connsiteY1" fmla="*/ 320675 h 320675"/>
              <a:gd name="connsiteX2" fmla="*/ 160337 w 850113"/>
              <a:gd name="connsiteY2" fmla="*/ 320675 h 320675"/>
              <a:gd name="connsiteX3" fmla="*/ 160337 w 850113"/>
              <a:gd name="connsiteY3" fmla="*/ 320467 h 320675"/>
              <a:gd name="connsiteX4" fmla="*/ 119944 w 850113"/>
              <a:gd name="connsiteY4" fmla="*/ 315508 h 320675"/>
              <a:gd name="connsiteX5" fmla="*/ 22028 w 850113"/>
              <a:gd name="connsiteY5" fmla="*/ 241446 h 320675"/>
              <a:gd name="connsiteX6" fmla="*/ 21210 w 850113"/>
              <a:gd name="connsiteY6" fmla="*/ 80640 h 320675"/>
              <a:gd name="connsiteX7" fmla="*/ 118369 w 850113"/>
              <a:gd name="connsiteY7" fmla="*/ 5587 h 320675"/>
              <a:gd name="connsiteX8" fmla="*/ 160337 w 850113"/>
              <a:gd name="connsiteY8" fmla="*/ 0 h 320675"/>
              <a:gd name="connsiteX9" fmla="*/ 160337 w 850113"/>
              <a:gd name="connsiteY9" fmla="*/ 0 h 320675"/>
              <a:gd name="connsiteX10" fmla="*/ 160338 w 850113"/>
              <a:gd name="connsiteY10" fmla="*/ 0 h 320675"/>
              <a:gd name="connsiteX11" fmla="*/ 707396 w 850113"/>
              <a:gd name="connsiteY11" fmla="*/ 0 h 320675"/>
              <a:gd name="connsiteX12" fmla="*/ 707396 w 850113"/>
              <a:gd name="connsiteY12" fmla="*/ 2372 h 320675"/>
              <a:gd name="connsiteX13" fmla="*/ 730170 w 850113"/>
              <a:gd name="connsiteY13" fmla="*/ 5168 h 320675"/>
              <a:gd name="connsiteX14" fmla="*/ 828086 w 850113"/>
              <a:gd name="connsiteY14" fmla="*/ 79229 h 320675"/>
              <a:gd name="connsiteX15" fmla="*/ 828904 w 850113"/>
              <a:gd name="connsiteY15" fmla="*/ 240035 h 320675"/>
              <a:gd name="connsiteX16" fmla="*/ 731746 w 850113"/>
              <a:gd name="connsiteY16" fmla="*/ 315089 h 320675"/>
              <a:gd name="connsiteX17" fmla="*/ 707396 w 850113"/>
              <a:gd name="connsiteY17" fmla="*/ 31833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0113" h="320675">
                <a:moveTo>
                  <a:pt x="707396" y="320675"/>
                </a:moveTo>
                <a:lnTo>
                  <a:pt x="689776" y="320675"/>
                </a:lnTo>
                <a:lnTo>
                  <a:pt x="160337" y="320675"/>
                </a:lnTo>
                <a:lnTo>
                  <a:pt x="160337" y="320467"/>
                </a:lnTo>
                <a:lnTo>
                  <a:pt x="119944" y="315508"/>
                </a:lnTo>
                <a:cubicBezTo>
                  <a:pt x="79318" y="304929"/>
                  <a:pt x="43834" y="278632"/>
                  <a:pt x="22028" y="241446"/>
                </a:cubicBezTo>
                <a:cubicBezTo>
                  <a:pt x="-7047" y="191865"/>
                  <a:pt x="-7359" y="130514"/>
                  <a:pt x="21210" y="80640"/>
                </a:cubicBezTo>
                <a:cubicBezTo>
                  <a:pt x="42638" y="43235"/>
                  <a:pt x="77852" y="16577"/>
                  <a:pt x="118369" y="5587"/>
                </a:cubicBezTo>
                <a:lnTo>
                  <a:pt x="160337" y="0"/>
                </a:lnTo>
                <a:lnTo>
                  <a:pt x="160337" y="0"/>
                </a:lnTo>
                <a:lnTo>
                  <a:pt x="160338" y="0"/>
                </a:lnTo>
                <a:lnTo>
                  <a:pt x="707396" y="0"/>
                </a:lnTo>
                <a:lnTo>
                  <a:pt x="707396" y="2372"/>
                </a:lnTo>
                <a:lnTo>
                  <a:pt x="730170" y="5168"/>
                </a:lnTo>
                <a:cubicBezTo>
                  <a:pt x="770796" y="15746"/>
                  <a:pt x="806280" y="42043"/>
                  <a:pt x="828086" y="79229"/>
                </a:cubicBezTo>
                <a:cubicBezTo>
                  <a:pt x="857161" y="128810"/>
                  <a:pt x="857473" y="190161"/>
                  <a:pt x="828904" y="240035"/>
                </a:cubicBezTo>
                <a:cubicBezTo>
                  <a:pt x="807477" y="277441"/>
                  <a:pt x="772262" y="304098"/>
                  <a:pt x="731746" y="315089"/>
                </a:cubicBezTo>
                <a:lnTo>
                  <a:pt x="707396" y="318330"/>
                </a:lnTo>
                <a:close/>
              </a:path>
            </a:pathLst>
          </a:custGeom>
          <a:gradFill flip="none" rotWithShape="1">
            <a:gsLst>
              <a:gs pos="51000">
                <a:schemeClr val="tx1"/>
              </a:gs>
              <a:gs pos="0">
                <a:schemeClr val="accent5"/>
              </a:gs>
              <a:gs pos="100000">
                <a:schemeClr val="accent6"/>
              </a:gs>
            </a:gsLst>
            <a:lin ang="10800000" scaled="1"/>
            <a:tileRect/>
          </a:gradFill>
          <a:ln w="0">
            <a:solidFill>
              <a:schemeClr val="bg1"/>
            </a:solidFill>
            <a:miter lim="800000"/>
            <a:headEnd/>
            <a:tailEnd/>
          </a:ln>
          <a:effectLst>
            <a:outerShdw blurRad="50800" dist="38100" dir="2700000" algn="tl" rotWithShape="0">
              <a:prstClr val="black">
                <a:alpha val="40000"/>
              </a:prstClr>
            </a:outerShdw>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Freeform 31">
            <a:extLst>
              <a:ext uri="{FF2B5EF4-FFF2-40B4-BE49-F238E27FC236}">
                <a16:creationId xmlns:a16="http://schemas.microsoft.com/office/drawing/2014/main" id="{377BED01-9532-82D3-016B-E43E996B7F66}"/>
              </a:ext>
            </a:extLst>
          </p:cNvPr>
          <p:cNvSpPr/>
          <p:nvPr/>
        </p:nvSpPr>
        <p:spPr bwMode="auto">
          <a:xfrm rot="18900000">
            <a:off x="2970800" y="3113568"/>
            <a:ext cx="402030" cy="151651"/>
          </a:xfrm>
          <a:custGeom>
            <a:avLst/>
            <a:gdLst>
              <a:gd name="connsiteX0" fmla="*/ 707396 w 850113"/>
              <a:gd name="connsiteY0" fmla="*/ 320675 h 320675"/>
              <a:gd name="connsiteX1" fmla="*/ 689776 w 850113"/>
              <a:gd name="connsiteY1" fmla="*/ 320675 h 320675"/>
              <a:gd name="connsiteX2" fmla="*/ 160337 w 850113"/>
              <a:gd name="connsiteY2" fmla="*/ 320675 h 320675"/>
              <a:gd name="connsiteX3" fmla="*/ 160337 w 850113"/>
              <a:gd name="connsiteY3" fmla="*/ 320467 h 320675"/>
              <a:gd name="connsiteX4" fmla="*/ 119944 w 850113"/>
              <a:gd name="connsiteY4" fmla="*/ 315508 h 320675"/>
              <a:gd name="connsiteX5" fmla="*/ 22028 w 850113"/>
              <a:gd name="connsiteY5" fmla="*/ 241446 h 320675"/>
              <a:gd name="connsiteX6" fmla="*/ 21210 w 850113"/>
              <a:gd name="connsiteY6" fmla="*/ 80640 h 320675"/>
              <a:gd name="connsiteX7" fmla="*/ 118369 w 850113"/>
              <a:gd name="connsiteY7" fmla="*/ 5587 h 320675"/>
              <a:gd name="connsiteX8" fmla="*/ 160337 w 850113"/>
              <a:gd name="connsiteY8" fmla="*/ 0 h 320675"/>
              <a:gd name="connsiteX9" fmla="*/ 160337 w 850113"/>
              <a:gd name="connsiteY9" fmla="*/ 0 h 320675"/>
              <a:gd name="connsiteX10" fmla="*/ 160338 w 850113"/>
              <a:gd name="connsiteY10" fmla="*/ 0 h 320675"/>
              <a:gd name="connsiteX11" fmla="*/ 707396 w 850113"/>
              <a:gd name="connsiteY11" fmla="*/ 0 h 320675"/>
              <a:gd name="connsiteX12" fmla="*/ 707396 w 850113"/>
              <a:gd name="connsiteY12" fmla="*/ 2372 h 320675"/>
              <a:gd name="connsiteX13" fmla="*/ 730170 w 850113"/>
              <a:gd name="connsiteY13" fmla="*/ 5168 h 320675"/>
              <a:gd name="connsiteX14" fmla="*/ 828086 w 850113"/>
              <a:gd name="connsiteY14" fmla="*/ 79229 h 320675"/>
              <a:gd name="connsiteX15" fmla="*/ 828904 w 850113"/>
              <a:gd name="connsiteY15" fmla="*/ 240035 h 320675"/>
              <a:gd name="connsiteX16" fmla="*/ 731746 w 850113"/>
              <a:gd name="connsiteY16" fmla="*/ 315089 h 320675"/>
              <a:gd name="connsiteX17" fmla="*/ 707396 w 850113"/>
              <a:gd name="connsiteY17" fmla="*/ 31833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0113" h="320675">
                <a:moveTo>
                  <a:pt x="707396" y="320675"/>
                </a:moveTo>
                <a:lnTo>
                  <a:pt x="689776" y="320675"/>
                </a:lnTo>
                <a:lnTo>
                  <a:pt x="160337" y="320675"/>
                </a:lnTo>
                <a:lnTo>
                  <a:pt x="160337" y="320467"/>
                </a:lnTo>
                <a:lnTo>
                  <a:pt x="119944" y="315508"/>
                </a:lnTo>
                <a:cubicBezTo>
                  <a:pt x="79318" y="304929"/>
                  <a:pt x="43834" y="278632"/>
                  <a:pt x="22028" y="241446"/>
                </a:cubicBezTo>
                <a:cubicBezTo>
                  <a:pt x="-7047" y="191865"/>
                  <a:pt x="-7359" y="130514"/>
                  <a:pt x="21210" y="80640"/>
                </a:cubicBezTo>
                <a:cubicBezTo>
                  <a:pt x="42638" y="43235"/>
                  <a:pt x="77852" y="16577"/>
                  <a:pt x="118369" y="5587"/>
                </a:cubicBezTo>
                <a:lnTo>
                  <a:pt x="160337" y="0"/>
                </a:lnTo>
                <a:lnTo>
                  <a:pt x="160337" y="0"/>
                </a:lnTo>
                <a:lnTo>
                  <a:pt x="160338" y="0"/>
                </a:lnTo>
                <a:lnTo>
                  <a:pt x="707396" y="0"/>
                </a:lnTo>
                <a:lnTo>
                  <a:pt x="707396" y="2372"/>
                </a:lnTo>
                <a:lnTo>
                  <a:pt x="730170" y="5168"/>
                </a:lnTo>
                <a:cubicBezTo>
                  <a:pt x="770796" y="15746"/>
                  <a:pt x="806280" y="42043"/>
                  <a:pt x="828086" y="79229"/>
                </a:cubicBezTo>
                <a:cubicBezTo>
                  <a:pt x="857161" y="128810"/>
                  <a:pt x="857473" y="190161"/>
                  <a:pt x="828904" y="240035"/>
                </a:cubicBezTo>
                <a:cubicBezTo>
                  <a:pt x="807477" y="277441"/>
                  <a:pt x="772262" y="304098"/>
                  <a:pt x="731746" y="315089"/>
                </a:cubicBezTo>
                <a:lnTo>
                  <a:pt x="707396" y="318330"/>
                </a:lnTo>
                <a:close/>
              </a:path>
            </a:pathLst>
          </a:custGeom>
          <a:gradFill flip="none" rotWithShape="1">
            <a:gsLst>
              <a:gs pos="51000">
                <a:schemeClr val="tx1"/>
              </a:gs>
              <a:gs pos="0">
                <a:schemeClr val="accent5"/>
              </a:gs>
              <a:gs pos="100000">
                <a:schemeClr val="accent4"/>
              </a:gs>
            </a:gsLst>
            <a:lin ang="10800000" scaled="1"/>
            <a:tileRect/>
          </a:gradFill>
          <a:ln w="0">
            <a:solidFill>
              <a:schemeClr val="bg1"/>
            </a:solidFill>
            <a:miter lim="800000"/>
            <a:headEnd/>
            <a:tailEnd/>
          </a:ln>
          <a:effectLst>
            <a:outerShdw blurRad="50800" dist="38100" dir="2700000" algn="tl" rotWithShape="0">
              <a:prstClr val="black">
                <a:alpha val="40000"/>
              </a:prstClr>
            </a:outerShdw>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3DFF04A2-3B1D-313C-3442-06E5D129FB08}"/>
              </a:ext>
            </a:extLst>
          </p:cNvPr>
          <p:cNvCxnSpPr>
            <a:cxnSpLocks/>
          </p:cNvCxnSpPr>
          <p:nvPr/>
        </p:nvCxnSpPr>
        <p:spPr bwMode="auto">
          <a:xfrm flipH="1">
            <a:off x="2623892" y="3092212"/>
            <a:ext cx="183195" cy="126122"/>
          </a:xfrm>
          <a:prstGeom prst="line">
            <a:avLst/>
          </a:prstGeom>
          <a:gradFill>
            <a:gsLst>
              <a:gs pos="0">
                <a:schemeClr val="accent1">
                  <a:lumMod val="5000"/>
                  <a:lumOff val="95000"/>
                </a:schemeClr>
              </a:gs>
              <a:gs pos="100000">
                <a:schemeClr val="accent3"/>
              </a:gs>
            </a:gsLst>
            <a:lin ang="2700000" scaled="1"/>
          </a:gradFill>
          <a:ln w="3175" cap="flat" cmpd="sng" algn="ctr">
            <a:solidFill>
              <a:srgbClr val="000000">
                <a:alpha val="74118"/>
              </a:srgbClr>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2DDFA91-6003-27FA-B4DB-7BD96A6FF4AD}"/>
              </a:ext>
            </a:extLst>
          </p:cNvPr>
          <p:cNvCxnSpPr>
            <a:cxnSpLocks/>
            <a:endCxn id="32" idx="8"/>
          </p:cNvCxnSpPr>
          <p:nvPr/>
        </p:nvCxnSpPr>
        <p:spPr bwMode="auto">
          <a:xfrm flipH="1" flipV="1">
            <a:off x="3029676" y="3224299"/>
            <a:ext cx="193782" cy="2425"/>
          </a:xfrm>
          <a:prstGeom prst="line">
            <a:avLst/>
          </a:prstGeom>
          <a:gradFill>
            <a:gsLst>
              <a:gs pos="0">
                <a:schemeClr val="accent1">
                  <a:lumMod val="5000"/>
                  <a:lumOff val="95000"/>
                </a:schemeClr>
              </a:gs>
              <a:gs pos="100000">
                <a:schemeClr val="accent3"/>
              </a:gs>
            </a:gsLst>
            <a:lin ang="2700000" scaled="1"/>
          </a:gradFill>
          <a:ln w="3175" cap="flat" cmpd="sng" algn="ctr">
            <a:solidFill>
              <a:srgbClr val="000000">
                <a:alpha val="74118"/>
              </a:srgbClr>
            </a:solidFill>
            <a:prstDash val="solid"/>
            <a:round/>
            <a:headEnd type="none" w="med" len="med"/>
            <a:tailEnd type="none" w="med" len="med"/>
          </a:ln>
          <a:effectLst/>
        </p:spPr>
      </p:cxnSp>
      <p:sp>
        <p:nvSpPr>
          <p:cNvPr id="42" name="Left Arrow 41">
            <a:extLst>
              <a:ext uri="{FF2B5EF4-FFF2-40B4-BE49-F238E27FC236}">
                <a16:creationId xmlns:a16="http://schemas.microsoft.com/office/drawing/2014/main" id="{29B6EBBB-FC08-9CE7-75EC-7371A3B0B817}"/>
              </a:ext>
            </a:extLst>
          </p:cNvPr>
          <p:cNvSpPr/>
          <p:nvPr/>
        </p:nvSpPr>
        <p:spPr bwMode="auto">
          <a:xfrm>
            <a:off x="1893914" y="2919460"/>
            <a:ext cx="483931" cy="274370"/>
          </a:xfrm>
          <a:prstGeom prst="leftArrow">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9BA3CF01-2D97-D7A7-D25B-32AB666BB4D9}"/>
              </a:ext>
            </a:extLst>
          </p:cNvPr>
          <p:cNvSpPr txBox="1"/>
          <p:nvPr/>
        </p:nvSpPr>
        <p:spPr bwMode="auto">
          <a:xfrm>
            <a:off x="2006590" y="3517293"/>
            <a:ext cx="15370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ctr"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lang="en-US" sz="1600" b="0" dirty="0">
                <a:solidFill>
                  <a:schemeClr val="accent3"/>
                </a:solidFill>
                <a:latin typeface="Calibri" panose="020F0502020204030204" pitchFamily="34" charset="0"/>
              </a:rPr>
              <a:t>Brigimadlin</a:t>
            </a:r>
          </a:p>
          <a:p>
            <a:pPr marL="285750" marR="0" lvl="0" indent="-285750" algn="ctr"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31293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88CA0-85FD-CB4E-1F91-1FA510EAA989}"/>
              </a:ext>
            </a:extLst>
          </p:cNvPr>
          <p:cNvSpPr>
            <a:spLocks noGrp="1"/>
          </p:cNvSpPr>
          <p:nvPr>
            <p:ph type="title"/>
          </p:nvPr>
        </p:nvSpPr>
        <p:spPr/>
        <p:txBody>
          <a:bodyPr/>
          <a:lstStyle/>
          <a:p>
            <a:r>
              <a:rPr lang="en-US" dirty="0"/>
              <a:t>Brightline-2: Brigimadlin for Advanced </a:t>
            </a:r>
            <a:r>
              <a:rPr lang="en-US" i="1" dirty="0"/>
              <a:t>TP53 </a:t>
            </a:r>
            <a:r>
              <a:rPr lang="en-US" dirty="0"/>
              <a:t>Wild-Type, </a:t>
            </a:r>
            <a:r>
              <a:rPr lang="en-US" i="1" dirty="0"/>
              <a:t>MDM2</a:t>
            </a:r>
            <a:r>
              <a:rPr lang="en-US" dirty="0"/>
              <a:t>-Amplified BTC and Other Solid Tumors </a:t>
            </a:r>
          </a:p>
        </p:txBody>
      </p:sp>
      <p:sp>
        <p:nvSpPr>
          <p:cNvPr id="3" name="Content Placeholder 2">
            <a:extLst>
              <a:ext uri="{FF2B5EF4-FFF2-40B4-BE49-F238E27FC236}">
                <a16:creationId xmlns:a16="http://schemas.microsoft.com/office/drawing/2014/main" id="{4B834523-D662-3FB3-9818-684021C210BE}"/>
              </a:ext>
            </a:extLst>
          </p:cNvPr>
          <p:cNvSpPr>
            <a:spLocks noGrp="1"/>
          </p:cNvSpPr>
          <p:nvPr>
            <p:ph idx="1"/>
          </p:nvPr>
        </p:nvSpPr>
        <p:spPr/>
        <p:txBody>
          <a:bodyPr/>
          <a:lstStyle/>
          <a:p>
            <a:r>
              <a:rPr lang="en-US" dirty="0"/>
              <a:t>O</a:t>
            </a:r>
            <a:r>
              <a:rPr lang="en-US" sz="2800" b="0" kern="0" dirty="0"/>
              <a:t>pen-label, single-arm phase II trial; includes BTC, pancreatic, lung, and bladder cancer cohorts</a:t>
            </a:r>
          </a:p>
          <a:p>
            <a:endParaRPr lang="en-US" sz="2800" b="0" kern="0" dirty="0"/>
          </a:p>
          <a:p>
            <a:endParaRPr lang="en-US" sz="2800" b="0" kern="0" dirty="0"/>
          </a:p>
          <a:p>
            <a:endParaRPr lang="en-US" sz="2800" b="0" kern="0" dirty="0"/>
          </a:p>
          <a:p>
            <a:endParaRPr lang="en-US" sz="2800" b="0" kern="0" dirty="0"/>
          </a:p>
          <a:p>
            <a:r>
              <a:rPr lang="en-US" sz="2800" b="1" kern="0" dirty="0"/>
              <a:t>Primary endpoint: </a:t>
            </a:r>
            <a:r>
              <a:rPr lang="en-US" sz="2800" b="0" kern="0" dirty="0"/>
              <a:t>ORR</a:t>
            </a:r>
          </a:p>
          <a:p>
            <a:r>
              <a:rPr lang="en-US" sz="2800" b="1" kern="0" dirty="0"/>
              <a:t>Key secondary endpoints: </a:t>
            </a:r>
            <a:r>
              <a:rPr lang="en-US" sz="2800" b="0" kern="0" dirty="0"/>
              <a:t>DoR, PFS, OS, disease control, AEs, QoL</a:t>
            </a:r>
          </a:p>
        </p:txBody>
      </p:sp>
      <p:sp>
        <p:nvSpPr>
          <p:cNvPr id="4" name="Text Box 15">
            <a:extLst>
              <a:ext uri="{FF2B5EF4-FFF2-40B4-BE49-F238E27FC236}">
                <a16:creationId xmlns:a16="http://schemas.microsoft.com/office/drawing/2014/main" id="{74E1143B-AC42-B86A-58FD-FD563796B03D}"/>
              </a:ext>
            </a:extLst>
          </p:cNvPr>
          <p:cNvSpPr txBox="1">
            <a:spLocks noChangeArrowheads="1"/>
          </p:cNvSpPr>
          <p:nvPr/>
        </p:nvSpPr>
        <p:spPr bwMode="auto">
          <a:xfrm>
            <a:off x="412751" y="6380526"/>
            <a:ext cx="846577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NCT05512377. Yoo. Future Oncol. 2024; doi: 10.2217/fon-2023-0963.</a:t>
            </a:r>
            <a:endPar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 Box 45">
            <a:extLst>
              <a:ext uri="{FF2B5EF4-FFF2-40B4-BE49-F238E27FC236}">
                <a16:creationId xmlns:a16="http://schemas.microsoft.com/office/drawing/2014/main" id="{A5E15128-09D8-4C7B-5318-57FE46650144}"/>
              </a:ext>
            </a:extLst>
          </p:cNvPr>
          <p:cNvSpPr txBox="1">
            <a:spLocks noChangeArrowheads="1"/>
          </p:cNvSpPr>
          <p:nvPr/>
        </p:nvSpPr>
        <p:spPr bwMode="auto">
          <a:xfrm>
            <a:off x="265912" y="2634937"/>
            <a:ext cx="4202203"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lang="en-US" sz="1800" b="0" dirty="0">
                <a:solidFill>
                  <a:srgbClr val="000000"/>
                </a:solidFill>
                <a:latin typeface="Calibri" panose="020F0502020204030204" pitchFamily="34" charset="0"/>
                <a:cs typeface="Calibri" panose="020F0502020204030204" pitchFamily="34" charset="0"/>
              </a:rPr>
              <a:t>Unresectable l</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ocally advanced or metastatic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TP53</a:t>
            </a:r>
            <a:r>
              <a:rPr lang="en-US" sz="1800" b="0" dirty="0">
                <a:solidFill>
                  <a:srgbClr val="000000"/>
                </a:solidFill>
                <a:latin typeface="Calibri" panose="020F0502020204030204" pitchFamily="34" charset="0"/>
                <a:cs typeface="Calibri" panose="020F0502020204030204" pitchFamily="34" charset="0"/>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wild-type,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MDM2</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-amplified solid tumors; must have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received all available conventional therapies known to confer clinical benefit</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(planned N = 155)</a:t>
            </a:r>
          </a:p>
        </p:txBody>
      </p:sp>
      <p:sp>
        <p:nvSpPr>
          <p:cNvPr id="7" name="Rectangle 49">
            <a:extLst>
              <a:ext uri="{FF2B5EF4-FFF2-40B4-BE49-F238E27FC236}">
                <a16:creationId xmlns:a16="http://schemas.microsoft.com/office/drawing/2014/main" id="{46063AFE-A9B6-F6A1-3892-B0A678117067}"/>
              </a:ext>
            </a:extLst>
          </p:cNvPr>
          <p:cNvSpPr>
            <a:spLocks noChangeArrowheads="1"/>
          </p:cNvSpPr>
          <p:nvPr/>
        </p:nvSpPr>
        <p:spPr bwMode="auto">
          <a:xfrm>
            <a:off x="4896080" y="2756694"/>
            <a:ext cx="3790950" cy="134461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Brigimadlin</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45 mg PO Q3W</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2C418473-028F-448F-56AF-6EAFF26DEBE9}"/>
              </a:ext>
            </a:extLst>
          </p:cNvPr>
          <p:cNvSpPr txBox="1"/>
          <p:nvPr/>
        </p:nvSpPr>
        <p:spPr bwMode="auto">
          <a:xfrm>
            <a:off x="8582451" y="3013500"/>
            <a:ext cx="33816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until PD/loss of clinical benefit, unacceptable toxicity, or withdrawal of consent</a:t>
            </a:r>
          </a:p>
        </p:txBody>
      </p:sp>
      <p:cxnSp>
        <p:nvCxnSpPr>
          <p:cNvPr id="18" name="Straight Arrow Connector 17">
            <a:extLst>
              <a:ext uri="{FF2B5EF4-FFF2-40B4-BE49-F238E27FC236}">
                <a16:creationId xmlns:a16="http://schemas.microsoft.com/office/drawing/2014/main" id="{A76ACC46-8B8E-40CC-8A18-9EEE58A59672}"/>
              </a:ext>
            </a:extLst>
          </p:cNvPr>
          <p:cNvCxnSpPr/>
          <p:nvPr/>
        </p:nvCxnSpPr>
        <p:spPr bwMode="auto">
          <a:xfrm>
            <a:off x="4508036" y="3429000"/>
            <a:ext cx="275208"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4252687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Biliary Tract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2133600"/>
            <a:ext cx="10872444" cy="2367594"/>
          </a:xfrm>
        </p:spPr>
        <p:txBody>
          <a:bodyPr rtlCol="0">
            <a:normAutofit/>
          </a:bodyPr>
          <a:lstStyle/>
          <a:p>
            <a:pPr>
              <a:buClr>
                <a:schemeClr val="accent6"/>
              </a:buClr>
              <a:defRPr/>
            </a:pPr>
            <a:r>
              <a:rPr lang="en-US" sz="2600" dirty="0">
                <a:solidFill>
                  <a:srgbClr val="E1471D"/>
                </a:solidFill>
              </a:rPr>
              <a:t>Downloadable slides </a:t>
            </a:r>
            <a:endParaRPr lang="en-US" sz="2600" b="0" dirty="0"/>
          </a:p>
          <a:p>
            <a:pPr>
              <a:buClr>
                <a:schemeClr val="tx2">
                  <a:lumMod val="20000"/>
                  <a:lumOff val="80000"/>
                </a:schemeClr>
              </a:buClr>
              <a:defRPr/>
            </a:pPr>
            <a:r>
              <a:rPr lang="en-US" sz="2600" dirty="0">
                <a:solidFill>
                  <a:srgbClr val="E1471D"/>
                </a:solidFill>
              </a:rPr>
              <a:t>Expert authored commentary </a:t>
            </a:r>
            <a:r>
              <a:rPr lang="en-US" sz="2600" b="0" dirty="0"/>
              <a:t>on MDM2/p53 signaling in biliary tract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4">
              <a:alpha val="75000"/>
            </a:schemeClr>
          </a:solidFill>
          <a:miter lim="800000"/>
          <a:headEnd/>
          <a:tailEnd/>
        </a:ln>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A3FDDF3472854448571815C42A543AF" ma:contentTypeVersion="12" ma:contentTypeDescription="Create a new document." ma:contentTypeScope="" ma:versionID="7323cd9472792a290a5720e8a1fe4b50">
  <xsd:schema xmlns:xsd="http://www.w3.org/2001/XMLSchema" xmlns:xs="http://www.w3.org/2001/XMLSchema" xmlns:p="http://schemas.microsoft.com/office/2006/metadata/properties" xmlns:ns2="fde9ab9d-63bb-4403-99bf-8f64f8dcc5cc" xmlns:ns3="22fd6914-46d4-4c7e-bbad-46e82841b69d" targetNamespace="http://schemas.microsoft.com/office/2006/metadata/properties" ma:root="true" ma:fieldsID="433d8fcf3c1544d6de59ac685f1d9624" ns2:_="" ns3:_="">
    <xsd:import namespace="fde9ab9d-63bb-4403-99bf-8f64f8dcc5c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e9ab9d-63bb-4403-99bf-8f64f8dcc5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de9ab9d-63bb-4403-99bf-8f64f8dcc5cc">
      <Terms xmlns="http://schemas.microsoft.com/office/infopath/2007/PartnerControls"/>
    </lcf76f155ced4ddcb4097134ff3c332f>
    <TaxCatchAll xmlns="22fd6914-46d4-4c7e-bbad-46e82841b69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00A6689-272C-4101-B1DD-5CF02F8233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e9ab9d-63bb-4403-99bf-8f64f8dcc5cc"/>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purl.org/dc/terms/"/>
    <ds:schemaRef ds:uri="http://schemas.microsoft.com/office/2006/documentManagement/types"/>
    <ds:schemaRef ds:uri="http://purl.org/dc/dcmitype/"/>
    <ds:schemaRef ds:uri="http://purl.org/dc/elements/1.1/"/>
    <ds:schemaRef ds:uri="http://www.w3.org/XML/1998/namespace"/>
    <ds:schemaRef ds:uri="http://schemas.microsoft.com/office/infopath/2007/PartnerControls"/>
    <ds:schemaRef ds:uri="22fd6914-46d4-4c7e-bbad-46e82841b69d"/>
    <ds:schemaRef ds:uri="http://schemas.openxmlformats.org/package/2006/metadata/core-properties"/>
    <ds:schemaRef ds:uri="fde9ab9d-63bb-4403-99bf-8f64f8dcc5cc"/>
    <ds:schemaRef ds:uri="http://schemas.microsoft.com/office/2006/metadata/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3045</TotalTime>
  <Words>11279</Words>
  <Application>Microsoft Office PowerPoint</Application>
  <PresentationFormat>Widescreen</PresentationFormat>
  <Paragraphs>1475</Paragraphs>
  <Slides>38</Slides>
  <Notes>38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38</vt:i4>
      </vt:variant>
    </vt:vector>
  </HeadingPairs>
  <TitlesOfParts>
    <vt:vector size="49" baseType="lpstr">
      <vt:lpstr>Aptos</vt:lpstr>
      <vt:lpstr>Arial</vt:lpstr>
      <vt:lpstr>Calibri</vt:lpstr>
      <vt:lpstr>News Gothic MT</vt:lpstr>
      <vt:lpstr>Roboto</vt:lpstr>
      <vt:lpstr>Segoe UI</vt:lpstr>
      <vt:lpstr>Times</vt:lpstr>
      <vt:lpstr>Times New Roman</vt:lpstr>
      <vt:lpstr>Wingdings</vt:lpstr>
      <vt:lpstr>2022_CCO_Template</vt:lpstr>
      <vt:lpstr>1_2022_CCO_Template</vt:lpstr>
      <vt:lpstr>Targeting the MDM2-p53 Pathway in  Biliary Tract Cancer: Emerging Data and Implications for Future Clinical Practice</vt:lpstr>
      <vt:lpstr>About These Slides</vt:lpstr>
      <vt:lpstr>Faculty Disclosures</vt:lpstr>
      <vt:lpstr>PowerPoint Presentation</vt:lpstr>
      <vt:lpstr>Overview of BTC and Key Diagnostics </vt:lpstr>
      <vt:lpstr>Subtypes of BTC</vt:lpstr>
      <vt:lpstr>NCCN Guideline Recommendations for Molecular Testing in Advanced BTC</vt:lpstr>
      <vt:lpstr>Role of Liquid Biopsy for Detection of FGFR2 Fusions and IDH1 Mutations in BTC</vt:lpstr>
      <vt:lpstr>Treatment of Advanced BTC</vt:lpstr>
      <vt:lpstr>Systemic Therapy for Unresectable and Metastatic BTC</vt:lpstr>
      <vt:lpstr>Historical Data for Frontline Treatment of Advanced BTC ABC-02: Gemcitabine + Cisplatin vs Gemcitabine</vt:lpstr>
      <vt:lpstr>TOPAZ-1: Durvalumab and Gemcitabine + Cisplatin in Patients With Advanced BTC</vt:lpstr>
      <vt:lpstr>TOPAZ-1: Efficacy</vt:lpstr>
      <vt:lpstr>TOPAZ-1: Safety Summary</vt:lpstr>
      <vt:lpstr>KEYNOTE-966: Pembrolizumab and Gemcitabine + Cisplatin in Patients With Advanced BTC</vt:lpstr>
      <vt:lpstr>KEYNOTE-966: Efficacy</vt:lpstr>
      <vt:lpstr>Approved FGFR Inhibitors for Advanced Cholangiocarcinoma: Key Phase II Trials</vt:lpstr>
      <vt:lpstr>FGFR Inhibitors: Unique Class-Specific Adverse Events</vt:lpstr>
      <vt:lpstr>ReFocus: RLY-4008 in Patients With FGFR Inhibitor–Naive Cholangiocarcinoma With FGFR2 Alteration</vt:lpstr>
      <vt:lpstr>Tinengotinib for Advanced Cholangiocarcinoma</vt:lpstr>
      <vt:lpstr>Incidence of IDH1 and IDH2 Mutations in Intrahepatic and Extrahepatic Cholangiocarcinoma</vt:lpstr>
      <vt:lpstr>ClarIDHy: Ivosidenib vs Placebo in Previously  Treated Cholangiocarcinoma With IDH1 Mutation</vt:lpstr>
      <vt:lpstr>ClarIDHy: PFS</vt:lpstr>
      <vt:lpstr>LY3410738 ± Gemcitabine/Cisplatin as First-line  Therapy for Advanced IDH-Mutant Cholangiocarcinoma </vt:lpstr>
      <vt:lpstr>Dabrafenib + Trametinib for BRAF V600E–Mutated BTC: Tumor Size Change and Response Duration</vt:lpstr>
      <vt:lpstr>Trastuzumab Deruxtecan for Advanced HER2-Expressing BTC</vt:lpstr>
      <vt:lpstr>HERIZON-BTC-01: Zanidatamab for  Previously Treated HER2‑Amplified BTC </vt:lpstr>
      <vt:lpstr>SGNTUC-019: Tucatinib + Trastuzumab for Previously Treated HER2+ or Mutant Advanced BTC</vt:lpstr>
      <vt:lpstr>Adagrasib: A KRAS G12C Inhibitor </vt:lpstr>
      <vt:lpstr>Precision Oncology in Advanced BTC</vt:lpstr>
      <vt:lpstr>Emerging Strategies in BTC: Targeting the MDM2/p53 Signaling Pathway</vt:lpstr>
      <vt:lpstr>Landscape of Driver Genes  in BTC</vt:lpstr>
      <vt:lpstr>Interactions Among the Driver Genes in BTC</vt:lpstr>
      <vt:lpstr>Phase I/II Trials of Brigimadlin in MDM2-Amplified BTC</vt:lpstr>
      <vt:lpstr>Tumor Responses With Brigimadlin Alone and in Combination With Ezabenlimab</vt:lpstr>
      <vt:lpstr>MDM2/p53 Inhibitors: Unique Class-Specific AEs</vt:lpstr>
      <vt:lpstr>Brightline-2: Brigimadlin for Advanced TP53 Wild-Type, MDM2-Amplified BTC and Other Solid Tumors </vt:lpstr>
      <vt:lpstr>Go Online for More CCO  Coverage of Biliary Tract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Targeting the MDM2-p53 Pathway in</dc:title>
  <dc:creator>Preferred User</dc:creator>
  <cp:lastModifiedBy>Valerie Wenzel</cp:lastModifiedBy>
  <cp:revision>9</cp:revision>
  <cp:lastPrinted>2016-09-26T20:21:49Z</cp:lastPrinted>
  <dcterms:created xsi:type="dcterms:W3CDTF">2005-05-27T15:08:01Z</dcterms:created>
  <dcterms:modified xsi:type="dcterms:W3CDTF">2024-08-30T12:40:35Z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0x0101007A3FDDF3472854448571815C42A543AF</vt:lpwstr>
  </property>
  <property fmtid="{D5CDD505-2E9C-101B-9397-08002B2CF9AE}" pid="9" name="MediaServiceImageTags">
    <vt:lpwstr/>
  </property>
</Properties>
</file>