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7"/>
  </p:notesMasterIdLst>
  <p:handoutMasterIdLst>
    <p:handoutMasterId r:id="rId18"/>
  </p:handoutMasterIdLst>
  <p:sldIdLst>
    <p:sldId id="321" r:id="rId7"/>
    <p:sldId id="559" r:id="rId8"/>
    <p:sldId id="560" r:id="rId9"/>
    <p:sldId id="561" r:id="rId10"/>
    <p:sldId id="548" r:id="rId11"/>
    <p:sldId id="549" r:id="rId12"/>
    <p:sldId id="564" r:id="rId13"/>
    <p:sldId id="562" r:id="rId14"/>
    <p:sldId id="552" r:id="rId15"/>
    <p:sldId id="318"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9" clrIdx="6"/>
  <p:cmAuthor id="2" name="Melanie Couton" initials="MAC" lastIdx="6" clrIdx="3"/>
  <p:cmAuthor id="3" name="ralfieri" initials="ra" lastIdx="2" clrIdx="8"/>
  <p:cmAuthor id="4" name="Megan Capel" initials="MC" lastIdx="11"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24"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3"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Jill Sakai" initials="JS" lastIdx="1" clrIdx="15">
    <p:extLst>
      <p:ext uri="{19B8F6BF-5375-455C-9EA6-DF929625EA0E}">
        <p15:presenceInfo xmlns:p15="http://schemas.microsoft.com/office/powerpoint/2012/main" userId="Jill Sakai" providerId="None"/>
      </p:ext>
    </p:extLst>
  </p:cmAuthor>
  <p:cmAuthor id="17" name="Maddelynne Parker" initials="MP" lastIdx="13" clrIdx="16">
    <p:extLst>
      <p:ext uri="{19B8F6BF-5375-455C-9EA6-DF929625EA0E}">
        <p15:presenceInfo xmlns:p15="http://schemas.microsoft.com/office/powerpoint/2012/main" userId="Maddelynne Parker" providerId="None"/>
      </p:ext>
    </p:extLst>
  </p:cmAuthor>
  <p:cmAuthor id="18" name="pcravens@clinicaloptions.com" initials="p" lastIdx="8" clrIdx="17">
    <p:extLst>
      <p:ext uri="{19B8F6BF-5375-455C-9EA6-DF929625EA0E}">
        <p15:presenceInfo xmlns:p15="http://schemas.microsoft.com/office/powerpoint/2012/main" userId="pcravens@clinicaloptions.com" providerId="None"/>
      </p:ext>
    </p:extLst>
  </p:cmAuthor>
  <p:cmAuthor id="19" name="CLINICALOPTIONS\tquill" initials="C" lastIdx="4" clrIdx="18">
    <p:extLst>
      <p:ext uri="{19B8F6BF-5375-455C-9EA6-DF929625EA0E}">
        <p15:presenceInfo xmlns:p15="http://schemas.microsoft.com/office/powerpoint/2012/main" userId="CLINICALOPTIONS\tquill" providerId="None"/>
      </p:ext>
    </p:extLst>
  </p:cmAuthor>
  <p:cmAuthor id="20" name="Christy Seals" initials="CS" lastIdx="5" clrIdx="19">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B81FBA-8176-4D97-BB6C-D33CFC3E595E}" v="41" dt="2023-12-07T20:13:59.259"/>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78858" autoAdjust="0"/>
  </p:normalViewPr>
  <p:slideViewPr>
    <p:cSldViewPr snapToGrid="0">
      <p:cViewPr varScale="1">
        <p:scale>
          <a:sx n="100" d="100"/>
          <a:sy n="100" d="100"/>
        </p:scale>
        <p:origin x="192" y="84"/>
      </p:cViewPr>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821496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CPS, combined positive score; OS, overall survival; PFS, progression-free survival; TNBC, triple-negative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3708383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AUC, area under the curve; BICR, blinded independent central review; CPS, combined positive score; CR, complete response; ECOG, Eastern Cooperative Oncology Group; mut, mutated; OS, overall survival; PFS, progression-free survival; PR, partial response; PS, performance status; RECIST, Response Evaluation Criteria in Solid Tumors; SD, stable disease; TNBC, triple-negative breast cancer; WT, wild-type.</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0029846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CPS, combined positive score; CR, complete response; ECOG, Eastern Cooperative Oncology Group; HRD, homologous recombination deficiency; PR, partial response; 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8231804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NR, not reached; OS, overall survival; PFS, progression-free survival;</a:t>
            </a:r>
            <a:r>
              <a:rPr lang="en-US" b="0" i="1" dirty="0"/>
              <a:t> RECIST, Response Evaluation Criteria in Solid Tumors.</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9953449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CPS, combined positive score; NR, not reached; OS, overall survival;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3157593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TRAE, treatment-related adverse event; WBC, white blood cell.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4873685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 PFS, progression-free survival; TRAE, treatment-related adverse event.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6864573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10</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25059697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KEYLYNK-009: Phase II Trial of Maintenance Pembrolizumab + Olaparib vs Pembrolizumab + Chemotherapy in Untreated Metastatic or </a:t>
            </a:r>
            <a:br>
              <a:rPr lang="en-US" sz="4000" dirty="0"/>
            </a:br>
            <a:r>
              <a:rPr lang="en-US" sz="4000" dirty="0"/>
              <a:t>Locally Recurrent Inoperable TNBC</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223602"/>
            <a:ext cx="487997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Daiichi Sankyo, Inc; Gilead Sciences, Inc.; Lilly; Merck Sharp &amp; Dohme LLC;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SABCS Annual Meeting, December 5-9,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KEYLYNK-009: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In the phase III KEYNOTE-355 trial, pembrolizumab + chemotherapy significantly improved PFS and OS in patients with locally recurrent and previously untreated inoperable or metastatic TNBC with PD-L1 CPS ≥10</a:t>
            </a:r>
            <a:r>
              <a:rPr lang="en-US" altLang="en-US" sz="2400" baseline="30000" dirty="0"/>
              <a:t>1,2</a:t>
            </a:r>
          </a:p>
          <a:p>
            <a:r>
              <a:rPr lang="en-US" altLang="en-US" sz="2400" dirty="0"/>
              <a:t>Preclinical evidence suggests that PARP inhibitors upregulate PD-L1 expression and result in synergistic antitumor activity when used in combination with anti</a:t>
            </a:r>
            <a:r>
              <a:rPr lang="en-US" altLang="en-US" sz="2400" dirty="0">
                <a:cs typeface="Calibri" panose="020F0502020204030204" pitchFamily="34" charset="0"/>
              </a:rPr>
              <a:t>‒</a:t>
            </a:r>
            <a:r>
              <a:rPr lang="en-US" altLang="en-US" sz="2400" dirty="0"/>
              <a:t>PD-L1 antibodies no matter the </a:t>
            </a:r>
            <a:r>
              <a:rPr lang="en-US" altLang="en-US" sz="2400" i="1" dirty="0"/>
              <a:t>BRCA</a:t>
            </a:r>
            <a:r>
              <a:rPr lang="en-US" altLang="en-US" sz="2400" dirty="0"/>
              <a:t> status</a:t>
            </a:r>
            <a:r>
              <a:rPr lang="en-US" altLang="en-US" sz="2400" baseline="30000" dirty="0"/>
              <a:t>3,4</a:t>
            </a:r>
          </a:p>
          <a:p>
            <a:r>
              <a:rPr lang="en-US" altLang="en-US" sz="2400" dirty="0"/>
              <a:t>Olaparib—a PARP inhibitor—is a maintenance therapy for those with platinum-sensitive, recurrent epithelial ovarian cancer regardless of </a:t>
            </a:r>
            <a:r>
              <a:rPr lang="en-US" altLang="en-US" sz="2400" i="1" dirty="0"/>
              <a:t>BRCA</a:t>
            </a:r>
            <a:r>
              <a:rPr lang="en-US" altLang="en-US" sz="2400" dirty="0"/>
              <a:t> status</a:t>
            </a:r>
            <a:r>
              <a:rPr lang="en-US" altLang="en-US" sz="2400" baseline="30000" dirty="0"/>
              <a:t>5</a:t>
            </a:r>
          </a:p>
          <a:p>
            <a:r>
              <a:rPr lang="en-US" altLang="en-US" sz="2400" dirty="0"/>
              <a:t>Current analysis of phase II KEYLYNK-009 study compared efficacy and safety of pembrolizumab + olaparib maintenance therapy in patients with TNBC who benefited from induction with platinum-based chemotherapy + pembrolizumab</a:t>
            </a:r>
            <a:r>
              <a:rPr lang="en-US" altLang="en-US" sz="2400" baseline="30000" dirty="0"/>
              <a:t>6</a:t>
            </a:r>
          </a:p>
        </p:txBody>
      </p:sp>
      <p:sp>
        <p:nvSpPr>
          <p:cNvPr id="2" name="Text Box 11">
            <a:extLst>
              <a:ext uri="{FF2B5EF4-FFF2-40B4-BE49-F238E27FC236}">
                <a16:creationId xmlns:a16="http://schemas.microsoft.com/office/drawing/2014/main" id="{AD4B7E7F-A030-9FE7-0E2D-778C6CDA3D18}"/>
              </a:ext>
            </a:extLst>
          </p:cNvPr>
          <p:cNvSpPr txBox="1">
            <a:spLocks noChangeArrowheads="1"/>
          </p:cNvSpPr>
          <p:nvPr/>
        </p:nvSpPr>
        <p:spPr bwMode="auto">
          <a:xfrm>
            <a:off x="414340" y="6201074"/>
            <a:ext cx="68527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Cortes. Lancet. 2020;396:1817. 2. Cortes. NEJM. 2022;387:217. 3. Jiao. Clin Cancer Res. 2017;23:3711.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4. Wang. Sci Rep. 2019;9:1853. 5. Olaparib PI. 6. Rugo. SABCS 2023. Abstr GS01-05.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4675" y="1513047"/>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b="0" kern="0" dirty="0"/>
              <a:t>Randomized, open-label phase II study</a:t>
            </a:r>
          </a:p>
          <a:p>
            <a:endParaRPr lang="en-US" altLang="en-US" b="0" kern="0" dirty="0"/>
          </a:p>
          <a:p>
            <a:endParaRPr lang="en-US" altLang="en-US" b="0" kern="0" dirty="0"/>
          </a:p>
          <a:p>
            <a:endParaRPr lang="en-US" altLang="en-US" b="0" kern="0" dirty="0"/>
          </a:p>
          <a:p>
            <a:endParaRPr lang="en-US" altLang="en-US" sz="1600" b="0" kern="0" dirty="0"/>
          </a:p>
          <a:p>
            <a:endParaRPr lang="en-US" altLang="en-US" b="0" kern="0" dirty="0"/>
          </a:p>
          <a:p>
            <a:endParaRPr lang="en-US" altLang="en-US" sz="1000" b="0" kern="0" dirty="0"/>
          </a:p>
          <a:p>
            <a:r>
              <a:rPr lang="en-US" altLang="en-US" sz="2400" kern="0" dirty="0"/>
              <a:t>Primary endpoints: </a:t>
            </a:r>
            <a:r>
              <a:rPr lang="en-US" altLang="en-US" sz="2400" b="0" kern="0" dirty="0"/>
              <a:t>PFS according to RECIST v1.1 by BICR, OS</a:t>
            </a:r>
          </a:p>
          <a:p>
            <a:r>
              <a:rPr lang="en-US" altLang="en-US" sz="2400" kern="0" dirty="0"/>
              <a:t>Secondary endpoints: </a:t>
            </a:r>
            <a:r>
              <a:rPr lang="en-US" altLang="en-US" sz="2400" b="0" kern="0" dirty="0"/>
              <a:t>PFS and OS in patients with t</a:t>
            </a:r>
            <a:r>
              <a:rPr lang="en-US" altLang="en-US" sz="2400" b="0" i="1" kern="0" dirty="0"/>
              <a:t>BRCA</a:t>
            </a:r>
            <a:r>
              <a:rPr lang="en-US" altLang="en-US" sz="2400" b="0" kern="0" dirty="0"/>
              <a:t>m or PD-L1 CPS ≥10, safety </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KEYLYNK-009:</a:t>
            </a:r>
            <a:r>
              <a:rPr lang="en-US" altLang="en-US" dirty="0"/>
              <a:t> Study Design</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604675" y="2820838"/>
            <a:ext cx="2223505"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Patients with untreated locally recurrent and inoperable or metastatic TNBC; recurrence ≥6 mo after treatment with curative intent; confirmed PD-L1 status </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460)</a:t>
            </a:r>
            <a:endParaRPr lang="en-US" altLang="en-US" sz="1600" b="0" dirty="0">
              <a:solidFill>
                <a:schemeClr val="bg1"/>
              </a:solidFill>
              <a:latin typeface="Calibri" panose="020F050202020403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7701961" y="2484644"/>
            <a:ext cx="3790950" cy="115280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600" dirty="0">
                <a:solidFill>
                  <a:schemeClr val="tx1"/>
                </a:solidFill>
                <a:latin typeface="Calibri" panose="020F0502020204030204" pitchFamily="34" charset="0"/>
              </a:rPr>
              <a:t>Olaparib</a:t>
            </a:r>
            <a:r>
              <a:rPr lang="en-US" altLang="en-US" sz="1600" b="0" dirty="0">
                <a:solidFill>
                  <a:schemeClr val="tx1"/>
                </a:solidFill>
                <a:latin typeface="Calibri" panose="020F0502020204030204" pitchFamily="34" charset="0"/>
              </a:rPr>
              <a:t> 300 mg BID + </a:t>
            </a:r>
          </a:p>
          <a:p>
            <a:pPr algn="ctr">
              <a:lnSpc>
                <a:spcPct val="100000"/>
              </a:lnSpc>
              <a:spcBef>
                <a:spcPct val="0"/>
              </a:spcBef>
              <a:spcAft>
                <a:spcPct val="0"/>
              </a:spcAft>
              <a:buClrTx/>
              <a:buNone/>
            </a:pPr>
            <a:r>
              <a:rPr lang="en-US" altLang="en-US" sz="1600" dirty="0">
                <a:solidFill>
                  <a:schemeClr val="tx1"/>
                </a:solidFill>
                <a:latin typeface="Calibri" panose="020F0502020204030204" pitchFamily="34" charset="0"/>
              </a:rPr>
              <a:t>Pembrolizumab</a:t>
            </a:r>
            <a:r>
              <a:rPr lang="en-US" altLang="en-US" sz="1600" b="0" dirty="0">
                <a:solidFill>
                  <a:schemeClr val="tx1"/>
                </a:solidFill>
                <a:latin typeface="Calibri" panose="020F0502020204030204" pitchFamily="34" charset="0"/>
              </a:rPr>
              <a:t> 200 mg Q3W </a:t>
            </a:r>
          </a:p>
          <a:p>
            <a:pPr algn="ctr">
              <a:lnSpc>
                <a:spcPct val="100000"/>
              </a:lnSpc>
              <a:spcBef>
                <a:spcPct val="0"/>
              </a:spcBef>
              <a:spcAft>
                <a:spcPct val="0"/>
              </a:spcAft>
              <a:buClrTx/>
              <a:buNone/>
            </a:pPr>
            <a:r>
              <a:rPr lang="en-US" altLang="en-US" sz="1600" b="0" dirty="0">
                <a:solidFill>
                  <a:schemeClr val="tx1"/>
                </a:solidFill>
                <a:latin typeface="Calibri" panose="020F0502020204030204" pitchFamily="34" charset="0"/>
              </a:rPr>
              <a:t>for ≤35 cycles</a:t>
            </a:r>
            <a:r>
              <a:rPr lang="en-US" altLang="en-US" sz="1600" b="0" baseline="30000" dirty="0">
                <a:solidFill>
                  <a:schemeClr val="tx1"/>
                </a:solidFill>
                <a:latin typeface="+mn-lt"/>
              </a:rPr>
              <a:t>†</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135)</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7701961" y="3690019"/>
            <a:ext cx="3790950" cy="1154162"/>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600" dirty="0">
                <a:solidFill>
                  <a:schemeClr val="tx1"/>
                </a:solidFill>
                <a:latin typeface="Calibri" panose="020F0502020204030204" pitchFamily="34" charset="0"/>
              </a:rPr>
              <a:t>Platinum-Based Chemotherapy</a:t>
            </a:r>
            <a:r>
              <a:rPr lang="en-US" altLang="en-US" sz="1600" b="0" dirty="0">
                <a:solidFill>
                  <a:schemeClr val="tx1"/>
                </a:solidFill>
                <a:latin typeface="Calibri" panose="020F0502020204030204" pitchFamily="34" charset="0"/>
              </a:rPr>
              <a:t>* +</a:t>
            </a:r>
          </a:p>
          <a:p>
            <a:pPr algn="ctr">
              <a:lnSpc>
                <a:spcPct val="100000"/>
              </a:lnSpc>
              <a:spcBef>
                <a:spcPct val="0"/>
              </a:spcBef>
              <a:spcAft>
                <a:spcPct val="0"/>
              </a:spcAft>
              <a:buClrTx/>
              <a:buNone/>
            </a:pPr>
            <a:r>
              <a:rPr lang="en-US" altLang="en-US" sz="1600" dirty="0">
                <a:solidFill>
                  <a:schemeClr val="tx1"/>
                </a:solidFill>
                <a:latin typeface="Calibri" panose="020F0502020204030204" pitchFamily="34" charset="0"/>
              </a:rPr>
              <a:t>Pembrolizumab</a:t>
            </a:r>
            <a:r>
              <a:rPr lang="en-US" altLang="en-US" sz="1600" b="0" dirty="0">
                <a:solidFill>
                  <a:schemeClr val="tx1"/>
                </a:solidFill>
                <a:latin typeface="Calibri" panose="020F0502020204030204" pitchFamily="34" charset="0"/>
              </a:rPr>
              <a:t> 200 mg Q3W</a:t>
            </a:r>
          </a:p>
          <a:p>
            <a:pPr algn="ctr">
              <a:lnSpc>
                <a:spcPct val="100000"/>
              </a:lnSpc>
              <a:spcBef>
                <a:spcPct val="0"/>
              </a:spcBef>
              <a:spcAft>
                <a:spcPct val="0"/>
              </a:spcAft>
              <a:buClrTx/>
              <a:buNone/>
            </a:pPr>
            <a:r>
              <a:rPr lang="en-US" altLang="en-US" sz="1600" b="0" dirty="0">
                <a:solidFill>
                  <a:schemeClr val="tx1"/>
                </a:solidFill>
                <a:latin typeface="Calibri" panose="020F0502020204030204" pitchFamily="34" charset="0"/>
              </a:rPr>
              <a:t>for ≤35 cycles</a:t>
            </a:r>
            <a:r>
              <a:rPr lang="en-US" altLang="en-US" sz="1600" b="0" baseline="30000" dirty="0">
                <a:solidFill>
                  <a:schemeClr val="tx1"/>
                </a:solidFill>
                <a:latin typeface="+mn-lt"/>
              </a:rPr>
              <a:t>†</a:t>
            </a:r>
            <a:endParaRPr lang="en-US" altLang="en-US" sz="1600" b="0" baseline="300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136)</a:t>
            </a:r>
            <a:endParaRPr lang="en-US" altLang="en-US" sz="1600" dirty="0">
              <a:solidFill>
                <a:schemeClr val="tx1"/>
              </a:solidFill>
              <a:latin typeface="Calibri" panose="020F0502020204030204" pitchFamily="34" charset="0"/>
            </a:endParaRPr>
          </a:p>
        </p:txBody>
      </p:sp>
      <p:sp>
        <p:nvSpPr>
          <p:cNvPr id="19465" name="Line 51">
            <a:extLst>
              <a:ext uri="{FF2B5EF4-FFF2-40B4-BE49-F238E27FC236}">
                <a16:creationId xmlns:a16="http://schemas.microsoft.com/office/drawing/2014/main" id="{7461FA41-FD04-4621-9D2A-15010230E2A0}"/>
              </a:ext>
            </a:extLst>
          </p:cNvPr>
          <p:cNvSpPr>
            <a:spLocks noChangeShapeType="1"/>
          </p:cNvSpPr>
          <p:nvPr/>
        </p:nvSpPr>
        <p:spPr bwMode="auto">
          <a:xfrm rot="16200000">
            <a:off x="3082181" y="3515772"/>
            <a:ext cx="0" cy="50799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6513837" y="3977620"/>
            <a:ext cx="1062531" cy="34173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6513839" y="2984566"/>
            <a:ext cx="1062530" cy="53450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NCT04191135. Rugo. SABCS 2023. Abstr GS01-05.</a:t>
            </a:r>
          </a:p>
        </p:txBody>
      </p:sp>
      <p:sp>
        <p:nvSpPr>
          <p:cNvPr id="4" name="Rectangle 50">
            <a:extLst>
              <a:ext uri="{FF2B5EF4-FFF2-40B4-BE49-F238E27FC236}">
                <a16:creationId xmlns:a16="http://schemas.microsoft.com/office/drawing/2014/main" id="{80FE57F0-2EDE-F5F0-F8A1-2015215BE971}"/>
              </a:ext>
            </a:extLst>
          </p:cNvPr>
          <p:cNvSpPr>
            <a:spLocks noChangeArrowheads="1"/>
          </p:cNvSpPr>
          <p:nvPr/>
        </p:nvSpPr>
        <p:spPr bwMode="auto">
          <a:xfrm>
            <a:off x="3455550" y="3278538"/>
            <a:ext cx="2949198" cy="104081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600" dirty="0">
                <a:solidFill>
                  <a:schemeClr val="tx1"/>
                </a:solidFill>
                <a:latin typeface="Calibri" panose="020F0502020204030204" pitchFamily="34" charset="0"/>
              </a:rPr>
              <a:t>Platinum-Based Chemotherapy</a:t>
            </a:r>
            <a:r>
              <a:rPr lang="en-US" altLang="en-US" sz="1600" b="0" dirty="0">
                <a:solidFill>
                  <a:schemeClr val="tx1"/>
                </a:solidFill>
                <a:latin typeface="Calibri" panose="020F0502020204030204" pitchFamily="34" charset="0"/>
              </a:rPr>
              <a:t>* +</a:t>
            </a:r>
          </a:p>
          <a:p>
            <a:pPr algn="ctr">
              <a:lnSpc>
                <a:spcPct val="100000"/>
              </a:lnSpc>
              <a:spcBef>
                <a:spcPct val="0"/>
              </a:spcBef>
              <a:spcAft>
                <a:spcPct val="0"/>
              </a:spcAft>
              <a:buClrTx/>
              <a:buNone/>
            </a:pPr>
            <a:r>
              <a:rPr lang="en-US" altLang="en-US" sz="1600" dirty="0">
                <a:solidFill>
                  <a:schemeClr val="tx1"/>
                </a:solidFill>
                <a:latin typeface="Calibri" panose="020F0502020204030204" pitchFamily="34" charset="0"/>
              </a:rPr>
              <a:t>Pembrolizumab </a:t>
            </a:r>
            <a:r>
              <a:rPr lang="en-US" altLang="en-US" sz="1600" b="0" dirty="0">
                <a:solidFill>
                  <a:schemeClr val="tx1"/>
                </a:solidFill>
                <a:latin typeface="Calibri" panose="020F0502020204030204" pitchFamily="34" charset="0"/>
              </a:rPr>
              <a:t>200 mg QW3</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(4-6 cycles)</a:t>
            </a:r>
          </a:p>
        </p:txBody>
      </p:sp>
      <p:sp>
        <p:nvSpPr>
          <p:cNvPr id="5" name="TextBox 4">
            <a:extLst>
              <a:ext uri="{FF2B5EF4-FFF2-40B4-BE49-F238E27FC236}">
                <a16:creationId xmlns:a16="http://schemas.microsoft.com/office/drawing/2014/main" id="{E8152EA1-09EE-0286-8C98-4CD9AE734E71}"/>
              </a:ext>
            </a:extLst>
          </p:cNvPr>
          <p:cNvSpPr txBox="1"/>
          <p:nvPr/>
        </p:nvSpPr>
        <p:spPr bwMode="auto">
          <a:xfrm>
            <a:off x="3661109" y="2933515"/>
            <a:ext cx="24309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INDUCTION</a:t>
            </a:r>
          </a:p>
        </p:txBody>
      </p:sp>
      <p:sp>
        <p:nvSpPr>
          <p:cNvPr id="6" name="TextBox 5">
            <a:extLst>
              <a:ext uri="{FF2B5EF4-FFF2-40B4-BE49-F238E27FC236}">
                <a16:creationId xmlns:a16="http://schemas.microsoft.com/office/drawing/2014/main" id="{F1682B6F-9E51-0D97-8788-CC3B723CEDE0}"/>
              </a:ext>
            </a:extLst>
          </p:cNvPr>
          <p:cNvSpPr txBox="1"/>
          <p:nvPr/>
        </p:nvSpPr>
        <p:spPr bwMode="auto">
          <a:xfrm>
            <a:off x="7701959" y="2116437"/>
            <a:ext cx="37909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MAINTENANCE</a:t>
            </a:r>
          </a:p>
        </p:txBody>
      </p:sp>
      <p:sp>
        <p:nvSpPr>
          <p:cNvPr id="7" name="TextBox 6">
            <a:extLst>
              <a:ext uri="{FF2B5EF4-FFF2-40B4-BE49-F238E27FC236}">
                <a16:creationId xmlns:a16="http://schemas.microsoft.com/office/drawing/2014/main" id="{66DDB572-B1F8-B44A-5909-4449A8417D69}"/>
              </a:ext>
            </a:extLst>
          </p:cNvPr>
          <p:cNvSpPr txBox="1"/>
          <p:nvPr/>
        </p:nvSpPr>
        <p:spPr bwMode="auto">
          <a:xfrm>
            <a:off x="5264988" y="1947260"/>
            <a:ext cx="253070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i="1" dirty="0">
                <a:solidFill>
                  <a:schemeClr val="bg1"/>
                </a:solidFill>
                <a:latin typeface="Calibri" panose="020F0502020204030204" pitchFamily="34" charset="0"/>
              </a:rPr>
              <a:t>Stratified by induction response (CR/PR vs SD), PD-L1 status </a:t>
            </a:r>
            <a:br>
              <a:rPr lang="en-US" sz="1400" b="0" i="1"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(CPS ≥1 vs &lt;1), and genomic BRCA tumor status (WT vs mut)</a:t>
            </a:r>
          </a:p>
        </p:txBody>
      </p:sp>
      <p:cxnSp>
        <p:nvCxnSpPr>
          <p:cNvPr id="9" name="Straight Arrow Connector 8">
            <a:extLst>
              <a:ext uri="{FF2B5EF4-FFF2-40B4-BE49-F238E27FC236}">
                <a16:creationId xmlns:a16="http://schemas.microsoft.com/office/drawing/2014/main" id="{F137B007-A5F2-5BE4-204A-426F5E594ED0}"/>
              </a:ext>
            </a:extLst>
          </p:cNvPr>
          <p:cNvCxnSpPr>
            <a:cxnSpLocks/>
          </p:cNvCxnSpPr>
          <p:nvPr/>
        </p:nvCxnSpPr>
        <p:spPr bwMode="auto">
          <a:xfrm>
            <a:off x="6530340" y="2884341"/>
            <a:ext cx="0" cy="463123"/>
          </a:xfrm>
          <a:prstGeom prst="straightConnector1">
            <a:avLst/>
          </a:prstGeom>
          <a:noFill/>
          <a:ln w="25400" cap="flat" cmpd="sng" algn="ctr">
            <a:solidFill>
              <a:schemeClr val="bg1"/>
            </a:solidFill>
            <a:prstDash val="sysDot"/>
            <a:round/>
            <a:headEnd type="none" w="med" len="med"/>
            <a:tailEnd type="triangle"/>
          </a:ln>
          <a:effectLst/>
        </p:spPr>
      </p:cxnSp>
      <p:sp>
        <p:nvSpPr>
          <p:cNvPr id="11" name="TextBox 10">
            <a:extLst>
              <a:ext uri="{FF2B5EF4-FFF2-40B4-BE49-F238E27FC236}">
                <a16:creationId xmlns:a16="http://schemas.microsoft.com/office/drawing/2014/main" id="{3D6D3AE8-0D26-8F5E-448F-997E9278CD6A}"/>
              </a:ext>
            </a:extLst>
          </p:cNvPr>
          <p:cNvSpPr txBox="1"/>
          <p:nvPr/>
        </p:nvSpPr>
        <p:spPr bwMode="auto">
          <a:xfrm>
            <a:off x="7701959" y="4810524"/>
            <a:ext cx="404885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*Carboplatin AUC2 + gemcitabine 1000 mg/m</a:t>
            </a:r>
            <a:r>
              <a:rPr lang="en-US" sz="1200" b="0" baseline="30000" dirty="0">
                <a:solidFill>
                  <a:schemeClr val="bg1"/>
                </a:solidFill>
                <a:latin typeface="Calibri" panose="020F0502020204030204" pitchFamily="34" charset="0"/>
              </a:rPr>
              <a:t>2</a:t>
            </a:r>
            <a:r>
              <a:rPr lang="en-US" sz="1200" b="0" dirty="0">
                <a:solidFill>
                  <a:schemeClr val="bg1"/>
                </a:solidFill>
                <a:latin typeface="Calibri" panose="020F0502020204030204" pitchFamily="34" charset="0"/>
              </a:rPr>
              <a:t> 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Days 1 and 8 of each 21-day </a:t>
            </a:r>
            <a:r>
              <a:rPr lang="en-US" sz="1200" b="0" dirty="0">
                <a:solidFill>
                  <a:schemeClr val="bg1"/>
                </a:solidFill>
                <a:latin typeface="+mn-lt"/>
              </a:rPr>
              <a:t>cycle. </a:t>
            </a:r>
            <a:r>
              <a:rPr lang="en-US" sz="1200" b="0" baseline="30000" dirty="0">
                <a:solidFill>
                  <a:schemeClr val="bg1"/>
                </a:solidFill>
                <a:latin typeface="+mn-lt"/>
              </a:rPr>
              <a:t>†</a:t>
            </a:r>
            <a:r>
              <a:rPr lang="en-US" sz="1200" b="0" dirty="0">
                <a:solidFill>
                  <a:schemeClr val="bg1"/>
                </a:solidFill>
                <a:latin typeface="+mn-lt"/>
              </a:rPr>
              <a:t>Includes </a:t>
            </a:r>
            <a:r>
              <a:rPr lang="en-US" sz="1200" b="0" dirty="0">
                <a:solidFill>
                  <a:schemeClr val="bg1"/>
                </a:solidFill>
                <a:latin typeface="Calibri" panose="020F0502020204030204" pitchFamily="34" charset="0"/>
              </a:rPr>
              <a:t>induction cycles.</a:t>
            </a: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KEYLYNK-009: Baseline Characteristics</a:t>
            </a:r>
            <a:endParaRPr lang="en-US" altLang="en-US" dirty="0"/>
          </a:p>
        </p:txBody>
      </p:sp>
      <p:graphicFrame>
        <p:nvGraphicFramePr>
          <p:cNvPr id="2" name="Group 3">
            <a:extLst>
              <a:ext uri="{FF2B5EF4-FFF2-40B4-BE49-F238E27FC236}">
                <a16:creationId xmlns:a16="http://schemas.microsoft.com/office/drawing/2014/main" id="{EDC3CB57-4B2D-C42A-99FF-9C1F4C61F0D1}"/>
              </a:ext>
            </a:extLst>
          </p:cNvPr>
          <p:cNvGraphicFramePr>
            <a:graphicFrameLocks/>
          </p:cNvGraphicFramePr>
          <p:nvPr>
            <p:extLst>
              <p:ext uri="{D42A27DB-BD31-4B8C-83A1-F6EECF244321}">
                <p14:modId xmlns:p14="http://schemas.microsoft.com/office/powerpoint/2010/main" val="88339822"/>
              </p:ext>
            </p:extLst>
          </p:nvPr>
        </p:nvGraphicFramePr>
        <p:xfrm>
          <a:off x="604675" y="1603375"/>
          <a:ext cx="5371583" cy="4053952"/>
        </p:xfrm>
        <a:graphic>
          <a:graphicData uri="http://schemas.openxmlformats.org/drawingml/2006/table">
            <a:tbl>
              <a:tblPr/>
              <a:tblGrid>
                <a:gridCol w="1997848">
                  <a:extLst>
                    <a:ext uri="{9D8B030D-6E8A-4147-A177-3AD203B41FA5}">
                      <a16:colId xmlns:a16="http://schemas.microsoft.com/office/drawing/2014/main" val="20000"/>
                    </a:ext>
                  </a:extLst>
                </a:gridCol>
                <a:gridCol w="1661767">
                  <a:extLst>
                    <a:ext uri="{9D8B030D-6E8A-4147-A177-3AD203B41FA5}">
                      <a16:colId xmlns:a16="http://schemas.microsoft.com/office/drawing/2014/main" val="20001"/>
                    </a:ext>
                  </a:extLst>
                </a:gridCol>
                <a:gridCol w="1711968">
                  <a:extLst>
                    <a:ext uri="{9D8B030D-6E8A-4147-A177-3AD203B41FA5}">
                      <a16:colId xmlns:a16="http://schemas.microsoft.com/office/drawing/2014/main" val="20002"/>
                    </a:ext>
                  </a:extLst>
                </a:gridCol>
              </a:tblGrid>
              <a:tr h="6423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Pembrolizumab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 Olaparib</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Pembrolizumab</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 Chemotherapy</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036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 (25-82)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 (30-80)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 (35.6)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 (33.1)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764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Postmenopausal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 (71.1)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94 (69.1)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103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PD-L1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CPS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CPS &lt;1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CPS ≥10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CPS &lt;10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106 (78.5)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(21.5)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 (48.1)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 (51.1)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105 (77.2)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 (22.8)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 (47.8)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 (52.2)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05220131"/>
                  </a:ext>
                </a:extLst>
              </a:tr>
              <a:tr h="2796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BRCA</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mutation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(21.5)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(22.1)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24503331"/>
                  </a:ext>
                </a:extLst>
              </a:tr>
              <a:tr h="2546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HRD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83 (61.5)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 (56.6)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70123242"/>
                  </a:ext>
                </a:extLst>
              </a:tr>
            </a:tbl>
          </a:graphicData>
        </a:graphic>
      </p:graphicFrame>
      <p:sp>
        <p:nvSpPr>
          <p:cNvPr id="3" name="Text Box 11">
            <a:extLst>
              <a:ext uri="{FF2B5EF4-FFF2-40B4-BE49-F238E27FC236}">
                <a16:creationId xmlns:a16="http://schemas.microsoft.com/office/drawing/2014/main" id="{6CB8B428-2A13-C08A-5A6D-E1B9F6DD386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Rugo. SABCS 2023. Abstr GS01-05.</a:t>
            </a:r>
          </a:p>
        </p:txBody>
      </p:sp>
      <p:graphicFrame>
        <p:nvGraphicFramePr>
          <p:cNvPr id="4" name="Group 3">
            <a:extLst>
              <a:ext uri="{FF2B5EF4-FFF2-40B4-BE49-F238E27FC236}">
                <a16:creationId xmlns:a16="http://schemas.microsoft.com/office/drawing/2014/main" id="{851FF6EA-FBAE-7E1E-CA30-2312185696B4}"/>
              </a:ext>
            </a:extLst>
          </p:cNvPr>
          <p:cNvGraphicFramePr>
            <a:graphicFrameLocks/>
          </p:cNvGraphicFramePr>
          <p:nvPr>
            <p:extLst>
              <p:ext uri="{D42A27DB-BD31-4B8C-83A1-F6EECF244321}">
                <p14:modId xmlns:p14="http://schemas.microsoft.com/office/powerpoint/2010/main" val="4179389945"/>
              </p:ext>
            </p:extLst>
          </p:nvPr>
        </p:nvGraphicFramePr>
        <p:xfrm>
          <a:off x="6215744" y="1603375"/>
          <a:ext cx="5371583" cy="3688128"/>
        </p:xfrm>
        <a:graphic>
          <a:graphicData uri="http://schemas.openxmlformats.org/drawingml/2006/table">
            <a:tbl>
              <a:tblPr/>
              <a:tblGrid>
                <a:gridCol w="1932213">
                  <a:extLst>
                    <a:ext uri="{9D8B030D-6E8A-4147-A177-3AD203B41FA5}">
                      <a16:colId xmlns:a16="http://schemas.microsoft.com/office/drawing/2014/main" val="20000"/>
                    </a:ext>
                  </a:extLst>
                </a:gridCol>
                <a:gridCol w="1727402">
                  <a:extLst>
                    <a:ext uri="{9D8B030D-6E8A-4147-A177-3AD203B41FA5}">
                      <a16:colId xmlns:a16="http://schemas.microsoft.com/office/drawing/2014/main" val="20001"/>
                    </a:ext>
                  </a:extLst>
                </a:gridCol>
                <a:gridCol w="1711968">
                  <a:extLst>
                    <a:ext uri="{9D8B030D-6E8A-4147-A177-3AD203B41FA5}">
                      <a16:colId xmlns:a16="http://schemas.microsoft.com/office/drawing/2014/main" val="20002"/>
                    </a:ext>
                  </a:extLst>
                </a:gridCol>
              </a:tblGrid>
              <a:tr h="6423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Pembrolizumab</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 Olaparib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 (n = 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Pembrolizumab</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 Chemotherapy</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103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Disease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Metastatic,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de novo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Metastatic, recurrence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Locally recurrent inoperable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 (34.8)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87 (64.4)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 (27.2)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 (70.6)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33870010"/>
                  </a:ext>
                </a:extLst>
              </a:tr>
              <a:tr h="4103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Response at randomization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Stable disease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95 (70.4)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(28.9)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 (70.6)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(29.4)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1424258"/>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KEYLYNK-009: Primary Endpoints</a:t>
            </a:r>
            <a:endParaRPr lang="en-US" altLang="en-US" dirty="0"/>
          </a:p>
        </p:txBody>
      </p:sp>
      <p:sp>
        <p:nvSpPr>
          <p:cNvPr id="2" name="Text Box 11">
            <a:extLst>
              <a:ext uri="{FF2B5EF4-FFF2-40B4-BE49-F238E27FC236}">
                <a16:creationId xmlns:a16="http://schemas.microsoft.com/office/drawing/2014/main" id="{DE89B7F3-1981-C5E6-8B03-C7932919301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Rugo. SABCS 2023. Abstr GS01-05.</a:t>
            </a:r>
          </a:p>
        </p:txBody>
      </p:sp>
      <p:graphicFrame>
        <p:nvGraphicFramePr>
          <p:cNvPr id="3" name="Group 3">
            <a:extLst>
              <a:ext uri="{FF2B5EF4-FFF2-40B4-BE49-F238E27FC236}">
                <a16:creationId xmlns:a16="http://schemas.microsoft.com/office/drawing/2014/main" id="{09B2DE0D-39BC-5361-70F0-5829753CD8AA}"/>
              </a:ext>
            </a:extLst>
          </p:cNvPr>
          <p:cNvGraphicFramePr>
            <a:graphicFrameLocks/>
          </p:cNvGraphicFramePr>
          <p:nvPr>
            <p:extLst>
              <p:ext uri="{D42A27DB-BD31-4B8C-83A1-F6EECF244321}">
                <p14:modId xmlns:p14="http://schemas.microsoft.com/office/powerpoint/2010/main" val="2320714410"/>
              </p:ext>
            </p:extLst>
          </p:nvPr>
        </p:nvGraphicFramePr>
        <p:xfrm>
          <a:off x="576144" y="1603375"/>
          <a:ext cx="5519856" cy="3716386"/>
        </p:xfrm>
        <a:graphic>
          <a:graphicData uri="http://schemas.openxmlformats.org/drawingml/2006/table">
            <a:tbl>
              <a:tblPr/>
              <a:tblGrid>
                <a:gridCol w="1595914">
                  <a:extLst>
                    <a:ext uri="{9D8B030D-6E8A-4147-A177-3AD203B41FA5}">
                      <a16:colId xmlns:a16="http://schemas.microsoft.com/office/drawing/2014/main" val="20000"/>
                    </a:ext>
                  </a:extLst>
                </a:gridCol>
                <a:gridCol w="1728316">
                  <a:extLst>
                    <a:ext uri="{9D8B030D-6E8A-4147-A177-3AD203B41FA5}">
                      <a16:colId xmlns:a16="http://schemas.microsoft.com/office/drawing/2014/main" val="20001"/>
                    </a:ext>
                  </a:extLst>
                </a:gridCol>
                <a:gridCol w="306536">
                  <a:extLst>
                    <a:ext uri="{9D8B030D-6E8A-4147-A177-3AD203B41FA5}">
                      <a16:colId xmlns:a16="http://schemas.microsoft.com/office/drawing/2014/main" val="666902596"/>
                    </a:ext>
                  </a:extLst>
                </a:gridCol>
                <a:gridCol w="1889090">
                  <a:extLst>
                    <a:ext uri="{9D8B030D-6E8A-4147-A177-3AD203B41FA5}">
                      <a16:colId xmlns:a16="http://schemas.microsoft.com/office/drawing/2014/main" val="3577586411"/>
                    </a:ext>
                  </a:extLst>
                </a:gridCol>
              </a:tblGrid>
              <a:tr h="6423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PFS by BICR (RECIST v1.1)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Pembrolizumab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 Olaparib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(n = 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Pembrolizumab + Chemotherapy</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(n = 136)</a:t>
                      </a: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Pembrolizumab + Chemotherapy</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408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Events,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80 (59.3)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90 (66.2)</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90 (66.2)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46564937"/>
                  </a:ext>
                </a:extLst>
              </a:tr>
              <a:tr h="4408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 (4.2-8.3)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5.6 (4.3-6.9)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5.6 (4.3-6.9)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408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0.98 (95% CI: 0.72-1.33;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P</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 .4556)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68790288"/>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mo, %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47.8 (38.5-56.5)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45.8 (36.8-54.4)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extLst>
                  <a:ext uri="{0D108BD9-81ED-4DB2-BD59-A6C34878D82A}">
                    <a16:rowId xmlns:a16="http://schemas.microsoft.com/office/drawing/2014/main" val="10003"/>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mo, %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33.3 (24.5-42.3)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29.3 (21.2-37.8)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extLst>
                  <a:ext uri="{0D108BD9-81ED-4DB2-BD59-A6C34878D82A}">
                    <a16:rowId xmlns:a16="http://schemas.microsoft.com/office/drawing/2014/main" val="729326783"/>
                  </a:ext>
                </a:extLst>
              </a:tr>
            </a:tbl>
          </a:graphicData>
        </a:graphic>
      </p:graphicFrame>
      <p:sp>
        <p:nvSpPr>
          <p:cNvPr id="4" name="Rectangle 3">
            <a:extLst>
              <a:ext uri="{FF2B5EF4-FFF2-40B4-BE49-F238E27FC236}">
                <a16:creationId xmlns:a16="http://schemas.microsoft.com/office/drawing/2014/main" id="{867A762B-CB03-D91B-D4EB-A400F29C392E}"/>
              </a:ext>
            </a:extLst>
          </p:cNvPr>
          <p:cNvSpPr txBox="1">
            <a:spLocks noChangeArrowheads="1"/>
          </p:cNvSpPr>
          <p:nvPr/>
        </p:nvSpPr>
        <p:spPr>
          <a:xfrm>
            <a:off x="576144" y="5453654"/>
            <a:ext cx="10877529" cy="78737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200" b="0" kern="0" dirty="0"/>
              <a:t>Patients received median 4.2 mo of induction chemotherapy; not factored into results, </a:t>
            </a:r>
            <a:br>
              <a:rPr lang="en-US" altLang="en-US" sz="2200" b="0" kern="0" dirty="0"/>
            </a:br>
            <a:r>
              <a:rPr lang="en-US" altLang="en-US" sz="2200" b="0" kern="0" dirty="0"/>
              <a:t>as timing started at randomization</a:t>
            </a:r>
            <a:endParaRPr lang="en-US" altLang="en-US" b="0" kern="0" dirty="0"/>
          </a:p>
        </p:txBody>
      </p:sp>
      <p:graphicFrame>
        <p:nvGraphicFramePr>
          <p:cNvPr id="5" name="Group 3">
            <a:extLst>
              <a:ext uri="{FF2B5EF4-FFF2-40B4-BE49-F238E27FC236}">
                <a16:creationId xmlns:a16="http://schemas.microsoft.com/office/drawing/2014/main" id="{6667BC0B-A335-B5D6-7DF0-C827812860F4}"/>
              </a:ext>
            </a:extLst>
          </p:cNvPr>
          <p:cNvGraphicFramePr>
            <a:graphicFrameLocks/>
          </p:cNvGraphicFramePr>
          <p:nvPr>
            <p:extLst>
              <p:ext uri="{D42A27DB-BD31-4B8C-83A1-F6EECF244321}">
                <p14:modId xmlns:p14="http://schemas.microsoft.com/office/powerpoint/2010/main" val="3425859850"/>
              </p:ext>
            </p:extLst>
          </p:nvPr>
        </p:nvGraphicFramePr>
        <p:xfrm>
          <a:off x="6233366" y="1623454"/>
          <a:ext cx="5523205" cy="3566256"/>
        </p:xfrm>
        <a:graphic>
          <a:graphicData uri="http://schemas.openxmlformats.org/drawingml/2006/table">
            <a:tbl>
              <a:tblPr/>
              <a:tblGrid>
                <a:gridCol w="1523961">
                  <a:extLst>
                    <a:ext uri="{9D8B030D-6E8A-4147-A177-3AD203B41FA5}">
                      <a16:colId xmlns:a16="http://schemas.microsoft.com/office/drawing/2014/main" val="20000"/>
                    </a:ext>
                  </a:extLst>
                </a:gridCol>
                <a:gridCol w="2130251">
                  <a:extLst>
                    <a:ext uri="{9D8B030D-6E8A-4147-A177-3AD203B41FA5}">
                      <a16:colId xmlns:a16="http://schemas.microsoft.com/office/drawing/2014/main" val="3003122216"/>
                    </a:ext>
                  </a:extLst>
                </a:gridCol>
                <a:gridCol w="1868993">
                  <a:extLst>
                    <a:ext uri="{9D8B030D-6E8A-4147-A177-3AD203B41FA5}">
                      <a16:colId xmlns:a16="http://schemas.microsoft.com/office/drawing/2014/main" val="97437153"/>
                    </a:ext>
                  </a:extLst>
                </a:gridCol>
              </a:tblGrid>
              <a:tr h="6423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Estimated 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Pembrolizumab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 Olaparib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(n = 135)</a:t>
                      </a: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Pembrolizumab + Chemotherapy</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136)</a:t>
                      </a: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Events,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50 (37.0)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54 (39.7)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97527572"/>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25.1 (18.3-NR)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23.4 (15.8-NR)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37832096"/>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0.95 (95% CI: 0.64-1.40)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extLst>
                  <a:ext uri="{0D108BD9-81ED-4DB2-BD59-A6C34878D82A}">
                    <a16:rowId xmlns:a16="http://schemas.microsoft.com/office/drawing/2014/main" val="3784250735"/>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mo,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76.4 (68.2-82.8)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72.6 (64.0-79.4)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70628126"/>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mo,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62.0 (51.9-70.6)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55.7 (45.5-64.7)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84535591"/>
                  </a:ext>
                </a:extLst>
              </a:tr>
            </a:tbl>
          </a:graphicData>
        </a:graphic>
      </p:graphicFrame>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KEYLYNK-009: Secondary Endpoints</a:t>
            </a:r>
            <a:endParaRPr lang="en-US" altLang="en-US" dirty="0"/>
          </a:p>
        </p:txBody>
      </p:sp>
      <p:sp>
        <p:nvSpPr>
          <p:cNvPr id="2" name="Text Box 11">
            <a:extLst>
              <a:ext uri="{FF2B5EF4-FFF2-40B4-BE49-F238E27FC236}">
                <a16:creationId xmlns:a16="http://schemas.microsoft.com/office/drawing/2014/main" id="{DE89B7F3-1981-C5E6-8B03-C7932919301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Rugo. SABCS 2023. Abstr GS01-05.</a:t>
            </a:r>
          </a:p>
        </p:txBody>
      </p:sp>
      <p:graphicFrame>
        <p:nvGraphicFramePr>
          <p:cNvPr id="3" name="Group 3">
            <a:extLst>
              <a:ext uri="{FF2B5EF4-FFF2-40B4-BE49-F238E27FC236}">
                <a16:creationId xmlns:a16="http://schemas.microsoft.com/office/drawing/2014/main" id="{09B2DE0D-39BC-5361-70F0-5829753CD8AA}"/>
              </a:ext>
            </a:extLst>
          </p:cNvPr>
          <p:cNvGraphicFramePr>
            <a:graphicFrameLocks/>
          </p:cNvGraphicFramePr>
          <p:nvPr>
            <p:extLst>
              <p:ext uri="{D42A27DB-BD31-4B8C-83A1-F6EECF244321}">
                <p14:modId xmlns:p14="http://schemas.microsoft.com/office/powerpoint/2010/main" val="2271858035"/>
              </p:ext>
            </p:extLst>
          </p:nvPr>
        </p:nvGraphicFramePr>
        <p:xfrm>
          <a:off x="504636" y="1246897"/>
          <a:ext cx="5512364" cy="4949931"/>
        </p:xfrm>
        <a:graphic>
          <a:graphicData uri="http://schemas.openxmlformats.org/drawingml/2006/table">
            <a:tbl>
              <a:tblPr/>
              <a:tblGrid>
                <a:gridCol w="1588859">
                  <a:extLst>
                    <a:ext uri="{9D8B030D-6E8A-4147-A177-3AD203B41FA5}">
                      <a16:colId xmlns:a16="http://schemas.microsoft.com/office/drawing/2014/main" val="20000"/>
                    </a:ext>
                  </a:extLst>
                </a:gridCol>
                <a:gridCol w="1858220">
                  <a:extLst>
                    <a:ext uri="{9D8B030D-6E8A-4147-A177-3AD203B41FA5}">
                      <a16:colId xmlns:a16="http://schemas.microsoft.com/office/drawing/2014/main" val="20001"/>
                    </a:ext>
                  </a:extLst>
                </a:gridCol>
                <a:gridCol w="2065285">
                  <a:extLst>
                    <a:ext uri="{9D8B030D-6E8A-4147-A177-3AD203B41FA5}">
                      <a16:colId xmlns:a16="http://schemas.microsoft.com/office/drawing/2014/main" val="172451724"/>
                    </a:ext>
                  </a:extLst>
                </a:gridCol>
              </a:tblGrid>
              <a:tr h="6423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PFS by BICR (RECIST v1.1)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Pembrolizumab + Olaparib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Pembrolizumab + Chemotherapy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918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PD-L1 CPS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064734272"/>
                  </a:ext>
                </a:extLst>
              </a:tr>
              <a:tr h="4408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Events,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(55.4)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(69.2)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04076410"/>
                  </a:ext>
                </a:extLst>
              </a:tr>
              <a:tr h="4408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mo</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(95% CI)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(2.9-13.9)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(3.8-7.6)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381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0.92 (95% CI: 0.59-1.43)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extLst>
                  <a:ext uri="{0D108BD9-81ED-4DB2-BD59-A6C34878D82A}">
                    <a16:rowId xmlns:a16="http://schemas.microsoft.com/office/drawing/2014/main" val="3868790288"/>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mo,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49.1 (35.7-61.2)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46.9 (33.9-58.8)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mo,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40.7 (27.7-53.3)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30.9 (19.5-42.9)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29326783"/>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a:t>
                      </a:r>
                      <a:r>
                        <a:rPr kumimoji="0" lang="en-US" sz="1400" b="1" i="1" u="none" strike="noStrike" cap="none" normalizeH="0" baseline="0" dirty="0">
                          <a:ln>
                            <a:noFill/>
                          </a:ln>
                          <a:solidFill>
                            <a:schemeClr val="tx1"/>
                          </a:solidFill>
                          <a:effectLst/>
                          <a:latin typeface="Calibri" panose="020F0502020204030204" pitchFamily="34" charset="0"/>
                        </a:rPr>
                        <a:t>BRCA</a:t>
                      </a:r>
                      <a:r>
                        <a:rPr kumimoji="0" lang="en-US" sz="1400" b="1" i="0" u="none" strike="noStrike" cap="none" normalizeH="0" baseline="0" dirty="0">
                          <a:ln>
                            <a:noFill/>
                          </a:ln>
                          <a:solidFill>
                            <a:schemeClr val="tx1"/>
                          </a:solidFill>
                          <a:effectLst/>
                          <a:latin typeface="Calibri" panose="020F0502020204030204" pitchFamily="34" charset="0"/>
                        </a:rPr>
                        <a:t>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25836198"/>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Events,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(41.4)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(56.7)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34641012"/>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mo</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(95% CI)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12.4 (8.3-NR)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 (5.4-NR)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37832096"/>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0.70 (95% CI: 0.33-1.48)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extLst>
                  <a:ext uri="{0D108BD9-81ED-4DB2-BD59-A6C34878D82A}">
                    <a16:rowId xmlns:a16="http://schemas.microsoft.com/office/drawing/2014/main" val="3784250735"/>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mo,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84.4 (63.6-93.9)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61.1 (40.8-76.2)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70628126"/>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mo,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52.2 (30.0-70.4)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45.1 (25.9-62.6)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84535591"/>
                  </a:ext>
                </a:extLst>
              </a:tr>
            </a:tbl>
          </a:graphicData>
        </a:graphic>
      </p:graphicFrame>
      <p:graphicFrame>
        <p:nvGraphicFramePr>
          <p:cNvPr id="4" name="Group 3">
            <a:extLst>
              <a:ext uri="{FF2B5EF4-FFF2-40B4-BE49-F238E27FC236}">
                <a16:creationId xmlns:a16="http://schemas.microsoft.com/office/drawing/2014/main" id="{A14DA37E-37FF-B463-5B6A-8CA5BBAE3BBA}"/>
              </a:ext>
            </a:extLst>
          </p:cNvPr>
          <p:cNvGraphicFramePr>
            <a:graphicFrameLocks/>
          </p:cNvGraphicFramePr>
          <p:nvPr>
            <p:extLst>
              <p:ext uri="{D42A27DB-BD31-4B8C-83A1-F6EECF244321}">
                <p14:modId xmlns:p14="http://schemas.microsoft.com/office/powerpoint/2010/main" val="4270642531"/>
              </p:ext>
            </p:extLst>
          </p:nvPr>
        </p:nvGraphicFramePr>
        <p:xfrm>
          <a:off x="6175002" y="1246897"/>
          <a:ext cx="5412324" cy="4949931"/>
        </p:xfrm>
        <a:graphic>
          <a:graphicData uri="http://schemas.openxmlformats.org/drawingml/2006/table">
            <a:tbl>
              <a:tblPr/>
              <a:tblGrid>
                <a:gridCol w="1655446">
                  <a:extLst>
                    <a:ext uri="{9D8B030D-6E8A-4147-A177-3AD203B41FA5}">
                      <a16:colId xmlns:a16="http://schemas.microsoft.com/office/drawing/2014/main" val="20000"/>
                    </a:ext>
                  </a:extLst>
                </a:gridCol>
                <a:gridCol w="1897811">
                  <a:extLst>
                    <a:ext uri="{9D8B030D-6E8A-4147-A177-3AD203B41FA5}">
                      <a16:colId xmlns:a16="http://schemas.microsoft.com/office/drawing/2014/main" val="20001"/>
                    </a:ext>
                  </a:extLst>
                </a:gridCol>
                <a:gridCol w="1859067">
                  <a:extLst>
                    <a:ext uri="{9D8B030D-6E8A-4147-A177-3AD203B41FA5}">
                      <a16:colId xmlns:a16="http://schemas.microsoft.com/office/drawing/2014/main" val="2714047454"/>
                    </a:ext>
                  </a:extLst>
                </a:gridCol>
              </a:tblGrid>
              <a:tr h="6423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Estimated 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Pembrolizumab + Olaparib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Pembrolizumab + Chemotherapy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918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PD-L1 CPS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064734272"/>
                  </a:ext>
                </a:extLst>
              </a:tr>
              <a:tr h="4408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Events,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(33.8)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(33.8)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3490914"/>
                  </a:ext>
                </a:extLst>
              </a:tr>
              <a:tr h="4408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mo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(95% CI)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 (17.0-NR)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 (15.5-NR)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381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0.97 (95% CI: 0.53-1.76)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extLst>
                  <a:ext uri="{0D108BD9-81ED-4DB2-BD59-A6C34878D82A}">
                    <a16:rowId xmlns:a16="http://schemas.microsoft.com/office/drawing/2014/main" val="3868790288"/>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mo,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74.7 (61.9-83.7)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77.6 (65.1-88.2)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mo,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62.4 (47.4-74.3)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59.1 (43.1-72.1)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29326783"/>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a:t>
                      </a:r>
                      <a:r>
                        <a:rPr kumimoji="0" lang="en-US" sz="1400" b="1" i="1" u="none" strike="noStrike" cap="none" normalizeH="0" baseline="0" dirty="0">
                          <a:ln>
                            <a:noFill/>
                          </a:ln>
                          <a:solidFill>
                            <a:schemeClr val="tx1"/>
                          </a:solidFill>
                          <a:effectLst/>
                          <a:latin typeface="Calibri" panose="020F0502020204030204" pitchFamily="34" charset="0"/>
                        </a:rPr>
                        <a:t>BRCA</a:t>
                      </a:r>
                      <a:r>
                        <a:rPr kumimoji="0" lang="en-US" sz="1400" b="1" i="0" u="none" strike="noStrike" cap="none" normalizeH="0" baseline="0" dirty="0">
                          <a:ln>
                            <a:noFill/>
                          </a:ln>
                          <a:solidFill>
                            <a:schemeClr val="tx1"/>
                          </a:solidFill>
                          <a:effectLst/>
                          <a:latin typeface="Calibri" panose="020F0502020204030204" pitchFamily="34" charset="0"/>
                        </a:rPr>
                        <a:t>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25836198"/>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Events,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(26.7)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82626883"/>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mo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(95% CI)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 (17.1-NR)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23.4 (17.3-NR)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37832096"/>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0.81 (95% CI: 0.28-2.37)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extLst>
                  <a:ext uri="{0D108BD9-81ED-4DB2-BD59-A6C34878D82A}">
                    <a16:rowId xmlns:a16="http://schemas.microsoft.com/office/drawing/2014/main" val="3784250735"/>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mo,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96.6 (77.9-99.5)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82.9 (63.7-92.5)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70628126"/>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mo,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73.3 (45.9-88.4)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70.4 (45.5-85.5)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84535591"/>
                  </a:ext>
                </a:extLst>
              </a:tr>
            </a:tbl>
          </a:graphicData>
        </a:graphic>
      </p:graphicFrame>
    </p:spTree>
    <p:extLst>
      <p:ext uri="{BB962C8B-B14F-4D97-AF65-F5344CB8AC3E}">
        <p14:creationId xmlns:p14="http://schemas.microsoft.com/office/powerpoint/2010/main" val="196853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KEYLYNK-009: Safety</a:t>
            </a:r>
            <a:endParaRPr lang="en-US" altLang="en-US" dirty="0"/>
          </a:p>
        </p:txBody>
      </p:sp>
      <p:graphicFrame>
        <p:nvGraphicFramePr>
          <p:cNvPr id="2" name="Group 3">
            <a:extLst>
              <a:ext uri="{FF2B5EF4-FFF2-40B4-BE49-F238E27FC236}">
                <a16:creationId xmlns:a16="http://schemas.microsoft.com/office/drawing/2014/main" id="{EDC3CB57-4B2D-C42A-99FF-9C1F4C61F0D1}"/>
              </a:ext>
            </a:extLst>
          </p:cNvPr>
          <p:cNvGraphicFramePr>
            <a:graphicFrameLocks/>
          </p:cNvGraphicFramePr>
          <p:nvPr>
            <p:extLst>
              <p:ext uri="{D42A27DB-BD31-4B8C-83A1-F6EECF244321}">
                <p14:modId xmlns:p14="http://schemas.microsoft.com/office/powerpoint/2010/main" val="3762256169"/>
              </p:ext>
            </p:extLst>
          </p:nvPr>
        </p:nvGraphicFramePr>
        <p:xfrm>
          <a:off x="723900" y="1341440"/>
          <a:ext cx="10758305" cy="3842756"/>
        </p:xfrm>
        <a:graphic>
          <a:graphicData uri="http://schemas.openxmlformats.org/drawingml/2006/table">
            <a:tbl>
              <a:tblPr/>
              <a:tblGrid>
                <a:gridCol w="3792529">
                  <a:extLst>
                    <a:ext uri="{9D8B030D-6E8A-4147-A177-3AD203B41FA5}">
                      <a16:colId xmlns:a16="http://schemas.microsoft.com/office/drawing/2014/main" val="20000"/>
                    </a:ext>
                  </a:extLst>
                </a:gridCol>
                <a:gridCol w="3537015">
                  <a:extLst>
                    <a:ext uri="{9D8B030D-6E8A-4147-A177-3AD203B41FA5}">
                      <a16:colId xmlns:a16="http://schemas.microsoft.com/office/drawing/2014/main" val="20001"/>
                    </a:ext>
                  </a:extLst>
                </a:gridCol>
                <a:gridCol w="3428761">
                  <a:extLst>
                    <a:ext uri="{9D8B030D-6E8A-4147-A177-3AD203B41FA5}">
                      <a16:colId xmlns:a16="http://schemas.microsoft.com/office/drawing/2014/main" val="20002"/>
                    </a:ext>
                  </a:extLst>
                </a:gridCol>
              </a:tblGrid>
              <a:tr h="6423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Pembrolizumab + Olaparib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Pembrolizumab + Chemotherapy</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408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grade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Leading to treatment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114 (84.4)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 (32.6)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128 (96.2)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91 (68.4)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 (19.5)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Immune-mediated AEs,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infusion reactions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grade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Leading to treatment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 (19.2)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 (23.3)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3" name="Text Box 11">
            <a:extLst>
              <a:ext uri="{FF2B5EF4-FFF2-40B4-BE49-F238E27FC236}">
                <a16:creationId xmlns:a16="http://schemas.microsoft.com/office/drawing/2014/main" id="{6CB8B428-2A13-C08A-5A6D-E1B9F6DD386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Rugo. SABCS 2023. Abstr GS01-05.</a:t>
            </a:r>
          </a:p>
        </p:txBody>
      </p:sp>
      <p:sp>
        <p:nvSpPr>
          <p:cNvPr id="5" name="Rectangle 3">
            <a:extLst>
              <a:ext uri="{FF2B5EF4-FFF2-40B4-BE49-F238E27FC236}">
                <a16:creationId xmlns:a16="http://schemas.microsoft.com/office/drawing/2014/main" id="{AF23FC63-D03F-7594-C148-34E2E142B65D}"/>
              </a:ext>
            </a:extLst>
          </p:cNvPr>
          <p:cNvSpPr txBox="1">
            <a:spLocks noChangeArrowheads="1"/>
          </p:cNvSpPr>
          <p:nvPr/>
        </p:nvSpPr>
        <p:spPr>
          <a:xfrm>
            <a:off x="604675" y="5280452"/>
            <a:ext cx="10877529" cy="1029937"/>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b="0" kern="0" dirty="0"/>
              <a:t>Most frequent grade ≥3 AEs were anemia and neutropenia in olaparib treatment group </a:t>
            </a:r>
            <a:br>
              <a:rPr lang="en-US" altLang="en-US" sz="2000" b="0" kern="0" dirty="0"/>
            </a:br>
            <a:r>
              <a:rPr lang="en-US" altLang="en-US" sz="2000" b="0" kern="0" dirty="0"/>
              <a:t>vs anemia, neutropenia, thrombocytopenia, and decreased neutrophils, platelets, and WBCs in chemotherapy treatment group</a:t>
            </a:r>
          </a:p>
          <a:p>
            <a:endParaRPr lang="en-US" altLang="en-US" sz="2400" b="0" kern="0" dirty="0"/>
          </a:p>
        </p:txBody>
      </p:sp>
    </p:spTree>
    <p:extLst>
      <p:ext uri="{BB962C8B-B14F-4D97-AF65-F5344CB8AC3E}">
        <p14:creationId xmlns:p14="http://schemas.microsoft.com/office/powerpoint/2010/main" val="12964617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KEYLYNK-009: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Current analysis of phase II KEYLYNK-009 trial suggests that pembrolizumab + olaparib does not improve PFS or OS compared with pembrolizumab + chemotherapy in patients with untreated metastatic or locally recurrent inoperable TNBC who respond or have stable disease following pembrolizumab + chemotherapy induction</a:t>
            </a:r>
          </a:p>
          <a:p>
            <a:pPr lvl="1"/>
            <a:r>
              <a:rPr lang="en-US" altLang="en-US" sz="2200" dirty="0"/>
              <a:t>Subpopulation of patients with t</a:t>
            </a:r>
            <a:r>
              <a:rPr lang="en-US" altLang="en-US" sz="2200" i="1" dirty="0"/>
              <a:t>BRCA</a:t>
            </a:r>
            <a:r>
              <a:rPr lang="en-US" altLang="en-US" sz="2200" dirty="0"/>
              <a:t>m showed nonsignificant trend toward improved PFS and OS with pembrolizumab + olaparib</a:t>
            </a:r>
          </a:p>
          <a:p>
            <a:r>
              <a:rPr lang="en-US" altLang="en-US" sz="2400" dirty="0"/>
              <a:t>Pembrolizumab + olaparib was associated with lower TRAE incidence and was consistent with safety profiles for each therapy individually</a:t>
            </a:r>
          </a:p>
          <a:p>
            <a:r>
              <a:rPr lang="en-US" altLang="en-US" sz="2400" dirty="0"/>
              <a:t>Investigators concluded that switching from chemotherapy to olaparib + pembrolizumab for maintenance would yield similar efficacy outcomes and </a:t>
            </a:r>
            <a:br>
              <a:rPr lang="en-US" altLang="en-US" sz="2400" dirty="0"/>
            </a:br>
            <a:r>
              <a:rPr lang="en-US" altLang="en-US" sz="2400" dirty="0"/>
              <a:t>more favorable safety profile</a:t>
            </a:r>
          </a:p>
        </p:txBody>
      </p:sp>
      <p:sp>
        <p:nvSpPr>
          <p:cNvPr id="2" name="Text Box 11">
            <a:extLst>
              <a:ext uri="{FF2B5EF4-FFF2-40B4-BE49-F238E27FC236}">
                <a16:creationId xmlns:a16="http://schemas.microsoft.com/office/drawing/2014/main" id="{57D375BF-AE1B-AEEB-9008-FD0F423FE4A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Rugo. SABCS 2023. Abstr GS01-05.</a:t>
            </a:r>
          </a:p>
        </p:txBody>
      </p:sp>
    </p:spTree>
    <p:extLst>
      <p:ext uri="{BB962C8B-B14F-4D97-AF65-F5344CB8AC3E}">
        <p14:creationId xmlns:p14="http://schemas.microsoft.com/office/powerpoint/2010/main" val="2627868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SABCS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from the conference</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extLst>
      <p:ext uri="{BB962C8B-B14F-4D97-AF65-F5344CB8AC3E}">
        <p14:creationId xmlns:p14="http://schemas.microsoft.com/office/powerpoint/2010/main" val="73077291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56M7VY3CDVN5-2022612460-2</_dlc_DocId>
    <_dlc_DocIdUrl xmlns="d54cbe69-32bd-412a-b004-9152f949605e">
      <Url>https://intranet.clinicaloptions.com/mews/oncology/ONC_2023_Breast_SABCS_CF_(PRP6838)/Capsule_Slideset__4/_layouts/15/DocIdRedir.aspx?ID=56M7VY3CDVN5-2022612460-2</Url>
      <Description>56M7VY3CDVN5-2022612460-2</Description>
    </_dlc_DocIdUrl>
    <Document_x0020_Category xmlns="700cca59-91bf-4817-8ed2-1bc8a1021524">Conference Capsule Slides</Document_x0020_Category>
  </documentManagement>
</p:properties>
</file>

<file path=customXml/item5.xml><?xml version="1.0" encoding="utf-8"?>
<ct:contentTypeSchema xmlns:ct="http://schemas.microsoft.com/office/2006/metadata/contentType" xmlns:ma="http://schemas.microsoft.com/office/2006/metadata/properties/metaAttributes" ct:_="" ma:_="" ma:contentTypeName="Document" ma:contentTypeID="0x0101009014D1F6F0E5FA4A8C1FAD89432CC96F" ma:contentTypeVersion="1" ma:contentTypeDescription="Create a new document." ma:contentTypeScope="" ma:versionID="5b75b3510117278918c501c2c389abb8">
  <xsd:schema xmlns:xsd="http://www.w3.org/2001/XMLSchema" xmlns:xs="http://www.w3.org/2001/XMLSchema" xmlns:p="http://schemas.microsoft.com/office/2006/metadata/properties" xmlns:ns2="d54cbe69-32bd-412a-b004-9152f949605e" xmlns:ns3="700cca59-91bf-4817-8ed2-1bc8a1021524" targetNamespace="http://schemas.microsoft.com/office/2006/metadata/properties" ma:root="true" ma:fieldsID="92eb5da8613612dbe44792af656b34fb" ns2:_="" ns3:_="">
    <xsd:import namespace="d54cbe69-32bd-412a-b004-9152f949605e"/>
    <xsd:import namespace="700cca59-91bf-4817-8ed2-1bc8a1021524"/>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700cca59-91bf-4817-8ed2-1bc8a1021524"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B3398EC4-B772-4D6E-AD81-DC015E375202}">
  <ds:schemaRefs>
    <ds:schemaRef ds:uri="http://schemas.microsoft.com/sharepoint/event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5BA55BC3-5A03-47C2-8EC3-D964C3B5E779}">
  <ds:schemaRefs>
    <ds:schemaRef ds:uri="http://schemas.microsoft.com/office/2006/documentManagement/types"/>
    <ds:schemaRef ds:uri="http://purl.org/dc/dcmitype/"/>
    <ds:schemaRef ds:uri="700cca59-91bf-4817-8ed2-1bc8a1021524"/>
    <ds:schemaRef ds:uri="d54cbe69-32bd-412a-b004-9152f949605e"/>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http://purl.org/dc/terms/"/>
  </ds:schemaRefs>
</ds:datastoreItem>
</file>

<file path=customXml/itemProps5.xml><?xml version="1.0" encoding="utf-8"?>
<ds:datastoreItem xmlns:ds="http://schemas.openxmlformats.org/officeDocument/2006/customXml" ds:itemID="{3F083A6B-F43C-449C-A0C7-54CEEA42AA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700cca59-91bf-4817-8ed2-1bc8a102152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1767</TotalTime>
  <Words>1965</Words>
  <Application>Microsoft Office PowerPoint</Application>
  <PresentationFormat>Widescreen</PresentationFormat>
  <Paragraphs>293</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Times</vt:lpstr>
      <vt:lpstr>Wingdings</vt:lpstr>
      <vt:lpstr>2022_CCO_Template</vt:lpstr>
      <vt:lpstr>KEYLYNK-009: Phase II Trial of Maintenance Pembrolizumab + Olaparib vs Pembrolizumab + Chemotherapy in Untreated Metastatic or  Locally Recurrent Inoperable TNBC</vt:lpstr>
      <vt:lpstr>About These Slides</vt:lpstr>
      <vt:lpstr>KEYLYNK-009: Background</vt:lpstr>
      <vt:lpstr>KEYLYNK-009: Study Design</vt:lpstr>
      <vt:lpstr>KEYLYNK-009: Baseline Characteristics</vt:lpstr>
      <vt:lpstr>KEYLYNK-009: Primary Endpoints</vt:lpstr>
      <vt:lpstr>KEYLYNK-009: Secondary Endpoints</vt:lpstr>
      <vt:lpstr>KEYLYNK-009: Safety</vt:lpstr>
      <vt:lpstr>KEYLYNK-009: Investigators’ Conclusions</vt:lpstr>
      <vt:lpstr>Go Online for More CCO  Coverage of SABCS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KEYLYNK-009: Phase II Trial of Maintenance Pembrolizumab + Olaparib vs Pembrolizumab + Chemotherapy in Untreated Metastatic or Locally Recurrent Inoperable TNBC</dc:title>
  <dc:creator>Preferred User</dc:creator>
  <cp:lastModifiedBy>nkolenko@clinicaloptions.com</cp:lastModifiedBy>
  <cp:revision>62</cp:revision>
  <cp:lastPrinted>2016-09-26T20:21:49Z</cp:lastPrinted>
  <dcterms:created xsi:type="dcterms:W3CDTF">2005-05-27T15:08:01Z</dcterms:created>
  <dcterms:modified xsi:type="dcterms:W3CDTF">2023-12-07T21:26:23Z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ceead8b2-eeb4-405d-98ed-cbb0fb2dc7c3</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0x0101009014D1F6F0E5FA4A8C1FAD89432CC96F</vt:lpwstr>
  </property>
  <property fmtid="{D5CDD505-2E9C-101B-9397-08002B2CF9AE}" pid="9" name="MediaServiceImageTags">
    <vt:lpwstr/>
  </property>
</Properties>
</file>