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47" r:id="rId9"/>
    <p:sldId id="2145706359" r:id="rId10"/>
    <p:sldId id="548" r:id="rId11"/>
    <p:sldId id="549" r:id="rId12"/>
    <p:sldId id="551"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7"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8" clrIdx="16">
    <p:extLst>
      <p:ext uri="{19B8F6BF-5375-455C-9EA6-DF929625EA0E}">
        <p15:presenceInfo xmlns:p15="http://schemas.microsoft.com/office/powerpoint/2012/main" userId="S::vcarter@clinicaloptions.com::9ce73b1e-6b1e-4cab-b34f-91637f33dd50" providerId="AD"/>
      </p:ext>
    </p:extLst>
  </p:cmAuthor>
  <p:cmAuthor id="18" name="kbrandt@clinicaloptions.com" initials="k" lastIdx="8" clrIdx="17">
    <p:extLst>
      <p:ext uri="{19B8F6BF-5375-455C-9EA6-DF929625EA0E}">
        <p15:presenceInfo xmlns:p15="http://schemas.microsoft.com/office/powerpoint/2012/main" userId="kbrandt@clinicaloptions.com" providerId="None"/>
      </p:ext>
    </p:extLst>
  </p:cmAuthor>
  <p:cmAuthor id="19" name="CLINICALOPTIONS\krosenthal" initials="C" lastIdx="8" clrIdx="18">
    <p:extLst>
      <p:ext uri="{19B8F6BF-5375-455C-9EA6-DF929625EA0E}">
        <p15:presenceInfo xmlns:p15="http://schemas.microsoft.com/office/powerpoint/2012/main" userId="CLINICALOPTIONS\krosenthal" providerId="None"/>
      </p:ext>
    </p:extLst>
  </p:cmAuthor>
  <p:cmAuthor id="20" name="aboecler@clinicaloptions.com" initials="a" lastIdx="2"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ORR, objective response rate; PR, partial response;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3522446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DCR, disease control rate; DoR, duration of response; </a:t>
            </a:r>
            <a:r>
              <a:rPr lang="en-US" b="0" i="1" dirty="0" err="1"/>
              <a:t>ICR</a:t>
            </a:r>
            <a:r>
              <a:rPr lang="en-US" b="0" i="1" dirty="0"/>
              <a:t>, independent central review; </a:t>
            </a:r>
            <a:r>
              <a:rPr lang="en-CA" sz="1200" b="0" i="1" kern="1200" dirty="0">
                <a:solidFill>
                  <a:schemeClr val="tx1"/>
                </a:solidFill>
                <a:effectLst/>
                <a:latin typeface="Arial" charset="0"/>
                <a:ea typeface="+mn-ea"/>
                <a:cs typeface="+mn-cs"/>
              </a:rPr>
              <a:t>ORR, overall response rate; OS, overall survival; </a:t>
            </a:r>
            <a:r>
              <a:rPr lang="en-US" b="0" i="1" dirty="0"/>
              <a:t>T-DXd, </a:t>
            </a:r>
            <a:r>
              <a:rPr lang="en-US" sz="1200" b="0" i="1" dirty="0"/>
              <a:t>t</a:t>
            </a:r>
            <a:r>
              <a:rPr lang="en-US" altLang="en-US" sz="1200" b="0" i="1" dirty="0"/>
              <a:t>rastuzumab deruxtecan.</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20015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ECOG</a:t>
            </a:r>
            <a:r>
              <a:rPr lang="en-US" i="1" dirty="0"/>
              <a:t>, Eastern Cooperative Oncology Group; IHC, immunohistochemistry; PS, performance status;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362972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ICR, independent central review; NR, not yet reached; ORR, objective response rate; OS, overall survival; PFS, progression-free survival;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468770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LVEF, left ventricular ejection fraction; T-DXd, trastuzumab deruxtecan; TEAE, treatment-emergent adverse events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423173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ICR, independent central review; ORR, objective response rate; OS, overall survival; PFS, progression-free survival;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31478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DESTINY-PanTumor01: Phase II Study of Trastuzumab Deruxtecan in Patients With </a:t>
            </a:r>
            <a:br>
              <a:rPr lang="en-US" dirty="0"/>
            </a:br>
            <a:r>
              <a:rPr lang="en-US" i="1" dirty="0"/>
              <a:t>HER2-</a:t>
            </a:r>
            <a:r>
              <a:rPr lang="en-US" dirty="0"/>
              <a:t>Activating Mutations in Solid Tumors</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DESTINY-PanTumor01: Background</a:t>
            </a:r>
          </a:p>
        </p:txBody>
      </p:sp>
      <p:sp>
        <p:nvSpPr>
          <p:cNvPr id="8" name="Content Placeholder 7">
            <a:extLst>
              <a:ext uri="{FF2B5EF4-FFF2-40B4-BE49-F238E27FC236}">
                <a16:creationId xmlns:a16="http://schemas.microsoft.com/office/drawing/2014/main" id="{3C85632F-DD98-C1E0-47F1-EB8485BB43D5}"/>
              </a:ext>
            </a:extLst>
          </p:cNvPr>
          <p:cNvSpPr>
            <a:spLocks noGrp="1"/>
          </p:cNvSpPr>
          <p:nvPr>
            <p:ph idx="1"/>
          </p:nvPr>
        </p:nvSpPr>
        <p:spPr>
          <a:xfrm>
            <a:off x="604675" y="1513047"/>
            <a:ext cx="10872445" cy="4650686"/>
          </a:xfrm>
        </p:spPr>
        <p:txBody>
          <a:bodyPr/>
          <a:lstStyle/>
          <a:p>
            <a:r>
              <a:rPr lang="en-US" sz="2400" dirty="0"/>
              <a:t>Some </a:t>
            </a:r>
            <a:r>
              <a:rPr lang="en-US" sz="2400" i="1" dirty="0"/>
              <a:t>HER2</a:t>
            </a:r>
            <a:r>
              <a:rPr lang="en-US" sz="2400" dirty="0"/>
              <a:t> mutations may promote oncogenesis through constitutive HER2 signaling</a:t>
            </a:r>
            <a:r>
              <a:rPr lang="en-US" sz="2400" baseline="30000" dirty="0"/>
              <a:t>1,2</a:t>
            </a:r>
            <a:endParaRPr lang="en-US" sz="2400" dirty="0"/>
          </a:p>
          <a:p>
            <a:pPr lvl="1"/>
            <a:r>
              <a:rPr lang="en-US" sz="2200" dirty="0"/>
              <a:t>Treatment options are limited for patients with </a:t>
            </a:r>
            <a:r>
              <a:rPr lang="en-US" sz="2200" i="1" dirty="0"/>
              <a:t>HER2</a:t>
            </a:r>
            <a:r>
              <a:rPr lang="en-US" sz="2200" dirty="0"/>
              <a:t> mutations</a:t>
            </a:r>
          </a:p>
          <a:p>
            <a:r>
              <a:rPr lang="en-US" sz="2400" dirty="0"/>
              <a:t>Trastuzumab deruxtecan has accelerated approval for adult patients with unresectable or metastatic NSCLC harboring activating </a:t>
            </a:r>
            <a:r>
              <a:rPr lang="en-US" sz="2400" i="1" dirty="0"/>
              <a:t>HER2</a:t>
            </a:r>
            <a:r>
              <a:rPr lang="en-US" sz="2400" dirty="0"/>
              <a:t> mutations who have received a prior systemic therapy</a:t>
            </a:r>
            <a:r>
              <a:rPr lang="en-US" sz="2400" baseline="30000" dirty="0"/>
              <a:t>3</a:t>
            </a:r>
            <a:endParaRPr lang="en-US" sz="2400" dirty="0"/>
          </a:p>
          <a:p>
            <a:r>
              <a:rPr lang="en-US" sz="2400" dirty="0"/>
              <a:t>A phase I study suggested T-</a:t>
            </a:r>
            <a:r>
              <a:rPr lang="en-US" sz="2400" dirty="0" err="1"/>
              <a:t>DXd</a:t>
            </a:r>
            <a:r>
              <a:rPr lang="en-US" sz="2400" dirty="0"/>
              <a:t> is effective for tumors with </a:t>
            </a:r>
            <a:r>
              <a:rPr lang="en-US" sz="2400" i="1" dirty="0"/>
              <a:t>HER2</a:t>
            </a:r>
            <a:r>
              <a:rPr lang="en-US" sz="2400" dirty="0"/>
              <a:t> mutations</a:t>
            </a:r>
            <a:r>
              <a:rPr lang="en-US" sz="2400" baseline="30000" dirty="0"/>
              <a:t>4</a:t>
            </a:r>
            <a:endParaRPr lang="en-US" sz="2400" dirty="0"/>
          </a:p>
          <a:p>
            <a:pPr lvl="1"/>
            <a:r>
              <a:rPr lang="en-US" sz="2200" dirty="0"/>
              <a:t>ORR: 47.4% (all were partial responses) </a:t>
            </a:r>
          </a:p>
          <a:p>
            <a:r>
              <a:rPr lang="en-US" sz="2400" dirty="0"/>
              <a:t>Current report includes efficacy and safety from the DESTINY-PanTumor01 phase II study of T-DXd in patients with solid tumors harboring </a:t>
            </a:r>
            <a:r>
              <a:rPr lang="en-US" sz="2400" i="1" dirty="0"/>
              <a:t>HER2</a:t>
            </a:r>
            <a:r>
              <a:rPr lang="en-US" sz="2400" dirty="0"/>
              <a:t> mutations</a:t>
            </a:r>
            <a:r>
              <a:rPr lang="en-US" sz="2400" baseline="30000" dirty="0"/>
              <a:t>5</a:t>
            </a:r>
            <a:endParaRPr lang="en-US" sz="2400" dirty="0"/>
          </a:p>
        </p:txBody>
      </p:sp>
      <p:sp>
        <p:nvSpPr>
          <p:cNvPr id="7" name="Text Box 11">
            <a:extLst>
              <a:ext uri="{FF2B5EF4-FFF2-40B4-BE49-F238E27FC236}">
                <a16:creationId xmlns:a16="http://schemas.microsoft.com/office/drawing/2014/main" id="{269E2CE2-D2DC-EAB6-FD27-CE976404B00E}"/>
              </a:ext>
            </a:extLst>
          </p:cNvPr>
          <p:cNvSpPr txBox="1">
            <a:spLocks noChangeArrowheads="1"/>
          </p:cNvSpPr>
          <p:nvPr/>
        </p:nvSpPr>
        <p:spPr bwMode="auto">
          <a:xfrm>
            <a:off x="414340" y="6201074"/>
            <a:ext cx="70123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Bose. Cancer </a:t>
            </a:r>
            <a:r>
              <a:rPr lang="en-US" altLang="en-US" sz="1200" b="0" dirty="0" err="1">
                <a:solidFill>
                  <a:schemeClr val="bg2"/>
                </a:solidFill>
                <a:latin typeface="Calibri" panose="020F0502020204030204" pitchFamily="34" charset="0"/>
              </a:rPr>
              <a:t>Discov</a:t>
            </a:r>
            <a:r>
              <a:rPr lang="en-US" altLang="en-US" sz="1200" b="0" dirty="0">
                <a:solidFill>
                  <a:schemeClr val="bg2"/>
                </a:solidFill>
                <a:latin typeface="Calibri" panose="020F0502020204030204" pitchFamily="34" charset="0"/>
              </a:rPr>
              <a:t>. 2013;3:224. 2. Connell. ESMO Open. 2017;2:e000279.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Trastuzumab deruxtecan PI. 4. </a:t>
            </a:r>
            <a:r>
              <a:rPr lang="en-US" altLang="en-US" sz="1200" b="0" dirty="0" err="1">
                <a:solidFill>
                  <a:schemeClr val="bg2"/>
                </a:solidFill>
                <a:latin typeface="Calibri" panose="020F0502020204030204" pitchFamily="34" charset="0"/>
              </a:rPr>
              <a:t>Tsurutani</a:t>
            </a:r>
            <a:r>
              <a:rPr lang="en-US" altLang="en-US" sz="1200" b="0" dirty="0">
                <a:solidFill>
                  <a:schemeClr val="bg2"/>
                </a:solidFill>
                <a:latin typeface="Calibri" panose="020F0502020204030204" pitchFamily="34" charset="0"/>
              </a:rPr>
              <a:t>. Cancer </a:t>
            </a:r>
            <a:r>
              <a:rPr lang="en-US" altLang="en-US" sz="1200" b="0" dirty="0" err="1">
                <a:solidFill>
                  <a:schemeClr val="bg2"/>
                </a:solidFill>
                <a:latin typeface="Calibri" panose="020F0502020204030204" pitchFamily="34" charset="0"/>
              </a:rPr>
              <a:t>Discov</a:t>
            </a:r>
            <a:r>
              <a:rPr lang="en-US" altLang="en-US" sz="1200" b="0" dirty="0">
                <a:solidFill>
                  <a:schemeClr val="bg2"/>
                </a:solidFill>
                <a:latin typeface="Calibri" panose="020F0502020204030204" pitchFamily="34" charset="0"/>
              </a:rPr>
              <a:t>. 2020;10:688. 5. Li. ESMO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654O.</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ED7A7A-0BCD-9238-071D-EB0FAF5B98A8}"/>
              </a:ext>
            </a:extLst>
          </p:cNvPr>
          <p:cNvSpPr>
            <a:spLocks noGrp="1"/>
          </p:cNvSpPr>
          <p:nvPr>
            <p:ph idx="1"/>
          </p:nvPr>
        </p:nvSpPr>
        <p:spPr/>
        <p:txBody>
          <a:bodyPr/>
          <a:lstStyle/>
          <a:p>
            <a:r>
              <a:rPr lang="en-US" sz="2000" dirty="0"/>
              <a:t>Open-label, multicenter, single arm phase II trial of T-DXd in patients with solid tumors carrying specific </a:t>
            </a:r>
            <a:r>
              <a:rPr lang="en-US" sz="2000" i="1" dirty="0"/>
              <a:t>HER2</a:t>
            </a:r>
            <a:r>
              <a:rPr lang="en-US" sz="2000" dirty="0"/>
              <a:t> mutations</a:t>
            </a:r>
          </a:p>
          <a:p>
            <a:endParaRPr lang="en-US" sz="2000" dirty="0"/>
          </a:p>
          <a:p>
            <a:endParaRPr lang="en-US" sz="2000" dirty="0"/>
          </a:p>
          <a:p>
            <a:endParaRPr lang="en-US" sz="2000" dirty="0"/>
          </a:p>
          <a:p>
            <a:endParaRPr lang="en-US" sz="2000" dirty="0"/>
          </a:p>
          <a:p>
            <a:endParaRPr lang="en-US" sz="2000" dirty="0"/>
          </a:p>
          <a:p>
            <a:endParaRPr lang="en-US" sz="2000" dirty="0"/>
          </a:p>
          <a:p>
            <a:r>
              <a:rPr lang="en-US" sz="2000" b="1" dirty="0"/>
              <a:t>Primary endpoint</a:t>
            </a:r>
            <a:r>
              <a:rPr lang="en-US" sz="2000" dirty="0"/>
              <a:t>: confirmed ORR by ICR</a:t>
            </a:r>
          </a:p>
          <a:p>
            <a:r>
              <a:rPr lang="en-US" sz="2000" b="1" dirty="0"/>
              <a:t>Secondary endpoints</a:t>
            </a:r>
            <a:r>
              <a:rPr lang="en-US" sz="2000" dirty="0"/>
              <a:t>: </a:t>
            </a:r>
            <a:r>
              <a:rPr lang="en-US" sz="2000" dirty="0" err="1"/>
              <a:t>DoR</a:t>
            </a:r>
            <a:r>
              <a:rPr lang="en-US" sz="2000" dirty="0"/>
              <a:t>, DCR, confirmed ORR by investigator, PFS, OS, safety</a:t>
            </a:r>
          </a:p>
        </p:txBody>
      </p:sp>
      <p:sp>
        <p:nvSpPr>
          <p:cNvPr id="32" name="Title 31">
            <a:extLst>
              <a:ext uri="{FF2B5EF4-FFF2-40B4-BE49-F238E27FC236}">
                <a16:creationId xmlns:a16="http://schemas.microsoft.com/office/drawing/2014/main" id="{C8C18EBE-51F8-FB22-22D6-FCC1CC8E5FB0}"/>
              </a:ext>
            </a:extLst>
          </p:cNvPr>
          <p:cNvSpPr>
            <a:spLocks noGrp="1"/>
          </p:cNvSpPr>
          <p:nvPr>
            <p:ph type="title"/>
          </p:nvPr>
        </p:nvSpPr>
        <p:spPr/>
        <p:txBody>
          <a:bodyPr/>
          <a:lstStyle/>
          <a:p>
            <a:r>
              <a:rPr lang="en-US" dirty="0"/>
              <a:t>DESTINY-PanTumor01: Study Design</a:t>
            </a:r>
          </a:p>
        </p:txBody>
      </p:sp>
      <p:sp>
        <p:nvSpPr>
          <p:cNvPr id="36" name="Text Box 11">
            <a:extLst>
              <a:ext uri="{FF2B5EF4-FFF2-40B4-BE49-F238E27FC236}">
                <a16:creationId xmlns:a16="http://schemas.microsoft.com/office/drawing/2014/main" id="{A0146320-18C1-2FC8-CE9E-BBC21ECBECE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 ESMO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654O.</a:t>
            </a:r>
          </a:p>
        </p:txBody>
      </p:sp>
      <p:sp>
        <p:nvSpPr>
          <p:cNvPr id="3" name="TextBox 2">
            <a:extLst>
              <a:ext uri="{FF2B5EF4-FFF2-40B4-BE49-F238E27FC236}">
                <a16:creationId xmlns:a16="http://schemas.microsoft.com/office/drawing/2014/main" id="{685AF2E6-CD9D-2E04-2B06-EB3042DAC619}"/>
              </a:ext>
            </a:extLst>
          </p:cNvPr>
          <p:cNvSpPr txBox="1"/>
          <p:nvPr/>
        </p:nvSpPr>
        <p:spPr bwMode="auto">
          <a:xfrm>
            <a:off x="808078" y="2511830"/>
            <a:ext cx="32004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Patients with unresectable or metastatic solid tumors with </a:t>
            </a:r>
            <a:r>
              <a:rPr lang="en-US" sz="1600" b="0" i="1" dirty="0">
                <a:solidFill>
                  <a:schemeClr val="bg1"/>
                </a:solidFill>
                <a:latin typeface="Calibri" panose="020F0502020204030204" pitchFamily="34" charset="0"/>
              </a:rPr>
              <a:t>HER2</a:t>
            </a:r>
            <a:r>
              <a:rPr lang="en-US" sz="1600" b="0" dirty="0">
                <a:solidFill>
                  <a:schemeClr val="bg1"/>
                </a:solidFill>
                <a:latin typeface="Calibri" panose="020F0502020204030204" pitchFamily="34" charset="0"/>
              </a:rPr>
              <a:t> mutations; progression on or after previous therapy and no other acceptable treatment options;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prior HER2 therapy was allowed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 = 131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(Maximum 20 any tumor type)</a:t>
            </a:r>
          </a:p>
        </p:txBody>
      </p:sp>
      <p:sp>
        <p:nvSpPr>
          <p:cNvPr id="4" name="Rectangle 3">
            <a:extLst>
              <a:ext uri="{FF2B5EF4-FFF2-40B4-BE49-F238E27FC236}">
                <a16:creationId xmlns:a16="http://schemas.microsoft.com/office/drawing/2014/main" id="{F94AC26E-9485-2818-F74C-2B8F1E954B6B}"/>
              </a:ext>
            </a:extLst>
          </p:cNvPr>
          <p:cNvSpPr/>
          <p:nvPr/>
        </p:nvSpPr>
        <p:spPr bwMode="auto">
          <a:xfrm>
            <a:off x="4880342" y="3072809"/>
            <a:ext cx="2788150" cy="914400"/>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T-DXd</a:t>
            </a:r>
            <a:br>
              <a:rPr lang="en-US" b="0" dirty="0">
                <a:latin typeface="Calibri" panose="020F0502020204030204" pitchFamily="34" charset="0"/>
              </a:rPr>
            </a:br>
            <a:r>
              <a:rPr lang="en-US" b="0" dirty="0">
                <a:latin typeface="Calibri" panose="020F0502020204030204" pitchFamily="34" charset="0"/>
              </a:rPr>
              <a:t>5.4 mg/kg Q3W</a:t>
            </a:r>
            <a:endParaRPr lang="en-US" sz="1800" b="0" dirty="0">
              <a:solidFill>
                <a:schemeClr val="tx1"/>
              </a:solidFill>
              <a:latin typeface="Calibri" panose="020F0502020204030204" pitchFamily="34" charset="0"/>
            </a:endParaRPr>
          </a:p>
        </p:txBody>
      </p:sp>
      <p:cxnSp>
        <p:nvCxnSpPr>
          <p:cNvPr id="8" name="Straight Arrow Connector 7">
            <a:extLst>
              <a:ext uri="{FF2B5EF4-FFF2-40B4-BE49-F238E27FC236}">
                <a16:creationId xmlns:a16="http://schemas.microsoft.com/office/drawing/2014/main" id="{56905722-904F-C68F-9579-BFDDC97389F9}"/>
              </a:ext>
            </a:extLst>
          </p:cNvPr>
          <p:cNvCxnSpPr/>
          <p:nvPr/>
        </p:nvCxnSpPr>
        <p:spPr bwMode="auto">
          <a:xfrm>
            <a:off x="4089993" y="3530009"/>
            <a:ext cx="659216" cy="0"/>
          </a:xfrm>
          <a:prstGeom prst="straightConnector1">
            <a:avLst/>
          </a:prstGeom>
          <a:noFill/>
          <a:ln w="28575" cap="flat" cmpd="sng" algn="ctr">
            <a:solidFill>
              <a:schemeClr val="bg1"/>
            </a:solidFill>
            <a:prstDash val="solid"/>
            <a:round/>
            <a:headEnd type="none" w="med" len="med"/>
            <a:tailEnd type="triangle"/>
          </a:ln>
          <a:effectLst/>
        </p:spPr>
      </p:cxnSp>
      <p:graphicFrame>
        <p:nvGraphicFramePr>
          <p:cNvPr id="10" name="object 5">
            <a:extLst>
              <a:ext uri="{FF2B5EF4-FFF2-40B4-BE49-F238E27FC236}">
                <a16:creationId xmlns:a16="http://schemas.microsoft.com/office/drawing/2014/main" id="{912C0614-35EC-EA31-BB88-3E94F7664678}"/>
              </a:ext>
            </a:extLst>
          </p:cNvPr>
          <p:cNvGraphicFramePr>
            <a:graphicFrameLocks noGrp="1"/>
          </p:cNvGraphicFramePr>
          <p:nvPr>
            <p:extLst>
              <p:ext uri="{D42A27DB-BD31-4B8C-83A1-F6EECF244321}">
                <p14:modId xmlns:p14="http://schemas.microsoft.com/office/powerpoint/2010/main" val="220736324"/>
              </p:ext>
            </p:extLst>
          </p:nvPr>
        </p:nvGraphicFramePr>
        <p:xfrm>
          <a:off x="7845611" y="2032158"/>
          <a:ext cx="3659072" cy="3556635"/>
        </p:xfrm>
        <a:graphic>
          <a:graphicData uri="http://schemas.openxmlformats.org/drawingml/2006/table">
            <a:tbl>
              <a:tblPr firstRow="1" bandRow="1">
                <a:tableStyleId>{EB344D84-9AFB-497E-A393-DC336BA19D2E}</a:tableStyleId>
              </a:tblPr>
              <a:tblGrid>
                <a:gridCol w="1829536">
                  <a:extLst>
                    <a:ext uri="{9D8B030D-6E8A-4147-A177-3AD203B41FA5}">
                      <a16:colId xmlns:a16="http://schemas.microsoft.com/office/drawing/2014/main" val="20000"/>
                    </a:ext>
                  </a:extLst>
                </a:gridCol>
                <a:gridCol w="1829536">
                  <a:extLst>
                    <a:ext uri="{9D8B030D-6E8A-4147-A177-3AD203B41FA5}">
                      <a16:colId xmlns:a16="http://schemas.microsoft.com/office/drawing/2014/main" val="2750807124"/>
                    </a:ext>
                  </a:extLst>
                </a:gridCol>
              </a:tblGrid>
              <a:tr h="88661">
                <a:tc gridSpan="2">
                  <a:txBody>
                    <a:bodyPr/>
                    <a:lstStyle/>
                    <a:p>
                      <a:pPr marL="67310">
                        <a:lnSpc>
                          <a:spcPct val="100000"/>
                        </a:lnSpc>
                        <a:spcBef>
                          <a:spcPts val="0"/>
                        </a:spcBef>
                      </a:pPr>
                      <a:r>
                        <a:rPr lang="en-US" sz="1600" b="1" dirty="0">
                          <a:solidFill>
                            <a:schemeClr val="tx1"/>
                          </a:solidFill>
                        </a:rPr>
                        <a:t>Prespecified </a:t>
                      </a:r>
                      <a:r>
                        <a:rPr lang="en-US" sz="1600" b="1" i="1" dirty="0">
                          <a:solidFill>
                            <a:schemeClr val="tx1"/>
                          </a:solidFill>
                        </a:rPr>
                        <a:t>HER2</a:t>
                      </a:r>
                      <a:r>
                        <a:rPr lang="en-US" sz="1600" b="1" dirty="0">
                          <a:solidFill>
                            <a:schemeClr val="tx1"/>
                          </a:solidFill>
                        </a:rPr>
                        <a:t> Mutations</a:t>
                      </a:r>
                      <a:endParaRPr sz="1600" b="1"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w="25400" cmpd="sng">
                      <a:noFill/>
                    </a:lnT>
                    <a:lnB w="25400" cmpd="sng">
                      <a:noFill/>
                    </a:lnB>
                    <a:lnTlToBr w="12700" cmpd="sng">
                      <a:noFill/>
                      <a:prstDash val="solid"/>
                    </a:lnTlToBr>
                    <a:lnBlToTr w="12700" cmpd="sng">
                      <a:noFill/>
                      <a:prstDash val="solid"/>
                    </a:lnBlToTr>
                  </a:tcPr>
                </a:tc>
                <a:tc hMerge="1">
                  <a:txBody>
                    <a:bodyPr/>
                    <a:lstStyle/>
                    <a:p>
                      <a:pPr marL="67310">
                        <a:lnSpc>
                          <a:spcPct val="100000"/>
                        </a:lnSpc>
                        <a:spcBef>
                          <a:spcPts val="0"/>
                        </a:spcBef>
                      </a:pPr>
                      <a:endParaRPr sz="1200" b="1"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a:noFill/>
                    </a:lnT>
                    <a:lnB w="9525">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65760">
                <a:tc>
                  <a:txBody>
                    <a:bodyPr/>
                    <a:lstStyle/>
                    <a:p>
                      <a:pPr marL="67945">
                        <a:lnSpc>
                          <a:spcPct val="100000"/>
                        </a:lnSpc>
                        <a:spcBef>
                          <a:spcPts val="0"/>
                        </a:spcBef>
                      </a:pPr>
                      <a:r>
                        <a:rPr lang="en-US" sz="1600" b="0" dirty="0">
                          <a:solidFill>
                            <a:schemeClr val="bg1"/>
                          </a:solidFill>
                        </a:rPr>
                        <a:t>Extracellular domain</a:t>
                      </a:r>
                      <a:endParaRPr lang="en-US" sz="1600" b="0" dirty="0">
                        <a:solidFill>
                          <a:schemeClr val="bg1"/>
                        </a:solidFill>
                        <a:latin typeface="Calibri" panose="020F0502020204030204" pitchFamily="34" charset="0"/>
                        <a:cs typeface="Calibri" panose="020F0502020204030204" pitchFamily="34" charset="0"/>
                      </a:endParaRPr>
                    </a:p>
                  </a:txBody>
                  <a:tcPr marL="0" marR="0" marT="9017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67945"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S310F/Y</a:t>
                      </a:r>
                      <a:endParaRPr lang="en-US" sz="1600" b="0" dirty="0">
                        <a:solidFill>
                          <a:schemeClr val="bg1"/>
                        </a:solidFill>
                        <a:latin typeface="Calibri" panose="020F0502020204030204" pitchFamily="34" charset="0"/>
                        <a:cs typeface="Calibri" panose="020F0502020204030204" pitchFamily="34" charset="0"/>
                      </a:endParaRPr>
                    </a:p>
                  </a:txBody>
                  <a:tcPr marL="0" marR="0" marT="9017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365760">
                <a:tc>
                  <a:txBody>
                    <a:bodyPr/>
                    <a:lstStyle/>
                    <a:p>
                      <a:pPr marL="60325" marR="0" indent="0" algn="l" defTabSz="914400" rtl="0" eaLnBrk="1" fontAlgn="auto" latinLnBrk="0" hangingPunct="1">
                        <a:lnSpc>
                          <a:spcPct val="100000"/>
                        </a:lnSpc>
                        <a:spcBef>
                          <a:spcPts val="0"/>
                        </a:spcBef>
                        <a:spcAft>
                          <a:spcPts val="0"/>
                        </a:spcAft>
                        <a:buClrTx/>
                        <a:buSzTx/>
                        <a:buFontTx/>
                        <a:buNone/>
                        <a:tabLst/>
                        <a:defRPr/>
                      </a:pPr>
                      <a:r>
                        <a:rPr lang="en-US" sz="1600" b="0" spc="-25" dirty="0">
                          <a:solidFill>
                            <a:schemeClr val="bg1"/>
                          </a:solidFill>
                        </a:rPr>
                        <a:t>Transmembrane/ </a:t>
                      </a:r>
                      <a:r>
                        <a:rPr lang="en-US" sz="1600" b="0" spc="-25" dirty="0" err="1">
                          <a:solidFill>
                            <a:schemeClr val="bg1"/>
                          </a:solidFill>
                        </a:rPr>
                        <a:t>Juxtamembrane</a:t>
                      </a:r>
                      <a:r>
                        <a:rPr lang="en-US" sz="1600" b="0" spc="-25" dirty="0">
                          <a:solidFill>
                            <a:schemeClr val="bg1"/>
                          </a:solidFill>
                        </a:rPr>
                        <a:t> domain</a:t>
                      </a:r>
                      <a:endParaRPr lang="en-US" sz="1600" b="0" spc="-25" dirty="0">
                        <a:solidFill>
                          <a:schemeClr val="bg1"/>
                        </a:solidFill>
                        <a:latin typeface="Calibri" panose="020F0502020204030204" pitchFamily="34" charset="0"/>
                        <a:cs typeface="Calibri" panose="020F0502020204030204" pitchFamily="34" charset="0"/>
                      </a:endParaRP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158750" marR="0" indent="-101600" algn="l" defTabSz="914400" rtl="0" eaLnBrk="1" fontAlgn="auto" latinLnBrk="0" hangingPunct="1">
                        <a:lnSpc>
                          <a:spcPct val="100000"/>
                        </a:lnSpc>
                        <a:spcBef>
                          <a:spcPts val="0"/>
                        </a:spcBef>
                        <a:spcAft>
                          <a:spcPts val="0"/>
                        </a:spcAft>
                        <a:buClrTx/>
                        <a:buSzTx/>
                        <a:buFontTx/>
                        <a:buNone/>
                        <a:tabLst/>
                        <a:defRPr/>
                      </a:pPr>
                      <a:r>
                        <a:rPr lang="en-US" sz="1600" b="0" spc="-25" dirty="0">
                          <a:solidFill>
                            <a:schemeClr val="bg1"/>
                          </a:solidFill>
                        </a:rPr>
                        <a:t>G660D</a:t>
                      </a:r>
                    </a:p>
                    <a:p>
                      <a:pPr marL="158750" marR="0" indent="-101600" algn="l" defTabSz="914400" rtl="0" eaLnBrk="1" fontAlgn="auto" latinLnBrk="0" hangingPunct="1">
                        <a:lnSpc>
                          <a:spcPct val="100000"/>
                        </a:lnSpc>
                        <a:spcBef>
                          <a:spcPts val="0"/>
                        </a:spcBef>
                        <a:spcAft>
                          <a:spcPts val="0"/>
                        </a:spcAft>
                        <a:buClrTx/>
                        <a:buSzTx/>
                        <a:buFontTx/>
                        <a:buNone/>
                        <a:tabLst/>
                        <a:defRPr/>
                      </a:pPr>
                      <a:r>
                        <a:rPr lang="en-US" sz="1600" b="0" spc="-25" dirty="0">
                          <a:solidFill>
                            <a:schemeClr val="bg1"/>
                          </a:solidFill>
                        </a:rPr>
                        <a:t>R678Q</a:t>
                      </a:r>
                      <a:endParaRPr lang="en-US" sz="1600" b="0" spc="-25" dirty="0">
                        <a:solidFill>
                          <a:schemeClr val="bg1"/>
                        </a:solidFill>
                        <a:latin typeface="Calibri" panose="020F0502020204030204" pitchFamily="34" charset="0"/>
                        <a:cs typeface="Calibri" panose="020F0502020204030204" pitchFamily="34" charset="0"/>
                      </a:endParaRP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65760">
                <a:tc>
                  <a:txBody>
                    <a:bodyPr/>
                    <a:lstStyle/>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Kinase domain</a:t>
                      </a:r>
                      <a:endParaRPr lang="en-US" sz="1600" b="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L755S</a:t>
                      </a:r>
                    </a:p>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D769H/Y</a:t>
                      </a:r>
                    </a:p>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Y772_A775dup</a:t>
                      </a:r>
                    </a:p>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A775_G776insYVMA</a:t>
                      </a:r>
                    </a:p>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V77L</a:t>
                      </a:r>
                    </a:p>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G778_P780 dup</a:t>
                      </a:r>
                    </a:p>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P780_Y81insGSP</a:t>
                      </a:r>
                    </a:p>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V842I</a:t>
                      </a:r>
                    </a:p>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T862A</a:t>
                      </a:r>
                      <a:endParaRPr lang="en-US" sz="1600" b="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72776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DESTINY-PanTumor01: Baseline Characteristics</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 ESMO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654O.</a:t>
            </a:r>
          </a:p>
        </p:txBody>
      </p:sp>
      <p:graphicFrame>
        <p:nvGraphicFramePr>
          <p:cNvPr id="5" name="object 5">
            <a:extLst>
              <a:ext uri="{FF2B5EF4-FFF2-40B4-BE49-F238E27FC236}">
                <a16:creationId xmlns:a16="http://schemas.microsoft.com/office/drawing/2014/main" id="{C695388A-B9AD-13CD-30BB-CEE34701461A}"/>
              </a:ext>
            </a:extLst>
          </p:cNvPr>
          <p:cNvGraphicFramePr>
            <a:graphicFrameLocks noGrp="1"/>
          </p:cNvGraphicFramePr>
          <p:nvPr>
            <p:extLst>
              <p:ext uri="{D42A27DB-BD31-4B8C-83A1-F6EECF244321}">
                <p14:modId xmlns:p14="http://schemas.microsoft.com/office/powerpoint/2010/main" val="3967410993"/>
              </p:ext>
            </p:extLst>
          </p:nvPr>
        </p:nvGraphicFramePr>
        <p:xfrm>
          <a:off x="520700" y="1351048"/>
          <a:ext cx="5638229" cy="4651661"/>
        </p:xfrm>
        <a:graphic>
          <a:graphicData uri="http://schemas.openxmlformats.org/drawingml/2006/table">
            <a:tbl>
              <a:tblPr firstRow="1" bandRow="1">
                <a:tableStyleId>{EB344D84-9AFB-497E-A393-DC336BA19D2E}</a:tableStyleId>
              </a:tblPr>
              <a:tblGrid>
                <a:gridCol w="1676273">
                  <a:extLst>
                    <a:ext uri="{9D8B030D-6E8A-4147-A177-3AD203B41FA5}">
                      <a16:colId xmlns:a16="http://schemas.microsoft.com/office/drawing/2014/main" val="2819873946"/>
                    </a:ext>
                  </a:extLst>
                </a:gridCol>
                <a:gridCol w="1270826">
                  <a:extLst>
                    <a:ext uri="{9D8B030D-6E8A-4147-A177-3AD203B41FA5}">
                      <a16:colId xmlns:a16="http://schemas.microsoft.com/office/drawing/2014/main" val="20000"/>
                    </a:ext>
                  </a:extLst>
                </a:gridCol>
                <a:gridCol w="2691130">
                  <a:extLst>
                    <a:ext uri="{9D8B030D-6E8A-4147-A177-3AD203B41FA5}">
                      <a16:colId xmlns:a16="http://schemas.microsoft.com/office/drawing/2014/main" val="20001"/>
                    </a:ext>
                  </a:extLst>
                </a:gridCol>
              </a:tblGrid>
              <a:tr h="214663">
                <a:tc gridSpan="2">
                  <a:txBody>
                    <a:bodyPr/>
                    <a:lstStyle/>
                    <a:p>
                      <a:pPr marL="6731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Baseline</a:t>
                      </a:r>
                      <a:r>
                        <a:rPr lang="en-US" sz="1400" b="1" spc="-35" dirty="0">
                          <a:solidFill>
                            <a:schemeClr val="tx1"/>
                          </a:solidFill>
                        </a:rPr>
                        <a:t> </a:t>
                      </a:r>
                      <a:r>
                        <a:rPr lang="en-US" sz="1400" b="1" spc="-10" dirty="0">
                          <a:solidFill>
                            <a:schemeClr val="tx1"/>
                          </a:solidFill>
                        </a:rPr>
                        <a:t>Characteristic</a:t>
                      </a:r>
                      <a:endParaRPr lang="en-US" sz="1400"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w="25400" cmpd="sng">
                      <a:noFill/>
                    </a:lnT>
                    <a:lnB w="25400" cmpd="sng">
                      <a:noFill/>
                    </a:lnB>
                    <a:lnTlToBr w="12700" cmpd="sng">
                      <a:noFill/>
                      <a:prstDash val="solid"/>
                    </a:lnTlToBr>
                    <a:lnBlToTr w="12700" cmpd="sng">
                      <a:noFill/>
                      <a:prstDash val="solid"/>
                    </a:lnBlToTr>
                  </a:tcPr>
                </a:tc>
                <a:tc hMerge="1">
                  <a:txBody>
                    <a:bodyPr/>
                    <a:lstStyle/>
                    <a:p>
                      <a:pPr marL="6731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Baseline</a:t>
                      </a:r>
                      <a:r>
                        <a:rPr lang="en-US" sz="1400" b="1" spc="-35" dirty="0">
                          <a:solidFill>
                            <a:schemeClr val="tx1"/>
                          </a:solidFill>
                        </a:rPr>
                        <a:t> </a:t>
                      </a:r>
                      <a:r>
                        <a:rPr lang="en-US" sz="1400" b="1" spc="-10" dirty="0">
                          <a:solidFill>
                            <a:schemeClr val="tx1"/>
                          </a:solidFill>
                        </a:rPr>
                        <a:t>Characteristic</a:t>
                      </a:r>
                      <a:endParaRPr lang="en-US" sz="1400"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288925" marR="288290" indent="4763" algn="ctr">
                        <a:lnSpc>
                          <a:spcPct val="100000"/>
                        </a:lnSpc>
                        <a:spcBef>
                          <a:spcPts val="0"/>
                        </a:spcBef>
                      </a:pPr>
                      <a:r>
                        <a:rPr lang="en-US" sz="1400" b="1" spc="0" baseline="0" dirty="0">
                          <a:solidFill>
                            <a:schemeClr val="tx1"/>
                          </a:solidFill>
                        </a:rPr>
                        <a:t>T-DXd, All Patients (N = 102)</a:t>
                      </a:r>
                      <a:endParaRPr lang="en-US" sz="1400" b="1" spc="0" baseline="0" dirty="0">
                        <a:solidFill>
                          <a:schemeClr val="tx1"/>
                        </a:solidFill>
                        <a:latin typeface="Calibri" panose="020F0502020204030204" pitchFamily="34" charset="0"/>
                        <a:cs typeface="Calibri" panose="020F0502020204030204" pitchFamily="34" charset="0"/>
                      </a:endParaRPr>
                    </a:p>
                  </a:txBody>
                  <a:tcPr marL="0" marR="0" marT="22225" marB="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651067650"/>
                  </a:ext>
                </a:extLst>
              </a:tr>
              <a:tr h="203669">
                <a:tc gridSpan="2">
                  <a:txBody>
                    <a:bodyPr/>
                    <a:lstStyle/>
                    <a:p>
                      <a:pPr marL="158750" indent="-101600">
                        <a:lnSpc>
                          <a:spcPct val="100000"/>
                        </a:lnSpc>
                        <a:spcBef>
                          <a:spcPts val="0"/>
                        </a:spcBef>
                        <a:tabLst/>
                      </a:pPr>
                      <a:r>
                        <a:rPr lang="en-US" sz="1400" b="0" dirty="0">
                          <a:solidFill>
                            <a:schemeClr val="bg1"/>
                          </a:solidFill>
                          <a:latin typeface="Calibri" panose="020F0502020204030204" pitchFamily="34" charset="0"/>
                          <a:cs typeface="Calibri" panose="020F0502020204030204" pitchFamily="34" charset="0"/>
                        </a:rPr>
                        <a:t>Median age, </a:t>
                      </a:r>
                      <a:r>
                        <a:rPr lang="en-US" sz="1400" b="0" dirty="0" err="1">
                          <a:solidFill>
                            <a:schemeClr val="bg1"/>
                          </a:solidFill>
                          <a:latin typeface="Calibri" panose="020F0502020204030204" pitchFamily="34" charset="0"/>
                          <a:cs typeface="Calibri" panose="020F0502020204030204" pitchFamily="34" charset="0"/>
                        </a:rPr>
                        <a:t>yr</a:t>
                      </a:r>
                      <a:r>
                        <a:rPr lang="en-US" sz="1400" b="0" dirty="0">
                          <a:solidFill>
                            <a:schemeClr val="bg1"/>
                          </a:solidFill>
                          <a:latin typeface="Calibri" panose="020F0502020204030204" pitchFamily="34" charset="0"/>
                          <a:cs typeface="Calibri" panose="020F0502020204030204" pitchFamily="34" charset="0"/>
                        </a:rPr>
                        <a:t> (range)</a:t>
                      </a:r>
                    </a:p>
                  </a:txBody>
                  <a:tcPr marL="0" marR="0" marT="1016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tc hMerge="1">
                  <a:txBody>
                    <a:bodyPr/>
                    <a:lstStyle/>
                    <a:p>
                      <a:pPr marL="158750" indent="-101600">
                        <a:lnSpc>
                          <a:spcPct val="100000"/>
                        </a:lnSpc>
                        <a:spcBef>
                          <a:spcPts val="0"/>
                        </a:spcBef>
                        <a:tabLst/>
                      </a:pPr>
                      <a:r>
                        <a:rPr lang="en-US" sz="1400" b="0" dirty="0">
                          <a:solidFill>
                            <a:schemeClr val="bg1"/>
                          </a:solidFill>
                          <a:latin typeface="Calibri" panose="020F0502020204030204" pitchFamily="34" charset="0"/>
                          <a:cs typeface="Calibri" panose="020F0502020204030204" pitchFamily="34" charset="0"/>
                        </a:rPr>
                        <a:t>Median age, years (range)</a:t>
                      </a:r>
                    </a:p>
                  </a:txBody>
                  <a:tcPr marL="0" marR="0" marT="1016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latin typeface="Calibri" panose="020F0502020204030204" pitchFamily="34" charset="0"/>
                          <a:cs typeface="Calibri" panose="020F0502020204030204" pitchFamily="34" charset="0"/>
                        </a:rPr>
                        <a:t>66.5 (36.84)</a:t>
                      </a:r>
                      <a:endParaRPr sz="1400" spc="0" dirty="0">
                        <a:solidFill>
                          <a:schemeClr val="bg1"/>
                        </a:solidFill>
                        <a:latin typeface="Calibri" panose="020F0502020204030204" pitchFamily="34" charset="0"/>
                        <a:cs typeface="Calibri" panose="020F0502020204030204" pitchFamily="34" charset="0"/>
                      </a:endParaRPr>
                    </a:p>
                  </a:txBody>
                  <a:tcPr marL="0" marR="0" marT="1016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75512526"/>
                  </a:ext>
                </a:extLst>
              </a:tr>
              <a:tr h="203669">
                <a:tc gridSpan="2">
                  <a:txBody>
                    <a:bodyPr/>
                    <a:lstStyle/>
                    <a:p>
                      <a:pPr marL="158750" indent="-101600">
                        <a:lnSpc>
                          <a:spcPct val="100000"/>
                        </a:lnSpc>
                        <a:spcBef>
                          <a:spcPts val="0"/>
                        </a:spcBef>
                        <a:tabLst/>
                      </a:pPr>
                      <a:r>
                        <a:rPr sz="1400" b="0" kern="1200" dirty="0">
                          <a:solidFill>
                            <a:schemeClr val="bg1"/>
                          </a:solidFill>
                          <a:latin typeface="Calibri" panose="020F0502020204030204" pitchFamily="34" charset="0"/>
                          <a:ea typeface="+mn-ea"/>
                          <a:cs typeface="Calibri" panose="020F0502020204030204" pitchFamily="34" charset="0"/>
                        </a:rPr>
                        <a:t>Female</a:t>
                      </a:r>
                      <a:r>
                        <a:rPr lang="en-US" sz="1400" b="0" kern="1200" dirty="0">
                          <a:solidFill>
                            <a:schemeClr val="bg1"/>
                          </a:solidFill>
                          <a:latin typeface="Calibri" panose="020F0502020204030204" pitchFamily="34" charset="0"/>
                          <a:ea typeface="+mn-ea"/>
                          <a:cs typeface="Calibri" panose="020F0502020204030204" pitchFamily="34" charset="0"/>
                        </a:rPr>
                        <a:t>, n (%)</a:t>
                      </a: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marL="158750" indent="-101600">
                        <a:lnSpc>
                          <a:spcPct val="100000"/>
                        </a:lnSpc>
                        <a:spcBef>
                          <a:spcPts val="0"/>
                        </a:spcBef>
                        <a:tabLst/>
                      </a:pPr>
                      <a:r>
                        <a:rPr sz="1400" b="0" spc="-10" dirty="0">
                          <a:solidFill>
                            <a:schemeClr val="bg1"/>
                          </a:solidFill>
                        </a:rPr>
                        <a:t>Female</a:t>
                      </a:r>
                      <a:r>
                        <a:rPr lang="en-US" sz="1400" b="0" spc="-10" dirty="0">
                          <a:solidFill>
                            <a:schemeClr val="bg1"/>
                          </a:solidFill>
                        </a:rPr>
                        <a:t>, n (%)</a:t>
                      </a:r>
                      <a:endParaRPr lang="en-US" sz="1400" b="0" dirty="0">
                        <a:solidFill>
                          <a:schemeClr val="bg1"/>
                        </a:solidFill>
                        <a:latin typeface="Calibri" panose="020F0502020204030204" pitchFamily="34" charset="0"/>
                        <a:cs typeface="Calibri" panose="020F0502020204030204" pitchFamily="34" charset="0"/>
                      </a:endParaRPr>
                    </a:p>
                  </a:txBody>
                  <a:tcPr marL="0" marR="0" marT="10160" marB="0" anchor="ctr">
                    <a:lnL>
                      <a:noFill/>
                    </a:lnL>
                    <a:lnR>
                      <a:noFill/>
                    </a:lnR>
                    <a:lnT>
                      <a:noFill/>
                    </a:lnT>
                    <a:lnB>
                      <a:noFill/>
                    </a:lnB>
                    <a:lnTlToBr w="12700" cmpd="sng">
                      <a:noFill/>
                      <a:prstDash val="solid"/>
                    </a:lnTlToBr>
                    <a:lnBlToTr w="12700" cmpd="sng">
                      <a:noFill/>
                      <a:prstDash val="solid"/>
                    </a:lnBlToTr>
                  </a:tcPr>
                </a:tc>
                <a:tc>
                  <a:txBody>
                    <a:bodyPr/>
                    <a:lstStyle/>
                    <a:p>
                      <a:pPr algn="ctr">
                        <a:lnSpc>
                          <a:spcPct val="100000"/>
                        </a:lnSpc>
                        <a:spcBef>
                          <a:spcPts val="0"/>
                        </a:spcBef>
                      </a:pPr>
                      <a:r>
                        <a:rPr lang="en-US" sz="1400" spc="0" dirty="0">
                          <a:solidFill>
                            <a:schemeClr val="bg1"/>
                          </a:solidFill>
                        </a:rPr>
                        <a:t>62</a:t>
                      </a:r>
                      <a:r>
                        <a:rPr sz="1400" spc="0" dirty="0">
                          <a:solidFill>
                            <a:schemeClr val="bg1"/>
                          </a:solidFill>
                        </a:rPr>
                        <a:t> (</a:t>
                      </a:r>
                      <a:r>
                        <a:rPr lang="en-US" sz="1400" spc="0" dirty="0">
                          <a:solidFill>
                            <a:schemeClr val="bg1"/>
                          </a:solidFill>
                        </a:rPr>
                        <a:t>60.8</a:t>
                      </a:r>
                      <a:r>
                        <a:rPr sz="1400" spc="0" dirty="0">
                          <a:solidFill>
                            <a:schemeClr val="bg1"/>
                          </a:solidFill>
                        </a:rPr>
                        <a:t>)</a:t>
                      </a:r>
                      <a:endParaRPr sz="1400" spc="0" dirty="0">
                        <a:solidFill>
                          <a:schemeClr val="bg1"/>
                        </a:solidFill>
                        <a:latin typeface="Calibri" panose="020F0502020204030204" pitchFamily="34" charset="0"/>
                        <a:cs typeface="Calibri" panose="020F0502020204030204" pitchFamily="34" charset="0"/>
                      </a:endParaRP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786904">
                <a:tc>
                  <a:txBody>
                    <a:bodyPr/>
                    <a:lstStyle/>
                    <a:p>
                      <a:pPr marL="58738" marR="0" lvl="0" indent="0" algn="l" defTabSz="914400" rtl="0" eaLnBrk="1" fontAlgn="base" latinLnBrk="0" hangingPunct="1">
                        <a:lnSpc>
                          <a:spcPct val="100000"/>
                        </a:lnSpc>
                        <a:spcBef>
                          <a:spcPts val="0"/>
                        </a:spcBef>
                        <a:spcAft>
                          <a:spcPct val="0"/>
                        </a:spcAft>
                        <a:buClr>
                          <a:srgbClr val="000000"/>
                        </a:buClr>
                        <a:buSzTx/>
                        <a:buFont typeface="Wingdings" pitchFamily="2" charset="2"/>
                        <a:buNone/>
                        <a:tabLst/>
                      </a:pPr>
                      <a:r>
                        <a:rPr lang="en-US" sz="1400" b="0" kern="1200" dirty="0">
                          <a:solidFill>
                            <a:schemeClr val="bg1"/>
                          </a:solidFill>
                          <a:latin typeface="Calibri" panose="020F0502020204030204" pitchFamily="34" charset="0"/>
                          <a:ea typeface="+mn-ea"/>
                          <a:cs typeface="Calibri" panose="020F0502020204030204" pitchFamily="34" charset="0"/>
                        </a:rPr>
                        <a:t>Race, n (%)</a:t>
                      </a: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r>
                        <a:rPr kumimoji="0" lang="en-US" sz="1400" b="0" u="none" strike="noStrike" cap="none" normalizeH="0" baseline="0" dirty="0">
                          <a:ln>
                            <a:noFill/>
                          </a:ln>
                          <a:solidFill>
                            <a:schemeClr val="bg2">
                              <a:lumMod val="10000"/>
                            </a:schemeClr>
                          </a:solidFill>
                          <a:effectLst/>
                        </a:rPr>
                        <a:t>White</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r>
                        <a:rPr kumimoji="0" lang="en-US" sz="1400" b="0" u="none" strike="noStrike" cap="none" normalizeH="0" baseline="0" dirty="0">
                          <a:ln>
                            <a:noFill/>
                          </a:ln>
                          <a:solidFill>
                            <a:schemeClr val="bg2">
                              <a:lumMod val="10000"/>
                            </a:schemeClr>
                          </a:solidFill>
                          <a:effectLst/>
                        </a:rPr>
                        <a:t>Asian</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r>
                        <a:rPr kumimoji="0" lang="en-US" sz="1400" b="0" u="none" strike="noStrike" cap="none" normalizeH="0" baseline="0" dirty="0">
                          <a:ln>
                            <a:noFill/>
                          </a:ln>
                          <a:solidFill>
                            <a:schemeClr val="bg2">
                              <a:lumMod val="10000"/>
                            </a:schemeClr>
                          </a:solidFill>
                          <a:effectLst/>
                        </a:rPr>
                        <a:t>Black</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r>
                        <a:rPr kumimoji="0" lang="en-US" sz="1400" b="0" u="none" strike="noStrike" cap="none" normalizeH="0" baseline="0" dirty="0">
                          <a:ln>
                            <a:noFill/>
                          </a:ln>
                          <a:solidFill>
                            <a:schemeClr val="bg2">
                              <a:lumMod val="10000"/>
                            </a:schemeClr>
                          </a:solidFill>
                          <a:effectLst/>
                        </a:rPr>
                        <a:t>Not reported</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51 (50.0)</a:t>
                      </a:r>
                    </a:p>
                    <a:p>
                      <a:pPr algn="ctr">
                        <a:lnSpc>
                          <a:spcPct val="100000"/>
                        </a:lnSpc>
                        <a:spcBef>
                          <a:spcPts val="0"/>
                        </a:spcBef>
                      </a:pPr>
                      <a:r>
                        <a:rPr lang="en-US" sz="1400" spc="0" dirty="0">
                          <a:solidFill>
                            <a:schemeClr val="bg1"/>
                          </a:solidFill>
                        </a:rPr>
                        <a:t>38 (37.3)</a:t>
                      </a:r>
                    </a:p>
                    <a:p>
                      <a:pPr algn="ctr">
                        <a:lnSpc>
                          <a:spcPct val="100000"/>
                        </a:lnSpc>
                        <a:spcBef>
                          <a:spcPts val="0"/>
                        </a:spcBef>
                      </a:pPr>
                      <a:r>
                        <a:rPr lang="en-US" sz="1400" spc="0" dirty="0">
                          <a:solidFill>
                            <a:schemeClr val="bg1"/>
                          </a:solidFill>
                        </a:rPr>
                        <a:t>2 (2.0)</a:t>
                      </a:r>
                    </a:p>
                    <a:p>
                      <a:pPr algn="ctr">
                        <a:lnSpc>
                          <a:spcPct val="100000"/>
                        </a:lnSpc>
                        <a:spcBef>
                          <a:spcPts val="0"/>
                        </a:spcBef>
                      </a:pPr>
                      <a:r>
                        <a:rPr lang="en-US" sz="1400" spc="0" dirty="0">
                          <a:solidFill>
                            <a:schemeClr val="bg1"/>
                          </a:solidFill>
                        </a:rPr>
                        <a:t>11 (10.8)</a:t>
                      </a:r>
                      <a:endParaRPr sz="1400" spc="0" dirty="0">
                        <a:solidFill>
                          <a:schemeClr val="bg1"/>
                        </a:solidFill>
                        <a:latin typeface="Calibri" panose="020F0502020204030204" pitchFamily="34" charset="0"/>
                        <a:cs typeface="Calibri" panose="020F0502020204030204" pitchFamily="34" charset="0"/>
                      </a:endParaRP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1072211"/>
                  </a:ext>
                </a:extLst>
              </a:tr>
              <a:tr h="285831">
                <a:tc gridSpan="2">
                  <a:txBody>
                    <a:bodyPr/>
                    <a:lstStyle/>
                    <a:p>
                      <a:pPr marL="158750" marR="0" lvl="0" indent="-101600" algn="l" defTabSz="914400" rtl="0" eaLnBrk="1" fontAlgn="base" latinLnBrk="0" hangingPunct="1">
                        <a:lnSpc>
                          <a:spcPct val="100000"/>
                        </a:lnSpc>
                        <a:spcBef>
                          <a:spcPts val="0"/>
                        </a:spcBef>
                        <a:spcAft>
                          <a:spcPct val="0"/>
                        </a:spcAft>
                        <a:buClr>
                          <a:srgbClr val="000000"/>
                        </a:buClr>
                        <a:buSzTx/>
                        <a:buFont typeface="Wingdings" pitchFamily="2" charset="2"/>
                        <a:buNone/>
                        <a:tabLst/>
                        <a:defRPr/>
                      </a:pPr>
                      <a:r>
                        <a:rPr lang="en-US" sz="1400" b="0" kern="1200" dirty="0">
                          <a:solidFill>
                            <a:schemeClr val="bg1"/>
                          </a:solidFill>
                          <a:latin typeface="Calibri" panose="020F0502020204030204" pitchFamily="34" charset="0"/>
                          <a:ea typeface="+mn-ea"/>
                          <a:cs typeface="Calibri" panose="020F0502020204030204" pitchFamily="34" charset="0"/>
                        </a:rPr>
                        <a:t>Median prior therapies, n (range)</a:t>
                      </a:r>
                    </a:p>
                  </a:txBody>
                  <a:tcPr marL="0" marR="0" marT="46355"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0" marR="0" marT="4635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spc="0" dirty="0">
                          <a:solidFill>
                            <a:schemeClr val="bg1"/>
                          </a:solidFill>
                          <a:latin typeface="+mn-lt"/>
                          <a:ea typeface="+mn-ea"/>
                          <a:cs typeface="+mn-cs"/>
                        </a:rPr>
                        <a:t>3 (1-13)</a:t>
                      </a:r>
                    </a:p>
                  </a:txBody>
                  <a:tcPr marL="0" marR="0" marT="10033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7668187"/>
                  </a:ext>
                </a:extLst>
              </a:tr>
              <a:tr h="674655">
                <a:tc>
                  <a:txBody>
                    <a:bodyPr/>
                    <a:lstStyle/>
                    <a:p>
                      <a:pPr marL="158750" marR="0" lvl="0" indent="-101600" algn="l" defTabSz="914400" rtl="0" eaLnBrk="1" fontAlgn="base" latinLnBrk="0" hangingPunct="1">
                        <a:lnSpc>
                          <a:spcPct val="100000"/>
                        </a:lnSpc>
                        <a:spcBef>
                          <a:spcPts val="0"/>
                        </a:spcBef>
                        <a:spcAft>
                          <a:spcPct val="0"/>
                        </a:spcAft>
                        <a:buClr>
                          <a:srgbClr val="000000"/>
                        </a:buClr>
                        <a:buSzTx/>
                        <a:buFont typeface="Wingdings" pitchFamily="2" charset="2"/>
                        <a:buNone/>
                        <a:tabLst/>
                        <a:defRPr/>
                      </a:pPr>
                      <a:r>
                        <a:rPr lang="en-US" sz="1400" b="0" kern="1200" dirty="0">
                          <a:solidFill>
                            <a:schemeClr val="bg1"/>
                          </a:solidFill>
                          <a:latin typeface="Calibri" panose="020F0502020204030204" pitchFamily="34" charset="0"/>
                          <a:ea typeface="+mn-ea"/>
                          <a:cs typeface="Calibri" panose="020F0502020204030204" pitchFamily="34" charset="0"/>
                        </a:rPr>
                        <a:t>Prior therapies, n (%)</a:t>
                      </a:r>
                    </a:p>
                  </a:txBody>
                  <a:tcPr marL="0" marR="0" marT="46355"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r>
                        <a:rPr kumimoji="0" lang="en-US" sz="1400" b="0" u="none" strike="noStrike" kern="1200" cap="none" normalizeH="0" baseline="0" dirty="0">
                          <a:ln>
                            <a:noFill/>
                          </a:ln>
                          <a:solidFill>
                            <a:schemeClr val="bg2">
                              <a:lumMod val="10000"/>
                            </a:schemeClr>
                          </a:solidFill>
                          <a:effectLst/>
                        </a:rPr>
                        <a:t>1</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r>
                        <a:rPr kumimoji="0" lang="en-US" sz="1400" b="0" u="none" strike="noStrike" kern="1200" cap="none" normalizeH="0" baseline="0" dirty="0">
                          <a:ln>
                            <a:noFill/>
                          </a:ln>
                          <a:solidFill>
                            <a:schemeClr val="bg2">
                              <a:lumMod val="10000"/>
                            </a:schemeClr>
                          </a:solidFill>
                          <a:effectLst/>
                        </a:rPr>
                        <a:t>2</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r>
                        <a:rPr kumimoji="0" lang="en-US" sz="1400" b="0" u="none" strike="noStrike" kern="1200" cap="none" normalizeH="0" baseline="0" dirty="0">
                          <a:ln>
                            <a:noFill/>
                          </a:ln>
                          <a:solidFill>
                            <a:schemeClr val="bg2">
                              <a:lumMod val="10000"/>
                            </a:schemeClr>
                          </a:solidFill>
                          <a:effectLst/>
                        </a:rPr>
                        <a:t>≥3</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0" marR="0" marT="46355"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algn="ctr" defTabSz="914400" rtl="0" eaLnBrk="1" latinLnBrk="0" hangingPunct="1">
                        <a:lnSpc>
                          <a:spcPct val="100000"/>
                        </a:lnSpc>
                        <a:spcBef>
                          <a:spcPts val="0"/>
                        </a:spcBef>
                      </a:pPr>
                      <a:r>
                        <a:rPr lang="en-US" sz="1400" kern="1200" spc="0" dirty="0">
                          <a:solidFill>
                            <a:schemeClr val="bg1"/>
                          </a:solidFill>
                          <a:latin typeface="+mn-lt"/>
                          <a:ea typeface="+mn-ea"/>
                          <a:cs typeface="+mn-cs"/>
                        </a:rPr>
                        <a:t>15 (14.7)</a:t>
                      </a:r>
                    </a:p>
                    <a:p>
                      <a:pPr marL="0" algn="ctr" defTabSz="914400" rtl="0" eaLnBrk="1" latinLnBrk="0" hangingPunct="1">
                        <a:lnSpc>
                          <a:spcPct val="100000"/>
                        </a:lnSpc>
                        <a:spcBef>
                          <a:spcPts val="0"/>
                        </a:spcBef>
                      </a:pPr>
                      <a:r>
                        <a:rPr lang="en-US" sz="1400" kern="1200" spc="0" dirty="0">
                          <a:solidFill>
                            <a:schemeClr val="bg1"/>
                          </a:solidFill>
                          <a:latin typeface="+mn-lt"/>
                          <a:ea typeface="+mn-ea"/>
                          <a:cs typeface="+mn-cs"/>
                        </a:rPr>
                        <a:t>29 (28.4)</a:t>
                      </a:r>
                    </a:p>
                    <a:p>
                      <a:pPr marL="0" algn="ctr" defTabSz="914400" rtl="0" eaLnBrk="1" latinLnBrk="0" hangingPunct="1">
                        <a:lnSpc>
                          <a:spcPct val="100000"/>
                        </a:lnSpc>
                        <a:spcBef>
                          <a:spcPts val="0"/>
                        </a:spcBef>
                      </a:pPr>
                      <a:r>
                        <a:rPr lang="en-US" sz="1400" kern="1200" spc="0" dirty="0">
                          <a:solidFill>
                            <a:schemeClr val="bg1"/>
                          </a:solidFill>
                          <a:latin typeface="+mn-lt"/>
                          <a:ea typeface="+mn-ea"/>
                          <a:cs typeface="+mn-cs"/>
                        </a:rPr>
                        <a:t>58 (56.9)</a:t>
                      </a:r>
                    </a:p>
                  </a:txBody>
                  <a:tcPr marL="0" marR="0" marT="10033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204248">
                <a:tc gridSpan="2">
                  <a:txBody>
                    <a:bodyPr/>
                    <a:lstStyle/>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latin typeface="Calibri" panose="020F0502020204030204" pitchFamily="34" charset="0"/>
                          <a:ea typeface="+mn-ea"/>
                          <a:cs typeface="Calibri" panose="020F0502020204030204" pitchFamily="34" charset="0"/>
                        </a:rPr>
                        <a:t>Prior HER2 therapy, n (%)</a:t>
                      </a:r>
                    </a:p>
                  </a:txBody>
                  <a:tcPr marL="0" marR="0" marT="10795"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Prior HER2 therapy, n (%)</a:t>
                      </a:r>
                      <a:endParaRPr lang="en-US" sz="1400" b="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18 (17.6)</a:t>
                      </a:r>
                      <a:endParaRPr sz="1400" spc="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7"/>
                  </a:ext>
                </a:extLst>
              </a:tr>
              <a:tr h="593071">
                <a:tc>
                  <a:txBody>
                    <a:bodyPr/>
                    <a:lstStyle/>
                    <a:p>
                      <a:pPr marL="58738" marR="0" lvl="0" indent="0" algn="l" defTabSz="914400" rtl="0" eaLnBrk="1" fontAlgn="base" latinLnBrk="0" hangingPunct="1">
                        <a:lnSpc>
                          <a:spcPct val="100000"/>
                        </a:lnSpc>
                        <a:spcBef>
                          <a:spcPts val="0"/>
                        </a:spcBef>
                        <a:spcAft>
                          <a:spcPct val="0"/>
                        </a:spcAft>
                        <a:buClr>
                          <a:srgbClr val="000000"/>
                        </a:buClr>
                        <a:buSzTx/>
                        <a:buFont typeface="Wingdings" pitchFamily="2" charset="2"/>
                        <a:buNone/>
                        <a:tabLst/>
                        <a:defRPr/>
                      </a:pPr>
                      <a:r>
                        <a:rPr lang="en-US" sz="1400" b="0" kern="1200" dirty="0">
                          <a:solidFill>
                            <a:schemeClr val="bg1"/>
                          </a:solidFill>
                          <a:latin typeface="Calibri" panose="020F0502020204030204" pitchFamily="34" charset="0"/>
                          <a:ea typeface="+mn-ea"/>
                          <a:cs typeface="Calibri" panose="020F0502020204030204" pitchFamily="34" charset="0"/>
                        </a:rPr>
                        <a:t>ECOG PS, n (%)</a:t>
                      </a:r>
                    </a:p>
                  </a:txBody>
                  <a:tcPr marL="0" marR="0" marT="10795"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0</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1</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2</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0" marR="0" marT="10795"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44 (43.1)</a:t>
                      </a:r>
                    </a:p>
                    <a:p>
                      <a:pPr algn="ctr">
                        <a:lnSpc>
                          <a:spcPct val="100000"/>
                        </a:lnSpc>
                        <a:spcBef>
                          <a:spcPts val="0"/>
                        </a:spcBef>
                      </a:pPr>
                      <a:r>
                        <a:rPr lang="en-US" sz="1400" spc="0" dirty="0">
                          <a:solidFill>
                            <a:schemeClr val="bg1"/>
                          </a:solidFill>
                        </a:rPr>
                        <a:t>57 (55.9)</a:t>
                      </a:r>
                    </a:p>
                    <a:p>
                      <a:pPr algn="ctr">
                        <a:lnSpc>
                          <a:spcPct val="100000"/>
                        </a:lnSpc>
                        <a:spcBef>
                          <a:spcPts val="0"/>
                        </a:spcBef>
                      </a:pPr>
                      <a:r>
                        <a:rPr lang="en-US" sz="1400" spc="0" dirty="0">
                          <a:solidFill>
                            <a:schemeClr val="bg1"/>
                          </a:solidFill>
                        </a:rPr>
                        <a:t>1 (1.0)</a:t>
                      </a:r>
                      <a:endParaRPr lang="en-US" sz="1400" spc="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9"/>
                  </a:ext>
                </a:extLst>
              </a:tr>
              <a:tr h="1176306">
                <a:tc>
                  <a:txBody>
                    <a:bodyPr/>
                    <a:lstStyle/>
                    <a:p>
                      <a:pPr marL="58738" marR="0" lvl="0" indent="0" algn="l" defTabSz="914400" rtl="0" eaLnBrk="1" fontAlgn="base" latinLnBrk="0" hangingPunct="1">
                        <a:lnSpc>
                          <a:spcPct val="100000"/>
                        </a:lnSpc>
                        <a:spcBef>
                          <a:spcPts val="0"/>
                        </a:spcBef>
                        <a:spcAft>
                          <a:spcPct val="0"/>
                        </a:spcAft>
                        <a:buClr>
                          <a:srgbClr val="000000"/>
                        </a:buClr>
                        <a:buSzTx/>
                        <a:buFont typeface="Wingdings" pitchFamily="2" charset="2"/>
                        <a:buNone/>
                        <a:tabLst/>
                        <a:defRPr/>
                      </a:pPr>
                      <a:r>
                        <a:rPr lang="en-US" sz="1400" b="0" kern="1200" dirty="0">
                          <a:solidFill>
                            <a:schemeClr val="bg1"/>
                          </a:solidFill>
                          <a:latin typeface="Calibri" panose="020F0502020204030204" pitchFamily="34" charset="0"/>
                          <a:ea typeface="+mn-ea"/>
                          <a:cs typeface="Calibri" panose="020F0502020204030204" pitchFamily="34" charset="0"/>
                        </a:rPr>
                        <a:t>HER2 expression</a:t>
                      </a:r>
                    </a:p>
                    <a:p>
                      <a:pPr marL="58738" marR="0" lvl="0" indent="0" algn="l" defTabSz="914400" rtl="0" eaLnBrk="1" fontAlgn="base" latinLnBrk="0" hangingPunct="1">
                        <a:lnSpc>
                          <a:spcPct val="100000"/>
                        </a:lnSpc>
                        <a:spcBef>
                          <a:spcPts val="0"/>
                        </a:spcBef>
                        <a:spcAft>
                          <a:spcPct val="0"/>
                        </a:spcAft>
                        <a:buClr>
                          <a:srgbClr val="000000"/>
                        </a:buClr>
                        <a:buSzTx/>
                        <a:buFont typeface="Wingdings" pitchFamily="2" charset="2"/>
                        <a:buNone/>
                        <a:tabLst/>
                        <a:defRPr/>
                      </a:pPr>
                      <a:r>
                        <a:rPr lang="en-US" sz="1400" b="0" kern="1200" dirty="0">
                          <a:solidFill>
                            <a:schemeClr val="bg1"/>
                          </a:solidFill>
                          <a:latin typeface="Calibri" panose="020F0502020204030204" pitchFamily="34" charset="0"/>
                          <a:ea typeface="+mn-ea"/>
                          <a:cs typeface="Calibri" panose="020F0502020204030204" pitchFamily="34" charset="0"/>
                        </a:rPr>
                        <a:t>level</a:t>
                      </a:r>
                      <a:r>
                        <a:rPr lang="en-US" sz="1400" b="0" dirty="0">
                          <a:solidFill>
                            <a:schemeClr val="bg1"/>
                          </a:solidFill>
                        </a:rPr>
                        <a:t>, n (%)</a:t>
                      </a:r>
                    </a:p>
                  </a:txBody>
                  <a:tcPr marL="0" marR="0" marT="10795" marB="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IHC 3+</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IHC 2+</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IHC 1+</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IHC 0</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Unknown</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0" marR="0" marT="10795" marB="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400" spc="0" dirty="0">
                          <a:solidFill>
                            <a:schemeClr val="bg1"/>
                          </a:solidFill>
                        </a:rPr>
                        <a:t>10 (9.8)</a:t>
                      </a:r>
                    </a:p>
                    <a:p>
                      <a:pPr algn="ctr">
                        <a:lnSpc>
                          <a:spcPct val="100000"/>
                        </a:lnSpc>
                        <a:spcBef>
                          <a:spcPts val="0"/>
                        </a:spcBef>
                      </a:pPr>
                      <a:r>
                        <a:rPr lang="en-US" sz="1400" spc="0" dirty="0">
                          <a:solidFill>
                            <a:schemeClr val="bg1"/>
                          </a:solidFill>
                        </a:rPr>
                        <a:t>21 (20.6)</a:t>
                      </a:r>
                    </a:p>
                    <a:p>
                      <a:pPr algn="ctr">
                        <a:lnSpc>
                          <a:spcPct val="100000"/>
                        </a:lnSpc>
                        <a:spcBef>
                          <a:spcPts val="0"/>
                        </a:spcBef>
                      </a:pPr>
                      <a:r>
                        <a:rPr lang="en-US" sz="1400" spc="0" dirty="0">
                          <a:solidFill>
                            <a:schemeClr val="bg1"/>
                          </a:solidFill>
                        </a:rPr>
                        <a:t>6 (5.9)</a:t>
                      </a:r>
                    </a:p>
                    <a:p>
                      <a:pPr algn="ctr">
                        <a:lnSpc>
                          <a:spcPct val="100000"/>
                        </a:lnSpc>
                        <a:spcBef>
                          <a:spcPts val="0"/>
                        </a:spcBef>
                      </a:pPr>
                      <a:r>
                        <a:rPr lang="en-US" sz="1400" spc="0" dirty="0">
                          <a:solidFill>
                            <a:schemeClr val="bg1"/>
                          </a:solidFill>
                        </a:rPr>
                        <a:t>37 (36.3)</a:t>
                      </a:r>
                    </a:p>
                    <a:p>
                      <a:pPr algn="ctr">
                        <a:lnSpc>
                          <a:spcPct val="100000"/>
                        </a:lnSpc>
                        <a:spcBef>
                          <a:spcPts val="0"/>
                        </a:spcBef>
                      </a:pPr>
                      <a:r>
                        <a:rPr lang="en-US" sz="1400" spc="0" dirty="0">
                          <a:solidFill>
                            <a:schemeClr val="bg1"/>
                          </a:solidFill>
                        </a:rPr>
                        <a:t>28 (27.5)</a:t>
                      </a:r>
                      <a:endParaRPr lang="en-US" sz="1400" spc="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47280547"/>
                  </a:ext>
                </a:extLst>
              </a:tr>
            </a:tbl>
          </a:graphicData>
        </a:graphic>
      </p:graphicFrame>
      <p:graphicFrame>
        <p:nvGraphicFramePr>
          <p:cNvPr id="8" name="object 5">
            <a:extLst>
              <a:ext uri="{FF2B5EF4-FFF2-40B4-BE49-F238E27FC236}">
                <a16:creationId xmlns:a16="http://schemas.microsoft.com/office/drawing/2014/main" id="{8A19492B-24B2-B2FD-D370-C787057A9CD8}"/>
              </a:ext>
            </a:extLst>
          </p:cNvPr>
          <p:cNvGraphicFramePr>
            <a:graphicFrameLocks noGrp="1"/>
          </p:cNvGraphicFramePr>
          <p:nvPr>
            <p:extLst>
              <p:ext uri="{D42A27DB-BD31-4B8C-83A1-F6EECF244321}">
                <p14:modId xmlns:p14="http://schemas.microsoft.com/office/powerpoint/2010/main" val="1035265890"/>
              </p:ext>
            </p:extLst>
          </p:nvPr>
        </p:nvGraphicFramePr>
        <p:xfrm>
          <a:off x="6369865" y="1351048"/>
          <a:ext cx="5461889" cy="4343018"/>
        </p:xfrm>
        <a:graphic>
          <a:graphicData uri="http://schemas.openxmlformats.org/drawingml/2006/table">
            <a:tbl>
              <a:tblPr firstRow="1" bandRow="1">
                <a:tableStyleId>{EB344D84-9AFB-497E-A393-DC336BA19D2E}</a:tableStyleId>
              </a:tblPr>
              <a:tblGrid>
                <a:gridCol w="3450209">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tblGrid>
              <a:tr h="380359">
                <a:tc>
                  <a:txBody>
                    <a:bodyPr/>
                    <a:lstStyle/>
                    <a:p>
                      <a:pPr marL="6731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Tumor Type and </a:t>
                      </a:r>
                    </a:p>
                    <a:p>
                      <a:pPr marL="67310" marR="0" lvl="0" indent="0" algn="l" defTabSz="914400" rtl="0" eaLnBrk="1" fontAlgn="auto" latinLnBrk="0" hangingPunct="1">
                        <a:lnSpc>
                          <a:spcPct val="100000"/>
                        </a:lnSpc>
                        <a:spcBef>
                          <a:spcPts val="0"/>
                        </a:spcBef>
                        <a:spcAft>
                          <a:spcPts val="0"/>
                        </a:spcAft>
                        <a:buClrTx/>
                        <a:buSzTx/>
                        <a:buFontTx/>
                        <a:buNone/>
                        <a:tabLst/>
                        <a:defRPr/>
                      </a:pPr>
                      <a:r>
                        <a:rPr lang="en-US" sz="1400" b="1" i="1" dirty="0">
                          <a:solidFill>
                            <a:schemeClr val="tx1"/>
                          </a:solidFill>
                        </a:rPr>
                        <a:t>HER2</a:t>
                      </a:r>
                      <a:r>
                        <a:rPr lang="en-US" sz="1400" b="1" dirty="0">
                          <a:solidFill>
                            <a:schemeClr val="tx1"/>
                          </a:solidFill>
                        </a:rPr>
                        <a:t> Mutation Type, n (%)</a:t>
                      </a:r>
                      <a:endParaRPr lang="en-US" sz="1400"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288925" marR="288290" indent="4763" algn="ctr">
                        <a:lnSpc>
                          <a:spcPct val="100000"/>
                        </a:lnSpc>
                        <a:spcBef>
                          <a:spcPts val="0"/>
                        </a:spcBef>
                      </a:pPr>
                      <a:r>
                        <a:rPr lang="en-US" sz="1400" b="1" spc="0" baseline="0" dirty="0">
                          <a:solidFill>
                            <a:schemeClr val="tx1"/>
                          </a:solidFill>
                        </a:rPr>
                        <a:t>T-DXd, All Patients</a:t>
                      </a:r>
                    </a:p>
                    <a:p>
                      <a:pPr marL="288925" marR="288290" indent="4763" algn="ctr">
                        <a:lnSpc>
                          <a:spcPct val="100000"/>
                        </a:lnSpc>
                        <a:spcBef>
                          <a:spcPts val="0"/>
                        </a:spcBef>
                      </a:pPr>
                      <a:r>
                        <a:rPr lang="en-US" sz="1400" b="1" spc="0" baseline="0" dirty="0">
                          <a:solidFill>
                            <a:schemeClr val="tx1"/>
                          </a:solidFill>
                        </a:rPr>
                        <a:t>(N = 102)</a:t>
                      </a:r>
                      <a:endParaRPr lang="en-US" sz="1400" b="1" spc="0" baseline="0" dirty="0">
                        <a:solidFill>
                          <a:schemeClr val="tx1"/>
                        </a:solidFill>
                        <a:latin typeface="Calibri" panose="020F0502020204030204" pitchFamily="34" charset="0"/>
                        <a:cs typeface="Calibri" panose="020F0502020204030204" pitchFamily="34" charset="0"/>
                      </a:endParaRPr>
                    </a:p>
                  </a:txBody>
                  <a:tcPr marL="0" marR="0" marT="22225" marB="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651067650"/>
                  </a:ext>
                </a:extLst>
              </a:tr>
              <a:tr h="228600">
                <a:tc>
                  <a:txBody>
                    <a:bodyPr/>
                    <a:lstStyle/>
                    <a:p>
                      <a:pPr marL="158750" marR="0" indent="-101600" algn="l"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normalizeH="0" baseline="0" dirty="0">
                          <a:ln>
                            <a:noFill/>
                          </a:ln>
                          <a:solidFill>
                            <a:schemeClr val="bg2">
                              <a:lumMod val="10000"/>
                            </a:schemeClr>
                          </a:solidFill>
                          <a:effectLst/>
                        </a:rPr>
                        <a:t>Breast</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0" marR="0" marT="9144" marB="9144"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20 (19.6)</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28600">
                <a:tc>
                  <a:txBody>
                    <a:bodyPr/>
                    <a:lstStyle/>
                    <a:p>
                      <a:pPr marL="158750" indent="-101600">
                        <a:lnSpc>
                          <a:spcPct val="100000"/>
                        </a:lnSpc>
                        <a:spcBef>
                          <a:spcPts val="0"/>
                        </a:spcBef>
                        <a:tabLst/>
                      </a:pPr>
                      <a:r>
                        <a:rPr lang="en-US" sz="1400" b="0" dirty="0">
                          <a:solidFill>
                            <a:schemeClr val="bg1"/>
                          </a:solidFill>
                        </a:rPr>
                        <a:t>Colorectal</a:t>
                      </a:r>
                      <a:endParaRPr lang="en-US"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400" spc="0" dirty="0">
                          <a:solidFill>
                            <a:schemeClr val="bg1"/>
                          </a:solidFill>
                        </a:rPr>
                        <a:t>20 (19.6)</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228600">
                <a:tc>
                  <a:txBody>
                    <a:bodyPr/>
                    <a:lstStyle/>
                    <a:p>
                      <a:pPr marL="158750" marR="0" indent="-101600" algn="l" defTabSz="914400" rtl="0" eaLnBrk="1" fontAlgn="auto" latinLnBrk="0" hangingPunct="1">
                        <a:lnSpc>
                          <a:spcPct val="100000"/>
                        </a:lnSpc>
                        <a:spcBef>
                          <a:spcPts val="0"/>
                        </a:spcBef>
                        <a:spcAft>
                          <a:spcPts val="0"/>
                        </a:spcAft>
                        <a:buClrTx/>
                        <a:buSzTx/>
                        <a:buFontTx/>
                        <a:buNone/>
                        <a:tabLst/>
                        <a:defRPr/>
                      </a:pPr>
                      <a:r>
                        <a:rPr kumimoji="0" lang="en-US" sz="1400" b="0" u="none" strike="noStrike" cap="none" normalizeH="0" baseline="0" dirty="0">
                          <a:ln>
                            <a:noFill/>
                          </a:ln>
                          <a:solidFill>
                            <a:schemeClr val="bg2">
                              <a:lumMod val="10000"/>
                            </a:schemeClr>
                          </a:solidFill>
                          <a:effectLst/>
                        </a:rPr>
                        <a:t>Biliary tract</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19 (18.6)</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1072211"/>
                  </a:ext>
                </a:extLst>
              </a:tr>
              <a:tr h="228600">
                <a:tc>
                  <a:txBody>
                    <a:bodyPr/>
                    <a:lstStyle/>
                    <a:p>
                      <a:pPr marL="67310" marR="104775">
                        <a:lnSpc>
                          <a:spcPct val="100000"/>
                        </a:lnSpc>
                        <a:spcBef>
                          <a:spcPts val="0"/>
                        </a:spcBef>
                      </a:pPr>
                      <a:r>
                        <a:rPr lang="en-US" sz="1400" b="0" dirty="0">
                          <a:solidFill>
                            <a:schemeClr val="bg1"/>
                          </a:solidFill>
                        </a:rPr>
                        <a:t>Esophagogastric</a:t>
                      </a:r>
                      <a:endParaRPr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400" spc="0" dirty="0">
                          <a:solidFill>
                            <a:schemeClr val="bg1"/>
                          </a:solidFill>
                        </a:rPr>
                        <a:t>9 (8.8)</a:t>
                      </a:r>
                      <a:endParaRPr lang="en-US"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r h="228600">
                <a:tc>
                  <a:txBody>
                    <a:bodyPr/>
                    <a:lstStyle/>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Urothelial</a:t>
                      </a:r>
                      <a:endParaRPr lang="en-US"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7 (6.9)</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228600">
                <a:tc>
                  <a:txBody>
                    <a:bodyPr/>
                    <a:lstStyle/>
                    <a:p>
                      <a:pPr marL="157163" marR="0" lvl="0" indent="-106363"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Salivary gland/head and neck adenocarcinoma</a:t>
                      </a:r>
                      <a:endParaRPr lang="en-US"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400" spc="0" dirty="0">
                          <a:solidFill>
                            <a:schemeClr val="bg1"/>
                          </a:solidFill>
                        </a:rPr>
                        <a:t>6 (5.9)</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9"/>
                  </a:ext>
                </a:extLst>
              </a:tr>
              <a:tr h="228600">
                <a:tc>
                  <a:txBody>
                    <a:bodyPr/>
                    <a:lstStyle/>
                    <a:p>
                      <a:pPr marL="157163" marR="0" lvl="0" indent="-106363"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Small intestinal adenocarcinoma</a:t>
                      </a:r>
                      <a:endParaRPr lang="en-US"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5 (4.9)</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7280547"/>
                  </a:ext>
                </a:extLst>
              </a:tr>
              <a:tr h="228600">
                <a:tc>
                  <a:txBody>
                    <a:bodyPr/>
                    <a:lstStyle/>
                    <a:p>
                      <a:pPr marL="5715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Cervical</a:t>
                      </a:r>
                      <a:endParaRPr lang="en-US"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400" spc="0" dirty="0">
                          <a:solidFill>
                            <a:schemeClr val="bg1"/>
                          </a:solidFill>
                        </a:rPr>
                        <a:t>3 (2.9)</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1"/>
                  </a:ext>
                </a:extLst>
              </a:tr>
              <a:tr h="122067">
                <a:tc>
                  <a:txBody>
                    <a:bodyPr/>
                    <a:lstStyle/>
                    <a:p>
                      <a:pPr marL="158750" indent="-101600">
                        <a:lnSpc>
                          <a:spcPct val="100000"/>
                        </a:lnSpc>
                        <a:spcBef>
                          <a:spcPts val="0"/>
                        </a:spcBef>
                        <a:tabLst/>
                      </a:pPr>
                      <a:r>
                        <a:rPr kumimoji="0" lang="en-US" sz="1400" b="0" u="none" strike="noStrike" cap="none" normalizeH="0" baseline="0" dirty="0">
                          <a:ln>
                            <a:noFill/>
                          </a:ln>
                          <a:solidFill>
                            <a:schemeClr val="bg2">
                              <a:lumMod val="10000"/>
                            </a:schemeClr>
                          </a:solidFill>
                          <a:effectLst/>
                        </a:rPr>
                        <a:t>Endometrial</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2 (2.0)</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3"/>
                  </a:ext>
                </a:extLst>
              </a:tr>
              <a:tr h="228600">
                <a:tc>
                  <a:txBody>
                    <a:bodyPr/>
                    <a:lstStyle/>
                    <a:p>
                      <a:pPr marL="67310">
                        <a:lnSpc>
                          <a:spcPct val="100000"/>
                        </a:lnSpc>
                        <a:spcBef>
                          <a:spcPts val="0"/>
                        </a:spcBef>
                      </a:pPr>
                      <a:r>
                        <a:rPr lang="en-US" sz="1400" b="0" dirty="0">
                          <a:solidFill>
                            <a:schemeClr val="bg1"/>
                          </a:solidFill>
                        </a:rPr>
                        <a:t>Esophageal</a:t>
                      </a:r>
                      <a:endParaRPr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400" spc="0" dirty="0">
                          <a:solidFill>
                            <a:schemeClr val="bg1"/>
                          </a:solidFill>
                        </a:rPr>
                        <a:t>2 (2.0)</a:t>
                      </a:r>
                      <a:endParaRPr lang="en-US"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5"/>
                  </a:ext>
                </a:extLst>
              </a:tr>
              <a:tr h="228600">
                <a:tc>
                  <a:txBody>
                    <a:bodyPr/>
                    <a:lstStyle/>
                    <a:p>
                      <a:pPr marL="67310">
                        <a:lnSpc>
                          <a:spcPct val="100000"/>
                        </a:lnSpc>
                        <a:spcBef>
                          <a:spcPts val="0"/>
                        </a:spcBef>
                      </a:pPr>
                      <a:r>
                        <a:rPr lang="en-US" sz="1400" b="0" dirty="0">
                          <a:solidFill>
                            <a:schemeClr val="bg1"/>
                          </a:solidFill>
                        </a:rPr>
                        <a:t>Other neuroendocrine</a:t>
                      </a:r>
                      <a:endParaRPr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spc="0" dirty="0">
                          <a:solidFill>
                            <a:schemeClr val="bg1"/>
                          </a:solidFill>
                        </a:rPr>
                        <a:t>2 (2.0)</a:t>
                      </a:r>
                      <a:endParaRPr lang="en-US"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418207"/>
                  </a:ext>
                </a:extLst>
              </a:tr>
              <a:tr h="228600">
                <a:tc>
                  <a:txBody>
                    <a:bodyPr/>
                    <a:lstStyle/>
                    <a:p>
                      <a:pPr marL="67310">
                        <a:lnSpc>
                          <a:spcPct val="100000"/>
                        </a:lnSpc>
                        <a:spcBef>
                          <a:spcPts val="0"/>
                        </a:spcBef>
                      </a:pPr>
                      <a:r>
                        <a:rPr lang="en-US" sz="1400" b="0" dirty="0">
                          <a:solidFill>
                            <a:schemeClr val="bg1"/>
                          </a:solidFill>
                        </a:rPr>
                        <a:t>Pancreatic</a:t>
                      </a:r>
                      <a:endParaRPr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spc="0" dirty="0">
                          <a:solidFill>
                            <a:schemeClr val="bg1"/>
                          </a:solidFill>
                        </a:rPr>
                        <a:t>2 (2.0)</a:t>
                      </a:r>
                      <a:endParaRPr lang="en-US"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75630742"/>
                  </a:ext>
                </a:extLst>
              </a:tr>
              <a:tr h="228600">
                <a:tc>
                  <a:txBody>
                    <a:bodyPr/>
                    <a:lstStyle/>
                    <a:p>
                      <a:pPr marL="67310">
                        <a:lnSpc>
                          <a:spcPct val="100000"/>
                        </a:lnSpc>
                        <a:spcBef>
                          <a:spcPts val="0"/>
                        </a:spcBef>
                      </a:pPr>
                      <a:r>
                        <a:rPr lang="en-US" sz="1400" b="0" dirty="0">
                          <a:solidFill>
                            <a:schemeClr val="bg1"/>
                          </a:solidFill>
                        </a:rPr>
                        <a:t>Other*</a:t>
                      </a:r>
                      <a:endParaRPr sz="1400" b="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400" spc="0" dirty="0">
                          <a:solidFill>
                            <a:schemeClr val="bg1"/>
                          </a:solidFill>
                        </a:rPr>
                        <a:t>5 (5.0)</a:t>
                      </a:r>
                      <a:endParaRPr sz="1400" spc="0" dirty="0">
                        <a:solidFill>
                          <a:schemeClr val="bg1"/>
                        </a:solidFill>
                        <a:latin typeface="Calibri" panose="020F0502020204030204" pitchFamily="34" charset="0"/>
                        <a:cs typeface="Calibri" panose="020F0502020204030204" pitchFamily="34" charset="0"/>
                      </a:endParaRPr>
                    </a:p>
                  </a:txBody>
                  <a:tcPr marL="0" marR="0" marT="9144" marB="9144"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67447872"/>
                  </a:ext>
                </a:extLst>
              </a:tr>
              <a:tr h="228600">
                <a:tc>
                  <a:txBody>
                    <a:bodyPr/>
                    <a:lstStyle/>
                    <a:p>
                      <a:pPr marL="67310">
                        <a:lnSpc>
                          <a:spcPct val="100000"/>
                        </a:lnSpc>
                        <a:spcBef>
                          <a:spcPts val="0"/>
                        </a:spcBef>
                      </a:pPr>
                      <a:r>
                        <a:rPr lang="en-US" sz="1400" b="0" dirty="0">
                          <a:solidFill>
                            <a:sysClr val="windowText" lastClr="000000"/>
                          </a:solidFill>
                        </a:rPr>
                        <a:t>HER2 mutation domain</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Kinase</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Extracellular</a:t>
                      </a:r>
                    </a:p>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defRPr/>
                      </a:pPr>
                      <a:r>
                        <a:rPr kumimoji="0" lang="en-US" sz="1400" b="0" u="none" strike="noStrike" kern="1200" cap="none" normalizeH="0" baseline="0" dirty="0">
                          <a:ln>
                            <a:noFill/>
                          </a:ln>
                          <a:solidFill>
                            <a:schemeClr val="bg2">
                              <a:lumMod val="10000"/>
                            </a:schemeClr>
                          </a:solidFill>
                          <a:effectLst/>
                        </a:rPr>
                        <a:t>Transmembrane/</a:t>
                      </a:r>
                      <a:r>
                        <a:rPr kumimoji="0" lang="en-US" sz="1400" b="0" u="none" strike="noStrike" kern="1200" cap="none" normalizeH="0" baseline="0" dirty="0" err="1">
                          <a:ln>
                            <a:noFill/>
                          </a:ln>
                          <a:solidFill>
                            <a:schemeClr val="bg2">
                              <a:lumMod val="10000"/>
                            </a:schemeClr>
                          </a:solidFill>
                          <a:effectLst/>
                        </a:rPr>
                        <a:t>juxtamembrane</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0" marR="0" marT="29209" marB="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400" b="0" spc="0" dirty="0">
                          <a:solidFill>
                            <a:sysClr val="windowText" lastClr="000000"/>
                          </a:solidFill>
                        </a:rPr>
                        <a:t>52 (51.0)</a:t>
                      </a:r>
                    </a:p>
                    <a:p>
                      <a:pPr algn="ctr">
                        <a:lnSpc>
                          <a:spcPct val="100000"/>
                        </a:lnSpc>
                        <a:spcBef>
                          <a:spcPts val="0"/>
                        </a:spcBef>
                      </a:pPr>
                      <a:r>
                        <a:rPr lang="en-US" sz="1400" b="0" spc="0" dirty="0">
                          <a:solidFill>
                            <a:sysClr val="windowText" lastClr="000000"/>
                          </a:solidFill>
                        </a:rPr>
                        <a:t>34 (33.3)</a:t>
                      </a:r>
                    </a:p>
                    <a:p>
                      <a:pPr algn="ctr">
                        <a:lnSpc>
                          <a:spcPct val="100000"/>
                        </a:lnSpc>
                        <a:spcBef>
                          <a:spcPts val="0"/>
                        </a:spcBef>
                      </a:pPr>
                      <a:r>
                        <a:rPr lang="en-US" sz="1400" b="0" spc="0" dirty="0">
                          <a:solidFill>
                            <a:sysClr val="windowText" lastClr="000000"/>
                          </a:solidFill>
                        </a:rPr>
                        <a:t>17 (16.7)</a:t>
                      </a:r>
                      <a:endParaRPr sz="1400" b="0" spc="0" dirty="0">
                        <a:solidFill>
                          <a:sysClr val="windowText" lastClr="000000"/>
                        </a:solidFill>
                        <a:latin typeface="Calibri" panose="020F0502020204030204" pitchFamily="34" charset="0"/>
                        <a:cs typeface="Calibri" panose="020F0502020204030204" pitchFamily="34" charset="0"/>
                      </a:endParaRPr>
                    </a:p>
                  </a:txBody>
                  <a:tcPr marL="0" marR="0" marT="63500" marB="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69366015"/>
                  </a:ext>
                </a:extLst>
              </a:tr>
            </a:tbl>
          </a:graphicData>
        </a:graphic>
      </p:graphicFrame>
      <p:sp>
        <p:nvSpPr>
          <p:cNvPr id="9" name="TextBox 8">
            <a:extLst>
              <a:ext uri="{FF2B5EF4-FFF2-40B4-BE49-F238E27FC236}">
                <a16:creationId xmlns:a16="http://schemas.microsoft.com/office/drawing/2014/main" id="{1D7CA870-89B9-525F-4B58-23BAF1414CDC}"/>
              </a:ext>
            </a:extLst>
          </p:cNvPr>
          <p:cNvSpPr txBox="1"/>
          <p:nvPr/>
        </p:nvSpPr>
        <p:spPr bwMode="auto">
          <a:xfrm>
            <a:off x="6369865" y="5809070"/>
            <a:ext cx="5229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 = 1 each: melanoma, ovarian, urachal, adenocarcinoma unknown primary, extramammary Paget disease.</a:t>
            </a:r>
          </a:p>
        </p:txBody>
      </p:sp>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DESTINY-PanTumor01: Efficacy</a:t>
            </a:r>
          </a:p>
        </p:txBody>
      </p:sp>
      <p:sp>
        <p:nvSpPr>
          <p:cNvPr id="4" name="Content Placeholder 3">
            <a:extLst>
              <a:ext uri="{FF2B5EF4-FFF2-40B4-BE49-F238E27FC236}">
                <a16:creationId xmlns:a16="http://schemas.microsoft.com/office/drawing/2014/main" id="{6E0E2B88-6461-5716-C7A6-0204C502DF8A}"/>
              </a:ext>
            </a:extLst>
          </p:cNvPr>
          <p:cNvSpPr>
            <a:spLocks noGrp="1"/>
          </p:cNvSpPr>
          <p:nvPr>
            <p:ph idx="1"/>
          </p:nvPr>
        </p:nvSpPr>
        <p:spPr>
          <a:xfrm>
            <a:off x="657235" y="1341440"/>
            <a:ext cx="10877529" cy="4650686"/>
          </a:xfrm>
        </p:spPr>
        <p:txBody>
          <a:bodyPr/>
          <a:lstStyle/>
          <a:p>
            <a:endParaRPr lang="en-US" sz="2400" dirty="0"/>
          </a:p>
          <a:p>
            <a:endParaRPr lang="en-US" sz="2400" dirty="0"/>
          </a:p>
          <a:p>
            <a:endParaRPr lang="en-US" sz="2400" dirty="0"/>
          </a:p>
          <a:p>
            <a:endParaRPr lang="en-US" sz="2400" dirty="0"/>
          </a:p>
          <a:p>
            <a:endParaRPr lang="en-US" sz="2400" dirty="0"/>
          </a:p>
          <a:p>
            <a:r>
              <a:rPr lang="en-US" sz="2400" dirty="0"/>
              <a:t>HER2 expression level did not predict response to T-</a:t>
            </a:r>
            <a:r>
              <a:rPr lang="en-US" sz="2400" dirty="0" err="1"/>
              <a:t>DXd</a:t>
            </a:r>
            <a:endParaRPr lang="en-US" sz="2400" dirty="0"/>
          </a:p>
          <a:p>
            <a:r>
              <a:rPr lang="en-US" sz="2400" dirty="0"/>
              <a:t>At 18 mo, 54.2% of those responding were still in response</a:t>
            </a:r>
          </a:p>
          <a:p>
            <a:r>
              <a:rPr lang="en-US" sz="2400" dirty="0"/>
              <a:t>Neither PFS nor OS are mature (60% and 57%, respectively)</a:t>
            </a:r>
          </a:p>
          <a:p>
            <a:endParaRPr lang="en-US" sz="2400" dirty="0"/>
          </a:p>
          <a:p>
            <a:endParaRPr lang="en-US" sz="2400" dirty="0"/>
          </a:p>
        </p:txBody>
      </p:sp>
      <p:sp>
        <p:nvSpPr>
          <p:cNvPr id="3" name="Text Box 11">
            <a:extLst>
              <a:ext uri="{FF2B5EF4-FFF2-40B4-BE49-F238E27FC236}">
                <a16:creationId xmlns:a16="http://schemas.microsoft.com/office/drawing/2014/main" id="{206F3BD2-895F-6E16-D54E-ADCF83AE1C0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 ESMO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654O.</a:t>
            </a:r>
          </a:p>
        </p:txBody>
      </p:sp>
      <p:graphicFrame>
        <p:nvGraphicFramePr>
          <p:cNvPr id="5" name="object 5">
            <a:extLst>
              <a:ext uri="{FF2B5EF4-FFF2-40B4-BE49-F238E27FC236}">
                <a16:creationId xmlns:a16="http://schemas.microsoft.com/office/drawing/2014/main" id="{7390920E-D730-2CA8-6191-D4DFCAF03277}"/>
              </a:ext>
            </a:extLst>
          </p:cNvPr>
          <p:cNvGraphicFramePr>
            <a:graphicFrameLocks noGrp="1"/>
          </p:cNvGraphicFramePr>
          <p:nvPr>
            <p:extLst>
              <p:ext uri="{D42A27DB-BD31-4B8C-83A1-F6EECF244321}">
                <p14:modId xmlns:p14="http://schemas.microsoft.com/office/powerpoint/2010/main" val="3138214061"/>
              </p:ext>
            </p:extLst>
          </p:nvPr>
        </p:nvGraphicFramePr>
        <p:xfrm>
          <a:off x="709796" y="1603375"/>
          <a:ext cx="10758304" cy="2214125"/>
        </p:xfrm>
        <a:graphic>
          <a:graphicData uri="http://schemas.openxmlformats.org/drawingml/2006/table">
            <a:tbl>
              <a:tblPr firstRow="1" bandRow="1">
                <a:tableStyleId>{EB344D84-9AFB-497E-A393-DC336BA19D2E}</a:tableStyleId>
              </a:tblPr>
              <a:tblGrid>
                <a:gridCol w="7364536">
                  <a:extLst>
                    <a:ext uri="{9D8B030D-6E8A-4147-A177-3AD203B41FA5}">
                      <a16:colId xmlns:a16="http://schemas.microsoft.com/office/drawing/2014/main" val="20000"/>
                    </a:ext>
                  </a:extLst>
                </a:gridCol>
                <a:gridCol w="3393768">
                  <a:extLst>
                    <a:ext uri="{9D8B030D-6E8A-4147-A177-3AD203B41FA5}">
                      <a16:colId xmlns:a16="http://schemas.microsoft.com/office/drawing/2014/main" val="20001"/>
                    </a:ext>
                  </a:extLst>
                </a:gridCol>
              </a:tblGrid>
              <a:tr h="617399">
                <a:tc>
                  <a:txBody>
                    <a:bodyPr/>
                    <a:lstStyle/>
                    <a:p>
                      <a:pPr marL="67310">
                        <a:lnSpc>
                          <a:spcPct val="100000"/>
                        </a:lnSpc>
                        <a:spcBef>
                          <a:spcPts val="0"/>
                        </a:spcBef>
                      </a:pPr>
                      <a:r>
                        <a:rPr lang="en-US" sz="2000" b="1" dirty="0">
                          <a:solidFill>
                            <a:schemeClr val="tx1"/>
                          </a:solidFill>
                        </a:rPr>
                        <a:t>Outcome</a:t>
                      </a:r>
                      <a:endParaRPr sz="2000" b="1"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marL="553085" marR="288290" indent="-259079" algn="ctr">
                        <a:lnSpc>
                          <a:spcPct val="100000"/>
                        </a:lnSpc>
                        <a:spcBef>
                          <a:spcPts val="0"/>
                        </a:spcBef>
                      </a:pPr>
                      <a:r>
                        <a:rPr lang="en-US" sz="2000" b="1" spc="0" baseline="0" dirty="0">
                          <a:solidFill>
                            <a:schemeClr val="tx1"/>
                          </a:solidFill>
                        </a:rPr>
                        <a:t>T-DXd </a:t>
                      </a:r>
                      <a:br>
                        <a:rPr lang="en-US" sz="2000" b="1" spc="0" baseline="0" dirty="0">
                          <a:solidFill>
                            <a:schemeClr val="tx1"/>
                          </a:solidFill>
                        </a:rPr>
                      </a:br>
                      <a:r>
                        <a:rPr lang="en-US" sz="2000" b="1" spc="0" baseline="0" dirty="0">
                          <a:solidFill>
                            <a:schemeClr val="tx1"/>
                          </a:solidFill>
                        </a:rPr>
                        <a:t>All Patients (N = 102)</a:t>
                      </a:r>
                      <a:endParaRPr sz="2000" b="1" spc="0" baseline="0" dirty="0">
                        <a:solidFill>
                          <a:schemeClr val="tx1"/>
                        </a:solidFill>
                        <a:latin typeface="Calibri" panose="020F0502020204030204" pitchFamily="34" charset="0"/>
                        <a:cs typeface="Calibri" panose="020F0502020204030204" pitchFamily="34" charset="0"/>
                      </a:endParaRPr>
                    </a:p>
                  </a:txBody>
                  <a:tcPr marL="0" marR="0" marT="22225" marB="0">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95575">
                <a:tc>
                  <a:txBody>
                    <a:bodyPr/>
                    <a:lstStyle/>
                    <a:p>
                      <a:pPr marL="67945">
                        <a:lnSpc>
                          <a:spcPct val="100000"/>
                        </a:lnSpc>
                        <a:spcBef>
                          <a:spcPts val="0"/>
                        </a:spcBef>
                      </a:pPr>
                      <a:r>
                        <a:rPr lang="en-US" sz="2000" b="0" dirty="0">
                          <a:solidFill>
                            <a:schemeClr val="bg1"/>
                          </a:solidFill>
                        </a:rPr>
                        <a:t>Confirmed ORR by ICR, % (95% CI)</a:t>
                      </a:r>
                      <a:endParaRPr lang="en-US" sz="2000" b="0" dirty="0">
                        <a:solidFill>
                          <a:schemeClr val="bg1"/>
                        </a:solidFill>
                        <a:latin typeface="Calibri" panose="020F0502020204030204" pitchFamily="34" charset="0"/>
                        <a:cs typeface="Calibri" panose="020F0502020204030204" pitchFamily="34" charset="0"/>
                      </a:endParaRPr>
                    </a:p>
                  </a:txBody>
                  <a:tcPr marL="0" marR="0" marT="90170" marB="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2000" spc="0" dirty="0">
                          <a:solidFill>
                            <a:schemeClr val="bg1"/>
                          </a:solidFill>
                        </a:rPr>
                        <a:t>29.4 (20.8-39.3)</a:t>
                      </a:r>
                      <a:endParaRPr sz="2000" spc="0" dirty="0">
                        <a:solidFill>
                          <a:schemeClr val="bg1"/>
                        </a:solidFill>
                        <a:latin typeface="Calibri" panose="020F0502020204030204" pitchFamily="34" charset="0"/>
                        <a:cs typeface="Calibri" panose="020F0502020204030204" pitchFamily="34" charset="0"/>
                      </a:endParaRPr>
                    </a:p>
                  </a:txBody>
                  <a:tcPr marL="0" marR="0" marT="29845" marB="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395575">
                <a:tc>
                  <a:txBody>
                    <a:bodyPr/>
                    <a:lstStyle/>
                    <a:p>
                      <a:pPr marL="158750" marR="0" indent="-101600" algn="l" defTabSz="914400" rtl="0" eaLnBrk="1" fontAlgn="auto" latinLnBrk="0" hangingPunct="1">
                        <a:lnSpc>
                          <a:spcPct val="100000"/>
                        </a:lnSpc>
                        <a:spcBef>
                          <a:spcPts val="0"/>
                        </a:spcBef>
                        <a:spcAft>
                          <a:spcPts val="0"/>
                        </a:spcAft>
                        <a:buClrTx/>
                        <a:buSzTx/>
                        <a:buFontTx/>
                        <a:buNone/>
                        <a:tabLst/>
                        <a:defRPr/>
                      </a:pPr>
                      <a:r>
                        <a:rPr lang="en-US" sz="2000" b="0" spc="-25" dirty="0">
                          <a:solidFill>
                            <a:schemeClr val="bg1"/>
                          </a:solidFill>
                        </a:rPr>
                        <a:t>Median </a:t>
                      </a:r>
                      <a:r>
                        <a:rPr lang="en-US" sz="2000" b="0" spc="-25" dirty="0" err="1">
                          <a:solidFill>
                            <a:schemeClr val="bg1"/>
                          </a:solidFill>
                        </a:rPr>
                        <a:t>DoR</a:t>
                      </a:r>
                      <a:r>
                        <a:rPr lang="en-US" sz="2000" b="0" spc="-25" dirty="0">
                          <a:solidFill>
                            <a:schemeClr val="bg1"/>
                          </a:solidFill>
                        </a:rPr>
                        <a:t> by ICR, </a:t>
                      </a:r>
                      <a:r>
                        <a:rPr lang="en-US" sz="2000" b="0" spc="-25" dirty="0" err="1">
                          <a:solidFill>
                            <a:schemeClr val="bg1"/>
                          </a:solidFill>
                        </a:rPr>
                        <a:t>mo</a:t>
                      </a:r>
                      <a:endParaRPr lang="en-US" sz="2000" b="0" spc="-25" dirty="0">
                        <a:solidFill>
                          <a:schemeClr val="bg1"/>
                        </a:solidFill>
                        <a:latin typeface="Calibri" panose="020F0502020204030204" pitchFamily="34" charset="0"/>
                        <a:cs typeface="Calibri" panose="020F0502020204030204" pitchFamily="34" charset="0"/>
                      </a:endParaRP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2000" spc="0" dirty="0">
                          <a:solidFill>
                            <a:schemeClr val="bg1"/>
                          </a:solidFill>
                        </a:rPr>
                        <a:t>NR</a:t>
                      </a:r>
                      <a:endParaRPr sz="2000" spc="0" dirty="0">
                        <a:solidFill>
                          <a:schemeClr val="bg1"/>
                        </a:solidFill>
                        <a:latin typeface="Calibri" panose="020F0502020204030204" pitchFamily="34" charset="0"/>
                        <a:cs typeface="Calibri" panose="020F0502020204030204" pitchFamily="34" charset="0"/>
                      </a:endParaRPr>
                    </a:p>
                  </a:txBody>
                  <a:tcPr marL="0" marR="0" marT="1016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95575">
                <a:tc>
                  <a:txBody>
                    <a:bodyPr/>
                    <a:lstStyle/>
                    <a:p>
                      <a:pPr marL="157163" marR="0" lvl="0" indent="-98425"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rPr>
                        <a:t>Median PFS by ICR, </a:t>
                      </a:r>
                      <a:r>
                        <a:rPr lang="en-US" sz="2000" b="0" dirty="0" err="1">
                          <a:solidFill>
                            <a:schemeClr val="bg1"/>
                          </a:solidFill>
                        </a:rPr>
                        <a:t>mo</a:t>
                      </a:r>
                      <a:r>
                        <a:rPr lang="en-US" sz="2000" b="0" dirty="0">
                          <a:solidFill>
                            <a:schemeClr val="bg1"/>
                          </a:solidFill>
                        </a:rPr>
                        <a:t> (95% CI)</a:t>
                      </a:r>
                      <a:endParaRPr lang="en-US" sz="2000" b="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2000" spc="0" dirty="0">
                          <a:solidFill>
                            <a:schemeClr val="bg1"/>
                          </a:solidFill>
                        </a:rPr>
                        <a:t>5.4 (2.7-7.1)</a:t>
                      </a:r>
                      <a:endParaRPr sz="2000" spc="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395575">
                <a:tc>
                  <a:txBody>
                    <a:bodyPr/>
                    <a:lstStyle/>
                    <a:p>
                      <a:pPr marL="157163" marR="0" lvl="0" indent="-106363"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rPr>
                        <a:t>Median OS, </a:t>
                      </a:r>
                      <a:r>
                        <a:rPr lang="en-US" sz="2000" b="0" dirty="0" err="1">
                          <a:solidFill>
                            <a:schemeClr val="bg1"/>
                          </a:solidFill>
                        </a:rPr>
                        <a:t>mo</a:t>
                      </a:r>
                      <a:r>
                        <a:rPr lang="en-US" sz="2000" b="0" dirty="0">
                          <a:solidFill>
                            <a:schemeClr val="bg1"/>
                          </a:solidFill>
                        </a:rPr>
                        <a:t> (95% CI)</a:t>
                      </a:r>
                      <a:endParaRPr lang="en-US" sz="2000" b="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2000" spc="0" dirty="0">
                          <a:solidFill>
                            <a:schemeClr val="bg1"/>
                          </a:solidFill>
                        </a:rPr>
                        <a:t>10.9 (8.3-14.9)</a:t>
                      </a:r>
                      <a:endParaRPr sz="2000" spc="0" dirty="0">
                        <a:solidFill>
                          <a:schemeClr val="bg1"/>
                        </a:solidFill>
                        <a:latin typeface="Calibri" panose="020F0502020204030204" pitchFamily="34" charset="0"/>
                        <a:cs typeface="Calibri" panose="020F0502020204030204" pitchFamily="34" charset="0"/>
                      </a:endParaRPr>
                    </a:p>
                  </a:txBody>
                  <a:tcPr marL="0" marR="0" marT="10795" marB="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DESTINY-PanTumor01: Safety</a:t>
            </a:r>
          </a:p>
        </p:txBody>
      </p:sp>
      <p:sp>
        <p:nvSpPr>
          <p:cNvPr id="6" name="Text Box 11">
            <a:extLst>
              <a:ext uri="{FF2B5EF4-FFF2-40B4-BE49-F238E27FC236}">
                <a16:creationId xmlns:a16="http://schemas.microsoft.com/office/drawing/2014/main" id="{609375FE-0AFE-38FA-7258-1E185732B66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 ESMO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654O.</a:t>
            </a:r>
          </a:p>
        </p:txBody>
      </p:sp>
      <p:graphicFrame>
        <p:nvGraphicFramePr>
          <p:cNvPr id="8" name="object 5">
            <a:extLst>
              <a:ext uri="{FF2B5EF4-FFF2-40B4-BE49-F238E27FC236}">
                <a16:creationId xmlns:a16="http://schemas.microsoft.com/office/drawing/2014/main" id="{AFB82A31-F6C5-9AB7-C500-8541153D791D}"/>
              </a:ext>
            </a:extLst>
          </p:cNvPr>
          <p:cNvGraphicFramePr>
            <a:graphicFrameLocks noGrp="1"/>
          </p:cNvGraphicFramePr>
          <p:nvPr>
            <p:extLst>
              <p:ext uri="{D42A27DB-BD31-4B8C-83A1-F6EECF244321}">
                <p14:modId xmlns:p14="http://schemas.microsoft.com/office/powerpoint/2010/main" val="1107744273"/>
              </p:ext>
            </p:extLst>
          </p:nvPr>
        </p:nvGraphicFramePr>
        <p:xfrm>
          <a:off x="709795" y="1424568"/>
          <a:ext cx="5355016" cy="3122041"/>
        </p:xfrm>
        <a:graphic>
          <a:graphicData uri="http://schemas.openxmlformats.org/drawingml/2006/table">
            <a:tbl>
              <a:tblPr firstRow="1" bandRow="1">
                <a:tableStyleId>{2D5ABB26-0587-4C30-8999-92F81FD0307C}</a:tableStyleId>
              </a:tblPr>
              <a:tblGrid>
                <a:gridCol w="3160456">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tblGrid>
              <a:tr h="320040">
                <a:tc>
                  <a:txBody>
                    <a:bodyPr/>
                    <a:lstStyle/>
                    <a:p>
                      <a:pPr marL="67310">
                        <a:lnSpc>
                          <a:spcPct val="100000"/>
                        </a:lnSpc>
                        <a:spcBef>
                          <a:spcPts val="0"/>
                        </a:spcBef>
                      </a:pPr>
                      <a:r>
                        <a:rPr lang="en-US" sz="1600" b="1" dirty="0">
                          <a:solidFill>
                            <a:schemeClr val="tx1"/>
                          </a:solidFill>
                          <a:latin typeface="Calibri" panose="020F0502020204030204" pitchFamily="34" charset="0"/>
                          <a:cs typeface="Calibri" panose="020F0502020204030204" pitchFamily="34" charset="0"/>
                        </a:rPr>
                        <a:t>Drug-Related TEAEs, n (%)</a:t>
                      </a:r>
                      <a:endParaRPr sz="1600" b="1"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a:noFill/>
                    </a:lnT>
                    <a:lnB w="9525">
                      <a:noFill/>
                      <a:prstDash val="solid"/>
                    </a:lnB>
                    <a:lnTlToBr w="12700" cmpd="sng">
                      <a:noFill/>
                      <a:prstDash val="solid"/>
                    </a:lnTlToBr>
                    <a:lnBlToTr w="12700" cmpd="sng">
                      <a:noFill/>
                      <a:prstDash val="solid"/>
                    </a:lnBlToTr>
                    <a:solidFill>
                      <a:schemeClr val="accent3"/>
                    </a:solidFill>
                  </a:tcPr>
                </a:tc>
                <a:tc>
                  <a:txBody>
                    <a:bodyPr/>
                    <a:lstStyle/>
                    <a:p>
                      <a:pPr marL="553085" marR="288290" indent="-259079" algn="ctr">
                        <a:lnSpc>
                          <a:spcPct val="100000"/>
                        </a:lnSpc>
                        <a:spcBef>
                          <a:spcPts val="0"/>
                        </a:spcBef>
                      </a:pPr>
                      <a:r>
                        <a:rPr lang="en-US" sz="1600" b="1" spc="0" baseline="0" dirty="0">
                          <a:solidFill>
                            <a:schemeClr val="tx1"/>
                          </a:solidFill>
                          <a:latin typeface="Calibri" panose="020F0502020204030204" pitchFamily="34" charset="0"/>
                          <a:cs typeface="Calibri" panose="020F0502020204030204" pitchFamily="34" charset="0"/>
                        </a:rPr>
                        <a:t>T-DXd, All Patients </a:t>
                      </a:r>
                      <a:br>
                        <a:rPr lang="en-US" sz="1600" b="1" spc="0" baseline="0" dirty="0">
                          <a:solidFill>
                            <a:schemeClr val="tx1"/>
                          </a:solidFill>
                          <a:latin typeface="Calibri" panose="020F0502020204030204" pitchFamily="34" charset="0"/>
                          <a:cs typeface="Calibri" panose="020F0502020204030204" pitchFamily="34" charset="0"/>
                        </a:rPr>
                      </a:br>
                      <a:r>
                        <a:rPr lang="en-US" sz="1600" b="1" spc="0" baseline="0" dirty="0">
                          <a:solidFill>
                            <a:schemeClr val="tx1"/>
                          </a:solidFill>
                          <a:latin typeface="Calibri" panose="020F0502020204030204" pitchFamily="34" charset="0"/>
                          <a:cs typeface="Calibri" panose="020F0502020204030204" pitchFamily="34" charset="0"/>
                        </a:rPr>
                        <a:t>(N = 102)</a:t>
                      </a:r>
                      <a:endParaRPr sz="1600" spc="0" baseline="0" dirty="0">
                        <a:solidFill>
                          <a:schemeClr val="tx1"/>
                        </a:solidFill>
                        <a:latin typeface="Calibri" panose="020F0502020204030204" pitchFamily="34" charset="0"/>
                        <a:cs typeface="Calibri" panose="020F0502020204030204" pitchFamily="34" charset="0"/>
                      </a:endParaRPr>
                    </a:p>
                  </a:txBody>
                  <a:tcPr marL="0" marR="0" marT="22225" marB="0">
                    <a:lnL>
                      <a:noFill/>
                    </a:lnL>
                    <a:lnR w="12700">
                      <a:noFill/>
                      <a:prstDash val="solid"/>
                    </a:lnR>
                    <a:lnT>
                      <a:noFill/>
                    </a:lnT>
                    <a:lnB w="9525">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20040">
                <a:tc>
                  <a:txBody>
                    <a:bodyPr/>
                    <a:lstStyle/>
                    <a:p>
                      <a:pPr marL="67945">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Any</a:t>
                      </a:r>
                    </a:p>
                  </a:txBody>
                  <a:tcPr marL="0" marR="0" marT="9144" marB="9144" anchor="ctr">
                    <a:lnL>
                      <a:noFill/>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79 (77.5)</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w="9525">
                      <a:noFill/>
                      <a:prstDash val="solid"/>
                    </a:lnT>
                    <a:lnB w="9525">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320040">
                <a:tc>
                  <a:txBody>
                    <a:bodyPr/>
                    <a:lstStyle/>
                    <a:p>
                      <a:pPr marL="284163" marR="0" lvl="0" indent="-171450" algn="l" defTabSz="914400" rtl="0" eaLnBrk="1" fontAlgn="base" latinLnBrk="0" hangingPunct="1">
                        <a:lnSpc>
                          <a:spcPct val="100000"/>
                        </a:lnSpc>
                        <a:spcBef>
                          <a:spcPts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Grade ≥3</a:t>
                      </a:r>
                    </a:p>
                  </a:txBody>
                  <a:tcPr marL="0" marR="0" marT="9144" marB="9144" anchor="ctr">
                    <a:lnL>
                      <a:noFill/>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26 (25.5)</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Serious TEAEs</a:t>
                      </a:r>
                    </a:p>
                  </a:txBody>
                  <a:tcPr marL="0" marR="0" marT="9144" marB="9144" anchor="ctr">
                    <a:lnL>
                      <a:noFill/>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10 (9.8)</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1072211"/>
                  </a:ext>
                </a:extLst>
              </a:tr>
              <a:tr h="320040">
                <a:tc>
                  <a:txBody>
                    <a:bodyPr/>
                    <a:lstStyle/>
                    <a:p>
                      <a:pPr marL="63500" indent="-635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TEAEs associated with discontinuation</a:t>
                      </a:r>
                    </a:p>
                  </a:txBody>
                  <a:tcPr marL="0" marR="0" marT="9144" marB="9144" anchor="ctr">
                    <a:lnL>
                      <a:noFill/>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8 (7.8)</a:t>
                      </a: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0165090"/>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TEAEs associated with interruptions</a:t>
                      </a:r>
                    </a:p>
                  </a:txBody>
                  <a:tcPr marL="0" marR="0" marT="9144" marB="9144" anchor="ctr">
                    <a:lnL>
                      <a:noFill/>
                    </a:lnL>
                    <a:lnR w="9525">
                      <a:noFill/>
                      <a:prstDash val="solid"/>
                    </a:lnR>
                    <a:lnT w="9525">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15 (14.7)</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w="9525">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320040">
                <a:tc>
                  <a:txBody>
                    <a:bodyPr/>
                    <a:lstStyle/>
                    <a:p>
                      <a:pPr marL="63500" indent="-635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TEAEs associated with dose reductions</a:t>
                      </a:r>
                    </a:p>
                  </a:txBody>
                  <a:tcPr marL="0" marR="0" marT="9144" marB="9144" anchor="ctr">
                    <a:lnL>
                      <a:noFill/>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13 (12.7)</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7"/>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TEAEs associated with death</a:t>
                      </a:r>
                    </a:p>
                  </a:txBody>
                  <a:tcPr marL="0" marR="0" marT="9144" marB="9144" anchor="ctr">
                    <a:lnL>
                      <a:noFill/>
                    </a:lnL>
                    <a:lnR w="9525">
                      <a:noFill/>
                      <a:prstDash val="solid"/>
                    </a:lnR>
                    <a:lnT>
                      <a:noFill/>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2 (2.0)</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9"/>
                  </a:ext>
                </a:extLst>
              </a:tr>
            </a:tbl>
          </a:graphicData>
        </a:graphic>
      </p:graphicFrame>
      <p:graphicFrame>
        <p:nvGraphicFramePr>
          <p:cNvPr id="3" name="object 5">
            <a:extLst>
              <a:ext uri="{FF2B5EF4-FFF2-40B4-BE49-F238E27FC236}">
                <a16:creationId xmlns:a16="http://schemas.microsoft.com/office/drawing/2014/main" id="{397603A6-2D91-1FB5-BA6C-DB60D15F0F7D}"/>
              </a:ext>
            </a:extLst>
          </p:cNvPr>
          <p:cNvGraphicFramePr>
            <a:graphicFrameLocks noGrp="1"/>
          </p:cNvGraphicFramePr>
          <p:nvPr>
            <p:extLst>
              <p:ext uri="{D42A27DB-BD31-4B8C-83A1-F6EECF244321}">
                <p14:modId xmlns:p14="http://schemas.microsoft.com/office/powerpoint/2010/main" val="3214384940"/>
              </p:ext>
            </p:extLst>
          </p:nvPr>
        </p:nvGraphicFramePr>
        <p:xfrm>
          <a:off x="6230677" y="1424568"/>
          <a:ext cx="5251526" cy="4670425"/>
        </p:xfrm>
        <a:graphic>
          <a:graphicData uri="http://schemas.openxmlformats.org/drawingml/2006/table">
            <a:tbl>
              <a:tblPr firstRow="1" bandRow="1">
                <a:tableStyleId>{2D5ABB26-0587-4C30-8999-92F81FD0307C}</a:tableStyleId>
              </a:tblPr>
              <a:tblGrid>
                <a:gridCol w="2508326">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3521508237"/>
                    </a:ext>
                  </a:extLst>
                </a:gridCol>
              </a:tblGrid>
              <a:tr h="320040">
                <a:tc>
                  <a:txBody>
                    <a:bodyPr/>
                    <a:lstStyle/>
                    <a:p>
                      <a:pPr marL="67310">
                        <a:lnSpc>
                          <a:spcPct val="100000"/>
                        </a:lnSpc>
                        <a:spcBef>
                          <a:spcPts val="0"/>
                        </a:spcBef>
                      </a:pPr>
                      <a:r>
                        <a:rPr lang="en-US" sz="1600" b="1" dirty="0">
                          <a:solidFill>
                            <a:schemeClr val="tx1"/>
                          </a:solidFill>
                          <a:latin typeface="Calibri" panose="020F0502020204030204" pitchFamily="34" charset="0"/>
                          <a:cs typeface="Calibri" panose="020F0502020204030204" pitchFamily="34" charset="0"/>
                        </a:rPr>
                        <a:t>Drug-Related TEAEs in &gt;10%, %</a:t>
                      </a:r>
                      <a:endParaRPr sz="1600" b="1"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a:noFill/>
                    </a:lnT>
                    <a:lnB w="9525">
                      <a:noFill/>
                      <a:prstDash val="solid"/>
                    </a:lnB>
                    <a:lnTlToBr w="12700" cmpd="sng">
                      <a:noFill/>
                      <a:prstDash val="solid"/>
                    </a:lnTlToBr>
                    <a:lnBlToTr w="12700" cmpd="sng">
                      <a:noFill/>
                      <a:prstDash val="solid"/>
                    </a:lnBlToTr>
                    <a:solidFill>
                      <a:schemeClr val="accent3"/>
                    </a:solidFill>
                  </a:tcPr>
                </a:tc>
                <a:tc gridSpan="2">
                  <a:txBody>
                    <a:bodyPr/>
                    <a:lstStyle/>
                    <a:p>
                      <a:pPr marL="287338" marR="288290" indent="6350" algn="ctr">
                        <a:lnSpc>
                          <a:spcPct val="100000"/>
                        </a:lnSpc>
                        <a:spcBef>
                          <a:spcPts val="0"/>
                        </a:spcBef>
                      </a:pPr>
                      <a:r>
                        <a:rPr lang="en-US" sz="1600" b="1" spc="0" baseline="0" dirty="0">
                          <a:solidFill>
                            <a:schemeClr val="tx1"/>
                          </a:solidFill>
                          <a:latin typeface="Calibri" panose="020F0502020204030204" pitchFamily="34" charset="0"/>
                          <a:cs typeface="Calibri" panose="020F0502020204030204" pitchFamily="34" charset="0"/>
                        </a:rPr>
                        <a:t>T-DXd, All Patients </a:t>
                      </a:r>
                      <a:br>
                        <a:rPr lang="en-US" sz="1600" b="1" spc="0" baseline="0" dirty="0">
                          <a:solidFill>
                            <a:schemeClr val="tx1"/>
                          </a:solidFill>
                          <a:latin typeface="Calibri" panose="020F0502020204030204" pitchFamily="34" charset="0"/>
                          <a:cs typeface="Calibri" panose="020F0502020204030204" pitchFamily="34" charset="0"/>
                        </a:rPr>
                      </a:br>
                      <a:r>
                        <a:rPr lang="en-US" sz="1600" b="1" spc="0" baseline="0" dirty="0">
                          <a:solidFill>
                            <a:schemeClr val="tx1"/>
                          </a:solidFill>
                          <a:latin typeface="Calibri" panose="020F0502020204030204" pitchFamily="34" charset="0"/>
                          <a:cs typeface="Calibri" panose="020F0502020204030204" pitchFamily="34" charset="0"/>
                        </a:rPr>
                        <a:t>(N = 102)</a:t>
                      </a:r>
                      <a:endParaRPr sz="1600" spc="0" baseline="0" dirty="0">
                        <a:solidFill>
                          <a:schemeClr val="tx1"/>
                        </a:solidFill>
                        <a:latin typeface="Calibri" panose="020F0502020204030204" pitchFamily="34" charset="0"/>
                        <a:cs typeface="Calibri" panose="020F0502020204030204" pitchFamily="34" charset="0"/>
                      </a:endParaRPr>
                    </a:p>
                  </a:txBody>
                  <a:tcPr marL="0" marR="0" marT="22225" marB="0">
                    <a:lnL>
                      <a:noFill/>
                    </a:lnL>
                    <a:lnR w="12700">
                      <a:noFill/>
                      <a:prstDash val="solid"/>
                    </a:lnR>
                    <a:lnT>
                      <a:noFill/>
                    </a:lnT>
                    <a:lnB w="9525">
                      <a:noFill/>
                      <a:prstDash val="solid"/>
                    </a:lnB>
                    <a:lnTlToBr w="12700" cmpd="sng">
                      <a:noFill/>
                      <a:prstDash val="solid"/>
                    </a:lnTlToBr>
                    <a:lnBlToTr w="12700" cmpd="sng">
                      <a:noFill/>
                      <a:prstDash val="solid"/>
                    </a:lnBlToTr>
                    <a:solidFill>
                      <a:schemeClr val="accent3"/>
                    </a:solidFill>
                  </a:tcPr>
                </a:tc>
                <a:tc hMerge="1">
                  <a:txBody>
                    <a:bodyPr/>
                    <a:lstStyle/>
                    <a:p>
                      <a:pPr marL="287338" marR="288290" indent="6350" algn="ctr">
                        <a:lnSpc>
                          <a:spcPct val="100000"/>
                        </a:lnSpc>
                        <a:spcBef>
                          <a:spcPts val="0"/>
                        </a:spcBef>
                      </a:pPr>
                      <a:endParaRPr sz="1400" spc="0" baseline="0" dirty="0">
                        <a:solidFill>
                          <a:schemeClr val="tx1"/>
                        </a:solidFill>
                        <a:latin typeface="Calibri" panose="020F0502020204030204" pitchFamily="34" charset="0"/>
                        <a:cs typeface="Calibri" panose="020F0502020204030204" pitchFamily="34" charset="0"/>
                      </a:endParaRPr>
                    </a:p>
                  </a:txBody>
                  <a:tcPr marL="0" marR="0" marT="22225" marB="0">
                    <a:lnL>
                      <a:noFill/>
                    </a:lnL>
                    <a:lnR w="12700">
                      <a:noFill/>
                      <a:prstDash val="solid"/>
                    </a:lnR>
                    <a:lnT>
                      <a:noFill/>
                    </a:lnT>
                    <a:lnB w="9525">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20040">
                <a:tc>
                  <a:txBody>
                    <a:bodyPr/>
                    <a:lstStyle/>
                    <a:p>
                      <a:pPr marL="67310">
                        <a:lnSpc>
                          <a:spcPct val="100000"/>
                        </a:lnSpc>
                        <a:spcBef>
                          <a:spcPts val="0"/>
                        </a:spcBef>
                      </a:pPr>
                      <a:endParaRPr sz="1600" b="1" dirty="0">
                        <a:solidFill>
                          <a:schemeClr val="tx1"/>
                        </a:solidFill>
                        <a:latin typeface="Calibri" panose="020F0502020204030204" pitchFamily="34" charset="0"/>
                        <a:cs typeface="Calibri" panose="020F0502020204030204" pitchFamily="34" charset="0"/>
                      </a:endParaRPr>
                    </a:p>
                  </a:txBody>
                  <a:tcPr marL="0" marR="0" marT="0" marB="0" anchor="ctr">
                    <a:lnL>
                      <a:noFill/>
                    </a:lnL>
                    <a:lnR>
                      <a:noFill/>
                    </a:lnR>
                    <a:lnT>
                      <a:noFill/>
                    </a:lnT>
                    <a:lnB w="9525">
                      <a:noFill/>
                      <a:prstDash val="solid"/>
                    </a:lnB>
                    <a:lnTlToBr w="12700" cmpd="sng">
                      <a:noFill/>
                      <a:prstDash val="solid"/>
                    </a:lnTlToBr>
                    <a:lnBlToTr w="12700" cmpd="sng">
                      <a:noFill/>
                      <a:prstDash val="solid"/>
                    </a:lnBlToTr>
                    <a:solidFill>
                      <a:schemeClr val="accent3"/>
                    </a:solidFill>
                  </a:tcPr>
                </a:tc>
                <a:tc>
                  <a:txBody>
                    <a:bodyPr/>
                    <a:lstStyle/>
                    <a:p>
                      <a:pPr marL="287338" marR="288290" indent="6350" algn="ctr">
                        <a:lnSpc>
                          <a:spcPct val="100000"/>
                        </a:lnSpc>
                        <a:spcBef>
                          <a:spcPts val="0"/>
                        </a:spcBef>
                      </a:pPr>
                      <a:r>
                        <a:rPr lang="en-US" sz="1600" b="1" spc="0" baseline="0" dirty="0">
                          <a:solidFill>
                            <a:schemeClr val="tx1"/>
                          </a:solidFill>
                          <a:latin typeface="Calibri" panose="020F0502020204030204" pitchFamily="34" charset="0"/>
                          <a:cs typeface="Calibri" panose="020F0502020204030204" pitchFamily="34" charset="0"/>
                        </a:rPr>
                        <a:t>Any</a:t>
                      </a:r>
                      <a:endParaRPr sz="1600" b="1" spc="0" baseline="0" dirty="0">
                        <a:solidFill>
                          <a:schemeClr val="tx1"/>
                        </a:solidFill>
                        <a:latin typeface="Calibri" panose="020F0502020204030204" pitchFamily="34" charset="0"/>
                        <a:cs typeface="Calibri" panose="020F0502020204030204" pitchFamily="34" charset="0"/>
                      </a:endParaRPr>
                    </a:p>
                  </a:txBody>
                  <a:tcPr marL="0" marR="0" marT="22225" marB="0">
                    <a:lnL>
                      <a:noFill/>
                    </a:lnL>
                    <a:lnR w="12700">
                      <a:noFill/>
                      <a:prstDash val="solid"/>
                    </a:lnR>
                    <a:lnT>
                      <a:noFill/>
                    </a:lnT>
                    <a:lnB w="9525">
                      <a:noFill/>
                      <a:prstDash val="solid"/>
                    </a:lnB>
                    <a:lnTlToBr w="12700" cmpd="sng">
                      <a:noFill/>
                      <a:prstDash val="solid"/>
                    </a:lnTlToBr>
                    <a:lnBlToTr w="12700" cmpd="sng">
                      <a:noFill/>
                      <a:prstDash val="solid"/>
                    </a:lnBlToTr>
                    <a:solidFill>
                      <a:schemeClr val="accent3">
                        <a:lumMod val="60000"/>
                        <a:lumOff val="40000"/>
                      </a:schemeClr>
                    </a:solidFill>
                  </a:tcPr>
                </a:tc>
                <a:tc>
                  <a:txBody>
                    <a:bodyPr/>
                    <a:lstStyle/>
                    <a:p>
                      <a:pPr marL="287338" marR="288290" indent="6350" algn="ctr">
                        <a:lnSpc>
                          <a:spcPct val="100000"/>
                        </a:lnSpc>
                        <a:spcBef>
                          <a:spcPts val="0"/>
                        </a:spcBef>
                      </a:pPr>
                      <a:r>
                        <a:rPr lang="en-US" sz="1600" b="1" spc="0" baseline="0" dirty="0">
                          <a:solidFill>
                            <a:schemeClr val="tx1"/>
                          </a:solidFill>
                          <a:latin typeface="Calibri" panose="020F0502020204030204" pitchFamily="34" charset="0"/>
                          <a:cs typeface="Calibri" panose="020F0502020204030204" pitchFamily="34" charset="0"/>
                        </a:rPr>
                        <a:t>Grade ≥3</a:t>
                      </a:r>
                      <a:endParaRPr sz="1600" b="1" spc="0" baseline="0" dirty="0">
                        <a:solidFill>
                          <a:schemeClr val="tx1"/>
                        </a:solidFill>
                        <a:latin typeface="Calibri" panose="020F0502020204030204" pitchFamily="34" charset="0"/>
                        <a:cs typeface="Calibri" panose="020F0502020204030204" pitchFamily="34" charset="0"/>
                      </a:endParaRPr>
                    </a:p>
                  </a:txBody>
                  <a:tcPr marL="0" marR="0" marT="22225" marB="0">
                    <a:lnL>
                      <a:noFill/>
                    </a:lnL>
                    <a:lnR w="12700">
                      <a:noFill/>
                      <a:prstDash val="solid"/>
                    </a:lnR>
                    <a:lnT>
                      <a:noFill/>
                    </a:lnT>
                    <a:lnB w="9525">
                      <a:noFill/>
                      <a:prstDash val="soli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652238189"/>
                  </a:ext>
                </a:extLst>
              </a:tr>
              <a:tr h="320040">
                <a:tc>
                  <a:txBody>
                    <a:bodyPr/>
                    <a:lstStyle/>
                    <a:p>
                      <a:pPr marL="67945">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Nausea</a:t>
                      </a:r>
                    </a:p>
                  </a:txBody>
                  <a:tcPr marL="0" marR="0" marT="9144" marB="9144" anchor="ctr">
                    <a:lnL>
                      <a:noFill/>
                    </a:lnL>
                    <a:lnR w="9525">
                      <a:noFill/>
                      <a:prstDash val="solid"/>
                    </a:lnR>
                    <a:lnT w="9525">
                      <a:noFill/>
                      <a:prstDash val="solid"/>
                    </a:lnT>
                    <a:lnB w="9525">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38.2</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w="9525">
                      <a:noFill/>
                      <a:prstDash val="solid"/>
                    </a:lnT>
                    <a:lnB w="9525">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2.0</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w="9525">
                      <a:noFill/>
                      <a:prstDash val="solid"/>
                    </a:lnT>
                    <a:lnB w="9525">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Fatigue</a:t>
                      </a:r>
                    </a:p>
                  </a:txBody>
                  <a:tcPr marL="0" marR="0" marT="9144" marB="9144" anchor="ctr">
                    <a:lnL>
                      <a:noFill/>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24.5</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1.0</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Diarrhea</a:t>
                      </a:r>
                    </a:p>
                  </a:txBody>
                  <a:tcPr marL="0" marR="0" marT="9144" marB="9144" anchor="ctr">
                    <a:lnL>
                      <a:noFill/>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22.5</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2.0</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1072211"/>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Alopecia</a:t>
                      </a:r>
                    </a:p>
                  </a:txBody>
                  <a:tcPr marL="0" marR="0" marT="9144" marB="9144" anchor="ctr">
                    <a:lnL>
                      <a:noFill/>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16.7</a:t>
                      </a: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0</a:t>
                      </a:r>
                    </a:p>
                  </a:txBody>
                  <a:tcPr marL="0" marR="0" marT="9144" marB="9144"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0165090"/>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Anemia</a:t>
                      </a:r>
                    </a:p>
                  </a:txBody>
                  <a:tcPr marL="0" marR="0" marT="9144" marB="9144" anchor="ctr">
                    <a:lnL>
                      <a:noFill/>
                    </a:lnL>
                    <a:lnR w="9525">
                      <a:noFill/>
                      <a:prstDash val="solid"/>
                    </a:lnR>
                    <a:lnT w="9525">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14.7</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w="9525">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4.9</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w="9525">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Decreased appetite</a:t>
                      </a:r>
                    </a:p>
                  </a:txBody>
                  <a:tcPr marL="0" marR="0" marT="9144" marB="9144" anchor="ctr">
                    <a:lnL>
                      <a:noFill/>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13.7</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0</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7"/>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Decreased neutrophil count</a:t>
                      </a:r>
                    </a:p>
                  </a:txBody>
                  <a:tcPr marL="0" marR="0" marT="9144" marB="9144" anchor="ctr">
                    <a:lnL>
                      <a:noFill/>
                    </a:lnL>
                    <a:lnR w="9525">
                      <a:noFill/>
                      <a:prstDash val="solid"/>
                    </a:lnR>
                    <a:lnT>
                      <a:noFill/>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12.7</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6.9</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9"/>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Asthenia</a:t>
                      </a:r>
                    </a:p>
                  </a:txBody>
                  <a:tcPr marL="0" marR="0" marT="9144" marB="9144" anchor="ctr">
                    <a:lnL>
                      <a:noFill/>
                    </a:lnL>
                    <a:lnR w="9525">
                      <a:noFill/>
                      <a:prstDash val="solid"/>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11.8</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2.9</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3"/>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Vomiting</a:t>
                      </a:r>
                    </a:p>
                  </a:txBody>
                  <a:tcPr marL="0" marR="0" marT="9144" marB="9144" anchor="ctr">
                    <a:lnL>
                      <a:noFill/>
                    </a:lnL>
                    <a:lnR w="9525">
                      <a:noFill/>
                      <a:prstDash val="solid"/>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10.8</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0</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9224341"/>
                  </a:ext>
                </a:extLst>
              </a:tr>
              <a:tr h="320040">
                <a:tc>
                  <a:txBody>
                    <a:bodyPr/>
                    <a:lstStyle/>
                    <a:p>
                      <a:pPr marL="158750" indent="-101600">
                        <a:lnSpc>
                          <a:spcPct val="100000"/>
                        </a:lnSpc>
                        <a:spcBef>
                          <a:spcPts val="0"/>
                        </a:spcBef>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TEAEs of Special Interest</a:t>
                      </a:r>
                    </a:p>
                  </a:txBody>
                  <a:tcPr marL="0" marR="0" marT="9144" marB="9144" anchor="ctr">
                    <a:lnL>
                      <a:noFill/>
                    </a:lnL>
                    <a:lnR w="9525">
                      <a:noFill/>
                      <a:prstDash val="solid"/>
                    </a:lnR>
                    <a:lnT>
                      <a:noFill/>
                    </a:lnT>
                    <a:lnB>
                      <a:noFill/>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0"/>
                        </a:spcBef>
                      </a:pP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0"/>
                        </a:spcBef>
                      </a:pP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013319413"/>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ILD/pneumonitis</a:t>
                      </a:r>
                    </a:p>
                  </a:txBody>
                  <a:tcPr marL="0" marR="0" marT="9144" marB="9144" anchor="ctr">
                    <a:lnL>
                      <a:noFill/>
                    </a:lnL>
                    <a:lnR w="9525">
                      <a:noFill/>
                      <a:prstDash val="solid"/>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11 (10.8)</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3 (3.0)</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11802022"/>
                  </a:ext>
                </a:extLst>
              </a:tr>
              <a:tr h="320040">
                <a:tc>
                  <a:txBody>
                    <a:bodyPr/>
                    <a:lstStyle/>
                    <a:p>
                      <a:pPr marL="158750" indent="-101600">
                        <a:lnSpc>
                          <a:spcPct val="100000"/>
                        </a:lnSpc>
                        <a:spcBef>
                          <a:spcPts val="0"/>
                        </a:spcBef>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LVEF decrease</a:t>
                      </a:r>
                    </a:p>
                  </a:txBody>
                  <a:tcPr marL="0" marR="0" marT="9144" marB="9144" anchor="ctr">
                    <a:lnL>
                      <a:noFill/>
                    </a:lnL>
                    <a:lnR w="9525">
                      <a:noFill/>
                      <a:prstDash val="solid"/>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3 (2.9)</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pPr>
                      <a:r>
                        <a:rPr lang="en-US" sz="1600" spc="0" dirty="0">
                          <a:solidFill>
                            <a:schemeClr val="bg1"/>
                          </a:solidFill>
                          <a:latin typeface="Calibri" panose="020F0502020204030204" pitchFamily="34" charset="0"/>
                          <a:cs typeface="Calibri" panose="020F0502020204030204" pitchFamily="34" charset="0"/>
                        </a:rPr>
                        <a:t>0</a:t>
                      </a:r>
                      <a:endParaRPr sz="1600" spc="0" dirty="0">
                        <a:solidFill>
                          <a:schemeClr val="bg1"/>
                        </a:solidFill>
                        <a:latin typeface="Calibri" panose="020F0502020204030204" pitchFamily="34" charset="0"/>
                        <a:cs typeface="Calibri" panose="020F0502020204030204" pitchFamily="34" charset="0"/>
                      </a:endParaRPr>
                    </a:p>
                  </a:txBody>
                  <a:tcPr marL="0" marR="0" marT="9144" marB="9144" anchor="ctr">
                    <a:lnL w="9525">
                      <a:noFill/>
                      <a:prstDash val="solid"/>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93824138"/>
                  </a:ext>
                </a:extLst>
              </a:tr>
            </a:tbl>
          </a:graphicData>
        </a:graphic>
      </p:graphicFrame>
    </p:spTree>
    <p:extLst>
      <p:ext uri="{BB962C8B-B14F-4D97-AF65-F5344CB8AC3E}">
        <p14:creationId xmlns:p14="http://schemas.microsoft.com/office/powerpoint/2010/main" val="1132408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DESTINY-PanTumor01: Investigators’ Conclusions</a:t>
            </a:r>
          </a:p>
        </p:txBody>
      </p:sp>
      <p:sp>
        <p:nvSpPr>
          <p:cNvPr id="7" name="Content Placeholder 6">
            <a:extLst>
              <a:ext uri="{FF2B5EF4-FFF2-40B4-BE49-F238E27FC236}">
                <a16:creationId xmlns:a16="http://schemas.microsoft.com/office/drawing/2014/main" id="{F1D75C8C-CA8C-7358-AC66-D157D4B32D8B}"/>
              </a:ext>
            </a:extLst>
          </p:cNvPr>
          <p:cNvSpPr>
            <a:spLocks noGrp="1"/>
          </p:cNvSpPr>
          <p:nvPr>
            <p:ph idx="1"/>
          </p:nvPr>
        </p:nvSpPr>
        <p:spPr>
          <a:xfrm>
            <a:off x="604674" y="1299876"/>
            <a:ext cx="11313699" cy="4650686"/>
          </a:xfrm>
        </p:spPr>
        <p:txBody>
          <a:bodyPr/>
          <a:lstStyle/>
          <a:p>
            <a:r>
              <a:rPr lang="en-US" dirty="0"/>
              <a:t>Phase II DESTINY-PanTumor01 study reported ORR of 29.4% with </a:t>
            </a:r>
            <a:br>
              <a:rPr lang="en-US" dirty="0"/>
            </a:br>
            <a:r>
              <a:rPr lang="en-US" dirty="0"/>
              <a:t>T-DXd in patients with various solid tumor types that contain prespecified activating </a:t>
            </a:r>
            <a:r>
              <a:rPr lang="en-US" i="1" dirty="0"/>
              <a:t>HER2</a:t>
            </a:r>
            <a:r>
              <a:rPr lang="en-US" dirty="0"/>
              <a:t> mutations</a:t>
            </a:r>
          </a:p>
          <a:p>
            <a:pPr lvl="1"/>
            <a:r>
              <a:rPr lang="en-US" dirty="0"/>
              <a:t>Median DoR not reached; median PFS and OS not yet mature </a:t>
            </a:r>
          </a:p>
          <a:p>
            <a:pPr lvl="1"/>
            <a:r>
              <a:rPr lang="en-US" dirty="0"/>
              <a:t>HER2 expression level did not predict response to T-</a:t>
            </a:r>
            <a:r>
              <a:rPr lang="en-US" dirty="0" err="1"/>
              <a:t>DXd</a:t>
            </a:r>
            <a:r>
              <a:rPr lang="en-US" dirty="0"/>
              <a:t>, suggesting that HER2 expression and mutations are independent biomarkers of response </a:t>
            </a:r>
          </a:p>
          <a:p>
            <a:r>
              <a:rPr lang="en-US" dirty="0"/>
              <a:t>Safety profile was aligned with previous studies, no new safety signals noted</a:t>
            </a:r>
          </a:p>
          <a:p>
            <a:r>
              <a:rPr lang="en-US" dirty="0"/>
              <a:t>Investigators conclude that further studies of T-DXd as treatment options for patients with solid tumors that contain activating </a:t>
            </a:r>
            <a:r>
              <a:rPr lang="en-US" i="1" dirty="0"/>
              <a:t>HER2</a:t>
            </a:r>
            <a:r>
              <a:rPr lang="en-US" dirty="0"/>
              <a:t> mutations are warranted to define the greatest benefit</a:t>
            </a:r>
          </a:p>
        </p:txBody>
      </p:sp>
      <p:sp>
        <p:nvSpPr>
          <p:cNvPr id="6" name="Text Box 11">
            <a:extLst>
              <a:ext uri="{FF2B5EF4-FFF2-40B4-BE49-F238E27FC236}">
                <a16:creationId xmlns:a16="http://schemas.microsoft.com/office/drawing/2014/main" id="{B3186F1E-C9E9-4211-C24D-61FDAF63944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 ESMO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654O.</a:t>
            </a:r>
          </a:p>
        </p:txBody>
      </p:sp>
    </p:spTree>
    <p:extLst>
      <p:ext uri="{BB962C8B-B14F-4D97-AF65-F5344CB8AC3E}">
        <p14:creationId xmlns:p14="http://schemas.microsoft.com/office/powerpoint/2010/main" val="3302649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52F0C1E69AA0348A8471C5712701931" ma:contentTypeVersion="1" ma:contentTypeDescription="Create a new document." ma:contentTypeScope="" ma:versionID="9d03444a452118d786721eb85714cab5">
  <xsd:schema xmlns:xsd="http://www.w3.org/2001/XMLSchema" xmlns:xs="http://www.w3.org/2001/XMLSchema" xmlns:p="http://schemas.microsoft.com/office/2006/metadata/properties" xmlns:ns2="d54cbe69-32bd-412a-b004-9152f949605e" xmlns:ns3="912d3ea0-ce9e-4897-9ee7-20eb8f5bbeb8" targetNamespace="http://schemas.microsoft.com/office/2006/metadata/properties" ma:root="true" ma:fieldsID="ca331afd703e3d78dd6acfb7513d15d9" ns2:_="" ns3:_="">
    <xsd:import namespace="d54cbe69-32bd-412a-b004-9152f949605e"/>
    <xsd:import namespace="912d3ea0-ce9e-4897-9ee7-20eb8f5bbeb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12d3ea0-ce9e-4897-9ee7-20eb8f5bbeb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56M7VY3CDVN5-1670748269-2</_dlc_DocId>
    <_dlc_DocIdUrl xmlns="d54cbe69-32bd-412a-b004-9152f949605e">
      <Url>https://intranet.clinicaloptions.com/mews/oncology/ONC_2023_ESMO_CF_(PRP6560)/654O_Li/_layouts/15/DocIdRedir.aspx?ID=56M7VY3CDVN5-1670748269-2</Url>
      <Description>56M7VY3CDVN5-1670748269-2</Description>
    </_dlc_DocIdUrl>
    <Document_x0020_Category xmlns="912d3ea0-ce9e-4897-9ee7-20eb8f5bbeb8">Conference Capsule Slides</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FA399F16-D354-4F98-B172-DECDEF74D0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12d3ea0-ce9e-4897-9ee7-20eb8f5bbe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purl.org/dc/terms/"/>
    <ds:schemaRef ds:uri="http://purl.org/dc/dcmitype/"/>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912d3ea0-ce9e-4897-9ee7-20eb8f5bbeb8"/>
    <ds:schemaRef ds:uri="d54cbe69-32bd-412a-b004-9152f949605e"/>
  </ds:schemaRefs>
</ds:datastoreItem>
</file>

<file path=docProps/app.xml><?xml version="1.0" encoding="utf-8"?>
<Properties xmlns="http://schemas.openxmlformats.org/officeDocument/2006/extended-properties" xmlns:vt="http://schemas.openxmlformats.org/officeDocument/2006/docPropsVTypes">
  <Template/>
  <TotalTime>1704</TotalTime>
  <Words>1434</Words>
  <Application>Microsoft Office PowerPoint</Application>
  <PresentationFormat>Widescreen</PresentationFormat>
  <Paragraphs>236</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DESTINY-PanTumor01: Phase II Study of Trastuzumab Deruxtecan in Patients With  HER2-Activating Mutations in Solid Tumors</vt:lpstr>
      <vt:lpstr>About These Slides</vt:lpstr>
      <vt:lpstr>DESTINY-PanTumor01: Background</vt:lpstr>
      <vt:lpstr>DESTINY-PanTumor01: Study Design</vt:lpstr>
      <vt:lpstr>DESTINY-PanTumor01: Baseline Characteristics</vt:lpstr>
      <vt:lpstr>DESTINY-PanTumor01: Efficacy</vt:lpstr>
      <vt:lpstr>DESTINY-PanTumor01: Safety</vt:lpstr>
      <vt:lpstr>DESTINY-PanTumor01: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DESTINY-PanTumor01: Phase II Study of Trastuzumab Deruxtecan in Patients With HER2-Activating Mutations in Solid Tumors</dc:title>
  <dc:creator>Preferred User</dc:creator>
  <cp:lastModifiedBy>nkolenko@clinicaloptions.com</cp:lastModifiedBy>
  <cp:revision>62</cp:revision>
  <cp:lastPrinted>2016-09-26T20:21:49Z</cp:lastPrinted>
  <dcterms:created xsi:type="dcterms:W3CDTF">2005-05-27T15:08:01Z</dcterms:created>
  <dcterms:modified xsi:type="dcterms:W3CDTF">2023-11-01T20:48:25Z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c2285fdd-2f06-477c-8d3f-e0d26b260036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0x010100952F0C1E69AA0348A8471C5712701931</vt:lpwstr>
  </property>
  <property fmtid="{D5CDD505-2E9C-101B-9397-08002B2CF9AE}" pid="9" name="MediaServiceImageTags">
    <vt:lpwstr/>
  </property>
</Properties>
</file>