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 id="2147484666" r:id="rId6"/>
  </p:sldMasterIdLst>
  <p:notesMasterIdLst>
    <p:notesMasterId r:id="rId40"/>
  </p:notesMasterIdLst>
  <p:handoutMasterIdLst>
    <p:handoutMasterId r:id="rId41"/>
  </p:handoutMasterIdLst>
  <p:sldIdLst>
    <p:sldId id="321" r:id="rId7"/>
    <p:sldId id="559" r:id="rId8"/>
    <p:sldId id="294" r:id="rId9"/>
    <p:sldId id="2147473715" r:id="rId10"/>
    <p:sldId id="2076137071" r:id="rId11"/>
    <p:sldId id="2147473794" r:id="rId12"/>
    <p:sldId id="2147375709" r:id="rId13"/>
    <p:sldId id="2147473880" r:id="rId14"/>
    <p:sldId id="2147473883" r:id="rId15"/>
    <p:sldId id="2147473884" r:id="rId16"/>
    <p:sldId id="2147473886" r:id="rId17"/>
    <p:sldId id="2147473887" r:id="rId18"/>
    <p:sldId id="2147473795" r:id="rId19"/>
    <p:sldId id="2147473889" r:id="rId20"/>
    <p:sldId id="2147473917" r:id="rId21"/>
    <p:sldId id="2147473726" r:id="rId22"/>
    <p:sldId id="2147473692" r:id="rId23"/>
    <p:sldId id="2147473897" r:id="rId24"/>
    <p:sldId id="2147473826" r:id="rId25"/>
    <p:sldId id="2147473816" r:id="rId26"/>
    <p:sldId id="2147473815" r:id="rId27"/>
    <p:sldId id="2147473781" r:id="rId28"/>
    <p:sldId id="2147473827" r:id="rId29"/>
    <p:sldId id="2147473902" r:id="rId30"/>
    <p:sldId id="2147473903" r:id="rId31"/>
    <p:sldId id="2147473904" r:id="rId32"/>
    <p:sldId id="2147473905" r:id="rId33"/>
    <p:sldId id="2147473906" r:id="rId34"/>
    <p:sldId id="2147473784" r:id="rId35"/>
    <p:sldId id="2147473742" r:id="rId36"/>
    <p:sldId id="2147473911" r:id="rId37"/>
    <p:sldId id="2147473912" r:id="rId38"/>
    <p:sldId id="2147473907" r:id="rId39"/>
  </p:sldIdLst>
  <p:sldSz cx="12192000" cy="6858000"/>
  <p:notesSz cx="7315200" cy="9601200"/>
  <p:custDataLst>
    <p:tags r:id="rId4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5C9E474-7985-E182-2C50-295416ACB6E0}" name="Erin Puritz" initials="EP" userId="S::epuritz@clinicaloptions.com::6e4a645e-ccad-425b-a15a-8da656d43e8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6"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26" clrIdx="13">
    <p:extLst>
      <p:ext uri="{19B8F6BF-5375-455C-9EA6-DF929625EA0E}">
        <p15:presenceInfo xmlns:p15="http://schemas.microsoft.com/office/powerpoint/2012/main" userId="ef8730672ba86646" providerId="Windows Live"/>
      </p:ext>
    </p:extLst>
  </p:cmAuthor>
  <p:cmAuthor id="15" name="Nicole Mitchell" initials="NM" lastIdx="20" clrIdx="14">
    <p:extLst>
      <p:ext uri="{19B8F6BF-5375-455C-9EA6-DF929625EA0E}">
        <p15:presenceInfo xmlns:p15="http://schemas.microsoft.com/office/powerpoint/2012/main" userId="S::nmitchell@practicingclinicians.com::e6112baa-5d07-499c-8da8-7bdc6749eb49" providerId="AD"/>
      </p:ext>
    </p:extLst>
  </p:cmAuthor>
  <p:cmAuthor id="16" name="Jennifer Eimers" initials="JE" lastIdx="5" clrIdx="15">
    <p:extLst>
      <p:ext uri="{19B8F6BF-5375-455C-9EA6-DF929625EA0E}">
        <p15:presenceInfo xmlns:p15="http://schemas.microsoft.com/office/powerpoint/2012/main" userId="S::jeimers@clinicaloptions.com::e496f3f7-6a48-4339-9b0c-9f426a43f948" providerId="AD"/>
      </p:ext>
    </p:extLst>
  </p:cmAuthor>
  <p:cmAuthor id="17" name="Zachary Schwartz" initials="ZS" lastIdx="12" clrIdx="16">
    <p:extLst>
      <p:ext uri="{19B8F6BF-5375-455C-9EA6-DF929625EA0E}">
        <p15:presenceInfo xmlns:p15="http://schemas.microsoft.com/office/powerpoint/2012/main" userId="S::zschwartz@clinicaloptions.com::64648e91-b212-4092-bee8-eff2e880b6f9" providerId="AD"/>
      </p:ext>
    </p:extLst>
  </p:cmAuthor>
  <p:cmAuthor id="18" name="Kristen Rosenthal" initials="KR" lastIdx="4" clrIdx="17">
    <p:extLst>
      <p:ext uri="{19B8F6BF-5375-455C-9EA6-DF929625EA0E}">
        <p15:presenceInfo xmlns:p15="http://schemas.microsoft.com/office/powerpoint/2012/main" userId="S::krosenthal@clinicaloptions.com::67a58a6d-22ff-4b03-8f01-10ea3f44af52" providerId="AD"/>
      </p:ext>
    </p:extLst>
  </p:cmAuthor>
  <p:cmAuthor id="19" name="Erin Puritz" initials="EP" lastIdx="144" clrIdx="18">
    <p:extLst>
      <p:ext uri="{19B8F6BF-5375-455C-9EA6-DF929625EA0E}">
        <p15:presenceInfo xmlns:p15="http://schemas.microsoft.com/office/powerpoint/2012/main" userId="S::epuritz@clinicaloptions.com::6e4a645e-ccad-425b-a15a-8da656d43e81" providerId="AD"/>
      </p:ext>
    </p:extLst>
  </p:cmAuthor>
  <p:cmAuthor id="20" name="Maddelynne Parker" initials="MP [2]" lastIdx="2" clrIdx="19">
    <p:extLst>
      <p:ext uri="{19B8F6BF-5375-455C-9EA6-DF929625EA0E}">
        <p15:presenceInfo xmlns:p15="http://schemas.microsoft.com/office/powerpoint/2012/main" userId="S::mparker@clinicaloptions.com::bbd98e11-5b29-4651-a360-03f415633d41" providerId="AD"/>
      </p:ext>
    </p:extLst>
  </p:cmAuthor>
  <p:cmAuthor id="21" name="Carol Cadmus" initials="CC" lastIdx="1" clrIdx="20">
    <p:extLst>
      <p:ext uri="{19B8F6BF-5375-455C-9EA6-DF929625EA0E}">
        <p15:presenceInfo xmlns:p15="http://schemas.microsoft.com/office/powerpoint/2012/main" userId="S::ccadmus@cealliance.com::8adcefcc-8d5d-44a2-b740-319c8ae7928b" providerId="AD"/>
      </p:ext>
    </p:extLst>
  </p:cmAuthor>
  <p:cmAuthor id="22" name="Robin Black" initials="RB" lastIdx="132" clrIdx="21">
    <p:extLst>
      <p:ext uri="{19B8F6BF-5375-455C-9EA6-DF929625EA0E}">
        <p15:presenceInfo xmlns:p15="http://schemas.microsoft.com/office/powerpoint/2012/main" userId="S::rblack@clinicaloptions.com::b7cebd55-1fa6-44ea-9605-a982874bd1bc" providerId="AD"/>
      </p:ext>
    </p:extLst>
  </p:cmAuthor>
  <p:cmAuthor id="23" name="Kaitlin Echols" initials="KE" lastIdx="61" clrIdx="22">
    <p:extLst>
      <p:ext uri="{19B8F6BF-5375-455C-9EA6-DF929625EA0E}">
        <p15:presenceInfo xmlns:p15="http://schemas.microsoft.com/office/powerpoint/2012/main" userId="S::kechols@clinicalcaresolutions.net::8d34a0c9-57a2-4278-be8c-f3afc4c51111" providerId="AD"/>
      </p:ext>
    </p:extLst>
  </p:cmAuthor>
  <p:cmAuthor id="24" name="Abigail West" initials="AW" lastIdx="4" clrIdx="23">
    <p:extLst>
      <p:ext uri="{19B8F6BF-5375-455C-9EA6-DF929625EA0E}">
        <p15:presenceInfo xmlns:p15="http://schemas.microsoft.com/office/powerpoint/2012/main" userId="dlretu_s8wfkiswjgsmkealicnpp21bifzlodc3tzme" providerId="Windows Live"/>
      </p:ext>
    </p:extLst>
  </p:cmAuthor>
  <p:cmAuthor id="25" name="Andrea Boecler" initials="AB" lastIdx="18" clrIdx="24">
    <p:extLst>
      <p:ext uri="{19B8F6BF-5375-455C-9EA6-DF929625EA0E}">
        <p15:presenceInfo xmlns:p15="http://schemas.microsoft.com/office/powerpoint/2012/main" userId="S::aboecler@clinicaloptions.com::28e82037-1239-4052-943b-ae184e0bc2af" providerId="AD"/>
      </p:ext>
    </p:extLst>
  </p:cmAuthor>
  <p:cmAuthor id="26" name="Jill Frost" initials="JF" lastIdx="11" clrIdx="25">
    <p:extLst>
      <p:ext uri="{19B8F6BF-5375-455C-9EA6-DF929625EA0E}">
        <p15:presenceInfo xmlns:p15="http://schemas.microsoft.com/office/powerpoint/2012/main" userId="S::jfrost@cealliance.com::e4c7a782-e07d-47df-bd74-8bd4e0f782a5" providerId="AD"/>
      </p:ext>
    </p:extLst>
  </p:cmAuthor>
  <p:cmAuthor id="27" name="Maddelynne Parker" initials="MP" lastIdx="108" clrIdx="26">
    <p:extLst>
      <p:ext uri="{19B8F6BF-5375-455C-9EA6-DF929625EA0E}">
        <p15:presenceInfo xmlns:p15="http://schemas.microsoft.com/office/powerpoint/2012/main" userId="Maddelynne Parker" providerId="None"/>
      </p:ext>
    </p:extLst>
  </p:cmAuthor>
  <p:cmAuthor id="28" name="Liz Donohue" initials="LD" lastIdx="1" clrIdx="27">
    <p:extLst>
      <p:ext uri="{19B8F6BF-5375-455C-9EA6-DF929625EA0E}">
        <p15:presenceInfo xmlns:p15="http://schemas.microsoft.com/office/powerpoint/2012/main" userId="S::ldonohue@practicingclinicians.com::1dd2b9cf-45e8-40ae-9123-4564d15e27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7CA3"/>
    <a:srgbClr val="017FA7"/>
    <a:srgbClr val="609140"/>
    <a:srgbClr val="E1471D"/>
    <a:srgbClr val="00823B"/>
    <a:srgbClr val="015873"/>
    <a:srgbClr val="046376"/>
    <a:srgbClr val="013763"/>
    <a:srgbClr val="033453"/>
    <a:srgbClr val="0062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841B9C-5C35-4AFD-BB03-0E4DD2495C68}" v="1" dt="2025-07-30T14:45:09.332"/>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996" autoAdjust="0"/>
    <p:restoredTop sz="83796" autoAdjust="0"/>
  </p:normalViewPr>
  <p:slideViewPr>
    <p:cSldViewPr snapToGrid="0" showGuides="1">
      <p:cViewPr varScale="1">
        <p:scale>
          <a:sx n="65" d="100"/>
          <a:sy n="65" d="100"/>
        </p:scale>
        <p:origin x="456" y="52"/>
      </p:cViewPr>
      <p:guideLst/>
    </p:cSldViewPr>
  </p:slideViewPr>
  <p:notesTextViewPr>
    <p:cViewPr>
      <p:scale>
        <a:sx n="1" d="1"/>
        <a:sy n="1" d="1"/>
      </p:scale>
      <p:origin x="0" y="0"/>
    </p:cViewPr>
  </p:notesTextViewPr>
  <p:sorterViewPr>
    <p:cViewPr>
      <p:scale>
        <a:sx n="1" d="1"/>
        <a:sy n="1" d="1"/>
      </p:scale>
      <p:origin x="0" y="0"/>
    </p:cViewPr>
  </p:sorterViewPr>
  <p:notesViewPr>
    <p:cSldViewPr snapToGrid="0" showGuides="1">
      <p:cViewPr varScale="1">
        <p:scale>
          <a:sx n="66" d="100"/>
          <a:sy n="66"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gs" Target="tags/tag1.xml"/><Relationship Id="rId47"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45"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commentAuthors" Target="commentAuthors.xml"/><Relationship Id="rId48" Type="http://schemas.microsoft.com/office/2015/10/relationships/revisionInfo" Target="revisionInfo.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1778192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3</a:t>
            </a:fld>
            <a:endParaRPr lang="en-US" altLang="en-US"/>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4</a:t>
            </a:fld>
            <a:endParaRPr lang="en-US" altLang="en-US"/>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37B14-FB2C-A173-5C9F-3199A2E37B7C}"/>
            </a:ext>
          </a:extLst>
        </p:cNvPr>
        <p:cNvGrpSpPr/>
        <p:nvPr/>
      </p:nvGrpSpPr>
      <p:grpSpPr>
        <a:xfrm>
          <a:off x="0" y="0"/>
          <a:ext cx="0" cy="0"/>
          <a:chOff x="0" y="0"/>
          <a:chExt cx="0" cy="0"/>
        </a:xfrm>
      </p:grpSpPr>
      <p:sp>
        <p:nvSpPr>
          <p:cNvPr id="48130" name="Rectangle 7">
            <a:extLst>
              <a:ext uri="{FF2B5EF4-FFF2-40B4-BE49-F238E27FC236}">
                <a16:creationId xmlns:a16="http://schemas.microsoft.com/office/drawing/2014/main" id="{ECA81FC6-D584-DFE0-9676-367DEF2B644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77A2DE-C173-4395-83E9-B5734CC76E7E}" type="slidenum">
              <a:rPr lang="en-US" altLang="en-US" smtClean="0"/>
              <a:pPr>
                <a:spcBef>
                  <a:spcPct val="0"/>
                </a:spcBef>
              </a:pPr>
              <a:t>5</a:t>
            </a:fld>
            <a:endParaRPr lang="en-US" altLang="en-US"/>
          </a:p>
        </p:txBody>
      </p:sp>
      <p:sp>
        <p:nvSpPr>
          <p:cNvPr id="48131" name="Rectangle 2">
            <a:extLst>
              <a:ext uri="{FF2B5EF4-FFF2-40B4-BE49-F238E27FC236}">
                <a16:creationId xmlns:a16="http://schemas.microsoft.com/office/drawing/2014/main" id="{000C1EFF-C802-79EB-A8CE-CB9AD351960F}"/>
              </a:ext>
            </a:extLst>
          </p:cNvPr>
          <p:cNvSpPr>
            <a:spLocks noGrp="1" noRot="1" noChangeAspect="1" noChangeArrowheads="1" noTextEdit="1"/>
          </p:cNvSpPr>
          <p:nvPr>
            <p:ph type="sldImg"/>
          </p:nvPr>
        </p:nvSpPr>
        <p:spPr>
          <a:xfrm>
            <a:off x="457200" y="720725"/>
            <a:ext cx="6400800" cy="3600450"/>
          </a:xfrm>
          <a:ln/>
        </p:spPr>
      </p:sp>
      <p:sp>
        <p:nvSpPr>
          <p:cNvPr id="48132" name="Rectangle 3">
            <a:extLst>
              <a:ext uri="{FF2B5EF4-FFF2-40B4-BE49-F238E27FC236}">
                <a16:creationId xmlns:a16="http://schemas.microsoft.com/office/drawing/2014/main" id="{F2F82806-4672-05E5-05FA-E98D57F219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922037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ALT, alanine aminotransferase; AST, aspartate aminotransferase; CBC, complete blood count; LSM, liver stiffness measurement; MASH, metabolic dysfunction–associated steatohepatitis; MASLD, metabolic dysfunction–associated steatotic liver disease; NIT, noninvasive testing.</a:t>
            </a:r>
          </a:p>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3674586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CV, cardiovascular; ELF, enhanced liver fibrosis test; FIB-4, fibrosis-4; LSM, liver stiffness measurement; MASLD, metabolic dysfunction–associated </a:t>
            </a:r>
            <a:r>
              <a:rPr lang="en-US" i="1" dirty="0" err="1"/>
              <a:t>steatotic</a:t>
            </a:r>
            <a:r>
              <a:rPr lang="en-US" i="1" dirty="0"/>
              <a:t> liver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748449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8EE68-9F88-BC7A-3C46-DB4A48BA11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771AF8-AAA3-30CA-520D-C5E43A22AA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160110-A16B-717D-006D-39457D14A6AC}"/>
              </a:ext>
            </a:extLst>
          </p:cNvPr>
          <p:cNvSpPr>
            <a:spLocks noGrp="1"/>
          </p:cNvSpPr>
          <p:nvPr>
            <p:ph type="body" idx="1"/>
          </p:nvPr>
        </p:nvSpPr>
        <p:spPr/>
        <p:txBody>
          <a:bodyPr/>
          <a:lstStyle/>
          <a:p>
            <a:pPr algn="l">
              <a:lnSpc>
                <a:spcPts val="1650"/>
              </a:lnSpc>
              <a:spcAft>
                <a:spcPts val="1650"/>
              </a:spcAft>
              <a:buFont typeface="Arial" panose="020B0604020202020204" pitchFamily="34" charset="0"/>
              <a:buNone/>
            </a:pPr>
            <a:r>
              <a:rPr lang="en-US" i="1"/>
              <a:t>GH, growth hormone; MASLD, metabolic dysfunction–associated steatotic liver disease; MASH, </a:t>
            </a:r>
            <a:r>
              <a:rPr lang="en-US" b="0" i="1">
                <a:solidFill>
                  <a:srgbClr val="71777D"/>
                </a:solidFill>
                <a:effectLst/>
                <a:latin typeface="Roboto" panose="02000000000000000000" pitchFamily="2" charset="0"/>
              </a:rPr>
              <a:t>metabolic steatohepatitis; PCOS, polycystic ovary syndrome; </a:t>
            </a:r>
            <a:r>
              <a:rPr lang="en-US" i="1"/>
              <a:t>T2D, type 2 diabetes.</a:t>
            </a:r>
            <a:endParaRPr lang="en-US"/>
          </a:p>
        </p:txBody>
      </p:sp>
    </p:spTree>
    <p:extLst>
      <p:ext uri="{BB962C8B-B14F-4D97-AF65-F5344CB8AC3E}">
        <p14:creationId xmlns:p14="http://schemas.microsoft.com/office/powerpoint/2010/main" val="23386683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AACE, American Association of Clinical Endocrinology; AASLD, American Association for the Study of Liver Diseases; ADA, American Diabetes Association; ALT, alanine aminotransferase; EASD, </a:t>
            </a:r>
            <a:r>
              <a:rPr lang="en-US" b="0" i="1" dirty="0">
                <a:solidFill>
                  <a:srgbClr val="505050"/>
                </a:solidFill>
                <a:effectLst/>
                <a:latin typeface="Helvetica" panose="020B0604020202020204" pitchFamily="34" charset="0"/>
              </a:rPr>
              <a:t>European Association for the Study of Diabetes; </a:t>
            </a:r>
            <a:r>
              <a:rPr lang="en-US" b="0" i="1" dirty="0"/>
              <a:t>EASL, European Association for the Study of the Liver; </a:t>
            </a:r>
            <a:r>
              <a:rPr lang="en-US" b="0" i="1" dirty="0">
                <a:solidFill>
                  <a:srgbClr val="505050"/>
                </a:solidFill>
                <a:effectLst/>
                <a:latin typeface="Helvetica" panose="020B0604020202020204" pitchFamily="34" charset="0"/>
              </a:rPr>
              <a:t>EASO, European Association for the Study of Obesity; MASH, metabolic dysfunction–associated steatohepatitis; MASLD, metabolic dysfunction–associated </a:t>
            </a:r>
            <a:r>
              <a:rPr lang="en-US" b="0" i="1" dirty="0" err="1">
                <a:solidFill>
                  <a:srgbClr val="505050"/>
                </a:solidFill>
                <a:effectLst/>
                <a:latin typeface="Helvetica" panose="020B0604020202020204" pitchFamily="34" charset="0"/>
              </a:rPr>
              <a:t>steatotic</a:t>
            </a:r>
            <a:r>
              <a:rPr lang="en-US" b="0" i="1" dirty="0">
                <a:solidFill>
                  <a:srgbClr val="505050"/>
                </a:solidFill>
                <a:effectLst/>
                <a:latin typeface="Helvetica" panose="020B0604020202020204" pitchFamily="34" charset="0"/>
              </a:rPr>
              <a:t> liver disease; T2D, type 2 diabetes.</a:t>
            </a:r>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55112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106973">
              <a:defRPr/>
            </a:pPr>
            <a:r>
              <a:rPr lang="en-US" sz="1300" i="1">
                <a:latin typeface="Arial" panose="020B0604020202020204" pitchFamily="34" charset="0"/>
                <a:cs typeface="Arial" panose="020B0604020202020204" pitchFamily="34" charset="0"/>
              </a:rPr>
              <a:t>APRI, aspartate-to-platelet ratio index; AST, aspartate aminotransferase; FAST, FibroScan-AST; FIB-4, fibrosis-4; </a:t>
            </a:r>
            <a:r>
              <a:rPr lang="en-US" sz="2000" i="1">
                <a:effectLst/>
              </a:rPr>
              <a:t>MASLD, metabolic dysfunction–associated steatotic liver disease; </a:t>
            </a:r>
            <a:r>
              <a:rPr lang="en-US" sz="1300" i="1">
                <a:latin typeface="Arial" panose="020B0604020202020204" pitchFamily="34" charset="0"/>
                <a:cs typeface="Arial" panose="020B0604020202020204" pitchFamily="34" charset="0"/>
              </a:rPr>
              <a:t>PDFF, proton density fat fraction; SAFE, </a:t>
            </a:r>
            <a:r>
              <a:rPr lang="en-US" sz="2000" b="0" i="1">
                <a:solidFill>
                  <a:srgbClr val="1B1B1B"/>
                </a:solidFill>
                <a:effectLst/>
                <a:latin typeface="Cambria" panose="02040503050406030204" pitchFamily="18" charset="0"/>
              </a:rPr>
              <a:t>steatosis-associated fibrosis estimator</a:t>
            </a:r>
            <a:r>
              <a:rPr lang="en-US" sz="1300" i="1">
                <a:latin typeface="Arial" panose="020B0604020202020204" pitchFamily="34" charset="0"/>
                <a:cs typeface="Arial" panose="020B0604020202020204" pitchFamily="34" charset="0"/>
              </a:rPr>
              <a:t>.</a:t>
            </a:r>
          </a:p>
          <a:p>
            <a:pPr defTabSz="1106973">
              <a:defRPr/>
            </a:pPr>
            <a:endParaRPr lang="en-US" sz="1300" i="1">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1106973" rtl="0" eaLnBrk="1" fontAlgn="auto" latinLnBrk="0" hangingPunct="1">
              <a:lnSpc>
                <a:spcPct val="100000"/>
              </a:lnSpc>
              <a:spcBef>
                <a:spcPts val="0"/>
              </a:spcBef>
              <a:spcAft>
                <a:spcPts val="0"/>
              </a:spcAft>
              <a:buClrTx/>
              <a:buSzTx/>
              <a:buFontTx/>
              <a:buNone/>
              <a:tabLst/>
              <a:defRPr/>
            </a:pPr>
            <a:fld id="{9A28C985-706D-4510-9A66-293613266302}" type="slidenum">
              <a:rPr kumimoji="0" lang="en-GB" sz="15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pPr marL="0" marR="0" lvl="0" indent="0" algn="r" defTabSz="1106973" rtl="0" eaLnBrk="1" fontAlgn="auto" latinLnBrk="0" hangingPunct="1">
                <a:lnSpc>
                  <a:spcPct val="100000"/>
                </a:lnSpc>
                <a:spcBef>
                  <a:spcPts val="0"/>
                </a:spcBef>
                <a:spcAft>
                  <a:spcPts val="0"/>
                </a:spcAft>
                <a:buClrTx/>
                <a:buSzTx/>
                <a:buFontTx/>
                <a:buNone/>
                <a:tabLst/>
                <a:defRPr/>
              </a:pPr>
              <a:t>11</a:t>
            </a:fld>
            <a:endParaRPr kumimoji="0" lang="en-GB" sz="15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0807618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800" i="1">
                <a:latin typeface="Arial" panose="020B0604020202020204" pitchFamily="34" charset="0"/>
                <a:cs typeface="Arial" panose="020B0604020202020204" pitchFamily="34" charset="0"/>
              </a:rPr>
              <a:t>ALT, alanine aminotransferase; AST, aspartate aminotransferase;</a:t>
            </a:r>
            <a:r>
              <a:rPr lang="en-US" sz="1200" i="1">
                <a:latin typeface="Arial" panose="020B0604020202020204" pitchFamily="34" charset="0"/>
                <a:cs typeface="Arial" panose="020B0604020202020204" pitchFamily="34" charset="0"/>
              </a:rPr>
              <a:t> FIB-4, fibrosis-4.</a:t>
            </a: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8C985-706D-4510-9A66-293613266302}" type="slidenum">
              <a:rPr kumimoji="0" lang="en-GB"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1798472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Arial" charset="0"/>
                <a:ea typeface="+mn-ea"/>
                <a:cs typeface="+mn-cs"/>
              </a:rPr>
              <a:t>MASH, metabolic dysfunction–associated steatohepatitis.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a:p>
        </p:txBody>
      </p:sp>
    </p:spTree>
    <p:extLst>
      <p:ext uri="{BB962C8B-B14F-4D97-AF65-F5344CB8AC3E}">
        <p14:creationId xmlns:p14="http://schemas.microsoft.com/office/powerpoint/2010/main" val="40205384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6F692-0BEF-DE48-D767-5989E97686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D48F0E-C4B3-306F-8189-8DFE44E2A6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D1463F-9174-DB39-0A7C-D4FB51B0C562}"/>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ADA, American Diabetes Association; MASLD, metabolic dysfunction–associated </a:t>
            </a:r>
            <a:r>
              <a:rPr lang="en-US" i="1" dirty="0" err="1"/>
              <a:t>steatotic</a:t>
            </a:r>
            <a:r>
              <a:rPr lang="en-US" i="1" dirty="0"/>
              <a:t> liver disease; SGLT2, sodium-glucose cotransporter 2.</a:t>
            </a:r>
          </a:p>
        </p:txBody>
      </p:sp>
      <p:sp>
        <p:nvSpPr>
          <p:cNvPr id="4" name="Slide Number Placeholder 3">
            <a:extLst>
              <a:ext uri="{FF2B5EF4-FFF2-40B4-BE49-F238E27FC236}">
                <a16:creationId xmlns:a16="http://schemas.microsoft.com/office/drawing/2014/main" id="{A143A361-0913-7452-2FC4-99D4FF46AEA4}"/>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60988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ADA, American Diabetes Association; </a:t>
            </a:r>
            <a:r>
              <a:rPr lang="en-US" sz="1200" i="1" kern="1200" dirty="0">
                <a:solidFill>
                  <a:schemeClr val="tx1"/>
                </a:solidFill>
                <a:effectLst/>
                <a:latin typeface="Arial" charset="0"/>
                <a:ea typeface="+mn-ea"/>
                <a:cs typeface="+mn-cs"/>
              </a:rPr>
              <a:t>MASH, metabolic dysfunction–associated steatohepatitis; MASLD, metabolic dysfunction–associated </a:t>
            </a:r>
            <a:r>
              <a:rPr lang="en-US" sz="1200" i="1" kern="1200" dirty="0" err="1">
                <a:solidFill>
                  <a:schemeClr val="tx1"/>
                </a:solidFill>
                <a:effectLst/>
                <a:latin typeface="Arial" charset="0"/>
                <a:ea typeface="+mn-ea"/>
                <a:cs typeface="+mn-cs"/>
              </a:rPr>
              <a:t>steatotic</a:t>
            </a:r>
            <a:r>
              <a:rPr lang="en-US" sz="1200" i="1" kern="1200" dirty="0">
                <a:solidFill>
                  <a:schemeClr val="tx1"/>
                </a:solidFill>
                <a:effectLst/>
                <a:latin typeface="Arial" charset="0"/>
                <a:ea typeface="+mn-ea"/>
                <a:cs typeface="+mn-cs"/>
              </a:rPr>
              <a:t> liver disease; SGLT2, sodium-glucose cotransporter 2; T2D, type 2 diabetes.</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a:p>
        </p:txBody>
      </p:sp>
    </p:spTree>
    <p:extLst>
      <p:ext uri="{BB962C8B-B14F-4D97-AF65-F5344CB8AC3E}">
        <p14:creationId xmlns:p14="http://schemas.microsoft.com/office/powerpoint/2010/main" val="193331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CNS, central nervous system; MASH, metabolic dysfunction–associated steatohepatitis; TG, triglycerides; VLDL, very low–density lipoprotein.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359846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r>
              <a:rPr lang="en-US" sz="1200" i="1" kern="1200" dirty="0">
                <a:solidFill>
                  <a:schemeClr val="tx1"/>
                </a:solidFill>
                <a:effectLst/>
                <a:latin typeface="Arial" charset="0"/>
                <a:ea typeface="+mn-ea"/>
                <a:cs typeface="+mn-cs"/>
              </a:rPr>
              <a:t>MASH, metabolic dysfunction–associated steatohepatitis; NAS, </a:t>
            </a:r>
            <a:r>
              <a:rPr lang="en-US" i="1" dirty="0">
                <a:latin typeface="Arial"/>
                <a:cs typeface="Arial"/>
              </a:rPr>
              <a:t>Nonalcoholic Fatty Liver Disease Activity Score</a:t>
            </a:r>
            <a:r>
              <a:rPr lang="en-US" sz="1200" i="1" kern="1200" dirty="0">
                <a:solidFill>
                  <a:schemeClr val="tx1"/>
                </a:solidFill>
                <a:effectLst/>
                <a:latin typeface="Arial" charset="0"/>
                <a:ea typeface="+mn-ea"/>
                <a:cs typeface="+mn-cs"/>
              </a:rPr>
              <a:t>; T2D, type 2 diabetes.</a:t>
            </a:r>
            <a:endParaRPr lang="en-US" b="1" dirty="0">
              <a:latin typeface="Arial"/>
              <a:cs typeface="Arial"/>
            </a:endParaRPr>
          </a:p>
          <a:p>
            <a:pPr>
              <a:spcBef>
                <a:spcPts val="0"/>
              </a:spcBef>
              <a:spcAft>
                <a:spcPts val="0"/>
              </a:spcAft>
            </a:pPr>
            <a:endParaRPr lang="en-US" b="1" dirty="0">
              <a:latin typeface="Arial"/>
              <a:cs typeface="Arial"/>
            </a:endParaRPr>
          </a:p>
          <a:p>
            <a:pPr>
              <a:spcBef>
                <a:spcPts val="0"/>
              </a:spcBef>
              <a:spcAft>
                <a:spcPts val="0"/>
              </a:spcAft>
            </a:pPr>
            <a:endParaRPr lang="en-US" b="1" dirty="0">
              <a:latin typeface="Arial"/>
              <a:cs typeface="Arial"/>
            </a:endParaRPr>
          </a:p>
          <a:p>
            <a:endParaRPr lang="en-US" dirty="0">
              <a:latin typeface="Arial"/>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A706D5D-BA9E-474C-832C-43429F8B49AB}"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Tree>
    <p:extLst>
      <p:ext uri="{BB962C8B-B14F-4D97-AF65-F5344CB8AC3E}">
        <p14:creationId xmlns:p14="http://schemas.microsoft.com/office/powerpoint/2010/main" val="36644781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a:cs typeface="Arial"/>
              </a:rPr>
              <a:t>VCTE, vibration-controlled transient elastography.</a:t>
            </a:r>
          </a:p>
          <a:p>
            <a:endParaRPr lang="en-US" dirty="0">
              <a:latin typeface="Arial"/>
              <a:cs typeface="Arial"/>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a:pPr>
                <a:defRPr/>
              </a:pPr>
              <a:t>19</a:t>
            </a:fld>
            <a:endParaRPr lang="en-US" altLang="en-US"/>
          </a:p>
        </p:txBody>
      </p:sp>
    </p:spTree>
    <p:extLst>
      <p:ext uri="{BB962C8B-B14F-4D97-AF65-F5344CB8AC3E}">
        <p14:creationId xmlns:p14="http://schemas.microsoft.com/office/powerpoint/2010/main" val="34495443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28FCD-6F69-3779-3214-20BA7FACA0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98DEDE-B501-07A2-AAF1-5C8DE9323C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4DBC42-C04D-1F1C-A579-222A38A0C250}"/>
              </a:ext>
            </a:extLst>
          </p:cNvPr>
          <p:cNvSpPr>
            <a:spLocks noGrp="1"/>
          </p:cNvSpPr>
          <p:nvPr>
            <p:ph type="body" idx="1"/>
          </p:nvPr>
        </p:nvSpPr>
        <p:spPr/>
        <p:txBody>
          <a:bodyPr/>
          <a:lstStyle/>
          <a:p>
            <a:r>
              <a:rPr lang="en-US" i="1" dirty="0">
                <a:latin typeface="Arial"/>
                <a:cs typeface="Arial"/>
              </a:rPr>
              <a:t>AE, adverse event.</a:t>
            </a:r>
          </a:p>
        </p:txBody>
      </p:sp>
      <p:sp>
        <p:nvSpPr>
          <p:cNvPr id="4" name="Slide Number Placeholder 3">
            <a:extLst>
              <a:ext uri="{FF2B5EF4-FFF2-40B4-BE49-F238E27FC236}">
                <a16:creationId xmlns:a16="http://schemas.microsoft.com/office/drawing/2014/main" id="{275533E3-D723-F815-8944-79E2B87C4A5A}"/>
              </a:ext>
            </a:extLst>
          </p:cNvPr>
          <p:cNvSpPr>
            <a:spLocks noGrp="1"/>
          </p:cNvSpPr>
          <p:nvPr>
            <p:ph type="sldNum" sz="quarter" idx="5"/>
          </p:nvPr>
        </p:nvSpPr>
        <p:spPr/>
        <p:txBody>
          <a:bodyPr/>
          <a:lstStyle/>
          <a:p>
            <a:pPr>
              <a:defRPr/>
            </a:pPr>
            <a:fld id="{2FB72F01-6714-4A31-8C22-8E0F1B091B56}" type="slidenum">
              <a:rPr lang="en-US" altLang="en-US"/>
              <a:pPr>
                <a:defRPr/>
              </a:pPr>
              <a:t>20</a:t>
            </a:fld>
            <a:endParaRPr lang="en-US" altLang="en-US"/>
          </a:p>
        </p:txBody>
      </p:sp>
    </p:spTree>
    <p:extLst>
      <p:ext uri="{BB962C8B-B14F-4D97-AF65-F5344CB8AC3E}">
        <p14:creationId xmlns:p14="http://schemas.microsoft.com/office/powerpoint/2010/main" val="35900947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ECAA6-D2CA-C230-3319-E473173065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E27436-48CD-FC9C-EF10-40D347765C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5BBCC3-37AB-1DA5-B49A-62BE0780BEC6}"/>
              </a:ext>
            </a:extLst>
          </p:cNvPr>
          <p:cNvSpPr>
            <a:spLocks noGrp="1"/>
          </p:cNvSpPr>
          <p:nvPr>
            <p:ph type="body" idx="1"/>
          </p:nvPr>
        </p:nvSpPr>
        <p:spPr/>
        <p:txBody>
          <a:bodyPr/>
          <a:lstStyle/>
          <a:p>
            <a:r>
              <a:rPr lang="en-US" i="1" dirty="0">
                <a:latin typeface="Arial"/>
                <a:cs typeface="Arial"/>
              </a:rPr>
              <a:t>AE, adverse event; T2D, type 2 diabetes.</a:t>
            </a:r>
          </a:p>
          <a:p>
            <a:endParaRPr lang="en-US" dirty="0">
              <a:latin typeface="Arial"/>
              <a:cs typeface="Arial"/>
            </a:endParaRPr>
          </a:p>
        </p:txBody>
      </p:sp>
      <p:sp>
        <p:nvSpPr>
          <p:cNvPr id="4" name="Slide Number Placeholder 3">
            <a:extLst>
              <a:ext uri="{FF2B5EF4-FFF2-40B4-BE49-F238E27FC236}">
                <a16:creationId xmlns:a16="http://schemas.microsoft.com/office/drawing/2014/main" id="{D0F6BBC4-0178-B20E-6097-204B39C32C60}"/>
              </a:ext>
            </a:extLst>
          </p:cNvPr>
          <p:cNvSpPr>
            <a:spLocks noGrp="1"/>
          </p:cNvSpPr>
          <p:nvPr>
            <p:ph type="sldNum" sz="quarter" idx="5"/>
          </p:nvPr>
        </p:nvSpPr>
        <p:spPr/>
        <p:txBody>
          <a:bodyPr/>
          <a:lstStyle/>
          <a:p>
            <a:pPr>
              <a:defRPr/>
            </a:pPr>
            <a:fld id="{2FB72F01-6714-4A31-8C22-8E0F1B091B56}" type="slidenum">
              <a:rPr lang="en-US" altLang="en-US"/>
              <a:pPr>
                <a:defRPr/>
              </a:pPr>
              <a:t>21</a:t>
            </a:fld>
            <a:endParaRPr lang="en-US" altLang="en-US"/>
          </a:p>
        </p:txBody>
      </p:sp>
    </p:spTree>
    <p:extLst>
      <p:ext uri="{BB962C8B-B14F-4D97-AF65-F5344CB8AC3E}">
        <p14:creationId xmlns:p14="http://schemas.microsoft.com/office/powerpoint/2010/main" val="8209923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MASH, metabolic dysfunction–associated steatohepatitis.</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a:p>
        </p:txBody>
      </p:sp>
    </p:spTree>
    <p:extLst>
      <p:ext uri="{BB962C8B-B14F-4D97-AF65-F5344CB8AC3E}">
        <p14:creationId xmlns:p14="http://schemas.microsoft.com/office/powerpoint/2010/main" val="33191025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a:cs typeface="Arial"/>
              </a:rPr>
              <a:t>CAP, controlled attenuation parameter; LDL-C, low-density lipoprotein cholesterol; MRI-PDFF, magnetic resonance imaging-proton density fat fraction; NAFLD, nonalcoholic fatty liver disease; NAS, Nonalcoholic Fatty Liver Disease Activity Score; NASH, nonalcoholic steatohepatitis; PDFF, </a:t>
            </a:r>
            <a:r>
              <a:rPr lang="en-US" b="0" i="1" dirty="0">
                <a:solidFill>
                  <a:srgbClr val="001D35"/>
                </a:solidFill>
                <a:effectLst/>
                <a:latin typeface="Google Sans"/>
              </a:rPr>
              <a:t>proton density fat fraction.</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a:p>
        </p:txBody>
      </p:sp>
    </p:spTree>
    <p:extLst>
      <p:ext uri="{BB962C8B-B14F-4D97-AF65-F5344CB8AC3E}">
        <p14:creationId xmlns:p14="http://schemas.microsoft.com/office/powerpoint/2010/main" val="11237732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8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ITT, intention to treat; MASH, </a:t>
            </a:r>
            <a:r>
              <a:rPr lang="en-US" sz="800" i="1"/>
              <a:t>metabolic dysfunction–associated steatohepatitis. </a:t>
            </a:r>
          </a:p>
          <a:p>
            <a:endParaRPr lang="en-US" sz="800" i="1">
              <a:cs typeface="Arial"/>
            </a:endParaRPr>
          </a:p>
          <a:p>
            <a:endParaRPr lang="en-US">
              <a:cs typeface="Arial"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71221FA-0D0D-9848-ABF7-48A31EF10472}"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194938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781A3-F40A-1ED8-3CCA-8CC7297E97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051BC4-C320-53B5-813F-7D043E087F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113B8E-0C78-369D-4133-20EB8FF67FAC}"/>
              </a:ext>
            </a:extLst>
          </p:cNvPr>
          <p:cNvSpPr>
            <a:spLocks noGrp="1"/>
          </p:cNvSpPr>
          <p:nvPr>
            <p:ph type="body" idx="1"/>
          </p:nvPr>
        </p:nvSpPr>
        <p:spPr/>
        <p:txBody>
          <a:bodyPr/>
          <a:lstStyle/>
          <a:p>
            <a:pPr>
              <a:spcBef>
                <a:spcPts val="0"/>
              </a:spcBef>
              <a:spcAft>
                <a:spcPts val="0"/>
              </a:spcAft>
            </a:pPr>
            <a:r>
              <a:rPr lang="en-US" i="1">
                <a:effectLst/>
              </a:rPr>
              <a:t>AE, adverse event; MASH, metabolic dysfunction–associated steatohepatitis; T2D, type 2 diabetes.</a:t>
            </a:r>
            <a:endParaRPr lang="en-US" b="1" i="1"/>
          </a:p>
          <a:p>
            <a:pPr>
              <a:spcBef>
                <a:spcPts val="0"/>
              </a:spcBef>
              <a:spcAft>
                <a:spcPts val="0"/>
              </a:spcAft>
            </a:pPr>
            <a:endParaRPr lang="en-US" b="1"/>
          </a:p>
          <a:p>
            <a:endParaRPr lang="en-US">
              <a:latin typeface="Arial"/>
              <a:cs typeface="Arial"/>
            </a:endParaRPr>
          </a:p>
          <a:p>
            <a:pPr marL="171450" indent="-171450">
              <a:lnSpc>
                <a:spcPct val="90000"/>
              </a:lnSpc>
              <a:spcBef>
                <a:spcPts val="1000"/>
              </a:spcBef>
              <a:spcAft>
                <a:spcPts val="700"/>
              </a:spcAft>
              <a:buFont typeface="Arial"/>
              <a:buChar char="•"/>
            </a:pPr>
            <a:endParaRPr lang="en-US">
              <a:latin typeface="Arial"/>
              <a:cs typeface="Arial"/>
            </a:endParaRPr>
          </a:p>
          <a:p>
            <a:pPr marL="171450" indent="-171450">
              <a:lnSpc>
                <a:spcPct val="90000"/>
              </a:lnSpc>
              <a:spcBef>
                <a:spcPts val="1000"/>
              </a:spcBef>
              <a:spcAft>
                <a:spcPts val="700"/>
              </a:spcAft>
              <a:buFont typeface="Arial"/>
              <a:buChar char="•"/>
            </a:pPr>
            <a:endParaRPr lang="en-US">
              <a:latin typeface="Arial"/>
              <a:cs typeface="Arial"/>
            </a:endParaRPr>
          </a:p>
          <a:p>
            <a:pPr marL="171450" indent="-171450">
              <a:lnSpc>
                <a:spcPct val="90000"/>
              </a:lnSpc>
              <a:spcBef>
                <a:spcPts val="1000"/>
              </a:spcBef>
              <a:spcAft>
                <a:spcPts val="700"/>
              </a:spcAft>
              <a:buFont typeface="Arial"/>
              <a:buChar char="•"/>
            </a:pPr>
            <a:endParaRPr lang="en-US">
              <a:latin typeface="Arial"/>
              <a:cs typeface="Arial"/>
            </a:endParaRPr>
          </a:p>
        </p:txBody>
      </p:sp>
      <p:sp>
        <p:nvSpPr>
          <p:cNvPr id="4" name="Slide Number Placeholder 3">
            <a:extLst>
              <a:ext uri="{FF2B5EF4-FFF2-40B4-BE49-F238E27FC236}">
                <a16:creationId xmlns:a16="http://schemas.microsoft.com/office/drawing/2014/main" id="{965296FD-FF77-56AC-3C67-7A96A5CAEAE4}"/>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A706D5D-BA9E-474C-832C-43429F8B49AB}"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Tree>
    <p:extLst>
      <p:ext uri="{BB962C8B-B14F-4D97-AF65-F5344CB8AC3E}">
        <p14:creationId xmlns:p14="http://schemas.microsoft.com/office/powerpoint/2010/main" val="36272025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ffectLst/>
              </a:rPr>
              <a:t>MASH, metabolic dysfunction–associated steatohepatitis; PBO, placebo; TZP, </a:t>
            </a:r>
            <a:r>
              <a:rPr lang="en-US" i="1" dirty="0" err="1">
                <a:effectLst/>
              </a:rPr>
              <a:t>tirzepatide</a:t>
            </a:r>
            <a:r>
              <a:rPr lang="en-US" i="1" dirty="0">
                <a:effectLst/>
              </a:rPr>
              <a: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826798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ffectLst/>
              </a:rPr>
              <a:t>MASH, metabolic dysfunction–associated steatohepatitis; RA, receptor agonist.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189CC2-6508-8A45-AC49-1CA620D6E0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Osaka" charset="0"/>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Osaka" charset="0"/>
              <a:cs typeface="Arial" panose="020B0604020202020204" pitchFamily="34" charset="0"/>
            </a:endParaRPr>
          </a:p>
        </p:txBody>
      </p:sp>
    </p:spTree>
    <p:extLst>
      <p:ext uri="{BB962C8B-B14F-4D97-AF65-F5344CB8AC3E}">
        <p14:creationId xmlns:p14="http://schemas.microsoft.com/office/powerpoint/2010/main" val="33997409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ffectLst/>
              </a:rPr>
              <a:t>MASH, metabolic dysfunction–associated steatohepatitis.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a:p>
        </p:txBody>
      </p:sp>
    </p:spTree>
    <p:extLst>
      <p:ext uri="{BB962C8B-B14F-4D97-AF65-F5344CB8AC3E}">
        <p14:creationId xmlns:p14="http://schemas.microsoft.com/office/powerpoint/2010/main" val="23211892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MASH, metabolic dysfunction–associated steatohepatitis.</a:t>
            </a:r>
            <a:endParaRPr lang="en-US"/>
          </a:p>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a:p>
        </p:txBody>
      </p:sp>
    </p:spTree>
    <p:extLst>
      <p:ext uri="{BB962C8B-B14F-4D97-AF65-F5344CB8AC3E}">
        <p14:creationId xmlns:p14="http://schemas.microsoft.com/office/powerpoint/2010/main" val="22047558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Arial" charset="0"/>
                <a:ea typeface="+mn-ea"/>
                <a:cs typeface="+mn-cs"/>
              </a:rPr>
              <a:t>MASH, metabolic dysfunction–associated steatohepatitis; MASLD, metabolic dysfunction–associated </a:t>
            </a:r>
            <a:r>
              <a:rPr lang="en-US" sz="1200" i="1" kern="1200" dirty="0" err="1">
                <a:solidFill>
                  <a:schemeClr val="tx1"/>
                </a:solidFill>
                <a:effectLst/>
                <a:latin typeface="Arial" charset="0"/>
                <a:ea typeface="+mn-ea"/>
                <a:cs typeface="+mn-cs"/>
              </a:rPr>
              <a:t>steatotic</a:t>
            </a:r>
            <a:r>
              <a:rPr lang="en-US" sz="1200" i="1" kern="1200" dirty="0">
                <a:solidFill>
                  <a:schemeClr val="tx1"/>
                </a:solidFill>
                <a:effectLst/>
                <a:latin typeface="Arial" charset="0"/>
                <a:ea typeface="+mn-ea"/>
                <a:cs typeface="+mn-cs"/>
              </a:rPr>
              <a:t> liver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a:p>
        </p:txBody>
      </p:sp>
    </p:spTree>
    <p:extLst>
      <p:ext uri="{BB962C8B-B14F-4D97-AF65-F5344CB8AC3E}">
        <p14:creationId xmlns:p14="http://schemas.microsoft.com/office/powerpoint/2010/main" val="20162633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Arial" charset="0"/>
                <a:ea typeface="+mn-ea"/>
                <a:cs typeface="+mn-cs"/>
              </a:rPr>
              <a:t>A1C, glycated hemoglobin; ALT, alanine aminotransferase; LDL, low-density lipoprotein; MASH, metabolic dysfunction–associated steatohepatitis; MASLD, metabolic dysfunction–associated </a:t>
            </a:r>
            <a:r>
              <a:rPr lang="en-US" sz="1200" i="1" kern="1200" dirty="0" err="1">
                <a:solidFill>
                  <a:schemeClr val="tx1"/>
                </a:solidFill>
                <a:effectLst/>
                <a:latin typeface="Arial" charset="0"/>
                <a:ea typeface="+mn-ea"/>
                <a:cs typeface="+mn-cs"/>
              </a:rPr>
              <a:t>steatotic</a:t>
            </a:r>
            <a:r>
              <a:rPr lang="en-US" sz="1200" i="1" kern="1200" dirty="0">
                <a:solidFill>
                  <a:schemeClr val="tx1"/>
                </a:solidFill>
                <a:effectLst/>
                <a:latin typeface="Arial" charset="0"/>
                <a:ea typeface="+mn-ea"/>
                <a:cs typeface="+mn-cs"/>
              </a:rPr>
              <a:t> liver disease; SBP, systolic blood pressure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a:p>
        </p:txBody>
      </p:sp>
    </p:spTree>
    <p:extLst>
      <p:ext uri="{BB962C8B-B14F-4D97-AF65-F5344CB8AC3E}">
        <p14:creationId xmlns:p14="http://schemas.microsoft.com/office/powerpoint/2010/main" val="31092986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Arial" charset="0"/>
                <a:ea typeface="+mn-ea"/>
                <a:cs typeface="+mn-cs"/>
              </a:rPr>
              <a:t>AACE, American Association of Clinical Endocrinology; ADA, American Diabetes Association; ENDO, Endocrine Society; FIB-4, Fibrosis-4; HCP, healthcare professional; MASLD, metabolic dysfunction–associated </a:t>
            </a:r>
            <a:r>
              <a:rPr lang="en-US" sz="1200" i="1" kern="1200" dirty="0" err="1">
                <a:solidFill>
                  <a:schemeClr val="tx1"/>
                </a:solidFill>
                <a:effectLst/>
                <a:latin typeface="Arial" charset="0"/>
                <a:ea typeface="+mn-ea"/>
                <a:cs typeface="+mn-cs"/>
              </a:rPr>
              <a:t>steatotic</a:t>
            </a:r>
            <a:r>
              <a:rPr lang="en-US" sz="1200" i="1" kern="1200" dirty="0">
                <a:solidFill>
                  <a:schemeClr val="tx1"/>
                </a:solidFill>
                <a:effectLst/>
                <a:latin typeface="Arial" charset="0"/>
                <a:ea typeface="+mn-ea"/>
                <a:cs typeface="+mn-cs"/>
              </a:rPr>
              <a:t> liver disease; T2D, type 2 diabetes; VCTE, vibration-controlled transient elastography.</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308841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2" name="Picture 1">
            <a:extLst>
              <a:ext uri="{FF2B5EF4-FFF2-40B4-BE49-F238E27FC236}">
                <a16:creationId xmlns:a16="http://schemas.microsoft.com/office/drawing/2014/main" id="{6485AB00-1520-219D-676C-3E8F2C87A6F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21210" y="235401"/>
            <a:ext cx="3991276" cy="984860"/>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108B110-C903-B92E-8A98-E7634D283CC4}"/>
              </a:ext>
            </a:extLst>
          </p:cNvPr>
          <p:cNvGrpSpPr/>
          <p:nvPr userDrawn="1"/>
        </p:nvGrpSpPr>
        <p:grpSpPr>
          <a:xfrm>
            <a:off x="9809410" y="6154855"/>
            <a:ext cx="1980029" cy="577224"/>
            <a:chOff x="9874835" y="6236872"/>
            <a:chExt cx="1980029" cy="577224"/>
          </a:xfrm>
        </p:grpSpPr>
        <p:pic>
          <p:nvPicPr>
            <p:cNvPr id="8" name="Picture 1">
              <a:extLst>
                <a:ext uri="{FF2B5EF4-FFF2-40B4-BE49-F238E27FC236}">
                  <a16:creationId xmlns:a16="http://schemas.microsoft.com/office/drawing/2014/main" id="{2AAA5A12-10C2-B49D-7BFA-E8AA4720F0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6B3B02F3-5224-20C8-2A8E-65F405D3CD94}"/>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7966589"/>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E3C4C036-10CF-4ED7-8A6F-57840B16EB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54413" y="5722043"/>
            <a:ext cx="2944728" cy="726620"/>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88A944BB-30DB-18FF-7502-F557A6282984}"/>
              </a:ext>
            </a:extLst>
          </p:cNvPr>
          <p:cNvGrpSpPr/>
          <p:nvPr userDrawn="1"/>
        </p:nvGrpSpPr>
        <p:grpSpPr>
          <a:xfrm>
            <a:off x="9809410" y="6154855"/>
            <a:ext cx="1980029" cy="577224"/>
            <a:chOff x="9874835" y="6236872"/>
            <a:chExt cx="1980029" cy="577224"/>
          </a:xfrm>
        </p:grpSpPr>
        <p:pic>
          <p:nvPicPr>
            <p:cNvPr id="6" name="Picture 1">
              <a:extLst>
                <a:ext uri="{FF2B5EF4-FFF2-40B4-BE49-F238E27FC236}">
                  <a16:creationId xmlns:a16="http://schemas.microsoft.com/office/drawing/2014/main" id="{B71A09A0-3EDA-3995-C1E4-3A6BD25AE7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2FC4BF9D-7807-AA16-EC67-3731984757AB}"/>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9909282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33113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071B2D7B-845B-9343-5CA9-82B9583736D7}"/>
              </a:ext>
            </a:extLst>
          </p:cNvPr>
          <p:cNvGrpSpPr/>
          <p:nvPr userDrawn="1"/>
        </p:nvGrpSpPr>
        <p:grpSpPr>
          <a:xfrm>
            <a:off x="9809410" y="6154855"/>
            <a:ext cx="1980029" cy="577224"/>
            <a:chOff x="9874835" y="6236872"/>
            <a:chExt cx="1980029" cy="577224"/>
          </a:xfrm>
        </p:grpSpPr>
        <p:pic>
          <p:nvPicPr>
            <p:cNvPr id="4" name="Picture 1">
              <a:extLst>
                <a:ext uri="{FF2B5EF4-FFF2-40B4-BE49-F238E27FC236}">
                  <a16:creationId xmlns:a16="http://schemas.microsoft.com/office/drawing/2014/main" id="{969A5D33-E060-A5B3-8D64-890861DD42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B898F2FB-9336-D1AB-8604-245E6FEAE7E0}"/>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5005545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8A2DB069-00FC-9F9A-99C1-05B7B36D2E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54413" y="5722043"/>
            <a:ext cx="2944728" cy="726620"/>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71B2D7B-845B-9343-5CA9-82B9583736D7}"/>
              </a:ext>
            </a:extLst>
          </p:cNvPr>
          <p:cNvGrpSpPr/>
          <p:nvPr userDrawn="1"/>
        </p:nvGrpSpPr>
        <p:grpSpPr>
          <a:xfrm>
            <a:off x="9809410" y="6154855"/>
            <a:ext cx="1980029" cy="577224"/>
            <a:chOff x="9874835" y="6236872"/>
            <a:chExt cx="1980029" cy="577224"/>
          </a:xfrm>
        </p:grpSpPr>
        <p:pic>
          <p:nvPicPr>
            <p:cNvPr id="4" name="Picture 1">
              <a:extLst>
                <a:ext uri="{FF2B5EF4-FFF2-40B4-BE49-F238E27FC236}">
                  <a16:creationId xmlns:a16="http://schemas.microsoft.com/office/drawing/2014/main" id="{969A5D33-E060-A5B3-8D64-890861DD42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B898F2FB-9336-D1AB-8604-245E6FEAE7E0}"/>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2749594362"/>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4" name="Picture 3" descr="A group of doctors looking at a human body&#10;&#10;Description automatically generated">
            <a:extLst>
              <a:ext uri="{FF2B5EF4-FFF2-40B4-BE49-F238E27FC236}">
                <a16:creationId xmlns:a16="http://schemas.microsoft.com/office/drawing/2014/main" id="{735BA28E-55C5-3231-D792-5E81938C5ECB}"/>
              </a:ext>
            </a:extLst>
          </p:cNvPr>
          <p:cNvPicPr>
            <a:picLocks noChangeAspect="1"/>
          </p:cNvPicPr>
          <p:nvPr userDrawn="1"/>
        </p:nvPicPr>
        <p:blipFill>
          <a:blip r:embed="rId2">
            <a:extLst>
              <a:ext uri="{28A0092B-C50C-407E-A947-70E740481C1C}">
                <a14:useLocalDpi xmlns:a14="http://schemas.microsoft.com/office/drawing/2010/main" val="0"/>
              </a:ext>
            </a:extLst>
          </a:blip>
          <a:srcRect t="14978" b="14978"/>
          <a:stretch/>
        </p:blipFill>
        <p:spPr>
          <a:xfrm>
            <a:off x="6114257" y="3657601"/>
            <a:ext cx="6092036"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6485AB00-1520-219D-676C-3E8F2C87A6F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21210" y="235401"/>
            <a:ext cx="3991276" cy="984860"/>
          </a:xfrm>
          <a:prstGeom prst="rect">
            <a:avLst/>
          </a:prstGeom>
        </p:spPr>
      </p:pic>
    </p:spTree>
    <p:extLst>
      <p:ext uri="{BB962C8B-B14F-4D97-AF65-F5344CB8AC3E}">
        <p14:creationId xmlns:p14="http://schemas.microsoft.com/office/powerpoint/2010/main" val="8662090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108B110-C903-B92E-8A98-E7634D283CC4}"/>
              </a:ext>
            </a:extLst>
          </p:cNvPr>
          <p:cNvGrpSpPr/>
          <p:nvPr userDrawn="1"/>
        </p:nvGrpSpPr>
        <p:grpSpPr>
          <a:xfrm>
            <a:off x="9809410" y="6154855"/>
            <a:ext cx="1980029" cy="577224"/>
            <a:chOff x="9874835" y="6236872"/>
            <a:chExt cx="1980029" cy="577224"/>
          </a:xfrm>
        </p:grpSpPr>
        <p:pic>
          <p:nvPicPr>
            <p:cNvPr id="8" name="Picture 1">
              <a:extLst>
                <a:ext uri="{FF2B5EF4-FFF2-40B4-BE49-F238E27FC236}">
                  <a16:creationId xmlns:a16="http://schemas.microsoft.com/office/drawing/2014/main" id="{2AAA5A12-10C2-B49D-7BFA-E8AA4720F0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6B3B02F3-5224-20C8-2A8E-65F405D3CD94}"/>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219896"/>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E3C4C036-10CF-4ED7-8A6F-57840B16EB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54413" y="5722043"/>
            <a:ext cx="2944728" cy="726620"/>
          </a:xfrm>
          <a:prstGeom prst="rect">
            <a:avLst/>
          </a:prstGeom>
        </p:spPr>
      </p:pic>
    </p:spTree>
    <p:extLst>
      <p:ext uri="{BB962C8B-B14F-4D97-AF65-F5344CB8AC3E}">
        <p14:creationId xmlns:p14="http://schemas.microsoft.com/office/powerpoint/2010/main" val="8838725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88A944BB-30DB-18FF-7502-F557A6282984}"/>
              </a:ext>
            </a:extLst>
          </p:cNvPr>
          <p:cNvGrpSpPr/>
          <p:nvPr userDrawn="1"/>
        </p:nvGrpSpPr>
        <p:grpSpPr>
          <a:xfrm>
            <a:off x="9809410" y="6154855"/>
            <a:ext cx="1980029" cy="577224"/>
            <a:chOff x="9874835" y="6236872"/>
            <a:chExt cx="1980029" cy="577224"/>
          </a:xfrm>
        </p:grpSpPr>
        <p:pic>
          <p:nvPicPr>
            <p:cNvPr id="6" name="Picture 1">
              <a:extLst>
                <a:ext uri="{FF2B5EF4-FFF2-40B4-BE49-F238E27FC236}">
                  <a16:creationId xmlns:a16="http://schemas.microsoft.com/office/drawing/2014/main" id="{B71A09A0-3EDA-3995-C1E4-3A6BD25AE7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2FC4BF9D-7807-AA16-EC67-3731984757AB}"/>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928142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a:extLst>
              <a:ext uri="{FF2B5EF4-FFF2-40B4-BE49-F238E27FC236}">
                <a16:creationId xmlns:a16="http://schemas.microsoft.com/office/drawing/2014/main" id="{BBEDE581-9AE1-94F0-5379-0B1E814F64FB}"/>
              </a:ext>
            </a:extLst>
          </p:cNvPr>
          <p:cNvGrpSpPr/>
          <p:nvPr userDrawn="1"/>
        </p:nvGrpSpPr>
        <p:grpSpPr>
          <a:xfrm>
            <a:off x="9809410" y="6154855"/>
            <a:ext cx="1980029" cy="577224"/>
            <a:chOff x="9874835" y="6236872"/>
            <a:chExt cx="1980029" cy="577224"/>
          </a:xfrm>
        </p:grpSpPr>
        <p:pic>
          <p:nvPicPr>
            <p:cNvPr id="12" name="Picture 1">
              <a:extLst>
                <a:ext uri="{FF2B5EF4-FFF2-40B4-BE49-F238E27FC236}">
                  <a16:creationId xmlns:a16="http://schemas.microsoft.com/office/drawing/2014/main" id="{BE5432C6-CA1B-1BBD-25C8-EDDF36CEC6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664C8804-CE31-89D8-F4BA-F26BB7A71287}"/>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28190053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071B2D7B-845B-9343-5CA9-82B9583736D7}"/>
              </a:ext>
            </a:extLst>
          </p:cNvPr>
          <p:cNvGrpSpPr/>
          <p:nvPr userDrawn="1"/>
        </p:nvGrpSpPr>
        <p:grpSpPr>
          <a:xfrm>
            <a:off x="9809410" y="6154855"/>
            <a:ext cx="1980029" cy="577224"/>
            <a:chOff x="9874835" y="6236872"/>
            <a:chExt cx="1980029" cy="577224"/>
          </a:xfrm>
        </p:grpSpPr>
        <p:pic>
          <p:nvPicPr>
            <p:cNvPr id="4" name="Picture 1">
              <a:extLst>
                <a:ext uri="{FF2B5EF4-FFF2-40B4-BE49-F238E27FC236}">
                  <a16:creationId xmlns:a16="http://schemas.microsoft.com/office/drawing/2014/main" id="{969A5D33-E060-A5B3-8D64-890861DD42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B898F2FB-9336-D1AB-8604-245E6FEAE7E0}"/>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26001374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33924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8A2DB069-00FC-9F9A-99C1-05B7B36D2E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54413" y="5722043"/>
            <a:ext cx="2944728" cy="726620"/>
          </a:xfrm>
          <a:prstGeom prst="rect">
            <a:avLst/>
          </a:prstGeom>
        </p:spPr>
      </p:pic>
    </p:spTree>
    <p:extLst>
      <p:ext uri="{BB962C8B-B14F-4D97-AF65-F5344CB8AC3E}">
        <p14:creationId xmlns:p14="http://schemas.microsoft.com/office/powerpoint/2010/main" val="39199646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4" r:id="rId3"/>
    <p:sldLayoutId id="2147484657" r:id="rId4"/>
    <p:sldLayoutId id="2147484658" r:id="rId5"/>
    <p:sldLayoutId id="2147484665" r:id="rId6"/>
    <p:sldLayoutId id="2147484660" r:id="rId7"/>
    <p:sldLayoutId id="2147484661" r:id="rId8"/>
    <p:sldLayoutId id="2147484662" r:id="rId9"/>
    <p:sldLayoutId id="2147484663" r:id="rId10"/>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328" userDrawn="1">
          <p15:clr>
            <a:srgbClr val="F26B43"/>
          </p15:clr>
        </p15:guide>
        <p15:guide id="3" pos="452" userDrawn="1">
          <p15:clr>
            <a:srgbClr val="F26B43"/>
          </p15:clr>
        </p15:guide>
        <p15:guide id="4" pos="7231" userDrawn="1">
          <p15:clr>
            <a:srgbClr val="F26B43"/>
          </p15:clr>
        </p15:guide>
        <p15:guide id="5" pos="7417" userDrawn="1">
          <p15:clr>
            <a:srgbClr val="F26B43"/>
          </p15:clr>
        </p15:guide>
        <p15:guide id="6" orient="horz" pos="1008" userDrawn="1">
          <p15:clr>
            <a:srgbClr val="F26B43"/>
          </p15:clr>
        </p15:guide>
        <p15:guide id="7" orient="horz" pos="4147" userDrawn="1">
          <p15:clr>
            <a:srgbClr val="F26B43"/>
          </p15:clr>
        </p15:guide>
        <p15:guide id="8" orient="horz" pos="4032" userDrawn="1">
          <p15:clr>
            <a:srgbClr val="F26B43"/>
          </p15:clr>
        </p15:guide>
        <p15:guide id="9" orient="horz" pos="388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9613576"/>
      </p:ext>
    </p:extLst>
  </p:cSld>
  <p:clrMap bg1="dk2" tx1="lt1" bg2="dk1" tx2="lt2" accent1="accent1" accent2="accent2" accent3="accent3" accent4="accent4" accent5="accent5" accent6="accent6" hlink="hlink" folHlink="folHlink"/>
  <p:sldLayoutIdLst>
    <p:sldLayoutId id="2147484667" r:id="rId1"/>
    <p:sldLayoutId id="2147484668" r:id="rId2"/>
    <p:sldLayoutId id="2147484669" r:id="rId3"/>
    <p:sldLayoutId id="2147484670" r:id="rId4"/>
    <p:sldLayoutId id="2147484671" r:id="rId5"/>
    <p:sldLayoutId id="2147484672" r:id="rId6"/>
    <p:sldLayoutId id="2147484673" r:id="rId7"/>
    <p:sldLayoutId id="2147484674"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328">
          <p15:clr>
            <a:srgbClr val="F26B43"/>
          </p15:clr>
        </p15:guide>
        <p15:guide id="3" pos="452">
          <p15:clr>
            <a:srgbClr val="F26B43"/>
          </p15:clr>
        </p15:guide>
        <p15:guide id="4" pos="7231">
          <p15:clr>
            <a:srgbClr val="F26B43"/>
          </p15:clr>
        </p15:guide>
        <p15:guide id="5" pos="7417">
          <p15:clr>
            <a:srgbClr val="F26B43"/>
          </p15:clr>
        </p15:guide>
        <p15:guide id="6" orient="horz" pos="1008">
          <p15:clr>
            <a:srgbClr val="F26B43"/>
          </p15:clr>
        </p15:guide>
        <p15:guide id="7" orient="horz" pos="4147">
          <p15:clr>
            <a:srgbClr val="F26B43"/>
          </p15:clr>
        </p15:guide>
        <p15:guide id="8" orient="horz" pos="4032">
          <p15:clr>
            <a:srgbClr val="F26B43"/>
          </p15:clr>
        </p15:guide>
        <p15:guide id="9" orient="horz" pos="3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image" Target="../media/image5.png"/><Relationship Id="rId7" Type="http://schemas.openxmlformats.org/officeDocument/2006/relationships/image" Target="../media/image9.em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8.emf"/><Relationship Id="rId11" Type="http://schemas.openxmlformats.org/officeDocument/2006/relationships/image" Target="../media/image13.emf"/><Relationship Id="rId5" Type="http://schemas.openxmlformats.org/officeDocument/2006/relationships/image" Target="../media/image7.png"/><Relationship Id="rId10" Type="http://schemas.openxmlformats.org/officeDocument/2006/relationships/image" Target="../media/image12.emf"/><Relationship Id="rId4" Type="http://schemas.openxmlformats.org/officeDocument/2006/relationships/image" Target="../media/image6.png"/><Relationship Id="rId9" Type="http://schemas.openxmlformats.org/officeDocument/2006/relationships/image" Target="../media/image11.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3.wmf"/><Relationship Id="rId5" Type="http://schemas.openxmlformats.org/officeDocument/2006/relationships/image" Target="../media/image22.wmf"/><Relationship Id="rId4" Type="http://schemas.openxmlformats.org/officeDocument/2006/relationships/image" Target="../media/image21.w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sz="4000" dirty="0"/>
              <a:t>MASH Matters: New Evidence and Its Application to Endocrinology and Primary Care Practice </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a:solidFill>
                  <a:schemeClr val="bg2"/>
                </a:solidFill>
                <a:latin typeface="Calibri" panose="020F0502020204030204" pitchFamily="34" charset="0"/>
              </a:rPr>
              <a:t>Provided by Clinical Care Options, LLC in partnership with Practicing Clinicians Exchange, LLC</a:t>
            </a:r>
          </a:p>
        </p:txBody>
      </p:sp>
      <p:sp>
        <p:nvSpPr>
          <p:cNvPr id="2" name="Text Box 21">
            <a:extLst>
              <a:ext uri="{FF2B5EF4-FFF2-40B4-BE49-F238E27FC236}">
                <a16:creationId xmlns:a16="http://schemas.microsoft.com/office/drawing/2014/main" id="{FC6840AD-9B3C-E2A0-484A-E6CCCF598FDC}"/>
              </a:ext>
            </a:extLst>
          </p:cNvPr>
          <p:cNvSpPr txBox="1">
            <a:spLocks noChangeArrowheads="1"/>
          </p:cNvSpPr>
          <p:nvPr/>
        </p:nvSpPr>
        <p:spPr bwMode="auto">
          <a:xfrm>
            <a:off x="423864" y="6428793"/>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Novo Nordisk.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sp>
        <p:nvSpPr>
          <p:cNvPr id="8" name="Rectangle 8">
            <a:extLst>
              <a:ext uri="{FF2B5EF4-FFF2-40B4-BE49-F238E27FC236}">
                <a16:creationId xmlns:a16="http://schemas.microsoft.com/office/drawing/2014/main" id="{E0F7D15D-C030-7744-B515-D7C82C9D21F6}"/>
              </a:ext>
            </a:extLst>
          </p:cNvPr>
          <p:cNvSpPr>
            <a:spLocks noChangeArrowheads="1"/>
          </p:cNvSpPr>
          <p:nvPr/>
        </p:nvSpPr>
        <p:spPr bwMode="auto">
          <a:xfrm>
            <a:off x="1979407" y="3590179"/>
            <a:ext cx="73500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sz="2000" b="0" i="0" u="none" strike="noStrike" kern="1200" cap="none" spc="0" normalizeH="0" baseline="0" noProof="0" err="1">
                <a:ln>
                  <a:noFill/>
                </a:ln>
                <a:solidFill>
                  <a:srgbClr val="455560"/>
                </a:solidFill>
                <a:effectLst/>
                <a:uLnTx/>
                <a:uFillTx/>
                <a:latin typeface="Calibri" panose="020F0502020204030204" pitchFamily="34" charset="0"/>
                <a:ea typeface="+mn-ea"/>
                <a:cs typeface="Calibri" panose="020F0502020204030204" pitchFamily="34" charset="0"/>
              </a:rPr>
              <a:t>clinicaleducationalliance.com</a:t>
            </a:r>
            <a:endParaRPr kumimoji="0" lang="en-US" altLang="en-US" sz="2000" b="0" i="0" u="sng"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endParaRPr>
          </a:p>
        </p:txBody>
      </p:sp>
      <p:pic>
        <p:nvPicPr>
          <p:cNvPr id="4" name="Picture 1">
            <a:extLst>
              <a:ext uri="{FF2B5EF4-FFF2-40B4-BE49-F238E27FC236}">
                <a16:creationId xmlns:a16="http://schemas.microsoft.com/office/drawing/2014/main" id="{B714CA98-EEA4-2012-AA0B-EE788D2969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8519" y="3278393"/>
            <a:ext cx="2972925" cy="753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sz="half" idx="1"/>
          </p:nvPr>
        </p:nvSpPr>
        <p:spPr>
          <a:xfrm>
            <a:off x="601819" y="1510730"/>
            <a:ext cx="6072357" cy="4678738"/>
          </a:xfrm>
        </p:spPr>
        <p:txBody>
          <a:bodyPr/>
          <a:lstStyle/>
          <a:p>
            <a:pPr marL="0" indent="0">
              <a:buNone/>
            </a:pPr>
            <a:r>
              <a:rPr lang="en-US" b="1" dirty="0">
                <a:solidFill>
                  <a:schemeClr val="accent3"/>
                </a:solidFill>
              </a:rPr>
              <a:t>Kenneth Cusi, MD, FACP, FACE</a:t>
            </a:r>
            <a:br>
              <a:rPr lang="en-US" dirty="0"/>
            </a:br>
            <a:r>
              <a:rPr lang="en-US" sz="2600" dirty="0"/>
              <a:t>Professor of Medicine​</a:t>
            </a:r>
            <a:br>
              <a:rPr lang="en-US" sz="2600" dirty="0"/>
            </a:br>
            <a:r>
              <a:rPr lang="en-US" sz="2600" dirty="0"/>
              <a:t>Division of Endocrinology, Diabetes, and Metabolism​</a:t>
            </a:r>
            <a:br>
              <a:rPr lang="en-US" sz="2600" dirty="0"/>
            </a:br>
            <a:r>
              <a:rPr lang="en-US" sz="2600" dirty="0"/>
              <a:t>University of Florida​</a:t>
            </a:r>
            <a:br>
              <a:rPr lang="en-US" sz="2600" dirty="0"/>
            </a:br>
            <a:r>
              <a:rPr lang="en-US" sz="2600" dirty="0"/>
              <a:t>Gainesville, Florida</a:t>
            </a:r>
            <a:endParaRPr lang="en-US" altLang="en-US" sz="2600" dirty="0">
              <a:latin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p:txBody>
          <a:bodyPr rtlCol="0">
            <a:noAutofit/>
          </a:bodyPr>
          <a:lstStyle/>
          <a:p>
            <a:pPr marL="0" indent="0">
              <a:buClr>
                <a:schemeClr val="accent6"/>
              </a:buClr>
              <a:buNone/>
              <a:defRPr/>
            </a:pPr>
            <a:r>
              <a:rPr lang="en-US" sz="2600" dirty="0">
                <a:latin typeface="Calibri"/>
                <a:ea typeface="Calibri"/>
                <a:cs typeface="Calibri"/>
              </a:rPr>
              <a:t>The </a:t>
            </a:r>
            <a:r>
              <a:rPr lang="en-US" sz="2600" b="1" i="1" dirty="0">
                <a:latin typeface="Calibri"/>
                <a:ea typeface="Calibri"/>
                <a:cs typeface="Calibri"/>
              </a:rPr>
              <a:t>faculty</a:t>
            </a:r>
            <a:r>
              <a:rPr lang="en-US" sz="2600" dirty="0">
                <a:latin typeface="Calibri"/>
                <a:ea typeface="Calibri"/>
                <a:cs typeface="Calibri"/>
              </a:rPr>
              <a:t> reported the following relevant financial relationships or relationships to products or devices they have with ineligible companies related to the content of this educational activity:</a:t>
            </a:r>
          </a:p>
          <a:p>
            <a:pPr marL="0" indent="0">
              <a:buClr>
                <a:schemeClr val="accent6"/>
              </a:buClr>
              <a:buNone/>
              <a:defRPr/>
            </a:pPr>
            <a:r>
              <a:rPr lang="en-US" sz="2600" b="1" dirty="0">
                <a:solidFill>
                  <a:schemeClr val="accent3"/>
                </a:solidFill>
              </a:rPr>
              <a:t>Kenneth Cusi, MD, FACP, FACE: </a:t>
            </a:r>
            <a:r>
              <a:rPr lang="en-US" sz="2600" i="1" dirty="0"/>
              <a:t>researcher: </a:t>
            </a:r>
            <a:r>
              <a:rPr lang="en-US" sz="2600" dirty="0"/>
              <a:t>Boehringer Ingelheim, </a:t>
            </a:r>
            <a:r>
              <a:rPr lang="en-US" sz="2600" dirty="0" err="1"/>
              <a:t>Echosens</a:t>
            </a:r>
            <a:r>
              <a:rPr lang="en-US" sz="2600" dirty="0"/>
              <a:t>, </a:t>
            </a:r>
            <a:r>
              <a:rPr lang="en-US" sz="2600" dirty="0" err="1"/>
              <a:t>Inventiva</a:t>
            </a:r>
            <a:r>
              <a:rPr lang="en-US" sz="2600" dirty="0"/>
              <a:t>, LabCorp, Perspectum;</a:t>
            </a:r>
            <a:r>
              <a:rPr lang="en-US" sz="2600" i="1" dirty="0"/>
              <a:t> consultant/advisor/speaker: </a:t>
            </a:r>
            <a:r>
              <a:rPr lang="en-US" sz="2600" dirty="0"/>
              <a:t>89Bio, Arrowhead, Boehringer Ingelheim, Bristol Myers Squibb, Dexcom, </a:t>
            </a:r>
            <a:r>
              <a:rPr lang="en-US" sz="2600" dirty="0" err="1"/>
              <a:t>Echosens</a:t>
            </a:r>
            <a:r>
              <a:rPr lang="en-US" sz="2600" dirty="0"/>
              <a:t>, GlaxoSmithKline, Lilly, MGM, Novo Nordisk, </a:t>
            </a:r>
            <a:r>
              <a:rPr lang="en-US" sz="2600" dirty="0" err="1"/>
              <a:t>Sagimet</a:t>
            </a:r>
            <a:r>
              <a:rPr lang="en-US" sz="2600" dirty="0"/>
              <a:t> Biosciences, Terns, Zealand.</a:t>
            </a:r>
            <a:endParaRPr lang="en-US" sz="2600" dirty="0">
              <a:latin typeface="Calibri"/>
              <a:ea typeface="Calibri"/>
              <a:cs typeface="Calibri"/>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5634E-7753-566C-3E96-6EC5B0AE0E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35DDAD-C383-83A1-1BD1-872E8FF9636F}"/>
              </a:ext>
            </a:extLst>
          </p:cNvPr>
          <p:cNvSpPr>
            <a:spLocks noGrp="1"/>
          </p:cNvSpPr>
          <p:nvPr>
            <p:ph type="title"/>
          </p:nvPr>
        </p:nvSpPr>
        <p:spPr/>
        <p:txBody>
          <a:bodyPr/>
          <a:lstStyle/>
          <a:p>
            <a:r>
              <a:rPr lang="en-US"/>
              <a:t>Learning Objectives</a:t>
            </a:r>
          </a:p>
        </p:txBody>
      </p:sp>
      <p:sp>
        <p:nvSpPr>
          <p:cNvPr id="6" name="Content Placeholder 5">
            <a:extLst>
              <a:ext uri="{FF2B5EF4-FFF2-40B4-BE49-F238E27FC236}">
                <a16:creationId xmlns:a16="http://schemas.microsoft.com/office/drawing/2014/main" id="{D078621D-D70F-CD7F-9366-65539AB19427}"/>
              </a:ext>
            </a:extLst>
          </p:cNvPr>
          <p:cNvSpPr>
            <a:spLocks noGrp="1"/>
          </p:cNvSpPr>
          <p:nvPr>
            <p:ph idx="1"/>
          </p:nvPr>
        </p:nvSpPr>
        <p:spPr/>
        <p:txBody>
          <a:bodyPr/>
          <a:lstStyle/>
          <a:p>
            <a:pPr>
              <a:spcBef>
                <a:spcPct val="20000"/>
              </a:spcBef>
              <a:spcAft>
                <a:spcPct val="20000"/>
              </a:spcAft>
              <a:defRPr/>
            </a:pPr>
            <a:r>
              <a:rPr lang="en-US" dirty="0">
                <a:latin typeface="Calibri"/>
                <a:ea typeface="Calibri"/>
                <a:cs typeface="Calibri"/>
              </a:rPr>
              <a:t>Employ recommended noninvasive testing methods and biomarkers to diagnose, stage, and monitor patients with MASLD/MASH</a:t>
            </a:r>
          </a:p>
          <a:p>
            <a:pPr>
              <a:spcBef>
                <a:spcPct val="20000"/>
              </a:spcBef>
              <a:spcAft>
                <a:spcPct val="20000"/>
              </a:spcAft>
              <a:defRPr/>
            </a:pPr>
            <a:r>
              <a:rPr lang="en-US" dirty="0">
                <a:latin typeface="Calibri"/>
                <a:ea typeface="Calibri"/>
                <a:cs typeface="Calibri"/>
              </a:rPr>
              <a:t>Evaluate the efficacy and safety data for current and emerging treatments for MASH and outcomes on related cardiometabolic comorbidities</a:t>
            </a:r>
          </a:p>
          <a:p>
            <a:pPr>
              <a:spcBef>
                <a:spcPct val="20000"/>
              </a:spcBef>
              <a:spcAft>
                <a:spcPct val="20000"/>
              </a:spcAft>
              <a:defRPr/>
            </a:pPr>
            <a:r>
              <a:rPr lang="en-US" b="0" i="0" dirty="0">
                <a:solidFill>
                  <a:srgbClr val="000000"/>
                </a:solidFill>
                <a:effectLst/>
                <a:latin typeface="Calibri" panose="020F0502020204030204" pitchFamily="34" charset="0"/>
              </a:rPr>
              <a:t>Recognize the role of multidisciplinary team members in the comprehensive management of MASLD/MASH </a:t>
            </a:r>
            <a:endParaRPr lang="en-US" dirty="0">
              <a:latin typeface="+mn-lt"/>
              <a:ea typeface="Calibri"/>
              <a:cs typeface="Calibri"/>
            </a:endParaRPr>
          </a:p>
        </p:txBody>
      </p:sp>
    </p:spTree>
    <p:extLst>
      <p:ext uri="{BB962C8B-B14F-4D97-AF65-F5344CB8AC3E}">
        <p14:creationId xmlns:p14="http://schemas.microsoft.com/office/powerpoint/2010/main" val="14998217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089D54-B4F9-A513-BA73-F438E75E5499}"/>
              </a:ext>
            </a:extLst>
          </p:cNvPr>
          <p:cNvSpPr>
            <a:spLocks noGrp="1"/>
          </p:cNvSpPr>
          <p:nvPr>
            <p:ph type="title"/>
          </p:nvPr>
        </p:nvSpPr>
        <p:spPr/>
        <p:txBody>
          <a:bodyPr/>
          <a:lstStyle/>
          <a:p>
            <a:r>
              <a:rPr lang="en-US">
                <a:latin typeface="Calibri"/>
                <a:ea typeface="Calibri"/>
                <a:cs typeface="Calibri"/>
              </a:rPr>
              <a:t>Noninvasive Testing Methods and Biomarkers</a:t>
            </a:r>
            <a:endParaRPr lang="en-US"/>
          </a:p>
        </p:txBody>
      </p:sp>
    </p:spTree>
    <p:extLst>
      <p:ext uri="{BB962C8B-B14F-4D97-AF65-F5344CB8AC3E}">
        <p14:creationId xmlns:p14="http://schemas.microsoft.com/office/powerpoint/2010/main" val="3644139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9" name="Straight Arrow Connector 38">
            <a:extLst>
              <a:ext uri="{FF2B5EF4-FFF2-40B4-BE49-F238E27FC236}">
                <a16:creationId xmlns:a16="http://schemas.microsoft.com/office/drawing/2014/main" id="{7975CD74-9215-BB50-5AAA-22A7067EC4E0}"/>
              </a:ext>
            </a:extLst>
          </p:cNvPr>
          <p:cNvCxnSpPr>
            <a:cxnSpLocks/>
          </p:cNvCxnSpPr>
          <p:nvPr/>
        </p:nvCxnSpPr>
        <p:spPr bwMode="auto">
          <a:xfrm>
            <a:off x="3604628" y="5117300"/>
            <a:ext cx="0" cy="202614"/>
          </a:xfrm>
          <a:prstGeom prst="straightConnector1">
            <a:avLst/>
          </a:prstGeom>
          <a:noFill/>
          <a:ln w="28575" cap="flat" cmpd="sng" algn="ctr">
            <a:solidFill>
              <a:schemeClr val="bg1"/>
            </a:solidFill>
            <a:prstDash val="solid"/>
            <a:round/>
            <a:headEnd type="none" w="med" len="med"/>
            <a:tailEnd type="triangle"/>
          </a:ln>
          <a:effectLst/>
        </p:spPr>
      </p:cxnSp>
      <p:cxnSp>
        <p:nvCxnSpPr>
          <p:cNvPr id="40" name="Straight Arrow Connector 39">
            <a:extLst>
              <a:ext uri="{FF2B5EF4-FFF2-40B4-BE49-F238E27FC236}">
                <a16:creationId xmlns:a16="http://schemas.microsoft.com/office/drawing/2014/main" id="{E9606B20-DB25-84A4-2774-3790D17A70B3}"/>
              </a:ext>
            </a:extLst>
          </p:cNvPr>
          <p:cNvCxnSpPr>
            <a:cxnSpLocks/>
          </p:cNvCxnSpPr>
          <p:nvPr/>
        </p:nvCxnSpPr>
        <p:spPr bwMode="auto">
          <a:xfrm>
            <a:off x="6098458" y="5126558"/>
            <a:ext cx="0" cy="202614"/>
          </a:xfrm>
          <a:prstGeom prst="straightConnector1">
            <a:avLst/>
          </a:prstGeom>
          <a:noFill/>
          <a:ln w="28575" cap="flat" cmpd="sng" algn="ctr">
            <a:solidFill>
              <a:schemeClr val="bg1"/>
            </a:solidFill>
            <a:prstDash val="solid"/>
            <a:round/>
            <a:headEnd type="none" w="med" len="med"/>
            <a:tailEnd type="triangle"/>
          </a:ln>
          <a:effectLst/>
        </p:spPr>
      </p:cxnSp>
      <p:cxnSp>
        <p:nvCxnSpPr>
          <p:cNvPr id="41" name="Straight Arrow Connector 40">
            <a:extLst>
              <a:ext uri="{FF2B5EF4-FFF2-40B4-BE49-F238E27FC236}">
                <a16:creationId xmlns:a16="http://schemas.microsoft.com/office/drawing/2014/main" id="{37EF70D7-EB7C-511B-B1C6-07D941317221}"/>
              </a:ext>
            </a:extLst>
          </p:cNvPr>
          <p:cNvCxnSpPr>
            <a:cxnSpLocks/>
          </p:cNvCxnSpPr>
          <p:nvPr/>
        </p:nvCxnSpPr>
        <p:spPr bwMode="auto">
          <a:xfrm>
            <a:off x="8648823" y="5117300"/>
            <a:ext cx="0" cy="202614"/>
          </a:xfrm>
          <a:prstGeom prst="straightConnector1">
            <a:avLst/>
          </a:prstGeom>
          <a:noFill/>
          <a:ln w="28575" cap="flat" cmpd="sng" algn="ctr">
            <a:solidFill>
              <a:schemeClr val="bg1"/>
            </a:solidFill>
            <a:prstDash val="solid"/>
            <a:round/>
            <a:headEnd type="none" w="med" len="med"/>
            <a:tailEnd type="triangle"/>
          </a:ln>
          <a:effectLst/>
        </p:spPr>
      </p:cxnSp>
      <p:sp>
        <p:nvSpPr>
          <p:cNvPr id="2" name="Title 1">
            <a:extLst>
              <a:ext uri="{FF2B5EF4-FFF2-40B4-BE49-F238E27FC236}">
                <a16:creationId xmlns:a16="http://schemas.microsoft.com/office/drawing/2014/main" id="{CAAE57FB-4DC9-0596-73B8-D69299D9E86F}"/>
              </a:ext>
            </a:extLst>
          </p:cNvPr>
          <p:cNvSpPr>
            <a:spLocks noGrp="1"/>
          </p:cNvSpPr>
          <p:nvPr>
            <p:ph type="title"/>
          </p:nvPr>
        </p:nvSpPr>
        <p:spPr/>
        <p:txBody>
          <a:bodyPr/>
          <a:lstStyle/>
          <a:p>
            <a:r>
              <a:rPr lang="en-US"/>
              <a:t>Screening for MASLD/MASH</a:t>
            </a:r>
            <a:br>
              <a:rPr lang="en-US"/>
            </a:br>
            <a:endParaRPr lang="en-US"/>
          </a:p>
        </p:txBody>
      </p:sp>
      <p:sp>
        <p:nvSpPr>
          <p:cNvPr id="5" name="TextBox 4">
            <a:extLst>
              <a:ext uri="{FF2B5EF4-FFF2-40B4-BE49-F238E27FC236}">
                <a16:creationId xmlns:a16="http://schemas.microsoft.com/office/drawing/2014/main" id="{A91F2395-DF6A-392A-1325-9C601B5CE51F}"/>
              </a:ext>
            </a:extLst>
          </p:cNvPr>
          <p:cNvSpPr txBox="1"/>
          <p:nvPr/>
        </p:nvSpPr>
        <p:spPr bwMode="auto">
          <a:xfrm>
            <a:off x="425557" y="6400800"/>
            <a:ext cx="87107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Kanwal. Gastroenterology. 2021;161:1657.</a:t>
            </a:r>
          </a:p>
        </p:txBody>
      </p:sp>
      <p:sp>
        <p:nvSpPr>
          <p:cNvPr id="3" name="Rectangle 2">
            <a:extLst>
              <a:ext uri="{FF2B5EF4-FFF2-40B4-BE49-F238E27FC236}">
                <a16:creationId xmlns:a16="http://schemas.microsoft.com/office/drawing/2014/main" id="{F136B325-8A39-86E2-0CB9-00214DC60C92}"/>
              </a:ext>
            </a:extLst>
          </p:cNvPr>
          <p:cNvSpPr/>
          <p:nvPr/>
        </p:nvSpPr>
        <p:spPr bwMode="auto">
          <a:xfrm>
            <a:off x="1420265" y="1004255"/>
            <a:ext cx="9351469" cy="339133"/>
          </a:xfrm>
          <a:prstGeom prst="rect">
            <a:avLst/>
          </a:prstGeom>
          <a:solidFill>
            <a:schemeClr val="accent6"/>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tx1"/>
                </a:solidFill>
                <a:latin typeface="Calibri" panose="020F0502020204030204" pitchFamily="34" charset="0"/>
              </a:rPr>
              <a:t>Primary care, endocrinologists, gastroenterologists, and obesity specialists should screen for MASLD with advanced fibrosis</a:t>
            </a:r>
          </a:p>
        </p:txBody>
      </p:sp>
      <p:sp>
        <p:nvSpPr>
          <p:cNvPr id="4" name="Rectangle 3">
            <a:extLst>
              <a:ext uri="{FF2B5EF4-FFF2-40B4-BE49-F238E27FC236}">
                <a16:creationId xmlns:a16="http://schemas.microsoft.com/office/drawing/2014/main" id="{7FEF5049-4BA5-2C71-691A-424877B6205C}"/>
              </a:ext>
            </a:extLst>
          </p:cNvPr>
          <p:cNvSpPr/>
          <p:nvPr/>
        </p:nvSpPr>
        <p:spPr bwMode="auto">
          <a:xfrm>
            <a:off x="1931968" y="1408051"/>
            <a:ext cx="8328063" cy="339133"/>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a:solidFill>
                  <a:schemeClr val="tx1"/>
                </a:solidFill>
                <a:latin typeface="Calibri" panose="020F0502020204030204" pitchFamily="34" charset="0"/>
              </a:rPr>
              <a:t>Step 1: Identify patients at risk</a:t>
            </a:r>
          </a:p>
        </p:txBody>
      </p:sp>
      <p:grpSp>
        <p:nvGrpSpPr>
          <p:cNvPr id="9" name="Group 8">
            <a:extLst>
              <a:ext uri="{FF2B5EF4-FFF2-40B4-BE49-F238E27FC236}">
                <a16:creationId xmlns:a16="http://schemas.microsoft.com/office/drawing/2014/main" id="{6D533624-429C-83C2-5DF3-6609FACA911C}"/>
              </a:ext>
            </a:extLst>
          </p:cNvPr>
          <p:cNvGrpSpPr/>
          <p:nvPr/>
        </p:nvGrpSpPr>
        <p:grpSpPr>
          <a:xfrm>
            <a:off x="1931968" y="1744226"/>
            <a:ext cx="8328063" cy="419489"/>
            <a:chOff x="2260535" y="2455431"/>
            <a:chExt cx="7676463" cy="397651"/>
          </a:xfrm>
        </p:grpSpPr>
        <p:sp>
          <p:nvSpPr>
            <p:cNvPr id="6" name="Rectangle 5">
              <a:extLst>
                <a:ext uri="{FF2B5EF4-FFF2-40B4-BE49-F238E27FC236}">
                  <a16:creationId xmlns:a16="http://schemas.microsoft.com/office/drawing/2014/main" id="{58D845DE-8A86-9D75-8113-56531237D3AB}"/>
                </a:ext>
              </a:extLst>
            </p:cNvPr>
            <p:cNvSpPr/>
            <p:nvPr/>
          </p:nvSpPr>
          <p:spPr bwMode="auto">
            <a:xfrm>
              <a:off x="2260535" y="2455433"/>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cs typeface="Calibri" panose="020F0502020204030204" pitchFamily="34" charset="0"/>
                </a:rPr>
                <a:t>≥</a:t>
              </a:r>
              <a:r>
                <a:rPr lang="en-US" sz="1400" b="0">
                  <a:solidFill>
                    <a:schemeClr val="bg1"/>
                  </a:solidFill>
                  <a:latin typeface="Calibri" panose="020F0502020204030204" pitchFamily="34" charset="0"/>
                </a:rPr>
                <a:t>2 metabolic risk factors</a:t>
              </a:r>
            </a:p>
          </p:txBody>
        </p:sp>
        <p:sp>
          <p:nvSpPr>
            <p:cNvPr id="7" name="Rectangle 6">
              <a:extLst>
                <a:ext uri="{FF2B5EF4-FFF2-40B4-BE49-F238E27FC236}">
                  <a16:creationId xmlns:a16="http://schemas.microsoft.com/office/drawing/2014/main" id="{69416364-F262-AE3E-C851-B4BF82303BD2}"/>
                </a:ext>
              </a:extLst>
            </p:cNvPr>
            <p:cNvSpPr/>
            <p:nvPr/>
          </p:nvSpPr>
          <p:spPr bwMode="auto">
            <a:xfrm>
              <a:off x="4819356" y="2455432"/>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Type 2 diabetes</a:t>
              </a:r>
            </a:p>
          </p:txBody>
        </p:sp>
        <p:sp>
          <p:nvSpPr>
            <p:cNvPr id="8" name="Rectangle 7">
              <a:extLst>
                <a:ext uri="{FF2B5EF4-FFF2-40B4-BE49-F238E27FC236}">
                  <a16:creationId xmlns:a16="http://schemas.microsoft.com/office/drawing/2014/main" id="{2C17C657-2BFD-4937-D507-B7AFCFBD471C}"/>
                </a:ext>
              </a:extLst>
            </p:cNvPr>
            <p:cNvSpPr/>
            <p:nvPr/>
          </p:nvSpPr>
          <p:spPr bwMode="auto">
            <a:xfrm>
              <a:off x="7378177" y="2455431"/>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Steatosis on any imaging modality or elevated aminotransferases</a:t>
              </a:r>
            </a:p>
          </p:txBody>
        </p:sp>
      </p:grpSp>
      <p:sp>
        <p:nvSpPr>
          <p:cNvPr id="10" name="Rectangle 9">
            <a:extLst>
              <a:ext uri="{FF2B5EF4-FFF2-40B4-BE49-F238E27FC236}">
                <a16:creationId xmlns:a16="http://schemas.microsoft.com/office/drawing/2014/main" id="{D92BD9C3-629D-81C4-AEC7-3F7E2125673D}"/>
              </a:ext>
            </a:extLst>
          </p:cNvPr>
          <p:cNvSpPr/>
          <p:nvPr/>
        </p:nvSpPr>
        <p:spPr bwMode="auto">
          <a:xfrm>
            <a:off x="1931968" y="2430961"/>
            <a:ext cx="8328063" cy="339133"/>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a:solidFill>
                  <a:schemeClr val="tx1"/>
                </a:solidFill>
                <a:latin typeface="Calibri" panose="020F0502020204030204" pitchFamily="34" charset="0"/>
              </a:rPr>
              <a:t>Step 2: History and laboratory tests: </a:t>
            </a:r>
            <a:r>
              <a:rPr lang="en-US" sz="1400" b="0">
                <a:solidFill>
                  <a:schemeClr val="tx1"/>
                </a:solidFill>
                <a:latin typeface="Calibri" panose="020F0502020204030204" pitchFamily="34" charset="0"/>
              </a:rPr>
              <a:t>Excessive alcohol intake, CBC, liver function tests</a:t>
            </a:r>
          </a:p>
        </p:txBody>
      </p:sp>
      <p:sp>
        <p:nvSpPr>
          <p:cNvPr id="11" name="Rectangle 10">
            <a:extLst>
              <a:ext uri="{FF2B5EF4-FFF2-40B4-BE49-F238E27FC236}">
                <a16:creationId xmlns:a16="http://schemas.microsoft.com/office/drawing/2014/main" id="{7D6874AC-FF05-5511-98B1-DB9A28C9A7A9}"/>
              </a:ext>
            </a:extLst>
          </p:cNvPr>
          <p:cNvSpPr/>
          <p:nvPr/>
        </p:nvSpPr>
        <p:spPr bwMode="auto">
          <a:xfrm>
            <a:off x="1931968" y="2982701"/>
            <a:ext cx="8328063" cy="397649"/>
          </a:xfrm>
          <a:prstGeom prst="rect">
            <a:avLst/>
          </a:prstGeom>
          <a:solidFill>
            <a:schemeClr val="accent1"/>
          </a:solidFill>
          <a:ln w="0">
            <a:solidFill>
              <a:schemeClr val="bg1"/>
            </a:solidFill>
            <a:miter lim="800000"/>
            <a:headEnd/>
            <a:tailEnd/>
          </a:ln>
        </p:spPr>
        <p:txBody>
          <a:bodyPr rtlCol="0" anchor="ctr"/>
          <a:lstStyle/>
          <a:p>
            <a:pPr algn="ctr" eaLnBrk="1" hangingPunct="1">
              <a:lnSpc>
                <a:spcPct val="90000"/>
              </a:lnSpc>
              <a:spcBef>
                <a:spcPts val="0"/>
              </a:spcBef>
              <a:spcAft>
                <a:spcPts val="0"/>
              </a:spcAft>
              <a:buClr>
                <a:schemeClr val="folHlink"/>
              </a:buClr>
              <a:buNone/>
            </a:pPr>
            <a:r>
              <a:rPr lang="en-US" sz="1400">
                <a:solidFill>
                  <a:schemeClr val="tx1"/>
                </a:solidFill>
                <a:latin typeface="Calibri" panose="020F0502020204030204" pitchFamily="34" charset="0"/>
              </a:rPr>
              <a:t>Step 3: Noninvasive testing for fibrosis</a:t>
            </a:r>
          </a:p>
          <a:p>
            <a:pPr algn="ctr" eaLnBrk="1" hangingPunct="1">
              <a:lnSpc>
                <a:spcPct val="90000"/>
              </a:lnSpc>
              <a:spcBef>
                <a:spcPts val="0"/>
              </a:spcBef>
              <a:spcAft>
                <a:spcPts val="0"/>
              </a:spcAft>
              <a:buClr>
                <a:schemeClr val="folHlink"/>
              </a:buClr>
              <a:buNone/>
            </a:pPr>
            <a:r>
              <a:rPr lang="en-US" sz="1400" b="0">
                <a:latin typeface="Calibri" panose="020F0502020204030204" pitchFamily="34" charset="0"/>
              </a:rPr>
              <a:t>(FIB-4 is a calculated value based on age, AST, ALT, and platelet count)</a:t>
            </a:r>
            <a:endParaRPr lang="en-US" sz="1400" b="0">
              <a:solidFill>
                <a:schemeClr val="tx1"/>
              </a:solidFill>
              <a:latin typeface="Calibri" panose="020F0502020204030204" pitchFamily="34" charset="0"/>
            </a:endParaRPr>
          </a:p>
        </p:txBody>
      </p:sp>
      <p:grpSp>
        <p:nvGrpSpPr>
          <p:cNvPr id="12" name="Group 11">
            <a:extLst>
              <a:ext uri="{FF2B5EF4-FFF2-40B4-BE49-F238E27FC236}">
                <a16:creationId xmlns:a16="http://schemas.microsoft.com/office/drawing/2014/main" id="{9131F711-A4DC-D42D-3908-2C980887170E}"/>
              </a:ext>
            </a:extLst>
          </p:cNvPr>
          <p:cNvGrpSpPr/>
          <p:nvPr/>
        </p:nvGrpSpPr>
        <p:grpSpPr>
          <a:xfrm>
            <a:off x="1931968" y="3380348"/>
            <a:ext cx="8328063" cy="316033"/>
            <a:chOff x="2260535" y="2455431"/>
            <a:chExt cx="7676463" cy="397651"/>
          </a:xfrm>
        </p:grpSpPr>
        <p:sp>
          <p:nvSpPr>
            <p:cNvPr id="13" name="Rectangle 12">
              <a:extLst>
                <a:ext uri="{FF2B5EF4-FFF2-40B4-BE49-F238E27FC236}">
                  <a16:creationId xmlns:a16="http://schemas.microsoft.com/office/drawing/2014/main" id="{0B86FE1E-D6BE-4DC2-29B4-0DD198EFACE4}"/>
                </a:ext>
              </a:extLst>
            </p:cNvPr>
            <p:cNvSpPr/>
            <p:nvPr/>
          </p:nvSpPr>
          <p:spPr bwMode="auto">
            <a:xfrm>
              <a:off x="2260535" y="2455433"/>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FIB-4 &lt;1.3</a:t>
              </a:r>
            </a:p>
          </p:txBody>
        </p:sp>
        <p:sp>
          <p:nvSpPr>
            <p:cNvPr id="14" name="Rectangle 13">
              <a:extLst>
                <a:ext uri="{FF2B5EF4-FFF2-40B4-BE49-F238E27FC236}">
                  <a16:creationId xmlns:a16="http://schemas.microsoft.com/office/drawing/2014/main" id="{2EB8CCBB-3C49-0BEF-D597-F64252C0D8E9}"/>
                </a:ext>
              </a:extLst>
            </p:cNvPr>
            <p:cNvSpPr/>
            <p:nvPr/>
          </p:nvSpPr>
          <p:spPr bwMode="auto">
            <a:xfrm>
              <a:off x="4819356" y="2455432"/>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FIB-4 1.3 to 2.67</a:t>
              </a:r>
            </a:p>
          </p:txBody>
        </p:sp>
        <p:sp>
          <p:nvSpPr>
            <p:cNvPr id="15" name="Rectangle 14">
              <a:extLst>
                <a:ext uri="{FF2B5EF4-FFF2-40B4-BE49-F238E27FC236}">
                  <a16:creationId xmlns:a16="http://schemas.microsoft.com/office/drawing/2014/main" id="{0E18BA10-7510-359E-C39D-450B86579AC2}"/>
                </a:ext>
              </a:extLst>
            </p:cNvPr>
            <p:cNvSpPr/>
            <p:nvPr/>
          </p:nvSpPr>
          <p:spPr bwMode="auto">
            <a:xfrm>
              <a:off x="7378177" y="2455431"/>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FIB-4 &gt;2.67</a:t>
              </a:r>
            </a:p>
          </p:txBody>
        </p:sp>
      </p:grpSp>
      <p:sp>
        <p:nvSpPr>
          <p:cNvPr id="16" name="Rectangle 15">
            <a:extLst>
              <a:ext uri="{FF2B5EF4-FFF2-40B4-BE49-F238E27FC236}">
                <a16:creationId xmlns:a16="http://schemas.microsoft.com/office/drawing/2014/main" id="{A036D58C-E86D-6242-B63E-62D48F6B5A54}"/>
              </a:ext>
            </a:extLst>
          </p:cNvPr>
          <p:cNvSpPr/>
          <p:nvPr/>
        </p:nvSpPr>
        <p:spPr bwMode="auto">
          <a:xfrm>
            <a:off x="4254751" y="3908556"/>
            <a:ext cx="3682498" cy="339133"/>
          </a:xfrm>
          <a:prstGeom prst="rect">
            <a:avLst/>
          </a:prstGeom>
          <a:solidFill>
            <a:schemeClr val="accent5"/>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a:solidFill>
                  <a:schemeClr val="bg1"/>
                </a:solidFill>
                <a:latin typeface="Calibri" panose="020F0502020204030204" pitchFamily="34" charset="0"/>
              </a:rPr>
              <a:t>INDETERMINATE RISK</a:t>
            </a:r>
            <a:endParaRPr lang="en-US" sz="1400" b="0">
              <a:solidFill>
                <a:schemeClr val="bg1"/>
              </a:solidFill>
              <a:latin typeface="Calibri" panose="020F0502020204030204" pitchFamily="34" charset="0"/>
            </a:endParaRPr>
          </a:p>
        </p:txBody>
      </p:sp>
      <p:grpSp>
        <p:nvGrpSpPr>
          <p:cNvPr id="42" name="Group 41">
            <a:extLst>
              <a:ext uri="{FF2B5EF4-FFF2-40B4-BE49-F238E27FC236}">
                <a16:creationId xmlns:a16="http://schemas.microsoft.com/office/drawing/2014/main" id="{56FFE664-C879-533B-613F-D9AF4E453880}"/>
              </a:ext>
            </a:extLst>
          </p:cNvPr>
          <p:cNvGrpSpPr/>
          <p:nvPr/>
        </p:nvGrpSpPr>
        <p:grpSpPr>
          <a:xfrm>
            <a:off x="2298255" y="4451250"/>
            <a:ext cx="7595490" cy="675310"/>
            <a:chOff x="1931968" y="4539738"/>
            <a:chExt cx="8328063" cy="675310"/>
          </a:xfrm>
        </p:grpSpPr>
        <p:sp>
          <p:nvSpPr>
            <p:cNvPr id="17" name="Rectangle 16">
              <a:extLst>
                <a:ext uri="{FF2B5EF4-FFF2-40B4-BE49-F238E27FC236}">
                  <a16:creationId xmlns:a16="http://schemas.microsoft.com/office/drawing/2014/main" id="{01FD0189-7A25-212F-76AA-0864D2571E53}"/>
                </a:ext>
              </a:extLst>
            </p:cNvPr>
            <p:cNvSpPr/>
            <p:nvPr/>
          </p:nvSpPr>
          <p:spPr bwMode="auto">
            <a:xfrm>
              <a:off x="1931968" y="4539738"/>
              <a:ext cx="8328063" cy="339133"/>
            </a:xfrm>
            <a:prstGeom prst="rect">
              <a:avLst/>
            </a:prstGeom>
            <a:solidFill>
              <a:schemeClr val="accent1"/>
            </a:solidFill>
            <a:ln w="0">
              <a:solidFill>
                <a:schemeClr val="bg1"/>
              </a:solidFill>
              <a:miter lim="800000"/>
              <a:headEnd/>
              <a:tailEnd/>
            </a:ln>
          </p:spPr>
          <p:txBody>
            <a:bodyPr rtlCol="0" anchor="ctr"/>
            <a:lstStyle/>
            <a:p>
              <a:pPr algn="ctr" eaLnBrk="1" hangingPunct="1">
                <a:lnSpc>
                  <a:spcPct val="90000"/>
                </a:lnSpc>
                <a:spcBef>
                  <a:spcPts val="0"/>
                </a:spcBef>
                <a:spcAft>
                  <a:spcPts val="0"/>
                </a:spcAft>
                <a:buClr>
                  <a:schemeClr val="folHlink"/>
                </a:buClr>
                <a:buNone/>
              </a:pPr>
              <a:r>
                <a:rPr lang="en-US" sz="1400">
                  <a:solidFill>
                    <a:schemeClr val="tx1"/>
                  </a:solidFill>
                  <a:latin typeface="Calibri" panose="020F0502020204030204" pitchFamily="34" charset="0"/>
                </a:rPr>
                <a:t>Step 4: Liver stiffness measurement</a:t>
              </a:r>
            </a:p>
          </p:txBody>
        </p:sp>
        <p:grpSp>
          <p:nvGrpSpPr>
            <p:cNvPr id="18" name="Group 17">
              <a:extLst>
                <a:ext uri="{FF2B5EF4-FFF2-40B4-BE49-F238E27FC236}">
                  <a16:creationId xmlns:a16="http://schemas.microsoft.com/office/drawing/2014/main" id="{5B2251FC-1450-B547-ADD2-F316AE14A32E}"/>
                </a:ext>
              </a:extLst>
            </p:cNvPr>
            <p:cNvGrpSpPr/>
            <p:nvPr/>
          </p:nvGrpSpPr>
          <p:grpSpPr>
            <a:xfrm>
              <a:off x="1931968" y="4875913"/>
              <a:ext cx="8328063" cy="339135"/>
              <a:chOff x="2260535" y="2455431"/>
              <a:chExt cx="7676463" cy="397651"/>
            </a:xfrm>
          </p:grpSpPr>
          <p:sp>
            <p:nvSpPr>
              <p:cNvPr id="19" name="Rectangle 18">
                <a:extLst>
                  <a:ext uri="{FF2B5EF4-FFF2-40B4-BE49-F238E27FC236}">
                    <a16:creationId xmlns:a16="http://schemas.microsoft.com/office/drawing/2014/main" id="{8C418D4E-1E06-49F9-2CBC-845D7EC8BBD3}"/>
                  </a:ext>
                </a:extLst>
              </p:cNvPr>
              <p:cNvSpPr/>
              <p:nvPr/>
            </p:nvSpPr>
            <p:spPr bwMode="auto">
              <a:xfrm>
                <a:off x="2260535" y="2455433"/>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LSM &lt;8 kPa</a:t>
                </a:r>
              </a:p>
            </p:txBody>
          </p:sp>
          <p:sp>
            <p:nvSpPr>
              <p:cNvPr id="20" name="Rectangle 19">
                <a:extLst>
                  <a:ext uri="{FF2B5EF4-FFF2-40B4-BE49-F238E27FC236}">
                    <a16:creationId xmlns:a16="http://schemas.microsoft.com/office/drawing/2014/main" id="{1ABE5ECA-07F2-26E8-F334-8DEB023C526C}"/>
                  </a:ext>
                </a:extLst>
              </p:cNvPr>
              <p:cNvSpPr/>
              <p:nvPr/>
            </p:nvSpPr>
            <p:spPr bwMode="auto">
              <a:xfrm>
                <a:off x="4819356" y="2455432"/>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LSM 8-12 kPa</a:t>
                </a:r>
              </a:p>
            </p:txBody>
          </p:sp>
          <p:sp>
            <p:nvSpPr>
              <p:cNvPr id="21" name="Rectangle 20">
                <a:extLst>
                  <a:ext uri="{FF2B5EF4-FFF2-40B4-BE49-F238E27FC236}">
                    <a16:creationId xmlns:a16="http://schemas.microsoft.com/office/drawing/2014/main" id="{E1D8E690-0CDB-4727-DF8A-FC8EFC819AB3}"/>
                  </a:ext>
                </a:extLst>
              </p:cNvPr>
              <p:cNvSpPr/>
              <p:nvPr/>
            </p:nvSpPr>
            <p:spPr bwMode="auto">
              <a:xfrm>
                <a:off x="7378177" y="2455431"/>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LSM &gt;12 kPa</a:t>
                </a:r>
              </a:p>
            </p:txBody>
          </p:sp>
        </p:grpSp>
      </p:grpSp>
      <p:sp>
        <p:nvSpPr>
          <p:cNvPr id="22" name="Rectangle 21">
            <a:extLst>
              <a:ext uri="{FF2B5EF4-FFF2-40B4-BE49-F238E27FC236}">
                <a16:creationId xmlns:a16="http://schemas.microsoft.com/office/drawing/2014/main" id="{E50CF8A9-53E6-2AC4-D331-65718C79A5B6}"/>
              </a:ext>
            </a:extLst>
          </p:cNvPr>
          <p:cNvSpPr/>
          <p:nvPr/>
        </p:nvSpPr>
        <p:spPr bwMode="auto">
          <a:xfrm>
            <a:off x="4582365" y="5320064"/>
            <a:ext cx="3027270" cy="866890"/>
          </a:xfrm>
          <a:prstGeom prst="rect">
            <a:avLst/>
          </a:prstGeom>
          <a:solidFill>
            <a:schemeClr val="accent5"/>
          </a:solidFill>
          <a:ln w="0">
            <a:solidFill>
              <a:schemeClr val="bg1"/>
            </a:solidFill>
            <a:miter lim="800000"/>
            <a:headEnd/>
            <a:tailEnd/>
          </a:ln>
        </p:spPr>
        <p:txBody>
          <a:bodyPr rtlCol="0" anchor="t"/>
          <a:lstStyle/>
          <a:p>
            <a:pPr algn="ctr" eaLnBrk="1" hangingPunct="1">
              <a:lnSpc>
                <a:spcPct val="90000"/>
              </a:lnSpc>
              <a:spcBef>
                <a:spcPts val="0"/>
              </a:spcBef>
              <a:spcAft>
                <a:spcPts val="0"/>
              </a:spcAft>
              <a:buClr>
                <a:schemeClr val="folHlink"/>
              </a:buClr>
              <a:buNone/>
            </a:pPr>
            <a:r>
              <a:rPr lang="en-US" sz="1400">
                <a:solidFill>
                  <a:schemeClr val="bg1"/>
                </a:solidFill>
                <a:latin typeface="Calibri" panose="020F0502020204030204" pitchFamily="34" charset="0"/>
              </a:rPr>
              <a:t>INDETERMINATE RISK</a:t>
            </a:r>
          </a:p>
          <a:p>
            <a:pPr algn="ctr" eaLnBrk="1" hangingPunct="1">
              <a:lnSpc>
                <a:spcPct val="90000"/>
              </a:lnSpc>
              <a:spcBef>
                <a:spcPts val="0"/>
              </a:spcBef>
              <a:spcAft>
                <a:spcPts val="0"/>
              </a:spcAft>
              <a:buClr>
                <a:schemeClr val="folHlink"/>
              </a:buClr>
              <a:buNone/>
            </a:pPr>
            <a:r>
              <a:rPr lang="en-US" sz="1400" b="0">
                <a:solidFill>
                  <a:schemeClr val="bg1"/>
                </a:solidFill>
                <a:latin typeface="Calibri" panose="020F0502020204030204" pitchFamily="34" charset="0"/>
              </a:rPr>
              <a:t>Refer to hepatologist for liver biopsy or MR elastography or monitoring with re-eval of risk in 2-3 yr</a:t>
            </a:r>
          </a:p>
        </p:txBody>
      </p:sp>
      <p:sp>
        <p:nvSpPr>
          <p:cNvPr id="24" name="Rectangle 23">
            <a:extLst>
              <a:ext uri="{FF2B5EF4-FFF2-40B4-BE49-F238E27FC236}">
                <a16:creationId xmlns:a16="http://schemas.microsoft.com/office/drawing/2014/main" id="{E025C47F-AF95-F457-642D-CC63870D8632}"/>
              </a:ext>
            </a:extLst>
          </p:cNvPr>
          <p:cNvSpPr/>
          <p:nvPr/>
        </p:nvSpPr>
        <p:spPr bwMode="auto">
          <a:xfrm>
            <a:off x="2038770" y="5319914"/>
            <a:ext cx="2475660" cy="866890"/>
          </a:xfrm>
          <a:prstGeom prst="rect">
            <a:avLst/>
          </a:prstGeom>
          <a:solidFill>
            <a:schemeClr val="accent4"/>
          </a:solidFill>
          <a:ln w="0">
            <a:solidFill>
              <a:schemeClr val="bg1"/>
            </a:solidFill>
            <a:miter lim="800000"/>
            <a:headEnd/>
            <a:tailEnd/>
          </a:ln>
        </p:spPr>
        <p:txBody>
          <a:bodyPr rtlCol="0" anchor="t"/>
          <a:lstStyle/>
          <a:p>
            <a:pPr algn="ctr" eaLnBrk="1" hangingPunct="1">
              <a:lnSpc>
                <a:spcPct val="90000"/>
              </a:lnSpc>
              <a:spcBef>
                <a:spcPts val="0"/>
              </a:spcBef>
              <a:spcAft>
                <a:spcPts val="0"/>
              </a:spcAft>
              <a:buClr>
                <a:schemeClr val="folHlink"/>
              </a:buClr>
              <a:buNone/>
            </a:pPr>
            <a:r>
              <a:rPr lang="en-US" sz="1400">
                <a:latin typeface="Calibri" panose="020F0502020204030204" pitchFamily="34" charset="0"/>
              </a:rPr>
              <a:t>LOW RISK</a:t>
            </a:r>
          </a:p>
          <a:p>
            <a:pPr algn="ctr" eaLnBrk="1" hangingPunct="1">
              <a:lnSpc>
                <a:spcPct val="90000"/>
              </a:lnSpc>
              <a:spcBef>
                <a:spcPts val="0"/>
              </a:spcBef>
              <a:spcAft>
                <a:spcPts val="0"/>
              </a:spcAft>
              <a:buClr>
                <a:schemeClr val="folHlink"/>
              </a:buClr>
              <a:buNone/>
            </a:pPr>
            <a:r>
              <a:rPr lang="en-US" sz="1400" b="0">
                <a:latin typeface="Calibri" panose="020F0502020204030204" pitchFamily="34" charset="0"/>
              </a:rPr>
              <a:t>Repeat NIT in 2-3 yr unless clinical circumstances change</a:t>
            </a:r>
          </a:p>
        </p:txBody>
      </p:sp>
      <p:sp>
        <p:nvSpPr>
          <p:cNvPr id="25" name="Rectangle 24">
            <a:extLst>
              <a:ext uri="{FF2B5EF4-FFF2-40B4-BE49-F238E27FC236}">
                <a16:creationId xmlns:a16="http://schemas.microsoft.com/office/drawing/2014/main" id="{257B1CCE-E661-3EAA-317A-9303382D9AD2}"/>
              </a:ext>
            </a:extLst>
          </p:cNvPr>
          <p:cNvSpPr/>
          <p:nvPr/>
        </p:nvSpPr>
        <p:spPr bwMode="auto">
          <a:xfrm>
            <a:off x="7677570" y="5320064"/>
            <a:ext cx="2475659" cy="866890"/>
          </a:xfrm>
          <a:prstGeom prst="rect">
            <a:avLst/>
          </a:prstGeom>
          <a:solidFill>
            <a:schemeClr val="accent3"/>
          </a:solidFill>
          <a:ln w="0">
            <a:solidFill>
              <a:schemeClr val="bg1"/>
            </a:solidFill>
            <a:miter lim="800000"/>
            <a:headEnd/>
            <a:tailEnd/>
          </a:ln>
        </p:spPr>
        <p:txBody>
          <a:bodyPr rtlCol="0" anchor="t"/>
          <a:lstStyle/>
          <a:p>
            <a:pPr algn="ctr" eaLnBrk="1" hangingPunct="1">
              <a:lnSpc>
                <a:spcPct val="90000"/>
              </a:lnSpc>
              <a:spcBef>
                <a:spcPts val="0"/>
              </a:spcBef>
              <a:spcAft>
                <a:spcPts val="0"/>
              </a:spcAft>
              <a:buClr>
                <a:schemeClr val="folHlink"/>
              </a:buClr>
              <a:buNone/>
            </a:pPr>
            <a:r>
              <a:rPr lang="en-US" sz="1400">
                <a:latin typeface="Calibri" panose="020F0502020204030204" pitchFamily="34" charset="0"/>
              </a:rPr>
              <a:t>HIGH RISK</a:t>
            </a:r>
          </a:p>
          <a:p>
            <a:pPr algn="ctr" eaLnBrk="1" hangingPunct="1">
              <a:lnSpc>
                <a:spcPct val="90000"/>
              </a:lnSpc>
              <a:spcBef>
                <a:spcPts val="0"/>
              </a:spcBef>
              <a:spcAft>
                <a:spcPts val="0"/>
              </a:spcAft>
              <a:buClr>
                <a:schemeClr val="folHlink"/>
              </a:buClr>
              <a:buNone/>
            </a:pPr>
            <a:r>
              <a:rPr lang="en-US" sz="1400" b="0">
                <a:latin typeface="Calibri" panose="020F0502020204030204" pitchFamily="34" charset="0"/>
              </a:rPr>
              <a:t>Refer to hepatologist </a:t>
            </a:r>
          </a:p>
        </p:txBody>
      </p:sp>
      <p:sp>
        <p:nvSpPr>
          <p:cNvPr id="26" name="Freeform: Shape 25">
            <a:extLst>
              <a:ext uri="{FF2B5EF4-FFF2-40B4-BE49-F238E27FC236}">
                <a16:creationId xmlns:a16="http://schemas.microsoft.com/office/drawing/2014/main" id="{C3FCA573-26DA-226A-CA8D-51AF293A351E}"/>
              </a:ext>
            </a:extLst>
          </p:cNvPr>
          <p:cNvSpPr/>
          <p:nvPr/>
        </p:nvSpPr>
        <p:spPr bwMode="auto">
          <a:xfrm>
            <a:off x="3200400" y="2163564"/>
            <a:ext cx="5715000" cy="96013"/>
          </a:xfrm>
          <a:custGeom>
            <a:avLst/>
            <a:gdLst>
              <a:gd name="connsiteX0" fmla="*/ 0 w 5715000"/>
              <a:gd name="connsiteY0" fmla="*/ 0 h 66368"/>
              <a:gd name="connsiteX1" fmla="*/ 0 w 5715000"/>
              <a:gd name="connsiteY1" fmla="*/ 66368 h 66368"/>
              <a:gd name="connsiteX2" fmla="*/ 5715000 w 5715000"/>
              <a:gd name="connsiteY2" fmla="*/ 66368 h 66368"/>
              <a:gd name="connsiteX3" fmla="*/ 5715000 w 5715000"/>
              <a:gd name="connsiteY3" fmla="*/ 0 h 66368"/>
            </a:gdLst>
            <a:ahLst/>
            <a:cxnLst>
              <a:cxn ang="0">
                <a:pos x="connsiteX0" y="connsiteY0"/>
              </a:cxn>
              <a:cxn ang="0">
                <a:pos x="connsiteX1" y="connsiteY1"/>
              </a:cxn>
              <a:cxn ang="0">
                <a:pos x="connsiteX2" y="connsiteY2"/>
              </a:cxn>
              <a:cxn ang="0">
                <a:pos x="connsiteX3" y="connsiteY3"/>
              </a:cxn>
            </a:cxnLst>
            <a:rect l="l" t="t" r="r" b="b"/>
            <a:pathLst>
              <a:path w="5715000" h="66368">
                <a:moveTo>
                  <a:pt x="0" y="0"/>
                </a:moveTo>
                <a:lnTo>
                  <a:pt x="0" y="66368"/>
                </a:lnTo>
                <a:lnTo>
                  <a:pt x="5715000" y="66368"/>
                </a:lnTo>
                <a:lnTo>
                  <a:pt x="5715000" y="0"/>
                </a:lnTo>
              </a:path>
            </a:pathLst>
          </a:custGeom>
          <a:noFill/>
          <a:ln w="28575">
            <a:solidFill>
              <a:schemeClr val="bg1"/>
            </a:solidFill>
            <a:miter lim="800000"/>
            <a:headEnd/>
            <a:tailEnd/>
          </a:ln>
        </p:spPr>
        <p:txBody>
          <a:bodyPr rtlCol="0" anchor="ctr"/>
          <a:lstStyle/>
          <a:p>
            <a:pPr algn="ctr"/>
            <a:endParaRPr lang="en-US"/>
          </a:p>
        </p:txBody>
      </p:sp>
      <p:cxnSp>
        <p:nvCxnSpPr>
          <p:cNvPr id="28" name="Straight Arrow Connector 27">
            <a:extLst>
              <a:ext uri="{FF2B5EF4-FFF2-40B4-BE49-F238E27FC236}">
                <a16:creationId xmlns:a16="http://schemas.microsoft.com/office/drawing/2014/main" id="{A51AFEE6-340D-5527-8093-44AF3B72987D}"/>
              </a:ext>
            </a:extLst>
          </p:cNvPr>
          <p:cNvCxnSpPr>
            <a:cxnSpLocks/>
            <a:stCxn id="7" idx="2"/>
            <a:endCxn id="10" idx="0"/>
          </p:cNvCxnSpPr>
          <p:nvPr/>
        </p:nvCxnSpPr>
        <p:spPr bwMode="auto">
          <a:xfrm>
            <a:off x="6096000" y="2163714"/>
            <a:ext cx="0" cy="267247"/>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A306C085-9F8D-866B-4621-E7D418DF0279}"/>
              </a:ext>
            </a:extLst>
          </p:cNvPr>
          <p:cNvCxnSpPr>
            <a:cxnSpLocks/>
            <a:stCxn id="10" idx="2"/>
            <a:endCxn id="11" idx="0"/>
          </p:cNvCxnSpPr>
          <p:nvPr/>
        </p:nvCxnSpPr>
        <p:spPr bwMode="auto">
          <a:xfrm>
            <a:off x="6096000" y="2770094"/>
            <a:ext cx="0" cy="212607"/>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42648F1A-C5CA-A199-7805-F2F1C107446F}"/>
              </a:ext>
            </a:extLst>
          </p:cNvPr>
          <p:cNvCxnSpPr>
            <a:cxnSpLocks/>
          </p:cNvCxnSpPr>
          <p:nvPr/>
        </p:nvCxnSpPr>
        <p:spPr bwMode="auto">
          <a:xfrm>
            <a:off x="6095999" y="3705297"/>
            <a:ext cx="0" cy="202614"/>
          </a:xfrm>
          <a:prstGeom prst="straightConnector1">
            <a:avLst/>
          </a:prstGeom>
          <a:noFill/>
          <a:ln w="28575" cap="flat" cmpd="sng" algn="ctr">
            <a:solidFill>
              <a:schemeClr val="bg1"/>
            </a:solidFill>
            <a:prstDash val="solid"/>
            <a:round/>
            <a:headEnd type="none" w="med" len="med"/>
            <a:tailEnd type="triangle"/>
          </a:ln>
          <a:effectLst/>
        </p:spPr>
      </p:cxnSp>
      <p:cxnSp>
        <p:nvCxnSpPr>
          <p:cNvPr id="38" name="Straight Arrow Connector 37">
            <a:extLst>
              <a:ext uri="{FF2B5EF4-FFF2-40B4-BE49-F238E27FC236}">
                <a16:creationId xmlns:a16="http://schemas.microsoft.com/office/drawing/2014/main" id="{A05FC9D6-4D01-A1C0-0942-2794246150FA}"/>
              </a:ext>
            </a:extLst>
          </p:cNvPr>
          <p:cNvCxnSpPr>
            <a:cxnSpLocks/>
          </p:cNvCxnSpPr>
          <p:nvPr/>
        </p:nvCxnSpPr>
        <p:spPr bwMode="auto">
          <a:xfrm>
            <a:off x="6096000" y="4247690"/>
            <a:ext cx="0" cy="202614"/>
          </a:xfrm>
          <a:prstGeom prst="straightConnector1">
            <a:avLst/>
          </a:prstGeom>
          <a:noFill/>
          <a:ln w="28575" cap="flat" cmpd="sng" algn="ctr">
            <a:solidFill>
              <a:schemeClr val="bg1"/>
            </a:solidFill>
            <a:prstDash val="solid"/>
            <a:round/>
            <a:headEnd type="none" w="med" len="med"/>
            <a:tailEnd type="triangle"/>
          </a:ln>
          <a:effectLst/>
        </p:spPr>
      </p:cxnSp>
      <p:cxnSp>
        <p:nvCxnSpPr>
          <p:cNvPr id="43" name="Straight Arrow Connector 42">
            <a:extLst>
              <a:ext uri="{FF2B5EF4-FFF2-40B4-BE49-F238E27FC236}">
                <a16:creationId xmlns:a16="http://schemas.microsoft.com/office/drawing/2014/main" id="{CEDE669C-F6C4-62FE-63F0-F5FA7AB5087F}"/>
              </a:ext>
            </a:extLst>
          </p:cNvPr>
          <p:cNvCxnSpPr>
            <a:cxnSpLocks/>
          </p:cNvCxnSpPr>
          <p:nvPr/>
        </p:nvCxnSpPr>
        <p:spPr bwMode="auto">
          <a:xfrm>
            <a:off x="10032713" y="3696379"/>
            <a:ext cx="0" cy="1623535"/>
          </a:xfrm>
          <a:prstGeom prst="straightConnector1">
            <a:avLst/>
          </a:prstGeom>
          <a:noFill/>
          <a:ln w="28575" cap="flat" cmpd="sng" algn="ctr">
            <a:solidFill>
              <a:schemeClr val="bg1"/>
            </a:solidFill>
            <a:prstDash val="solid"/>
            <a:round/>
            <a:headEnd type="none" w="med" len="med"/>
            <a:tailEnd type="triangle"/>
          </a:ln>
          <a:effectLst/>
        </p:spPr>
      </p:cxnSp>
      <p:cxnSp>
        <p:nvCxnSpPr>
          <p:cNvPr id="45" name="Straight Arrow Connector 44">
            <a:extLst>
              <a:ext uri="{FF2B5EF4-FFF2-40B4-BE49-F238E27FC236}">
                <a16:creationId xmlns:a16="http://schemas.microsoft.com/office/drawing/2014/main" id="{167CF2D4-698C-E5B3-8F92-67AB30E7DA1D}"/>
              </a:ext>
            </a:extLst>
          </p:cNvPr>
          <p:cNvCxnSpPr>
            <a:cxnSpLocks/>
          </p:cNvCxnSpPr>
          <p:nvPr/>
        </p:nvCxnSpPr>
        <p:spPr bwMode="auto">
          <a:xfrm>
            <a:off x="2184113" y="3696379"/>
            <a:ext cx="0" cy="1623535"/>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880811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D05913-B458-89E9-1252-C93C8ADE733F}"/>
              </a:ext>
            </a:extLst>
          </p:cNvPr>
          <p:cNvPicPr>
            <a:picLocks noChangeAspect="1"/>
          </p:cNvPicPr>
          <p:nvPr/>
        </p:nvPicPr>
        <p:blipFill>
          <a:blip r:embed="rId3"/>
          <a:stretch>
            <a:fillRect/>
          </a:stretch>
        </p:blipFill>
        <p:spPr>
          <a:xfrm>
            <a:off x="1011511" y="1332583"/>
            <a:ext cx="9725997" cy="4842305"/>
          </a:xfrm>
          <a:prstGeom prst="rect">
            <a:avLst/>
          </a:prstGeom>
        </p:spPr>
      </p:pic>
      <p:sp>
        <p:nvSpPr>
          <p:cNvPr id="2" name="Title 1">
            <a:extLst>
              <a:ext uri="{FF2B5EF4-FFF2-40B4-BE49-F238E27FC236}">
                <a16:creationId xmlns:a16="http://schemas.microsoft.com/office/drawing/2014/main" id="{61C0BAE0-7A08-D767-67F2-B1987069814C}"/>
              </a:ext>
            </a:extLst>
          </p:cNvPr>
          <p:cNvSpPr>
            <a:spLocks noGrp="1"/>
          </p:cNvSpPr>
          <p:nvPr>
            <p:ph type="title"/>
          </p:nvPr>
        </p:nvSpPr>
        <p:spPr/>
        <p:txBody>
          <a:bodyPr/>
          <a:lstStyle/>
          <a:p>
            <a:r>
              <a:rPr lang="en-US"/>
              <a:t>ADA 2025 Diagnostic Algorithm: Risk Stratification </a:t>
            </a:r>
            <a:br>
              <a:rPr lang="en-US"/>
            </a:br>
            <a:r>
              <a:rPr lang="en-US"/>
              <a:t>and Cirrhosis Prevention in Patients With MASLD</a:t>
            </a:r>
          </a:p>
        </p:txBody>
      </p:sp>
      <p:sp>
        <p:nvSpPr>
          <p:cNvPr id="7" name="TextBox 6">
            <a:extLst>
              <a:ext uri="{FF2B5EF4-FFF2-40B4-BE49-F238E27FC236}">
                <a16:creationId xmlns:a16="http://schemas.microsoft.com/office/drawing/2014/main" id="{09F1BC48-E7F3-78C3-68DD-116D0832EEDC}"/>
              </a:ext>
            </a:extLst>
          </p:cNvPr>
          <p:cNvSpPr txBox="1"/>
          <p:nvPr/>
        </p:nvSpPr>
        <p:spPr bwMode="auto">
          <a:xfrm>
            <a:off x="422815" y="6400501"/>
            <a:ext cx="33109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a:defRPr/>
            </a:pPr>
            <a:r>
              <a:rPr kumimoji="0" lang="en-US" sz="1200" b="0" i="0" u="none" strike="noStrike" kern="1200" cap="none" spc="0" normalizeH="0" baseline="0" noProof="0" dirty="0">
                <a:ln>
                  <a:noFill/>
                </a:ln>
                <a:solidFill>
                  <a:srgbClr val="455560"/>
                </a:solidFill>
                <a:effectLst/>
                <a:uLnTx/>
                <a:uFillTx/>
                <a:latin typeface="Calibri"/>
                <a:ea typeface="Calibri"/>
                <a:cs typeface="Calibri"/>
              </a:rPr>
              <a:t>Cusi</a:t>
            </a:r>
            <a:r>
              <a:rPr lang="en-US" sz="1200" b="0" dirty="0">
                <a:solidFill>
                  <a:srgbClr val="455560"/>
                </a:solidFill>
                <a:latin typeface="Calibri"/>
                <a:ea typeface="Calibri"/>
                <a:cs typeface="Calibri"/>
              </a:rPr>
              <a:t> et al. </a:t>
            </a:r>
            <a:r>
              <a:rPr kumimoji="0" lang="en-US" sz="1200" b="0" i="0" u="none" strike="noStrike" kern="1200" cap="none" spc="0" normalizeH="0" baseline="0" noProof="0" dirty="0">
                <a:ln>
                  <a:noFill/>
                </a:ln>
                <a:solidFill>
                  <a:srgbClr val="455560"/>
                </a:solidFill>
                <a:effectLst/>
                <a:uLnTx/>
                <a:uFillTx/>
                <a:latin typeface="Calibri"/>
                <a:ea typeface="Calibri"/>
                <a:cs typeface="Calibri"/>
              </a:rPr>
              <a:t>Diabetes Care 2025;48:1–26</a:t>
            </a:r>
          </a:p>
          <a:p>
            <a:pPr>
              <a:defRPr/>
            </a:pPr>
            <a:r>
              <a:rPr kumimoji="0" lang="en-US" sz="1200" b="0" i="0" u="none" strike="noStrike" kern="1200" cap="none" spc="0" normalizeH="0" baseline="0" noProof="0" dirty="0">
                <a:ln>
                  <a:noFill/>
                </a:ln>
                <a:solidFill>
                  <a:srgbClr val="455560"/>
                </a:solidFill>
                <a:effectLst/>
                <a:uLnTx/>
                <a:uFillTx/>
                <a:latin typeface="Calibri"/>
                <a:ea typeface="Calibri"/>
                <a:cs typeface="Calibri"/>
              </a:rPr>
              <a:t> </a:t>
            </a: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2BF69447-4AE3-C05D-7EF9-A22D7DF13818}"/>
              </a:ext>
            </a:extLst>
          </p:cNvPr>
          <p:cNvSpPr txBox="1"/>
          <p:nvPr/>
        </p:nvSpPr>
        <p:spPr bwMode="auto">
          <a:xfrm>
            <a:off x="401550" y="6095150"/>
            <a:ext cx="77449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*If no LSM, consider doing a blood-based ELF as a diagnostic alternative. Refer to specialist for ELF scores ≥9.8.</a:t>
            </a:r>
          </a:p>
        </p:txBody>
      </p:sp>
    </p:spTree>
    <p:extLst>
      <p:ext uri="{BB962C8B-B14F-4D97-AF65-F5344CB8AC3E}">
        <p14:creationId xmlns:p14="http://schemas.microsoft.com/office/powerpoint/2010/main" val="2173396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D5136-21BF-75BB-3C17-7B4DDA5E7CA8}"/>
            </a:ext>
          </a:extLst>
        </p:cNvPr>
        <p:cNvGrpSpPr/>
        <p:nvPr/>
      </p:nvGrpSpPr>
      <p:grpSpPr>
        <a:xfrm>
          <a:off x="0" y="0"/>
          <a:ext cx="0" cy="0"/>
          <a:chOff x="0" y="0"/>
          <a:chExt cx="0" cy="0"/>
        </a:xfrm>
      </p:grpSpPr>
      <p:sp>
        <p:nvSpPr>
          <p:cNvPr id="34" name="Right Bracket 33">
            <a:extLst>
              <a:ext uri="{FF2B5EF4-FFF2-40B4-BE49-F238E27FC236}">
                <a16:creationId xmlns:a16="http://schemas.microsoft.com/office/drawing/2014/main" id="{DCB605B1-A34D-5369-2492-3EBC00851922}"/>
              </a:ext>
            </a:extLst>
          </p:cNvPr>
          <p:cNvSpPr/>
          <p:nvPr/>
        </p:nvSpPr>
        <p:spPr bwMode="auto">
          <a:xfrm rot="16200000">
            <a:off x="4600097" y="469723"/>
            <a:ext cx="289993" cy="3537444"/>
          </a:xfrm>
          <a:prstGeom prst="rightBracket">
            <a:avLst>
              <a:gd name="adj" fmla="val 33133"/>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9C40D545-CAB1-25D0-9B77-4F33753162AD}"/>
              </a:ext>
            </a:extLst>
          </p:cNvPr>
          <p:cNvSpPr/>
          <p:nvPr/>
        </p:nvSpPr>
        <p:spPr bwMode="auto">
          <a:xfrm>
            <a:off x="4022367" y="1181528"/>
            <a:ext cx="1474308" cy="1397189"/>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pic>
        <p:nvPicPr>
          <p:cNvPr id="4" name="Picture 9">
            <a:extLst>
              <a:ext uri="{FF2B5EF4-FFF2-40B4-BE49-F238E27FC236}">
                <a16:creationId xmlns:a16="http://schemas.microsoft.com/office/drawing/2014/main" id="{09F0FFC6-5E71-997C-F6EB-9A1280D17CD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154123" y="3534310"/>
            <a:ext cx="1318783" cy="992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a:extLst>
              <a:ext uri="{FF2B5EF4-FFF2-40B4-BE49-F238E27FC236}">
                <a16:creationId xmlns:a16="http://schemas.microsoft.com/office/drawing/2014/main" id="{DC02B731-8F36-3775-642B-2E610691E08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666095" y="3535495"/>
            <a:ext cx="1316412" cy="990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a:extLst>
              <a:ext uri="{FF2B5EF4-FFF2-40B4-BE49-F238E27FC236}">
                <a16:creationId xmlns:a16="http://schemas.microsoft.com/office/drawing/2014/main" id="{13A2DD7E-EBF1-3978-6B13-B3158A371B5F}"/>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441250" y="3534310"/>
            <a:ext cx="1316411" cy="992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224418FA-8446-E4F1-59CE-FD61F3C8DEEB}"/>
              </a:ext>
            </a:extLst>
          </p:cNvPr>
          <p:cNvSpPr>
            <a:spLocks noGrp="1"/>
          </p:cNvSpPr>
          <p:nvPr>
            <p:ph type="title"/>
          </p:nvPr>
        </p:nvSpPr>
        <p:spPr/>
        <p:txBody>
          <a:bodyPr/>
          <a:lstStyle/>
          <a:p>
            <a:r>
              <a:rPr lang="en-US" dirty="0"/>
              <a:t>Endocrine Factors Associated With MASLD</a:t>
            </a:r>
            <a:br>
              <a:rPr lang="en-US" dirty="0"/>
            </a:br>
            <a:endParaRPr lang="en-US" dirty="0"/>
          </a:p>
        </p:txBody>
      </p:sp>
      <p:sp>
        <p:nvSpPr>
          <p:cNvPr id="3" name="Text Box 15">
            <a:extLst>
              <a:ext uri="{FF2B5EF4-FFF2-40B4-BE49-F238E27FC236}">
                <a16:creationId xmlns:a16="http://schemas.microsoft.com/office/drawing/2014/main" id="{FD780156-F338-82F8-A0F6-82D2C947689F}"/>
              </a:ext>
            </a:extLst>
          </p:cNvPr>
          <p:cNvSpPr txBox="1">
            <a:spLocks noChangeArrowheads="1"/>
          </p:cNvSpPr>
          <p:nvPr/>
        </p:nvSpPr>
        <p:spPr bwMode="auto">
          <a:xfrm>
            <a:off x="418819" y="6398017"/>
            <a:ext cx="854969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Belfort-DeAguiar. J Clin Endocrinol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Metab</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2023;108:483.</a:t>
            </a:r>
          </a:p>
        </p:txBody>
      </p:sp>
      <p:sp>
        <p:nvSpPr>
          <p:cNvPr id="7" name="TextBox 6">
            <a:extLst>
              <a:ext uri="{FF2B5EF4-FFF2-40B4-BE49-F238E27FC236}">
                <a16:creationId xmlns:a16="http://schemas.microsoft.com/office/drawing/2014/main" id="{37015583-88DB-03A0-8A93-11A4738C36DE}"/>
              </a:ext>
            </a:extLst>
          </p:cNvPr>
          <p:cNvSpPr txBox="1"/>
          <p:nvPr/>
        </p:nvSpPr>
        <p:spPr bwMode="auto">
          <a:xfrm>
            <a:off x="4676369" y="3733901"/>
            <a:ext cx="996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MASLD</a:t>
            </a:r>
          </a:p>
        </p:txBody>
      </p:sp>
      <p:sp>
        <p:nvSpPr>
          <p:cNvPr id="8" name="TextBox 7">
            <a:extLst>
              <a:ext uri="{FF2B5EF4-FFF2-40B4-BE49-F238E27FC236}">
                <a16:creationId xmlns:a16="http://schemas.microsoft.com/office/drawing/2014/main" id="{2831BC0B-DA8E-C648-4CC1-0BFC208420C0}"/>
              </a:ext>
            </a:extLst>
          </p:cNvPr>
          <p:cNvSpPr txBox="1"/>
          <p:nvPr/>
        </p:nvSpPr>
        <p:spPr bwMode="auto">
          <a:xfrm>
            <a:off x="6440455" y="3733901"/>
            <a:ext cx="996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MASH</a:t>
            </a:r>
          </a:p>
        </p:txBody>
      </p:sp>
      <p:sp>
        <p:nvSpPr>
          <p:cNvPr id="9" name="TextBox 8">
            <a:extLst>
              <a:ext uri="{FF2B5EF4-FFF2-40B4-BE49-F238E27FC236}">
                <a16:creationId xmlns:a16="http://schemas.microsoft.com/office/drawing/2014/main" id="{86A9C34A-DC1D-C126-FB80-7378D951CC3D}"/>
              </a:ext>
            </a:extLst>
          </p:cNvPr>
          <p:cNvSpPr txBox="1"/>
          <p:nvPr/>
        </p:nvSpPr>
        <p:spPr bwMode="auto">
          <a:xfrm>
            <a:off x="8154760" y="3733901"/>
            <a:ext cx="11992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Cirrhosis</a:t>
            </a:r>
          </a:p>
        </p:txBody>
      </p:sp>
      <p:sp>
        <p:nvSpPr>
          <p:cNvPr id="11" name="Right Arrow 10">
            <a:extLst>
              <a:ext uri="{FF2B5EF4-FFF2-40B4-BE49-F238E27FC236}">
                <a16:creationId xmlns:a16="http://schemas.microsoft.com/office/drawing/2014/main" id="{0EA143C4-9EB9-CFA5-094A-E44E12792F59}"/>
              </a:ext>
            </a:extLst>
          </p:cNvPr>
          <p:cNvSpPr/>
          <p:nvPr/>
        </p:nvSpPr>
        <p:spPr bwMode="auto">
          <a:xfrm>
            <a:off x="5951311" y="3901862"/>
            <a:ext cx="427658" cy="289993"/>
          </a:xfrm>
          <a:prstGeom prst="rightArrow">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Right Arrow 11">
            <a:extLst>
              <a:ext uri="{FF2B5EF4-FFF2-40B4-BE49-F238E27FC236}">
                <a16:creationId xmlns:a16="http://schemas.microsoft.com/office/drawing/2014/main" id="{F5496DF2-FC96-F4F4-DE76-ADF1CD7A3A8A}"/>
              </a:ext>
            </a:extLst>
          </p:cNvPr>
          <p:cNvSpPr/>
          <p:nvPr/>
        </p:nvSpPr>
        <p:spPr bwMode="auto">
          <a:xfrm>
            <a:off x="7681167" y="3901862"/>
            <a:ext cx="427658" cy="289993"/>
          </a:xfrm>
          <a:prstGeom prst="rightArrow">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4" name="Straight Arrow Connector 13">
            <a:extLst>
              <a:ext uri="{FF2B5EF4-FFF2-40B4-BE49-F238E27FC236}">
                <a16:creationId xmlns:a16="http://schemas.microsoft.com/office/drawing/2014/main" id="{98C69C3F-E75A-E7C5-DC66-E1202194FE50}"/>
              </a:ext>
            </a:extLst>
          </p:cNvPr>
          <p:cNvCxnSpPr>
            <a:cxnSpLocks/>
          </p:cNvCxnSpPr>
          <p:nvPr/>
        </p:nvCxnSpPr>
        <p:spPr bwMode="auto">
          <a:xfrm>
            <a:off x="6513816" y="2517169"/>
            <a:ext cx="424935" cy="911831"/>
          </a:xfrm>
          <a:prstGeom prst="straightConnector1">
            <a:avLst/>
          </a:prstGeom>
          <a:noFill/>
          <a:ln w="38100" cap="flat" cmpd="sng" algn="ctr">
            <a:solidFill>
              <a:schemeClr val="bg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33B24766-81CC-A386-7B5C-9ED8BA32EF73}"/>
              </a:ext>
            </a:extLst>
          </p:cNvPr>
          <p:cNvCxnSpPr>
            <a:cxnSpLocks/>
          </p:cNvCxnSpPr>
          <p:nvPr/>
        </p:nvCxnSpPr>
        <p:spPr bwMode="auto">
          <a:xfrm flipH="1" flipV="1">
            <a:off x="5423539" y="4525769"/>
            <a:ext cx="412182" cy="601035"/>
          </a:xfrm>
          <a:prstGeom prst="straightConnector1">
            <a:avLst/>
          </a:prstGeom>
          <a:noFill/>
          <a:ln w="38100"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B14CFD9F-517A-8FB7-D506-7F4458B9A9F3}"/>
              </a:ext>
            </a:extLst>
          </p:cNvPr>
          <p:cNvCxnSpPr>
            <a:cxnSpLocks/>
          </p:cNvCxnSpPr>
          <p:nvPr/>
        </p:nvCxnSpPr>
        <p:spPr bwMode="auto">
          <a:xfrm flipV="1">
            <a:off x="6440455" y="4482104"/>
            <a:ext cx="368160" cy="664813"/>
          </a:xfrm>
          <a:prstGeom prst="straightConnector1">
            <a:avLst/>
          </a:prstGeom>
          <a:noFill/>
          <a:ln w="38100"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1001AA32-B1FB-ECE0-7490-2D654BD24126}"/>
              </a:ext>
            </a:extLst>
          </p:cNvPr>
          <p:cNvCxnSpPr>
            <a:cxnSpLocks/>
          </p:cNvCxnSpPr>
          <p:nvPr/>
        </p:nvCxnSpPr>
        <p:spPr bwMode="auto">
          <a:xfrm flipV="1">
            <a:off x="4822189" y="4890500"/>
            <a:ext cx="118644" cy="447118"/>
          </a:xfrm>
          <a:prstGeom prst="straightConnector1">
            <a:avLst/>
          </a:prstGeom>
          <a:noFill/>
          <a:ln w="38100" cap="flat" cmpd="sng" algn="ctr">
            <a:solidFill>
              <a:schemeClr val="bg1"/>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2202A103-45E6-CC18-2F9F-B79366C1DC65}"/>
              </a:ext>
            </a:extLst>
          </p:cNvPr>
          <p:cNvCxnSpPr>
            <a:cxnSpLocks/>
          </p:cNvCxnSpPr>
          <p:nvPr/>
        </p:nvCxnSpPr>
        <p:spPr bwMode="auto">
          <a:xfrm flipV="1">
            <a:off x="4053189" y="4646052"/>
            <a:ext cx="365086" cy="236307"/>
          </a:xfrm>
          <a:prstGeom prst="straightConnector1">
            <a:avLst/>
          </a:prstGeom>
          <a:noFill/>
          <a:ln w="38100" cap="flat" cmpd="sng" algn="ctr">
            <a:solidFill>
              <a:schemeClr val="bg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CDCEA61B-C87C-51CA-E42F-2B9BF7B8570C}"/>
              </a:ext>
            </a:extLst>
          </p:cNvPr>
          <p:cNvCxnSpPr>
            <a:cxnSpLocks/>
          </p:cNvCxnSpPr>
          <p:nvPr/>
        </p:nvCxnSpPr>
        <p:spPr bwMode="auto">
          <a:xfrm>
            <a:off x="4157544" y="3090918"/>
            <a:ext cx="298693" cy="260705"/>
          </a:xfrm>
          <a:prstGeom prst="straightConnector1">
            <a:avLst/>
          </a:prstGeom>
          <a:noFill/>
          <a:ln w="38100"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C9276938-D428-526A-4CAA-AD6BE4D65517}"/>
              </a:ext>
            </a:extLst>
          </p:cNvPr>
          <p:cNvCxnSpPr>
            <a:cxnSpLocks/>
          </p:cNvCxnSpPr>
          <p:nvPr/>
        </p:nvCxnSpPr>
        <p:spPr bwMode="auto">
          <a:xfrm>
            <a:off x="3955551" y="3960199"/>
            <a:ext cx="401080" cy="0"/>
          </a:xfrm>
          <a:prstGeom prst="straightConnector1">
            <a:avLst/>
          </a:prstGeom>
          <a:noFill/>
          <a:ln w="38100" cap="flat" cmpd="sng" algn="ctr">
            <a:solidFill>
              <a:schemeClr val="bg1"/>
            </a:solidFill>
            <a:prstDash val="solid"/>
            <a:round/>
            <a:headEnd type="none" w="med" len="med"/>
            <a:tailEnd type="triangle"/>
          </a:ln>
          <a:effectLst/>
        </p:spPr>
      </p:cxnSp>
      <p:sp>
        <p:nvSpPr>
          <p:cNvPr id="35" name="TextBox 34">
            <a:extLst>
              <a:ext uri="{FF2B5EF4-FFF2-40B4-BE49-F238E27FC236}">
                <a16:creationId xmlns:a16="http://schemas.microsoft.com/office/drawing/2014/main" id="{7B4AD626-1E42-3876-5407-883F4FBC3B98}"/>
              </a:ext>
            </a:extLst>
          </p:cNvPr>
          <p:cNvSpPr txBox="1"/>
          <p:nvPr/>
        </p:nvSpPr>
        <p:spPr bwMode="auto">
          <a:xfrm>
            <a:off x="3068209" y="1574271"/>
            <a:ext cx="33890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Obesity</a:t>
            </a:r>
          </a:p>
        </p:txBody>
      </p:sp>
      <p:sp>
        <p:nvSpPr>
          <p:cNvPr id="36" name="TextBox 35">
            <a:extLst>
              <a:ext uri="{FF2B5EF4-FFF2-40B4-BE49-F238E27FC236}">
                <a16:creationId xmlns:a16="http://schemas.microsoft.com/office/drawing/2014/main" id="{820BE208-2CEA-BF36-5BC0-FFD1DB53BA55}"/>
              </a:ext>
            </a:extLst>
          </p:cNvPr>
          <p:cNvSpPr txBox="1"/>
          <p:nvPr/>
        </p:nvSpPr>
        <p:spPr bwMode="auto">
          <a:xfrm>
            <a:off x="5629630" y="5887627"/>
            <a:ext cx="10342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FDB338">
                    <a:lumMod val="75000"/>
                  </a:srgbClr>
                </a:solidFill>
                <a:effectLst/>
                <a:uLnTx/>
                <a:uFillTx/>
                <a:latin typeface="Calibri" panose="020F0502020204030204" pitchFamily="34" charset="0"/>
                <a:ea typeface="+mn-ea"/>
                <a:cs typeface="Arial" panose="020B0604020202020204" pitchFamily="34" charset="0"/>
              </a:rPr>
              <a:t>T2D</a:t>
            </a:r>
          </a:p>
        </p:txBody>
      </p:sp>
      <p:sp>
        <p:nvSpPr>
          <p:cNvPr id="37" name="TextBox 36">
            <a:extLst>
              <a:ext uri="{FF2B5EF4-FFF2-40B4-BE49-F238E27FC236}">
                <a16:creationId xmlns:a16="http://schemas.microsoft.com/office/drawing/2014/main" id="{A9B8C918-0506-1F98-0D2D-619C6F9CE680}"/>
              </a:ext>
            </a:extLst>
          </p:cNvPr>
          <p:cNvSpPr txBox="1"/>
          <p:nvPr/>
        </p:nvSpPr>
        <p:spPr bwMode="auto">
          <a:xfrm>
            <a:off x="2485134" y="3108660"/>
            <a:ext cx="16724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Hypogonadism</a:t>
            </a:r>
          </a:p>
        </p:txBody>
      </p:sp>
      <p:sp>
        <p:nvSpPr>
          <p:cNvPr id="38" name="TextBox 37">
            <a:extLst>
              <a:ext uri="{FF2B5EF4-FFF2-40B4-BE49-F238E27FC236}">
                <a16:creationId xmlns:a16="http://schemas.microsoft.com/office/drawing/2014/main" id="{1AF7713A-61A1-ABF5-D2DD-496231F49D49}"/>
              </a:ext>
            </a:extLst>
          </p:cNvPr>
          <p:cNvSpPr txBox="1"/>
          <p:nvPr/>
        </p:nvSpPr>
        <p:spPr bwMode="auto">
          <a:xfrm>
            <a:off x="1959249" y="4067242"/>
            <a:ext cx="16724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E1471D">
                    <a:lumMod val="60000"/>
                    <a:lumOff val="40000"/>
                  </a:srgbClr>
                </a:solidFill>
                <a:effectLst/>
                <a:uLnTx/>
                <a:uFillTx/>
                <a:latin typeface="Calibri" panose="020F0502020204030204" pitchFamily="34" charset="0"/>
                <a:ea typeface="+mn-ea"/>
                <a:cs typeface="Arial" panose="020B0604020202020204" pitchFamily="34" charset="0"/>
              </a:rPr>
              <a:t>PCOS</a:t>
            </a:r>
          </a:p>
        </p:txBody>
      </p:sp>
      <p:sp>
        <p:nvSpPr>
          <p:cNvPr id="39" name="TextBox 38">
            <a:extLst>
              <a:ext uri="{FF2B5EF4-FFF2-40B4-BE49-F238E27FC236}">
                <a16:creationId xmlns:a16="http://schemas.microsoft.com/office/drawing/2014/main" id="{CD4544AE-81B8-B3EA-D3C6-ECBA30D820B8}"/>
              </a:ext>
            </a:extLst>
          </p:cNvPr>
          <p:cNvSpPr txBox="1"/>
          <p:nvPr/>
        </p:nvSpPr>
        <p:spPr bwMode="auto">
          <a:xfrm>
            <a:off x="2550523" y="5188304"/>
            <a:ext cx="19137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E1471D">
                    <a:lumMod val="75000"/>
                  </a:srgbClr>
                </a:solidFill>
                <a:effectLst/>
                <a:uLnTx/>
                <a:uFillTx/>
                <a:latin typeface="Calibri" panose="020F0502020204030204" pitchFamily="34" charset="0"/>
                <a:ea typeface="+mn-ea"/>
                <a:cs typeface="Arial" panose="020B0604020202020204" pitchFamily="34" charset="0"/>
              </a:rPr>
              <a:t>Hypothyroidism</a:t>
            </a:r>
          </a:p>
        </p:txBody>
      </p:sp>
      <p:pic>
        <p:nvPicPr>
          <p:cNvPr id="41" name="Picture 40">
            <a:extLst>
              <a:ext uri="{FF2B5EF4-FFF2-40B4-BE49-F238E27FC236}">
                <a16:creationId xmlns:a16="http://schemas.microsoft.com/office/drawing/2014/main" id="{180BD2F8-A3E8-D5E6-3FB8-440845A877F2}"/>
              </a:ext>
            </a:extLst>
          </p:cNvPr>
          <p:cNvPicPr>
            <a:picLocks noChangeAspect="1"/>
          </p:cNvPicPr>
          <p:nvPr/>
        </p:nvPicPr>
        <p:blipFill>
          <a:blip r:embed="rId6">
            <a:duotone>
              <a:schemeClr val="accent3">
                <a:shade val="45000"/>
                <a:satMod val="135000"/>
              </a:schemeClr>
              <a:prstClr val="white"/>
            </a:duotone>
          </a:blip>
          <a:stretch>
            <a:fillRect/>
          </a:stretch>
        </p:blipFill>
        <p:spPr>
          <a:xfrm>
            <a:off x="3129792" y="4618556"/>
            <a:ext cx="711200" cy="609600"/>
          </a:xfrm>
          <a:prstGeom prst="rect">
            <a:avLst/>
          </a:prstGeom>
        </p:spPr>
      </p:pic>
      <p:pic>
        <p:nvPicPr>
          <p:cNvPr id="46" name="Picture 45">
            <a:extLst>
              <a:ext uri="{FF2B5EF4-FFF2-40B4-BE49-F238E27FC236}">
                <a16:creationId xmlns:a16="http://schemas.microsoft.com/office/drawing/2014/main" id="{DF0B3FEF-15FB-3336-E96D-09FE48AA356D}"/>
              </a:ext>
            </a:extLst>
          </p:cNvPr>
          <p:cNvPicPr>
            <a:picLocks noChangeAspect="1"/>
          </p:cNvPicPr>
          <p:nvPr/>
        </p:nvPicPr>
        <p:blipFill>
          <a:blip r:embed="rId7">
            <a:duotone>
              <a:schemeClr val="accent3">
                <a:shade val="45000"/>
                <a:satMod val="135000"/>
              </a:schemeClr>
              <a:prstClr val="white"/>
            </a:duotone>
            <a:lum bright="40000" contrast="-20000"/>
          </a:blip>
          <a:stretch>
            <a:fillRect/>
          </a:stretch>
        </p:blipFill>
        <p:spPr>
          <a:xfrm>
            <a:off x="2718323" y="3548499"/>
            <a:ext cx="1107305" cy="755486"/>
          </a:xfrm>
          <a:prstGeom prst="rect">
            <a:avLst/>
          </a:prstGeom>
        </p:spPr>
      </p:pic>
      <p:pic>
        <p:nvPicPr>
          <p:cNvPr id="47" name="Picture 46">
            <a:extLst>
              <a:ext uri="{FF2B5EF4-FFF2-40B4-BE49-F238E27FC236}">
                <a16:creationId xmlns:a16="http://schemas.microsoft.com/office/drawing/2014/main" id="{D2BB1F8D-FD09-FCAB-2759-4A12599F7D98}"/>
              </a:ext>
            </a:extLst>
          </p:cNvPr>
          <p:cNvPicPr>
            <a:picLocks noChangeAspect="1"/>
          </p:cNvPicPr>
          <p:nvPr/>
        </p:nvPicPr>
        <p:blipFill>
          <a:blip r:embed="rId8">
            <a:duotone>
              <a:schemeClr val="accent1">
                <a:shade val="45000"/>
                <a:satMod val="135000"/>
              </a:schemeClr>
              <a:prstClr val="white"/>
            </a:duotone>
            <a:lum contrast="20000"/>
          </a:blip>
          <a:srcRect l="50400"/>
          <a:stretch>
            <a:fillRect/>
          </a:stretch>
        </p:blipFill>
        <p:spPr>
          <a:xfrm rot="1432098">
            <a:off x="3302212" y="2320608"/>
            <a:ext cx="402255" cy="848100"/>
          </a:xfrm>
          <a:prstGeom prst="rect">
            <a:avLst/>
          </a:prstGeom>
        </p:spPr>
      </p:pic>
      <p:grpSp>
        <p:nvGrpSpPr>
          <p:cNvPr id="52" name="Group 51">
            <a:extLst>
              <a:ext uri="{FF2B5EF4-FFF2-40B4-BE49-F238E27FC236}">
                <a16:creationId xmlns:a16="http://schemas.microsoft.com/office/drawing/2014/main" id="{CC176FD1-D383-0D0A-5BE9-4C27814EAD0F}"/>
              </a:ext>
            </a:extLst>
          </p:cNvPr>
          <p:cNvGrpSpPr/>
          <p:nvPr/>
        </p:nvGrpSpPr>
        <p:grpSpPr>
          <a:xfrm>
            <a:off x="4452710" y="5280410"/>
            <a:ext cx="790536" cy="884832"/>
            <a:chOff x="1891722" y="5242552"/>
            <a:chExt cx="790536" cy="884832"/>
          </a:xfrm>
        </p:grpSpPr>
        <p:pic>
          <p:nvPicPr>
            <p:cNvPr id="50" name="Picture 49">
              <a:extLst>
                <a:ext uri="{FF2B5EF4-FFF2-40B4-BE49-F238E27FC236}">
                  <a16:creationId xmlns:a16="http://schemas.microsoft.com/office/drawing/2014/main" id="{8DC3823E-14C3-1882-2DBA-CEBC43A1A9B0}"/>
                </a:ext>
              </a:extLst>
            </p:cNvPr>
            <p:cNvPicPr>
              <a:picLocks noChangeAspect="1"/>
            </p:cNvPicPr>
            <p:nvPr/>
          </p:nvPicPr>
          <p:blipFill>
            <a:blip r:embed="rId9">
              <a:duotone>
                <a:schemeClr val="accent2">
                  <a:shade val="45000"/>
                  <a:satMod val="135000"/>
                </a:schemeClr>
                <a:prstClr val="white"/>
              </a:duotone>
            </a:blip>
            <a:srcRect l="51095"/>
            <a:stretch>
              <a:fillRect/>
            </a:stretch>
          </p:blipFill>
          <p:spPr>
            <a:xfrm>
              <a:off x="2323175" y="5242552"/>
              <a:ext cx="359083" cy="767830"/>
            </a:xfrm>
            <a:prstGeom prst="rect">
              <a:avLst/>
            </a:prstGeom>
          </p:spPr>
        </p:pic>
        <p:pic>
          <p:nvPicPr>
            <p:cNvPr id="51" name="Picture 50">
              <a:extLst>
                <a:ext uri="{FF2B5EF4-FFF2-40B4-BE49-F238E27FC236}">
                  <a16:creationId xmlns:a16="http://schemas.microsoft.com/office/drawing/2014/main" id="{C6C128FE-1FFB-85AD-09D9-EEB1D8EB04EB}"/>
                </a:ext>
              </a:extLst>
            </p:cNvPr>
            <p:cNvPicPr>
              <a:picLocks noChangeAspect="1"/>
            </p:cNvPicPr>
            <p:nvPr/>
          </p:nvPicPr>
          <p:blipFill>
            <a:blip r:embed="rId9">
              <a:duotone>
                <a:schemeClr val="accent2">
                  <a:shade val="45000"/>
                  <a:satMod val="135000"/>
                </a:schemeClr>
                <a:prstClr val="white"/>
              </a:duotone>
            </a:blip>
            <a:srcRect r="51094"/>
            <a:stretch>
              <a:fillRect/>
            </a:stretch>
          </p:blipFill>
          <p:spPr>
            <a:xfrm>
              <a:off x="1891722" y="5242552"/>
              <a:ext cx="413799" cy="884832"/>
            </a:xfrm>
            <a:prstGeom prst="rect">
              <a:avLst/>
            </a:prstGeom>
          </p:spPr>
        </p:pic>
      </p:grpSp>
      <p:sp>
        <p:nvSpPr>
          <p:cNvPr id="53" name="TextBox 52">
            <a:extLst>
              <a:ext uri="{FF2B5EF4-FFF2-40B4-BE49-F238E27FC236}">
                <a16:creationId xmlns:a16="http://schemas.microsoft.com/office/drawing/2014/main" id="{74B40795-C6D0-55C6-5029-AC57C4187003}"/>
              </a:ext>
            </a:extLst>
          </p:cNvPr>
          <p:cNvSpPr txBox="1"/>
          <p:nvPr/>
        </p:nvSpPr>
        <p:spPr bwMode="auto">
          <a:xfrm>
            <a:off x="3850254" y="6144253"/>
            <a:ext cx="19137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4DA1BB"/>
                </a:solidFill>
                <a:effectLst/>
                <a:uLnTx/>
                <a:uFillTx/>
                <a:latin typeface="Calibri" panose="020F0502020204030204" pitchFamily="34" charset="0"/>
                <a:ea typeface="+mn-ea"/>
                <a:cs typeface="Arial" panose="020B0604020202020204" pitchFamily="34" charset="0"/>
              </a:rPr>
              <a:t>GH Deficiency</a:t>
            </a:r>
          </a:p>
        </p:txBody>
      </p:sp>
      <p:pic>
        <p:nvPicPr>
          <p:cNvPr id="54" name="Picture 53">
            <a:extLst>
              <a:ext uri="{FF2B5EF4-FFF2-40B4-BE49-F238E27FC236}">
                <a16:creationId xmlns:a16="http://schemas.microsoft.com/office/drawing/2014/main" id="{EAFD232E-2E74-63DA-E09E-92551A1A116D}"/>
              </a:ext>
            </a:extLst>
          </p:cNvPr>
          <p:cNvPicPr>
            <a:picLocks noChangeAspect="1"/>
          </p:cNvPicPr>
          <p:nvPr/>
        </p:nvPicPr>
        <p:blipFill>
          <a:blip r:embed="rId10"/>
          <a:stretch>
            <a:fillRect/>
          </a:stretch>
        </p:blipFill>
        <p:spPr>
          <a:xfrm>
            <a:off x="4143441" y="1273237"/>
            <a:ext cx="1238566" cy="1279555"/>
          </a:xfrm>
          <a:prstGeom prst="rect">
            <a:avLst/>
          </a:prstGeom>
        </p:spPr>
      </p:pic>
      <p:pic>
        <p:nvPicPr>
          <p:cNvPr id="56" name="Picture 55">
            <a:extLst>
              <a:ext uri="{FF2B5EF4-FFF2-40B4-BE49-F238E27FC236}">
                <a16:creationId xmlns:a16="http://schemas.microsoft.com/office/drawing/2014/main" id="{075726C8-E09F-8516-DDCC-1AD98D4CBB07}"/>
              </a:ext>
            </a:extLst>
          </p:cNvPr>
          <p:cNvPicPr>
            <a:picLocks noChangeAspect="1"/>
          </p:cNvPicPr>
          <p:nvPr/>
        </p:nvPicPr>
        <p:blipFill>
          <a:blip r:embed="rId11">
            <a:duotone>
              <a:schemeClr val="accent5">
                <a:shade val="45000"/>
                <a:satMod val="135000"/>
              </a:schemeClr>
              <a:prstClr val="white"/>
            </a:duotone>
          </a:blip>
          <a:stretch>
            <a:fillRect/>
          </a:stretch>
        </p:blipFill>
        <p:spPr>
          <a:xfrm>
            <a:off x="5772738" y="5236436"/>
            <a:ext cx="794160" cy="664008"/>
          </a:xfrm>
          <a:prstGeom prst="rect">
            <a:avLst/>
          </a:prstGeom>
        </p:spPr>
      </p:pic>
      <p:sp>
        <p:nvSpPr>
          <p:cNvPr id="10" name="Oval 9">
            <a:extLst>
              <a:ext uri="{FF2B5EF4-FFF2-40B4-BE49-F238E27FC236}">
                <a16:creationId xmlns:a16="http://schemas.microsoft.com/office/drawing/2014/main" id="{8040A34A-1F7C-8991-89C2-B2039D091EA5}"/>
              </a:ext>
            </a:extLst>
          </p:cNvPr>
          <p:cNvSpPr/>
          <p:nvPr/>
        </p:nvSpPr>
        <p:spPr bwMode="auto">
          <a:xfrm>
            <a:off x="3878254" y="1042928"/>
            <a:ext cx="1804002" cy="1804002"/>
          </a:xfrm>
          <a:prstGeom prst="ellipse">
            <a:avLst/>
          </a:prstGeom>
          <a:noFill/>
          <a:ln w="28575">
            <a:solidFill>
              <a:srgbClr val="FF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Oval 12">
            <a:extLst>
              <a:ext uri="{FF2B5EF4-FFF2-40B4-BE49-F238E27FC236}">
                <a16:creationId xmlns:a16="http://schemas.microsoft.com/office/drawing/2014/main" id="{722E0EDD-98DB-BEFD-5A0A-C238703992E3}"/>
              </a:ext>
            </a:extLst>
          </p:cNvPr>
          <p:cNvSpPr/>
          <p:nvPr/>
        </p:nvSpPr>
        <p:spPr bwMode="auto">
          <a:xfrm>
            <a:off x="5432129" y="4902458"/>
            <a:ext cx="1466021" cy="1466021"/>
          </a:xfrm>
          <a:prstGeom prst="ellipse">
            <a:avLst/>
          </a:prstGeom>
          <a:noFill/>
          <a:ln w="28575">
            <a:solidFill>
              <a:srgbClr val="FF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047928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a:t>Guideline Recommendations: </a:t>
            </a:r>
            <a:br>
              <a:rPr lang="en-US" altLang="en-US"/>
            </a:br>
            <a:r>
              <a:rPr lang="en-US" altLang="en-US"/>
              <a:t>Who Is at Risk for M</a:t>
            </a:r>
            <a:r>
              <a:rPr lang="en-US"/>
              <a:t>ASH and Advanced Fibrosis</a:t>
            </a:r>
            <a:r>
              <a:rPr lang="en-US" altLang="en-US"/>
              <a:t>?</a:t>
            </a:r>
          </a:p>
        </p:txBody>
      </p:sp>
      <p:graphicFrame>
        <p:nvGraphicFramePr>
          <p:cNvPr id="15" name="Group 3">
            <a:extLst>
              <a:ext uri="{FF2B5EF4-FFF2-40B4-BE49-F238E27FC236}">
                <a16:creationId xmlns:a16="http://schemas.microsoft.com/office/drawing/2014/main" id="{A8CDEA45-7AD3-4A83-8B47-50F4792CA6F2}"/>
              </a:ext>
            </a:extLst>
          </p:cNvPr>
          <p:cNvGraphicFramePr>
            <a:graphicFrameLocks/>
          </p:cNvGraphicFramePr>
          <p:nvPr/>
        </p:nvGraphicFramePr>
        <p:xfrm>
          <a:off x="4325056" y="1604942"/>
          <a:ext cx="3498746" cy="4097253"/>
        </p:xfrm>
        <a:graphic>
          <a:graphicData uri="http://schemas.openxmlformats.org/drawingml/2006/table">
            <a:tbl>
              <a:tblPr/>
              <a:tblGrid>
                <a:gridCol w="3498746">
                  <a:extLst>
                    <a:ext uri="{9D8B030D-6E8A-4147-A177-3AD203B41FA5}">
                      <a16:colId xmlns:a16="http://schemas.microsoft.com/office/drawing/2014/main" val="20000"/>
                    </a:ext>
                  </a:extLst>
                </a:gridCol>
              </a:tblGrid>
              <a:tr h="65299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2200" b="1">
                          <a:latin typeface="Calibri"/>
                        </a:rPr>
                        <a:t>ADA</a:t>
                      </a:r>
                      <a:r>
                        <a:rPr lang="en-US" sz="2200" b="1" baseline="30000">
                          <a:latin typeface="Calibri"/>
                        </a:rPr>
                        <a:t>2</a:t>
                      </a:r>
                      <a:endParaRPr kumimoji="0" lang="en-US" sz="2200" b="1" i="0" u="none" strike="noStrike" kern="1200" cap="none" normalizeH="0" baseline="30000">
                        <a:ln>
                          <a:noFill/>
                        </a:ln>
                        <a:solidFill>
                          <a:schemeClr val="tx1"/>
                        </a:solidFill>
                        <a:effectLst/>
                        <a:latin typeface="Calibri"/>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189925953"/>
                  </a:ext>
                </a:extLst>
              </a:tr>
              <a:tr h="3397627">
                <a:tc>
                  <a:txBody>
                    <a:bodyPr/>
                    <a:lstStyle/>
                    <a:p>
                      <a:pPr marL="342900" marR="0" lvl="0" indent="-34290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MASLD/MASH with fibrosis</a:t>
                      </a:r>
                      <a:b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br>
                      <a:r>
                        <a:rPr kumimoji="0" lang="en-US" sz="2000" b="1" i="0" u="none" strike="noStrike" kern="1200" cap="none" normalizeH="0" baseline="0" noProof="0">
                          <a:ln>
                            <a:noFill/>
                          </a:ln>
                          <a:solidFill>
                            <a:schemeClr val="bg1"/>
                          </a:solidFill>
                          <a:effectLst/>
                          <a:latin typeface="Calibri" panose="020F0502020204030204" pitchFamily="34" charset="0"/>
                          <a:ea typeface="+mn-ea"/>
                          <a:cs typeface="+mn-cs"/>
                        </a:rPr>
                        <a:t>screening recommended</a:t>
                      </a:r>
                      <a:br>
                        <a:rPr kumimoji="0" lang="en-US" sz="2000" b="1"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b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in persons with</a:t>
                      </a:r>
                      <a:b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b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T2D or prediabetes, especially in persons with obesity, cardiometabolic risk factors, or current cardiovascular disease, or incidental hepatic steatosis on imaging or elevated plasma aminotransferases</a:t>
                      </a:r>
                      <a:endParaRPr kumimoji="0" lang="en-US" sz="2000" b="1" i="0" u="none" strike="noStrike" kern="1200" cap="none" spc="0" normalizeH="0" baseline="0" noProof="0">
                        <a:ln>
                          <a:noFill/>
                        </a:ln>
                        <a:solidFill>
                          <a:schemeClr val="bg1"/>
                        </a:solidFill>
                        <a:effectLst/>
                        <a:uLnTx/>
                        <a:uFillTx/>
                        <a:latin typeface="Calibri" panose="020F0502020204030204" pitchFamily="34" charset="0"/>
                        <a:ea typeface="+mn-ea"/>
                        <a:cs typeface="Arial" panose="020B060402020202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92D050">
                        <a:alpha val="25098"/>
                      </a:srgbClr>
                    </a:solidFill>
                  </a:tcPr>
                </a:tc>
                <a:extLst>
                  <a:ext uri="{0D108BD9-81ED-4DB2-BD59-A6C34878D82A}">
                    <a16:rowId xmlns:a16="http://schemas.microsoft.com/office/drawing/2014/main" val="2681322381"/>
                  </a:ext>
                </a:extLst>
              </a:tr>
            </a:tbl>
          </a:graphicData>
        </a:graphic>
      </p:graphicFrame>
      <p:sp>
        <p:nvSpPr>
          <p:cNvPr id="12" name="Text Box 11">
            <a:extLst>
              <a:ext uri="{FF2B5EF4-FFF2-40B4-BE49-F238E27FC236}">
                <a16:creationId xmlns:a16="http://schemas.microsoft.com/office/drawing/2014/main" id="{5014F2A0-0F72-4E04-BFB5-BFB5D8CC7837}"/>
              </a:ext>
            </a:extLst>
          </p:cNvPr>
          <p:cNvSpPr txBox="1">
            <a:spLocks noChangeArrowheads="1"/>
          </p:cNvSpPr>
          <p:nvPr/>
        </p:nvSpPr>
        <p:spPr bwMode="auto">
          <a:xfrm>
            <a:off x="419343" y="6210780"/>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s-ES" altLang="en-US" sz="1200" b="0" i="0" u="none" strike="noStrike" kern="1200" cap="none" spc="0" normalizeH="0" baseline="0" noProof="0" dirty="0">
                <a:ln>
                  <a:noFill/>
                </a:ln>
                <a:solidFill>
                  <a:srgbClr val="455560"/>
                </a:solidFill>
                <a:effectLst/>
                <a:uLnTx/>
                <a:uFillTx/>
                <a:latin typeface="Calibri"/>
                <a:ea typeface="Calibri"/>
                <a:cs typeface="Arial"/>
              </a:rPr>
              <a:t>1. </a:t>
            </a:r>
            <a:r>
              <a:rPr kumimoji="0" lang="es-ES" altLang="en-US" sz="1200" b="0" i="0" u="none" strike="noStrike" kern="1200" cap="none" spc="0" normalizeH="0" baseline="0" noProof="0" dirty="0" err="1">
                <a:ln>
                  <a:noFill/>
                </a:ln>
                <a:solidFill>
                  <a:srgbClr val="455560"/>
                </a:solidFill>
                <a:effectLst/>
                <a:uLnTx/>
                <a:uFillTx/>
                <a:latin typeface="Calibri"/>
                <a:ea typeface="Calibri"/>
                <a:cs typeface="Arial"/>
              </a:rPr>
              <a:t>Rinella</a:t>
            </a:r>
            <a:r>
              <a:rPr kumimoji="0" lang="es-ES" altLang="en-US" sz="1200" b="0" i="0" u="none" strike="noStrike" kern="1200" cap="none" spc="0" normalizeH="0" baseline="0" noProof="0" dirty="0">
                <a:ln>
                  <a:noFill/>
                </a:ln>
                <a:solidFill>
                  <a:srgbClr val="455560"/>
                </a:solidFill>
                <a:effectLst/>
                <a:uLnTx/>
                <a:uFillTx/>
                <a:latin typeface="Calibri"/>
                <a:ea typeface="Calibri"/>
                <a:cs typeface="Arial"/>
              </a:rPr>
              <a:t>. </a:t>
            </a:r>
            <a:r>
              <a:rPr kumimoji="0" lang="es-ES" altLang="en-US" sz="1200" b="0" i="0" u="none" strike="noStrike" kern="1200" cap="none" spc="0" normalizeH="0" baseline="0" noProof="0" dirty="0" err="1">
                <a:ln>
                  <a:noFill/>
                </a:ln>
                <a:solidFill>
                  <a:srgbClr val="455560"/>
                </a:solidFill>
                <a:effectLst/>
                <a:uLnTx/>
                <a:uFillTx/>
                <a:latin typeface="Calibri"/>
                <a:ea typeface="Calibri"/>
                <a:cs typeface="Arial"/>
              </a:rPr>
              <a:t>Hepatology</a:t>
            </a:r>
            <a:r>
              <a:rPr kumimoji="0" lang="es-ES" altLang="en-US" sz="1200" b="0" i="0" u="none" strike="noStrike" kern="1200" cap="none" spc="0" normalizeH="0" baseline="0" noProof="0" dirty="0">
                <a:ln>
                  <a:noFill/>
                </a:ln>
                <a:solidFill>
                  <a:srgbClr val="455560"/>
                </a:solidFill>
                <a:effectLst/>
                <a:uLnTx/>
                <a:uFillTx/>
                <a:latin typeface="Calibri"/>
                <a:ea typeface="Calibri"/>
                <a:cs typeface="Arial"/>
              </a:rPr>
              <a:t>. 2023;77:1797.  </a:t>
            </a:r>
            <a:br>
              <a:rPr kumimoji="0" lang="es-ES" altLang="en-US" sz="1200" b="0" i="0" u="none" strike="noStrike" kern="1200" cap="none" spc="0" normalizeH="0" baseline="0" noProof="0" dirty="0">
                <a:ln>
                  <a:noFill/>
                </a:ln>
                <a:solidFill>
                  <a:srgbClr val="FEFDDE"/>
                </a:solidFill>
                <a:effectLst/>
                <a:uLnTx/>
                <a:uFillTx/>
                <a:latin typeface="Calibri" panose="020F0502020204030204" pitchFamily="34" charset="0"/>
                <a:ea typeface="+mn-ea"/>
                <a:cs typeface="Arial" panose="020B0604020202020204" pitchFamily="34" charset="0"/>
              </a:rPr>
            </a:br>
            <a:r>
              <a:rPr kumimoji="0" lang="es-ES" altLang="en-US" sz="1200" b="0" i="0" u="none" strike="noStrike" kern="1200" cap="none" spc="0" normalizeH="0" baseline="0" noProof="0" dirty="0">
                <a:ln>
                  <a:noFill/>
                </a:ln>
                <a:solidFill>
                  <a:srgbClr val="455560"/>
                </a:solidFill>
                <a:effectLst/>
                <a:uLnTx/>
                <a:uFillTx/>
                <a:latin typeface="Calibri"/>
                <a:ea typeface="Calibri"/>
                <a:cs typeface="Arial"/>
              </a:rPr>
              <a:t>2. ADA Professional </a:t>
            </a:r>
            <a:r>
              <a:rPr kumimoji="0" lang="es-ES" altLang="en-US" sz="1200" b="0" i="0" u="none" strike="noStrike" kern="1200" cap="none" spc="0" normalizeH="0" baseline="0" noProof="0" dirty="0" err="1">
                <a:ln>
                  <a:noFill/>
                </a:ln>
                <a:solidFill>
                  <a:srgbClr val="455560"/>
                </a:solidFill>
                <a:effectLst/>
                <a:uLnTx/>
                <a:uFillTx/>
                <a:latin typeface="Calibri"/>
                <a:ea typeface="Calibri"/>
                <a:cs typeface="Arial"/>
              </a:rPr>
              <a:t>Practice</a:t>
            </a:r>
            <a:r>
              <a:rPr kumimoji="0" lang="es-ES" altLang="en-US" sz="1200" b="0" i="0" u="none" strike="noStrike" kern="1200" cap="none" spc="0" normalizeH="0" baseline="0" noProof="0" dirty="0">
                <a:ln>
                  <a:noFill/>
                </a:ln>
                <a:solidFill>
                  <a:srgbClr val="455560"/>
                </a:solidFill>
                <a:effectLst/>
                <a:uLnTx/>
                <a:uFillTx/>
                <a:latin typeface="Calibri"/>
                <a:ea typeface="Calibri"/>
                <a:cs typeface="Arial"/>
              </a:rPr>
              <a:t> </a:t>
            </a:r>
            <a:r>
              <a:rPr kumimoji="0" lang="es-ES" altLang="en-US" sz="1200" b="0" i="0" u="none" strike="noStrike" kern="1200" cap="none" spc="0" normalizeH="0" baseline="0" noProof="0" dirty="0" err="1">
                <a:ln>
                  <a:noFill/>
                </a:ln>
                <a:solidFill>
                  <a:srgbClr val="455560"/>
                </a:solidFill>
                <a:effectLst/>
                <a:uLnTx/>
                <a:uFillTx/>
                <a:latin typeface="Calibri"/>
                <a:ea typeface="Calibri"/>
                <a:cs typeface="Arial"/>
              </a:rPr>
              <a:t>Committee</a:t>
            </a:r>
            <a:r>
              <a:rPr kumimoji="0" lang="es-ES" altLang="en-US" sz="1200" b="0" i="0" u="none" strike="noStrike" kern="1200" cap="none" spc="0" normalizeH="0" baseline="0" noProof="0" dirty="0">
                <a:ln>
                  <a:noFill/>
                </a:ln>
                <a:solidFill>
                  <a:srgbClr val="455560"/>
                </a:solidFill>
                <a:effectLst/>
                <a:uLnTx/>
                <a:uFillTx/>
                <a:latin typeface="Calibri"/>
                <a:ea typeface="Calibri"/>
                <a:cs typeface="Arial"/>
              </a:rPr>
              <a:t>. Diabetes Care. 2025;48:S59. 3. Cusi. ACCE. Endocrine </a:t>
            </a:r>
            <a:r>
              <a:rPr kumimoji="0" lang="es-ES" altLang="en-US" sz="1200" b="0" i="0" u="none" strike="noStrike" kern="1200" cap="none" spc="0" normalizeH="0" baseline="0" noProof="0" dirty="0" err="1">
                <a:ln>
                  <a:noFill/>
                </a:ln>
                <a:solidFill>
                  <a:srgbClr val="455560"/>
                </a:solidFill>
                <a:effectLst/>
                <a:uLnTx/>
                <a:uFillTx/>
                <a:latin typeface="Calibri"/>
                <a:ea typeface="Calibri"/>
                <a:cs typeface="Arial"/>
              </a:rPr>
              <a:t>Practice</a:t>
            </a:r>
            <a:r>
              <a:rPr kumimoji="0" lang="es-ES" altLang="en-US" sz="1200" b="0" i="0" u="none" strike="noStrike" kern="1200" cap="none" spc="0" normalizeH="0" baseline="0" noProof="0" dirty="0">
                <a:ln>
                  <a:noFill/>
                </a:ln>
                <a:solidFill>
                  <a:srgbClr val="455560"/>
                </a:solidFill>
                <a:effectLst/>
                <a:uLnTx/>
                <a:uFillTx/>
                <a:latin typeface="Calibri"/>
                <a:ea typeface="Calibri"/>
                <a:cs typeface="Arial"/>
              </a:rPr>
              <a:t>. 2022;28:528</a:t>
            </a:r>
          </a:p>
        </p:txBody>
      </p:sp>
      <p:graphicFrame>
        <p:nvGraphicFramePr>
          <p:cNvPr id="17" name="Group 3">
            <a:extLst>
              <a:ext uri="{FF2B5EF4-FFF2-40B4-BE49-F238E27FC236}">
                <a16:creationId xmlns:a16="http://schemas.microsoft.com/office/drawing/2014/main" id="{6BF4F20F-AE19-44CE-9B99-BE10D1F10E0E}"/>
              </a:ext>
            </a:extLst>
          </p:cNvPr>
          <p:cNvGraphicFramePr>
            <a:graphicFrameLocks/>
          </p:cNvGraphicFramePr>
          <p:nvPr/>
        </p:nvGraphicFramePr>
        <p:xfrm>
          <a:off x="624473" y="1608690"/>
          <a:ext cx="3498746" cy="4060653"/>
        </p:xfrm>
        <a:graphic>
          <a:graphicData uri="http://schemas.openxmlformats.org/drawingml/2006/table">
            <a:tbl>
              <a:tblPr/>
              <a:tblGrid>
                <a:gridCol w="3498746">
                  <a:extLst>
                    <a:ext uri="{9D8B030D-6E8A-4147-A177-3AD203B41FA5}">
                      <a16:colId xmlns:a16="http://schemas.microsoft.com/office/drawing/2014/main" val="20000"/>
                    </a:ext>
                  </a:extLst>
                </a:gridCol>
              </a:tblGrid>
              <a:tr h="654614">
                <a:tc>
                  <a:txBody>
                    <a:bodyPr/>
                    <a:lstStyle/>
                    <a:p>
                      <a:pPr marL="0" marR="0" lvl="0" indent="0" algn="ctr" rtl="0" eaLnBrk="1" fontAlgn="base" latinLnBrk="0" hangingPunct="1">
                        <a:lnSpc>
                          <a:spcPct val="100000"/>
                        </a:lnSpc>
                        <a:spcBef>
                          <a:spcPct val="0"/>
                        </a:spcBef>
                        <a:spcAft>
                          <a:spcPct val="0"/>
                        </a:spcAft>
                        <a:buClr>
                          <a:schemeClr val="accent2"/>
                        </a:buClr>
                        <a:buSzTx/>
                        <a:buFont typeface="Wingdings" pitchFamily="2" charset="2"/>
                        <a:buNone/>
                      </a:pPr>
                      <a:r>
                        <a:rPr kumimoji="0" lang="en-US" sz="2200" b="1" i="0" u="none" strike="noStrike" kern="1200" cap="none" normalizeH="0" baseline="0">
                          <a:ln>
                            <a:noFill/>
                          </a:ln>
                          <a:solidFill>
                            <a:schemeClr val="tx1"/>
                          </a:solidFill>
                          <a:effectLst/>
                          <a:latin typeface="Calibri"/>
                          <a:ea typeface="+mn-ea"/>
                          <a:cs typeface="+mn-cs"/>
                        </a:rPr>
                        <a:t>AASLD</a:t>
                      </a:r>
                      <a:r>
                        <a:rPr kumimoji="0" lang="en-US" sz="2200" b="1" i="0" u="none" strike="noStrike" kern="1200" cap="none" normalizeH="0" baseline="30000">
                          <a:ln>
                            <a:noFill/>
                          </a:ln>
                          <a:solidFill>
                            <a:schemeClr val="tx1"/>
                          </a:solidFill>
                          <a:effectLst/>
                          <a:latin typeface="Calibri"/>
                          <a:ea typeface="+mn-ea"/>
                          <a:cs typeface="+mn-cs"/>
                        </a:rPr>
                        <a:t>1</a:t>
                      </a:r>
                      <a:r>
                        <a:rPr lang="en-US" sz="2200" b="1" i="0" u="none" strike="noStrike" kern="1200" cap="none" normalizeH="0" baseline="30000">
                          <a:ln>
                            <a:noFill/>
                          </a:ln>
                          <a:solidFill>
                            <a:schemeClr val="tx1"/>
                          </a:solidFill>
                          <a:effectLst/>
                          <a:latin typeface="Calibri"/>
                          <a:ea typeface="+mn-ea"/>
                          <a:cs typeface="+mn-cs"/>
                        </a:rPr>
                        <a:t> </a:t>
                      </a:r>
                      <a:endParaRPr kumimoji="0" lang="en-US" sz="2200" b="1" i="0" u="none" strike="noStrike" kern="1200" cap="none" normalizeH="0" baseline="30000">
                        <a:ln>
                          <a:noFill/>
                        </a:ln>
                        <a:solidFill>
                          <a:schemeClr val="tx1"/>
                        </a:solidFill>
                        <a:effectLst/>
                        <a:latin typeface="Calibri"/>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189925953"/>
                  </a:ext>
                </a:extLst>
              </a:tr>
              <a:tr h="3406039">
                <a:tc>
                  <a:txBody>
                    <a:bodyPr/>
                    <a:lstStyle/>
                    <a:p>
                      <a:pPr marL="342900" marR="0" lvl="0" indent="-34290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a:ln>
                            <a:noFill/>
                          </a:ln>
                          <a:solidFill>
                            <a:schemeClr val="bg1"/>
                          </a:solidFill>
                          <a:effectLst/>
                          <a:uLnTx/>
                          <a:uFillTx/>
                          <a:latin typeface="Calibri" panose="020F0502020204030204" pitchFamily="34" charset="0"/>
                          <a:ea typeface="+mn-ea"/>
                          <a:cs typeface="Arial" panose="020B0604020202020204" pitchFamily="34" charset="0"/>
                        </a:rPr>
                        <a:t>Advanced fibrosis </a:t>
                      </a:r>
                      <a:r>
                        <a:rPr kumimoji="0" lang="en-US" sz="2000" b="1" i="0" u="none" strike="noStrike" kern="1200" cap="none" spc="0" normalizeH="0" baseline="0" noProof="0">
                          <a:ln>
                            <a:noFill/>
                          </a:ln>
                          <a:solidFill>
                            <a:schemeClr val="bg1"/>
                          </a:solidFill>
                          <a:effectLst/>
                          <a:uLnTx/>
                          <a:uFillTx/>
                          <a:latin typeface="Calibri" panose="020F0502020204030204" pitchFamily="34" charset="0"/>
                          <a:ea typeface="+mn-ea"/>
                          <a:cs typeface="Arial" panose="020B0604020202020204" pitchFamily="34" charset="0"/>
                        </a:rPr>
                        <a:t>screening recommended </a:t>
                      </a:r>
                      <a:r>
                        <a:rPr kumimoji="0" lang="en-US" sz="2000" b="0" i="0" u="none" strike="noStrike" kern="1200" cap="none" spc="0" normalizeH="0" baseline="0" noProof="0">
                          <a:ln>
                            <a:noFill/>
                          </a:ln>
                          <a:solidFill>
                            <a:schemeClr val="bg1"/>
                          </a:solidFill>
                          <a:effectLst/>
                          <a:uLnTx/>
                          <a:uFillTx/>
                          <a:latin typeface="Calibri" panose="020F0502020204030204" pitchFamily="34" charset="0"/>
                          <a:ea typeface="+mn-ea"/>
                          <a:cs typeface="Arial" panose="020B0604020202020204" pitchFamily="34" charset="0"/>
                        </a:rPr>
                        <a:t>in persons at</a:t>
                      </a:r>
                      <a:r>
                        <a:rPr kumimoji="0" lang="en-US" sz="2000" b="1" i="0" u="none" strike="noStrike" kern="1200" cap="none" spc="0" normalizeH="0" baseline="0" noProof="0">
                          <a:ln>
                            <a:noFill/>
                          </a:ln>
                          <a:solidFill>
                            <a:schemeClr val="bg1"/>
                          </a:solidFill>
                          <a:effectLst/>
                          <a:uLnTx/>
                          <a:uFillTx/>
                          <a:latin typeface="Calibri" panose="020F0502020204030204" pitchFamily="34" charset="0"/>
                          <a:ea typeface="+mn-ea"/>
                          <a:cs typeface="Arial" panose="020B0604020202020204" pitchFamily="34" charset="0"/>
                        </a:rPr>
                        <a:t> </a:t>
                      </a:r>
                      <a:r>
                        <a:rPr kumimoji="0" lang="en-US" sz="2000" b="0" i="0" u="none" strike="noStrike" kern="1200" cap="none" spc="0" normalizeH="0" baseline="0" noProof="0">
                          <a:ln>
                            <a:noFill/>
                          </a:ln>
                          <a:solidFill>
                            <a:schemeClr val="bg1"/>
                          </a:solidFill>
                          <a:effectLst/>
                          <a:uLnTx/>
                          <a:uFillTx/>
                          <a:latin typeface="Calibri" panose="020F0502020204030204" pitchFamily="34" charset="0"/>
                          <a:ea typeface="+mn-ea"/>
                          <a:cs typeface="Arial" panose="020B0604020202020204" pitchFamily="34" charset="0"/>
                        </a:rPr>
                        <a:t>high risk (T2D, obesity with metabolic complications, family history) </a:t>
                      </a:r>
                    </a:p>
                    <a:p>
                      <a:pPr marL="342900" marR="0" lvl="0" indent="-34290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Increasing number of metabolic diseases = </a:t>
                      </a:r>
                      <a:r>
                        <a:rPr kumimoji="0" lang="en-US" sz="2000" b="1"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increasing risk of progressive liver </a:t>
                      </a: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disease</a:t>
                      </a:r>
                      <a:endPar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val="1039463630"/>
                  </a:ext>
                </a:extLst>
              </a:tr>
            </a:tbl>
          </a:graphicData>
        </a:graphic>
      </p:graphicFrame>
      <p:sp>
        <p:nvSpPr>
          <p:cNvPr id="19" name="Content Placeholder 1">
            <a:extLst>
              <a:ext uri="{FF2B5EF4-FFF2-40B4-BE49-F238E27FC236}">
                <a16:creationId xmlns:a16="http://schemas.microsoft.com/office/drawing/2014/main" id="{EA891941-B547-4966-B147-80591DC0D67E}"/>
              </a:ext>
            </a:extLst>
          </p:cNvPr>
          <p:cNvSpPr txBox="1">
            <a:spLocks/>
          </p:cNvSpPr>
          <p:nvPr/>
        </p:nvSpPr>
        <p:spPr bwMode="auto">
          <a:xfrm>
            <a:off x="624473" y="5767946"/>
            <a:ext cx="11036871" cy="385905"/>
          </a:xfrm>
          <a:prstGeom prst="rect">
            <a:avLst/>
          </a:prstGeom>
          <a:solidFill>
            <a:schemeClr val="accent5">
              <a:lumMod val="20000"/>
              <a:lumOff val="80000"/>
            </a:schemeClr>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rPr>
              <a:t>AASLD, ADA, and ACCE guidelines call out </a:t>
            </a:r>
            <a:r>
              <a:rPr kumimoji="0" lang="en-US" sz="2400" b="1" i="0" u="none" strike="noStrike" kern="0" cap="none" spc="0" normalizeH="0" baseline="0" noProof="0">
                <a:ln>
                  <a:noFill/>
                </a:ln>
                <a:solidFill>
                  <a:srgbClr val="000000"/>
                </a:solidFill>
                <a:effectLst/>
                <a:uLnTx/>
                <a:uFillTx/>
                <a:latin typeface="Calibri"/>
                <a:ea typeface="Calibri"/>
                <a:cs typeface="Calibri"/>
              </a:rPr>
              <a:t>patients with T2D </a:t>
            </a:r>
            <a:r>
              <a:rPr kumimoji="0" lang="en-US" sz="2400" b="0" i="0" u="none" strike="noStrike" kern="0" cap="none" spc="0" normalizeH="0" baseline="0" noProof="0">
                <a:ln>
                  <a:noFill/>
                </a:ln>
                <a:solidFill>
                  <a:srgbClr val="000000"/>
                </a:solidFill>
                <a:effectLst/>
                <a:uLnTx/>
                <a:uFillTx/>
                <a:latin typeface="Calibri"/>
                <a:ea typeface="Calibri"/>
                <a:cs typeface="Calibri"/>
              </a:rPr>
              <a:t>as warranting workup</a:t>
            </a:r>
          </a:p>
        </p:txBody>
      </p:sp>
      <p:graphicFrame>
        <p:nvGraphicFramePr>
          <p:cNvPr id="3" name="Group 3">
            <a:extLst>
              <a:ext uri="{FF2B5EF4-FFF2-40B4-BE49-F238E27FC236}">
                <a16:creationId xmlns:a16="http://schemas.microsoft.com/office/drawing/2014/main" id="{D32BC19A-2A0F-5CF0-617E-056F7CADAAF2}"/>
              </a:ext>
            </a:extLst>
          </p:cNvPr>
          <p:cNvGraphicFramePr>
            <a:graphicFrameLocks/>
          </p:cNvGraphicFramePr>
          <p:nvPr/>
        </p:nvGraphicFramePr>
        <p:xfrm>
          <a:off x="8162598" y="1604942"/>
          <a:ext cx="3498746" cy="4083785"/>
        </p:xfrm>
        <a:graphic>
          <a:graphicData uri="http://schemas.openxmlformats.org/drawingml/2006/table">
            <a:tbl>
              <a:tblPr/>
              <a:tblGrid>
                <a:gridCol w="3498746">
                  <a:extLst>
                    <a:ext uri="{9D8B030D-6E8A-4147-A177-3AD203B41FA5}">
                      <a16:colId xmlns:a16="http://schemas.microsoft.com/office/drawing/2014/main" val="20000"/>
                    </a:ext>
                  </a:extLst>
                </a:gridCol>
              </a:tblGrid>
              <a:tr h="639529">
                <a:tc>
                  <a:txBody>
                    <a:bodyPr/>
                    <a:lstStyle/>
                    <a:p>
                      <a:pPr marL="0" marR="0" lvl="0" indent="0" algn="ctr" defTabSz="914400">
                        <a:lnSpc>
                          <a:spcPct val="100000"/>
                        </a:lnSpc>
                        <a:spcBef>
                          <a:spcPct val="0"/>
                        </a:spcBef>
                        <a:spcAft>
                          <a:spcPct val="0"/>
                        </a:spcAft>
                        <a:buNone/>
                        <a:tabLst/>
                      </a:pPr>
                      <a:r>
                        <a:rPr lang="en-US" sz="2200" b="1" i="0" u="none" strike="noStrike" noProof="0">
                          <a:solidFill>
                            <a:srgbClr val="FFFFFF"/>
                          </a:solidFill>
                          <a:latin typeface="Calibri"/>
                        </a:rPr>
                        <a:t>AACE</a:t>
                      </a:r>
                      <a:r>
                        <a:rPr lang="en-US" sz="2200" b="1" i="0" u="none" strike="noStrike" baseline="30000" noProof="0">
                          <a:solidFill>
                            <a:srgbClr val="FFFFFF"/>
                          </a:solidFill>
                          <a:latin typeface="Calibri"/>
                        </a:rPr>
                        <a:t>3</a:t>
                      </a:r>
                      <a:endParaRPr kumimoji="0" lang="en-US" sz="2200" i="0" u="none" strike="noStrike" baseline="30000" noProof="0">
                        <a:solidFill>
                          <a:srgbClr val="FFFFFF"/>
                        </a:solidFill>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189925953"/>
                  </a:ext>
                </a:extLst>
              </a:tr>
              <a:tr h="3341308">
                <a:tc>
                  <a:txBody>
                    <a:bodyPr/>
                    <a:lstStyle/>
                    <a:p>
                      <a:pPr marL="342900" marR="0" lvl="0" indent="-342900" algn="l" rtl="0" eaLnBrk="0" fontAlgn="base" latinLnBrk="0" hangingPunct="0">
                        <a:lnSpc>
                          <a:spcPct val="100000"/>
                        </a:lnSpc>
                        <a:spcBef>
                          <a:spcPct val="50000"/>
                        </a:spcBef>
                        <a:spcAft>
                          <a:spcPct val="0"/>
                        </a:spcAft>
                        <a:buClrTx/>
                        <a:buSzTx/>
                        <a:buFont typeface="Wingdings" panose="05000000000000000000" pitchFamily="2" charset="2"/>
                        <a:buChar char="§"/>
                      </a:pPr>
                      <a:r>
                        <a:rPr kumimoji="0" lang="en-US" sz="2000" b="0" i="0" u="none" strike="noStrike" kern="1200" cap="none" normalizeH="0" baseline="0" noProof="0">
                          <a:ln>
                            <a:noFill/>
                          </a:ln>
                          <a:solidFill>
                            <a:schemeClr val="bg2">
                              <a:lumMod val="10000"/>
                            </a:schemeClr>
                          </a:solidFill>
                          <a:effectLst/>
                          <a:latin typeface="+mn-lt"/>
                          <a:ea typeface="+mn-ea"/>
                          <a:cs typeface="+mn-cs"/>
                        </a:rPr>
                        <a:t>MASLD/MASH with fibrosis</a:t>
                      </a:r>
                      <a:br>
                        <a:rPr kumimoji="0" lang="en-US" sz="2000" b="0" i="0" u="none" strike="noStrike" kern="1200" cap="none" normalizeH="0" baseline="0" noProof="0">
                          <a:ln>
                            <a:noFill/>
                          </a:ln>
                          <a:solidFill>
                            <a:srgbClr val="07080A"/>
                          </a:solidFill>
                          <a:effectLst/>
                          <a:latin typeface="+mn-lt"/>
                          <a:ea typeface="+mn-ea"/>
                          <a:cs typeface="+mn-cs"/>
                        </a:rPr>
                      </a:br>
                      <a:r>
                        <a:rPr kumimoji="0" lang="en-US" sz="2000" b="1" i="0" u="none" strike="noStrike" kern="1200" cap="none" normalizeH="0" baseline="0" noProof="0">
                          <a:ln>
                            <a:noFill/>
                          </a:ln>
                          <a:solidFill>
                            <a:schemeClr val="bg1"/>
                          </a:solidFill>
                          <a:effectLst/>
                          <a:latin typeface="+mn-lt"/>
                          <a:ea typeface="+mn-ea"/>
                          <a:cs typeface="+mn-cs"/>
                        </a:rPr>
                        <a:t>screening recommended</a:t>
                      </a:r>
                      <a:br>
                        <a:rPr kumimoji="0" lang="en-US" sz="2000" b="1" i="0" u="none" strike="noStrike" kern="1200" cap="none" normalizeH="0" baseline="0" noProof="0">
                          <a:ln>
                            <a:noFill/>
                          </a:ln>
                          <a:solidFill>
                            <a:srgbClr val="07080A"/>
                          </a:solidFill>
                          <a:effectLst/>
                          <a:latin typeface="+mn-lt"/>
                          <a:ea typeface="+mn-ea"/>
                          <a:cs typeface="+mn-cs"/>
                        </a:rPr>
                      </a:b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in persons with T2D or prediabetes, especially in persons with obesity, cardiometabolic risk factors, or features of metabolic syndrome, or incidental hepatic steatosis on imaging, or elevated plasma aminotransferases</a:t>
                      </a:r>
                      <a:endPar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extLst>
                  <a:ext uri="{0D108BD9-81ED-4DB2-BD59-A6C34878D82A}">
                    <a16:rowId xmlns:a16="http://schemas.microsoft.com/office/drawing/2014/main" val="2681322381"/>
                  </a:ext>
                </a:extLst>
              </a:tr>
            </a:tbl>
          </a:graphicData>
        </a:graphic>
      </p:graphicFrame>
    </p:spTree>
    <p:extLst>
      <p:ext uri="{BB962C8B-B14F-4D97-AF65-F5344CB8AC3E}">
        <p14:creationId xmlns:p14="http://schemas.microsoft.com/office/powerpoint/2010/main" val="3192220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1C314-340B-47F3-A188-52ECBA23EEF7}"/>
              </a:ext>
            </a:extLst>
          </p:cNvPr>
          <p:cNvSpPr>
            <a:spLocks noGrp="1"/>
          </p:cNvSpPr>
          <p:nvPr>
            <p:ph type="title"/>
          </p:nvPr>
        </p:nvSpPr>
        <p:spPr/>
        <p:txBody>
          <a:bodyPr/>
          <a:lstStyle/>
          <a:p>
            <a:r>
              <a:rPr lang="en-US"/>
              <a:t>Commonly Used Noninvasive Tests</a:t>
            </a:r>
            <a:endParaRPr lang="en-GB"/>
          </a:p>
        </p:txBody>
      </p:sp>
      <p:sp>
        <p:nvSpPr>
          <p:cNvPr id="9" name="Rectangle: Rounded Corners 9">
            <a:extLst>
              <a:ext uri="{FF2B5EF4-FFF2-40B4-BE49-F238E27FC236}">
                <a16:creationId xmlns:a16="http://schemas.microsoft.com/office/drawing/2014/main" id="{8A5133F9-E40A-46FC-95E8-B48FB6FAA8C9}"/>
              </a:ext>
            </a:extLst>
          </p:cNvPr>
          <p:cNvSpPr/>
          <p:nvPr/>
        </p:nvSpPr>
        <p:spPr>
          <a:xfrm>
            <a:off x="4222586" y="2313615"/>
            <a:ext cx="3276353" cy="2798212"/>
          </a:xfrm>
          <a:prstGeom prst="roundRect">
            <a:avLst>
              <a:gd name="adj" fmla="val 0"/>
            </a:avLst>
          </a:prstGeom>
          <a:noFill/>
          <a:ln w="25400">
            <a:noFill/>
          </a:ln>
          <a:effectLst/>
        </p:spPr>
        <p:style>
          <a:lnRef idx="1">
            <a:schemeClr val="accent1"/>
          </a:lnRef>
          <a:fillRef idx="2">
            <a:schemeClr val="accent1"/>
          </a:fillRef>
          <a:effectRef idx="1">
            <a:schemeClr val="accent1"/>
          </a:effectRef>
          <a:fontRef idx="minor">
            <a:schemeClr val="dk1"/>
          </a:fontRef>
        </p:style>
        <p:txBody>
          <a:bodyPr lIns="108000" tIns="108000" rIns="108000" bIns="108000" rtlCol="0" anchor="t"/>
          <a:lstStyle/>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r>
              <a:rPr kumimoji="0" lang="en-GB" sz="2000" b="0" i="0" u="none" strike="noStrike" kern="1200" cap="none" spc="0" normalizeH="0" baseline="0" noProof="0" dirty="0">
                <a:ln>
                  <a:noFill/>
                </a:ln>
                <a:solidFill>
                  <a:prstClr val="black"/>
                </a:solidFill>
                <a:effectLst/>
                <a:uLnTx/>
                <a:uFillTx/>
                <a:latin typeface="Calibri"/>
                <a:ea typeface="Calibri"/>
                <a:cs typeface="Calibri"/>
              </a:rPr>
              <a:t>Enhanced Liver Fibrosis test</a:t>
            </a:r>
            <a:endParaRPr kumimoji="0" lang="en-US" sz="2000" b="0" i="0" u="none" strike="noStrike" kern="1200" cap="none" spc="0" normalizeH="0" baseline="0" noProof="0" dirty="0">
              <a:ln>
                <a:noFill/>
              </a:ln>
              <a:solidFill>
                <a:prstClr val="black"/>
              </a:solidFill>
              <a:effectLst/>
              <a:uLnTx/>
              <a:uFillTx/>
              <a:latin typeface="Calibri"/>
              <a:ea typeface="Calibri"/>
              <a:cs typeface="Calibri"/>
            </a:endParaRPr>
          </a:p>
          <a:p>
            <a:pPr marL="285750" marR="0" lvl="0" indent="-285750" algn="l" defTabSz="914400" rtl="0" eaLnBrk="0" fontAlgn="base" latinLnBrk="0" hangingPunct="0">
              <a:lnSpc>
                <a:spcPct val="100000"/>
              </a:lnSpc>
              <a:spcBef>
                <a:spcPts val="0"/>
              </a:spcBef>
              <a:spcAft>
                <a:spcPts val="0"/>
              </a:spcAft>
              <a:buClrTx/>
              <a:buSzPct val="100000"/>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a:ea typeface="Calibri"/>
                <a:cs typeface="Calibri"/>
              </a:rPr>
              <a:t>NIS2+, PRO C3 </a:t>
            </a:r>
          </a:p>
          <a:p>
            <a:pPr marL="800100" marR="0" lvl="1" indent="-342900" algn="l" defTabSz="914400" rtl="0" eaLnBrk="0" fontAlgn="base" latinLnBrk="0" hangingPunct="0">
              <a:lnSpc>
                <a:spcPct val="100000"/>
              </a:lnSpc>
              <a:spcBef>
                <a:spcPts val="0"/>
              </a:spcBef>
              <a:spcAft>
                <a:spcPts val="0"/>
              </a:spcAft>
              <a:buClrTx/>
              <a:buSzPct val="100000"/>
              <a:buFont typeface="Calibri" panose="020F050202020403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a:ea typeface="Calibri"/>
                <a:cs typeface="Calibri"/>
              </a:rPr>
              <a:t>Not FDA approved yet, used in clinical trials</a:t>
            </a:r>
            <a:endParaRPr kumimoji="0" lang="en-US" sz="1800" b="1" i="0" u="none" strike="noStrike" kern="1200" cap="none" spc="0" normalizeH="0" baseline="0" noProof="0" dirty="0">
              <a:ln>
                <a:noFill/>
              </a:ln>
              <a:solidFill>
                <a:prstClr val="black"/>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Pct val="100000"/>
              <a:buFontTx/>
              <a:buNone/>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Calibri"/>
              <a:cs typeface="Calibri" panose="020F0502020204030204" pitchFamily="34" charset="0"/>
            </a:endParaRPr>
          </a:p>
          <a:p>
            <a:pPr marL="228600" marR="0" lvl="0" indent="-228600" algn="l" defTabSz="914400" rtl="0" eaLnBrk="1" fontAlgn="auto" latinLnBrk="0" hangingPunct="1">
              <a:lnSpc>
                <a:spcPct val="100000"/>
              </a:lnSpc>
              <a:spcBef>
                <a:spcPts val="1200"/>
              </a:spcBef>
              <a:spcAft>
                <a:spcPts val="0"/>
              </a:spcAft>
              <a:buClr>
                <a:srgbClr val="EF3340"/>
              </a:buClr>
              <a:buSzPct val="150000"/>
              <a:buFont typeface="Arial" panose="020B0604020202020204" pitchFamily="34" charset="0"/>
              <a:buChar char="•"/>
              <a:tabLst/>
              <a:defRPr/>
            </a:pPr>
            <a:endParaRPr kumimoji="0" lang="en-US" sz="2000" b="0" i="0" u="none" strike="noStrike" kern="1200" cap="none" spc="0" normalizeH="0" baseline="3000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 name="Rectangle: Rounded Corners 9">
            <a:extLst>
              <a:ext uri="{FF2B5EF4-FFF2-40B4-BE49-F238E27FC236}">
                <a16:creationId xmlns:a16="http://schemas.microsoft.com/office/drawing/2014/main" id="{4697B0EC-CF29-4FFA-BF81-796AEEFE0564}"/>
              </a:ext>
            </a:extLst>
          </p:cNvPr>
          <p:cNvSpPr/>
          <p:nvPr/>
        </p:nvSpPr>
        <p:spPr>
          <a:xfrm>
            <a:off x="744068" y="2313615"/>
            <a:ext cx="3263027" cy="1763790"/>
          </a:xfrm>
          <a:prstGeom prst="roundRect">
            <a:avLst>
              <a:gd name="adj" fmla="val 0"/>
            </a:avLst>
          </a:prstGeom>
          <a:noFill/>
          <a:ln w="25400">
            <a:noFill/>
          </a:ln>
          <a:effectLst/>
        </p:spPr>
        <p:style>
          <a:lnRef idx="1">
            <a:schemeClr val="accent1"/>
          </a:lnRef>
          <a:fillRef idx="2">
            <a:schemeClr val="accent1"/>
          </a:fillRef>
          <a:effectRef idx="1">
            <a:schemeClr val="accent1"/>
          </a:effectRef>
          <a:fontRef idx="minor">
            <a:schemeClr val="dk1"/>
          </a:fontRef>
        </p:style>
        <p:txBody>
          <a:bodyPr lIns="108000" tIns="108000" rIns="108000" bIns="108000" rtlCol="0" anchor="t"/>
          <a:lstStyle/>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FIB-4</a:t>
            </a:r>
            <a:endParaRPr kumimoji="0" lang="en-GB" sz="2000" b="0" i="0" u="none" strike="noStrike" kern="1200" cap="none" spc="0" normalizeH="0" baseline="30000" noProof="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MASLD fibrosis score</a:t>
            </a:r>
            <a:endParaRPr kumimoji="0" lang="en-GB" sz="2000" b="0" i="0" u="none" strike="noStrike" kern="1200" cap="none" spc="0" normalizeH="0" baseline="30000" noProof="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SAFE score</a:t>
            </a:r>
          </a:p>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APRI</a:t>
            </a:r>
            <a:endParaRPr kumimoji="0" lang="en-GB" sz="2000" b="0" i="0" u="none" strike="noStrike" kern="1200" cap="none" spc="0" normalizeH="0" baseline="30000" noProof="0">
              <a:ln>
                <a:noFill/>
              </a:ln>
              <a:solidFill>
                <a:prstClr val="black"/>
              </a:solidFill>
              <a:effectLst/>
              <a:uLnTx/>
              <a:uFillTx/>
              <a:latin typeface="Calibri" panose="020F0502020204030204"/>
              <a:ea typeface="+mn-ea"/>
              <a:cs typeface="+mn-cs"/>
            </a:endParaRPr>
          </a:p>
        </p:txBody>
      </p:sp>
      <p:sp>
        <p:nvSpPr>
          <p:cNvPr id="14" name="Rectangle: Rounded Corners 9">
            <a:extLst>
              <a:ext uri="{FF2B5EF4-FFF2-40B4-BE49-F238E27FC236}">
                <a16:creationId xmlns:a16="http://schemas.microsoft.com/office/drawing/2014/main" id="{D9B9A49A-2D93-4522-92D3-8B6BD2AB590A}"/>
              </a:ext>
            </a:extLst>
          </p:cNvPr>
          <p:cNvSpPr/>
          <p:nvPr/>
        </p:nvSpPr>
        <p:spPr>
          <a:xfrm>
            <a:off x="7638445" y="1985369"/>
            <a:ext cx="3935161" cy="4190006"/>
          </a:xfrm>
          <a:prstGeom prst="roundRect">
            <a:avLst>
              <a:gd name="adj" fmla="val 0"/>
            </a:avLst>
          </a:prstGeom>
          <a:noFill/>
          <a:ln w="25400">
            <a:noFill/>
          </a:ln>
          <a:effectLst/>
        </p:spPr>
        <p:style>
          <a:lnRef idx="1">
            <a:schemeClr val="accent1"/>
          </a:lnRef>
          <a:fillRef idx="2">
            <a:schemeClr val="accent1"/>
          </a:fillRef>
          <a:effectRef idx="1">
            <a:schemeClr val="accent1"/>
          </a:effectRef>
          <a:fontRef idx="minor">
            <a:schemeClr val="dk1"/>
          </a:fontRef>
        </p:style>
        <p:txBody>
          <a:bodyPr lIns="108000" tIns="108000" rIns="108000" bIns="108000" rtlCol="0" anchor="t"/>
          <a:lstStyle/>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r>
              <a:rPr kumimoji="0" lang="en-GB" sz="2000" b="0" i="0" u="none" strike="noStrike" kern="1200" cap="none" spc="0" normalizeH="0" baseline="0" noProof="0">
                <a:ln>
                  <a:noFill/>
                </a:ln>
                <a:solidFill>
                  <a:prstClr val="black"/>
                </a:solidFill>
                <a:effectLst/>
                <a:uLnTx/>
                <a:uFillTx/>
                <a:latin typeface="Calibri"/>
                <a:ea typeface="Calibri"/>
                <a:cs typeface="Calibri"/>
              </a:rPr>
              <a:t>Measurement of liver fat:</a:t>
            </a:r>
            <a:endParaRPr kumimoji="0" lang="en-GB" sz="2000" b="0" i="0" u="none" strike="noStrike" kern="1200" cap="none" spc="0" normalizeH="0" baseline="0" noProof="0">
              <a:ln>
                <a:noFill/>
              </a:ln>
              <a:solidFill>
                <a:prstClr val="black"/>
              </a:solidFill>
              <a:effectLst/>
              <a:uLnTx/>
              <a:uFillTx/>
              <a:latin typeface="Calibri"/>
              <a:ea typeface="Calibri"/>
              <a:cs typeface="Calibri" panose="020F0502020204030204" pitchFamily="34" charset="0"/>
            </a:endParaRPr>
          </a:p>
          <a:p>
            <a:pPr marL="800100" marR="0" lvl="1" indent="-342900" algn="l" defTabSz="914400" rtl="0" eaLnBrk="0" fontAlgn="base" latinLnBrk="0" hangingPunct="0">
              <a:lnSpc>
                <a:spcPct val="100000"/>
              </a:lnSpc>
              <a:spcBef>
                <a:spcPts val="0"/>
              </a:spcBef>
              <a:spcAft>
                <a:spcPts val="0"/>
              </a:spcAft>
              <a:buClrTx/>
              <a:buSzPct val="100000"/>
              <a:buFontTx/>
              <a:buChar char="–"/>
              <a:tabLst/>
              <a:defRPr/>
            </a:pPr>
            <a:r>
              <a:rPr kumimoji="0" lang="en-GB" sz="2000" b="0" i="0" u="none" strike="noStrike" kern="1200" cap="none" spc="0" normalizeH="0" baseline="0" noProof="0">
                <a:ln>
                  <a:noFill/>
                </a:ln>
                <a:solidFill>
                  <a:prstClr val="black"/>
                </a:solidFill>
                <a:effectLst/>
                <a:uLnTx/>
                <a:uFillTx/>
                <a:latin typeface="Calibri"/>
                <a:ea typeface="Calibri"/>
                <a:cs typeface="Calibri"/>
              </a:rPr>
              <a:t>CAP </a:t>
            </a:r>
            <a:endParaRPr kumimoji="0" lang="en-GB" sz="2000" b="0" i="0" u="none" strike="noStrike" kern="1200" cap="none" spc="0" normalizeH="0" baseline="0" noProof="0">
              <a:ln>
                <a:noFill/>
              </a:ln>
              <a:solidFill>
                <a:prstClr val="black"/>
              </a:solidFill>
              <a:effectLst/>
              <a:uLnTx/>
              <a:uFillTx/>
              <a:latin typeface="Calibri"/>
              <a:ea typeface="+mn-ea"/>
              <a:cs typeface="Calibri" panose="020F0502020204030204" pitchFamily="34" charset="0"/>
            </a:endParaRPr>
          </a:p>
          <a:p>
            <a:pPr marL="800100" marR="0" lvl="1" indent="-342900" algn="l" defTabSz="914400" rtl="0" eaLnBrk="0" fontAlgn="base" latinLnBrk="0" hangingPunct="0">
              <a:lnSpc>
                <a:spcPct val="100000"/>
              </a:lnSpc>
              <a:spcBef>
                <a:spcPts val="0"/>
              </a:spcBef>
              <a:spcAft>
                <a:spcPts val="0"/>
              </a:spcAft>
              <a:buClrTx/>
              <a:buSzPct val="100000"/>
              <a:buFontTx/>
              <a:buChar char="–"/>
              <a:tabLst/>
              <a:defRPr/>
            </a:pPr>
            <a:r>
              <a:rPr kumimoji="0" lang="en-US" sz="2000" b="0" i="0" u="none" strike="noStrike" kern="1200" cap="none" spc="0" normalizeH="0" baseline="0" noProof="0">
                <a:ln>
                  <a:noFill/>
                </a:ln>
                <a:solidFill>
                  <a:srgbClr val="000000"/>
                </a:solidFill>
                <a:effectLst/>
                <a:uLnTx/>
                <a:uFillTx/>
                <a:latin typeface="Calibri"/>
                <a:ea typeface="Calibri"/>
                <a:cs typeface="Calibri"/>
              </a:rPr>
              <a:t>MRI-PDFF</a:t>
            </a:r>
            <a:endParaRPr kumimoji="0" lang="en-GB" sz="2000" b="0" i="0" u="none" strike="noStrike" kern="1200" cap="none" spc="0" normalizeH="0" baseline="0" noProof="0">
              <a:ln>
                <a:noFill/>
              </a:ln>
              <a:solidFill>
                <a:srgbClr val="000000"/>
              </a:solidFill>
              <a:effectLst/>
              <a:uLnTx/>
              <a:uFillTx/>
              <a:latin typeface="Calibri"/>
              <a:ea typeface="Calibri"/>
              <a:cs typeface="Calibri"/>
            </a:endParaRPr>
          </a:p>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r>
              <a:rPr kumimoji="0" lang="en-GB" sz="2000" b="0" i="0" u="none" strike="noStrike" kern="1200" cap="none" spc="0" normalizeH="0" baseline="0" noProof="0">
                <a:ln>
                  <a:noFill/>
                </a:ln>
                <a:solidFill>
                  <a:prstClr val="black"/>
                </a:solidFill>
                <a:effectLst/>
                <a:uLnTx/>
                <a:uFillTx/>
                <a:latin typeface="Calibri"/>
                <a:ea typeface="Calibri"/>
                <a:cs typeface="Calibri"/>
              </a:rPr>
              <a:t>Measurement of liver fibrosis:</a:t>
            </a:r>
          </a:p>
          <a:p>
            <a:pPr marL="800100" marR="0" lvl="1" indent="-342900" algn="l" defTabSz="914400" rtl="0" eaLnBrk="0" fontAlgn="base" latinLnBrk="0" hangingPunct="0">
              <a:lnSpc>
                <a:spcPct val="100000"/>
              </a:lnSpc>
              <a:spcBef>
                <a:spcPts val="0"/>
              </a:spcBef>
              <a:spcAft>
                <a:spcPts val="0"/>
              </a:spcAft>
              <a:buClrTx/>
              <a:buSzPct val="100000"/>
              <a:buFont typeface="Calibri" panose="020F050202020403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a:ea typeface="+mn-ea"/>
                <a:cs typeface="Calibri"/>
              </a:rPr>
              <a:t>Vibration-controlled transient elastography (</a:t>
            </a:r>
            <a:r>
              <a:rPr kumimoji="0" lang="en-GB" sz="2000" b="0" i="1" u="none" strike="noStrike" kern="1200" cap="none" spc="0" normalizeH="0" baseline="0" noProof="0">
                <a:ln>
                  <a:noFill/>
                </a:ln>
                <a:solidFill>
                  <a:prstClr val="black"/>
                </a:solidFill>
                <a:effectLst/>
                <a:uLnTx/>
                <a:uFillTx/>
                <a:latin typeface="Calibri"/>
                <a:ea typeface="+mn-ea"/>
                <a:cs typeface="Calibri"/>
              </a:rPr>
              <a:t>FibroScan</a:t>
            </a:r>
            <a:r>
              <a:rPr kumimoji="0" lang="en-GB" sz="2000" b="0" i="0" u="none" strike="noStrike" kern="1200" cap="none" spc="0" normalizeH="0" baseline="0" noProof="0">
                <a:ln>
                  <a:noFill/>
                </a:ln>
                <a:solidFill>
                  <a:prstClr val="black"/>
                </a:solidFill>
                <a:effectLst/>
                <a:uLnTx/>
                <a:uFillTx/>
                <a:latin typeface="Calibri"/>
                <a:ea typeface="+mn-ea"/>
                <a:cs typeface="Calibri"/>
              </a:rPr>
              <a:t>) and </a:t>
            </a:r>
            <a:r>
              <a:rPr kumimoji="0" lang="en-US" sz="2000" b="0" i="0" u="none" strike="noStrike" kern="1200" cap="none" spc="0" normalizeH="0" baseline="0" noProof="0">
                <a:ln>
                  <a:noFill/>
                </a:ln>
                <a:solidFill>
                  <a:prstClr val="black"/>
                </a:solidFill>
                <a:effectLst/>
                <a:uLnTx/>
                <a:uFillTx/>
                <a:latin typeface="Calibri"/>
                <a:ea typeface="+mn-ea"/>
                <a:cs typeface="Calibri"/>
              </a:rPr>
              <a:t>FAST score</a:t>
            </a:r>
            <a:endParaRPr kumimoji="0" lang="en-GB" sz="2000" b="0" i="0" u="none" strike="noStrike" kern="1200" cap="none" spc="0" normalizeH="0" baseline="0" noProof="0">
              <a:ln>
                <a:noFill/>
              </a:ln>
              <a:solidFill>
                <a:prstClr val="black"/>
              </a:solidFill>
              <a:effectLst/>
              <a:uLnTx/>
              <a:uFillTx/>
              <a:latin typeface="Calibri"/>
              <a:ea typeface="+mn-ea"/>
              <a:cs typeface="Calibri"/>
            </a:endParaRPr>
          </a:p>
          <a:p>
            <a:pPr marL="800100" marR="0" lvl="1" indent="-342900" algn="l" defTabSz="914400" rtl="0" eaLnBrk="0" fontAlgn="base" latinLnBrk="0" hangingPunct="0">
              <a:lnSpc>
                <a:spcPct val="100000"/>
              </a:lnSpc>
              <a:spcBef>
                <a:spcPts val="0"/>
              </a:spcBef>
              <a:spcAft>
                <a:spcPts val="0"/>
              </a:spcAft>
              <a:buClrTx/>
              <a:buSzPct val="100000"/>
              <a:buFont typeface="Calibri" panose="020F050202020403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a:ea typeface="+mn-ea"/>
                <a:cs typeface="Calibri"/>
              </a:rPr>
              <a:t>2D shear wave elastography</a:t>
            </a:r>
          </a:p>
          <a:p>
            <a:pPr marL="800100" marR="0" lvl="1" indent="-342900" algn="l" defTabSz="914400" rtl="0" eaLnBrk="0" fontAlgn="base" latinLnBrk="0" hangingPunct="0">
              <a:lnSpc>
                <a:spcPct val="100000"/>
              </a:lnSpc>
              <a:spcBef>
                <a:spcPts val="0"/>
              </a:spcBef>
              <a:spcAft>
                <a:spcPts val="0"/>
              </a:spcAft>
              <a:buClrTx/>
              <a:buSzPct val="100000"/>
              <a:buFont typeface="Calibri" panose="020F050202020403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a:ea typeface="+mn-ea"/>
                <a:cs typeface="Calibri"/>
              </a:rPr>
              <a:t>Magnetic resonance elastography</a:t>
            </a:r>
          </a:p>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Corrected T1 (</a:t>
            </a:r>
            <a:r>
              <a:rPr kumimoji="0" lang="en-US" sz="20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Liver MultiScan)</a:t>
            </a:r>
            <a:endParaRPr kumimoji="0" lang="en-US" sz="2000" b="0" i="0" u="none" strike="noStrike" kern="1200" cap="none" spc="0" normalizeH="0" baseline="30000" noProof="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Pct val="100000"/>
              <a:buFontTx/>
              <a:buNone/>
              <a:tabLst/>
              <a:defRPr/>
            </a:pPr>
            <a:endPar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Calibri"/>
              <a:cs typeface="Calibri"/>
            </a:endParaRPr>
          </a:p>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endPar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Calibri"/>
              <a:cs typeface="Calibri"/>
            </a:endParaRPr>
          </a:p>
        </p:txBody>
      </p:sp>
      <p:sp>
        <p:nvSpPr>
          <p:cNvPr id="20" name="Text Box 11">
            <a:extLst>
              <a:ext uri="{FF2B5EF4-FFF2-40B4-BE49-F238E27FC236}">
                <a16:creationId xmlns:a16="http://schemas.microsoft.com/office/drawing/2014/main" id="{AB947A67-9355-4CF3-A453-ABA307CFBE7A}"/>
              </a:ext>
            </a:extLst>
          </p:cNvPr>
          <p:cNvSpPr txBox="1">
            <a:spLocks noChangeArrowheads="1"/>
          </p:cNvSpPr>
          <p:nvPr/>
        </p:nvSpPr>
        <p:spPr bwMode="auto">
          <a:xfrm>
            <a:off x="415017" y="6199473"/>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Dawod. Front Med (Lausanne). 2024;11:1499013. Marks.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Metab</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Target Organ Damage. 2024;4:28.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Huang. Liver Int. 2017;37:121. Madsen. Aliment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Pharmacol</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Ther. 2021;54:699.</a:t>
            </a:r>
          </a:p>
        </p:txBody>
      </p:sp>
      <p:sp>
        <p:nvSpPr>
          <p:cNvPr id="21" name="Rounded Rectangle 20">
            <a:extLst>
              <a:ext uri="{FF2B5EF4-FFF2-40B4-BE49-F238E27FC236}">
                <a16:creationId xmlns:a16="http://schemas.microsoft.com/office/drawing/2014/main" id="{16B0E1E3-798A-4D6F-BC81-68FF0DE75920}"/>
              </a:ext>
            </a:extLst>
          </p:cNvPr>
          <p:cNvSpPr/>
          <p:nvPr/>
        </p:nvSpPr>
        <p:spPr>
          <a:xfrm>
            <a:off x="727846" y="2036287"/>
            <a:ext cx="3279250" cy="373710"/>
          </a:xfrm>
          <a:prstGeom prst="round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a:ea typeface="+mn-ea"/>
                <a:cs typeface="+mn-cs"/>
              </a:rPr>
              <a:t>Simple</a:t>
            </a:r>
            <a:endParaRPr kumimoji="0" lang="en-US" sz="2000" b="1" i="0" u="none" strike="noStrike" kern="1200" cap="none" spc="0" normalizeH="0" baseline="30000" noProof="0">
              <a:ln>
                <a:noFill/>
              </a:ln>
              <a:solidFill>
                <a:prstClr val="white"/>
              </a:solidFill>
              <a:effectLst/>
              <a:uLnTx/>
              <a:uFillTx/>
              <a:latin typeface="Calibri" panose="020F0502020204030204"/>
              <a:ea typeface="+mn-ea"/>
              <a:cs typeface="+mn-cs"/>
            </a:endParaRPr>
          </a:p>
        </p:txBody>
      </p:sp>
      <p:sp>
        <p:nvSpPr>
          <p:cNvPr id="22" name="Rounded Rectangle 23">
            <a:extLst>
              <a:ext uri="{FF2B5EF4-FFF2-40B4-BE49-F238E27FC236}">
                <a16:creationId xmlns:a16="http://schemas.microsoft.com/office/drawing/2014/main" id="{39F52EAC-E764-45FD-95D6-973385D14D88}"/>
              </a:ext>
            </a:extLst>
          </p:cNvPr>
          <p:cNvSpPr/>
          <p:nvPr/>
        </p:nvSpPr>
        <p:spPr>
          <a:xfrm>
            <a:off x="4189728" y="2032311"/>
            <a:ext cx="3279250" cy="381662"/>
          </a:xfrm>
          <a:prstGeom prst="round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a:ea typeface="+mn-ea"/>
                <a:cs typeface="+mn-cs"/>
              </a:rPr>
              <a:t>Proprietary</a:t>
            </a:r>
            <a:endParaRPr kumimoji="0" lang="en-US" sz="2000" b="1" i="0" u="none" strike="noStrike" kern="1200" cap="none" spc="0" normalizeH="0" baseline="30000" noProof="0">
              <a:ln>
                <a:noFill/>
              </a:ln>
              <a:solidFill>
                <a:prstClr val="white"/>
              </a:solidFill>
              <a:effectLst/>
              <a:uLnTx/>
              <a:uFillTx/>
              <a:latin typeface="Calibri" panose="020F0502020204030204"/>
              <a:ea typeface="+mn-ea"/>
              <a:cs typeface="+mn-cs"/>
            </a:endParaRPr>
          </a:p>
        </p:txBody>
      </p:sp>
      <p:sp>
        <p:nvSpPr>
          <p:cNvPr id="24" name="Rounded Rectangle 20">
            <a:extLst>
              <a:ext uri="{FF2B5EF4-FFF2-40B4-BE49-F238E27FC236}">
                <a16:creationId xmlns:a16="http://schemas.microsoft.com/office/drawing/2014/main" id="{38CB7707-1A1E-4AB4-999C-B6C1CB2CF80C}"/>
              </a:ext>
            </a:extLst>
          </p:cNvPr>
          <p:cNvSpPr/>
          <p:nvPr/>
        </p:nvSpPr>
        <p:spPr>
          <a:xfrm>
            <a:off x="727847" y="1616054"/>
            <a:ext cx="6741132" cy="373710"/>
          </a:xfrm>
          <a:prstGeom prst="round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a:ea typeface="+mn-ea"/>
                <a:cs typeface="+mn-cs"/>
              </a:rPr>
              <a:t>Clinical or Laboratory Scores</a:t>
            </a:r>
            <a:endParaRPr kumimoji="0" lang="en-US" sz="2000" b="1" i="0" u="none" strike="noStrike" kern="1200" cap="none" spc="0" normalizeH="0" baseline="30000" noProof="0">
              <a:ln>
                <a:noFill/>
              </a:ln>
              <a:solidFill>
                <a:prstClr val="white"/>
              </a:solidFill>
              <a:effectLst/>
              <a:uLnTx/>
              <a:uFillTx/>
              <a:latin typeface="Calibri" panose="020F0502020204030204"/>
              <a:ea typeface="+mn-ea"/>
              <a:cs typeface="+mn-cs"/>
            </a:endParaRPr>
          </a:p>
        </p:txBody>
      </p:sp>
      <p:sp>
        <p:nvSpPr>
          <p:cNvPr id="25" name="Rounded Rectangle 20">
            <a:extLst>
              <a:ext uri="{FF2B5EF4-FFF2-40B4-BE49-F238E27FC236}">
                <a16:creationId xmlns:a16="http://schemas.microsoft.com/office/drawing/2014/main" id="{9DEA9B62-2B33-47E9-B91D-7E24FEB45C85}"/>
              </a:ext>
            </a:extLst>
          </p:cNvPr>
          <p:cNvSpPr/>
          <p:nvPr/>
        </p:nvSpPr>
        <p:spPr>
          <a:xfrm>
            <a:off x="7651610" y="1616054"/>
            <a:ext cx="3279250" cy="373710"/>
          </a:xfrm>
          <a:prstGeom prst="round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a:ea typeface="+mn-ea"/>
                <a:cs typeface="+mn-cs"/>
              </a:rPr>
              <a:t>Imaging</a:t>
            </a:r>
            <a:endParaRPr kumimoji="0" lang="en-US" sz="2000" b="1" i="0" u="none" strike="noStrike" kern="1200" cap="none" spc="0" normalizeH="0" baseline="3000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6965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32524-B47A-4D49-C469-3B79CEC6D8D3}"/>
              </a:ext>
            </a:extLst>
          </p:cNvPr>
          <p:cNvSpPr>
            <a:spLocks noGrp="1"/>
          </p:cNvSpPr>
          <p:nvPr>
            <p:ph type="title"/>
          </p:nvPr>
        </p:nvSpPr>
        <p:spPr/>
        <p:txBody>
          <a:bodyPr/>
          <a:lstStyle/>
          <a:p>
            <a:r>
              <a:rPr lang="en-US"/>
              <a:t>MASLD Fibrosis Score and FIB-4 Score: </a:t>
            </a:r>
            <a:br>
              <a:rPr lang="en-US"/>
            </a:br>
            <a:r>
              <a:rPr lang="en-US"/>
              <a:t>Online Calculators Easily Interpret Noninvasive Tests</a:t>
            </a:r>
          </a:p>
        </p:txBody>
      </p:sp>
      <p:sp>
        <p:nvSpPr>
          <p:cNvPr id="7" name="Content Placeholder 6">
            <a:extLst>
              <a:ext uri="{FF2B5EF4-FFF2-40B4-BE49-F238E27FC236}">
                <a16:creationId xmlns:a16="http://schemas.microsoft.com/office/drawing/2014/main" id="{B2246197-29A1-4B88-A72B-6E9F2FA788CE}"/>
              </a:ext>
            </a:extLst>
          </p:cNvPr>
          <p:cNvSpPr>
            <a:spLocks noGrp="1"/>
          </p:cNvSpPr>
          <p:nvPr>
            <p:ph idx="1"/>
          </p:nvPr>
        </p:nvSpPr>
        <p:spPr>
          <a:xfrm>
            <a:off x="604675" y="1513047"/>
            <a:ext cx="10877529" cy="541823"/>
          </a:xfrm>
        </p:spPr>
        <p:txBody>
          <a:bodyPr/>
          <a:lstStyle/>
          <a:p>
            <a:r>
              <a:rPr lang="en-US"/>
              <a:t>Based on patients’ age, platelet count, AST, and ALT </a:t>
            </a:r>
            <a:r>
              <a:rPr lang="en-US">
                <a:cs typeface="Calibri" panose="020F0502020204030204" pitchFamily="34" charset="0"/>
              </a:rPr>
              <a:t>±</a:t>
            </a:r>
            <a:r>
              <a:rPr lang="en-US">
                <a:sym typeface="Symbol" panose="05050102010706020507" pitchFamily="18" charset="2"/>
              </a:rPr>
              <a:t> other lab values</a:t>
            </a:r>
            <a:endParaRPr lang="en-US"/>
          </a:p>
          <a:p>
            <a:pPr marL="0" indent="0">
              <a:buNone/>
            </a:pPr>
            <a:endParaRPr lang="en-US"/>
          </a:p>
        </p:txBody>
      </p:sp>
      <p:sp>
        <p:nvSpPr>
          <p:cNvPr id="12" name="Text Box 11">
            <a:extLst>
              <a:ext uri="{FF2B5EF4-FFF2-40B4-BE49-F238E27FC236}">
                <a16:creationId xmlns:a16="http://schemas.microsoft.com/office/drawing/2014/main" id="{8653A93A-8D9A-4F13-8208-DB86D4F01932}"/>
              </a:ext>
            </a:extLst>
          </p:cNvPr>
          <p:cNvSpPr txBox="1">
            <a:spLocks noChangeArrowheads="1"/>
          </p:cNvSpPr>
          <p:nvPr/>
        </p:nvSpPr>
        <p:spPr bwMode="auto">
          <a:xfrm>
            <a:off x="422579" y="63958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mdcalc.com.</a:t>
            </a:r>
          </a:p>
        </p:txBody>
      </p:sp>
      <p:grpSp>
        <p:nvGrpSpPr>
          <p:cNvPr id="15" name="Group 14">
            <a:extLst>
              <a:ext uri="{FF2B5EF4-FFF2-40B4-BE49-F238E27FC236}">
                <a16:creationId xmlns:a16="http://schemas.microsoft.com/office/drawing/2014/main" id="{2AAB9E28-2A11-3127-0430-07AEF7F37BFA}"/>
              </a:ext>
            </a:extLst>
          </p:cNvPr>
          <p:cNvGrpSpPr/>
          <p:nvPr/>
        </p:nvGrpSpPr>
        <p:grpSpPr>
          <a:xfrm>
            <a:off x="1474710" y="2054871"/>
            <a:ext cx="8733534" cy="4152710"/>
            <a:chOff x="1729233" y="2054871"/>
            <a:chExt cx="8733534" cy="4152710"/>
          </a:xfrm>
        </p:grpSpPr>
        <p:pic>
          <p:nvPicPr>
            <p:cNvPr id="5" name="Picture 4">
              <a:extLst>
                <a:ext uri="{FF2B5EF4-FFF2-40B4-BE49-F238E27FC236}">
                  <a16:creationId xmlns:a16="http://schemas.microsoft.com/office/drawing/2014/main" id="{EC3D7A64-AAF9-4A56-903E-09E6DBCE3C3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29233" y="2054871"/>
              <a:ext cx="8733534" cy="4152710"/>
            </a:xfrm>
            <a:prstGeom prst="rect">
              <a:avLst/>
            </a:prstGeom>
          </p:spPr>
        </p:pic>
        <p:pic>
          <p:nvPicPr>
            <p:cNvPr id="4" name="Picture 3" descr="A screenshot of a medical survey&#10;&#10;AI-generated content may be incorrect.">
              <a:extLst>
                <a:ext uri="{FF2B5EF4-FFF2-40B4-BE49-F238E27FC236}">
                  <a16:creationId xmlns:a16="http://schemas.microsoft.com/office/drawing/2014/main" id="{4DE521A3-77F5-43F2-DB4E-2AD2CC4C3C01}"/>
                </a:ext>
              </a:extLst>
            </p:cNvPr>
            <p:cNvPicPr>
              <a:picLocks noChangeAspect="1"/>
            </p:cNvPicPr>
            <p:nvPr/>
          </p:nvPicPr>
          <p:blipFill>
            <a:blip r:embed="rId4">
              <a:extLst>
                <a:ext uri="{28A0092B-C50C-407E-A947-70E740481C1C}">
                  <a14:useLocalDpi xmlns:a14="http://schemas.microsoft.com/office/drawing/2010/main" val="0"/>
                </a:ext>
              </a:extLst>
            </a:blip>
            <a:srcRect t="13883" b="73933"/>
            <a:stretch>
              <a:fillRect/>
            </a:stretch>
          </p:blipFill>
          <p:spPr>
            <a:xfrm>
              <a:off x="2006420" y="2640619"/>
              <a:ext cx="3244310" cy="856726"/>
            </a:xfrm>
            <a:prstGeom prst="rect">
              <a:avLst/>
            </a:prstGeom>
          </p:spPr>
        </p:pic>
        <p:pic>
          <p:nvPicPr>
            <p:cNvPr id="6" name="Picture 5" descr="A screenshot of a medical survey&#10;&#10;AI-generated content may be incorrect.">
              <a:extLst>
                <a:ext uri="{FF2B5EF4-FFF2-40B4-BE49-F238E27FC236}">
                  <a16:creationId xmlns:a16="http://schemas.microsoft.com/office/drawing/2014/main" id="{F0EAD0EF-8776-01D8-EF3C-70926927DA27}"/>
                </a:ext>
              </a:extLst>
            </p:cNvPr>
            <p:cNvPicPr>
              <a:picLocks noChangeAspect="1"/>
            </p:cNvPicPr>
            <p:nvPr/>
          </p:nvPicPr>
          <p:blipFill>
            <a:blip r:embed="rId4">
              <a:extLst>
                <a:ext uri="{28A0092B-C50C-407E-A947-70E740481C1C}">
                  <a14:useLocalDpi xmlns:a14="http://schemas.microsoft.com/office/drawing/2010/main" val="0"/>
                </a:ext>
              </a:extLst>
            </a:blip>
            <a:srcRect t="40277" b="21804"/>
            <a:stretch>
              <a:fillRect/>
            </a:stretch>
          </p:blipFill>
          <p:spPr>
            <a:xfrm>
              <a:off x="2006420" y="3497346"/>
              <a:ext cx="3244310" cy="2666388"/>
            </a:xfrm>
            <a:prstGeom prst="rect">
              <a:avLst/>
            </a:prstGeom>
          </p:spPr>
        </p:pic>
        <p:pic>
          <p:nvPicPr>
            <p:cNvPr id="14" name="Picture 13" descr="A screenshot of a medical survey&#10;&#10;AI-generated content may be incorrect.">
              <a:extLst>
                <a:ext uri="{FF2B5EF4-FFF2-40B4-BE49-F238E27FC236}">
                  <a16:creationId xmlns:a16="http://schemas.microsoft.com/office/drawing/2014/main" id="{7C0A8BE9-E7C3-2448-7397-5A85340A3A6A}"/>
                </a:ext>
              </a:extLst>
            </p:cNvPr>
            <p:cNvPicPr>
              <a:picLocks noChangeAspect="1"/>
            </p:cNvPicPr>
            <p:nvPr/>
          </p:nvPicPr>
          <p:blipFill>
            <a:blip r:embed="rId5">
              <a:extLst>
                <a:ext uri="{28A0092B-C50C-407E-A947-70E740481C1C}">
                  <a14:useLocalDpi xmlns:a14="http://schemas.microsoft.com/office/drawing/2010/main" val="0"/>
                </a:ext>
              </a:extLst>
            </a:blip>
            <a:srcRect t="13471" b="35312"/>
            <a:stretch>
              <a:fillRect/>
            </a:stretch>
          </p:blipFill>
          <p:spPr>
            <a:xfrm>
              <a:off x="6875283" y="2640620"/>
              <a:ext cx="3244310" cy="3523113"/>
            </a:xfrm>
            <a:prstGeom prst="rect">
              <a:avLst/>
            </a:prstGeom>
          </p:spPr>
        </p:pic>
      </p:grpSp>
    </p:spTree>
    <p:extLst>
      <p:ext uri="{BB962C8B-B14F-4D97-AF65-F5344CB8AC3E}">
        <p14:creationId xmlns:p14="http://schemas.microsoft.com/office/powerpoint/2010/main" val="2163756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3011F5-F91D-C910-5D7A-553C3FCB88D8}"/>
              </a:ext>
            </a:extLst>
          </p:cNvPr>
          <p:cNvSpPr>
            <a:spLocks noGrp="1"/>
          </p:cNvSpPr>
          <p:nvPr>
            <p:ph type="title"/>
          </p:nvPr>
        </p:nvSpPr>
        <p:spPr/>
        <p:txBody>
          <a:bodyPr/>
          <a:lstStyle/>
          <a:p>
            <a:r>
              <a:rPr lang="en-US"/>
              <a:t>Emerging MASH Therapies</a:t>
            </a:r>
          </a:p>
        </p:txBody>
      </p:sp>
    </p:spTree>
    <p:extLst>
      <p:ext uri="{BB962C8B-B14F-4D97-AF65-F5344CB8AC3E}">
        <p14:creationId xmlns:p14="http://schemas.microsoft.com/office/powerpoint/2010/main" val="1262843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324D3-F744-DD6F-16A7-BBEA292CF2D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62029A3-7ACC-1498-6587-1FBAA79190FE}"/>
              </a:ext>
            </a:extLst>
          </p:cNvPr>
          <p:cNvPicPr>
            <a:picLocks noChangeAspect="1"/>
          </p:cNvPicPr>
          <p:nvPr/>
        </p:nvPicPr>
        <p:blipFill>
          <a:blip r:embed="rId3"/>
          <a:srcRect t="-1" b="701"/>
          <a:stretch>
            <a:fillRect/>
          </a:stretch>
        </p:blipFill>
        <p:spPr>
          <a:xfrm>
            <a:off x="1073780" y="1619015"/>
            <a:ext cx="9750656" cy="4433833"/>
          </a:xfrm>
          <a:prstGeom prst="rect">
            <a:avLst/>
          </a:prstGeom>
        </p:spPr>
      </p:pic>
      <p:sp>
        <p:nvSpPr>
          <p:cNvPr id="2" name="Title 1">
            <a:extLst>
              <a:ext uri="{FF2B5EF4-FFF2-40B4-BE49-F238E27FC236}">
                <a16:creationId xmlns:a16="http://schemas.microsoft.com/office/drawing/2014/main" id="{85A427F5-43FD-538F-6B53-2BB4A33FA91A}"/>
              </a:ext>
            </a:extLst>
          </p:cNvPr>
          <p:cNvSpPr>
            <a:spLocks noGrp="1"/>
          </p:cNvSpPr>
          <p:nvPr>
            <p:ph type="title"/>
          </p:nvPr>
        </p:nvSpPr>
        <p:spPr/>
        <p:txBody>
          <a:bodyPr/>
          <a:lstStyle/>
          <a:p>
            <a:r>
              <a:rPr lang="en-US"/>
              <a:t>ADA 2025 Treatment Algorithm: MASLD in Patients With Prediabetes or Diabetes</a:t>
            </a:r>
          </a:p>
        </p:txBody>
      </p:sp>
      <p:sp>
        <p:nvSpPr>
          <p:cNvPr id="3" name="TextBox 2">
            <a:extLst>
              <a:ext uri="{FF2B5EF4-FFF2-40B4-BE49-F238E27FC236}">
                <a16:creationId xmlns:a16="http://schemas.microsoft.com/office/drawing/2014/main" id="{EBBFF6BD-16ED-EBFB-8F93-43BAC0FB3B15}"/>
              </a:ext>
            </a:extLst>
          </p:cNvPr>
          <p:cNvSpPr txBox="1"/>
          <p:nvPr/>
        </p:nvSpPr>
        <p:spPr bwMode="auto">
          <a:xfrm>
            <a:off x="422815" y="6400501"/>
            <a:ext cx="33109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a:defRPr/>
            </a:pPr>
            <a:r>
              <a:rPr kumimoji="0" lang="en-US" sz="1200" b="0" i="0" u="none" strike="noStrike" kern="1200" cap="none" spc="0" normalizeH="0" baseline="0" noProof="0" dirty="0">
                <a:ln>
                  <a:noFill/>
                </a:ln>
                <a:solidFill>
                  <a:srgbClr val="455560"/>
                </a:solidFill>
                <a:effectLst/>
                <a:uLnTx/>
                <a:uFillTx/>
                <a:latin typeface="Calibri"/>
                <a:ea typeface="Calibri"/>
                <a:cs typeface="Calibri"/>
              </a:rPr>
              <a:t>Cusi</a:t>
            </a:r>
            <a:r>
              <a:rPr lang="en-US" sz="1200" b="0" dirty="0">
                <a:solidFill>
                  <a:srgbClr val="455560"/>
                </a:solidFill>
                <a:latin typeface="Calibri"/>
                <a:ea typeface="Calibri"/>
                <a:cs typeface="Calibri"/>
              </a:rPr>
              <a:t> et al. </a:t>
            </a:r>
            <a:r>
              <a:rPr kumimoji="0" lang="en-US" sz="1200" b="0" i="0" u="none" strike="noStrike" kern="1200" cap="none" spc="0" normalizeH="0" baseline="0" noProof="0" dirty="0">
                <a:ln>
                  <a:noFill/>
                </a:ln>
                <a:solidFill>
                  <a:srgbClr val="455560"/>
                </a:solidFill>
                <a:effectLst/>
                <a:uLnTx/>
                <a:uFillTx/>
                <a:latin typeface="Calibri"/>
                <a:ea typeface="Calibri"/>
                <a:cs typeface="Calibri"/>
              </a:rPr>
              <a:t>Diabetes Care 2025;48:1–26</a:t>
            </a:r>
          </a:p>
        </p:txBody>
      </p:sp>
    </p:spTree>
    <p:extLst>
      <p:ext uri="{BB962C8B-B14F-4D97-AF65-F5344CB8AC3E}">
        <p14:creationId xmlns:p14="http://schemas.microsoft.com/office/powerpoint/2010/main" val="989707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se of glucose-lowering medications in the management of type 2 diabetes. The left side of the algorithm prioritizes mitigation of diabetes-related complications and end-organ effects, while the right side addresses weight and glucose management goals. ACEi, angiotensin-converting enzyme inhibitor; ACR, albumin-to-creatinine ratio; ARB, angiotensin receptor blocker; ASCVD, atherosclerotic cardiovascular disease; CGM, continuous glucose monitoring; CKD, chronic kidney disease; CV, cardiovascular; CVD, cardiovascular disease; CVOT, cardiovascular outcomes trial; DPP-4i, dipeptidyl peptidase 4 inhibitor; DSMES, diabetes self-management education and support; eGFR, estimated glomerular filtration rate; GLP-1 RA, glucagon-like peptide 1 receptor agonist; HF, heart failure; HFpEF, heart failure with preserved ejection fraction; HFrEF, heart failure with reduced ejection fraction; HHF, hospitalization for heart failure; MACE, major adverse cardiovascular events; MASH, metabolic dysfunction–associated steatohepatitis; MASLD, metabolic dysfunction–associated steatotic liver disease; MI, myocardial infarction; SDOH, social determinants of health; SGLT2i, sodium–glucose cotransporter 2 inhibitor; T2D, type 2 diabetes. Adapted from Davies et al. (89).">
            <a:extLst>
              <a:ext uri="{FF2B5EF4-FFF2-40B4-BE49-F238E27FC236}">
                <a16:creationId xmlns:a16="http://schemas.microsoft.com/office/drawing/2014/main" id="{9BD1B4EB-7049-5BDB-A595-C3814C8DAA4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631" b="16229"/>
          <a:stretch>
            <a:fillRect/>
          </a:stretch>
        </p:blipFill>
        <p:spPr bwMode="auto">
          <a:xfrm>
            <a:off x="399811" y="0"/>
            <a:ext cx="6371377" cy="62488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7A2C91B-4CB0-EEF8-D7BD-A0F9DFFE1363}"/>
              </a:ext>
            </a:extLst>
          </p:cNvPr>
          <p:cNvSpPr>
            <a:spLocks noGrp="1"/>
          </p:cNvSpPr>
          <p:nvPr>
            <p:ph type="title"/>
          </p:nvPr>
        </p:nvSpPr>
        <p:spPr>
          <a:xfrm>
            <a:off x="7075055" y="209775"/>
            <a:ext cx="4675759" cy="2662091"/>
          </a:xfrm>
        </p:spPr>
        <p:txBody>
          <a:bodyPr/>
          <a:lstStyle/>
          <a:p>
            <a:r>
              <a:rPr lang="en-US" dirty="0"/>
              <a:t>ADA 2025 Treatment Algorithm: </a:t>
            </a:r>
            <a:br>
              <a:rPr lang="en-US" dirty="0"/>
            </a:br>
            <a:r>
              <a:rPr lang="en-US" dirty="0"/>
              <a:t>Pharmacologic Management of T2D</a:t>
            </a:r>
          </a:p>
        </p:txBody>
      </p:sp>
      <p:sp>
        <p:nvSpPr>
          <p:cNvPr id="5" name="Rectangle 4">
            <a:extLst>
              <a:ext uri="{FF2B5EF4-FFF2-40B4-BE49-F238E27FC236}">
                <a16:creationId xmlns:a16="http://schemas.microsoft.com/office/drawing/2014/main" id="{5374DF3C-42C2-DC3C-588C-14D7FDA4CD47}"/>
              </a:ext>
            </a:extLst>
          </p:cNvPr>
          <p:cNvSpPr/>
          <p:nvPr/>
        </p:nvSpPr>
        <p:spPr bwMode="auto">
          <a:xfrm>
            <a:off x="323273" y="4654485"/>
            <a:ext cx="4202545" cy="1594356"/>
          </a:xfrm>
          <a:prstGeom prst="rect">
            <a:avLst/>
          </a:prstGeom>
          <a:noFill/>
          <a:ln w="28575">
            <a:solidFill>
              <a:schemeClr val="accent5"/>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 name="TextBox 5">
            <a:extLst>
              <a:ext uri="{FF2B5EF4-FFF2-40B4-BE49-F238E27FC236}">
                <a16:creationId xmlns:a16="http://schemas.microsoft.com/office/drawing/2014/main" id="{DEB9A87F-DB4F-0B00-8740-195EDEA27AAF}"/>
              </a:ext>
            </a:extLst>
          </p:cNvPr>
          <p:cNvSpPr txBox="1"/>
          <p:nvPr/>
        </p:nvSpPr>
        <p:spPr bwMode="auto">
          <a:xfrm>
            <a:off x="428163" y="6222637"/>
            <a:ext cx="63395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Calibri"/>
                <a:cs typeface="Calibri"/>
              </a:rPr>
              <a:t>American Diabetes Association Professional Practice Committee. Diabetes Care. 2025;48:S181.</a:t>
            </a:r>
            <a:br>
              <a:rPr kumimoji="0" lang="en-US" sz="1200" b="0" i="0" u="none" strike="noStrike" kern="1200" cap="none" spc="0" normalizeH="0" baseline="0" noProof="0" dirty="0">
                <a:ln>
                  <a:noFill/>
                </a:ln>
                <a:solidFill>
                  <a:srgbClr val="455560"/>
                </a:solidFill>
                <a:effectLst/>
                <a:uLnTx/>
                <a:uFillTx/>
                <a:latin typeface="Calibri"/>
                <a:ea typeface="Calibri"/>
                <a:cs typeface="Calibri"/>
              </a:rPr>
            </a:br>
            <a:r>
              <a:rPr kumimoji="0" lang="en-US" sz="1200" b="0" i="0" u="none" strike="noStrike" kern="1200" cap="none" spc="0" normalizeH="0" baseline="0" noProof="0" dirty="0">
                <a:ln>
                  <a:noFill/>
                </a:ln>
                <a:solidFill>
                  <a:srgbClr val="455560"/>
                </a:solidFill>
                <a:effectLst/>
                <a:uLnTx/>
                <a:uFillTx/>
                <a:latin typeface="Calibri"/>
                <a:ea typeface="Calibri"/>
                <a:cs typeface="Calibri"/>
              </a:rPr>
              <a:t>Copyright © 2025 American Diabetes Association. All rights reserved.</a:t>
            </a:r>
            <a:endParaRPr kumimoji="0" lang="en-US" sz="1200" b="1" i="0" u="none" strike="noStrike" kern="1200" cap="none" spc="0" normalizeH="0" baseline="0" noProof="0" dirty="0">
              <a:ln>
                <a:noFill/>
              </a:ln>
              <a:solidFill>
                <a:srgbClr val="455560"/>
              </a:solidFill>
              <a:effectLst/>
              <a:uLnTx/>
              <a:uFillTx/>
              <a:latin typeface="Calibri"/>
              <a:ea typeface="Calibri"/>
              <a:cs typeface="Calibri"/>
            </a:endParaRPr>
          </a:p>
        </p:txBody>
      </p:sp>
      <p:pic>
        <p:nvPicPr>
          <p:cNvPr id="1028" name="Picture 4" descr="Use of glucose-lowering medications in the management of type 2 diabetes. The left side of the algorithm prioritizes mitigation of diabetes-related complications and end-organ effects, while the right side addresses weight and glucose management goals. ACEi, angiotensin-converting enzyme inhibitor; ACR, albumin-to-creatinine ratio; ARB, angiotensin receptor blocker; ASCVD, atherosclerotic cardiovascular disease; CGM, continuous glucose monitoring; CKD, chronic kidney disease; CV, cardiovascular; CVD, cardiovascular disease; CVOT, cardiovascular outcomes trial; DPP-4i, dipeptidyl peptidase 4 inhibitor; DSMES, diabetes self-management education and support; eGFR, estimated glomerular filtration rate; GLP-1 RA, glucagon-like peptide 1 receptor agonist; HF, heart failure; HFpEF, heart failure with preserved ejection fraction; HFrEF, heart failure with reduced ejection fraction; HHF, hospitalization for heart failure; MACE, major adverse cardiovascular events; MASH, metabolic dysfunction–associated steatohepatitis; MASLD, metabolic dysfunction–associated steatotic liver disease; MI, myocardial infarction; SDOH, social determinants of health; SGLT2i, sodium–glucose cotransporter 2 inhibitor; T2D, type 2 diabetes. Adapted from Davies et al. (89).">
            <a:extLst>
              <a:ext uri="{FF2B5EF4-FFF2-40B4-BE49-F238E27FC236}">
                <a16:creationId xmlns:a16="http://schemas.microsoft.com/office/drawing/2014/main" id="{66742E12-2826-09A0-5075-019A1DB618A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63300" r="34698" b="16633"/>
          <a:stretch>
            <a:fillRect/>
          </a:stretch>
        </p:blipFill>
        <p:spPr bwMode="auto">
          <a:xfrm>
            <a:off x="5054091" y="3302929"/>
            <a:ext cx="6970763" cy="2589228"/>
          </a:xfrm>
          <a:prstGeom prst="rect">
            <a:avLst/>
          </a:prstGeom>
          <a:noFill/>
          <a:ln w="38100">
            <a:solidFill>
              <a:schemeClr val="accent5"/>
            </a:solidFill>
          </a:ln>
          <a:extLst>
            <a:ext uri="{909E8E84-426E-40DD-AFC4-6F175D3DCCD1}">
              <a14:hiddenFill xmlns:a14="http://schemas.microsoft.com/office/drawing/2010/main">
                <a:solidFill>
                  <a:srgbClr val="FFFFFF"/>
                </a:solidFill>
              </a14:hiddenFill>
            </a:ext>
          </a:extLst>
        </p:spPr>
      </p:pic>
      <p:cxnSp>
        <p:nvCxnSpPr>
          <p:cNvPr id="8" name="Straight Connector 7">
            <a:extLst>
              <a:ext uri="{FF2B5EF4-FFF2-40B4-BE49-F238E27FC236}">
                <a16:creationId xmlns:a16="http://schemas.microsoft.com/office/drawing/2014/main" id="{1ED32AB9-CEF0-4CBF-2CF0-DC5D1930CC95}"/>
              </a:ext>
            </a:extLst>
          </p:cNvPr>
          <p:cNvCxnSpPr>
            <a:cxnSpLocks/>
            <a:stCxn id="5" idx="3"/>
          </p:cNvCxnSpPr>
          <p:nvPr/>
        </p:nvCxnSpPr>
        <p:spPr bwMode="auto">
          <a:xfrm flipV="1">
            <a:off x="4525818" y="4756299"/>
            <a:ext cx="528273" cy="695364"/>
          </a:xfrm>
          <a:prstGeom prst="line">
            <a:avLst/>
          </a:prstGeom>
          <a:noFill/>
          <a:ln w="28575" cap="flat" cmpd="sng" algn="ctr">
            <a:solidFill>
              <a:schemeClr val="accent5"/>
            </a:solidFill>
            <a:prstDash val="solid"/>
            <a:round/>
            <a:headEnd type="none" w="med" len="med"/>
            <a:tailEnd type="none" w="med" len="med"/>
          </a:ln>
          <a:effectLst/>
        </p:spPr>
      </p:cxnSp>
    </p:spTree>
    <p:extLst>
      <p:ext uri="{BB962C8B-B14F-4D97-AF65-F5344CB8AC3E}">
        <p14:creationId xmlns:p14="http://schemas.microsoft.com/office/powerpoint/2010/main" val="1736461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atin typeface="Calibri"/>
                <a:ea typeface="Calibri"/>
                <a:cs typeface="Calibri"/>
              </a:rPr>
              <a:t>Role of GLP-1 in MASH</a:t>
            </a:r>
            <a:endParaRPr lang="en-US"/>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35279" y="639752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Yabut. </a:t>
            </a:r>
            <a:r>
              <a:rPr lang="en-US" altLang="en-US" sz="1200" b="0" dirty="0" err="1">
                <a:solidFill>
                  <a:srgbClr val="455560"/>
                </a:solidFill>
                <a:latin typeface="Calibri" panose="020F0502020204030204" pitchFamily="34" charset="0"/>
              </a:rPr>
              <a:t>Endocr</a:t>
            </a:r>
            <a:r>
              <a:rPr lang="en-US" altLang="en-US" sz="1200" b="0" dirty="0">
                <a:solidFill>
                  <a:srgbClr val="455560"/>
                </a:solidFill>
                <a:latin typeface="Calibri" panose="020F0502020204030204" pitchFamily="34" charset="0"/>
              </a:rPr>
              <a:t> Rev. 2023;44:14</a:t>
            </a:r>
            <a:r>
              <a:rPr lang="en-US" sz="1200" b="0" dirty="0">
                <a:solidFill>
                  <a:srgbClr val="455560"/>
                </a:solidFill>
                <a:latin typeface="Calibri" panose="020F0502020204030204" pitchFamily="34" charset="0"/>
                <a:cs typeface="Calibri" panose="020F0502020204030204" pitchFamily="34" charset="0"/>
              </a:rPr>
              <a:t>.</a:t>
            </a:r>
            <a:endParaRPr lang="en-US" altLang="en-US" sz="1200" b="0" dirty="0">
              <a:solidFill>
                <a:srgbClr val="455560"/>
              </a:solidFill>
              <a:latin typeface="Calibri" panose="020F0502020204030204" pitchFamily="34" charset="0"/>
            </a:endParaRPr>
          </a:p>
        </p:txBody>
      </p:sp>
      <p:pic>
        <p:nvPicPr>
          <p:cNvPr id="7" name="Picture 6">
            <a:extLst>
              <a:ext uri="{FF2B5EF4-FFF2-40B4-BE49-F238E27FC236}">
                <a16:creationId xmlns:a16="http://schemas.microsoft.com/office/drawing/2014/main" id="{2145076F-9CAF-D493-85DA-5C15149139E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48389" y="1471785"/>
            <a:ext cx="1090987" cy="838563"/>
          </a:xfrm>
          <a:prstGeom prst="rect">
            <a:avLst/>
          </a:prstGeom>
        </p:spPr>
      </p:pic>
      <p:pic>
        <p:nvPicPr>
          <p:cNvPr id="9" name="Picture 8">
            <a:extLst>
              <a:ext uri="{FF2B5EF4-FFF2-40B4-BE49-F238E27FC236}">
                <a16:creationId xmlns:a16="http://schemas.microsoft.com/office/drawing/2014/main" id="{CB1CEB93-81C2-4416-970A-B9571850AB5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16977" y="1498328"/>
            <a:ext cx="997539" cy="892535"/>
          </a:xfrm>
          <a:prstGeom prst="rect">
            <a:avLst/>
          </a:prstGeom>
        </p:spPr>
      </p:pic>
      <p:pic>
        <p:nvPicPr>
          <p:cNvPr id="11" name="Picture 10">
            <a:extLst>
              <a:ext uri="{FF2B5EF4-FFF2-40B4-BE49-F238E27FC236}">
                <a16:creationId xmlns:a16="http://schemas.microsoft.com/office/drawing/2014/main" id="{E6C956CE-501F-5834-21CD-939A9E3EF4F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32410" y="5485876"/>
            <a:ext cx="1090986" cy="611215"/>
          </a:xfrm>
          <a:prstGeom prst="rect">
            <a:avLst/>
          </a:prstGeom>
        </p:spPr>
      </p:pic>
      <p:pic>
        <p:nvPicPr>
          <p:cNvPr id="13" name="Picture 12">
            <a:extLst>
              <a:ext uri="{FF2B5EF4-FFF2-40B4-BE49-F238E27FC236}">
                <a16:creationId xmlns:a16="http://schemas.microsoft.com/office/drawing/2014/main" id="{2B3CA654-746F-6E09-75D0-58B919A4FD4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245997" y="5239247"/>
            <a:ext cx="997539" cy="1165095"/>
          </a:xfrm>
          <a:prstGeom prst="rect">
            <a:avLst/>
          </a:prstGeom>
        </p:spPr>
      </p:pic>
      <p:grpSp>
        <p:nvGrpSpPr>
          <p:cNvPr id="9245" name="Group 9244">
            <a:extLst>
              <a:ext uri="{FF2B5EF4-FFF2-40B4-BE49-F238E27FC236}">
                <a16:creationId xmlns:a16="http://schemas.microsoft.com/office/drawing/2014/main" id="{02B9C664-C79F-1E4F-26A9-1EFF626365DC}"/>
              </a:ext>
            </a:extLst>
          </p:cNvPr>
          <p:cNvGrpSpPr/>
          <p:nvPr/>
        </p:nvGrpSpPr>
        <p:grpSpPr>
          <a:xfrm>
            <a:off x="2554204" y="1878517"/>
            <a:ext cx="1494255" cy="1494255"/>
            <a:chOff x="2554204" y="1722575"/>
            <a:chExt cx="1494255" cy="1494255"/>
          </a:xfrm>
        </p:grpSpPr>
        <p:grpSp>
          <p:nvGrpSpPr>
            <p:cNvPr id="9237" name="Group 9236">
              <a:extLst>
                <a:ext uri="{FF2B5EF4-FFF2-40B4-BE49-F238E27FC236}">
                  <a16:creationId xmlns:a16="http://schemas.microsoft.com/office/drawing/2014/main" id="{D68B0D28-1AB4-55E9-206C-44E1E86CE442}"/>
                </a:ext>
              </a:extLst>
            </p:cNvPr>
            <p:cNvGrpSpPr/>
            <p:nvPr/>
          </p:nvGrpSpPr>
          <p:grpSpPr>
            <a:xfrm>
              <a:off x="2684094" y="1964216"/>
              <a:ext cx="518356" cy="653901"/>
              <a:chOff x="2684094" y="1964216"/>
              <a:chExt cx="518356" cy="653901"/>
            </a:xfrm>
          </p:grpSpPr>
          <p:sp>
            <p:nvSpPr>
              <p:cNvPr id="9222" name="Freeform: Shape 9221">
                <a:extLst>
                  <a:ext uri="{FF2B5EF4-FFF2-40B4-BE49-F238E27FC236}">
                    <a16:creationId xmlns:a16="http://schemas.microsoft.com/office/drawing/2014/main" id="{107BF030-9AF0-075A-213D-E419287F7380}"/>
                  </a:ext>
                </a:extLst>
              </p:cNvPr>
              <p:cNvSpPr/>
              <p:nvPr/>
            </p:nvSpPr>
            <p:spPr bwMode="auto">
              <a:xfrm>
                <a:off x="2684094" y="2013071"/>
                <a:ext cx="375495" cy="212092"/>
              </a:xfrm>
              <a:custGeom>
                <a:avLst/>
                <a:gdLst>
                  <a:gd name="connsiteX0" fmla="*/ 0 w 375495"/>
                  <a:gd name="connsiteY0" fmla="*/ 10430 h 212092"/>
                  <a:gd name="connsiteX1" fmla="*/ 180794 w 375495"/>
                  <a:gd name="connsiteY1" fmla="*/ 170363 h 212092"/>
                  <a:gd name="connsiteX2" fmla="*/ 316390 w 375495"/>
                  <a:gd name="connsiteY2" fmla="*/ 205131 h 212092"/>
                  <a:gd name="connsiteX3" fmla="*/ 354635 w 375495"/>
                  <a:gd name="connsiteY3" fmla="*/ 59105 h 212092"/>
                  <a:gd name="connsiteX4" fmla="*/ 375495 w 375495"/>
                  <a:gd name="connsiteY4" fmla="*/ 0 h 212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495" h="212092">
                    <a:moveTo>
                      <a:pt x="0" y="10430"/>
                    </a:moveTo>
                    <a:cubicBezTo>
                      <a:pt x="64031" y="74171"/>
                      <a:pt x="128062" y="137913"/>
                      <a:pt x="180794" y="170363"/>
                    </a:cubicBezTo>
                    <a:cubicBezTo>
                      <a:pt x="233526" y="202813"/>
                      <a:pt x="287417" y="223674"/>
                      <a:pt x="316390" y="205131"/>
                    </a:cubicBezTo>
                    <a:cubicBezTo>
                      <a:pt x="345364" y="186588"/>
                      <a:pt x="344784" y="93293"/>
                      <a:pt x="354635" y="59105"/>
                    </a:cubicBezTo>
                    <a:cubicBezTo>
                      <a:pt x="364486" y="24917"/>
                      <a:pt x="369990" y="12458"/>
                      <a:pt x="375495" y="0"/>
                    </a:cubicBezTo>
                  </a:path>
                </a:pathLst>
              </a:custGeom>
              <a:noFill/>
              <a:ln w="28575">
                <a:solidFill>
                  <a:schemeClr val="accent5">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23" name="Freeform: Shape 9222">
                <a:extLst>
                  <a:ext uri="{FF2B5EF4-FFF2-40B4-BE49-F238E27FC236}">
                    <a16:creationId xmlns:a16="http://schemas.microsoft.com/office/drawing/2014/main" id="{767F2E6F-153F-1CD2-27C4-C5F51EA83E0D}"/>
                  </a:ext>
                </a:extLst>
              </p:cNvPr>
              <p:cNvSpPr/>
              <p:nvPr/>
            </p:nvSpPr>
            <p:spPr bwMode="auto">
              <a:xfrm>
                <a:off x="3037523" y="2085840"/>
                <a:ext cx="131445" cy="68715"/>
              </a:xfrm>
              <a:custGeom>
                <a:avLst/>
                <a:gdLst>
                  <a:gd name="connsiteX0" fmla="*/ 0 w 131445"/>
                  <a:gd name="connsiteY0" fmla="*/ 68715 h 68715"/>
                  <a:gd name="connsiteX1" fmla="*/ 62865 w 131445"/>
                  <a:gd name="connsiteY1" fmla="*/ 2993 h 68715"/>
                  <a:gd name="connsiteX2" fmla="*/ 131445 w 131445"/>
                  <a:gd name="connsiteY2" fmla="*/ 17280 h 68715"/>
                </a:gdLst>
                <a:ahLst/>
                <a:cxnLst>
                  <a:cxn ang="0">
                    <a:pos x="connsiteX0" y="connsiteY0"/>
                  </a:cxn>
                  <a:cxn ang="0">
                    <a:pos x="connsiteX1" y="connsiteY1"/>
                  </a:cxn>
                  <a:cxn ang="0">
                    <a:pos x="connsiteX2" y="connsiteY2"/>
                  </a:cxn>
                </a:cxnLst>
                <a:rect l="l" t="t" r="r" b="b"/>
                <a:pathLst>
                  <a:path w="131445" h="68715">
                    <a:moveTo>
                      <a:pt x="0" y="68715"/>
                    </a:moveTo>
                    <a:cubicBezTo>
                      <a:pt x="20479" y="40140"/>
                      <a:pt x="40958" y="11565"/>
                      <a:pt x="62865" y="2993"/>
                    </a:cubicBezTo>
                    <a:cubicBezTo>
                      <a:pt x="84773" y="-5580"/>
                      <a:pt x="108109" y="5850"/>
                      <a:pt x="131445" y="17280"/>
                    </a:cubicBezTo>
                  </a:path>
                </a:pathLst>
              </a:custGeom>
              <a:noFill/>
              <a:ln w="28575">
                <a:solidFill>
                  <a:schemeClr val="accent5">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24" name="Freeform: Shape 9223">
                <a:extLst>
                  <a:ext uri="{FF2B5EF4-FFF2-40B4-BE49-F238E27FC236}">
                    <a16:creationId xmlns:a16="http://schemas.microsoft.com/office/drawing/2014/main" id="{36C12AE9-29B7-FD0C-4B50-3A75941874C3}"/>
                  </a:ext>
                </a:extLst>
              </p:cNvPr>
              <p:cNvSpPr/>
              <p:nvPr/>
            </p:nvSpPr>
            <p:spPr bwMode="auto">
              <a:xfrm>
                <a:off x="2786063" y="2203133"/>
                <a:ext cx="125894" cy="380047"/>
              </a:xfrm>
              <a:custGeom>
                <a:avLst/>
                <a:gdLst>
                  <a:gd name="connsiteX0" fmla="*/ 120015 w 125894"/>
                  <a:gd name="connsiteY0" fmla="*/ 0 h 380047"/>
                  <a:gd name="connsiteX1" fmla="*/ 122872 w 125894"/>
                  <a:gd name="connsiteY1" fmla="*/ 68580 h 380047"/>
                  <a:gd name="connsiteX2" fmla="*/ 82867 w 125894"/>
                  <a:gd name="connsiteY2" fmla="*/ 171450 h 380047"/>
                  <a:gd name="connsiteX3" fmla="*/ 51435 w 125894"/>
                  <a:gd name="connsiteY3" fmla="*/ 225742 h 380047"/>
                  <a:gd name="connsiteX4" fmla="*/ 51435 w 125894"/>
                  <a:gd name="connsiteY4" fmla="*/ 225742 h 380047"/>
                  <a:gd name="connsiteX5" fmla="*/ 48577 w 125894"/>
                  <a:gd name="connsiteY5" fmla="*/ 320040 h 380047"/>
                  <a:gd name="connsiteX6" fmla="*/ 0 w 125894"/>
                  <a:gd name="connsiteY6" fmla="*/ 380047 h 380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894" h="380047">
                    <a:moveTo>
                      <a:pt x="120015" y="0"/>
                    </a:moveTo>
                    <a:cubicBezTo>
                      <a:pt x="124539" y="20002"/>
                      <a:pt x="129063" y="40005"/>
                      <a:pt x="122872" y="68580"/>
                    </a:cubicBezTo>
                    <a:cubicBezTo>
                      <a:pt x="116681" y="97155"/>
                      <a:pt x="94773" y="145256"/>
                      <a:pt x="82867" y="171450"/>
                    </a:cubicBezTo>
                    <a:cubicBezTo>
                      <a:pt x="70961" y="197644"/>
                      <a:pt x="51435" y="225742"/>
                      <a:pt x="51435" y="225742"/>
                    </a:cubicBezTo>
                    <a:lnTo>
                      <a:pt x="51435" y="225742"/>
                    </a:lnTo>
                    <a:cubicBezTo>
                      <a:pt x="50959" y="241458"/>
                      <a:pt x="57149" y="294323"/>
                      <a:pt x="48577" y="320040"/>
                    </a:cubicBezTo>
                    <a:cubicBezTo>
                      <a:pt x="40004" y="345758"/>
                      <a:pt x="20002" y="362902"/>
                      <a:pt x="0" y="380047"/>
                    </a:cubicBezTo>
                  </a:path>
                </a:pathLst>
              </a:custGeom>
              <a:noFill/>
              <a:ln w="28575">
                <a:solidFill>
                  <a:schemeClr val="accent5">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26" name="Freeform: Shape 9225">
                <a:extLst>
                  <a:ext uri="{FF2B5EF4-FFF2-40B4-BE49-F238E27FC236}">
                    <a16:creationId xmlns:a16="http://schemas.microsoft.com/office/drawing/2014/main" id="{87DA2AC7-1332-CFA2-BF63-863100523733}"/>
                  </a:ext>
                </a:extLst>
              </p:cNvPr>
              <p:cNvSpPr/>
              <p:nvPr/>
            </p:nvSpPr>
            <p:spPr bwMode="auto">
              <a:xfrm>
                <a:off x="3000375" y="2217420"/>
                <a:ext cx="114300" cy="75179"/>
              </a:xfrm>
              <a:custGeom>
                <a:avLst/>
                <a:gdLst>
                  <a:gd name="connsiteX0" fmla="*/ 0 w 114300"/>
                  <a:gd name="connsiteY0" fmla="*/ 0 h 75179"/>
                  <a:gd name="connsiteX1" fmla="*/ 60008 w 114300"/>
                  <a:gd name="connsiteY1" fmla="*/ 68580 h 75179"/>
                  <a:gd name="connsiteX2" fmla="*/ 114300 w 114300"/>
                  <a:gd name="connsiteY2" fmla="*/ 68580 h 75179"/>
                </a:gdLst>
                <a:ahLst/>
                <a:cxnLst>
                  <a:cxn ang="0">
                    <a:pos x="connsiteX0" y="connsiteY0"/>
                  </a:cxn>
                  <a:cxn ang="0">
                    <a:pos x="connsiteX1" y="connsiteY1"/>
                  </a:cxn>
                  <a:cxn ang="0">
                    <a:pos x="connsiteX2" y="connsiteY2"/>
                  </a:cxn>
                </a:cxnLst>
                <a:rect l="l" t="t" r="r" b="b"/>
                <a:pathLst>
                  <a:path w="114300" h="75179">
                    <a:moveTo>
                      <a:pt x="0" y="0"/>
                    </a:moveTo>
                    <a:cubicBezTo>
                      <a:pt x="20479" y="28575"/>
                      <a:pt x="40958" y="57150"/>
                      <a:pt x="60008" y="68580"/>
                    </a:cubicBezTo>
                    <a:cubicBezTo>
                      <a:pt x="79058" y="80010"/>
                      <a:pt x="96679" y="74295"/>
                      <a:pt x="114300" y="68580"/>
                    </a:cubicBezTo>
                  </a:path>
                </a:pathLst>
              </a:custGeom>
              <a:noFill/>
              <a:ln w="28575">
                <a:solidFill>
                  <a:schemeClr val="accent5">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27" name="Freeform: Shape 9226">
                <a:extLst>
                  <a:ext uri="{FF2B5EF4-FFF2-40B4-BE49-F238E27FC236}">
                    <a16:creationId xmlns:a16="http://schemas.microsoft.com/office/drawing/2014/main" id="{52B6000F-9281-1751-440E-979565CBB4FC}"/>
                  </a:ext>
                </a:extLst>
              </p:cNvPr>
              <p:cNvSpPr/>
              <p:nvPr/>
            </p:nvSpPr>
            <p:spPr bwMode="auto">
              <a:xfrm>
                <a:off x="2891790" y="2343150"/>
                <a:ext cx="214313" cy="88583"/>
              </a:xfrm>
              <a:custGeom>
                <a:avLst/>
                <a:gdLst>
                  <a:gd name="connsiteX0" fmla="*/ 0 w 214313"/>
                  <a:gd name="connsiteY0" fmla="*/ 0 h 88583"/>
                  <a:gd name="connsiteX1" fmla="*/ 134303 w 214313"/>
                  <a:gd name="connsiteY1" fmla="*/ 17145 h 88583"/>
                  <a:gd name="connsiteX2" fmla="*/ 214313 w 214313"/>
                  <a:gd name="connsiteY2" fmla="*/ 88583 h 88583"/>
                </a:gdLst>
                <a:ahLst/>
                <a:cxnLst>
                  <a:cxn ang="0">
                    <a:pos x="connsiteX0" y="connsiteY0"/>
                  </a:cxn>
                  <a:cxn ang="0">
                    <a:pos x="connsiteX1" y="connsiteY1"/>
                  </a:cxn>
                  <a:cxn ang="0">
                    <a:pos x="connsiteX2" y="connsiteY2"/>
                  </a:cxn>
                </a:cxnLst>
                <a:rect l="l" t="t" r="r" b="b"/>
                <a:pathLst>
                  <a:path w="214313" h="88583">
                    <a:moveTo>
                      <a:pt x="0" y="0"/>
                    </a:moveTo>
                    <a:cubicBezTo>
                      <a:pt x="49292" y="1190"/>
                      <a:pt x="98584" y="2381"/>
                      <a:pt x="134303" y="17145"/>
                    </a:cubicBezTo>
                    <a:cubicBezTo>
                      <a:pt x="170022" y="31909"/>
                      <a:pt x="192167" y="60246"/>
                      <a:pt x="214313" y="88583"/>
                    </a:cubicBezTo>
                  </a:path>
                </a:pathLst>
              </a:custGeom>
              <a:noFill/>
              <a:ln w="28575">
                <a:solidFill>
                  <a:schemeClr val="accent5">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28" name="Freeform: Shape 9227">
                <a:extLst>
                  <a:ext uri="{FF2B5EF4-FFF2-40B4-BE49-F238E27FC236}">
                    <a16:creationId xmlns:a16="http://schemas.microsoft.com/office/drawing/2014/main" id="{D855822E-2E97-DF3C-4E50-E1CC2AA5AEAB}"/>
                  </a:ext>
                </a:extLst>
              </p:cNvPr>
              <p:cNvSpPr/>
              <p:nvPr/>
            </p:nvSpPr>
            <p:spPr bwMode="auto">
              <a:xfrm>
                <a:off x="2854643" y="2391728"/>
                <a:ext cx="125745" cy="174307"/>
              </a:xfrm>
              <a:custGeom>
                <a:avLst/>
                <a:gdLst>
                  <a:gd name="connsiteX0" fmla="*/ 0 w 125745"/>
                  <a:gd name="connsiteY0" fmla="*/ 0 h 174307"/>
                  <a:gd name="connsiteX1" fmla="*/ 51435 w 125745"/>
                  <a:gd name="connsiteY1" fmla="*/ 45720 h 174307"/>
                  <a:gd name="connsiteX2" fmla="*/ 120015 w 125745"/>
                  <a:gd name="connsiteY2" fmla="*/ 94297 h 174307"/>
                  <a:gd name="connsiteX3" fmla="*/ 117157 w 125745"/>
                  <a:gd name="connsiteY3" fmla="*/ 174307 h 174307"/>
                </a:gdLst>
                <a:ahLst/>
                <a:cxnLst>
                  <a:cxn ang="0">
                    <a:pos x="connsiteX0" y="connsiteY0"/>
                  </a:cxn>
                  <a:cxn ang="0">
                    <a:pos x="connsiteX1" y="connsiteY1"/>
                  </a:cxn>
                  <a:cxn ang="0">
                    <a:pos x="connsiteX2" y="connsiteY2"/>
                  </a:cxn>
                  <a:cxn ang="0">
                    <a:pos x="connsiteX3" y="connsiteY3"/>
                  </a:cxn>
                </a:cxnLst>
                <a:rect l="l" t="t" r="r" b="b"/>
                <a:pathLst>
                  <a:path w="125745" h="174307">
                    <a:moveTo>
                      <a:pt x="0" y="0"/>
                    </a:moveTo>
                    <a:cubicBezTo>
                      <a:pt x="15716" y="15002"/>
                      <a:pt x="31433" y="30004"/>
                      <a:pt x="51435" y="45720"/>
                    </a:cubicBezTo>
                    <a:cubicBezTo>
                      <a:pt x="71437" y="61436"/>
                      <a:pt x="109061" y="72866"/>
                      <a:pt x="120015" y="94297"/>
                    </a:cubicBezTo>
                    <a:cubicBezTo>
                      <a:pt x="130969" y="115728"/>
                      <a:pt x="124063" y="145017"/>
                      <a:pt x="117157" y="174307"/>
                    </a:cubicBezTo>
                  </a:path>
                </a:pathLst>
              </a:custGeom>
              <a:noFill/>
              <a:ln w="28575">
                <a:solidFill>
                  <a:schemeClr val="accent5">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30" name="Freeform: Shape 9229">
                <a:extLst>
                  <a:ext uri="{FF2B5EF4-FFF2-40B4-BE49-F238E27FC236}">
                    <a16:creationId xmlns:a16="http://schemas.microsoft.com/office/drawing/2014/main" id="{EFF3BF41-4D63-B9A6-1F35-7058F9F9E151}"/>
                  </a:ext>
                </a:extLst>
              </p:cNvPr>
              <p:cNvSpPr/>
              <p:nvPr/>
            </p:nvSpPr>
            <p:spPr bwMode="auto">
              <a:xfrm rot="3958789">
                <a:off x="2762599" y="2557127"/>
                <a:ext cx="64879" cy="57102"/>
              </a:xfrm>
              <a:custGeom>
                <a:avLst/>
                <a:gdLst>
                  <a:gd name="connsiteX0" fmla="*/ 35361 w 147815"/>
                  <a:gd name="connsiteY0" fmla="*/ 107958 h 108455"/>
                  <a:gd name="connsiteX1" fmla="*/ 143946 w 147815"/>
                  <a:gd name="connsiteY1" fmla="*/ 45093 h 108455"/>
                  <a:gd name="connsiteX2" fmla="*/ 112514 w 147815"/>
                  <a:gd name="connsiteY2" fmla="*/ 13661 h 108455"/>
                  <a:gd name="connsiteX3" fmla="*/ 6786 w 147815"/>
                  <a:gd name="connsiteY3" fmla="*/ 7946 h 108455"/>
                  <a:gd name="connsiteX4" fmla="*/ 35361 w 147815"/>
                  <a:gd name="connsiteY4" fmla="*/ 107958 h 10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15" h="108455">
                    <a:moveTo>
                      <a:pt x="35361" y="107958"/>
                    </a:moveTo>
                    <a:cubicBezTo>
                      <a:pt x="58221" y="114149"/>
                      <a:pt x="131087" y="60809"/>
                      <a:pt x="143946" y="45093"/>
                    </a:cubicBezTo>
                    <a:cubicBezTo>
                      <a:pt x="156805" y="29377"/>
                      <a:pt x="135374" y="19852"/>
                      <a:pt x="112514" y="13661"/>
                    </a:cubicBezTo>
                    <a:cubicBezTo>
                      <a:pt x="89654" y="7470"/>
                      <a:pt x="25836" y="-10152"/>
                      <a:pt x="6786" y="7946"/>
                    </a:cubicBezTo>
                    <a:cubicBezTo>
                      <a:pt x="-12264" y="26044"/>
                      <a:pt x="12501" y="101767"/>
                      <a:pt x="35361" y="107958"/>
                    </a:cubicBezTo>
                    <a:close/>
                  </a:path>
                </a:pathLst>
              </a:cu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1" name="Freeform: Shape 9230">
                <a:extLst>
                  <a:ext uri="{FF2B5EF4-FFF2-40B4-BE49-F238E27FC236}">
                    <a16:creationId xmlns:a16="http://schemas.microsoft.com/office/drawing/2014/main" id="{33699984-C215-16AF-9123-9181D4D047E8}"/>
                  </a:ext>
                </a:extLst>
              </p:cNvPr>
              <p:cNvSpPr/>
              <p:nvPr/>
            </p:nvSpPr>
            <p:spPr bwMode="auto">
              <a:xfrm rot="3958789">
                <a:off x="2936259" y="2537483"/>
                <a:ext cx="64879" cy="57102"/>
              </a:xfrm>
              <a:custGeom>
                <a:avLst/>
                <a:gdLst>
                  <a:gd name="connsiteX0" fmla="*/ 35361 w 147815"/>
                  <a:gd name="connsiteY0" fmla="*/ 107958 h 108455"/>
                  <a:gd name="connsiteX1" fmla="*/ 143946 w 147815"/>
                  <a:gd name="connsiteY1" fmla="*/ 45093 h 108455"/>
                  <a:gd name="connsiteX2" fmla="*/ 112514 w 147815"/>
                  <a:gd name="connsiteY2" fmla="*/ 13661 h 108455"/>
                  <a:gd name="connsiteX3" fmla="*/ 6786 w 147815"/>
                  <a:gd name="connsiteY3" fmla="*/ 7946 h 108455"/>
                  <a:gd name="connsiteX4" fmla="*/ 35361 w 147815"/>
                  <a:gd name="connsiteY4" fmla="*/ 107958 h 10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15" h="108455">
                    <a:moveTo>
                      <a:pt x="35361" y="107958"/>
                    </a:moveTo>
                    <a:cubicBezTo>
                      <a:pt x="58221" y="114149"/>
                      <a:pt x="131087" y="60809"/>
                      <a:pt x="143946" y="45093"/>
                    </a:cubicBezTo>
                    <a:cubicBezTo>
                      <a:pt x="156805" y="29377"/>
                      <a:pt x="135374" y="19852"/>
                      <a:pt x="112514" y="13661"/>
                    </a:cubicBezTo>
                    <a:cubicBezTo>
                      <a:pt x="89654" y="7470"/>
                      <a:pt x="25836" y="-10152"/>
                      <a:pt x="6786" y="7946"/>
                    </a:cubicBezTo>
                    <a:cubicBezTo>
                      <a:pt x="-12264" y="26044"/>
                      <a:pt x="12501" y="101767"/>
                      <a:pt x="35361" y="107958"/>
                    </a:cubicBezTo>
                    <a:close/>
                  </a:path>
                </a:pathLst>
              </a:cu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2" name="Freeform: Shape 9231">
                <a:extLst>
                  <a:ext uri="{FF2B5EF4-FFF2-40B4-BE49-F238E27FC236}">
                    <a16:creationId xmlns:a16="http://schemas.microsoft.com/office/drawing/2014/main" id="{AB80CFCA-4D7A-B57D-6684-37F16BD7848C}"/>
                  </a:ext>
                </a:extLst>
              </p:cNvPr>
              <p:cNvSpPr/>
              <p:nvPr/>
            </p:nvSpPr>
            <p:spPr bwMode="auto">
              <a:xfrm rot="786632">
                <a:off x="3064061" y="2401962"/>
                <a:ext cx="64879" cy="57102"/>
              </a:xfrm>
              <a:custGeom>
                <a:avLst/>
                <a:gdLst>
                  <a:gd name="connsiteX0" fmla="*/ 35361 w 147815"/>
                  <a:gd name="connsiteY0" fmla="*/ 107958 h 108455"/>
                  <a:gd name="connsiteX1" fmla="*/ 143946 w 147815"/>
                  <a:gd name="connsiteY1" fmla="*/ 45093 h 108455"/>
                  <a:gd name="connsiteX2" fmla="*/ 112514 w 147815"/>
                  <a:gd name="connsiteY2" fmla="*/ 13661 h 108455"/>
                  <a:gd name="connsiteX3" fmla="*/ 6786 w 147815"/>
                  <a:gd name="connsiteY3" fmla="*/ 7946 h 108455"/>
                  <a:gd name="connsiteX4" fmla="*/ 35361 w 147815"/>
                  <a:gd name="connsiteY4" fmla="*/ 107958 h 10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15" h="108455">
                    <a:moveTo>
                      <a:pt x="35361" y="107958"/>
                    </a:moveTo>
                    <a:cubicBezTo>
                      <a:pt x="58221" y="114149"/>
                      <a:pt x="131087" y="60809"/>
                      <a:pt x="143946" y="45093"/>
                    </a:cubicBezTo>
                    <a:cubicBezTo>
                      <a:pt x="156805" y="29377"/>
                      <a:pt x="135374" y="19852"/>
                      <a:pt x="112514" y="13661"/>
                    </a:cubicBezTo>
                    <a:cubicBezTo>
                      <a:pt x="89654" y="7470"/>
                      <a:pt x="25836" y="-10152"/>
                      <a:pt x="6786" y="7946"/>
                    </a:cubicBezTo>
                    <a:cubicBezTo>
                      <a:pt x="-12264" y="26044"/>
                      <a:pt x="12501" y="101767"/>
                      <a:pt x="35361" y="107958"/>
                    </a:cubicBezTo>
                    <a:close/>
                  </a:path>
                </a:pathLst>
              </a:cu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3" name="Freeform: Shape 9232">
                <a:extLst>
                  <a:ext uri="{FF2B5EF4-FFF2-40B4-BE49-F238E27FC236}">
                    <a16:creationId xmlns:a16="http://schemas.microsoft.com/office/drawing/2014/main" id="{A435579E-8185-176A-A509-804AD58ED8C9}"/>
                  </a:ext>
                </a:extLst>
              </p:cNvPr>
              <p:cNvSpPr/>
              <p:nvPr/>
            </p:nvSpPr>
            <p:spPr bwMode="auto">
              <a:xfrm rot="18058166">
                <a:off x="3098459" y="2251926"/>
                <a:ext cx="64879" cy="57102"/>
              </a:xfrm>
              <a:custGeom>
                <a:avLst/>
                <a:gdLst>
                  <a:gd name="connsiteX0" fmla="*/ 35361 w 147815"/>
                  <a:gd name="connsiteY0" fmla="*/ 107958 h 108455"/>
                  <a:gd name="connsiteX1" fmla="*/ 143946 w 147815"/>
                  <a:gd name="connsiteY1" fmla="*/ 45093 h 108455"/>
                  <a:gd name="connsiteX2" fmla="*/ 112514 w 147815"/>
                  <a:gd name="connsiteY2" fmla="*/ 13661 h 108455"/>
                  <a:gd name="connsiteX3" fmla="*/ 6786 w 147815"/>
                  <a:gd name="connsiteY3" fmla="*/ 7946 h 108455"/>
                  <a:gd name="connsiteX4" fmla="*/ 35361 w 147815"/>
                  <a:gd name="connsiteY4" fmla="*/ 107958 h 10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15" h="108455">
                    <a:moveTo>
                      <a:pt x="35361" y="107958"/>
                    </a:moveTo>
                    <a:cubicBezTo>
                      <a:pt x="58221" y="114149"/>
                      <a:pt x="131087" y="60809"/>
                      <a:pt x="143946" y="45093"/>
                    </a:cubicBezTo>
                    <a:cubicBezTo>
                      <a:pt x="156805" y="29377"/>
                      <a:pt x="135374" y="19852"/>
                      <a:pt x="112514" y="13661"/>
                    </a:cubicBezTo>
                    <a:cubicBezTo>
                      <a:pt x="89654" y="7470"/>
                      <a:pt x="25836" y="-10152"/>
                      <a:pt x="6786" y="7946"/>
                    </a:cubicBezTo>
                    <a:cubicBezTo>
                      <a:pt x="-12264" y="26044"/>
                      <a:pt x="12501" y="101767"/>
                      <a:pt x="35361" y="107958"/>
                    </a:cubicBezTo>
                    <a:close/>
                  </a:path>
                </a:pathLst>
              </a:cu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4" name="Freeform: Shape 9233">
                <a:extLst>
                  <a:ext uri="{FF2B5EF4-FFF2-40B4-BE49-F238E27FC236}">
                    <a16:creationId xmlns:a16="http://schemas.microsoft.com/office/drawing/2014/main" id="{0BC3EAC0-7704-E149-67DF-D3637187F8CA}"/>
                  </a:ext>
                </a:extLst>
              </p:cNvPr>
              <p:cNvSpPr/>
              <p:nvPr/>
            </p:nvSpPr>
            <p:spPr bwMode="auto">
              <a:xfrm rot="14340079">
                <a:off x="3029624" y="1968105"/>
                <a:ext cx="64879" cy="57102"/>
              </a:xfrm>
              <a:custGeom>
                <a:avLst/>
                <a:gdLst>
                  <a:gd name="connsiteX0" fmla="*/ 35361 w 147815"/>
                  <a:gd name="connsiteY0" fmla="*/ 107958 h 108455"/>
                  <a:gd name="connsiteX1" fmla="*/ 143946 w 147815"/>
                  <a:gd name="connsiteY1" fmla="*/ 45093 h 108455"/>
                  <a:gd name="connsiteX2" fmla="*/ 112514 w 147815"/>
                  <a:gd name="connsiteY2" fmla="*/ 13661 h 108455"/>
                  <a:gd name="connsiteX3" fmla="*/ 6786 w 147815"/>
                  <a:gd name="connsiteY3" fmla="*/ 7946 h 108455"/>
                  <a:gd name="connsiteX4" fmla="*/ 35361 w 147815"/>
                  <a:gd name="connsiteY4" fmla="*/ 107958 h 10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15" h="108455">
                    <a:moveTo>
                      <a:pt x="35361" y="107958"/>
                    </a:moveTo>
                    <a:cubicBezTo>
                      <a:pt x="58221" y="114149"/>
                      <a:pt x="131087" y="60809"/>
                      <a:pt x="143946" y="45093"/>
                    </a:cubicBezTo>
                    <a:cubicBezTo>
                      <a:pt x="156805" y="29377"/>
                      <a:pt x="135374" y="19852"/>
                      <a:pt x="112514" y="13661"/>
                    </a:cubicBezTo>
                    <a:cubicBezTo>
                      <a:pt x="89654" y="7470"/>
                      <a:pt x="25836" y="-10152"/>
                      <a:pt x="6786" y="7946"/>
                    </a:cubicBezTo>
                    <a:cubicBezTo>
                      <a:pt x="-12264" y="26044"/>
                      <a:pt x="12501" y="101767"/>
                      <a:pt x="35361" y="107958"/>
                    </a:cubicBezTo>
                    <a:close/>
                  </a:path>
                </a:pathLst>
              </a:cu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5" name="Freeform: Shape 9234">
                <a:extLst>
                  <a:ext uri="{FF2B5EF4-FFF2-40B4-BE49-F238E27FC236}">
                    <a16:creationId xmlns:a16="http://schemas.microsoft.com/office/drawing/2014/main" id="{0225548F-B7FA-B3BD-32BD-74B5CF2797F9}"/>
                  </a:ext>
                </a:extLst>
              </p:cNvPr>
              <p:cNvSpPr/>
              <p:nvPr/>
            </p:nvSpPr>
            <p:spPr bwMode="auto">
              <a:xfrm rot="18776710">
                <a:off x="3141459" y="2077654"/>
                <a:ext cx="64879" cy="57102"/>
              </a:xfrm>
              <a:custGeom>
                <a:avLst/>
                <a:gdLst>
                  <a:gd name="connsiteX0" fmla="*/ 35361 w 147815"/>
                  <a:gd name="connsiteY0" fmla="*/ 107958 h 108455"/>
                  <a:gd name="connsiteX1" fmla="*/ 143946 w 147815"/>
                  <a:gd name="connsiteY1" fmla="*/ 45093 h 108455"/>
                  <a:gd name="connsiteX2" fmla="*/ 112514 w 147815"/>
                  <a:gd name="connsiteY2" fmla="*/ 13661 h 108455"/>
                  <a:gd name="connsiteX3" fmla="*/ 6786 w 147815"/>
                  <a:gd name="connsiteY3" fmla="*/ 7946 h 108455"/>
                  <a:gd name="connsiteX4" fmla="*/ 35361 w 147815"/>
                  <a:gd name="connsiteY4" fmla="*/ 107958 h 10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15" h="108455">
                    <a:moveTo>
                      <a:pt x="35361" y="107958"/>
                    </a:moveTo>
                    <a:cubicBezTo>
                      <a:pt x="58221" y="114149"/>
                      <a:pt x="131087" y="60809"/>
                      <a:pt x="143946" y="45093"/>
                    </a:cubicBezTo>
                    <a:cubicBezTo>
                      <a:pt x="156805" y="29377"/>
                      <a:pt x="135374" y="19852"/>
                      <a:pt x="112514" y="13661"/>
                    </a:cubicBezTo>
                    <a:cubicBezTo>
                      <a:pt x="89654" y="7470"/>
                      <a:pt x="25836" y="-10152"/>
                      <a:pt x="6786" y="7946"/>
                    </a:cubicBezTo>
                    <a:cubicBezTo>
                      <a:pt x="-12264" y="26044"/>
                      <a:pt x="12501" y="101767"/>
                      <a:pt x="35361" y="107958"/>
                    </a:cubicBezTo>
                    <a:close/>
                  </a:path>
                </a:pathLst>
              </a:cu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17" name="Rectangle: Rounded Corners 9216">
                <a:extLst>
                  <a:ext uri="{FF2B5EF4-FFF2-40B4-BE49-F238E27FC236}">
                    <a16:creationId xmlns:a16="http://schemas.microsoft.com/office/drawing/2014/main" id="{2B05B6C0-3D96-8B2B-B882-81CABF1ADA1C}"/>
                  </a:ext>
                </a:extLst>
              </p:cNvPr>
              <p:cNvSpPr/>
              <p:nvPr/>
            </p:nvSpPr>
            <p:spPr bwMode="auto">
              <a:xfrm rot="13287343">
                <a:off x="2718015" y="2094766"/>
                <a:ext cx="210935" cy="89902"/>
              </a:xfrm>
              <a:prstGeom prst="roundRect">
                <a:avLst/>
              </a:prstGeom>
              <a:no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19" name="Rectangle: Rounded Corners 56">
                <a:extLst>
                  <a:ext uri="{FF2B5EF4-FFF2-40B4-BE49-F238E27FC236}">
                    <a16:creationId xmlns:a16="http://schemas.microsoft.com/office/drawing/2014/main" id="{A06997D4-FB37-704E-6C63-07B25B30F40E}"/>
                  </a:ext>
                </a:extLst>
              </p:cNvPr>
              <p:cNvSpPr/>
              <p:nvPr/>
            </p:nvSpPr>
            <p:spPr bwMode="auto">
              <a:xfrm rot="12648328">
                <a:off x="2685763" y="1991231"/>
                <a:ext cx="45719" cy="90810"/>
              </a:xfrm>
              <a:custGeom>
                <a:avLst/>
                <a:gdLst>
                  <a:gd name="connsiteX0" fmla="*/ 0 w 246071"/>
                  <a:gd name="connsiteY0" fmla="*/ 14984 h 89902"/>
                  <a:gd name="connsiteX1" fmla="*/ 14984 w 246071"/>
                  <a:gd name="connsiteY1" fmla="*/ 0 h 89902"/>
                  <a:gd name="connsiteX2" fmla="*/ 231087 w 246071"/>
                  <a:gd name="connsiteY2" fmla="*/ 0 h 89902"/>
                  <a:gd name="connsiteX3" fmla="*/ 246071 w 246071"/>
                  <a:gd name="connsiteY3" fmla="*/ 14984 h 89902"/>
                  <a:gd name="connsiteX4" fmla="*/ 246071 w 246071"/>
                  <a:gd name="connsiteY4" fmla="*/ 74918 h 89902"/>
                  <a:gd name="connsiteX5" fmla="*/ 231087 w 246071"/>
                  <a:gd name="connsiteY5" fmla="*/ 89902 h 89902"/>
                  <a:gd name="connsiteX6" fmla="*/ 14984 w 246071"/>
                  <a:gd name="connsiteY6" fmla="*/ 89902 h 89902"/>
                  <a:gd name="connsiteX7" fmla="*/ 0 w 246071"/>
                  <a:gd name="connsiteY7" fmla="*/ 74918 h 89902"/>
                  <a:gd name="connsiteX8" fmla="*/ 0 w 246071"/>
                  <a:gd name="connsiteY8" fmla="*/ 14984 h 89902"/>
                  <a:gd name="connsiteX0" fmla="*/ 0 w 246071"/>
                  <a:gd name="connsiteY0" fmla="*/ 14984 h 89902"/>
                  <a:gd name="connsiteX1" fmla="*/ 14984 w 246071"/>
                  <a:gd name="connsiteY1" fmla="*/ 0 h 89902"/>
                  <a:gd name="connsiteX2" fmla="*/ 231087 w 246071"/>
                  <a:gd name="connsiteY2" fmla="*/ 0 h 89902"/>
                  <a:gd name="connsiteX3" fmla="*/ 246071 w 246071"/>
                  <a:gd name="connsiteY3" fmla="*/ 14984 h 89902"/>
                  <a:gd name="connsiteX4" fmla="*/ 246071 w 246071"/>
                  <a:gd name="connsiteY4" fmla="*/ 74918 h 89902"/>
                  <a:gd name="connsiteX5" fmla="*/ 231087 w 246071"/>
                  <a:gd name="connsiteY5" fmla="*/ 89902 h 89902"/>
                  <a:gd name="connsiteX6" fmla="*/ 14984 w 246071"/>
                  <a:gd name="connsiteY6" fmla="*/ 89902 h 89902"/>
                  <a:gd name="connsiteX7" fmla="*/ 0 w 246071"/>
                  <a:gd name="connsiteY7" fmla="*/ 74918 h 89902"/>
                  <a:gd name="connsiteX8" fmla="*/ 0 w 246071"/>
                  <a:gd name="connsiteY8" fmla="*/ 14984 h 89902"/>
                  <a:gd name="connsiteX0" fmla="*/ 0 w 253187"/>
                  <a:gd name="connsiteY0" fmla="*/ 14984 h 89902"/>
                  <a:gd name="connsiteX1" fmla="*/ 14984 w 253187"/>
                  <a:gd name="connsiteY1" fmla="*/ 0 h 89902"/>
                  <a:gd name="connsiteX2" fmla="*/ 231087 w 253187"/>
                  <a:gd name="connsiteY2" fmla="*/ 0 h 89902"/>
                  <a:gd name="connsiteX3" fmla="*/ 246071 w 253187"/>
                  <a:gd name="connsiteY3" fmla="*/ 74918 h 89902"/>
                  <a:gd name="connsiteX4" fmla="*/ 231087 w 253187"/>
                  <a:gd name="connsiteY4" fmla="*/ 89902 h 89902"/>
                  <a:gd name="connsiteX5" fmla="*/ 14984 w 253187"/>
                  <a:gd name="connsiteY5" fmla="*/ 89902 h 89902"/>
                  <a:gd name="connsiteX6" fmla="*/ 0 w 253187"/>
                  <a:gd name="connsiteY6" fmla="*/ 74918 h 89902"/>
                  <a:gd name="connsiteX7" fmla="*/ 0 w 253187"/>
                  <a:gd name="connsiteY7" fmla="*/ 14984 h 89902"/>
                  <a:gd name="connsiteX0" fmla="*/ 0 w 258099"/>
                  <a:gd name="connsiteY0" fmla="*/ 14984 h 89902"/>
                  <a:gd name="connsiteX1" fmla="*/ 14984 w 258099"/>
                  <a:gd name="connsiteY1" fmla="*/ 0 h 89902"/>
                  <a:gd name="connsiteX2" fmla="*/ 231087 w 258099"/>
                  <a:gd name="connsiteY2" fmla="*/ 0 h 89902"/>
                  <a:gd name="connsiteX3" fmla="*/ 231087 w 258099"/>
                  <a:gd name="connsiteY3" fmla="*/ 89902 h 89902"/>
                  <a:gd name="connsiteX4" fmla="*/ 14984 w 258099"/>
                  <a:gd name="connsiteY4" fmla="*/ 89902 h 89902"/>
                  <a:gd name="connsiteX5" fmla="*/ 0 w 258099"/>
                  <a:gd name="connsiteY5" fmla="*/ 74918 h 89902"/>
                  <a:gd name="connsiteX6" fmla="*/ 0 w 258099"/>
                  <a:gd name="connsiteY6" fmla="*/ 14984 h 89902"/>
                  <a:gd name="connsiteX0" fmla="*/ 0 w 237370"/>
                  <a:gd name="connsiteY0" fmla="*/ 14984 h 89902"/>
                  <a:gd name="connsiteX1" fmla="*/ 14984 w 237370"/>
                  <a:gd name="connsiteY1" fmla="*/ 0 h 89902"/>
                  <a:gd name="connsiteX2" fmla="*/ 231087 w 237370"/>
                  <a:gd name="connsiteY2" fmla="*/ 0 h 89902"/>
                  <a:gd name="connsiteX3" fmla="*/ 102091 w 237370"/>
                  <a:gd name="connsiteY3" fmla="*/ 87573 h 89902"/>
                  <a:gd name="connsiteX4" fmla="*/ 14984 w 237370"/>
                  <a:gd name="connsiteY4" fmla="*/ 89902 h 89902"/>
                  <a:gd name="connsiteX5" fmla="*/ 0 w 237370"/>
                  <a:gd name="connsiteY5" fmla="*/ 74918 h 89902"/>
                  <a:gd name="connsiteX6" fmla="*/ 0 w 237370"/>
                  <a:gd name="connsiteY6" fmla="*/ 14984 h 89902"/>
                  <a:gd name="connsiteX0" fmla="*/ 0 w 141367"/>
                  <a:gd name="connsiteY0" fmla="*/ 26222 h 101140"/>
                  <a:gd name="connsiteX1" fmla="*/ 14984 w 141367"/>
                  <a:gd name="connsiteY1" fmla="*/ 11238 h 101140"/>
                  <a:gd name="connsiteX2" fmla="*/ 122493 w 141367"/>
                  <a:gd name="connsiteY2" fmla="*/ 0 h 101140"/>
                  <a:gd name="connsiteX3" fmla="*/ 102091 w 141367"/>
                  <a:gd name="connsiteY3" fmla="*/ 98811 h 101140"/>
                  <a:gd name="connsiteX4" fmla="*/ 14984 w 141367"/>
                  <a:gd name="connsiteY4" fmla="*/ 101140 h 101140"/>
                  <a:gd name="connsiteX5" fmla="*/ 0 w 141367"/>
                  <a:gd name="connsiteY5" fmla="*/ 86156 h 101140"/>
                  <a:gd name="connsiteX6" fmla="*/ 0 w 141367"/>
                  <a:gd name="connsiteY6" fmla="*/ 26222 h 101140"/>
                  <a:gd name="connsiteX0" fmla="*/ 0 w 134001"/>
                  <a:gd name="connsiteY0" fmla="*/ 26222 h 101140"/>
                  <a:gd name="connsiteX1" fmla="*/ 14984 w 134001"/>
                  <a:gd name="connsiteY1" fmla="*/ 11238 h 101140"/>
                  <a:gd name="connsiteX2" fmla="*/ 122493 w 134001"/>
                  <a:gd name="connsiteY2" fmla="*/ 0 h 101140"/>
                  <a:gd name="connsiteX3" fmla="*/ 102091 w 134001"/>
                  <a:gd name="connsiteY3" fmla="*/ 98811 h 101140"/>
                  <a:gd name="connsiteX4" fmla="*/ 14984 w 134001"/>
                  <a:gd name="connsiteY4" fmla="*/ 101140 h 101140"/>
                  <a:gd name="connsiteX5" fmla="*/ 0 w 134001"/>
                  <a:gd name="connsiteY5" fmla="*/ 86156 h 101140"/>
                  <a:gd name="connsiteX6" fmla="*/ 0 w 134001"/>
                  <a:gd name="connsiteY6" fmla="*/ 26222 h 101140"/>
                  <a:gd name="connsiteX0" fmla="*/ 0 w 142486"/>
                  <a:gd name="connsiteY0" fmla="*/ 15892 h 90810"/>
                  <a:gd name="connsiteX1" fmla="*/ 14984 w 142486"/>
                  <a:gd name="connsiteY1" fmla="*/ 908 h 90810"/>
                  <a:gd name="connsiteX2" fmla="*/ 134114 w 142486"/>
                  <a:gd name="connsiteY2" fmla="*/ 0 h 90810"/>
                  <a:gd name="connsiteX3" fmla="*/ 102091 w 142486"/>
                  <a:gd name="connsiteY3" fmla="*/ 88481 h 90810"/>
                  <a:gd name="connsiteX4" fmla="*/ 14984 w 142486"/>
                  <a:gd name="connsiteY4" fmla="*/ 90810 h 90810"/>
                  <a:gd name="connsiteX5" fmla="*/ 0 w 142486"/>
                  <a:gd name="connsiteY5" fmla="*/ 75826 h 90810"/>
                  <a:gd name="connsiteX6" fmla="*/ 0 w 142486"/>
                  <a:gd name="connsiteY6" fmla="*/ 15892 h 90810"/>
                  <a:gd name="connsiteX0" fmla="*/ 0 w 140283"/>
                  <a:gd name="connsiteY0" fmla="*/ 15892 h 90810"/>
                  <a:gd name="connsiteX1" fmla="*/ 14984 w 140283"/>
                  <a:gd name="connsiteY1" fmla="*/ 908 h 90810"/>
                  <a:gd name="connsiteX2" fmla="*/ 134114 w 140283"/>
                  <a:gd name="connsiteY2" fmla="*/ 0 h 90810"/>
                  <a:gd name="connsiteX3" fmla="*/ 88663 w 140283"/>
                  <a:gd name="connsiteY3" fmla="*/ 84865 h 90810"/>
                  <a:gd name="connsiteX4" fmla="*/ 14984 w 140283"/>
                  <a:gd name="connsiteY4" fmla="*/ 90810 h 90810"/>
                  <a:gd name="connsiteX5" fmla="*/ 0 w 140283"/>
                  <a:gd name="connsiteY5" fmla="*/ 75826 h 90810"/>
                  <a:gd name="connsiteX6" fmla="*/ 0 w 140283"/>
                  <a:gd name="connsiteY6" fmla="*/ 15892 h 90810"/>
                  <a:gd name="connsiteX0" fmla="*/ 0 w 137958"/>
                  <a:gd name="connsiteY0" fmla="*/ 15892 h 90810"/>
                  <a:gd name="connsiteX1" fmla="*/ 14984 w 137958"/>
                  <a:gd name="connsiteY1" fmla="*/ 908 h 90810"/>
                  <a:gd name="connsiteX2" fmla="*/ 134114 w 137958"/>
                  <a:gd name="connsiteY2" fmla="*/ 0 h 90810"/>
                  <a:gd name="connsiteX3" fmla="*/ 88663 w 137958"/>
                  <a:gd name="connsiteY3" fmla="*/ 84865 h 90810"/>
                  <a:gd name="connsiteX4" fmla="*/ 14984 w 137958"/>
                  <a:gd name="connsiteY4" fmla="*/ 90810 h 90810"/>
                  <a:gd name="connsiteX5" fmla="*/ 0 w 137958"/>
                  <a:gd name="connsiteY5" fmla="*/ 75826 h 90810"/>
                  <a:gd name="connsiteX6" fmla="*/ 0 w 137958"/>
                  <a:gd name="connsiteY6" fmla="*/ 15892 h 90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58" h="90810">
                    <a:moveTo>
                      <a:pt x="0" y="15892"/>
                    </a:moveTo>
                    <a:cubicBezTo>
                      <a:pt x="0" y="7617"/>
                      <a:pt x="6709" y="908"/>
                      <a:pt x="14984" y="908"/>
                    </a:cubicBezTo>
                    <a:lnTo>
                      <a:pt x="134114" y="0"/>
                    </a:lnTo>
                    <a:cubicBezTo>
                      <a:pt x="153345" y="10464"/>
                      <a:pt x="94465" y="61745"/>
                      <a:pt x="88663" y="84865"/>
                    </a:cubicBezTo>
                    <a:lnTo>
                      <a:pt x="14984" y="90810"/>
                    </a:lnTo>
                    <a:cubicBezTo>
                      <a:pt x="6709" y="90810"/>
                      <a:pt x="0" y="84101"/>
                      <a:pt x="0" y="75826"/>
                    </a:cubicBezTo>
                    <a:lnTo>
                      <a:pt x="0" y="15892"/>
                    </a:lnTo>
                    <a:close/>
                  </a:path>
                </a:pathLst>
              </a:custGeom>
              <a:no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9238" name="Freeform: Shape 9237">
              <a:extLst>
                <a:ext uri="{FF2B5EF4-FFF2-40B4-BE49-F238E27FC236}">
                  <a16:creationId xmlns:a16="http://schemas.microsoft.com/office/drawing/2014/main" id="{7C20F2A1-9D45-4416-8FD6-46FD51E03C0D}"/>
                </a:ext>
              </a:extLst>
            </p:cNvPr>
            <p:cNvSpPr/>
            <p:nvPr/>
          </p:nvSpPr>
          <p:spPr bwMode="auto">
            <a:xfrm>
              <a:off x="3223920" y="1745791"/>
              <a:ext cx="642938" cy="680098"/>
            </a:xfrm>
            <a:custGeom>
              <a:avLst/>
              <a:gdLst>
                <a:gd name="connsiteX0" fmla="*/ 642938 w 642938"/>
                <a:gd name="connsiteY0" fmla="*/ 237172 h 680085"/>
                <a:gd name="connsiteX1" fmla="*/ 548641 w 642938"/>
                <a:gd name="connsiteY1" fmla="*/ 285750 h 680085"/>
                <a:gd name="connsiteX2" fmla="*/ 580073 w 642938"/>
                <a:gd name="connsiteY2" fmla="*/ 385762 h 680085"/>
                <a:gd name="connsiteX3" fmla="*/ 525781 w 642938"/>
                <a:gd name="connsiteY3" fmla="*/ 500062 h 680085"/>
                <a:gd name="connsiteX4" fmla="*/ 551498 w 642938"/>
                <a:gd name="connsiteY4" fmla="*/ 562927 h 680085"/>
                <a:gd name="connsiteX5" fmla="*/ 548641 w 642938"/>
                <a:gd name="connsiteY5" fmla="*/ 622935 h 680085"/>
                <a:gd name="connsiteX6" fmla="*/ 540068 w 642938"/>
                <a:gd name="connsiteY6" fmla="*/ 548640 h 680085"/>
                <a:gd name="connsiteX7" fmla="*/ 500063 w 642938"/>
                <a:gd name="connsiteY7" fmla="*/ 522922 h 680085"/>
                <a:gd name="connsiteX8" fmla="*/ 500063 w 642938"/>
                <a:gd name="connsiteY8" fmla="*/ 597217 h 680085"/>
                <a:gd name="connsiteX9" fmla="*/ 494348 w 642938"/>
                <a:gd name="connsiteY9" fmla="*/ 680085 h 680085"/>
                <a:gd name="connsiteX10" fmla="*/ 468631 w 642938"/>
                <a:gd name="connsiteY10" fmla="*/ 597217 h 680085"/>
                <a:gd name="connsiteX11" fmla="*/ 471488 w 642938"/>
                <a:gd name="connsiteY11" fmla="*/ 477202 h 680085"/>
                <a:gd name="connsiteX12" fmla="*/ 537211 w 642938"/>
                <a:gd name="connsiteY12" fmla="*/ 402907 h 680085"/>
                <a:gd name="connsiteX13" fmla="*/ 411481 w 642938"/>
                <a:gd name="connsiteY13" fmla="*/ 451485 h 680085"/>
                <a:gd name="connsiteX14" fmla="*/ 380048 w 642938"/>
                <a:gd name="connsiteY14" fmla="*/ 482917 h 680085"/>
                <a:gd name="connsiteX15" fmla="*/ 425768 w 642938"/>
                <a:gd name="connsiteY15" fmla="*/ 411480 h 680085"/>
                <a:gd name="connsiteX16" fmla="*/ 514351 w 642938"/>
                <a:gd name="connsiteY16" fmla="*/ 380047 h 680085"/>
                <a:gd name="connsiteX17" fmla="*/ 488633 w 642938"/>
                <a:gd name="connsiteY17" fmla="*/ 305752 h 680085"/>
                <a:gd name="connsiteX18" fmla="*/ 351473 w 642938"/>
                <a:gd name="connsiteY18" fmla="*/ 194310 h 680085"/>
                <a:gd name="connsiteX19" fmla="*/ 231458 w 642938"/>
                <a:gd name="connsiteY19" fmla="*/ 271462 h 680085"/>
                <a:gd name="connsiteX20" fmla="*/ 165736 w 642938"/>
                <a:gd name="connsiteY20" fmla="*/ 354330 h 680085"/>
                <a:gd name="connsiteX21" fmla="*/ 131446 w 642938"/>
                <a:gd name="connsiteY21" fmla="*/ 374332 h 680085"/>
                <a:gd name="connsiteX22" fmla="*/ 94298 w 642938"/>
                <a:gd name="connsiteY22" fmla="*/ 451485 h 680085"/>
                <a:gd name="connsiteX23" fmla="*/ 105728 w 642938"/>
                <a:gd name="connsiteY23" fmla="*/ 360045 h 680085"/>
                <a:gd name="connsiteX24" fmla="*/ 1 w 642938"/>
                <a:gd name="connsiteY24" fmla="*/ 368617 h 680085"/>
                <a:gd name="connsiteX25" fmla="*/ 108586 w 642938"/>
                <a:gd name="connsiteY25" fmla="*/ 334327 h 680085"/>
                <a:gd name="connsiteX26" fmla="*/ 174308 w 642938"/>
                <a:gd name="connsiteY26" fmla="*/ 285750 h 680085"/>
                <a:gd name="connsiteX27" fmla="*/ 85726 w 642938"/>
                <a:gd name="connsiteY27" fmla="*/ 262890 h 680085"/>
                <a:gd name="connsiteX28" fmla="*/ 191453 w 642938"/>
                <a:gd name="connsiteY28" fmla="*/ 257175 h 680085"/>
                <a:gd name="connsiteX29" fmla="*/ 260033 w 642938"/>
                <a:gd name="connsiteY29" fmla="*/ 182880 h 680085"/>
                <a:gd name="connsiteX30" fmla="*/ 360046 w 642938"/>
                <a:gd name="connsiteY30" fmla="*/ 151447 h 680085"/>
                <a:gd name="connsiteX31" fmla="*/ 342901 w 642938"/>
                <a:gd name="connsiteY31" fmla="*/ 125730 h 680085"/>
                <a:gd name="connsiteX32" fmla="*/ 342901 w 642938"/>
                <a:gd name="connsiteY32" fmla="*/ 125730 h 680085"/>
                <a:gd name="connsiteX33" fmla="*/ 245746 w 642938"/>
                <a:gd name="connsiteY33" fmla="*/ 100012 h 680085"/>
                <a:gd name="connsiteX34" fmla="*/ 134303 w 642938"/>
                <a:gd name="connsiteY34" fmla="*/ 125730 h 680085"/>
                <a:gd name="connsiteX35" fmla="*/ 231458 w 642938"/>
                <a:gd name="connsiteY35" fmla="*/ 77152 h 680085"/>
                <a:gd name="connsiteX36" fmla="*/ 211456 w 642938"/>
                <a:gd name="connsiteY36" fmla="*/ 48577 h 680085"/>
                <a:gd name="connsiteX37" fmla="*/ 282893 w 642938"/>
                <a:gd name="connsiteY37" fmla="*/ 85725 h 680085"/>
                <a:gd name="connsiteX38" fmla="*/ 365761 w 642938"/>
                <a:gd name="connsiteY38" fmla="*/ 68580 h 680085"/>
                <a:gd name="connsiteX39" fmla="*/ 308611 w 642938"/>
                <a:gd name="connsiteY39" fmla="*/ 0 h 680085"/>
                <a:gd name="connsiteX0" fmla="*/ 642938 w 642938"/>
                <a:gd name="connsiteY0" fmla="*/ 237172 h 680098"/>
                <a:gd name="connsiteX1" fmla="*/ 548641 w 642938"/>
                <a:gd name="connsiteY1" fmla="*/ 285750 h 680098"/>
                <a:gd name="connsiteX2" fmla="*/ 580073 w 642938"/>
                <a:gd name="connsiteY2" fmla="*/ 385762 h 680098"/>
                <a:gd name="connsiteX3" fmla="*/ 525781 w 642938"/>
                <a:gd name="connsiteY3" fmla="*/ 500062 h 680098"/>
                <a:gd name="connsiteX4" fmla="*/ 551498 w 642938"/>
                <a:gd name="connsiteY4" fmla="*/ 562927 h 680098"/>
                <a:gd name="connsiteX5" fmla="*/ 548641 w 642938"/>
                <a:gd name="connsiteY5" fmla="*/ 622935 h 680098"/>
                <a:gd name="connsiteX6" fmla="*/ 540068 w 642938"/>
                <a:gd name="connsiteY6" fmla="*/ 548640 h 680098"/>
                <a:gd name="connsiteX7" fmla="*/ 500063 w 642938"/>
                <a:gd name="connsiteY7" fmla="*/ 522922 h 680098"/>
                <a:gd name="connsiteX8" fmla="*/ 488633 w 642938"/>
                <a:gd name="connsiteY8" fmla="*/ 591502 h 680098"/>
                <a:gd name="connsiteX9" fmla="*/ 494348 w 642938"/>
                <a:gd name="connsiteY9" fmla="*/ 680085 h 680098"/>
                <a:gd name="connsiteX10" fmla="*/ 468631 w 642938"/>
                <a:gd name="connsiteY10" fmla="*/ 597217 h 680098"/>
                <a:gd name="connsiteX11" fmla="*/ 471488 w 642938"/>
                <a:gd name="connsiteY11" fmla="*/ 477202 h 680098"/>
                <a:gd name="connsiteX12" fmla="*/ 537211 w 642938"/>
                <a:gd name="connsiteY12" fmla="*/ 402907 h 680098"/>
                <a:gd name="connsiteX13" fmla="*/ 411481 w 642938"/>
                <a:gd name="connsiteY13" fmla="*/ 451485 h 680098"/>
                <a:gd name="connsiteX14" fmla="*/ 380048 w 642938"/>
                <a:gd name="connsiteY14" fmla="*/ 482917 h 680098"/>
                <a:gd name="connsiteX15" fmla="*/ 425768 w 642938"/>
                <a:gd name="connsiteY15" fmla="*/ 411480 h 680098"/>
                <a:gd name="connsiteX16" fmla="*/ 514351 w 642938"/>
                <a:gd name="connsiteY16" fmla="*/ 380047 h 680098"/>
                <a:gd name="connsiteX17" fmla="*/ 488633 w 642938"/>
                <a:gd name="connsiteY17" fmla="*/ 305752 h 680098"/>
                <a:gd name="connsiteX18" fmla="*/ 351473 w 642938"/>
                <a:gd name="connsiteY18" fmla="*/ 194310 h 680098"/>
                <a:gd name="connsiteX19" fmla="*/ 231458 w 642938"/>
                <a:gd name="connsiteY19" fmla="*/ 271462 h 680098"/>
                <a:gd name="connsiteX20" fmla="*/ 165736 w 642938"/>
                <a:gd name="connsiteY20" fmla="*/ 354330 h 680098"/>
                <a:gd name="connsiteX21" fmla="*/ 131446 w 642938"/>
                <a:gd name="connsiteY21" fmla="*/ 374332 h 680098"/>
                <a:gd name="connsiteX22" fmla="*/ 94298 w 642938"/>
                <a:gd name="connsiteY22" fmla="*/ 451485 h 680098"/>
                <a:gd name="connsiteX23" fmla="*/ 105728 w 642938"/>
                <a:gd name="connsiteY23" fmla="*/ 360045 h 680098"/>
                <a:gd name="connsiteX24" fmla="*/ 1 w 642938"/>
                <a:gd name="connsiteY24" fmla="*/ 368617 h 680098"/>
                <a:gd name="connsiteX25" fmla="*/ 108586 w 642938"/>
                <a:gd name="connsiteY25" fmla="*/ 334327 h 680098"/>
                <a:gd name="connsiteX26" fmla="*/ 174308 w 642938"/>
                <a:gd name="connsiteY26" fmla="*/ 285750 h 680098"/>
                <a:gd name="connsiteX27" fmla="*/ 85726 w 642938"/>
                <a:gd name="connsiteY27" fmla="*/ 262890 h 680098"/>
                <a:gd name="connsiteX28" fmla="*/ 191453 w 642938"/>
                <a:gd name="connsiteY28" fmla="*/ 257175 h 680098"/>
                <a:gd name="connsiteX29" fmla="*/ 260033 w 642938"/>
                <a:gd name="connsiteY29" fmla="*/ 182880 h 680098"/>
                <a:gd name="connsiteX30" fmla="*/ 360046 w 642938"/>
                <a:gd name="connsiteY30" fmla="*/ 151447 h 680098"/>
                <a:gd name="connsiteX31" fmla="*/ 342901 w 642938"/>
                <a:gd name="connsiteY31" fmla="*/ 125730 h 680098"/>
                <a:gd name="connsiteX32" fmla="*/ 342901 w 642938"/>
                <a:gd name="connsiteY32" fmla="*/ 125730 h 680098"/>
                <a:gd name="connsiteX33" fmla="*/ 245746 w 642938"/>
                <a:gd name="connsiteY33" fmla="*/ 100012 h 680098"/>
                <a:gd name="connsiteX34" fmla="*/ 134303 w 642938"/>
                <a:gd name="connsiteY34" fmla="*/ 125730 h 680098"/>
                <a:gd name="connsiteX35" fmla="*/ 231458 w 642938"/>
                <a:gd name="connsiteY35" fmla="*/ 77152 h 680098"/>
                <a:gd name="connsiteX36" fmla="*/ 211456 w 642938"/>
                <a:gd name="connsiteY36" fmla="*/ 48577 h 680098"/>
                <a:gd name="connsiteX37" fmla="*/ 282893 w 642938"/>
                <a:gd name="connsiteY37" fmla="*/ 85725 h 680098"/>
                <a:gd name="connsiteX38" fmla="*/ 365761 w 642938"/>
                <a:gd name="connsiteY38" fmla="*/ 68580 h 680098"/>
                <a:gd name="connsiteX39" fmla="*/ 308611 w 642938"/>
                <a:gd name="connsiteY39" fmla="*/ 0 h 680098"/>
                <a:gd name="connsiteX0" fmla="*/ 642938 w 642938"/>
                <a:gd name="connsiteY0" fmla="*/ 237172 h 680098"/>
                <a:gd name="connsiteX1" fmla="*/ 548641 w 642938"/>
                <a:gd name="connsiteY1" fmla="*/ 285750 h 680098"/>
                <a:gd name="connsiteX2" fmla="*/ 580073 w 642938"/>
                <a:gd name="connsiteY2" fmla="*/ 385762 h 680098"/>
                <a:gd name="connsiteX3" fmla="*/ 525781 w 642938"/>
                <a:gd name="connsiteY3" fmla="*/ 500062 h 680098"/>
                <a:gd name="connsiteX4" fmla="*/ 551498 w 642938"/>
                <a:gd name="connsiteY4" fmla="*/ 562927 h 680098"/>
                <a:gd name="connsiteX5" fmla="*/ 548641 w 642938"/>
                <a:gd name="connsiteY5" fmla="*/ 622935 h 680098"/>
                <a:gd name="connsiteX6" fmla="*/ 525781 w 642938"/>
                <a:gd name="connsiteY6" fmla="*/ 557212 h 680098"/>
                <a:gd name="connsiteX7" fmla="*/ 500063 w 642938"/>
                <a:gd name="connsiteY7" fmla="*/ 522922 h 680098"/>
                <a:gd name="connsiteX8" fmla="*/ 488633 w 642938"/>
                <a:gd name="connsiteY8" fmla="*/ 591502 h 680098"/>
                <a:gd name="connsiteX9" fmla="*/ 494348 w 642938"/>
                <a:gd name="connsiteY9" fmla="*/ 680085 h 680098"/>
                <a:gd name="connsiteX10" fmla="*/ 468631 w 642938"/>
                <a:gd name="connsiteY10" fmla="*/ 597217 h 680098"/>
                <a:gd name="connsiteX11" fmla="*/ 471488 w 642938"/>
                <a:gd name="connsiteY11" fmla="*/ 477202 h 680098"/>
                <a:gd name="connsiteX12" fmla="*/ 537211 w 642938"/>
                <a:gd name="connsiteY12" fmla="*/ 402907 h 680098"/>
                <a:gd name="connsiteX13" fmla="*/ 411481 w 642938"/>
                <a:gd name="connsiteY13" fmla="*/ 451485 h 680098"/>
                <a:gd name="connsiteX14" fmla="*/ 380048 w 642938"/>
                <a:gd name="connsiteY14" fmla="*/ 482917 h 680098"/>
                <a:gd name="connsiteX15" fmla="*/ 425768 w 642938"/>
                <a:gd name="connsiteY15" fmla="*/ 411480 h 680098"/>
                <a:gd name="connsiteX16" fmla="*/ 514351 w 642938"/>
                <a:gd name="connsiteY16" fmla="*/ 380047 h 680098"/>
                <a:gd name="connsiteX17" fmla="*/ 488633 w 642938"/>
                <a:gd name="connsiteY17" fmla="*/ 305752 h 680098"/>
                <a:gd name="connsiteX18" fmla="*/ 351473 w 642938"/>
                <a:gd name="connsiteY18" fmla="*/ 194310 h 680098"/>
                <a:gd name="connsiteX19" fmla="*/ 231458 w 642938"/>
                <a:gd name="connsiteY19" fmla="*/ 271462 h 680098"/>
                <a:gd name="connsiteX20" fmla="*/ 165736 w 642938"/>
                <a:gd name="connsiteY20" fmla="*/ 354330 h 680098"/>
                <a:gd name="connsiteX21" fmla="*/ 131446 w 642938"/>
                <a:gd name="connsiteY21" fmla="*/ 374332 h 680098"/>
                <a:gd name="connsiteX22" fmla="*/ 94298 w 642938"/>
                <a:gd name="connsiteY22" fmla="*/ 451485 h 680098"/>
                <a:gd name="connsiteX23" fmla="*/ 105728 w 642938"/>
                <a:gd name="connsiteY23" fmla="*/ 360045 h 680098"/>
                <a:gd name="connsiteX24" fmla="*/ 1 w 642938"/>
                <a:gd name="connsiteY24" fmla="*/ 368617 h 680098"/>
                <a:gd name="connsiteX25" fmla="*/ 108586 w 642938"/>
                <a:gd name="connsiteY25" fmla="*/ 334327 h 680098"/>
                <a:gd name="connsiteX26" fmla="*/ 174308 w 642938"/>
                <a:gd name="connsiteY26" fmla="*/ 285750 h 680098"/>
                <a:gd name="connsiteX27" fmla="*/ 85726 w 642938"/>
                <a:gd name="connsiteY27" fmla="*/ 262890 h 680098"/>
                <a:gd name="connsiteX28" fmla="*/ 191453 w 642938"/>
                <a:gd name="connsiteY28" fmla="*/ 257175 h 680098"/>
                <a:gd name="connsiteX29" fmla="*/ 260033 w 642938"/>
                <a:gd name="connsiteY29" fmla="*/ 182880 h 680098"/>
                <a:gd name="connsiteX30" fmla="*/ 360046 w 642938"/>
                <a:gd name="connsiteY30" fmla="*/ 151447 h 680098"/>
                <a:gd name="connsiteX31" fmla="*/ 342901 w 642938"/>
                <a:gd name="connsiteY31" fmla="*/ 125730 h 680098"/>
                <a:gd name="connsiteX32" fmla="*/ 342901 w 642938"/>
                <a:gd name="connsiteY32" fmla="*/ 125730 h 680098"/>
                <a:gd name="connsiteX33" fmla="*/ 245746 w 642938"/>
                <a:gd name="connsiteY33" fmla="*/ 100012 h 680098"/>
                <a:gd name="connsiteX34" fmla="*/ 134303 w 642938"/>
                <a:gd name="connsiteY34" fmla="*/ 125730 h 680098"/>
                <a:gd name="connsiteX35" fmla="*/ 231458 w 642938"/>
                <a:gd name="connsiteY35" fmla="*/ 77152 h 680098"/>
                <a:gd name="connsiteX36" fmla="*/ 211456 w 642938"/>
                <a:gd name="connsiteY36" fmla="*/ 48577 h 680098"/>
                <a:gd name="connsiteX37" fmla="*/ 282893 w 642938"/>
                <a:gd name="connsiteY37" fmla="*/ 85725 h 680098"/>
                <a:gd name="connsiteX38" fmla="*/ 365761 w 642938"/>
                <a:gd name="connsiteY38" fmla="*/ 68580 h 680098"/>
                <a:gd name="connsiteX39" fmla="*/ 308611 w 642938"/>
                <a:gd name="connsiteY39" fmla="*/ 0 h 680098"/>
                <a:gd name="connsiteX0" fmla="*/ 642938 w 642938"/>
                <a:gd name="connsiteY0" fmla="*/ 211455 h 654381"/>
                <a:gd name="connsiteX1" fmla="*/ 548641 w 642938"/>
                <a:gd name="connsiteY1" fmla="*/ 260033 h 654381"/>
                <a:gd name="connsiteX2" fmla="*/ 580073 w 642938"/>
                <a:gd name="connsiteY2" fmla="*/ 360045 h 654381"/>
                <a:gd name="connsiteX3" fmla="*/ 525781 w 642938"/>
                <a:gd name="connsiteY3" fmla="*/ 474345 h 654381"/>
                <a:gd name="connsiteX4" fmla="*/ 551498 w 642938"/>
                <a:gd name="connsiteY4" fmla="*/ 537210 h 654381"/>
                <a:gd name="connsiteX5" fmla="*/ 548641 w 642938"/>
                <a:gd name="connsiteY5" fmla="*/ 597218 h 654381"/>
                <a:gd name="connsiteX6" fmla="*/ 525781 w 642938"/>
                <a:gd name="connsiteY6" fmla="*/ 531495 h 654381"/>
                <a:gd name="connsiteX7" fmla="*/ 500063 w 642938"/>
                <a:gd name="connsiteY7" fmla="*/ 497205 h 654381"/>
                <a:gd name="connsiteX8" fmla="*/ 488633 w 642938"/>
                <a:gd name="connsiteY8" fmla="*/ 565785 h 654381"/>
                <a:gd name="connsiteX9" fmla="*/ 494348 w 642938"/>
                <a:gd name="connsiteY9" fmla="*/ 654368 h 654381"/>
                <a:gd name="connsiteX10" fmla="*/ 468631 w 642938"/>
                <a:gd name="connsiteY10" fmla="*/ 571500 h 654381"/>
                <a:gd name="connsiteX11" fmla="*/ 471488 w 642938"/>
                <a:gd name="connsiteY11" fmla="*/ 451485 h 654381"/>
                <a:gd name="connsiteX12" fmla="*/ 537211 w 642938"/>
                <a:gd name="connsiteY12" fmla="*/ 377190 h 654381"/>
                <a:gd name="connsiteX13" fmla="*/ 411481 w 642938"/>
                <a:gd name="connsiteY13" fmla="*/ 425768 h 654381"/>
                <a:gd name="connsiteX14" fmla="*/ 380048 w 642938"/>
                <a:gd name="connsiteY14" fmla="*/ 457200 h 654381"/>
                <a:gd name="connsiteX15" fmla="*/ 425768 w 642938"/>
                <a:gd name="connsiteY15" fmla="*/ 385763 h 654381"/>
                <a:gd name="connsiteX16" fmla="*/ 514351 w 642938"/>
                <a:gd name="connsiteY16" fmla="*/ 354330 h 654381"/>
                <a:gd name="connsiteX17" fmla="*/ 488633 w 642938"/>
                <a:gd name="connsiteY17" fmla="*/ 280035 h 654381"/>
                <a:gd name="connsiteX18" fmla="*/ 351473 w 642938"/>
                <a:gd name="connsiteY18" fmla="*/ 168593 h 654381"/>
                <a:gd name="connsiteX19" fmla="*/ 231458 w 642938"/>
                <a:gd name="connsiteY19" fmla="*/ 245745 h 654381"/>
                <a:gd name="connsiteX20" fmla="*/ 165736 w 642938"/>
                <a:gd name="connsiteY20" fmla="*/ 328613 h 654381"/>
                <a:gd name="connsiteX21" fmla="*/ 131446 w 642938"/>
                <a:gd name="connsiteY21" fmla="*/ 348615 h 654381"/>
                <a:gd name="connsiteX22" fmla="*/ 94298 w 642938"/>
                <a:gd name="connsiteY22" fmla="*/ 425768 h 654381"/>
                <a:gd name="connsiteX23" fmla="*/ 105728 w 642938"/>
                <a:gd name="connsiteY23" fmla="*/ 334328 h 654381"/>
                <a:gd name="connsiteX24" fmla="*/ 1 w 642938"/>
                <a:gd name="connsiteY24" fmla="*/ 342900 h 654381"/>
                <a:gd name="connsiteX25" fmla="*/ 108586 w 642938"/>
                <a:gd name="connsiteY25" fmla="*/ 308610 h 654381"/>
                <a:gd name="connsiteX26" fmla="*/ 174308 w 642938"/>
                <a:gd name="connsiteY26" fmla="*/ 260033 h 654381"/>
                <a:gd name="connsiteX27" fmla="*/ 85726 w 642938"/>
                <a:gd name="connsiteY27" fmla="*/ 237173 h 654381"/>
                <a:gd name="connsiteX28" fmla="*/ 191453 w 642938"/>
                <a:gd name="connsiteY28" fmla="*/ 231458 h 654381"/>
                <a:gd name="connsiteX29" fmla="*/ 260033 w 642938"/>
                <a:gd name="connsiteY29" fmla="*/ 157163 h 654381"/>
                <a:gd name="connsiteX30" fmla="*/ 360046 w 642938"/>
                <a:gd name="connsiteY30" fmla="*/ 125730 h 654381"/>
                <a:gd name="connsiteX31" fmla="*/ 342901 w 642938"/>
                <a:gd name="connsiteY31" fmla="*/ 100013 h 654381"/>
                <a:gd name="connsiteX32" fmla="*/ 342901 w 642938"/>
                <a:gd name="connsiteY32" fmla="*/ 100013 h 654381"/>
                <a:gd name="connsiteX33" fmla="*/ 245746 w 642938"/>
                <a:gd name="connsiteY33" fmla="*/ 74295 h 654381"/>
                <a:gd name="connsiteX34" fmla="*/ 134303 w 642938"/>
                <a:gd name="connsiteY34" fmla="*/ 100013 h 654381"/>
                <a:gd name="connsiteX35" fmla="*/ 231458 w 642938"/>
                <a:gd name="connsiteY35" fmla="*/ 51435 h 654381"/>
                <a:gd name="connsiteX36" fmla="*/ 211456 w 642938"/>
                <a:gd name="connsiteY36" fmla="*/ 22860 h 654381"/>
                <a:gd name="connsiteX37" fmla="*/ 282893 w 642938"/>
                <a:gd name="connsiteY37" fmla="*/ 60008 h 654381"/>
                <a:gd name="connsiteX38" fmla="*/ 365761 w 642938"/>
                <a:gd name="connsiteY38" fmla="*/ 42863 h 654381"/>
                <a:gd name="connsiteX39" fmla="*/ 265748 w 642938"/>
                <a:gd name="connsiteY39" fmla="*/ 0 h 654381"/>
                <a:gd name="connsiteX0" fmla="*/ 642938 w 642938"/>
                <a:gd name="connsiteY0" fmla="*/ 237172 h 680098"/>
                <a:gd name="connsiteX1" fmla="*/ 548641 w 642938"/>
                <a:gd name="connsiteY1" fmla="*/ 285750 h 680098"/>
                <a:gd name="connsiteX2" fmla="*/ 580073 w 642938"/>
                <a:gd name="connsiteY2" fmla="*/ 385762 h 680098"/>
                <a:gd name="connsiteX3" fmla="*/ 525781 w 642938"/>
                <a:gd name="connsiteY3" fmla="*/ 500062 h 680098"/>
                <a:gd name="connsiteX4" fmla="*/ 551498 w 642938"/>
                <a:gd name="connsiteY4" fmla="*/ 562927 h 680098"/>
                <a:gd name="connsiteX5" fmla="*/ 548641 w 642938"/>
                <a:gd name="connsiteY5" fmla="*/ 622935 h 680098"/>
                <a:gd name="connsiteX6" fmla="*/ 525781 w 642938"/>
                <a:gd name="connsiteY6" fmla="*/ 557212 h 680098"/>
                <a:gd name="connsiteX7" fmla="*/ 500063 w 642938"/>
                <a:gd name="connsiteY7" fmla="*/ 522922 h 680098"/>
                <a:gd name="connsiteX8" fmla="*/ 488633 w 642938"/>
                <a:gd name="connsiteY8" fmla="*/ 591502 h 680098"/>
                <a:gd name="connsiteX9" fmla="*/ 494348 w 642938"/>
                <a:gd name="connsiteY9" fmla="*/ 680085 h 680098"/>
                <a:gd name="connsiteX10" fmla="*/ 468631 w 642938"/>
                <a:gd name="connsiteY10" fmla="*/ 597217 h 680098"/>
                <a:gd name="connsiteX11" fmla="*/ 471488 w 642938"/>
                <a:gd name="connsiteY11" fmla="*/ 477202 h 680098"/>
                <a:gd name="connsiteX12" fmla="*/ 537211 w 642938"/>
                <a:gd name="connsiteY12" fmla="*/ 402907 h 680098"/>
                <a:gd name="connsiteX13" fmla="*/ 411481 w 642938"/>
                <a:gd name="connsiteY13" fmla="*/ 451485 h 680098"/>
                <a:gd name="connsiteX14" fmla="*/ 380048 w 642938"/>
                <a:gd name="connsiteY14" fmla="*/ 482917 h 680098"/>
                <a:gd name="connsiteX15" fmla="*/ 425768 w 642938"/>
                <a:gd name="connsiteY15" fmla="*/ 411480 h 680098"/>
                <a:gd name="connsiteX16" fmla="*/ 514351 w 642938"/>
                <a:gd name="connsiteY16" fmla="*/ 380047 h 680098"/>
                <a:gd name="connsiteX17" fmla="*/ 488633 w 642938"/>
                <a:gd name="connsiteY17" fmla="*/ 305752 h 680098"/>
                <a:gd name="connsiteX18" fmla="*/ 351473 w 642938"/>
                <a:gd name="connsiteY18" fmla="*/ 194310 h 680098"/>
                <a:gd name="connsiteX19" fmla="*/ 231458 w 642938"/>
                <a:gd name="connsiteY19" fmla="*/ 271462 h 680098"/>
                <a:gd name="connsiteX20" fmla="*/ 165736 w 642938"/>
                <a:gd name="connsiteY20" fmla="*/ 354330 h 680098"/>
                <a:gd name="connsiteX21" fmla="*/ 131446 w 642938"/>
                <a:gd name="connsiteY21" fmla="*/ 374332 h 680098"/>
                <a:gd name="connsiteX22" fmla="*/ 94298 w 642938"/>
                <a:gd name="connsiteY22" fmla="*/ 451485 h 680098"/>
                <a:gd name="connsiteX23" fmla="*/ 105728 w 642938"/>
                <a:gd name="connsiteY23" fmla="*/ 360045 h 680098"/>
                <a:gd name="connsiteX24" fmla="*/ 1 w 642938"/>
                <a:gd name="connsiteY24" fmla="*/ 368617 h 680098"/>
                <a:gd name="connsiteX25" fmla="*/ 108586 w 642938"/>
                <a:gd name="connsiteY25" fmla="*/ 334327 h 680098"/>
                <a:gd name="connsiteX26" fmla="*/ 174308 w 642938"/>
                <a:gd name="connsiteY26" fmla="*/ 285750 h 680098"/>
                <a:gd name="connsiteX27" fmla="*/ 85726 w 642938"/>
                <a:gd name="connsiteY27" fmla="*/ 262890 h 680098"/>
                <a:gd name="connsiteX28" fmla="*/ 191453 w 642938"/>
                <a:gd name="connsiteY28" fmla="*/ 257175 h 680098"/>
                <a:gd name="connsiteX29" fmla="*/ 260033 w 642938"/>
                <a:gd name="connsiteY29" fmla="*/ 182880 h 680098"/>
                <a:gd name="connsiteX30" fmla="*/ 360046 w 642938"/>
                <a:gd name="connsiteY30" fmla="*/ 151447 h 680098"/>
                <a:gd name="connsiteX31" fmla="*/ 342901 w 642938"/>
                <a:gd name="connsiteY31" fmla="*/ 125730 h 680098"/>
                <a:gd name="connsiteX32" fmla="*/ 342901 w 642938"/>
                <a:gd name="connsiteY32" fmla="*/ 125730 h 680098"/>
                <a:gd name="connsiteX33" fmla="*/ 245746 w 642938"/>
                <a:gd name="connsiteY33" fmla="*/ 100012 h 680098"/>
                <a:gd name="connsiteX34" fmla="*/ 134303 w 642938"/>
                <a:gd name="connsiteY34" fmla="*/ 125730 h 680098"/>
                <a:gd name="connsiteX35" fmla="*/ 231458 w 642938"/>
                <a:gd name="connsiteY35" fmla="*/ 77152 h 680098"/>
                <a:gd name="connsiteX36" fmla="*/ 211456 w 642938"/>
                <a:gd name="connsiteY36" fmla="*/ 48577 h 680098"/>
                <a:gd name="connsiteX37" fmla="*/ 282893 w 642938"/>
                <a:gd name="connsiteY37" fmla="*/ 85725 h 680098"/>
                <a:gd name="connsiteX38" fmla="*/ 365761 w 642938"/>
                <a:gd name="connsiteY38" fmla="*/ 68580 h 680098"/>
                <a:gd name="connsiteX39" fmla="*/ 300038 w 642938"/>
                <a:gd name="connsiteY39" fmla="*/ 0 h 680098"/>
                <a:gd name="connsiteX0" fmla="*/ 642938 w 642938"/>
                <a:gd name="connsiteY0" fmla="*/ 237172 h 680098"/>
                <a:gd name="connsiteX1" fmla="*/ 548641 w 642938"/>
                <a:gd name="connsiteY1" fmla="*/ 285750 h 680098"/>
                <a:gd name="connsiteX2" fmla="*/ 580073 w 642938"/>
                <a:gd name="connsiteY2" fmla="*/ 385762 h 680098"/>
                <a:gd name="connsiteX3" fmla="*/ 525781 w 642938"/>
                <a:gd name="connsiteY3" fmla="*/ 500062 h 680098"/>
                <a:gd name="connsiteX4" fmla="*/ 551498 w 642938"/>
                <a:gd name="connsiteY4" fmla="*/ 562927 h 680098"/>
                <a:gd name="connsiteX5" fmla="*/ 548641 w 642938"/>
                <a:gd name="connsiteY5" fmla="*/ 622935 h 680098"/>
                <a:gd name="connsiteX6" fmla="*/ 525781 w 642938"/>
                <a:gd name="connsiteY6" fmla="*/ 557212 h 680098"/>
                <a:gd name="connsiteX7" fmla="*/ 500063 w 642938"/>
                <a:gd name="connsiteY7" fmla="*/ 522922 h 680098"/>
                <a:gd name="connsiteX8" fmla="*/ 488633 w 642938"/>
                <a:gd name="connsiteY8" fmla="*/ 591502 h 680098"/>
                <a:gd name="connsiteX9" fmla="*/ 494348 w 642938"/>
                <a:gd name="connsiteY9" fmla="*/ 680085 h 680098"/>
                <a:gd name="connsiteX10" fmla="*/ 468631 w 642938"/>
                <a:gd name="connsiteY10" fmla="*/ 597217 h 680098"/>
                <a:gd name="connsiteX11" fmla="*/ 471488 w 642938"/>
                <a:gd name="connsiteY11" fmla="*/ 477202 h 680098"/>
                <a:gd name="connsiteX12" fmla="*/ 537211 w 642938"/>
                <a:gd name="connsiteY12" fmla="*/ 402907 h 680098"/>
                <a:gd name="connsiteX13" fmla="*/ 411481 w 642938"/>
                <a:gd name="connsiteY13" fmla="*/ 451485 h 680098"/>
                <a:gd name="connsiteX14" fmla="*/ 380048 w 642938"/>
                <a:gd name="connsiteY14" fmla="*/ 482917 h 680098"/>
                <a:gd name="connsiteX15" fmla="*/ 425768 w 642938"/>
                <a:gd name="connsiteY15" fmla="*/ 411480 h 680098"/>
                <a:gd name="connsiteX16" fmla="*/ 514351 w 642938"/>
                <a:gd name="connsiteY16" fmla="*/ 380047 h 680098"/>
                <a:gd name="connsiteX17" fmla="*/ 488633 w 642938"/>
                <a:gd name="connsiteY17" fmla="*/ 305752 h 680098"/>
                <a:gd name="connsiteX18" fmla="*/ 351473 w 642938"/>
                <a:gd name="connsiteY18" fmla="*/ 194310 h 680098"/>
                <a:gd name="connsiteX19" fmla="*/ 231458 w 642938"/>
                <a:gd name="connsiteY19" fmla="*/ 271462 h 680098"/>
                <a:gd name="connsiteX20" fmla="*/ 165736 w 642938"/>
                <a:gd name="connsiteY20" fmla="*/ 354330 h 680098"/>
                <a:gd name="connsiteX21" fmla="*/ 131446 w 642938"/>
                <a:gd name="connsiteY21" fmla="*/ 374332 h 680098"/>
                <a:gd name="connsiteX22" fmla="*/ 94298 w 642938"/>
                <a:gd name="connsiteY22" fmla="*/ 451485 h 680098"/>
                <a:gd name="connsiteX23" fmla="*/ 105728 w 642938"/>
                <a:gd name="connsiteY23" fmla="*/ 360045 h 680098"/>
                <a:gd name="connsiteX24" fmla="*/ 1 w 642938"/>
                <a:gd name="connsiteY24" fmla="*/ 368617 h 680098"/>
                <a:gd name="connsiteX25" fmla="*/ 108586 w 642938"/>
                <a:gd name="connsiteY25" fmla="*/ 334327 h 680098"/>
                <a:gd name="connsiteX26" fmla="*/ 174308 w 642938"/>
                <a:gd name="connsiteY26" fmla="*/ 285750 h 680098"/>
                <a:gd name="connsiteX27" fmla="*/ 85726 w 642938"/>
                <a:gd name="connsiteY27" fmla="*/ 262890 h 680098"/>
                <a:gd name="connsiteX28" fmla="*/ 191453 w 642938"/>
                <a:gd name="connsiteY28" fmla="*/ 257175 h 680098"/>
                <a:gd name="connsiteX29" fmla="*/ 260033 w 642938"/>
                <a:gd name="connsiteY29" fmla="*/ 182880 h 680098"/>
                <a:gd name="connsiteX30" fmla="*/ 360046 w 642938"/>
                <a:gd name="connsiteY30" fmla="*/ 151447 h 680098"/>
                <a:gd name="connsiteX31" fmla="*/ 342901 w 642938"/>
                <a:gd name="connsiteY31" fmla="*/ 125730 h 680098"/>
                <a:gd name="connsiteX32" fmla="*/ 342901 w 642938"/>
                <a:gd name="connsiteY32" fmla="*/ 125730 h 680098"/>
                <a:gd name="connsiteX33" fmla="*/ 245746 w 642938"/>
                <a:gd name="connsiteY33" fmla="*/ 100012 h 680098"/>
                <a:gd name="connsiteX34" fmla="*/ 134303 w 642938"/>
                <a:gd name="connsiteY34" fmla="*/ 125730 h 680098"/>
                <a:gd name="connsiteX35" fmla="*/ 231458 w 642938"/>
                <a:gd name="connsiteY35" fmla="*/ 77152 h 680098"/>
                <a:gd name="connsiteX36" fmla="*/ 211456 w 642938"/>
                <a:gd name="connsiteY36" fmla="*/ 48577 h 680098"/>
                <a:gd name="connsiteX37" fmla="*/ 282893 w 642938"/>
                <a:gd name="connsiteY37" fmla="*/ 85725 h 680098"/>
                <a:gd name="connsiteX38" fmla="*/ 365761 w 642938"/>
                <a:gd name="connsiteY38" fmla="*/ 68580 h 680098"/>
                <a:gd name="connsiteX39" fmla="*/ 300038 w 642938"/>
                <a:gd name="connsiteY39" fmla="*/ 0 h 680098"/>
                <a:gd name="connsiteX40" fmla="*/ 642938 w 642938"/>
                <a:gd name="connsiteY40" fmla="*/ 237172 h 680098"/>
                <a:gd name="connsiteX0" fmla="*/ 642938 w 642938"/>
                <a:gd name="connsiteY0" fmla="*/ 237172 h 680098"/>
                <a:gd name="connsiteX1" fmla="*/ 548641 w 642938"/>
                <a:gd name="connsiteY1" fmla="*/ 285750 h 680098"/>
                <a:gd name="connsiteX2" fmla="*/ 580073 w 642938"/>
                <a:gd name="connsiteY2" fmla="*/ 385762 h 680098"/>
                <a:gd name="connsiteX3" fmla="*/ 525781 w 642938"/>
                <a:gd name="connsiteY3" fmla="*/ 500062 h 680098"/>
                <a:gd name="connsiteX4" fmla="*/ 551498 w 642938"/>
                <a:gd name="connsiteY4" fmla="*/ 562927 h 680098"/>
                <a:gd name="connsiteX5" fmla="*/ 548641 w 642938"/>
                <a:gd name="connsiteY5" fmla="*/ 622935 h 680098"/>
                <a:gd name="connsiteX6" fmla="*/ 525781 w 642938"/>
                <a:gd name="connsiteY6" fmla="*/ 557212 h 680098"/>
                <a:gd name="connsiteX7" fmla="*/ 500063 w 642938"/>
                <a:gd name="connsiteY7" fmla="*/ 522922 h 680098"/>
                <a:gd name="connsiteX8" fmla="*/ 488633 w 642938"/>
                <a:gd name="connsiteY8" fmla="*/ 591502 h 680098"/>
                <a:gd name="connsiteX9" fmla="*/ 494348 w 642938"/>
                <a:gd name="connsiteY9" fmla="*/ 680085 h 680098"/>
                <a:gd name="connsiteX10" fmla="*/ 468631 w 642938"/>
                <a:gd name="connsiteY10" fmla="*/ 597217 h 680098"/>
                <a:gd name="connsiteX11" fmla="*/ 471488 w 642938"/>
                <a:gd name="connsiteY11" fmla="*/ 477202 h 680098"/>
                <a:gd name="connsiteX12" fmla="*/ 537211 w 642938"/>
                <a:gd name="connsiteY12" fmla="*/ 402907 h 680098"/>
                <a:gd name="connsiteX13" fmla="*/ 411481 w 642938"/>
                <a:gd name="connsiteY13" fmla="*/ 451485 h 680098"/>
                <a:gd name="connsiteX14" fmla="*/ 380048 w 642938"/>
                <a:gd name="connsiteY14" fmla="*/ 482917 h 680098"/>
                <a:gd name="connsiteX15" fmla="*/ 425768 w 642938"/>
                <a:gd name="connsiteY15" fmla="*/ 411480 h 680098"/>
                <a:gd name="connsiteX16" fmla="*/ 514351 w 642938"/>
                <a:gd name="connsiteY16" fmla="*/ 380047 h 680098"/>
                <a:gd name="connsiteX17" fmla="*/ 488633 w 642938"/>
                <a:gd name="connsiteY17" fmla="*/ 305752 h 680098"/>
                <a:gd name="connsiteX18" fmla="*/ 351473 w 642938"/>
                <a:gd name="connsiteY18" fmla="*/ 194310 h 680098"/>
                <a:gd name="connsiteX19" fmla="*/ 231458 w 642938"/>
                <a:gd name="connsiteY19" fmla="*/ 271462 h 680098"/>
                <a:gd name="connsiteX20" fmla="*/ 165736 w 642938"/>
                <a:gd name="connsiteY20" fmla="*/ 354330 h 680098"/>
                <a:gd name="connsiteX21" fmla="*/ 131446 w 642938"/>
                <a:gd name="connsiteY21" fmla="*/ 374332 h 680098"/>
                <a:gd name="connsiteX22" fmla="*/ 94298 w 642938"/>
                <a:gd name="connsiteY22" fmla="*/ 451485 h 680098"/>
                <a:gd name="connsiteX23" fmla="*/ 105728 w 642938"/>
                <a:gd name="connsiteY23" fmla="*/ 360045 h 680098"/>
                <a:gd name="connsiteX24" fmla="*/ 1 w 642938"/>
                <a:gd name="connsiteY24" fmla="*/ 368617 h 680098"/>
                <a:gd name="connsiteX25" fmla="*/ 108586 w 642938"/>
                <a:gd name="connsiteY25" fmla="*/ 334327 h 680098"/>
                <a:gd name="connsiteX26" fmla="*/ 174308 w 642938"/>
                <a:gd name="connsiteY26" fmla="*/ 285750 h 680098"/>
                <a:gd name="connsiteX27" fmla="*/ 85726 w 642938"/>
                <a:gd name="connsiteY27" fmla="*/ 262890 h 680098"/>
                <a:gd name="connsiteX28" fmla="*/ 191453 w 642938"/>
                <a:gd name="connsiteY28" fmla="*/ 257175 h 680098"/>
                <a:gd name="connsiteX29" fmla="*/ 260033 w 642938"/>
                <a:gd name="connsiteY29" fmla="*/ 182880 h 680098"/>
                <a:gd name="connsiteX30" fmla="*/ 360046 w 642938"/>
                <a:gd name="connsiteY30" fmla="*/ 151447 h 680098"/>
                <a:gd name="connsiteX31" fmla="*/ 342901 w 642938"/>
                <a:gd name="connsiteY31" fmla="*/ 125730 h 680098"/>
                <a:gd name="connsiteX32" fmla="*/ 342901 w 642938"/>
                <a:gd name="connsiteY32" fmla="*/ 125730 h 680098"/>
                <a:gd name="connsiteX33" fmla="*/ 245746 w 642938"/>
                <a:gd name="connsiteY33" fmla="*/ 100012 h 680098"/>
                <a:gd name="connsiteX34" fmla="*/ 134303 w 642938"/>
                <a:gd name="connsiteY34" fmla="*/ 125730 h 680098"/>
                <a:gd name="connsiteX35" fmla="*/ 231458 w 642938"/>
                <a:gd name="connsiteY35" fmla="*/ 77152 h 680098"/>
                <a:gd name="connsiteX36" fmla="*/ 211456 w 642938"/>
                <a:gd name="connsiteY36" fmla="*/ 48577 h 680098"/>
                <a:gd name="connsiteX37" fmla="*/ 282893 w 642938"/>
                <a:gd name="connsiteY37" fmla="*/ 85725 h 680098"/>
                <a:gd name="connsiteX38" fmla="*/ 365761 w 642938"/>
                <a:gd name="connsiteY38" fmla="*/ 68580 h 680098"/>
                <a:gd name="connsiteX39" fmla="*/ 300038 w 642938"/>
                <a:gd name="connsiteY39" fmla="*/ 0 h 680098"/>
                <a:gd name="connsiteX40" fmla="*/ 642938 w 642938"/>
                <a:gd name="connsiteY40" fmla="*/ 237172 h 680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42938" h="680098">
                  <a:moveTo>
                    <a:pt x="642938" y="237172"/>
                  </a:moveTo>
                  <a:cubicBezTo>
                    <a:pt x="601028" y="249078"/>
                    <a:pt x="559118" y="260985"/>
                    <a:pt x="548641" y="285750"/>
                  </a:cubicBezTo>
                  <a:cubicBezTo>
                    <a:pt x="538163" y="310515"/>
                    <a:pt x="583883" y="350043"/>
                    <a:pt x="580073" y="385762"/>
                  </a:cubicBezTo>
                  <a:cubicBezTo>
                    <a:pt x="576263" y="421481"/>
                    <a:pt x="530544" y="470534"/>
                    <a:pt x="525781" y="500062"/>
                  </a:cubicBezTo>
                  <a:cubicBezTo>
                    <a:pt x="521018" y="529590"/>
                    <a:pt x="547688" y="542448"/>
                    <a:pt x="551498" y="562927"/>
                  </a:cubicBezTo>
                  <a:cubicBezTo>
                    <a:pt x="555308" y="583406"/>
                    <a:pt x="552927" y="623887"/>
                    <a:pt x="548641" y="622935"/>
                  </a:cubicBezTo>
                  <a:cubicBezTo>
                    <a:pt x="544355" y="621983"/>
                    <a:pt x="533877" y="573881"/>
                    <a:pt x="525781" y="557212"/>
                  </a:cubicBezTo>
                  <a:cubicBezTo>
                    <a:pt x="517685" y="540543"/>
                    <a:pt x="506254" y="517207"/>
                    <a:pt x="500063" y="522922"/>
                  </a:cubicBezTo>
                  <a:cubicBezTo>
                    <a:pt x="493872" y="528637"/>
                    <a:pt x="489585" y="565308"/>
                    <a:pt x="488633" y="591502"/>
                  </a:cubicBezTo>
                  <a:cubicBezTo>
                    <a:pt x="487681" y="617696"/>
                    <a:pt x="497682" y="679133"/>
                    <a:pt x="494348" y="680085"/>
                  </a:cubicBezTo>
                  <a:cubicBezTo>
                    <a:pt x="491014" y="681038"/>
                    <a:pt x="472441" y="631031"/>
                    <a:pt x="468631" y="597217"/>
                  </a:cubicBezTo>
                  <a:cubicBezTo>
                    <a:pt x="464821" y="563403"/>
                    <a:pt x="460058" y="509587"/>
                    <a:pt x="471488" y="477202"/>
                  </a:cubicBezTo>
                  <a:cubicBezTo>
                    <a:pt x="482918" y="444817"/>
                    <a:pt x="547212" y="407193"/>
                    <a:pt x="537211" y="402907"/>
                  </a:cubicBezTo>
                  <a:cubicBezTo>
                    <a:pt x="527210" y="398621"/>
                    <a:pt x="437675" y="438150"/>
                    <a:pt x="411481" y="451485"/>
                  </a:cubicBezTo>
                  <a:cubicBezTo>
                    <a:pt x="385287" y="464820"/>
                    <a:pt x="377667" y="489584"/>
                    <a:pt x="380048" y="482917"/>
                  </a:cubicBezTo>
                  <a:cubicBezTo>
                    <a:pt x="382429" y="476250"/>
                    <a:pt x="403384" y="428625"/>
                    <a:pt x="425768" y="411480"/>
                  </a:cubicBezTo>
                  <a:cubicBezTo>
                    <a:pt x="448152" y="394335"/>
                    <a:pt x="503874" y="397668"/>
                    <a:pt x="514351" y="380047"/>
                  </a:cubicBezTo>
                  <a:cubicBezTo>
                    <a:pt x="524828" y="362426"/>
                    <a:pt x="515779" y="336708"/>
                    <a:pt x="488633" y="305752"/>
                  </a:cubicBezTo>
                  <a:cubicBezTo>
                    <a:pt x="461487" y="274796"/>
                    <a:pt x="394336" y="200025"/>
                    <a:pt x="351473" y="194310"/>
                  </a:cubicBezTo>
                  <a:cubicBezTo>
                    <a:pt x="308610" y="188595"/>
                    <a:pt x="262414" y="244792"/>
                    <a:pt x="231458" y="271462"/>
                  </a:cubicBezTo>
                  <a:cubicBezTo>
                    <a:pt x="200502" y="298132"/>
                    <a:pt x="182405" y="337185"/>
                    <a:pt x="165736" y="354330"/>
                  </a:cubicBezTo>
                  <a:cubicBezTo>
                    <a:pt x="149067" y="371475"/>
                    <a:pt x="143352" y="358140"/>
                    <a:pt x="131446" y="374332"/>
                  </a:cubicBezTo>
                  <a:cubicBezTo>
                    <a:pt x="119540" y="390524"/>
                    <a:pt x="98584" y="453866"/>
                    <a:pt x="94298" y="451485"/>
                  </a:cubicBezTo>
                  <a:cubicBezTo>
                    <a:pt x="90012" y="449104"/>
                    <a:pt x="121444" y="373856"/>
                    <a:pt x="105728" y="360045"/>
                  </a:cubicBezTo>
                  <a:cubicBezTo>
                    <a:pt x="90012" y="346234"/>
                    <a:pt x="-475" y="372903"/>
                    <a:pt x="1" y="368617"/>
                  </a:cubicBezTo>
                  <a:cubicBezTo>
                    <a:pt x="477" y="364331"/>
                    <a:pt x="79535" y="348138"/>
                    <a:pt x="108586" y="334327"/>
                  </a:cubicBezTo>
                  <a:cubicBezTo>
                    <a:pt x="137637" y="320516"/>
                    <a:pt x="178118" y="297656"/>
                    <a:pt x="174308" y="285750"/>
                  </a:cubicBezTo>
                  <a:cubicBezTo>
                    <a:pt x="170498" y="273844"/>
                    <a:pt x="82869" y="267652"/>
                    <a:pt x="85726" y="262890"/>
                  </a:cubicBezTo>
                  <a:cubicBezTo>
                    <a:pt x="88583" y="258128"/>
                    <a:pt x="162402" y="270510"/>
                    <a:pt x="191453" y="257175"/>
                  </a:cubicBezTo>
                  <a:cubicBezTo>
                    <a:pt x="220504" y="243840"/>
                    <a:pt x="231934" y="200501"/>
                    <a:pt x="260033" y="182880"/>
                  </a:cubicBezTo>
                  <a:cubicBezTo>
                    <a:pt x="288132" y="165259"/>
                    <a:pt x="346235" y="160972"/>
                    <a:pt x="360046" y="151447"/>
                  </a:cubicBezTo>
                  <a:cubicBezTo>
                    <a:pt x="373857" y="141922"/>
                    <a:pt x="342901" y="125730"/>
                    <a:pt x="342901" y="125730"/>
                  </a:cubicBezTo>
                  <a:lnTo>
                    <a:pt x="342901" y="125730"/>
                  </a:lnTo>
                  <a:cubicBezTo>
                    <a:pt x="326709" y="121444"/>
                    <a:pt x="280512" y="100012"/>
                    <a:pt x="245746" y="100012"/>
                  </a:cubicBezTo>
                  <a:cubicBezTo>
                    <a:pt x="210980" y="100012"/>
                    <a:pt x="136684" y="129540"/>
                    <a:pt x="134303" y="125730"/>
                  </a:cubicBezTo>
                  <a:cubicBezTo>
                    <a:pt x="131922" y="121920"/>
                    <a:pt x="218599" y="90011"/>
                    <a:pt x="231458" y="77152"/>
                  </a:cubicBezTo>
                  <a:cubicBezTo>
                    <a:pt x="244317" y="64293"/>
                    <a:pt x="202883" y="47148"/>
                    <a:pt x="211456" y="48577"/>
                  </a:cubicBezTo>
                  <a:cubicBezTo>
                    <a:pt x="220028" y="50006"/>
                    <a:pt x="257176" y="82391"/>
                    <a:pt x="282893" y="85725"/>
                  </a:cubicBezTo>
                  <a:cubicBezTo>
                    <a:pt x="308610" y="89059"/>
                    <a:pt x="361475" y="82867"/>
                    <a:pt x="365761" y="68580"/>
                  </a:cubicBezTo>
                  <a:cubicBezTo>
                    <a:pt x="370047" y="54292"/>
                    <a:pt x="330756" y="27146"/>
                    <a:pt x="300038" y="0"/>
                  </a:cubicBezTo>
                  <a:cubicBezTo>
                    <a:pt x="414338" y="79057"/>
                    <a:pt x="537211" y="89535"/>
                    <a:pt x="642938" y="237172"/>
                  </a:cubicBezTo>
                  <a:close/>
                </a:path>
              </a:pathLst>
            </a:custGeom>
            <a:solidFill>
              <a:schemeClr val="accent5">
                <a:lumMod val="60000"/>
                <a:lumOff val="40000"/>
              </a:schemeClr>
            </a:solidFill>
            <a:ln w="0">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41" name="Freeform: Shape 9240">
              <a:extLst>
                <a:ext uri="{FF2B5EF4-FFF2-40B4-BE49-F238E27FC236}">
                  <a16:creationId xmlns:a16="http://schemas.microsoft.com/office/drawing/2014/main" id="{1F542B6B-D4BE-AE8A-2E1E-61C7A69B028B}"/>
                </a:ext>
              </a:extLst>
            </p:cNvPr>
            <p:cNvSpPr/>
            <p:nvPr/>
          </p:nvSpPr>
          <p:spPr bwMode="auto">
            <a:xfrm>
              <a:off x="2790043" y="2194523"/>
              <a:ext cx="1245530" cy="967492"/>
            </a:xfrm>
            <a:custGeom>
              <a:avLst/>
              <a:gdLst>
                <a:gd name="connsiteX0" fmla="*/ 1244033 w 1245530"/>
                <a:gd name="connsiteY0" fmla="*/ 435269 h 967492"/>
                <a:gd name="connsiteX1" fmla="*/ 1242872 w 1245530"/>
                <a:gd name="connsiteY1" fmla="*/ 439087 h 967492"/>
                <a:gd name="connsiteX2" fmla="*/ 1228687 w 1245530"/>
                <a:gd name="connsiteY2" fmla="*/ 443085 h 967492"/>
                <a:gd name="connsiteX3" fmla="*/ 1227602 w 1245530"/>
                <a:gd name="connsiteY3" fmla="*/ 440091 h 967492"/>
                <a:gd name="connsiteX4" fmla="*/ 1244033 w 1245530"/>
                <a:gd name="connsiteY4" fmla="*/ 435269 h 967492"/>
                <a:gd name="connsiteX5" fmla="*/ 781140 w 1245530"/>
                <a:gd name="connsiteY5" fmla="*/ 59 h 967492"/>
                <a:gd name="connsiteX6" fmla="*/ 810407 w 1245530"/>
                <a:gd name="connsiteY6" fmla="*/ 14324 h 967492"/>
                <a:gd name="connsiteX7" fmla="*/ 784690 w 1245530"/>
                <a:gd name="connsiteY7" fmla="*/ 28611 h 967492"/>
                <a:gd name="connsiteX8" fmla="*/ 750400 w 1245530"/>
                <a:gd name="connsiteY8" fmla="*/ 122909 h 967492"/>
                <a:gd name="connsiteX9" fmla="*/ 727540 w 1245530"/>
                <a:gd name="connsiteY9" fmla="*/ 208634 h 967492"/>
                <a:gd name="connsiteX10" fmla="*/ 824695 w 1245530"/>
                <a:gd name="connsiteY10" fmla="*/ 151484 h 967492"/>
                <a:gd name="connsiteX11" fmla="*/ 790405 w 1245530"/>
                <a:gd name="connsiteY11" fmla="*/ 88619 h 967492"/>
                <a:gd name="connsiteX12" fmla="*/ 856127 w 1245530"/>
                <a:gd name="connsiteY12" fmla="*/ 48614 h 967492"/>
                <a:gd name="connsiteX13" fmla="*/ 810407 w 1245530"/>
                <a:gd name="connsiteY13" fmla="*/ 91476 h 967492"/>
                <a:gd name="connsiteX14" fmla="*/ 853270 w 1245530"/>
                <a:gd name="connsiteY14" fmla="*/ 160056 h 967492"/>
                <a:gd name="connsiteX15" fmla="*/ 747542 w 1245530"/>
                <a:gd name="connsiteY15" fmla="*/ 242924 h 967492"/>
                <a:gd name="connsiteX16" fmla="*/ 690392 w 1245530"/>
                <a:gd name="connsiteY16" fmla="*/ 302931 h 967492"/>
                <a:gd name="connsiteX17" fmla="*/ 747542 w 1245530"/>
                <a:gd name="connsiteY17" fmla="*/ 454379 h 967492"/>
                <a:gd name="connsiteX18" fmla="*/ 913277 w 1245530"/>
                <a:gd name="connsiteY18" fmla="*/ 502956 h 967492"/>
                <a:gd name="connsiteX19" fmla="*/ 1219030 w 1245530"/>
                <a:gd name="connsiteY19" fmla="*/ 445806 h 967492"/>
                <a:gd name="connsiteX20" fmla="*/ 1228687 w 1245530"/>
                <a:gd name="connsiteY20" fmla="*/ 443085 h 967492"/>
                <a:gd name="connsiteX21" fmla="*/ 1231956 w 1245530"/>
                <a:gd name="connsiteY21" fmla="*/ 452102 h 967492"/>
                <a:gd name="connsiteX22" fmla="*/ 1201885 w 1245530"/>
                <a:gd name="connsiteY22" fmla="*/ 505814 h 967492"/>
                <a:gd name="connsiteX23" fmla="*/ 818980 w 1245530"/>
                <a:gd name="connsiteY23" fmla="*/ 545819 h 967492"/>
                <a:gd name="connsiteX24" fmla="*/ 656102 w 1245530"/>
                <a:gd name="connsiteY24" fmla="*/ 628686 h 967492"/>
                <a:gd name="connsiteX25" fmla="*/ 693250 w 1245530"/>
                <a:gd name="connsiteY25" fmla="*/ 748701 h 967492"/>
                <a:gd name="connsiteX26" fmla="*/ 741827 w 1245530"/>
                <a:gd name="connsiteY26" fmla="*/ 851571 h 967492"/>
                <a:gd name="connsiteX27" fmla="*/ 876130 w 1245530"/>
                <a:gd name="connsiteY27" fmla="*/ 840141 h 967492"/>
                <a:gd name="connsiteX28" fmla="*/ 784690 w 1245530"/>
                <a:gd name="connsiteY28" fmla="*/ 871574 h 967492"/>
                <a:gd name="connsiteX29" fmla="*/ 821837 w 1245530"/>
                <a:gd name="connsiteY29" fmla="*/ 928724 h 967492"/>
                <a:gd name="connsiteX30" fmla="*/ 804692 w 1245530"/>
                <a:gd name="connsiteY30" fmla="*/ 945869 h 967492"/>
                <a:gd name="connsiteX31" fmla="*/ 767545 w 1245530"/>
                <a:gd name="connsiteY31" fmla="*/ 894434 h 967492"/>
                <a:gd name="connsiteX32" fmla="*/ 684677 w 1245530"/>
                <a:gd name="connsiteY32" fmla="*/ 834426 h 967492"/>
                <a:gd name="connsiteX33" fmla="*/ 641815 w 1245530"/>
                <a:gd name="connsiteY33" fmla="*/ 742986 h 967492"/>
                <a:gd name="connsiteX34" fmla="*/ 624670 w 1245530"/>
                <a:gd name="connsiteY34" fmla="*/ 825854 h 967492"/>
                <a:gd name="connsiteX35" fmla="*/ 627528 w 1245530"/>
                <a:gd name="connsiteY35" fmla="*/ 903006 h 967492"/>
                <a:gd name="connsiteX36" fmla="*/ 616097 w 1245530"/>
                <a:gd name="connsiteY36" fmla="*/ 931581 h 967492"/>
                <a:gd name="connsiteX37" fmla="*/ 601809 w 1245530"/>
                <a:gd name="connsiteY37" fmla="*/ 825854 h 967492"/>
                <a:gd name="connsiteX38" fmla="*/ 618955 w 1245530"/>
                <a:gd name="connsiteY38" fmla="*/ 754416 h 967492"/>
                <a:gd name="connsiteX39" fmla="*/ 624670 w 1245530"/>
                <a:gd name="connsiteY39" fmla="*/ 694409 h 967492"/>
                <a:gd name="connsiteX40" fmla="*/ 615896 w 1245530"/>
                <a:gd name="connsiteY40" fmla="*/ 672241 h 967492"/>
                <a:gd name="connsiteX41" fmla="*/ 608851 w 1245530"/>
                <a:gd name="connsiteY41" fmla="*/ 657465 h 967492"/>
                <a:gd name="connsiteX42" fmla="*/ 560715 w 1245530"/>
                <a:gd name="connsiteY42" fmla="*/ 647200 h 967492"/>
                <a:gd name="connsiteX43" fmla="*/ 515495 w 1245530"/>
                <a:gd name="connsiteY43" fmla="*/ 654481 h 967492"/>
                <a:gd name="connsiteX44" fmla="*/ 492145 w 1245530"/>
                <a:gd name="connsiteY44" fmla="*/ 756682 h 967492"/>
                <a:gd name="connsiteX45" fmla="*/ 387580 w 1245530"/>
                <a:gd name="connsiteY45" fmla="*/ 827946 h 967492"/>
                <a:gd name="connsiteX46" fmla="*/ 378048 w 1245530"/>
                <a:gd name="connsiteY46" fmla="*/ 895195 h 967492"/>
                <a:gd name="connsiteX47" fmla="*/ 345290 w 1245530"/>
                <a:gd name="connsiteY47" fmla="*/ 945555 h 967492"/>
                <a:gd name="connsiteX48" fmla="*/ 358732 w 1245530"/>
                <a:gd name="connsiteY48" fmla="*/ 877280 h 967492"/>
                <a:gd name="connsiteX49" fmla="*/ 353840 w 1245530"/>
                <a:gd name="connsiteY49" fmla="*/ 834698 h 967492"/>
                <a:gd name="connsiteX50" fmla="*/ 309355 w 1245530"/>
                <a:gd name="connsiteY50" fmla="*/ 888129 h 967492"/>
                <a:gd name="connsiteX51" fmla="*/ 269574 w 1245530"/>
                <a:gd name="connsiteY51" fmla="*/ 967483 h 967492"/>
                <a:gd name="connsiteX52" fmla="*/ 289204 w 1245530"/>
                <a:gd name="connsiteY52" fmla="*/ 882966 h 967492"/>
                <a:gd name="connsiteX53" fmla="*/ 352251 w 1245530"/>
                <a:gd name="connsiteY53" fmla="*/ 780806 h 967492"/>
                <a:gd name="connsiteX54" fmla="*/ 446490 w 1245530"/>
                <a:gd name="connsiteY54" fmla="*/ 749846 h 967492"/>
                <a:gd name="connsiteX55" fmla="*/ 313432 w 1245530"/>
                <a:gd name="connsiteY55" fmla="*/ 728315 h 967492"/>
                <a:gd name="connsiteX56" fmla="*/ 270431 w 1245530"/>
                <a:gd name="connsiteY56" fmla="*/ 739582 h 967492"/>
                <a:gd name="connsiteX57" fmla="*/ 345959 w 1245530"/>
                <a:gd name="connsiteY57" fmla="*/ 700993 h 967492"/>
                <a:gd name="connsiteX58" fmla="*/ 438295 w 1245530"/>
                <a:gd name="connsiteY58" fmla="*/ 718573 h 967492"/>
                <a:gd name="connsiteX59" fmla="*/ 453597 w 1245530"/>
                <a:gd name="connsiteY59" fmla="*/ 641456 h 967492"/>
                <a:gd name="connsiteX60" fmla="*/ 391447 w 1245530"/>
                <a:gd name="connsiteY60" fmla="*/ 476019 h 967492"/>
                <a:gd name="connsiteX61" fmla="*/ 248899 w 1245530"/>
                <a:gd name="connsiteY61" fmla="*/ 482039 h 967492"/>
                <a:gd name="connsiteX62" fmla="*/ 150335 w 1245530"/>
                <a:gd name="connsiteY62" fmla="*/ 520399 h 967492"/>
                <a:gd name="connsiteX63" fmla="*/ 110638 w 1245530"/>
                <a:gd name="connsiteY63" fmla="*/ 520357 h 967492"/>
                <a:gd name="connsiteX64" fmla="*/ 39624 w 1245530"/>
                <a:gd name="connsiteY64" fmla="*/ 568208 h 967492"/>
                <a:gd name="connsiteX65" fmla="*/ 95648 w 1245530"/>
                <a:gd name="connsiteY65" fmla="*/ 495042 h 967492"/>
                <a:gd name="connsiteX66" fmla="*/ 53 w 1245530"/>
                <a:gd name="connsiteY66" fmla="*/ 449073 h 967492"/>
                <a:gd name="connsiteX67" fmla="*/ 111097 w 1245530"/>
                <a:gd name="connsiteY67" fmla="*/ 474284 h 967492"/>
                <a:gd name="connsiteX68" fmla="*/ 192352 w 1245530"/>
                <a:gd name="connsiteY68" fmla="*/ 465525 h 967492"/>
                <a:gd name="connsiteX69" fmla="*/ 127424 w 1245530"/>
                <a:gd name="connsiteY69" fmla="*/ 401076 h 967492"/>
                <a:gd name="connsiteX70" fmla="*/ 221577 w 1245530"/>
                <a:gd name="connsiteY70" fmla="*/ 449512 h 967492"/>
                <a:gd name="connsiteX71" fmla="*/ 318281 w 1245530"/>
                <a:gd name="connsiteY71" fmla="*/ 419995 h 967492"/>
                <a:gd name="connsiteX72" fmla="*/ 420484 w 1245530"/>
                <a:gd name="connsiteY72" fmla="*/ 443345 h 967492"/>
                <a:gd name="connsiteX73" fmla="*/ 418665 w 1245530"/>
                <a:gd name="connsiteY73" fmla="*/ 412490 h 967492"/>
                <a:gd name="connsiteX74" fmla="*/ 347778 w 1245530"/>
                <a:gd name="connsiteY74" fmla="*/ 341247 h 967492"/>
                <a:gd name="connsiteX75" fmla="*/ 238593 w 1245530"/>
                <a:gd name="connsiteY75" fmla="*/ 307194 h 967492"/>
                <a:gd name="connsiteX76" fmla="*/ 346983 w 1245530"/>
                <a:gd name="connsiteY76" fmla="*/ 314301 h 967492"/>
                <a:gd name="connsiteX77" fmla="*/ 344141 w 1245530"/>
                <a:gd name="connsiteY77" fmla="*/ 242389 h 967492"/>
                <a:gd name="connsiteX78" fmla="*/ 387057 w 1245530"/>
                <a:gd name="connsiteY78" fmla="*/ 347665 h 967492"/>
                <a:gd name="connsiteX79" fmla="*/ 467247 w 1245530"/>
                <a:gd name="connsiteY79" fmla="*/ 374695 h 967492"/>
                <a:gd name="connsiteX80" fmla="*/ 468856 w 1245530"/>
                <a:gd name="connsiteY80" fmla="*/ 367471 h 967492"/>
                <a:gd name="connsiteX81" fmla="*/ 457863 w 1245530"/>
                <a:gd name="connsiteY81" fmla="*/ 351508 h 967492"/>
                <a:gd name="connsiteX82" fmla="*/ 424644 w 1245530"/>
                <a:gd name="connsiteY82" fmla="*/ 288643 h 967492"/>
                <a:gd name="connsiteX83" fmla="*/ 433217 w 1245530"/>
                <a:gd name="connsiteY83" fmla="*/ 157199 h 967492"/>
                <a:gd name="connsiteX84" fmla="*/ 427502 w 1245530"/>
                <a:gd name="connsiteY84" fmla="*/ 85761 h 967492"/>
                <a:gd name="connsiteX85" fmla="*/ 464650 w 1245530"/>
                <a:gd name="connsiteY85" fmla="*/ 151484 h 967492"/>
                <a:gd name="connsiteX86" fmla="*/ 524657 w 1245530"/>
                <a:gd name="connsiteY86" fmla="*/ 108621 h 967492"/>
                <a:gd name="connsiteX87" fmla="*/ 487510 w 1245530"/>
                <a:gd name="connsiteY87" fmla="*/ 171486 h 967492"/>
                <a:gd name="connsiteX88" fmla="*/ 458935 w 1245530"/>
                <a:gd name="connsiteY88" fmla="*/ 208634 h 967492"/>
                <a:gd name="connsiteX89" fmla="*/ 476080 w 1245530"/>
                <a:gd name="connsiteY89" fmla="*/ 300074 h 967492"/>
                <a:gd name="connsiteX90" fmla="*/ 596095 w 1245530"/>
                <a:gd name="connsiteY90" fmla="*/ 325791 h 967492"/>
                <a:gd name="connsiteX91" fmla="*/ 693250 w 1245530"/>
                <a:gd name="connsiteY91" fmla="*/ 234352 h 967492"/>
                <a:gd name="connsiteX92" fmla="*/ 667533 w 1245530"/>
                <a:gd name="connsiteY92" fmla="*/ 174344 h 967492"/>
                <a:gd name="connsiteX93" fmla="*/ 584665 w 1245530"/>
                <a:gd name="connsiteY93" fmla="*/ 102906 h 967492"/>
                <a:gd name="connsiteX94" fmla="*/ 567520 w 1245530"/>
                <a:gd name="connsiteY94" fmla="*/ 48614 h 967492"/>
                <a:gd name="connsiteX95" fmla="*/ 618954 w 1245530"/>
                <a:gd name="connsiteY95" fmla="*/ 108622 h 967492"/>
                <a:gd name="connsiteX96" fmla="*/ 698965 w 1245530"/>
                <a:gd name="connsiteY96" fmla="*/ 160056 h 967492"/>
                <a:gd name="connsiteX97" fmla="*/ 741827 w 1245530"/>
                <a:gd name="connsiteY97" fmla="*/ 71474 h 967492"/>
                <a:gd name="connsiteX98" fmla="*/ 770402 w 1245530"/>
                <a:gd name="connsiteY98" fmla="*/ 2894 h 967492"/>
                <a:gd name="connsiteX99" fmla="*/ 781140 w 1245530"/>
                <a:gd name="connsiteY99" fmla="*/ 59 h 967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1245530" h="967492">
                  <a:moveTo>
                    <a:pt x="1244033" y="435269"/>
                  </a:moveTo>
                  <a:cubicBezTo>
                    <a:pt x="1246057" y="435954"/>
                    <a:pt x="1246354" y="437279"/>
                    <a:pt x="1242872" y="439087"/>
                  </a:cubicBezTo>
                  <a:lnTo>
                    <a:pt x="1228687" y="443085"/>
                  </a:lnTo>
                  <a:lnTo>
                    <a:pt x="1227602" y="440091"/>
                  </a:lnTo>
                  <a:cubicBezTo>
                    <a:pt x="1229031" y="435091"/>
                    <a:pt x="1239984" y="433900"/>
                    <a:pt x="1244033" y="435269"/>
                  </a:cubicBezTo>
                  <a:close/>
                  <a:moveTo>
                    <a:pt x="781140" y="59"/>
                  </a:moveTo>
                  <a:cubicBezTo>
                    <a:pt x="793441" y="930"/>
                    <a:pt x="808621" y="11110"/>
                    <a:pt x="810407" y="14324"/>
                  </a:cubicBezTo>
                  <a:cubicBezTo>
                    <a:pt x="812788" y="18610"/>
                    <a:pt x="794691" y="10513"/>
                    <a:pt x="784690" y="28611"/>
                  </a:cubicBezTo>
                  <a:cubicBezTo>
                    <a:pt x="774689" y="46708"/>
                    <a:pt x="759925" y="92905"/>
                    <a:pt x="750400" y="122909"/>
                  </a:cubicBezTo>
                  <a:cubicBezTo>
                    <a:pt x="740875" y="152913"/>
                    <a:pt x="715158" y="203872"/>
                    <a:pt x="727540" y="208634"/>
                  </a:cubicBezTo>
                  <a:cubicBezTo>
                    <a:pt x="739922" y="213396"/>
                    <a:pt x="814218" y="171486"/>
                    <a:pt x="824695" y="151484"/>
                  </a:cubicBezTo>
                  <a:cubicBezTo>
                    <a:pt x="835173" y="131481"/>
                    <a:pt x="785166" y="105764"/>
                    <a:pt x="790405" y="88619"/>
                  </a:cubicBezTo>
                  <a:cubicBezTo>
                    <a:pt x="795644" y="71474"/>
                    <a:pt x="852793" y="48138"/>
                    <a:pt x="856127" y="48614"/>
                  </a:cubicBezTo>
                  <a:cubicBezTo>
                    <a:pt x="859461" y="49090"/>
                    <a:pt x="810883" y="72902"/>
                    <a:pt x="810407" y="91476"/>
                  </a:cubicBezTo>
                  <a:cubicBezTo>
                    <a:pt x="809931" y="110050"/>
                    <a:pt x="863747" y="134815"/>
                    <a:pt x="853270" y="160056"/>
                  </a:cubicBezTo>
                  <a:cubicBezTo>
                    <a:pt x="842793" y="185297"/>
                    <a:pt x="774688" y="219111"/>
                    <a:pt x="747542" y="242924"/>
                  </a:cubicBezTo>
                  <a:cubicBezTo>
                    <a:pt x="720396" y="266737"/>
                    <a:pt x="690392" y="267689"/>
                    <a:pt x="690392" y="302931"/>
                  </a:cubicBezTo>
                  <a:cubicBezTo>
                    <a:pt x="690392" y="338173"/>
                    <a:pt x="710395" y="421042"/>
                    <a:pt x="747542" y="454379"/>
                  </a:cubicBezTo>
                  <a:cubicBezTo>
                    <a:pt x="784689" y="487716"/>
                    <a:pt x="834696" y="504385"/>
                    <a:pt x="913277" y="502956"/>
                  </a:cubicBezTo>
                  <a:cubicBezTo>
                    <a:pt x="991858" y="501527"/>
                    <a:pt x="1166643" y="456283"/>
                    <a:pt x="1219030" y="445806"/>
                  </a:cubicBezTo>
                  <a:lnTo>
                    <a:pt x="1228687" y="443085"/>
                  </a:lnTo>
                  <a:lnTo>
                    <a:pt x="1231956" y="452102"/>
                  </a:lnTo>
                  <a:cubicBezTo>
                    <a:pt x="1240283" y="467863"/>
                    <a:pt x="1252963" y="492598"/>
                    <a:pt x="1201885" y="505814"/>
                  </a:cubicBezTo>
                  <a:cubicBezTo>
                    <a:pt x="1133781" y="523435"/>
                    <a:pt x="909944" y="525340"/>
                    <a:pt x="818980" y="545819"/>
                  </a:cubicBezTo>
                  <a:cubicBezTo>
                    <a:pt x="728016" y="566298"/>
                    <a:pt x="677057" y="594872"/>
                    <a:pt x="656102" y="628686"/>
                  </a:cubicBezTo>
                  <a:cubicBezTo>
                    <a:pt x="635147" y="662500"/>
                    <a:pt x="678963" y="711554"/>
                    <a:pt x="693250" y="748701"/>
                  </a:cubicBezTo>
                  <a:cubicBezTo>
                    <a:pt x="707537" y="785848"/>
                    <a:pt x="711347" y="836331"/>
                    <a:pt x="741827" y="851571"/>
                  </a:cubicBezTo>
                  <a:cubicBezTo>
                    <a:pt x="772307" y="866811"/>
                    <a:pt x="868986" y="836807"/>
                    <a:pt x="876130" y="840141"/>
                  </a:cubicBezTo>
                  <a:cubicBezTo>
                    <a:pt x="883274" y="843475"/>
                    <a:pt x="793739" y="856810"/>
                    <a:pt x="784690" y="871574"/>
                  </a:cubicBezTo>
                  <a:cubicBezTo>
                    <a:pt x="775641" y="886338"/>
                    <a:pt x="818503" y="916341"/>
                    <a:pt x="821837" y="928724"/>
                  </a:cubicBezTo>
                  <a:cubicBezTo>
                    <a:pt x="825171" y="941107"/>
                    <a:pt x="813741" y="951584"/>
                    <a:pt x="804692" y="945869"/>
                  </a:cubicBezTo>
                  <a:cubicBezTo>
                    <a:pt x="795643" y="940154"/>
                    <a:pt x="787547" y="913008"/>
                    <a:pt x="767545" y="894434"/>
                  </a:cubicBezTo>
                  <a:cubicBezTo>
                    <a:pt x="747543" y="875860"/>
                    <a:pt x="705632" y="859667"/>
                    <a:pt x="684677" y="834426"/>
                  </a:cubicBezTo>
                  <a:cubicBezTo>
                    <a:pt x="663722" y="809185"/>
                    <a:pt x="651816" y="744415"/>
                    <a:pt x="641815" y="742986"/>
                  </a:cubicBezTo>
                  <a:cubicBezTo>
                    <a:pt x="631814" y="741557"/>
                    <a:pt x="627051" y="799184"/>
                    <a:pt x="624670" y="825854"/>
                  </a:cubicBezTo>
                  <a:cubicBezTo>
                    <a:pt x="622289" y="852524"/>
                    <a:pt x="628957" y="885385"/>
                    <a:pt x="627528" y="903006"/>
                  </a:cubicBezTo>
                  <a:cubicBezTo>
                    <a:pt x="626099" y="920627"/>
                    <a:pt x="620383" y="944440"/>
                    <a:pt x="616097" y="931581"/>
                  </a:cubicBezTo>
                  <a:cubicBezTo>
                    <a:pt x="611811" y="918722"/>
                    <a:pt x="601333" y="855381"/>
                    <a:pt x="601809" y="825854"/>
                  </a:cubicBezTo>
                  <a:cubicBezTo>
                    <a:pt x="602285" y="796327"/>
                    <a:pt x="615145" y="776324"/>
                    <a:pt x="618955" y="754416"/>
                  </a:cubicBezTo>
                  <a:cubicBezTo>
                    <a:pt x="622765" y="732509"/>
                    <a:pt x="627051" y="712030"/>
                    <a:pt x="624670" y="694409"/>
                  </a:cubicBezTo>
                  <a:cubicBezTo>
                    <a:pt x="622884" y="681193"/>
                    <a:pt x="623777" y="687265"/>
                    <a:pt x="615896" y="672241"/>
                  </a:cubicBezTo>
                  <a:lnTo>
                    <a:pt x="608851" y="657465"/>
                  </a:lnTo>
                  <a:lnTo>
                    <a:pt x="560715" y="647200"/>
                  </a:lnTo>
                  <a:cubicBezTo>
                    <a:pt x="542201" y="645132"/>
                    <a:pt x="526268" y="646436"/>
                    <a:pt x="515495" y="654481"/>
                  </a:cubicBezTo>
                  <a:cubicBezTo>
                    <a:pt x="493949" y="670570"/>
                    <a:pt x="513464" y="727771"/>
                    <a:pt x="492145" y="756682"/>
                  </a:cubicBezTo>
                  <a:cubicBezTo>
                    <a:pt x="470825" y="785593"/>
                    <a:pt x="406597" y="804860"/>
                    <a:pt x="387580" y="827946"/>
                  </a:cubicBezTo>
                  <a:cubicBezTo>
                    <a:pt x="368564" y="851031"/>
                    <a:pt x="385096" y="875593"/>
                    <a:pt x="378048" y="895195"/>
                  </a:cubicBezTo>
                  <a:cubicBezTo>
                    <a:pt x="370999" y="914797"/>
                    <a:pt x="348510" y="948540"/>
                    <a:pt x="345290" y="945555"/>
                  </a:cubicBezTo>
                  <a:cubicBezTo>
                    <a:pt x="342071" y="942569"/>
                    <a:pt x="357307" y="895756"/>
                    <a:pt x="358732" y="877280"/>
                  </a:cubicBezTo>
                  <a:cubicBezTo>
                    <a:pt x="360158" y="858804"/>
                    <a:pt x="362069" y="832889"/>
                    <a:pt x="353840" y="834698"/>
                  </a:cubicBezTo>
                  <a:cubicBezTo>
                    <a:pt x="345611" y="836506"/>
                    <a:pt x="323399" y="865998"/>
                    <a:pt x="309355" y="888129"/>
                  </a:cubicBezTo>
                  <a:cubicBezTo>
                    <a:pt x="295311" y="910261"/>
                    <a:pt x="272933" y="968345"/>
                    <a:pt x="269574" y="967483"/>
                  </a:cubicBezTo>
                  <a:cubicBezTo>
                    <a:pt x="266215" y="966623"/>
                    <a:pt x="275424" y="914079"/>
                    <a:pt x="289204" y="882966"/>
                  </a:cubicBezTo>
                  <a:cubicBezTo>
                    <a:pt x="302984" y="851853"/>
                    <a:pt x="326037" y="802992"/>
                    <a:pt x="352251" y="780806"/>
                  </a:cubicBezTo>
                  <a:cubicBezTo>
                    <a:pt x="378466" y="758619"/>
                    <a:pt x="452959" y="758595"/>
                    <a:pt x="446490" y="749846"/>
                  </a:cubicBezTo>
                  <a:cubicBezTo>
                    <a:pt x="440020" y="741098"/>
                    <a:pt x="342775" y="730026"/>
                    <a:pt x="313432" y="728315"/>
                  </a:cubicBezTo>
                  <a:cubicBezTo>
                    <a:pt x="284089" y="726604"/>
                    <a:pt x="265010" y="744136"/>
                    <a:pt x="270431" y="739582"/>
                  </a:cubicBezTo>
                  <a:cubicBezTo>
                    <a:pt x="275852" y="735029"/>
                    <a:pt x="317981" y="704494"/>
                    <a:pt x="345959" y="700993"/>
                  </a:cubicBezTo>
                  <a:cubicBezTo>
                    <a:pt x="373936" y="697491"/>
                    <a:pt x="420356" y="728496"/>
                    <a:pt x="438295" y="718573"/>
                  </a:cubicBezTo>
                  <a:cubicBezTo>
                    <a:pt x="456234" y="708651"/>
                    <a:pt x="461404" y="681882"/>
                    <a:pt x="453597" y="641456"/>
                  </a:cubicBezTo>
                  <a:cubicBezTo>
                    <a:pt x="445789" y="601031"/>
                    <a:pt x="425564" y="502588"/>
                    <a:pt x="391447" y="476019"/>
                  </a:cubicBezTo>
                  <a:cubicBezTo>
                    <a:pt x="357330" y="449449"/>
                    <a:pt x="289085" y="474642"/>
                    <a:pt x="248899" y="482039"/>
                  </a:cubicBezTo>
                  <a:cubicBezTo>
                    <a:pt x="208714" y="489436"/>
                    <a:pt x="173379" y="514013"/>
                    <a:pt x="150335" y="520399"/>
                  </a:cubicBezTo>
                  <a:cubicBezTo>
                    <a:pt x="127291" y="526785"/>
                    <a:pt x="129089" y="512389"/>
                    <a:pt x="110638" y="520357"/>
                  </a:cubicBezTo>
                  <a:cubicBezTo>
                    <a:pt x="92186" y="528325"/>
                    <a:pt x="42122" y="572427"/>
                    <a:pt x="39624" y="568208"/>
                  </a:cubicBezTo>
                  <a:cubicBezTo>
                    <a:pt x="37126" y="563989"/>
                    <a:pt x="102244" y="514897"/>
                    <a:pt x="95648" y="495042"/>
                  </a:cubicBezTo>
                  <a:cubicBezTo>
                    <a:pt x="89053" y="475186"/>
                    <a:pt x="-2522" y="452532"/>
                    <a:pt x="53" y="449073"/>
                  </a:cubicBezTo>
                  <a:cubicBezTo>
                    <a:pt x="2627" y="445613"/>
                    <a:pt x="79048" y="471541"/>
                    <a:pt x="111097" y="474284"/>
                  </a:cubicBezTo>
                  <a:cubicBezTo>
                    <a:pt x="143147" y="477026"/>
                    <a:pt x="189632" y="477726"/>
                    <a:pt x="192352" y="465525"/>
                  </a:cubicBezTo>
                  <a:cubicBezTo>
                    <a:pt x="195073" y="453324"/>
                    <a:pt x="122553" y="403745"/>
                    <a:pt x="127424" y="401076"/>
                  </a:cubicBezTo>
                  <a:cubicBezTo>
                    <a:pt x="132294" y="398408"/>
                    <a:pt x="189767" y="446359"/>
                    <a:pt x="221577" y="449512"/>
                  </a:cubicBezTo>
                  <a:cubicBezTo>
                    <a:pt x="253386" y="452665"/>
                    <a:pt x="285130" y="421022"/>
                    <a:pt x="318281" y="419995"/>
                  </a:cubicBezTo>
                  <a:cubicBezTo>
                    <a:pt x="351432" y="418967"/>
                    <a:pt x="403754" y="444596"/>
                    <a:pt x="420484" y="443345"/>
                  </a:cubicBezTo>
                  <a:cubicBezTo>
                    <a:pt x="437215" y="442094"/>
                    <a:pt x="418665" y="412490"/>
                    <a:pt x="418665" y="412490"/>
                  </a:cubicBezTo>
                  <a:cubicBezTo>
                    <a:pt x="406851" y="400617"/>
                    <a:pt x="377790" y="358796"/>
                    <a:pt x="347778" y="341247"/>
                  </a:cubicBezTo>
                  <a:cubicBezTo>
                    <a:pt x="317766" y="323698"/>
                    <a:pt x="238725" y="311685"/>
                    <a:pt x="238593" y="307194"/>
                  </a:cubicBezTo>
                  <a:cubicBezTo>
                    <a:pt x="238461" y="302703"/>
                    <a:pt x="329392" y="325101"/>
                    <a:pt x="346983" y="314301"/>
                  </a:cubicBezTo>
                  <a:cubicBezTo>
                    <a:pt x="364575" y="303501"/>
                    <a:pt x="337462" y="236828"/>
                    <a:pt x="344141" y="242389"/>
                  </a:cubicBezTo>
                  <a:cubicBezTo>
                    <a:pt x="350820" y="247950"/>
                    <a:pt x="366539" y="325614"/>
                    <a:pt x="387057" y="347665"/>
                  </a:cubicBezTo>
                  <a:cubicBezTo>
                    <a:pt x="407575" y="369716"/>
                    <a:pt x="456336" y="384865"/>
                    <a:pt x="467247" y="374695"/>
                  </a:cubicBezTo>
                  <a:lnTo>
                    <a:pt x="468856" y="367471"/>
                  </a:lnTo>
                  <a:lnTo>
                    <a:pt x="457863" y="351508"/>
                  </a:lnTo>
                  <a:cubicBezTo>
                    <a:pt x="443099" y="330315"/>
                    <a:pt x="430597" y="311027"/>
                    <a:pt x="424644" y="288643"/>
                  </a:cubicBezTo>
                  <a:cubicBezTo>
                    <a:pt x="412738" y="243875"/>
                    <a:pt x="432741" y="191013"/>
                    <a:pt x="433217" y="157199"/>
                  </a:cubicBezTo>
                  <a:cubicBezTo>
                    <a:pt x="433693" y="123385"/>
                    <a:pt x="422263" y="86713"/>
                    <a:pt x="427502" y="85761"/>
                  </a:cubicBezTo>
                  <a:cubicBezTo>
                    <a:pt x="432741" y="84809"/>
                    <a:pt x="448458" y="147674"/>
                    <a:pt x="464650" y="151484"/>
                  </a:cubicBezTo>
                  <a:cubicBezTo>
                    <a:pt x="480842" y="155294"/>
                    <a:pt x="520847" y="105287"/>
                    <a:pt x="524657" y="108621"/>
                  </a:cubicBezTo>
                  <a:cubicBezTo>
                    <a:pt x="528467" y="111955"/>
                    <a:pt x="498464" y="154817"/>
                    <a:pt x="487510" y="171486"/>
                  </a:cubicBezTo>
                  <a:cubicBezTo>
                    <a:pt x="476556" y="188155"/>
                    <a:pt x="460840" y="187203"/>
                    <a:pt x="458935" y="208634"/>
                  </a:cubicBezTo>
                  <a:cubicBezTo>
                    <a:pt x="457030" y="230065"/>
                    <a:pt x="453220" y="280548"/>
                    <a:pt x="476080" y="300074"/>
                  </a:cubicBezTo>
                  <a:cubicBezTo>
                    <a:pt x="498940" y="319600"/>
                    <a:pt x="559900" y="336745"/>
                    <a:pt x="596095" y="325791"/>
                  </a:cubicBezTo>
                  <a:cubicBezTo>
                    <a:pt x="632290" y="314837"/>
                    <a:pt x="681344" y="259593"/>
                    <a:pt x="693250" y="234352"/>
                  </a:cubicBezTo>
                  <a:cubicBezTo>
                    <a:pt x="705156" y="209111"/>
                    <a:pt x="685631" y="196252"/>
                    <a:pt x="667533" y="174344"/>
                  </a:cubicBezTo>
                  <a:cubicBezTo>
                    <a:pt x="649436" y="152436"/>
                    <a:pt x="601334" y="123861"/>
                    <a:pt x="584665" y="102906"/>
                  </a:cubicBezTo>
                  <a:cubicBezTo>
                    <a:pt x="567996" y="81951"/>
                    <a:pt x="561805" y="47661"/>
                    <a:pt x="567520" y="48614"/>
                  </a:cubicBezTo>
                  <a:cubicBezTo>
                    <a:pt x="573235" y="49567"/>
                    <a:pt x="597047" y="90048"/>
                    <a:pt x="618954" y="108622"/>
                  </a:cubicBezTo>
                  <a:cubicBezTo>
                    <a:pt x="640862" y="127196"/>
                    <a:pt x="678486" y="166247"/>
                    <a:pt x="698965" y="160056"/>
                  </a:cubicBezTo>
                  <a:cubicBezTo>
                    <a:pt x="719444" y="153865"/>
                    <a:pt x="729921" y="97668"/>
                    <a:pt x="741827" y="71474"/>
                  </a:cubicBezTo>
                  <a:cubicBezTo>
                    <a:pt x="753733" y="45280"/>
                    <a:pt x="758972" y="12419"/>
                    <a:pt x="770402" y="2894"/>
                  </a:cubicBezTo>
                  <a:cubicBezTo>
                    <a:pt x="773260" y="513"/>
                    <a:pt x="777040" y="-231"/>
                    <a:pt x="781140" y="59"/>
                  </a:cubicBezTo>
                  <a:close/>
                </a:path>
              </a:pathLst>
            </a:custGeom>
            <a:solidFill>
              <a:schemeClr val="accent5">
                <a:lumMod val="60000"/>
                <a:lumOff val="40000"/>
              </a:schemeClr>
            </a:solidFill>
            <a:ln w="0">
              <a:solidFill>
                <a:schemeClr val="accent5">
                  <a:lumMod val="75000"/>
                </a:schemeClr>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Rounded Corners 55">
              <a:extLst>
                <a:ext uri="{FF2B5EF4-FFF2-40B4-BE49-F238E27FC236}">
                  <a16:creationId xmlns:a16="http://schemas.microsoft.com/office/drawing/2014/main" id="{CA15D3A0-0A3E-35F4-5A0C-E13063ABB5B1}"/>
                </a:ext>
              </a:extLst>
            </p:cNvPr>
            <p:cNvSpPr/>
            <p:nvPr/>
          </p:nvSpPr>
          <p:spPr bwMode="auto">
            <a:xfrm rot="21316371">
              <a:off x="3678520" y="2671437"/>
              <a:ext cx="210935" cy="89902"/>
            </a:xfrm>
            <a:prstGeom prst="roundRect">
              <a:avLst/>
            </a:prstGeom>
            <a:no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Rounded Corners 56">
              <a:extLst>
                <a:ext uri="{FF2B5EF4-FFF2-40B4-BE49-F238E27FC236}">
                  <a16:creationId xmlns:a16="http://schemas.microsoft.com/office/drawing/2014/main" id="{4446F37B-4BA0-6374-4CF8-F14A561ACFAF}"/>
                </a:ext>
              </a:extLst>
            </p:cNvPr>
            <p:cNvSpPr/>
            <p:nvPr/>
          </p:nvSpPr>
          <p:spPr bwMode="auto">
            <a:xfrm rot="20695779">
              <a:off x="3901068" y="2640747"/>
              <a:ext cx="137958" cy="90810"/>
            </a:xfrm>
            <a:custGeom>
              <a:avLst/>
              <a:gdLst>
                <a:gd name="connsiteX0" fmla="*/ 0 w 246071"/>
                <a:gd name="connsiteY0" fmla="*/ 14984 h 89902"/>
                <a:gd name="connsiteX1" fmla="*/ 14984 w 246071"/>
                <a:gd name="connsiteY1" fmla="*/ 0 h 89902"/>
                <a:gd name="connsiteX2" fmla="*/ 231087 w 246071"/>
                <a:gd name="connsiteY2" fmla="*/ 0 h 89902"/>
                <a:gd name="connsiteX3" fmla="*/ 246071 w 246071"/>
                <a:gd name="connsiteY3" fmla="*/ 14984 h 89902"/>
                <a:gd name="connsiteX4" fmla="*/ 246071 w 246071"/>
                <a:gd name="connsiteY4" fmla="*/ 74918 h 89902"/>
                <a:gd name="connsiteX5" fmla="*/ 231087 w 246071"/>
                <a:gd name="connsiteY5" fmla="*/ 89902 h 89902"/>
                <a:gd name="connsiteX6" fmla="*/ 14984 w 246071"/>
                <a:gd name="connsiteY6" fmla="*/ 89902 h 89902"/>
                <a:gd name="connsiteX7" fmla="*/ 0 w 246071"/>
                <a:gd name="connsiteY7" fmla="*/ 74918 h 89902"/>
                <a:gd name="connsiteX8" fmla="*/ 0 w 246071"/>
                <a:gd name="connsiteY8" fmla="*/ 14984 h 89902"/>
                <a:gd name="connsiteX0" fmla="*/ 0 w 246071"/>
                <a:gd name="connsiteY0" fmla="*/ 14984 h 89902"/>
                <a:gd name="connsiteX1" fmla="*/ 14984 w 246071"/>
                <a:gd name="connsiteY1" fmla="*/ 0 h 89902"/>
                <a:gd name="connsiteX2" fmla="*/ 231087 w 246071"/>
                <a:gd name="connsiteY2" fmla="*/ 0 h 89902"/>
                <a:gd name="connsiteX3" fmla="*/ 246071 w 246071"/>
                <a:gd name="connsiteY3" fmla="*/ 14984 h 89902"/>
                <a:gd name="connsiteX4" fmla="*/ 246071 w 246071"/>
                <a:gd name="connsiteY4" fmla="*/ 74918 h 89902"/>
                <a:gd name="connsiteX5" fmla="*/ 231087 w 246071"/>
                <a:gd name="connsiteY5" fmla="*/ 89902 h 89902"/>
                <a:gd name="connsiteX6" fmla="*/ 14984 w 246071"/>
                <a:gd name="connsiteY6" fmla="*/ 89902 h 89902"/>
                <a:gd name="connsiteX7" fmla="*/ 0 w 246071"/>
                <a:gd name="connsiteY7" fmla="*/ 74918 h 89902"/>
                <a:gd name="connsiteX8" fmla="*/ 0 w 246071"/>
                <a:gd name="connsiteY8" fmla="*/ 14984 h 89902"/>
                <a:gd name="connsiteX0" fmla="*/ 0 w 253187"/>
                <a:gd name="connsiteY0" fmla="*/ 14984 h 89902"/>
                <a:gd name="connsiteX1" fmla="*/ 14984 w 253187"/>
                <a:gd name="connsiteY1" fmla="*/ 0 h 89902"/>
                <a:gd name="connsiteX2" fmla="*/ 231087 w 253187"/>
                <a:gd name="connsiteY2" fmla="*/ 0 h 89902"/>
                <a:gd name="connsiteX3" fmla="*/ 246071 w 253187"/>
                <a:gd name="connsiteY3" fmla="*/ 74918 h 89902"/>
                <a:gd name="connsiteX4" fmla="*/ 231087 w 253187"/>
                <a:gd name="connsiteY4" fmla="*/ 89902 h 89902"/>
                <a:gd name="connsiteX5" fmla="*/ 14984 w 253187"/>
                <a:gd name="connsiteY5" fmla="*/ 89902 h 89902"/>
                <a:gd name="connsiteX6" fmla="*/ 0 w 253187"/>
                <a:gd name="connsiteY6" fmla="*/ 74918 h 89902"/>
                <a:gd name="connsiteX7" fmla="*/ 0 w 253187"/>
                <a:gd name="connsiteY7" fmla="*/ 14984 h 89902"/>
                <a:gd name="connsiteX0" fmla="*/ 0 w 258099"/>
                <a:gd name="connsiteY0" fmla="*/ 14984 h 89902"/>
                <a:gd name="connsiteX1" fmla="*/ 14984 w 258099"/>
                <a:gd name="connsiteY1" fmla="*/ 0 h 89902"/>
                <a:gd name="connsiteX2" fmla="*/ 231087 w 258099"/>
                <a:gd name="connsiteY2" fmla="*/ 0 h 89902"/>
                <a:gd name="connsiteX3" fmla="*/ 231087 w 258099"/>
                <a:gd name="connsiteY3" fmla="*/ 89902 h 89902"/>
                <a:gd name="connsiteX4" fmla="*/ 14984 w 258099"/>
                <a:gd name="connsiteY4" fmla="*/ 89902 h 89902"/>
                <a:gd name="connsiteX5" fmla="*/ 0 w 258099"/>
                <a:gd name="connsiteY5" fmla="*/ 74918 h 89902"/>
                <a:gd name="connsiteX6" fmla="*/ 0 w 258099"/>
                <a:gd name="connsiteY6" fmla="*/ 14984 h 89902"/>
                <a:gd name="connsiteX0" fmla="*/ 0 w 237370"/>
                <a:gd name="connsiteY0" fmla="*/ 14984 h 89902"/>
                <a:gd name="connsiteX1" fmla="*/ 14984 w 237370"/>
                <a:gd name="connsiteY1" fmla="*/ 0 h 89902"/>
                <a:gd name="connsiteX2" fmla="*/ 231087 w 237370"/>
                <a:gd name="connsiteY2" fmla="*/ 0 h 89902"/>
                <a:gd name="connsiteX3" fmla="*/ 102091 w 237370"/>
                <a:gd name="connsiteY3" fmla="*/ 87573 h 89902"/>
                <a:gd name="connsiteX4" fmla="*/ 14984 w 237370"/>
                <a:gd name="connsiteY4" fmla="*/ 89902 h 89902"/>
                <a:gd name="connsiteX5" fmla="*/ 0 w 237370"/>
                <a:gd name="connsiteY5" fmla="*/ 74918 h 89902"/>
                <a:gd name="connsiteX6" fmla="*/ 0 w 237370"/>
                <a:gd name="connsiteY6" fmla="*/ 14984 h 89902"/>
                <a:gd name="connsiteX0" fmla="*/ 0 w 141367"/>
                <a:gd name="connsiteY0" fmla="*/ 26222 h 101140"/>
                <a:gd name="connsiteX1" fmla="*/ 14984 w 141367"/>
                <a:gd name="connsiteY1" fmla="*/ 11238 h 101140"/>
                <a:gd name="connsiteX2" fmla="*/ 122493 w 141367"/>
                <a:gd name="connsiteY2" fmla="*/ 0 h 101140"/>
                <a:gd name="connsiteX3" fmla="*/ 102091 w 141367"/>
                <a:gd name="connsiteY3" fmla="*/ 98811 h 101140"/>
                <a:gd name="connsiteX4" fmla="*/ 14984 w 141367"/>
                <a:gd name="connsiteY4" fmla="*/ 101140 h 101140"/>
                <a:gd name="connsiteX5" fmla="*/ 0 w 141367"/>
                <a:gd name="connsiteY5" fmla="*/ 86156 h 101140"/>
                <a:gd name="connsiteX6" fmla="*/ 0 w 141367"/>
                <a:gd name="connsiteY6" fmla="*/ 26222 h 101140"/>
                <a:gd name="connsiteX0" fmla="*/ 0 w 134001"/>
                <a:gd name="connsiteY0" fmla="*/ 26222 h 101140"/>
                <a:gd name="connsiteX1" fmla="*/ 14984 w 134001"/>
                <a:gd name="connsiteY1" fmla="*/ 11238 h 101140"/>
                <a:gd name="connsiteX2" fmla="*/ 122493 w 134001"/>
                <a:gd name="connsiteY2" fmla="*/ 0 h 101140"/>
                <a:gd name="connsiteX3" fmla="*/ 102091 w 134001"/>
                <a:gd name="connsiteY3" fmla="*/ 98811 h 101140"/>
                <a:gd name="connsiteX4" fmla="*/ 14984 w 134001"/>
                <a:gd name="connsiteY4" fmla="*/ 101140 h 101140"/>
                <a:gd name="connsiteX5" fmla="*/ 0 w 134001"/>
                <a:gd name="connsiteY5" fmla="*/ 86156 h 101140"/>
                <a:gd name="connsiteX6" fmla="*/ 0 w 134001"/>
                <a:gd name="connsiteY6" fmla="*/ 26222 h 101140"/>
                <a:gd name="connsiteX0" fmla="*/ 0 w 142486"/>
                <a:gd name="connsiteY0" fmla="*/ 15892 h 90810"/>
                <a:gd name="connsiteX1" fmla="*/ 14984 w 142486"/>
                <a:gd name="connsiteY1" fmla="*/ 908 h 90810"/>
                <a:gd name="connsiteX2" fmla="*/ 134114 w 142486"/>
                <a:gd name="connsiteY2" fmla="*/ 0 h 90810"/>
                <a:gd name="connsiteX3" fmla="*/ 102091 w 142486"/>
                <a:gd name="connsiteY3" fmla="*/ 88481 h 90810"/>
                <a:gd name="connsiteX4" fmla="*/ 14984 w 142486"/>
                <a:gd name="connsiteY4" fmla="*/ 90810 h 90810"/>
                <a:gd name="connsiteX5" fmla="*/ 0 w 142486"/>
                <a:gd name="connsiteY5" fmla="*/ 75826 h 90810"/>
                <a:gd name="connsiteX6" fmla="*/ 0 w 142486"/>
                <a:gd name="connsiteY6" fmla="*/ 15892 h 90810"/>
                <a:gd name="connsiteX0" fmla="*/ 0 w 140283"/>
                <a:gd name="connsiteY0" fmla="*/ 15892 h 90810"/>
                <a:gd name="connsiteX1" fmla="*/ 14984 w 140283"/>
                <a:gd name="connsiteY1" fmla="*/ 908 h 90810"/>
                <a:gd name="connsiteX2" fmla="*/ 134114 w 140283"/>
                <a:gd name="connsiteY2" fmla="*/ 0 h 90810"/>
                <a:gd name="connsiteX3" fmla="*/ 88663 w 140283"/>
                <a:gd name="connsiteY3" fmla="*/ 84865 h 90810"/>
                <a:gd name="connsiteX4" fmla="*/ 14984 w 140283"/>
                <a:gd name="connsiteY4" fmla="*/ 90810 h 90810"/>
                <a:gd name="connsiteX5" fmla="*/ 0 w 140283"/>
                <a:gd name="connsiteY5" fmla="*/ 75826 h 90810"/>
                <a:gd name="connsiteX6" fmla="*/ 0 w 140283"/>
                <a:gd name="connsiteY6" fmla="*/ 15892 h 90810"/>
                <a:gd name="connsiteX0" fmla="*/ 0 w 137958"/>
                <a:gd name="connsiteY0" fmla="*/ 15892 h 90810"/>
                <a:gd name="connsiteX1" fmla="*/ 14984 w 137958"/>
                <a:gd name="connsiteY1" fmla="*/ 908 h 90810"/>
                <a:gd name="connsiteX2" fmla="*/ 134114 w 137958"/>
                <a:gd name="connsiteY2" fmla="*/ 0 h 90810"/>
                <a:gd name="connsiteX3" fmla="*/ 88663 w 137958"/>
                <a:gd name="connsiteY3" fmla="*/ 84865 h 90810"/>
                <a:gd name="connsiteX4" fmla="*/ 14984 w 137958"/>
                <a:gd name="connsiteY4" fmla="*/ 90810 h 90810"/>
                <a:gd name="connsiteX5" fmla="*/ 0 w 137958"/>
                <a:gd name="connsiteY5" fmla="*/ 75826 h 90810"/>
                <a:gd name="connsiteX6" fmla="*/ 0 w 137958"/>
                <a:gd name="connsiteY6" fmla="*/ 15892 h 90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58" h="90810">
                  <a:moveTo>
                    <a:pt x="0" y="15892"/>
                  </a:moveTo>
                  <a:cubicBezTo>
                    <a:pt x="0" y="7617"/>
                    <a:pt x="6709" y="908"/>
                    <a:pt x="14984" y="908"/>
                  </a:cubicBezTo>
                  <a:lnTo>
                    <a:pt x="134114" y="0"/>
                  </a:lnTo>
                  <a:cubicBezTo>
                    <a:pt x="153345" y="10464"/>
                    <a:pt x="94465" y="61745"/>
                    <a:pt x="88663" y="84865"/>
                  </a:cubicBezTo>
                  <a:lnTo>
                    <a:pt x="14984" y="90810"/>
                  </a:lnTo>
                  <a:cubicBezTo>
                    <a:pt x="6709" y="90810"/>
                    <a:pt x="0" y="84101"/>
                    <a:pt x="0" y="75826"/>
                  </a:cubicBezTo>
                  <a:lnTo>
                    <a:pt x="0" y="15892"/>
                  </a:lnTo>
                  <a:close/>
                </a:path>
              </a:pathLst>
            </a:custGeom>
            <a:no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42" name="Oval 9241">
              <a:extLst>
                <a:ext uri="{FF2B5EF4-FFF2-40B4-BE49-F238E27FC236}">
                  <a16:creationId xmlns:a16="http://schemas.microsoft.com/office/drawing/2014/main" id="{3407FE4C-997F-225F-9B71-7CBD47FD49E9}"/>
                </a:ext>
              </a:extLst>
            </p:cNvPr>
            <p:cNvSpPr/>
            <p:nvPr/>
          </p:nvSpPr>
          <p:spPr bwMode="auto">
            <a:xfrm>
              <a:off x="3288845" y="2621612"/>
              <a:ext cx="148266" cy="148266"/>
            </a:xfrm>
            <a:prstGeom prst="ellipse">
              <a:avLst/>
            </a:prstGeom>
            <a:solidFill>
              <a:schemeClr val="accent5"/>
            </a:solidFill>
            <a:ln w="0">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43" name="Oval 9242">
              <a:extLst>
                <a:ext uri="{FF2B5EF4-FFF2-40B4-BE49-F238E27FC236}">
                  <a16:creationId xmlns:a16="http://schemas.microsoft.com/office/drawing/2014/main" id="{2FB87197-0A69-BC4C-F0B5-993B71248B94}"/>
                </a:ext>
              </a:extLst>
            </p:cNvPr>
            <p:cNvSpPr/>
            <p:nvPr/>
          </p:nvSpPr>
          <p:spPr bwMode="auto">
            <a:xfrm>
              <a:off x="3681777" y="1828123"/>
              <a:ext cx="122113" cy="115778"/>
            </a:xfrm>
            <a:custGeom>
              <a:avLst/>
              <a:gdLst>
                <a:gd name="connsiteX0" fmla="*/ 0 w 148266"/>
                <a:gd name="connsiteY0" fmla="*/ 74133 h 148266"/>
                <a:gd name="connsiteX1" fmla="*/ 74133 w 148266"/>
                <a:gd name="connsiteY1" fmla="*/ 0 h 148266"/>
                <a:gd name="connsiteX2" fmla="*/ 148266 w 148266"/>
                <a:gd name="connsiteY2" fmla="*/ 74133 h 148266"/>
                <a:gd name="connsiteX3" fmla="*/ 74133 w 148266"/>
                <a:gd name="connsiteY3" fmla="*/ 148266 h 148266"/>
                <a:gd name="connsiteX4" fmla="*/ 0 w 148266"/>
                <a:gd name="connsiteY4" fmla="*/ 74133 h 148266"/>
                <a:gd name="connsiteX0" fmla="*/ 669 w 148935"/>
                <a:gd name="connsiteY0" fmla="*/ 78010 h 152143"/>
                <a:gd name="connsiteX1" fmla="*/ 40245 w 148935"/>
                <a:gd name="connsiteY1" fmla="*/ 17520 h 152143"/>
                <a:gd name="connsiteX2" fmla="*/ 74802 w 148935"/>
                <a:gd name="connsiteY2" fmla="*/ 3877 h 152143"/>
                <a:gd name="connsiteX3" fmla="*/ 148935 w 148935"/>
                <a:gd name="connsiteY3" fmla="*/ 78010 h 152143"/>
                <a:gd name="connsiteX4" fmla="*/ 74802 w 148935"/>
                <a:gd name="connsiteY4" fmla="*/ 152143 h 152143"/>
                <a:gd name="connsiteX5" fmla="*/ 669 w 148935"/>
                <a:gd name="connsiteY5" fmla="*/ 78010 h 152143"/>
                <a:gd name="connsiteX0" fmla="*/ 669 w 81807"/>
                <a:gd name="connsiteY0" fmla="*/ 83416 h 157549"/>
                <a:gd name="connsiteX1" fmla="*/ 40245 w 81807"/>
                <a:gd name="connsiteY1" fmla="*/ 22926 h 157549"/>
                <a:gd name="connsiteX2" fmla="*/ 74802 w 81807"/>
                <a:gd name="connsiteY2" fmla="*/ 9283 h 157549"/>
                <a:gd name="connsiteX3" fmla="*/ 74802 w 81807"/>
                <a:gd name="connsiteY3" fmla="*/ 157549 h 157549"/>
                <a:gd name="connsiteX4" fmla="*/ 669 w 81807"/>
                <a:gd name="connsiteY4" fmla="*/ 83416 h 157549"/>
                <a:gd name="connsiteX0" fmla="*/ 669 w 81244"/>
                <a:gd name="connsiteY0" fmla="*/ 78801 h 152993"/>
                <a:gd name="connsiteX1" fmla="*/ 40245 w 81244"/>
                <a:gd name="connsiteY1" fmla="*/ 18311 h 152993"/>
                <a:gd name="connsiteX2" fmla="*/ 74802 w 81244"/>
                <a:gd name="connsiteY2" fmla="*/ 4668 h 152993"/>
                <a:gd name="connsiteX3" fmla="*/ 77394 w 81244"/>
                <a:gd name="connsiteY3" fmla="*/ 89749 h 152993"/>
                <a:gd name="connsiteX4" fmla="*/ 74802 w 81244"/>
                <a:gd name="connsiteY4" fmla="*/ 152934 h 152993"/>
                <a:gd name="connsiteX5" fmla="*/ 669 w 81244"/>
                <a:gd name="connsiteY5" fmla="*/ 78801 h 152993"/>
                <a:gd name="connsiteX0" fmla="*/ 669 w 128829"/>
                <a:gd name="connsiteY0" fmla="*/ 81297 h 157692"/>
                <a:gd name="connsiteX1" fmla="*/ 40245 w 128829"/>
                <a:gd name="connsiteY1" fmla="*/ 20807 h 157692"/>
                <a:gd name="connsiteX2" fmla="*/ 74802 w 128829"/>
                <a:gd name="connsiteY2" fmla="*/ 7164 h 157692"/>
                <a:gd name="connsiteX3" fmla="*/ 128829 w 128829"/>
                <a:gd name="connsiteY3" fmla="*/ 126535 h 157692"/>
                <a:gd name="connsiteX4" fmla="*/ 74802 w 128829"/>
                <a:gd name="connsiteY4" fmla="*/ 155430 h 157692"/>
                <a:gd name="connsiteX5" fmla="*/ 669 w 128829"/>
                <a:gd name="connsiteY5" fmla="*/ 81297 h 157692"/>
                <a:gd name="connsiteX0" fmla="*/ 868 w 129609"/>
                <a:gd name="connsiteY0" fmla="*/ 61323 h 137512"/>
                <a:gd name="connsiteX1" fmla="*/ 40444 w 129609"/>
                <a:gd name="connsiteY1" fmla="*/ 833 h 137512"/>
                <a:gd name="connsiteX2" fmla="*/ 129028 w 129609"/>
                <a:gd name="connsiteY2" fmla="*/ 106561 h 137512"/>
                <a:gd name="connsiteX3" fmla="*/ 75001 w 129609"/>
                <a:gd name="connsiteY3" fmla="*/ 135456 h 137512"/>
                <a:gd name="connsiteX4" fmla="*/ 868 w 129609"/>
                <a:gd name="connsiteY4" fmla="*/ 61323 h 137512"/>
                <a:gd name="connsiteX0" fmla="*/ 2556 w 131297"/>
                <a:gd name="connsiteY0" fmla="*/ 41715 h 117904"/>
                <a:gd name="connsiteX1" fmla="*/ 27845 w 131297"/>
                <a:gd name="connsiteY1" fmla="*/ 1227 h 117904"/>
                <a:gd name="connsiteX2" fmla="*/ 130716 w 131297"/>
                <a:gd name="connsiteY2" fmla="*/ 86953 h 117904"/>
                <a:gd name="connsiteX3" fmla="*/ 76689 w 131297"/>
                <a:gd name="connsiteY3" fmla="*/ 115848 h 117904"/>
                <a:gd name="connsiteX4" fmla="*/ 2556 w 131297"/>
                <a:gd name="connsiteY4" fmla="*/ 41715 h 117904"/>
                <a:gd name="connsiteX0" fmla="*/ 4826 w 122113"/>
                <a:gd name="connsiteY0" fmla="*/ 69741 h 115778"/>
                <a:gd name="connsiteX1" fmla="*/ 18685 w 122113"/>
                <a:gd name="connsiteY1" fmla="*/ 678 h 115778"/>
                <a:gd name="connsiteX2" fmla="*/ 121556 w 122113"/>
                <a:gd name="connsiteY2" fmla="*/ 86404 h 115778"/>
                <a:gd name="connsiteX3" fmla="*/ 67529 w 122113"/>
                <a:gd name="connsiteY3" fmla="*/ 115299 h 115778"/>
                <a:gd name="connsiteX4" fmla="*/ 4826 w 122113"/>
                <a:gd name="connsiteY4" fmla="*/ 69741 h 115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13" h="115778">
                  <a:moveTo>
                    <a:pt x="4826" y="69741"/>
                  </a:moveTo>
                  <a:cubicBezTo>
                    <a:pt x="-3315" y="50638"/>
                    <a:pt x="-2675" y="-6862"/>
                    <a:pt x="18685" y="678"/>
                  </a:cubicBezTo>
                  <a:cubicBezTo>
                    <a:pt x="40045" y="8218"/>
                    <a:pt x="115797" y="63967"/>
                    <a:pt x="121556" y="86404"/>
                  </a:cubicBezTo>
                  <a:cubicBezTo>
                    <a:pt x="127316" y="108841"/>
                    <a:pt x="86984" y="118076"/>
                    <a:pt x="67529" y="115299"/>
                  </a:cubicBezTo>
                  <a:cubicBezTo>
                    <a:pt x="48074" y="112522"/>
                    <a:pt x="12967" y="88844"/>
                    <a:pt x="4826" y="69741"/>
                  </a:cubicBezTo>
                  <a:close/>
                </a:path>
              </a:pathLst>
            </a:custGeom>
            <a:solidFill>
              <a:schemeClr val="accent5"/>
            </a:solidFill>
            <a:ln w="0">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44" name="Oval 9243">
              <a:extLst>
                <a:ext uri="{FF2B5EF4-FFF2-40B4-BE49-F238E27FC236}">
                  <a16:creationId xmlns:a16="http://schemas.microsoft.com/office/drawing/2014/main" id="{7D4A1171-64DA-D4D5-05EF-E3E6583BC5C4}"/>
                </a:ext>
              </a:extLst>
            </p:cNvPr>
            <p:cNvSpPr/>
            <p:nvPr/>
          </p:nvSpPr>
          <p:spPr bwMode="auto">
            <a:xfrm>
              <a:off x="2554204" y="1722575"/>
              <a:ext cx="1494255" cy="1494255"/>
            </a:xfrm>
            <a:prstGeom prst="ellipse">
              <a:avLst/>
            </a:prstGeom>
            <a:noFill/>
            <a:ln w="28575">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247" name="Group 9246">
            <a:extLst>
              <a:ext uri="{FF2B5EF4-FFF2-40B4-BE49-F238E27FC236}">
                <a16:creationId xmlns:a16="http://schemas.microsoft.com/office/drawing/2014/main" id="{8031C9E6-015E-F1D5-1309-E5FF66F57340}"/>
              </a:ext>
            </a:extLst>
          </p:cNvPr>
          <p:cNvGrpSpPr/>
          <p:nvPr/>
        </p:nvGrpSpPr>
        <p:grpSpPr>
          <a:xfrm>
            <a:off x="2378865" y="2999969"/>
            <a:ext cx="873879" cy="871949"/>
            <a:chOff x="2378865" y="2844027"/>
            <a:chExt cx="873879" cy="871949"/>
          </a:xfrm>
        </p:grpSpPr>
        <p:sp>
          <p:nvSpPr>
            <p:cNvPr id="9246" name="Oval 9245">
              <a:extLst>
                <a:ext uri="{FF2B5EF4-FFF2-40B4-BE49-F238E27FC236}">
                  <a16:creationId xmlns:a16="http://schemas.microsoft.com/office/drawing/2014/main" id="{7FFAF3CE-E2A8-0AB9-D8A6-6CE3B8DA6AF6}"/>
                </a:ext>
              </a:extLst>
            </p:cNvPr>
            <p:cNvSpPr/>
            <p:nvPr/>
          </p:nvSpPr>
          <p:spPr bwMode="auto">
            <a:xfrm>
              <a:off x="2381393" y="2844625"/>
              <a:ext cx="871351" cy="871351"/>
            </a:xfrm>
            <a:prstGeom prst="ellipse">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52" name="Group 51">
              <a:extLst>
                <a:ext uri="{FF2B5EF4-FFF2-40B4-BE49-F238E27FC236}">
                  <a16:creationId xmlns:a16="http://schemas.microsoft.com/office/drawing/2014/main" id="{D35F52FB-478A-E6F6-2141-E888D279C80E}"/>
                </a:ext>
              </a:extLst>
            </p:cNvPr>
            <p:cNvGrpSpPr/>
            <p:nvPr/>
          </p:nvGrpSpPr>
          <p:grpSpPr>
            <a:xfrm>
              <a:off x="2378865" y="2844027"/>
              <a:ext cx="871949" cy="871949"/>
              <a:chOff x="2378865" y="2844027"/>
              <a:chExt cx="871949" cy="871949"/>
            </a:xfrm>
          </p:grpSpPr>
          <p:sp>
            <p:nvSpPr>
              <p:cNvPr id="35" name="Freeform: Shape 34">
                <a:extLst>
                  <a:ext uri="{FF2B5EF4-FFF2-40B4-BE49-F238E27FC236}">
                    <a16:creationId xmlns:a16="http://schemas.microsoft.com/office/drawing/2014/main" id="{38DAF4D6-73A7-F5E6-34A5-75F170C19B32}"/>
                  </a:ext>
                </a:extLst>
              </p:cNvPr>
              <p:cNvSpPr/>
              <p:nvPr/>
            </p:nvSpPr>
            <p:spPr bwMode="auto">
              <a:xfrm>
                <a:off x="2786015" y="3524707"/>
                <a:ext cx="286803" cy="170109"/>
              </a:xfrm>
              <a:custGeom>
                <a:avLst/>
                <a:gdLst>
                  <a:gd name="connsiteX0" fmla="*/ 286802 w 286802"/>
                  <a:gd name="connsiteY0" fmla="*/ 117957 h 170109"/>
                  <a:gd name="connsiteX1" fmla="*/ 147730 w 286802"/>
                  <a:gd name="connsiteY1" fmla="*/ 17129 h 170109"/>
                  <a:gd name="connsiteX2" fmla="*/ 29518 w 286802"/>
                  <a:gd name="connsiteY2" fmla="*/ 3222 h 170109"/>
                  <a:gd name="connsiteX3" fmla="*/ 5181 w 286802"/>
                  <a:gd name="connsiteY3" fmla="*/ 51897 h 170109"/>
                  <a:gd name="connsiteX4" fmla="*/ 109485 w 286802"/>
                  <a:gd name="connsiteY4" fmla="*/ 107526 h 170109"/>
                  <a:gd name="connsiteX5" fmla="*/ 182498 w 286802"/>
                  <a:gd name="connsiteY5" fmla="*/ 124910 h 170109"/>
                  <a:gd name="connsiteX6" fmla="*/ 199882 w 286802"/>
                  <a:gd name="connsiteY6" fmla="*/ 170109 h 170109"/>
                  <a:gd name="connsiteX0" fmla="*/ 286802 w 286802"/>
                  <a:gd name="connsiteY0" fmla="*/ 117957 h 170109"/>
                  <a:gd name="connsiteX1" fmla="*/ 147730 w 286802"/>
                  <a:gd name="connsiteY1" fmla="*/ 17129 h 170109"/>
                  <a:gd name="connsiteX2" fmla="*/ 29518 w 286802"/>
                  <a:gd name="connsiteY2" fmla="*/ 3222 h 170109"/>
                  <a:gd name="connsiteX3" fmla="*/ 5181 w 286802"/>
                  <a:gd name="connsiteY3" fmla="*/ 51897 h 170109"/>
                  <a:gd name="connsiteX4" fmla="*/ 109485 w 286802"/>
                  <a:gd name="connsiteY4" fmla="*/ 107526 h 170109"/>
                  <a:gd name="connsiteX5" fmla="*/ 199882 w 286802"/>
                  <a:gd name="connsiteY5" fmla="*/ 170109 h 170109"/>
                  <a:gd name="connsiteX0" fmla="*/ 286802 w 286802"/>
                  <a:gd name="connsiteY0" fmla="*/ 117957 h 170109"/>
                  <a:gd name="connsiteX1" fmla="*/ 147730 w 286802"/>
                  <a:gd name="connsiteY1" fmla="*/ 17129 h 170109"/>
                  <a:gd name="connsiteX2" fmla="*/ 29518 w 286802"/>
                  <a:gd name="connsiteY2" fmla="*/ 3222 h 170109"/>
                  <a:gd name="connsiteX3" fmla="*/ 5181 w 286802"/>
                  <a:gd name="connsiteY3" fmla="*/ 51897 h 170109"/>
                  <a:gd name="connsiteX4" fmla="*/ 109485 w 286802"/>
                  <a:gd name="connsiteY4" fmla="*/ 107526 h 170109"/>
                  <a:gd name="connsiteX5" fmla="*/ 199882 w 286802"/>
                  <a:gd name="connsiteY5" fmla="*/ 170109 h 170109"/>
                  <a:gd name="connsiteX0" fmla="*/ 288306 w 288306"/>
                  <a:gd name="connsiteY0" fmla="*/ 117957 h 170109"/>
                  <a:gd name="connsiteX1" fmla="*/ 149234 w 288306"/>
                  <a:gd name="connsiteY1" fmla="*/ 17129 h 170109"/>
                  <a:gd name="connsiteX2" fmla="*/ 31022 w 288306"/>
                  <a:gd name="connsiteY2" fmla="*/ 3222 h 170109"/>
                  <a:gd name="connsiteX3" fmla="*/ 6685 w 288306"/>
                  <a:gd name="connsiteY3" fmla="*/ 51897 h 170109"/>
                  <a:gd name="connsiteX4" fmla="*/ 110989 w 288306"/>
                  <a:gd name="connsiteY4" fmla="*/ 107526 h 170109"/>
                  <a:gd name="connsiteX5" fmla="*/ 201386 w 288306"/>
                  <a:gd name="connsiteY5" fmla="*/ 170109 h 170109"/>
                  <a:gd name="connsiteX0" fmla="*/ 286803 w 286803"/>
                  <a:gd name="connsiteY0" fmla="*/ 117957 h 170109"/>
                  <a:gd name="connsiteX1" fmla="*/ 147731 w 286803"/>
                  <a:gd name="connsiteY1" fmla="*/ 17129 h 170109"/>
                  <a:gd name="connsiteX2" fmla="*/ 29519 w 286803"/>
                  <a:gd name="connsiteY2" fmla="*/ 3222 h 170109"/>
                  <a:gd name="connsiteX3" fmla="*/ 5182 w 286803"/>
                  <a:gd name="connsiteY3" fmla="*/ 51897 h 170109"/>
                  <a:gd name="connsiteX4" fmla="*/ 109486 w 286803"/>
                  <a:gd name="connsiteY4" fmla="*/ 107526 h 170109"/>
                  <a:gd name="connsiteX5" fmla="*/ 199883 w 286803"/>
                  <a:gd name="connsiteY5" fmla="*/ 170109 h 170109"/>
                  <a:gd name="connsiteX0" fmla="*/ 286803 w 286803"/>
                  <a:gd name="connsiteY0" fmla="*/ 117957 h 170109"/>
                  <a:gd name="connsiteX1" fmla="*/ 147731 w 286803"/>
                  <a:gd name="connsiteY1" fmla="*/ 17129 h 170109"/>
                  <a:gd name="connsiteX2" fmla="*/ 29519 w 286803"/>
                  <a:gd name="connsiteY2" fmla="*/ 3222 h 170109"/>
                  <a:gd name="connsiteX3" fmla="*/ 5182 w 286803"/>
                  <a:gd name="connsiteY3" fmla="*/ 51897 h 170109"/>
                  <a:gd name="connsiteX4" fmla="*/ 109486 w 286803"/>
                  <a:gd name="connsiteY4" fmla="*/ 107526 h 170109"/>
                  <a:gd name="connsiteX5" fmla="*/ 199883 w 286803"/>
                  <a:gd name="connsiteY5" fmla="*/ 170109 h 17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6803" h="170109">
                    <a:moveTo>
                      <a:pt x="286803" y="117957"/>
                    </a:moveTo>
                    <a:cubicBezTo>
                      <a:pt x="238707" y="77104"/>
                      <a:pt x="190612" y="36251"/>
                      <a:pt x="147731" y="17129"/>
                    </a:cubicBezTo>
                    <a:cubicBezTo>
                      <a:pt x="104850" y="-1993"/>
                      <a:pt x="53277" y="-2573"/>
                      <a:pt x="29519" y="3222"/>
                    </a:cubicBezTo>
                    <a:cubicBezTo>
                      <a:pt x="5761" y="9017"/>
                      <a:pt x="-8146" y="34513"/>
                      <a:pt x="5182" y="51897"/>
                    </a:cubicBezTo>
                    <a:cubicBezTo>
                      <a:pt x="18510" y="69281"/>
                      <a:pt x="63129" y="80871"/>
                      <a:pt x="109486" y="107526"/>
                    </a:cubicBezTo>
                    <a:cubicBezTo>
                      <a:pt x="155843" y="134181"/>
                      <a:pt x="181050" y="157071"/>
                      <a:pt x="199883" y="170109"/>
                    </a:cubicBezTo>
                  </a:path>
                </a:pathLst>
              </a:custGeom>
              <a:solidFill>
                <a:schemeClr val="accent5">
                  <a:lumMod val="40000"/>
                  <a:lumOff val="60000"/>
                </a:schemeClr>
              </a:solidFill>
              <a:ln w="0">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4" name="Group 43">
                <a:extLst>
                  <a:ext uri="{FF2B5EF4-FFF2-40B4-BE49-F238E27FC236}">
                    <a16:creationId xmlns:a16="http://schemas.microsoft.com/office/drawing/2014/main" id="{DBD1830E-C3C3-E08F-F82E-CE2956F84C06}"/>
                  </a:ext>
                </a:extLst>
              </p:cNvPr>
              <p:cNvGrpSpPr/>
              <p:nvPr/>
            </p:nvGrpSpPr>
            <p:grpSpPr>
              <a:xfrm>
                <a:off x="2521462" y="2891337"/>
                <a:ext cx="438794" cy="622568"/>
                <a:chOff x="1837099" y="2951135"/>
                <a:chExt cx="438794" cy="622568"/>
              </a:xfrm>
            </p:grpSpPr>
            <p:grpSp>
              <p:nvGrpSpPr>
                <p:cNvPr id="34" name="Group 33">
                  <a:extLst>
                    <a:ext uri="{FF2B5EF4-FFF2-40B4-BE49-F238E27FC236}">
                      <a16:creationId xmlns:a16="http://schemas.microsoft.com/office/drawing/2014/main" id="{46A98B68-A588-C220-6330-51AF36387CD1}"/>
                    </a:ext>
                  </a:extLst>
                </p:cNvPr>
                <p:cNvGrpSpPr/>
                <p:nvPr/>
              </p:nvGrpSpPr>
              <p:grpSpPr>
                <a:xfrm>
                  <a:off x="1837099" y="2951135"/>
                  <a:ext cx="438794" cy="522594"/>
                  <a:chOff x="2063382" y="2937161"/>
                  <a:chExt cx="438794" cy="522594"/>
                </a:xfrm>
              </p:grpSpPr>
              <p:sp>
                <p:nvSpPr>
                  <p:cNvPr id="33" name="Freeform: Shape 32">
                    <a:extLst>
                      <a:ext uri="{FF2B5EF4-FFF2-40B4-BE49-F238E27FC236}">
                        <a16:creationId xmlns:a16="http://schemas.microsoft.com/office/drawing/2014/main" id="{C566453B-D932-9629-0C87-F6EC3522DD12}"/>
                      </a:ext>
                    </a:extLst>
                  </p:cNvPr>
                  <p:cNvSpPr/>
                  <p:nvPr/>
                </p:nvSpPr>
                <p:spPr bwMode="auto">
                  <a:xfrm>
                    <a:off x="2178463" y="3328173"/>
                    <a:ext cx="155521" cy="126672"/>
                  </a:xfrm>
                  <a:custGeom>
                    <a:avLst/>
                    <a:gdLst>
                      <a:gd name="connsiteX0" fmla="*/ 82349 w 155521"/>
                      <a:gd name="connsiteY0" fmla="*/ 0 h 126672"/>
                      <a:gd name="connsiteX1" fmla="*/ 140579 w 155521"/>
                      <a:gd name="connsiteY1" fmla="*/ 24120 h 126672"/>
                      <a:gd name="connsiteX2" fmla="*/ 155521 w 155521"/>
                      <a:gd name="connsiteY2" fmla="*/ 46282 h 126672"/>
                      <a:gd name="connsiteX3" fmla="*/ 111159 w 155521"/>
                      <a:gd name="connsiteY3" fmla="*/ 78637 h 126672"/>
                      <a:gd name="connsiteX4" fmla="*/ 65798 w 155521"/>
                      <a:gd name="connsiteY4" fmla="*/ 106913 h 126672"/>
                      <a:gd name="connsiteX5" fmla="*/ 29944 w 155521"/>
                      <a:gd name="connsiteY5" fmla="*/ 122912 h 126672"/>
                      <a:gd name="connsiteX6" fmla="*/ 14744 w 155521"/>
                      <a:gd name="connsiteY6" fmla="*/ 126672 h 126672"/>
                      <a:gd name="connsiteX7" fmla="*/ 6471 w 155521"/>
                      <a:gd name="connsiteY7" fmla="*/ 114403 h 126672"/>
                      <a:gd name="connsiteX8" fmla="*/ 0 w 155521"/>
                      <a:gd name="connsiteY8" fmla="*/ 82349 h 126672"/>
                      <a:gd name="connsiteX9" fmla="*/ 82349 w 155521"/>
                      <a:gd name="connsiteY9" fmla="*/ 0 h 126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521" h="126672">
                        <a:moveTo>
                          <a:pt x="82349" y="0"/>
                        </a:moveTo>
                        <a:cubicBezTo>
                          <a:pt x="105089" y="0"/>
                          <a:pt x="125676" y="9217"/>
                          <a:pt x="140579" y="24120"/>
                        </a:cubicBezTo>
                        <a:lnTo>
                          <a:pt x="155521" y="46282"/>
                        </a:lnTo>
                        <a:lnTo>
                          <a:pt x="111159" y="78637"/>
                        </a:lnTo>
                        <a:cubicBezTo>
                          <a:pt x="94192" y="90253"/>
                          <a:pt x="78546" y="100104"/>
                          <a:pt x="65798" y="106913"/>
                        </a:cubicBezTo>
                        <a:cubicBezTo>
                          <a:pt x="53050" y="113722"/>
                          <a:pt x="41098" y="119010"/>
                          <a:pt x="29944" y="122912"/>
                        </a:cubicBezTo>
                        <a:lnTo>
                          <a:pt x="14744" y="126672"/>
                        </a:lnTo>
                        <a:lnTo>
                          <a:pt x="6471" y="114403"/>
                        </a:lnTo>
                        <a:cubicBezTo>
                          <a:pt x="2304" y="104551"/>
                          <a:pt x="0" y="93719"/>
                          <a:pt x="0" y="82349"/>
                        </a:cubicBezTo>
                        <a:cubicBezTo>
                          <a:pt x="0" y="36869"/>
                          <a:pt x="36869" y="0"/>
                          <a:pt x="82349" y="0"/>
                        </a:cubicBezTo>
                        <a:close/>
                      </a:path>
                    </a:pathLst>
                  </a:custGeom>
                  <a:solidFill>
                    <a:schemeClr val="accent5">
                      <a:lumMod val="20000"/>
                      <a:lumOff val="80000"/>
                    </a:schemeClr>
                  </a:solidFill>
                  <a:ln w="0">
                    <a:solidFill>
                      <a:schemeClr val="accent5">
                        <a:lumMod val="75000"/>
                      </a:schemeClr>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Freeform: Shape 31">
                    <a:extLst>
                      <a:ext uri="{FF2B5EF4-FFF2-40B4-BE49-F238E27FC236}">
                        <a16:creationId xmlns:a16="http://schemas.microsoft.com/office/drawing/2014/main" id="{9A9BD077-9D6A-A200-AE3F-CFCAFDD79CEB}"/>
                      </a:ext>
                    </a:extLst>
                  </p:cNvPr>
                  <p:cNvSpPr/>
                  <p:nvPr/>
                </p:nvSpPr>
                <p:spPr bwMode="auto">
                  <a:xfrm>
                    <a:off x="2063382" y="2937161"/>
                    <a:ext cx="438794" cy="522594"/>
                  </a:xfrm>
                  <a:custGeom>
                    <a:avLst/>
                    <a:gdLst>
                      <a:gd name="connsiteX0" fmla="*/ 97424 w 445736"/>
                      <a:gd name="connsiteY0" fmla="*/ 859 h 522711"/>
                      <a:gd name="connsiteX1" fmla="*/ 184344 w 445736"/>
                      <a:gd name="connsiteY1" fmla="*/ 119071 h 522711"/>
                      <a:gd name="connsiteX2" fmla="*/ 264310 w 445736"/>
                      <a:gd name="connsiteY2" fmla="*/ 153839 h 522711"/>
                      <a:gd name="connsiteX3" fmla="*/ 403382 w 445736"/>
                      <a:gd name="connsiteY3" fmla="*/ 174700 h 522711"/>
                      <a:gd name="connsiteX4" fmla="*/ 445104 w 445736"/>
                      <a:gd name="connsiteY4" fmla="*/ 240759 h 522711"/>
                      <a:gd name="connsiteX5" fmla="*/ 379045 w 445736"/>
                      <a:gd name="connsiteY5" fmla="*/ 352017 h 522711"/>
                      <a:gd name="connsiteX6" fmla="*/ 286475 w 445736"/>
                      <a:gd name="connsiteY6" fmla="*/ 430897 h 522711"/>
                      <a:gd name="connsiteX7" fmla="*/ 277543 w 445736"/>
                      <a:gd name="connsiteY7" fmla="*/ 437412 h 522711"/>
                      <a:gd name="connsiteX8" fmla="*/ 262601 w 445736"/>
                      <a:gd name="connsiteY8" fmla="*/ 415250 h 522711"/>
                      <a:gd name="connsiteX9" fmla="*/ 204371 w 445736"/>
                      <a:gd name="connsiteY9" fmla="*/ 391130 h 522711"/>
                      <a:gd name="connsiteX10" fmla="*/ 122022 w 445736"/>
                      <a:gd name="connsiteY10" fmla="*/ 473479 h 522711"/>
                      <a:gd name="connsiteX11" fmla="*/ 128493 w 445736"/>
                      <a:gd name="connsiteY11" fmla="*/ 505533 h 522711"/>
                      <a:gd name="connsiteX12" fmla="*/ 136766 w 445736"/>
                      <a:gd name="connsiteY12" fmla="*/ 517802 h 522711"/>
                      <a:gd name="connsiteX13" fmla="*/ 120892 w 445736"/>
                      <a:gd name="connsiteY13" fmla="*/ 521729 h 522711"/>
                      <a:gd name="connsiteX14" fmla="*/ 73086 w 445736"/>
                      <a:gd name="connsiteY14" fmla="*/ 515427 h 522711"/>
                      <a:gd name="connsiteX15" fmla="*/ 34841 w 445736"/>
                      <a:gd name="connsiteY15" fmla="*/ 421553 h 522711"/>
                      <a:gd name="connsiteX16" fmla="*/ 69609 w 445736"/>
                      <a:gd name="connsiteY16" fmla="*/ 240759 h 522711"/>
                      <a:gd name="connsiteX17" fmla="*/ 62655 w 445736"/>
                      <a:gd name="connsiteY17" fmla="*/ 150362 h 522711"/>
                      <a:gd name="connsiteX18" fmla="*/ 73 w 445736"/>
                      <a:gd name="connsiteY18" fmla="*/ 46058 h 522711"/>
                      <a:gd name="connsiteX19" fmla="*/ 97424 w 445736"/>
                      <a:gd name="connsiteY19" fmla="*/ 859 h 522711"/>
                      <a:gd name="connsiteX0" fmla="*/ 90482 w 438794"/>
                      <a:gd name="connsiteY0" fmla="*/ 742 h 522594"/>
                      <a:gd name="connsiteX1" fmla="*/ 177402 w 438794"/>
                      <a:gd name="connsiteY1" fmla="*/ 118954 h 522594"/>
                      <a:gd name="connsiteX2" fmla="*/ 257368 w 438794"/>
                      <a:gd name="connsiteY2" fmla="*/ 153722 h 522594"/>
                      <a:gd name="connsiteX3" fmla="*/ 396440 w 438794"/>
                      <a:gd name="connsiteY3" fmla="*/ 174583 h 522594"/>
                      <a:gd name="connsiteX4" fmla="*/ 438162 w 438794"/>
                      <a:gd name="connsiteY4" fmla="*/ 240642 h 522594"/>
                      <a:gd name="connsiteX5" fmla="*/ 372103 w 438794"/>
                      <a:gd name="connsiteY5" fmla="*/ 351900 h 522594"/>
                      <a:gd name="connsiteX6" fmla="*/ 279533 w 438794"/>
                      <a:gd name="connsiteY6" fmla="*/ 430780 h 522594"/>
                      <a:gd name="connsiteX7" fmla="*/ 270601 w 438794"/>
                      <a:gd name="connsiteY7" fmla="*/ 437295 h 522594"/>
                      <a:gd name="connsiteX8" fmla="*/ 255659 w 438794"/>
                      <a:gd name="connsiteY8" fmla="*/ 415133 h 522594"/>
                      <a:gd name="connsiteX9" fmla="*/ 197429 w 438794"/>
                      <a:gd name="connsiteY9" fmla="*/ 391013 h 522594"/>
                      <a:gd name="connsiteX10" fmla="*/ 115080 w 438794"/>
                      <a:gd name="connsiteY10" fmla="*/ 473362 h 522594"/>
                      <a:gd name="connsiteX11" fmla="*/ 121551 w 438794"/>
                      <a:gd name="connsiteY11" fmla="*/ 505416 h 522594"/>
                      <a:gd name="connsiteX12" fmla="*/ 129824 w 438794"/>
                      <a:gd name="connsiteY12" fmla="*/ 517685 h 522594"/>
                      <a:gd name="connsiteX13" fmla="*/ 113950 w 438794"/>
                      <a:gd name="connsiteY13" fmla="*/ 521612 h 522594"/>
                      <a:gd name="connsiteX14" fmla="*/ 66144 w 438794"/>
                      <a:gd name="connsiteY14" fmla="*/ 515310 h 522594"/>
                      <a:gd name="connsiteX15" fmla="*/ 27899 w 438794"/>
                      <a:gd name="connsiteY15" fmla="*/ 421436 h 522594"/>
                      <a:gd name="connsiteX16" fmla="*/ 62667 w 438794"/>
                      <a:gd name="connsiteY16" fmla="*/ 240642 h 522594"/>
                      <a:gd name="connsiteX17" fmla="*/ 55713 w 438794"/>
                      <a:gd name="connsiteY17" fmla="*/ 150245 h 522594"/>
                      <a:gd name="connsiteX18" fmla="*/ 84 w 438794"/>
                      <a:gd name="connsiteY18" fmla="*/ 56371 h 522594"/>
                      <a:gd name="connsiteX19" fmla="*/ 90482 w 438794"/>
                      <a:gd name="connsiteY19" fmla="*/ 742 h 52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8794" h="522594">
                        <a:moveTo>
                          <a:pt x="90482" y="742"/>
                        </a:moveTo>
                        <a:cubicBezTo>
                          <a:pt x="90482" y="742"/>
                          <a:pt x="149588" y="93457"/>
                          <a:pt x="177402" y="118954"/>
                        </a:cubicBezTo>
                        <a:cubicBezTo>
                          <a:pt x="205216" y="144451"/>
                          <a:pt x="220862" y="144451"/>
                          <a:pt x="257368" y="153722"/>
                        </a:cubicBezTo>
                        <a:cubicBezTo>
                          <a:pt x="293874" y="162994"/>
                          <a:pt x="366308" y="160096"/>
                          <a:pt x="396440" y="174583"/>
                        </a:cubicBezTo>
                        <a:cubicBezTo>
                          <a:pt x="426572" y="189070"/>
                          <a:pt x="442218" y="211089"/>
                          <a:pt x="438162" y="240642"/>
                        </a:cubicBezTo>
                        <a:cubicBezTo>
                          <a:pt x="434106" y="270195"/>
                          <a:pt x="414984" y="309019"/>
                          <a:pt x="372103" y="351900"/>
                        </a:cubicBezTo>
                        <a:cubicBezTo>
                          <a:pt x="350663" y="373340"/>
                          <a:pt x="315605" y="403038"/>
                          <a:pt x="279533" y="430780"/>
                        </a:cubicBezTo>
                        <a:lnTo>
                          <a:pt x="270601" y="437295"/>
                        </a:lnTo>
                        <a:lnTo>
                          <a:pt x="255659" y="415133"/>
                        </a:lnTo>
                        <a:cubicBezTo>
                          <a:pt x="240756" y="400230"/>
                          <a:pt x="220169" y="391013"/>
                          <a:pt x="197429" y="391013"/>
                        </a:cubicBezTo>
                        <a:cubicBezTo>
                          <a:pt x="151949" y="391013"/>
                          <a:pt x="115080" y="427882"/>
                          <a:pt x="115080" y="473362"/>
                        </a:cubicBezTo>
                        <a:cubicBezTo>
                          <a:pt x="115080" y="484732"/>
                          <a:pt x="117384" y="495564"/>
                          <a:pt x="121551" y="505416"/>
                        </a:cubicBezTo>
                        <a:lnTo>
                          <a:pt x="129824" y="517685"/>
                        </a:lnTo>
                        <a:lnTo>
                          <a:pt x="113950" y="521612"/>
                        </a:lnTo>
                        <a:cubicBezTo>
                          <a:pt x="94828" y="524147"/>
                          <a:pt x="78892" y="521684"/>
                          <a:pt x="66144" y="515310"/>
                        </a:cubicBezTo>
                        <a:cubicBezTo>
                          <a:pt x="40648" y="502562"/>
                          <a:pt x="28479" y="467214"/>
                          <a:pt x="27899" y="421436"/>
                        </a:cubicBezTo>
                        <a:cubicBezTo>
                          <a:pt x="27320" y="375658"/>
                          <a:pt x="58031" y="285841"/>
                          <a:pt x="62667" y="240642"/>
                        </a:cubicBezTo>
                        <a:cubicBezTo>
                          <a:pt x="67303" y="195444"/>
                          <a:pt x="67302" y="182695"/>
                          <a:pt x="55713" y="150245"/>
                        </a:cubicBezTo>
                        <a:cubicBezTo>
                          <a:pt x="44124" y="117795"/>
                          <a:pt x="-2234" y="49997"/>
                          <a:pt x="84" y="56371"/>
                        </a:cubicBezTo>
                        <a:cubicBezTo>
                          <a:pt x="2402" y="62745"/>
                          <a:pt x="70201" y="-7950"/>
                          <a:pt x="90482" y="742"/>
                        </a:cubicBezTo>
                        <a:close/>
                      </a:path>
                    </a:pathLst>
                  </a:custGeom>
                  <a:solidFill>
                    <a:schemeClr val="accent5">
                      <a:lumMod val="40000"/>
                      <a:lumOff val="60000"/>
                    </a:schemeClr>
                  </a:solidFill>
                  <a:ln w="0">
                    <a:solidFill>
                      <a:schemeClr val="accent5">
                        <a:lumMod val="75000"/>
                      </a:schemeClr>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Oval 29">
                    <a:extLst>
                      <a:ext uri="{FF2B5EF4-FFF2-40B4-BE49-F238E27FC236}">
                        <a16:creationId xmlns:a16="http://schemas.microsoft.com/office/drawing/2014/main" id="{5A794557-5215-75FD-78EF-C4EF9240DD01}"/>
                      </a:ext>
                    </a:extLst>
                  </p:cNvPr>
                  <p:cNvSpPr/>
                  <p:nvPr/>
                </p:nvSpPr>
                <p:spPr bwMode="auto">
                  <a:xfrm>
                    <a:off x="2178227" y="3138558"/>
                    <a:ext cx="152796" cy="152796"/>
                  </a:xfrm>
                  <a:prstGeom prst="ellipse">
                    <a:avLst/>
                  </a:prstGeom>
                  <a:solidFill>
                    <a:schemeClr val="accent5">
                      <a:lumMod val="20000"/>
                      <a:lumOff val="80000"/>
                    </a:schemeClr>
                  </a:solidFill>
                  <a:ln w="0">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6" name="Oval 35">
                  <a:extLst>
                    <a:ext uri="{FF2B5EF4-FFF2-40B4-BE49-F238E27FC236}">
                      <a16:creationId xmlns:a16="http://schemas.microsoft.com/office/drawing/2014/main" id="{FF88C8ED-9DF4-FA6B-26A5-C7FEE8DF2F1B}"/>
                    </a:ext>
                  </a:extLst>
                </p:cNvPr>
                <p:cNvSpPr/>
                <p:nvPr/>
              </p:nvSpPr>
              <p:spPr bwMode="auto">
                <a:xfrm>
                  <a:off x="1998648" y="3166347"/>
                  <a:ext cx="54377" cy="5437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Oval 36">
                  <a:extLst>
                    <a:ext uri="{FF2B5EF4-FFF2-40B4-BE49-F238E27FC236}">
                      <a16:creationId xmlns:a16="http://schemas.microsoft.com/office/drawing/2014/main" id="{515A85FA-EFE1-63AA-AF41-3B2DAE2B5FE8}"/>
                    </a:ext>
                  </a:extLst>
                </p:cNvPr>
                <p:cNvSpPr/>
                <p:nvPr/>
              </p:nvSpPr>
              <p:spPr bwMode="auto">
                <a:xfrm>
                  <a:off x="1975563" y="3228285"/>
                  <a:ext cx="54377" cy="5437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Oval 37">
                  <a:extLst>
                    <a:ext uri="{FF2B5EF4-FFF2-40B4-BE49-F238E27FC236}">
                      <a16:creationId xmlns:a16="http://schemas.microsoft.com/office/drawing/2014/main" id="{AFDD2CC5-AFA9-5826-99D3-666ECC0AFE0D}"/>
                    </a:ext>
                  </a:extLst>
                </p:cNvPr>
                <p:cNvSpPr/>
                <p:nvPr/>
              </p:nvSpPr>
              <p:spPr bwMode="auto">
                <a:xfrm>
                  <a:off x="2033479" y="3211945"/>
                  <a:ext cx="54377" cy="5437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Oval 38">
                  <a:extLst>
                    <a:ext uri="{FF2B5EF4-FFF2-40B4-BE49-F238E27FC236}">
                      <a16:creationId xmlns:a16="http://schemas.microsoft.com/office/drawing/2014/main" id="{1484F9F8-8736-1847-6CAF-DFFD31F50E3C}"/>
                    </a:ext>
                  </a:extLst>
                </p:cNvPr>
                <p:cNvSpPr/>
                <p:nvPr/>
              </p:nvSpPr>
              <p:spPr bwMode="auto">
                <a:xfrm>
                  <a:off x="1971459" y="3378294"/>
                  <a:ext cx="54377" cy="5437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Oval 39">
                  <a:extLst>
                    <a:ext uri="{FF2B5EF4-FFF2-40B4-BE49-F238E27FC236}">
                      <a16:creationId xmlns:a16="http://schemas.microsoft.com/office/drawing/2014/main" id="{6C08555E-DE25-CB2A-F8BD-BD8C96B8D86C}"/>
                    </a:ext>
                  </a:extLst>
                </p:cNvPr>
                <p:cNvSpPr/>
                <p:nvPr/>
              </p:nvSpPr>
              <p:spPr bwMode="auto">
                <a:xfrm>
                  <a:off x="2047275" y="3378294"/>
                  <a:ext cx="54377" cy="5437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Oval 40">
                  <a:extLst>
                    <a:ext uri="{FF2B5EF4-FFF2-40B4-BE49-F238E27FC236}">
                      <a16:creationId xmlns:a16="http://schemas.microsoft.com/office/drawing/2014/main" id="{DAEAA993-F9AF-0B92-C0CA-FBF496FE0A2A}"/>
                    </a:ext>
                  </a:extLst>
                </p:cNvPr>
                <p:cNvSpPr/>
                <p:nvPr/>
              </p:nvSpPr>
              <p:spPr bwMode="auto">
                <a:xfrm>
                  <a:off x="2020086" y="3464949"/>
                  <a:ext cx="54377" cy="5437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Oval 41">
                  <a:extLst>
                    <a:ext uri="{FF2B5EF4-FFF2-40B4-BE49-F238E27FC236}">
                      <a16:creationId xmlns:a16="http://schemas.microsoft.com/office/drawing/2014/main" id="{C83D0503-0115-F002-20C4-E82CCDEF800D}"/>
                    </a:ext>
                  </a:extLst>
                </p:cNvPr>
                <p:cNvSpPr/>
                <p:nvPr/>
              </p:nvSpPr>
              <p:spPr bwMode="auto">
                <a:xfrm>
                  <a:off x="2067589" y="3519326"/>
                  <a:ext cx="54377" cy="5437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Oval 42">
                  <a:extLst>
                    <a:ext uri="{FF2B5EF4-FFF2-40B4-BE49-F238E27FC236}">
                      <a16:creationId xmlns:a16="http://schemas.microsoft.com/office/drawing/2014/main" id="{DA1D5C36-D1EB-25AE-36FB-875E50F8B6EE}"/>
                    </a:ext>
                  </a:extLst>
                </p:cNvPr>
                <p:cNvSpPr/>
                <p:nvPr/>
              </p:nvSpPr>
              <p:spPr bwMode="auto">
                <a:xfrm>
                  <a:off x="2094777" y="3429000"/>
                  <a:ext cx="54377" cy="5437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0" name="Group 49">
                <a:extLst>
                  <a:ext uri="{FF2B5EF4-FFF2-40B4-BE49-F238E27FC236}">
                    <a16:creationId xmlns:a16="http://schemas.microsoft.com/office/drawing/2014/main" id="{AAFE6033-2258-BAE9-C17E-CDE707527328}"/>
                  </a:ext>
                </a:extLst>
              </p:cNvPr>
              <p:cNvGrpSpPr/>
              <p:nvPr/>
            </p:nvGrpSpPr>
            <p:grpSpPr>
              <a:xfrm>
                <a:off x="2770704" y="3021771"/>
                <a:ext cx="156767" cy="178555"/>
                <a:chOff x="2192054" y="3726912"/>
                <a:chExt cx="391235" cy="340951"/>
              </a:xfrm>
            </p:grpSpPr>
            <p:grpSp>
              <p:nvGrpSpPr>
                <p:cNvPr id="48" name="Group 47">
                  <a:extLst>
                    <a:ext uri="{FF2B5EF4-FFF2-40B4-BE49-F238E27FC236}">
                      <a16:creationId xmlns:a16="http://schemas.microsoft.com/office/drawing/2014/main" id="{2EB224A4-B927-D2F6-DD0C-261AF89B614D}"/>
                    </a:ext>
                  </a:extLst>
                </p:cNvPr>
                <p:cNvGrpSpPr/>
                <p:nvPr/>
              </p:nvGrpSpPr>
              <p:grpSpPr>
                <a:xfrm>
                  <a:off x="2192054" y="3726912"/>
                  <a:ext cx="375900" cy="272493"/>
                  <a:chOff x="2192054" y="3726912"/>
                  <a:chExt cx="375900" cy="272493"/>
                </a:xfrm>
              </p:grpSpPr>
              <p:sp>
                <p:nvSpPr>
                  <p:cNvPr id="46" name="Freeform: Shape 45">
                    <a:extLst>
                      <a:ext uri="{FF2B5EF4-FFF2-40B4-BE49-F238E27FC236}">
                        <a16:creationId xmlns:a16="http://schemas.microsoft.com/office/drawing/2014/main" id="{2036948C-FD5F-B370-744F-DD746F1447A0}"/>
                      </a:ext>
                    </a:extLst>
                  </p:cNvPr>
                  <p:cNvSpPr/>
                  <p:nvPr/>
                </p:nvSpPr>
                <p:spPr bwMode="auto">
                  <a:xfrm>
                    <a:off x="2192054" y="3726912"/>
                    <a:ext cx="193036" cy="225882"/>
                  </a:xfrm>
                  <a:custGeom>
                    <a:avLst/>
                    <a:gdLst>
                      <a:gd name="connsiteX0" fmla="*/ 176242 w 558691"/>
                      <a:gd name="connsiteY0" fmla="*/ 10371 h 574487"/>
                      <a:gd name="connsiteX1" fmla="*/ 58031 w 558691"/>
                      <a:gd name="connsiteY1" fmla="*/ 10371 h 574487"/>
                      <a:gd name="connsiteX2" fmla="*/ 33693 w 558691"/>
                      <a:gd name="connsiteY2" fmla="*/ 118152 h 574487"/>
                      <a:gd name="connsiteX3" fmla="*/ 2402 w 558691"/>
                      <a:gd name="connsiteY3" fmla="*/ 483216 h 574487"/>
                      <a:gd name="connsiteX4" fmla="*/ 103229 w 558691"/>
                      <a:gd name="connsiteY4" fmla="*/ 514508 h 574487"/>
                      <a:gd name="connsiteX5" fmla="*/ 162335 w 558691"/>
                      <a:gd name="connsiteY5" fmla="*/ 212025 h 574487"/>
                      <a:gd name="connsiteX6" fmla="*/ 190149 w 558691"/>
                      <a:gd name="connsiteY6" fmla="*/ 128582 h 574487"/>
                      <a:gd name="connsiteX7" fmla="*/ 231871 w 558691"/>
                      <a:gd name="connsiteY7" fmla="*/ 118152 h 574487"/>
                      <a:gd name="connsiteX8" fmla="*/ 231871 w 558691"/>
                      <a:gd name="connsiteY8" fmla="*/ 118152 h 574487"/>
                      <a:gd name="connsiteX9" fmla="*/ 277069 w 558691"/>
                      <a:gd name="connsiteY9" fmla="*/ 180734 h 574487"/>
                      <a:gd name="connsiteX10" fmla="*/ 245778 w 558691"/>
                      <a:gd name="connsiteY10" fmla="*/ 531892 h 574487"/>
                      <a:gd name="connsiteX11" fmla="*/ 363989 w 558691"/>
                      <a:gd name="connsiteY11" fmla="*/ 535368 h 574487"/>
                      <a:gd name="connsiteX12" fmla="*/ 426572 w 558691"/>
                      <a:gd name="connsiteY12" fmla="*/ 232886 h 574487"/>
                      <a:gd name="connsiteX13" fmla="*/ 489154 w 558691"/>
                      <a:gd name="connsiteY13" fmla="*/ 114675 h 574487"/>
                      <a:gd name="connsiteX14" fmla="*/ 558691 w 558691"/>
                      <a:gd name="connsiteY14" fmla="*/ 142489 h 574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8691" h="574487">
                        <a:moveTo>
                          <a:pt x="176242" y="10371"/>
                        </a:moveTo>
                        <a:cubicBezTo>
                          <a:pt x="129015" y="1389"/>
                          <a:pt x="81789" y="-7593"/>
                          <a:pt x="58031" y="10371"/>
                        </a:cubicBezTo>
                        <a:cubicBezTo>
                          <a:pt x="34273" y="28335"/>
                          <a:pt x="42965" y="39344"/>
                          <a:pt x="33693" y="118152"/>
                        </a:cubicBezTo>
                        <a:cubicBezTo>
                          <a:pt x="24421" y="196960"/>
                          <a:pt x="-9187" y="417157"/>
                          <a:pt x="2402" y="483216"/>
                        </a:cubicBezTo>
                        <a:cubicBezTo>
                          <a:pt x="13991" y="549275"/>
                          <a:pt x="76573" y="559707"/>
                          <a:pt x="103229" y="514508"/>
                        </a:cubicBezTo>
                        <a:cubicBezTo>
                          <a:pt x="129884" y="469310"/>
                          <a:pt x="147848" y="276346"/>
                          <a:pt x="162335" y="212025"/>
                        </a:cubicBezTo>
                        <a:cubicBezTo>
                          <a:pt x="176822" y="147704"/>
                          <a:pt x="178560" y="144228"/>
                          <a:pt x="190149" y="128582"/>
                        </a:cubicBezTo>
                        <a:cubicBezTo>
                          <a:pt x="201738" y="112936"/>
                          <a:pt x="231871" y="118152"/>
                          <a:pt x="231871" y="118152"/>
                        </a:cubicBezTo>
                        <a:lnTo>
                          <a:pt x="231871" y="118152"/>
                        </a:lnTo>
                        <a:cubicBezTo>
                          <a:pt x="239404" y="128582"/>
                          <a:pt x="274751" y="111777"/>
                          <a:pt x="277069" y="180734"/>
                        </a:cubicBezTo>
                        <a:cubicBezTo>
                          <a:pt x="279387" y="249691"/>
                          <a:pt x="231291" y="472786"/>
                          <a:pt x="245778" y="531892"/>
                        </a:cubicBezTo>
                        <a:cubicBezTo>
                          <a:pt x="260265" y="590998"/>
                          <a:pt x="333857" y="585202"/>
                          <a:pt x="363989" y="535368"/>
                        </a:cubicBezTo>
                        <a:cubicBezTo>
                          <a:pt x="394121" y="485534"/>
                          <a:pt x="405711" y="303001"/>
                          <a:pt x="426572" y="232886"/>
                        </a:cubicBezTo>
                        <a:cubicBezTo>
                          <a:pt x="447433" y="162771"/>
                          <a:pt x="467134" y="129741"/>
                          <a:pt x="489154" y="114675"/>
                        </a:cubicBezTo>
                        <a:cubicBezTo>
                          <a:pt x="511174" y="99609"/>
                          <a:pt x="534932" y="121049"/>
                          <a:pt x="558691" y="142489"/>
                        </a:cubicBezTo>
                      </a:path>
                    </a:pathLst>
                  </a:custGeom>
                  <a:noFill/>
                  <a:ln w="1270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 name="Freeform: Shape 46">
                    <a:extLst>
                      <a:ext uri="{FF2B5EF4-FFF2-40B4-BE49-F238E27FC236}">
                        <a16:creationId xmlns:a16="http://schemas.microsoft.com/office/drawing/2014/main" id="{E5179C5F-76A4-5745-C3D6-88A323BCD17F}"/>
                      </a:ext>
                    </a:extLst>
                  </p:cNvPr>
                  <p:cNvSpPr/>
                  <p:nvPr/>
                </p:nvSpPr>
                <p:spPr bwMode="auto">
                  <a:xfrm>
                    <a:off x="2374918" y="3777601"/>
                    <a:ext cx="193036" cy="221804"/>
                  </a:xfrm>
                  <a:custGeom>
                    <a:avLst/>
                    <a:gdLst>
                      <a:gd name="connsiteX0" fmla="*/ 176242 w 558691"/>
                      <a:gd name="connsiteY0" fmla="*/ 10371 h 574487"/>
                      <a:gd name="connsiteX1" fmla="*/ 58031 w 558691"/>
                      <a:gd name="connsiteY1" fmla="*/ 10371 h 574487"/>
                      <a:gd name="connsiteX2" fmla="*/ 33693 w 558691"/>
                      <a:gd name="connsiteY2" fmla="*/ 118152 h 574487"/>
                      <a:gd name="connsiteX3" fmla="*/ 2402 w 558691"/>
                      <a:gd name="connsiteY3" fmla="*/ 483216 h 574487"/>
                      <a:gd name="connsiteX4" fmla="*/ 103229 w 558691"/>
                      <a:gd name="connsiteY4" fmla="*/ 514508 h 574487"/>
                      <a:gd name="connsiteX5" fmla="*/ 162335 w 558691"/>
                      <a:gd name="connsiteY5" fmla="*/ 212025 h 574487"/>
                      <a:gd name="connsiteX6" fmla="*/ 190149 w 558691"/>
                      <a:gd name="connsiteY6" fmla="*/ 128582 h 574487"/>
                      <a:gd name="connsiteX7" fmla="*/ 231871 w 558691"/>
                      <a:gd name="connsiteY7" fmla="*/ 118152 h 574487"/>
                      <a:gd name="connsiteX8" fmla="*/ 231871 w 558691"/>
                      <a:gd name="connsiteY8" fmla="*/ 118152 h 574487"/>
                      <a:gd name="connsiteX9" fmla="*/ 277069 w 558691"/>
                      <a:gd name="connsiteY9" fmla="*/ 180734 h 574487"/>
                      <a:gd name="connsiteX10" fmla="*/ 245778 w 558691"/>
                      <a:gd name="connsiteY10" fmla="*/ 531892 h 574487"/>
                      <a:gd name="connsiteX11" fmla="*/ 363989 w 558691"/>
                      <a:gd name="connsiteY11" fmla="*/ 535368 h 574487"/>
                      <a:gd name="connsiteX12" fmla="*/ 426572 w 558691"/>
                      <a:gd name="connsiteY12" fmla="*/ 232886 h 574487"/>
                      <a:gd name="connsiteX13" fmla="*/ 489154 w 558691"/>
                      <a:gd name="connsiteY13" fmla="*/ 114675 h 574487"/>
                      <a:gd name="connsiteX14" fmla="*/ 558691 w 558691"/>
                      <a:gd name="connsiteY14" fmla="*/ 142489 h 574487"/>
                      <a:gd name="connsiteX0" fmla="*/ 58031 w 558691"/>
                      <a:gd name="connsiteY0" fmla="*/ -1 h 564115"/>
                      <a:gd name="connsiteX1" fmla="*/ 33693 w 558691"/>
                      <a:gd name="connsiteY1" fmla="*/ 107780 h 564115"/>
                      <a:gd name="connsiteX2" fmla="*/ 2402 w 558691"/>
                      <a:gd name="connsiteY2" fmla="*/ 472844 h 564115"/>
                      <a:gd name="connsiteX3" fmla="*/ 103229 w 558691"/>
                      <a:gd name="connsiteY3" fmla="*/ 504136 h 564115"/>
                      <a:gd name="connsiteX4" fmla="*/ 162335 w 558691"/>
                      <a:gd name="connsiteY4" fmla="*/ 201653 h 564115"/>
                      <a:gd name="connsiteX5" fmla="*/ 190149 w 558691"/>
                      <a:gd name="connsiteY5" fmla="*/ 118210 h 564115"/>
                      <a:gd name="connsiteX6" fmla="*/ 231871 w 558691"/>
                      <a:gd name="connsiteY6" fmla="*/ 107780 h 564115"/>
                      <a:gd name="connsiteX7" fmla="*/ 231871 w 558691"/>
                      <a:gd name="connsiteY7" fmla="*/ 107780 h 564115"/>
                      <a:gd name="connsiteX8" fmla="*/ 277069 w 558691"/>
                      <a:gd name="connsiteY8" fmla="*/ 170362 h 564115"/>
                      <a:gd name="connsiteX9" fmla="*/ 245778 w 558691"/>
                      <a:gd name="connsiteY9" fmla="*/ 521520 h 564115"/>
                      <a:gd name="connsiteX10" fmla="*/ 363989 w 558691"/>
                      <a:gd name="connsiteY10" fmla="*/ 524996 h 564115"/>
                      <a:gd name="connsiteX11" fmla="*/ 426572 w 558691"/>
                      <a:gd name="connsiteY11" fmla="*/ 222514 h 564115"/>
                      <a:gd name="connsiteX12" fmla="*/ 489154 w 558691"/>
                      <a:gd name="connsiteY12" fmla="*/ 104303 h 564115"/>
                      <a:gd name="connsiteX13" fmla="*/ 558691 w 558691"/>
                      <a:gd name="connsiteY13" fmla="*/ 132117 h 564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8691" h="564115">
                        <a:moveTo>
                          <a:pt x="58031" y="-1"/>
                        </a:moveTo>
                        <a:cubicBezTo>
                          <a:pt x="34273" y="17963"/>
                          <a:pt x="42965" y="28972"/>
                          <a:pt x="33693" y="107780"/>
                        </a:cubicBezTo>
                        <a:cubicBezTo>
                          <a:pt x="24421" y="186588"/>
                          <a:pt x="-9187" y="406785"/>
                          <a:pt x="2402" y="472844"/>
                        </a:cubicBezTo>
                        <a:cubicBezTo>
                          <a:pt x="13991" y="538903"/>
                          <a:pt x="76573" y="549335"/>
                          <a:pt x="103229" y="504136"/>
                        </a:cubicBezTo>
                        <a:cubicBezTo>
                          <a:pt x="129884" y="458938"/>
                          <a:pt x="147848" y="265974"/>
                          <a:pt x="162335" y="201653"/>
                        </a:cubicBezTo>
                        <a:cubicBezTo>
                          <a:pt x="176822" y="137332"/>
                          <a:pt x="178560" y="133856"/>
                          <a:pt x="190149" y="118210"/>
                        </a:cubicBezTo>
                        <a:cubicBezTo>
                          <a:pt x="201738" y="102564"/>
                          <a:pt x="231871" y="107780"/>
                          <a:pt x="231871" y="107780"/>
                        </a:cubicBezTo>
                        <a:lnTo>
                          <a:pt x="231871" y="107780"/>
                        </a:lnTo>
                        <a:cubicBezTo>
                          <a:pt x="239404" y="118210"/>
                          <a:pt x="274751" y="101405"/>
                          <a:pt x="277069" y="170362"/>
                        </a:cubicBezTo>
                        <a:cubicBezTo>
                          <a:pt x="279387" y="239319"/>
                          <a:pt x="231291" y="462414"/>
                          <a:pt x="245778" y="521520"/>
                        </a:cubicBezTo>
                        <a:cubicBezTo>
                          <a:pt x="260265" y="580626"/>
                          <a:pt x="333857" y="574830"/>
                          <a:pt x="363989" y="524996"/>
                        </a:cubicBezTo>
                        <a:cubicBezTo>
                          <a:pt x="394121" y="475162"/>
                          <a:pt x="405711" y="292629"/>
                          <a:pt x="426572" y="222514"/>
                        </a:cubicBezTo>
                        <a:cubicBezTo>
                          <a:pt x="447433" y="152399"/>
                          <a:pt x="467134" y="119369"/>
                          <a:pt x="489154" y="104303"/>
                        </a:cubicBezTo>
                        <a:cubicBezTo>
                          <a:pt x="511174" y="89237"/>
                          <a:pt x="534932" y="110677"/>
                          <a:pt x="558691" y="132117"/>
                        </a:cubicBezTo>
                      </a:path>
                    </a:pathLst>
                  </a:custGeom>
                  <a:noFill/>
                  <a:ln w="1270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9" name="Freeform: Shape 48">
                  <a:extLst>
                    <a:ext uri="{FF2B5EF4-FFF2-40B4-BE49-F238E27FC236}">
                      <a16:creationId xmlns:a16="http://schemas.microsoft.com/office/drawing/2014/main" id="{256671AB-42CF-70BF-57A7-E2E03991BDC2}"/>
                    </a:ext>
                  </a:extLst>
                </p:cNvPr>
                <p:cNvSpPr/>
                <p:nvPr/>
              </p:nvSpPr>
              <p:spPr bwMode="auto">
                <a:xfrm>
                  <a:off x="2489393" y="3821010"/>
                  <a:ext cx="93896" cy="246853"/>
                </a:xfrm>
                <a:custGeom>
                  <a:avLst/>
                  <a:gdLst>
                    <a:gd name="connsiteX0" fmla="*/ 73013 w 93896"/>
                    <a:gd name="connsiteY0" fmla="*/ 0 h 246853"/>
                    <a:gd name="connsiteX1" fmla="*/ 93874 w 93896"/>
                    <a:gd name="connsiteY1" fmla="*/ 66059 h 246853"/>
                    <a:gd name="connsiteX2" fmla="*/ 69536 w 93896"/>
                    <a:gd name="connsiteY2" fmla="*/ 205131 h 246853"/>
                    <a:gd name="connsiteX3" fmla="*/ 0 w 93896"/>
                    <a:gd name="connsiteY3" fmla="*/ 246853 h 246853"/>
                  </a:gdLst>
                  <a:ahLst/>
                  <a:cxnLst>
                    <a:cxn ang="0">
                      <a:pos x="connsiteX0" y="connsiteY0"/>
                    </a:cxn>
                    <a:cxn ang="0">
                      <a:pos x="connsiteX1" y="connsiteY1"/>
                    </a:cxn>
                    <a:cxn ang="0">
                      <a:pos x="connsiteX2" y="connsiteY2"/>
                    </a:cxn>
                    <a:cxn ang="0">
                      <a:pos x="connsiteX3" y="connsiteY3"/>
                    </a:cxn>
                  </a:cxnLst>
                  <a:rect l="l" t="t" r="r" b="b"/>
                  <a:pathLst>
                    <a:path w="93896" h="246853">
                      <a:moveTo>
                        <a:pt x="73013" y="0"/>
                      </a:moveTo>
                      <a:cubicBezTo>
                        <a:pt x="83733" y="15935"/>
                        <a:pt x="94453" y="31871"/>
                        <a:pt x="93874" y="66059"/>
                      </a:cubicBezTo>
                      <a:cubicBezTo>
                        <a:pt x="93295" y="100247"/>
                        <a:pt x="85182" y="174999"/>
                        <a:pt x="69536" y="205131"/>
                      </a:cubicBezTo>
                      <a:cubicBezTo>
                        <a:pt x="53890" y="235263"/>
                        <a:pt x="26945" y="241058"/>
                        <a:pt x="0" y="246853"/>
                      </a:cubicBezTo>
                    </a:path>
                  </a:pathLst>
                </a:custGeom>
                <a:noFill/>
                <a:ln w="1270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51" name="Oval 50">
                <a:extLst>
                  <a:ext uri="{FF2B5EF4-FFF2-40B4-BE49-F238E27FC236}">
                    <a16:creationId xmlns:a16="http://schemas.microsoft.com/office/drawing/2014/main" id="{032D57FB-A25D-65CA-782C-B9521EAA29EE}"/>
                  </a:ext>
                </a:extLst>
              </p:cNvPr>
              <p:cNvSpPr/>
              <p:nvPr/>
            </p:nvSpPr>
            <p:spPr bwMode="auto">
              <a:xfrm>
                <a:off x="2378865" y="2844027"/>
                <a:ext cx="871949" cy="871949"/>
              </a:xfrm>
              <a:prstGeom prst="ellipse">
                <a:avLst/>
              </a:prstGeom>
              <a:noFill/>
              <a:ln w="28575">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9300" name="Group 9299">
            <a:extLst>
              <a:ext uri="{FF2B5EF4-FFF2-40B4-BE49-F238E27FC236}">
                <a16:creationId xmlns:a16="http://schemas.microsoft.com/office/drawing/2014/main" id="{CB716F32-CC40-10D2-31D9-11969F3F3553}"/>
              </a:ext>
            </a:extLst>
          </p:cNvPr>
          <p:cNvGrpSpPr/>
          <p:nvPr/>
        </p:nvGrpSpPr>
        <p:grpSpPr>
          <a:xfrm>
            <a:off x="5438550" y="3328378"/>
            <a:ext cx="1160708" cy="704891"/>
            <a:chOff x="5451614" y="3169170"/>
            <a:chExt cx="1160708" cy="704891"/>
          </a:xfrm>
        </p:grpSpPr>
        <p:grpSp>
          <p:nvGrpSpPr>
            <p:cNvPr id="9260" name="Group 9259">
              <a:extLst>
                <a:ext uri="{FF2B5EF4-FFF2-40B4-BE49-F238E27FC236}">
                  <a16:creationId xmlns:a16="http://schemas.microsoft.com/office/drawing/2014/main" id="{B186DF38-0446-9C7E-BEA7-9513585305C9}"/>
                </a:ext>
              </a:extLst>
            </p:cNvPr>
            <p:cNvGrpSpPr/>
            <p:nvPr/>
          </p:nvGrpSpPr>
          <p:grpSpPr>
            <a:xfrm>
              <a:off x="5481637" y="3169170"/>
              <a:ext cx="1130685" cy="211968"/>
              <a:chOff x="5481637" y="3169170"/>
              <a:chExt cx="1130685" cy="211968"/>
            </a:xfrm>
          </p:grpSpPr>
          <p:grpSp>
            <p:nvGrpSpPr>
              <p:cNvPr id="9253" name="Group 9252">
                <a:extLst>
                  <a:ext uri="{FF2B5EF4-FFF2-40B4-BE49-F238E27FC236}">
                    <a16:creationId xmlns:a16="http://schemas.microsoft.com/office/drawing/2014/main" id="{508BE160-06E9-0B6E-A891-46DCFFAB8D1D}"/>
                  </a:ext>
                </a:extLst>
              </p:cNvPr>
              <p:cNvGrpSpPr/>
              <p:nvPr/>
            </p:nvGrpSpPr>
            <p:grpSpPr>
              <a:xfrm>
                <a:off x="5481637" y="3169170"/>
                <a:ext cx="571280" cy="117030"/>
                <a:chOff x="5468572" y="3158990"/>
                <a:chExt cx="620973" cy="127210"/>
              </a:xfrm>
            </p:grpSpPr>
            <p:sp>
              <p:nvSpPr>
                <p:cNvPr id="9248" name="Oval 9247">
                  <a:extLst>
                    <a:ext uri="{FF2B5EF4-FFF2-40B4-BE49-F238E27FC236}">
                      <a16:creationId xmlns:a16="http://schemas.microsoft.com/office/drawing/2014/main" id="{B49D01F4-081B-F88E-8E05-CD3E47FF9789}"/>
                    </a:ext>
                  </a:extLst>
                </p:cNvPr>
                <p:cNvSpPr/>
                <p:nvPr/>
              </p:nvSpPr>
              <p:spPr bwMode="auto">
                <a:xfrm>
                  <a:off x="5468572"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49" name="Oval 9248">
                  <a:extLst>
                    <a:ext uri="{FF2B5EF4-FFF2-40B4-BE49-F238E27FC236}">
                      <a16:creationId xmlns:a16="http://schemas.microsoft.com/office/drawing/2014/main" id="{CA854DC0-B534-8B4B-6E8F-8A75B25933C4}"/>
                    </a:ext>
                  </a:extLst>
                </p:cNvPr>
                <p:cNvSpPr/>
                <p:nvPr/>
              </p:nvSpPr>
              <p:spPr bwMode="auto">
                <a:xfrm>
                  <a:off x="5592013"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0" name="Oval 9249">
                  <a:extLst>
                    <a:ext uri="{FF2B5EF4-FFF2-40B4-BE49-F238E27FC236}">
                      <a16:creationId xmlns:a16="http://schemas.microsoft.com/office/drawing/2014/main" id="{88FCAA10-FD8F-3B1F-E34E-B64BDB581E6D}"/>
                    </a:ext>
                  </a:extLst>
                </p:cNvPr>
                <p:cNvSpPr/>
                <p:nvPr/>
              </p:nvSpPr>
              <p:spPr bwMode="auto">
                <a:xfrm>
                  <a:off x="5715454"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1" name="Oval 9250">
                  <a:extLst>
                    <a:ext uri="{FF2B5EF4-FFF2-40B4-BE49-F238E27FC236}">
                      <a16:creationId xmlns:a16="http://schemas.microsoft.com/office/drawing/2014/main" id="{3ECFB963-7917-846E-DDDE-E7E902FAD9A6}"/>
                    </a:ext>
                  </a:extLst>
                </p:cNvPr>
                <p:cNvSpPr/>
                <p:nvPr/>
              </p:nvSpPr>
              <p:spPr bwMode="auto">
                <a:xfrm>
                  <a:off x="5838895"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2" name="Oval 9251">
                  <a:extLst>
                    <a:ext uri="{FF2B5EF4-FFF2-40B4-BE49-F238E27FC236}">
                      <a16:creationId xmlns:a16="http://schemas.microsoft.com/office/drawing/2014/main" id="{C0DDA5DE-F7EE-DF9C-645D-727ACEE8924E}"/>
                    </a:ext>
                  </a:extLst>
                </p:cNvPr>
                <p:cNvSpPr/>
                <p:nvPr/>
              </p:nvSpPr>
              <p:spPr bwMode="auto">
                <a:xfrm>
                  <a:off x="5962335"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254" name="Group 9253">
                <a:extLst>
                  <a:ext uri="{FF2B5EF4-FFF2-40B4-BE49-F238E27FC236}">
                    <a16:creationId xmlns:a16="http://schemas.microsoft.com/office/drawing/2014/main" id="{419B26DB-493B-F1A2-141B-FD51600ABFC8}"/>
                  </a:ext>
                </a:extLst>
              </p:cNvPr>
              <p:cNvGrpSpPr/>
              <p:nvPr/>
            </p:nvGrpSpPr>
            <p:grpSpPr>
              <a:xfrm>
                <a:off x="6052918" y="3171169"/>
                <a:ext cx="559404" cy="209969"/>
                <a:chOff x="5468572" y="3158990"/>
                <a:chExt cx="608064" cy="228232"/>
              </a:xfrm>
            </p:grpSpPr>
            <p:sp>
              <p:nvSpPr>
                <p:cNvPr id="9255" name="Oval 9254">
                  <a:extLst>
                    <a:ext uri="{FF2B5EF4-FFF2-40B4-BE49-F238E27FC236}">
                      <a16:creationId xmlns:a16="http://schemas.microsoft.com/office/drawing/2014/main" id="{4A5F90E4-523F-70C1-1B0B-9A2678A1737A}"/>
                    </a:ext>
                  </a:extLst>
                </p:cNvPr>
                <p:cNvSpPr/>
                <p:nvPr/>
              </p:nvSpPr>
              <p:spPr bwMode="auto">
                <a:xfrm>
                  <a:off x="5468572"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6" name="Oval 9255">
                  <a:extLst>
                    <a:ext uri="{FF2B5EF4-FFF2-40B4-BE49-F238E27FC236}">
                      <a16:creationId xmlns:a16="http://schemas.microsoft.com/office/drawing/2014/main" id="{C87D74A2-B4A9-2B8E-4EA9-20BBFF1631F0}"/>
                    </a:ext>
                  </a:extLst>
                </p:cNvPr>
                <p:cNvSpPr/>
                <p:nvPr/>
              </p:nvSpPr>
              <p:spPr bwMode="auto">
                <a:xfrm>
                  <a:off x="5592013"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7" name="Oval 9256">
                  <a:extLst>
                    <a:ext uri="{FF2B5EF4-FFF2-40B4-BE49-F238E27FC236}">
                      <a16:creationId xmlns:a16="http://schemas.microsoft.com/office/drawing/2014/main" id="{094AFCE7-774E-0F1E-CA1A-F4629726A2EC}"/>
                    </a:ext>
                  </a:extLst>
                </p:cNvPr>
                <p:cNvSpPr/>
                <p:nvPr/>
              </p:nvSpPr>
              <p:spPr bwMode="auto">
                <a:xfrm>
                  <a:off x="5715454"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8" name="Oval 9257">
                  <a:extLst>
                    <a:ext uri="{FF2B5EF4-FFF2-40B4-BE49-F238E27FC236}">
                      <a16:creationId xmlns:a16="http://schemas.microsoft.com/office/drawing/2014/main" id="{9CCBC9A5-9FF2-5E76-55D1-57BFA80CCFBB}"/>
                    </a:ext>
                  </a:extLst>
                </p:cNvPr>
                <p:cNvSpPr/>
                <p:nvPr/>
              </p:nvSpPr>
              <p:spPr bwMode="auto">
                <a:xfrm>
                  <a:off x="5838895" y="3187391"/>
                  <a:ext cx="127210" cy="127211"/>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9" name="Oval 9258">
                  <a:extLst>
                    <a:ext uri="{FF2B5EF4-FFF2-40B4-BE49-F238E27FC236}">
                      <a16:creationId xmlns:a16="http://schemas.microsoft.com/office/drawing/2014/main" id="{2329458A-234E-846B-3D65-D6D8D143BD59}"/>
                    </a:ext>
                  </a:extLst>
                </p:cNvPr>
                <p:cNvSpPr/>
                <p:nvPr/>
              </p:nvSpPr>
              <p:spPr bwMode="auto">
                <a:xfrm>
                  <a:off x="5949426" y="3260012"/>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9261" name="Group 9260">
              <a:extLst>
                <a:ext uri="{FF2B5EF4-FFF2-40B4-BE49-F238E27FC236}">
                  <a16:creationId xmlns:a16="http://schemas.microsoft.com/office/drawing/2014/main" id="{2C593F6F-4E61-9621-7FF3-A307F9088D6E}"/>
                </a:ext>
              </a:extLst>
            </p:cNvPr>
            <p:cNvGrpSpPr/>
            <p:nvPr/>
          </p:nvGrpSpPr>
          <p:grpSpPr>
            <a:xfrm flipV="1">
              <a:off x="5597983" y="3380546"/>
              <a:ext cx="1010592" cy="211968"/>
              <a:chOff x="5595196" y="3169170"/>
              <a:chExt cx="1010592" cy="211968"/>
            </a:xfrm>
          </p:grpSpPr>
          <p:grpSp>
            <p:nvGrpSpPr>
              <p:cNvPr id="9262" name="Group 9261">
                <a:extLst>
                  <a:ext uri="{FF2B5EF4-FFF2-40B4-BE49-F238E27FC236}">
                    <a16:creationId xmlns:a16="http://schemas.microsoft.com/office/drawing/2014/main" id="{F7A5A3E4-D343-61F2-DE25-E8D8F9343EBB}"/>
                  </a:ext>
                </a:extLst>
              </p:cNvPr>
              <p:cNvGrpSpPr/>
              <p:nvPr/>
            </p:nvGrpSpPr>
            <p:grpSpPr>
              <a:xfrm>
                <a:off x="5595196" y="3169170"/>
                <a:ext cx="457717" cy="117030"/>
                <a:chOff x="5592013" y="3158990"/>
                <a:chExt cx="497532" cy="127210"/>
              </a:xfrm>
            </p:grpSpPr>
            <p:sp>
              <p:nvSpPr>
                <p:cNvPr id="9270" name="Oval 9269">
                  <a:extLst>
                    <a:ext uri="{FF2B5EF4-FFF2-40B4-BE49-F238E27FC236}">
                      <a16:creationId xmlns:a16="http://schemas.microsoft.com/office/drawing/2014/main" id="{F8639433-B156-3859-F4F4-58AF10F615AE}"/>
                    </a:ext>
                  </a:extLst>
                </p:cNvPr>
                <p:cNvSpPr/>
                <p:nvPr/>
              </p:nvSpPr>
              <p:spPr bwMode="auto">
                <a:xfrm>
                  <a:off x="5592013"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1" name="Oval 9270">
                  <a:extLst>
                    <a:ext uri="{FF2B5EF4-FFF2-40B4-BE49-F238E27FC236}">
                      <a16:creationId xmlns:a16="http://schemas.microsoft.com/office/drawing/2014/main" id="{B751229C-24BA-1354-60CE-144B719F0B59}"/>
                    </a:ext>
                  </a:extLst>
                </p:cNvPr>
                <p:cNvSpPr/>
                <p:nvPr/>
              </p:nvSpPr>
              <p:spPr bwMode="auto">
                <a:xfrm>
                  <a:off x="5715454"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2" name="Oval 9271">
                  <a:extLst>
                    <a:ext uri="{FF2B5EF4-FFF2-40B4-BE49-F238E27FC236}">
                      <a16:creationId xmlns:a16="http://schemas.microsoft.com/office/drawing/2014/main" id="{7C6A2100-77A8-FFBF-A08C-3BD62EBE1029}"/>
                    </a:ext>
                  </a:extLst>
                </p:cNvPr>
                <p:cNvSpPr/>
                <p:nvPr/>
              </p:nvSpPr>
              <p:spPr bwMode="auto">
                <a:xfrm>
                  <a:off x="5838895"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3" name="Oval 9272">
                  <a:extLst>
                    <a:ext uri="{FF2B5EF4-FFF2-40B4-BE49-F238E27FC236}">
                      <a16:creationId xmlns:a16="http://schemas.microsoft.com/office/drawing/2014/main" id="{1CC4E27A-4415-DCF9-CB3F-A41A6BEA6B67}"/>
                    </a:ext>
                  </a:extLst>
                </p:cNvPr>
                <p:cNvSpPr/>
                <p:nvPr/>
              </p:nvSpPr>
              <p:spPr bwMode="auto">
                <a:xfrm>
                  <a:off x="5962335"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263" name="Group 9262">
                <a:extLst>
                  <a:ext uri="{FF2B5EF4-FFF2-40B4-BE49-F238E27FC236}">
                    <a16:creationId xmlns:a16="http://schemas.microsoft.com/office/drawing/2014/main" id="{8A476894-B473-AF80-369D-81CEC40C2732}"/>
                  </a:ext>
                </a:extLst>
              </p:cNvPr>
              <p:cNvGrpSpPr/>
              <p:nvPr/>
            </p:nvGrpSpPr>
            <p:grpSpPr>
              <a:xfrm>
                <a:off x="6052916" y="3171169"/>
                <a:ext cx="552872" cy="209969"/>
                <a:chOff x="5468572" y="3158990"/>
                <a:chExt cx="600964" cy="228232"/>
              </a:xfrm>
            </p:grpSpPr>
            <p:sp>
              <p:nvSpPr>
                <p:cNvPr id="9264" name="Oval 9263">
                  <a:extLst>
                    <a:ext uri="{FF2B5EF4-FFF2-40B4-BE49-F238E27FC236}">
                      <a16:creationId xmlns:a16="http://schemas.microsoft.com/office/drawing/2014/main" id="{124C974E-6F7D-862B-E05A-7C869814A085}"/>
                    </a:ext>
                  </a:extLst>
                </p:cNvPr>
                <p:cNvSpPr/>
                <p:nvPr/>
              </p:nvSpPr>
              <p:spPr bwMode="auto">
                <a:xfrm>
                  <a:off x="5468572"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5" name="Oval 9264">
                  <a:extLst>
                    <a:ext uri="{FF2B5EF4-FFF2-40B4-BE49-F238E27FC236}">
                      <a16:creationId xmlns:a16="http://schemas.microsoft.com/office/drawing/2014/main" id="{233131D0-BDC0-FB97-C440-395F51DD7AF9}"/>
                    </a:ext>
                  </a:extLst>
                </p:cNvPr>
                <p:cNvSpPr/>
                <p:nvPr/>
              </p:nvSpPr>
              <p:spPr bwMode="auto">
                <a:xfrm>
                  <a:off x="5592013"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6" name="Oval 9265">
                  <a:extLst>
                    <a:ext uri="{FF2B5EF4-FFF2-40B4-BE49-F238E27FC236}">
                      <a16:creationId xmlns:a16="http://schemas.microsoft.com/office/drawing/2014/main" id="{D713FDB0-2CBE-741B-8CC9-20263B6A4348}"/>
                    </a:ext>
                  </a:extLst>
                </p:cNvPr>
                <p:cNvSpPr/>
                <p:nvPr/>
              </p:nvSpPr>
              <p:spPr bwMode="auto">
                <a:xfrm>
                  <a:off x="5715454"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7" name="Oval 9266">
                  <a:extLst>
                    <a:ext uri="{FF2B5EF4-FFF2-40B4-BE49-F238E27FC236}">
                      <a16:creationId xmlns:a16="http://schemas.microsoft.com/office/drawing/2014/main" id="{6C02629B-D47D-A844-97BF-B795409CFA87}"/>
                    </a:ext>
                  </a:extLst>
                </p:cNvPr>
                <p:cNvSpPr/>
                <p:nvPr/>
              </p:nvSpPr>
              <p:spPr bwMode="auto">
                <a:xfrm>
                  <a:off x="5838895" y="3187391"/>
                  <a:ext cx="127210" cy="127211"/>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8" name="Oval 9267">
                  <a:extLst>
                    <a:ext uri="{FF2B5EF4-FFF2-40B4-BE49-F238E27FC236}">
                      <a16:creationId xmlns:a16="http://schemas.microsoft.com/office/drawing/2014/main" id="{6B621EE9-666A-6F5F-87BE-3B9DA8120FA4}"/>
                    </a:ext>
                  </a:extLst>
                </p:cNvPr>
                <p:cNvSpPr/>
                <p:nvPr/>
              </p:nvSpPr>
              <p:spPr bwMode="auto">
                <a:xfrm>
                  <a:off x="5942326" y="3260012"/>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9286" name="Group 9285">
              <a:extLst>
                <a:ext uri="{FF2B5EF4-FFF2-40B4-BE49-F238E27FC236}">
                  <a16:creationId xmlns:a16="http://schemas.microsoft.com/office/drawing/2014/main" id="{34863A42-E9C1-69FB-34E3-B796F9418FB2}"/>
                </a:ext>
              </a:extLst>
            </p:cNvPr>
            <p:cNvGrpSpPr/>
            <p:nvPr/>
          </p:nvGrpSpPr>
          <p:grpSpPr>
            <a:xfrm rot="10800000">
              <a:off x="5451614" y="3633280"/>
              <a:ext cx="1090966" cy="240781"/>
              <a:chOff x="5481637" y="3169170"/>
              <a:chExt cx="1090966" cy="240781"/>
            </a:xfrm>
          </p:grpSpPr>
          <p:grpSp>
            <p:nvGrpSpPr>
              <p:cNvPr id="9287" name="Group 9286">
                <a:extLst>
                  <a:ext uri="{FF2B5EF4-FFF2-40B4-BE49-F238E27FC236}">
                    <a16:creationId xmlns:a16="http://schemas.microsoft.com/office/drawing/2014/main" id="{3D36245F-304A-3CDD-93FB-7BA8E69B1B9F}"/>
                  </a:ext>
                </a:extLst>
              </p:cNvPr>
              <p:cNvGrpSpPr/>
              <p:nvPr/>
            </p:nvGrpSpPr>
            <p:grpSpPr>
              <a:xfrm>
                <a:off x="5481637" y="3169170"/>
                <a:ext cx="571280" cy="117030"/>
                <a:chOff x="5468572" y="3158990"/>
                <a:chExt cx="620973" cy="127210"/>
              </a:xfrm>
            </p:grpSpPr>
            <p:sp>
              <p:nvSpPr>
                <p:cNvPr id="9294" name="Oval 9293">
                  <a:extLst>
                    <a:ext uri="{FF2B5EF4-FFF2-40B4-BE49-F238E27FC236}">
                      <a16:creationId xmlns:a16="http://schemas.microsoft.com/office/drawing/2014/main" id="{75AB82BE-243B-A372-3F9D-52455523FC1D}"/>
                    </a:ext>
                  </a:extLst>
                </p:cNvPr>
                <p:cNvSpPr/>
                <p:nvPr/>
              </p:nvSpPr>
              <p:spPr bwMode="auto">
                <a:xfrm>
                  <a:off x="5468572"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5" name="Oval 9294">
                  <a:extLst>
                    <a:ext uri="{FF2B5EF4-FFF2-40B4-BE49-F238E27FC236}">
                      <a16:creationId xmlns:a16="http://schemas.microsoft.com/office/drawing/2014/main" id="{F88EEB25-E81D-07A5-9E77-D090B4BA387B}"/>
                    </a:ext>
                  </a:extLst>
                </p:cNvPr>
                <p:cNvSpPr/>
                <p:nvPr/>
              </p:nvSpPr>
              <p:spPr bwMode="auto">
                <a:xfrm>
                  <a:off x="5592013"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6" name="Oval 9295">
                  <a:extLst>
                    <a:ext uri="{FF2B5EF4-FFF2-40B4-BE49-F238E27FC236}">
                      <a16:creationId xmlns:a16="http://schemas.microsoft.com/office/drawing/2014/main" id="{9EDD6322-0A7D-D9CB-E611-7E2DFD15D580}"/>
                    </a:ext>
                  </a:extLst>
                </p:cNvPr>
                <p:cNvSpPr/>
                <p:nvPr/>
              </p:nvSpPr>
              <p:spPr bwMode="auto">
                <a:xfrm>
                  <a:off x="5715454"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7" name="Oval 9296">
                  <a:extLst>
                    <a:ext uri="{FF2B5EF4-FFF2-40B4-BE49-F238E27FC236}">
                      <a16:creationId xmlns:a16="http://schemas.microsoft.com/office/drawing/2014/main" id="{6AC11536-3EE3-3C7C-399C-5B38C510AD24}"/>
                    </a:ext>
                  </a:extLst>
                </p:cNvPr>
                <p:cNvSpPr/>
                <p:nvPr/>
              </p:nvSpPr>
              <p:spPr bwMode="auto">
                <a:xfrm>
                  <a:off x="5838895"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8" name="Oval 9297">
                  <a:extLst>
                    <a:ext uri="{FF2B5EF4-FFF2-40B4-BE49-F238E27FC236}">
                      <a16:creationId xmlns:a16="http://schemas.microsoft.com/office/drawing/2014/main" id="{C62515F8-7F39-A073-DF7A-1C120399AF82}"/>
                    </a:ext>
                  </a:extLst>
                </p:cNvPr>
                <p:cNvSpPr/>
                <p:nvPr/>
              </p:nvSpPr>
              <p:spPr bwMode="auto">
                <a:xfrm>
                  <a:off x="5962335"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288" name="Group 9287">
                <a:extLst>
                  <a:ext uri="{FF2B5EF4-FFF2-40B4-BE49-F238E27FC236}">
                    <a16:creationId xmlns:a16="http://schemas.microsoft.com/office/drawing/2014/main" id="{4FCA090E-1D91-7476-9077-EEF4538D5258}"/>
                  </a:ext>
                </a:extLst>
              </p:cNvPr>
              <p:cNvGrpSpPr/>
              <p:nvPr/>
            </p:nvGrpSpPr>
            <p:grpSpPr>
              <a:xfrm>
                <a:off x="6052907" y="3171164"/>
                <a:ext cx="519696" cy="238787"/>
                <a:chOff x="5468572" y="3158990"/>
                <a:chExt cx="564903" cy="259557"/>
              </a:xfrm>
            </p:grpSpPr>
            <p:sp>
              <p:nvSpPr>
                <p:cNvPr id="9289" name="Oval 9288">
                  <a:extLst>
                    <a:ext uri="{FF2B5EF4-FFF2-40B4-BE49-F238E27FC236}">
                      <a16:creationId xmlns:a16="http://schemas.microsoft.com/office/drawing/2014/main" id="{0438BEF2-F6AE-6D45-BD9D-17B36B776C37}"/>
                    </a:ext>
                  </a:extLst>
                </p:cNvPr>
                <p:cNvSpPr/>
                <p:nvPr/>
              </p:nvSpPr>
              <p:spPr bwMode="auto">
                <a:xfrm>
                  <a:off x="5468572"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0" name="Oval 9289">
                  <a:extLst>
                    <a:ext uri="{FF2B5EF4-FFF2-40B4-BE49-F238E27FC236}">
                      <a16:creationId xmlns:a16="http://schemas.microsoft.com/office/drawing/2014/main" id="{FC52FFBA-5188-FE4D-42F2-C6B32A213121}"/>
                    </a:ext>
                  </a:extLst>
                </p:cNvPr>
                <p:cNvSpPr/>
                <p:nvPr/>
              </p:nvSpPr>
              <p:spPr bwMode="auto">
                <a:xfrm>
                  <a:off x="5592013"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1" name="Oval 9290">
                  <a:extLst>
                    <a:ext uri="{FF2B5EF4-FFF2-40B4-BE49-F238E27FC236}">
                      <a16:creationId xmlns:a16="http://schemas.microsoft.com/office/drawing/2014/main" id="{28749443-198B-456F-47D0-AB09FE822D52}"/>
                    </a:ext>
                  </a:extLst>
                </p:cNvPr>
                <p:cNvSpPr/>
                <p:nvPr/>
              </p:nvSpPr>
              <p:spPr bwMode="auto">
                <a:xfrm>
                  <a:off x="5715454"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2" name="Oval 9291">
                  <a:extLst>
                    <a:ext uri="{FF2B5EF4-FFF2-40B4-BE49-F238E27FC236}">
                      <a16:creationId xmlns:a16="http://schemas.microsoft.com/office/drawing/2014/main" id="{6E13FA00-29BF-F4AE-D547-BEBFFBF15B8B}"/>
                    </a:ext>
                  </a:extLst>
                </p:cNvPr>
                <p:cNvSpPr/>
                <p:nvPr/>
              </p:nvSpPr>
              <p:spPr bwMode="auto">
                <a:xfrm>
                  <a:off x="5838895" y="3187391"/>
                  <a:ext cx="127210" cy="127211"/>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3" name="Oval 9292">
                  <a:extLst>
                    <a:ext uri="{FF2B5EF4-FFF2-40B4-BE49-F238E27FC236}">
                      <a16:creationId xmlns:a16="http://schemas.microsoft.com/office/drawing/2014/main" id="{DFBE01AF-355B-C215-D4C8-0FAA21BA79C0}"/>
                    </a:ext>
                  </a:extLst>
                </p:cNvPr>
                <p:cNvSpPr/>
                <p:nvPr/>
              </p:nvSpPr>
              <p:spPr bwMode="auto">
                <a:xfrm>
                  <a:off x="5906265" y="3291337"/>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9299" name="Oval 9298">
              <a:extLst>
                <a:ext uri="{FF2B5EF4-FFF2-40B4-BE49-F238E27FC236}">
                  <a16:creationId xmlns:a16="http://schemas.microsoft.com/office/drawing/2014/main" id="{F9D460EE-A901-E72E-50FF-44792C1533C6}"/>
                </a:ext>
              </a:extLst>
            </p:cNvPr>
            <p:cNvSpPr/>
            <p:nvPr/>
          </p:nvSpPr>
          <p:spPr bwMode="auto">
            <a:xfrm rot="10800000">
              <a:off x="5490680" y="3522796"/>
              <a:ext cx="117030" cy="117031"/>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386" name="Group 9385">
            <a:extLst>
              <a:ext uri="{FF2B5EF4-FFF2-40B4-BE49-F238E27FC236}">
                <a16:creationId xmlns:a16="http://schemas.microsoft.com/office/drawing/2014/main" id="{E4B2B31C-6CFC-66C2-89F4-D004A119852D}"/>
              </a:ext>
            </a:extLst>
          </p:cNvPr>
          <p:cNvGrpSpPr/>
          <p:nvPr/>
        </p:nvGrpSpPr>
        <p:grpSpPr>
          <a:xfrm>
            <a:off x="8938667" y="3445408"/>
            <a:ext cx="1337567" cy="1337567"/>
            <a:chOff x="8717625" y="3289466"/>
            <a:chExt cx="1337567" cy="1337567"/>
          </a:xfrm>
        </p:grpSpPr>
        <p:grpSp>
          <p:nvGrpSpPr>
            <p:cNvPr id="9308" name="Group 9307">
              <a:extLst>
                <a:ext uri="{FF2B5EF4-FFF2-40B4-BE49-F238E27FC236}">
                  <a16:creationId xmlns:a16="http://schemas.microsoft.com/office/drawing/2014/main" id="{0A1AA690-E6CD-50EB-E660-379E65D0BF01}"/>
                </a:ext>
              </a:extLst>
            </p:cNvPr>
            <p:cNvGrpSpPr/>
            <p:nvPr/>
          </p:nvGrpSpPr>
          <p:grpSpPr>
            <a:xfrm>
              <a:off x="8817628" y="3395123"/>
              <a:ext cx="1041904" cy="1039850"/>
              <a:chOff x="8817628" y="3395123"/>
              <a:chExt cx="1041904" cy="1039850"/>
            </a:xfrm>
          </p:grpSpPr>
          <p:grpSp>
            <p:nvGrpSpPr>
              <p:cNvPr id="9307" name="Group 9306">
                <a:extLst>
                  <a:ext uri="{FF2B5EF4-FFF2-40B4-BE49-F238E27FC236}">
                    <a16:creationId xmlns:a16="http://schemas.microsoft.com/office/drawing/2014/main" id="{879392CD-2336-29D6-7A40-E58DB725E0E0}"/>
                  </a:ext>
                </a:extLst>
              </p:cNvPr>
              <p:cNvGrpSpPr/>
              <p:nvPr/>
            </p:nvGrpSpPr>
            <p:grpSpPr>
              <a:xfrm>
                <a:off x="9283944" y="3395123"/>
                <a:ext cx="575588" cy="639676"/>
                <a:chOff x="10283776" y="3369202"/>
                <a:chExt cx="630728" cy="700956"/>
              </a:xfrm>
            </p:grpSpPr>
            <p:grpSp>
              <p:nvGrpSpPr>
                <p:cNvPr id="9304" name="Group 9303">
                  <a:extLst>
                    <a:ext uri="{FF2B5EF4-FFF2-40B4-BE49-F238E27FC236}">
                      <a16:creationId xmlns:a16="http://schemas.microsoft.com/office/drawing/2014/main" id="{491732CE-67FD-7376-9540-9D7302036E62}"/>
                    </a:ext>
                  </a:extLst>
                </p:cNvPr>
                <p:cNvGrpSpPr/>
                <p:nvPr/>
              </p:nvGrpSpPr>
              <p:grpSpPr>
                <a:xfrm>
                  <a:off x="10283776" y="3369202"/>
                  <a:ext cx="630728" cy="700956"/>
                  <a:chOff x="10283776" y="3369202"/>
                  <a:chExt cx="630728" cy="700956"/>
                </a:xfrm>
              </p:grpSpPr>
              <p:sp>
                <p:nvSpPr>
                  <p:cNvPr id="9301" name="Oval 9300">
                    <a:extLst>
                      <a:ext uri="{FF2B5EF4-FFF2-40B4-BE49-F238E27FC236}">
                        <a16:creationId xmlns:a16="http://schemas.microsoft.com/office/drawing/2014/main" id="{1FE5F8C7-D47A-940A-84B1-1F75EB7BDB94}"/>
                      </a:ext>
                    </a:extLst>
                  </p:cNvPr>
                  <p:cNvSpPr/>
                  <p:nvPr/>
                </p:nvSpPr>
                <p:spPr bwMode="auto">
                  <a:xfrm rot="1133764">
                    <a:off x="10283776" y="3369202"/>
                    <a:ext cx="630728" cy="700956"/>
                  </a:xfrm>
                  <a:prstGeom prst="ellipse">
                    <a:avLst/>
                  </a:prstGeom>
                  <a:solidFill>
                    <a:schemeClr val="accent5">
                      <a:lumMod val="40000"/>
                      <a:lumOff val="60000"/>
                    </a:schemeClr>
                  </a:solid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02" name="Freeform: Shape 9301">
                    <a:extLst>
                      <a:ext uri="{FF2B5EF4-FFF2-40B4-BE49-F238E27FC236}">
                        <a16:creationId xmlns:a16="http://schemas.microsoft.com/office/drawing/2014/main" id="{5978804B-5A98-E47D-1C52-B4C19574706F}"/>
                      </a:ext>
                    </a:extLst>
                  </p:cNvPr>
                  <p:cNvSpPr/>
                  <p:nvPr/>
                </p:nvSpPr>
                <p:spPr bwMode="auto">
                  <a:xfrm>
                    <a:off x="10285992" y="3389753"/>
                    <a:ext cx="233988" cy="421794"/>
                  </a:xfrm>
                  <a:custGeom>
                    <a:avLst/>
                    <a:gdLst>
                      <a:gd name="connsiteX0" fmla="*/ 0 w 249382"/>
                      <a:gd name="connsiteY0" fmla="*/ 406400 h 406400"/>
                      <a:gd name="connsiteX1" fmla="*/ 40024 w 249382"/>
                      <a:gd name="connsiteY1" fmla="*/ 274012 h 406400"/>
                      <a:gd name="connsiteX2" fmla="*/ 101600 w 249382"/>
                      <a:gd name="connsiteY2" fmla="*/ 135467 h 406400"/>
                      <a:gd name="connsiteX3" fmla="*/ 249382 w 249382"/>
                      <a:gd name="connsiteY3" fmla="*/ 0 h 406400"/>
                      <a:gd name="connsiteX0" fmla="*/ 0 w 233988"/>
                      <a:gd name="connsiteY0" fmla="*/ 421794 h 421794"/>
                      <a:gd name="connsiteX1" fmla="*/ 24630 w 233988"/>
                      <a:gd name="connsiteY1" fmla="*/ 274012 h 421794"/>
                      <a:gd name="connsiteX2" fmla="*/ 86206 w 233988"/>
                      <a:gd name="connsiteY2" fmla="*/ 135467 h 421794"/>
                      <a:gd name="connsiteX3" fmla="*/ 233988 w 233988"/>
                      <a:gd name="connsiteY3" fmla="*/ 0 h 421794"/>
                    </a:gdLst>
                    <a:ahLst/>
                    <a:cxnLst>
                      <a:cxn ang="0">
                        <a:pos x="connsiteX0" y="connsiteY0"/>
                      </a:cxn>
                      <a:cxn ang="0">
                        <a:pos x="connsiteX1" y="connsiteY1"/>
                      </a:cxn>
                      <a:cxn ang="0">
                        <a:pos x="connsiteX2" y="connsiteY2"/>
                      </a:cxn>
                      <a:cxn ang="0">
                        <a:pos x="connsiteX3" y="connsiteY3"/>
                      </a:cxn>
                    </a:cxnLst>
                    <a:rect l="l" t="t" r="r" b="b"/>
                    <a:pathLst>
                      <a:path w="233988" h="421794">
                        <a:moveTo>
                          <a:pt x="0" y="421794"/>
                        </a:moveTo>
                        <a:cubicBezTo>
                          <a:pt x="11545" y="378177"/>
                          <a:pt x="10262" y="321733"/>
                          <a:pt x="24630" y="274012"/>
                        </a:cubicBezTo>
                        <a:cubicBezTo>
                          <a:pt x="38998" y="226291"/>
                          <a:pt x="51313" y="181136"/>
                          <a:pt x="86206" y="135467"/>
                        </a:cubicBezTo>
                        <a:cubicBezTo>
                          <a:pt x="121099" y="89798"/>
                          <a:pt x="177543" y="44899"/>
                          <a:pt x="233988" y="0"/>
                        </a:cubicBezTo>
                      </a:path>
                    </a:pathLst>
                  </a:custGeom>
                  <a:noFill/>
                  <a:ln w="28575">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03" name="Freeform: Shape 9302">
                    <a:extLst>
                      <a:ext uri="{FF2B5EF4-FFF2-40B4-BE49-F238E27FC236}">
                        <a16:creationId xmlns:a16="http://schemas.microsoft.com/office/drawing/2014/main" id="{E3E63912-FD15-659D-8B83-1B0CD1759599}"/>
                      </a:ext>
                    </a:extLst>
                  </p:cNvPr>
                  <p:cNvSpPr/>
                  <p:nvPr/>
                </p:nvSpPr>
                <p:spPr bwMode="auto">
                  <a:xfrm>
                    <a:off x="10302841" y="3372281"/>
                    <a:ext cx="270711" cy="483081"/>
                  </a:xfrm>
                  <a:custGeom>
                    <a:avLst/>
                    <a:gdLst>
                      <a:gd name="connsiteX0" fmla="*/ 0 w 249382"/>
                      <a:gd name="connsiteY0" fmla="*/ 406400 h 406400"/>
                      <a:gd name="connsiteX1" fmla="*/ 40024 w 249382"/>
                      <a:gd name="connsiteY1" fmla="*/ 274012 h 406400"/>
                      <a:gd name="connsiteX2" fmla="*/ 101600 w 249382"/>
                      <a:gd name="connsiteY2" fmla="*/ 135467 h 406400"/>
                      <a:gd name="connsiteX3" fmla="*/ 249382 w 249382"/>
                      <a:gd name="connsiteY3" fmla="*/ 0 h 406400"/>
                      <a:gd name="connsiteX0" fmla="*/ 0 w 233988"/>
                      <a:gd name="connsiteY0" fmla="*/ 421794 h 421794"/>
                      <a:gd name="connsiteX1" fmla="*/ 24630 w 233988"/>
                      <a:gd name="connsiteY1" fmla="*/ 274012 h 421794"/>
                      <a:gd name="connsiteX2" fmla="*/ 86206 w 233988"/>
                      <a:gd name="connsiteY2" fmla="*/ 135467 h 421794"/>
                      <a:gd name="connsiteX3" fmla="*/ 233988 w 233988"/>
                      <a:gd name="connsiteY3" fmla="*/ 0 h 421794"/>
                    </a:gdLst>
                    <a:ahLst/>
                    <a:cxnLst>
                      <a:cxn ang="0">
                        <a:pos x="connsiteX0" y="connsiteY0"/>
                      </a:cxn>
                      <a:cxn ang="0">
                        <a:pos x="connsiteX1" y="connsiteY1"/>
                      </a:cxn>
                      <a:cxn ang="0">
                        <a:pos x="connsiteX2" y="connsiteY2"/>
                      </a:cxn>
                      <a:cxn ang="0">
                        <a:pos x="connsiteX3" y="connsiteY3"/>
                      </a:cxn>
                    </a:cxnLst>
                    <a:rect l="l" t="t" r="r" b="b"/>
                    <a:pathLst>
                      <a:path w="233988" h="421794">
                        <a:moveTo>
                          <a:pt x="0" y="421794"/>
                        </a:moveTo>
                        <a:cubicBezTo>
                          <a:pt x="11545" y="378177"/>
                          <a:pt x="10262" y="321733"/>
                          <a:pt x="24630" y="274012"/>
                        </a:cubicBezTo>
                        <a:cubicBezTo>
                          <a:pt x="38998" y="226291"/>
                          <a:pt x="51313" y="181136"/>
                          <a:pt x="86206" y="135467"/>
                        </a:cubicBezTo>
                        <a:cubicBezTo>
                          <a:pt x="121099" y="89798"/>
                          <a:pt x="177543" y="44899"/>
                          <a:pt x="233988" y="0"/>
                        </a:cubicBezTo>
                      </a:path>
                    </a:pathLst>
                  </a:custGeom>
                  <a:noFill/>
                  <a:ln w="28575">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9305" name="Oval 9304">
                  <a:extLst>
                    <a:ext uri="{FF2B5EF4-FFF2-40B4-BE49-F238E27FC236}">
                      <a16:creationId xmlns:a16="http://schemas.microsoft.com/office/drawing/2014/main" id="{4EEBD92E-2289-CAD8-EEB3-6086857E318E}"/>
                    </a:ext>
                  </a:extLst>
                </p:cNvPr>
                <p:cNvSpPr/>
                <p:nvPr/>
              </p:nvSpPr>
              <p:spPr bwMode="auto">
                <a:xfrm rot="18685918">
                  <a:off x="10311766" y="3502067"/>
                  <a:ext cx="134103" cy="45719"/>
                </a:xfrm>
                <a:prstGeom prst="ellipse">
                  <a:avLst/>
                </a:prstGeom>
                <a:solidFill>
                  <a:schemeClr val="tx2">
                    <a:lumMod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06" name="Oval 9305">
                  <a:extLst>
                    <a:ext uri="{FF2B5EF4-FFF2-40B4-BE49-F238E27FC236}">
                      <a16:creationId xmlns:a16="http://schemas.microsoft.com/office/drawing/2014/main" id="{464F4696-C48C-75AA-B74E-027AD0419491}"/>
                    </a:ext>
                  </a:extLst>
                </p:cNvPr>
                <p:cNvSpPr/>
                <p:nvPr/>
              </p:nvSpPr>
              <p:spPr bwMode="auto">
                <a:xfrm rot="16948597">
                  <a:off x="10255290" y="3643333"/>
                  <a:ext cx="123042" cy="45719"/>
                </a:xfrm>
                <a:prstGeom prst="ellipse">
                  <a:avLst/>
                </a:prstGeom>
                <a:solidFill>
                  <a:schemeClr val="accent5">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6" name="Group 25">
                <a:extLst>
                  <a:ext uri="{FF2B5EF4-FFF2-40B4-BE49-F238E27FC236}">
                    <a16:creationId xmlns:a16="http://schemas.microsoft.com/office/drawing/2014/main" id="{8A7C3C81-C9EC-A714-7D0C-D9997D45A651}"/>
                  </a:ext>
                </a:extLst>
              </p:cNvPr>
              <p:cNvGrpSpPr/>
              <p:nvPr/>
            </p:nvGrpSpPr>
            <p:grpSpPr>
              <a:xfrm>
                <a:off x="8817628" y="3491770"/>
                <a:ext cx="765518" cy="676145"/>
                <a:chOff x="8817628" y="3491770"/>
                <a:chExt cx="765518" cy="676145"/>
              </a:xfrm>
            </p:grpSpPr>
            <p:grpSp>
              <p:nvGrpSpPr>
                <p:cNvPr id="6" name="Group 5">
                  <a:extLst>
                    <a:ext uri="{FF2B5EF4-FFF2-40B4-BE49-F238E27FC236}">
                      <a16:creationId xmlns:a16="http://schemas.microsoft.com/office/drawing/2014/main" id="{E9972F13-DA20-1CEA-C289-448142B00EAE}"/>
                    </a:ext>
                  </a:extLst>
                </p:cNvPr>
                <p:cNvGrpSpPr/>
                <p:nvPr/>
              </p:nvGrpSpPr>
              <p:grpSpPr>
                <a:xfrm rot="18771665">
                  <a:off x="9353391" y="3586858"/>
                  <a:ext cx="324843" cy="134667"/>
                  <a:chOff x="9089083" y="4834922"/>
                  <a:chExt cx="350631" cy="145358"/>
                </a:xfrm>
              </p:grpSpPr>
              <p:sp>
                <p:nvSpPr>
                  <p:cNvPr id="2" name="Freeform: Shape 1">
                    <a:extLst>
                      <a:ext uri="{FF2B5EF4-FFF2-40B4-BE49-F238E27FC236}">
                        <a16:creationId xmlns:a16="http://schemas.microsoft.com/office/drawing/2014/main" id="{A09ADC67-1D47-5A67-2839-D603AB522E7E}"/>
                      </a:ext>
                    </a:extLst>
                  </p:cNvPr>
                  <p:cNvSpPr/>
                  <p:nvPr/>
                </p:nvSpPr>
                <p:spPr bwMode="auto">
                  <a:xfrm rot="3854227">
                    <a:off x="9222498" y="4763063"/>
                    <a:ext cx="145358" cy="289075"/>
                  </a:xfrm>
                  <a:custGeom>
                    <a:avLst/>
                    <a:gdLst>
                      <a:gd name="connsiteX0" fmla="*/ 0 w 257578"/>
                      <a:gd name="connsiteY0" fmla="*/ 475087 h 475087"/>
                      <a:gd name="connsiteX1" fmla="*/ 40068 w 257578"/>
                      <a:gd name="connsiteY1" fmla="*/ 437882 h 475087"/>
                      <a:gd name="connsiteX2" fmla="*/ 27189 w 257578"/>
                      <a:gd name="connsiteY2" fmla="*/ 392090 h 475087"/>
                      <a:gd name="connsiteX3" fmla="*/ 78704 w 257578"/>
                      <a:gd name="connsiteY3" fmla="*/ 357746 h 475087"/>
                      <a:gd name="connsiteX4" fmla="*/ 78704 w 257578"/>
                      <a:gd name="connsiteY4" fmla="*/ 303369 h 475087"/>
                      <a:gd name="connsiteX5" fmla="*/ 133082 w 257578"/>
                      <a:gd name="connsiteY5" fmla="*/ 267594 h 475087"/>
                      <a:gd name="connsiteX6" fmla="*/ 133082 w 257578"/>
                      <a:gd name="connsiteY6" fmla="*/ 208924 h 475087"/>
                      <a:gd name="connsiteX7" fmla="*/ 187459 w 257578"/>
                      <a:gd name="connsiteY7" fmla="*/ 174580 h 475087"/>
                      <a:gd name="connsiteX8" fmla="*/ 180304 w 257578"/>
                      <a:gd name="connsiteY8" fmla="*/ 114479 h 475087"/>
                      <a:gd name="connsiteX9" fmla="*/ 240406 w 257578"/>
                      <a:gd name="connsiteY9" fmla="*/ 78704 h 475087"/>
                      <a:gd name="connsiteX10" fmla="*/ 236113 w 257578"/>
                      <a:gd name="connsiteY10" fmla="*/ 27189 h 475087"/>
                      <a:gd name="connsiteX11" fmla="*/ 257578 w 257578"/>
                      <a:gd name="connsiteY11" fmla="*/ 0 h 475087"/>
                      <a:gd name="connsiteX0" fmla="*/ 0 w 257578"/>
                      <a:gd name="connsiteY0" fmla="*/ 475087 h 475087"/>
                      <a:gd name="connsiteX1" fmla="*/ 40068 w 257578"/>
                      <a:gd name="connsiteY1" fmla="*/ 437882 h 475087"/>
                      <a:gd name="connsiteX2" fmla="*/ 27189 w 257578"/>
                      <a:gd name="connsiteY2" fmla="*/ 392090 h 475087"/>
                      <a:gd name="connsiteX3" fmla="*/ 78704 w 257578"/>
                      <a:gd name="connsiteY3" fmla="*/ 357746 h 475087"/>
                      <a:gd name="connsiteX4" fmla="*/ 78704 w 257578"/>
                      <a:gd name="connsiteY4" fmla="*/ 303369 h 475087"/>
                      <a:gd name="connsiteX5" fmla="*/ 133082 w 257578"/>
                      <a:gd name="connsiteY5" fmla="*/ 267594 h 475087"/>
                      <a:gd name="connsiteX6" fmla="*/ 133082 w 257578"/>
                      <a:gd name="connsiteY6" fmla="*/ 208924 h 475087"/>
                      <a:gd name="connsiteX7" fmla="*/ 187459 w 257578"/>
                      <a:gd name="connsiteY7" fmla="*/ 174580 h 475087"/>
                      <a:gd name="connsiteX8" fmla="*/ 180304 w 257578"/>
                      <a:gd name="connsiteY8" fmla="*/ 114479 h 475087"/>
                      <a:gd name="connsiteX9" fmla="*/ 240406 w 257578"/>
                      <a:gd name="connsiteY9" fmla="*/ 78704 h 475087"/>
                      <a:gd name="connsiteX10" fmla="*/ 257578 w 257578"/>
                      <a:gd name="connsiteY10" fmla="*/ 0 h 475087"/>
                      <a:gd name="connsiteX0" fmla="*/ 0 w 240407"/>
                      <a:gd name="connsiteY0" fmla="*/ 396383 h 396383"/>
                      <a:gd name="connsiteX1" fmla="*/ 40068 w 240407"/>
                      <a:gd name="connsiteY1" fmla="*/ 359178 h 396383"/>
                      <a:gd name="connsiteX2" fmla="*/ 27189 w 240407"/>
                      <a:gd name="connsiteY2" fmla="*/ 313386 h 396383"/>
                      <a:gd name="connsiteX3" fmla="*/ 78704 w 240407"/>
                      <a:gd name="connsiteY3" fmla="*/ 279042 h 396383"/>
                      <a:gd name="connsiteX4" fmla="*/ 78704 w 240407"/>
                      <a:gd name="connsiteY4" fmla="*/ 224665 h 396383"/>
                      <a:gd name="connsiteX5" fmla="*/ 133082 w 240407"/>
                      <a:gd name="connsiteY5" fmla="*/ 188890 h 396383"/>
                      <a:gd name="connsiteX6" fmla="*/ 133082 w 240407"/>
                      <a:gd name="connsiteY6" fmla="*/ 130220 h 396383"/>
                      <a:gd name="connsiteX7" fmla="*/ 187459 w 240407"/>
                      <a:gd name="connsiteY7" fmla="*/ 95876 h 396383"/>
                      <a:gd name="connsiteX8" fmla="*/ 180304 w 240407"/>
                      <a:gd name="connsiteY8" fmla="*/ 35775 h 396383"/>
                      <a:gd name="connsiteX9" fmla="*/ 240406 w 240407"/>
                      <a:gd name="connsiteY9" fmla="*/ 0 h 396383"/>
                      <a:gd name="connsiteX0" fmla="*/ 0 w 189078"/>
                      <a:gd name="connsiteY0" fmla="*/ 360608 h 360608"/>
                      <a:gd name="connsiteX1" fmla="*/ 40068 w 189078"/>
                      <a:gd name="connsiteY1" fmla="*/ 323403 h 360608"/>
                      <a:gd name="connsiteX2" fmla="*/ 27189 w 189078"/>
                      <a:gd name="connsiteY2" fmla="*/ 277611 h 360608"/>
                      <a:gd name="connsiteX3" fmla="*/ 78704 w 189078"/>
                      <a:gd name="connsiteY3" fmla="*/ 243267 h 360608"/>
                      <a:gd name="connsiteX4" fmla="*/ 78704 w 189078"/>
                      <a:gd name="connsiteY4" fmla="*/ 188890 h 360608"/>
                      <a:gd name="connsiteX5" fmla="*/ 133082 w 189078"/>
                      <a:gd name="connsiteY5" fmla="*/ 153115 h 360608"/>
                      <a:gd name="connsiteX6" fmla="*/ 133082 w 189078"/>
                      <a:gd name="connsiteY6" fmla="*/ 94445 h 360608"/>
                      <a:gd name="connsiteX7" fmla="*/ 187459 w 189078"/>
                      <a:gd name="connsiteY7" fmla="*/ 60101 h 360608"/>
                      <a:gd name="connsiteX8" fmla="*/ 180304 w 189078"/>
                      <a:gd name="connsiteY8" fmla="*/ 0 h 36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078" h="360608">
                        <a:moveTo>
                          <a:pt x="0" y="360608"/>
                        </a:moveTo>
                        <a:cubicBezTo>
                          <a:pt x="17768" y="348922"/>
                          <a:pt x="35537" y="337236"/>
                          <a:pt x="40068" y="323403"/>
                        </a:cubicBezTo>
                        <a:cubicBezTo>
                          <a:pt x="44599" y="309570"/>
                          <a:pt x="20750" y="290967"/>
                          <a:pt x="27189" y="277611"/>
                        </a:cubicBezTo>
                        <a:cubicBezTo>
                          <a:pt x="33628" y="264255"/>
                          <a:pt x="70118" y="258054"/>
                          <a:pt x="78704" y="243267"/>
                        </a:cubicBezTo>
                        <a:cubicBezTo>
                          <a:pt x="87290" y="228480"/>
                          <a:pt x="69641" y="203915"/>
                          <a:pt x="78704" y="188890"/>
                        </a:cubicBezTo>
                        <a:cubicBezTo>
                          <a:pt x="87767" y="173865"/>
                          <a:pt x="124019" y="168856"/>
                          <a:pt x="133082" y="153115"/>
                        </a:cubicBezTo>
                        <a:cubicBezTo>
                          <a:pt x="142145" y="137374"/>
                          <a:pt x="124019" y="109947"/>
                          <a:pt x="133082" y="94445"/>
                        </a:cubicBezTo>
                        <a:cubicBezTo>
                          <a:pt x="142145" y="78943"/>
                          <a:pt x="179589" y="75842"/>
                          <a:pt x="187459" y="60101"/>
                        </a:cubicBezTo>
                        <a:cubicBezTo>
                          <a:pt x="195329" y="44360"/>
                          <a:pt x="171480" y="15979"/>
                          <a:pt x="180304" y="0"/>
                        </a:cubicBez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Oval 2">
                    <a:extLst>
                      <a:ext uri="{FF2B5EF4-FFF2-40B4-BE49-F238E27FC236}">
                        <a16:creationId xmlns:a16="http://schemas.microsoft.com/office/drawing/2014/main" id="{BB50F4F1-2E0C-6510-01C6-E6C87DB69C2C}"/>
                      </a:ext>
                    </a:extLst>
                  </p:cNvPr>
                  <p:cNvSpPr/>
                  <p:nvPr/>
                </p:nvSpPr>
                <p:spPr bwMode="auto">
                  <a:xfrm>
                    <a:off x="9089083" y="4872577"/>
                    <a:ext cx="77585" cy="7758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8" name="Group 7">
                  <a:extLst>
                    <a:ext uri="{FF2B5EF4-FFF2-40B4-BE49-F238E27FC236}">
                      <a16:creationId xmlns:a16="http://schemas.microsoft.com/office/drawing/2014/main" id="{A8393678-9829-3B3F-5472-D1B82A66AC02}"/>
                    </a:ext>
                  </a:extLst>
                </p:cNvPr>
                <p:cNvGrpSpPr/>
                <p:nvPr/>
              </p:nvGrpSpPr>
              <p:grpSpPr>
                <a:xfrm rot="18771665">
                  <a:off x="8722540" y="3906363"/>
                  <a:ext cx="324843" cy="134667"/>
                  <a:chOff x="9089083" y="4834922"/>
                  <a:chExt cx="350631" cy="145358"/>
                </a:xfrm>
              </p:grpSpPr>
              <p:sp>
                <p:nvSpPr>
                  <p:cNvPr id="10" name="Freeform: Shape 9">
                    <a:extLst>
                      <a:ext uri="{FF2B5EF4-FFF2-40B4-BE49-F238E27FC236}">
                        <a16:creationId xmlns:a16="http://schemas.microsoft.com/office/drawing/2014/main" id="{C44D848C-D56B-1AF2-88D6-1D74FAE65386}"/>
                      </a:ext>
                    </a:extLst>
                  </p:cNvPr>
                  <p:cNvSpPr/>
                  <p:nvPr/>
                </p:nvSpPr>
                <p:spPr bwMode="auto">
                  <a:xfrm rot="3854227">
                    <a:off x="9222498" y="4763063"/>
                    <a:ext cx="145358" cy="289075"/>
                  </a:xfrm>
                  <a:custGeom>
                    <a:avLst/>
                    <a:gdLst>
                      <a:gd name="connsiteX0" fmla="*/ 0 w 257578"/>
                      <a:gd name="connsiteY0" fmla="*/ 475087 h 475087"/>
                      <a:gd name="connsiteX1" fmla="*/ 40068 w 257578"/>
                      <a:gd name="connsiteY1" fmla="*/ 437882 h 475087"/>
                      <a:gd name="connsiteX2" fmla="*/ 27189 w 257578"/>
                      <a:gd name="connsiteY2" fmla="*/ 392090 h 475087"/>
                      <a:gd name="connsiteX3" fmla="*/ 78704 w 257578"/>
                      <a:gd name="connsiteY3" fmla="*/ 357746 h 475087"/>
                      <a:gd name="connsiteX4" fmla="*/ 78704 w 257578"/>
                      <a:gd name="connsiteY4" fmla="*/ 303369 h 475087"/>
                      <a:gd name="connsiteX5" fmla="*/ 133082 w 257578"/>
                      <a:gd name="connsiteY5" fmla="*/ 267594 h 475087"/>
                      <a:gd name="connsiteX6" fmla="*/ 133082 w 257578"/>
                      <a:gd name="connsiteY6" fmla="*/ 208924 h 475087"/>
                      <a:gd name="connsiteX7" fmla="*/ 187459 w 257578"/>
                      <a:gd name="connsiteY7" fmla="*/ 174580 h 475087"/>
                      <a:gd name="connsiteX8" fmla="*/ 180304 w 257578"/>
                      <a:gd name="connsiteY8" fmla="*/ 114479 h 475087"/>
                      <a:gd name="connsiteX9" fmla="*/ 240406 w 257578"/>
                      <a:gd name="connsiteY9" fmla="*/ 78704 h 475087"/>
                      <a:gd name="connsiteX10" fmla="*/ 236113 w 257578"/>
                      <a:gd name="connsiteY10" fmla="*/ 27189 h 475087"/>
                      <a:gd name="connsiteX11" fmla="*/ 257578 w 257578"/>
                      <a:gd name="connsiteY11" fmla="*/ 0 h 475087"/>
                      <a:gd name="connsiteX0" fmla="*/ 0 w 257578"/>
                      <a:gd name="connsiteY0" fmla="*/ 475087 h 475087"/>
                      <a:gd name="connsiteX1" fmla="*/ 40068 w 257578"/>
                      <a:gd name="connsiteY1" fmla="*/ 437882 h 475087"/>
                      <a:gd name="connsiteX2" fmla="*/ 27189 w 257578"/>
                      <a:gd name="connsiteY2" fmla="*/ 392090 h 475087"/>
                      <a:gd name="connsiteX3" fmla="*/ 78704 w 257578"/>
                      <a:gd name="connsiteY3" fmla="*/ 357746 h 475087"/>
                      <a:gd name="connsiteX4" fmla="*/ 78704 w 257578"/>
                      <a:gd name="connsiteY4" fmla="*/ 303369 h 475087"/>
                      <a:gd name="connsiteX5" fmla="*/ 133082 w 257578"/>
                      <a:gd name="connsiteY5" fmla="*/ 267594 h 475087"/>
                      <a:gd name="connsiteX6" fmla="*/ 133082 w 257578"/>
                      <a:gd name="connsiteY6" fmla="*/ 208924 h 475087"/>
                      <a:gd name="connsiteX7" fmla="*/ 187459 w 257578"/>
                      <a:gd name="connsiteY7" fmla="*/ 174580 h 475087"/>
                      <a:gd name="connsiteX8" fmla="*/ 180304 w 257578"/>
                      <a:gd name="connsiteY8" fmla="*/ 114479 h 475087"/>
                      <a:gd name="connsiteX9" fmla="*/ 240406 w 257578"/>
                      <a:gd name="connsiteY9" fmla="*/ 78704 h 475087"/>
                      <a:gd name="connsiteX10" fmla="*/ 257578 w 257578"/>
                      <a:gd name="connsiteY10" fmla="*/ 0 h 475087"/>
                      <a:gd name="connsiteX0" fmla="*/ 0 w 240407"/>
                      <a:gd name="connsiteY0" fmla="*/ 396383 h 396383"/>
                      <a:gd name="connsiteX1" fmla="*/ 40068 w 240407"/>
                      <a:gd name="connsiteY1" fmla="*/ 359178 h 396383"/>
                      <a:gd name="connsiteX2" fmla="*/ 27189 w 240407"/>
                      <a:gd name="connsiteY2" fmla="*/ 313386 h 396383"/>
                      <a:gd name="connsiteX3" fmla="*/ 78704 w 240407"/>
                      <a:gd name="connsiteY3" fmla="*/ 279042 h 396383"/>
                      <a:gd name="connsiteX4" fmla="*/ 78704 w 240407"/>
                      <a:gd name="connsiteY4" fmla="*/ 224665 h 396383"/>
                      <a:gd name="connsiteX5" fmla="*/ 133082 w 240407"/>
                      <a:gd name="connsiteY5" fmla="*/ 188890 h 396383"/>
                      <a:gd name="connsiteX6" fmla="*/ 133082 w 240407"/>
                      <a:gd name="connsiteY6" fmla="*/ 130220 h 396383"/>
                      <a:gd name="connsiteX7" fmla="*/ 187459 w 240407"/>
                      <a:gd name="connsiteY7" fmla="*/ 95876 h 396383"/>
                      <a:gd name="connsiteX8" fmla="*/ 180304 w 240407"/>
                      <a:gd name="connsiteY8" fmla="*/ 35775 h 396383"/>
                      <a:gd name="connsiteX9" fmla="*/ 240406 w 240407"/>
                      <a:gd name="connsiteY9" fmla="*/ 0 h 396383"/>
                      <a:gd name="connsiteX0" fmla="*/ 0 w 189078"/>
                      <a:gd name="connsiteY0" fmla="*/ 360608 h 360608"/>
                      <a:gd name="connsiteX1" fmla="*/ 40068 w 189078"/>
                      <a:gd name="connsiteY1" fmla="*/ 323403 h 360608"/>
                      <a:gd name="connsiteX2" fmla="*/ 27189 w 189078"/>
                      <a:gd name="connsiteY2" fmla="*/ 277611 h 360608"/>
                      <a:gd name="connsiteX3" fmla="*/ 78704 w 189078"/>
                      <a:gd name="connsiteY3" fmla="*/ 243267 h 360608"/>
                      <a:gd name="connsiteX4" fmla="*/ 78704 w 189078"/>
                      <a:gd name="connsiteY4" fmla="*/ 188890 h 360608"/>
                      <a:gd name="connsiteX5" fmla="*/ 133082 w 189078"/>
                      <a:gd name="connsiteY5" fmla="*/ 153115 h 360608"/>
                      <a:gd name="connsiteX6" fmla="*/ 133082 w 189078"/>
                      <a:gd name="connsiteY6" fmla="*/ 94445 h 360608"/>
                      <a:gd name="connsiteX7" fmla="*/ 187459 w 189078"/>
                      <a:gd name="connsiteY7" fmla="*/ 60101 h 360608"/>
                      <a:gd name="connsiteX8" fmla="*/ 180304 w 189078"/>
                      <a:gd name="connsiteY8" fmla="*/ 0 h 36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078" h="360608">
                        <a:moveTo>
                          <a:pt x="0" y="360608"/>
                        </a:moveTo>
                        <a:cubicBezTo>
                          <a:pt x="17768" y="348922"/>
                          <a:pt x="35537" y="337236"/>
                          <a:pt x="40068" y="323403"/>
                        </a:cubicBezTo>
                        <a:cubicBezTo>
                          <a:pt x="44599" y="309570"/>
                          <a:pt x="20750" y="290967"/>
                          <a:pt x="27189" y="277611"/>
                        </a:cubicBezTo>
                        <a:cubicBezTo>
                          <a:pt x="33628" y="264255"/>
                          <a:pt x="70118" y="258054"/>
                          <a:pt x="78704" y="243267"/>
                        </a:cubicBezTo>
                        <a:cubicBezTo>
                          <a:pt x="87290" y="228480"/>
                          <a:pt x="69641" y="203915"/>
                          <a:pt x="78704" y="188890"/>
                        </a:cubicBezTo>
                        <a:cubicBezTo>
                          <a:pt x="87767" y="173865"/>
                          <a:pt x="124019" y="168856"/>
                          <a:pt x="133082" y="153115"/>
                        </a:cubicBezTo>
                        <a:cubicBezTo>
                          <a:pt x="142145" y="137374"/>
                          <a:pt x="124019" y="109947"/>
                          <a:pt x="133082" y="94445"/>
                        </a:cubicBezTo>
                        <a:cubicBezTo>
                          <a:pt x="142145" y="78943"/>
                          <a:pt x="179589" y="75842"/>
                          <a:pt x="187459" y="60101"/>
                        </a:cubicBezTo>
                        <a:cubicBezTo>
                          <a:pt x="195329" y="44360"/>
                          <a:pt x="171480" y="15979"/>
                          <a:pt x="180304" y="0"/>
                        </a:cubicBez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Oval 11">
                    <a:extLst>
                      <a:ext uri="{FF2B5EF4-FFF2-40B4-BE49-F238E27FC236}">
                        <a16:creationId xmlns:a16="http://schemas.microsoft.com/office/drawing/2014/main" id="{2ACC3895-A5FF-6C08-016A-AF25586FDB4A}"/>
                      </a:ext>
                    </a:extLst>
                  </p:cNvPr>
                  <p:cNvSpPr/>
                  <p:nvPr/>
                </p:nvSpPr>
                <p:spPr bwMode="auto">
                  <a:xfrm>
                    <a:off x="9089083" y="4872577"/>
                    <a:ext cx="77585" cy="7758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4" name="Group 13">
                  <a:extLst>
                    <a:ext uri="{FF2B5EF4-FFF2-40B4-BE49-F238E27FC236}">
                      <a16:creationId xmlns:a16="http://schemas.microsoft.com/office/drawing/2014/main" id="{155A0C8C-1FE4-5824-667E-9084D54427A3}"/>
                    </a:ext>
                  </a:extLst>
                </p:cNvPr>
                <p:cNvGrpSpPr/>
                <p:nvPr/>
              </p:nvGrpSpPr>
              <p:grpSpPr>
                <a:xfrm rot="475726">
                  <a:off x="8898731" y="4033248"/>
                  <a:ext cx="324843" cy="134667"/>
                  <a:chOff x="9089083" y="4834922"/>
                  <a:chExt cx="350631" cy="145358"/>
                </a:xfrm>
              </p:grpSpPr>
              <p:sp>
                <p:nvSpPr>
                  <p:cNvPr id="16" name="Freeform: Shape 15">
                    <a:extLst>
                      <a:ext uri="{FF2B5EF4-FFF2-40B4-BE49-F238E27FC236}">
                        <a16:creationId xmlns:a16="http://schemas.microsoft.com/office/drawing/2014/main" id="{BE88682C-01E2-7885-8D54-F72C288B7086}"/>
                      </a:ext>
                    </a:extLst>
                  </p:cNvPr>
                  <p:cNvSpPr/>
                  <p:nvPr/>
                </p:nvSpPr>
                <p:spPr bwMode="auto">
                  <a:xfrm rot="3854227">
                    <a:off x="9222498" y="4763063"/>
                    <a:ext cx="145358" cy="289075"/>
                  </a:xfrm>
                  <a:custGeom>
                    <a:avLst/>
                    <a:gdLst>
                      <a:gd name="connsiteX0" fmla="*/ 0 w 257578"/>
                      <a:gd name="connsiteY0" fmla="*/ 475087 h 475087"/>
                      <a:gd name="connsiteX1" fmla="*/ 40068 w 257578"/>
                      <a:gd name="connsiteY1" fmla="*/ 437882 h 475087"/>
                      <a:gd name="connsiteX2" fmla="*/ 27189 w 257578"/>
                      <a:gd name="connsiteY2" fmla="*/ 392090 h 475087"/>
                      <a:gd name="connsiteX3" fmla="*/ 78704 w 257578"/>
                      <a:gd name="connsiteY3" fmla="*/ 357746 h 475087"/>
                      <a:gd name="connsiteX4" fmla="*/ 78704 w 257578"/>
                      <a:gd name="connsiteY4" fmla="*/ 303369 h 475087"/>
                      <a:gd name="connsiteX5" fmla="*/ 133082 w 257578"/>
                      <a:gd name="connsiteY5" fmla="*/ 267594 h 475087"/>
                      <a:gd name="connsiteX6" fmla="*/ 133082 w 257578"/>
                      <a:gd name="connsiteY6" fmla="*/ 208924 h 475087"/>
                      <a:gd name="connsiteX7" fmla="*/ 187459 w 257578"/>
                      <a:gd name="connsiteY7" fmla="*/ 174580 h 475087"/>
                      <a:gd name="connsiteX8" fmla="*/ 180304 w 257578"/>
                      <a:gd name="connsiteY8" fmla="*/ 114479 h 475087"/>
                      <a:gd name="connsiteX9" fmla="*/ 240406 w 257578"/>
                      <a:gd name="connsiteY9" fmla="*/ 78704 h 475087"/>
                      <a:gd name="connsiteX10" fmla="*/ 236113 w 257578"/>
                      <a:gd name="connsiteY10" fmla="*/ 27189 h 475087"/>
                      <a:gd name="connsiteX11" fmla="*/ 257578 w 257578"/>
                      <a:gd name="connsiteY11" fmla="*/ 0 h 475087"/>
                      <a:gd name="connsiteX0" fmla="*/ 0 w 257578"/>
                      <a:gd name="connsiteY0" fmla="*/ 475087 h 475087"/>
                      <a:gd name="connsiteX1" fmla="*/ 40068 w 257578"/>
                      <a:gd name="connsiteY1" fmla="*/ 437882 h 475087"/>
                      <a:gd name="connsiteX2" fmla="*/ 27189 w 257578"/>
                      <a:gd name="connsiteY2" fmla="*/ 392090 h 475087"/>
                      <a:gd name="connsiteX3" fmla="*/ 78704 w 257578"/>
                      <a:gd name="connsiteY3" fmla="*/ 357746 h 475087"/>
                      <a:gd name="connsiteX4" fmla="*/ 78704 w 257578"/>
                      <a:gd name="connsiteY4" fmla="*/ 303369 h 475087"/>
                      <a:gd name="connsiteX5" fmla="*/ 133082 w 257578"/>
                      <a:gd name="connsiteY5" fmla="*/ 267594 h 475087"/>
                      <a:gd name="connsiteX6" fmla="*/ 133082 w 257578"/>
                      <a:gd name="connsiteY6" fmla="*/ 208924 h 475087"/>
                      <a:gd name="connsiteX7" fmla="*/ 187459 w 257578"/>
                      <a:gd name="connsiteY7" fmla="*/ 174580 h 475087"/>
                      <a:gd name="connsiteX8" fmla="*/ 180304 w 257578"/>
                      <a:gd name="connsiteY8" fmla="*/ 114479 h 475087"/>
                      <a:gd name="connsiteX9" fmla="*/ 240406 w 257578"/>
                      <a:gd name="connsiteY9" fmla="*/ 78704 h 475087"/>
                      <a:gd name="connsiteX10" fmla="*/ 257578 w 257578"/>
                      <a:gd name="connsiteY10" fmla="*/ 0 h 475087"/>
                      <a:gd name="connsiteX0" fmla="*/ 0 w 240407"/>
                      <a:gd name="connsiteY0" fmla="*/ 396383 h 396383"/>
                      <a:gd name="connsiteX1" fmla="*/ 40068 w 240407"/>
                      <a:gd name="connsiteY1" fmla="*/ 359178 h 396383"/>
                      <a:gd name="connsiteX2" fmla="*/ 27189 w 240407"/>
                      <a:gd name="connsiteY2" fmla="*/ 313386 h 396383"/>
                      <a:gd name="connsiteX3" fmla="*/ 78704 w 240407"/>
                      <a:gd name="connsiteY3" fmla="*/ 279042 h 396383"/>
                      <a:gd name="connsiteX4" fmla="*/ 78704 w 240407"/>
                      <a:gd name="connsiteY4" fmla="*/ 224665 h 396383"/>
                      <a:gd name="connsiteX5" fmla="*/ 133082 w 240407"/>
                      <a:gd name="connsiteY5" fmla="*/ 188890 h 396383"/>
                      <a:gd name="connsiteX6" fmla="*/ 133082 w 240407"/>
                      <a:gd name="connsiteY6" fmla="*/ 130220 h 396383"/>
                      <a:gd name="connsiteX7" fmla="*/ 187459 w 240407"/>
                      <a:gd name="connsiteY7" fmla="*/ 95876 h 396383"/>
                      <a:gd name="connsiteX8" fmla="*/ 180304 w 240407"/>
                      <a:gd name="connsiteY8" fmla="*/ 35775 h 396383"/>
                      <a:gd name="connsiteX9" fmla="*/ 240406 w 240407"/>
                      <a:gd name="connsiteY9" fmla="*/ 0 h 396383"/>
                      <a:gd name="connsiteX0" fmla="*/ 0 w 189078"/>
                      <a:gd name="connsiteY0" fmla="*/ 360608 h 360608"/>
                      <a:gd name="connsiteX1" fmla="*/ 40068 w 189078"/>
                      <a:gd name="connsiteY1" fmla="*/ 323403 h 360608"/>
                      <a:gd name="connsiteX2" fmla="*/ 27189 w 189078"/>
                      <a:gd name="connsiteY2" fmla="*/ 277611 h 360608"/>
                      <a:gd name="connsiteX3" fmla="*/ 78704 w 189078"/>
                      <a:gd name="connsiteY3" fmla="*/ 243267 h 360608"/>
                      <a:gd name="connsiteX4" fmla="*/ 78704 w 189078"/>
                      <a:gd name="connsiteY4" fmla="*/ 188890 h 360608"/>
                      <a:gd name="connsiteX5" fmla="*/ 133082 w 189078"/>
                      <a:gd name="connsiteY5" fmla="*/ 153115 h 360608"/>
                      <a:gd name="connsiteX6" fmla="*/ 133082 w 189078"/>
                      <a:gd name="connsiteY6" fmla="*/ 94445 h 360608"/>
                      <a:gd name="connsiteX7" fmla="*/ 187459 w 189078"/>
                      <a:gd name="connsiteY7" fmla="*/ 60101 h 360608"/>
                      <a:gd name="connsiteX8" fmla="*/ 180304 w 189078"/>
                      <a:gd name="connsiteY8" fmla="*/ 0 h 36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078" h="360608">
                        <a:moveTo>
                          <a:pt x="0" y="360608"/>
                        </a:moveTo>
                        <a:cubicBezTo>
                          <a:pt x="17768" y="348922"/>
                          <a:pt x="35537" y="337236"/>
                          <a:pt x="40068" y="323403"/>
                        </a:cubicBezTo>
                        <a:cubicBezTo>
                          <a:pt x="44599" y="309570"/>
                          <a:pt x="20750" y="290967"/>
                          <a:pt x="27189" y="277611"/>
                        </a:cubicBezTo>
                        <a:cubicBezTo>
                          <a:pt x="33628" y="264255"/>
                          <a:pt x="70118" y="258054"/>
                          <a:pt x="78704" y="243267"/>
                        </a:cubicBezTo>
                        <a:cubicBezTo>
                          <a:pt x="87290" y="228480"/>
                          <a:pt x="69641" y="203915"/>
                          <a:pt x="78704" y="188890"/>
                        </a:cubicBezTo>
                        <a:cubicBezTo>
                          <a:pt x="87767" y="173865"/>
                          <a:pt x="124019" y="168856"/>
                          <a:pt x="133082" y="153115"/>
                        </a:cubicBezTo>
                        <a:cubicBezTo>
                          <a:pt x="142145" y="137374"/>
                          <a:pt x="124019" y="109947"/>
                          <a:pt x="133082" y="94445"/>
                        </a:cubicBezTo>
                        <a:cubicBezTo>
                          <a:pt x="142145" y="78943"/>
                          <a:pt x="179589" y="75842"/>
                          <a:pt x="187459" y="60101"/>
                        </a:cubicBezTo>
                        <a:cubicBezTo>
                          <a:pt x="195329" y="44360"/>
                          <a:pt x="171480" y="15979"/>
                          <a:pt x="180304" y="0"/>
                        </a:cubicBez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 name="Oval 16">
                    <a:extLst>
                      <a:ext uri="{FF2B5EF4-FFF2-40B4-BE49-F238E27FC236}">
                        <a16:creationId xmlns:a16="http://schemas.microsoft.com/office/drawing/2014/main" id="{F66BC319-635F-8070-F2D8-0AF5AC8294DF}"/>
                      </a:ext>
                    </a:extLst>
                  </p:cNvPr>
                  <p:cNvSpPr/>
                  <p:nvPr/>
                </p:nvSpPr>
                <p:spPr bwMode="auto">
                  <a:xfrm>
                    <a:off x="9089083" y="4872577"/>
                    <a:ext cx="77585" cy="7758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8" name="Group 17">
                  <a:extLst>
                    <a:ext uri="{FF2B5EF4-FFF2-40B4-BE49-F238E27FC236}">
                      <a16:creationId xmlns:a16="http://schemas.microsoft.com/office/drawing/2014/main" id="{797E5A11-7EFE-EFFC-6C0D-A3C8B9987189}"/>
                    </a:ext>
                  </a:extLst>
                </p:cNvPr>
                <p:cNvGrpSpPr/>
                <p:nvPr/>
              </p:nvGrpSpPr>
              <p:grpSpPr>
                <a:xfrm rot="11626810">
                  <a:off x="9004310" y="3955728"/>
                  <a:ext cx="324843" cy="134667"/>
                  <a:chOff x="9089083" y="4834922"/>
                  <a:chExt cx="350631" cy="145358"/>
                </a:xfrm>
              </p:grpSpPr>
              <p:sp>
                <p:nvSpPr>
                  <p:cNvPr id="19" name="Freeform: Shape 18">
                    <a:extLst>
                      <a:ext uri="{FF2B5EF4-FFF2-40B4-BE49-F238E27FC236}">
                        <a16:creationId xmlns:a16="http://schemas.microsoft.com/office/drawing/2014/main" id="{66929DB9-4E3B-45E3-A68D-104E24D40F0B}"/>
                      </a:ext>
                    </a:extLst>
                  </p:cNvPr>
                  <p:cNvSpPr/>
                  <p:nvPr/>
                </p:nvSpPr>
                <p:spPr bwMode="auto">
                  <a:xfrm rot="3854227">
                    <a:off x="9222498" y="4763063"/>
                    <a:ext cx="145358" cy="289075"/>
                  </a:xfrm>
                  <a:custGeom>
                    <a:avLst/>
                    <a:gdLst>
                      <a:gd name="connsiteX0" fmla="*/ 0 w 257578"/>
                      <a:gd name="connsiteY0" fmla="*/ 475087 h 475087"/>
                      <a:gd name="connsiteX1" fmla="*/ 40068 w 257578"/>
                      <a:gd name="connsiteY1" fmla="*/ 437882 h 475087"/>
                      <a:gd name="connsiteX2" fmla="*/ 27189 w 257578"/>
                      <a:gd name="connsiteY2" fmla="*/ 392090 h 475087"/>
                      <a:gd name="connsiteX3" fmla="*/ 78704 w 257578"/>
                      <a:gd name="connsiteY3" fmla="*/ 357746 h 475087"/>
                      <a:gd name="connsiteX4" fmla="*/ 78704 w 257578"/>
                      <a:gd name="connsiteY4" fmla="*/ 303369 h 475087"/>
                      <a:gd name="connsiteX5" fmla="*/ 133082 w 257578"/>
                      <a:gd name="connsiteY5" fmla="*/ 267594 h 475087"/>
                      <a:gd name="connsiteX6" fmla="*/ 133082 w 257578"/>
                      <a:gd name="connsiteY6" fmla="*/ 208924 h 475087"/>
                      <a:gd name="connsiteX7" fmla="*/ 187459 w 257578"/>
                      <a:gd name="connsiteY7" fmla="*/ 174580 h 475087"/>
                      <a:gd name="connsiteX8" fmla="*/ 180304 w 257578"/>
                      <a:gd name="connsiteY8" fmla="*/ 114479 h 475087"/>
                      <a:gd name="connsiteX9" fmla="*/ 240406 w 257578"/>
                      <a:gd name="connsiteY9" fmla="*/ 78704 h 475087"/>
                      <a:gd name="connsiteX10" fmla="*/ 236113 w 257578"/>
                      <a:gd name="connsiteY10" fmla="*/ 27189 h 475087"/>
                      <a:gd name="connsiteX11" fmla="*/ 257578 w 257578"/>
                      <a:gd name="connsiteY11" fmla="*/ 0 h 475087"/>
                      <a:gd name="connsiteX0" fmla="*/ 0 w 257578"/>
                      <a:gd name="connsiteY0" fmla="*/ 475087 h 475087"/>
                      <a:gd name="connsiteX1" fmla="*/ 40068 w 257578"/>
                      <a:gd name="connsiteY1" fmla="*/ 437882 h 475087"/>
                      <a:gd name="connsiteX2" fmla="*/ 27189 w 257578"/>
                      <a:gd name="connsiteY2" fmla="*/ 392090 h 475087"/>
                      <a:gd name="connsiteX3" fmla="*/ 78704 w 257578"/>
                      <a:gd name="connsiteY3" fmla="*/ 357746 h 475087"/>
                      <a:gd name="connsiteX4" fmla="*/ 78704 w 257578"/>
                      <a:gd name="connsiteY4" fmla="*/ 303369 h 475087"/>
                      <a:gd name="connsiteX5" fmla="*/ 133082 w 257578"/>
                      <a:gd name="connsiteY5" fmla="*/ 267594 h 475087"/>
                      <a:gd name="connsiteX6" fmla="*/ 133082 w 257578"/>
                      <a:gd name="connsiteY6" fmla="*/ 208924 h 475087"/>
                      <a:gd name="connsiteX7" fmla="*/ 187459 w 257578"/>
                      <a:gd name="connsiteY7" fmla="*/ 174580 h 475087"/>
                      <a:gd name="connsiteX8" fmla="*/ 180304 w 257578"/>
                      <a:gd name="connsiteY8" fmla="*/ 114479 h 475087"/>
                      <a:gd name="connsiteX9" fmla="*/ 240406 w 257578"/>
                      <a:gd name="connsiteY9" fmla="*/ 78704 h 475087"/>
                      <a:gd name="connsiteX10" fmla="*/ 257578 w 257578"/>
                      <a:gd name="connsiteY10" fmla="*/ 0 h 475087"/>
                      <a:gd name="connsiteX0" fmla="*/ 0 w 240407"/>
                      <a:gd name="connsiteY0" fmla="*/ 396383 h 396383"/>
                      <a:gd name="connsiteX1" fmla="*/ 40068 w 240407"/>
                      <a:gd name="connsiteY1" fmla="*/ 359178 h 396383"/>
                      <a:gd name="connsiteX2" fmla="*/ 27189 w 240407"/>
                      <a:gd name="connsiteY2" fmla="*/ 313386 h 396383"/>
                      <a:gd name="connsiteX3" fmla="*/ 78704 w 240407"/>
                      <a:gd name="connsiteY3" fmla="*/ 279042 h 396383"/>
                      <a:gd name="connsiteX4" fmla="*/ 78704 w 240407"/>
                      <a:gd name="connsiteY4" fmla="*/ 224665 h 396383"/>
                      <a:gd name="connsiteX5" fmla="*/ 133082 w 240407"/>
                      <a:gd name="connsiteY5" fmla="*/ 188890 h 396383"/>
                      <a:gd name="connsiteX6" fmla="*/ 133082 w 240407"/>
                      <a:gd name="connsiteY6" fmla="*/ 130220 h 396383"/>
                      <a:gd name="connsiteX7" fmla="*/ 187459 w 240407"/>
                      <a:gd name="connsiteY7" fmla="*/ 95876 h 396383"/>
                      <a:gd name="connsiteX8" fmla="*/ 180304 w 240407"/>
                      <a:gd name="connsiteY8" fmla="*/ 35775 h 396383"/>
                      <a:gd name="connsiteX9" fmla="*/ 240406 w 240407"/>
                      <a:gd name="connsiteY9" fmla="*/ 0 h 396383"/>
                      <a:gd name="connsiteX0" fmla="*/ 0 w 189078"/>
                      <a:gd name="connsiteY0" fmla="*/ 360608 h 360608"/>
                      <a:gd name="connsiteX1" fmla="*/ 40068 w 189078"/>
                      <a:gd name="connsiteY1" fmla="*/ 323403 h 360608"/>
                      <a:gd name="connsiteX2" fmla="*/ 27189 w 189078"/>
                      <a:gd name="connsiteY2" fmla="*/ 277611 h 360608"/>
                      <a:gd name="connsiteX3" fmla="*/ 78704 w 189078"/>
                      <a:gd name="connsiteY3" fmla="*/ 243267 h 360608"/>
                      <a:gd name="connsiteX4" fmla="*/ 78704 w 189078"/>
                      <a:gd name="connsiteY4" fmla="*/ 188890 h 360608"/>
                      <a:gd name="connsiteX5" fmla="*/ 133082 w 189078"/>
                      <a:gd name="connsiteY5" fmla="*/ 153115 h 360608"/>
                      <a:gd name="connsiteX6" fmla="*/ 133082 w 189078"/>
                      <a:gd name="connsiteY6" fmla="*/ 94445 h 360608"/>
                      <a:gd name="connsiteX7" fmla="*/ 187459 w 189078"/>
                      <a:gd name="connsiteY7" fmla="*/ 60101 h 360608"/>
                      <a:gd name="connsiteX8" fmla="*/ 180304 w 189078"/>
                      <a:gd name="connsiteY8" fmla="*/ 0 h 36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078" h="360608">
                        <a:moveTo>
                          <a:pt x="0" y="360608"/>
                        </a:moveTo>
                        <a:cubicBezTo>
                          <a:pt x="17768" y="348922"/>
                          <a:pt x="35537" y="337236"/>
                          <a:pt x="40068" y="323403"/>
                        </a:cubicBezTo>
                        <a:cubicBezTo>
                          <a:pt x="44599" y="309570"/>
                          <a:pt x="20750" y="290967"/>
                          <a:pt x="27189" y="277611"/>
                        </a:cubicBezTo>
                        <a:cubicBezTo>
                          <a:pt x="33628" y="264255"/>
                          <a:pt x="70118" y="258054"/>
                          <a:pt x="78704" y="243267"/>
                        </a:cubicBezTo>
                        <a:cubicBezTo>
                          <a:pt x="87290" y="228480"/>
                          <a:pt x="69641" y="203915"/>
                          <a:pt x="78704" y="188890"/>
                        </a:cubicBezTo>
                        <a:cubicBezTo>
                          <a:pt x="87767" y="173865"/>
                          <a:pt x="124019" y="168856"/>
                          <a:pt x="133082" y="153115"/>
                        </a:cubicBezTo>
                        <a:cubicBezTo>
                          <a:pt x="142145" y="137374"/>
                          <a:pt x="124019" y="109947"/>
                          <a:pt x="133082" y="94445"/>
                        </a:cubicBezTo>
                        <a:cubicBezTo>
                          <a:pt x="142145" y="78943"/>
                          <a:pt x="179589" y="75842"/>
                          <a:pt x="187459" y="60101"/>
                        </a:cubicBezTo>
                        <a:cubicBezTo>
                          <a:pt x="195329" y="44360"/>
                          <a:pt x="171480" y="15979"/>
                          <a:pt x="180304" y="0"/>
                        </a:cubicBez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 name="Oval 19">
                    <a:extLst>
                      <a:ext uri="{FF2B5EF4-FFF2-40B4-BE49-F238E27FC236}">
                        <a16:creationId xmlns:a16="http://schemas.microsoft.com/office/drawing/2014/main" id="{0E2D0D32-8900-28EE-C87B-5DE684F4AE71}"/>
                      </a:ext>
                    </a:extLst>
                  </p:cNvPr>
                  <p:cNvSpPr/>
                  <p:nvPr/>
                </p:nvSpPr>
                <p:spPr bwMode="auto">
                  <a:xfrm>
                    <a:off x="9089083" y="4872577"/>
                    <a:ext cx="77585" cy="7758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25" name="Group 24">
                <a:extLst>
                  <a:ext uri="{FF2B5EF4-FFF2-40B4-BE49-F238E27FC236}">
                    <a16:creationId xmlns:a16="http://schemas.microsoft.com/office/drawing/2014/main" id="{67118DF4-7524-A900-9B67-DF2D2D554187}"/>
                  </a:ext>
                </a:extLst>
              </p:cNvPr>
              <p:cNvGrpSpPr/>
              <p:nvPr/>
            </p:nvGrpSpPr>
            <p:grpSpPr>
              <a:xfrm>
                <a:off x="9354672" y="3742057"/>
                <a:ext cx="424972" cy="692916"/>
                <a:chOff x="9354672" y="3742057"/>
                <a:chExt cx="424972" cy="692916"/>
              </a:xfrm>
            </p:grpSpPr>
            <p:sp>
              <p:nvSpPr>
                <p:cNvPr id="21" name="Freeform: Shape 20">
                  <a:extLst>
                    <a:ext uri="{FF2B5EF4-FFF2-40B4-BE49-F238E27FC236}">
                      <a16:creationId xmlns:a16="http://schemas.microsoft.com/office/drawing/2014/main" id="{16B6D387-D19C-D4CB-BD55-E0F139AAD1B5}"/>
                    </a:ext>
                  </a:extLst>
                </p:cNvPr>
                <p:cNvSpPr/>
                <p:nvPr/>
              </p:nvSpPr>
              <p:spPr bwMode="auto">
                <a:xfrm rot="964864">
                  <a:off x="9600799" y="3742057"/>
                  <a:ext cx="127112" cy="125748"/>
                </a:xfrm>
                <a:custGeom>
                  <a:avLst/>
                  <a:gdLst>
                    <a:gd name="connsiteX0" fmla="*/ 0 w 647700"/>
                    <a:gd name="connsiteY0" fmla="*/ 409575 h 666750"/>
                    <a:gd name="connsiteX1" fmla="*/ 114300 w 647700"/>
                    <a:gd name="connsiteY1" fmla="*/ 95250 h 666750"/>
                    <a:gd name="connsiteX2" fmla="*/ 428625 w 647700"/>
                    <a:gd name="connsiteY2" fmla="*/ 0 h 666750"/>
                    <a:gd name="connsiteX3" fmla="*/ 647700 w 647700"/>
                    <a:gd name="connsiteY3" fmla="*/ 228600 h 666750"/>
                    <a:gd name="connsiteX4" fmla="*/ 561975 w 647700"/>
                    <a:gd name="connsiteY4" fmla="*/ 590550 h 666750"/>
                    <a:gd name="connsiteX5" fmla="*/ 266700 w 647700"/>
                    <a:gd name="connsiteY5" fmla="*/ 666750 h 666750"/>
                    <a:gd name="connsiteX6" fmla="*/ 0 w 647700"/>
                    <a:gd name="connsiteY6" fmla="*/ 409575 h 666750"/>
                    <a:gd name="connsiteX0" fmla="*/ 0 w 666532"/>
                    <a:gd name="connsiteY0" fmla="*/ 409575 h 666750"/>
                    <a:gd name="connsiteX1" fmla="*/ 114300 w 666532"/>
                    <a:gd name="connsiteY1" fmla="*/ 95250 h 666750"/>
                    <a:gd name="connsiteX2" fmla="*/ 428625 w 666532"/>
                    <a:gd name="connsiteY2" fmla="*/ 0 h 666750"/>
                    <a:gd name="connsiteX3" fmla="*/ 666532 w 666532"/>
                    <a:gd name="connsiteY3" fmla="*/ 228600 h 666750"/>
                    <a:gd name="connsiteX4" fmla="*/ 561975 w 666532"/>
                    <a:gd name="connsiteY4" fmla="*/ 590550 h 666750"/>
                    <a:gd name="connsiteX5" fmla="*/ 266700 w 666532"/>
                    <a:gd name="connsiteY5" fmla="*/ 666750 h 666750"/>
                    <a:gd name="connsiteX6" fmla="*/ 0 w 666532"/>
                    <a:gd name="connsiteY6" fmla="*/ 409575 h 666750"/>
                    <a:gd name="connsiteX0" fmla="*/ 0 w 666532"/>
                    <a:gd name="connsiteY0" fmla="*/ 409575 h 666750"/>
                    <a:gd name="connsiteX1" fmla="*/ 114300 w 666532"/>
                    <a:gd name="connsiteY1" fmla="*/ 95250 h 666750"/>
                    <a:gd name="connsiteX2" fmla="*/ 428625 w 666532"/>
                    <a:gd name="connsiteY2" fmla="*/ 0 h 666750"/>
                    <a:gd name="connsiteX3" fmla="*/ 666532 w 666532"/>
                    <a:gd name="connsiteY3" fmla="*/ 228600 h 666750"/>
                    <a:gd name="connsiteX4" fmla="*/ 599640 w 666532"/>
                    <a:gd name="connsiteY4" fmla="*/ 581416 h 666750"/>
                    <a:gd name="connsiteX5" fmla="*/ 266700 w 666532"/>
                    <a:gd name="connsiteY5" fmla="*/ 666750 h 666750"/>
                    <a:gd name="connsiteX6" fmla="*/ 0 w 666532"/>
                    <a:gd name="connsiteY6" fmla="*/ 409575 h 666750"/>
                    <a:gd name="connsiteX0" fmla="*/ 0 w 694780"/>
                    <a:gd name="connsiteY0" fmla="*/ 409575 h 666750"/>
                    <a:gd name="connsiteX1" fmla="*/ 114300 w 694780"/>
                    <a:gd name="connsiteY1" fmla="*/ 95250 h 666750"/>
                    <a:gd name="connsiteX2" fmla="*/ 428625 w 694780"/>
                    <a:gd name="connsiteY2" fmla="*/ 0 h 666750"/>
                    <a:gd name="connsiteX3" fmla="*/ 694780 w 694780"/>
                    <a:gd name="connsiteY3" fmla="*/ 237735 h 666750"/>
                    <a:gd name="connsiteX4" fmla="*/ 599640 w 694780"/>
                    <a:gd name="connsiteY4" fmla="*/ 581416 h 666750"/>
                    <a:gd name="connsiteX5" fmla="*/ 266700 w 694780"/>
                    <a:gd name="connsiteY5" fmla="*/ 666750 h 666750"/>
                    <a:gd name="connsiteX6" fmla="*/ 0 w 694780"/>
                    <a:gd name="connsiteY6" fmla="*/ 409575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4780" h="666750">
                      <a:moveTo>
                        <a:pt x="0" y="409575"/>
                      </a:moveTo>
                      <a:lnTo>
                        <a:pt x="114300" y="95250"/>
                      </a:lnTo>
                      <a:lnTo>
                        <a:pt x="428625" y="0"/>
                      </a:lnTo>
                      <a:lnTo>
                        <a:pt x="694780" y="237735"/>
                      </a:lnTo>
                      <a:lnTo>
                        <a:pt x="599640" y="581416"/>
                      </a:lnTo>
                      <a:lnTo>
                        <a:pt x="266700" y="666750"/>
                      </a:lnTo>
                      <a:lnTo>
                        <a:pt x="0" y="409575"/>
                      </a:lnTo>
                      <a:close/>
                    </a:path>
                  </a:pathLst>
                </a:custGeom>
                <a:solidFill>
                  <a:schemeClr val="accent2"/>
                </a:solidFill>
                <a:ln w="28575">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Freeform: Shape 21">
                  <a:extLst>
                    <a:ext uri="{FF2B5EF4-FFF2-40B4-BE49-F238E27FC236}">
                      <a16:creationId xmlns:a16="http://schemas.microsoft.com/office/drawing/2014/main" id="{5D54AE35-1911-84B1-EEAA-FD3EFB5078C3}"/>
                    </a:ext>
                  </a:extLst>
                </p:cNvPr>
                <p:cNvSpPr/>
                <p:nvPr/>
              </p:nvSpPr>
              <p:spPr bwMode="auto">
                <a:xfrm rot="964864">
                  <a:off x="9652532" y="4172504"/>
                  <a:ext cx="127112" cy="125748"/>
                </a:xfrm>
                <a:custGeom>
                  <a:avLst/>
                  <a:gdLst>
                    <a:gd name="connsiteX0" fmla="*/ 0 w 647700"/>
                    <a:gd name="connsiteY0" fmla="*/ 409575 h 666750"/>
                    <a:gd name="connsiteX1" fmla="*/ 114300 w 647700"/>
                    <a:gd name="connsiteY1" fmla="*/ 95250 h 666750"/>
                    <a:gd name="connsiteX2" fmla="*/ 428625 w 647700"/>
                    <a:gd name="connsiteY2" fmla="*/ 0 h 666750"/>
                    <a:gd name="connsiteX3" fmla="*/ 647700 w 647700"/>
                    <a:gd name="connsiteY3" fmla="*/ 228600 h 666750"/>
                    <a:gd name="connsiteX4" fmla="*/ 561975 w 647700"/>
                    <a:gd name="connsiteY4" fmla="*/ 590550 h 666750"/>
                    <a:gd name="connsiteX5" fmla="*/ 266700 w 647700"/>
                    <a:gd name="connsiteY5" fmla="*/ 666750 h 666750"/>
                    <a:gd name="connsiteX6" fmla="*/ 0 w 647700"/>
                    <a:gd name="connsiteY6" fmla="*/ 409575 h 666750"/>
                    <a:gd name="connsiteX0" fmla="*/ 0 w 666532"/>
                    <a:gd name="connsiteY0" fmla="*/ 409575 h 666750"/>
                    <a:gd name="connsiteX1" fmla="*/ 114300 w 666532"/>
                    <a:gd name="connsiteY1" fmla="*/ 95250 h 666750"/>
                    <a:gd name="connsiteX2" fmla="*/ 428625 w 666532"/>
                    <a:gd name="connsiteY2" fmla="*/ 0 h 666750"/>
                    <a:gd name="connsiteX3" fmla="*/ 666532 w 666532"/>
                    <a:gd name="connsiteY3" fmla="*/ 228600 h 666750"/>
                    <a:gd name="connsiteX4" fmla="*/ 561975 w 666532"/>
                    <a:gd name="connsiteY4" fmla="*/ 590550 h 666750"/>
                    <a:gd name="connsiteX5" fmla="*/ 266700 w 666532"/>
                    <a:gd name="connsiteY5" fmla="*/ 666750 h 666750"/>
                    <a:gd name="connsiteX6" fmla="*/ 0 w 666532"/>
                    <a:gd name="connsiteY6" fmla="*/ 409575 h 666750"/>
                    <a:gd name="connsiteX0" fmla="*/ 0 w 666532"/>
                    <a:gd name="connsiteY0" fmla="*/ 409575 h 666750"/>
                    <a:gd name="connsiteX1" fmla="*/ 114300 w 666532"/>
                    <a:gd name="connsiteY1" fmla="*/ 95250 h 666750"/>
                    <a:gd name="connsiteX2" fmla="*/ 428625 w 666532"/>
                    <a:gd name="connsiteY2" fmla="*/ 0 h 666750"/>
                    <a:gd name="connsiteX3" fmla="*/ 666532 w 666532"/>
                    <a:gd name="connsiteY3" fmla="*/ 228600 h 666750"/>
                    <a:gd name="connsiteX4" fmla="*/ 599640 w 666532"/>
                    <a:gd name="connsiteY4" fmla="*/ 581416 h 666750"/>
                    <a:gd name="connsiteX5" fmla="*/ 266700 w 666532"/>
                    <a:gd name="connsiteY5" fmla="*/ 666750 h 666750"/>
                    <a:gd name="connsiteX6" fmla="*/ 0 w 666532"/>
                    <a:gd name="connsiteY6" fmla="*/ 409575 h 666750"/>
                    <a:gd name="connsiteX0" fmla="*/ 0 w 694780"/>
                    <a:gd name="connsiteY0" fmla="*/ 409575 h 666750"/>
                    <a:gd name="connsiteX1" fmla="*/ 114300 w 694780"/>
                    <a:gd name="connsiteY1" fmla="*/ 95250 h 666750"/>
                    <a:gd name="connsiteX2" fmla="*/ 428625 w 694780"/>
                    <a:gd name="connsiteY2" fmla="*/ 0 h 666750"/>
                    <a:gd name="connsiteX3" fmla="*/ 694780 w 694780"/>
                    <a:gd name="connsiteY3" fmla="*/ 237735 h 666750"/>
                    <a:gd name="connsiteX4" fmla="*/ 599640 w 694780"/>
                    <a:gd name="connsiteY4" fmla="*/ 581416 h 666750"/>
                    <a:gd name="connsiteX5" fmla="*/ 266700 w 694780"/>
                    <a:gd name="connsiteY5" fmla="*/ 666750 h 666750"/>
                    <a:gd name="connsiteX6" fmla="*/ 0 w 694780"/>
                    <a:gd name="connsiteY6" fmla="*/ 409575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4780" h="666750">
                      <a:moveTo>
                        <a:pt x="0" y="409575"/>
                      </a:moveTo>
                      <a:lnTo>
                        <a:pt x="114300" y="95250"/>
                      </a:lnTo>
                      <a:lnTo>
                        <a:pt x="428625" y="0"/>
                      </a:lnTo>
                      <a:lnTo>
                        <a:pt x="694780" y="237735"/>
                      </a:lnTo>
                      <a:lnTo>
                        <a:pt x="599640" y="581416"/>
                      </a:lnTo>
                      <a:lnTo>
                        <a:pt x="266700" y="666750"/>
                      </a:lnTo>
                      <a:lnTo>
                        <a:pt x="0" y="409575"/>
                      </a:lnTo>
                      <a:close/>
                    </a:path>
                  </a:pathLst>
                </a:custGeom>
                <a:solidFill>
                  <a:schemeClr val="accent2"/>
                </a:solidFill>
                <a:ln w="28575">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Freeform: Shape 22">
                  <a:extLst>
                    <a:ext uri="{FF2B5EF4-FFF2-40B4-BE49-F238E27FC236}">
                      <a16:creationId xmlns:a16="http://schemas.microsoft.com/office/drawing/2014/main" id="{3C70FFB3-2710-690A-A247-F430BDA7BEF9}"/>
                    </a:ext>
                  </a:extLst>
                </p:cNvPr>
                <p:cNvSpPr/>
                <p:nvPr/>
              </p:nvSpPr>
              <p:spPr bwMode="auto">
                <a:xfrm rot="964864">
                  <a:off x="9522314" y="4295064"/>
                  <a:ext cx="127112" cy="125748"/>
                </a:xfrm>
                <a:custGeom>
                  <a:avLst/>
                  <a:gdLst>
                    <a:gd name="connsiteX0" fmla="*/ 0 w 647700"/>
                    <a:gd name="connsiteY0" fmla="*/ 409575 h 666750"/>
                    <a:gd name="connsiteX1" fmla="*/ 114300 w 647700"/>
                    <a:gd name="connsiteY1" fmla="*/ 95250 h 666750"/>
                    <a:gd name="connsiteX2" fmla="*/ 428625 w 647700"/>
                    <a:gd name="connsiteY2" fmla="*/ 0 h 666750"/>
                    <a:gd name="connsiteX3" fmla="*/ 647700 w 647700"/>
                    <a:gd name="connsiteY3" fmla="*/ 228600 h 666750"/>
                    <a:gd name="connsiteX4" fmla="*/ 561975 w 647700"/>
                    <a:gd name="connsiteY4" fmla="*/ 590550 h 666750"/>
                    <a:gd name="connsiteX5" fmla="*/ 266700 w 647700"/>
                    <a:gd name="connsiteY5" fmla="*/ 666750 h 666750"/>
                    <a:gd name="connsiteX6" fmla="*/ 0 w 647700"/>
                    <a:gd name="connsiteY6" fmla="*/ 409575 h 666750"/>
                    <a:gd name="connsiteX0" fmla="*/ 0 w 666532"/>
                    <a:gd name="connsiteY0" fmla="*/ 409575 h 666750"/>
                    <a:gd name="connsiteX1" fmla="*/ 114300 w 666532"/>
                    <a:gd name="connsiteY1" fmla="*/ 95250 h 666750"/>
                    <a:gd name="connsiteX2" fmla="*/ 428625 w 666532"/>
                    <a:gd name="connsiteY2" fmla="*/ 0 h 666750"/>
                    <a:gd name="connsiteX3" fmla="*/ 666532 w 666532"/>
                    <a:gd name="connsiteY3" fmla="*/ 228600 h 666750"/>
                    <a:gd name="connsiteX4" fmla="*/ 561975 w 666532"/>
                    <a:gd name="connsiteY4" fmla="*/ 590550 h 666750"/>
                    <a:gd name="connsiteX5" fmla="*/ 266700 w 666532"/>
                    <a:gd name="connsiteY5" fmla="*/ 666750 h 666750"/>
                    <a:gd name="connsiteX6" fmla="*/ 0 w 666532"/>
                    <a:gd name="connsiteY6" fmla="*/ 409575 h 666750"/>
                    <a:gd name="connsiteX0" fmla="*/ 0 w 666532"/>
                    <a:gd name="connsiteY0" fmla="*/ 409575 h 666750"/>
                    <a:gd name="connsiteX1" fmla="*/ 114300 w 666532"/>
                    <a:gd name="connsiteY1" fmla="*/ 95250 h 666750"/>
                    <a:gd name="connsiteX2" fmla="*/ 428625 w 666532"/>
                    <a:gd name="connsiteY2" fmla="*/ 0 h 666750"/>
                    <a:gd name="connsiteX3" fmla="*/ 666532 w 666532"/>
                    <a:gd name="connsiteY3" fmla="*/ 228600 h 666750"/>
                    <a:gd name="connsiteX4" fmla="*/ 599640 w 666532"/>
                    <a:gd name="connsiteY4" fmla="*/ 581416 h 666750"/>
                    <a:gd name="connsiteX5" fmla="*/ 266700 w 666532"/>
                    <a:gd name="connsiteY5" fmla="*/ 666750 h 666750"/>
                    <a:gd name="connsiteX6" fmla="*/ 0 w 666532"/>
                    <a:gd name="connsiteY6" fmla="*/ 409575 h 666750"/>
                    <a:gd name="connsiteX0" fmla="*/ 0 w 694780"/>
                    <a:gd name="connsiteY0" fmla="*/ 409575 h 666750"/>
                    <a:gd name="connsiteX1" fmla="*/ 114300 w 694780"/>
                    <a:gd name="connsiteY1" fmla="*/ 95250 h 666750"/>
                    <a:gd name="connsiteX2" fmla="*/ 428625 w 694780"/>
                    <a:gd name="connsiteY2" fmla="*/ 0 h 666750"/>
                    <a:gd name="connsiteX3" fmla="*/ 694780 w 694780"/>
                    <a:gd name="connsiteY3" fmla="*/ 237735 h 666750"/>
                    <a:gd name="connsiteX4" fmla="*/ 599640 w 694780"/>
                    <a:gd name="connsiteY4" fmla="*/ 581416 h 666750"/>
                    <a:gd name="connsiteX5" fmla="*/ 266700 w 694780"/>
                    <a:gd name="connsiteY5" fmla="*/ 666750 h 666750"/>
                    <a:gd name="connsiteX6" fmla="*/ 0 w 694780"/>
                    <a:gd name="connsiteY6" fmla="*/ 409575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4780" h="666750">
                      <a:moveTo>
                        <a:pt x="0" y="409575"/>
                      </a:moveTo>
                      <a:lnTo>
                        <a:pt x="114300" y="95250"/>
                      </a:lnTo>
                      <a:lnTo>
                        <a:pt x="428625" y="0"/>
                      </a:lnTo>
                      <a:lnTo>
                        <a:pt x="694780" y="237735"/>
                      </a:lnTo>
                      <a:lnTo>
                        <a:pt x="599640" y="581416"/>
                      </a:lnTo>
                      <a:lnTo>
                        <a:pt x="266700" y="666750"/>
                      </a:lnTo>
                      <a:lnTo>
                        <a:pt x="0" y="409575"/>
                      </a:lnTo>
                      <a:close/>
                    </a:path>
                  </a:pathLst>
                </a:custGeom>
                <a:solidFill>
                  <a:schemeClr val="accent2"/>
                </a:solidFill>
                <a:ln w="28575">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Freeform: Shape 23">
                  <a:extLst>
                    <a:ext uri="{FF2B5EF4-FFF2-40B4-BE49-F238E27FC236}">
                      <a16:creationId xmlns:a16="http://schemas.microsoft.com/office/drawing/2014/main" id="{B9BBC665-040C-086A-E6AF-4C670F9C9DC8}"/>
                    </a:ext>
                  </a:extLst>
                </p:cNvPr>
                <p:cNvSpPr/>
                <p:nvPr/>
              </p:nvSpPr>
              <p:spPr bwMode="auto">
                <a:xfrm rot="964864">
                  <a:off x="9354672" y="4309225"/>
                  <a:ext cx="127112" cy="125748"/>
                </a:xfrm>
                <a:custGeom>
                  <a:avLst/>
                  <a:gdLst>
                    <a:gd name="connsiteX0" fmla="*/ 0 w 647700"/>
                    <a:gd name="connsiteY0" fmla="*/ 409575 h 666750"/>
                    <a:gd name="connsiteX1" fmla="*/ 114300 w 647700"/>
                    <a:gd name="connsiteY1" fmla="*/ 95250 h 666750"/>
                    <a:gd name="connsiteX2" fmla="*/ 428625 w 647700"/>
                    <a:gd name="connsiteY2" fmla="*/ 0 h 666750"/>
                    <a:gd name="connsiteX3" fmla="*/ 647700 w 647700"/>
                    <a:gd name="connsiteY3" fmla="*/ 228600 h 666750"/>
                    <a:gd name="connsiteX4" fmla="*/ 561975 w 647700"/>
                    <a:gd name="connsiteY4" fmla="*/ 590550 h 666750"/>
                    <a:gd name="connsiteX5" fmla="*/ 266700 w 647700"/>
                    <a:gd name="connsiteY5" fmla="*/ 666750 h 666750"/>
                    <a:gd name="connsiteX6" fmla="*/ 0 w 647700"/>
                    <a:gd name="connsiteY6" fmla="*/ 409575 h 666750"/>
                    <a:gd name="connsiteX0" fmla="*/ 0 w 666532"/>
                    <a:gd name="connsiteY0" fmla="*/ 409575 h 666750"/>
                    <a:gd name="connsiteX1" fmla="*/ 114300 w 666532"/>
                    <a:gd name="connsiteY1" fmla="*/ 95250 h 666750"/>
                    <a:gd name="connsiteX2" fmla="*/ 428625 w 666532"/>
                    <a:gd name="connsiteY2" fmla="*/ 0 h 666750"/>
                    <a:gd name="connsiteX3" fmla="*/ 666532 w 666532"/>
                    <a:gd name="connsiteY3" fmla="*/ 228600 h 666750"/>
                    <a:gd name="connsiteX4" fmla="*/ 561975 w 666532"/>
                    <a:gd name="connsiteY4" fmla="*/ 590550 h 666750"/>
                    <a:gd name="connsiteX5" fmla="*/ 266700 w 666532"/>
                    <a:gd name="connsiteY5" fmla="*/ 666750 h 666750"/>
                    <a:gd name="connsiteX6" fmla="*/ 0 w 666532"/>
                    <a:gd name="connsiteY6" fmla="*/ 409575 h 666750"/>
                    <a:gd name="connsiteX0" fmla="*/ 0 w 666532"/>
                    <a:gd name="connsiteY0" fmla="*/ 409575 h 666750"/>
                    <a:gd name="connsiteX1" fmla="*/ 114300 w 666532"/>
                    <a:gd name="connsiteY1" fmla="*/ 95250 h 666750"/>
                    <a:gd name="connsiteX2" fmla="*/ 428625 w 666532"/>
                    <a:gd name="connsiteY2" fmla="*/ 0 h 666750"/>
                    <a:gd name="connsiteX3" fmla="*/ 666532 w 666532"/>
                    <a:gd name="connsiteY3" fmla="*/ 228600 h 666750"/>
                    <a:gd name="connsiteX4" fmla="*/ 599640 w 666532"/>
                    <a:gd name="connsiteY4" fmla="*/ 581416 h 666750"/>
                    <a:gd name="connsiteX5" fmla="*/ 266700 w 666532"/>
                    <a:gd name="connsiteY5" fmla="*/ 666750 h 666750"/>
                    <a:gd name="connsiteX6" fmla="*/ 0 w 666532"/>
                    <a:gd name="connsiteY6" fmla="*/ 409575 h 666750"/>
                    <a:gd name="connsiteX0" fmla="*/ 0 w 694780"/>
                    <a:gd name="connsiteY0" fmla="*/ 409575 h 666750"/>
                    <a:gd name="connsiteX1" fmla="*/ 114300 w 694780"/>
                    <a:gd name="connsiteY1" fmla="*/ 95250 h 666750"/>
                    <a:gd name="connsiteX2" fmla="*/ 428625 w 694780"/>
                    <a:gd name="connsiteY2" fmla="*/ 0 h 666750"/>
                    <a:gd name="connsiteX3" fmla="*/ 694780 w 694780"/>
                    <a:gd name="connsiteY3" fmla="*/ 237735 h 666750"/>
                    <a:gd name="connsiteX4" fmla="*/ 599640 w 694780"/>
                    <a:gd name="connsiteY4" fmla="*/ 581416 h 666750"/>
                    <a:gd name="connsiteX5" fmla="*/ 266700 w 694780"/>
                    <a:gd name="connsiteY5" fmla="*/ 666750 h 666750"/>
                    <a:gd name="connsiteX6" fmla="*/ 0 w 694780"/>
                    <a:gd name="connsiteY6" fmla="*/ 409575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4780" h="666750">
                      <a:moveTo>
                        <a:pt x="0" y="409575"/>
                      </a:moveTo>
                      <a:lnTo>
                        <a:pt x="114300" y="95250"/>
                      </a:lnTo>
                      <a:lnTo>
                        <a:pt x="428625" y="0"/>
                      </a:lnTo>
                      <a:lnTo>
                        <a:pt x="694780" y="237735"/>
                      </a:lnTo>
                      <a:lnTo>
                        <a:pt x="599640" y="581416"/>
                      </a:lnTo>
                      <a:lnTo>
                        <a:pt x="266700" y="666750"/>
                      </a:lnTo>
                      <a:lnTo>
                        <a:pt x="0" y="409575"/>
                      </a:lnTo>
                      <a:close/>
                    </a:path>
                  </a:pathLst>
                </a:custGeom>
                <a:solidFill>
                  <a:schemeClr val="accent2"/>
                </a:solidFill>
                <a:ln w="28575">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9356" name="Oval 9355">
              <a:extLst>
                <a:ext uri="{FF2B5EF4-FFF2-40B4-BE49-F238E27FC236}">
                  <a16:creationId xmlns:a16="http://schemas.microsoft.com/office/drawing/2014/main" id="{4F00A0D0-E3DD-32D4-2A6F-B662D2E08D3E}"/>
                </a:ext>
              </a:extLst>
            </p:cNvPr>
            <p:cNvSpPr/>
            <p:nvPr/>
          </p:nvSpPr>
          <p:spPr bwMode="auto">
            <a:xfrm>
              <a:off x="8882607" y="3551129"/>
              <a:ext cx="97571" cy="97571"/>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57" name="Oval 9356">
              <a:extLst>
                <a:ext uri="{FF2B5EF4-FFF2-40B4-BE49-F238E27FC236}">
                  <a16:creationId xmlns:a16="http://schemas.microsoft.com/office/drawing/2014/main" id="{30A62C3C-6D02-591C-F105-B6EEF5BF3609}"/>
                </a:ext>
              </a:extLst>
            </p:cNvPr>
            <p:cNvSpPr/>
            <p:nvPr/>
          </p:nvSpPr>
          <p:spPr bwMode="auto">
            <a:xfrm>
              <a:off x="9016284" y="3426789"/>
              <a:ext cx="97571" cy="97571"/>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58" name="Oval 9357">
              <a:extLst>
                <a:ext uri="{FF2B5EF4-FFF2-40B4-BE49-F238E27FC236}">
                  <a16:creationId xmlns:a16="http://schemas.microsoft.com/office/drawing/2014/main" id="{5F57D955-95D9-B982-6BE1-3C69A651B1B0}"/>
                </a:ext>
              </a:extLst>
            </p:cNvPr>
            <p:cNvSpPr/>
            <p:nvPr/>
          </p:nvSpPr>
          <p:spPr bwMode="auto">
            <a:xfrm>
              <a:off x="9162448" y="3545523"/>
              <a:ext cx="97571" cy="97571"/>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82" name="Oval 9381">
              <a:extLst>
                <a:ext uri="{FF2B5EF4-FFF2-40B4-BE49-F238E27FC236}">
                  <a16:creationId xmlns:a16="http://schemas.microsoft.com/office/drawing/2014/main" id="{D0717915-BD48-6079-BA08-3706221C5F48}"/>
                </a:ext>
              </a:extLst>
            </p:cNvPr>
            <p:cNvSpPr/>
            <p:nvPr/>
          </p:nvSpPr>
          <p:spPr bwMode="auto">
            <a:xfrm>
              <a:off x="8717625" y="3289466"/>
              <a:ext cx="1337567" cy="1337567"/>
            </a:xfrm>
            <a:prstGeom prst="ellipse">
              <a:avLst/>
            </a:prstGeom>
            <a:noFill/>
            <a:ln w="28575">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9387" name="TextBox 9386">
            <a:extLst>
              <a:ext uri="{FF2B5EF4-FFF2-40B4-BE49-F238E27FC236}">
                <a16:creationId xmlns:a16="http://schemas.microsoft.com/office/drawing/2014/main" id="{E3C36CE8-5161-9465-7EB6-CFED8986D547}"/>
              </a:ext>
            </a:extLst>
          </p:cNvPr>
          <p:cNvSpPr txBox="1"/>
          <p:nvPr/>
        </p:nvSpPr>
        <p:spPr bwMode="auto">
          <a:xfrm>
            <a:off x="3063688" y="1480970"/>
            <a:ext cx="10402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CNS</a:t>
            </a:r>
          </a:p>
        </p:txBody>
      </p:sp>
      <p:sp>
        <p:nvSpPr>
          <p:cNvPr id="9388" name="TextBox 9387">
            <a:extLst>
              <a:ext uri="{FF2B5EF4-FFF2-40B4-BE49-F238E27FC236}">
                <a16:creationId xmlns:a16="http://schemas.microsoft.com/office/drawing/2014/main" id="{BF0E2621-BFC8-5841-53E5-9EB48013B2C8}"/>
              </a:ext>
            </a:extLst>
          </p:cNvPr>
          <p:cNvSpPr txBox="1"/>
          <p:nvPr/>
        </p:nvSpPr>
        <p:spPr bwMode="auto">
          <a:xfrm>
            <a:off x="1526734" y="1950405"/>
            <a:ext cx="124442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Hypothalamic or hindbrain GLP-1 R+ neurons</a:t>
            </a:r>
          </a:p>
        </p:txBody>
      </p:sp>
      <p:sp>
        <p:nvSpPr>
          <p:cNvPr id="9389" name="TextBox 9388">
            <a:extLst>
              <a:ext uri="{FF2B5EF4-FFF2-40B4-BE49-F238E27FC236}">
                <a16:creationId xmlns:a16="http://schemas.microsoft.com/office/drawing/2014/main" id="{245C3C54-556A-49E5-588F-3EF17C29B043}"/>
              </a:ext>
            </a:extLst>
          </p:cNvPr>
          <p:cNvSpPr txBox="1"/>
          <p:nvPr/>
        </p:nvSpPr>
        <p:spPr bwMode="auto">
          <a:xfrm>
            <a:off x="8044397" y="1453944"/>
            <a:ext cx="10402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Pancreas</a:t>
            </a:r>
          </a:p>
        </p:txBody>
      </p:sp>
      <p:sp>
        <p:nvSpPr>
          <p:cNvPr id="9390" name="TextBox 9389">
            <a:extLst>
              <a:ext uri="{FF2B5EF4-FFF2-40B4-BE49-F238E27FC236}">
                <a16:creationId xmlns:a16="http://schemas.microsoft.com/office/drawing/2014/main" id="{7392AB4D-6751-CF1D-8ED5-AE1F39E85C49}"/>
              </a:ext>
            </a:extLst>
          </p:cNvPr>
          <p:cNvSpPr txBox="1"/>
          <p:nvPr/>
        </p:nvSpPr>
        <p:spPr bwMode="auto">
          <a:xfrm>
            <a:off x="9182053" y="1824711"/>
            <a:ext cx="13375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GLP-1 R+ </a:t>
            </a:r>
            <a:r>
              <a:rPr kumimoji="0" lang="el-GR"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β</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-cell</a:t>
            </a:r>
          </a:p>
        </p:txBody>
      </p:sp>
      <p:sp>
        <p:nvSpPr>
          <p:cNvPr id="9391" name="TextBox 9390">
            <a:extLst>
              <a:ext uri="{FF2B5EF4-FFF2-40B4-BE49-F238E27FC236}">
                <a16:creationId xmlns:a16="http://schemas.microsoft.com/office/drawing/2014/main" id="{6B0249C3-250B-A678-B6DC-089B30657C12}"/>
              </a:ext>
            </a:extLst>
          </p:cNvPr>
          <p:cNvSpPr txBox="1"/>
          <p:nvPr/>
        </p:nvSpPr>
        <p:spPr bwMode="auto">
          <a:xfrm>
            <a:off x="9510370" y="3167351"/>
            <a:ext cx="12444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Adipocyte</a:t>
            </a:r>
          </a:p>
        </p:txBody>
      </p:sp>
      <p:sp>
        <p:nvSpPr>
          <p:cNvPr id="9392" name="TextBox 9391">
            <a:extLst>
              <a:ext uri="{FF2B5EF4-FFF2-40B4-BE49-F238E27FC236}">
                <a16:creationId xmlns:a16="http://schemas.microsoft.com/office/drawing/2014/main" id="{AD7B4BAB-9954-DB67-A9FF-692D1A9D2E87}"/>
              </a:ext>
            </a:extLst>
          </p:cNvPr>
          <p:cNvSpPr txBox="1"/>
          <p:nvPr/>
        </p:nvSpPr>
        <p:spPr bwMode="auto">
          <a:xfrm>
            <a:off x="8405404" y="3414711"/>
            <a:ext cx="7269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Insulin</a:t>
            </a:r>
          </a:p>
        </p:txBody>
      </p:sp>
      <p:sp>
        <p:nvSpPr>
          <p:cNvPr id="9393" name="TextBox 9392">
            <a:extLst>
              <a:ext uri="{FF2B5EF4-FFF2-40B4-BE49-F238E27FC236}">
                <a16:creationId xmlns:a16="http://schemas.microsoft.com/office/drawing/2014/main" id="{0074CE00-B45C-137D-DFA1-34884D4FDE33}"/>
              </a:ext>
            </a:extLst>
          </p:cNvPr>
          <p:cNvSpPr txBox="1"/>
          <p:nvPr/>
        </p:nvSpPr>
        <p:spPr bwMode="auto">
          <a:xfrm>
            <a:off x="10110370" y="4446493"/>
            <a:ext cx="9017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Glucose</a:t>
            </a:r>
          </a:p>
        </p:txBody>
      </p:sp>
      <p:sp>
        <p:nvSpPr>
          <p:cNvPr id="9394" name="TextBox 9393">
            <a:extLst>
              <a:ext uri="{FF2B5EF4-FFF2-40B4-BE49-F238E27FC236}">
                <a16:creationId xmlns:a16="http://schemas.microsoft.com/office/drawing/2014/main" id="{B28A41D6-7878-68E8-BAAD-6199392291F0}"/>
              </a:ext>
            </a:extLst>
          </p:cNvPr>
          <p:cNvSpPr txBox="1"/>
          <p:nvPr/>
        </p:nvSpPr>
        <p:spPr bwMode="auto">
          <a:xfrm>
            <a:off x="8333761" y="4066392"/>
            <a:ext cx="6519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Fatty acids</a:t>
            </a:r>
          </a:p>
        </p:txBody>
      </p:sp>
      <p:cxnSp>
        <p:nvCxnSpPr>
          <p:cNvPr id="9397" name="Straight Arrow Connector 9396">
            <a:extLst>
              <a:ext uri="{FF2B5EF4-FFF2-40B4-BE49-F238E27FC236}">
                <a16:creationId xmlns:a16="http://schemas.microsoft.com/office/drawing/2014/main" id="{61DD213C-93A9-7B99-DA4D-9981F083946A}"/>
              </a:ext>
            </a:extLst>
          </p:cNvPr>
          <p:cNvCxnSpPr/>
          <p:nvPr/>
        </p:nvCxnSpPr>
        <p:spPr bwMode="auto">
          <a:xfrm flipV="1">
            <a:off x="9756250" y="4078544"/>
            <a:ext cx="0" cy="304775"/>
          </a:xfrm>
          <a:prstGeom prst="straightConnector1">
            <a:avLst/>
          </a:prstGeom>
          <a:noFill/>
          <a:ln w="28575" cap="flat" cmpd="sng" algn="ctr">
            <a:solidFill>
              <a:schemeClr val="bg1"/>
            </a:solidFill>
            <a:prstDash val="solid"/>
            <a:round/>
            <a:headEnd type="none" w="med" len="med"/>
            <a:tailEnd type="triangle"/>
          </a:ln>
          <a:effectLst/>
        </p:spPr>
      </p:cxnSp>
      <p:cxnSp>
        <p:nvCxnSpPr>
          <p:cNvPr id="9399" name="Straight Arrow Connector 9398">
            <a:extLst>
              <a:ext uri="{FF2B5EF4-FFF2-40B4-BE49-F238E27FC236}">
                <a16:creationId xmlns:a16="http://schemas.microsoft.com/office/drawing/2014/main" id="{CBC79529-55DF-0F51-1ADA-E422677D1C81}"/>
              </a:ext>
            </a:extLst>
          </p:cNvPr>
          <p:cNvCxnSpPr/>
          <p:nvPr/>
        </p:nvCxnSpPr>
        <p:spPr bwMode="auto">
          <a:xfrm flipV="1">
            <a:off x="9402205" y="3995478"/>
            <a:ext cx="271894" cy="83821"/>
          </a:xfrm>
          <a:prstGeom prst="straightConnector1">
            <a:avLst/>
          </a:prstGeom>
          <a:noFill/>
          <a:ln w="28575" cap="flat" cmpd="sng" algn="ctr">
            <a:solidFill>
              <a:schemeClr val="bg1"/>
            </a:solidFill>
            <a:prstDash val="solid"/>
            <a:round/>
            <a:headEnd type="none" w="med" len="med"/>
            <a:tailEnd type="triangle"/>
          </a:ln>
          <a:effectLst/>
        </p:spPr>
      </p:cxnSp>
      <p:cxnSp>
        <p:nvCxnSpPr>
          <p:cNvPr id="9401" name="Straight Connector 9400">
            <a:extLst>
              <a:ext uri="{FF2B5EF4-FFF2-40B4-BE49-F238E27FC236}">
                <a16:creationId xmlns:a16="http://schemas.microsoft.com/office/drawing/2014/main" id="{6D730867-3570-C6D8-858D-6D6292023BA4}"/>
              </a:ext>
            </a:extLst>
          </p:cNvPr>
          <p:cNvCxnSpPr/>
          <p:nvPr/>
        </p:nvCxnSpPr>
        <p:spPr bwMode="auto">
          <a:xfrm flipV="1">
            <a:off x="8805817" y="4172212"/>
            <a:ext cx="178814" cy="51137"/>
          </a:xfrm>
          <a:prstGeom prst="line">
            <a:avLst/>
          </a:prstGeom>
          <a:noFill/>
          <a:ln w="28575" cap="flat" cmpd="sng" algn="ctr">
            <a:solidFill>
              <a:schemeClr val="bg1"/>
            </a:solidFill>
            <a:prstDash val="solid"/>
            <a:round/>
            <a:headEnd type="none" w="med" len="med"/>
            <a:tailEnd type="none" w="med" len="med"/>
          </a:ln>
          <a:effectLst/>
        </p:spPr>
      </p:cxnSp>
      <p:cxnSp>
        <p:nvCxnSpPr>
          <p:cNvPr id="9406" name="Straight Connector 9405">
            <a:extLst>
              <a:ext uri="{FF2B5EF4-FFF2-40B4-BE49-F238E27FC236}">
                <a16:creationId xmlns:a16="http://schemas.microsoft.com/office/drawing/2014/main" id="{EC7542B1-1C23-01CC-C00D-BD68EEA13D9B}"/>
              </a:ext>
            </a:extLst>
          </p:cNvPr>
          <p:cNvCxnSpPr>
            <a:cxnSpLocks/>
          </p:cNvCxnSpPr>
          <p:nvPr/>
        </p:nvCxnSpPr>
        <p:spPr bwMode="auto">
          <a:xfrm>
            <a:off x="9988063" y="4446493"/>
            <a:ext cx="189405" cy="120273"/>
          </a:xfrm>
          <a:prstGeom prst="line">
            <a:avLst/>
          </a:prstGeom>
          <a:noFill/>
          <a:ln w="28575" cap="flat" cmpd="sng" algn="ctr">
            <a:solidFill>
              <a:schemeClr val="bg1"/>
            </a:solidFill>
            <a:prstDash val="solid"/>
            <a:round/>
            <a:headEnd type="none" w="med" len="med"/>
            <a:tailEnd type="none" w="med" len="med"/>
          </a:ln>
          <a:effectLst/>
        </p:spPr>
      </p:cxnSp>
      <p:sp>
        <p:nvSpPr>
          <p:cNvPr id="9408" name="Rectangle 9407">
            <a:extLst>
              <a:ext uri="{FF2B5EF4-FFF2-40B4-BE49-F238E27FC236}">
                <a16:creationId xmlns:a16="http://schemas.microsoft.com/office/drawing/2014/main" id="{C7D97DEF-D044-FEB1-7D5D-AAC253ECBC21}"/>
              </a:ext>
            </a:extLst>
          </p:cNvPr>
          <p:cNvSpPr/>
          <p:nvPr/>
        </p:nvSpPr>
        <p:spPr bwMode="auto">
          <a:xfrm>
            <a:off x="5295153" y="3226992"/>
            <a:ext cx="1428826" cy="1086309"/>
          </a:xfrm>
          <a:prstGeom prst="rect">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09" name="TextBox 9408">
            <a:extLst>
              <a:ext uri="{FF2B5EF4-FFF2-40B4-BE49-F238E27FC236}">
                <a16:creationId xmlns:a16="http://schemas.microsoft.com/office/drawing/2014/main" id="{24CAB7BA-7D74-9BD7-61C8-47D9FFE6117F}"/>
              </a:ext>
            </a:extLst>
          </p:cNvPr>
          <p:cNvSpPr txBox="1"/>
          <p:nvPr/>
        </p:nvSpPr>
        <p:spPr bwMode="auto">
          <a:xfrm>
            <a:off x="5478441" y="3997607"/>
            <a:ext cx="10402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GLP-1 RA</a:t>
            </a:r>
          </a:p>
        </p:txBody>
      </p:sp>
      <p:grpSp>
        <p:nvGrpSpPr>
          <p:cNvPr id="9414" name="Group 9413">
            <a:extLst>
              <a:ext uri="{FF2B5EF4-FFF2-40B4-BE49-F238E27FC236}">
                <a16:creationId xmlns:a16="http://schemas.microsoft.com/office/drawing/2014/main" id="{7C5309A4-41B9-70AF-B8EA-8EBDD462B475}"/>
              </a:ext>
            </a:extLst>
          </p:cNvPr>
          <p:cNvGrpSpPr/>
          <p:nvPr/>
        </p:nvGrpSpPr>
        <p:grpSpPr>
          <a:xfrm>
            <a:off x="4885047" y="1757635"/>
            <a:ext cx="2220977" cy="1469357"/>
            <a:chOff x="4885047" y="1601693"/>
            <a:chExt cx="2220977" cy="1469357"/>
          </a:xfrm>
        </p:grpSpPr>
        <p:sp>
          <p:nvSpPr>
            <p:cNvPr id="9412" name="Freeform: Shape 9411">
              <a:extLst>
                <a:ext uri="{FF2B5EF4-FFF2-40B4-BE49-F238E27FC236}">
                  <a16:creationId xmlns:a16="http://schemas.microsoft.com/office/drawing/2014/main" id="{DA67D475-3A35-B089-0A70-EEE08C7DC2D0}"/>
                </a:ext>
              </a:extLst>
            </p:cNvPr>
            <p:cNvSpPr/>
            <p:nvPr/>
          </p:nvSpPr>
          <p:spPr bwMode="auto">
            <a:xfrm>
              <a:off x="6352988" y="1601693"/>
              <a:ext cx="753036" cy="1465843"/>
            </a:xfrm>
            <a:custGeom>
              <a:avLst/>
              <a:gdLst>
                <a:gd name="connsiteX0" fmla="*/ 0 w 753036"/>
                <a:gd name="connsiteY0" fmla="*/ 1416424 h 1416424"/>
                <a:gd name="connsiteX1" fmla="*/ 0 w 753036"/>
                <a:gd name="connsiteY1" fmla="*/ 0 h 1416424"/>
                <a:gd name="connsiteX2" fmla="*/ 753036 w 753036"/>
                <a:gd name="connsiteY2" fmla="*/ 0 h 1416424"/>
              </a:gdLst>
              <a:ahLst/>
              <a:cxnLst>
                <a:cxn ang="0">
                  <a:pos x="connsiteX0" y="connsiteY0"/>
                </a:cxn>
                <a:cxn ang="0">
                  <a:pos x="connsiteX1" y="connsiteY1"/>
                </a:cxn>
                <a:cxn ang="0">
                  <a:pos x="connsiteX2" y="connsiteY2"/>
                </a:cxn>
              </a:cxnLst>
              <a:rect l="l" t="t" r="r" b="b"/>
              <a:pathLst>
                <a:path w="753036" h="1416424">
                  <a:moveTo>
                    <a:pt x="0" y="1416424"/>
                  </a:moveTo>
                  <a:lnTo>
                    <a:pt x="0" y="0"/>
                  </a:lnTo>
                  <a:lnTo>
                    <a:pt x="753036" y="0"/>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13" name="Freeform: Shape 9412">
              <a:extLst>
                <a:ext uri="{FF2B5EF4-FFF2-40B4-BE49-F238E27FC236}">
                  <a16:creationId xmlns:a16="http://schemas.microsoft.com/office/drawing/2014/main" id="{4D8F1D96-08CC-037C-7CB3-A9EFC51C2005}"/>
                </a:ext>
              </a:extLst>
            </p:cNvPr>
            <p:cNvSpPr/>
            <p:nvPr/>
          </p:nvSpPr>
          <p:spPr bwMode="auto">
            <a:xfrm flipH="1">
              <a:off x="4885047" y="1605207"/>
              <a:ext cx="753036" cy="1465843"/>
            </a:xfrm>
            <a:custGeom>
              <a:avLst/>
              <a:gdLst>
                <a:gd name="connsiteX0" fmla="*/ 0 w 753036"/>
                <a:gd name="connsiteY0" fmla="*/ 1416424 h 1416424"/>
                <a:gd name="connsiteX1" fmla="*/ 0 w 753036"/>
                <a:gd name="connsiteY1" fmla="*/ 0 h 1416424"/>
                <a:gd name="connsiteX2" fmla="*/ 753036 w 753036"/>
                <a:gd name="connsiteY2" fmla="*/ 0 h 1416424"/>
              </a:gdLst>
              <a:ahLst/>
              <a:cxnLst>
                <a:cxn ang="0">
                  <a:pos x="connsiteX0" y="connsiteY0"/>
                </a:cxn>
                <a:cxn ang="0">
                  <a:pos x="connsiteX1" y="connsiteY1"/>
                </a:cxn>
                <a:cxn ang="0">
                  <a:pos x="connsiteX2" y="connsiteY2"/>
                </a:cxn>
              </a:cxnLst>
              <a:rect l="l" t="t" r="r" b="b"/>
              <a:pathLst>
                <a:path w="753036" h="1416424">
                  <a:moveTo>
                    <a:pt x="0" y="1416424"/>
                  </a:moveTo>
                  <a:lnTo>
                    <a:pt x="0" y="0"/>
                  </a:lnTo>
                  <a:lnTo>
                    <a:pt x="753036" y="0"/>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421" name="Group 9420">
            <a:extLst>
              <a:ext uri="{FF2B5EF4-FFF2-40B4-BE49-F238E27FC236}">
                <a16:creationId xmlns:a16="http://schemas.microsoft.com/office/drawing/2014/main" id="{744A99DD-880C-BB09-AF7A-4340F82BD589}"/>
              </a:ext>
            </a:extLst>
          </p:cNvPr>
          <p:cNvGrpSpPr/>
          <p:nvPr/>
        </p:nvGrpSpPr>
        <p:grpSpPr>
          <a:xfrm>
            <a:off x="4885047" y="4312621"/>
            <a:ext cx="2220977" cy="1469357"/>
            <a:chOff x="4885047" y="4156679"/>
            <a:chExt cx="2220977" cy="1469357"/>
          </a:xfrm>
        </p:grpSpPr>
        <p:grpSp>
          <p:nvGrpSpPr>
            <p:cNvPr id="9415" name="Group 9414">
              <a:extLst>
                <a:ext uri="{FF2B5EF4-FFF2-40B4-BE49-F238E27FC236}">
                  <a16:creationId xmlns:a16="http://schemas.microsoft.com/office/drawing/2014/main" id="{CE64267B-D115-721A-8A75-589499FB03EE}"/>
                </a:ext>
              </a:extLst>
            </p:cNvPr>
            <p:cNvGrpSpPr/>
            <p:nvPr/>
          </p:nvGrpSpPr>
          <p:grpSpPr>
            <a:xfrm flipV="1">
              <a:off x="4885047" y="4156679"/>
              <a:ext cx="2220977" cy="1469357"/>
              <a:chOff x="4885047" y="1601693"/>
              <a:chExt cx="2220977" cy="1469357"/>
            </a:xfrm>
          </p:grpSpPr>
          <p:sp>
            <p:nvSpPr>
              <p:cNvPr id="9416" name="Freeform: Shape 9415">
                <a:extLst>
                  <a:ext uri="{FF2B5EF4-FFF2-40B4-BE49-F238E27FC236}">
                    <a16:creationId xmlns:a16="http://schemas.microsoft.com/office/drawing/2014/main" id="{B8699B3C-B25E-FD6A-7FFF-4CE44D8CE8D6}"/>
                  </a:ext>
                </a:extLst>
              </p:cNvPr>
              <p:cNvSpPr/>
              <p:nvPr/>
            </p:nvSpPr>
            <p:spPr bwMode="auto">
              <a:xfrm>
                <a:off x="6352988" y="1601693"/>
                <a:ext cx="753036" cy="1465843"/>
              </a:xfrm>
              <a:custGeom>
                <a:avLst/>
                <a:gdLst>
                  <a:gd name="connsiteX0" fmla="*/ 0 w 753036"/>
                  <a:gd name="connsiteY0" fmla="*/ 1416424 h 1416424"/>
                  <a:gd name="connsiteX1" fmla="*/ 0 w 753036"/>
                  <a:gd name="connsiteY1" fmla="*/ 0 h 1416424"/>
                  <a:gd name="connsiteX2" fmla="*/ 753036 w 753036"/>
                  <a:gd name="connsiteY2" fmla="*/ 0 h 1416424"/>
                </a:gdLst>
                <a:ahLst/>
                <a:cxnLst>
                  <a:cxn ang="0">
                    <a:pos x="connsiteX0" y="connsiteY0"/>
                  </a:cxn>
                  <a:cxn ang="0">
                    <a:pos x="connsiteX1" y="connsiteY1"/>
                  </a:cxn>
                  <a:cxn ang="0">
                    <a:pos x="connsiteX2" y="connsiteY2"/>
                  </a:cxn>
                </a:cxnLst>
                <a:rect l="l" t="t" r="r" b="b"/>
                <a:pathLst>
                  <a:path w="753036" h="1416424">
                    <a:moveTo>
                      <a:pt x="0" y="1416424"/>
                    </a:moveTo>
                    <a:lnTo>
                      <a:pt x="0" y="0"/>
                    </a:lnTo>
                    <a:lnTo>
                      <a:pt x="753036" y="0"/>
                    </a:lnTo>
                  </a:path>
                </a:pathLst>
              </a:custGeom>
              <a:noFill/>
              <a:ln w="28575">
                <a:solidFill>
                  <a:schemeClr val="bg1"/>
                </a:solidFill>
                <a:prstDash val="sysDash"/>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17" name="Freeform: Shape 9416">
                <a:extLst>
                  <a:ext uri="{FF2B5EF4-FFF2-40B4-BE49-F238E27FC236}">
                    <a16:creationId xmlns:a16="http://schemas.microsoft.com/office/drawing/2014/main" id="{206B9E9D-E52F-8D9B-F656-F3189506AEC8}"/>
                  </a:ext>
                </a:extLst>
              </p:cNvPr>
              <p:cNvSpPr/>
              <p:nvPr/>
            </p:nvSpPr>
            <p:spPr bwMode="auto">
              <a:xfrm flipH="1">
                <a:off x="4885047" y="1605207"/>
                <a:ext cx="753036" cy="1465843"/>
              </a:xfrm>
              <a:custGeom>
                <a:avLst/>
                <a:gdLst>
                  <a:gd name="connsiteX0" fmla="*/ 0 w 753036"/>
                  <a:gd name="connsiteY0" fmla="*/ 1416424 h 1416424"/>
                  <a:gd name="connsiteX1" fmla="*/ 0 w 753036"/>
                  <a:gd name="connsiteY1" fmla="*/ 0 h 1416424"/>
                  <a:gd name="connsiteX2" fmla="*/ 753036 w 753036"/>
                  <a:gd name="connsiteY2" fmla="*/ 0 h 1416424"/>
                </a:gdLst>
                <a:ahLst/>
                <a:cxnLst>
                  <a:cxn ang="0">
                    <a:pos x="connsiteX0" y="connsiteY0"/>
                  </a:cxn>
                  <a:cxn ang="0">
                    <a:pos x="connsiteX1" y="connsiteY1"/>
                  </a:cxn>
                  <a:cxn ang="0">
                    <a:pos x="connsiteX2" y="connsiteY2"/>
                  </a:cxn>
                </a:cxnLst>
                <a:rect l="l" t="t" r="r" b="b"/>
                <a:pathLst>
                  <a:path w="753036" h="1416424">
                    <a:moveTo>
                      <a:pt x="0" y="1416424"/>
                    </a:moveTo>
                    <a:lnTo>
                      <a:pt x="0" y="0"/>
                    </a:lnTo>
                    <a:lnTo>
                      <a:pt x="753036" y="0"/>
                    </a:lnTo>
                  </a:path>
                </a:pathLst>
              </a:custGeom>
              <a:noFill/>
              <a:ln w="28575">
                <a:solidFill>
                  <a:schemeClr val="bg1"/>
                </a:solidFill>
                <a:prstDash val="sysDash"/>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cxnSp>
          <p:nvCxnSpPr>
            <p:cNvPr id="9419" name="Straight Connector 9418">
              <a:extLst>
                <a:ext uri="{FF2B5EF4-FFF2-40B4-BE49-F238E27FC236}">
                  <a16:creationId xmlns:a16="http://schemas.microsoft.com/office/drawing/2014/main" id="{85D597A3-D6EF-D8CB-C2B7-CEB140D53B19}"/>
                </a:ext>
              </a:extLst>
            </p:cNvPr>
            <p:cNvCxnSpPr>
              <a:cxnSpLocks/>
              <a:stCxn id="9417" idx="0"/>
            </p:cNvCxnSpPr>
            <p:nvPr/>
          </p:nvCxnSpPr>
          <p:spPr bwMode="auto">
            <a:xfrm>
              <a:off x="5638083" y="4156679"/>
              <a:ext cx="0" cy="926625"/>
            </a:xfrm>
            <a:prstGeom prst="line">
              <a:avLst/>
            </a:prstGeom>
            <a:noFill/>
            <a:ln w="28575" cap="flat" cmpd="sng" algn="ctr">
              <a:solidFill>
                <a:schemeClr val="bg1"/>
              </a:solidFill>
              <a:prstDash val="solid"/>
              <a:round/>
              <a:headEnd type="none" w="med" len="med"/>
              <a:tailEnd type="none" w="med" len="med"/>
            </a:ln>
            <a:effectLst/>
          </p:spPr>
        </p:cxnSp>
      </p:grpSp>
      <p:grpSp>
        <p:nvGrpSpPr>
          <p:cNvPr id="9426" name="Group 9425">
            <a:extLst>
              <a:ext uri="{FF2B5EF4-FFF2-40B4-BE49-F238E27FC236}">
                <a16:creationId xmlns:a16="http://schemas.microsoft.com/office/drawing/2014/main" id="{DC8EB5DB-9590-941C-3306-0EA6EFB34E0C}"/>
              </a:ext>
            </a:extLst>
          </p:cNvPr>
          <p:cNvGrpSpPr/>
          <p:nvPr/>
        </p:nvGrpSpPr>
        <p:grpSpPr>
          <a:xfrm>
            <a:off x="5295153" y="5958858"/>
            <a:ext cx="1553427" cy="523220"/>
            <a:chOff x="5295153" y="5736823"/>
            <a:chExt cx="1553427" cy="523220"/>
          </a:xfrm>
        </p:grpSpPr>
        <p:cxnSp>
          <p:nvCxnSpPr>
            <p:cNvPr id="9423" name="Straight Arrow Connector 9422">
              <a:extLst>
                <a:ext uri="{FF2B5EF4-FFF2-40B4-BE49-F238E27FC236}">
                  <a16:creationId xmlns:a16="http://schemas.microsoft.com/office/drawing/2014/main" id="{54BD936A-BAD9-27C7-EEC6-017429B0F7F7}"/>
                </a:ext>
              </a:extLst>
            </p:cNvPr>
            <p:cNvCxnSpPr/>
            <p:nvPr/>
          </p:nvCxnSpPr>
          <p:spPr bwMode="auto">
            <a:xfrm>
              <a:off x="5295153" y="5897770"/>
              <a:ext cx="356841" cy="0"/>
            </a:xfrm>
            <a:prstGeom prst="straightConnector1">
              <a:avLst/>
            </a:prstGeom>
            <a:noFill/>
            <a:ln w="28575" cap="flat" cmpd="sng" algn="ctr">
              <a:solidFill>
                <a:schemeClr val="bg1"/>
              </a:solidFill>
              <a:prstDash val="solid"/>
              <a:round/>
              <a:headEnd type="none" w="med" len="med"/>
              <a:tailEnd type="triangle"/>
            </a:ln>
            <a:effectLst/>
          </p:spPr>
        </p:cxnSp>
        <p:cxnSp>
          <p:nvCxnSpPr>
            <p:cNvPr id="9424" name="Straight Arrow Connector 9423">
              <a:extLst>
                <a:ext uri="{FF2B5EF4-FFF2-40B4-BE49-F238E27FC236}">
                  <a16:creationId xmlns:a16="http://schemas.microsoft.com/office/drawing/2014/main" id="{7591D2F5-DF3F-03FF-30B5-3538FB72490A}"/>
                </a:ext>
              </a:extLst>
            </p:cNvPr>
            <p:cNvCxnSpPr/>
            <p:nvPr/>
          </p:nvCxnSpPr>
          <p:spPr bwMode="auto">
            <a:xfrm>
              <a:off x="5296993" y="6115909"/>
              <a:ext cx="356841" cy="0"/>
            </a:xfrm>
            <a:prstGeom prst="straightConnector1">
              <a:avLst/>
            </a:prstGeom>
            <a:noFill/>
            <a:ln w="28575" cap="flat" cmpd="sng" algn="ctr">
              <a:solidFill>
                <a:schemeClr val="bg1"/>
              </a:solidFill>
              <a:prstDash val="sysDash"/>
              <a:round/>
              <a:headEnd type="none" w="med" len="med"/>
              <a:tailEnd type="triangle"/>
            </a:ln>
            <a:effectLst/>
          </p:spPr>
        </p:cxnSp>
        <p:sp>
          <p:nvSpPr>
            <p:cNvPr id="9425" name="TextBox 9424">
              <a:extLst>
                <a:ext uri="{FF2B5EF4-FFF2-40B4-BE49-F238E27FC236}">
                  <a16:creationId xmlns:a16="http://schemas.microsoft.com/office/drawing/2014/main" id="{FFB71B3C-F35A-1A7C-0806-A2E34CC6FDF6}"/>
                </a:ext>
              </a:extLst>
            </p:cNvPr>
            <p:cNvSpPr txBox="1"/>
            <p:nvPr/>
          </p:nvSpPr>
          <p:spPr bwMode="auto">
            <a:xfrm>
              <a:off x="5604154" y="5736823"/>
              <a:ext cx="12444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Direct effect</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Indirect effect</a:t>
              </a:r>
            </a:p>
          </p:txBody>
        </p:sp>
      </p:grpSp>
      <p:cxnSp>
        <p:nvCxnSpPr>
          <p:cNvPr id="9428" name="Straight Arrow Connector 9427">
            <a:extLst>
              <a:ext uri="{FF2B5EF4-FFF2-40B4-BE49-F238E27FC236}">
                <a16:creationId xmlns:a16="http://schemas.microsoft.com/office/drawing/2014/main" id="{FEF6EE97-4740-948F-1A10-42D3BEE20AD0}"/>
              </a:ext>
            </a:extLst>
          </p:cNvPr>
          <p:cNvCxnSpPr/>
          <p:nvPr/>
        </p:nvCxnSpPr>
        <p:spPr bwMode="auto">
          <a:xfrm>
            <a:off x="4419601" y="2381105"/>
            <a:ext cx="0" cy="882271"/>
          </a:xfrm>
          <a:prstGeom prst="straightConnector1">
            <a:avLst/>
          </a:prstGeom>
          <a:noFill/>
          <a:ln w="28575" cap="flat" cmpd="sng" algn="ctr">
            <a:solidFill>
              <a:schemeClr val="bg1"/>
            </a:solidFill>
            <a:prstDash val="solid"/>
            <a:round/>
            <a:headEnd type="none" w="med" len="med"/>
            <a:tailEnd type="triangle"/>
          </a:ln>
          <a:effectLst/>
        </p:spPr>
      </p:cxnSp>
      <p:cxnSp>
        <p:nvCxnSpPr>
          <p:cNvPr id="9429" name="Straight Arrow Connector 9428">
            <a:extLst>
              <a:ext uri="{FF2B5EF4-FFF2-40B4-BE49-F238E27FC236}">
                <a16:creationId xmlns:a16="http://schemas.microsoft.com/office/drawing/2014/main" id="{AEFB784B-4EA8-F845-0CE3-ADE1F28D6C8B}"/>
              </a:ext>
            </a:extLst>
          </p:cNvPr>
          <p:cNvCxnSpPr>
            <a:cxnSpLocks/>
          </p:cNvCxnSpPr>
          <p:nvPr/>
        </p:nvCxnSpPr>
        <p:spPr bwMode="auto">
          <a:xfrm>
            <a:off x="4419601" y="3588281"/>
            <a:ext cx="0" cy="210755"/>
          </a:xfrm>
          <a:prstGeom prst="straightConnector1">
            <a:avLst/>
          </a:prstGeom>
          <a:noFill/>
          <a:ln w="28575" cap="flat" cmpd="sng" algn="ctr">
            <a:solidFill>
              <a:schemeClr val="bg1"/>
            </a:solidFill>
            <a:prstDash val="solid"/>
            <a:round/>
            <a:headEnd type="none" w="med" len="med"/>
            <a:tailEnd type="triangle"/>
          </a:ln>
          <a:effectLst/>
        </p:spPr>
      </p:cxnSp>
      <p:cxnSp>
        <p:nvCxnSpPr>
          <p:cNvPr id="9431" name="Straight Arrow Connector 9430">
            <a:extLst>
              <a:ext uri="{FF2B5EF4-FFF2-40B4-BE49-F238E27FC236}">
                <a16:creationId xmlns:a16="http://schemas.microsoft.com/office/drawing/2014/main" id="{7F22FC31-D282-2E10-22DD-7A60B8E04B6D}"/>
              </a:ext>
            </a:extLst>
          </p:cNvPr>
          <p:cNvCxnSpPr>
            <a:cxnSpLocks/>
          </p:cNvCxnSpPr>
          <p:nvPr/>
        </p:nvCxnSpPr>
        <p:spPr bwMode="auto">
          <a:xfrm>
            <a:off x="4419601" y="4057942"/>
            <a:ext cx="0" cy="210755"/>
          </a:xfrm>
          <a:prstGeom prst="straightConnector1">
            <a:avLst/>
          </a:prstGeom>
          <a:noFill/>
          <a:ln w="28575" cap="flat" cmpd="sng" algn="ctr">
            <a:solidFill>
              <a:schemeClr val="bg1"/>
            </a:solidFill>
            <a:prstDash val="solid"/>
            <a:round/>
            <a:headEnd type="none" w="med" len="med"/>
            <a:tailEnd type="triangle"/>
          </a:ln>
          <a:effectLst/>
        </p:spPr>
      </p:cxnSp>
      <p:cxnSp>
        <p:nvCxnSpPr>
          <p:cNvPr id="9432" name="Straight Arrow Connector 9431">
            <a:extLst>
              <a:ext uri="{FF2B5EF4-FFF2-40B4-BE49-F238E27FC236}">
                <a16:creationId xmlns:a16="http://schemas.microsoft.com/office/drawing/2014/main" id="{5C8A7D04-FD09-B374-9522-B593ED4B059F}"/>
              </a:ext>
            </a:extLst>
          </p:cNvPr>
          <p:cNvCxnSpPr>
            <a:cxnSpLocks/>
          </p:cNvCxnSpPr>
          <p:nvPr/>
        </p:nvCxnSpPr>
        <p:spPr bwMode="auto">
          <a:xfrm flipV="1">
            <a:off x="4431556" y="4594108"/>
            <a:ext cx="0" cy="243836"/>
          </a:xfrm>
          <a:prstGeom prst="straightConnector1">
            <a:avLst/>
          </a:prstGeom>
          <a:noFill/>
          <a:ln w="28575" cap="flat" cmpd="sng" algn="ctr">
            <a:solidFill>
              <a:schemeClr val="bg1"/>
            </a:solidFill>
            <a:prstDash val="solid"/>
            <a:round/>
            <a:headEnd type="none" w="med" len="med"/>
            <a:tailEnd type="triangle"/>
          </a:ln>
          <a:effectLst/>
        </p:spPr>
      </p:cxnSp>
      <p:cxnSp>
        <p:nvCxnSpPr>
          <p:cNvPr id="9436" name="Straight Connector 9435">
            <a:extLst>
              <a:ext uri="{FF2B5EF4-FFF2-40B4-BE49-F238E27FC236}">
                <a16:creationId xmlns:a16="http://schemas.microsoft.com/office/drawing/2014/main" id="{894133AB-86B4-58E7-3C1A-4E0E3BA61594}"/>
              </a:ext>
            </a:extLst>
          </p:cNvPr>
          <p:cNvCxnSpPr>
            <a:cxnSpLocks/>
          </p:cNvCxnSpPr>
          <p:nvPr/>
        </p:nvCxnSpPr>
        <p:spPr bwMode="auto">
          <a:xfrm>
            <a:off x="968188" y="4835518"/>
            <a:ext cx="4669895" cy="0"/>
          </a:xfrm>
          <a:prstGeom prst="line">
            <a:avLst/>
          </a:prstGeom>
          <a:noFill/>
          <a:ln w="28575" cap="flat" cmpd="sng" algn="ctr">
            <a:solidFill>
              <a:schemeClr val="bg1"/>
            </a:solidFill>
            <a:prstDash val="solid"/>
            <a:round/>
            <a:headEnd type="none" w="med" len="med"/>
            <a:tailEnd type="none" w="med" len="med"/>
          </a:ln>
          <a:effectLst/>
        </p:spPr>
      </p:cxnSp>
      <p:sp>
        <p:nvSpPr>
          <p:cNvPr id="9437" name="TextBox 9436">
            <a:extLst>
              <a:ext uri="{FF2B5EF4-FFF2-40B4-BE49-F238E27FC236}">
                <a16:creationId xmlns:a16="http://schemas.microsoft.com/office/drawing/2014/main" id="{2C396B7D-74B6-7E68-0623-F40768543D58}"/>
              </a:ext>
            </a:extLst>
          </p:cNvPr>
          <p:cNvSpPr txBox="1"/>
          <p:nvPr/>
        </p:nvSpPr>
        <p:spPr bwMode="auto">
          <a:xfrm>
            <a:off x="3771644" y="3250208"/>
            <a:ext cx="1293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Food intake</a:t>
            </a:r>
          </a:p>
        </p:txBody>
      </p:sp>
      <p:sp>
        <p:nvSpPr>
          <p:cNvPr id="9438" name="TextBox 9437">
            <a:extLst>
              <a:ext uri="{FF2B5EF4-FFF2-40B4-BE49-F238E27FC236}">
                <a16:creationId xmlns:a16="http://schemas.microsoft.com/office/drawing/2014/main" id="{6EDE531C-B4A1-464B-3B3F-7F33FC59BA71}"/>
              </a:ext>
            </a:extLst>
          </p:cNvPr>
          <p:cNvSpPr txBox="1"/>
          <p:nvPr/>
        </p:nvSpPr>
        <p:spPr bwMode="auto">
          <a:xfrm>
            <a:off x="3710325" y="3754406"/>
            <a:ext cx="1293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Weight loss</a:t>
            </a:r>
          </a:p>
        </p:txBody>
      </p:sp>
      <p:sp>
        <p:nvSpPr>
          <p:cNvPr id="9439" name="TextBox 9438">
            <a:extLst>
              <a:ext uri="{FF2B5EF4-FFF2-40B4-BE49-F238E27FC236}">
                <a16:creationId xmlns:a16="http://schemas.microsoft.com/office/drawing/2014/main" id="{077FB59B-BFC5-0A71-8799-ABB78179F69C}"/>
              </a:ext>
            </a:extLst>
          </p:cNvPr>
          <p:cNvSpPr txBox="1"/>
          <p:nvPr/>
        </p:nvSpPr>
        <p:spPr bwMode="auto">
          <a:xfrm>
            <a:off x="3775218" y="4273382"/>
            <a:ext cx="1293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823B"/>
                </a:solidFill>
                <a:effectLst/>
                <a:uLnTx/>
                <a:uFillTx/>
                <a:latin typeface="Calibri" panose="020F0502020204030204" pitchFamily="34" charset="0"/>
                <a:ea typeface="+mn-ea"/>
                <a:cs typeface="Arial" panose="020B0604020202020204" pitchFamily="34" charset="0"/>
              </a:rPr>
              <a:t>↓ Liver lipids</a:t>
            </a:r>
          </a:p>
        </p:txBody>
      </p:sp>
      <p:cxnSp>
        <p:nvCxnSpPr>
          <p:cNvPr id="9440" name="Straight Arrow Connector 9439">
            <a:extLst>
              <a:ext uri="{FF2B5EF4-FFF2-40B4-BE49-F238E27FC236}">
                <a16:creationId xmlns:a16="http://schemas.microsoft.com/office/drawing/2014/main" id="{F8E58070-B2F2-BBAC-FC34-ECDD2EFFAD5D}"/>
              </a:ext>
            </a:extLst>
          </p:cNvPr>
          <p:cNvCxnSpPr/>
          <p:nvPr/>
        </p:nvCxnSpPr>
        <p:spPr bwMode="auto">
          <a:xfrm>
            <a:off x="7584939" y="2386328"/>
            <a:ext cx="0" cy="882271"/>
          </a:xfrm>
          <a:prstGeom prst="straightConnector1">
            <a:avLst/>
          </a:prstGeom>
          <a:noFill/>
          <a:ln w="28575" cap="flat" cmpd="sng" algn="ctr">
            <a:solidFill>
              <a:schemeClr val="bg1"/>
            </a:solidFill>
            <a:prstDash val="solid"/>
            <a:round/>
            <a:headEnd type="none" w="med" len="med"/>
            <a:tailEnd type="triangle"/>
          </a:ln>
          <a:effectLst/>
        </p:spPr>
      </p:cxnSp>
      <p:cxnSp>
        <p:nvCxnSpPr>
          <p:cNvPr id="9441" name="Straight Arrow Connector 9440">
            <a:extLst>
              <a:ext uri="{FF2B5EF4-FFF2-40B4-BE49-F238E27FC236}">
                <a16:creationId xmlns:a16="http://schemas.microsoft.com/office/drawing/2014/main" id="{5461BB8D-6DCB-D0E7-BE4A-63030423833C}"/>
              </a:ext>
            </a:extLst>
          </p:cNvPr>
          <p:cNvCxnSpPr>
            <a:cxnSpLocks/>
          </p:cNvCxnSpPr>
          <p:nvPr/>
        </p:nvCxnSpPr>
        <p:spPr bwMode="auto">
          <a:xfrm>
            <a:off x="7584939" y="3593504"/>
            <a:ext cx="0" cy="210755"/>
          </a:xfrm>
          <a:prstGeom prst="straightConnector1">
            <a:avLst/>
          </a:prstGeom>
          <a:noFill/>
          <a:ln w="28575" cap="flat" cmpd="sng" algn="ctr">
            <a:solidFill>
              <a:schemeClr val="bg1"/>
            </a:solidFill>
            <a:prstDash val="solid"/>
            <a:round/>
            <a:headEnd type="none" w="med" len="med"/>
            <a:tailEnd type="triangle"/>
          </a:ln>
          <a:effectLst/>
        </p:spPr>
      </p:cxnSp>
      <p:cxnSp>
        <p:nvCxnSpPr>
          <p:cNvPr id="9442" name="Straight Arrow Connector 9441">
            <a:extLst>
              <a:ext uri="{FF2B5EF4-FFF2-40B4-BE49-F238E27FC236}">
                <a16:creationId xmlns:a16="http://schemas.microsoft.com/office/drawing/2014/main" id="{ED65626C-CC18-EAE6-2B2A-C7BE6AFDB13F}"/>
              </a:ext>
            </a:extLst>
          </p:cNvPr>
          <p:cNvCxnSpPr>
            <a:cxnSpLocks/>
          </p:cNvCxnSpPr>
          <p:nvPr/>
        </p:nvCxnSpPr>
        <p:spPr bwMode="auto">
          <a:xfrm>
            <a:off x="7584939" y="4044115"/>
            <a:ext cx="0" cy="210755"/>
          </a:xfrm>
          <a:prstGeom prst="straightConnector1">
            <a:avLst/>
          </a:prstGeom>
          <a:noFill/>
          <a:ln w="28575" cap="flat" cmpd="sng" algn="ctr">
            <a:solidFill>
              <a:schemeClr val="bg1"/>
            </a:solidFill>
            <a:prstDash val="solid"/>
            <a:round/>
            <a:headEnd type="none" w="med" len="med"/>
            <a:tailEnd type="triangle"/>
          </a:ln>
          <a:effectLst/>
        </p:spPr>
      </p:cxnSp>
      <p:cxnSp>
        <p:nvCxnSpPr>
          <p:cNvPr id="9443" name="Straight Arrow Connector 9442">
            <a:extLst>
              <a:ext uri="{FF2B5EF4-FFF2-40B4-BE49-F238E27FC236}">
                <a16:creationId xmlns:a16="http://schemas.microsoft.com/office/drawing/2014/main" id="{5ED84707-7902-0870-A2AD-39A15F3881D4}"/>
              </a:ext>
            </a:extLst>
          </p:cNvPr>
          <p:cNvCxnSpPr>
            <a:cxnSpLocks/>
          </p:cNvCxnSpPr>
          <p:nvPr/>
        </p:nvCxnSpPr>
        <p:spPr bwMode="auto">
          <a:xfrm flipV="1">
            <a:off x="7596894" y="4599331"/>
            <a:ext cx="0" cy="243836"/>
          </a:xfrm>
          <a:prstGeom prst="straightConnector1">
            <a:avLst/>
          </a:prstGeom>
          <a:noFill/>
          <a:ln w="28575" cap="flat" cmpd="sng" algn="ctr">
            <a:solidFill>
              <a:schemeClr val="bg1"/>
            </a:solidFill>
            <a:prstDash val="solid"/>
            <a:round/>
            <a:headEnd type="none" w="med" len="med"/>
            <a:tailEnd type="triangle"/>
          </a:ln>
          <a:effectLst/>
        </p:spPr>
      </p:cxnSp>
      <p:cxnSp>
        <p:nvCxnSpPr>
          <p:cNvPr id="9444" name="Straight Connector 9443">
            <a:extLst>
              <a:ext uri="{FF2B5EF4-FFF2-40B4-BE49-F238E27FC236}">
                <a16:creationId xmlns:a16="http://schemas.microsoft.com/office/drawing/2014/main" id="{758BC952-59FB-9EEB-B13E-96856DA6829E}"/>
              </a:ext>
            </a:extLst>
          </p:cNvPr>
          <p:cNvCxnSpPr>
            <a:cxnSpLocks/>
          </p:cNvCxnSpPr>
          <p:nvPr/>
        </p:nvCxnSpPr>
        <p:spPr bwMode="auto">
          <a:xfrm>
            <a:off x="6352988" y="4840741"/>
            <a:ext cx="4180766" cy="0"/>
          </a:xfrm>
          <a:prstGeom prst="line">
            <a:avLst/>
          </a:prstGeom>
          <a:noFill/>
          <a:ln w="28575" cap="flat" cmpd="sng" algn="ctr">
            <a:solidFill>
              <a:schemeClr val="bg1"/>
            </a:solidFill>
            <a:prstDash val="solid"/>
            <a:round/>
            <a:headEnd type="none" w="med" len="med"/>
            <a:tailEnd type="none" w="med" len="med"/>
          </a:ln>
          <a:effectLst/>
        </p:spPr>
      </p:cxnSp>
      <p:sp>
        <p:nvSpPr>
          <p:cNvPr id="9445" name="TextBox 9444">
            <a:extLst>
              <a:ext uri="{FF2B5EF4-FFF2-40B4-BE49-F238E27FC236}">
                <a16:creationId xmlns:a16="http://schemas.microsoft.com/office/drawing/2014/main" id="{1076D2EC-1F9A-C15A-E6A5-B9FCFD8E7AE8}"/>
              </a:ext>
            </a:extLst>
          </p:cNvPr>
          <p:cNvSpPr txBox="1"/>
          <p:nvPr/>
        </p:nvSpPr>
        <p:spPr bwMode="auto">
          <a:xfrm>
            <a:off x="6788517" y="3261417"/>
            <a:ext cx="17141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Insulin secretion</a:t>
            </a:r>
          </a:p>
        </p:txBody>
      </p:sp>
      <p:sp>
        <p:nvSpPr>
          <p:cNvPr id="9446" name="TextBox 9445">
            <a:extLst>
              <a:ext uri="{FF2B5EF4-FFF2-40B4-BE49-F238E27FC236}">
                <a16:creationId xmlns:a16="http://schemas.microsoft.com/office/drawing/2014/main" id="{2771EAC9-181F-28ED-8FD2-837CB1DF0E0E}"/>
              </a:ext>
            </a:extLst>
          </p:cNvPr>
          <p:cNvSpPr txBox="1"/>
          <p:nvPr/>
        </p:nvSpPr>
        <p:spPr bwMode="auto">
          <a:xfrm>
            <a:off x="6826418" y="3768170"/>
            <a:ext cx="22563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Adipose nutrient uptake</a:t>
            </a:r>
          </a:p>
        </p:txBody>
      </p:sp>
      <p:sp>
        <p:nvSpPr>
          <p:cNvPr id="9447" name="TextBox 9446">
            <a:extLst>
              <a:ext uri="{FF2B5EF4-FFF2-40B4-BE49-F238E27FC236}">
                <a16:creationId xmlns:a16="http://schemas.microsoft.com/office/drawing/2014/main" id="{CD3BD485-D616-98C3-5CD0-1F7B20E8BA99}"/>
              </a:ext>
            </a:extLst>
          </p:cNvPr>
          <p:cNvSpPr txBox="1"/>
          <p:nvPr/>
        </p:nvSpPr>
        <p:spPr bwMode="auto">
          <a:xfrm>
            <a:off x="6940556" y="4278605"/>
            <a:ext cx="1293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823B"/>
                </a:solidFill>
                <a:effectLst/>
                <a:uLnTx/>
                <a:uFillTx/>
                <a:latin typeface="Calibri" panose="020F0502020204030204" pitchFamily="34" charset="0"/>
                <a:ea typeface="+mn-ea"/>
                <a:cs typeface="Arial" panose="020B0604020202020204" pitchFamily="34" charset="0"/>
              </a:rPr>
              <a:t>↓ Liver lipids</a:t>
            </a:r>
          </a:p>
        </p:txBody>
      </p:sp>
      <p:sp>
        <p:nvSpPr>
          <p:cNvPr id="5" name="Oval 4">
            <a:extLst>
              <a:ext uri="{FF2B5EF4-FFF2-40B4-BE49-F238E27FC236}">
                <a16:creationId xmlns:a16="http://schemas.microsoft.com/office/drawing/2014/main" id="{602B8EA8-2992-4A5D-722B-ACBFC62734F7}"/>
              </a:ext>
            </a:extLst>
          </p:cNvPr>
          <p:cNvSpPr/>
          <p:nvPr/>
        </p:nvSpPr>
        <p:spPr bwMode="auto">
          <a:xfrm>
            <a:off x="5053451" y="2960128"/>
            <a:ext cx="1821845" cy="1637186"/>
          </a:xfrm>
          <a:prstGeom prst="ellipse">
            <a:avLst/>
          </a:prstGeom>
          <a:noFill/>
          <a:ln w="63500">
            <a:solidFill>
              <a:srgbClr val="FF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385" name="Group 9384">
            <a:extLst>
              <a:ext uri="{FF2B5EF4-FFF2-40B4-BE49-F238E27FC236}">
                <a16:creationId xmlns:a16="http://schemas.microsoft.com/office/drawing/2014/main" id="{D1578C7B-5D50-51A5-D7D8-74F3D79EA0BA}"/>
              </a:ext>
            </a:extLst>
          </p:cNvPr>
          <p:cNvGrpSpPr/>
          <p:nvPr/>
        </p:nvGrpSpPr>
        <p:grpSpPr>
          <a:xfrm>
            <a:off x="7810002" y="1844139"/>
            <a:ext cx="1595408" cy="1748607"/>
            <a:chOff x="7810002" y="1688197"/>
            <a:chExt cx="1595408" cy="1748607"/>
          </a:xfrm>
        </p:grpSpPr>
        <p:sp>
          <p:nvSpPr>
            <p:cNvPr id="9384" name="Oval 9383">
              <a:extLst>
                <a:ext uri="{FF2B5EF4-FFF2-40B4-BE49-F238E27FC236}">
                  <a16:creationId xmlns:a16="http://schemas.microsoft.com/office/drawing/2014/main" id="{5D92B56C-6CCD-75C7-0F20-2BA33001F25B}"/>
                </a:ext>
              </a:extLst>
            </p:cNvPr>
            <p:cNvSpPr/>
            <p:nvPr/>
          </p:nvSpPr>
          <p:spPr bwMode="auto">
            <a:xfrm>
              <a:off x="7816859" y="1697960"/>
              <a:ext cx="1588551" cy="1588551"/>
            </a:xfrm>
            <a:prstGeom prst="ellipse">
              <a:avLst/>
            </a:prstGeom>
            <a:solidFill>
              <a:schemeClr val="accent5">
                <a:lumMod val="20000"/>
                <a:lumOff val="80000"/>
              </a:schemeClr>
            </a:solidFill>
            <a:ln w="28575">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36" name="Freeform: Shape 9335">
              <a:extLst>
                <a:ext uri="{FF2B5EF4-FFF2-40B4-BE49-F238E27FC236}">
                  <a16:creationId xmlns:a16="http://schemas.microsoft.com/office/drawing/2014/main" id="{924B2A3C-77EC-2862-220C-E1ACC87398B4}"/>
                </a:ext>
              </a:extLst>
            </p:cNvPr>
            <p:cNvSpPr/>
            <p:nvPr/>
          </p:nvSpPr>
          <p:spPr bwMode="auto">
            <a:xfrm>
              <a:off x="7810002" y="2413009"/>
              <a:ext cx="391377" cy="526954"/>
            </a:xfrm>
            <a:custGeom>
              <a:avLst/>
              <a:gdLst>
                <a:gd name="connsiteX0" fmla="*/ 7811 w 391377"/>
                <a:gd name="connsiteY0" fmla="*/ 9997 h 526954"/>
                <a:gd name="connsiteX1" fmla="*/ 134041 w 391377"/>
                <a:gd name="connsiteY1" fmla="*/ 71573 h 526954"/>
                <a:gd name="connsiteX2" fmla="*/ 272587 w 391377"/>
                <a:gd name="connsiteY2" fmla="*/ 93124 h 526954"/>
                <a:gd name="connsiteX3" fmla="*/ 361871 w 391377"/>
                <a:gd name="connsiteY3" fmla="*/ 179330 h 526954"/>
                <a:gd name="connsiteX4" fmla="*/ 389580 w 391377"/>
                <a:gd name="connsiteY4" fmla="*/ 302482 h 526954"/>
                <a:gd name="connsiteX5" fmla="*/ 318768 w 391377"/>
                <a:gd name="connsiteY5" fmla="*/ 450264 h 526954"/>
                <a:gd name="connsiteX6" fmla="*/ 186380 w 391377"/>
                <a:gd name="connsiteY6" fmla="*/ 514918 h 526954"/>
                <a:gd name="connsiteX7" fmla="*/ 130962 w 391377"/>
                <a:gd name="connsiteY7" fmla="*/ 505682 h 526954"/>
                <a:gd name="connsiteX8" fmla="*/ 26284 w 391377"/>
                <a:gd name="connsiteY8" fmla="*/ 305561 h 526954"/>
                <a:gd name="connsiteX9" fmla="*/ 7811 w 391377"/>
                <a:gd name="connsiteY9" fmla="*/ 9997 h 52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1377" h="526954">
                  <a:moveTo>
                    <a:pt x="7811" y="9997"/>
                  </a:moveTo>
                  <a:cubicBezTo>
                    <a:pt x="25770" y="-29001"/>
                    <a:pt x="89912" y="57719"/>
                    <a:pt x="134041" y="71573"/>
                  </a:cubicBezTo>
                  <a:cubicBezTo>
                    <a:pt x="178170" y="85427"/>
                    <a:pt x="234615" y="75165"/>
                    <a:pt x="272587" y="93124"/>
                  </a:cubicBezTo>
                  <a:cubicBezTo>
                    <a:pt x="310559" y="111083"/>
                    <a:pt x="342372" y="144437"/>
                    <a:pt x="361871" y="179330"/>
                  </a:cubicBezTo>
                  <a:cubicBezTo>
                    <a:pt x="381370" y="214223"/>
                    <a:pt x="396764" y="257326"/>
                    <a:pt x="389580" y="302482"/>
                  </a:cubicBezTo>
                  <a:cubicBezTo>
                    <a:pt x="382396" y="347638"/>
                    <a:pt x="352635" y="414858"/>
                    <a:pt x="318768" y="450264"/>
                  </a:cubicBezTo>
                  <a:cubicBezTo>
                    <a:pt x="284901" y="485670"/>
                    <a:pt x="217681" y="505682"/>
                    <a:pt x="186380" y="514918"/>
                  </a:cubicBezTo>
                  <a:cubicBezTo>
                    <a:pt x="155079" y="524154"/>
                    <a:pt x="157645" y="540575"/>
                    <a:pt x="130962" y="505682"/>
                  </a:cubicBezTo>
                  <a:cubicBezTo>
                    <a:pt x="104279" y="470789"/>
                    <a:pt x="46809" y="385610"/>
                    <a:pt x="26284" y="305561"/>
                  </a:cubicBezTo>
                  <a:cubicBezTo>
                    <a:pt x="5759" y="225513"/>
                    <a:pt x="-10148" y="48995"/>
                    <a:pt x="7811" y="9997"/>
                  </a:cubicBezTo>
                  <a:close/>
                </a:path>
              </a:pathLst>
            </a:custGeom>
            <a:solidFill>
              <a:schemeClr val="accent3">
                <a:lumMod val="40000"/>
                <a:lumOff val="60000"/>
              </a:schemeClr>
            </a:solidFill>
            <a:ln w="1270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37" name="Freeform: Shape 9336">
              <a:extLst>
                <a:ext uri="{FF2B5EF4-FFF2-40B4-BE49-F238E27FC236}">
                  <a16:creationId xmlns:a16="http://schemas.microsoft.com/office/drawing/2014/main" id="{F8BDABB2-8F6F-4559-CC59-7CB1B5BFE5E8}"/>
                </a:ext>
              </a:extLst>
            </p:cNvPr>
            <p:cNvSpPr/>
            <p:nvPr/>
          </p:nvSpPr>
          <p:spPr bwMode="auto">
            <a:xfrm>
              <a:off x="8585659" y="1688197"/>
              <a:ext cx="355888" cy="440394"/>
            </a:xfrm>
            <a:custGeom>
              <a:avLst/>
              <a:gdLst>
                <a:gd name="connsiteX0" fmla="*/ 1080 w 355888"/>
                <a:gd name="connsiteY0" fmla="*/ 14373 h 440394"/>
                <a:gd name="connsiteX1" fmla="*/ 56499 w 355888"/>
                <a:gd name="connsiteY1" fmla="*/ 217573 h 440394"/>
                <a:gd name="connsiteX2" fmla="*/ 139626 w 355888"/>
                <a:gd name="connsiteY2" fmla="*/ 368433 h 440394"/>
                <a:gd name="connsiteX3" fmla="*/ 275093 w 355888"/>
                <a:gd name="connsiteY3" fmla="*/ 439245 h 440394"/>
                <a:gd name="connsiteX4" fmla="*/ 352062 w 355888"/>
                <a:gd name="connsiteY4" fmla="*/ 316094 h 440394"/>
                <a:gd name="connsiteX5" fmla="*/ 342826 w 355888"/>
                <a:gd name="connsiteY5" fmla="*/ 171391 h 440394"/>
                <a:gd name="connsiteX6" fmla="*/ 330511 w 355888"/>
                <a:gd name="connsiteY6" fmla="*/ 75948 h 440394"/>
                <a:gd name="connsiteX7" fmla="*/ 105759 w 355888"/>
                <a:gd name="connsiteY7" fmla="*/ 23609 h 440394"/>
                <a:gd name="connsiteX8" fmla="*/ 1080 w 355888"/>
                <a:gd name="connsiteY8" fmla="*/ 14373 h 440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888" h="440394">
                  <a:moveTo>
                    <a:pt x="1080" y="14373"/>
                  </a:moveTo>
                  <a:cubicBezTo>
                    <a:pt x="-7130" y="46700"/>
                    <a:pt x="33408" y="158563"/>
                    <a:pt x="56499" y="217573"/>
                  </a:cubicBezTo>
                  <a:cubicBezTo>
                    <a:pt x="79590" y="276583"/>
                    <a:pt x="103194" y="331488"/>
                    <a:pt x="139626" y="368433"/>
                  </a:cubicBezTo>
                  <a:cubicBezTo>
                    <a:pt x="176058" y="405378"/>
                    <a:pt x="239687" y="447968"/>
                    <a:pt x="275093" y="439245"/>
                  </a:cubicBezTo>
                  <a:cubicBezTo>
                    <a:pt x="310499" y="430522"/>
                    <a:pt x="340773" y="360736"/>
                    <a:pt x="352062" y="316094"/>
                  </a:cubicBezTo>
                  <a:cubicBezTo>
                    <a:pt x="363351" y="271452"/>
                    <a:pt x="346418" y="211415"/>
                    <a:pt x="342826" y="171391"/>
                  </a:cubicBezTo>
                  <a:cubicBezTo>
                    <a:pt x="339234" y="131367"/>
                    <a:pt x="370022" y="100578"/>
                    <a:pt x="330511" y="75948"/>
                  </a:cubicBezTo>
                  <a:cubicBezTo>
                    <a:pt x="291000" y="51318"/>
                    <a:pt x="160151" y="34385"/>
                    <a:pt x="105759" y="23609"/>
                  </a:cubicBezTo>
                  <a:cubicBezTo>
                    <a:pt x="51367" y="12833"/>
                    <a:pt x="9290" y="-17954"/>
                    <a:pt x="1080" y="14373"/>
                  </a:cubicBezTo>
                  <a:close/>
                </a:path>
              </a:pathLst>
            </a:custGeom>
            <a:solidFill>
              <a:schemeClr val="accent3">
                <a:lumMod val="40000"/>
                <a:lumOff val="60000"/>
              </a:schemeClr>
            </a:solidFill>
            <a:ln w="1270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09" name="Freeform: Shape 9308">
              <a:extLst>
                <a:ext uri="{FF2B5EF4-FFF2-40B4-BE49-F238E27FC236}">
                  <a16:creationId xmlns:a16="http://schemas.microsoft.com/office/drawing/2014/main" id="{C0D01490-6D2D-BFCF-3513-6A0E9319A898}"/>
                </a:ext>
              </a:extLst>
            </p:cNvPr>
            <p:cNvSpPr/>
            <p:nvPr/>
          </p:nvSpPr>
          <p:spPr bwMode="auto">
            <a:xfrm>
              <a:off x="8171431" y="1840907"/>
              <a:ext cx="635142" cy="851286"/>
            </a:xfrm>
            <a:custGeom>
              <a:avLst/>
              <a:gdLst>
                <a:gd name="connsiteX0" fmla="*/ 27783 w 635142"/>
                <a:gd name="connsiteY0" fmla="*/ 563948 h 851286"/>
                <a:gd name="connsiteX1" fmla="*/ 101674 w 635142"/>
                <a:gd name="connsiteY1" fmla="*/ 480821 h 851286"/>
                <a:gd name="connsiteX2" fmla="*/ 126305 w 635142"/>
                <a:gd name="connsiteY2" fmla="*/ 274542 h 851286"/>
                <a:gd name="connsiteX3" fmla="*/ 95517 w 635142"/>
                <a:gd name="connsiteY3" fmla="*/ 105209 h 851286"/>
                <a:gd name="connsiteX4" fmla="*/ 132462 w 635142"/>
                <a:gd name="connsiteY4" fmla="*/ 22082 h 851286"/>
                <a:gd name="connsiteX5" fmla="*/ 329505 w 635142"/>
                <a:gd name="connsiteY5" fmla="*/ 3609 h 851286"/>
                <a:gd name="connsiteX6" fmla="*/ 511153 w 635142"/>
                <a:gd name="connsiteY6" fmla="*/ 80579 h 851286"/>
                <a:gd name="connsiteX7" fmla="*/ 631226 w 635142"/>
                <a:gd name="connsiteY7" fmla="*/ 283779 h 851286"/>
                <a:gd name="connsiteX8" fmla="*/ 600438 w 635142"/>
                <a:gd name="connsiteY8" fmla="*/ 502373 h 851286"/>
                <a:gd name="connsiteX9" fmla="*/ 545020 w 635142"/>
                <a:gd name="connsiteY9" fmla="*/ 640918 h 851286"/>
                <a:gd name="connsiteX10" fmla="*/ 372608 w 635142"/>
                <a:gd name="connsiteY10" fmla="*/ 816409 h 851286"/>
                <a:gd name="connsiteX11" fmla="*/ 206353 w 635142"/>
                <a:gd name="connsiteY11" fmla="*/ 850276 h 851286"/>
                <a:gd name="connsiteX12" fmla="*/ 83202 w 635142"/>
                <a:gd name="connsiteY12" fmla="*/ 797936 h 851286"/>
                <a:gd name="connsiteX13" fmla="*/ 3153 w 635142"/>
                <a:gd name="connsiteY13" fmla="*/ 640918 h 851286"/>
                <a:gd name="connsiteX14" fmla="*/ 27783 w 635142"/>
                <a:gd name="connsiteY14" fmla="*/ 563948 h 85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35142" h="851286">
                  <a:moveTo>
                    <a:pt x="27783" y="563948"/>
                  </a:moveTo>
                  <a:cubicBezTo>
                    <a:pt x="44203" y="537265"/>
                    <a:pt x="85254" y="529055"/>
                    <a:pt x="101674" y="480821"/>
                  </a:cubicBezTo>
                  <a:cubicBezTo>
                    <a:pt x="118094" y="432587"/>
                    <a:pt x="127331" y="337144"/>
                    <a:pt x="126305" y="274542"/>
                  </a:cubicBezTo>
                  <a:cubicBezTo>
                    <a:pt x="125279" y="211940"/>
                    <a:pt x="94491" y="147286"/>
                    <a:pt x="95517" y="105209"/>
                  </a:cubicBezTo>
                  <a:cubicBezTo>
                    <a:pt x="96543" y="63132"/>
                    <a:pt x="93464" y="39015"/>
                    <a:pt x="132462" y="22082"/>
                  </a:cubicBezTo>
                  <a:cubicBezTo>
                    <a:pt x="171460" y="5149"/>
                    <a:pt x="266390" y="-6141"/>
                    <a:pt x="329505" y="3609"/>
                  </a:cubicBezTo>
                  <a:cubicBezTo>
                    <a:pt x="392620" y="13358"/>
                    <a:pt x="460866" y="33884"/>
                    <a:pt x="511153" y="80579"/>
                  </a:cubicBezTo>
                  <a:cubicBezTo>
                    <a:pt x="561440" y="127274"/>
                    <a:pt x="616345" y="213480"/>
                    <a:pt x="631226" y="283779"/>
                  </a:cubicBezTo>
                  <a:cubicBezTo>
                    <a:pt x="646107" y="354078"/>
                    <a:pt x="614806" y="442850"/>
                    <a:pt x="600438" y="502373"/>
                  </a:cubicBezTo>
                  <a:cubicBezTo>
                    <a:pt x="586070" y="561896"/>
                    <a:pt x="582992" y="588579"/>
                    <a:pt x="545020" y="640918"/>
                  </a:cubicBezTo>
                  <a:cubicBezTo>
                    <a:pt x="507048" y="693257"/>
                    <a:pt x="429053" y="781516"/>
                    <a:pt x="372608" y="816409"/>
                  </a:cubicBezTo>
                  <a:cubicBezTo>
                    <a:pt x="316163" y="851302"/>
                    <a:pt x="254587" y="853355"/>
                    <a:pt x="206353" y="850276"/>
                  </a:cubicBezTo>
                  <a:cubicBezTo>
                    <a:pt x="158119" y="847197"/>
                    <a:pt x="117069" y="832829"/>
                    <a:pt x="83202" y="797936"/>
                  </a:cubicBezTo>
                  <a:cubicBezTo>
                    <a:pt x="49335" y="763043"/>
                    <a:pt x="13929" y="679403"/>
                    <a:pt x="3153" y="640918"/>
                  </a:cubicBezTo>
                  <a:cubicBezTo>
                    <a:pt x="-7623" y="602433"/>
                    <a:pt x="11363" y="590631"/>
                    <a:pt x="27783" y="563948"/>
                  </a:cubicBezTo>
                  <a:close/>
                </a:path>
              </a:pathLst>
            </a:custGeom>
            <a:solidFill>
              <a:schemeClr val="accent2">
                <a:lumMod val="60000"/>
                <a:lumOff val="40000"/>
              </a:schemeClr>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0" name="Freeform: Shape 9309">
              <a:extLst>
                <a:ext uri="{FF2B5EF4-FFF2-40B4-BE49-F238E27FC236}">
                  <a16:creationId xmlns:a16="http://schemas.microsoft.com/office/drawing/2014/main" id="{7F36CB8B-362A-B1FA-FC19-EF4CB13C9B7E}"/>
                </a:ext>
              </a:extLst>
            </p:cNvPr>
            <p:cNvSpPr/>
            <p:nvPr/>
          </p:nvSpPr>
          <p:spPr bwMode="auto">
            <a:xfrm>
              <a:off x="8360298" y="2083142"/>
              <a:ext cx="237589" cy="333730"/>
            </a:xfrm>
            <a:custGeom>
              <a:avLst/>
              <a:gdLst>
                <a:gd name="connsiteX0" fmla="*/ 1540 w 237589"/>
                <a:gd name="connsiteY0" fmla="*/ 225158 h 333730"/>
                <a:gd name="connsiteX1" fmla="*/ 44643 w 237589"/>
                <a:gd name="connsiteY1" fmla="*/ 40430 h 333730"/>
                <a:gd name="connsiteX2" fmla="*/ 152401 w 237589"/>
                <a:gd name="connsiteY2" fmla="*/ 406 h 333730"/>
                <a:gd name="connsiteX3" fmla="*/ 226292 w 237589"/>
                <a:gd name="connsiteY3" fmla="*/ 52746 h 333730"/>
                <a:gd name="connsiteX4" fmla="*/ 229371 w 237589"/>
                <a:gd name="connsiteY4" fmla="*/ 215921 h 333730"/>
                <a:gd name="connsiteX5" fmla="*/ 149322 w 237589"/>
                <a:gd name="connsiteY5" fmla="*/ 329837 h 333730"/>
                <a:gd name="connsiteX6" fmla="*/ 23092 w 237589"/>
                <a:gd name="connsiteY6" fmla="*/ 299049 h 333730"/>
                <a:gd name="connsiteX7" fmla="*/ 1540 w 237589"/>
                <a:gd name="connsiteY7" fmla="*/ 225158 h 333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589" h="333730">
                  <a:moveTo>
                    <a:pt x="1540" y="225158"/>
                  </a:moveTo>
                  <a:cubicBezTo>
                    <a:pt x="5132" y="182055"/>
                    <a:pt x="19500" y="77889"/>
                    <a:pt x="44643" y="40430"/>
                  </a:cubicBezTo>
                  <a:cubicBezTo>
                    <a:pt x="69786" y="2971"/>
                    <a:pt x="122126" y="-1647"/>
                    <a:pt x="152401" y="406"/>
                  </a:cubicBezTo>
                  <a:cubicBezTo>
                    <a:pt x="182676" y="2459"/>
                    <a:pt x="213464" y="16827"/>
                    <a:pt x="226292" y="52746"/>
                  </a:cubicBezTo>
                  <a:cubicBezTo>
                    <a:pt x="239120" y="88665"/>
                    <a:pt x="242199" y="169739"/>
                    <a:pt x="229371" y="215921"/>
                  </a:cubicBezTo>
                  <a:cubicBezTo>
                    <a:pt x="216543" y="262103"/>
                    <a:pt x="183702" y="315982"/>
                    <a:pt x="149322" y="329837"/>
                  </a:cubicBezTo>
                  <a:cubicBezTo>
                    <a:pt x="114942" y="343692"/>
                    <a:pt x="47209" y="317522"/>
                    <a:pt x="23092" y="299049"/>
                  </a:cubicBezTo>
                  <a:cubicBezTo>
                    <a:pt x="-1025" y="280576"/>
                    <a:pt x="-2052" y="268261"/>
                    <a:pt x="1540" y="225158"/>
                  </a:cubicBezTo>
                  <a:close/>
                </a:path>
              </a:pathLst>
            </a:cu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315" name="Group 9314">
              <a:extLst>
                <a:ext uri="{FF2B5EF4-FFF2-40B4-BE49-F238E27FC236}">
                  <a16:creationId xmlns:a16="http://schemas.microsoft.com/office/drawing/2014/main" id="{2CDA814F-9A8A-B0F7-C4AE-2111F3AC307C}"/>
                </a:ext>
              </a:extLst>
            </p:cNvPr>
            <p:cNvGrpSpPr/>
            <p:nvPr/>
          </p:nvGrpSpPr>
          <p:grpSpPr>
            <a:xfrm>
              <a:off x="8610034" y="2041160"/>
              <a:ext cx="173682" cy="173682"/>
              <a:chOff x="9614068" y="2256309"/>
              <a:chExt cx="173682" cy="173682"/>
            </a:xfrm>
          </p:grpSpPr>
          <p:sp>
            <p:nvSpPr>
              <p:cNvPr id="9311" name="Oval 9310">
                <a:extLst>
                  <a:ext uri="{FF2B5EF4-FFF2-40B4-BE49-F238E27FC236}">
                    <a16:creationId xmlns:a16="http://schemas.microsoft.com/office/drawing/2014/main" id="{73E10B5C-FE43-5EE5-924A-428F5FB51828}"/>
                  </a:ext>
                </a:extLst>
              </p:cNvPr>
              <p:cNvSpPr/>
              <p:nvPr/>
            </p:nvSpPr>
            <p:spPr bwMode="auto">
              <a:xfrm>
                <a:off x="9614068" y="2256309"/>
                <a:ext cx="173682" cy="173682"/>
              </a:xfrm>
              <a:prstGeom prst="ellipse">
                <a:avLst/>
              </a:prstGeom>
              <a:solidFill>
                <a:schemeClr val="accent2">
                  <a:lumMod val="20000"/>
                  <a:lumOff val="80000"/>
                </a:schemeClr>
              </a:solid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2" name="Oval 9311">
                <a:extLst>
                  <a:ext uri="{FF2B5EF4-FFF2-40B4-BE49-F238E27FC236}">
                    <a16:creationId xmlns:a16="http://schemas.microsoft.com/office/drawing/2014/main" id="{91B0B533-92BB-F54E-C2C1-C3E256A249E9}"/>
                  </a:ext>
                </a:extLst>
              </p:cNvPr>
              <p:cNvSpPr/>
              <p:nvPr/>
            </p:nvSpPr>
            <p:spPr bwMode="auto">
              <a:xfrm>
                <a:off x="9655190" y="2287164"/>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3" name="Oval 9312">
                <a:extLst>
                  <a:ext uri="{FF2B5EF4-FFF2-40B4-BE49-F238E27FC236}">
                    <a16:creationId xmlns:a16="http://schemas.microsoft.com/office/drawing/2014/main" id="{1521F267-D0DD-FDB2-EED8-89FD7CCB7A8E}"/>
                  </a:ext>
                </a:extLst>
              </p:cNvPr>
              <p:cNvSpPr/>
              <p:nvPr/>
            </p:nvSpPr>
            <p:spPr bwMode="auto">
              <a:xfrm>
                <a:off x="9667337" y="2341479"/>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4" name="Oval 9313">
                <a:extLst>
                  <a:ext uri="{FF2B5EF4-FFF2-40B4-BE49-F238E27FC236}">
                    <a16:creationId xmlns:a16="http://schemas.microsoft.com/office/drawing/2014/main" id="{61F38B47-6C83-4C56-B188-B0EE4F1B2F99}"/>
                  </a:ext>
                </a:extLst>
              </p:cNvPr>
              <p:cNvSpPr/>
              <p:nvPr/>
            </p:nvSpPr>
            <p:spPr bwMode="auto">
              <a:xfrm>
                <a:off x="9713739" y="2310444"/>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316" name="Group 9315">
              <a:extLst>
                <a:ext uri="{FF2B5EF4-FFF2-40B4-BE49-F238E27FC236}">
                  <a16:creationId xmlns:a16="http://schemas.microsoft.com/office/drawing/2014/main" id="{870B1D70-AC78-7EFF-CCA1-3587C8F82F1B}"/>
                </a:ext>
              </a:extLst>
            </p:cNvPr>
            <p:cNvGrpSpPr/>
            <p:nvPr/>
          </p:nvGrpSpPr>
          <p:grpSpPr>
            <a:xfrm>
              <a:off x="8285418" y="2460523"/>
              <a:ext cx="173682" cy="173682"/>
              <a:chOff x="9614068" y="2256309"/>
              <a:chExt cx="173682" cy="173682"/>
            </a:xfrm>
          </p:grpSpPr>
          <p:sp>
            <p:nvSpPr>
              <p:cNvPr id="9317" name="Oval 9316">
                <a:extLst>
                  <a:ext uri="{FF2B5EF4-FFF2-40B4-BE49-F238E27FC236}">
                    <a16:creationId xmlns:a16="http://schemas.microsoft.com/office/drawing/2014/main" id="{6FFFCEB8-9AC6-CBB4-FD86-D555C9F551D4}"/>
                  </a:ext>
                </a:extLst>
              </p:cNvPr>
              <p:cNvSpPr/>
              <p:nvPr/>
            </p:nvSpPr>
            <p:spPr bwMode="auto">
              <a:xfrm>
                <a:off x="9614068" y="2256309"/>
                <a:ext cx="173682" cy="173682"/>
              </a:xfrm>
              <a:prstGeom prst="ellipse">
                <a:avLst/>
              </a:prstGeom>
              <a:solidFill>
                <a:schemeClr val="accent2">
                  <a:lumMod val="20000"/>
                  <a:lumOff val="80000"/>
                </a:schemeClr>
              </a:solid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8" name="Oval 9317">
                <a:extLst>
                  <a:ext uri="{FF2B5EF4-FFF2-40B4-BE49-F238E27FC236}">
                    <a16:creationId xmlns:a16="http://schemas.microsoft.com/office/drawing/2014/main" id="{8B584626-5EEC-84F0-E736-85A5CA8A9AA1}"/>
                  </a:ext>
                </a:extLst>
              </p:cNvPr>
              <p:cNvSpPr/>
              <p:nvPr/>
            </p:nvSpPr>
            <p:spPr bwMode="auto">
              <a:xfrm>
                <a:off x="9655190" y="2287164"/>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9" name="Oval 9318">
                <a:extLst>
                  <a:ext uri="{FF2B5EF4-FFF2-40B4-BE49-F238E27FC236}">
                    <a16:creationId xmlns:a16="http://schemas.microsoft.com/office/drawing/2014/main" id="{92106C07-EC36-F32A-2AEF-C5079491C33D}"/>
                  </a:ext>
                </a:extLst>
              </p:cNvPr>
              <p:cNvSpPr/>
              <p:nvPr/>
            </p:nvSpPr>
            <p:spPr bwMode="auto">
              <a:xfrm>
                <a:off x="9667337" y="2341479"/>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20" name="Oval 9319">
                <a:extLst>
                  <a:ext uri="{FF2B5EF4-FFF2-40B4-BE49-F238E27FC236}">
                    <a16:creationId xmlns:a16="http://schemas.microsoft.com/office/drawing/2014/main" id="{D8B23F3E-D920-73EC-0BD5-481032BCA845}"/>
                  </a:ext>
                </a:extLst>
              </p:cNvPr>
              <p:cNvSpPr/>
              <p:nvPr/>
            </p:nvSpPr>
            <p:spPr bwMode="auto">
              <a:xfrm>
                <a:off x="9713739" y="2310444"/>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321" name="Group 9320">
              <a:extLst>
                <a:ext uri="{FF2B5EF4-FFF2-40B4-BE49-F238E27FC236}">
                  <a16:creationId xmlns:a16="http://schemas.microsoft.com/office/drawing/2014/main" id="{3A36E899-B674-429F-81BD-58C0A432DBD3}"/>
                </a:ext>
              </a:extLst>
            </p:cNvPr>
            <p:cNvGrpSpPr/>
            <p:nvPr/>
          </p:nvGrpSpPr>
          <p:grpSpPr>
            <a:xfrm>
              <a:off x="8545995" y="2365750"/>
              <a:ext cx="185829" cy="186526"/>
              <a:chOff x="9614068" y="2256309"/>
              <a:chExt cx="185829" cy="186526"/>
            </a:xfrm>
          </p:grpSpPr>
          <p:sp>
            <p:nvSpPr>
              <p:cNvPr id="9322" name="Oval 9321">
                <a:extLst>
                  <a:ext uri="{FF2B5EF4-FFF2-40B4-BE49-F238E27FC236}">
                    <a16:creationId xmlns:a16="http://schemas.microsoft.com/office/drawing/2014/main" id="{45FD39A5-6CD9-ADEF-75C4-9614865A4688}"/>
                  </a:ext>
                </a:extLst>
              </p:cNvPr>
              <p:cNvSpPr/>
              <p:nvPr/>
            </p:nvSpPr>
            <p:spPr bwMode="auto">
              <a:xfrm>
                <a:off x="9614068" y="2256309"/>
                <a:ext cx="173682" cy="173682"/>
              </a:xfrm>
              <a:prstGeom prst="ellipse">
                <a:avLst/>
              </a:prstGeom>
              <a:solidFill>
                <a:schemeClr val="accent2">
                  <a:lumMod val="20000"/>
                  <a:lumOff val="80000"/>
                </a:schemeClr>
              </a:solid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23" name="Oval 9322">
                <a:extLst>
                  <a:ext uri="{FF2B5EF4-FFF2-40B4-BE49-F238E27FC236}">
                    <a16:creationId xmlns:a16="http://schemas.microsoft.com/office/drawing/2014/main" id="{583BDFAC-126F-E8DC-566B-1E5671275F1B}"/>
                  </a:ext>
                </a:extLst>
              </p:cNvPr>
              <p:cNvSpPr/>
              <p:nvPr/>
            </p:nvSpPr>
            <p:spPr bwMode="auto">
              <a:xfrm>
                <a:off x="9655190" y="2287164"/>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24" name="Oval 9323">
                <a:extLst>
                  <a:ext uri="{FF2B5EF4-FFF2-40B4-BE49-F238E27FC236}">
                    <a16:creationId xmlns:a16="http://schemas.microsoft.com/office/drawing/2014/main" id="{207BD497-0AF3-0181-FF64-6A75393E7137}"/>
                  </a:ext>
                </a:extLst>
              </p:cNvPr>
              <p:cNvSpPr/>
              <p:nvPr/>
            </p:nvSpPr>
            <p:spPr bwMode="auto">
              <a:xfrm>
                <a:off x="9667337" y="2341479"/>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25" name="Oval 9324">
                <a:extLst>
                  <a:ext uri="{FF2B5EF4-FFF2-40B4-BE49-F238E27FC236}">
                    <a16:creationId xmlns:a16="http://schemas.microsoft.com/office/drawing/2014/main" id="{C79CF366-26BA-C617-C1EC-759FFF723BBA}"/>
                  </a:ext>
                </a:extLst>
              </p:cNvPr>
              <p:cNvSpPr/>
              <p:nvPr/>
            </p:nvSpPr>
            <p:spPr bwMode="auto">
              <a:xfrm>
                <a:off x="9738999" y="2381937"/>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329" name="Group 9328">
              <a:extLst>
                <a:ext uri="{FF2B5EF4-FFF2-40B4-BE49-F238E27FC236}">
                  <a16:creationId xmlns:a16="http://schemas.microsoft.com/office/drawing/2014/main" id="{74F8D574-5C86-865C-F03A-598AC465AE0C}"/>
                </a:ext>
              </a:extLst>
            </p:cNvPr>
            <p:cNvGrpSpPr/>
            <p:nvPr/>
          </p:nvGrpSpPr>
          <p:grpSpPr>
            <a:xfrm rot="5975466">
              <a:off x="8693632" y="2244449"/>
              <a:ext cx="156767" cy="178555"/>
              <a:chOff x="2923104" y="3174171"/>
              <a:chExt cx="156767" cy="178555"/>
            </a:xfrm>
          </p:grpSpPr>
          <p:sp>
            <p:nvSpPr>
              <p:cNvPr id="9326" name="Freeform: Shape 9325">
                <a:extLst>
                  <a:ext uri="{FF2B5EF4-FFF2-40B4-BE49-F238E27FC236}">
                    <a16:creationId xmlns:a16="http://schemas.microsoft.com/office/drawing/2014/main" id="{B0A38B5A-63DB-3C37-3FFE-C7DE6AD8CD4C}"/>
                  </a:ext>
                </a:extLst>
              </p:cNvPr>
              <p:cNvSpPr/>
              <p:nvPr/>
            </p:nvSpPr>
            <p:spPr bwMode="auto">
              <a:xfrm>
                <a:off x="2923104" y="3174171"/>
                <a:ext cx="77349" cy="118294"/>
              </a:xfrm>
              <a:custGeom>
                <a:avLst/>
                <a:gdLst>
                  <a:gd name="connsiteX0" fmla="*/ 176242 w 558691"/>
                  <a:gd name="connsiteY0" fmla="*/ 10371 h 574487"/>
                  <a:gd name="connsiteX1" fmla="*/ 58031 w 558691"/>
                  <a:gd name="connsiteY1" fmla="*/ 10371 h 574487"/>
                  <a:gd name="connsiteX2" fmla="*/ 33693 w 558691"/>
                  <a:gd name="connsiteY2" fmla="*/ 118152 h 574487"/>
                  <a:gd name="connsiteX3" fmla="*/ 2402 w 558691"/>
                  <a:gd name="connsiteY3" fmla="*/ 483216 h 574487"/>
                  <a:gd name="connsiteX4" fmla="*/ 103229 w 558691"/>
                  <a:gd name="connsiteY4" fmla="*/ 514508 h 574487"/>
                  <a:gd name="connsiteX5" fmla="*/ 162335 w 558691"/>
                  <a:gd name="connsiteY5" fmla="*/ 212025 h 574487"/>
                  <a:gd name="connsiteX6" fmla="*/ 190149 w 558691"/>
                  <a:gd name="connsiteY6" fmla="*/ 128582 h 574487"/>
                  <a:gd name="connsiteX7" fmla="*/ 231871 w 558691"/>
                  <a:gd name="connsiteY7" fmla="*/ 118152 h 574487"/>
                  <a:gd name="connsiteX8" fmla="*/ 231871 w 558691"/>
                  <a:gd name="connsiteY8" fmla="*/ 118152 h 574487"/>
                  <a:gd name="connsiteX9" fmla="*/ 277069 w 558691"/>
                  <a:gd name="connsiteY9" fmla="*/ 180734 h 574487"/>
                  <a:gd name="connsiteX10" fmla="*/ 245778 w 558691"/>
                  <a:gd name="connsiteY10" fmla="*/ 531892 h 574487"/>
                  <a:gd name="connsiteX11" fmla="*/ 363989 w 558691"/>
                  <a:gd name="connsiteY11" fmla="*/ 535368 h 574487"/>
                  <a:gd name="connsiteX12" fmla="*/ 426572 w 558691"/>
                  <a:gd name="connsiteY12" fmla="*/ 232886 h 574487"/>
                  <a:gd name="connsiteX13" fmla="*/ 489154 w 558691"/>
                  <a:gd name="connsiteY13" fmla="*/ 114675 h 574487"/>
                  <a:gd name="connsiteX14" fmla="*/ 558691 w 558691"/>
                  <a:gd name="connsiteY14" fmla="*/ 142489 h 574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8691" h="574487">
                    <a:moveTo>
                      <a:pt x="176242" y="10371"/>
                    </a:moveTo>
                    <a:cubicBezTo>
                      <a:pt x="129015" y="1389"/>
                      <a:pt x="81789" y="-7593"/>
                      <a:pt x="58031" y="10371"/>
                    </a:cubicBezTo>
                    <a:cubicBezTo>
                      <a:pt x="34273" y="28335"/>
                      <a:pt x="42965" y="39344"/>
                      <a:pt x="33693" y="118152"/>
                    </a:cubicBezTo>
                    <a:cubicBezTo>
                      <a:pt x="24421" y="196960"/>
                      <a:pt x="-9187" y="417157"/>
                      <a:pt x="2402" y="483216"/>
                    </a:cubicBezTo>
                    <a:cubicBezTo>
                      <a:pt x="13991" y="549275"/>
                      <a:pt x="76573" y="559707"/>
                      <a:pt x="103229" y="514508"/>
                    </a:cubicBezTo>
                    <a:cubicBezTo>
                      <a:pt x="129884" y="469310"/>
                      <a:pt x="147848" y="276346"/>
                      <a:pt x="162335" y="212025"/>
                    </a:cubicBezTo>
                    <a:cubicBezTo>
                      <a:pt x="176822" y="147704"/>
                      <a:pt x="178560" y="144228"/>
                      <a:pt x="190149" y="128582"/>
                    </a:cubicBezTo>
                    <a:cubicBezTo>
                      <a:pt x="201738" y="112936"/>
                      <a:pt x="231871" y="118152"/>
                      <a:pt x="231871" y="118152"/>
                    </a:cubicBezTo>
                    <a:lnTo>
                      <a:pt x="231871" y="118152"/>
                    </a:lnTo>
                    <a:cubicBezTo>
                      <a:pt x="239404" y="128582"/>
                      <a:pt x="274751" y="111777"/>
                      <a:pt x="277069" y="180734"/>
                    </a:cubicBezTo>
                    <a:cubicBezTo>
                      <a:pt x="279387" y="249691"/>
                      <a:pt x="231291" y="472786"/>
                      <a:pt x="245778" y="531892"/>
                    </a:cubicBezTo>
                    <a:cubicBezTo>
                      <a:pt x="260265" y="590998"/>
                      <a:pt x="333857" y="585202"/>
                      <a:pt x="363989" y="535368"/>
                    </a:cubicBezTo>
                    <a:cubicBezTo>
                      <a:pt x="394121" y="485534"/>
                      <a:pt x="405711" y="303001"/>
                      <a:pt x="426572" y="232886"/>
                    </a:cubicBezTo>
                    <a:cubicBezTo>
                      <a:pt x="447433" y="162771"/>
                      <a:pt x="467134" y="129741"/>
                      <a:pt x="489154" y="114675"/>
                    </a:cubicBezTo>
                    <a:cubicBezTo>
                      <a:pt x="511174" y="99609"/>
                      <a:pt x="534932" y="121049"/>
                      <a:pt x="558691" y="142489"/>
                    </a:cubicBezTo>
                  </a:path>
                </a:pathLst>
              </a:custGeom>
              <a:noFill/>
              <a:ln w="1270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27" name="Freeform: Shape 9326">
                <a:extLst>
                  <a:ext uri="{FF2B5EF4-FFF2-40B4-BE49-F238E27FC236}">
                    <a16:creationId xmlns:a16="http://schemas.microsoft.com/office/drawing/2014/main" id="{4168FF03-7FAB-B3CA-4A3B-D05460E4B23E}"/>
                  </a:ext>
                </a:extLst>
              </p:cNvPr>
              <p:cNvSpPr/>
              <p:nvPr/>
            </p:nvSpPr>
            <p:spPr bwMode="auto">
              <a:xfrm>
                <a:off x="2996377" y="3200717"/>
                <a:ext cx="77349" cy="116158"/>
              </a:xfrm>
              <a:custGeom>
                <a:avLst/>
                <a:gdLst>
                  <a:gd name="connsiteX0" fmla="*/ 176242 w 558691"/>
                  <a:gd name="connsiteY0" fmla="*/ 10371 h 574487"/>
                  <a:gd name="connsiteX1" fmla="*/ 58031 w 558691"/>
                  <a:gd name="connsiteY1" fmla="*/ 10371 h 574487"/>
                  <a:gd name="connsiteX2" fmla="*/ 33693 w 558691"/>
                  <a:gd name="connsiteY2" fmla="*/ 118152 h 574487"/>
                  <a:gd name="connsiteX3" fmla="*/ 2402 w 558691"/>
                  <a:gd name="connsiteY3" fmla="*/ 483216 h 574487"/>
                  <a:gd name="connsiteX4" fmla="*/ 103229 w 558691"/>
                  <a:gd name="connsiteY4" fmla="*/ 514508 h 574487"/>
                  <a:gd name="connsiteX5" fmla="*/ 162335 w 558691"/>
                  <a:gd name="connsiteY5" fmla="*/ 212025 h 574487"/>
                  <a:gd name="connsiteX6" fmla="*/ 190149 w 558691"/>
                  <a:gd name="connsiteY6" fmla="*/ 128582 h 574487"/>
                  <a:gd name="connsiteX7" fmla="*/ 231871 w 558691"/>
                  <a:gd name="connsiteY7" fmla="*/ 118152 h 574487"/>
                  <a:gd name="connsiteX8" fmla="*/ 231871 w 558691"/>
                  <a:gd name="connsiteY8" fmla="*/ 118152 h 574487"/>
                  <a:gd name="connsiteX9" fmla="*/ 277069 w 558691"/>
                  <a:gd name="connsiteY9" fmla="*/ 180734 h 574487"/>
                  <a:gd name="connsiteX10" fmla="*/ 245778 w 558691"/>
                  <a:gd name="connsiteY10" fmla="*/ 531892 h 574487"/>
                  <a:gd name="connsiteX11" fmla="*/ 363989 w 558691"/>
                  <a:gd name="connsiteY11" fmla="*/ 535368 h 574487"/>
                  <a:gd name="connsiteX12" fmla="*/ 426572 w 558691"/>
                  <a:gd name="connsiteY12" fmla="*/ 232886 h 574487"/>
                  <a:gd name="connsiteX13" fmla="*/ 489154 w 558691"/>
                  <a:gd name="connsiteY13" fmla="*/ 114675 h 574487"/>
                  <a:gd name="connsiteX14" fmla="*/ 558691 w 558691"/>
                  <a:gd name="connsiteY14" fmla="*/ 142489 h 574487"/>
                  <a:gd name="connsiteX0" fmla="*/ 58031 w 558691"/>
                  <a:gd name="connsiteY0" fmla="*/ -1 h 564115"/>
                  <a:gd name="connsiteX1" fmla="*/ 33693 w 558691"/>
                  <a:gd name="connsiteY1" fmla="*/ 107780 h 564115"/>
                  <a:gd name="connsiteX2" fmla="*/ 2402 w 558691"/>
                  <a:gd name="connsiteY2" fmla="*/ 472844 h 564115"/>
                  <a:gd name="connsiteX3" fmla="*/ 103229 w 558691"/>
                  <a:gd name="connsiteY3" fmla="*/ 504136 h 564115"/>
                  <a:gd name="connsiteX4" fmla="*/ 162335 w 558691"/>
                  <a:gd name="connsiteY4" fmla="*/ 201653 h 564115"/>
                  <a:gd name="connsiteX5" fmla="*/ 190149 w 558691"/>
                  <a:gd name="connsiteY5" fmla="*/ 118210 h 564115"/>
                  <a:gd name="connsiteX6" fmla="*/ 231871 w 558691"/>
                  <a:gd name="connsiteY6" fmla="*/ 107780 h 564115"/>
                  <a:gd name="connsiteX7" fmla="*/ 231871 w 558691"/>
                  <a:gd name="connsiteY7" fmla="*/ 107780 h 564115"/>
                  <a:gd name="connsiteX8" fmla="*/ 277069 w 558691"/>
                  <a:gd name="connsiteY8" fmla="*/ 170362 h 564115"/>
                  <a:gd name="connsiteX9" fmla="*/ 245778 w 558691"/>
                  <a:gd name="connsiteY9" fmla="*/ 521520 h 564115"/>
                  <a:gd name="connsiteX10" fmla="*/ 363989 w 558691"/>
                  <a:gd name="connsiteY10" fmla="*/ 524996 h 564115"/>
                  <a:gd name="connsiteX11" fmla="*/ 426572 w 558691"/>
                  <a:gd name="connsiteY11" fmla="*/ 222514 h 564115"/>
                  <a:gd name="connsiteX12" fmla="*/ 489154 w 558691"/>
                  <a:gd name="connsiteY12" fmla="*/ 104303 h 564115"/>
                  <a:gd name="connsiteX13" fmla="*/ 558691 w 558691"/>
                  <a:gd name="connsiteY13" fmla="*/ 132117 h 564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8691" h="564115">
                    <a:moveTo>
                      <a:pt x="58031" y="-1"/>
                    </a:moveTo>
                    <a:cubicBezTo>
                      <a:pt x="34273" y="17963"/>
                      <a:pt x="42965" y="28972"/>
                      <a:pt x="33693" y="107780"/>
                    </a:cubicBezTo>
                    <a:cubicBezTo>
                      <a:pt x="24421" y="186588"/>
                      <a:pt x="-9187" y="406785"/>
                      <a:pt x="2402" y="472844"/>
                    </a:cubicBezTo>
                    <a:cubicBezTo>
                      <a:pt x="13991" y="538903"/>
                      <a:pt x="76573" y="549335"/>
                      <a:pt x="103229" y="504136"/>
                    </a:cubicBezTo>
                    <a:cubicBezTo>
                      <a:pt x="129884" y="458938"/>
                      <a:pt x="147848" y="265974"/>
                      <a:pt x="162335" y="201653"/>
                    </a:cubicBezTo>
                    <a:cubicBezTo>
                      <a:pt x="176822" y="137332"/>
                      <a:pt x="178560" y="133856"/>
                      <a:pt x="190149" y="118210"/>
                    </a:cubicBezTo>
                    <a:cubicBezTo>
                      <a:pt x="201738" y="102564"/>
                      <a:pt x="231871" y="107780"/>
                      <a:pt x="231871" y="107780"/>
                    </a:cubicBezTo>
                    <a:lnTo>
                      <a:pt x="231871" y="107780"/>
                    </a:lnTo>
                    <a:cubicBezTo>
                      <a:pt x="239404" y="118210"/>
                      <a:pt x="274751" y="101405"/>
                      <a:pt x="277069" y="170362"/>
                    </a:cubicBezTo>
                    <a:cubicBezTo>
                      <a:pt x="279387" y="239319"/>
                      <a:pt x="231291" y="462414"/>
                      <a:pt x="245778" y="521520"/>
                    </a:cubicBezTo>
                    <a:cubicBezTo>
                      <a:pt x="260265" y="580626"/>
                      <a:pt x="333857" y="574830"/>
                      <a:pt x="363989" y="524996"/>
                    </a:cubicBezTo>
                    <a:cubicBezTo>
                      <a:pt x="394121" y="475162"/>
                      <a:pt x="405711" y="292629"/>
                      <a:pt x="426572" y="222514"/>
                    </a:cubicBezTo>
                    <a:cubicBezTo>
                      <a:pt x="447433" y="152399"/>
                      <a:pt x="467134" y="119369"/>
                      <a:pt x="489154" y="104303"/>
                    </a:cubicBezTo>
                    <a:cubicBezTo>
                      <a:pt x="511174" y="89237"/>
                      <a:pt x="534932" y="110677"/>
                      <a:pt x="558691" y="132117"/>
                    </a:cubicBezTo>
                  </a:path>
                </a:pathLst>
              </a:custGeom>
              <a:noFill/>
              <a:ln w="1270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28" name="Freeform: Shape 9327">
                <a:extLst>
                  <a:ext uri="{FF2B5EF4-FFF2-40B4-BE49-F238E27FC236}">
                    <a16:creationId xmlns:a16="http://schemas.microsoft.com/office/drawing/2014/main" id="{73BFAB0A-0FD2-F880-B377-F539E5E37566}"/>
                  </a:ext>
                </a:extLst>
              </p:cNvPr>
              <p:cNvSpPr/>
              <p:nvPr/>
            </p:nvSpPr>
            <p:spPr bwMode="auto">
              <a:xfrm>
                <a:off x="3042247" y="3223450"/>
                <a:ext cx="37624" cy="129276"/>
              </a:xfrm>
              <a:custGeom>
                <a:avLst/>
                <a:gdLst>
                  <a:gd name="connsiteX0" fmla="*/ 73013 w 93896"/>
                  <a:gd name="connsiteY0" fmla="*/ 0 h 246853"/>
                  <a:gd name="connsiteX1" fmla="*/ 93874 w 93896"/>
                  <a:gd name="connsiteY1" fmla="*/ 66059 h 246853"/>
                  <a:gd name="connsiteX2" fmla="*/ 69536 w 93896"/>
                  <a:gd name="connsiteY2" fmla="*/ 205131 h 246853"/>
                  <a:gd name="connsiteX3" fmla="*/ 0 w 93896"/>
                  <a:gd name="connsiteY3" fmla="*/ 246853 h 246853"/>
                </a:gdLst>
                <a:ahLst/>
                <a:cxnLst>
                  <a:cxn ang="0">
                    <a:pos x="connsiteX0" y="connsiteY0"/>
                  </a:cxn>
                  <a:cxn ang="0">
                    <a:pos x="connsiteX1" y="connsiteY1"/>
                  </a:cxn>
                  <a:cxn ang="0">
                    <a:pos x="connsiteX2" y="connsiteY2"/>
                  </a:cxn>
                  <a:cxn ang="0">
                    <a:pos x="connsiteX3" y="connsiteY3"/>
                  </a:cxn>
                </a:cxnLst>
                <a:rect l="l" t="t" r="r" b="b"/>
                <a:pathLst>
                  <a:path w="93896" h="246853">
                    <a:moveTo>
                      <a:pt x="73013" y="0"/>
                    </a:moveTo>
                    <a:cubicBezTo>
                      <a:pt x="83733" y="15935"/>
                      <a:pt x="94453" y="31871"/>
                      <a:pt x="93874" y="66059"/>
                    </a:cubicBezTo>
                    <a:cubicBezTo>
                      <a:pt x="93295" y="100247"/>
                      <a:pt x="85182" y="174999"/>
                      <a:pt x="69536" y="205131"/>
                    </a:cubicBezTo>
                    <a:cubicBezTo>
                      <a:pt x="53890" y="235263"/>
                      <a:pt x="26945" y="241058"/>
                      <a:pt x="0" y="246853"/>
                    </a:cubicBezTo>
                  </a:path>
                </a:pathLst>
              </a:custGeom>
              <a:noFill/>
              <a:ln w="1270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9330" name="Freeform: Shape 9329">
              <a:extLst>
                <a:ext uri="{FF2B5EF4-FFF2-40B4-BE49-F238E27FC236}">
                  <a16:creationId xmlns:a16="http://schemas.microsoft.com/office/drawing/2014/main" id="{2FFF27CD-98BB-5823-EBEE-2276EB76572A}"/>
                </a:ext>
              </a:extLst>
            </p:cNvPr>
            <p:cNvSpPr/>
            <p:nvPr/>
          </p:nvSpPr>
          <p:spPr bwMode="auto">
            <a:xfrm>
              <a:off x="7828707" y="1839287"/>
              <a:ext cx="440773" cy="603500"/>
            </a:xfrm>
            <a:custGeom>
              <a:avLst/>
              <a:gdLst>
                <a:gd name="connsiteX0" fmla="*/ 342149 w 440773"/>
                <a:gd name="connsiteY0" fmla="*/ 353 h 603500"/>
                <a:gd name="connsiteX1" fmla="*/ 409882 w 440773"/>
                <a:gd name="connsiteY1" fmla="*/ 135820 h 603500"/>
                <a:gd name="connsiteX2" fmla="*/ 440670 w 440773"/>
                <a:gd name="connsiteY2" fmla="*/ 317468 h 603500"/>
                <a:gd name="connsiteX3" fmla="*/ 400646 w 440773"/>
                <a:gd name="connsiteY3" fmla="*/ 486801 h 603500"/>
                <a:gd name="connsiteX4" fmla="*/ 280573 w 440773"/>
                <a:gd name="connsiteY4" fmla="*/ 579165 h 603500"/>
                <a:gd name="connsiteX5" fmla="*/ 126633 w 440773"/>
                <a:gd name="connsiteY5" fmla="*/ 600717 h 603500"/>
                <a:gd name="connsiteX6" fmla="*/ 6561 w 440773"/>
                <a:gd name="connsiteY6" fmla="*/ 529904 h 603500"/>
                <a:gd name="connsiteX7" fmla="*/ 31191 w 440773"/>
                <a:gd name="connsiteY7" fmla="*/ 385201 h 603500"/>
                <a:gd name="connsiteX8" fmla="*/ 160500 w 440773"/>
                <a:gd name="connsiteY8" fmla="*/ 175844 h 603500"/>
                <a:gd name="connsiteX9" fmla="*/ 342149 w 440773"/>
                <a:gd name="connsiteY9" fmla="*/ 353 h 60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773" h="603500">
                  <a:moveTo>
                    <a:pt x="342149" y="353"/>
                  </a:moveTo>
                  <a:cubicBezTo>
                    <a:pt x="383713" y="-6318"/>
                    <a:pt x="393462" y="82968"/>
                    <a:pt x="409882" y="135820"/>
                  </a:cubicBezTo>
                  <a:cubicBezTo>
                    <a:pt x="426302" y="188672"/>
                    <a:pt x="442209" y="258971"/>
                    <a:pt x="440670" y="317468"/>
                  </a:cubicBezTo>
                  <a:cubicBezTo>
                    <a:pt x="439131" y="375965"/>
                    <a:pt x="427329" y="443185"/>
                    <a:pt x="400646" y="486801"/>
                  </a:cubicBezTo>
                  <a:cubicBezTo>
                    <a:pt x="373963" y="530417"/>
                    <a:pt x="326242" y="560179"/>
                    <a:pt x="280573" y="579165"/>
                  </a:cubicBezTo>
                  <a:cubicBezTo>
                    <a:pt x="234904" y="598151"/>
                    <a:pt x="172302" y="608927"/>
                    <a:pt x="126633" y="600717"/>
                  </a:cubicBezTo>
                  <a:cubicBezTo>
                    <a:pt x="80964" y="592507"/>
                    <a:pt x="22468" y="565823"/>
                    <a:pt x="6561" y="529904"/>
                  </a:cubicBezTo>
                  <a:cubicBezTo>
                    <a:pt x="-9346" y="493985"/>
                    <a:pt x="5535" y="444211"/>
                    <a:pt x="31191" y="385201"/>
                  </a:cubicBezTo>
                  <a:cubicBezTo>
                    <a:pt x="56847" y="326191"/>
                    <a:pt x="109187" y="239472"/>
                    <a:pt x="160500" y="175844"/>
                  </a:cubicBezTo>
                  <a:cubicBezTo>
                    <a:pt x="211813" y="112216"/>
                    <a:pt x="300585" y="7024"/>
                    <a:pt x="342149" y="353"/>
                  </a:cubicBezTo>
                  <a:close/>
                </a:path>
              </a:pathLst>
            </a:custGeom>
            <a:solidFill>
              <a:schemeClr val="accent2">
                <a:lumMod val="60000"/>
                <a:lumOff val="40000"/>
              </a:schemeClr>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31" name="Freeform: Shape 9330">
              <a:extLst>
                <a:ext uri="{FF2B5EF4-FFF2-40B4-BE49-F238E27FC236}">
                  <a16:creationId xmlns:a16="http://schemas.microsoft.com/office/drawing/2014/main" id="{ED012DB4-AD81-391F-72F0-14CE6F2B1A37}"/>
                </a:ext>
              </a:extLst>
            </p:cNvPr>
            <p:cNvSpPr/>
            <p:nvPr/>
          </p:nvSpPr>
          <p:spPr bwMode="auto">
            <a:xfrm>
              <a:off x="7908500" y="1964460"/>
              <a:ext cx="246995" cy="292582"/>
            </a:xfrm>
            <a:custGeom>
              <a:avLst/>
              <a:gdLst>
                <a:gd name="connsiteX0" fmla="*/ 129844 w 246995"/>
                <a:gd name="connsiteY0" fmla="*/ 12559 h 292582"/>
                <a:gd name="connsiteX1" fmla="*/ 219129 w 246995"/>
                <a:gd name="connsiteY1" fmla="*/ 27953 h 292582"/>
                <a:gd name="connsiteX2" fmla="*/ 246838 w 246995"/>
                <a:gd name="connsiteY2" fmla="*/ 120316 h 292582"/>
                <a:gd name="connsiteX3" fmla="*/ 209892 w 246995"/>
                <a:gd name="connsiteY3" fmla="*/ 255783 h 292582"/>
                <a:gd name="connsiteX4" fmla="*/ 77505 w 246995"/>
                <a:gd name="connsiteY4" fmla="*/ 289650 h 292582"/>
                <a:gd name="connsiteX5" fmla="*/ 535 w 246995"/>
                <a:gd name="connsiteY5" fmla="*/ 197286 h 292582"/>
                <a:gd name="connsiteX6" fmla="*/ 129844 w 246995"/>
                <a:gd name="connsiteY6" fmla="*/ 12559 h 29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995" h="292582">
                  <a:moveTo>
                    <a:pt x="129844" y="12559"/>
                  </a:moveTo>
                  <a:cubicBezTo>
                    <a:pt x="166276" y="-15663"/>
                    <a:pt x="199630" y="9993"/>
                    <a:pt x="219129" y="27953"/>
                  </a:cubicBezTo>
                  <a:cubicBezTo>
                    <a:pt x="238628" y="45913"/>
                    <a:pt x="248377" y="82344"/>
                    <a:pt x="246838" y="120316"/>
                  </a:cubicBezTo>
                  <a:cubicBezTo>
                    <a:pt x="245299" y="158288"/>
                    <a:pt x="238114" y="227561"/>
                    <a:pt x="209892" y="255783"/>
                  </a:cubicBezTo>
                  <a:cubicBezTo>
                    <a:pt x="181670" y="284005"/>
                    <a:pt x="112398" y="299400"/>
                    <a:pt x="77505" y="289650"/>
                  </a:cubicBezTo>
                  <a:cubicBezTo>
                    <a:pt x="42612" y="279901"/>
                    <a:pt x="-5623" y="241929"/>
                    <a:pt x="535" y="197286"/>
                  </a:cubicBezTo>
                  <a:cubicBezTo>
                    <a:pt x="6692" y="152644"/>
                    <a:pt x="93412" y="40781"/>
                    <a:pt x="129844" y="12559"/>
                  </a:cubicBezTo>
                  <a:close/>
                </a:path>
              </a:pathLst>
            </a:cu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33" name="Freeform: Shape 9332">
              <a:extLst>
                <a:ext uri="{FF2B5EF4-FFF2-40B4-BE49-F238E27FC236}">
                  <a16:creationId xmlns:a16="http://schemas.microsoft.com/office/drawing/2014/main" id="{3F1E5C72-68E5-E100-85C7-E56BEE40A6B3}"/>
                </a:ext>
              </a:extLst>
            </p:cNvPr>
            <p:cNvSpPr/>
            <p:nvPr/>
          </p:nvSpPr>
          <p:spPr bwMode="auto">
            <a:xfrm>
              <a:off x="8213491" y="1701144"/>
              <a:ext cx="352589" cy="149228"/>
            </a:xfrm>
            <a:custGeom>
              <a:avLst/>
              <a:gdLst>
                <a:gd name="connsiteX0" fmla="*/ 715 w 352589"/>
                <a:gd name="connsiteY0" fmla="*/ 115341 h 149228"/>
                <a:gd name="connsiteX1" fmla="*/ 99236 w 352589"/>
                <a:gd name="connsiteY1" fmla="*/ 56844 h 149228"/>
                <a:gd name="connsiteX2" fmla="*/ 253176 w 352589"/>
                <a:gd name="connsiteY2" fmla="*/ 16820 h 149228"/>
                <a:gd name="connsiteX3" fmla="*/ 351697 w 352589"/>
                <a:gd name="connsiteY3" fmla="*/ 4504 h 149228"/>
                <a:gd name="connsiteX4" fmla="*/ 293200 w 352589"/>
                <a:gd name="connsiteY4" fmla="*/ 90711 h 149228"/>
                <a:gd name="connsiteX5" fmla="*/ 151576 w 352589"/>
                <a:gd name="connsiteY5" fmla="*/ 130735 h 149228"/>
                <a:gd name="connsiteX6" fmla="*/ 59212 w 352589"/>
                <a:gd name="connsiteY6" fmla="*/ 149208 h 149228"/>
                <a:gd name="connsiteX7" fmla="*/ 715 w 352589"/>
                <a:gd name="connsiteY7" fmla="*/ 115341 h 149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2589" h="149228">
                  <a:moveTo>
                    <a:pt x="715" y="115341"/>
                  </a:moveTo>
                  <a:cubicBezTo>
                    <a:pt x="7386" y="99947"/>
                    <a:pt x="57159" y="73264"/>
                    <a:pt x="99236" y="56844"/>
                  </a:cubicBezTo>
                  <a:cubicBezTo>
                    <a:pt x="141313" y="40424"/>
                    <a:pt x="211099" y="25543"/>
                    <a:pt x="253176" y="16820"/>
                  </a:cubicBezTo>
                  <a:cubicBezTo>
                    <a:pt x="295253" y="8097"/>
                    <a:pt x="345026" y="-7811"/>
                    <a:pt x="351697" y="4504"/>
                  </a:cubicBezTo>
                  <a:cubicBezTo>
                    <a:pt x="358368" y="16819"/>
                    <a:pt x="326554" y="69672"/>
                    <a:pt x="293200" y="90711"/>
                  </a:cubicBezTo>
                  <a:cubicBezTo>
                    <a:pt x="259847" y="111749"/>
                    <a:pt x="190574" y="120986"/>
                    <a:pt x="151576" y="130735"/>
                  </a:cubicBezTo>
                  <a:cubicBezTo>
                    <a:pt x="112578" y="140485"/>
                    <a:pt x="82816" y="149721"/>
                    <a:pt x="59212" y="149208"/>
                  </a:cubicBezTo>
                  <a:cubicBezTo>
                    <a:pt x="35608" y="148695"/>
                    <a:pt x="-5956" y="130735"/>
                    <a:pt x="715" y="115341"/>
                  </a:cubicBezTo>
                  <a:close/>
                </a:path>
              </a:pathLst>
            </a:custGeom>
            <a:solidFill>
              <a:schemeClr val="accent2">
                <a:lumMod val="60000"/>
                <a:lumOff val="40000"/>
              </a:schemeClr>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34" name="Freeform: Shape 9333">
              <a:extLst>
                <a:ext uri="{FF2B5EF4-FFF2-40B4-BE49-F238E27FC236}">
                  <a16:creationId xmlns:a16="http://schemas.microsoft.com/office/drawing/2014/main" id="{DEDCDF68-C1F1-3CCF-8510-DA8E7DD9B50B}"/>
                </a:ext>
              </a:extLst>
            </p:cNvPr>
            <p:cNvSpPr/>
            <p:nvPr/>
          </p:nvSpPr>
          <p:spPr bwMode="auto">
            <a:xfrm>
              <a:off x="8896221" y="1817595"/>
              <a:ext cx="316544" cy="445324"/>
            </a:xfrm>
            <a:custGeom>
              <a:avLst/>
              <a:gdLst>
                <a:gd name="connsiteX0" fmla="*/ 149258 w 316544"/>
                <a:gd name="connsiteY0" fmla="*/ 20441 h 445324"/>
                <a:gd name="connsiteX1" fmla="*/ 84603 w 316544"/>
                <a:gd name="connsiteY1" fmla="*/ 14284 h 445324"/>
                <a:gd name="connsiteX2" fmla="*/ 66131 w 316544"/>
                <a:gd name="connsiteY2" fmla="*/ 152829 h 445324"/>
                <a:gd name="connsiteX3" fmla="*/ 32264 w 316544"/>
                <a:gd name="connsiteY3" fmla="*/ 279060 h 445324"/>
                <a:gd name="connsiteX4" fmla="*/ 1476 w 316544"/>
                <a:gd name="connsiteY4" fmla="*/ 365266 h 445324"/>
                <a:gd name="connsiteX5" fmla="*/ 81524 w 316544"/>
                <a:gd name="connsiteY5" fmla="*/ 436078 h 445324"/>
                <a:gd name="connsiteX6" fmla="*/ 192361 w 316544"/>
                <a:gd name="connsiteY6" fmla="*/ 426841 h 445324"/>
                <a:gd name="connsiteX7" fmla="*/ 284724 w 316544"/>
                <a:gd name="connsiteY7" fmla="*/ 275981 h 445324"/>
                <a:gd name="connsiteX8" fmla="*/ 306276 w 316544"/>
                <a:gd name="connsiteY8" fmla="*/ 155908 h 445324"/>
                <a:gd name="connsiteX9" fmla="*/ 149258 w 316544"/>
                <a:gd name="connsiteY9" fmla="*/ 20441 h 44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6544" h="445324">
                  <a:moveTo>
                    <a:pt x="149258" y="20441"/>
                  </a:moveTo>
                  <a:cubicBezTo>
                    <a:pt x="112312" y="-3163"/>
                    <a:pt x="98458" y="-7781"/>
                    <a:pt x="84603" y="14284"/>
                  </a:cubicBezTo>
                  <a:cubicBezTo>
                    <a:pt x="70748" y="36349"/>
                    <a:pt x="74854" y="108700"/>
                    <a:pt x="66131" y="152829"/>
                  </a:cubicBezTo>
                  <a:cubicBezTo>
                    <a:pt x="57408" y="196958"/>
                    <a:pt x="43040" y="243654"/>
                    <a:pt x="32264" y="279060"/>
                  </a:cubicBezTo>
                  <a:cubicBezTo>
                    <a:pt x="21488" y="314466"/>
                    <a:pt x="-6734" y="339097"/>
                    <a:pt x="1476" y="365266"/>
                  </a:cubicBezTo>
                  <a:cubicBezTo>
                    <a:pt x="9686" y="391435"/>
                    <a:pt x="49710" y="425816"/>
                    <a:pt x="81524" y="436078"/>
                  </a:cubicBezTo>
                  <a:cubicBezTo>
                    <a:pt x="113338" y="446340"/>
                    <a:pt x="158494" y="453524"/>
                    <a:pt x="192361" y="426841"/>
                  </a:cubicBezTo>
                  <a:cubicBezTo>
                    <a:pt x="226228" y="400158"/>
                    <a:pt x="265738" y="321136"/>
                    <a:pt x="284724" y="275981"/>
                  </a:cubicBezTo>
                  <a:cubicBezTo>
                    <a:pt x="303710" y="230826"/>
                    <a:pt x="331932" y="200037"/>
                    <a:pt x="306276" y="155908"/>
                  </a:cubicBezTo>
                  <a:cubicBezTo>
                    <a:pt x="280620" y="111779"/>
                    <a:pt x="186204" y="44045"/>
                    <a:pt x="149258" y="20441"/>
                  </a:cubicBezTo>
                  <a:close/>
                </a:path>
              </a:pathLst>
            </a:custGeom>
            <a:solidFill>
              <a:schemeClr val="accent2">
                <a:lumMod val="60000"/>
                <a:lumOff val="40000"/>
              </a:schemeClr>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35" name="Freeform: Shape 9334">
              <a:extLst>
                <a:ext uri="{FF2B5EF4-FFF2-40B4-BE49-F238E27FC236}">
                  <a16:creationId xmlns:a16="http://schemas.microsoft.com/office/drawing/2014/main" id="{72AB428E-9E98-BBA1-AAED-244694A6E776}"/>
                </a:ext>
              </a:extLst>
            </p:cNvPr>
            <p:cNvSpPr/>
            <p:nvPr/>
          </p:nvSpPr>
          <p:spPr bwMode="auto">
            <a:xfrm>
              <a:off x="7989413" y="2721260"/>
              <a:ext cx="523461" cy="434779"/>
            </a:xfrm>
            <a:custGeom>
              <a:avLst/>
              <a:gdLst>
                <a:gd name="connsiteX0" fmla="*/ 3120 w 523461"/>
                <a:gd name="connsiteY0" fmla="*/ 271322 h 434779"/>
                <a:gd name="connsiteX1" fmla="*/ 166296 w 523461"/>
                <a:gd name="connsiteY1" fmla="*/ 157407 h 434779"/>
                <a:gd name="connsiteX2" fmla="*/ 298684 w 523461"/>
                <a:gd name="connsiteY2" fmla="*/ 55807 h 434779"/>
                <a:gd name="connsiteX3" fmla="*/ 372575 w 523461"/>
                <a:gd name="connsiteY3" fmla="*/ 6546 h 434779"/>
                <a:gd name="connsiteX4" fmla="*/ 452623 w 523461"/>
                <a:gd name="connsiteY4" fmla="*/ 12704 h 434779"/>
                <a:gd name="connsiteX5" fmla="*/ 523435 w 523461"/>
                <a:gd name="connsiteY5" fmla="*/ 117382 h 434779"/>
                <a:gd name="connsiteX6" fmla="*/ 458781 w 523461"/>
                <a:gd name="connsiteY6" fmla="*/ 234376 h 434779"/>
                <a:gd name="connsiteX7" fmla="*/ 304842 w 523461"/>
                <a:gd name="connsiteY7" fmla="*/ 363685 h 434779"/>
                <a:gd name="connsiteX8" fmla="*/ 190926 w 523461"/>
                <a:gd name="connsiteY8" fmla="*/ 434498 h 434779"/>
                <a:gd name="connsiteX9" fmla="*/ 67775 w 523461"/>
                <a:gd name="connsiteY9" fmla="*/ 339055 h 434779"/>
                <a:gd name="connsiteX10" fmla="*/ 3120 w 523461"/>
                <a:gd name="connsiteY10" fmla="*/ 271322 h 434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3461" h="434779">
                  <a:moveTo>
                    <a:pt x="3120" y="271322"/>
                  </a:moveTo>
                  <a:cubicBezTo>
                    <a:pt x="19540" y="241047"/>
                    <a:pt x="117035" y="193326"/>
                    <a:pt x="166296" y="157407"/>
                  </a:cubicBezTo>
                  <a:cubicBezTo>
                    <a:pt x="215557" y="121488"/>
                    <a:pt x="264304" y="80950"/>
                    <a:pt x="298684" y="55807"/>
                  </a:cubicBezTo>
                  <a:cubicBezTo>
                    <a:pt x="333064" y="30663"/>
                    <a:pt x="346918" y="13730"/>
                    <a:pt x="372575" y="6546"/>
                  </a:cubicBezTo>
                  <a:cubicBezTo>
                    <a:pt x="398232" y="-638"/>
                    <a:pt x="427480" y="-5769"/>
                    <a:pt x="452623" y="12704"/>
                  </a:cubicBezTo>
                  <a:cubicBezTo>
                    <a:pt x="477766" y="31177"/>
                    <a:pt x="522409" y="80437"/>
                    <a:pt x="523435" y="117382"/>
                  </a:cubicBezTo>
                  <a:cubicBezTo>
                    <a:pt x="524461" y="154327"/>
                    <a:pt x="495213" y="193326"/>
                    <a:pt x="458781" y="234376"/>
                  </a:cubicBezTo>
                  <a:cubicBezTo>
                    <a:pt x="422349" y="275426"/>
                    <a:pt x="349485" y="330331"/>
                    <a:pt x="304842" y="363685"/>
                  </a:cubicBezTo>
                  <a:cubicBezTo>
                    <a:pt x="260200" y="397039"/>
                    <a:pt x="230437" y="438603"/>
                    <a:pt x="190926" y="434498"/>
                  </a:cubicBezTo>
                  <a:cubicBezTo>
                    <a:pt x="151415" y="430393"/>
                    <a:pt x="96510" y="365225"/>
                    <a:pt x="67775" y="339055"/>
                  </a:cubicBezTo>
                  <a:cubicBezTo>
                    <a:pt x="39040" y="312885"/>
                    <a:pt x="-13300" y="301597"/>
                    <a:pt x="3120" y="271322"/>
                  </a:cubicBezTo>
                  <a:close/>
                </a:path>
              </a:pathLst>
            </a:custGeom>
            <a:solidFill>
              <a:schemeClr val="accent2">
                <a:lumMod val="60000"/>
                <a:lumOff val="40000"/>
              </a:schemeClr>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41" name="Freeform: Shape 9340">
              <a:extLst>
                <a:ext uri="{FF2B5EF4-FFF2-40B4-BE49-F238E27FC236}">
                  <a16:creationId xmlns:a16="http://schemas.microsoft.com/office/drawing/2014/main" id="{9D5A61DA-4842-59F1-4B70-BFF54ABEDF59}"/>
                </a:ext>
              </a:extLst>
            </p:cNvPr>
            <p:cNvSpPr/>
            <p:nvPr/>
          </p:nvSpPr>
          <p:spPr bwMode="auto">
            <a:xfrm rot="17666230">
              <a:off x="8681938" y="1781816"/>
              <a:ext cx="159187" cy="214141"/>
            </a:xfrm>
            <a:custGeom>
              <a:avLst/>
              <a:gdLst>
                <a:gd name="connsiteX0" fmla="*/ 129844 w 246995"/>
                <a:gd name="connsiteY0" fmla="*/ 12559 h 292582"/>
                <a:gd name="connsiteX1" fmla="*/ 219129 w 246995"/>
                <a:gd name="connsiteY1" fmla="*/ 27953 h 292582"/>
                <a:gd name="connsiteX2" fmla="*/ 246838 w 246995"/>
                <a:gd name="connsiteY2" fmla="*/ 120316 h 292582"/>
                <a:gd name="connsiteX3" fmla="*/ 209892 w 246995"/>
                <a:gd name="connsiteY3" fmla="*/ 255783 h 292582"/>
                <a:gd name="connsiteX4" fmla="*/ 77505 w 246995"/>
                <a:gd name="connsiteY4" fmla="*/ 289650 h 292582"/>
                <a:gd name="connsiteX5" fmla="*/ 535 w 246995"/>
                <a:gd name="connsiteY5" fmla="*/ 197286 h 292582"/>
                <a:gd name="connsiteX6" fmla="*/ 129844 w 246995"/>
                <a:gd name="connsiteY6" fmla="*/ 12559 h 29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995" h="292582">
                  <a:moveTo>
                    <a:pt x="129844" y="12559"/>
                  </a:moveTo>
                  <a:cubicBezTo>
                    <a:pt x="166276" y="-15663"/>
                    <a:pt x="199630" y="9993"/>
                    <a:pt x="219129" y="27953"/>
                  </a:cubicBezTo>
                  <a:cubicBezTo>
                    <a:pt x="238628" y="45913"/>
                    <a:pt x="248377" y="82344"/>
                    <a:pt x="246838" y="120316"/>
                  </a:cubicBezTo>
                  <a:cubicBezTo>
                    <a:pt x="245299" y="158288"/>
                    <a:pt x="238114" y="227561"/>
                    <a:pt x="209892" y="255783"/>
                  </a:cubicBezTo>
                  <a:cubicBezTo>
                    <a:pt x="181670" y="284005"/>
                    <a:pt x="112398" y="299400"/>
                    <a:pt x="77505" y="289650"/>
                  </a:cubicBezTo>
                  <a:cubicBezTo>
                    <a:pt x="42612" y="279901"/>
                    <a:pt x="-5623" y="241929"/>
                    <a:pt x="535" y="197286"/>
                  </a:cubicBezTo>
                  <a:cubicBezTo>
                    <a:pt x="6692" y="152644"/>
                    <a:pt x="93412" y="40781"/>
                    <a:pt x="129844" y="12559"/>
                  </a:cubicBezTo>
                  <a:close/>
                </a:path>
              </a:pathLst>
            </a:custGeom>
            <a:solidFill>
              <a:schemeClr val="accent3">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43" name="Freeform: Shape 9342">
              <a:extLst>
                <a:ext uri="{FF2B5EF4-FFF2-40B4-BE49-F238E27FC236}">
                  <a16:creationId xmlns:a16="http://schemas.microsoft.com/office/drawing/2014/main" id="{84DE290D-227F-AED2-7DC0-AB53740255E8}"/>
                </a:ext>
              </a:extLst>
            </p:cNvPr>
            <p:cNvSpPr/>
            <p:nvPr/>
          </p:nvSpPr>
          <p:spPr bwMode="auto">
            <a:xfrm rot="19479373">
              <a:off x="7835213" y="2632682"/>
              <a:ext cx="95760" cy="172431"/>
            </a:xfrm>
            <a:custGeom>
              <a:avLst/>
              <a:gdLst>
                <a:gd name="connsiteX0" fmla="*/ 129844 w 246995"/>
                <a:gd name="connsiteY0" fmla="*/ 12559 h 292582"/>
                <a:gd name="connsiteX1" fmla="*/ 219129 w 246995"/>
                <a:gd name="connsiteY1" fmla="*/ 27953 h 292582"/>
                <a:gd name="connsiteX2" fmla="*/ 246838 w 246995"/>
                <a:gd name="connsiteY2" fmla="*/ 120316 h 292582"/>
                <a:gd name="connsiteX3" fmla="*/ 209892 w 246995"/>
                <a:gd name="connsiteY3" fmla="*/ 255783 h 292582"/>
                <a:gd name="connsiteX4" fmla="*/ 77505 w 246995"/>
                <a:gd name="connsiteY4" fmla="*/ 289650 h 292582"/>
                <a:gd name="connsiteX5" fmla="*/ 535 w 246995"/>
                <a:gd name="connsiteY5" fmla="*/ 197286 h 292582"/>
                <a:gd name="connsiteX6" fmla="*/ 129844 w 246995"/>
                <a:gd name="connsiteY6" fmla="*/ 12559 h 29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995" h="292582">
                  <a:moveTo>
                    <a:pt x="129844" y="12559"/>
                  </a:moveTo>
                  <a:cubicBezTo>
                    <a:pt x="166276" y="-15663"/>
                    <a:pt x="199630" y="9993"/>
                    <a:pt x="219129" y="27953"/>
                  </a:cubicBezTo>
                  <a:cubicBezTo>
                    <a:pt x="238628" y="45913"/>
                    <a:pt x="248377" y="82344"/>
                    <a:pt x="246838" y="120316"/>
                  </a:cubicBezTo>
                  <a:cubicBezTo>
                    <a:pt x="245299" y="158288"/>
                    <a:pt x="238114" y="227561"/>
                    <a:pt x="209892" y="255783"/>
                  </a:cubicBezTo>
                  <a:cubicBezTo>
                    <a:pt x="181670" y="284005"/>
                    <a:pt x="112398" y="299400"/>
                    <a:pt x="77505" y="289650"/>
                  </a:cubicBezTo>
                  <a:cubicBezTo>
                    <a:pt x="42612" y="279901"/>
                    <a:pt x="-5623" y="241929"/>
                    <a:pt x="535" y="197286"/>
                  </a:cubicBezTo>
                  <a:cubicBezTo>
                    <a:pt x="6692" y="152644"/>
                    <a:pt x="93412" y="40781"/>
                    <a:pt x="129844" y="12559"/>
                  </a:cubicBezTo>
                  <a:close/>
                </a:path>
              </a:pathLst>
            </a:custGeom>
            <a:solidFill>
              <a:schemeClr val="accent3">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45" name="Freeform: Shape 9344">
              <a:extLst>
                <a:ext uri="{FF2B5EF4-FFF2-40B4-BE49-F238E27FC236}">
                  <a16:creationId xmlns:a16="http://schemas.microsoft.com/office/drawing/2014/main" id="{749DC6DA-8699-7B07-A623-BFD57A7DBA97}"/>
                </a:ext>
              </a:extLst>
            </p:cNvPr>
            <p:cNvSpPr/>
            <p:nvPr/>
          </p:nvSpPr>
          <p:spPr bwMode="auto">
            <a:xfrm>
              <a:off x="8244994" y="2050473"/>
              <a:ext cx="1016000" cy="1160703"/>
            </a:xfrm>
            <a:custGeom>
              <a:avLst/>
              <a:gdLst>
                <a:gd name="connsiteX0" fmla="*/ 1016000 w 1016000"/>
                <a:gd name="connsiteY0" fmla="*/ 0 h 1160703"/>
                <a:gd name="connsiteX1" fmla="*/ 899006 w 1016000"/>
                <a:gd name="connsiteY1" fmla="*/ 307879 h 1160703"/>
                <a:gd name="connsiteX2" fmla="*/ 674254 w 1016000"/>
                <a:gd name="connsiteY2" fmla="*/ 538788 h 1160703"/>
                <a:gd name="connsiteX3" fmla="*/ 424873 w 1016000"/>
                <a:gd name="connsiteY3" fmla="*/ 778933 h 1160703"/>
                <a:gd name="connsiteX4" fmla="*/ 0 w 1016000"/>
                <a:gd name="connsiteY4" fmla="*/ 1160703 h 1160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000" h="1160703">
                  <a:moveTo>
                    <a:pt x="1016000" y="0"/>
                  </a:moveTo>
                  <a:cubicBezTo>
                    <a:pt x="985982" y="109040"/>
                    <a:pt x="955964" y="218081"/>
                    <a:pt x="899006" y="307879"/>
                  </a:cubicBezTo>
                  <a:cubicBezTo>
                    <a:pt x="842048" y="397677"/>
                    <a:pt x="753276" y="460279"/>
                    <a:pt x="674254" y="538788"/>
                  </a:cubicBezTo>
                  <a:cubicBezTo>
                    <a:pt x="595232" y="617297"/>
                    <a:pt x="537249" y="675281"/>
                    <a:pt x="424873" y="778933"/>
                  </a:cubicBezTo>
                  <a:cubicBezTo>
                    <a:pt x="312497" y="882585"/>
                    <a:pt x="156248" y="1021644"/>
                    <a:pt x="0" y="1160703"/>
                  </a:cubicBezTo>
                </a:path>
              </a:pathLst>
            </a:custGeom>
            <a:noFill/>
            <a:ln w="19050">
              <a:solidFill>
                <a:schemeClr val="accent6">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46" name="Freeform: Shape 9345">
              <a:extLst>
                <a:ext uri="{FF2B5EF4-FFF2-40B4-BE49-F238E27FC236}">
                  <a16:creationId xmlns:a16="http://schemas.microsoft.com/office/drawing/2014/main" id="{984FC066-DF17-F93E-63AB-BAD631A4F83A}"/>
                </a:ext>
              </a:extLst>
            </p:cNvPr>
            <p:cNvSpPr/>
            <p:nvPr/>
          </p:nvSpPr>
          <p:spPr bwMode="auto">
            <a:xfrm>
              <a:off x="8297814" y="2122401"/>
              <a:ext cx="1006627" cy="1101288"/>
            </a:xfrm>
            <a:custGeom>
              <a:avLst/>
              <a:gdLst>
                <a:gd name="connsiteX0" fmla="*/ 1016000 w 1016000"/>
                <a:gd name="connsiteY0" fmla="*/ 0 h 1160703"/>
                <a:gd name="connsiteX1" fmla="*/ 899006 w 1016000"/>
                <a:gd name="connsiteY1" fmla="*/ 307879 h 1160703"/>
                <a:gd name="connsiteX2" fmla="*/ 674254 w 1016000"/>
                <a:gd name="connsiteY2" fmla="*/ 538788 h 1160703"/>
                <a:gd name="connsiteX3" fmla="*/ 424873 w 1016000"/>
                <a:gd name="connsiteY3" fmla="*/ 778933 h 1160703"/>
                <a:gd name="connsiteX4" fmla="*/ 0 w 1016000"/>
                <a:gd name="connsiteY4" fmla="*/ 1160703 h 1160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000" h="1160703">
                  <a:moveTo>
                    <a:pt x="1016000" y="0"/>
                  </a:moveTo>
                  <a:cubicBezTo>
                    <a:pt x="985982" y="109040"/>
                    <a:pt x="955964" y="218081"/>
                    <a:pt x="899006" y="307879"/>
                  </a:cubicBezTo>
                  <a:cubicBezTo>
                    <a:pt x="842048" y="397677"/>
                    <a:pt x="753276" y="460279"/>
                    <a:pt x="674254" y="538788"/>
                  </a:cubicBezTo>
                  <a:cubicBezTo>
                    <a:pt x="595232" y="617297"/>
                    <a:pt x="537249" y="675281"/>
                    <a:pt x="424873" y="778933"/>
                  </a:cubicBezTo>
                  <a:cubicBezTo>
                    <a:pt x="312497" y="882585"/>
                    <a:pt x="156248" y="1021644"/>
                    <a:pt x="0" y="1160703"/>
                  </a:cubicBezTo>
                </a:path>
              </a:pathLst>
            </a:custGeom>
            <a:noFill/>
            <a:ln w="19050">
              <a:solidFill>
                <a:schemeClr val="accent6">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47" name="Oval 9346">
              <a:extLst>
                <a:ext uri="{FF2B5EF4-FFF2-40B4-BE49-F238E27FC236}">
                  <a16:creationId xmlns:a16="http://schemas.microsoft.com/office/drawing/2014/main" id="{A8A6E602-4F2B-61B9-51D2-E8719F910B21}"/>
                </a:ext>
              </a:extLst>
            </p:cNvPr>
            <p:cNvSpPr/>
            <p:nvPr/>
          </p:nvSpPr>
          <p:spPr bwMode="auto">
            <a:xfrm>
              <a:off x="8696713" y="2634759"/>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48" name="Oval 9347">
              <a:extLst>
                <a:ext uri="{FF2B5EF4-FFF2-40B4-BE49-F238E27FC236}">
                  <a16:creationId xmlns:a16="http://schemas.microsoft.com/office/drawing/2014/main" id="{5990B6DA-B7F2-DBC5-C770-DF2F4B731B7A}"/>
                </a:ext>
              </a:extLst>
            </p:cNvPr>
            <p:cNvSpPr/>
            <p:nvPr/>
          </p:nvSpPr>
          <p:spPr bwMode="auto">
            <a:xfrm>
              <a:off x="8651156" y="2709751"/>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49" name="Oval 9348">
              <a:extLst>
                <a:ext uri="{FF2B5EF4-FFF2-40B4-BE49-F238E27FC236}">
                  <a16:creationId xmlns:a16="http://schemas.microsoft.com/office/drawing/2014/main" id="{E4413D2C-113C-CDA7-6975-447A6E7873F9}"/>
                </a:ext>
              </a:extLst>
            </p:cNvPr>
            <p:cNvSpPr/>
            <p:nvPr/>
          </p:nvSpPr>
          <p:spPr bwMode="auto">
            <a:xfrm>
              <a:off x="8874500" y="2792835"/>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50" name="Oval 9349">
              <a:extLst>
                <a:ext uri="{FF2B5EF4-FFF2-40B4-BE49-F238E27FC236}">
                  <a16:creationId xmlns:a16="http://schemas.microsoft.com/office/drawing/2014/main" id="{9918E4E5-30BD-9878-9584-3FA1E8B7494D}"/>
                </a:ext>
              </a:extLst>
            </p:cNvPr>
            <p:cNvSpPr/>
            <p:nvPr/>
          </p:nvSpPr>
          <p:spPr bwMode="auto">
            <a:xfrm>
              <a:off x="8891938" y="2911054"/>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51" name="Oval 9350">
              <a:extLst>
                <a:ext uri="{FF2B5EF4-FFF2-40B4-BE49-F238E27FC236}">
                  <a16:creationId xmlns:a16="http://schemas.microsoft.com/office/drawing/2014/main" id="{8E572C10-398E-CAED-C30C-6C71CC906E9E}"/>
                </a:ext>
              </a:extLst>
            </p:cNvPr>
            <p:cNvSpPr/>
            <p:nvPr/>
          </p:nvSpPr>
          <p:spPr bwMode="auto">
            <a:xfrm>
              <a:off x="8737113" y="2941503"/>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52" name="Oval 9351">
              <a:extLst>
                <a:ext uri="{FF2B5EF4-FFF2-40B4-BE49-F238E27FC236}">
                  <a16:creationId xmlns:a16="http://schemas.microsoft.com/office/drawing/2014/main" id="{5A8CEC38-2908-FF72-B454-B9639E7ADF81}"/>
                </a:ext>
              </a:extLst>
            </p:cNvPr>
            <p:cNvSpPr/>
            <p:nvPr/>
          </p:nvSpPr>
          <p:spPr bwMode="auto">
            <a:xfrm>
              <a:off x="8933170" y="3023385"/>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53" name="Oval 9352">
              <a:extLst>
                <a:ext uri="{FF2B5EF4-FFF2-40B4-BE49-F238E27FC236}">
                  <a16:creationId xmlns:a16="http://schemas.microsoft.com/office/drawing/2014/main" id="{AFB2097E-3174-3E91-399C-E3CECA4AFBB5}"/>
                </a:ext>
              </a:extLst>
            </p:cNvPr>
            <p:cNvSpPr/>
            <p:nvPr/>
          </p:nvSpPr>
          <p:spPr bwMode="auto">
            <a:xfrm>
              <a:off x="9054336" y="3030510"/>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54" name="Oval 9353">
              <a:extLst>
                <a:ext uri="{FF2B5EF4-FFF2-40B4-BE49-F238E27FC236}">
                  <a16:creationId xmlns:a16="http://schemas.microsoft.com/office/drawing/2014/main" id="{966D4D59-5FC3-9671-54E7-D5FE721224DA}"/>
                </a:ext>
              </a:extLst>
            </p:cNvPr>
            <p:cNvSpPr/>
            <p:nvPr/>
          </p:nvSpPr>
          <p:spPr bwMode="auto">
            <a:xfrm>
              <a:off x="9030338" y="3206952"/>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55" name="Oval 9354">
              <a:extLst>
                <a:ext uri="{FF2B5EF4-FFF2-40B4-BE49-F238E27FC236}">
                  <a16:creationId xmlns:a16="http://schemas.microsoft.com/office/drawing/2014/main" id="{5A8A549C-B6CB-FF4C-7D98-003CA4BAD0DD}"/>
                </a:ext>
              </a:extLst>
            </p:cNvPr>
            <p:cNvSpPr/>
            <p:nvPr/>
          </p:nvSpPr>
          <p:spPr bwMode="auto">
            <a:xfrm>
              <a:off x="9010407" y="3339233"/>
              <a:ext cx="97571" cy="97571"/>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83" name="Oval 9382">
              <a:extLst>
                <a:ext uri="{FF2B5EF4-FFF2-40B4-BE49-F238E27FC236}">
                  <a16:creationId xmlns:a16="http://schemas.microsoft.com/office/drawing/2014/main" id="{208D6CC6-5AA4-CDC5-1CBC-116E6EF5F042}"/>
                </a:ext>
              </a:extLst>
            </p:cNvPr>
            <p:cNvSpPr/>
            <p:nvPr/>
          </p:nvSpPr>
          <p:spPr bwMode="auto">
            <a:xfrm>
              <a:off x="7812182" y="1697960"/>
              <a:ext cx="1588551" cy="1588551"/>
            </a:xfrm>
            <a:prstGeom prst="ellipse">
              <a:avLst/>
            </a:prstGeom>
            <a:noFill/>
            <a:ln w="28575">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9449" name="Straight Arrow Connector 9448">
            <a:extLst>
              <a:ext uri="{FF2B5EF4-FFF2-40B4-BE49-F238E27FC236}">
                <a16:creationId xmlns:a16="http://schemas.microsoft.com/office/drawing/2014/main" id="{F6A490E9-8923-13DC-C8DA-22E457DE2F05}"/>
              </a:ext>
            </a:extLst>
          </p:cNvPr>
          <p:cNvCxnSpPr>
            <a:cxnSpLocks/>
          </p:cNvCxnSpPr>
          <p:nvPr/>
        </p:nvCxnSpPr>
        <p:spPr bwMode="auto">
          <a:xfrm flipV="1">
            <a:off x="7828707" y="5095694"/>
            <a:ext cx="0" cy="243836"/>
          </a:xfrm>
          <a:prstGeom prst="straightConnector1">
            <a:avLst/>
          </a:prstGeom>
          <a:noFill/>
          <a:ln w="28575" cap="flat" cmpd="sng" algn="ctr">
            <a:solidFill>
              <a:schemeClr val="bg1"/>
            </a:solidFill>
            <a:prstDash val="solid"/>
            <a:round/>
            <a:headEnd type="none" w="med" len="med"/>
            <a:tailEnd type="triangle"/>
          </a:ln>
          <a:effectLst/>
        </p:spPr>
      </p:cxnSp>
      <p:sp>
        <p:nvSpPr>
          <p:cNvPr id="9450" name="TextBox 9449">
            <a:extLst>
              <a:ext uri="{FF2B5EF4-FFF2-40B4-BE49-F238E27FC236}">
                <a16:creationId xmlns:a16="http://schemas.microsoft.com/office/drawing/2014/main" id="{61908941-AE59-10AE-EE3B-3897DF6F0891}"/>
              </a:ext>
            </a:extLst>
          </p:cNvPr>
          <p:cNvSpPr txBox="1"/>
          <p:nvPr/>
        </p:nvSpPr>
        <p:spPr bwMode="auto">
          <a:xfrm>
            <a:off x="6838204" y="4836232"/>
            <a:ext cx="20897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Chylomicron secretion</a:t>
            </a:r>
          </a:p>
        </p:txBody>
      </p:sp>
      <p:sp>
        <p:nvSpPr>
          <p:cNvPr id="9451" name="TextBox 9450">
            <a:extLst>
              <a:ext uri="{FF2B5EF4-FFF2-40B4-BE49-F238E27FC236}">
                <a16:creationId xmlns:a16="http://schemas.microsoft.com/office/drawing/2014/main" id="{B949DC80-2532-F418-053D-3F9D6DAE6681}"/>
              </a:ext>
            </a:extLst>
          </p:cNvPr>
          <p:cNvSpPr txBox="1"/>
          <p:nvPr/>
        </p:nvSpPr>
        <p:spPr bwMode="auto">
          <a:xfrm>
            <a:off x="8640953" y="5243940"/>
            <a:ext cx="20897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Chylomicron synthesis</a:t>
            </a:r>
          </a:p>
        </p:txBody>
      </p:sp>
      <p:cxnSp>
        <p:nvCxnSpPr>
          <p:cNvPr id="9453" name="Straight Arrow Connector 9452">
            <a:extLst>
              <a:ext uri="{FF2B5EF4-FFF2-40B4-BE49-F238E27FC236}">
                <a16:creationId xmlns:a16="http://schemas.microsoft.com/office/drawing/2014/main" id="{9F8CD8AB-89B0-A935-0FF9-79BFE613A3AE}"/>
              </a:ext>
            </a:extLst>
          </p:cNvPr>
          <p:cNvCxnSpPr/>
          <p:nvPr/>
        </p:nvCxnSpPr>
        <p:spPr bwMode="auto">
          <a:xfrm flipV="1">
            <a:off x="8251143" y="5406311"/>
            <a:ext cx="366423" cy="86472"/>
          </a:xfrm>
          <a:prstGeom prst="straightConnector1">
            <a:avLst/>
          </a:prstGeom>
          <a:noFill/>
          <a:ln w="28575" cap="flat" cmpd="sng" algn="ctr">
            <a:solidFill>
              <a:schemeClr val="bg1"/>
            </a:solidFill>
            <a:prstDash val="solid"/>
            <a:round/>
            <a:headEnd type="none" w="med" len="med"/>
            <a:tailEnd type="triangle"/>
          </a:ln>
          <a:effectLst/>
        </p:spPr>
      </p:cxnSp>
      <p:cxnSp>
        <p:nvCxnSpPr>
          <p:cNvPr id="9454" name="Straight Arrow Connector 9453">
            <a:extLst>
              <a:ext uri="{FF2B5EF4-FFF2-40B4-BE49-F238E27FC236}">
                <a16:creationId xmlns:a16="http://schemas.microsoft.com/office/drawing/2014/main" id="{67FE4731-54C0-6352-FA6A-35A53C54E087}"/>
              </a:ext>
            </a:extLst>
          </p:cNvPr>
          <p:cNvCxnSpPr>
            <a:cxnSpLocks/>
          </p:cNvCxnSpPr>
          <p:nvPr/>
        </p:nvCxnSpPr>
        <p:spPr bwMode="auto">
          <a:xfrm>
            <a:off x="8246458" y="5901151"/>
            <a:ext cx="588264" cy="17307"/>
          </a:xfrm>
          <a:prstGeom prst="straightConnector1">
            <a:avLst/>
          </a:prstGeom>
          <a:noFill/>
          <a:ln w="28575" cap="flat" cmpd="sng" algn="ctr">
            <a:solidFill>
              <a:schemeClr val="bg1"/>
            </a:solidFill>
            <a:prstDash val="solid"/>
            <a:round/>
            <a:headEnd type="none" w="med" len="med"/>
            <a:tailEnd type="triangle"/>
          </a:ln>
          <a:effectLst/>
        </p:spPr>
      </p:cxnSp>
      <p:sp>
        <p:nvSpPr>
          <p:cNvPr id="9456" name="TextBox 9455">
            <a:extLst>
              <a:ext uri="{FF2B5EF4-FFF2-40B4-BE49-F238E27FC236}">
                <a16:creationId xmlns:a16="http://schemas.microsoft.com/office/drawing/2014/main" id="{B31FF4BD-D0E0-3A83-D9FA-A6E15F83BF5E}"/>
              </a:ext>
            </a:extLst>
          </p:cNvPr>
          <p:cNvSpPr txBox="1"/>
          <p:nvPr/>
        </p:nvSpPr>
        <p:spPr bwMode="auto">
          <a:xfrm>
            <a:off x="8768817" y="5755915"/>
            <a:ext cx="20897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Gut motility</a:t>
            </a:r>
          </a:p>
        </p:txBody>
      </p:sp>
      <p:sp>
        <p:nvSpPr>
          <p:cNvPr id="9457" name="TextBox 9456">
            <a:extLst>
              <a:ext uri="{FF2B5EF4-FFF2-40B4-BE49-F238E27FC236}">
                <a16:creationId xmlns:a16="http://schemas.microsoft.com/office/drawing/2014/main" id="{58B1B43C-7F4C-3FD1-2ED2-24737CBD06B7}"/>
              </a:ext>
            </a:extLst>
          </p:cNvPr>
          <p:cNvSpPr txBox="1"/>
          <p:nvPr/>
        </p:nvSpPr>
        <p:spPr bwMode="auto">
          <a:xfrm>
            <a:off x="8223448" y="5999292"/>
            <a:ext cx="10402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Gut</a:t>
            </a:r>
          </a:p>
        </p:txBody>
      </p:sp>
      <p:sp>
        <p:nvSpPr>
          <p:cNvPr id="9458" name="TextBox 9457">
            <a:extLst>
              <a:ext uri="{FF2B5EF4-FFF2-40B4-BE49-F238E27FC236}">
                <a16:creationId xmlns:a16="http://schemas.microsoft.com/office/drawing/2014/main" id="{5429C924-C318-121D-5B8C-093CD68BBF26}"/>
              </a:ext>
            </a:extLst>
          </p:cNvPr>
          <p:cNvSpPr txBox="1"/>
          <p:nvPr/>
        </p:nvSpPr>
        <p:spPr bwMode="auto">
          <a:xfrm>
            <a:off x="2603745" y="5964834"/>
            <a:ext cx="10402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Liver</a:t>
            </a:r>
          </a:p>
        </p:txBody>
      </p:sp>
      <p:cxnSp>
        <p:nvCxnSpPr>
          <p:cNvPr id="9461" name="Straight Arrow Connector 9460">
            <a:extLst>
              <a:ext uri="{FF2B5EF4-FFF2-40B4-BE49-F238E27FC236}">
                <a16:creationId xmlns:a16="http://schemas.microsoft.com/office/drawing/2014/main" id="{6E3CDC57-2654-EBEC-1DB2-AF6FD995B18D}"/>
              </a:ext>
            </a:extLst>
          </p:cNvPr>
          <p:cNvCxnSpPr>
            <a:cxnSpLocks/>
          </p:cNvCxnSpPr>
          <p:nvPr/>
        </p:nvCxnSpPr>
        <p:spPr bwMode="auto">
          <a:xfrm flipH="1" flipV="1">
            <a:off x="2700605" y="5882455"/>
            <a:ext cx="475923" cy="38903"/>
          </a:xfrm>
          <a:prstGeom prst="straightConnector1">
            <a:avLst/>
          </a:prstGeom>
          <a:noFill/>
          <a:ln w="28575" cap="flat" cmpd="sng" algn="ctr">
            <a:solidFill>
              <a:schemeClr val="bg1"/>
            </a:solidFill>
            <a:prstDash val="solid"/>
            <a:round/>
            <a:headEnd type="none" w="med" len="med"/>
            <a:tailEnd type="triangle"/>
          </a:ln>
          <a:effectLst/>
        </p:spPr>
      </p:cxnSp>
      <p:cxnSp>
        <p:nvCxnSpPr>
          <p:cNvPr id="9462" name="Straight Arrow Connector 9461">
            <a:extLst>
              <a:ext uri="{FF2B5EF4-FFF2-40B4-BE49-F238E27FC236}">
                <a16:creationId xmlns:a16="http://schemas.microsoft.com/office/drawing/2014/main" id="{05A02986-CA53-F127-6AEE-9CBF45CAE282}"/>
              </a:ext>
            </a:extLst>
          </p:cNvPr>
          <p:cNvCxnSpPr>
            <a:cxnSpLocks/>
          </p:cNvCxnSpPr>
          <p:nvPr/>
        </p:nvCxnSpPr>
        <p:spPr bwMode="auto">
          <a:xfrm flipH="1" flipV="1">
            <a:off x="2781655" y="5505879"/>
            <a:ext cx="483227" cy="231430"/>
          </a:xfrm>
          <a:prstGeom prst="straightConnector1">
            <a:avLst/>
          </a:prstGeom>
          <a:noFill/>
          <a:ln w="28575" cap="flat" cmpd="sng" algn="ctr">
            <a:solidFill>
              <a:schemeClr val="bg1"/>
            </a:solidFill>
            <a:prstDash val="solid"/>
            <a:round/>
            <a:headEnd type="none" w="med" len="med"/>
            <a:tailEnd type="triangle"/>
          </a:ln>
          <a:effectLst/>
        </p:spPr>
      </p:cxnSp>
      <p:cxnSp>
        <p:nvCxnSpPr>
          <p:cNvPr id="9464" name="Straight Arrow Connector 9463">
            <a:extLst>
              <a:ext uri="{FF2B5EF4-FFF2-40B4-BE49-F238E27FC236}">
                <a16:creationId xmlns:a16="http://schemas.microsoft.com/office/drawing/2014/main" id="{184D6C0F-35BD-8578-97FF-4EE4786E431A}"/>
              </a:ext>
            </a:extLst>
          </p:cNvPr>
          <p:cNvCxnSpPr>
            <a:cxnSpLocks/>
          </p:cNvCxnSpPr>
          <p:nvPr/>
        </p:nvCxnSpPr>
        <p:spPr bwMode="auto">
          <a:xfrm flipH="1" flipV="1">
            <a:off x="2866017" y="5251453"/>
            <a:ext cx="518347" cy="341237"/>
          </a:xfrm>
          <a:prstGeom prst="straightConnector1">
            <a:avLst/>
          </a:prstGeom>
          <a:noFill/>
          <a:ln w="28575" cap="flat" cmpd="sng" algn="ctr">
            <a:solidFill>
              <a:schemeClr val="bg1"/>
            </a:solidFill>
            <a:prstDash val="solid"/>
            <a:round/>
            <a:headEnd type="none" w="med" len="med"/>
            <a:tailEnd type="triangle"/>
          </a:ln>
          <a:effectLst/>
        </p:spPr>
      </p:cxnSp>
      <p:cxnSp>
        <p:nvCxnSpPr>
          <p:cNvPr id="9466" name="Straight Arrow Connector 9465">
            <a:extLst>
              <a:ext uri="{FF2B5EF4-FFF2-40B4-BE49-F238E27FC236}">
                <a16:creationId xmlns:a16="http://schemas.microsoft.com/office/drawing/2014/main" id="{2BDD8B6C-42DC-84A6-6ADF-EFAB8F5833B4}"/>
              </a:ext>
            </a:extLst>
          </p:cNvPr>
          <p:cNvCxnSpPr>
            <a:cxnSpLocks/>
          </p:cNvCxnSpPr>
          <p:nvPr/>
        </p:nvCxnSpPr>
        <p:spPr bwMode="auto">
          <a:xfrm flipV="1">
            <a:off x="3523958" y="5049056"/>
            <a:ext cx="0" cy="460332"/>
          </a:xfrm>
          <a:prstGeom prst="straightConnector1">
            <a:avLst/>
          </a:prstGeom>
          <a:noFill/>
          <a:ln w="28575" cap="flat" cmpd="sng" algn="ctr">
            <a:solidFill>
              <a:schemeClr val="bg1"/>
            </a:solidFill>
            <a:prstDash val="solid"/>
            <a:round/>
            <a:headEnd type="none" w="med" len="med"/>
            <a:tailEnd type="triangle"/>
          </a:ln>
          <a:effectLst/>
        </p:spPr>
      </p:cxnSp>
      <p:cxnSp>
        <p:nvCxnSpPr>
          <p:cNvPr id="9468" name="Straight Arrow Connector 9467">
            <a:extLst>
              <a:ext uri="{FF2B5EF4-FFF2-40B4-BE49-F238E27FC236}">
                <a16:creationId xmlns:a16="http://schemas.microsoft.com/office/drawing/2014/main" id="{1140DD60-7EA4-BE7A-F6BA-5170A3CBB2B5}"/>
              </a:ext>
            </a:extLst>
          </p:cNvPr>
          <p:cNvCxnSpPr>
            <a:cxnSpLocks/>
          </p:cNvCxnSpPr>
          <p:nvPr/>
        </p:nvCxnSpPr>
        <p:spPr bwMode="auto">
          <a:xfrm flipV="1">
            <a:off x="3953119" y="5198735"/>
            <a:ext cx="215707" cy="352982"/>
          </a:xfrm>
          <a:prstGeom prst="straightConnector1">
            <a:avLst/>
          </a:prstGeom>
          <a:noFill/>
          <a:ln w="28575" cap="flat" cmpd="sng" algn="ctr">
            <a:solidFill>
              <a:schemeClr val="bg1"/>
            </a:solidFill>
            <a:prstDash val="solid"/>
            <a:round/>
            <a:headEnd type="none" w="med" len="med"/>
            <a:tailEnd type="triangle"/>
          </a:ln>
          <a:effectLst/>
        </p:spPr>
      </p:cxnSp>
      <p:sp>
        <p:nvSpPr>
          <p:cNvPr id="9470" name="TextBox 9469">
            <a:extLst>
              <a:ext uri="{FF2B5EF4-FFF2-40B4-BE49-F238E27FC236}">
                <a16:creationId xmlns:a16="http://schemas.microsoft.com/office/drawing/2014/main" id="{D2299A2F-1CA7-A329-1FD7-4E7CFA9F8588}"/>
              </a:ext>
            </a:extLst>
          </p:cNvPr>
          <p:cNvSpPr txBox="1"/>
          <p:nvPr/>
        </p:nvSpPr>
        <p:spPr bwMode="auto">
          <a:xfrm>
            <a:off x="891789" y="5329704"/>
            <a:ext cx="1931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Glucose production</a:t>
            </a:r>
          </a:p>
        </p:txBody>
      </p:sp>
      <p:sp>
        <p:nvSpPr>
          <p:cNvPr id="9471" name="TextBox 9470">
            <a:extLst>
              <a:ext uri="{FF2B5EF4-FFF2-40B4-BE49-F238E27FC236}">
                <a16:creationId xmlns:a16="http://schemas.microsoft.com/office/drawing/2014/main" id="{83B7C89A-CE67-010F-AE86-536B17B796AE}"/>
              </a:ext>
            </a:extLst>
          </p:cNvPr>
          <p:cNvSpPr txBox="1"/>
          <p:nvPr/>
        </p:nvSpPr>
        <p:spPr bwMode="auto">
          <a:xfrm>
            <a:off x="1006873" y="5000540"/>
            <a:ext cx="1931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De novo lipogenesis</a:t>
            </a:r>
          </a:p>
        </p:txBody>
      </p:sp>
      <p:sp>
        <p:nvSpPr>
          <p:cNvPr id="9472" name="TextBox 9471">
            <a:extLst>
              <a:ext uri="{FF2B5EF4-FFF2-40B4-BE49-F238E27FC236}">
                <a16:creationId xmlns:a16="http://schemas.microsoft.com/office/drawing/2014/main" id="{1208E957-44AB-B18E-FBEB-D5985BF28CEC}"/>
              </a:ext>
            </a:extLst>
          </p:cNvPr>
          <p:cNvSpPr txBox="1"/>
          <p:nvPr/>
        </p:nvSpPr>
        <p:spPr bwMode="auto">
          <a:xfrm>
            <a:off x="2873492" y="4784915"/>
            <a:ext cx="1354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TG secretion</a:t>
            </a:r>
          </a:p>
        </p:txBody>
      </p:sp>
      <p:sp>
        <p:nvSpPr>
          <p:cNvPr id="9475" name="TextBox 9474">
            <a:extLst>
              <a:ext uri="{FF2B5EF4-FFF2-40B4-BE49-F238E27FC236}">
                <a16:creationId xmlns:a16="http://schemas.microsoft.com/office/drawing/2014/main" id="{6EB3CAB3-C2D2-0FBE-062D-3E9D307F7EBB}"/>
              </a:ext>
            </a:extLst>
          </p:cNvPr>
          <p:cNvSpPr txBox="1"/>
          <p:nvPr/>
        </p:nvSpPr>
        <p:spPr bwMode="auto">
          <a:xfrm>
            <a:off x="3923672" y="4952043"/>
            <a:ext cx="15902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VLDL secretion</a:t>
            </a:r>
          </a:p>
        </p:txBody>
      </p:sp>
      <p:sp>
        <p:nvSpPr>
          <p:cNvPr id="9479" name="TextBox 9478">
            <a:extLst>
              <a:ext uri="{FF2B5EF4-FFF2-40B4-BE49-F238E27FC236}">
                <a16:creationId xmlns:a16="http://schemas.microsoft.com/office/drawing/2014/main" id="{86FC6F1C-9D66-7A42-735A-D8FD7B15ED49}"/>
              </a:ext>
            </a:extLst>
          </p:cNvPr>
          <p:cNvSpPr txBox="1"/>
          <p:nvPr/>
        </p:nvSpPr>
        <p:spPr bwMode="auto">
          <a:xfrm>
            <a:off x="4639961" y="5245175"/>
            <a:ext cx="995564" cy="461665"/>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Insulin</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Glucagon</a:t>
            </a:r>
          </a:p>
        </p:txBody>
      </p:sp>
      <p:pic>
        <p:nvPicPr>
          <p:cNvPr id="15" name="Picture 14">
            <a:extLst>
              <a:ext uri="{FF2B5EF4-FFF2-40B4-BE49-F238E27FC236}">
                <a16:creationId xmlns:a16="http://schemas.microsoft.com/office/drawing/2014/main" id="{BE3CF080-03A5-5194-8084-41AE153454C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00932" y="5327224"/>
            <a:ext cx="429057" cy="383893"/>
          </a:xfrm>
          <a:prstGeom prst="rect">
            <a:avLst/>
          </a:prstGeom>
        </p:spPr>
      </p:pic>
      <p:grpSp>
        <p:nvGrpSpPr>
          <p:cNvPr id="9484" name="Group 9483">
            <a:extLst>
              <a:ext uri="{FF2B5EF4-FFF2-40B4-BE49-F238E27FC236}">
                <a16:creationId xmlns:a16="http://schemas.microsoft.com/office/drawing/2014/main" id="{37BA094A-F517-955C-C1E7-D0DB1B130600}"/>
              </a:ext>
            </a:extLst>
          </p:cNvPr>
          <p:cNvGrpSpPr/>
          <p:nvPr/>
        </p:nvGrpSpPr>
        <p:grpSpPr>
          <a:xfrm>
            <a:off x="3523958" y="1960290"/>
            <a:ext cx="832962" cy="821297"/>
            <a:chOff x="3523958" y="1804348"/>
            <a:chExt cx="832962" cy="821297"/>
          </a:xfrm>
        </p:grpSpPr>
        <p:cxnSp>
          <p:nvCxnSpPr>
            <p:cNvPr id="9481" name="Straight Connector 9480">
              <a:extLst>
                <a:ext uri="{FF2B5EF4-FFF2-40B4-BE49-F238E27FC236}">
                  <a16:creationId xmlns:a16="http://schemas.microsoft.com/office/drawing/2014/main" id="{91E0DE36-7E27-691C-A951-9B41F1C39A7E}"/>
                </a:ext>
              </a:extLst>
            </p:cNvPr>
            <p:cNvCxnSpPr>
              <a:stCxn id="9238" idx="39"/>
            </p:cNvCxnSpPr>
            <p:nvPr/>
          </p:nvCxnSpPr>
          <p:spPr bwMode="auto">
            <a:xfrm flipV="1">
              <a:off x="3523958" y="1804348"/>
              <a:ext cx="832962" cy="97385"/>
            </a:xfrm>
            <a:prstGeom prst="line">
              <a:avLst/>
            </a:prstGeom>
            <a:noFill/>
            <a:ln w="28575" cap="flat" cmpd="sng" algn="ctr">
              <a:solidFill>
                <a:schemeClr val="bg2"/>
              </a:solidFill>
              <a:prstDash val="solid"/>
              <a:round/>
              <a:headEnd type="none" w="med" len="med"/>
              <a:tailEnd type="none" w="med" len="med"/>
            </a:ln>
            <a:effectLst/>
          </p:spPr>
        </p:cxnSp>
        <p:cxnSp>
          <p:nvCxnSpPr>
            <p:cNvPr id="9483" name="Straight Connector 9482">
              <a:extLst>
                <a:ext uri="{FF2B5EF4-FFF2-40B4-BE49-F238E27FC236}">
                  <a16:creationId xmlns:a16="http://schemas.microsoft.com/office/drawing/2014/main" id="{5A3329FA-C087-74F2-A5D1-EC769F6DC853}"/>
                </a:ext>
              </a:extLst>
            </p:cNvPr>
            <p:cNvCxnSpPr>
              <a:cxnSpLocks/>
              <a:stCxn id="9244" idx="6"/>
            </p:cNvCxnSpPr>
            <p:nvPr/>
          </p:nvCxnSpPr>
          <p:spPr bwMode="auto">
            <a:xfrm flipV="1">
              <a:off x="4048459" y="1804348"/>
              <a:ext cx="289542" cy="821297"/>
            </a:xfrm>
            <a:prstGeom prst="line">
              <a:avLst/>
            </a:prstGeom>
            <a:noFill/>
            <a:ln w="28575" cap="flat" cmpd="sng" algn="ctr">
              <a:solidFill>
                <a:schemeClr val="bg2"/>
              </a:solidFill>
              <a:prstDash val="solid"/>
              <a:round/>
              <a:headEnd type="none" w="med" len="med"/>
              <a:tailEnd type="none" w="med" len="med"/>
            </a:ln>
            <a:effectLst/>
          </p:spPr>
        </p:cxnSp>
      </p:grpSp>
      <p:grpSp>
        <p:nvGrpSpPr>
          <p:cNvPr id="9485" name="Group 9484">
            <a:extLst>
              <a:ext uri="{FF2B5EF4-FFF2-40B4-BE49-F238E27FC236}">
                <a16:creationId xmlns:a16="http://schemas.microsoft.com/office/drawing/2014/main" id="{188F0706-5904-7D9F-98FC-E1B50094C848}"/>
              </a:ext>
            </a:extLst>
          </p:cNvPr>
          <p:cNvGrpSpPr/>
          <p:nvPr/>
        </p:nvGrpSpPr>
        <p:grpSpPr>
          <a:xfrm rot="19782221">
            <a:off x="2733967" y="2668789"/>
            <a:ext cx="467279" cy="666865"/>
            <a:chOff x="3533028" y="1445320"/>
            <a:chExt cx="811951" cy="1055064"/>
          </a:xfrm>
        </p:grpSpPr>
        <p:cxnSp>
          <p:nvCxnSpPr>
            <p:cNvPr id="9486" name="Straight Connector 9485">
              <a:extLst>
                <a:ext uri="{FF2B5EF4-FFF2-40B4-BE49-F238E27FC236}">
                  <a16:creationId xmlns:a16="http://schemas.microsoft.com/office/drawing/2014/main" id="{7BD9A4AF-4756-8CFB-7EBB-046EE05A31B3}"/>
                </a:ext>
              </a:extLst>
            </p:cNvPr>
            <p:cNvCxnSpPr>
              <a:cxnSpLocks/>
            </p:cNvCxnSpPr>
            <p:nvPr/>
          </p:nvCxnSpPr>
          <p:spPr bwMode="auto">
            <a:xfrm rot="1817779" flipV="1">
              <a:off x="3533028" y="1445320"/>
              <a:ext cx="729245" cy="521409"/>
            </a:xfrm>
            <a:prstGeom prst="line">
              <a:avLst/>
            </a:prstGeom>
            <a:noFill/>
            <a:ln w="28575" cap="flat" cmpd="sng" algn="ctr">
              <a:solidFill>
                <a:schemeClr val="bg2"/>
              </a:solidFill>
              <a:prstDash val="solid"/>
              <a:round/>
              <a:headEnd type="none" w="med" len="med"/>
              <a:tailEnd type="none" w="med" len="med"/>
            </a:ln>
            <a:effectLst/>
          </p:spPr>
        </p:cxnSp>
        <p:cxnSp>
          <p:nvCxnSpPr>
            <p:cNvPr id="9487" name="Straight Connector 9486">
              <a:extLst>
                <a:ext uri="{FF2B5EF4-FFF2-40B4-BE49-F238E27FC236}">
                  <a16:creationId xmlns:a16="http://schemas.microsoft.com/office/drawing/2014/main" id="{C748D8A6-04D0-260E-C7B7-29F0A9AE7D73}"/>
                </a:ext>
              </a:extLst>
            </p:cNvPr>
            <p:cNvCxnSpPr>
              <a:cxnSpLocks/>
            </p:cNvCxnSpPr>
            <p:nvPr/>
          </p:nvCxnSpPr>
          <p:spPr bwMode="auto">
            <a:xfrm rot="1817779" flipH="1" flipV="1">
              <a:off x="4117760" y="1645254"/>
              <a:ext cx="227219" cy="855130"/>
            </a:xfrm>
            <a:prstGeom prst="line">
              <a:avLst/>
            </a:prstGeom>
            <a:noFill/>
            <a:ln w="28575" cap="flat" cmpd="sng" algn="ctr">
              <a:solidFill>
                <a:schemeClr val="bg2"/>
              </a:solidFill>
              <a:prstDash val="solid"/>
              <a:round/>
              <a:headEnd type="none" w="med" len="med"/>
              <a:tailEnd type="none" w="med" len="med"/>
            </a:ln>
            <a:effectLst/>
          </p:spPr>
        </p:cxnSp>
      </p:grpSp>
      <p:sp>
        <p:nvSpPr>
          <p:cNvPr id="9490" name="Oval 9489">
            <a:extLst>
              <a:ext uri="{FF2B5EF4-FFF2-40B4-BE49-F238E27FC236}">
                <a16:creationId xmlns:a16="http://schemas.microsoft.com/office/drawing/2014/main" id="{541C6B3F-9E9A-E911-85D0-EE759669BCED}"/>
              </a:ext>
            </a:extLst>
          </p:cNvPr>
          <p:cNvSpPr/>
          <p:nvPr/>
        </p:nvSpPr>
        <p:spPr bwMode="auto">
          <a:xfrm>
            <a:off x="2987991" y="2490568"/>
            <a:ext cx="219713" cy="219713"/>
          </a:xfrm>
          <a:prstGeom prst="ellipse">
            <a:avLst/>
          </a:prstGeom>
          <a:noFill/>
          <a:ln w="28575">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494" name="Group 9493">
            <a:extLst>
              <a:ext uri="{FF2B5EF4-FFF2-40B4-BE49-F238E27FC236}">
                <a16:creationId xmlns:a16="http://schemas.microsoft.com/office/drawing/2014/main" id="{7C0BF5D0-94E2-9E39-5B9B-301116214B51}"/>
              </a:ext>
            </a:extLst>
          </p:cNvPr>
          <p:cNvGrpSpPr/>
          <p:nvPr/>
        </p:nvGrpSpPr>
        <p:grpSpPr>
          <a:xfrm rot="14954354">
            <a:off x="7660556" y="1690295"/>
            <a:ext cx="909740" cy="1019977"/>
            <a:chOff x="3428261" y="1449726"/>
            <a:chExt cx="909740" cy="1019977"/>
          </a:xfrm>
        </p:grpSpPr>
        <p:cxnSp>
          <p:nvCxnSpPr>
            <p:cNvPr id="9495" name="Straight Connector 9494">
              <a:extLst>
                <a:ext uri="{FF2B5EF4-FFF2-40B4-BE49-F238E27FC236}">
                  <a16:creationId xmlns:a16="http://schemas.microsoft.com/office/drawing/2014/main" id="{AB70B246-027A-70E1-F1FC-535ADAD60D2C}"/>
                </a:ext>
              </a:extLst>
            </p:cNvPr>
            <p:cNvCxnSpPr>
              <a:cxnSpLocks/>
              <a:stCxn id="9383" idx="2"/>
            </p:cNvCxnSpPr>
            <p:nvPr/>
          </p:nvCxnSpPr>
          <p:spPr bwMode="auto">
            <a:xfrm rot="6645646" flipH="1" flipV="1">
              <a:off x="3740651" y="1137336"/>
              <a:ext cx="155793" cy="780574"/>
            </a:xfrm>
            <a:prstGeom prst="line">
              <a:avLst/>
            </a:prstGeom>
            <a:noFill/>
            <a:ln w="28575" cap="flat" cmpd="sng" algn="ctr">
              <a:solidFill>
                <a:schemeClr val="bg2"/>
              </a:solidFill>
              <a:prstDash val="solid"/>
              <a:round/>
              <a:headEnd type="none" w="med" len="med"/>
              <a:tailEnd type="none" w="med" len="med"/>
            </a:ln>
            <a:effectLst/>
          </p:spPr>
        </p:cxnSp>
        <p:cxnSp>
          <p:nvCxnSpPr>
            <p:cNvPr id="9496" name="Straight Connector 9495">
              <a:extLst>
                <a:ext uri="{FF2B5EF4-FFF2-40B4-BE49-F238E27FC236}">
                  <a16:creationId xmlns:a16="http://schemas.microsoft.com/office/drawing/2014/main" id="{6E60214D-876D-A1CE-0DE4-4E5D0A713540}"/>
                </a:ext>
              </a:extLst>
            </p:cNvPr>
            <p:cNvCxnSpPr>
              <a:cxnSpLocks/>
            </p:cNvCxnSpPr>
            <p:nvPr/>
          </p:nvCxnSpPr>
          <p:spPr bwMode="auto">
            <a:xfrm flipV="1">
              <a:off x="4048459" y="1648406"/>
              <a:ext cx="289542" cy="821297"/>
            </a:xfrm>
            <a:prstGeom prst="line">
              <a:avLst/>
            </a:prstGeom>
            <a:noFill/>
            <a:ln w="28575" cap="flat" cmpd="sng" algn="ctr">
              <a:solidFill>
                <a:schemeClr val="bg2"/>
              </a:solidFill>
              <a:prstDash val="solid"/>
              <a:round/>
              <a:headEnd type="none" w="med" len="med"/>
              <a:tailEnd type="none" w="med" len="med"/>
            </a:ln>
            <a:effectLst/>
          </p:spPr>
        </p:cxnSp>
      </p:grpSp>
      <p:sp>
        <p:nvSpPr>
          <p:cNvPr id="9502" name="TextBox 9501">
            <a:extLst>
              <a:ext uri="{FF2B5EF4-FFF2-40B4-BE49-F238E27FC236}">
                <a16:creationId xmlns:a16="http://schemas.microsoft.com/office/drawing/2014/main" id="{314725D4-E71E-25BE-0D53-8DECFA8A6448}"/>
              </a:ext>
            </a:extLst>
          </p:cNvPr>
          <p:cNvSpPr txBox="1"/>
          <p:nvPr/>
        </p:nvSpPr>
        <p:spPr bwMode="auto">
          <a:xfrm>
            <a:off x="981374" y="5714498"/>
            <a:ext cx="17544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Glucose uptake</a:t>
            </a:r>
          </a:p>
        </p:txBody>
      </p:sp>
    </p:spTree>
    <p:extLst>
      <p:ext uri="{BB962C8B-B14F-4D97-AF65-F5344CB8AC3E}">
        <p14:creationId xmlns:p14="http://schemas.microsoft.com/office/powerpoint/2010/main" val="12644660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F1FEFE-1EE4-1433-CAC0-53D4584DF0E1}"/>
              </a:ext>
            </a:extLst>
          </p:cNvPr>
          <p:cNvSpPr/>
          <p:nvPr/>
        </p:nvSpPr>
        <p:spPr>
          <a:xfrm>
            <a:off x="431195" y="6406855"/>
            <a:ext cx="8463172" cy="276999"/>
          </a:xfrm>
          <a:prstGeom prst="rect">
            <a:avLst/>
          </a:prstGeom>
        </p:spPr>
        <p:txBody>
          <a:bodyPr wrap="square" lIns="91440" tIns="45720" rIns="91440" bIns="45720" anchor="t">
            <a:spAutoFit/>
          </a:bodyPr>
          <a:lstStyle/>
          <a:p>
            <a:r>
              <a:rPr lang="en-US" sz="1200" b="0" dirty="0">
                <a:solidFill>
                  <a:schemeClr val="bg2"/>
                </a:solidFill>
                <a:effectLst/>
                <a:latin typeface="+mj-lt"/>
              </a:rPr>
              <a:t>NCT04822181. Sanyal. NEJM. 2025;392:2089.</a:t>
            </a:r>
          </a:p>
        </p:txBody>
      </p:sp>
      <p:sp>
        <p:nvSpPr>
          <p:cNvPr id="2" name="Content Placeholder 1">
            <a:extLst>
              <a:ext uri="{FF2B5EF4-FFF2-40B4-BE49-F238E27FC236}">
                <a16:creationId xmlns:a16="http://schemas.microsoft.com/office/drawing/2014/main" id="{2934A0C9-444C-8561-AB66-659154D23F7A}"/>
              </a:ext>
            </a:extLst>
          </p:cNvPr>
          <p:cNvSpPr>
            <a:spLocks noGrp="1"/>
          </p:cNvSpPr>
          <p:nvPr>
            <p:ph idx="1"/>
          </p:nvPr>
        </p:nvSpPr>
        <p:spPr>
          <a:xfrm>
            <a:off x="619052" y="1513047"/>
            <a:ext cx="10877529" cy="4650686"/>
          </a:xfrm>
        </p:spPr>
        <p:txBody>
          <a:bodyPr/>
          <a:lstStyle/>
          <a:p>
            <a:r>
              <a:rPr lang="en-US" sz="2200">
                <a:latin typeface="Calibri"/>
                <a:ea typeface="Calibri"/>
                <a:cs typeface="Calibri"/>
              </a:rPr>
              <a:t>Multicenter, double-blind, placebo-controlled, randomized phase III trial</a:t>
            </a:r>
            <a:br>
              <a:rPr lang="en-US" sz="2200"/>
            </a:br>
            <a:endParaRPr lang="en-US" sz="2200"/>
          </a:p>
          <a:p>
            <a:endParaRPr lang="en-US" sz="2200"/>
          </a:p>
          <a:p>
            <a:endParaRPr lang="en-US" sz="2200">
              <a:ea typeface="Calibri"/>
              <a:cs typeface="Calibri"/>
            </a:endParaRPr>
          </a:p>
          <a:p>
            <a:pPr marL="0" indent="0">
              <a:buNone/>
            </a:pPr>
            <a:endParaRPr lang="en-US" sz="2200"/>
          </a:p>
          <a:p>
            <a:pPr marL="0" indent="0">
              <a:buNone/>
            </a:pPr>
            <a:endParaRPr lang="en-US" sz="2200"/>
          </a:p>
          <a:p>
            <a:r>
              <a:rPr lang="en-US" sz="2200" b="1">
                <a:latin typeface="Calibri"/>
                <a:ea typeface="Calibri"/>
                <a:cs typeface="Calibri"/>
              </a:rPr>
              <a:t>Primary endpoints:</a:t>
            </a:r>
            <a:r>
              <a:rPr lang="en-US" sz="2200">
                <a:latin typeface="Calibri"/>
                <a:ea typeface="Calibri"/>
                <a:cs typeface="Calibri"/>
              </a:rPr>
              <a:t> steatohepatitis resolution with no liver fibrosis worsening and liver fibrosis improvement with no steatohepatitis worsening (part 1/interim analysis);  cirrhosis-free survival (part 2)</a:t>
            </a:r>
            <a:endParaRPr lang="en-US" sz="2200">
              <a:ea typeface="Calibri" panose="020F0502020204030204" pitchFamily="34" charset="0"/>
              <a:cs typeface="Calibri" panose="020F0502020204030204" pitchFamily="34" charset="0"/>
            </a:endParaRPr>
          </a:p>
          <a:p>
            <a:r>
              <a:rPr lang="en-US" sz="2200" b="1">
                <a:latin typeface="Calibri"/>
                <a:ea typeface="Calibri"/>
                <a:cs typeface="Calibri"/>
              </a:rPr>
              <a:t>Key secondary endpoints:</a:t>
            </a:r>
            <a:r>
              <a:rPr lang="en-US" sz="2200">
                <a:latin typeface="Calibri"/>
                <a:ea typeface="Calibri"/>
                <a:cs typeface="Calibri"/>
              </a:rPr>
              <a:t> weight loss, combined steatohepatitis resolution and liver fibrosis improvement, liver enzyme levels, noninvasive fibrosis markers, and safety</a:t>
            </a:r>
          </a:p>
        </p:txBody>
      </p:sp>
      <p:sp>
        <p:nvSpPr>
          <p:cNvPr id="4" name="Title 3">
            <a:extLst>
              <a:ext uri="{FF2B5EF4-FFF2-40B4-BE49-F238E27FC236}">
                <a16:creationId xmlns:a16="http://schemas.microsoft.com/office/drawing/2014/main" id="{0C25410A-2DD0-1896-6F25-5D8BB03D1C62}"/>
              </a:ext>
            </a:extLst>
          </p:cNvPr>
          <p:cNvSpPr>
            <a:spLocks noGrp="1"/>
          </p:cNvSpPr>
          <p:nvPr>
            <p:ph type="title"/>
          </p:nvPr>
        </p:nvSpPr>
        <p:spPr/>
        <p:txBody>
          <a:bodyPr/>
          <a:lstStyle/>
          <a:p>
            <a:r>
              <a:rPr lang="en-US">
                <a:latin typeface="Calibri"/>
                <a:ea typeface="Calibri"/>
                <a:cs typeface="Calibri"/>
              </a:rPr>
              <a:t>ESSENCE: </a:t>
            </a:r>
            <a:r>
              <a:rPr lang="en-US" err="1">
                <a:latin typeface="Calibri"/>
                <a:ea typeface="Calibri"/>
                <a:cs typeface="Calibri"/>
              </a:rPr>
              <a:t>Semaglutide</a:t>
            </a:r>
            <a:r>
              <a:rPr lang="en-US">
                <a:latin typeface="Calibri"/>
                <a:ea typeface="Calibri"/>
                <a:cs typeface="Calibri"/>
              </a:rPr>
              <a:t> in Patients With MASH</a:t>
            </a:r>
            <a:endParaRPr lang="en-US">
              <a:ea typeface="Calibri"/>
              <a:cs typeface="Calibri"/>
            </a:endParaRPr>
          </a:p>
        </p:txBody>
      </p:sp>
      <p:sp>
        <p:nvSpPr>
          <p:cNvPr id="7" name="Rectangle 6">
            <a:extLst>
              <a:ext uri="{FF2B5EF4-FFF2-40B4-BE49-F238E27FC236}">
                <a16:creationId xmlns:a16="http://schemas.microsoft.com/office/drawing/2014/main" id="{B0DC944A-9A48-5B47-9548-539F1DE66A3A}"/>
              </a:ext>
            </a:extLst>
          </p:cNvPr>
          <p:cNvSpPr/>
          <p:nvPr/>
        </p:nvSpPr>
        <p:spPr>
          <a:xfrm>
            <a:off x="4040999" y="3447132"/>
            <a:ext cx="4242816" cy="829747"/>
          </a:xfrm>
          <a:prstGeom prst="rect">
            <a:avLst/>
          </a:prstGeom>
          <a:solidFill>
            <a:schemeClr val="accent3"/>
          </a:solidFill>
          <a:ln w="6350" cap="flat" cmpd="sng" algn="ctr">
            <a:noFill/>
            <a:prstDash val="solid"/>
            <a:miter lim="800000"/>
          </a:ln>
          <a:effectLst/>
        </p:spPr>
        <p:txBody>
          <a:bodyPr lIns="0" tIns="45720" rIns="0" bIns="45720" rtlCol="0" anchor="ctr"/>
          <a:lstStyle/>
          <a:p>
            <a:pPr algn="ctr" defTabSz="1218660" eaLnBrk="1" fontAlgn="auto" hangingPunct="1">
              <a:spcBef>
                <a:spcPts val="0"/>
              </a:spcBef>
              <a:spcAft>
                <a:spcPts val="0"/>
              </a:spcAft>
              <a:defRPr/>
            </a:pPr>
            <a:r>
              <a:rPr kumimoji="0" lang="en-GB" b="1" i="0" u="none" strike="noStrike" kern="0" cap="none" spc="0" normalizeH="0" baseline="0" noProof="0">
                <a:ln>
                  <a:noFill/>
                </a:ln>
                <a:solidFill>
                  <a:srgbClr val="FFFFFF"/>
                </a:solidFill>
                <a:effectLst/>
                <a:uLnTx/>
                <a:uFillTx/>
                <a:latin typeface="Calibri"/>
                <a:cs typeface="Arial"/>
              </a:rPr>
              <a:t>Placebo </a:t>
            </a:r>
            <a:r>
              <a:rPr kumimoji="0" lang="en-GB" b="0" i="0" u="none" strike="noStrike" kern="0" cap="none" spc="0" normalizeH="0" baseline="0" noProof="0">
                <a:ln>
                  <a:noFill/>
                </a:ln>
                <a:solidFill>
                  <a:srgbClr val="FFFFFF"/>
                </a:solidFill>
                <a:effectLst/>
                <a:uLnTx/>
                <a:uFillTx/>
                <a:latin typeface="Calibri"/>
                <a:cs typeface="Arial"/>
              </a:rPr>
              <a:t> </a:t>
            </a:r>
            <a:br>
              <a:rPr lang="en-GB" b="0" i="0" u="none" strike="noStrike" kern="0" cap="none" spc="0" normalizeH="0" baseline="0" noProof="0">
                <a:ln>
                  <a:noFill/>
                </a:ln>
                <a:effectLst/>
                <a:uLnTx/>
                <a:uFillTx/>
                <a:latin typeface="Calibri"/>
              </a:rPr>
            </a:br>
            <a:r>
              <a:rPr kumimoji="0" lang="en-GB" b="0" i="0" u="none" strike="noStrike" kern="0" cap="none" spc="0" normalizeH="0" baseline="0" noProof="0">
                <a:ln>
                  <a:noFill/>
                </a:ln>
                <a:solidFill>
                  <a:srgbClr val="FFFFFF"/>
                </a:solidFill>
                <a:effectLst/>
                <a:uLnTx/>
                <a:uFillTx/>
                <a:latin typeface="Calibri"/>
                <a:cs typeface="Arial"/>
              </a:rPr>
              <a:t>(n = </a:t>
            </a:r>
            <a:r>
              <a:rPr lang="en-GB" b="0" kern="0">
                <a:solidFill>
                  <a:srgbClr val="FFFFFF"/>
                </a:solidFill>
                <a:latin typeface="Calibri"/>
                <a:cs typeface="Arial"/>
              </a:rPr>
              <a:t>266</a:t>
            </a:r>
            <a:r>
              <a:rPr kumimoji="0" lang="en-GB" b="0" i="0" u="none" strike="noStrike" kern="0" cap="none" spc="0" normalizeH="0" baseline="0" noProof="0">
                <a:ln>
                  <a:noFill/>
                </a:ln>
                <a:solidFill>
                  <a:srgbClr val="FFFFFF"/>
                </a:solidFill>
                <a:effectLst/>
                <a:uLnTx/>
                <a:uFillTx/>
                <a:latin typeface="Calibri"/>
                <a:cs typeface="Arial"/>
              </a:rPr>
              <a:t>)</a:t>
            </a:r>
          </a:p>
        </p:txBody>
      </p:sp>
      <p:sp>
        <p:nvSpPr>
          <p:cNvPr id="9" name="Rectangle 8">
            <a:extLst>
              <a:ext uri="{FF2B5EF4-FFF2-40B4-BE49-F238E27FC236}">
                <a16:creationId xmlns:a16="http://schemas.microsoft.com/office/drawing/2014/main" id="{E7874B80-B7CE-D184-5A1E-14788571BA0A}"/>
              </a:ext>
            </a:extLst>
          </p:cNvPr>
          <p:cNvSpPr/>
          <p:nvPr/>
        </p:nvSpPr>
        <p:spPr>
          <a:xfrm>
            <a:off x="4041000" y="2473705"/>
            <a:ext cx="4242816" cy="829747"/>
          </a:xfrm>
          <a:prstGeom prst="rect">
            <a:avLst/>
          </a:prstGeom>
          <a:solidFill>
            <a:schemeClr val="accent1"/>
          </a:solidFill>
          <a:ln w="6350" cap="flat" cmpd="sng" algn="ctr">
            <a:noFill/>
            <a:prstDash val="solid"/>
            <a:miter lim="800000"/>
          </a:ln>
          <a:effectLst/>
        </p:spPr>
        <p:txBody>
          <a:bodyPr lIns="0" tIns="45720" rIns="0" bIns="45720" rtlCol="0" anchor="ctr"/>
          <a:lstStyle/>
          <a:p>
            <a:pPr algn="ctr" defTabSz="1218660" eaLnBrk="1" fontAlgn="auto" hangingPunct="1">
              <a:spcBef>
                <a:spcPts val="0"/>
              </a:spcBef>
              <a:spcAft>
                <a:spcPts val="0"/>
              </a:spcAft>
              <a:defRPr/>
            </a:pPr>
            <a:r>
              <a:rPr lang="en-GB" kern="0">
                <a:solidFill>
                  <a:prstClr val="white"/>
                </a:solidFill>
                <a:latin typeface="+mn-lt"/>
                <a:cs typeface="Arial"/>
              </a:rPr>
              <a:t>Semaglutide </a:t>
            </a:r>
            <a:r>
              <a:rPr lang="en-GB" b="0" kern="0">
                <a:solidFill>
                  <a:prstClr val="white"/>
                </a:solidFill>
                <a:latin typeface="+mn-lt"/>
                <a:cs typeface="Arial"/>
              </a:rPr>
              <a:t>2.4 mg SC QW </a:t>
            </a:r>
            <a:br>
              <a:rPr lang="en-GB" b="0" kern="0">
                <a:latin typeface="+mn-lt"/>
              </a:rPr>
            </a:br>
            <a:r>
              <a:rPr kumimoji="0" lang="en-GB" b="0" i="0" u="none" strike="noStrike" kern="0" cap="none" spc="0" normalizeH="0" baseline="0" noProof="0">
                <a:ln>
                  <a:noFill/>
                </a:ln>
                <a:solidFill>
                  <a:prstClr val="white"/>
                </a:solidFill>
                <a:effectLst/>
                <a:uLnTx/>
                <a:uFillTx/>
                <a:latin typeface="+mn-lt"/>
                <a:cs typeface="Arial"/>
              </a:rPr>
              <a:t>(n = </a:t>
            </a:r>
            <a:r>
              <a:rPr lang="en-GB" b="0" kern="0">
                <a:solidFill>
                  <a:prstClr val="white"/>
                </a:solidFill>
                <a:latin typeface="+mn-lt"/>
                <a:cs typeface="Arial"/>
              </a:rPr>
              <a:t>534</a:t>
            </a:r>
            <a:r>
              <a:rPr kumimoji="0" lang="en-GB" b="0" i="0" u="none" strike="noStrike" kern="0" cap="none" spc="0" normalizeH="0" baseline="0" noProof="0">
                <a:ln>
                  <a:noFill/>
                </a:ln>
                <a:solidFill>
                  <a:prstClr val="white"/>
                </a:solidFill>
                <a:effectLst/>
                <a:uLnTx/>
                <a:uFillTx/>
                <a:latin typeface="+mn-lt"/>
                <a:cs typeface="Arial"/>
              </a:rPr>
              <a:t>)</a:t>
            </a:r>
          </a:p>
        </p:txBody>
      </p:sp>
      <p:cxnSp>
        <p:nvCxnSpPr>
          <p:cNvPr id="10" name="Straight Arrow Connector 9">
            <a:extLst>
              <a:ext uri="{FF2B5EF4-FFF2-40B4-BE49-F238E27FC236}">
                <a16:creationId xmlns:a16="http://schemas.microsoft.com/office/drawing/2014/main" id="{301812DA-EF99-D6D1-E5B1-613A2FC4CAA3}"/>
              </a:ext>
            </a:extLst>
          </p:cNvPr>
          <p:cNvCxnSpPr>
            <a:cxnSpLocks/>
          </p:cNvCxnSpPr>
          <p:nvPr/>
        </p:nvCxnSpPr>
        <p:spPr bwMode="auto">
          <a:xfrm flipV="1">
            <a:off x="3631802" y="2779132"/>
            <a:ext cx="275575" cy="218894"/>
          </a:xfrm>
          <a:prstGeom prst="straightConnector1">
            <a:avLst/>
          </a:prstGeom>
          <a:noFill/>
          <a:ln w="28575" cap="flat" cmpd="sng" algn="ctr">
            <a:solidFill>
              <a:schemeClr val="bg1"/>
            </a:solidFill>
            <a:prstDash val="solid"/>
            <a:round/>
            <a:headEnd type="none" w="med" len="med"/>
            <a:tailEnd type="triangle"/>
          </a:ln>
          <a:effectLst/>
        </p:spPr>
      </p:cxnSp>
      <p:cxnSp>
        <p:nvCxnSpPr>
          <p:cNvPr id="11" name="Straight Arrow Connector 10">
            <a:extLst>
              <a:ext uri="{FF2B5EF4-FFF2-40B4-BE49-F238E27FC236}">
                <a16:creationId xmlns:a16="http://schemas.microsoft.com/office/drawing/2014/main" id="{F2DE4F13-61EB-9472-C6FF-F2887F8A1813}"/>
              </a:ext>
            </a:extLst>
          </p:cNvPr>
          <p:cNvCxnSpPr>
            <a:cxnSpLocks/>
          </p:cNvCxnSpPr>
          <p:nvPr/>
        </p:nvCxnSpPr>
        <p:spPr bwMode="auto">
          <a:xfrm>
            <a:off x="3590715" y="3523143"/>
            <a:ext cx="345910" cy="168871"/>
          </a:xfrm>
          <a:prstGeom prst="straightConnector1">
            <a:avLst/>
          </a:prstGeom>
          <a:noFill/>
          <a:ln w="28575" cap="flat" cmpd="sng" algn="ctr">
            <a:solidFill>
              <a:schemeClr val="bg1"/>
            </a:solidFill>
            <a:prstDash val="solid"/>
            <a:round/>
            <a:headEnd type="none" w="med" len="med"/>
            <a:tailEnd type="triangle"/>
          </a:ln>
          <a:effectLst/>
        </p:spPr>
      </p:cxnSp>
      <p:sp>
        <p:nvSpPr>
          <p:cNvPr id="14" name="TextBox 13">
            <a:extLst>
              <a:ext uri="{FF2B5EF4-FFF2-40B4-BE49-F238E27FC236}">
                <a16:creationId xmlns:a16="http://schemas.microsoft.com/office/drawing/2014/main" id="{A32EB726-80ED-09BE-1A78-878FE7641BC9}"/>
              </a:ext>
            </a:extLst>
          </p:cNvPr>
          <p:cNvSpPr txBox="1"/>
          <p:nvPr/>
        </p:nvSpPr>
        <p:spPr bwMode="auto">
          <a:xfrm>
            <a:off x="473723" y="2770842"/>
            <a:ext cx="30912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t">
            <a:spAutoFit/>
          </a:bodyPr>
          <a:lstStyle/>
          <a:p>
            <a:pPr algn="ctr" defTabSz="1218660">
              <a:spcBef>
                <a:spcPts val="0"/>
              </a:spcBef>
              <a:spcAft>
                <a:spcPts val="0"/>
              </a:spcAft>
              <a:defRPr/>
            </a:pPr>
            <a:r>
              <a:rPr kumimoji="0" lang="en-GB" b="0" i="0" u="none" strike="noStrike" kern="0" cap="none" spc="0" normalizeH="0" baseline="0" noProof="0" dirty="0">
                <a:ln>
                  <a:noFill/>
                </a:ln>
                <a:solidFill>
                  <a:srgbClr val="000000"/>
                </a:solidFill>
                <a:effectLst/>
                <a:uLnTx/>
                <a:uFillTx/>
                <a:latin typeface="+mn-lt"/>
                <a:cs typeface="Arial"/>
              </a:rPr>
              <a:t>Adults with </a:t>
            </a:r>
            <a:r>
              <a:rPr lang="en-GB" b="0" kern="0" dirty="0">
                <a:solidFill>
                  <a:srgbClr val="000000"/>
                </a:solidFill>
                <a:latin typeface="+mn-lt"/>
                <a:cs typeface="Arial"/>
              </a:rPr>
              <a:t>histologically confirmed MASH, fibrosis stage 2/3, and NAS ≥4 </a:t>
            </a:r>
            <a:br>
              <a:rPr lang="en-GB" b="0" kern="0" dirty="0">
                <a:latin typeface="+mn-lt"/>
                <a:cs typeface="Arial"/>
              </a:rPr>
            </a:br>
            <a:r>
              <a:rPr lang="en-GB" b="0" kern="0" dirty="0">
                <a:solidFill>
                  <a:srgbClr val="000000"/>
                </a:solidFill>
                <a:latin typeface="+mn-lt"/>
                <a:cs typeface="Arial"/>
              </a:rPr>
              <a:t>(N = 1205)</a:t>
            </a:r>
            <a:endParaRPr lang="en-US" b="0" i="1" dirty="0">
              <a:latin typeface="+mn-lt"/>
              <a:cs typeface="Arial"/>
            </a:endParaRPr>
          </a:p>
        </p:txBody>
      </p:sp>
      <p:cxnSp>
        <p:nvCxnSpPr>
          <p:cNvPr id="15" name="Straight Arrow Connector 14">
            <a:extLst>
              <a:ext uri="{FF2B5EF4-FFF2-40B4-BE49-F238E27FC236}">
                <a16:creationId xmlns:a16="http://schemas.microsoft.com/office/drawing/2014/main" id="{1B926C03-E784-6AB8-44C8-B06744C39ACA}"/>
              </a:ext>
            </a:extLst>
          </p:cNvPr>
          <p:cNvCxnSpPr>
            <a:cxnSpLocks/>
          </p:cNvCxnSpPr>
          <p:nvPr/>
        </p:nvCxnSpPr>
        <p:spPr bwMode="auto">
          <a:xfrm>
            <a:off x="8457552" y="3371007"/>
            <a:ext cx="375761" cy="0"/>
          </a:xfrm>
          <a:prstGeom prst="straightConnector1">
            <a:avLst/>
          </a:prstGeom>
          <a:noFill/>
          <a:ln w="28575" cap="flat" cmpd="sng" algn="ctr">
            <a:solidFill>
              <a:schemeClr val="bg1"/>
            </a:solidFill>
            <a:prstDash val="solid"/>
            <a:round/>
            <a:headEnd type="none" w="med" len="med"/>
            <a:tailEnd type="triangle"/>
          </a:ln>
          <a:effectLst/>
        </p:spPr>
      </p:cxnSp>
      <p:sp>
        <p:nvSpPr>
          <p:cNvPr id="16" name="TextBox 15">
            <a:extLst>
              <a:ext uri="{FF2B5EF4-FFF2-40B4-BE49-F238E27FC236}">
                <a16:creationId xmlns:a16="http://schemas.microsoft.com/office/drawing/2014/main" id="{4971CECB-8CD7-65AB-3F75-E1BBED4DA21E}"/>
              </a:ext>
            </a:extLst>
          </p:cNvPr>
          <p:cNvSpPr txBox="1"/>
          <p:nvPr/>
        </p:nvSpPr>
        <p:spPr bwMode="auto">
          <a:xfrm>
            <a:off x="8759824" y="3018386"/>
            <a:ext cx="24847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t">
            <a:spAutoFit/>
          </a:bodyPr>
          <a:lstStyle/>
          <a:p>
            <a:pPr algn="ctr" defTabSz="1218660" eaLnBrk="1" fontAlgn="auto" hangingPunct="1">
              <a:spcBef>
                <a:spcPts val="0"/>
              </a:spcBef>
              <a:spcAft>
                <a:spcPts val="0"/>
              </a:spcAft>
              <a:defRPr/>
            </a:pPr>
            <a:r>
              <a:rPr lang="en-GB" b="0" i="1" kern="0">
                <a:solidFill>
                  <a:srgbClr val="000000"/>
                </a:solidFill>
                <a:latin typeface="Calibri"/>
                <a:cs typeface="Arial"/>
              </a:rPr>
              <a:t> Interim analysis at Wk 72 of first 800 patients </a:t>
            </a:r>
            <a:endParaRPr lang="en-GB" b="0" i="1" u="none" strike="noStrike" kern="0" cap="none" spc="0" normalizeH="0" baseline="0" noProof="0">
              <a:ln>
                <a:noFill/>
              </a:ln>
              <a:solidFill>
                <a:srgbClr val="000000"/>
              </a:solidFill>
              <a:effectLst/>
              <a:uLnTx/>
              <a:uFillTx/>
              <a:latin typeface="Calibri"/>
              <a:ea typeface="Calibri"/>
            </a:endParaRPr>
          </a:p>
        </p:txBody>
      </p:sp>
      <p:sp>
        <p:nvSpPr>
          <p:cNvPr id="17" name="TextBox 16">
            <a:extLst>
              <a:ext uri="{FF2B5EF4-FFF2-40B4-BE49-F238E27FC236}">
                <a16:creationId xmlns:a16="http://schemas.microsoft.com/office/drawing/2014/main" id="{1BA9476E-D7FE-68E7-021D-FAE7E705AD0E}"/>
              </a:ext>
            </a:extLst>
          </p:cNvPr>
          <p:cNvSpPr txBox="1"/>
          <p:nvPr/>
        </p:nvSpPr>
        <p:spPr bwMode="auto">
          <a:xfrm>
            <a:off x="917971" y="1878820"/>
            <a:ext cx="54276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i="1">
                <a:solidFill>
                  <a:schemeClr val="bg1"/>
                </a:solidFill>
                <a:latin typeface="Calibri" panose="020F0502020204030204" pitchFamily="34" charset="0"/>
              </a:rPr>
              <a:t>Stratified by T2D diagnosis, fibrosis stage, and region</a:t>
            </a:r>
          </a:p>
        </p:txBody>
      </p:sp>
      <p:cxnSp>
        <p:nvCxnSpPr>
          <p:cNvPr id="18" name="Straight Arrow Connector 17">
            <a:extLst>
              <a:ext uri="{FF2B5EF4-FFF2-40B4-BE49-F238E27FC236}">
                <a16:creationId xmlns:a16="http://schemas.microsoft.com/office/drawing/2014/main" id="{32960978-2D23-D147-60EA-AAF457DE7AFF}"/>
              </a:ext>
            </a:extLst>
          </p:cNvPr>
          <p:cNvCxnSpPr/>
          <p:nvPr/>
        </p:nvCxnSpPr>
        <p:spPr bwMode="auto">
          <a:xfrm>
            <a:off x="3631802" y="2248152"/>
            <a:ext cx="0" cy="365854"/>
          </a:xfrm>
          <a:prstGeom prst="straightConnector1">
            <a:avLst/>
          </a:prstGeom>
          <a:noFill/>
          <a:ln w="28575" cap="flat" cmpd="sng" algn="ctr">
            <a:solidFill>
              <a:schemeClr val="bg1"/>
            </a:solidFill>
            <a:prstDash val="sysDash"/>
            <a:round/>
            <a:headEnd type="none" w="med" len="med"/>
            <a:tailEnd type="triangle"/>
          </a:ln>
          <a:effectLst/>
        </p:spPr>
      </p:cxnSp>
    </p:spTree>
    <p:extLst>
      <p:ext uri="{BB962C8B-B14F-4D97-AF65-F5344CB8AC3E}">
        <p14:creationId xmlns:p14="http://schemas.microsoft.com/office/powerpoint/2010/main" val="14065287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1623B426-428F-D975-8F0C-FDA34E9B3A02}"/>
              </a:ext>
            </a:extLst>
          </p:cNvPr>
          <p:cNvSpPr/>
          <p:nvPr/>
        </p:nvSpPr>
        <p:spPr bwMode="auto">
          <a:xfrm>
            <a:off x="2250849" y="3473915"/>
            <a:ext cx="910582" cy="20640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E63A8154-B669-416D-A52D-34421A2AB7BE}"/>
              </a:ext>
            </a:extLst>
          </p:cNvPr>
          <p:cNvSpPr/>
          <p:nvPr/>
        </p:nvSpPr>
        <p:spPr bwMode="auto">
          <a:xfrm>
            <a:off x="4014643" y="4433411"/>
            <a:ext cx="910582" cy="109981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1B3CBF89-31AA-C131-ED52-D83861009341}"/>
              </a:ext>
            </a:extLst>
          </p:cNvPr>
          <p:cNvSpPr>
            <a:spLocks noGrp="1"/>
          </p:cNvSpPr>
          <p:nvPr>
            <p:ph type="title"/>
          </p:nvPr>
        </p:nvSpPr>
        <p:spPr/>
        <p:txBody>
          <a:bodyPr/>
          <a:lstStyle/>
          <a:p>
            <a:r>
              <a:rPr lang="en-US">
                <a:latin typeface="Calibri"/>
                <a:ea typeface="Calibri"/>
                <a:cs typeface="Calibri"/>
              </a:rPr>
              <a:t>ESSENCE: Primary Endpoints Interim Analysis </a:t>
            </a:r>
            <a:endParaRPr lang="en-US">
              <a:ea typeface="Calibri"/>
              <a:cs typeface="Calibri"/>
            </a:endParaRPr>
          </a:p>
        </p:txBody>
      </p:sp>
      <p:sp>
        <p:nvSpPr>
          <p:cNvPr id="7" name="Rectangle 6">
            <a:extLst>
              <a:ext uri="{FF2B5EF4-FFF2-40B4-BE49-F238E27FC236}">
                <a16:creationId xmlns:a16="http://schemas.microsoft.com/office/drawing/2014/main" id="{7A0026DE-2390-87C2-B79F-5171672A4A5C}"/>
              </a:ext>
            </a:extLst>
          </p:cNvPr>
          <p:cNvSpPr/>
          <p:nvPr/>
        </p:nvSpPr>
        <p:spPr>
          <a:xfrm>
            <a:off x="417276" y="6397499"/>
            <a:ext cx="8463172" cy="276999"/>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panose="020F0502020204030204"/>
                <a:ea typeface="+mn-ea"/>
                <a:cs typeface="Arial" panose="020B0604020202020204" pitchFamily="34" charset="0"/>
              </a:rPr>
              <a:t>Sanyal. NEJM. 2025;392:2089.</a:t>
            </a:r>
          </a:p>
        </p:txBody>
      </p:sp>
      <p:sp>
        <p:nvSpPr>
          <p:cNvPr id="8" name="TextBox 7">
            <a:extLst>
              <a:ext uri="{FF2B5EF4-FFF2-40B4-BE49-F238E27FC236}">
                <a16:creationId xmlns:a16="http://schemas.microsoft.com/office/drawing/2014/main" id="{1553C102-F5A7-26FF-8A15-ADCCFA807FC7}"/>
              </a:ext>
            </a:extLst>
          </p:cNvPr>
          <p:cNvSpPr txBox="1"/>
          <p:nvPr/>
        </p:nvSpPr>
        <p:spPr bwMode="auto">
          <a:xfrm>
            <a:off x="1713389" y="1492621"/>
            <a:ext cx="373188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Steatohepatitis Resolution With no Liver Fibrosis Worsening</a:t>
            </a:r>
          </a:p>
        </p:txBody>
      </p:sp>
      <p:sp>
        <p:nvSpPr>
          <p:cNvPr id="9" name="TextBox 8">
            <a:extLst>
              <a:ext uri="{FF2B5EF4-FFF2-40B4-BE49-F238E27FC236}">
                <a16:creationId xmlns:a16="http://schemas.microsoft.com/office/drawing/2014/main" id="{D9B9E2AA-F558-7B5D-4A49-0C170559B652}"/>
              </a:ext>
            </a:extLst>
          </p:cNvPr>
          <p:cNvSpPr txBox="1"/>
          <p:nvPr/>
        </p:nvSpPr>
        <p:spPr bwMode="auto">
          <a:xfrm>
            <a:off x="7005199" y="1492621"/>
            <a:ext cx="361684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Liver Fibrosis Reduction With no Steatohepatitis Worsening</a:t>
            </a:r>
          </a:p>
        </p:txBody>
      </p:sp>
      <p:sp>
        <p:nvSpPr>
          <p:cNvPr id="10" name="TextBox 9">
            <a:extLst>
              <a:ext uri="{FF2B5EF4-FFF2-40B4-BE49-F238E27FC236}">
                <a16:creationId xmlns:a16="http://schemas.microsoft.com/office/drawing/2014/main" id="{D92C20D2-1C2C-C047-58D6-398D0616FC68}"/>
              </a:ext>
            </a:extLst>
          </p:cNvPr>
          <p:cNvSpPr txBox="1"/>
          <p:nvPr/>
        </p:nvSpPr>
        <p:spPr bwMode="auto">
          <a:xfrm>
            <a:off x="2185208" y="2204118"/>
            <a:ext cx="28112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Estimated difference: 28.7</a:t>
            </a:r>
            <a:b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(95% CI: 21.1-36.2; </a:t>
            </a:r>
            <a:r>
              <a:rPr kumimoji="0" lang="en-US" sz="18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&lt;.001)</a:t>
            </a:r>
          </a:p>
        </p:txBody>
      </p:sp>
      <p:sp>
        <p:nvSpPr>
          <p:cNvPr id="14" name="TextBox 13">
            <a:extLst>
              <a:ext uri="{FF2B5EF4-FFF2-40B4-BE49-F238E27FC236}">
                <a16:creationId xmlns:a16="http://schemas.microsoft.com/office/drawing/2014/main" id="{9C610738-1D33-DE40-7DCD-897C52B3DE91}"/>
              </a:ext>
            </a:extLst>
          </p:cNvPr>
          <p:cNvSpPr txBox="1"/>
          <p:nvPr/>
        </p:nvSpPr>
        <p:spPr bwMode="auto">
          <a:xfrm>
            <a:off x="3990861" y="4109096"/>
            <a:ext cx="9148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34.3</a:t>
            </a:r>
          </a:p>
        </p:txBody>
      </p:sp>
      <p:sp>
        <p:nvSpPr>
          <p:cNvPr id="15" name="TextBox 14">
            <a:extLst>
              <a:ext uri="{FF2B5EF4-FFF2-40B4-BE49-F238E27FC236}">
                <a16:creationId xmlns:a16="http://schemas.microsoft.com/office/drawing/2014/main" id="{E0BC6B40-2198-AE89-43DA-3F2503CE711D}"/>
              </a:ext>
            </a:extLst>
          </p:cNvPr>
          <p:cNvSpPr txBox="1"/>
          <p:nvPr/>
        </p:nvSpPr>
        <p:spPr bwMode="auto">
          <a:xfrm>
            <a:off x="2250849" y="3154226"/>
            <a:ext cx="9148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62.9</a:t>
            </a:r>
          </a:p>
        </p:txBody>
      </p:sp>
      <p:sp>
        <p:nvSpPr>
          <p:cNvPr id="17" name="TextBox 16">
            <a:extLst>
              <a:ext uri="{FF2B5EF4-FFF2-40B4-BE49-F238E27FC236}">
                <a16:creationId xmlns:a16="http://schemas.microsoft.com/office/drawing/2014/main" id="{7F122184-44D3-290D-AD84-6209AD72F634}"/>
              </a:ext>
            </a:extLst>
          </p:cNvPr>
          <p:cNvSpPr txBox="1"/>
          <p:nvPr/>
        </p:nvSpPr>
        <p:spPr bwMode="auto">
          <a:xfrm>
            <a:off x="1567700" y="5540121"/>
            <a:ext cx="21189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Semaglutide 2.4 mg</a:t>
            </a:r>
            <a:b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534)</a:t>
            </a:r>
          </a:p>
        </p:txBody>
      </p:sp>
      <p:sp>
        <p:nvSpPr>
          <p:cNvPr id="19" name="TextBox 18">
            <a:extLst>
              <a:ext uri="{FF2B5EF4-FFF2-40B4-BE49-F238E27FC236}">
                <a16:creationId xmlns:a16="http://schemas.microsoft.com/office/drawing/2014/main" id="{7A15DCCE-7E1A-A596-5F98-F28AFFFEBEF6}"/>
              </a:ext>
            </a:extLst>
          </p:cNvPr>
          <p:cNvSpPr txBox="1"/>
          <p:nvPr/>
        </p:nvSpPr>
        <p:spPr bwMode="auto">
          <a:xfrm>
            <a:off x="3577394" y="5540121"/>
            <a:ext cx="18551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Placebo</a:t>
            </a:r>
            <a:b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266)</a:t>
            </a:r>
          </a:p>
        </p:txBody>
      </p:sp>
      <p:sp>
        <p:nvSpPr>
          <p:cNvPr id="21" name="TextBox 20">
            <a:extLst>
              <a:ext uri="{FF2B5EF4-FFF2-40B4-BE49-F238E27FC236}">
                <a16:creationId xmlns:a16="http://schemas.microsoft.com/office/drawing/2014/main" id="{D2FDA716-750D-66E8-AEAC-9DD3F0645B2F}"/>
              </a:ext>
            </a:extLst>
          </p:cNvPr>
          <p:cNvSpPr txBox="1"/>
          <p:nvPr/>
        </p:nvSpPr>
        <p:spPr bwMode="auto">
          <a:xfrm rot="16200000">
            <a:off x="-232328" y="4029350"/>
            <a:ext cx="27019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cxnSp>
        <p:nvCxnSpPr>
          <p:cNvPr id="6" name="Straight Connector 5">
            <a:extLst>
              <a:ext uri="{FF2B5EF4-FFF2-40B4-BE49-F238E27FC236}">
                <a16:creationId xmlns:a16="http://schemas.microsoft.com/office/drawing/2014/main" id="{E89A1132-8950-F9BB-B467-1ABFDC1A9A93}"/>
              </a:ext>
            </a:extLst>
          </p:cNvPr>
          <p:cNvCxnSpPr>
            <a:cxnSpLocks/>
          </p:cNvCxnSpPr>
          <p:nvPr/>
        </p:nvCxnSpPr>
        <p:spPr bwMode="auto">
          <a:xfrm>
            <a:off x="1713389" y="5547474"/>
            <a:ext cx="3731889"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4C6A15F-8678-4D6B-4BAF-31B06DD2B584}"/>
              </a:ext>
            </a:extLst>
          </p:cNvPr>
          <p:cNvCxnSpPr>
            <a:cxnSpLocks/>
          </p:cNvCxnSpPr>
          <p:nvPr/>
        </p:nvCxnSpPr>
        <p:spPr bwMode="auto">
          <a:xfrm flipV="1">
            <a:off x="1722267" y="3080552"/>
            <a:ext cx="0" cy="2470389"/>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8154825-73F2-DD19-7910-63B7AAD52EAF}"/>
              </a:ext>
            </a:extLst>
          </p:cNvPr>
          <p:cNvCxnSpPr>
            <a:cxnSpLocks/>
          </p:cNvCxnSpPr>
          <p:nvPr/>
        </p:nvCxnSpPr>
        <p:spPr bwMode="auto">
          <a:xfrm flipV="1">
            <a:off x="1723745" y="2850449"/>
            <a:ext cx="0" cy="159081"/>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41CF89E-0E1A-3AB1-200B-792427F57956}"/>
              </a:ext>
            </a:extLst>
          </p:cNvPr>
          <p:cNvCxnSpPr>
            <a:cxnSpLocks/>
          </p:cNvCxnSpPr>
          <p:nvPr/>
        </p:nvCxnSpPr>
        <p:spPr bwMode="auto">
          <a:xfrm flipV="1">
            <a:off x="1623606" y="2947623"/>
            <a:ext cx="187439" cy="150729"/>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4410087-5446-4AEB-CFFB-53AB63CB90BC}"/>
              </a:ext>
            </a:extLst>
          </p:cNvPr>
          <p:cNvCxnSpPr>
            <a:cxnSpLocks/>
          </p:cNvCxnSpPr>
          <p:nvPr/>
        </p:nvCxnSpPr>
        <p:spPr bwMode="auto">
          <a:xfrm flipV="1">
            <a:off x="1651718" y="2975735"/>
            <a:ext cx="187439" cy="150729"/>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7BB8D16-866E-0C1C-AD6C-CEF78B17DC4C}"/>
              </a:ext>
            </a:extLst>
          </p:cNvPr>
          <p:cNvCxnSpPr>
            <a:cxnSpLocks/>
          </p:cNvCxnSpPr>
          <p:nvPr/>
        </p:nvCxnSpPr>
        <p:spPr bwMode="auto">
          <a:xfrm flipH="1">
            <a:off x="1650249" y="28630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EB411F9-2A2C-AB34-0AC1-9982952C1BBD}"/>
              </a:ext>
            </a:extLst>
          </p:cNvPr>
          <p:cNvCxnSpPr>
            <a:cxnSpLocks/>
          </p:cNvCxnSpPr>
          <p:nvPr/>
        </p:nvCxnSpPr>
        <p:spPr bwMode="auto">
          <a:xfrm flipH="1">
            <a:off x="1650249" y="52205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711413B-D6B6-2125-F9F9-6298402A7243}"/>
              </a:ext>
            </a:extLst>
          </p:cNvPr>
          <p:cNvCxnSpPr>
            <a:cxnSpLocks/>
          </p:cNvCxnSpPr>
          <p:nvPr/>
        </p:nvCxnSpPr>
        <p:spPr bwMode="auto">
          <a:xfrm flipH="1">
            <a:off x="1650249" y="32381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90BF1BC-66CC-3843-D31F-35BAB7CC1292}"/>
              </a:ext>
            </a:extLst>
          </p:cNvPr>
          <p:cNvCxnSpPr>
            <a:cxnSpLocks/>
          </p:cNvCxnSpPr>
          <p:nvPr/>
        </p:nvCxnSpPr>
        <p:spPr bwMode="auto">
          <a:xfrm flipH="1">
            <a:off x="1650249" y="35685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E1D381DB-6D5B-056B-502B-BE491AFCC4EC}"/>
              </a:ext>
            </a:extLst>
          </p:cNvPr>
          <p:cNvCxnSpPr>
            <a:cxnSpLocks/>
          </p:cNvCxnSpPr>
          <p:nvPr/>
        </p:nvCxnSpPr>
        <p:spPr bwMode="auto">
          <a:xfrm flipH="1">
            <a:off x="1650249" y="38989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F4FCFDD-B5E0-40C8-53EA-87B00B323A32}"/>
              </a:ext>
            </a:extLst>
          </p:cNvPr>
          <p:cNvCxnSpPr>
            <a:cxnSpLocks/>
          </p:cNvCxnSpPr>
          <p:nvPr/>
        </p:nvCxnSpPr>
        <p:spPr bwMode="auto">
          <a:xfrm flipH="1">
            <a:off x="1650249" y="42293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A4C477F-DF5D-B97F-53F4-A687DEF9B330}"/>
              </a:ext>
            </a:extLst>
          </p:cNvPr>
          <p:cNvCxnSpPr>
            <a:cxnSpLocks/>
          </p:cNvCxnSpPr>
          <p:nvPr/>
        </p:nvCxnSpPr>
        <p:spPr bwMode="auto">
          <a:xfrm flipH="1">
            <a:off x="1650249" y="45597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A3E90DD-C05D-9697-858E-C04FC2BBC279}"/>
              </a:ext>
            </a:extLst>
          </p:cNvPr>
          <p:cNvCxnSpPr>
            <a:cxnSpLocks/>
          </p:cNvCxnSpPr>
          <p:nvPr/>
        </p:nvCxnSpPr>
        <p:spPr bwMode="auto">
          <a:xfrm flipH="1">
            <a:off x="1650249" y="48901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E183443-105E-4ACC-04B1-386511B967F3}"/>
              </a:ext>
            </a:extLst>
          </p:cNvPr>
          <p:cNvCxnSpPr>
            <a:cxnSpLocks/>
          </p:cNvCxnSpPr>
          <p:nvPr/>
        </p:nvCxnSpPr>
        <p:spPr bwMode="auto">
          <a:xfrm flipH="1">
            <a:off x="1650249" y="5547474"/>
            <a:ext cx="64008" cy="0"/>
          </a:xfrm>
          <a:prstGeom prst="line">
            <a:avLst/>
          </a:prstGeom>
          <a:noFill/>
          <a:ln w="28575" cap="flat" cmpd="sng" algn="ctr">
            <a:solidFill>
              <a:schemeClr val="bg1"/>
            </a:solidFill>
            <a:prstDash val="solid"/>
            <a:round/>
            <a:headEnd type="none" w="med" len="med"/>
            <a:tailEnd type="none" w="med" len="med"/>
          </a:ln>
          <a:effectLst/>
        </p:spPr>
      </p:cxnSp>
      <p:sp>
        <p:nvSpPr>
          <p:cNvPr id="40" name="TextBox 39">
            <a:extLst>
              <a:ext uri="{FF2B5EF4-FFF2-40B4-BE49-F238E27FC236}">
                <a16:creationId xmlns:a16="http://schemas.microsoft.com/office/drawing/2014/main" id="{80C0F497-3C98-F661-B01F-36382FC462CF}"/>
              </a:ext>
            </a:extLst>
          </p:cNvPr>
          <p:cNvSpPr txBox="1"/>
          <p:nvPr/>
        </p:nvSpPr>
        <p:spPr bwMode="auto">
          <a:xfrm>
            <a:off x="1192311" y="2675709"/>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1" name="TextBox 40">
            <a:extLst>
              <a:ext uri="{FF2B5EF4-FFF2-40B4-BE49-F238E27FC236}">
                <a16:creationId xmlns:a16="http://schemas.microsoft.com/office/drawing/2014/main" id="{E7C02053-744D-A2C4-8E79-D1EFED34012C}"/>
              </a:ext>
            </a:extLst>
          </p:cNvPr>
          <p:cNvSpPr txBox="1"/>
          <p:nvPr/>
        </p:nvSpPr>
        <p:spPr bwMode="auto">
          <a:xfrm>
            <a:off x="1192311" y="3011258"/>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42" name="TextBox 41">
            <a:extLst>
              <a:ext uri="{FF2B5EF4-FFF2-40B4-BE49-F238E27FC236}">
                <a16:creationId xmlns:a16="http://schemas.microsoft.com/office/drawing/2014/main" id="{65B63059-12A2-94CD-EA28-AECF35F156B1}"/>
              </a:ext>
            </a:extLst>
          </p:cNvPr>
          <p:cNvSpPr txBox="1"/>
          <p:nvPr/>
        </p:nvSpPr>
        <p:spPr bwMode="auto">
          <a:xfrm>
            <a:off x="1192311" y="3346807"/>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3" name="TextBox 42">
            <a:extLst>
              <a:ext uri="{FF2B5EF4-FFF2-40B4-BE49-F238E27FC236}">
                <a16:creationId xmlns:a16="http://schemas.microsoft.com/office/drawing/2014/main" id="{5CF6F42D-6BF8-1D98-ED6C-2C6BCABD42E6}"/>
              </a:ext>
            </a:extLst>
          </p:cNvPr>
          <p:cNvSpPr txBox="1"/>
          <p:nvPr/>
        </p:nvSpPr>
        <p:spPr bwMode="auto">
          <a:xfrm>
            <a:off x="1192311" y="3682356"/>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44" name="TextBox 43">
            <a:extLst>
              <a:ext uri="{FF2B5EF4-FFF2-40B4-BE49-F238E27FC236}">
                <a16:creationId xmlns:a16="http://schemas.microsoft.com/office/drawing/2014/main" id="{14B09E44-6956-6DFD-9859-7058FAEDA1C1}"/>
              </a:ext>
            </a:extLst>
          </p:cNvPr>
          <p:cNvSpPr txBox="1"/>
          <p:nvPr/>
        </p:nvSpPr>
        <p:spPr bwMode="auto">
          <a:xfrm>
            <a:off x="1192311" y="4017905"/>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5" name="TextBox 44">
            <a:extLst>
              <a:ext uri="{FF2B5EF4-FFF2-40B4-BE49-F238E27FC236}">
                <a16:creationId xmlns:a16="http://schemas.microsoft.com/office/drawing/2014/main" id="{90A27F42-0AD9-51DD-3C19-6545EB6ABB29}"/>
              </a:ext>
            </a:extLst>
          </p:cNvPr>
          <p:cNvSpPr txBox="1"/>
          <p:nvPr/>
        </p:nvSpPr>
        <p:spPr bwMode="auto">
          <a:xfrm>
            <a:off x="1192311" y="4353454"/>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46" name="TextBox 45">
            <a:extLst>
              <a:ext uri="{FF2B5EF4-FFF2-40B4-BE49-F238E27FC236}">
                <a16:creationId xmlns:a16="http://schemas.microsoft.com/office/drawing/2014/main" id="{96FA0635-6175-E04D-B14C-932CD4BF742A}"/>
              </a:ext>
            </a:extLst>
          </p:cNvPr>
          <p:cNvSpPr txBox="1"/>
          <p:nvPr/>
        </p:nvSpPr>
        <p:spPr bwMode="auto">
          <a:xfrm>
            <a:off x="1192311" y="4689003"/>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7" name="TextBox 46">
            <a:extLst>
              <a:ext uri="{FF2B5EF4-FFF2-40B4-BE49-F238E27FC236}">
                <a16:creationId xmlns:a16="http://schemas.microsoft.com/office/drawing/2014/main" id="{91D8815A-9FE2-327F-0A65-BEC04871DA2A}"/>
              </a:ext>
            </a:extLst>
          </p:cNvPr>
          <p:cNvSpPr txBox="1"/>
          <p:nvPr/>
        </p:nvSpPr>
        <p:spPr bwMode="auto">
          <a:xfrm>
            <a:off x="1192311" y="5024552"/>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8" name="TextBox 47">
            <a:extLst>
              <a:ext uri="{FF2B5EF4-FFF2-40B4-BE49-F238E27FC236}">
                <a16:creationId xmlns:a16="http://schemas.microsoft.com/office/drawing/2014/main" id="{A514B6D1-7B16-0EBA-EAA7-262074525EAC}"/>
              </a:ext>
            </a:extLst>
          </p:cNvPr>
          <p:cNvSpPr txBox="1"/>
          <p:nvPr/>
        </p:nvSpPr>
        <p:spPr bwMode="auto">
          <a:xfrm>
            <a:off x="1192311" y="5360103"/>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50" name="Straight Connector 49">
            <a:extLst>
              <a:ext uri="{FF2B5EF4-FFF2-40B4-BE49-F238E27FC236}">
                <a16:creationId xmlns:a16="http://schemas.microsoft.com/office/drawing/2014/main" id="{78251347-2623-3802-1C09-E9310D6E66AA}"/>
              </a:ext>
            </a:extLst>
          </p:cNvPr>
          <p:cNvCxnSpPr>
            <a:cxnSpLocks/>
          </p:cNvCxnSpPr>
          <p:nvPr/>
        </p:nvCxnSpPr>
        <p:spPr bwMode="auto">
          <a:xfrm>
            <a:off x="1722267" y="55474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45CCF48C-050B-A892-F030-DAB56D2B92F3}"/>
              </a:ext>
            </a:extLst>
          </p:cNvPr>
          <p:cNvCxnSpPr>
            <a:cxnSpLocks/>
          </p:cNvCxnSpPr>
          <p:nvPr/>
        </p:nvCxnSpPr>
        <p:spPr bwMode="auto">
          <a:xfrm>
            <a:off x="3577398" y="55474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4DA4CE94-DFF4-09D8-86B7-BC7E075E7ACC}"/>
              </a:ext>
            </a:extLst>
          </p:cNvPr>
          <p:cNvCxnSpPr>
            <a:cxnSpLocks/>
          </p:cNvCxnSpPr>
          <p:nvPr/>
        </p:nvCxnSpPr>
        <p:spPr bwMode="auto">
          <a:xfrm>
            <a:off x="5432529" y="5547474"/>
            <a:ext cx="0" cy="64008"/>
          </a:xfrm>
          <a:prstGeom prst="line">
            <a:avLst/>
          </a:prstGeom>
          <a:noFill/>
          <a:ln w="28575" cap="flat" cmpd="sng" algn="ctr">
            <a:solidFill>
              <a:schemeClr val="bg1"/>
            </a:solidFill>
            <a:prstDash val="solid"/>
            <a:round/>
            <a:headEnd type="none" w="med" len="med"/>
            <a:tailEnd type="none" w="med" len="med"/>
          </a:ln>
          <a:effectLst/>
        </p:spPr>
      </p:cxnSp>
      <p:sp>
        <p:nvSpPr>
          <p:cNvPr id="55" name="Right Bracket 54">
            <a:extLst>
              <a:ext uri="{FF2B5EF4-FFF2-40B4-BE49-F238E27FC236}">
                <a16:creationId xmlns:a16="http://schemas.microsoft.com/office/drawing/2014/main" id="{A8DBFDAE-E814-D6BF-D607-FF61AF294996}"/>
              </a:ext>
            </a:extLst>
          </p:cNvPr>
          <p:cNvSpPr/>
          <p:nvPr/>
        </p:nvSpPr>
        <p:spPr bwMode="auto">
          <a:xfrm rot="16200000">
            <a:off x="3470472" y="2163239"/>
            <a:ext cx="240678" cy="1750452"/>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E194568C-AA9E-E454-BE76-82BCE11430C1}"/>
              </a:ext>
            </a:extLst>
          </p:cNvPr>
          <p:cNvSpPr/>
          <p:nvPr/>
        </p:nvSpPr>
        <p:spPr bwMode="auto">
          <a:xfrm>
            <a:off x="7551882" y="4327713"/>
            <a:ext cx="910582" cy="121022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8C84D0F3-8999-73B4-ECBD-D8A2E708B885}"/>
              </a:ext>
            </a:extLst>
          </p:cNvPr>
          <p:cNvSpPr/>
          <p:nvPr/>
        </p:nvSpPr>
        <p:spPr bwMode="auto">
          <a:xfrm>
            <a:off x="9315676" y="4793941"/>
            <a:ext cx="910582" cy="74617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TextBox 57">
            <a:extLst>
              <a:ext uri="{FF2B5EF4-FFF2-40B4-BE49-F238E27FC236}">
                <a16:creationId xmlns:a16="http://schemas.microsoft.com/office/drawing/2014/main" id="{C2C70B15-3BA7-D9EB-B665-C6EAD382D89B}"/>
              </a:ext>
            </a:extLst>
          </p:cNvPr>
          <p:cNvSpPr txBox="1"/>
          <p:nvPr/>
        </p:nvSpPr>
        <p:spPr bwMode="auto">
          <a:xfrm>
            <a:off x="7486241" y="3073816"/>
            <a:ext cx="28112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Estimated difference: 14.4</a:t>
            </a:r>
            <a:b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(95% CI: 7.5-21.3; </a:t>
            </a:r>
            <a:r>
              <a:rPr kumimoji="0" lang="en-US" sz="18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&lt;.001)</a:t>
            </a:r>
          </a:p>
        </p:txBody>
      </p:sp>
      <p:sp>
        <p:nvSpPr>
          <p:cNvPr id="59" name="TextBox 58">
            <a:extLst>
              <a:ext uri="{FF2B5EF4-FFF2-40B4-BE49-F238E27FC236}">
                <a16:creationId xmlns:a16="http://schemas.microsoft.com/office/drawing/2014/main" id="{D4561687-3125-645F-E54A-289D5D26C683}"/>
              </a:ext>
            </a:extLst>
          </p:cNvPr>
          <p:cNvSpPr txBox="1"/>
          <p:nvPr/>
        </p:nvSpPr>
        <p:spPr bwMode="auto">
          <a:xfrm>
            <a:off x="9291894" y="4468285"/>
            <a:ext cx="9148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22.4</a:t>
            </a:r>
          </a:p>
        </p:txBody>
      </p:sp>
      <p:sp>
        <p:nvSpPr>
          <p:cNvPr id="60" name="TextBox 59">
            <a:extLst>
              <a:ext uri="{FF2B5EF4-FFF2-40B4-BE49-F238E27FC236}">
                <a16:creationId xmlns:a16="http://schemas.microsoft.com/office/drawing/2014/main" id="{2E75C85B-2758-77C1-8AF0-E9E841DC2CD5}"/>
              </a:ext>
            </a:extLst>
          </p:cNvPr>
          <p:cNvSpPr txBox="1"/>
          <p:nvPr/>
        </p:nvSpPr>
        <p:spPr bwMode="auto">
          <a:xfrm>
            <a:off x="7551882" y="3998059"/>
            <a:ext cx="9148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36.8</a:t>
            </a:r>
          </a:p>
        </p:txBody>
      </p:sp>
      <p:sp>
        <p:nvSpPr>
          <p:cNvPr id="61" name="TextBox 60">
            <a:extLst>
              <a:ext uri="{FF2B5EF4-FFF2-40B4-BE49-F238E27FC236}">
                <a16:creationId xmlns:a16="http://schemas.microsoft.com/office/drawing/2014/main" id="{972F2A19-41CB-7D1F-5D15-F59F650139C8}"/>
              </a:ext>
            </a:extLst>
          </p:cNvPr>
          <p:cNvSpPr txBox="1"/>
          <p:nvPr/>
        </p:nvSpPr>
        <p:spPr bwMode="auto">
          <a:xfrm>
            <a:off x="6909848" y="5550941"/>
            <a:ext cx="22109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Semaglutide 2.4 mg</a:t>
            </a:r>
            <a:b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534)</a:t>
            </a:r>
          </a:p>
        </p:txBody>
      </p:sp>
      <p:sp>
        <p:nvSpPr>
          <p:cNvPr id="62" name="TextBox 61">
            <a:extLst>
              <a:ext uri="{FF2B5EF4-FFF2-40B4-BE49-F238E27FC236}">
                <a16:creationId xmlns:a16="http://schemas.microsoft.com/office/drawing/2014/main" id="{EB482F1E-9D9A-3F56-7F83-9AA2C30B6AB8}"/>
              </a:ext>
            </a:extLst>
          </p:cNvPr>
          <p:cNvSpPr txBox="1"/>
          <p:nvPr/>
        </p:nvSpPr>
        <p:spPr bwMode="auto">
          <a:xfrm>
            <a:off x="8878427" y="5540121"/>
            <a:ext cx="18551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Placebo</a:t>
            </a:r>
            <a:b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266)</a:t>
            </a:r>
          </a:p>
        </p:txBody>
      </p:sp>
      <p:sp>
        <p:nvSpPr>
          <p:cNvPr id="63" name="TextBox 62">
            <a:extLst>
              <a:ext uri="{FF2B5EF4-FFF2-40B4-BE49-F238E27FC236}">
                <a16:creationId xmlns:a16="http://schemas.microsoft.com/office/drawing/2014/main" id="{60BC12BA-6308-4EA8-E89F-66D54DC0BB91}"/>
              </a:ext>
            </a:extLst>
          </p:cNvPr>
          <p:cNvSpPr txBox="1"/>
          <p:nvPr/>
        </p:nvSpPr>
        <p:spPr bwMode="auto">
          <a:xfrm rot="16200000">
            <a:off x="5068705" y="4029350"/>
            <a:ext cx="27019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cxnSp>
        <p:nvCxnSpPr>
          <p:cNvPr id="64" name="Straight Connector 63">
            <a:extLst>
              <a:ext uri="{FF2B5EF4-FFF2-40B4-BE49-F238E27FC236}">
                <a16:creationId xmlns:a16="http://schemas.microsoft.com/office/drawing/2014/main" id="{2F79582C-B0D4-DC4C-5108-86B47B049345}"/>
              </a:ext>
            </a:extLst>
          </p:cNvPr>
          <p:cNvCxnSpPr>
            <a:cxnSpLocks/>
          </p:cNvCxnSpPr>
          <p:nvPr/>
        </p:nvCxnSpPr>
        <p:spPr bwMode="auto">
          <a:xfrm>
            <a:off x="7014422" y="5547474"/>
            <a:ext cx="3731889"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863CA665-DF7A-27ED-8232-70866F2B11B3}"/>
              </a:ext>
            </a:extLst>
          </p:cNvPr>
          <p:cNvCxnSpPr>
            <a:cxnSpLocks/>
          </p:cNvCxnSpPr>
          <p:nvPr/>
        </p:nvCxnSpPr>
        <p:spPr bwMode="auto">
          <a:xfrm flipV="1">
            <a:off x="7023300" y="3080552"/>
            <a:ext cx="0" cy="2470389"/>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B09A928A-7533-43DD-A7D9-14B1251EAA15}"/>
              </a:ext>
            </a:extLst>
          </p:cNvPr>
          <p:cNvCxnSpPr>
            <a:cxnSpLocks/>
          </p:cNvCxnSpPr>
          <p:nvPr/>
        </p:nvCxnSpPr>
        <p:spPr bwMode="auto">
          <a:xfrm flipV="1">
            <a:off x="7024778" y="2850449"/>
            <a:ext cx="0" cy="159081"/>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38F5A14-4326-9389-95EC-AAA60104917B}"/>
              </a:ext>
            </a:extLst>
          </p:cNvPr>
          <p:cNvCxnSpPr>
            <a:cxnSpLocks/>
          </p:cNvCxnSpPr>
          <p:nvPr/>
        </p:nvCxnSpPr>
        <p:spPr bwMode="auto">
          <a:xfrm flipV="1">
            <a:off x="6924639" y="2947623"/>
            <a:ext cx="187439" cy="150729"/>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C064861B-4DE5-08E5-3044-7CCA6D14EA3A}"/>
              </a:ext>
            </a:extLst>
          </p:cNvPr>
          <p:cNvCxnSpPr>
            <a:cxnSpLocks/>
          </p:cNvCxnSpPr>
          <p:nvPr/>
        </p:nvCxnSpPr>
        <p:spPr bwMode="auto">
          <a:xfrm flipV="1">
            <a:off x="6952751" y="2975735"/>
            <a:ext cx="187439" cy="150729"/>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963E9672-663E-8A4A-BDF0-D2A859412968}"/>
              </a:ext>
            </a:extLst>
          </p:cNvPr>
          <p:cNvCxnSpPr>
            <a:cxnSpLocks/>
          </p:cNvCxnSpPr>
          <p:nvPr/>
        </p:nvCxnSpPr>
        <p:spPr bwMode="auto">
          <a:xfrm flipH="1">
            <a:off x="6951282" y="28630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223EC146-3799-8771-1489-11915402D00B}"/>
              </a:ext>
            </a:extLst>
          </p:cNvPr>
          <p:cNvCxnSpPr>
            <a:cxnSpLocks/>
          </p:cNvCxnSpPr>
          <p:nvPr/>
        </p:nvCxnSpPr>
        <p:spPr bwMode="auto">
          <a:xfrm flipH="1">
            <a:off x="6951282" y="52205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F242C1F5-55BA-CE32-FAD6-BAD530F7A4CF}"/>
              </a:ext>
            </a:extLst>
          </p:cNvPr>
          <p:cNvCxnSpPr>
            <a:cxnSpLocks/>
          </p:cNvCxnSpPr>
          <p:nvPr/>
        </p:nvCxnSpPr>
        <p:spPr bwMode="auto">
          <a:xfrm flipH="1">
            <a:off x="6951282" y="32381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90F5CF33-4424-B186-0300-8F4BE70725BF}"/>
              </a:ext>
            </a:extLst>
          </p:cNvPr>
          <p:cNvCxnSpPr>
            <a:cxnSpLocks/>
          </p:cNvCxnSpPr>
          <p:nvPr/>
        </p:nvCxnSpPr>
        <p:spPr bwMode="auto">
          <a:xfrm flipH="1">
            <a:off x="6951282" y="35685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6B9B2A2F-70B6-B98A-DF90-C3BC3995D4D8}"/>
              </a:ext>
            </a:extLst>
          </p:cNvPr>
          <p:cNvCxnSpPr>
            <a:cxnSpLocks/>
          </p:cNvCxnSpPr>
          <p:nvPr/>
        </p:nvCxnSpPr>
        <p:spPr bwMode="auto">
          <a:xfrm flipH="1">
            <a:off x="6951282" y="38989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E242C4F4-CC88-21D1-13DB-E9C284A1D1E7}"/>
              </a:ext>
            </a:extLst>
          </p:cNvPr>
          <p:cNvCxnSpPr>
            <a:cxnSpLocks/>
          </p:cNvCxnSpPr>
          <p:nvPr/>
        </p:nvCxnSpPr>
        <p:spPr bwMode="auto">
          <a:xfrm flipH="1">
            <a:off x="6951282" y="42293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827ADD1D-D566-8AAF-0B0B-128603A3AD89}"/>
              </a:ext>
            </a:extLst>
          </p:cNvPr>
          <p:cNvCxnSpPr>
            <a:cxnSpLocks/>
          </p:cNvCxnSpPr>
          <p:nvPr/>
        </p:nvCxnSpPr>
        <p:spPr bwMode="auto">
          <a:xfrm flipH="1">
            <a:off x="6951282" y="45597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3D5496D4-B73E-0A91-74F7-7309787D4215}"/>
              </a:ext>
            </a:extLst>
          </p:cNvPr>
          <p:cNvCxnSpPr>
            <a:cxnSpLocks/>
          </p:cNvCxnSpPr>
          <p:nvPr/>
        </p:nvCxnSpPr>
        <p:spPr bwMode="auto">
          <a:xfrm flipH="1">
            <a:off x="6951282" y="48901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66C79556-8F75-CAF4-44DB-62E6D9EFE444}"/>
              </a:ext>
            </a:extLst>
          </p:cNvPr>
          <p:cNvCxnSpPr>
            <a:cxnSpLocks/>
          </p:cNvCxnSpPr>
          <p:nvPr/>
        </p:nvCxnSpPr>
        <p:spPr bwMode="auto">
          <a:xfrm flipH="1">
            <a:off x="6951282" y="5547474"/>
            <a:ext cx="64008" cy="0"/>
          </a:xfrm>
          <a:prstGeom prst="line">
            <a:avLst/>
          </a:prstGeom>
          <a:noFill/>
          <a:ln w="28575" cap="flat" cmpd="sng" algn="ctr">
            <a:solidFill>
              <a:schemeClr val="bg1"/>
            </a:solidFill>
            <a:prstDash val="solid"/>
            <a:round/>
            <a:headEnd type="none" w="med" len="med"/>
            <a:tailEnd type="none" w="med" len="med"/>
          </a:ln>
          <a:effectLst/>
        </p:spPr>
      </p:cxnSp>
      <p:sp>
        <p:nvSpPr>
          <p:cNvPr id="78" name="TextBox 77">
            <a:extLst>
              <a:ext uri="{FF2B5EF4-FFF2-40B4-BE49-F238E27FC236}">
                <a16:creationId xmlns:a16="http://schemas.microsoft.com/office/drawing/2014/main" id="{2AC45C5C-6105-3347-7BBA-5AFE375DBF7B}"/>
              </a:ext>
            </a:extLst>
          </p:cNvPr>
          <p:cNvSpPr txBox="1"/>
          <p:nvPr/>
        </p:nvSpPr>
        <p:spPr bwMode="auto">
          <a:xfrm>
            <a:off x="6493344" y="2675709"/>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79" name="TextBox 78">
            <a:extLst>
              <a:ext uri="{FF2B5EF4-FFF2-40B4-BE49-F238E27FC236}">
                <a16:creationId xmlns:a16="http://schemas.microsoft.com/office/drawing/2014/main" id="{536F57DC-0902-7D60-A39C-DF84AA63E875}"/>
              </a:ext>
            </a:extLst>
          </p:cNvPr>
          <p:cNvSpPr txBox="1"/>
          <p:nvPr/>
        </p:nvSpPr>
        <p:spPr bwMode="auto">
          <a:xfrm>
            <a:off x="6493344" y="3011258"/>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80" name="TextBox 79">
            <a:extLst>
              <a:ext uri="{FF2B5EF4-FFF2-40B4-BE49-F238E27FC236}">
                <a16:creationId xmlns:a16="http://schemas.microsoft.com/office/drawing/2014/main" id="{56A24AEF-0425-F8BE-50DF-C5A3404AE4D6}"/>
              </a:ext>
            </a:extLst>
          </p:cNvPr>
          <p:cNvSpPr txBox="1"/>
          <p:nvPr/>
        </p:nvSpPr>
        <p:spPr bwMode="auto">
          <a:xfrm>
            <a:off x="6493344" y="3346807"/>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81" name="TextBox 80">
            <a:extLst>
              <a:ext uri="{FF2B5EF4-FFF2-40B4-BE49-F238E27FC236}">
                <a16:creationId xmlns:a16="http://schemas.microsoft.com/office/drawing/2014/main" id="{370E5C9B-146D-6059-1A68-E75D53C33DBC}"/>
              </a:ext>
            </a:extLst>
          </p:cNvPr>
          <p:cNvSpPr txBox="1"/>
          <p:nvPr/>
        </p:nvSpPr>
        <p:spPr bwMode="auto">
          <a:xfrm>
            <a:off x="6493344" y="3682356"/>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82" name="TextBox 81">
            <a:extLst>
              <a:ext uri="{FF2B5EF4-FFF2-40B4-BE49-F238E27FC236}">
                <a16:creationId xmlns:a16="http://schemas.microsoft.com/office/drawing/2014/main" id="{27105CAE-8642-0F6D-EA16-154DAD25FA78}"/>
              </a:ext>
            </a:extLst>
          </p:cNvPr>
          <p:cNvSpPr txBox="1"/>
          <p:nvPr/>
        </p:nvSpPr>
        <p:spPr bwMode="auto">
          <a:xfrm>
            <a:off x="6493344" y="4017905"/>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83" name="TextBox 82">
            <a:extLst>
              <a:ext uri="{FF2B5EF4-FFF2-40B4-BE49-F238E27FC236}">
                <a16:creationId xmlns:a16="http://schemas.microsoft.com/office/drawing/2014/main" id="{249C75B3-9120-FB1F-8459-EF474460B017}"/>
              </a:ext>
            </a:extLst>
          </p:cNvPr>
          <p:cNvSpPr txBox="1"/>
          <p:nvPr/>
        </p:nvSpPr>
        <p:spPr bwMode="auto">
          <a:xfrm>
            <a:off x="6493344" y="4353454"/>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84" name="TextBox 83">
            <a:extLst>
              <a:ext uri="{FF2B5EF4-FFF2-40B4-BE49-F238E27FC236}">
                <a16:creationId xmlns:a16="http://schemas.microsoft.com/office/drawing/2014/main" id="{950B9292-E030-5743-E24C-F9681E0CCC60}"/>
              </a:ext>
            </a:extLst>
          </p:cNvPr>
          <p:cNvSpPr txBox="1"/>
          <p:nvPr/>
        </p:nvSpPr>
        <p:spPr bwMode="auto">
          <a:xfrm>
            <a:off x="6493344" y="4689003"/>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85" name="TextBox 84">
            <a:extLst>
              <a:ext uri="{FF2B5EF4-FFF2-40B4-BE49-F238E27FC236}">
                <a16:creationId xmlns:a16="http://schemas.microsoft.com/office/drawing/2014/main" id="{4DA859C6-5F8A-DFCB-6BA9-BEF0ECAA7D43}"/>
              </a:ext>
            </a:extLst>
          </p:cNvPr>
          <p:cNvSpPr txBox="1"/>
          <p:nvPr/>
        </p:nvSpPr>
        <p:spPr bwMode="auto">
          <a:xfrm>
            <a:off x="6493344" y="5024552"/>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86" name="TextBox 85">
            <a:extLst>
              <a:ext uri="{FF2B5EF4-FFF2-40B4-BE49-F238E27FC236}">
                <a16:creationId xmlns:a16="http://schemas.microsoft.com/office/drawing/2014/main" id="{410D7E5A-31A2-7FD1-1807-4088F2012E8F}"/>
              </a:ext>
            </a:extLst>
          </p:cNvPr>
          <p:cNvSpPr txBox="1"/>
          <p:nvPr/>
        </p:nvSpPr>
        <p:spPr bwMode="auto">
          <a:xfrm>
            <a:off x="6493344" y="5360103"/>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87" name="Straight Connector 86">
            <a:extLst>
              <a:ext uri="{FF2B5EF4-FFF2-40B4-BE49-F238E27FC236}">
                <a16:creationId xmlns:a16="http://schemas.microsoft.com/office/drawing/2014/main" id="{8873D822-7057-7FC4-3060-C3B24B0E06AE}"/>
              </a:ext>
            </a:extLst>
          </p:cNvPr>
          <p:cNvCxnSpPr>
            <a:cxnSpLocks/>
          </p:cNvCxnSpPr>
          <p:nvPr/>
        </p:nvCxnSpPr>
        <p:spPr bwMode="auto">
          <a:xfrm>
            <a:off x="7023300" y="55474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66DCB8D8-A941-6297-3376-5831C210ACEF}"/>
              </a:ext>
            </a:extLst>
          </p:cNvPr>
          <p:cNvCxnSpPr>
            <a:cxnSpLocks/>
          </p:cNvCxnSpPr>
          <p:nvPr/>
        </p:nvCxnSpPr>
        <p:spPr bwMode="auto">
          <a:xfrm>
            <a:off x="8878431" y="55474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3A45B7E2-854B-872B-5A1C-07F88B13ECB3}"/>
              </a:ext>
            </a:extLst>
          </p:cNvPr>
          <p:cNvCxnSpPr>
            <a:cxnSpLocks/>
          </p:cNvCxnSpPr>
          <p:nvPr/>
        </p:nvCxnSpPr>
        <p:spPr bwMode="auto">
          <a:xfrm>
            <a:off x="10733562" y="554747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0" name="Right Bracket 89">
            <a:extLst>
              <a:ext uri="{FF2B5EF4-FFF2-40B4-BE49-F238E27FC236}">
                <a16:creationId xmlns:a16="http://schemas.microsoft.com/office/drawing/2014/main" id="{16D02EF0-38AE-1ACD-6F6D-3ECE845C854F}"/>
              </a:ext>
            </a:extLst>
          </p:cNvPr>
          <p:cNvSpPr/>
          <p:nvPr/>
        </p:nvSpPr>
        <p:spPr bwMode="auto">
          <a:xfrm rot="16200000">
            <a:off x="8771505" y="3032937"/>
            <a:ext cx="240678" cy="1750452"/>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203243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79FBB-15FC-F9D6-8D36-2787F59F4F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999574-C458-9AA8-BE82-3CDB9BE46C73}"/>
              </a:ext>
            </a:extLst>
          </p:cNvPr>
          <p:cNvSpPr>
            <a:spLocks noGrp="1"/>
          </p:cNvSpPr>
          <p:nvPr>
            <p:ph type="title"/>
          </p:nvPr>
        </p:nvSpPr>
        <p:spPr/>
        <p:txBody>
          <a:bodyPr/>
          <a:lstStyle/>
          <a:p>
            <a:r>
              <a:rPr lang="en-US">
                <a:latin typeface="Calibri"/>
                <a:ea typeface="Calibri"/>
                <a:cs typeface="Calibri"/>
              </a:rPr>
              <a:t>ESSENCE: Secondary Endpoints Interim Analysis</a:t>
            </a:r>
            <a:endParaRPr lang="en-US"/>
          </a:p>
        </p:txBody>
      </p:sp>
      <p:sp>
        <p:nvSpPr>
          <p:cNvPr id="6" name="Rectangle 5">
            <a:extLst>
              <a:ext uri="{FF2B5EF4-FFF2-40B4-BE49-F238E27FC236}">
                <a16:creationId xmlns:a16="http://schemas.microsoft.com/office/drawing/2014/main" id="{F6A0988B-150B-C733-0E43-FE8D4F5414E2}"/>
              </a:ext>
            </a:extLst>
          </p:cNvPr>
          <p:cNvSpPr/>
          <p:nvPr/>
        </p:nvSpPr>
        <p:spPr>
          <a:xfrm>
            <a:off x="430964" y="6397255"/>
            <a:ext cx="8463172" cy="276999"/>
          </a:xfrm>
          <a:prstGeom prst="rect">
            <a:avLst/>
          </a:prstGeom>
        </p:spPr>
        <p:txBody>
          <a:bodyPr wrap="square" lIns="91440" tIns="45720" rIns="91440" bIns="45720" anchor="t">
            <a:spAutoFit/>
          </a:bodyPr>
          <a:lstStyle/>
          <a:p>
            <a:r>
              <a:rPr lang="en-US" sz="1200" b="0">
                <a:solidFill>
                  <a:schemeClr val="bg2"/>
                </a:solidFill>
                <a:effectLst/>
                <a:latin typeface="+mj-lt"/>
              </a:rPr>
              <a:t>Sanyal. NEJM. 2025;392:2089.</a:t>
            </a:r>
          </a:p>
        </p:txBody>
      </p:sp>
      <p:grpSp>
        <p:nvGrpSpPr>
          <p:cNvPr id="19" name="Group 18">
            <a:extLst>
              <a:ext uri="{FF2B5EF4-FFF2-40B4-BE49-F238E27FC236}">
                <a16:creationId xmlns:a16="http://schemas.microsoft.com/office/drawing/2014/main" id="{F96971DC-EC14-82E0-E3D2-44781F51DF09}"/>
              </a:ext>
            </a:extLst>
          </p:cNvPr>
          <p:cNvGrpSpPr/>
          <p:nvPr/>
        </p:nvGrpSpPr>
        <p:grpSpPr>
          <a:xfrm>
            <a:off x="1959779" y="2522996"/>
            <a:ext cx="67698" cy="282642"/>
            <a:chOff x="845730" y="2577710"/>
            <a:chExt cx="159629" cy="407681"/>
          </a:xfrm>
        </p:grpSpPr>
        <p:cxnSp>
          <p:nvCxnSpPr>
            <p:cNvPr id="21" name="Straight Connector 20">
              <a:extLst>
                <a:ext uri="{FF2B5EF4-FFF2-40B4-BE49-F238E27FC236}">
                  <a16:creationId xmlns:a16="http://schemas.microsoft.com/office/drawing/2014/main" id="{5DC46BD5-243B-A039-E67D-D1A39149596D}"/>
                </a:ext>
              </a:extLst>
            </p:cNvPr>
            <p:cNvCxnSpPr/>
            <p:nvPr/>
          </p:nvCxnSpPr>
          <p:spPr bwMode="auto">
            <a:xfrm>
              <a:off x="845730" y="2584390"/>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D516A0F-F044-7F04-BD05-197B3041E8E2}"/>
                </a:ext>
              </a:extLst>
            </p:cNvPr>
            <p:cNvCxnSpPr/>
            <p:nvPr/>
          </p:nvCxnSpPr>
          <p:spPr bwMode="auto">
            <a:xfrm>
              <a:off x="849947" y="2978981"/>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E003FCB-5D24-74BA-3ECB-8162AAF357A4}"/>
                </a:ext>
              </a:extLst>
            </p:cNvPr>
            <p:cNvCxnSpPr/>
            <p:nvPr/>
          </p:nvCxnSpPr>
          <p:spPr bwMode="auto">
            <a:xfrm>
              <a:off x="925243" y="2577710"/>
              <a:ext cx="0" cy="407681"/>
            </a:xfrm>
            <a:prstGeom prst="line">
              <a:avLst/>
            </a:prstGeom>
            <a:noFill/>
            <a:ln w="12700" cap="flat" cmpd="sng" algn="ctr">
              <a:solidFill>
                <a:schemeClr val="accent1"/>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A47C599A-8CAB-5574-2A2B-8996821E5D50}"/>
              </a:ext>
            </a:extLst>
          </p:cNvPr>
          <p:cNvGrpSpPr/>
          <p:nvPr/>
        </p:nvGrpSpPr>
        <p:grpSpPr>
          <a:xfrm>
            <a:off x="3080511" y="3510934"/>
            <a:ext cx="67698" cy="275690"/>
            <a:chOff x="845730" y="2577710"/>
            <a:chExt cx="159629" cy="407681"/>
          </a:xfrm>
        </p:grpSpPr>
        <p:cxnSp>
          <p:nvCxnSpPr>
            <p:cNvPr id="27" name="Straight Connector 26">
              <a:extLst>
                <a:ext uri="{FF2B5EF4-FFF2-40B4-BE49-F238E27FC236}">
                  <a16:creationId xmlns:a16="http://schemas.microsoft.com/office/drawing/2014/main" id="{4179D75D-5333-67D5-EA6D-3F4632A4EA96}"/>
                </a:ext>
              </a:extLst>
            </p:cNvPr>
            <p:cNvCxnSpPr/>
            <p:nvPr/>
          </p:nvCxnSpPr>
          <p:spPr bwMode="auto">
            <a:xfrm>
              <a:off x="845730" y="2584390"/>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E8E155BA-B20B-947A-4FF3-C690F26B82B0}"/>
                </a:ext>
              </a:extLst>
            </p:cNvPr>
            <p:cNvCxnSpPr/>
            <p:nvPr/>
          </p:nvCxnSpPr>
          <p:spPr bwMode="auto">
            <a:xfrm>
              <a:off x="849947" y="2978981"/>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3304EAD-2127-3FBC-AA16-7C4E59546BAC}"/>
                </a:ext>
              </a:extLst>
            </p:cNvPr>
            <p:cNvCxnSpPr/>
            <p:nvPr/>
          </p:nvCxnSpPr>
          <p:spPr bwMode="auto">
            <a:xfrm>
              <a:off x="925243" y="2577710"/>
              <a:ext cx="0" cy="407681"/>
            </a:xfrm>
            <a:prstGeom prst="line">
              <a:avLst/>
            </a:prstGeom>
            <a:noFill/>
            <a:ln w="12700" cap="flat" cmpd="sng" algn="ctr">
              <a:solidFill>
                <a:schemeClr val="accent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4DB0EECB-F21F-4B9D-D3C3-4BE2275086E5}"/>
              </a:ext>
            </a:extLst>
          </p:cNvPr>
          <p:cNvGrpSpPr/>
          <p:nvPr/>
        </p:nvGrpSpPr>
        <p:grpSpPr>
          <a:xfrm>
            <a:off x="4201762" y="3571293"/>
            <a:ext cx="67698" cy="283676"/>
            <a:chOff x="845730" y="2577710"/>
            <a:chExt cx="159629" cy="407681"/>
          </a:xfrm>
        </p:grpSpPr>
        <p:cxnSp>
          <p:nvCxnSpPr>
            <p:cNvPr id="60" name="Straight Connector 59">
              <a:extLst>
                <a:ext uri="{FF2B5EF4-FFF2-40B4-BE49-F238E27FC236}">
                  <a16:creationId xmlns:a16="http://schemas.microsoft.com/office/drawing/2014/main" id="{279C000A-8AFA-8DB2-69FC-EE91AA17F0EF}"/>
                </a:ext>
              </a:extLst>
            </p:cNvPr>
            <p:cNvCxnSpPr/>
            <p:nvPr/>
          </p:nvCxnSpPr>
          <p:spPr bwMode="auto">
            <a:xfrm>
              <a:off x="845730" y="2584390"/>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4AFFD71C-B615-F629-863C-FABF80F0BB4C}"/>
                </a:ext>
              </a:extLst>
            </p:cNvPr>
            <p:cNvCxnSpPr/>
            <p:nvPr/>
          </p:nvCxnSpPr>
          <p:spPr bwMode="auto">
            <a:xfrm>
              <a:off x="849947" y="2978981"/>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9305D7D0-A127-6233-45A4-7CF960ED1244}"/>
                </a:ext>
              </a:extLst>
            </p:cNvPr>
            <p:cNvCxnSpPr/>
            <p:nvPr/>
          </p:nvCxnSpPr>
          <p:spPr bwMode="auto">
            <a:xfrm>
              <a:off x="925243" y="2577710"/>
              <a:ext cx="0" cy="407681"/>
            </a:xfrm>
            <a:prstGeom prst="line">
              <a:avLst/>
            </a:prstGeom>
            <a:noFill/>
            <a:ln w="12700" cap="flat" cmpd="sng" algn="ctr">
              <a:solidFill>
                <a:schemeClr val="accent1"/>
              </a:solidFill>
              <a:prstDash val="solid"/>
              <a:round/>
              <a:headEnd type="none" w="med" len="med"/>
              <a:tailEnd type="none" w="med" len="med"/>
            </a:ln>
            <a:effectLst/>
          </p:spPr>
        </p:cxnSp>
      </p:grpSp>
      <p:grpSp>
        <p:nvGrpSpPr>
          <p:cNvPr id="172" name="Group 171">
            <a:extLst>
              <a:ext uri="{FF2B5EF4-FFF2-40B4-BE49-F238E27FC236}">
                <a16:creationId xmlns:a16="http://schemas.microsoft.com/office/drawing/2014/main" id="{FFDA7E51-5BF4-72D6-B974-B4254AE38444}"/>
              </a:ext>
            </a:extLst>
          </p:cNvPr>
          <p:cNvGrpSpPr/>
          <p:nvPr/>
        </p:nvGrpSpPr>
        <p:grpSpPr>
          <a:xfrm>
            <a:off x="5318287" y="3584425"/>
            <a:ext cx="67698" cy="288134"/>
            <a:chOff x="845730" y="2577710"/>
            <a:chExt cx="159629" cy="407681"/>
          </a:xfrm>
        </p:grpSpPr>
        <p:cxnSp>
          <p:nvCxnSpPr>
            <p:cNvPr id="173" name="Straight Connector 172">
              <a:extLst>
                <a:ext uri="{FF2B5EF4-FFF2-40B4-BE49-F238E27FC236}">
                  <a16:creationId xmlns:a16="http://schemas.microsoft.com/office/drawing/2014/main" id="{63BA37C5-571B-67B0-6FDB-05AFBC1DAA7D}"/>
                </a:ext>
              </a:extLst>
            </p:cNvPr>
            <p:cNvCxnSpPr/>
            <p:nvPr/>
          </p:nvCxnSpPr>
          <p:spPr bwMode="auto">
            <a:xfrm>
              <a:off x="845730" y="2584390"/>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8FF85481-69D3-8D31-DCBF-DC25AE84B819}"/>
                </a:ext>
              </a:extLst>
            </p:cNvPr>
            <p:cNvCxnSpPr/>
            <p:nvPr/>
          </p:nvCxnSpPr>
          <p:spPr bwMode="auto">
            <a:xfrm>
              <a:off x="849947" y="2978981"/>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625A4D20-312D-8CDD-42C9-CE35D61A320A}"/>
                </a:ext>
              </a:extLst>
            </p:cNvPr>
            <p:cNvCxnSpPr/>
            <p:nvPr/>
          </p:nvCxnSpPr>
          <p:spPr bwMode="auto">
            <a:xfrm>
              <a:off x="925243" y="2577710"/>
              <a:ext cx="0" cy="407681"/>
            </a:xfrm>
            <a:prstGeom prst="line">
              <a:avLst/>
            </a:prstGeom>
            <a:noFill/>
            <a:ln w="12700" cap="flat" cmpd="sng" algn="ctr">
              <a:solidFill>
                <a:schemeClr val="accent1"/>
              </a:solidFill>
              <a:prstDash val="solid"/>
              <a:round/>
              <a:headEnd type="none" w="med" len="med"/>
              <a:tailEnd type="none" w="med" len="med"/>
            </a:ln>
            <a:effectLst/>
          </p:spPr>
        </p:cxnSp>
      </p:grpSp>
      <p:sp>
        <p:nvSpPr>
          <p:cNvPr id="176" name="Freeform 84">
            <a:extLst>
              <a:ext uri="{FF2B5EF4-FFF2-40B4-BE49-F238E27FC236}">
                <a16:creationId xmlns:a16="http://schemas.microsoft.com/office/drawing/2014/main" id="{6F2A0E1B-538C-577E-39A5-F09D8F00805C}"/>
              </a:ext>
            </a:extLst>
          </p:cNvPr>
          <p:cNvSpPr/>
          <p:nvPr/>
        </p:nvSpPr>
        <p:spPr bwMode="auto">
          <a:xfrm>
            <a:off x="2009511" y="2660073"/>
            <a:ext cx="3361234" cy="1069812"/>
          </a:xfrm>
          <a:custGeom>
            <a:avLst/>
            <a:gdLst>
              <a:gd name="connsiteX0" fmla="*/ 0 w 3361234"/>
              <a:gd name="connsiteY0" fmla="*/ 0 h 1069812"/>
              <a:gd name="connsiteX1" fmla="*/ 1109569 w 3361234"/>
              <a:gd name="connsiteY1" fmla="*/ 986684 h 1069812"/>
              <a:gd name="connsiteX2" fmla="*/ 2226366 w 3361234"/>
              <a:gd name="connsiteY2" fmla="*/ 1051740 h 1069812"/>
              <a:gd name="connsiteX3" fmla="*/ 3361234 w 3361234"/>
              <a:gd name="connsiteY3" fmla="*/ 1069812 h 1069812"/>
            </a:gdLst>
            <a:ahLst/>
            <a:cxnLst>
              <a:cxn ang="0">
                <a:pos x="connsiteX0" y="connsiteY0"/>
              </a:cxn>
              <a:cxn ang="0">
                <a:pos x="connsiteX1" y="connsiteY1"/>
              </a:cxn>
              <a:cxn ang="0">
                <a:pos x="connsiteX2" y="connsiteY2"/>
              </a:cxn>
              <a:cxn ang="0">
                <a:pos x="connsiteX3" y="connsiteY3"/>
              </a:cxn>
            </a:cxnLst>
            <a:rect l="l" t="t" r="r" b="b"/>
            <a:pathLst>
              <a:path w="3361234" h="1069812">
                <a:moveTo>
                  <a:pt x="0" y="0"/>
                </a:moveTo>
                <a:lnTo>
                  <a:pt x="1109569" y="986684"/>
                </a:lnTo>
                <a:lnTo>
                  <a:pt x="2226366" y="1051740"/>
                </a:lnTo>
                <a:lnTo>
                  <a:pt x="3361234" y="1069812"/>
                </a:lnTo>
              </a:path>
            </a:pathLst>
          </a:custGeom>
          <a:noFill/>
          <a:ln w="28575">
            <a:solidFill>
              <a:schemeClr val="accent1"/>
            </a:solidFill>
            <a:miter lim="800000"/>
            <a:headEnd/>
            <a:tailEnd/>
          </a:ln>
        </p:spPr>
        <p:txBody>
          <a:bodyPr rtlCol="0" anchor="ctr"/>
          <a:lstStyle/>
          <a:p>
            <a:pPr algn="ctr"/>
            <a:endParaRPr lang="en-US"/>
          </a:p>
        </p:txBody>
      </p:sp>
      <p:sp>
        <p:nvSpPr>
          <p:cNvPr id="177" name="Rectangle 176">
            <a:extLst>
              <a:ext uri="{FF2B5EF4-FFF2-40B4-BE49-F238E27FC236}">
                <a16:creationId xmlns:a16="http://schemas.microsoft.com/office/drawing/2014/main" id="{104AA3BC-A0A7-4B3E-75B8-B7403B75D403}"/>
              </a:ext>
            </a:extLst>
          </p:cNvPr>
          <p:cNvSpPr/>
          <p:nvPr/>
        </p:nvSpPr>
        <p:spPr bwMode="auto">
          <a:xfrm>
            <a:off x="1959178" y="2632773"/>
            <a:ext cx="78255" cy="7825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78" name="Rectangle 177">
            <a:extLst>
              <a:ext uri="{FF2B5EF4-FFF2-40B4-BE49-F238E27FC236}">
                <a16:creationId xmlns:a16="http://schemas.microsoft.com/office/drawing/2014/main" id="{C0159EF0-2D04-8C9F-C55B-D15EAB794BA6}"/>
              </a:ext>
            </a:extLst>
          </p:cNvPr>
          <p:cNvSpPr/>
          <p:nvPr/>
        </p:nvSpPr>
        <p:spPr bwMode="auto">
          <a:xfrm>
            <a:off x="3081961" y="3612085"/>
            <a:ext cx="78255" cy="7825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79" name="Rectangle 178">
            <a:extLst>
              <a:ext uri="{FF2B5EF4-FFF2-40B4-BE49-F238E27FC236}">
                <a16:creationId xmlns:a16="http://schemas.microsoft.com/office/drawing/2014/main" id="{55295D4C-DF19-30A9-D1EC-70B4AA8A541A}"/>
              </a:ext>
            </a:extLst>
          </p:cNvPr>
          <p:cNvSpPr/>
          <p:nvPr/>
        </p:nvSpPr>
        <p:spPr bwMode="auto">
          <a:xfrm>
            <a:off x="4199850" y="3672091"/>
            <a:ext cx="78255" cy="7825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80" name="Rectangle 179">
            <a:extLst>
              <a:ext uri="{FF2B5EF4-FFF2-40B4-BE49-F238E27FC236}">
                <a16:creationId xmlns:a16="http://schemas.microsoft.com/office/drawing/2014/main" id="{09B77816-2945-2242-3A37-D1DAC6DFE230}"/>
              </a:ext>
            </a:extLst>
          </p:cNvPr>
          <p:cNvSpPr/>
          <p:nvPr/>
        </p:nvSpPr>
        <p:spPr bwMode="auto">
          <a:xfrm>
            <a:off x="5321028" y="3695961"/>
            <a:ext cx="78255" cy="7825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81" name="TextBox 180">
            <a:extLst>
              <a:ext uri="{FF2B5EF4-FFF2-40B4-BE49-F238E27FC236}">
                <a16:creationId xmlns:a16="http://schemas.microsoft.com/office/drawing/2014/main" id="{83BEC93B-5353-80FE-1E56-171D1D8FFC37}"/>
              </a:ext>
            </a:extLst>
          </p:cNvPr>
          <p:cNvSpPr txBox="1"/>
          <p:nvPr/>
        </p:nvSpPr>
        <p:spPr bwMode="auto">
          <a:xfrm>
            <a:off x="1865376" y="1510730"/>
            <a:ext cx="3567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Enhanced Liver Fibrosis Score</a:t>
            </a:r>
          </a:p>
        </p:txBody>
      </p:sp>
      <p:sp>
        <p:nvSpPr>
          <p:cNvPr id="182" name="TextBox 181">
            <a:extLst>
              <a:ext uri="{FF2B5EF4-FFF2-40B4-BE49-F238E27FC236}">
                <a16:creationId xmlns:a16="http://schemas.microsoft.com/office/drawing/2014/main" id="{6B2338F9-21F2-08C2-DEC8-24403C0F688B}"/>
              </a:ext>
            </a:extLst>
          </p:cNvPr>
          <p:cNvSpPr txBox="1"/>
          <p:nvPr/>
        </p:nvSpPr>
        <p:spPr bwMode="auto">
          <a:xfrm>
            <a:off x="7191900" y="1510730"/>
            <a:ext cx="43525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Liver Stiffness per VCTE</a:t>
            </a:r>
          </a:p>
        </p:txBody>
      </p:sp>
      <p:sp>
        <p:nvSpPr>
          <p:cNvPr id="183" name="TextBox 182">
            <a:extLst>
              <a:ext uri="{FF2B5EF4-FFF2-40B4-BE49-F238E27FC236}">
                <a16:creationId xmlns:a16="http://schemas.microsoft.com/office/drawing/2014/main" id="{FA7BF077-15D0-084E-A940-A0AB8A1F8436}"/>
              </a:ext>
            </a:extLst>
          </p:cNvPr>
          <p:cNvSpPr txBox="1"/>
          <p:nvPr/>
        </p:nvSpPr>
        <p:spPr bwMode="auto">
          <a:xfrm>
            <a:off x="2771378" y="4657924"/>
            <a:ext cx="17556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Wk</a:t>
            </a:r>
          </a:p>
        </p:txBody>
      </p:sp>
      <p:sp>
        <p:nvSpPr>
          <p:cNvPr id="184" name="TextBox 183">
            <a:extLst>
              <a:ext uri="{FF2B5EF4-FFF2-40B4-BE49-F238E27FC236}">
                <a16:creationId xmlns:a16="http://schemas.microsoft.com/office/drawing/2014/main" id="{2548E8B1-93E6-5A34-7FD4-53DB3802F3FA}"/>
              </a:ext>
            </a:extLst>
          </p:cNvPr>
          <p:cNvSpPr txBox="1"/>
          <p:nvPr/>
        </p:nvSpPr>
        <p:spPr bwMode="auto">
          <a:xfrm>
            <a:off x="8490348" y="4657924"/>
            <a:ext cx="17556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Wk</a:t>
            </a:r>
          </a:p>
        </p:txBody>
      </p:sp>
      <p:sp>
        <p:nvSpPr>
          <p:cNvPr id="185" name="TextBox 184">
            <a:extLst>
              <a:ext uri="{FF2B5EF4-FFF2-40B4-BE49-F238E27FC236}">
                <a16:creationId xmlns:a16="http://schemas.microsoft.com/office/drawing/2014/main" id="{51A714E9-45BA-2D81-755B-2B9D93BBFA81}"/>
              </a:ext>
            </a:extLst>
          </p:cNvPr>
          <p:cNvSpPr txBox="1"/>
          <p:nvPr/>
        </p:nvSpPr>
        <p:spPr bwMode="auto">
          <a:xfrm rot="16200000">
            <a:off x="5888037" y="3153593"/>
            <a:ext cx="24541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Liver Stiffness (kPa)</a:t>
            </a:r>
          </a:p>
        </p:txBody>
      </p:sp>
      <p:sp>
        <p:nvSpPr>
          <p:cNvPr id="186" name="TextBox 185">
            <a:extLst>
              <a:ext uri="{FF2B5EF4-FFF2-40B4-BE49-F238E27FC236}">
                <a16:creationId xmlns:a16="http://schemas.microsoft.com/office/drawing/2014/main" id="{62EC5531-C671-381A-979F-6EC6FD97EC2C}"/>
              </a:ext>
            </a:extLst>
          </p:cNvPr>
          <p:cNvSpPr txBox="1"/>
          <p:nvPr/>
        </p:nvSpPr>
        <p:spPr bwMode="auto">
          <a:xfrm rot="16200000">
            <a:off x="218419" y="3116226"/>
            <a:ext cx="17556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Mean Score</a:t>
            </a:r>
          </a:p>
        </p:txBody>
      </p:sp>
      <p:sp>
        <p:nvSpPr>
          <p:cNvPr id="187" name="TextBox 186">
            <a:extLst>
              <a:ext uri="{FF2B5EF4-FFF2-40B4-BE49-F238E27FC236}">
                <a16:creationId xmlns:a16="http://schemas.microsoft.com/office/drawing/2014/main" id="{5999BC68-4BF1-DE76-EC79-529EF4436576}"/>
              </a:ext>
            </a:extLst>
          </p:cNvPr>
          <p:cNvSpPr txBox="1"/>
          <p:nvPr/>
        </p:nvSpPr>
        <p:spPr bwMode="auto">
          <a:xfrm>
            <a:off x="398110" y="4870922"/>
            <a:ext cx="524016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No. of patients</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Placebo                    266                     252                     246                      237</a:t>
            </a:r>
            <a:br>
              <a:rPr lang="en-US" sz="1400" b="0">
                <a:solidFill>
                  <a:schemeClr val="bg1"/>
                </a:solidFill>
                <a:latin typeface="Calibri" panose="020F0502020204030204" pitchFamily="34" charset="0"/>
              </a:rPr>
            </a:br>
            <a:r>
              <a:rPr lang="en-US" sz="1400" b="0" err="1">
                <a:solidFill>
                  <a:schemeClr val="bg1"/>
                </a:solidFill>
                <a:latin typeface="Calibri" panose="020F0502020204030204" pitchFamily="34" charset="0"/>
              </a:rPr>
              <a:t>Semaglutide</a:t>
            </a:r>
            <a:r>
              <a:rPr lang="en-US" sz="1400" b="0">
                <a:solidFill>
                  <a:schemeClr val="bg1"/>
                </a:solidFill>
                <a:latin typeface="Calibri" panose="020F0502020204030204" pitchFamily="34" charset="0"/>
              </a:rPr>
              <a:t>            534                     511                     504                      492</a:t>
            </a:r>
          </a:p>
        </p:txBody>
      </p:sp>
      <p:sp>
        <p:nvSpPr>
          <p:cNvPr id="188" name="TextBox 187">
            <a:extLst>
              <a:ext uri="{FF2B5EF4-FFF2-40B4-BE49-F238E27FC236}">
                <a16:creationId xmlns:a16="http://schemas.microsoft.com/office/drawing/2014/main" id="{9BCC2F3A-FAD9-18EA-5EB5-2DF7E86F2594}"/>
              </a:ext>
            </a:extLst>
          </p:cNvPr>
          <p:cNvSpPr txBox="1"/>
          <p:nvPr/>
        </p:nvSpPr>
        <p:spPr bwMode="auto">
          <a:xfrm>
            <a:off x="6295317" y="4870922"/>
            <a:ext cx="524016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a:solidFill>
                  <a:schemeClr val="bg1"/>
                </a:solidFill>
                <a:latin typeface="Calibri" panose="020F0502020204030204" pitchFamily="34" charset="0"/>
              </a:rPr>
              <a:t>No. of patients</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Placebo                    216                                                 204                      193</a:t>
            </a:r>
            <a:br>
              <a:rPr lang="en-US" sz="1400" b="0">
                <a:solidFill>
                  <a:schemeClr val="bg1"/>
                </a:solidFill>
                <a:latin typeface="Calibri" panose="020F0502020204030204" pitchFamily="34" charset="0"/>
              </a:rPr>
            </a:br>
            <a:r>
              <a:rPr lang="en-US" sz="1400" b="0" err="1">
                <a:solidFill>
                  <a:schemeClr val="bg1"/>
                </a:solidFill>
                <a:latin typeface="Calibri" panose="020F0502020204030204" pitchFamily="34" charset="0"/>
              </a:rPr>
              <a:t>Semaglutide</a:t>
            </a:r>
            <a:r>
              <a:rPr lang="en-US" sz="1400" b="0">
                <a:solidFill>
                  <a:schemeClr val="bg1"/>
                </a:solidFill>
                <a:latin typeface="Calibri" panose="020F0502020204030204" pitchFamily="34" charset="0"/>
              </a:rPr>
              <a:t>            417                                                 399                      381</a:t>
            </a:r>
          </a:p>
        </p:txBody>
      </p:sp>
      <p:sp>
        <p:nvSpPr>
          <p:cNvPr id="189" name="TextBox 188">
            <a:extLst>
              <a:ext uri="{FF2B5EF4-FFF2-40B4-BE49-F238E27FC236}">
                <a16:creationId xmlns:a16="http://schemas.microsoft.com/office/drawing/2014/main" id="{ACDEBF0D-0A4A-C466-F5EE-CE721CC3B1C0}"/>
              </a:ext>
            </a:extLst>
          </p:cNvPr>
          <p:cNvSpPr txBox="1"/>
          <p:nvPr/>
        </p:nvSpPr>
        <p:spPr bwMode="auto">
          <a:xfrm>
            <a:off x="4346737" y="2366714"/>
            <a:ext cx="11704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a:solidFill>
                  <a:schemeClr val="bg1"/>
                </a:solidFill>
                <a:latin typeface="Calibri" panose="020F0502020204030204" pitchFamily="34" charset="0"/>
              </a:rPr>
              <a:t>Placebo</a:t>
            </a:r>
          </a:p>
        </p:txBody>
      </p:sp>
      <p:sp>
        <p:nvSpPr>
          <p:cNvPr id="190" name="TextBox 189">
            <a:extLst>
              <a:ext uri="{FF2B5EF4-FFF2-40B4-BE49-F238E27FC236}">
                <a16:creationId xmlns:a16="http://schemas.microsoft.com/office/drawing/2014/main" id="{B7DB3D0E-C3B9-0F19-FF39-75790AD612EC}"/>
              </a:ext>
            </a:extLst>
          </p:cNvPr>
          <p:cNvSpPr txBox="1"/>
          <p:nvPr/>
        </p:nvSpPr>
        <p:spPr bwMode="auto">
          <a:xfrm>
            <a:off x="10245996" y="2584390"/>
            <a:ext cx="11704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a:solidFill>
                  <a:schemeClr val="bg1"/>
                </a:solidFill>
                <a:latin typeface="Calibri" panose="020F0502020204030204" pitchFamily="34" charset="0"/>
              </a:rPr>
              <a:t>Placebo</a:t>
            </a:r>
          </a:p>
        </p:txBody>
      </p:sp>
      <p:sp>
        <p:nvSpPr>
          <p:cNvPr id="191" name="TextBox 190">
            <a:extLst>
              <a:ext uri="{FF2B5EF4-FFF2-40B4-BE49-F238E27FC236}">
                <a16:creationId xmlns:a16="http://schemas.microsoft.com/office/drawing/2014/main" id="{5FE78C20-09C5-19C8-85A6-D74F2186D188}"/>
              </a:ext>
            </a:extLst>
          </p:cNvPr>
          <p:cNvSpPr txBox="1"/>
          <p:nvPr/>
        </p:nvSpPr>
        <p:spPr bwMode="auto">
          <a:xfrm>
            <a:off x="4098217" y="3856297"/>
            <a:ext cx="15941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a:solidFill>
                  <a:schemeClr val="bg1"/>
                </a:solidFill>
                <a:latin typeface="Calibri" panose="020F0502020204030204" pitchFamily="34" charset="0"/>
              </a:rPr>
              <a:t>Semaglutide</a:t>
            </a:r>
          </a:p>
        </p:txBody>
      </p:sp>
      <p:sp>
        <p:nvSpPr>
          <p:cNvPr id="192" name="TextBox 191">
            <a:extLst>
              <a:ext uri="{FF2B5EF4-FFF2-40B4-BE49-F238E27FC236}">
                <a16:creationId xmlns:a16="http://schemas.microsoft.com/office/drawing/2014/main" id="{BDDFAA79-3AAF-0632-CB6D-165E8F2F5A22}"/>
              </a:ext>
            </a:extLst>
          </p:cNvPr>
          <p:cNvSpPr txBox="1"/>
          <p:nvPr/>
        </p:nvSpPr>
        <p:spPr bwMode="auto">
          <a:xfrm>
            <a:off x="9979192" y="3879204"/>
            <a:ext cx="15941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a:solidFill>
                  <a:schemeClr val="bg1"/>
                </a:solidFill>
                <a:latin typeface="Calibri" panose="020F0502020204030204" pitchFamily="34" charset="0"/>
              </a:rPr>
              <a:t>Semaglutide</a:t>
            </a:r>
          </a:p>
        </p:txBody>
      </p:sp>
      <p:sp>
        <p:nvSpPr>
          <p:cNvPr id="193" name="Freeform 2">
            <a:extLst>
              <a:ext uri="{FF2B5EF4-FFF2-40B4-BE49-F238E27FC236}">
                <a16:creationId xmlns:a16="http://schemas.microsoft.com/office/drawing/2014/main" id="{0678E572-42CA-D213-B387-8E388012695B}"/>
              </a:ext>
            </a:extLst>
          </p:cNvPr>
          <p:cNvSpPr/>
          <p:nvPr/>
        </p:nvSpPr>
        <p:spPr bwMode="auto">
          <a:xfrm>
            <a:off x="1875098" y="4207397"/>
            <a:ext cx="3642069" cy="121535"/>
          </a:xfrm>
          <a:custGeom>
            <a:avLst/>
            <a:gdLst>
              <a:gd name="connsiteX0" fmla="*/ 0 w 3628664"/>
              <a:gd name="connsiteY0" fmla="*/ 0 h 121535"/>
              <a:gd name="connsiteX1" fmla="*/ 0 w 3628664"/>
              <a:gd name="connsiteY1" fmla="*/ 121535 h 121535"/>
              <a:gd name="connsiteX2" fmla="*/ 3628664 w 3628664"/>
              <a:gd name="connsiteY2" fmla="*/ 121535 h 121535"/>
            </a:gdLst>
            <a:ahLst/>
            <a:cxnLst>
              <a:cxn ang="0">
                <a:pos x="connsiteX0" y="connsiteY0"/>
              </a:cxn>
              <a:cxn ang="0">
                <a:pos x="connsiteX1" y="connsiteY1"/>
              </a:cxn>
              <a:cxn ang="0">
                <a:pos x="connsiteX2" y="connsiteY2"/>
              </a:cxn>
            </a:cxnLst>
            <a:rect l="l" t="t" r="r" b="b"/>
            <a:pathLst>
              <a:path w="3628664" h="121535">
                <a:moveTo>
                  <a:pt x="0" y="0"/>
                </a:moveTo>
                <a:lnTo>
                  <a:pt x="0" y="121535"/>
                </a:lnTo>
                <a:lnTo>
                  <a:pt x="3628664" y="121535"/>
                </a:lnTo>
              </a:path>
            </a:pathLst>
          </a:custGeom>
          <a:noFill/>
          <a:ln w="28575">
            <a:solidFill>
              <a:schemeClr val="bg1"/>
            </a:solidFill>
            <a:miter lim="800000"/>
            <a:headEnd/>
            <a:tailEnd/>
          </a:ln>
        </p:spPr>
        <p:txBody>
          <a:bodyPr rtlCol="0" anchor="ctr"/>
          <a:lstStyle/>
          <a:p>
            <a:pPr algn="ctr"/>
            <a:endParaRPr lang="en-US"/>
          </a:p>
        </p:txBody>
      </p:sp>
      <p:cxnSp>
        <p:nvCxnSpPr>
          <p:cNvPr id="194" name="Straight Connector 193">
            <a:extLst>
              <a:ext uri="{FF2B5EF4-FFF2-40B4-BE49-F238E27FC236}">
                <a16:creationId xmlns:a16="http://schemas.microsoft.com/office/drawing/2014/main" id="{154577E2-8527-DAA9-BA09-AF747B1EB398}"/>
              </a:ext>
            </a:extLst>
          </p:cNvPr>
          <p:cNvCxnSpPr>
            <a:cxnSpLocks/>
          </p:cNvCxnSpPr>
          <p:nvPr/>
        </p:nvCxnSpPr>
        <p:spPr bwMode="auto">
          <a:xfrm>
            <a:off x="1874901" y="2228850"/>
            <a:ext cx="0" cy="1916980"/>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C7AFC087-C3BF-D6D1-C833-4BE7CED63B77}"/>
              </a:ext>
            </a:extLst>
          </p:cNvPr>
          <p:cNvCxnSpPr>
            <a:cxnSpLocks/>
          </p:cNvCxnSpPr>
          <p:nvPr/>
        </p:nvCxnSpPr>
        <p:spPr bwMode="auto">
          <a:xfrm flipH="1">
            <a:off x="1820981" y="4082314"/>
            <a:ext cx="112594" cy="127032"/>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B0875856-5848-387C-483C-F21D2DF6A91A}"/>
              </a:ext>
            </a:extLst>
          </p:cNvPr>
          <p:cNvCxnSpPr>
            <a:cxnSpLocks/>
          </p:cNvCxnSpPr>
          <p:nvPr/>
        </p:nvCxnSpPr>
        <p:spPr bwMode="auto">
          <a:xfrm flipH="1">
            <a:off x="1820981" y="4145830"/>
            <a:ext cx="112594" cy="127032"/>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93E9093F-401B-D7A8-2595-C61AAD0F08BE}"/>
              </a:ext>
            </a:extLst>
          </p:cNvPr>
          <p:cNvCxnSpPr>
            <a:cxnSpLocks/>
          </p:cNvCxnSpPr>
          <p:nvPr/>
        </p:nvCxnSpPr>
        <p:spPr bwMode="auto">
          <a:xfrm>
            <a:off x="1795526" y="2241550"/>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1AF0E5C5-4E15-0A72-2A1D-7D34DC61DCD3}"/>
              </a:ext>
            </a:extLst>
          </p:cNvPr>
          <p:cNvCxnSpPr>
            <a:cxnSpLocks/>
          </p:cNvCxnSpPr>
          <p:nvPr/>
        </p:nvCxnSpPr>
        <p:spPr bwMode="auto">
          <a:xfrm>
            <a:off x="1805051" y="2584390"/>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D7ACDBFF-A19B-9F5B-9685-913281A4BC22}"/>
              </a:ext>
            </a:extLst>
          </p:cNvPr>
          <p:cNvCxnSpPr>
            <a:cxnSpLocks/>
          </p:cNvCxnSpPr>
          <p:nvPr/>
        </p:nvCxnSpPr>
        <p:spPr bwMode="auto">
          <a:xfrm>
            <a:off x="1800352" y="2922944"/>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FEF85682-A3A8-32A5-C2FC-BE528A7A6D18}"/>
              </a:ext>
            </a:extLst>
          </p:cNvPr>
          <p:cNvCxnSpPr>
            <a:cxnSpLocks/>
          </p:cNvCxnSpPr>
          <p:nvPr/>
        </p:nvCxnSpPr>
        <p:spPr bwMode="auto">
          <a:xfrm>
            <a:off x="1805051" y="3267075"/>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FE4BDF77-E1F4-90BD-558C-668418A61036}"/>
              </a:ext>
            </a:extLst>
          </p:cNvPr>
          <p:cNvCxnSpPr>
            <a:cxnSpLocks/>
          </p:cNvCxnSpPr>
          <p:nvPr/>
        </p:nvCxnSpPr>
        <p:spPr bwMode="auto">
          <a:xfrm>
            <a:off x="1805051" y="3609975"/>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7354E1C7-BD13-58C1-9ACF-13819F21DA0B}"/>
              </a:ext>
            </a:extLst>
          </p:cNvPr>
          <p:cNvCxnSpPr>
            <a:cxnSpLocks/>
          </p:cNvCxnSpPr>
          <p:nvPr/>
        </p:nvCxnSpPr>
        <p:spPr bwMode="auto">
          <a:xfrm>
            <a:off x="1805051" y="3952875"/>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F310AC99-B0A3-E6C7-86B2-A9C1DBF8176E}"/>
              </a:ext>
            </a:extLst>
          </p:cNvPr>
          <p:cNvCxnSpPr>
            <a:cxnSpLocks/>
          </p:cNvCxnSpPr>
          <p:nvPr/>
        </p:nvCxnSpPr>
        <p:spPr bwMode="auto">
          <a:xfrm>
            <a:off x="1998726" y="4328932"/>
            <a:ext cx="0" cy="88900"/>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EBA9AFD7-2DFC-4261-FE69-D227F9AE6F38}"/>
              </a:ext>
            </a:extLst>
          </p:cNvPr>
          <p:cNvCxnSpPr>
            <a:cxnSpLocks/>
          </p:cNvCxnSpPr>
          <p:nvPr/>
        </p:nvCxnSpPr>
        <p:spPr bwMode="auto">
          <a:xfrm>
            <a:off x="3116326" y="4323989"/>
            <a:ext cx="0" cy="8890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34AFFD3F-BFF0-5B61-A1D0-E2D1A04A007A}"/>
              </a:ext>
            </a:extLst>
          </p:cNvPr>
          <p:cNvCxnSpPr>
            <a:cxnSpLocks/>
          </p:cNvCxnSpPr>
          <p:nvPr/>
        </p:nvCxnSpPr>
        <p:spPr bwMode="auto">
          <a:xfrm>
            <a:off x="4237101" y="4323989"/>
            <a:ext cx="0" cy="8890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B4024172-7DC2-5883-6D13-2BED70FB9863}"/>
              </a:ext>
            </a:extLst>
          </p:cNvPr>
          <p:cNvCxnSpPr>
            <a:cxnSpLocks/>
          </p:cNvCxnSpPr>
          <p:nvPr/>
        </p:nvCxnSpPr>
        <p:spPr bwMode="auto">
          <a:xfrm>
            <a:off x="5348351" y="4325396"/>
            <a:ext cx="0" cy="88900"/>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F6031E11-280E-FB94-B59A-079AC5C65F78}"/>
              </a:ext>
            </a:extLst>
          </p:cNvPr>
          <p:cNvCxnSpPr>
            <a:cxnSpLocks/>
          </p:cNvCxnSpPr>
          <p:nvPr/>
        </p:nvCxnSpPr>
        <p:spPr bwMode="auto">
          <a:xfrm>
            <a:off x="1795526" y="4327164"/>
            <a:ext cx="69850" cy="0"/>
          </a:xfrm>
          <a:prstGeom prst="line">
            <a:avLst/>
          </a:prstGeom>
          <a:noFill/>
          <a:ln w="28575" cap="flat" cmpd="sng" algn="ctr">
            <a:solidFill>
              <a:schemeClr val="bg1"/>
            </a:solidFill>
            <a:prstDash val="solid"/>
            <a:round/>
            <a:headEnd type="none" w="med" len="med"/>
            <a:tailEnd type="none" w="med" len="med"/>
          </a:ln>
          <a:effectLst/>
        </p:spPr>
      </p:cxnSp>
      <p:sp>
        <p:nvSpPr>
          <p:cNvPr id="208" name="TextBox 207">
            <a:extLst>
              <a:ext uri="{FF2B5EF4-FFF2-40B4-BE49-F238E27FC236}">
                <a16:creationId xmlns:a16="http://schemas.microsoft.com/office/drawing/2014/main" id="{51C72965-0427-2FDE-35E5-B53DF3021440}"/>
              </a:ext>
            </a:extLst>
          </p:cNvPr>
          <p:cNvSpPr txBox="1"/>
          <p:nvPr/>
        </p:nvSpPr>
        <p:spPr bwMode="auto">
          <a:xfrm>
            <a:off x="1519476" y="415788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209" name="TextBox 208">
            <a:extLst>
              <a:ext uri="{FF2B5EF4-FFF2-40B4-BE49-F238E27FC236}">
                <a16:creationId xmlns:a16="http://schemas.microsoft.com/office/drawing/2014/main" id="{70F426A9-19C2-755D-823B-814DFFC6CF52}"/>
              </a:ext>
            </a:extLst>
          </p:cNvPr>
          <p:cNvSpPr txBox="1"/>
          <p:nvPr/>
        </p:nvSpPr>
        <p:spPr bwMode="auto">
          <a:xfrm>
            <a:off x="1344749" y="3781085"/>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9.2</a:t>
            </a:r>
          </a:p>
        </p:txBody>
      </p:sp>
      <p:sp>
        <p:nvSpPr>
          <p:cNvPr id="210" name="TextBox 209">
            <a:extLst>
              <a:ext uri="{FF2B5EF4-FFF2-40B4-BE49-F238E27FC236}">
                <a16:creationId xmlns:a16="http://schemas.microsoft.com/office/drawing/2014/main" id="{0D6A0962-C526-1B33-BD45-047FB163CF60}"/>
              </a:ext>
            </a:extLst>
          </p:cNvPr>
          <p:cNvSpPr txBox="1"/>
          <p:nvPr/>
        </p:nvSpPr>
        <p:spPr bwMode="auto">
          <a:xfrm>
            <a:off x="1340050" y="3436824"/>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9.4</a:t>
            </a:r>
          </a:p>
        </p:txBody>
      </p:sp>
      <p:sp>
        <p:nvSpPr>
          <p:cNvPr id="211" name="TextBox 210">
            <a:extLst>
              <a:ext uri="{FF2B5EF4-FFF2-40B4-BE49-F238E27FC236}">
                <a16:creationId xmlns:a16="http://schemas.microsoft.com/office/drawing/2014/main" id="{FFF0737B-7ACF-575A-AC52-EC5F37ECC8C9}"/>
              </a:ext>
            </a:extLst>
          </p:cNvPr>
          <p:cNvSpPr txBox="1"/>
          <p:nvPr/>
        </p:nvSpPr>
        <p:spPr bwMode="auto">
          <a:xfrm>
            <a:off x="1346616" y="3089144"/>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9.6</a:t>
            </a:r>
          </a:p>
        </p:txBody>
      </p:sp>
      <p:sp>
        <p:nvSpPr>
          <p:cNvPr id="212" name="TextBox 211">
            <a:extLst>
              <a:ext uri="{FF2B5EF4-FFF2-40B4-BE49-F238E27FC236}">
                <a16:creationId xmlns:a16="http://schemas.microsoft.com/office/drawing/2014/main" id="{807B75B2-2434-D487-C75E-1DDCD2A99A67}"/>
              </a:ext>
            </a:extLst>
          </p:cNvPr>
          <p:cNvSpPr txBox="1"/>
          <p:nvPr/>
        </p:nvSpPr>
        <p:spPr bwMode="auto">
          <a:xfrm>
            <a:off x="1341917" y="2744883"/>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9.8</a:t>
            </a:r>
          </a:p>
        </p:txBody>
      </p:sp>
      <p:sp>
        <p:nvSpPr>
          <p:cNvPr id="213" name="TextBox 212">
            <a:extLst>
              <a:ext uri="{FF2B5EF4-FFF2-40B4-BE49-F238E27FC236}">
                <a16:creationId xmlns:a16="http://schemas.microsoft.com/office/drawing/2014/main" id="{C9D58116-69D0-87B0-501F-7675AADA84EB}"/>
              </a:ext>
            </a:extLst>
          </p:cNvPr>
          <p:cNvSpPr txBox="1"/>
          <p:nvPr/>
        </p:nvSpPr>
        <p:spPr bwMode="auto">
          <a:xfrm>
            <a:off x="1234295" y="2408433"/>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sp>
        <p:nvSpPr>
          <p:cNvPr id="214" name="TextBox 213">
            <a:extLst>
              <a:ext uri="{FF2B5EF4-FFF2-40B4-BE49-F238E27FC236}">
                <a16:creationId xmlns:a16="http://schemas.microsoft.com/office/drawing/2014/main" id="{B6951D92-3F65-60CA-2ABA-F53D36A039E3}"/>
              </a:ext>
            </a:extLst>
          </p:cNvPr>
          <p:cNvSpPr txBox="1"/>
          <p:nvPr/>
        </p:nvSpPr>
        <p:spPr bwMode="auto">
          <a:xfrm>
            <a:off x="1229596" y="2064172"/>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10.2</a:t>
            </a:r>
          </a:p>
        </p:txBody>
      </p:sp>
      <p:sp>
        <p:nvSpPr>
          <p:cNvPr id="215" name="Freeform 48">
            <a:extLst>
              <a:ext uri="{FF2B5EF4-FFF2-40B4-BE49-F238E27FC236}">
                <a16:creationId xmlns:a16="http://schemas.microsoft.com/office/drawing/2014/main" id="{00474B87-351A-D791-7132-921CBCE58C9B}"/>
              </a:ext>
            </a:extLst>
          </p:cNvPr>
          <p:cNvSpPr/>
          <p:nvPr/>
        </p:nvSpPr>
        <p:spPr bwMode="auto">
          <a:xfrm>
            <a:off x="7742179" y="4217758"/>
            <a:ext cx="3642069" cy="121535"/>
          </a:xfrm>
          <a:custGeom>
            <a:avLst/>
            <a:gdLst>
              <a:gd name="connsiteX0" fmla="*/ 0 w 3628664"/>
              <a:gd name="connsiteY0" fmla="*/ 0 h 121535"/>
              <a:gd name="connsiteX1" fmla="*/ 0 w 3628664"/>
              <a:gd name="connsiteY1" fmla="*/ 121535 h 121535"/>
              <a:gd name="connsiteX2" fmla="*/ 3628664 w 3628664"/>
              <a:gd name="connsiteY2" fmla="*/ 121535 h 121535"/>
            </a:gdLst>
            <a:ahLst/>
            <a:cxnLst>
              <a:cxn ang="0">
                <a:pos x="connsiteX0" y="connsiteY0"/>
              </a:cxn>
              <a:cxn ang="0">
                <a:pos x="connsiteX1" y="connsiteY1"/>
              </a:cxn>
              <a:cxn ang="0">
                <a:pos x="connsiteX2" y="connsiteY2"/>
              </a:cxn>
            </a:cxnLst>
            <a:rect l="l" t="t" r="r" b="b"/>
            <a:pathLst>
              <a:path w="3628664" h="121535">
                <a:moveTo>
                  <a:pt x="0" y="0"/>
                </a:moveTo>
                <a:lnTo>
                  <a:pt x="0" y="121535"/>
                </a:lnTo>
                <a:lnTo>
                  <a:pt x="3628664" y="121535"/>
                </a:lnTo>
              </a:path>
            </a:pathLst>
          </a:custGeom>
          <a:noFill/>
          <a:ln w="28575">
            <a:solidFill>
              <a:schemeClr val="bg1"/>
            </a:solidFill>
            <a:miter lim="800000"/>
            <a:headEnd/>
            <a:tailEnd/>
          </a:ln>
        </p:spPr>
        <p:txBody>
          <a:bodyPr rtlCol="0" anchor="ctr"/>
          <a:lstStyle/>
          <a:p>
            <a:pPr algn="ctr"/>
            <a:endParaRPr lang="en-US"/>
          </a:p>
        </p:txBody>
      </p:sp>
      <p:cxnSp>
        <p:nvCxnSpPr>
          <p:cNvPr id="216" name="Straight Connector 215">
            <a:extLst>
              <a:ext uri="{FF2B5EF4-FFF2-40B4-BE49-F238E27FC236}">
                <a16:creationId xmlns:a16="http://schemas.microsoft.com/office/drawing/2014/main" id="{9A9845B1-B0BB-E802-3B25-F07F2DC7E9F7}"/>
              </a:ext>
            </a:extLst>
          </p:cNvPr>
          <p:cNvCxnSpPr>
            <a:cxnSpLocks/>
          </p:cNvCxnSpPr>
          <p:nvPr/>
        </p:nvCxnSpPr>
        <p:spPr bwMode="auto">
          <a:xfrm>
            <a:off x="7741982" y="2239211"/>
            <a:ext cx="0" cy="1916980"/>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2453A58E-641D-1EA7-FB0C-0D091C4DCC99}"/>
              </a:ext>
            </a:extLst>
          </p:cNvPr>
          <p:cNvCxnSpPr>
            <a:cxnSpLocks/>
          </p:cNvCxnSpPr>
          <p:nvPr/>
        </p:nvCxnSpPr>
        <p:spPr bwMode="auto">
          <a:xfrm flipH="1">
            <a:off x="7688062" y="4092675"/>
            <a:ext cx="112594" cy="127032"/>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B57E0AEC-0DCF-A499-4047-3FE5BCABCB36}"/>
              </a:ext>
            </a:extLst>
          </p:cNvPr>
          <p:cNvCxnSpPr>
            <a:cxnSpLocks/>
          </p:cNvCxnSpPr>
          <p:nvPr/>
        </p:nvCxnSpPr>
        <p:spPr bwMode="auto">
          <a:xfrm flipH="1">
            <a:off x="7688062" y="4156191"/>
            <a:ext cx="112594" cy="127032"/>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C4F44DB8-9176-A15D-06C5-AB7D416247E5}"/>
              </a:ext>
            </a:extLst>
          </p:cNvPr>
          <p:cNvCxnSpPr>
            <a:cxnSpLocks/>
          </p:cNvCxnSpPr>
          <p:nvPr/>
        </p:nvCxnSpPr>
        <p:spPr bwMode="auto">
          <a:xfrm>
            <a:off x="7662607" y="2251911"/>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B2B3EAED-7D7E-9707-0F2A-55D50DFB9BBD}"/>
              </a:ext>
            </a:extLst>
          </p:cNvPr>
          <p:cNvCxnSpPr>
            <a:cxnSpLocks/>
          </p:cNvCxnSpPr>
          <p:nvPr/>
        </p:nvCxnSpPr>
        <p:spPr bwMode="auto">
          <a:xfrm>
            <a:off x="7672132" y="2529695"/>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D71EFF7B-4243-6469-E201-C96873968357}"/>
              </a:ext>
            </a:extLst>
          </p:cNvPr>
          <p:cNvCxnSpPr>
            <a:cxnSpLocks/>
          </p:cNvCxnSpPr>
          <p:nvPr/>
        </p:nvCxnSpPr>
        <p:spPr bwMode="auto">
          <a:xfrm>
            <a:off x="7667433" y="3114017"/>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18B80450-3BCE-BB95-E567-D711B410EC3F}"/>
              </a:ext>
            </a:extLst>
          </p:cNvPr>
          <p:cNvCxnSpPr>
            <a:cxnSpLocks/>
          </p:cNvCxnSpPr>
          <p:nvPr/>
        </p:nvCxnSpPr>
        <p:spPr bwMode="auto">
          <a:xfrm>
            <a:off x="7672132" y="3393092"/>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D262D5CB-E0AC-060D-A9E8-26A3C388DCB0}"/>
              </a:ext>
            </a:extLst>
          </p:cNvPr>
          <p:cNvCxnSpPr>
            <a:cxnSpLocks/>
          </p:cNvCxnSpPr>
          <p:nvPr/>
        </p:nvCxnSpPr>
        <p:spPr bwMode="auto">
          <a:xfrm>
            <a:off x="7672132" y="3685392"/>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29D5FAF4-56EE-A324-7A33-165145AF624C}"/>
              </a:ext>
            </a:extLst>
          </p:cNvPr>
          <p:cNvCxnSpPr>
            <a:cxnSpLocks/>
          </p:cNvCxnSpPr>
          <p:nvPr/>
        </p:nvCxnSpPr>
        <p:spPr bwMode="auto">
          <a:xfrm>
            <a:off x="7672132" y="3963236"/>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9CEE64EF-725D-B4F8-4BE6-CC457C9F58E8}"/>
              </a:ext>
            </a:extLst>
          </p:cNvPr>
          <p:cNvCxnSpPr>
            <a:cxnSpLocks/>
          </p:cNvCxnSpPr>
          <p:nvPr/>
        </p:nvCxnSpPr>
        <p:spPr bwMode="auto">
          <a:xfrm>
            <a:off x="7865807" y="4339293"/>
            <a:ext cx="0" cy="8890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56641A3A-3666-9DD7-1D6B-7B37B18538BC}"/>
              </a:ext>
            </a:extLst>
          </p:cNvPr>
          <p:cNvCxnSpPr>
            <a:cxnSpLocks/>
          </p:cNvCxnSpPr>
          <p:nvPr/>
        </p:nvCxnSpPr>
        <p:spPr bwMode="auto">
          <a:xfrm>
            <a:off x="10104182" y="4334350"/>
            <a:ext cx="0" cy="8890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A8AE8631-878F-D084-D28E-679CEBE46C94}"/>
              </a:ext>
            </a:extLst>
          </p:cNvPr>
          <p:cNvCxnSpPr>
            <a:cxnSpLocks/>
          </p:cNvCxnSpPr>
          <p:nvPr/>
        </p:nvCxnSpPr>
        <p:spPr bwMode="auto">
          <a:xfrm>
            <a:off x="11215432" y="4335757"/>
            <a:ext cx="0" cy="88900"/>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6B086B1B-5F69-6235-CDDA-EB866F26C4D6}"/>
              </a:ext>
            </a:extLst>
          </p:cNvPr>
          <p:cNvCxnSpPr>
            <a:cxnSpLocks/>
          </p:cNvCxnSpPr>
          <p:nvPr/>
        </p:nvCxnSpPr>
        <p:spPr bwMode="auto">
          <a:xfrm>
            <a:off x="7662607" y="4337525"/>
            <a:ext cx="69850" cy="0"/>
          </a:xfrm>
          <a:prstGeom prst="line">
            <a:avLst/>
          </a:prstGeom>
          <a:noFill/>
          <a:ln w="28575" cap="flat" cmpd="sng" algn="ctr">
            <a:solidFill>
              <a:schemeClr val="bg1"/>
            </a:solidFill>
            <a:prstDash val="solid"/>
            <a:round/>
            <a:headEnd type="none" w="med" len="med"/>
            <a:tailEnd type="none" w="med" len="med"/>
          </a:ln>
          <a:effectLst/>
        </p:spPr>
      </p:cxnSp>
      <p:sp>
        <p:nvSpPr>
          <p:cNvPr id="229" name="TextBox 228">
            <a:extLst>
              <a:ext uri="{FF2B5EF4-FFF2-40B4-BE49-F238E27FC236}">
                <a16:creationId xmlns:a16="http://schemas.microsoft.com/office/drawing/2014/main" id="{D1B82520-5371-72D9-EB60-F3F8929C9E33}"/>
              </a:ext>
            </a:extLst>
          </p:cNvPr>
          <p:cNvSpPr txBox="1"/>
          <p:nvPr/>
        </p:nvSpPr>
        <p:spPr bwMode="auto">
          <a:xfrm>
            <a:off x="7395141" y="41682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230" name="TextBox 229">
            <a:extLst>
              <a:ext uri="{FF2B5EF4-FFF2-40B4-BE49-F238E27FC236}">
                <a16:creationId xmlns:a16="http://schemas.microsoft.com/office/drawing/2014/main" id="{E652A5B7-3193-C380-3CD3-26F9A732D428}"/>
              </a:ext>
            </a:extLst>
          </p:cNvPr>
          <p:cNvSpPr txBox="1"/>
          <p:nvPr/>
        </p:nvSpPr>
        <p:spPr bwMode="auto">
          <a:xfrm>
            <a:off x="7386297" y="379144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7</a:t>
            </a:r>
          </a:p>
        </p:txBody>
      </p:sp>
      <p:sp>
        <p:nvSpPr>
          <p:cNvPr id="231" name="TextBox 230">
            <a:extLst>
              <a:ext uri="{FF2B5EF4-FFF2-40B4-BE49-F238E27FC236}">
                <a16:creationId xmlns:a16="http://schemas.microsoft.com/office/drawing/2014/main" id="{FD5F1B89-1F0E-47EA-6670-896F2AFAB3C7}"/>
              </a:ext>
            </a:extLst>
          </p:cNvPr>
          <p:cNvSpPr txBox="1"/>
          <p:nvPr/>
        </p:nvSpPr>
        <p:spPr bwMode="auto">
          <a:xfrm>
            <a:off x="7381598" y="321914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9</a:t>
            </a:r>
          </a:p>
        </p:txBody>
      </p:sp>
      <p:sp>
        <p:nvSpPr>
          <p:cNvPr id="232" name="TextBox 231">
            <a:extLst>
              <a:ext uri="{FF2B5EF4-FFF2-40B4-BE49-F238E27FC236}">
                <a16:creationId xmlns:a16="http://schemas.microsoft.com/office/drawing/2014/main" id="{FB7A5626-6744-E87E-C361-68B18617A399}"/>
              </a:ext>
            </a:extLst>
          </p:cNvPr>
          <p:cNvSpPr txBox="1"/>
          <p:nvPr/>
        </p:nvSpPr>
        <p:spPr bwMode="auto">
          <a:xfrm>
            <a:off x="7271146" y="293298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a:t>
            </a:r>
          </a:p>
        </p:txBody>
      </p:sp>
      <p:sp>
        <p:nvSpPr>
          <p:cNvPr id="233" name="TextBox 232">
            <a:extLst>
              <a:ext uri="{FF2B5EF4-FFF2-40B4-BE49-F238E27FC236}">
                <a16:creationId xmlns:a16="http://schemas.microsoft.com/office/drawing/2014/main" id="{4F1C0F4A-9431-6A9E-09C9-B9D3DE69A415}"/>
              </a:ext>
            </a:extLst>
          </p:cNvPr>
          <p:cNvSpPr txBox="1"/>
          <p:nvPr/>
        </p:nvSpPr>
        <p:spPr bwMode="auto">
          <a:xfrm>
            <a:off x="7266447" y="26468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11</a:t>
            </a:r>
          </a:p>
        </p:txBody>
      </p:sp>
      <p:sp>
        <p:nvSpPr>
          <p:cNvPr id="234" name="TextBox 233">
            <a:extLst>
              <a:ext uri="{FF2B5EF4-FFF2-40B4-BE49-F238E27FC236}">
                <a16:creationId xmlns:a16="http://schemas.microsoft.com/office/drawing/2014/main" id="{2A5D390B-9FB8-7115-5E0D-075C14596092}"/>
              </a:ext>
            </a:extLst>
          </p:cNvPr>
          <p:cNvSpPr txBox="1"/>
          <p:nvPr/>
        </p:nvSpPr>
        <p:spPr bwMode="auto">
          <a:xfrm>
            <a:off x="7275845" y="236068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12</a:t>
            </a:r>
          </a:p>
        </p:txBody>
      </p:sp>
      <p:sp>
        <p:nvSpPr>
          <p:cNvPr id="235" name="TextBox 234">
            <a:extLst>
              <a:ext uri="{FF2B5EF4-FFF2-40B4-BE49-F238E27FC236}">
                <a16:creationId xmlns:a16="http://schemas.microsoft.com/office/drawing/2014/main" id="{D2448A14-682D-9A0B-05A4-A5DDF2DB7326}"/>
              </a:ext>
            </a:extLst>
          </p:cNvPr>
          <p:cNvSpPr txBox="1"/>
          <p:nvPr/>
        </p:nvSpPr>
        <p:spPr bwMode="auto">
          <a:xfrm>
            <a:off x="7271146" y="20745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13</a:t>
            </a:r>
          </a:p>
        </p:txBody>
      </p:sp>
      <p:cxnSp>
        <p:nvCxnSpPr>
          <p:cNvPr id="236" name="Straight Connector 235">
            <a:extLst>
              <a:ext uri="{FF2B5EF4-FFF2-40B4-BE49-F238E27FC236}">
                <a16:creationId xmlns:a16="http://schemas.microsoft.com/office/drawing/2014/main" id="{CB64D4F7-F487-8FA6-B83C-C46A5990BD0D}"/>
              </a:ext>
            </a:extLst>
          </p:cNvPr>
          <p:cNvCxnSpPr>
            <a:cxnSpLocks/>
          </p:cNvCxnSpPr>
          <p:nvPr/>
        </p:nvCxnSpPr>
        <p:spPr bwMode="auto">
          <a:xfrm>
            <a:off x="7672132" y="2825481"/>
            <a:ext cx="69850" cy="0"/>
          </a:xfrm>
          <a:prstGeom prst="line">
            <a:avLst/>
          </a:prstGeom>
          <a:noFill/>
          <a:ln w="28575" cap="flat" cmpd="sng" algn="ctr">
            <a:solidFill>
              <a:schemeClr val="bg1"/>
            </a:solidFill>
            <a:prstDash val="solid"/>
            <a:round/>
            <a:headEnd type="none" w="med" len="med"/>
            <a:tailEnd type="none" w="med" len="med"/>
          </a:ln>
          <a:effectLst/>
        </p:spPr>
      </p:cxnSp>
      <p:sp>
        <p:nvSpPr>
          <p:cNvPr id="237" name="TextBox 236">
            <a:extLst>
              <a:ext uri="{FF2B5EF4-FFF2-40B4-BE49-F238E27FC236}">
                <a16:creationId xmlns:a16="http://schemas.microsoft.com/office/drawing/2014/main" id="{A0A19101-24F7-D920-D925-7B7D6193CE28}"/>
              </a:ext>
            </a:extLst>
          </p:cNvPr>
          <p:cNvSpPr txBox="1"/>
          <p:nvPr/>
        </p:nvSpPr>
        <p:spPr bwMode="auto">
          <a:xfrm>
            <a:off x="7386297" y="350529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8</a:t>
            </a:r>
          </a:p>
        </p:txBody>
      </p:sp>
      <p:sp>
        <p:nvSpPr>
          <p:cNvPr id="238" name="TextBox 237">
            <a:extLst>
              <a:ext uri="{FF2B5EF4-FFF2-40B4-BE49-F238E27FC236}">
                <a16:creationId xmlns:a16="http://schemas.microsoft.com/office/drawing/2014/main" id="{9DB6ABE7-AF81-470D-1D3E-300ECFE8DF49}"/>
              </a:ext>
            </a:extLst>
          </p:cNvPr>
          <p:cNvSpPr txBox="1"/>
          <p:nvPr/>
        </p:nvSpPr>
        <p:spPr bwMode="auto">
          <a:xfrm>
            <a:off x="7708551" y="433641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239" name="TextBox 238">
            <a:extLst>
              <a:ext uri="{FF2B5EF4-FFF2-40B4-BE49-F238E27FC236}">
                <a16:creationId xmlns:a16="http://schemas.microsoft.com/office/drawing/2014/main" id="{3C4D54CF-B7E2-DA0C-FCEA-DEAE5B35B279}"/>
              </a:ext>
            </a:extLst>
          </p:cNvPr>
          <p:cNvSpPr txBox="1"/>
          <p:nvPr/>
        </p:nvSpPr>
        <p:spPr bwMode="auto">
          <a:xfrm>
            <a:off x="9881409" y="433641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48</a:t>
            </a:r>
          </a:p>
        </p:txBody>
      </p:sp>
      <p:sp>
        <p:nvSpPr>
          <p:cNvPr id="240" name="TextBox 239">
            <a:extLst>
              <a:ext uri="{FF2B5EF4-FFF2-40B4-BE49-F238E27FC236}">
                <a16:creationId xmlns:a16="http://schemas.microsoft.com/office/drawing/2014/main" id="{0D9D5DF5-1473-CD8B-5654-68A372B2DF31}"/>
              </a:ext>
            </a:extLst>
          </p:cNvPr>
          <p:cNvSpPr txBox="1"/>
          <p:nvPr/>
        </p:nvSpPr>
        <p:spPr bwMode="auto">
          <a:xfrm>
            <a:off x="10989961" y="433641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72</a:t>
            </a:r>
          </a:p>
        </p:txBody>
      </p:sp>
      <p:sp>
        <p:nvSpPr>
          <p:cNvPr id="241" name="TextBox 240">
            <a:extLst>
              <a:ext uri="{FF2B5EF4-FFF2-40B4-BE49-F238E27FC236}">
                <a16:creationId xmlns:a16="http://schemas.microsoft.com/office/drawing/2014/main" id="{A26A94F6-CBF6-35BE-0596-2295B0502BD9}"/>
              </a:ext>
            </a:extLst>
          </p:cNvPr>
          <p:cNvSpPr txBox="1"/>
          <p:nvPr/>
        </p:nvSpPr>
        <p:spPr bwMode="auto">
          <a:xfrm>
            <a:off x="1841470" y="433752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242" name="TextBox 241">
            <a:extLst>
              <a:ext uri="{FF2B5EF4-FFF2-40B4-BE49-F238E27FC236}">
                <a16:creationId xmlns:a16="http://schemas.microsoft.com/office/drawing/2014/main" id="{169194AE-4D41-7BEA-F0FF-DDDDDF9E0D99}"/>
              </a:ext>
            </a:extLst>
          </p:cNvPr>
          <p:cNvSpPr txBox="1"/>
          <p:nvPr/>
        </p:nvSpPr>
        <p:spPr bwMode="auto">
          <a:xfrm>
            <a:off x="4014328" y="43375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48</a:t>
            </a:r>
          </a:p>
        </p:txBody>
      </p:sp>
      <p:sp>
        <p:nvSpPr>
          <p:cNvPr id="243" name="TextBox 242">
            <a:extLst>
              <a:ext uri="{FF2B5EF4-FFF2-40B4-BE49-F238E27FC236}">
                <a16:creationId xmlns:a16="http://schemas.microsoft.com/office/drawing/2014/main" id="{4F9549CA-D465-3D2B-D255-05500846864D}"/>
              </a:ext>
            </a:extLst>
          </p:cNvPr>
          <p:cNvSpPr txBox="1"/>
          <p:nvPr/>
        </p:nvSpPr>
        <p:spPr bwMode="auto">
          <a:xfrm>
            <a:off x="5122880" y="43375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72</a:t>
            </a:r>
          </a:p>
        </p:txBody>
      </p:sp>
      <p:sp>
        <p:nvSpPr>
          <p:cNvPr id="244" name="TextBox 243">
            <a:extLst>
              <a:ext uri="{FF2B5EF4-FFF2-40B4-BE49-F238E27FC236}">
                <a16:creationId xmlns:a16="http://schemas.microsoft.com/office/drawing/2014/main" id="{B2B5CAF5-5836-DC2F-0E44-326FAD86A78E}"/>
              </a:ext>
            </a:extLst>
          </p:cNvPr>
          <p:cNvSpPr txBox="1"/>
          <p:nvPr/>
        </p:nvSpPr>
        <p:spPr bwMode="auto">
          <a:xfrm>
            <a:off x="2874324" y="43434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24</a:t>
            </a:r>
          </a:p>
        </p:txBody>
      </p:sp>
      <p:sp>
        <p:nvSpPr>
          <p:cNvPr id="245" name="Freeform 79">
            <a:extLst>
              <a:ext uri="{FF2B5EF4-FFF2-40B4-BE49-F238E27FC236}">
                <a16:creationId xmlns:a16="http://schemas.microsoft.com/office/drawing/2014/main" id="{DE87D11B-35A2-65DE-1CAD-6D543B9BB688}"/>
              </a:ext>
            </a:extLst>
          </p:cNvPr>
          <p:cNvSpPr/>
          <p:nvPr/>
        </p:nvSpPr>
        <p:spPr bwMode="auto">
          <a:xfrm>
            <a:off x="1995055" y="2652844"/>
            <a:ext cx="3361233" cy="90356"/>
          </a:xfrm>
          <a:custGeom>
            <a:avLst/>
            <a:gdLst>
              <a:gd name="connsiteX0" fmla="*/ 0 w 3361233"/>
              <a:gd name="connsiteY0" fmla="*/ 0 h 90356"/>
              <a:gd name="connsiteX1" fmla="*/ 1124025 w 3361233"/>
              <a:gd name="connsiteY1" fmla="*/ 86742 h 90356"/>
              <a:gd name="connsiteX2" fmla="*/ 2240822 w 3361233"/>
              <a:gd name="connsiteY2" fmla="*/ 90356 h 90356"/>
              <a:gd name="connsiteX3" fmla="*/ 3361233 w 3361233"/>
              <a:gd name="connsiteY3" fmla="*/ 54214 h 90356"/>
            </a:gdLst>
            <a:ahLst/>
            <a:cxnLst>
              <a:cxn ang="0">
                <a:pos x="connsiteX0" y="connsiteY0"/>
              </a:cxn>
              <a:cxn ang="0">
                <a:pos x="connsiteX1" y="connsiteY1"/>
              </a:cxn>
              <a:cxn ang="0">
                <a:pos x="connsiteX2" y="connsiteY2"/>
              </a:cxn>
              <a:cxn ang="0">
                <a:pos x="connsiteX3" y="connsiteY3"/>
              </a:cxn>
            </a:cxnLst>
            <a:rect l="l" t="t" r="r" b="b"/>
            <a:pathLst>
              <a:path w="3361233" h="90356">
                <a:moveTo>
                  <a:pt x="0" y="0"/>
                </a:moveTo>
                <a:lnTo>
                  <a:pt x="1124025" y="86742"/>
                </a:lnTo>
                <a:lnTo>
                  <a:pt x="2240822" y="90356"/>
                </a:lnTo>
                <a:lnTo>
                  <a:pt x="3361233" y="54214"/>
                </a:lnTo>
              </a:path>
            </a:pathLst>
          </a:custGeom>
          <a:noFill/>
          <a:ln w="28575">
            <a:solidFill>
              <a:schemeClr val="accent3"/>
            </a:solidFill>
            <a:miter lim="800000"/>
            <a:headEnd/>
            <a:tailEnd/>
          </a:ln>
        </p:spPr>
        <p:txBody>
          <a:bodyPr rtlCol="0" anchor="ctr"/>
          <a:lstStyle/>
          <a:p>
            <a:pPr algn="ctr"/>
            <a:endParaRPr lang="en-US"/>
          </a:p>
        </p:txBody>
      </p:sp>
      <p:sp>
        <p:nvSpPr>
          <p:cNvPr id="246" name="Triangle 80">
            <a:extLst>
              <a:ext uri="{FF2B5EF4-FFF2-40B4-BE49-F238E27FC236}">
                <a16:creationId xmlns:a16="http://schemas.microsoft.com/office/drawing/2014/main" id="{A44811E3-8BEC-1AA8-FC68-49031B1D3057}"/>
              </a:ext>
            </a:extLst>
          </p:cNvPr>
          <p:cNvSpPr/>
          <p:nvPr/>
        </p:nvSpPr>
        <p:spPr bwMode="auto">
          <a:xfrm rot="10800000">
            <a:off x="1955706" y="2629052"/>
            <a:ext cx="90430" cy="77957"/>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47" name="Triangle 81">
            <a:extLst>
              <a:ext uri="{FF2B5EF4-FFF2-40B4-BE49-F238E27FC236}">
                <a16:creationId xmlns:a16="http://schemas.microsoft.com/office/drawing/2014/main" id="{1D5807D4-9C76-C1AC-186B-59834BA652B1}"/>
              </a:ext>
            </a:extLst>
          </p:cNvPr>
          <p:cNvSpPr/>
          <p:nvPr/>
        </p:nvSpPr>
        <p:spPr bwMode="auto">
          <a:xfrm rot="10800000">
            <a:off x="3072832" y="2711768"/>
            <a:ext cx="90430" cy="77957"/>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48" name="Triangle 82">
            <a:extLst>
              <a:ext uri="{FF2B5EF4-FFF2-40B4-BE49-F238E27FC236}">
                <a16:creationId xmlns:a16="http://schemas.microsoft.com/office/drawing/2014/main" id="{66E8AC12-A8F0-4AC9-6712-E12D50EED319}"/>
              </a:ext>
            </a:extLst>
          </p:cNvPr>
          <p:cNvSpPr/>
          <p:nvPr/>
        </p:nvSpPr>
        <p:spPr bwMode="auto">
          <a:xfrm rot="10800000">
            <a:off x="4191289" y="2712814"/>
            <a:ext cx="90430" cy="77957"/>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49" name="Triangle 83">
            <a:extLst>
              <a:ext uri="{FF2B5EF4-FFF2-40B4-BE49-F238E27FC236}">
                <a16:creationId xmlns:a16="http://schemas.microsoft.com/office/drawing/2014/main" id="{A4C15985-158F-C092-3A3F-A3F44004F4BE}"/>
              </a:ext>
            </a:extLst>
          </p:cNvPr>
          <p:cNvSpPr/>
          <p:nvPr/>
        </p:nvSpPr>
        <p:spPr bwMode="auto">
          <a:xfrm rot="10800000">
            <a:off x="5308853" y="2680682"/>
            <a:ext cx="90430" cy="77957"/>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0" name="Rectangle 249">
            <a:extLst>
              <a:ext uri="{FF2B5EF4-FFF2-40B4-BE49-F238E27FC236}">
                <a16:creationId xmlns:a16="http://schemas.microsoft.com/office/drawing/2014/main" id="{CDC3F11C-7C6A-3A32-0E91-0117B0357D33}"/>
              </a:ext>
            </a:extLst>
          </p:cNvPr>
          <p:cNvSpPr/>
          <p:nvPr/>
        </p:nvSpPr>
        <p:spPr bwMode="auto">
          <a:xfrm>
            <a:off x="7831595" y="2659944"/>
            <a:ext cx="78255" cy="7825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1" name="Rectangle 250">
            <a:extLst>
              <a:ext uri="{FF2B5EF4-FFF2-40B4-BE49-F238E27FC236}">
                <a16:creationId xmlns:a16="http://schemas.microsoft.com/office/drawing/2014/main" id="{A4C861DF-8E21-08C4-F247-22FF9E104148}"/>
              </a:ext>
            </a:extLst>
          </p:cNvPr>
          <p:cNvSpPr/>
          <p:nvPr/>
        </p:nvSpPr>
        <p:spPr bwMode="auto">
          <a:xfrm>
            <a:off x="10072267" y="3608471"/>
            <a:ext cx="78255" cy="7825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2" name="Rectangle 251">
            <a:extLst>
              <a:ext uri="{FF2B5EF4-FFF2-40B4-BE49-F238E27FC236}">
                <a16:creationId xmlns:a16="http://schemas.microsoft.com/office/drawing/2014/main" id="{C947EB4E-45BA-0B63-E362-9C1526C22FC3}"/>
              </a:ext>
            </a:extLst>
          </p:cNvPr>
          <p:cNvSpPr/>
          <p:nvPr/>
        </p:nvSpPr>
        <p:spPr bwMode="auto">
          <a:xfrm>
            <a:off x="11193445" y="3746616"/>
            <a:ext cx="78255" cy="7825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3" name="Triangle 92">
            <a:extLst>
              <a:ext uri="{FF2B5EF4-FFF2-40B4-BE49-F238E27FC236}">
                <a16:creationId xmlns:a16="http://schemas.microsoft.com/office/drawing/2014/main" id="{FE811A66-E185-3CAB-7936-707B0DB1FF7C}"/>
              </a:ext>
            </a:extLst>
          </p:cNvPr>
          <p:cNvSpPr/>
          <p:nvPr/>
        </p:nvSpPr>
        <p:spPr bwMode="auto">
          <a:xfrm rot="10800000">
            <a:off x="7828123" y="2609240"/>
            <a:ext cx="90430" cy="77957"/>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4" name="Triangle 93">
            <a:extLst>
              <a:ext uri="{FF2B5EF4-FFF2-40B4-BE49-F238E27FC236}">
                <a16:creationId xmlns:a16="http://schemas.microsoft.com/office/drawing/2014/main" id="{10E68BA8-3727-A5CA-AD87-3C8C086493BD}"/>
              </a:ext>
            </a:extLst>
          </p:cNvPr>
          <p:cNvSpPr/>
          <p:nvPr/>
        </p:nvSpPr>
        <p:spPr bwMode="auto">
          <a:xfrm rot="10800000">
            <a:off x="10063706" y="2883965"/>
            <a:ext cx="90430" cy="77957"/>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5" name="Triangle 94">
            <a:extLst>
              <a:ext uri="{FF2B5EF4-FFF2-40B4-BE49-F238E27FC236}">
                <a16:creationId xmlns:a16="http://schemas.microsoft.com/office/drawing/2014/main" id="{B9B12A1E-708C-1E4D-4087-AEEAC46D1066}"/>
              </a:ext>
            </a:extLst>
          </p:cNvPr>
          <p:cNvSpPr/>
          <p:nvPr/>
        </p:nvSpPr>
        <p:spPr bwMode="auto">
          <a:xfrm rot="10800000">
            <a:off x="11181270" y="3068360"/>
            <a:ext cx="90430" cy="77957"/>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6" name="Freeform 95">
            <a:extLst>
              <a:ext uri="{FF2B5EF4-FFF2-40B4-BE49-F238E27FC236}">
                <a16:creationId xmlns:a16="http://schemas.microsoft.com/office/drawing/2014/main" id="{11252CF6-4B87-32CF-D0EA-025866CB442A}"/>
              </a:ext>
            </a:extLst>
          </p:cNvPr>
          <p:cNvSpPr/>
          <p:nvPr/>
        </p:nvSpPr>
        <p:spPr bwMode="auto">
          <a:xfrm>
            <a:off x="7882634" y="2692601"/>
            <a:ext cx="3354005" cy="1095111"/>
          </a:xfrm>
          <a:custGeom>
            <a:avLst/>
            <a:gdLst>
              <a:gd name="connsiteX0" fmla="*/ 0 w 3354005"/>
              <a:gd name="connsiteY0" fmla="*/ 0 h 1095111"/>
              <a:gd name="connsiteX1" fmla="*/ 2229979 w 3354005"/>
              <a:gd name="connsiteY1" fmla="*/ 950542 h 1095111"/>
              <a:gd name="connsiteX2" fmla="*/ 3354005 w 3354005"/>
              <a:gd name="connsiteY2" fmla="*/ 1095111 h 1095111"/>
            </a:gdLst>
            <a:ahLst/>
            <a:cxnLst>
              <a:cxn ang="0">
                <a:pos x="connsiteX0" y="connsiteY0"/>
              </a:cxn>
              <a:cxn ang="0">
                <a:pos x="connsiteX1" y="connsiteY1"/>
              </a:cxn>
              <a:cxn ang="0">
                <a:pos x="connsiteX2" y="connsiteY2"/>
              </a:cxn>
            </a:cxnLst>
            <a:rect l="l" t="t" r="r" b="b"/>
            <a:pathLst>
              <a:path w="3354005" h="1095111">
                <a:moveTo>
                  <a:pt x="0" y="0"/>
                </a:moveTo>
                <a:lnTo>
                  <a:pt x="2229979" y="950542"/>
                </a:lnTo>
                <a:lnTo>
                  <a:pt x="3354005" y="1095111"/>
                </a:lnTo>
              </a:path>
            </a:pathLst>
          </a:custGeom>
          <a:noFill/>
          <a:ln w="28575">
            <a:solidFill>
              <a:schemeClr val="accent1"/>
            </a:solidFill>
            <a:miter lim="800000"/>
            <a:headEnd/>
            <a:tailEnd/>
          </a:ln>
        </p:spPr>
        <p:txBody>
          <a:bodyPr rtlCol="0" anchor="ctr"/>
          <a:lstStyle/>
          <a:p>
            <a:pPr algn="ctr"/>
            <a:endParaRPr lang="en-US"/>
          </a:p>
        </p:txBody>
      </p:sp>
      <p:sp>
        <p:nvSpPr>
          <p:cNvPr id="257" name="Freeform 96">
            <a:extLst>
              <a:ext uri="{FF2B5EF4-FFF2-40B4-BE49-F238E27FC236}">
                <a16:creationId xmlns:a16="http://schemas.microsoft.com/office/drawing/2014/main" id="{5C6885F0-A84E-B760-7E0C-96A7CA8FC181}"/>
              </a:ext>
            </a:extLst>
          </p:cNvPr>
          <p:cNvSpPr/>
          <p:nvPr/>
        </p:nvSpPr>
        <p:spPr bwMode="auto">
          <a:xfrm>
            <a:off x="7875406" y="2634773"/>
            <a:ext cx="3361233" cy="459007"/>
          </a:xfrm>
          <a:custGeom>
            <a:avLst/>
            <a:gdLst>
              <a:gd name="connsiteX0" fmla="*/ 0 w 3361233"/>
              <a:gd name="connsiteY0" fmla="*/ 0 h 459007"/>
              <a:gd name="connsiteX1" fmla="*/ 2229979 w 3361233"/>
              <a:gd name="connsiteY1" fmla="*/ 285524 h 459007"/>
              <a:gd name="connsiteX2" fmla="*/ 3361233 w 3361233"/>
              <a:gd name="connsiteY2" fmla="*/ 459007 h 459007"/>
            </a:gdLst>
            <a:ahLst/>
            <a:cxnLst>
              <a:cxn ang="0">
                <a:pos x="connsiteX0" y="connsiteY0"/>
              </a:cxn>
              <a:cxn ang="0">
                <a:pos x="connsiteX1" y="connsiteY1"/>
              </a:cxn>
              <a:cxn ang="0">
                <a:pos x="connsiteX2" y="connsiteY2"/>
              </a:cxn>
            </a:cxnLst>
            <a:rect l="l" t="t" r="r" b="b"/>
            <a:pathLst>
              <a:path w="3361233" h="459007">
                <a:moveTo>
                  <a:pt x="0" y="0"/>
                </a:moveTo>
                <a:lnTo>
                  <a:pt x="2229979" y="285524"/>
                </a:lnTo>
                <a:lnTo>
                  <a:pt x="3361233" y="459007"/>
                </a:lnTo>
              </a:path>
            </a:pathLst>
          </a:custGeom>
          <a:noFill/>
          <a:ln w="28575">
            <a:solidFill>
              <a:schemeClr val="accent3"/>
            </a:solidFill>
            <a:miter lim="800000"/>
            <a:headEnd/>
            <a:tailEnd/>
          </a:ln>
        </p:spPr>
        <p:txBody>
          <a:bodyPr rtlCol="0" anchor="ctr"/>
          <a:lstStyle/>
          <a:p>
            <a:pPr algn="ctr"/>
            <a:endParaRPr lang="en-US"/>
          </a:p>
        </p:txBody>
      </p:sp>
      <p:grpSp>
        <p:nvGrpSpPr>
          <p:cNvPr id="258" name="Group 257">
            <a:extLst>
              <a:ext uri="{FF2B5EF4-FFF2-40B4-BE49-F238E27FC236}">
                <a16:creationId xmlns:a16="http://schemas.microsoft.com/office/drawing/2014/main" id="{DEB67E5F-15CB-3A03-26BE-A060E32D6662}"/>
              </a:ext>
            </a:extLst>
          </p:cNvPr>
          <p:cNvGrpSpPr/>
          <p:nvPr/>
        </p:nvGrpSpPr>
        <p:grpSpPr>
          <a:xfrm>
            <a:off x="1959779" y="2456232"/>
            <a:ext cx="67698" cy="407681"/>
            <a:chOff x="845730" y="2577710"/>
            <a:chExt cx="159629" cy="407681"/>
          </a:xfrm>
        </p:grpSpPr>
        <p:cxnSp>
          <p:nvCxnSpPr>
            <p:cNvPr id="259" name="Straight Connector 258">
              <a:extLst>
                <a:ext uri="{FF2B5EF4-FFF2-40B4-BE49-F238E27FC236}">
                  <a16:creationId xmlns:a16="http://schemas.microsoft.com/office/drawing/2014/main" id="{BDA6E2D1-449D-B409-C160-A47FF68437F4}"/>
                </a:ext>
              </a:extLst>
            </p:cNvPr>
            <p:cNvCxnSpPr/>
            <p:nvPr/>
          </p:nvCxnSpPr>
          <p:spPr bwMode="auto">
            <a:xfrm>
              <a:off x="845730" y="2584390"/>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96C9E23A-2C63-79AF-8AB5-CB328E471FD0}"/>
                </a:ext>
              </a:extLst>
            </p:cNvPr>
            <p:cNvCxnSpPr/>
            <p:nvPr/>
          </p:nvCxnSpPr>
          <p:spPr bwMode="auto">
            <a:xfrm>
              <a:off x="849947" y="2978981"/>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2BB7F4C7-FC40-26EF-AA8D-222A7B116735}"/>
                </a:ext>
              </a:extLst>
            </p:cNvPr>
            <p:cNvCxnSpPr/>
            <p:nvPr/>
          </p:nvCxnSpPr>
          <p:spPr bwMode="auto">
            <a:xfrm>
              <a:off x="925243" y="2577710"/>
              <a:ext cx="0" cy="407681"/>
            </a:xfrm>
            <a:prstGeom prst="line">
              <a:avLst/>
            </a:prstGeom>
            <a:noFill/>
            <a:ln w="12700" cap="flat" cmpd="sng" algn="ctr">
              <a:solidFill>
                <a:schemeClr val="accent3"/>
              </a:solidFill>
              <a:prstDash val="solid"/>
              <a:round/>
              <a:headEnd type="none" w="med" len="med"/>
              <a:tailEnd type="none" w="med" len="med"/>
            </a:ln>
            <a:effectLst/>
          </p:spPr>
        </p:cxnSp>
      </p:grpSp>
      <p:grpSp>
        <p:nvGrpSpPr>
          <p:cNvPr id="262" name="Group 261">
            <a:extLst>
              <a:ext uri="{FF2B5EF4-FFF2-40B4-BE49-F238E27FC236}">
                <a16:creationId xmlns:a16="http://schemas.microsoft.com/office/drawing/2014/main" id="{DA589511-B3AE-3767-898E-55466320CC6F}"/>
              </a:ext>
            </a:extLst>
          </p:cNvPr>
          <p:cNvGrpSpPr/>
          <p:nvPr/>
        </p:nvGrpSpPr>
        <p:grpSpPr>
          <a:xfrm>
            <a:off x="3080511" y="2539359"/>
            <a:ext cx="67698" cy="407681"/>
            <a:chOff x="845730" y="2577710"/>
            <a:chExt cx="159629" cy="407681"/>
          </a:xfrm>
        </p:grpSpPr>
        <p:cxnSp>
          <p:nvCxnSpPr>
            <p:cNvPr id="263" name="Straight Connector 262">
              <a:extLst>
                <a:ext uri="{FF2B5EF4-FFF2-40B4-BE49-F238E27FC236}">
                  <a16:creationId xmlns:a16="http://schemas.microsoft.com/office/drawing/2014/main" id="{93B31684-61E8-28D1-02D2-2F6F28BAAA5F}"/>
                </a:ext>
              </a:extLst>
            </p:cNvPr>
            <p:cNvCxnSpPr/>
            <p:nvPr/>
          </p:nvCxnSpPr>
          <p:spPr bwMode="auto">
            <a:xfrm>
              <a:off x="845730" y="2584390"/>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9CD0C085-7839-04E2-0F36-2DDCFEBAD45C}"/>
                </a:ext>
              </a:extLst>
            </p:cNvPr>
            <p:cNvCxnSpPr/>
            <p:nvPr/>
          </p:nvCxnSpPr>
          <p:spPr bwMode="auto">
            <a:xfrm>
              <a:off x="849947" y="2978981"/>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56F0E87C-24B5-FB9B-2F53-52218B711EC2}"/>
                </a:ext>
              </a:extLst>
            </p:cNvPr>
            <p:cNvCxnSpPr/>
            <p:nvPr/>
          </p:nvCxnSpPr>
          <p:spPr bwMode="auto">
            <a:xfrm>
              <a:off x="925243" y="2577710"/>
              <a:ext cx="0" cy="407681"/>
            </a:xfrm>
            <a:prstGeom prst="line">
              <a:avLst/>
            </a:prstGeom>
            <a:noFill/>
            <a:ln w="12700" cap="flat" cmpd="sng" algn="ctr">
              <a:solidFill>
                <a:schemeClr val="accent3"/>
              </a:solidFill>
              <a:prstDash val="solid"/>
              <a:round/>
              <a:headEnd type="none" w="med" len="med"/>
              <a:tailEnd type="none" w="med" len="med"/>
            </a:ln>
            <a:effectLst/>
          </p:spPr>
        </p:cxnSp>
      </p:grpSp>
      <p:grpSp>
        <p:nvGrpSpPr>
          <p:cNvPr id="266" name="Group 265">
            <a:extLst>
              <a:ext uri="{FF2B5EF4-FFF2-40B4-BE49-F238E27FC236}">
                <a16:creationId xmlns:a16="http://schemas.microsoft.com/office/drawing/2014/main" id="{1B9B19FE-A1D0-1DFB-8344-407586727C83}"/>
              </a:ext>
            </a:extLst>
          </p:cNvPr>
          <p:cNvGrpSpPr/>
          <p:nvPr/>
        </p:nvGrpSpPr>
        <p:grpSpPr>
          <a:xfrm>
            <a:off x="4201762" y="2536064"/>
            <a:ext cx="67698" cy="445713"/>
            <a:chOff x="845730" y="2577710"/>
            <a:chExt cx="159629" cy="407681"/>
          </a:xfrm>
        </p:grpSpPr>
        <p:cxnSp>
          <p:nvCxnSpPr>
            <p:cNvPr id="267" name="Straight Connector 266">
              <a:extLst>
                <a:ext uri="{FF2B5EF4-FFF2-40B4-BE49-F238E27FC236}">
                  <a16:creationId xmlns:a16="http://schemas.microsoft.com/office/drawing/2014/main" id="{30D7DA49-DBA4-37F6-B66C-532A55490846}"/>
                </a:ext>
              </a:extLst>
            </p:cNvPr>
            <p:cNvCxnSpPr/>
            <p:nvPr/>
          </p:nvCxnSpPr>
          <p:spPr bwMode="auto">
            <a:xfrm>
              <a:off x="845730" y="2584390"/>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D00738AD-DCBF-BCBF-B29C-54E33C36E5BB}"/>
                </a:ext>
              </a:extLst>
            </p:cNvPr>
            <p:cNvCxnSpPr/>
            <p:nvPr/>
          </p:nvCxnSpPr>
          <p:spPr bwMode="auto">
            <a:xfrm>
              <a:off x="849947" y="2978981"/>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68907ED3-8A0F-7BAD-1B6D-50368C86800D}"/>
                </a:ext>
              </a:extLst>
            </p:cNvPr>
            <p:cNvCxnSpPr/>
            <p:nvPr/>
          </p:nvCxnSpPr>
          <p:spPr bwMode="auto">
            <a:xfrm>
              <a:off x="925243" y="2577710"/>
              <a:ext cx="0" cy="407681"/>
            </a:xfrm>
            <a:prstGeom prst="line">
              <a:avLst/>
            </a:prstGeom>
            <a:noFill/>
            <a:ln w="12700" cap="flat" cmpd="sng" algn="ctr">
              <a:solidFill>
                <a:schemeClr val="accent3"/>
              </a:solidFill>
              <a:prstDash val="solid"/>
              <a:round/>
              <a:headEnd type="none" w="med" len="med"/>
              <a:tailEnd type="none" w="med" len="med"/>
            </a:ln>
            <a:effectLst/>
          </p:spPr>
        </p:cxnSp>
      </p:grpSp>
      <p:grpSp>
        <p:nvGrpSpPr>
          <p:cNvPr id="270" name="Group 269">
            <a:extLst>
              <a:ext uri="{FF2B5EF4-FFF2-40B4-BE49-F238E27FC236}">
                <a16:creationId xmlns:a16="http://schemas.microsoft.com/office/drawing/2014/main" id="{33CDCDDB-3F59-91B2-18F4-D925BA8F00A8}"/>
              </a:ext>
            </a:extLst>
          </p:cNvPr>
          <p:cNvGrpSpPr/>
          <p:nvPr/>
        </p:nvGrpSpPr>
        <p:grpSpPr>
          <a:xfrm>
            <a:off x="5318287" y="2508903"/>
            <a:ext cx="67698" cy="414042"/>
            <a:chOff x="845730" y="2577710"/>
            <a:chExt cx="159629" cy="407681"/>
          </a:xfrm>
        </p:grpSpPr>
        <p:cxnSp>
          <p:nvCxnSpPr>
            <p:cNvPr id="271" name="Straight Connector 270">
              <a:extLst>
                <a:ext uri="{FF2B5EF4-FFF2-40B4-BE49-F238E27FC236}">
                  <a16:creationId xmlns:a16="http://schemas.microsoft.com/office/drawing/2014/main" id="{6E00299B-552E-B819-5D38-607B1C3126E3}"/>
                </a:ext>
              </a:extLst>
            </p:cNvPr>
            <p:cNvCxnSpPr/>
            <p:nvPr/>
          </p:nvCxnSpPr>
          <p:spPr bwMode="auto">
            <a:xfrm>
              <a:off x="845730" y="2584390"/>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9FE385F6-FD64-7329-9CE0-9BD581108C2D}"/>
                </a:ext>
              </a:extLst>
            </p:cNvPr>
            <p:cNvCxnSpPr/>
            <p:nvPr/>
          </p:nvCxnSpPr>
          <p:spPr bwMode="auto">
            <a:xfrm>
              <a:off x="849947" y="2978981"/>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366AA46D-F43C-8190-B476-8F3883B3849C}"/>
                </a:ext>
              </a:extLst>
            </p:cNvPr>
            <p:cNvCxnSpPr/>
            <p:nvPr/>
          </p:nvCxnSpPr>
          <p:spPr bwMode="auto">
            <a:xfrm>
              <a:off x="925243" y="2577710"/>
              <a:ext cx="0" cy="407681"/>
            </a:xfrm>
            <a:prstGeom prst="line">
              <a:avLst/>
            </a:prstGeom>
            <a:noFill/>
            <a:ln w="12700" cap="flat" cmpd="sng" algn="ctr">
              <a:solidFill>
                <a:schemeClr val="accent3"/>
              </a:solidFill>
              <a:prstDash val="solid"/>
              <a:round/>
              <a:headEnd type="none" w="med" len="med"/>
              <a:tailEnd type="none" w="med" len="med"/>
            </a:ln>
            <a:effectLst/>
          </p:spPr>
        </p:cxnSp>
      </p:grpSp>
      <p:grpSp>
        <p:nvGrpSpPr>
          <p:cNvPr id="274" name="Group 273">
            <a:extLst>
              <a:ext uri="{FF2B5EF4-FFF2-40B4-BE49-F238E27FC236}">
                <a16:creationId xmlns:a16="http://schemas.microsoft.com/office/drawing/2014/main" id="{029DCDA8-28DC-5D9C-838E-BEB32D42E688}"/>
              </a:ext>
            </a:extLst>
          </p:cNvPr>
          <p:cNvGrpSpPr/>
          <p:nvPr/>
        </p:nvGrpSpPr>
        <p:grpSpPr>
          <a:xfrm>
            <a:off x="1959779" y="2456232"/>
            <a:ext cx="67698" cy="407681"/>
            <a:chOff x="845730" y="2577710"/>
            <a:chExt cx="159629" cy="407681"/>
          </a:xfrm>
        </p:grpSpPr>
        <p:cxnSp>
          <p:nvCxnSpPr>
            <p:cNvPr id="275" name="Straight Connector 274">
              <a:extLst>
                <a:ext uri="{FF2B5EF4-FFF2-40B4-BE49-F238E27FC236}">
                  <a16:creationId xmlns:a16="http://schemas.microsoft.com/office/drawing/2014/main" id="{C8A78E88-DDC7-7B60-4CED-273B9D077D17}"/>
                </a:ext>
              </a:extLst>
            </p:cNvPr>
            <p:cNvCxnSpPr/>
            <p:nvPr/>
          </p:nvCxnSpPr>
          <p:spPr bwMode="auto">
            <a:xfrm>
              <a:off x="845730" y="2584390"/>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314002D8-683A-C34D-577C-0927C9682A77}"/>
                </a:ext>
              </a:extLst>
            </p:cNvPr>
            <p:cNvCxnSpPr/>
            <p:nvPr/>
          </p:nvCxnSpPr>
          <p:spPr bwMode="auto">
            <a:xfrm>
              <a:off x="849947" y="2978981"/>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FAB0EBDB-2704-6E96-FE82-E3CC5AD55E30}"/>
                </a:ext>
              </a:extLst>
            </p:cNvPr>
            <p:cNvCxnSpPr/>
            <p:nvPr/>
          </p:nvCxnSpPr>
          <p:spPr bwMode="auto">
            <a:xfrm>
              <a:off x="925243" y="2577710"/>
              <a:ext cx="0" cy="407681"/>
            </a:xfrm>
            <a:prstGeom prst="line">
              <a:avLst/>
            </a:prstGeom>
            <a:noFill/>
            <a:ln w="12700" cap="flat" cmpd="sng" algn="ctr">
              <a:solidFill>
                <a:schemeClr val="accent3"/>
              </a:solidFill>
              <a:prstDash val="solid"/>
              <a:round/>
              <a:headEnd type="none" w="med" len="med"/>
              <a:tailEnd type="none" w="med" len="med"/>
            </a:ln>
            <a:effectLst/>
          </p:spPr>
        </p:cxnSp>
      </p:grpSp>
      <p:grpSp>
        <p:nvGrpSpPr>
          <p:cNvPr id="278" name="Group 277">
            <a:extLst>
              <a:ext uri="{FF2B5EF4-FFF2-40B4-BE49-F238E27FC236}">
                <a16:creationId xmlns:a16="http://schemas.microsoft.com/office/drawing/2014/main" id="{04B1C94B-C358-E9D2-B3C7-858CD61D8D46}"/>
              </a:ext>
            </a:extLst>
          </p:cNvPr>
          <p:cNvGrpSpPr/>
          <p:nvPr/>
        </p:nvGrpSpPr>
        <p:grpSpPr>
          <a:xfrm>
            <a:off x="3080511" y="2539359"/>
            <a:ext cx="67698" cy="407681"/>
            <a:chOff x="845730" y="2577710"/>
            <a:chExt cx="159629" cy="407681"/>
          </a:xfrm>
        </p:grpSpPr>
        <p:cxnSp>
          <p:nvCxnSpPr>
            <p:cNvPr id="279" name="Straight Connector 278">
              <a:extLst>
                <a:ext uri="{FF2B5EF4-FFF2-40B4-BE49-F238E27FC236}">
                  <a16:creationId xmlns:a16="http://schemas.microsoft.com/office/drawing/2014/main" id="{4F352139-BC97-30A8-D766-233E434100DE}"/>
                </a:ext>
              </a:extLst>
            </p:cNvPr>
            <p:cNvCxnSpPr/>
            <p:nvPr/>
          </p:nvCxnSpPr>
          <p:spPr bwMode="auto">
            <a:xfrm>
              <a:off x="845730" y="2584390"/>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0021BC55-277A-EA69-3B8C-4F59AD14ABAE}"/>
                </a:ext>
              </a:extLst>
            </p:cNvPr>
            <p:cNvCxnSpPr/>
            <p:nvPr/>
          </p:nvCxnSpPr>
          <p:spPr bwMode="auto">
            <a:xfrm>
              <a:off x="849947" y="2978981"/>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9E248A2D-F23F-11D4-51E4-0DA354FCFB0A}"/>
                </a:ext>
              </a:extLst>
            </p:cNvPr>
            <p:cNvCxnSpPr/>
            <p:nvPr/>
          </p:nvCxnSpPr>
          <p:spPr bwMode="auto">
            <a:xfrm>
              <a:off x="925243" y="2577710"/>
              <a:ext cx="0" cy="407681"/>
            </a:xfrm>
            <a:prstGeom prst="line">
              <a:avLst/>
            </a:prstGeom>
            <a:noFill/>
            <a:ln w="12700" cap="flat" cmpd="sng" algn="ctr">
              <a:solidFill>
                <a:schemeClr val="accent3"/>
              </a:solidFill>
              <a:prstDash val="solid"/>
              <a:round/>
              <a:headEnd type="none" w="med" len="med"/>
              <a:tailEnd type="none" w="med" len="med"/>
            </a:ln>
            <a:effectLst/>
          </p:spPr>
        </p:cxnSp>
      </p:grpSp>
      <p:grpSp>
        <p:nvGrpSpPr>
          <p:cNvPr id="282" name="Group 281">
            <a:extLst>
              <a:ext uri="{FF2B5EF4-FFF2-40B4-BE49-F238E27FC236}">
                <a16:creationId xmlns:a16="http://schemas.microsoft.com/office/drawing/2014/main" id="{21E44491-66CB-248A-D8E3-C4162B5EE4CE}"/>
              </a:ext>
            </a:extLst>
          </p:cNvPr>
          <p:cNvGrpSpPr/>
          <p:nvPr/>
        </p:nvGrpSpPr>
        <p:grpSpPr>
          <a:xfrm>
            <a:off x="4201762" y="2536064"/>
            <a:ext cx="67698" cy="445713"/>
            <a:chOff x="845730" y="2577710"/>
            <a:chExt cx="159629" cy="407681"/>
          </a:xfrm>
        </p:grpSpPr>
        <p:cxnSp>
          <p:nvCxnSpPr>
            <p:cNvPr id="283" name="Straight Connector 282">
              <a:extLst>
                <a:ext uri="{FF2B5EF4-FFF2-40B4-BE49-F238E27FC236}">
                  <a16:creationId xmlns:a16="http://schemas.microsoft.com/office/drawing/2014/main" id="{E6473DCC-9E01-8ADA-28D7-8B140FC24181}"/>
                </a:ext>
              </a:extLst>
            </p:cNvPr>
            <p:cNvCxnSpPr/>
            <p:nvPr/>
          </p:nvCxnSpPr>
          <p:spPr bwMode="auto">
            <a:xfrm>
              <a:off x="845730" y="2584390"/>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32C95032-636B-ED91-513C-EDAAAF2640CC}"/>
                </a:ext>
              </a:extLst>
            </p:cNvPr>
            <p:cNvCxnSpPr/>
            <p:nvPr/>
          </p:nvCxnSpPr>
          <p:spPr bwMode="auto">
            <a:xfrm>
              <a:off x="849947" y="2978981"/>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23AB29E6-2A84-7B58-2833-980B0D2D6476}"/>
                </a:ext>
              </a:extLst>
            </p:cNvPr>
            <p:cNvCxnSpPr/>
            <p:nvPr/>
          </p:nvCxnSpPr>
          <p:spPr bwMode="auto">
            <a:xfrm>
              <a:off x="925243" y="2577710"/>
              <a:ext cx="0" cy="407681"/>
            </a:xfrm>
            <a:prstGeom prst="line">
              <a:avLst/>
            </a:prstGeom>
            <a:noFill/>
            <a:ln w="12700" cap="flat" cmpd="sng" algn="ctr">
              <a:solidFill>
                <a:schemeClr val="accent3"/>
              </a:solidFill>
              <a:prstDash val="solid"/>
              <a:round/>
              <a:headEnd type="none" w="med" len="med"/>
              <a:tailEnd type="none" w="med" len="med"/>
            </a:ln>
            <a:effectLst/>
          </p:spPr>
        </p:cxnSp>
      </p:grpSp>
      <p:grpSp>
        <p:nvGrpSpPr>
          <p:cNvPr id="286" name="Group 285">
            <a:extLst>
              <a:ext uri="{FF2B5EF4-FFF2-40B4-BE49-F238E27FC236}">
                <a16:creationId xmlns:a16="http://schemas.microsoft.com/office/drawing/2014/main" id="{9A2AD662-EB6D-A6EB-11FB-44C67CA820DE}"/>
              </a:ext>
            </a:extLst>
          </p:cNvPr>
          <p:cNvGrpSpPr/>
          <p:nvPr/>
        </p:nvGrpSpPr>
        <p:grpSpPr>
          <a:xfrm>
            <a:off x="5318287" y="2508903"/>
            <a:ext cx="67698" cy="414042"/>
            <a:chOff x="845730" y="2577710"/>
            <a:chExt cx="159629" cy="407681"/>
          </a:xfrm>
        </p:grpSpPr>
        <p:cxnSp>
          <p:nvCxnSpPr>
            <p:cNvPr id="287" name="Straight Connector 286">
              <a:extLst>
                <a:ext uri="{FF2B5EF4-FFF2-40B4-BE49-F238E27FC236}">
                  <a16:creationId xmlns:a16="http://schemas.microsoft.com/office/drawing/2014/main" id="{80F94AF5-1DE8-9369-6CD1-A3DEED753B91}"/>
                </a:ext>
              </a:extLst>
            </p:cNvPr>
            <p:cNvCxnSpPr/>
            <p:nvPr/>
          </p:nvCxnSpPr>
          <p:spPr bwMode="auto">
            <a:xfrm>
              <a:off x="845730" y="2584390"/>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4D00943D-D63D-3549-A8E4-399A694ADBC7}"/>
                </a:ext>
              </a:extLst>
            </p:cNvPr>
            <p:cNvCxnSpPr/>
            <p:nvPr/>
          </p:nvCxnSpPr>
          <p:spPr bwMode="auto">
            <a:xfrm>
              <a:off x="849947" y="2978981"/>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F4ECB512-9B5D-9E5D-5943-095CB5809F3F}"/>
                </a:ext>
              </a:extLst>
            </p:cNvPr>
            <p:cNvCxnSpPr/>
            <p:nvPr/>
          </p:nvCxnSpPr>
          <p:spPr bwMode="auto">
            <a:xfrm>
              <a:off x="925243" y="2577710"/>
              <a:ext cx="0" cy="407681"/>
            </a:xfrm>
            <a:prstGeom prst="line">
              <a:avLst/>
            </a:prstGeom>
            <a:noFill/>
            <a:ln w="12700" cap="flat" cmpd="sng" algn="ctr">
              <a:solidFill>
                <a:schemeClr val="accent3"/>
              </a:solidFill>
              <a:prstDash val="solid"/>
              <a:round/>
              <a:headEnd type="none" w="med" len="med"/>
              <a:tailEnd type="none" w="med" len="med"/>
            </a:ln>
            <a:effectLst/>
          </p:spPr>
        </p:cxnSp>
      </p:grpSp>
      <p:grpSp>
        <p:nvGrpSpPr>
          <p:cNvPr id="290" name="Group 289">
            <a:extLst>
              <a:ext uri="{FF2B5EF4-FFF2-40B4-BE49-F238E27FC236}">
                <a16:creationId xmlns:a16="http://schemas.microsoft.com/office/drawing/2014/main" id="{D8B37AC1-BEB1-5C76-C121-B2EA60F0BFC0}"/>
              </a:ext>
            </a:extLst>
          </p:cNvPr>
          <p:cNvGrpSpPr/>
          <p:nvPr/>
        </p:nvGrpSpPr>
        <p:grpSpPr>
          <a:xfrm>
            <a:off x="7831958" y="2538766"/>
            <a:ext cx="67698" cy="282642"/>
            <a:chOff x="845730" y="2577710"/>
            <a:chExt cx="159629" cy="407681"/>
          </a:xfrm>
        </p:grpSpPr>
        <p:cxnSp>
          <p:nvCxnSpPr>
            <p:cNvPr id="291" name="Straight Connector 290">
              <a:extLst>
                <a:ext uri="{FF2B5EF4-FFF2-40B4-BE49-F238E27FC236}">
                  <a16:creationId xmlns:a16="http://schemas.microsoft.com/office/drawing/2014/main" id="{258A3133-0349-B4CC-0D0D-9EE807056BFB}"/>
                </a:ext>
              </a:extLst>
            </p:cNvPr>
            <p:cNvCxnSpPr/>
            <p:nvPr/>
          </p:nvCxnSpPr>
          <p:spPr bwMode="auto">
            <a:xfrm>
              <a:off x="845730" y="2584390"/>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D283AF92-586A-E256-B657-4E595FD768F4}"/>
                </a:ext>
              </a:extLst>
            </p:cNvPr>
            <p:cNvCxnSpPr/>
            <p:nvPr/>
          </p:nvCxnSpPr>
          <p:spPr bwMode="auto">
            <a:xfrm>
              <a:off x="849947" y="2978981"/>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8F3F94DC-2414-8E19-3A23-F6EE9CBD3A36}"/>
                </a:ext>
              </a:extLst>
            </p:cNvPr>
            <p:cNvCxnSpPr/>
            <p:nvPr/>
          </p:nvCxnSpPr>
          <p:spPr bwMode="auto">
            <a:xfrm>
              <a:off x="925243" y="2577710"/>
              <a:ext cx="0" cy="407681"/>
            </a:xfrm>
            <a:prstGeom prst="line">
              <a:avLst/>
            </a:prstGeom>
            <a:noFill/>
            <a:ln w="12700" cap="flat" cmpd="sng" algn="ctr">
              <a:solidFill>
                <a:schemeClr val="accent1"/>
              </a:solidFill>
              <a:prstDash val="solid"/>
              <a:round/>
              <a:headEnd type="none" w="med" len="med"/>
              <a:tailEnd type="none" w="med" len="med"/>
            </a:ln>
            <a:effectLst/>
          </p:spPr>
        </p:cxnSp>
      </p:grpSp>
      <p:grpSp>
        <p:nvGrpSpPr>
          <p:cNvPr id="294" name="Group 293">
            <a:extLst>
              <a:ext uri="{FF2B5EF4-FFF2-40B4-BE49-F238E27FC236}">
                <a16:creationId xmlns:a16="http://schemas.microsoft.com/office/drawing/2014/main" id="{9F067B26-7470-2D3D-3FD1-DDF5300D7667}"/>
              </a:ext>
            </a:extLst>
          </p:cNvPr>
          <p:cNvGrpSpPr/>
          <p:nvPr/>
        </p:nvGrpSpPr>
        <p:grpSpPr>
          <a:xfrm>
            <a:off x="10073941" y="3531942"/>
            <a:ext cx="67698" cy="213130"/>
            <a:chOff x="845730" y="2577710"/>
            <a:chExt cx="159629" cy="407681"/>
          </a:xfrm>
        </p:grpSpPr>
        <p:cxnSp>
          <p:nvCxnSpPr>
            <p:cNvPr id="295" name="Straight Connector 294">
              <a:extLst>
                <a:ext uri="{FF2B5EF4-FFF2-40B4-BE49-F238E27FC236}">
                  <a16:creationId xmlns:a16="http://schemas.microsoft.com/office/drawing/2014/main" id="{C7215E6A-10D0-94BD-92BC-55070145414F}"/>
                </a:ext>
              </a:extLst>
            </p:cNvPr>
            <p:cNvCxnSpPr/>
            <p:nvPr/>
          </p:nvCxnSpPr>
          <p:spPr bwMode="auto">
            <a:xfrm>
              <a:off x="845730" y="2584390"/>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EE2B04BD-8B8E-424C-205E-F3DD1E918324}"/>
                </a:ext>
              </a:extLst>
            </p:cNvPr>
            <p:cNvCxnSpPr/>
            <p:nvPr/>
          </p:nvCxnSpPr>
          <p:spPr bwMode="auto">
            <a:xfrm>
              <a:off x="849947" y="2978981"/>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A2950965-AD6E-22DF-5524-1BA2D0F94829}"/>
                </a:ext>
              </a:extLst>
            </p:cNvPr>
            <p:cNvCxnSpPr/>
            <p:nvPr/>
          </p:nvCxnSpPr>
          <p:spPr bwMode="auto">
            <a:xfrm>
              <a:off x="925243" y="2577710"/>
              <a:ext cx="0" cy="407681"/>
            </a:xfrm>
            <a:prstGeom prst="line">
              <a:avLst/>
            </a:prstGeom>
            <a:noFill/>
            <a:ln w="12700" cap="flat" cmpd="sng" algn="ctr">
              <a:solidFill>
                <a:schemeClr val="accent1"/>
              </a:solidFill>
              <a:prstDash val="solid"/>
              <a:round/>
              <a:headEnd type="none" w="med" len="med"/>
              <a:tailEnd type="none" w="med" len="med"/>
            </a:ln>
            <a:effectLst/>
          </p:spPr>
        </p:cxnSp>
      </p:grpSp>
      <p:grpSp>
        <p:nvGrpSpPr>
          <p:cNvPr id="298" name="Group 297">
            <a:extLst>
              <a:ext uri="{FF2B5EF4-FFF2-40B4-BE49-F238E27FC236}">
                <a16:creationId xmlns:a16="http://schemas.microsoft.com/office/drawing/2014/main" id="{DDE8C2AF-A804-F3C1-E756-3B165BFDEE02}"/>
              </a:ext>
            </a:extLst>
          </p:cNvPr>
          <p:cNvGrpSpPr/>
          <p:nvPr/>
        </p:nvGrpSpPr>
        <p:grpSpPr>
          <a:xfrm>
            <a:off x="11194080" y="3681280"/>
            <a:ext cx="67698" cy="196799"/>
            <a:chOff x="845730" y="2577710"/>
            <a:chExt cx="159629" cy="407681"/>
          </a:xfrm>
        </p:grpSpPr>
        <p:cxnSp>
          <p:nvCxnSpPr>
            <p:cNvPr id="299" name="Straight Connector 298">
              <a:extLst>
                <a:ext uri="{FF2B5EF4-FFF2-40B4-BE49-F238E27FC236}">
                  <a16:creationId xmlns:a16="http://schemas.microsoft.com/office/drawing/2014/main" id="{070619D9-8B51-AB7E-8C90-CBEF0386EEAF}"/>
                </a:ext>
              </a:extLst>
            </p:cNvPr>
            <p:cNvCxnSpPr/>
            <p:nvPr/>
          </p:nvCxnSpPr>
          <p:spPr bwMode="auto">
            <a:xfrm>
              <a:off x="845730" y="2584390"/>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B091F745-ED85-36D2-E087-3A16672F2E11}"/>
                </a:ext>
              </a:extLst>
            </p:cNvPr>
            <p:cNvCxnSpPr/>
            <p:nvPr/>
          </p:nvCxnSpPr>
          <p:spPr bwMode="auto">
            <a:xfrm>
              <a:off x="849947" y="2978981"/>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CF8CA81E-5423-D248-3973-0A66462546EC}"/>
                </a:ext>
              </a:extLst>
            </p:cNvPr>
            <p:cNvCxnSpPr/>
            <p:nvPr/>
          </p:nvCxnSpPr>
          <p:spPr bwMode="auto">
            <a:xfrm>
              <a:off x="925243" y="2577710"/>
              <a:ext cx="0" cy="407681"/>
            </a:xfrm>
            <a:prstGeom prst="line">
              <a:avLst/>
            </a:prstGeom>
            <a:noFill/>
            <a:ln w="12700" cap="flat" cmpd="sng" algn="ctr">
              <a:solidFill>
                <a:schemeClr val="accent1"/>
              </a:solidFill>
              <a:prstDash val="solid"/>
              <a:round/>
              <a:headEnd type="none" w="med" len="med"/>
              <a:tailEnd type="none" w="med" len="med"/>
            </a:ln>
            <a:effectLst/>
          </p:spPr>
        </p:cxnSp>
      </p:grpSp>
      <p:grpSp>
        <p:nvGrpSpPr>
          <p:cNvPr id="302" name="Group 301">
            <a:extLst>
              <a:ext uri="{FF2B5EF4-FFF2-40B4-BE49-F238E27FC236}">
                <a16:creationId xmlns:a16="http://schemas.microsoft.com/office/drawing/2014/main" id="{1539FEC5-508A-1CCE-7296-CD7E98FE3CEC}"/>
              </a:ext>
            </a:extLst>
          </p:cNvPr>
          <p:cNvGrpSpPr/>
          <p:nvPr/>
        </p:nvGrpSpPr>
        <p:grpSpPr>
          <a:xfrm>
            <a:off x="7831958" y="2442996"/>
            <a:ext cx="67698" cy="407681"/>
            <a:chOff x="845730" y="2577710"/>
            <a:chExt cx="159629" cy="407681"/>
          </a:xfrm>
        </p:grpSpPr>
        <p:cxnSp>
          <p:nvCxnSpPr>
            <p:cNvPr id="303" name="Straight Connector 302">
              <a:extLst>
                <a:ext uri="{FF2B5EF4-FFF2-40B4-BE49-F238E27FC236}">
                  <a16:creationId xmlns:a16="http://schemas.microsoft.com/office/drawing/2014/main" id="{44428861-F5D3-2E30-B788-1ED2E9CF87F9}"/>
                </a:ext>
              </a:extLst>
            </p:cNvPr>
            <p:cNvCxnSpPr/>
            <p:nvPr/>
          </p:nvCxnSpPr>
          <p:spPr bwMode="auto">
            <a:xfrm>
              <a:off x="845730" y="2584390"/>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4E5952FA-964A-D0E3-30E3-E889F0C944EC}"/>
                </a:ext>
              </a:extLst>
            </p:cNvPr>
            <p:cNvCxnSpPr/>
            <p:nvPr/>
          </p:nvCxnSpPr>
          <p:spPr bwMode="auto">
            <a:xfrm>
              <a:off x="849947" y="2978981"/>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8D69AF54-8844-594B-C691-BF6D721A2A2C}"/>
                </a:ext>
              </a:extLst>
            </p:cNvPr>
            <p:cNvCxnSpPr/>
            <p:nvPr/>
          </p:nvCxnSpPr>
          <p:spPr bwMode="auto">
            <a:xfrm>
              <a:off x="925243" y="2577710"/>
              <a:ext cx="0" cy="407681"/>
            </a:xfrm>
            <a:prstGeom prst="line">
              <a:avLst/>
            </a:prstGeom>
            <a:noFill/>
            <a:ln w="12700" cap="flat" cmpd="sng" algn="ctr">
              <a:solidFill>
                <a:schemeClr val="accent3"/>
              </a:solidFill>
              <a:prstDash val="solid"/>
              <a:round/>
              <a:headEnd type="none" w="med" len="med"/>
              <a:tailEnd type="none" w="med" len="med"/>
            </a:ln>
            <a:effectLst/>
          </p:spPr>
        </p:cxnSp>
      </p:grpSp>
      <p:grpSp>
        <p:nvGrpSpPr>
          <p:cNvPr id="306" name="Group 305">
            <a:extLst>
              <a:ext uri="{FF2B5EF4-FFF2-40B4-BE49-F238E27FC236}">
                <a16:creationId xmlns:a16="http://schemas.microsoft.com/office/drawing/2014/main" id="{FA348F47-0AFC-1AB1-9DD5-32E3D8BBB209}"/>
              </a:ext>
            </a:extLst>
          </p:cNvPr>
          <p:cNvGrpSpPr/>
          <p:nvPr/>
        </p:nvGrpSpPr>
        <p:grpSpPr>
          <a:xfrm>
            <a:off x="10073941" y="2715265"/>
            <a:ext cx="67698" cy="405194"/>
            <a:chOff x="845730" y="2577710"/>
            <a:chExt cx="159629" cy="407681"/>
          </a:xfrm>
        </p:grpSpPr>
        <p:cxnSp>
          <p:nvCxnSpPr>
            <p:cNvPr id="307" name="Straight Connector 306">
              <a:extLst>
                <a:ext uri="{FF2B5EF4-FFF2-40B4-BE49-F238E27FC236}">
                  <a16:creationId xmlns:a16="http://schemas.microsoft.com/office/drawing/2014/main" id="{9718292F-2D6D-B12C-45CD-5CF415556E9E}"/>
                </a:ext>
              </a:extLst>
            </p:cNvPr>
            <p:cNvCxnSpPr/>
            <p:nvPr/>
          </p:nvCxnSpPr>
          <p:spPr bwMode="auto">
            <a:xfrm>
              <a:off x="845730" y="2584390"/>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330E9CB0-501D-D653-8D7E-ABECA080BA62}"/>
                </a:ext>
              </a:extLst>
            </p:cNvPr>
            <p:cNvCxnSpPr/>
            <p:nvPr/>
          </p:nvCxnSpPr>
          <p:spPr bwMode="auto">
            <a:xfrm>
              <a:off x="849947" y="2978981"/>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30FB5A8C-5ED8-979A-9F54-1DD1CC38EB5D}"/>
                </a:ext>
              </a:extLst>
            </p:cNvPr>
            <p:cNvCxnSpPr/>
            <p:nvPr/>
          </p:nvCxnSpPr>
          <p:spPr bwMode="auto">
            <a:xfrm>
              <a:off x="925243" y="2577710"/>
              <a:ext cx="0" cy="407681"/>
            </a:xfrm>
            <a:prstGeom prst="line">
              <a:avLst/>
            </a:prstGeom>
            <a:noFill/>
            <a:ln w="12700" cap="flat" cmpd="sng" algn="ctr">
              <a:solidFill>
                <a:schemeClr val="accent3"/>
              </a:solidFill>
              <a:prstDash val="solid"/>
              <a:round/>
              <a:headEnd type="none" w="med" len="med"/>
              <a:tailEnd type="none" w="med" len="med"/>
            </a:ln>
            <a:effectLst/>
          </p:spPr>
        </p:cxnSp>
      </p:grpSp>
      <p:grpSp>
        <p:nvGrpSpPr>
          <p:cNvPr id="310" name="Group 309">
            <a:extLst>
              <a:ext uri="{FF2B5EF4-FFF2-40B4-BE49-F238E27FC236}">
                <a16:creationId xmlns:a16="http://schemas.microsoft.com/office/drawing/2014/main" id="{7DED3487-27D2-64B1-E66E-0E52B76E7F9B}"/>
              </a:ext>
            </a:extLst>
          </p:cNvPr>
          <p:cNvGrpSpPr/>
          <p:nvPr/>
        </p:nvGrpSpPr>
        <p:grpSpPr>
          <a:xfrm>
            <a:off x="11190466" y="2877714"/>
            <a:ext cx="67698" cy="455446"/>
            <a:chOff x="845730" y="2577710"/>
            <a:chExt cx="159629" cy="407681"/>
          </a:xfrm>
        </p:grpSpPr>
        <p:cxnSp>
          <p:nvCxnSpPr>
            <p:cNvPr id="311" name="Straight Connector 310">
              <a:extLst>
                <a:ext uri="{FF2B5EF4-FFF2-40B4-BE49-F238E27FC236}">
                  <a16:creationId xmlns:a16="http://schemas.microsoft.com/office/drawing/2014/main" id="{514F25FF-0E99-AC67-F343-6CB249958E6D}"/>
                </a:ext>
              </a:extLst>
            </p:cNvPr>
            <p:cNvCxnSpPr/>
            <p:nvPr/>
          </p:nvCxnSpPr>
          <p:spPr bwMode="auto">
            <a:xfrm>
              <a:off x="845730" y="2584390"/>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32757B30-620B-DE7B-06E1-4197CB604AB6}"/>
                </a:ext>
              </a:extLst>
            </p:cNvPr>
            <p:cNvCxnSpPr/>
            <p:nvPr/>
          </p:nvCxnSpPr>
          <p:spPr bwMode="auto">
            <a:xfrm>
              <a:off x="849947" y="2978981"/>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6D21FCF9-2AD3-AE43-7825-53F7BD7E955C}"/>
                </a:ext>
              </a:extLst>
            </p:cNvPr>
            <p:cNvCxnSpPr/>
            <p:nvPr/>
          </p:nvCxnSpPr>
          <p:spPr bwMode="auto">
            <a:xfrm>
              <a:off x="925243" y="2577710"/>
              <a:ext cx="0" cy="407681"/>
            </a:xfrm>
            <a:prstGeom prst="line">
              <a:avLst/>
            </a:prstGeom>
            <a:noFill/>
            <a:ln w="12700"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4053330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E7E22-17DD-83F6-5E16-25A09BCC02A1}"/>
            </a:ext>
          </a:extLst>
        </p:cNvPr>
        <p:cNvGrpSpPr/>
        <p:nvPr/>
      </p:nvGrpSpPr>
      <p:grpSpPr>
        <a:xfrm>
          <a:off x="0" y="0"/>
          <a:ext cx="0" cy="0"/>
          <a:chOff x="0" y="0"/>
          <a:chExt cx="0" cy="0"/>
        </a:xfrm>
      </p:grpSpPr>
      <p:sp>
        <p:nvSpPr>
          <p:cNvPr id="17" name="Rectangle: Top Corners Rounded 16">
            <a:extLst>
              <a:ext uri="{FF2B5EF4-FFF2-40B4-BE49-F238E27FC236}">
                <a16:creationId xmlns:a16="http://schemas.microsoft.com/office/drawing/2014/main" id="{B4327F39-AF89-59AF-DF31-65FBA44AE727}"/>
              </a:ext>
            </a:extLst>
          </p:cNvPr>
          <p:cNvSpPr/>
          <p:nvPr/>
        </p:nvSpPr>
        <p:spPr bwMode="auto">
          <a:xfrm>
            <a:off x="520699" y="4825014"/>
            <a:ext cx="3836148" cy="493491"/>
          </a:xfrm>
          <a:prstGeom prst="round2Same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 name="Rectangle: Top Corners Rounded 13">
            <a:extLst>
              <a:ext uri="{FF2B5EF4-FFF2-40B4-BE49-F238E27FC236}">
                <a16:creationId xmlns:a16="http://schemas.microsoft.com/office/drawing/2014/main" id="{F3AE6FF5-6C7C-6851-84D0-212929BB8A1F}"/>
              </a:ext>
            </a:extLst>
          </p:cNvPr>
          <p:cNvSpPr/>
          <p:nvPr/>
        </p:nvSpPr>
        <p:spPr bwMode="auto">
          <a:xfrm>
            <a:off x="520700" y="4005044"/>
            <a:ext cx="3083112" cy="493491"/>
          </a:xfrm>
          <a:prstGeom prst="round2Same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 name="Rectangle: Top Corners Rounded 11">
            <a:extLst>
              <a:ext uri="{FF2B5EF4-FFF2-40B4-BE49-F238E27FC236}">
                <a16:creationId xmlns:a16="http://schemas.microsoft.com/office/drawing/2014/main" id="{3F797851-3E9C-126E-1AF3-90286D13CB89}"/>
              </a:ext>
            </a:extLst>
          </p:cNvPr>
          <p:cNvSpPr/>
          <p:nvPr/>
        </p:nvSpPr>
        <p:spPr bwMode="auto">
          <a:xfrm>
            <a:off x="520697" y="3201776"/>
            <a:ext cx="4266455" cy="493491"/>
          </a:xfrm>
          <a:prstGeom prst="round2Same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 name="Rectangle: Top Corners Rounded 9">
            <a:extLst>
              <a:ext uri="{FF2B5EF4-FFF2-40B4-BE49-F238E27FC236}">
                <a16:creationId xmlns:a16="http://schemas.microsoft.com/office/drawing/2014/main" id="{1F0D828D-A9C5-56B4-72FD-6848402439A2}"/>
              </a:ext>
            </a:extLst>
          </p:cNvPr>
          <p:cNvSpPr/>
          <p:nvPr/>
        </p:nvSpPr>
        <p:spPr bwMode="auto">
          <a:xfrm>
            <a:off x="520699" y="2388549"/>
            <a:ext cx="2053452" cy="493491"/>
          </a:xfrm>
          <a:prstGeom prst="round2Same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 name="Rectangle: Top Corners Rounded 6">
            <a:extLst>
              <a:ext uri="{FF2B5EF4-FFF2-40B4-BE49-F238E27FC236}">
                <a16:creationId xmlns:a16="http://schemas.microsoft.com/office/drawing/2014/main" id="{139EBC62-496E-B727-00A4-04B08D806B61}"/>
              </a:ext>
            </a:extLst>
          </p:cNvPr>
          <p:cNvSpPr/>
          <p:nvPr/>
        </p:nvSpPr>
        <p:spPr bwMode="auto">
          <a:xfrm>
            <a:off x="520699" y="1606292"/>
            <a:ext cx="1530938" cy="493491"/>
          </a:xfrm>
          <a:prstGeom prst="round2Same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8C661222-B76F-C646-0268-535AED9CA234}"/>
              </a:ext>
            </a:extLst>
          </p:cNvPr>
          <p:cNvSpPr>
            <a:spLocks noGrp="1"/>
          </p:cNvSpPr>
          <p:nvPr>
            <p:ph type="title"/>
          </p:nvPr>
        </p:nvSpPr>
        <p:spPr/>
        <p:txBody>
          <a:bodyPr/>
          <a:lstStyle/>
          <a:p>
            <a:r>
              <a:rPr lang="en-US">
                <a:latin typeface="Calibri"/>
                <a:ea typeface="Calibri"/>
                <a:cs typeface="Calibri"/>
              </a:rPr>
              <a:t>ESSENCE: Safety</a:t>
            </a:r>
            <a:endParaRPr lang="en-US"/>
          </a:p>
        </p:txBody>
      </p:sp>
      <p:sp>
        <p:nvSpPr>
          <p:cNvPr id="4" name="Content Placeholder 3">
            <a:extLst>
              <a:ext uri="{FF2B5EF4-FFF2-40B4-BE49-F238E27FC236}">
                <a16:creationId xmlns:a16="http://schemas.microsoft.com/office/drawing/2014/main" id="{F21DEE07-76C2-1438-E283-C5DEEC5CABD0}"/>
              </a:ext>
            </a:extLst>
          </p:cNvPr>
          <p:cNvSpPr>
            <a:spLocks noGrp="1"/>
          </p:cNvSpPr>
          <p:nvPr>
            <p:ph idx="1"/>
          </p:nvPr>
        </p:nvSpPr>
        <p:spPr>
          <a:xfrm>
            <a:off x="604675" y="1620623"/>
            <a:ext cx="11169813" cy="4650686"/>
          </a:xfrm>
        </p:spPr>
        <p:txBody>
          <a:bodyPr/>
          <a:lstStyle/>
          <a:p>
            <a:pPr marL="0" indent="0">
              <a:spcBef>
                <a:spcPts val="2000"/>
              </a:spcBef>
              <a:spcAft>
                <a:spcPts val="1300"/>
              </a:spcAft>
              <a:buNone/>
            </a:pPr>
            <a:r>
              <a:rPr lang="en-US" b="1">
                <a:solidFill>
                  <a:schemeClr val="tx1"/>
                </a:solidFill>
                <a:latin typeface="Calibri"/>
                <a:ea typeface="Calibri"/>
                <a:cs typeface="Calibri"/>
              </a:rPr>
              <a:t>Any AEs    </a:t>
            </a:r>
            <a:r>
              <a:rPr lang="en-US" sz="2600" b="1">
                <a:latin typeface="Calibri"/>
                <a:ea typeface="Calibri"/>
                <a:cs typeface="Calibri"/>
              </a:rPr>
              <a:t>86.3% </a:t>
            </a:r>
            <a:r>
              <a:rPr lang="en-US" sz="2600">
                <a:latin typeface="Calibri"/>
                <a:ea typeface="Calibri"/>
                <a:cs typeface="Calibri"/>
              </a:rPr>
              <a:t>(</a:t>
            </a:r>
            <a:r>
              <a:rPr lang="en-US" sz="2600" err="1">
                <a:latin typeface="Calibri"/>
                <a:ea typeface="Calibri"/>
                <a:cs typeface="Calibri"/>
              </a:rPr>
              <a:t>semaglutide</a:t>
            </a:r>
            <a:r>
              <a:rPr lang="en-US" sz="2600">
                <a:latin typeface="Calibri"/>
                <a:ea typeface="Calibri"/>
                <a:cs typeface="Calibri"/>
              </a:rPr>
              <a:t>) vs </a:t>
            </a:r>
            <a:r>
              <a:rPr lang="en-US" sz="2600" b="1">
                <a:latin typeface="Calibri"/>
                <a:ea typeface="Calibri"/>
                <a:cs typeface="Calibri"/>
              </a:rPr>
              <a:t>79.7% </a:t>
            </a:r>
            <a:r>
              <a:rPr lang="en-US" sz="2600">
                <a:latin typeface="Calibri"/>
                <a:ea typeface="Calibri"/>
                <a:cs typeface="Calibri"/>
              </a:rPr>
              <a:t>(placebo)</a:t>
            </a:r>
            <a:endParaRPr lang="en-US" sz="2600"/>
          </a:p>
          <a:p>
            <a:pPr marL="0" indent="0">
              <a:spcBef>
                <a:spcPts val="2000"/>
              </a:spcBef>
              <a:spcAft>
                <a:spcPts val="1300"/>
              </a:spcAft>
              <a:buNone/>
            </a:pPr>
            <a:r>
              <a:rPr lang="en-US" b="1">
                <a:solidFill>
                  <a:schemeClr val="tx1"/>
                </a:solidFill>
                <a:latin typeface="Calibri"/>
                <a:ea typeface="Calibri"/>
                <a:cs typeface="Calibri"/>
              </a:rPr>
              <a:t>Serious AEs    </a:t>
            </a:r>
            <a:r>
              <a:rPr lang="en-US" sz="2600" b="1">
                <a:latin typeface="Calibri"/>
                <a:ea typeface="Calibri"/>
                <a:cs typeface="Calibri"/>
              </a:rPr>
              <a:t>13.4% </a:t>
            </a:r>
            <a:r>
              <a:rPr lang="en-US" sz="2600">
                <a:latin typeface="Calibri"/>
                <a:ea typeface="Calibri"/>
                <a:cs typeface="Calibri"/>
              </a:rPr>
              <a:t>in both groups</a:t>
            </a:r>
            <a:endParaRPr lang="en-US" sz="2600">
              <a:latin typeface="Calibri"/>
            </a:endParaRPr>
          </a:p>
          <a:p>
            <a:pPr marL="0" indent="0">
              <a:spcBef>
                <a:spcPts val="2000"/>
              </a:spcBef>
              <a:spcAft>
                <a:spcPts val="1300"/>
              </a:spcAft>
              <a:buNone/>
            </a:pPr>
            <a:r>
              <a:rPr lang="en-US" b="1">
                <a:solidFill>
                  <a:schemeClr val="tx1"/>
                </a:solidFill>
                <a:latin typeface="Calibri"/>
                <a:ea typeface="Calibri"/>
                <a:cs typeface="Calibri"/>
              </a:rPr>
              <a:t>Discontinuation due to AEs   </a:t>
            </a:r>
            <a:r>
              <a:rPr lang="en-US" sz="2600" b="1">
                <a:latin typeface="Calibri"/>
                <a:ea typeface="Calibri"/>
                <a:cs typeface="Calibri"/>
              </a:rPr>
              <a:t>2.6% </a:t>
            </a:r>
            <a:r>
              <a:rPr lang="en-US" sz="2600">
                <a:latin typeface="Calibri"/>
                <a:ea typeface="Calibri"/>
                <a:cs typeface="Calibri"/>
              </a:rPr>
              <a:t>(</a:t>
            </a:r>
            <a:r>
              <a:rPr lang="en-US" sz="2600" err="1">
                <a:latin typeface="Calibri"/>
                <a:ea typeface="Calibri"/>
                <a:cs typeface="Calibri"/>
              </a:rPr>
              <a:t>semaglutide</a:t>
            </a:r>
            <a:r>
              <a:rPr lang="en-US" sz="2600">
                <a:latin typeface="Calibri"/>
                <a:ea typeface="Calibri"/>
                <a:cs typeface="Calibri"/>
              </a:rPr>
              <a:t>) vs </a:t>
            </a:r>
            <a:r>
              <a:rPr lang="en-US" sz="2600" b="1">
                <a:latin typeface="Calibri"/>
                <a:ea typeface="Calibri"/>
                <a:cs typeface="Calibri"/>
              </a:rPr>
              <a:t>3.3% </a:t>
            </a:r>
            <a:r>
              <a:rPr lang="en-US" sz="2600">
                <a:latin typeface="Calibri"/>
                <a:ea typeface="Calibri"/>
                <a:cs typeface="Calibri"/>
              </a:rPr>
              <a:t>(placebo)</a:t>
            </a:r>
            <a:endParaRPr lang="en-US" sz="2600">
              <a:latin typeface="Calibri"/>
            </a:endParaRPr>
          </a:p>
          <a:p>
            <a:pPr marL="0" indent="0">
              <a:spcBef>
                <a:spcPts val="2000"/>
              </a:spcBef>
              <a:spcAft>
                <a:spcPts val="1300"/>
              </a:spcAft>
              <a:buNone/>
            </a:pPr>
            <a:r>
              <a:rPr lang="en-US" b="1">
                <a:solidFill>
                  <a:schemeClr val="tx1"/>
                </a:solidFill>
                <a:latin typeface="Calibri"/>
                <a:ea typeface="Calibri"/>
                <a:cs typeface="Calibri"/>
              </a:rPr>
              <a:t>Most common AEs    </a:t>
            </a:r>
            <a:r>
              <a:rPr lang="en-US" sz="2600">
                <a:latin typeface="Calibri"/>
                <a:ea typeface="Calibri"/>
                <a:cs typeface="Calibri"/>
              </a:rPr>
              <a:t>Gastrointestinal (nausea, diarrhea, constipation, vomiting)</a:t>
            </a:r>
            <a:endParaRPr lang="en-US" sz="2600">
              <a:latin typeface="Calibri"/>
              <a:ea typeface="Calibri" panose="020F0502020204030204" pitchFamily="34" charset="0"/>
              <a:cs typeface="Calibri" panose="020F0502020204030204" pitchFamily="34" charset="0"/>
            </a:endParaRPr>
          </a:p>
          <a:p>
            <a:pPr marL="0" indent="0">
              <a:spcBef>
                <a:spcPts val="2000"/>
              </a:spcBef>
              <a:spcAft>
                <a:spcPts val="1300"/>
              </a:spcAft>
              <a:buNone/>
            </a:pPr>
            <a:r>
              <a:rPr lang="en-US" b="1">
                <a:solidFill>
                  <a:schemeClr val="tx1"/>
                </a:solidFill>
                <a:latin typeface="Calibri"/>
                <a:ea typeface="Calibri"/>
                <a:cs typeface="Calibri"/>
              </a:rPr>
              <a:t>No liver-specific or new    </a:t>
            </a:r>
            <a:r>
              <a:rPr lang="en-US" sz="2600">
                <a:latin typeface="Calibri"/>
                <a:ea typeface="Calibri"/>
                <a:cs typeface="Calibri"/>
              </a:rPr>
              <a:t>safety concerns identified</a:t>
            </a:r>
            <a:endParaRPr lang="en-US" sz="2600">
              <a:latin typeface="Calibri"/>
            </a:endParaRPr>
          </a:p>
          <a:p>
            <a:pPr marL="0" indent="0">
              <a:spcBef>
                <a:spcPts val="2000"/>
              </a:spcBef>
              <a:spcAft>
                <a:spcPts val="1300"/>
              </a:spcAft>
              <a:buNone/>
            </a:pPr>
            <a:endParaRPr lang="en-US">
              <a:ea typeface="Calibri"/>
              <a:cs typeface="Calibri"/>
            </a:endParaRPr>
          </a:p>
        </p:txBody>
      </p:sp>
      <p:sp>
        <p:nvSpPr>
          <p:cNvPr id="6" name="Rectangle 5">
            <a:extLst>
              <a:ext uri="{FF2B5EF4-FFF2-40B4-BE49-F238E27FC236}">
                <a16:creationId xmlns:a16="http://schemas.microsoft.com/office/drawing/2014/main" id="{746F259F-2A39-E696-192F-281630BF2D40}"/>
              </a:ext>
            </a:extLst>
          </p:cNvPr>
          <p:cNvSpPr/>
          <p:nvPr/>
        </p:nvSpPr>
        <p:spPr>
          <a:xfrm>
            <a:off x="430964" y="6397255"/>
            <a:ext cx="8463172" cy="276999"/>
          </a:xfrm>
          <a:prstGeom prst="rect">
            <a:avLst/>
          </a:prstGeom>
        </p:spPr>
        <p:txBody>
          <a:bodyPr wrap="square" lIns="91440" tIns="45720" rIns="91440" bIns="45720" anchor="t">
            <a:spAutoFit/>
          </a:bodyPr>
          <a:lstStyle/>
          <a:p>
            <a:r>
              <a:rPr lang="en-US" sz="1200" b="0">
                <a:solidFill>
                  <a:schemeClr val="bg2"/>
                </a:solidFill>
                <a:effectLst/>
                <a:latin typeface="+mj-lt"/>
              </a:rPr>
              <a:t>Sanyal. NEJM. 2025;392:2089.</a:t>
            </a:r>
          </a:p>
        </p:txBody>
      </p:sp>
      <p:cxnSp>
        <p:nvCxnSpPr>
          <p:cNvPr id="15" name="Straight Connector 14">
            <a:extLst>
              <a:ext uri="{FF2B5EF4-FFF2-40B4-BE49-F238E27FC236}">
                <a16:creationId xmlns:a16="http://schemas.microsoft.com/office/drawing/2014/main" id="{F973CA9B-3C68-38FA-6CBB-5035072CA40E}"/>
              </a:ext>
            </a:extLst>
          </p:cNvPr>
          <p:cNvCxnSpPr/>
          <p:nvPr/>
        </p:nvCxnSpPr>
        <p:spPr bwMode="auto">
          <a:xfrm>
            <a:off x="520701" y="4496493"/>
            <a:ext cx="11253787" cy="0"/>
          </a:xfrm>
          <a:prstGeom prst="line">
            <a:avLst/>
          </a:prstGeom>
          <a:noFill/>
          <a:ln w="28575" cap="flat" cmpd="sng" algn="ctr">
            <a:solidFill>
              <a:schemeClr val="accent6"/>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B78A60FD-5C2F-7036-9ACA-CF0E692749CB}"/>
              </a:ext>
            </a:extLst>
          </p:cNvPr>
          <p:cNvCxnSpPr/>
          <p:nvPr/>
        </p:nvCxnSpPr>
        <p:spPr bwMode="auto">
          <a:xfrm>
            <a:off x="520699" y="3693225"/>
            <a:ext cx="11253787" cy="0"/>
          </a:xfrm>
          <a:prstGeom prst="line">
            <a:avLst/>
          </a:prstGeom>
          <a:noFill/>
          <a:ln w="28575" cap="flat" cmpd="sng" algn="ctr">
            <a:solidFill>
              <a:schemeClr val="accent4"/>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D13AAFD0-FF70-286C-C362-08BFA5C541C6}"/>
              </a:ext>
            </a:extLst>
          </p:cNvPr>
          <p:cNvCxnSpPr/>
          <p:nvPr/>
        </p:nvCxnSpPr>
        <p:spPr bwMode="auto">
          <a:xfrm>
            <a:off x="520700" y="2097741"/>
            <a:ext cx="11253787" cy="0"/>
          </a:xfrm>
          <a:prstGeom prst="line">
            <a:avLst/>
          </a:prstGeom>
          <a:noFill/>
          <a:ln w="28575" cap="flat" cmpd="sng" algn="ctr">
            <a:solidFill>
              <a:schemeClr val="accent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509C5E2F-97F6-1007-E02C-4C1F82D6479E}"/>
              </a:ext>
            </a:extLst>
          </p:cNvPr>
          <p:cNvCxnSpPr/>
          <p:nvPr/>
        </p:nvCxnSpPr>
        <p:spPr bwMode="auto">
          <a:xfrm>
            <a:off x="520700" y="2879998"/>
            <a:ext cx="11253787" cy="0"/>
          </a:xfrm>
          <a:prstGeom prst="line">
            <a:avLst/>
          </a:prstGeom>
          <a:noFill/>
          <a:ln w="28575" cap="flat" cmpd="sng" algn="ctr">
            <a:solidFill>
              <a:schemeClr val="accent3"/>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5428E89-D488-A628-991D-D2BF046F039E}"/>
              </a:ext>
            </a:extLst>
          </p:cNvPr>
          <p:cNvCxnSpPr/>
          <p:nvPr/>
        </p:nvCxnSpPr>
        <p:spPr bwMode="auto">
          <a:xfrm>
            <a:off x="520701" y="5316463"/>
            <a:ext cx="11253787" cy="0"/>
          </a:xfrm>
          <a:prstGeom prst="line">
            <a:avLst/>
          </a:prstGeom>
          <a:noFill/>
          <a:ln w="28575" cap="flat" cmpd="sng" algn="ctr">
            <a:solidFill>
              <a:schemeClr val="accent2"/>
            </a:solidFill>
            <a:prstDash val="solid"/>
            <a:round/>
            <a:headEnd type="none" w="med" len="med"/>
            <a:tailEnd type="none" w="med" len="med"/>
          </a:ln>
          <a:effectLst/>
        </p:spPr>
      </p:cxnSp>
    </p:spTree>
    <p:extLst>
      <p:ext uri="{BB962C8B-B14F-4D97-AF65-F5344CB8AC3E}">
        <p14:creationId xmlns:p14="http://schemas.microsoft.com/office/powerpoint/2010/main" val="1900059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7D6C5-FE04-65FE-982B-BC88E001E8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A89E11-A61B-D816-83D7-F9DD484BE9EB}"/>
              </a:ext>
            </a:extLst>
          </p:cNvPr>
          <p:cNvSpPr>
            <a:spLocks noGrp="1"/>
          </p:cNvSpPr>
          <p:nvPr>
            <p:ph type="title"/>
          </p:nvPr>
        </p:nvSpPr>
        <p:spPr/>
        <p:txBody>
          <a:bodyPr/>
          <a:lstStyle/>
          <a:p>
            <a:r>
              <a:rPr lang="en-US">
                <a:latin typeface="Calibri"/>
                <a:ea typeface="Calibri"/>
                <a:cs typeface="Calibri"/>
              </a:rPr>
              <a:t>ESSENCE: Interim Analysis Conclusions</a:t>
            </a:r>
            <a:endParaRPr lang="en-US"/>
          </a:p>
        </p:txBody>
      </p:sp>
      <p:sp>
        <p:nvSpPr>
          <p:cNvPr id="4" name="Content Placeholder 3">
            <a:extLst>
              <a:ext uri="{FF2B5EF4-FFF2-40B4-BE49-F238E27FC236}">
                <a16:creationId xmlns:a16="http://schemas.microsoft.com/office/drawing/2014/main" id="{2F1CC2C5-118B-9FFC-0FFC-311CF9249DAE}"/>
              </a:ext>
            </a:extLst>
          </p:cNvPr>
          <p:cNvSpPr>
            <a:spLocks noGrp="1"/>
          </p:cNvSpPr>
          <p:nvPr>
            <p:ph idx="1"/>
          </p:nvPr>
        </p:nvSpPr>
        <p:spPr/>
        <p:txBody>
          <a:bodyPr/>
          <a:lstStyle/>
          <a:p>
            <a:r>
              <a:rPr lang="en-US" sz="2400" err="1"/>
              <a:t>Semaglutide</a:t>
            </a:r>
            <a:r>
              <a:rPr lang="en-US" sz="2400"/>
              <a:t> 2.4 mg QW demonstrated significant histologic improvements in patients with MASH and stage 2/3 fibrosis</a:t>
            </a:r>
          </a:p>
          <a:p>
            <a:pPr lvl="1"/>
            <a:r>
              <a:rPr lang="en-US" sz="2200"/>
              <a:t>Higher rates of steatohepatitis resolution and fibrosis reduction observed with </a:t>
            </a:r>
            <a:r>
              <a:rPr lang="en-US" sz="2200" err="1"/>
              <a:t>semaglutide</a:t>
            </a:r>
            <a:r>
              <a:rPr lang="en-US" sz="2200"/>
              <a:t> vs placebo</a:t>
            </a:r>
          </a:p>
          <a:p>
            <a:r>
              <a:rPr lang="en-US" sz="2400" err="1">
                <a:latin typeface="Calibri"/>
                <a:ea typeface="Calibri"/>
                <a:cs typeface="Calibri"/>
              </a:rPr>
              <a:t>Semglutide</a:t>
            </a:r>
            <a:r>
              <a:rPr lang="en-US" sz="2400">
                <a:latin typeface="Calibri"/>
                <a:ea typeface="Calibri"/>
                <a:cs typeface="Calibri"/>
              </a:rPr>
              <a:t> also improved cardiometabolic risk factors, which are common in this population (obesity, T2D)</a:t>
            </a:r>
          </a:p>
          <a:p>
            <a:r>
              <a:rPr lang="en-US" sz="2400">
                <a:latin typeface="Calibri"/>
                <a:ea typeface="Calibri"/>
                <a:cs typeface="Calibri"/>
              </a:rPr>
              <a:t>The safety profile was acceptable and consistent with known effects of </a:t>
            </a:r>
            <a:r>
              <a:rPr lang="en-US" sz="2400" err="1">
                <a:latin typeface="Calibri"/>
                <a:ea typeface="Calibri"/>
                <a:cs typeface="Calibri"/>
              </a:rPr>
              <a:t>semaglutide</a:t>
            </a:r>
            <a:r>
              <a:rPr lang="en-US" sz="2400">
                <a:latin typeface="Calibri"/>
                <a:ea typeface="Calibri"/>
                <a:cs typeface="Calibri"/>
              </a:rPr>
              <a:t>, especially as it relates to gastrointestinal AEs</a:t>
            </a:r>
          </a:p>
          <a:p>
            <a:r>
              <a:rPr lang="en-US" sz="2400">
                <a:latin typeface="Calibri"/>
                <a:ea typeface="Calibri"/>
                <a:cs typeface="Calibri"/>
              </a:rPr>
              <a:t>These findings support </a:t>
            </a:r>
            <a:r>
              <a:rPr lang="en-US" sz="2400" err="1">
                <a:latin typeface="Calibri"/>
                <a:ea typeface="Calibri"/>
                <a:cs typeface="Calibri"/>
              </a:rPr>
              <a:t>semaglutide</a:t>
            </a:r>
            <a:r>
              <a:rPr lang="en-US" sz="2400">
                <a:latin typeface="Calibri"/>
                <a:ea typeface="Calibri"/>
                <a:cs typeface="Calibri"/>
              </a:rPr>
              <a:t> as a promising therapeutic option for MASH in patients with moderate to advanced fibrosis, potentially addressing both hepatic and systemic metabolic disease burdens</a:t>
            </a:r>
            <a:endParaRPr lang="en-US" sz="2400">
              <a:latin typeface="Calibri"/>
            </a:endParaRPr>
          </a:p>
          <a:p>
            <a:endParaRPr lang="en-US" sz="2600">
              <a:solidFill>
                <a:srgbClr val="4D4D4D"/>
              </a:solidFill>
              <a:ea typeface="Calibri"/>
              <a:cs typeface="Calibri"/>
            </a:endParaRPr>
          </a:p>
        </p:txBody>
      </p:sp>
      <p:sp>
        <p:nvSpPr>
          <p:cNvPr id="6" name="Rectangle 5">
            <a:extLst>
              <a:ext uri="{FF2B5EF4-FFF2-40B4-BE49-F238E27FC236}">
                <a16:creationId xmlns:a16="http://schemas.microsoft.com/office/drawing/2014/main" id="{42690213-9D11-E87F-82A8-B218DBA085F5}"/>
              </a:ext>
            </a:extLst>
          </p:cNvPr>
          <p:cNvSpPr/>
          <p:nvPr/>
        </p:nvSpPr>
        <p:spPr>
          <a:xfrm>
            <a:off x="423876" y="6397255"/>
            <a:ext cx="8463172" cy="276999"/>
          </a:xfrm>
          <a:prstGeom prst="rect">
            <a:avLst/>
          </a:prstGeom>
        </p:spPr>
        <p:txBody>
          <a:bodyPr wrap="square" lIns="91440" tIns="45720" rIns="91440" bIns="45720" anchor="t">
            <a:spAutoFit/>
          </a:bodyPr>
          <a:lstStyle/>
          <a:p>
            <a:r>
              <a:rPr lang="en-US" sz="1200" b="0">
                <a:solidFill>
                  <a:schemeClr val="bg2"/>
                </a:solidFill>
                <a:effectLst/>
                <a:latin typeface="+mj-lt"/>
              </a:rPr>
              <a:t>Sanyal. NEJM. 2025;392:2089.</a:t>
            </a:r>
          </a:p>
        </p:txBody>
      </p:sp>
    </p:spTree>
    <p:extLst>
      <p:ext uri="{BB962C8B-B14F-4D97-AF65-F5344CB8AC3E}">
        <p14:creationId xmlns:p14="http://schemas.microsoft.com/office/powerpoint/2010/main" val="21565179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 name="Group 85">
            <a:extLst>
              <a:ext uri="{FF2B5EF4-FFF2-40B4-BE49-F238E27FC236}">
                <a16:creationId xmlns:a16="http://schemas.microsoft.com/office/drawing/2014/main" id="{754FD9F1-9825-B816-96F9-7F07D52C1723}"/>
              </a:ext>
            </a:extLst>
          </p:cNvPr>
          <p:cNvGrpSpPr/>
          <p:nvPr/>
        </p:nvGrpSpPr>
        <p:grpSpPr>
          <a:xfrm>
            <a:off x="3502543" y="2598210"/>
            <a:ext cx="1533038" cy="1364787"/>
            <a:chOff x="15452159" y="2598210"/>
            <a:chExt cx="1533038" cy="1364787"/>
          </a:xfrm>
        </p:grpSpPr>
        <p:sp>
          <p:nvSpPr>
            <p:cNvPr id="77" name="Rectangle 76">
              <a:extLst>
                <a:ext uri="{FF2B5EF4-FFF2-40B4-BE49-F238E27FC236}">
                  <a16:creationId xmlns:a16="http://schemas.microsoft.com/office/drawing/2014/main" id="{A7F38F38-F42E-4ECC-F882-94D4850710ED}"/>
                </a:ext>
              </a:extLst>
            </p:cNvPr>
            <p:cNvSpPr/>
            <p:nvPr/>
          </p:nvSpPr>
          <p:spPr bwMode="auto">
            <a:xfrm>
              <a:off x="15452159" y="2598210"/>
              <a:ext cx="1533038" cy="1364787"/>
            </a:xfrm>
            <a:custGeom>
              <a:avLst/>
              <a:gdLst>
                <a:gd name="connsiteX0" fmla="*/ 0 w 1418492"/>
                <a:gd name="connsiteY0" fmla="*/ 0 h 666563"/>
                <a:gd name="connsiteX1" fmla="*/ 1418492 w 1418492"/>
                <a:gd name="connsiteY1" fmla="*/ 0 h 666563"/>
                <a:gd name="connsiteX2" fmla="*/ 1418492 w 1418492"/>
                <a:gd name="connsiteY2" fmla="*/ 666563 h 666563"/>
                <a:gd name="connsiteX3" fmla="*/ 0 w 1418492"/>
                <a:gd name="connsiteY3" fmla="*/ 666563 h 666563"/>
                <a:gd name="connsiteX4" fmla="*/ 0 w 1418492"/>
                <a:gd name="connsiteY4" fmla="*/ 0 h 666563"/>
                <a:gd name="connsiteX0" fmla="*/ 0 w 1418492"/>
                <a:gd name="connsiteY0" fmla="*/ 0 h 926146"/>
                <a:gd name="connsiteX1" fmla="*/ 1418492 w 1418492"/>
                <a:gd name="connsiteY1" fmla="*/ 0 h 926146"/>
                <a:gd name="connsiteX2" fmla="*/ 1418492 w 1418492"/>
                <a:gd name="connsiteY2" fmla="*/ 666563 h 926146"/>
                <a:gd name="connsiteX3" fmla="*/ 125604 w 1418492"/>
                <a:gd name="connsiteY3" fmla="*/ 926146 h 926146"/>
                <a:gd name="connsiteX4" fmla="*/ 0 w 1418492"/>
                <a:gd name="connsiteY4" fmla="*/ 0 h 926146"/>
                <a:gd name="connsiteX0" fmla="*/ 0 w 1418492"/>
                <a:gd name="connsiteY0" fmla="*/ 0 h 926146"/>
                <a:gd name="connsiteX1" fmla="*/ 1418492 w 1418492"/>
                <a:gd name="connsiteY1" fmla="*/ 0 h 926146"/>
                <a:gd name="connsiteX2" fmla="*/ 1418492 w 1418492"/>
                <a:gd name="connsiteY2" fmla="*/ 666563 h 926146"/>
                <a:gd name="connsiteX3" fmla="*/ 125604 w 1418492"/>
                <a:gd name="connsiteY3" fmla="*/ 926146 h 926146"/>
                <a:gd name="connsiteX4" fmla="*/ 0 w 1418492"/>
                <a:gd name="connsiteY4" fmla="*/ 0 h 926146"/>
                <a:gd name="connsiteX0" fmla="*/ 0 w 1418492"/>
                <a:gd name="connsiteY0" fmla="*/ 0 h 930553"/>
                <a:gd name="connsiteX1" fmla="*/ 1418492 w 1418492"/>
                <a:gd name="connsiteY1" fmla="*/ 0 h 930553"/>
                <a:gd name="connsiteX2" fmla="*/ 1418492 w 1418492"/>
                <a:gd name="connsiteY2" fmla="*/ 666563 h 930553"/>
                <a:gd name="connsiteX3" fmla="*/ 125604 w 1418492"/>
                <a:gd name="connsiteY3" fmla="*/ 926146 h 930553"/>
                <a:gd name="connsiteX4" fmla="*/ 0 w 1418492"/>
                <a:gd name="connsiteY4" fmla="*/ 0 h 930553"/>
                <a:gd name="connsiteX0" fmla="*/ 0 w 1418492"/>
                <a:gd name="connsiteY0" fmla="*/ 0 h 948917"/>
                <a:gd name="connsiteX1" fmla="*/ 1418492 w 1418492"/>
                <a:gd name="connsiteY1" fmla="*/ 0 h 948917"/>
                <a:gd name="connsiteX2" fmla="*/ 1418492 w 1418492"/>
                <a:gd name="connsiteY2" fmla="*/ 666563 h 948917"/>
                <a:gd name="connsiteX3" fmla="*/ 622998 w 1418492"/>
                <a:gd name="connsiteY3" fmla="*/ 665635 h 948917"/>
                <a:gd name="connsiteX4" fmla="*/ 125604 w 1418492"/>
                <a:gd name="connsiteY4" fmla="*/ 926146 h 948917"/>
                <a:gd name="connsiteX5" fmla="*/ 0 w 1418492"/>
                <a:gd name="connsiteY5" fmla="*/ 0 h 948917"/>
                <a:gd name="connsiteX0" fmla="*/ 0 w 1418492"/>
                <a:gd name="connsiteY0" fmla="*/ 0 h 956934"/>
                <a:gd name="connsiteX1" fmla="*/ 1418492 w 1418492"/>
                <a:gd name="connsiteY1" fmla="*/ 0 h 956934"/>
                <a:gd name="connsiteX2" fmla="*/ 1418492 w 1418492"/>
                <a:gd name="connsiteY2" fmla="*/ 666563 h 956934"/>
                <a:gd name="connsiteX3" fmla="*/ 622998 w 1418492"/>
                <a:gd name="connsiteY3" fmla="*/ 665635 h 956934"/>
                <a:gd name="connsiteX4" fmla="*/ 125604 w 1418492"/>
                <a:gd name="connsiteY4" fmla="*/ 926146 h 956934"/>
                <a:gd name="connsiteX5" fmla="*/ 0 w 1418492"/>
                <a:gd name="connsiteY5" fmla="*/ 0 h 956934"/>
                <a:gd name="connsiteX0" fmla="*/ 0 w 1418492"/>
                <a:gd name="connsiteY0" fmla="*/ 0 h 935545"/>
                <a:gd name="connsiteX1" fmla="*/ 1418492 w 1418492"/>
                <a:gd name="connsiteY1" fmla="*/ 0 h 935545"/>
                <a:gd name="connsiteX2" fmla="*/ 1418492 w 1418492"/>
                <a:gd name="connsiteY2" fmla="*/ 666563 h 935545"/>
                <a:gd name="connsiteX3" fmla="*/ 622998 w 1418492"/>
                <a:gd name="connsiteY3" fmla="*/ 665635 h 935545"/>
                <a:gd name="connsiteX4" fmla="*/ 125604 w 1418492"/>
                <a:gd name="connsiteY4" fmla="*/ 926146 h 935545"/>
                <a:gd name="connsiteX5" fmla="*/ 0 w 1418492"/>
                <a:gd name="connsiteY5" fmla="*/ 0 h 935545"/>
                <a:gd name="connsiteX0" fmla="*/ 15225 w 1433717"/>
                <a:gd name="connsiteY0" fmla="*/ 0 h 957885"/>
                <a:gd name="connsiteX1" fmla="*/ 1433717 w 1433717"/>
                <a:gd name="connsiteY1" fmla="*/ 0 h 957885"/>
                <a:gd name="connsiteX2" fmla="*/ 1433717 w 1433717"/>
                <a:gd name="connsiteY2" fmla="*/ 666563 h 957885"/>
                <a:gd name="connsiteX3" fmla="*/ 638223 w 1433717"/>
                <a:gd name="connsiteY3" fmla="*/ 665635 h 957885"/>
                <a:gd name="connsiteX4" fmla="*/ 140829 w 1433717"/>
                <a:gd name="connsiteY4" fmla="*/ 926146 h 957885"/>
                <a:gd name="connsiteX5" fmla="*/ 15225 w 1433717"/>
                <a:gd name="connsiteY5" fmla="*/ 0 h 957885"/>
                <a:gd name="connsiteX0" fmla="*/ 448925 w 1292986"/>
                <a:gd name="connsiteY0" fmla="*/ 0 h 1165511"/>
                <a:gd name="connsiteX1" fmla="*/ 1292986 w 1292986"/>
                <a:gd name="connsiteY1" fmla="*/ 195943 h 1165511"/>
                <a:gd name="connsiteX2" fmla="*/ 1292986 w 1292986"/>
                <a:gd name="connsiteY2" fmla="*/ 862506 h 1165511"/>
                <a:gd name="connsiteX3" fmla="*/ 497492 w 1292986"/>
                <a:gd name="connsiteY3" fmla="*/ 861578 h 1165511"/>
                <a:gd name="connsiteX4" fmla="*/ 98 w 1292986"/>
                <a:gd name="connsiteY4" fmla="*/ 1122089 h 1165511"/>
                <a:gd name="connsiteX5" fmla="*/ 448925 w 1292986"/>
                <a:gd name="connsiteY5" fmla="*/ 0 h 1165511"/>
                <a:gd name="connsiteX0" fmla="*/ 566580 w 1410641"/>
                <a:gd name="connsiteY0" fmla="*/ 0 h 1165511"/>
                <a:gd name="connsiteX1" fmla="*/ 1410641 w 1410641"/>
                <a:gd name="connsiteY1" fmla="*/ 195943 h 1165511"/>
                <a:gd name="connsiteX2" fmla="*/ 1410641 w 1410641"/>
                <a:gd name="connsiteY2" fmla="*/ 862506 h 1165511"/>
                <a:gd name="connsiteX3" fmla="*/ 615147 w 1410641"/>
                <a:gd name="connsiteY3" fmla="*/ 861578 h 1165511"/>
                <a:gd name="connsiteX4" fmla="*/ 117753 w 1410641"/>
                <a:gd name="connsiteY4" fmla="*/ 1122089 h 1165511"/>
                <a:gd name="connsiteX5" fmla="*/ 566580 w 1410641"/>
                <a:gd name="connsiteY5" fmla="*/ 0 h 1165511"/>
                <a:gd name="connsiteX0" fmla="*/ 566580 w 1410641"/>
                <a:gd name="connsiteY0" fmla="*/ 0 h 1160383"/>
                <a:gd name="connsiteX1" fmla="*/ 1410641 w 1410641"/>
                <a:gd name="connsiteY1" fmla="*/ 195943 h 1160383"/>
                <a:gd name="connsiteX2" fmla="*/ 1410641 w 1410641"/>
                <a:gd name="connsiteY2" fmla="*/ 862506 h 1160383"/>
                <a:gd name="connsiteX3" fmla="*/ 615147 w 1410641"/>
                <a:gd name="connsiteY3" fmla="*/ 861578 h 1160383"/>
                <a:gd name="connsiteX4" fmla="*/ 117753 w 1410641"/>
                <a:gd name="connsiteY4" fmla="*/ 1127113 h 1160383"/>
                <a:gd name="connsiteX5" fmla="*/ 566580 w 1410641"/>
                <a:gd name="connsiteY5" fmla="*/ 0 h 1160383"/>
                <a:gd name="connsiteX0" fmla="*/ 597371 w 1441432"/>
                <a:gd name="connsiteY0" fmla="*/ 0 h 1143111"/>
                <a:gd name="connsiteX1" fmla="*/ 1441432 w 1441432"/>
                <a:gd name="connsiteY1" fmla="*/ 195943 h 1143111"/>
                <a:gd name="connsiteX2" fmla="*/ 1441432 w 1441432"/>
                <a:gd name="connsiteY2" fmla="*/ 862506 h 1143111"/>
                <a:gd name="connsiteX3" fmla="*/ 645938 w 1441432"/>
                <a:gd name="connsiteY3" fmla="*/ 861578 h 1143111"/>
                <a:gd name="connsiteX4" fmla="*/ 148544 w 1441432"/>
                <a:gd name="connsiteY4" fmla="*/ 1127113 h 1143111"/>
                <a:gd name="connsiteX5" fmla="*/ 597371 w 1441432"/>
                <a:gd name="connsiteY5" fmla="*/ 0 h 1143111"/>
                <a:gd name="connsiteX0" fmla="*/ 606225 w 1450286"/>
                <a:gd name="connsiteY0" fmla="*/ 0 h 1135235"/>
                <a:gd name="connsiteX1" fmla="*/ 1450286 w 1450286"/>
                <a:gd name="connsiteY1" fmla="*/ 195943 h 1135235"/>
                <a:gd name="connsiteX2" fmla="*/ 1450286 w 1450286"/>
                <a:gd name="connsiteY2" fmla="*/ 862506 h 1135235"/>
                <a:gd name="connsiteX3" fmla="*/ 654792 w 1450286"/>
                <a:gd name="connsiteY3" fmla="*/ 861578 h 1135235"/>
                <a:gd name="connsiteX4" fmla="*/ 157398 w 1450286"/>
                <a:gd name="connsiteY4" fmla="*/ 1127113 h 1135235"/>
                <a:gd name="connsiteX5" fmla="*/ 606225 w 1450286"/>
                <a:gd name="connsiteY5" fmla="*/ 0 h 1135235"/>
                <a:gd name="connsiteX0" fmla="*/ 592908 w 1436969"/>
                <a:gd name="connsiteY0" fmla="*/ 0 h 1123767"/>
                <a:gd name="connsiteX1" fmla="*/ 1436969 w 1436969"/>
                <a:gd name="connsiteY1" fmla="*/ 195943 h 1123767"/>
                <a:gd name="connsiteX2" fmla="*/ 1436969 w 1436969"/>
                <a:gd name="connsiteY2" fmla="*/ 862506 h 1123767"/>
                <a:gd name="connsiteX3" fmla="*/ 641475 w 1436969"/>
                <a:gd name="connsiteY3" fmla="*/ 861578 h 1123767"/>
                <a:gd name="connsiteX4" fmla="*/ 169201 w 1436969"/>
                <a:gd name="connsiteY4" fmla="*/ 1115390 h 1123767"/>
                <a:gd name="connsiteX5" fmla="*/ 592908 w 1436969"/>
                <a:gd name="connsiteY5" fmla="*/ 0 h 1123767"/>
                <a:gd name="connsiteX0" fmla="*/ 558453 w 1402514"/>
                <a:gd name="connsiteY0" fmla="*/ 0 h 1142615"/>
                <a:gd name="connsiteX1" fmla="*/ 1402514 w 1402514"/>
                <a:gd name="connsiteY1" fmla="*/ 195943 h 1142615"/>
                <a:gd name="connsiteX2" fmla="*/ 1402514 w 1402514"/>
                <a:gd name="connsiteY2" fmla="*/ 862506 h 1142615"/>
                <a:gd name="connsiteX3" fmla="*/ 675684 w 1402514"/>
                <a:gd name="connsiteY3" fmla="*/ 804638 h 1142615"/>
                <a:gd name="connsiteX4" fmla="*/ 134746 w 1402514"/>
                <a:gd name="connsiteY4" fmla="*/ 1115390 h 1142615"/>
                <a:gd name="connsiteX5" fmla="*/ 558453 w 1402514"/>
                <a:gd name="connsiteY5" fmla="*/ 0 h 1142615"/>
                <a:gd name="connsiteX0" fmla="*/ 600901 w 1444962"/>
                <a:gd name="connsiteY0" fmla="*/ 0 h 1126174"/>
                <a:gd name="connsiteX1" fmla="*/ 1444962 w 1444962"/>
                <a:gd name="connsiteY1" fmla="*/ 195943 h 1126174"/>
                <a:gd name="connsiteX2" fmla="*/ 1444962 w 1444962"/>
                <a:gd name="connsiteY2" fmla="*/ 862506 h 1126174"/>
                <a:gd name="connsiteX3" fmla="*/ 718132 w 1444962"/>
                <a:gd name="connsiteY3" fmla="*/ 804638 h 1126174"/>
                <a:gd name="connsiteX4" fmla="*/ 177194 w 1444962"/>
                <a:gd name="connsiteY4" fmla="*/ 1115390 h 1126174"/>
                <a:gd name="connsiteX5" fmla="*/ 600901 w 1444962"/>
                <a:gd name="connsiteY5" fmla="*/ 0 h 1126174"/>
                <a:gd name="connsiteX0" fmla="*/ 600084 w 1444145"/>
                <a:gd name="connsiteY0" fmla="*/ 0 h 1127399"/>
                <a:gd name="connsiteX1" fmla="*/ 1444145 w 1444145"/>
                <a:gd name="connsiteY1" fmla="*/ 195943 h 1127399"/>
                <a:gd name="connsiteX2" fmla="*/ 1444145 w 1444145"/>
                <a:gd name="connsiteY2" fmla="*/ 862506 h 1127399"/>
                <a:gd name="connsiteX3" fmla="*/ 717315 w 1444145"/>
                <a:gd name="connsiteY3" fmla="*/ 804638 h 1127399"/>
                <a:gd name="connsiteX4" fmla="*/ 176377 w 1444145"/>
                <a:gd name="connsiteY4" fmla="*/ 1115390 h 1127399"/>
                <a:gd name="connsiteX5" fmla="*/ 600084 w 1444145"/>
                <a:gd name="connsiteY5" fmla="*/ 0 h 1127399"/>
                <a:gd name="connsiteX0" fmla="*/ 600084 w 1444145"/>
                <a:gd name="connsiteY0" fmla="*/ 0 h 1129972"/>
                <a:gd name="connsiteX1" fmla="*/ 1444145 w 1444145"/>
                <a:gd name="connsiteY1" fmla="*/ 195943 h 1129972"/>
                <a:gd name="connsiteX2" fmla="*/ 1444145 w 1444145"/>
                <a:gd name="connsiteY2" fmla="*/ 862506 h 1129972"/>
                <a:gd name="connsiteX3" fmla="*/ 717315 w 1444145"/>
                <a:gd name="connsiteY3" fmla="*/ 804638 h 1129972"/>
                <a:gd name="connsiteX4" fmla="*/ 176377 w 1444145"/>
                <a:gd name="connsiteY4" fmla="*/ 1115390 h 1129972"/>
                <a:gd name="connsiteX5" fmla="*/ 600084 w 1444145"/>
                <a:gd name="connsiteY5" fmla="*/ 0 h 1129972"/>
                <a:gd name="connsiteX0" fmla="*/ 600084 w 1444145"/>
                <a:gd name="connsiteY0" fmla="*/ 180870 h 1310842"/>
                <a:gd name="connsiteX1" fmla="*/ 1328589 w 1444145"/>
                <a:gd name="connsiteY1" fmla="*/ 0 h 1310842"/>
                <a:gd name="connsiteX2" fmla="*/ 1444145 w 1444145"/>
                <a:gd name="connsiteY2" fmla="*/ 1043376 h 1310842"/>
                <a:gd name="connsiteX3" fmla="*/ 717315 w 1444145"/>
                <a:gd name="connsiteY3" fmla="*/ 985508 h 1310842"/>
                <a:gd name="connsiteX4" fmla="*/ 176377 w 1444145"/>
                <a:gd name="connsiteY4" fmla="*/ 1296260 h 1310842"/>
                <a:gd name="connsiteX5" fmla="*/ 600084 w 1444145"/>
                <a:gd name="connsiteY5" fmla="*/ 180870 h 1310842"/>
                <a:gd name="connsiteX0" fmla="*/ 600084 w 1444145"/>
                <a:gd name="connsiteY0" fmla="*/ 230521 h 1360493"/>
                <a:gd name="connsiteX1" fmla="*/ 1328589 w 1444145"/>
                <a:gd name="connsiteY1" fmla="*/ 49651 h 1360493"/>
                <a:gd name="connsiteX2" fmla="*/ 1444145 w 1444145"/>
                <a:gd name="connsiteY2" fmla="*/ 1093027 h 1360493"/>
                <a:gd name="connsiteX3" fmla="*/ 717315 w 1444145"/>
                <a:gd name="connsiteY3" fmla="*/ 1035159 h 1360493"/>
                <a:gd name="connsiteX4" fmla="*/ 176377 w 1444145"/>
                <a:gd name="connsiteY4" fmla="*/ 1345911 h 1360493"/>
                <a:gd name="connsiteX5" fmla="*/ 600084 w 1444145"/>
                <a:gd name="connsiteY5" fmla="*/ 230521 h 1360493"/>
                <a:gd name="connsiteX0" fmla="*/ 600084 w 1444145"/>
                <a:gd name="connsiteY0" fmla="*/ 237629 h 1367601"/>
                <a:gd name="connsiteX1" fmla="*/ 1328589 w 1444145"/>
                <a:gd name="connsiteY1" fmla="*/ 56759 h 1367601"/>
                <a:gd name="connsiteX2" fmla="*/ 1444145 w 1444145"/>
                <a:gd name="connsiteY2" fmla="*/ 1100135 h 1367601"/>
                <a:gd name="connsiteX3" fmla="*/ 717315 w 1444145"/>
                <a:gd name="connsiteY3" fmla="*/ 1042267 h 1367601"/>
                <a:gd name="connsiteX4" fmla="*/ 176377 w 1444145"/>
                <a:gd name="connsiteY4" fmla="*/ 1353019 h 1367601"/>
                <a:gd name="connsiteX5" fmla="*/ 600084 w 1444145"/>
                <a:gd name="connsiteY5" fmla="*/ 237629 h 1367601"/>
                <a:gd name="connsiteX0" fmla="*/ 600084 w 1519508"/>
                <a:gd name="connsiteY0" fmla="*/ 237629 h 1371630"/>
                <a:gd name="connsiteX1" fmla="*/ 1328589 w 1519508"/>
                <a:gd name="connsiteY1" fmla="*/ 56759 h 1371630"/>
                <a:gd name="connsiteX2" fmla="*/ 1519508 w 1519508"/>
                <a:gd name="connsiteY2" fmla="*/ 517331 h 1371630"/>
                <a:gd name="connsiteX3" fmla="*/ 717315 w 1519508"/>
                <a:gd name="connsiteY3" fmla="*/ 1042267 h 1371630"/>
                <a:gd name="connsiteX4" fmla="*/ 176377 w 1519508"/>
                <a:gd name="connsiteY4" fmla="*/ 1353019 h 1371630"/>
                <a:gd name="connsiteX5" fmla="*/ 600084 w 1519508"/>
                <a:gd name="connsiteY5" fmla="*/ 237629 h 1371630"/>
                <a:gd name="connsiteX0" fmla="*/ 600084 w 1534974"/>
                <a:gd name="connsiteY0" fmla="*/ 237629 h 1371630"/>
                <a:gd name="connsiteX1" fmla="*/ 1328589 w 1534974"/>
                <a:gd name="connsiteY1" fmla="*/ 56759 h 1371630"/>
                <a:gd name="connsiteX2" fmla="*/ 1519508 w 1534974"/>
                <a:gd name="connsiteY2" fmla="*/ 517331 h 1371630"/>
                <a:gd name="connsiteX3" fmla="*/ 717315 w 1534974"/>
                <a:gd name="connsiteY3" fmla="*/ 1042267 h 1371630"/>
                <a:gd name="connsiteX4" fmla="*/ 176377 w 1534974"/>
                <a:gd name="connsiteY4" fmla="*/ 1353019 h 1371630"/>
                <a:gd name="connsiteX5" fmla="*/ 600084 w 1534974"/>
                <a:gd name="connsiteY5" fmla="*/ 237629 h 1371630"/>
                <a:gd name="connsiteX0" fmla="*/ 600084 w 1537490"/>
                <a:gd name="connsiteY0" fmla="*/ 237629 h 1371630"/>
                <a:gd name="connsiteX1" fmla="*/ 1328589 w 1537490"/>
                <a:gd name="connsiteY1" fmla="*/ 56759 h 1371630"/>
                <a:gd name="connsiteX2" fmla="*/ 1519508 w 1537490"/>
                <a:gd name="connsiteY2" fmla="*/ 517331 h 1371630"/>
                <a:gd name="connsiteX3" fmla="*/ 717315 w 1537490"/>
                <a:gd name="connsiteY3" fmla="*/ 1042267 h 1371630"/>
                <a:gd name="connsiteX4" fmla="*/ 176377 w 1537490"/>
                <a:gd name="connsiteY4" fmla="*/ 1353019 h 1371630"/>
                <a:gd name="connsiteX5" fmla="*/ 600084 w 1537490"/>
                <a:gd name="connsiteY5" fmla="*/ 237629 h 1371630"/>
                <a:gd name="connsiteX0" fmla="*/ 600084 w 1537490"/>
                <a:gd name="connsiteY0" fmla="*/ 231308 h 1365309"/>
                <a:gd name="connsiteX1" fmla="*/ 1328589 w 1537490"/>
                <a:gd name="connsiteY1" fmla="*/ 50438 h 1365309"/>
                <a:gd name="connsiteX2" fmla="*/ 1519508 w 1537490"/>
                <a:gd name="connsiteY2" fmla="*/ 511010 h 1365309"/>
                <a:gd name="connsiteX3" fmla="*/ 717315 w 1537490"/>
                <a:gd name="connsiteY3" fmla="*/ 1035946 h 1365309"/>
                <a:gd name="connsiteX4" fmla="*/ 176377 w 1537490"/>
                <a:gd name="connsiteY4" fmla="*/ 1346698 h 1365309"/>
                <a:gd name="connsiteX5" fmla="*/ 600084 w 1537490"/>
                <a:gd name="connsiteY5" fmla="*/ 231308 h 1365309"/>
                <a:gd name="connsiteX0" fmla="*/ 600084 w 1537490"/>
                <a:gd name="connsiteY0" fmla="*/ 231308 h 1365309"/>
                <a:gd name="connsiteX1" fmla="*/ 1328589 w 1537490"/>
                <a:gd name="connsiteY1" fmla="*/ 50438 h 1365309"/>
                <a:gd name="connsiteX2" fmla="*/ 1519508 w 1537490"/>
                <a:gd name="connsiteY2" fmla="*/ 511010 h 1365309"/>
                <a:gd name="connsiteX3" fmla="*/ 717315 w 1537490"/>
                <a:gd name="connsiteY3" fmla="*/ 1035946 h 1365309"/>
                <a:gd name="connsiteX4" fmla="*/ 176377 w 1537490"/>
                <a:gd name="connsiteY4" fmla="*/ 1346698 h 1365309"/>
                <a:gd name="connsiteX5" fmla="*/ 600084 w 1537490"/>
                <a:gd name="connsiteY5" fmla="*/ 231308 h 1365309"/>
                <a:gd name="connsiteX0" fmla="*/ 600084 w 1526751"/>
                <a:gd name="connsiteY0" fmla="*/ 231308 h 1365323"/>
                <a:gd name="connsiteX1" fmla="*/ 1328589 w 1526751"/>
                <a:gd name="connsiteY1" fmla="*/ 50438 h 1365323"/>
                <a:gd name="connsiteX2" fmla="*/ 1507784 w 1526751"/>
                <a:gd name="connsiteY2" fmla="*/ 509335 h 1365323"/>
                <a:gd name="connsiteX3" fmla="*/ 717315 w 1526751"/>
                <a:gd name="connsiteY3" fmla="*/ 1035946 h 1365323"/>
                <a:gd name="connsiteX4" fmla="*/ 176377 w 1526751"/>
                <a:gd name="connsiteY4" fmla="*/ 1346698 h 1365323"/>
                <a:gd name="connsiteX5" fmla="*/ 600084 w 1526751"/>
                <a:gd name="connsiteY5" fmla="*/ 231308 h 1365323"/>
                <a:gd name="connsiteX0" fmla="*/ 600084 w 1533038"/>
                <a:gd name="connsiteY0" fmla="*/ 231308 h 1365323"/>
                <a:gd name="connsiteX1" fmla="*/ 1328589 w 1533038"/>
                <a:gd name="connsiteY1" fmla="*/ 50438 h 1365323"/>
                <a:gd name="connsiteX2" fmla="*/ 1507784 w 1533038"/>
                <a:gd name="connsiteY2" fmla="*/ 509335 h 1365323"/>
                <a:gd name="connsiteX3" fmla="*/ 717315 w 1533038"/>
                <a:gd name="connsiteY3" fmla="*/ 1035946 h 1365323"/>
                <a:gd name="connsiteX4" fmla="*/ 176377 w 1533038"/>
                <a:gd name="connsiteY4" fmla="*/ 1346698 h 1365323"/>
                <a:gd name="connsiteX5" fmla="*/ 600084 w 1533038"/>
                <a:gd name="connsiteY5" fmla="*/ 231308 h 1365323"/>
                <a:gd name="connsiteX0" fmla="*/ 600084 w 1533038"/>
                <a:gd name="connsiteY0" fmla="*/ 231308 h 1364787"/>
                <a:gd name="connsiteX1" fmla="*/ 1328589 w 1533038"/>
                <a:gd name="connsiteY1" fmla="*/ 50438 h 1364787"/>
                <a:gd name="connsiteX2" fmla="*/ 1507784 w 1533038"/>
                <a:gd name="connsiteY2" fmla="*/ 509335 h 1364787"/>
                <a:gd name="connsiteX3" fmla="*/ 734063 w 1533038"/>
                <a:gd name="connsiteY3" fmla="*/ 1025898 h 1364787"/>
                <a:gd name="connsiteX4" fmla="*/ 176377 w 1533038"/>
                <a:gd name="connsiteY4" fmla="*/ 1346698 h 1364787"/>
                <a:gd name="connsiteX5" fmla="*/ 600084 w 1533038"/>
                <a:gd name="connsiteY5" fmla="*/ 231308 h 1364787"/>
                <a:gd name="connsiteX0" fmla="*/ 600084 w 1533038"/>
                <a:gd name="connsiteY0" fmla="*/ 231308 h 1364787"/>
                <a:gd name="connsiteX1" fmla="*/ 1328589 w 1533038"/>
                <a:gd name="connsiteY1" fmla="*/ 50438 h 1364787"/>
                <a:gd name="connsiteX2" fmla="*/ 1507784 w 1533038"/>
                <a:gd name="connsiteY2" fmla="*/ 509335 h 1364787"/>
                <a:gd name="connsiteX3" fmla="*/ 734063 w 1533038"/>
                <a:gd name="connsiteY3" fmla="*/ 1025898 h 1364787"/>
                <a:gd name="connsiteX4" fmla="*/ 176377 w 1533038"/>
                <a:gd name="connsiteY4" fmla="*/ 1346698 h 1364787"/>
                <a:gd name="connsiteX5" fmla="*/ 600084 w 1533038"/>
                <a:gd name="connsiteY5" fmla="*/ 231308 h 136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33038" h="1364787">
                  <a:moveTo>
                    <a:pt x="600084" y="231308"/>
                  </a:moveTo>
                  <a:cubicBezTo>
                    <a:pt x="747460" y="114078"/>
                    <a:pt x="1146044" y="-96938"/>
                    <a:pt x="1328589" y="50438"/>
                  </a:cubicBezTo>
                  <a:cubicBezTo>
                    <a:pt x="1430747" y="130274"/>
                    <a:pt x="1596543" y="163218"/>
                    <a:pt x="1507784" y="509335"/>
                  </a:cubicBezTo>
                  <a:cubicBezTo>
                    <a:pt x="1324123" y="971409"/>
                    <a:pt x="955964" y="886338"/>
                    <a:pt x="734063" y="1025898"/>
                  </a:cubicBezTo>
                  <a:cubicBezTo>
                    <a:pt x="512162" y="1165458"/>
                    <a:pt x="463872" y="1437260"/>
                    <a:pt x="176377" y="1346698"/>
                  </a:cubicBezTo>
                  <a:cubicBezTo>
                    <a:pt x="46748" y="1307171"/>
                    <a:pt x="-304268" y="975451"/>
                    <a:pt x="600084" y="231308"/>
                  </a:cubicBezTo>
                  <a:close/>
                </a:path>
              </a:pathLst>
            </a:custGeom>
            <a:noFill/>
            <a:ln w="2857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CEDBE718-B32C-8782-B0E2-740355D435F6}"/>
                </a:ext>
              </a:extLst>
            </p:cNvPr>
            <p:cNvSpPr/>
            <p:nvPr/>
          </p:nvSpPr>
          <p:spPr bwMode="auto">
            <a:xfrm>
              <a:off x="16504417" y="2601406"/>
              <a:ext cx="253423" cy="411727"/>
            </a:xfrm>
            <a:custGeom>
              <a:avLst/>
              <a:gdLst>
                <a:gd name="connsiteX0" fmla="*/ 0 w 174171"/>
                <a:gd name="connsiteY0" fmla="*/ 0 h 392864"/>
                <a:gd name="connsiteX1" fmla="*/ 174171 w 174171"/>
                <a:gd name="connsiteY1" fmla="*/ 0 h 392864"/>
                <a:gd name="connsiteX2" fmla="*/ 174171 w 174171"/>
                <a:gd name="connsiteY2" fmla="*/ 392864 h 392864"/>
                <a:gd name="connsiteX3" fmla="*/ 0 w 174171"/>
                <a:gd name="connsiteY3" fmla="*/ 392864 h 392864"/>
                <a:gd name="connsiteX4" fmla="*/ 0 w 174171"/>
                <a:gd name="connsiteY4" fmla="*/ 0 h 392864"/>
                <a:gd name="connsiteX0" fmla="*/ 0 w 246184"/>
                <a:gd name="connsiteY0" fmla="*/ 25120 h 392864"/>
                <a:gd name="connsiteX1" fmla="*/ 246184 w 246184"/>
                <a:gd name="connsiteY1" fmla="*/ 0 h 392864"/>
                <a:gd name="connsiteX2" fmla="*/ 246184 w 246184"/>
                <a:gd name="connsiteY2" fmla="*/ 392864 h 392864"/>
                <a:gd name="connsiteX3" fmla="*/ 72013 w 246184"/>
                <a:gd name="connsiteY3" fmla="*/ 392864 h 392864"/>
                <a:gd name="connsiteX4" fmla="*/ 0 w 246184"/>
                <a:gd name="connsiteY4" fmla="*/ 25120 h 392864"/>
                <a:gd name="connsiteX0" fmla="*/ 0 w 246184"/>
                <a:gd name="connsiteY0" fmla="*/ 8373 h 376117"/>
                <a:gd name="connsiteX1" fmla="*/ 202642 w 246184"/>
                <a:gd name="connsiteY1" fmla="*/ 0 h 376117"/>
                <a:gd name="connsiteX2" fmla="*/ 246184 w 246184"/>
                <a:gd name="connsiteY2" fmla="*/ 376117 h 376117"/>
                <a:gd name="connsiteX3" fmla="*/ 72013 w 246184"/>
                <a:gd name="connsiteY3" fmla="*/ 376117 h 376117"/>
                <a:gd name="connsiteX4" fmla="*/ 0 w 246184"/>
                <a:gd name="connsiteY4" fmla="*/ 8373 h 376117"/>
                <a:gd name="connsiteX0" fmla="*/ 0 w 264606"/>
                <a:gd name="connsiteY0" fmla="*/ 8373 h 376117"/>
                <a:gd name="connsiteX1" fmla="*/ 202642 w 264606"/>
                <a:gd name="connsiteY1" fmla="*/ 0 h 376117"/>
                <a:gd name="connsiteX2" fmla="*/ 264606 w 264606"/>
                <a:gd name="connsiteY2" fmla="*/ 265585 h 376117"/>
                <a:gd name="connsiteX3" fmla="*/ 72013 w 264606"/>
                <a:gd name="connsiteY3" fmla="*/ 376117 h 376117"/>
                <a:gd name="connsiteX4" fmla="*/ 0 w 264606"/>
                <a:gd name="connsiteY4" fmla="*/ 8373 h 376117"/>
                <a:gd name="connsiteX0" fmla="*/ 0 w 264606"/>
                <a:gd name="connsiteY0" fmla="*/ 8373 h 376117"/>
                <a:gd name="connsiteX1" fmla="*/ 202642 w 264606"/>
                <a:gd name="connsiteY1" fmla="*/ 0 h 376117"/>
                <a:gd name="connsiteX2" fmla="*/ 264606 w 264606"/>
                <a:gd name="connsiteY2" fmla="*/ 265585 h 376117"/>
                <a:gd name="connsiteX3" fmla="*/ 72013 w 264606"/>
                <a:gd name="connsiteY3" fmla="*/ 376117 h 376117"/>
                <a:gd name="connsiteX4" fmla="*/ 0 w 264606"/>
                <a:gd name="connsiteY4" fmla="*/ 8373 h 376117"/>
                <a:gd name="connsiteX0" fmla="*/ 0 w 252883"/>
                <a:gd name="connsiteY0" fmla="*/ 8373 h 376117"/>
                <a:gd name="connsiteX1" fmla="*/ 202642 w 252883"/>
                <a:gd name="connsiteY1" fmla="*/ 0 h 376117"/>
                <a:gd name="connsiteX2" fmla="*/ 252883 w 252883"/>
                <a:gd name="connsiteY2" fmla="*/ 272284 h 376117"/>
                <a:gd name="connsiteX3" fmla="*/ 72013 w 252883"/>
                <a:gd name="connsiteY3" fmla="*/ 376117 h 376117"/>
                <a:gd name="connsiteX4" fmla="*/ 0 w 252883"/>
                <a:gd name="connsiteY4" fmla="*/ 8373 h 376117"/>
                <a:gd name="connsiteX0" fmla="*/ 0 w 252883"/>
                <a:gd name="connsiteY0" fmla="*/ 8373 h 361044"/>
                <a:gd name="connsiteX1" fmla="*/ 202642 w 252883"/>
                <a:gd name="connsiteY1" fmla="*/ 0 h 361044"/>
                <a:gd name="connsiteX2" fmla="*/ 252883 w 252883"/>
                <a:gd name="connsiteY2" fmla="*/ 272284 h 361044"/>
                <a:gd name="connsiteX3" fmla="*/ 128954 w 252883"/>
                <a:gd name="connsiteY3" fmla="*/ 361044 h 361044"/>
                <a:gd name="connsiteX4" fmla="*/ 0 w 252883"/>
                <a:gd name="connsiteY4" fmla="*/ 8373 h 361044"/>
                <a:gd name="connsiteX0" fmla="*/ 0 w 252883"/>
                <a:gd name="connsiteY0" fmla="*/ 8373 h 389076"/>
                <a:gd name="connsiteX1" fmla="*/ 202642 w 252883"/>
                <a:gd name="connsiteY1" fmla="*/ 0 h 389076"/>
                <a:gd name="connsiteX2" fmla="*/ 252883 w 252883"/>
                <a:gd name="connsiteY2" fmla="*/ 272284 h 389076"/>
                <a:gd name="connsiteX3" fmla="*/ 128954 w 252883"/>
                <a:gd name="connsiteY3" fmla="*/ 361044 h 389076"/>
                <a:gd name="connsiteX4" fmla="*/ 0 w 252883"/>
                <a:gd name="connsiteY4" fmla="*/ 8373 h 389076"/>
                <a:gd name="connsiteX0" fmla="*/ 0 w 252883"/>
                <a:gd name="connsiteY0" fmla="*/ 8373 h 410879"/>
                <a:gd name="connsiteX1" fmla="*/ 202642 w 252883"/>
                <a:gd name="connsiteY1" fmla="*/ 0 h 410879"/>
                <a:gd name="connsiteX2" fmla="*/ 252883 w 252883"/>
                <a:gd name="connsiteY2" fmla="*/ 272284 h 410879"/>
                <a:gd name="connsiteX3" fmla="*/ 128954 w 252883"/>
                <a:gd name="connsiteY3" fmla="*/ 361044 h 410879"/>
                <a:gd name="connsiteX4" fmla="*/ 0 w 252883"/>
                <a:gd name="connsiteY4" fmla="*/ 8373 h 410879"/>
                <a:gd name="connsiteX0" fmla="*/ 0 w 252883"/>
                <a:gd name="connsiteY0" fmla="*/ 8373 h 400839"/>
                <a:gd name="connsiteX1" fmla="*/ 202642 w 252883"/>
                <a:gd name="connsiteY1" fmla="*/ 0 h 400839"/>
                <a:gd name="connsiteX2" fmla="*/ 252883 w 252883"/>
                <a:gd name="connsiteY2" fmla="*/ 272284 h 400839"/>
                <a:gd name="connsiteX3" fmla="*/ 132304 w 252883"/>
                <a:gd name="connsiteY3" fmla="*/ 339272 h 400839"/>
                <a:gd name="connsiteX4" fmla="*/ 0 w 252883"/>
                <a:gd name="connsiteY4" fmla="*/ 8373 h 400839"/>
                <a:gd name="connsiteX0" fmla="*/ 0 w 252883"/>
                <a:gd name="connsiteY0" fmla="*/ 17860 h 410326"/>
                <a:gd name="connsiteX1" fmla="*/ 202642 w 252883"/>
                <a:gd name="connsiteY1" fmla="*/ 9487 h 410326"/>
                <a:gd name="connsiteX2" fmla="*/ 252883 w 252883"/>
                <a:gd name="connsiteY2" fmla="*/ 281771 h 410326"/>
                <a:gd name="connsiteX3" fmla="*/ 132304 w 252883"/>
                <a:gd name="connsiteY3" fmla="*/ 348759 h 410326"/>
                <a:gd name="connsiteX4" fmla="*/ 0 w 252883"/>
                <a:gd name="connsiteY4" fmla="*/ 17860 h 410326"/>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8411"/>
                <a:gd name="connsiteX1" fmla="*/ 202642 w 252883"/>
                <a:gd name="connsiteY1" fmla="*/ 13551 h 418411"/>
                <a:gd name="connsiteX2" fmla="*/ 252883 w 252883"/>
                <a:gd name="connsiteY2" fmla="*/ 285835 h 418411"/>
                <a:gd name="connsiteX3" fmla="*/ 132304 w 252883"/>
                <a:gd name="connsiteY3" fmla="*/ 352823 h 418411"/>
                <a:gd name="connsiteX4" fmla="*/ 0 w 252883"/>
                <a:gd name="connsiteY4" fmla="*/ 21924 h 418411"/>
                <a:gd name="connsiteX0" fmla="*/ 0 w 252883"/>
                <a:gd name="connsiteY0" fmla="*/ 21924 h 411037"/>
                <a:gd name="connsiteX1" fmla="*/ 202642 w 252883"/>
                <a:gd name="connsiteY1" fmla="*/ 13551 h 411037"/>
                <a:gd name="connsiteX2" fmla="*/ 252883 w 252883"/>
                <a:gd name="connsiteY2" fmla="*/ 285835 h 411037"/>
                <a:gd name="connsiteX3" fmla="*/ 132304 w 252883"/>
                <a:gd name="connsiteY3" fmla="*/ 352823 h 411037"/>
                <a:gd name="connsiteX4" fmla="*/ 0 w 252883"/>
                <a:gd name="connsiteY4" fmla="*/ 21924 h 411037"/>
                <a:gd name="connsiteX0" fmla="*/ 0 w 252883"/>
                <a:gd name="connsiteY0" fmla="*/ 21924 h 404877"/>
                <a:gd name="connsiteX1" fmla="*/ 202642 w 252883"/>
                <a:gd name="connsiteY1" fmla="*/ 13551 h 404877"/>
                <a:gd name="connsiteX2" fmla="*/ 252883 w 252883"/>
                <a:gd name="connsiteY2" fmla="*/ 285835 h 404877"/>
                <a:gd name="connsiteX3" fmla="*/ 132304 w 252883"/>
                <a:gd name="connsiteY3" fmla="*/ 352823 h 404877"/>
                <a:gd name="connsiteX4" fmla="*/ 0 w 252883"/>
                <a:gd name="connsiteY4" fmla="*/ 21924 h 404877"/>
                <a:gd name="connsiteX0" fmla="*/ 0 w 252883"/>
                <a:gd name="connsiteY0" fmla="*/ 21924 h 411727"/>
                <a:gd name="connsiteX1" fmla="*/ 202642 w 252883"/>
                <a:gd name="connsiteY1" fmla="*/ 13551 h 411727"/>
                <a:gd name="connsiteX2" fmla="*/ 252883 w 252883"/>
                <a:gd name="connsiteY2" fmla="*/ 285835 h 411727"/>
                <a:gd name="connsiteX3" fmla="*/ 132304 w 252883"/>
                <a:gd name="connsiteY3" fmla="*/ 352823 h 411727"/>
                <a:gd name="connsiteX4" fmla="*/ 0 w 252883"/>
                <a:gd name="connsiteY4" fmla="*/ 21924 h 411727"/>
                <a:gd name="connsiteX0" fmla="*/ 0 w 252892"/>
                <a:gd name="connsiteY0" fmla="*/ 21924 h 411727"/>
                <a:gd name="connsiteX1" fmla="*/ 202642 w 252892"/>
                <a:gd name="connsiteY1" fmla="*/ 13551 h 411727"/>
                <a:gd name="connsiteX2" fmla="*/ 252883 w 252892"/>
                <a:gd name="connsiteY2" fmla="*/ 285835 h 411727"/>
                <a:gd name="connsiteX3" fmla="*/ 132304 w 252892"/>
                <a:gd name="connsiteY3" fmla="*/ 352823 h 411727"/>
                <a:gd name="connsiteX4" fmla="*/ 0 w 252892"/>
                <a:gd name="connsiteY4" fmla="*/ 21924 h 411727"/>
                <a:gd name="connsiteX0" fmla="*/ 0 w 253478"/>
                <a:gd name="connsiteY0" fmla="*/ 21924 h 411727"/>
                <a:gd name="connsiteX1" fmla="*/ 202642 w 253478"/>
                <a:gd name="connsiteY1" fmla="*/ 13551 h 411727"/>
                <a:gd name="connsiteX2" fmla="*/ 252883 w 253478"/>
                <a:gd name="connsiteY2" fmla="*/ 285835 h 411727"/>
                <a:gd name="connsiteX3" fmla="*/ 132304 w 253478"/>
                <a:gd name="connsiteY3" fmla="*/ 352823 h 411727"/>
                <a:gd name="connsiteX4" fmla="*/ 0 w 253478"/>
                <a:gd name="connsiteY4" fmla="*/ 21924 h 411727"/>
                <a:gd name="connsiteX0" fmla="*/ 0 w 253365"/>
                <a:gd name="connsiteY0" fmla="*/ 21924 h 411727"/>
                <a:gd name="connsiteX1" fmla="*/ 202642 w 253365"/>
                <a:gd name="connsiteY1" fmla="*/ 13551 h 411727"/>
                <a:gd name="connsiteX2" fmla="*/ 252883 w 253365"/>
                <a:gd name="connsiteY2" fmla="*/ 285835 h 411727"/>
                <a:gd name="connsiteX3" fmla="*/ 132304 w 253365"/>
                <a:gd name="connsiteY3" fmla="*/ 352823 h 411727"/>
                <a:gd name="connsiteX4" fmla="*/ 0 w 253365"/>
                <a:gd name="connsiteY4" fmla="*/ 21924 h 411727"/>
                <a:gd name="connsiteX0" fmla="*/ 0 w 253423"/>
                <a:gd name="connsiteY0" fmla="*/ 21924 h 411727"/>
                <a:gd name="connsiteX1" fmla="*/ 202642 w 253423"/>
                <a:gd name="connsiteY1" fmla="*/ 13551 h 411727"/>
                <a:gd name="connsiteX2" fmla="*/ 252883 w 253423"/>
                <a:gd name="connsiteY2" fmla="*/ 285835 h 411727"/>
                <a:gd name="connsiteX3" fmla="*/ 132304 w 253423"/>
                <a:gd name="connsiteY3" fmla="*/ 352823 h 411727"/>
                <a:gd name="connsiteX4" fmla="*/ 0 w 253423"/>
                <a:gd name="connsiteY4" fmla="*/ 21924 h 411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23" h="411727">
                  <a:moveTo>
                    <a:pt x="0" y="21924"/>
                  </a:moveTo>
                  <a:cubicBezTo>
                    <a:pt x="80944" y="-14362"/>
                    <a:pt x="168590" y="2944"/>
                    <a:pt x="202642" y="13551"/>
                  </a:cubicBezTo>
                  <a:cubicBezTo>
                    <a:pt x="142911" y="100404"/>
                    <a:pt x="262372" y="192283"/>
                    <a:pt x="252883" y="285835"/>
                  </a:cubicBezTo>
                  <a:cubicBezTo>
                    <a:pt x="233345" y="504667"/>
                    <a:pt x="135096" y="376827"/>
                    <a:pt x="132304" y="352823"/>
                  </a:cubicBezTo>
                  <a:cubicBezTo>
                    <a:pt x="113324" y="284391"/>
                    <a:pt x="201525" y="90356"/>
                    <a:pt x="0" y="21924"/>
                  </a:cubicBezTo>
                  <a:close/>
                </a:path>
              </a:pathLst>
            </a:cu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4561EB00-DEDA-6AAA-4B1F-D275344C1E2F}"/>
                </a:ext>
              </a:extLst>
            </p:cNvPr>
            <p:cNvSpPr/>
            <p:nvPr/>
          </p:nvSpPr>
          <p:spPr bwMode="auto">
            <a:xfrm>
              <a:off x="16205280" y="2687548"/>
              <a:ext cx="443164" cy="817651"/>
            </a:xfrm>
            <a:custGeom>
              <a:avLst/>
              <a:gdLst>
                <a:gd name="connsiteX0" fmla="*/ 0 w 213726"/>
                <a:gd name="connsiteY0" fmla="*/ 0 h 831048"/>
                <a:gd name="connsiteX1" fmla="*/ 213726 w 213726"/>
                <a:gd name="connsiteY1" fmla="*/ 0 h 831048"/>
                <a:gd name="connsiteX2" fmla="*/ 213726 w 213726"/>
                <a:gd name="connsiteY2" fmla="*/ 831048 h 831048"/>
                <a:gd name="connsiteX3" fmla="*/ 0 w 213726"/>
                <a:gd name="connsiteY3" fmla="*/ 831048 h 831048"/>
                <a:gd name="connsiteX4" fmla="*/ 0 w 213726"/>
                <a:gd name="connsiteY4" fmla="*/ 0 h 831048"/>
                <a:gd name="connsiteX0" fmla="*/ 0 w 213726"/>
                <a:gd name="connsiteY0" fmla="*/ 48567 h 879615"/>
                <a:gd name="connsiteX1" fmla="*/ 150086 w 213726"/>
                <a:gd name="connsiteY1" fmla="*/ 0 h 879615"/>
                <a:gd name="connsiteX2" fmla="*/ 213726 w 213726"/>
                <a:gd name="connsiteY2" fmla="*/ 879615 h 879615"/>
                <a:gd name="connsiteX3" fmla="*/ 0 w 213726"/>
                <a:gd name="connsiteY3" fmla="*/ 879615 h 879615"/>
                <a:gd name="connsiteX4" fmla="*/ 0 w 213726"/>
                <a:gd name="connsiteY4" fmla="*/ 48567 h 879615"/>
                <a:gd name="connsiteX0" fmla="*/ 0 w 227124"/>
                <a:gd name="connsiteY0" fmla="*/ 75362 h 879615"/>
                <a:gd name="connsiteX1" fmla="*/ 163484 w 227124"/>
                <a:gd name="connsiteY1" fmla="*/ 0 h 879615"/>
                <a:gd name="connsiteX2" fmla="*/ 227124 w 227124"/>
                <a:gd name="connsiteY2" fmla="*/ 879615 h 879615"/>
                <a:gd name="connsiteX3" fmla="*/ 13398 w 227124"/>
                <a:gd name="connsiteY3" fmla="*/ 879615 h 879615"/>
                <a:gd name="connsiteX4" fmla="*/ 0 w 227124"/>
                <a:gd name="connsiteY4" fmla="*/ 75362 h 879615"/>
                <a:gd name="connsiteX0" fmla="*/ 0 w 443164"/>
                <a:gd name="connsiteY0" fmla="*/ 75362 h 879615"/>
                <a:gd name="connsiteX1" fmla="*/ 163484 w 443164"/>
                <a:gd name="connsiteY1" fmla="*/ 0 h 879615"/>
                <a:gd name="connsiteX2" fmla="*/ 443164 w 443164"/>
                <a:gd name="connsiteY2" fmla="*/ 800902 h 879615"/>
                <a:gd name="connsiteX3" fmla="*/ 13398 w 443164"/>
                <a:gd name="connsiteY3" fmla="*/ 879615 h 879615"/>
                <a:gd name="connsiteX4" fmla="*/ 0 w 443164"/>
                <a:gd name="connsiteY4" fmla="*/ 75362 h 879615"/>
                <a:gd name="connsiteX0" fmla="*/ 0 w 443164"/>
                <a:gd name="connsiteY0" fmla="*/ 75362 h 861193"/>
                <a:gd name="connsiteX1" fmla="*/ 163484 w 443164"/>
                <a:gd name="connsiteY1" fmla="*/ 0 h 861193"/>
                <a:gd name="connsiteX2" fmla="*/ 443164 w 443164"/>
                <a:gd name="connsiteY2" fmla="*/ 800902 h 861193"/>
                <a:gd name="connsiteX3" fmla="*/ 288053 w 443164"/>
                <a:gd name="connsiteY3" fmla="*/ 861193 h 861193"/>
                <a:gd name="connsiteX4" fmla="*/ 0 w 443164"/>
                <a:gd name="connsiteY4" fmla="*/ 75362 h 861193"/>
                <a:gd name="connsiteX0" fmla="*/ 0 w 443164"/>
                <a:gd name="connsiteY0" fmla="*/ 75362 h 842771"/>
                <a:gd name="connsiteX1" fmla="*/ 163484 w 443164"/>
                <a:gd name="connsiteY1" fmla="*/ 0 h 842771"/>
                <a:gd name="connsiteX2" fmla="*/ 443164 w 443164"/>
                <a:gd name="connsiteY2" fmla="*/ 800902 h 842771"/>
                <a:gd name="connsiteX3" fmla="*/ 341645 w 443164"/>
                <a:gd name="connsiteY3" fmla="*/ 842771 h 842771"/>
                <a:gd name="connsiteX4" fmla="*/ 0 w 443164"/>
                <a:gd name="connsiteY4" fmla="*/ 75362 h 842771"/>
                <a:gd name="connsiteX0" fmla="*/ 0 w 443164"/>
                <a:gd name="connsiteY0" fmla="*/ 75362 h 842771"/>
                <a:gd name="connsiteX1" fmla="*/ 163484 w 443164"/>
                <a:gd name="connsiteY1" fmla="*/ 0 h 842771"/>
                <a:gd name="connsiteX2" fmla="*/ 443164 w 443164"/>
                <a:gd name="connsiteY2" fmla="*/ 800902 h 842771"/>
                <a:gd name="connsiteX3" fmla="*/ 341645 w 443164"/>
                <a:gd name="connsiteY3" fmla="*/ 842771 h 842771"/>
                <a:gd name="connsiteX4" fmla="*/ 0 w 443164"/>
                <a:gd name="connsiteY4" fmla="*/ 75362 h 842771"/>
                <a:gd name="connsiteX0" fmla="*/ 0 w 443164"/>
                <a:gd name="connsiteY0" fmla="*/ 75362 h 842771"/>
                <a:gd name="connsiteX1" fmla="*/ 163484 w 443164"/>
                <a:gd name="connsiteY1" fmla="*/ 0 h 842771"/>
                <a:gd name="connsiteX2" fmla="*/ 443164 w 443164"/>
                <a:gd name="connsiteY2" fmla="*/ 800902 h 842771"/>
                <a:gd name="connsiteX3" fmla="*/ 341645 w 443164"/>
                <a:gd name="connsiteY3" fmla="*/ 842771 h 842771"/>
                <a:gd name="connsiteX4" fmla="*/ 0 w 443164"/>
                <a:gd name="connsiteY4" fmla="*/ 75362 h 842771"/>
                <a:gd name="connsiteX0" fmla="*/ 0 w 443164"/>
                <a:gd name="connsiteY0" fmla="*/ 50242 h 817651"/>
                <a:gd name="connsiteX1" fmla="*/ 113242 w 443164"/>
                <a:gd name="connsiteY1" fmla="*/ 0 h 817651"/>
                <a:gd name="connsiteX2" fmla="*/ 443164 w 443164"/>
                <a:gd name="connsiteY2" fmla="*/ 775782 h 817651"/>
                <a:gd name="connsiteX3" fmla="*/ 341645 w 443164"/>
                <a:gd name="connsiteY3" fmla="*/ 817651 h 817651"/>
                <a:gd name="connsiteX4" fmla="*/ 0 w 443164"/>
                <a:gd name="connsiteY4" fmla="*/ 50242 h 817651"/>
                <a:gd name="connsiteX0" fmla="*/ 0 w 443164"/>
                <a:gd name="connsiteY0" fmla="*/ 50242 h 817651"/>
                <a:gd name="connsiteX1" fmla="*/ 113242 w 443164"/>
                <a:gd name="connsiteY1" fmla="*/ 0 h 817651"/>
                <a:gd name="connsiteX2" fmla="*/ 443164 w 443164"/>
                <a:gd name="connsiteY2" fmla="*/ 775782 h 817651"/>
                <a:gd name="connsiteX3" fmla="*/ 341645 w 443164"/>
                <a:gd name="connsiteY3" fmla="*/ 817651 h 817651"/>
                <a:gd name="connsiteX4" fmla="*/ 0 w 443164"/>
                <a:gd name="connsiteY4" fmla="*/ 50242 h 817651"/>
                <a:gd name="connsiteX0" fmla="*/ 0 w 443164"/>
                <a:gd name="connsiteY0" fmla="*/ 50242 h 817651"/>
                <a:gd name="connsiteX1" fmla="*/ 113242 w 443164"/>
                <a:gd name="connsiteY1" fmla="*/ 0 h 817651"/>
                <a:gd name="connsiteX2" fmla="*/ 443164 w 443164"/>
                <a:gd name="connsiteY2" fmla="*/ 775782 h 817651"/>
                <a:gd name="connsiteX3" fmla="*/ 341645 w 443164"/>
                <a:gd name="connsiteY3" fmla="*/ 817651 h 817651"/>
                <a:gd name="connsiteX4" fmla="*/ 0 w 443164"/>
                <a:gd name="connsiteY4" fmla="*/ 50242 h 817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164" h="817651">
                  <a:moveTo>
                    <a:pt x="0" y="50242"/>
                  </a:moveTo>
                  <a:lnTo>
                    <a:pt x="113242" y="0"/>
                  </a:lnTo>
                  <a:cubicBezTo>
                    <a:pt x="260060" y="268642"/>
                    <a:pt x="370034" y="564080"/>
                    <a:pt x="443164" y="775782"/>
                  </a:cubicBezTo>
                  <a:lnTo>
                    <a:pt x="341645" y="817651"/>
                  </a:lnTo>
                  <a:cubicBezTo>
                    <a:pt x="294752" y="605391"/>
                    <a:pt x="194269" y="302696"/>
                    <a:pt x="0" y="50242"/>
                  </a:cubicBezTo>
                  <a:close/>
                </a:path>
              </a:pathLst>
            </a:cu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0" name="Rectangle 77">
              <a:extLst>
                <a:ext uri="{FF2B5EF4-FFF2-40B4-BE49-F238E27FC236}">
                  <a16:creationId xmlns:a16="http://schemas.microsoft.com/office/drawing/2014/main" id="{AA7AB79C-E6B1-EF0B-955C-9C5553C7A6ED}"/>
                </a:ext>
              </a:extLst>
            </p:cNvPr>
            <p:cNvSpPr/>
            <p:nvPr/>
          </p:nvSpPr>
          <p:spPr bwMode="auto">
            <a:xfrm>
              <a:off x="15988111" y="2768860"/>
              <a:ext cx="326571" cy="598173"/>
            </a:xfrm>
            <a:custGeom>
              <a:avLst/>
              <a:gdLst>
                <a:gd name="connsiteX0" fmla="*/ 0 w 174171"/>
                <a:gd name="connsiteY0" fmla="*/ 0 h 392864"/>
                <a:gd name="connsiteX1" fmla="*/ 174171 w 174171"/>
                <a:gd name="connsiteY1" fmla="*/ 0 h 392864"/>
                <a:gd name="connsiteX2" fmla="*/ 174171 w 174171"/>
                <a:gd name="connsiteY2" fmla="*/ 392864 h 392864"/>
                <a:gd name="connsiteX3" fmla="*/ 0 w 174171"/>
                <a:gd name="connsiteY3" fmla="*/ 392864 h 392864"/>
                <a:gd name="connsiteX4" fmla="*/ 0 w 174171"/>
                <a:gd name="connsiteY4" fmla="*/ 0 h 392864"/>
                <a:gd name="connsiteX0" fmla="*/ 0 w 246184"/>
                <a:gd name="connsiteY0" fmla="*/ 25120 h 392864"/>
                <a:gd name="connsiteX1" fmla="*/ 246184 w 246184"/>
                <a:gd name="connsiteY1" fmla="*/ 0 h 392864"/>
                <a:gd name="connsiteX2" fmla="*/ 246184 w 246184"/>
                <a:gd name="connsiteY2" fmla="*/ 392864 h 392864"/>
                <a:gd name="connsiteX3" fmla="*/ 72013 w 246184"/>
                <a:gd name="connsiteY3" fmla="*/ 392864 h 392864"/>
                <a:gd name="connsiteX4" fmla="*/ 0 w 246184"/>
                <a:gd name="connsiteY4" fmla="*/ 25120 h 392864"/>
                <a:gd name="connsiteX0" fmla="*/ 0 w 246184"/>
                <a:gd name="connsiteY0" fmla="*/ 8373 h 376117"/>
                <a:gd name="connsiteX1" fmla="*/ 202642 w 246184"/>
                <a:gd name="connsiteY1" fmla="*/ 0 h 376117"/>
                <a:gd name="connsiteX2" fmla="*/ 246184 w 246184"/>
                <a:gd name="connsiteY2" fmla="*/ 376117 h 376117"/>
                <a:gd name="connsiteX3" fmla="*/ 72013 w 246184"/>
                <a:gd name="connsiteY3" fmla="*/ 376117 h 376117"/>
                <a:gd name="connsiteX4" fmla="*/ 0 w 246184"/>
                <a:gd name="connsiteY4" fmla="*/ 8373 h 376117"/>
                <a:gd name="connsiteX0" fmla="*/ 0 w 264606"/>
                <a:gd name="connsiteY0" fmla="*/ 8373 h 376117"/>
                <a:gd name="connsiteX1" fmla="*/ 202642 w 264606"/>
                <a:gd name="connsiteY1" fmla="*/ 0 h 376117"/>
                <a:gd name="connsiteX2" fmla="*/ 264606 w 264606"/>
                <a:gd name="connsiteY2" fmla="*/ 265585 h 376117"/>
                <a:gd name="connsiteX3" fmla="*/ 72013 w 264606"/>
                <a:gd name="connsiteY3" fmla="*/ 376117 h 376117"/>
                <a:gd name="connsiteX4" fmla="*/ 0 w 264606"/>
                <a:gd name="connsiteY4" fmla="*/ 8373 h 376117"/>
                <a:gd name="connsiteX0" fmla="*/ 0 w 264606"/>
                <a:gd name="connsiteY0" fmla="*/ 8373 h 376117"/>
                <a:gd name="connsiteX1" fmla="*/ 202642 w 264606"/>
                <a:gd name="connsiteY1" fmla="*/ 0 h 376117"/>
                <a:gd name="connsiteX2" fmla="*/ 264606 w 264606"/>
                <a:gd name="connsiteY2" fmla="*/ 265585 h 376117"/>
                <a:gd name="connsiteX3" fmla="*/ 72013 w 264606"/>
                <a:gd name="connsiteY3" fmla="*/ 376117 h 376117"/>
                <a:gd name="connsiteX4" fmla="*/ 0 w 264606"/>
                <a:gd name="connsiteY4" fmla="*/ 8373 h 376117"/>
                <a:gd name="connsiteX0" fmla="*/ 0 w 252883"/>
                <a:gd name="connsiteY0" fmla="*/ 8373 h 376117"/>
                <a:gd name="connsiteX1" fmla="*/ 202642 w 252883"/>
                <a:gd name="connsiteY1" fmla="*/ 0 h 376117"/>
                <a:gd name="connsiteX2" fmla="*/ 252883 w 252883"/>
                <a:gd name="connsiteY2" fmla="*/ 272284 h 376117"/>
                <a:gd name="connsiteX3" fmla="*/ 72013 w 252883"/>
                <a:gd name="connsiteY3" fmla="*/ 376117 h 376117"/>
                <a:gd name="connsiteX4" fmla="*/ 0 w 252883"/>
                <a:gd name="connsiteY4" fmla="*/ 8373 h 376117"/>
                <a:gd name="connsiteX0" fmla="*/ 0 w 252883"/>
                <a:gd name="connsiteY0" fmla="*/ 8373 h 361044"/>
                <a:gd name="connsiteX1" fmla="*/ 202642 w 252883"/>
                <a:gd name="connsiteY1" fmla="*/ 0 h 361044"/>
                <a:gd name="connsiteX2" fmla="*/ 252883 w 252883"/>
                <a:gd name="connsiteY2" fmla="*/ 272284 h 361044"/>
                <a:gd name="connsiteX3" fmla="*/ 128954 w 252883"/>
                <a:gd name="connsiteY3" fmla="*/ 361044 h 361044"/>
                <a:gd name="connsiteX4" fmla="*/ 0 w 252883"/>
                <a:gd name="connsiteY4" fmla="*/ 8373 h 361044"/>
                <a:gd name="connsiteX0" fmla="*/ 0 w 252883"/>
                <a:gd name="connsiteY0" fmla="*/ 8373 h 389076"/>
                <a:gd name="connsiteX1" fmla="*/ 202642 w 252883"/>
                <a:gd name="connsiteY1" fmla="*/ 0 h 389076"/>
                <a:gd name="connsiteX2" fmla="*/ 252883 w 252883"/>
                <a:gd name="connsiteY2" fmla="*/ 272284 h 389076"/>
                <a:gd name="connsiteX3" fmla="*/ 128954 w 252883"/>
                <a:gd name="connsiteY3" fmla="*/ 361044 h 389076"/>
                <a:gd name="connsiteX4" fmla="*/ 0 w 252883"/>
                <a:gd name="connsiteY4" fmla="*/ 8373 h 389076"/>
                <a:gd name="connsiteX0" fmla="*/ 0 w 252883"/>
                <a:gd name="connsiteY0" fmla="*/ 8373 h 410879"/>
                <a:gd name="connsiteX1" fmla="*/ 202642 w 252883"/>
                <a:gd name="connsiteY1" fmla="*/ 0 h 410879"/>
                <a:gd name="connsiteX2" fmla="*/ 252883 w 252883"/>
                <a:gd name="connsiteY2" fmla="*/ 272284 h 410879"/>
                <a:gd name="connsiteX3" fmla="*/ 128954 w 252883"/>
                <a:gd name="connsiteY3" fmla="*/ 361044 h 410879"/>
                <a:gd name="connsiteX4" fmla="*/ 0 w 252883"/>
                <a:gd name="connsiteY4" fmla="*/ 8373 h 410879"/>
                <a:gd name="connsiteX0" fmla="*/ 0 w 252883"/>
                <a:gd name="connsiteY0" fmla="*/ 8373 h 400839"/>
                <a:gd name="connsiteX1" fmla="*/ 202642 w 252883"/>
                <a:gd name="connsiteY1" fmla="*/ 0 h 400839"/>
                <a:gd name="connsiteX2" fmla="*/ 252883 w 252883"/>
                <a:gd name="connsiteY2" fmla="*/ 272284 h 400839"/>
                <a:gd name="connsiteX3" fmla="*/ 132304 w 252883"/>
                <a:gd name="connsiteY3" fmla="*/ 339272 h 400839"/>
                <a:gd name="connsiteX4" fmla="*/ 0 w 252883"/>
                <a:gd name="connsiteY4" fmla="*/ 8373 h 400839"/>
                <a:gd name="connsiteX0" fmla="*/ 0 w 252883"/>
                <a:gd name="connsiteY0" fmla="*/ 17860 h 410326"/>
                <a:gd name="connsiteX1" fmla="*/ 202642 w 252883"/>
                <a:gd name="connsiteY1" fmla="*/ 9487 h 410326"/>
                <a:gd name="connsiteX2" fmla="*/ 252883 w 252883"/>
                <a:gd name="connsiteY2" fmla="*/ 281771 h 410326"/>
                <a:gd name="connsiteX3" fmla="*/ 132304 w 252883"/>
                <a:gd name="connsiteY3" fmla="*/ 348759 h 410326"/>
                <a:gd name="connsiteX4" fmla="*/ 0 w 252883"/>
                <a:gd name="connsiteY4" fmla="*/ 17860 h 410326"/>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8411"/>
                <a:gd name="connsiteX1" fmla="*/ 202642 w 252883"/>
                <a:gd name="connsiteY1" fmla="*/ 13551 h 418411"/>
                <a:gd name="connsiteX2" fmla="*/ 252883 w 252883"/>
                <a:gd name="connsiteY2" fmla="*/ 285835 h 418411"/>
                <a:gd name="connsiteX3" fmla="*/ 132304 w 252883"/>
                <a:gd name="connsiteY3" fmla="*/ 352823 h 418411"/>
                <a:gd name="connsiteX4" fmla="*/ 0 w 252883"/>
                <a:gd name="connsiteY4" fmla="*/ 21924 h 418411"/>
                <a:gd name="connsiteX0" fmla="*/ 0 w 252883"/>
                <a:gd name="connsiteY0" fmla="*/ 21924 h 411037"/>
                <a:gd name="connsiteX1" fmla="*/ 202642 w 252883"/>
                <a:gd name="connsiteY1" fmla="*/ 13551 h 411037"/>
                <a:gd name="connsiteX2" fmla="*/ 252883 w 252883"/>
                <a:gd name="connsiteY2" fmla="*/ 285835 h 411037"/>
                <a:gd name="connsiteX3" fmla="*/ 132304 w 252883"/>
                <a:gd name="connsiteY3" fmla="*/ 352823 h 411037"/>
                <a:gd name="connsiteX4" fmla="*/ 0 w 252883"/>
                <a:gd name="connsiteY4" fmla="*/ 21924 h 411037"/>
                <a:gd name="connsiteX0" fmla="*/ 0 w 252883"/>
                <a:gd name="connsiteY0" fmla="*/ 21924 h 404877"/>
                <a:gd name="connsiteX1" fmla="*/ 202642 w 252883"/>
                <a:gd name="connsiteY1" fmla="*/ 13551 h 404877"/>
                <a:gd name="connsiteX2" fmla="*/ 252883 w 252883"/>
                <a:gd name="connsiteY2" fmla="*/ 285835 h 404877"/>
                <a:gd name="connsiteX3" fmla="*/ 132304 w 252883"/>
                <a:gd name="connsiteY3" fmla="*/ 352823 h 404877"/>
                <a:gd name="connsiteX4" fmla="*/ 0 w 252883"/>
                <a:gd name="connsiteY4" fmla="*/ 21924 h 404877"/>
                <a:gd name="connsiteX0" fmla="*/ 0 w 252883"/>
                <a:gd name="connsiteY0" fmla="*/ 21924 h 411727"/>
                <a:gd name="connsiteX1" fmla="*/ 202642 w 252883"/>
                <a:gd name="connsiteY1" fmla="*/ 13551 h 411727"/>
                <a:gd name="connsiteX2" fmla="*/ 252883 w 252883"/>
                <a:gd name="connsiteY2" fmla="*/ 285835 h 411727"/>
                <a:gd name="connsiteX3" fmla="*/ 132304 w 252883"/>
                <a:gd name="connsiteY3" fmla="*/ 352823 h 411727"/>
                <a:gd name="connsiteX4" fmla="*/ 0 w 252883"/>
                <a:gd name="connsiteY4" fmla="*/ 21924 h 411727"/>
                <a:gd name="connsiteX0" fmla="*/ 0 w 252892"/>
                <a:gd name="connsiteY0" fmla="*/ 21924 h 411727"/>
                <a:gd name="connsiteX1" fmla="*/ 202642 w 252892"/>
                <a:gd name="connsiteY1" fmla="*/ 13551 h 411727"/>
                <a:gd name="connsiteX2" fmla="*/ 252883 w 252892"/>
                <a:gd name="connsiteY2" fmla="*/ 285835 h 411727"/>
                <a:gd name="connsiteX3" fmla="*/ 132304 w 252892"/>
                <a:gd name="connsiteY3" fmla="*/ 352823 h 411727"/>
                <a:gd name="connsiteX4" fmla="*/ 0 w 252892"/>
                <a:gd name="connsiteY4" fmla="*/ 21924 h 411727"/>
                <a:gd name="connsiteX0" fmla="*/ 0 w 253478"/>
                <a:gd name="connsiteY0" fmla="*/ 21924 h 411727"/>
                <a:gd name="connsiteX1" fmla="*/ 202642 w 253478"/>
                <a:gd name="connsiteY1" fmla="*/ 13551 h 411727"/>
                <a:gd name="connsiteX2" fmla="*/ 252883 w 253478"/>
                <a:gd name="connsiteY2" fmla="*/ 285835 h 411727"/>
                <a:gd name="connsiteX3" fmla="*/ 132304 w 253478"/>
                <a:gd name="connsiteY3" fmla="*/ 352823 h 411727"/>
                <a:gd name="connsiteX4" fmla="*/ 0 w 253478"/>
                <a:gd name="connsiteY4" fmla="*/ 21924 h 411727"/>
                <a:gd name="connsiteX0" fmla="*/ 0 w 253365"/>
                <a:gd name="connsiteY0" fmla="*/ 21924 h 411727"/>
                <a:gd name="connsiteX1" fmla="*/ 202642 w 253365"/>
                <a:gd name="connsiteY1" fmla="*/ 13551 h 411727"/>
                <a:gd name="connsiteX2" fmla="*/ 252883 w 253365"/>
                <a:gd name="connsiteY2" fmla="*/ 285835 h 411727"/>
                <a:gd name="connsiteX3" fmla="*/ 132304 w 253365"/>
                <a:gd name="connsiteY3" fmla="*/ 352823 h 411727"/>
                <a:gd name="connsiteX4" fmla="*/ 0 w 253365"/>
                <a:gd name="connsiteY4" fmla="*/ 21924 h 411727"/>
                <a:gd name="connsiteX0" fmla="*/ 0 w 253423"/>
                <a:gd name="connsiteY0" fmla="*/ 21924 h 411727"/>
                <a:gd name="connsiteX1" fmla="*/ 202642 w 253423"/>
                <a:gd name="connsiteY1" fmla="*/ 13551 h 411727"/>
                <a:gd name="connsiteX2" fmla="*/ 252883 w 253423"/>
                <a:gd name="connsiteY2" fmla="*/ 285835 h 411727"/>
                <a:gd name="connsiteX3" fmla="*/ 132304 w 253423"/>
                <a:gd name="connsiteY3" fmla="*/ 352823 h 411727"/>
                <a:gd name="connsiteX4" fmla="*/ 0 w 253423"/>
                <a:gd name="connsiteY4" fmla="*/ 21924 h 411727"/>
                <a:gd name="connsiteX0" fmla="*/ 0 w 253313"/>
                <a:gd name="connsiteY0" fmla="*/ 99848 h 489651"/>
                <a:gd name="connsiteX1" fmla="*/ 170822 w 253313"/>
                <a:gd name="connsiteY1" fmla="*/ 1040 h 489651"/>
                <a:gd name="connsiteX2" fmla="*/ 252883 w 253313"/>
                <a:gd name="connsiteY2" fmla="*/ 363759 h 489651"/>
                <a:gd name="connsiteX3" fmla="*/ 132304 w 253313"/>
                <a:gd name="connsiteY3" fmla="*/ 430747 h 489651"/>
                <a:gd name="connsiteX4" fmla="*/ 0 w 253313"/>
                <a:gd name="connsiteY4" fmla="*/ 99848 h 489651"/>
                <a:gd name="connsiteX0" fmla="*/ 0 w 253264"/>
                <a:gd name="connsiteY0" fmla="*/ 99848 h 489651"/>
                <a:gd name="connsiteX1" fmla="*/ 170822 w 253264"/>
                <a:gd name="connsiteY1" fmla="*/ 1040 h 489651"/>
                <a:gd name="connsiteX2" fmla="*/ 252883 w 253264"/>
                <a:gd name="connsiteY2" fmla="*/ 363759 h 489651"/>
                <a:gd name="connsiteX3" fmla="*/ 132304 w 253264"/>
                <a:gd name="connsiteY3" fmla="*/ 430747 h 489651"/>
                <a:gd name="connsiteX4" fmla="*/ 0 w 253264"/>
                <a:gd name="connsiteY4" fmla="*/ 99848 h 489651"/>
                <a:gd name="connsiteX0" fmla="*/ 0 w 326840"/>
                <a:gd name="connsiteY0" fmla="*/ 99848 h 601905"/>
                <a:gd name="connsiteX1" fmla="*/ 170822 w 326840"/>
                <a:gd name="connsiteY1" fmla="*/ 1040 h 601905"/>
                <a:gd name="connsiteX2" fmla="*/ 326571 w 326840"/>
                <a:gd name="connsiteY2" fmla="*/ 519509 h 601905"/>
                <a:gd name="connsiteX3" fmla="*/ 132304 w 326840"/>
                <a:gd name="connsiteY3" fmla="*/ 430747 h 601905"/>
                <a:gd name="connsiteX4" fmla="*/ 0 w 326840"/>
                <a:gd name="connsiteY4" fmla="*/ 99848 h 601905"/>
                <a:gd name="connsiteX0" fmla="*/ 0 w 326571"/>
                <a:gd name="connsiteY0" fmla="*/ 99848 h 601905"/>
                <a:gd name="connsiteX1" fmla="*/ 170822 w 326571"/>
                <a:gd name="connsiteY1" fmla="*/ 1040 h 601905"/>
                <a:gd name="connsiteX2" fmla="*/ 326571 w 326571"/>
                <a:gd name="connsiteY2" fmla="*/ 519509 h 601905"/>
                <a:gd name="connsiteX3" fmla="*/ 132304 w 326571"/>
                <a:gd name="connsiteY3" fmla="*/ 430747 h 601905"/>
                <a:gd name="connsiteX4" fmla="*/ 0 w 326571"/>
                <a:gd name="connsiteY4" fmla="*/ 99848 h 601905"/>
                <a:gd name="connsiteX0" fmla="*/ 0 w 326571"/>
                <a:gd name="connsiteY0" fmla="*/ 99848 h 632774"/>
                <a:gd name="connsiteX1" fmla="*/ 170822 w 326571"/>
                <a:gd name="connsiteY1" fmla="*/ 1040 h 632774"/>
                <a:gd name="connsiteX2" fmla="*/ 326571 w 326571"/>
                <a:gd name="connsiteY2" fmla="*/ 519509 h 632774"/>
                <a:gd name="connsiteX3" fmla="*/ 226089 w 326571"/>
                <a:gd name="connsiteY3" fmla="*/ 553002 h 632774"/>
                <a:gd name="connsiteX4" fmla="*/ 0 w 326571"/>
                <a:gd name="connsiteY4" fmla="*/ 99848 h 632774"/>
                <a:gd name="connsiteX0" fmla="*/ 0 w 326571"/>
                <a:gd name="connsiteY0" fmla="*/ 99848 h 632774"/>
                <a:gd name="connsiteX1" fmla="*/ 170822 w 326571"/>
                <a:gd name="connsiteY1" fmla="*/ 1040 h 632774"/>
                <a:gd name="connsiteX2" fmla="*/ 326571 w 326571"/>
                <a:gd name="connsiteY2" fmla="*/ 519509 h 632774"/>
                <a:gd name="connsiteX3" fmla="*/ 226089 w 326571"/>
                <a:gd name="connsiteY3" fmla="*/ 553002 h 632774"/>
                <a:gd name="connsiteX4" fmla="*/ 0 w 326571"/>
                <a:gd name="connsiteY4" fmla="*/ 99848 h 632774"/>
                <a:gd name="connsiteX0" fmla="*/ 0 w 326571"/>
                <a:gd name="connsiteY0" fmla="*/ 99848 h 647449"/>
                <a:gd name="connsiteX1" fmla="*/ 170822 w 326571"/>
                <a:gd name="connsiteY1" fmla="*/ 1040 h 647449"/>
                <a:gd name="connsiteX2" fmla="*/ 326571 w 326571"/>
                <a:gd name="connsiteY2" fmla="*/ 519509 h 647449"/>
                <a:gd name="connsiteX3" fmla="*/ 226089 w 326571"/>
                <a:gd name="connsiteY3" fmla="*/ 553002 h 647449"/>
                <a:gd name="connsiteX4" fmla="*/ 0 w 326571"/>
                <a:gd name="connsiteY4" fmla="*/ 99848 h 647449"/>
                <a:gd name="connsiteX0" fmla="*/ 0 w 326571"/>
                <a:gd name="connsiteY0" fmla="*/ 99848 h 608072"/>
                <a:gd name="connsiteX1" fmla="*/ 170822 w 326571"/>
                <a:gd name="connsiteY1" fmla="*/ 1040 h 608072"/>
                <a:gd name="connsiteX2" fmla="*/ 326571 w 326571"/>
                <a:gd name="connsiteY2" fmla="*/ 519509 h 608072"/>
                <a:gd name="connsiteX3" fmla="*/ 226089 w 326571"/>
                <a:gd name="connsiteY3" fmla="*/ 553002 h 608072"/>
                <a:gd name="connsiteX4" fmla="*/ 0 w 326571"/>
                <a:gd name="connsiteY4" fmla="*/ 99848 h 608072"/>
                <a:gd name="connsiteX0" fmla="*/ 0 w 326571"/>
                <a:gd name="connsiteY0" fmla="*/ 99848 h 591416"/>
                <a:gd name="connsiteX1" fmla="*/ 170822 w 326571"/>
                <a:gd name="connsiteY1" fmla="*/ 1040 h 591416"/>
                <a:gd name="connsiteX2" fmla="*/ 326571 w 326571"/>
                <a:gd name="connsiteY2" fmla="*/ 519509 h 591416"/>
                <a:gd name="connsiteX3" fmla="*/ 211017 w 326571"/>
                <a:gd name="connsiteY3" fmla="*/ 517833 h 591416"/>
                <a:gd name="connsiteX4" fmla="*/ 0 w 326571"/>
                <a:gd name="connsiteY4" fmla="*/ 99848 h 591416"/>
                <a:gd name="connsiteX0" fmla="*/ 0 w 326571"/>
                <a:gd name="connsiteY0" fmla="*/ 99848 h 598173"/>
                <a:gd name="connsiteX1" fmla="*/ 170822 w 326571"/>
                <a:gd name="connsiteY1" fmla="*/ 1040 h 598173"/>
                <a:gd name="connsiteX2" fmla="*/ 326571 w 326571"/>
                <a:gd name="connsiteY2" fmla="*/ 519509 h 598173"/>
                <a:gd name="connsiteX3" fmla="*/ 211017 w 326571"/>
                <a:gd name="connsiteY3" fmla="*/ 517833 h 598173"/>
                <a:gd name="connsiteX4" fmla="*/ 0 w 326571"/>
                <a:gd name="connsiteY4" fmla="*/ 99848 h 598173"/>
                <a:gd name="connsiteX0" fmla="*/ 0 w 326571"/>
                <a:gd name="connsiteY0" fmla="*/ 99848 h 598173"/>
                <a:gd name="connsiteX1" fmla="*/ 170822 w 326571"/>
                <a:gd name="connsiteY1" fmla="*/ 1040 h 598173"/>
                <a:gd name="connsiteX2" fmla="*/ 326571 w 326571"/>
                <a:gd name="connsiteY2" fmla="*/ 519509 h 598173"/>
                <a:gd name="connsiteX3" fmla="*/ 211017 w 326571"/>
                <a:gd name="connsiteY3" fmla="*/ 517833 h 598173"/>
                <a:gd name="connsiteX4" fmla="*/ 0 w 326571"/>
                <a:gd name="connsiteY4" fmla="*/ 99848 h 59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571" h="598173">
                  <a:moveTo>
                    <a:pt x="0" y="99848"/>
                  </a:moveTo>
                  <a:cubicBezTo>
                    <a:pt x="80944" y="63562"/>
                    <a:pt x="136770" y="-9567"/>
                    <a:pt x="170822" y="1040"/>
                  </a:cubicBezTo>
                  <a:cubicBezTo>
                    <a:pt x="90994" y="223546"/>
                    <a:pt x="326011" y="385764"/>
                    <a:pt x="326571" y="519509"/>
                  </a:cubicBezTo>
                  <a:cubicBezTo>
                    <a:pt x="318756" y="637858"/>
                    <a:pt x="228882" y="610501"/>
                    <a:pt x="211017" y="517833"/>
                  </a:cubicBezTo>
                  <a:cubicBezTo>
                    <a:pt x="192037" y="449401"/>
                    <a:pt x="114439" y="183353"/>
                    <a:pt x="0" y="99848"/>
                  </a:cubicBezTo>
                  <a:close/>
                </a:path>
              </a:pathLst>
            </a:cu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2" name="Rectangle 77">
              <a:extLst>
                <a:ext uri="{FF2B5EF4-FFF2-40B4-BE49-F238E27FC236}">
                  <a16:creationId xmlns:a16="http://schemas.microsoft.com/office/drawing/2014/main" id="{9FD35A71-1E64-7C3C-0105-8E58C4AFBF65}"/>
                </a:ext>
              </a:extLst>
            </p:cNvPr>
            <p:cNvSpPr/>
            <p:nvPr/>
          </p:nvSpPr>
          <p:spPr bwMode="auto">
            <a:xfrm>
              <a:off x="15890164" y="2847589"/>
              <a:ext cx="199897" cy="447958"/>
            </a:xfrm>
            <a:custGeom>
              <a:avLst/>
              <a:gdLst>
                <a:gd name="connsiteX0" fmla="*/ 0 w 174171"/>
                <a:gd name="connsiteY0" fmla="*/ 0 h 392864"/>
                <a:gd name="connsiteX1" fmla="*/ 174171 w 174171"/>
                <a:gd name="connsiteY1" fmla="*/ 0 h 392864"/>
                <a:gd name="connsiteX2" fmla="*/ 174171 w 174171"/>
                <a:gd name="connsiteY2" fmla="*/ 392864 h 392864"/>
                <a:gd name="connsiteX3" fmla="*/ 0 w 174171"/>
                <a:gd name="connsiteY3" fmla="*/ 392864 h 392864"/>
                <a:gd name="connsiteX4" fmla="*/ 0 w 174171"/>
                <a:gd name="connsiteY4" fmla="*/ 0 h 392864"/>
                <a:gd name="connsiteX0" fmla="*/ 0 w 246184"/>
                <a:gd name="connsiteY0" fmla="*/ 25120 h 392864"/>
                <a:gd name="connsiteX1" fmla="*/ 246184 w 246184"/>
                <a:gd name="connsiteY1" fmla="*/ 0 h 392864"/>
                <a:gd name="connsiteX2" fmla="*/ 246184 w 246184"/>
                <a:gd name="connsiteY2" fmla="*/ 392864 h 392864"/>
                <a:gd name="connsiteX3" fmla="*/ 72013 w 246184"/>
                <a:gd name="connsiteY3" fmla="*/ 392864 h 392864"/>
                <a:gd name="connsiteX4" fmla="*/ 0 w 246184"/>
                <a:gd name="connsiteY4" fmla="*/ 25120 h 392864"/>
                <a:gd name="connsiteX0" fmla="*/ 0 w 246184"/>
                <a:gd name="connsiteY0" fmla="*/ 8373 h 376117"/>
                <a:gd name="connsiteX1" fmla="*/ 202642 w 246184"/>
                <a:gd name="connsiteY1" fmla="*/ 0 h 376117"/>
                <a:gd name="connsiteX2" fmla="*/ 246184 w 246184"/>
                <a:gd name="connsiteY2" fmla="*/ 376117 h 376117"/>
                <a:gd name="connsiteX3" fmla="*/ 72013 w 246184"/>
                <a:gd name="connsiteY3" fmla="*/ 376117 h 376117"/>
                <a:gd name="connsiteX4" fmla="*/ 0 w 246184"/>
                <a:gd name="connsiteY4" fmla="*/ 8373 h 376117"/>
                <a:gd name="connsiteX0" fmla="*/ 0 w 264606"/>
                <a:gd name="connsiteY0" fmla="*/ 8373 h 376117"/>
                <a:gd name="connsiteX1" fmla="*/ 202642 w 264606"/>
                <a:gd name="connsiteY1" fmla="*/ 0 h 376117"/>
                <a:gd name="connsiteX2" fmla="*/ 264606 w 264606"/>
                <a:gd name="connsiteY2" fmla="*/ 265585 h 376117"/>
                <a:gd name="connsiteX3" fmla="*/ 72013 w 264606"/>
                <a:gd name="connsiteY3" fmla="*/ 376117 h 376117"/>
                <a:gd name="connsiteX4" fmla="*/ 0 w 264606"/>
                <a:gd name="connsiteY4" fmla="*/ 8373 h 376117"/>
                <a:gd name="connsiteX0" fmla="*/ 0 w 264606"/>
                <a:gd name="connsiteY0" fmla="*/ 8373 h 376117"/>
                <a:gd name="connsiteX1" fmla="*/ 202642 w 264606"/>
                <a:gd name="connsiteY1" fmla="*/ 0 h 376117"/>
                <a:gd name="connsiteX2" fmla="*/ 264606 w 264606"/>
                <a:gd name="connsiteY2" fmla="*/ 265585 h 376117"/>
                <a:gd name="connsiteX3" fmla="*/ 72013 w 264606"/>
                <a:gd name="connsiteY3" fmla="*/ 376117 h 376117"/>
                <a:gd name="connsiteX4" fmla="*/ 0 w 264606"/>
                <a:gd name="connsiteY4" fmla="*/ 8373 h 376117"/>
                <a:gd name="connsiteX0" fmla="*/ 0 w 252883"/>
                <a:gd name="connsiteY0" fmla="*/ 8373 h 376117"/>
                <a:gd name="connsiteX1" fmla="*/ 202642 w 252883"/>
                <a:gd name="connsiteY1" fmla="*/ 0 h 376117"/>
                <a:gd name="connsiteX2" fmla="*/ 252883 w 252883"/>
                <a:gd name="connsiteY2" fmla="*/ 272284 h 376117"/>
                <a:gd name="connsiteX3" fmla="*/ 72013 w 252883"/>
                <a:gd name="connsiteY3" fmla="*/ 376117 h 376117"/>
                <a:gd name="connsiteX4" fmla="*/ 0 w 252883"/>
                <a:gd name="connsiteY4" fmla="*/ 8373 h 376117"/>
                <a:gd name="connsiteX0" fmla="*/ 0 w 252883"/>
                <a:gd name="connsiteY0" fmla="*/ 8373 h 361044"/>
                <a:gd name="connsiteX1" fmla="*/ 202642 w 252883"/>
                <a:gd name="connsiteY1" fmla="*/ 0 h 361044"/>
                <a:gd name="connsiteX2" fmla="*/ 252883 w 252883"/>
                <a:gd name="connsiteY2" fmla="*/ 272284 h 361044"/>
                <a:gd name="connsiteX3" fmla="*/ 128954 w 252883"/>
                <a:gd name="connsiteY3" fmla="*/ 361044 h 361044"/>
                <a:gd name="connsiteX4" fmla="*/ 0 w 252883"/>
                <a:gd name="connsiteY4" fmla="*/ 8373 h 361044"/>
                <a:gd name="connsiteX0" fmla="*/ 0 w 252883"/>
                <a:gd name="connsiteY0" fmla="*/ 8373 h 389076"/>
                <a:gd name="connsiteX1" fmla="*/ 202642 w 252883"/>
                <a:gd name="connsiteY1" fmla="*/ 0 h 389076"/>
                <a:gd name="connsiteX2" fmla="*/ 252883 w 252883"/>
                <a:gd name="connsiteY2" fmla="*/ 272284 h 389076"/>
                <a:gd name="connsiteX3" fmla="*/ 128954 w 252883"/>
                <a:gd name="connsiteY3" fmla="*/ 361044 h 389076"/>
                <a:gd name="connsiteX4" fmla="*/ 0 w 252883"/>
                <a:gd name="connsiteY4" fmla="*/ 8373 h 389076"/>
                <a:gd name="connsiteX0" fmla="*/ 0 w 252883"/>
                <a:gd name="connsiteY0" fmla="*/ 8373 h 410879"/>
                <a:gd name="connsiteX1" fmla="*/ 202642 w 252883"/>
                <a:gd name="connsiteY1" fmla="*/ 0 h 410879"/>
                <a:gd name="connsiteX2" fmla="*/ 252883 w 252883"/>
                <a:gd name="connsiteY2" fmla="*/ 272284 h 410879"/>
                <a:gd name="connsiteX3" fmla="*/ 128954 w 252883"/>
                <a:gd name="connsiteY3" fmla="*/ 361044 h 410879"/>
                <a:gd name="connsiteX4" fmla="*/ 0 w 252883"/>
                <a:gd name="connsiteY4" fmla="*/ 8373 h 410879"/>
                <a:gd name="connsiteX0" fmla="*/ 0 w 252883"/>
                <a:gd name="connsiteY0" fmla="*/ 8373 h 400839"/>
                <a:gd name="connsiteX1" fmla="*/ 202642 w 252883"/>
                <a:gd name="connsiteY1" fmla="*/ 0 h 400839"/>
                <a:gd name="connsiteX2" fmla="*/ 252883 w 252883"/>
                <a:gd name="connsiteY2" fmla="*/ 272284 h 400839"/>
                <a:gd name="connsiteX3" fmla="*/ 132304 w 252883"/>
                <a:gd name="connsiteY3" fmla="*/ 339272 h 400839"/>
                <a:gd name="connsiteX4" fmla="*/ 0 w 252883"/>
                <a:gd name="connsiteY4" fmla="*/ 8373 h 400839"/>
                <a:gd name="connsiteX0" fmla="*/ 0 w 252883"/>
                <a:gd name="connsiteY0" fmla="*/ 17860 h 410326"/>
                <a:gd name="connsiteX1" fmla="*/ 202642 w 252883"/>
                <a:gd name="connsiteY1" fmla="*/ 9487 h 410326"/>
                <a:gd name="connsiteX2" fmla="*/ 252883 w 252883"/>
                <a:gd name="connsiteY2" fmla="*/ 281771 h 410326"/>
                <a:gd name="connsiteX3" fmla="*/ 132304 w 252883"/>
                <a:gd name="connsiteY3" fmla="*/ 348759 h 410326"/>
                <a:gd name="connsiteX4" fmla="*/ 0 w 252883"/>
                <a:gd name="connsiteY4" fmla="*/ 17860 h 410326"/>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8411"/>
                <a:gd name="connsiteX1" fmla="*/ 202642 w 252883"/>
                <a:gd name="connsiteY1" fmla="*/ 13551 h 418411"/>
                <a:gd name="connsiteX2" fmla="*/ 252883 w 252883"/>
                <a:gd name="connsiteY2" fmla="*/ 285835 h 418411"/>
                <a:gd name="connsiteX3" fmla="*/ 132304 w 252883"/>
                <a:gd name="connsiteY3" fmla="*/ 352823 h 418411"/>
                <a:gd name="connsiteX4" fmla="*/ 0 w 252883"/>
                <a:gd name="connsiteY4" fmla="*/ 21924 h 418411"/>
                <a:gd name="connsiteX0" fmla="*/ 0 w 252883"/>
                <a:gd name="connsiteY0" fmla="*/ 21924 h 411037"/>
                <a:gd name="connsiteX1" fmla="*/ 202642 w 252883"/>
                <a:gd name="connsiteY1" fmla="*/ 13551 h 411037"/>
                <a:gd name="connsiteX2" fmla="*/ 252883 w 252883"/>
                <a:gd name="connsiteY2" fmla="*/ 285835 h 411037"/>
                <a:gd name="connsiteX3" fmla="*/ 132304 w 252883"/>
                <a:gd name="connsiteY3" fmla="*/ 352823 h 411037"/>
                <a:gd name="connsiteX4" fmla="*/ 0 w 252883"/>
                <a:gd name="connsiteY4" fmla="*/ 21924 h 411037"/>
                <a:gd name="connsiteX0" fmla="*/ 0 w 252883"/>
                <a:gd name="connsiteY0" fmla="*/ 21924 h 404877"/>
                <a:gd name="connsiteX1" fmla="*/ 202642 w 252883"/>
                <a:gd name="connsiteY1" fmla="*/ 13551 h 404877"/>
                <a:gd name="connsiteX2" fmla="*/ 252883 w 252883"/>
                <a:gd name="connsiteY2" fmla="*/ 285835 h 404877"/>
                <a:gd name="connsiteX3" fmla="*/ 132304 w 252883"/>
                <a:gd name="connsiteY3" fmla="*/ 352823 h 404877"/>
                <a:gd name="connsiteX4" fmla="*/ 0 w 252883"/>
                <a:gd name="connsiteY4" fmla="*/ 21924 h 404877"/>
                <a:gd name="connsiteX0" fmla="*/ 0 w 252883"/>
                <a:gd name="connsiteY0" fmla="*/ 21924 h 411727"/>
                <a:gd name="connsiteX1" fmla="*/ 202642 w 252883"/>
                <a:gd name="connsiteY1" fmla="*/ 13551 h 411727"/>
                <a:gd name="connsiteX2" fmla="*/ 252883 w 252883"/>
                <a:gd name="connsiteY2" fmla="*/ 285835 h 411727"/>
                <a:gd name="connsiteX3" fmla="*/ 132304 w 252883"/>
                <a:gd name="connsiteY3" fmla="*/ 352823 h 411727"/>
                <a:gd name="connsiteX4" fmla="*/ 0 w 252883"/>
                <a:gd name="connsiteY4" fmla="*/ 21924 h 411727"/>
                <a:gd name="connsiteX0" fmla="*/ 0 w 252892"/>
                <a:gd name="connsiteY0" fmla="*/ 21924 h 411727"/>
                <a:gd name="connsiteX1" fmla="*/ 202642 w 252892"/>
                <a:gd name="connsiteY1" fmla="*/ 13551 h 411727"/>
                <a:gd name="connsiteX2" fmla="*/ 252883 w 252892"/>
                <a:gd name="connsiteY2" fmla="*/ 285835 h 411727"/>
                <a:gd name="connsiteX3" fmla="*/ 132304 w 252892"/>
                <a:gd name="connsiteY3" fmla="*/ 352823 h 411727"/>
                <a:gd name="connsiteX4" fmla="*/ 0 w 252892"/>
                <a:gd name="connsiteY4" fmla="*/ 21924 h 411727"/>
                <a:gd name="connsiteX0" fmla="*/ 0 w 253478"/>
                <a:gd name="connsiteY0" fmla="*/ 21924 h 411727"/>
                <a:gd name="connsiteX1" fmla="*/ 202642 w 253478"/>
                <a:gd name="connsiteY1" fmla="*/ 13551 h 411727"/>
                <a:gd name="connsiteX2" fmla="*/ 252883 w 253478"/>
                <a:gd name="connsiteY2" fmla="*/ 285835 h 411727"/>
                <a:gd name="connsiteX3" fmla="*/ 132304 w 253478"/>
                <a:gd name="connsiteY3" fmla="*/ 352823 h 411727"/>
                <a:gd name="connsiteX4" fmla="*/ 0 w 253478"/>
                <a:gd name="connsiteY4" fmla="*/ 21924 h 411727"/>
                <a:gd name="connsiteX0" fmla="*/ 0 w 253365"/>
                <a:gd name="connsiteY0" fmla="*/ 21924 h 411727"/>
                <a:gd name="connsiteX1" fmla="*/ 202642 w 253365"/>
                <a:gd name="connsiteY1" fmla="*/ 13551 h 411727"/>
                <a:gd name="connsiteX2" fmla="*/ 252883 w 253365"/>
                <a:gd name="connsiteY2" fmla="*/ 285835 h 411727"/>
                <a:gd name="connsiteX3" fmla="*/ 132304 w 253365"/>
                <a:gd name="connsiteY3" fmla="*/ 352823 h 411727"/>
                <a:gd name="connsiteX4" fmla="*/ 0 w 253365"/>
                <a:gd name="connsiteY4" fmla="*/ 21924 h 411727"/>
                <a:gd name="connsiteX0" fmla="*/ 0 w 253423"/>
                <a:gd name="connsiteY0" fmla="*/ 21924 h 411727"/>
                <a:gd name="connsiteX1" fmla="*/ 202642 w 253423"/>
                <a:gd name="connsiteY1" fmla="*/ 13551 h 411727"/>
                <a:gd name="connsiteX2" fmla="*/ 252883 w 253423"/>
                <a:gd name="connsiteY2" fmla="*/ 285835 h 411727"/>
                <a:gd name="connsiteX3" fmla="*/ 132304 w 253423"/>
                <a:gd name="connsiteY3" fmla="*/ 352823 h 411727"/>
                <a:gd name="connsiteX4" fmla="*/ 0 w 253423"/>
                <a:gd name="connsiteY4" fmla="*/ 21924 h 411727"/>
                <a:gd name="connsiteX0" fmla="*/ 0 w 206531"/>
                <a:gd name="connsiteY0" fmla="*/ 70302 h 399815"/>
                <a:gd name="connsiteX1" fmla="*/ 155750 w 206531"/>
                <a:gd name="connsiteY1" fmla="*/ 1639 h 399815"/>
                <a:gd name="connsiteX2" fmla="*/ 205991 w 206531"/>
                <a:gd name="connsiteY2" fmla="*/ 273923 h 399815"/>
                <a:gd name="connsiteX3" fmla="*/ 85412 w 206531"/>
                <a:gd name="connsiteY3" fmla="*/ 340911 h 399815"/>
                <a:gd name="connsiteX4" fmla="*/ 0 w 206531"/>
                <a:gd name="connsiteY4" fmla="*/ 70302 h 399815"/>
                <a:gd name="connsiteX0" fmla="*/ 0 w 206561"/>
                <a:gd name="connsiteY0" fmla="*/ 116419 h 445932"/>
                <a:gd name="connsiteX1" fmla="*/ 162449 w 206561"/>
                <a:gd name="connsiteY1" fmla="*/ 863 h 445932"/>
                <a:gd name="connsiteX2" fmla="*/ 205991 w 206561"/>
                <a:gd name="connsiteY2" fmla="*/ 320040 h 445932"/>
                <a:gd name="connsiteX3" fmla="*/ 85412 w 206561"/>
                <a:gd name="connsiteY3" fmla="*/ 387028 h 445932"/>
                <a:gd name="connsiteX4" fmla="*/ 0 w 206561"/>
                <a:gd name="connsiteY4" fmla="*/ 116419 h 445932"/>
                <a:gd name="connsiteX0" fmla="*/ 0 w 206561"/>
                <a:gd name="connsiteY0" fmla="*/ 116419 h 440583"/>
                <a:gd name="connsiteX1" fmla="*/ 162449 w 206561"/>
                <a:gd name="connsiteY1" fmla="*/ 863 h 440583"/>
                <a:gd name="connsiteX2" fmla="*/ 205991 w 206561"/>
                <a:gd name="connsiteY2" fmla="*/ 320040 h 440583"/>
                <a:gd name="connsiteX3" fmla="*/ 92111 w 206561"/>
                <a:gd name="connsiteY3" fmla="*/ 373630 h 440583"/>
                <a:gd name="connsiteX4" fmla="*/ 0 w 206561"/>
                <a:gd name="connsiteY4" fmla="*/ 116419 h 440583"/>
                <a:gd name="connsiteX0" fmla="*/ 0 w 199897"/>
                <a:gd name="connsiteY0" fmla="*/ 116419 h 447958"/>
                <a:gd name="connsiteX1" fmla="*/ 162449 w 199897"/>
                <a:gd name="connsiteY1" fmla="*/ 863 h 447958"/>
                <a:gd name="connsiteX2" fmla="*/ 199292 w 199897"/>
                <a:gd name="connsiteY2" fmla="*/ 331763 h 447958"/>
                <a:gd name="connsiteX3" fmla="*/ 92111 w 199897"/>
                <a:gd name="connsiteY3" fmla="*/ 373630 h 447958"/>
                <a:gd name="connsiteX4" fmla="*/ 0 w 199897"/>
                <a:gd name="connsiteY4" fmla="*/ 116419 h 447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897" h="447958">
                  <a:moveTo>
                    <a:pt x="0" y="116419"/>
                  </a:moveTo>
                  <a:cubicBezTo>
                    <a:pt x="80944" y="80133"/>
                    <a:pt x="128397" y="-9744"/>
                    <a:pt x="162449" y="863"/>
                  </a:cubicBezTo>
                  <a:cubicBezTo>
                    <a:pt x="102718" y="87716"/>
                    <a:pt x="208781" y="238211"/>
                    <a:pt x="199292" y="331763"/>
                  </a:cubicBezTo>
                  <a:cubicBezTo>
                    <a:pt x="179754" y="550595"/>
                    <a:pt x="94903" y="397634"/>
                    <a:pt x="92111" y="373630"/>
                  </a:cubicBezTo>
                  <a:cubicBezTo>
                    <a:pt x="73131" y="305198"/>
                    <a:pt x="201525" y="184851"/>
                    <a:pt x="0" y="116419"/>
                  </a:cubicBezTo>
                  <a:close/>
                </a:path>
              </a:pathLst>
            </a:cu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3" name="Rectangle 78">
              <a:extLst>
                <a:ext uri="{FF2B5EF4-FFF2-40B4-BE49-F238E27FC236}">
                  <a16:creationId xmlns:a16="http://schemas.microsoft.com/office/drawing/2014/main" id="{065254CB-F6E2-E99C-2E2C-85D6138A451E}"/>
                </a:ext>
              </a:extLst>
            </p:cNvPr>
            <p:cNvSpPr/>
            <p:nvPr/>
          </p:nvSpPr>
          <p:spPr bwMode="auto">
            <a:xfrm>
              <a:off x="15661970" y="3121200"/>
              <a:ext cx="426416" cy="673625"/>
            </a:xfrm>
            <a:custGeom>
              <a:avLst/>
              <a:gdLst>
                <a:gd name="connsiteX0" fmla="*/ 0 w 213726"/>
                <a:gd name="connsiteY0" fmla="*/ 0 h 831048"/>
                <a:gd name="connsiteX1" fmla="*/ 213726 w 213726"/>
                <a:gd name="connsiteY1" fmla="*/ 0 h 831048"/>
                <a:gd name="connsiteX2" fmla="*/ 213726 w 213726"/>
                <a:gd name="connsiteY2" fmla="*/ 831048 h 831048"/>
                <a:gd name="connsiteX3" fmla="*/ 0 w 213726"/>
                <a:gd name="connsiteY3" fmla="*/ 831048 h 831048"/>
                <a:gd name="connsiteX4" fmla="*/ 0 w 213726"/>
                <a:gd name="connsiteY4" fmla="*/ 0 h 831048"/>
                <a:gd name="connsiteX0" fmla="*/ 0 w 213726"/>
                <a:gd name="connsiteY0" fmla="*/ 48567 h 879615"/>
                <a:gd name="connsiteX1" fmla="*/ 150086 w 213726"/>
                <a:gd name="connsiteY1" fmla="*/ 0 h 879615"/>
                <a:gd name="connsiteX2" fmla="*/ 213726 w 213726"/>
                <a:gd name="connsiteY2" fmla="*/ 879615 h 879615"/>
                <a:gd name="connsiteX3" fmla="*/ 0 w 213726"/>
                <a:gd name="connsiteY3" fmla="*/ 879615 h 879615"/>
                <a:gd name="connsiteX4" fmla="*/ 0 w 213726"/>
                <a:gd name="connsiteY4" fmla="*/ 48567 h 879615"/>
                <a:gd name="connsiteX0" fmla="*/ 0 w 227124"/>
                <a:gd name="connsiteY0" fmla="*/ 75362 h 879615"/>
                <a:gd name="connsiteX1" fmla="*/ 163484 w 227124"/>
                <a:gd name="connsiteY1" fmla="*/ 0 h 879615"/>
                <a:gd name="connsiteX2" fmla="*/ 227124 w 227124"/>
                <a:gd name="connsiteY2" fmla="*/ 879615 h 879615"/>
                <a:gd name="connsiteX3" fmla="*/ 13398 w 227124"/>
                <a:gd name="connsiteY3" fmla="*/ 879615 h 879615"/>
                <a:gd name="connsiteX4" fmla="*/ 0 w 227124"/>
                <a:gd name="connsiteY4" fmla="*/ 75362 h 879615"/>
                <a:gd name="connsiteX0" fmla="*/ 0 w 443164"/>
                <a:gd name="connsiteY0" fmla="*/ 75362 h 879615"/>
                <a:gd name="connsiteX1" fmla="*/ 163484 w 443164"/>
                <a:gd name="connsiteY1" fmla="*/ 0 h 879615"/>
                <a:gd name="connsiteX2" fmla="*/ 443164 w 443164"/>
                <a:gd name="connsiteY2" fmla="*/ 800902 h 879615"/>
                <a:gd name="connsiteX3" fmla="*/ 13398 w 443164"/>
                <a:gd name="connsiteY3" fmla="*/ 879615 h 879615"/>
                <a:gd name="connsiteX4" fmla="*/ 0 w 443164"/>
                <a:gd name="connsiteY4" fmla="*/ 75362 h 879615"/>
                <a:gd name="connsiteX0" fmla="*/ 0 w 443164"/>
                <a:gd name="connsiteY0" fmla="*/ 75362 h 861193"/>
                <a:gd name="connsiteX1" fmla="*/ 163484 w 443164"/>
                <a:gd name="connsiteY1" fmla="*/ 0 h 861193"/>
                <a:gd name="connsiteX2" fmla="*/ 443164 w 443164"/>
                <a:gd name="connsiteY2" fmla="*/ 800902 h 861193"/>
                <a:gd name="connsiteX3" fmla="*/ 288053 w 443164"/>
                <a:gd name="connsiteY3" fmla="*/ 861193 h 861193"/>
                <a:gd name="connsiteX4" fmla="*/ 0 w 443164"/>
                <a:gd name="connsiteY4" fmla="*/ 75362 h 861193"/>
                <a:gd name="connsiteX0" fmla="*/ 0 w 443164"/>
                <a:gd name="connsiteY0" fmla="*/ 75362 h 842771"/>
                <a:gd name="connsiteX1" fmla="*/ 163484 w 443164"/>
                <a:gd name="connsiteY1" fmla="*/ 0 h 842771"/>
                <a:gd name="connsiteX2" fmla="*/ 443164 w 443164"/>
                <a:gd name="connsiteY2" fmla="*/ 800902 h 842771"/>
                <a:gd name="connsiteX3" fmla="*/ 341645 w 443164"/>
                <a:gd name="connsiteY3" fmla="*/ 842771 h 842771"/>
                <a:gd name="connsiteX4" fmla="*/ 0 w 443164"/>
                <a:gd name="connsiteY4" fmla="*/ 75362 h 842771"/>
                <a:gd name="connsiteX0" fmla="*/ 0 w 443164"/>
                <a:gd name="connsiteY0" fmla="*/ 75362 h 842771"/>
                <a:gd name="connsiteX1" fmla="*/ 163484 w 443164"/>
                <a:gd name="connsiteY1" fmla="*/ 0 h 842771"/>
                <a:gd name="connsiteX2" fmla="*/ 443164 w 443164"/>
                <a:gd name="connsiteY2" fmla="*/ 800902 h 842771"/>
                <a:gd name="connsiteX3" fmla="*/ 341645 w 443164"/>
                <a:gd name="connsiteY3" fmla="*/ 842771 h 842771"/>
                <a:gd name="connsiteX4" fmla="*/ 0 w 443164"/>
                <a:gd name="connsiteY4" fmla="*/ 75362 h 842771"/>
                <a:gd name="connsiteX0" fmla="*/ 0 w 443164"/>
                <a:gd name="connsiteY0" fmla="*/ 75362 h 842771"/>
                <a:gd name="connsiteX1" fmla="*/ 163484 w 443164"/>
                <a:gd name="connsiteY1" fmla="*/ 0 h 842771"/>
                <a:gd name="connsiteX2" fmla="*/ 443164 w 443164"/>
                <a:gd name="connsiteY2" fmla="*/ 800902 h 842771"/>
                <a:gd name="connsiteX3" fmla="*/ 341645 w 443164"/>
                <a:gd name="connsiteY3" fmla="*/ 842771 h 842771"/>
                <a:gd name="connsiteX4" fmla="*/ 0 w 443164"/>
                <a:gd name="connsiteY4" fmla="*/ 75362 h 842771"/>
                <a:gd name="connsiteX0" fmla="*/ 0 w 443164"/>
                <a:gd name="connsiteY0" fmla="*/ 50242 h 817651"/>
                <a:gd name="connsiteX1" fmla="*/ 113242 w 443164"/>
                <a:gd name="connsiteY1" fmla="*/ 0 h 817651"/>
                <a:gd name="connsiteX2" fmla="*/ 443164 w 443164"/>
                <a:gd name="connsiteY2" fmla="*/ 775782 h 817651"/>
                <a:gd name="connsiteX3" fmla="*/ 341645 w 443164"/>
                <a:gd name="connsiteY3" fmla="*/ 817651 h 817651"/>
                <a:gd name="connsiteX4" fmla="*/ 0 w 443164"/>
                <a:gd name="connsiteY4" fmla="*/ 50242 h 817651"/>
                <a:gd name="connsiteX0" fmla="*/ 0 w 443164"/>
                <a:gd name="connsiteY0" fmla="*/ 50242 h 817651"/>
                <a:gd name="connsiteX1" fmla="*/ 113242 w 443164"/>
                <a:gd name="connsiteY1" fmla="*/ 0 h 817651"/>
                <a:gd name="connsiteX2" fmla="*/ 443164 w 443164"/>
                <a:gd name="connsiteY2" fmla="*/ 775782 h 817651"/>
                <a:gd name="connsiteX3" fmla="*/ 341645 w 443164"/>
                <a:gd name="connsiteY3" fmla="*/ 817651 h 817651"/>
                <a:gd name="connsiteX4" fmla="*/ 0 w 443164"/>
                <a:gd name="connsiteY4" fmla="*/ 50242 h 817651"/>
                <a:gd name="connsiteX0" fmla="*/ 0 w 443164"/>
                <a:gd name="connsiteY0" fmla="*/ 50242 h 817651"/>
                <a:gd name="connsiteX1" fmla="*/ 113242 w 443164"/>
                <a:gd name="connsiteY1" fmla="*/ 0 h 817651"/>
                <a:gd name="connsiteX2" fmla="*/ 443164 w 443164"/>
                <a:gd name="connsiteY2" fmla="*/ 775782 h 817651"/>
                <a:gd name="connsiteX3" fmla="*/ 341645 w 443164"/>
                <a:gd name="connsiteY3" fmla="*/ 817651 h 817651"/>
                <a:gd name="connsiteX4" fmla="*/ 0 w 443164"/>
                <a:gd name="connsiteY4" fmla="*/ 50242 h 817651"/>
                <a:gd name="connsiteX0" fmla="*/ 0 w 441489"/>
                <a:gd name="connsiteY0" fmla="*/ 50242 h 817651"/>
                <a:gd name="connsiteX1" fmla="*/ 113242 w 441489"/>
                <a:gd name="connsiteY1" fmla="*/ 0 h 817651"/>
                <a:gd name="connsiteX2" fmla="*/ 441489 w 441489"/>
                <a:gd name="connsiteY2" fmla="*/ 752335 h 817651"/>
                <a:gd name="connsiteX3" fmla="*/ 341645 w 441489"/>
                <a:gd name="connsiteY3" fmla="*/ 817651 h 817651"/>
                <a:gd name="connsiteX4" fmla="*/ 0 w 441489"/>
                <a:gd name="connsiteY4" fmla="*/ 50242 h 817651"/>
                <a:gd name="connsiteX0" fmla="*/ 0 w 441489"/>
                <a:gd name="connsiteY0" fmla="*/ 50242 h 829374"/>
                <a:gd name="connsiteX1" fmla="*/ 113242 w 441489"/>
                <a:gd name="connsiteY1" fmla="*/ 0 h 829374"/>
                <a:gd name="connsiteX2" fmla="*/ 441489 w 441489"/>
                <a:gd name="connsiteY2" fmla="*/ 752335 h 829374"/>
                <a:gd name="connsiteX3" fmla="*/ 350019 w 441489"/>
                <a:gd name="connsiteY3" fmla="*/ 829374 h 829374"/>
                <a:gd name="connsiteX4" fmla="*/ 0 w 441489"/>
                <a:gd name="connsiteY4" fmla="*/ 50242 h 829374"/>
                <a:gd name="connsiteX0" fmla="*/ 0 w 446513"/>
                <a:gd name="connsiteY0" fmla="*/ 267956 h 829374"/>
                <a:gd name="connsiteX1" fmla="*/ 118266 w 446513"/>
                <a:gd name="connsiteY1" fmla="*/ 0 h 829374"/>
                <a:gd name="connsiteX2" fmla="*/ 446513 w 446513"/>
                <a:gd name="connsiteY2" fmla="*/ 752335 h 829374"/>
                <a:gd name="connsiteX3" fmla="*/ 355043 w 446513"/>
                <a:gd name="connsiteY3" fmla="*/ 829374 h 829374"/>
                <a:gd name="connsiteX4" fmla="*/ 0 w 446513"/>
                <a:gd name="connsiteY4" fmla="*/ 267956 h 829374"/>
                <a:gd name="connsiteX0" fmla="*/ 0 w 446513"/>
                <a:gd name="connsiteY0" fmla="*/ 112207 h 673625"/>
                <a:gd name="connsiteX1" fmla="*/ 83097 w 446513"/>
                <a:gd name="connsiteY1" fmla="*/ 0 h 673625"/>
                <a:gd name="connsiteX2" fmla="*/ 446513 w 446513"/>
                <a:gd name="connsiteY2" fmla="*/ 596586 h 673625"/>
                <a:gd name="connsiteX3" fmla="*/ 355043 w 446513"/>
                <a:gd name="connsiteY3" fmla="*/ 673625 h 673625"/>
                <a:gd name="connsiteX4" fmla="*/ 0 w 446513"/>
                <a:gd name="connsiteY4" fmla="*/ 112207 h 673625"/>
                <a:gd name="connsiteX0" fmla="*/ 0 w 426416"/>
                <a:gd name="connsiteY0" fmla="*/ 88760 h 673625"/>
                <a:gd name="connsiteX1" fmla="*/ 63000 w 426416"/>
                <a:gd name="connsiteY1" fmla="*/ 0 h 673625"/>
                <a:gd name="connsiteX2" fmla="*/ 426416 w 426416"/>
                <a:gd name="connsiteY2" fmla="*/ 596586 h 673625"/>
                <a:gd name="connsiteX3" fmla="*/ 334946 w 426416"/>
                <a:gd name="connsiteY3" fmla="*/ 673625 h 673625"/>
                <a:gd name="connsiteX4" fmla="*/ 0 w 426416"/>
                <a:gd name="connsiteY4" fmla="*/ 88760 h 673625"/>
                <a:gd name="connsiteX0" fmla="*/ 0 w 426416"/>
                <a:gd name="connsiteY0" fmla="*/ 88760 h 673625"/>
                <a:gd name="connsiteX1" fmla="*/ 63000 w 426416"/>
                <a:gd name="connsiteY1" fmla="*/ 0 h 673625"/>
                <a:gd name="connsiteX2" fmla="*/ 426416 w 426416"/>
                <a:gd name="connsiteY2" fmla="*/ 596586 h 673625"/>
                <a:gd name="connsiteX3" fmla="*/ 334946 w 426416"/>
                <a:gd name="connsiteY3" fmla="*/ 673625 h 673625"/>
                <a:gd name="connsiteX4" fmla="*/ 0 w 426416"/>
                <a:gd name="connsiteY4" fmla="*/ 88760 h 673625"/>
                <a:gd name="connsiteX0" fmla="*/ 0 w 426416"/>
                <a:gd name="connsiteY0" fmla="*/ 88760 h 673625"/>
                <a:gd name="connsiteX1" fmla="*/ 63000 w 426416"/>
                <a:gd name="connsiteY1" fmla="*/ 0 h 673625"/>
                <a:gd name="connsiteX2" fmla="*/ 426416 w 426416"/>
                <a:gd name="connsiteY2" fmla="*/ 596586 h 673625"/>
                <a:gd name="connsiteX3" fmla="*/ 334946 w 426416"/>
                <a:gd name="connsiteY3" fmla="*/ 673625 h 673625"/>
                <a:gd name="connsiteX4" fmla="*/ 0 w 426416"/>
                <a:gd name="connsiteY4" fmla="*/ 88760 h 673625"/>
                <a:gd name="connsiteX0" fmla="*/ 0 w 426416"/>
                <a:gd name="connsiteY0" fmla="*/ 88760 h 673625"/>
                <a:gd name="connsiteX1" fmla="*/ 63000 w 426416"/>
                <a:gd name="connsiteY1" fmla="*/ 0 h 673625"/>
                <a:gd name="connsiteX2" fmla="*/ 426416 w 426416"/>
                <a:gd name="connsiteY2" fmla="*/ 596586 h 673625"/>
                <a:gd name="connsiteX3" fmla="*/ 334946 w 426416"/>
                <a:gd name="connsiteY3" fmla="*/ 673625 h 673625"/>
                <a:gd name="connsiteX4" fmla="*/ 0 w 426416"/>
                <a:gd name="connsiteY4" fmla="*/ 88760 h 673625"/>
                <a:gd name="connsiteX0" fmla="*/ 0 w 426416"/>
                <a:gd name="connsiteY0" fmla="*/ 88760 h 673625"/>
                <a:gd name="connsiteX1" fmla="*/ 63000 w 426416"/>
                <a:gd name="connsiteY1" fmla="*/ 0 h 673625"/>
                <a:gd name="connsiteX2" fmla="*/ 426416 w 426416"/>
                <a:gd name="connsiteY2" fmla="*/ 596586 h 673625"/>
                <a:gd name="connsiteX3" fmla="*/ 334946 w 426416"/>
                <a:gd name="connsiteY3" fmla="*/ 673625 h 673625"/>
                <a:gd name="connsiteX4" fmla="*/ 0 w 426416"/>
                <a:gd name="connsiteY4" fmla="*/ 88760 h 673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416" h="673625">
                  <a:moveTo>
                    <a:pt x="0" y="88760"/>
                  </a:moveTo>
                  <a:lnTo>
                    <a:pt x="63000" y="0"/>
                  </a:lnTo>
                  <a:cubicBezTo>
                    <a:pt x="214842" y="174858"/>
                    <a:pt x="353286" y="384884"/>
                    <a:pt x="426416" y="596586"/>
                  </a:cubicBezTo>
                  <a:lnTo>
                    <a:pt x="334946" y="673625"/>
                  </a:lnTo>
                  <a:cubicBezTo>
                    <a:pt x="348343" y="509932"/>
                    <a:pt x="205992" y="284273"/>
                    <a:pt x="0" y="88760"/>
                  </a:cubicBezTo>
                  <a:close/>
                </a:path>
              </a:pathLst>
            </a:cu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4" name="Rectangle 77">
              <a:extLst>
                <a:ext uri="{FF2B5EF4-FFF2-40B4-BE49-F238E27FC236}">
                  <a16:creationId xmlns:a16="http://schemas.microsoft.com/office/drawing/2014/main" id="{B5F3695C-4AAC-034B-A285-69D19CDF0CBD}"/>
                </a:ext>
              </a:extLst>
            </p:cNvPr>
            <p:cNvSpPr/>
            <p:nvPr/>
          </p:nvSpPr>
          <p:spPr bwMode="auto">
            <a:xfrm rot="9467540">
              <a:off x="16054705" y="3317313"/>
              <a:ext cx="364808" cy="288263"/>
            </a:xfrm>
            <a:custGeom>
              <a:avLst/>
              <a:gdLst>
                <a:gd name="connsiteX0" fmla="*/ 0 w 174171"/>
                <a:gd name="connsiteY0" fmla="*/ 0 h 392864"/>
                <a:gd name="connsiteX1" fmla="*/ 174171 w 174171"/>
                <a:gd name="connsiteY1" fmla="*/ 0 h 392864"/>
                <a:gd name="connsiteX2" fmla="*/ 174171 w 174171"/>
                <a:gd name="connsiteY2" fmla="*/ 392864 h 392864"/>
                <a:gd name="connsiteX3" fmla="*/ 0 w 174171"/>
                <a:gd name="connsiteY3" fmla="*/ 392864 h 392864"/>
                <a:gd name="connsiteX4" fmla="*/ 0 w 174171"/>
                <a:gd name="connsiteY4" fmla="*/ 0 h 392864"/>
                <a:gd name="connsiteX0" fmla="*/ 0 w 246184"/>
                <a:gd name="connsiteY0" fmla="*/ 25120 h 392864"/>
                <a:gd name="connsiteX1" fmla="*/ 246184 w 246184"/>
                <a:gd name="connsiteY1" fmla="*/ 0 h 392864"/>
                <a:gd name="connsiteX2" fmla="*/ 246184 w 246184"/>
                <a:gd name="connsiteY2" fmla="*/ 392864 h 392864"/>
                <a:gd name="connsiteX3" fmla="*/ 72013 w 246184"/>
                <a:gd name="connsiteY3" fmla="*/ 392864 h 392864"/>
                <a:gd name="connsiteX4" fmla="*/ 0 w 246184"/>
                <a:gd name="connsiteY4" fmla="*/ 25120 h 392864"/>
                <a:gd name="connsiteX0" fmla="*/ 0 w 246184"/>
                <a:gd name="connsiteY0" fmla="*/ 8373 h 376117"/>
                <a:gd name="connsiteX1" fmla="*/ 202642 w 246184"/>
                <a:gd name="connsiteY1" fmla="*/ 0 h 376117"/>
                <a:gd name="connsiteX2" fmla="*/ 246184 w 246184"/>
                <a:gd name="connsiteY2" fmla="*/ 376117 h 376117"/>
                <a:gd name="connsiteX3" fmla="*/ 72013 w 246184"/>
                <a:gd name="connsiteY3" fmla="*/ 376117 h 376117"/>
                <a:gd name="connsiteX4" fmla="*/ 0 w 246184"/>
                <a:gd name="connsiteY4" fmla="*/ 8373 h 376117"/>
                <a:gd name="connsiteX0" fmla="*/ 0 w 264606"/>
                <a:gd name="connsiteY0" fmla="*/ 8373 h 376117"/>
                <a:gd name="connsiteX1" fmla="*/ 202642 w 264606"/>
                <a:gd name="connsiteY1" fmla="*/ 0 h 376117"/>
                <a:gd name="connsiteX2" fmla="*/ 264606 w 264606"/>
                <a:gd name="connsiteY2" fmla="*/ 265585 h 376117"/>
                <a:gd name="connsiteX3" fmla="*/ 72013 w 264606"/>
                <a:gd name="connsiteY3" fmla="*/ 376117 h 376117"/>
                <a:gd name="connsiteX4" fmla="*/ 0 w 264606"/>
                <a:gd name="connsiteY4" fmla="*/ 8373 h 376117"/>
                <a:gd name="connsiteX0" fmla="*/ 0 w 264606"/>
                <a:gd name="connsiteY0" fmla="*/ 8373 h 376117"/>
                <a:gd name="connsiteX1" fmla="*/ 202642 w 264606"/>
                <a:gd name="connsiteY1" fmla="*/ 0 h 376117"/>
                <a:gd name="connsiteX2" fmla="*/ 264606 w 264606"/>
                <a:gd name="connsiteY2" fmla="*/ 265585 h 376117"/>
                <a:gd name="connsiteX3" fmla="*/ 72013 w 264606"/>
                <a:gd name="connsiteY3" fmla="*/ 376117 h 376117"/>
                <a:gd name="connsiteX4" fmla="*/ 0 w 264606"/>
                <a:gd name="connsiteY4" fmla="*/ 8373 h 376117"/>
                <a:gd name="connsiteX0" fmla="*/ 0 w 252883"/>
                <a:gd name="connsiteY0" fmla="*/ 8373 h 376117"/>
                <a:gd name="connsiteX1" fmla="*/ 202642 w 252883"/>
                <a:gd name="connsiteY1" fmla="*/ 0 h 376117"/>
                <a:gd name="connsiteX2" fmla="*/ 252883 w 252883"/>
                <a:gd name="connsiteY2" fmla="*/ 272284 h 376117"/>
                <a:gd name="connsiteX3" fmla="*/ 72013 w 252883"/>
                <a:gd name="connsiteY3" fmla="*/ 376117 h 376117"/>
                <a:gd name="connsiteX4" fmla="*/ 0 w 252883"/>
                <a:gd name="connsiteY4" fmla="*/ 8373 h 376117"/>
                <a:gd name="connsiteX0" fmla="*/ 0 w 252883"/>
                <a:gd name="connsiteY0" fmla="*/ 8373 h 361044"/>
                <a:gd name="connsiteX1" fmla="*/ 202642 w 252883"/>
                <a:gd name="connsiteY1" fmla="*/ 0 h 361044"/>
                <a:gd name="connsiteX2" fmla="*/ 252883 w 252883"/>
                <a:gd name="connsiteY2" fmla="*/ 272284 h 361044"/>
                <a:gd name="connsiteX3" fmla="*/ 128954 w 252883"/>
                <a:gd name="connsiteY3" fmla="*/ 361044 h 361044"/>
                <a:gd name="connsiteX4" fmla="*/ 0 w 252883"/>
                <a:gd name="connsiteY4" fmla="*/ 8373 h 361044"/>
                <a:gd name="connsiteX0" fmla="*/ 0 w 252883"/>
                <a:gd name="connsiteY0" fmla="*/ 8373 h 389076"/>
                <a:gd name="connsiteX1" fmla="*/ 202642 w 252883"/>
                <a:gd name="connsiteY1" fmla="*/ 0 h 389076"/>
                <a:gd name="connsiteX2" fmla="*/ 252883 w 252883"/>
                <a:gd name="connsiteY2" fmla="*/ 272284 h 389076"/>
                <a:gd name="connsiteX3" fmla="*/ 128954 w 252883"/>
                <a:gd name="connsiteY3" fmla="*/ 361044 h 389076"/>
                <a:gd name="connsiteX4" fmla="*/ 0 w 252883"/>
                <a:gd name="connsiteY4" fmla="*/ 8373 h 389076"/>
                <a:gd name="connsiteX0" fmla="*/ 0 w 252883"/>
                <a:gd name="connsiteY0" fmla="*/ 8373 h 410879"/>
                <a:gd name="connsiteX1" fmla="*/ 202642 w 252883"/>
                <a:gd name="connsiteY1" fmla="*/ 0 h 410879"/>
                <a:gd name="connsiteX2" fmla="*/ 252883 w 252883"/>
                <a:gd name="connsiteY2" fmla="*/ 272284 h 410879"/>
                <a:gd name="connsiteX3" fmla="*/ 128954 w 252883"/>
                <a:gd name="connsiteY3" fmla="*/ 361044 h 410879"/>
                <a:gd name="connsiteX4" fmla="*/ 0 w 252883"/>
                <a:gd name="connsiteY4" fmla="*/ 8373 h 410879"/>
                <a:gd name="connsiteX0" fmla="*/ 0 w 252883"/>
                <a:gd name="connsiteY0" fmla="*/ 8373 h 400839"/>
                <a:gd name="connsiteX1" fmla="*/ 202642 w 252883"/>
                <a:gd name="connsiteY1" fmla="*/ 0 h 400839"/>
                <a:gd name="connsiteX2" fmla="*/ 252883 w 252883"/>
                <a:gd name="connsiteY2" fmla="*/ 272284 h 400839"/>
                <a:gd name="connsiteX3" fmla="*/ 132304 w 252883"/>
                <a:gd name="connsiteY3" fmla="*/ 339272 h 400839"/>
                <a:gd name="connsiteX4" fmla="*/ 0 w 252883"/>
                <a:gd name="connsiteY4" fmla="*/ 8373 h 400839"/>
                <a:gd name="connsiteX0" fmla="*/ 0 w 252883"/>
                <a:gd name="connsiteY0" fmla="*/ 17860 h 410326"/>
                <a:gd name="connsiteX1" fmla="*/ 202642 w 252883"/>
                <a:gd name="connsiteY1" fmla="*/ 9487 h 410326"/>
                <a:gd name="connsiteX2" fmla="*/ 252883 w 252883"/>
                <a:gd name="connsiteY2" fmla="*/ 281771 h 410326"/>
                <a:gd name="connsiteX3" fmla="*/ 132304 w 252883"/>
                <a:gd name="connsiteY3" fmla="*/ 348759 h 410326"/>
                <a:gd name="connsiteX4" fmla="*/ 0 w 252883"/>
                <a:gd name="connsiteY4" fmla="*/ 17860 h 410326"/>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8411"/>
                <a:gd name="connsiteX1" fmla="*/ 202642 w 252883"/>
                <a:gd name="connsiteY1" fmla="*/ 13551 h 418411"/>
                <a:gd name="connsiteX2" fmla="*/ 252883 w 252883"/>
                <a:gd name="connsiteY2" fmla="*/ 285835 h 418411"/>
                <a:gd name="connsiteX3" fmla="*/ 132304 w 252883"/>
                <a:gd name="connsiteY3" fmla="*/ 352823 h 418411"/>
                <a:gd name="connsiteX4" fmla="*/ 0 w 252883"/>
                <a:gd name="connsiteY4" fmla="*/ 21924 h 418411"/>
                <a:gd name="connsiteX0" fmla="*/ 0 w 252883"/>
                <a:gd name="connsiteY0" fmla="*/ 21924 h 411037"/>
                <a:gd name="connsiteX1" fmla="*/ 202642 w 252883"/>
                <a:gd name="connsiteY1" fmla="*/ 13551 h 411037"/>
                <a:gd name="connsiteX2" fmla="*/ 252883 w 252883"/>
                <a:gd name="connsiteY2" fmla="*/ 285835 h 411037"/>
                <a:gd name="connsiteX3" fmla="*/ 132304 w 252883"/>
                <a:gd name="connsiteY3" fmla="*/ 352823 h 411037"/>
                <a:gd name="connsiteX4" fmla="*/ 0 w 252883"/>
                <a:gd name="connsiteY4" fmla="*/ 21924 h 411037"/>
                <a:gd name="connsiteX0" fmla="*/ 0 w 252883"/>
                <a:gd name="connsiteY0" fmla="*/ 21924 h 404877"/>
                <a:gd name="connsiteX1" fmla="*/ 202642 w 252883"/>
                <a:gd name="connsiteY1" fmla="*/ 13551 h 404877"/>
                <a:gd name="connsiteX2" fmla="*/ 252883 w 252883"/>
                <a:gd name="connsiteY2" fmla="*/ 285835 h 404877"/>
                <a:gd name="connsiteX3" fmla="*/ 132304 w 252883"/>
                <a:gd name="connsiteY3" fmla="*/ 352823 h 404877"/>
                <a:gd name="connsiteX4" fmla="*/ 0 w 252883"/>
                <a:gd name="connsiteY4" fmla="*/ 21924 h 404877"/>
                <a:gd name="connsiteX0" fmla="*/ 0 w 252883"/>
                <a:gd name="connsiteY0" fmla="*/ 21924 h 411727"/>
                <a:gd name="connsiteX1" fmla="*/ 202642 w 252883"/>
                <a:gd name="connsiteY1" fmla="*/ 13551 h 411727"/>
                <a:gd name="connsiteX2" fmla="*/ 252883 w 252883"/>
                <a:gd name="connsiteY2" fmla="*/ 285835 h 411727"/>
                <a:gd name="connsiteX3" fmla="*/ 132304 w 252883"/>
                <a:gd name="connsiteY3" fmla="*/ 352823 h 411727"/>
                <a:gd name="connsiteX4" fmla="*/ 0 w 252883"/>
                <a:gd name="connsiteY4" fmla="*/ 21924 h 411727"/>
                <a:gd name="connsiteX0" fmla="*/ 0 w 252892"/>
                <a:gd name="connsiteY0" fmla="*/ 21924 h 411727"/>
                <a:gd name="connsiteX1" fmla="*/ 202642 w 252892"/>
                <a:gd name="connsiteY1" fmla="*/ 13551 h 411727"/>
                <a:gd name="connsiteX2" fmla="*/ 252883 w 252892"/>
                <a:gd name="connsiteY2" fmla="*/ 285835 h 411727"/>
                <a:gd name="connsiteX3" fmla="*/ 132304 w 252892"/>
                <a:gd name="connsiteY3" fmla="*/ 352823 h 411727"/>
                <a:gd name="connsiteX4" fmla="*/ 0 w 252892"/>
                <a:gd name="connsiteY4" fmla="*/ 21924 h 411727"/>
                <a:gd name="connsiteX0" fmla="*/ 0 w 253478"/>
                <a:gd name="connsiteY0" fmla="*/ 21924 h 411727"/>
                <a:gd name="connsiteX1" fmla="*/ 202642 w 253478"/>
                <a:gd name="connsiteY1" fmla="*/ 13551 h 411727"/>
                <a:gd name="connsiteX2" fmla="*/ 252883 w 253478"/>
                <a:gd name="connsiteY2" fmla="*/ 285835 h 411727"/>
                <a:gd name="connsiteX3" fmla="*/ 132304 w 253478"/>
                <a:gd name="connsiteY3" fmla="*/ 352823 h 411727"/>
                <a:gd name="connsiteX4" fmla="*/ 0 w 253478"/>
                <a:gd name="connsiteY4" fmla="*/ 21924 h 411727"/>
                <a:gd name="connsiteX0" fmla="*/ 0 w 253365"/>
                <a:gd name="connsiteY0" fmla="*/ 21924 h 411727"/>
                <a:gd name="connsiteX1" fmla="*/ 202642 w 253365"/>
                <a:gd name="connsiteY1" fmla="*/ 13551 h 411727"/>
                <a:gd name="connsiteX2" fmla="*/ 252883 w 253365"/>
                <a:gd name="connsiteY2" fmla="*/ 285835 h 411727"/>
                <a:gd name="connsiteX3" fmla="*/ 132304 w 253365"/>
                <a:gd name="connsiteY3" fmla="*/ 352823 h 411727"/>
                <a:gd name="connsiteX4" fmla="*/ 0 w 253365"/>
                <a:gd name="connsiteY4" fmla="*/ 21924 h 411727"/>
                <a:gd name="connsiteX0" fmla="*/ 0 w 253423"/>
                <a:gd name="connsiteY0" fmla="*/ 21924 h 411727"/>
                <a:gd name="connsiteX1" fmla="*/ 202642 w 253423"/>
                <a:gd name="connsiteY1" fmla="*/ 13551 h 411727"/>
                <a:gd name="connsiteX2" fmla="*/ 252883 w 253423"/>
                <a:gd name="connsiteY2" fmla="*/ 285835 h 411727"/>
                <a:gd name="connsiteX3" fmla="*/ 132304 w 253423"/>
                <a:gd name="connsiteY3" fmla="*/ 352823 h 411727"/>
                <a:gd name="connsiteX4" fmla="*/ 0 w 253423"/>
                <a:gd name="connsiteY4" fmla="*/ 21924 h 411727"/>
                <a:gd name="connsiteX0" fmla="*/ 0 w 266596"/>
                <a:gd name="connsiteY0" fmla="*/ 40405 h 430208"/>
                <a:gd name="connsiteX1" fmla="*/ 266596 w 266596"/>
                <a:gd name="connsiteY1" fmla="*/ 3874 h 430208"/>
                <a:gd name="connsiteX2" fmla="*/ 252883 w 266596"/>
                <a:gd name="connsiteY2" fmla="*/ 304316 h 430208"/>
                <a:gd name="connsiteX3" fmla="*/ 132304 w 266596"/>
                <a:gd name="connsiteY3" fmla="*/ 371304 h 430208"/>
                <a:gd name="connsiteX4" fmla="*/ 0 w 266596"/>
                <a:gd name="connsiteY4" fmla="*/ 40405 h 430208"/>
                <a:gd name="connsiteX0" fmla="*/ 0 w 266596"/>
                <a:gd name="connsiteY0" fmla="*/ 36531 h 426334"/>
                <a:gd name="connsiteX1" fmla="*/ 266596 w 266596"/>
                <a:gd name="connsiteY1" fmla="*/ 0 h 426334"/>
                <a:gd name="connsiteX2" fmla="*/ 252883 w 266596"/>
                <a:gd name="connsiteY2" fmla="*/ 300442 h 426334"/>
                <a:gd name="connsiteX3" fmla="*/ 132304 w 266596"/>
                <a:gd name="connsiteY3" fmla="*/ 367430 h 426334"/>
                <a:gd name="connsiteX4" fmla="*/ 0 w 266596"/>
                <a:gd name="connsiteY4" fmla="*/ 36531 h 426334"/>
                <a:gd name="connsiteX0" fmla="*/ 0 w 278141"/>
                <a:gd name="connsiteY0" fmla="*/ 36531 h 391469"/>
                <a:gd name="connsiteX1" fmla="*/ 266596 w 278141"/>
                <a:gd name="connsiteY1" fmla="*/ 0 h 391469"/>
                <a:gd name="connsiteX2" fmla="*/ 277348 w 278141"/>
                <a:gd name="connsiteY2" fmla="*/ 227221 h 391469"/>
                <a:gd name="connsiteX3" fmla="*/ 132304 w 278141"/>
                <a:gd name="connsiteY3" fmla="*/ 367430 h 391469"/>
                <a:gd name="connsiteX4" fmla="*/ 0 w 278141"/>
                <a:gd name="connsiteY4" fmla="*/ 36531 h 391469"/>
                <a:gd name="connsiteX0" fmla="*/ 0 w 277348"/>
                <a:gd name="connsiteY0" fmla="*/ 36531 h 391469"/>
                <a:gd name="connsiteX1" fmla="*/ 266596 w 277348"/>
                <a:gd name="connsiteY1" fmla="*/ 0 h 391469"/>
                <a:gd name="connsiteX2" fmla="*/ 277348 w 277348"/>
                <a:gd name="connsiteY2" fmla="*/ 227221 h 391469"/>
                <a:gd name="connsiteX3" fmla="*/ 132304 w 277348"/>
                <a:gd name="connsiteY3" fmla="*/ 367430 h 391469"/>
                <a:gd name="connsiteX4" fmla="*/ 0 w 277348"/>
                <a:gd name="connsiteY4" fmla="*/ 36531 h 391469"/>
                <a:gd name="connsiteX0" fmla="*/ 0 w 277348"/>
                <a:gd name="connsiteY0" fmla="*/ 36531 h 391469"/>
                <a:gd name="connsiteX1" fmla="*/ 266596 w 277348"/>
                <a:gd name="connsiteY1" fmla="*/ 0 h 391469"/>
                <a:gd name="connsiteX2" fmla="*/ 277348 w 277348"/>
                <a:gd name="connsiteY2" fmla="*/ 227221 h 391469"/>
                <a:gd name="connsiteX3" fmla="*/ 132304 w 277348"/>
                <a:gd name="connsiteY3" fmla="*/ 367430 h 391469"/>
                <a:gd name="connsiteX4" fmla="*/ 0 w 277348"/>
                <a:gd name="connsiteY4" fmla="*/ 36531 h 391469"/>
                <a:gd name="connsiteX0" fmla="*/ 0 w 277348"/>
                <a:gd name="connsiteY0" fmla="*/ 36531 h 319621"/>
                <a:gd name="connsiteX1" fmla="*/ 266596 w 277348"/>
                <a:gd name="connsiteY1" fmla="*/ 0 h 319621"/>
                <a:gd name="connsiteX2" fmla="*/ 277348 w 277348"/>
                <a:gd name="connsiteY2" fmla="*/ 227221 h 319621"/>
                <a:gd name="connsiteX3" fmla="*/ 168107 w 277348"/>
                <a:gd name="connsiteY3" fmla="*/ 186684 h 319621"/>
                <a:gd name="connsiteX4" fmla="*/ 0 w 277348"/>
                <a:gd name="connsiteY4" fmla="*/ 36531 h 319621"/>
                <a:gd name="connsiteX0" fmla="*/ 0 w 277348"/>
                <a:gd name="connsiteY0" fmla="*/ 36531 h 280601"/>
                <a:gd name="connsiteX1" fmla="*/ 266596 w 277348"/>
                <a:gd name="connsiteY1" fmla="*/ 0 h 280601"/>
                <a:gd name="connsiteX2" fmla="*/ 277348 w 277348"/>
                <a:gd name="connsiteY2" fmla="*/ 227221 h 280601"/>
                <a:gd name="connsiteX3" fmla="*/ 168107 w 277348"/>
                <a:gd name="connsiteY3" fmla="*/ 186684 h 280601"/>
                <a:gd name="connsiteX4" fmla="*/ 0 w 277348"/>
                <a:gd name="connsiteY4" fmla="*/ 36531 h 280601"/>
                <a:gd name="connsiteX0" fmla="*/ 0 w 277348"/>
                <a:gd name="connsiteY0" fmla="*/ 36531 h 288263"/>
                <a:gd name="connsiteX1" fmla="*/ 266596 w 277348"/>
                <a:gd name="connsiteY1" fmla="*/ 0 h 288263"/>
                <a:gd name="connsiteX2" fmla="*/ 277348 w 277348"/>
                <a:gd name="connsiteY2" fmla="*/ 227221 h 288263"/>
                <a:gd name="connsiteX3" fmla="*/ 168107 w 277348"/>
                <a:gd name="connsiteY3" fmla="*/ 186684 h 288263"/>
                <a:gd name="connsiteX4" fmla="*/ 0 w 277348"/>
                <a:gd name="connsiteY4" fmla="*/ 36531 h 288263"/>
                <a:gd name="connsiteX0" fmla="*/ 0 w 277348"/>
                <a:gd name="connsiteY0" fmla="*/ 36531 h 288263"/>
                <a:gd name="connsiteX1" fmla="*/ 266596 w 277348"/>
                <a:gd name="connsiteY1" fmla="*/ 0 h 288263"/>
                <a:gd name="connsiteX2" fmla="*/ 277348 w 277348"/>
                <a:gd name="connsiteY2" fmla="*/ 227221 h 288263"/>
                <a:gd name="connsiteX3" fmla="*/ 168107 w 277348"/>
                <a:gd name="connsiteY3" fmla="*/ 186684 h 288263"/>
                <a:gd name="connsiteX4" fmla="*/ 0 w 277348"/>
                <a:gd name="connsiteY4" fmla="*/ 36531 h 288263"/>
                <a:gd name="connsiteX0" fmla="*/ 0 w 364808"/>
                <a:gd name="connsiteY0" fmla="*/ 11305 h 296934"/>
                <a:gd name="connsiteX1" fmla="*/ 354056 w 364808"/>
                <a:gd name="connsiteY1" fmla="*/ 8671 h 296934"/>
                <a:gd name="connsiteX2" fmla="*/ 364808 w 364808"/>
                <a:gd name="connsiteY2" fmla="*/ 235892 h 296934"/>
                <a:gd name="connsiteX3" fmla="*/ 255567 w 364808"/>
                <a:gd name="connsiteY3" fmla="*/ 195355 h 296934"/>
                <a:gd name="connsiteX4" fmla="*/ 0 w 364808"/>
                <a:gd name="connsiteY4" fmla="*/ 11305 h 296934"/>
                <a:gd name="connsiteX0" fmla="*/ 0 w 364808"/>
                <a:gd name="connsiteY0" fmla="*/ 2634 h 288263"/>
                <a:gd name="connsiteX1" fmla="*/ 354056 w 364808"/>
                <a:gd name="connsiteY1" fmla="*/ 0 h 288263"/>
                <a:gd name="connsiteX2" fmla="*/ 364808 w 364808"/>
                <a:gd name="connsiteY2" fmla="*/ 227221 h 288263"/>
                <a:gd name="connsiteX3" fmla="*/ 255567 w 364808"/>
                <a:gd name="connsiteY3" fmla="*/ 186684 h 288263"/>
                <a:gd name="connsiteX4" fmla="*/ 0 w 364808"/>
                <a:gd name="connsiteY4" fmla="*/ 2634 h 288263"/>
                <a:gd name="connsiteX0" fmla="*/ 0 w 364808"/>
                <a:gd name="connsiteY0" fmla="*/ 2634 h 288263"/>
                <a:gd name="connsiteX1" fmla="*/ 354056 w 364808"/>
                <a:gd name="connsiteY1" fmla="*/ 0 h 288263"/>
                <a:gd name="connsiteX2" fmla="*/ 364808 w 364808"/>
                <a:gd name="connsiteY2" fmla="*/ 227221 h 288263"/>
                <a:gd name="connsiteX3" fmla="*/ 255567 w 364808"/>
                <a:gd name="connsiteY3" fmla="*/ 186684 h 288263"/>
                <a:gd name="connsiteX4" fmla="*/ 0 w 364808"/>
                <a:gd name="connsiteY4" fmla="*/ 2634 h 288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808" h="288263">
                  <a:moveTo>
                    <a:pt x="0" y="2634"/>
                  </a:moveTo>
                  <a:cubicBezTo>
                    <a:pt x="140652" y="10622"/>
                    <a:pt x="255637" y="31855"/>
                    <a:pt x="354056" y="0"/>
                  </a:cubicBezTo>
                  <a:cubicBezTo>
                    <a:pt x="317362" y="83595"/>
                    <a:pt x="364959" y="178698"/>
                    <a:pt x="364808" y="227221"/>
                  </a:cubicBezTo>
                  <a:cubicBezTo>
                    <a:pt x="359579" y="357832"/>
                    <a:pt x="250636" y="247331"/>
                    <a:pt x="255567" y="186684"/>
                  </a:cubicBezTo>
                  <a:cubicBezTo>
                    <a:pt x="268927" y="118792"/>
                    <a:pt x="284682" y="97779"/>
                    <a:pt x="0" y="2634"/>
                  </a:cubicBezTo>
                  <a:close/>
                </a:path>
              </a:pathLst>
            </a:cu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5" name="Rectangle 77">
              <a:extLst>
                <a:ext uri="{FF2B5EF4-FFF2-40B4-BE49-F238E27FC236}">
                  <a16:creationId xmlns:a16="http://schemas.microsoft.com/office/drawing/2014/main" id="{27D2C0E9-7A81-3805-49F3-302C75A4E96B}"/>
                </a:ext>
              </a:extLst>
            </p:cNvPr>
            <p:cNvSpPr/>
            <p:nvPr/>
          </p:nvSpPr>
          <p:spPr bwMode="auto">
            <a:xfrm rot="9900000">
              <a:off x="15736366" y="3567905"/>
              <a:ext cx="206417" cy="367446"/>
            </a:xfrm>
            <a:custGeom>
              <a:avLst/>
              <a:gdLst>
                <a:gd name="connsiteX0" fmla="*/ 0 w 174171"/>
                <a:gd name="connsiteY0" fmla="*/ 0 h 392864"/>
                <a:gd name="connsiteX1" fmla="*/ 174171 w 174171"/>
                <a:gd name="connsiteY1" fmla="*/ 0 h 392864"/>
                <a:gd name="connsiteX2" fmla="*/ 174171 w 174171"/>
                <a:gd name="connsiteY2" fmla="*/ 392864 h 392864"/>
                <a:gd name="connsiteX3" fmla="*/ 0 w 174171"/>
                <a:gd name="connsiteY3" fmla="*/ 392864 h 392864"/>
                <a:gd name="connsiteX4" fmla="*/ 0 w 174171"/>
                <a:gd name="connsiteY4" fmla="*/ 0 h 392864"/>
                <a:gd name="connsiteX0" fmla="*/ 0 w 246184"/>
                <a:gd name="connsiteY0" fmla="*/ 25120 h 392864"/>
                <a:gd name="connsiteX1" fmla="*/ 246184 w 246184"/>
                <a:gd name="connsiteY1" fmla="*/ 0 h 392864"/>
                <a:gd name="connsiteX2" fmla="*/ 246184 w 246184"/>
                <a:gd name="connsiteY2" fmla="*/ 392864 h 392864"/>
                <a:gd name="connsiteX3" fmla="*/ 72013 w 246184"/>
                <a:gd name="connsiteY3" fmla="*/ 392864 h 392864"/>
                <a:gd name="connsiteX4" fmla="*/ 0 w 246184"/>
                <a:gd name="connsiteY4" fmla="*/ 25120 h 392864"/>
                <a:gd name="connsiteX0" fmla="*/ 0 w 246184"/>
                <a:gd name="connsiteY0" fmla="*/ 8373 h 376117"/>
                <a:gd name="connsiteX1" fmla="*/ 202642 w 246184"/>
                <a:gd name="connsiteY1" fmla="*/ 0 h 376117"/>
                <a:gd name="connsiteX2" fmla="*/ 246184 w 246184"/>
                <a:gd name="connsiteY2" fmla="*/ 376117 h 376117"/>
                <a:gd name="connsiteX3" fmla="*/ 72013 w 246184"/>
                <a:gd name="connsiteY3" fmla="*/ 376117 h 376117"/>
                <a:gd name="connsiteX4" fmla="*/ 0 w 246184"/>
                <a:gd name="connsiteY4" fmla="*/ 8373 h 376117"/>
                <a:gd name="connsiteX0" fmla="*/ 0 w 264606"/>
                <a:gd name="connsiteY0" fmla="*/ 8373 h 376117"/>
                <a:gd name="connsiteX1" fmla="*/ 202642 w 264606"/>
                <a:gd name="connsiteY1" fmla="*/ 0 h 376117"/>
                <a:gd name="connsiteX2" fmla="*/ 264606 w 264606"/>
                <a:gd name="connsiteY2" fmla="*/ 265585 h 376117"/>
                <a:gd name="connsiteX3" fmla="*/ 72013 w 264606"/>
                <a:gd name="connsiteY3" fmla="*/ 376117 h 376117"/>
                <a:gd name="connsiteX4" fmla="*/ 0 w 264606"/>
                <a:gd name="connsiteY4" fmla="*/ 8373 h 376117"/>
                <a:gd name="connsiteX0" fmla="*/ 0 w 264606"/>
                <a:gd name="connsiteY0" fmla="*/ 8373 h 376117"/>
                <a:gd name="connsiteX1" fmla="*/ 202642 w 264606"/>
                <a:gd name="connsiteY1" fmla="*/ 0 h 376117"/>
                <a:gd name="connsiteX2" fmla="*/ 264606 w 264606"/>
                <a:gd name="connsiteY2" fmla="*/ 265585 h 376117"/>
                <a:gd name="connsiteX3" fmla="*/ 72013 w 264606"/>
                <a:gd name="connsiteY3" fmla="*/ 376117 h 376117"/>
                <a:gd name="connsiteX4" fmla="*/ 0 w 264606"/>
                <a:gd name="connsiteY4" fmla="*/ 8373 h 376117"/>
                <a:gd name="connsiteX0" fmla="*/ 0 w 252883"/>
                <a:gd name="connsiteY0" fmla="*/ 8373 h 376117"/>
                <a:gd name="connsiteX1" fmla="*/ 202642 w 252883"/>
                <a:gd name="connsiteY1" fmla="*/ 0 h 376117"/>
                <a:gd name="connsiteX2" fmla="*/ 252883 w 252883"/>
                <a:gd name="connsiteY2" fmla="*/ 272284 h 376117"/>
                <a:gd name="connsiteX3" fmla="*/ 72013 w 252883"/>
                <a:gd name="connsiteY3" fmla="*/ 376117 h 376117"/>
                <a:gd name="connsiteX4" fmla="*/ 0 w 252883"/>
                <a:gd name="connsiteY4" fmla="*/ 8373 h 376117"/>
                <a:gd name="connsiteX0" fmla="*/ 0 w 252883"/>
                <a:gd name="connsiteY0" fmla="*/ 8373 h 361044"/>
                <a:gd name="connsiteX1" fmla="*/ 202642 w 252883"/>
                <a:gd name="connsiteY1" fmla="*/ 0 h 361044"/>
                <a:gd name="connsiteX2" fmla="*/ 252883 w 252883"/>
                <a:gd name="connsiteY2" fmla="*/ 272284 h 361044"/>
                <a:gd name="connsiteX3" fmla="*/ 128954 w 252883"/>
                <a:gd name="connsiteY3" fmla="*/ 361044 h 361044"/>
                <a:gd name="connsiteX4" fmla="*/ 0 w 252883"/>
                <a:gd name="connsiteY4" fmla="*/ 8373 h 361044"/>
                <a:gd name="connsiteX0" fmla="*/ 0 w 252883"/>
                <a:gd name="connsiteY0" fmla="*/ 8373 h 389076"/>
                <a:gd name="connsiteX1" fmla="*/ 202642 w 252883"/>
                <a:gd name="connsiteY1" fmla="*/ 0 h 389076"/>
                <a:gd name="connsiteX2" fmla="*/ 252883 w 252883"/>
                <a:gd name="connsiteY2" fmla="*/ 272284 h 389076"/>
                <a:gd name="connsiteX3" fmla="*/ 128954 w 252883"/>
                <a:gd name="connsiteY3" fmla="*/ 361044 h 389076"/>
                <a:gd name="connsiteX4" fmla="*/ 0 w 252883"/>
                <a:gd name="connsiteY4" fmla="*/ 8373 h 389076"/>
                <a:gd name="connsiteX0" fmla="*/ 0 w 252883"/>
                <a:gd name="connsiteY0" fmla="*/ 8373 h 410879"/>
                <a:gd name="connsiteX1" fmla="*/ 202642 w 252883"/>
                <a:gd name="connsiteY1" fmla="*/ 0 h 410879"/>
                <a:gd name="connsiteX2" fmla="*/ 252883 w 252883"/>
                <a:gd name="connsiteY2" fmla="*/ 272284 h 410879"/>
                <a:gd name="connsiteX3" fmla="*/ 128954 w 252883"/>
                <a:gd name="connsiteY3" fmla="*/ 361044 h 410879"/>
                <a:gd name="connsiteX4" fmla="*/ 0 w 252883"/>
                <a:gd name="connsiteY4" fmla="*/ 8373 h 410879"/>
                <a:gd name="connsiteX0" fmla="*/ 0 w 252883"/>
                <a:gd name="connsiteY0" fmla="*/ 8373 h 400839"/>
                <a:gd name="connsiteX1" fmla="*/ 202642 w 252883"/>
                <a:gd name="connsiteY1" fmla="*/ 0 h 400839"/>
                <a:gd name="connsiteX2" fmla="*/ 252883 w 252883"/>
                <a:gd name="connsiteY2" fmla="*/ 272284 h 400839"/>
                <a:gd name="connsiteX3" fmla="*/ 132304 w 252883"/>
                <a:gd name="connsiteY3" fmla="*/ 339272 h 400839"/>
                <a:gd name="connsiteX4" fmla="*/ 0 w 252883"/>
                <a:gd name="connsiteY4" fmla="*/ 8373 h 400839"/>
                <a:gd name="connsiteX0" fmla="*/ 0 w 252883"/>
                <a:gd name="connsiteY0" fmla="*/ 17860 h 410326"/>
                <a:gd name="connsiteX1" fmla="*/ 202642 w 252883"/>
                <a:gd name="connsiteY1" fmla="*/ 9487 h 410326"/>
                <a:gd name="connsiteX2" fmla="*/ 252883 w 252883"/>
                <a:gd name="connsiteY2" fmla="*/ 281771 h 410326"/>
                <a:gd name="connsiteX3" fmla="*/ 132304 w 252883"/>
                <a:gd name="connsiteY3" fmla="*/ 348759 h 410326"/>
                <a:gd name="connsiteX4" fmla="*/ 0 w 252883"/>
                <a:gd name="connsiteY4" fmla="*/ 17860 h 410326"/>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8411"/>
                <a:gd name="connsiteX1" fmla="*/ 202642 w 252883"/>
                <a:gd name="connsiteY1" fmla="*/ 13551 h 418411"/>
                <a:gd name="connsiteX2" fmla="*/ 252883 w 252883"/>
                <a:gd name="connsiteY2" fmla="*/ 285835 h 418411"/>
                <a:gd name="connsiteX3" fmla="*/ 132304 w 252883"/>
                <a:gd name="connsiteY3" fmla="*/ 352823 h 418411"/>
                <a:gd name="connsiteX4" fmla="*/ 0 w 252883"/>
                <a:gd name="connsiteY4" fmla="*/ 21924 h 418411"/>
                <a:gd name="connsiteX0" fmla="*/ 0 w 252883"/>
                <a:gd name="connsiteY0" fmla="*/ 21924 h 411037"/>
                <a:gd name="connsiteX1" fmla="*/ 202642 w 252883"/>
                <a:gd name="connsiteY1" fmla="*/ 13551 h 411037"/>
                <a:gd name="connsiteX2" fmla="*/ 252883 w 252883"/>
                <a:gd name="connsiteY2" fmla="*/ 285835 h 411037"/>
                <a:gd name="connsiteX3" fmla="*/ 132304 w 252883"/>
                <a:gd name="connsiteY3" fmla="*/ 352823 h 411037"/>
                <a:gd name="connsiteX4" fmla="*/ 0 w 252883"/>
                <a:gd name="connsiteY4" fmla="*/ 21924 h 411037"/>
                <a:gd name="connsiteX0" fmla="*/ 0 w 252883"/>
                <a:gd name="connsiteY0" fmla="*/ 21924 h 404877"/>
                <a:gd name="connsiteX1" fmla="*/ 202642 w 252883"/>
                <a:gd name="connsiteY1" fmla="*/ 13551 h 404877"/>
                <a:gd name="connsiteX2" fmla="*/ 252883 w 252883"/>
                <a:gd name="connsiteY2" fmla="*/ 285835 h 404877"/>
                <a:gd name="connsiteX3" fmla="*/ 132304 w 252883"/>
                <a:gd name="connsiteY3" fmla="*/ 352823 h 404877"/>
                <a:gd name="connsiteX4" fmla="*/ 0 w 252883"/>
                <a:gd name="connsiteY4" fmla="*/ 21924 h 404877"/>
                <a:gd name="connsiteX0" fmla="*/ 0 w 252883"/>
                <a:gd name="connsiteY0" fmla="*/ 21924 h 411727"/>
                <a:gd name="connsiteX1" fmla="*/ 202642 w 252883"/>
                <a:gd name="connsiteY1" fmla="*/ 13551 h 411727"/>
                <a:gd name="connsiteX2" fmla="*/ 252883 w 252883"/>
                <a:gd name="connsiteY2" fmla="*/ 285835 h 411727"/>
                <a:gd name="connsiteX3" fmla="*/ 132304 w 252883"/>
                <a:gd name="connsiteY3" fmla="*/ 352823 h 411727"/>
                <a:gd name="connsiteX4" fmla="*/ 0 w 252883"/>
                <a:gd name="connsiteY4" fmla="*/ 21924 h 411727"/>
                <a:gd name="connsiteX0" fmla="*/ 0 w 252892"/>
                <a:gd name="connsiteY0" fmla="*/ 21924 h 411727"/>
                <a:gd name="connsiteX1" fmla="*/ 202642 w 252892"/>
                <a:gd name="connsiteY1" fmla="*/ 13551 h 411727"/>
                <a:gd name="connsiteX2" fmla="*/ 252883 w 252892"/>
                <a:gd name="connsiteY2" fmla="*/ 285835 h 411727"/>
                <a:gd name="connsiteX3" fmla="*/ 132304 w 252892"/>
                <a:gd name="connsiteY3" fmla="*/ 352823 h 411727"/>
                <a:gd name="connsiteX4" fmla="*/ 0 w 252892"/>
                <a:gd name="connsiteY4" fmla="*/ 21924 h 411727"/>
                <a:gd name="connsiteX0" fmla="*/ 0 w 253478"/>
                <a:gd name="connsiteY0" fmla="*/ 21924 h 411727"/>
                <a:gd name="connsiteX1" fmla="*/ 202642 w 253478"/>
                <a:gd name="connsiteY1" fmla="*/ 13551 h 411727"/>
                <a:gd name="connsiteX2" fmla="*/ 252883 w 253478"/>
                <a:gd name="connsiteY2" fmla="*/ 285835 h 411727"/>
                <a:gd name="connsiteX3" fmla="*/ 132304 w 253478"/>
                <a:gd name="connsiteY3" fmla="*/ 352823 h 411727"/>
                <a:gd name="connsiteX4" fmla="*/ 0 w 253478"/>
                <a:gd name="connsiteY4" fmla="*/ 21924 h 411727"/>
                <a:gd name="connsiteX0" fmla="*/ 0 w 253365"/>
                <a:gd name="connsiteY0" fmla="*/ 21924 h 411727"/>
                <a:gd name="connsiteX1" fmla="*/ 202642 w 253365"/>
                <a:gd name="connsiteY1" fmla="*/ 13551 h 411727"/>
                <a:gd name="connsiteX2" fmla="*/ 252883 w 253365"/>
                <a:gd name="connsiteY2" fmla="*/ 285835 h 411727"/>
                <a:gd name="connsiteX3" fmla="*/ 132304 w 253365"/>
                <a:gd name="connsiteY3" fmla="*/ 352823 h 411727"/>
                <a:gd name="connsiteX4" fmla="*/ 0 w 253365"/>
                <a:gd name="connsiteY4" fmla="*/ 21924 h 411727"/>
                <a:gd name="connsiteX0" fmla="*/ 0 w 253423"/>
                <a:gd name="connsiteY0" fmla="*/ 21924 h 411727"/>
                <a:gd name="connsiteX1" fmla="*/ 202642 w 253423"/>
                <a:gd name="connsiteY1" fmla="*/ 13551 h 411727"/>
                <a:gd name="connsiteX2" fmla="*/ 252883 w 253423"/>
                <a:gd name="connsiteY2" fmla="*/ 285835 h 411727"/>
                <a:gd name="connsiteX3" fmla="*/ 132304 w 253423"/>
                <a:gd name="connsiteY3" fmla="*/ 352823 h 411727"/>
                <a:gd name="connsiteX4" fmla="*/ 0 w 253423"/>
                <a:gd name="connsiteY4" fmla="*/ 21924 h 411727"/>
                <a:gd name="connsiteX0" fmla="*/ 0 w 238430"/>
                <a:gd name="connsiteY0" fmla="*/ 22951 h 410470"/>
                <a:gd name="connsiteX1" fmla="*/ 187649 w 238430"/>
                <a:gd name="connsiteY1" fmla="*/ 12294 h 410470"/>
                <a:gd name="connsiteX2" fmla="*/ 237890 w 238430"/>
                <a:gd name="connsiteY2" fmla="*/ 284578 h 410470"/>
                <a:gd name="connsiteX3" fmla="*/ 117311 w 238430"/>
                <a:gd name="connsiteY3" fmla="*/ 351566 h 410470"/>
                <a:gd name="connsiteX4" fmla="*/ 0 w 238430"/>
                <a:gd name="connsiteY4" fmla="*/ 22951 h 410470"/>
                <a:gd name="connsiteX0" fmla="*/ 0 w 238432"/>
                <a:gd name="connsiteY0" fmla="*/ 66057 h 453576"/>
                <a:gd name="connsiteX1" fmla="*/ 188144 w 238432"/>
                <a:gd name="connsiteY1" fmla="*/ 1785 h 453576"/>
                <a:gd name="connsiteX2" fmla="*/ 237890 w 238432"/>
                <a:gd name="connsiteY2" fmla="*/ 327684 h 453576"/>
                <a:gd name="connsiteX3" fmla="*/ 117311 w 238432"/>
                <a:gd name="connsiteY3" fmla="*/ 394672 h 453576"/>
                <a:gd name="connsiteX4" fmla="*/ 0 w 238432"/>
                <a:gd name="connsiteY4" fmla="*/ 66057 h 453576"/>
                <a:gd name="connsiteX0" fmla="*/ 0 w 238432"/>
                <a:gd name="connsiteY0" fmla="*/ 66057 h 434629"/>
                <a:gd name="connsiteX1" fmla="*/ 188144 w 238432"/>
                <a:gd name="connsiteY1" fmla="*/ 1785 h 434629"/>
                <a:gd name="connsiteX2" fmla="*/ 237890 w 238432"/>
                <a:gd name="connsiteY2" fmla="*/ 327684 h 434629"/>
                <a:gd name="connsiteX3" fmla="*/ 81235 w 238432"/>
                <a:gd name="connsiteY3" fmla="*/ 341660 h 434629"/>
                <a:gd name="connsiteX4" fmla="*/ 0 w 238432"/>
                <a:gd name="connsiteY4" fmla="*/ 66057 h 434629"/>
                <a:gd name="connsiteX0" fmla="*/ 0 w 205127"/>
                <a:gd name="connsiteY0" fmla="*/ 66057 h 410406"/>
                <a:gd name="connsiteX1" fmla="*/ 188144 w 205127"/>
                <a:gd name="connsiteY1" fmla="*/ 1785 h 410406"/>
                <a:gd name="connsiteX2" fmla="*/ 204383 w 205127"/>
                <a:gd name="connsiteY2" fmla="*/ 290964 h 410406"/>
                <a:gd name="connsiteX3" fmla="*/ 81235 w 205127"/>
                <a:gd name="connsiteY3" fmla="*/ 341660 h 410406"/>
                <a:gd name="connsiteX4" fmla="*/ 0 w 205127"/>
                <a:gd name="connsiteY4" fmla="*/ 66057 h 410406"/>
                <a:gd name="connsiteX0" fmla="*/ 0 w 205127"/>
                <a:gd name="connsiteY0" fmla="*/ 66057 h 399765"/>
                <a:gd name="connsiteX1" fmla="*/ 188144 w 205127"/>
                <a:gd name="connsiteY1" fmla="*/ 1785 h 399765"/>
                <a:gd name="connsiteX2" fmla="*/ 204383 w 205127"/>
                <a:gd name="connsiteY2" fmla="*/ 290964 h 399765"/>
                <a:gd name="connsiteX3" fmla="*/ 63472 w 205127"/>
                <a:gd name="connsiteY3" fmla="*/ 310893 h 399765"/>
                <a:gd name="connsiteX4" fmla="*/ 0 w 205127"/>
                <a:gd name="connsiteY4" fmla="*/ 66057 h 399765"/>
                <a:gd name="connsiteX0" fmla="*/ 0 w 205127"/>
                <a:gd name="connsiteY0" fmla="*/ 66057 h 399029"/>
                <a:gd name="connsiteX1" fmla="*/ 188144 w 205127"/>
                <a:gd name="connsiteY1" fmla="*/ 1785 h 399029"/>
                <a:gd name="connsiteX2" fmla="*/ 204383 w 205127"/>
                <a:gd name="connsiteY2" fmla="*/ 290964 h 399029"/>
                <a:gd name="connsiteX3" fmla="*/ 93573 w 205127"/>
                <a:gd name="connsiteY3" fmla="*/ 308556 h 399029"/>
                <a:gd name="connsiteX4" fmla="*/ 0 w 205127"/>
                <a:gd name="connsiteY4" fmla="*/ 66057 h 399029"/>
                <a:gd name="connsiteX0" fmla="*/ 0 w 205127"/>
                <a:gd name="connsiteY0" fmla="*/ 66057 h 399029"/>
                <a:gd name="connsiteX1" fmla="*/ 188144 w 205127"/>
                <a:gd name="connsiteY1" fmla="*/ 1785 h 399029"/>
                <a:gd name="connsiteX2" fmla="*/ 204383 w 205127"/>
                <a:gd name="connsiteY2" fmla="*/ 290964 h 399029"/>
                <a:gd name="connsiteX3" fmla="*/ 93573 w 205127"/>
                <a:gd name="connsiteY3" fmla="*/ 308556 h 399029"/>
                <a:gd name="connsiteX4" fmla="*/ 0 w 205127"/>
                <a:gd name="connsiteY4" fmla="*/ 66057 h 399029"/>
                <a:gd name="connsiteX0" fmla="*/ 0 w 205127"/>
                <a:gd name="connsiteY0" fmla="*/ 66057 h 389736"/>
                <a:gd name="connsiteX1" fmla="*/ 188144 w 205127"/>
                <a:gd name="connsiteY1" fmla="*/ 1785 h 389736"/>
                <a:gd name="connsiteX2" fmla="*/ 204383 w 205127"/>
                <a:gd name="connsiteY2" fmla="*/ 290964 h 389736"/>
                <a:gd name="connsiteX3" fmla="*/ 102242 w 205127"/>
                <a:gd name="connsiteY3" fmla="*/ 276203 h 389736"/>
                <a:gd name="connsiteX4" fmla="*/ 0 w 205127"/>
                <a:gd name="connsiteY4" fmla="*/ 66057 h 389736"/>
                <a:gd name="connsiteX0" fmla="*/ 0 w 206417"/>
                <a:gd name="connsiteY0" fmla="*/ 66057 h 386179"/>
                <a:gd name="connsiteX1" fmla="*/ 188144 w 206417"/>
                <a:gd name="connsiteY1" fmla="*/ 1785 h 386179"/>
                <a:gd name="connsiteX2" fmla="*/ 205684 w 206417"/>
                <a:gd name="connsiteY2" fmla="*/ 286112 h 386179"/>
                <a:gd name="connsiteX3" fmla="*/ 102242 w 206417"/>
                <a:gd name="connsiteY3" fmla="*/ 276203 h 386179"/>
                <a:gd name="connsiteX4" fmla="*/ 0 w 206417"/>
                <a:gd name="connsiteY4" fmla="*/ 66057 h 386179"/>
                <a:gd name="connsiteX0" fmla="*/ 0 w 206417"/>
                <a:gd name="connsiteY0" fmla="*/ 66057 h 347051"/>
                <a:gd name="connsiteX1" fmla="*/ 188144 w 206417"/>
                <a:gd name="connsiteY1" fmla="*/ 1785 h 347051"/>
                <a:gd name="connsiteX2" fmla="*/ 205684 w 206417"/>
                <a:gd name="connsiteY2" fmla="*/ 286112 h 347051"/>
                <a:gd name="connsiteX3" fmla="*/ 102242 w 206417"/>
                <a:gd name="connsiteY3" fmla="*/ 276203 h 347051"/>
                <a:gd name="connsiteX4" fmla="*/ 0 w 206417"/>
                <a:gd name="connsiteY4" fmla="*/ 66057 h 347051"/>
                <a:gd name="connsiteX0" fmla="*/ 0 w 206417"/>
                <a:gd name="connsiteY0" fmla="*/ 66057 h 367446"/>
                <a:gd name="connsiteX1" fmla="*/ 188144 w 206417"/>
                <a:gd name="connsiteY1" fmla="*/ 1785 h 367446"/>
                <a:gd name="connsiteX2" fmla="*/ 205684 w 206417"/>
                <a:gd name="connsiteY2" fmla="*/ 286112 h 367446"/>
                <a:gd name="connsiteX3" fmla="*/ 102242 w 206417"/>
                <a:gd name="connsiteY3" fmla="*/ 276203 h 367446"/>
                <a:gd name="connsiteX4" fmla="*/ 0 w 206417"/>
                <a:gd name="connsiteY4" fmla="*/ 66057 h 367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417" h="367446">
                  <a:moveTo>
                    <a:pt x="0" y="66057"/>
                  </a:moveTo>
                  <a:cubicBezTo>
                    <a:pt x="80944" y="29771"/>
                    <a:pt x="154092" y="-8822"/>
                    <a:pt x="188144" y="1785"/>
                  </a:cubicBezTo>
                  <a:cubicBezTo>
                    <a:pt x="128413" y="88638"/>
                    <a:pt x="215173" y="192560"/>
                    <a:pt x="205684" y="286112"/>
                  </a:cubicBezTo>
                  <a:cubicBezTo>
                    <a:pt x="190512" y="462770"/>
                    <a:pt x="105034" y="300207"/>
                    <a:pt x="102242" y="276203"/>
                  </a:cubicBezTo>
                  <a:cubicBezTo>
                    <a:pt x="83262" y="207771"/>
                    <a:pt x="130982" y="125989"/>
                    <a:pt x="0" y="66057"/>
                  </a:cubicBezTo>
                  <a:close/>
                </a:path>
              </a:pathLst>
            </a:cu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
        <p:nvSpPr>
          <p:cNvPr id="2" name="Title 1">
            <a:extLst>
              <a:ext uri="{FF2B5EF4-FFF2-40B4-BE49-F238E27FC236}">
                <a16:creationId xmlns:a16="http://schemas.microsoft.com/office/drawing/2014/main" id="{E0A3EC5D-91E9-1287-699E-A415C14A0411}"/>
              </a:ext>
            </a:extLst>
          </p:cNvPr>
          <p:cNvSpPr>
            <a:spLocks noGrp="1"/>
          </p:cNvSpPr>
          <p:nvPr>
            <p:ph type="title"/>
          </p:nvPr>
        </p:nvSpPr>
        <p:spPr>
          <a:xfrm>
            <a:off x="609759" y="238127"/>
            <a:ext cx="11141055" cy="1103313"/>
          </a:xfrm>
        </p:spPr>
        <p:txBody>
          <a:bodyPr/>
          <a:lstStyle/>
          <a:p>
            <a:r>
              <a:rPr lang="en-US"/>
              <a:t>Resmetirom and the THR-β Pathway</a:t>
            </a:r>
          </a:p>
        </p:txBody>
      </p:sp>
      <p:grpSp>
        <p:nvGrpSpPr>
          <p:cNvPr id="69" name="Group 4">
            <a:extLst>
              <a:ext uri="{FF2B5EF4-FFF2-40B4-BE49-F238E27FC236}">
                <a16:creationId xmlns:a16="http://schemas.microsoft.com/office/drawing/2014/main" id="{8BA9DA0F-EF50-5364-4116-DA06CB31F622}"/>
              </a:ext>
            </a:extLst>
          </p:cNvPr>
          <p:cNvGrpSpPr>
            <a:grpSpLocks noChangeAspect="1"/>
          </p:cNvGrpSpPr>
          <p:nvPr/>
        </p:nvGrpSpPr>
        <p:grpSpPr bwMode="auto">
          <a:xfrm>
            <a:off x="1489320" y="1677345"/>
            <a:ext cx="5127761" cy="3463340"/>
            <a:chOff x="1695" y="2401"/>
            <a:chExt cx="1830" cy="1236"/>
          </a:xfrm>
        </p:grpSpPr>
        <p:sp>
          <p:nvSpPr>
            <p:cNvPr id="70" name="AutoShape 3">
              <a:extLst>
                <a:ext uri="{FF2B5EF4-FFF2-40B4-BE49-F238E27FC236}">
                  <a16:creationId xmlns:a16="http://schemas.microsoft.com/office/drawing/2014/main" id="{437F7778-8FFC-68E3-FFB3-46199358C0D9}"/>
                </a:ext>
              </a:extLst>
            </p:cNvPr>
            <p:cNvSpPr>
              <a:spLocks noChangeAspect="1" noChangeArrowheads="1" noTextEdit="1"/>
            </p:cNvSpPr>
            <p:nvPr/>
          </p:nvSpPr>
          <p:spPr bwMode="auto">
            <a:xfrm>
              <a:off x="1695" y="2401"/>
              <a:ext cx="1830" cy="1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5">
              <a:extLst>
                <a:ext uri="{FF2B5EF4-FFF2-40B4-BE49-F238E27FC236}">
                  <a16:creationId xmlns:a16="http://schemas.microsoft.com/office/drawing/2014/main" id="{F3611ABC-E8F2-0280-CDF9-F4C36673A77A}"/>
                </a:ext>
              </a:extLst>
            </p:cNvPr>
            <p:cNvSpPr>
              <a:spLocks/>
            </p:cNvSpPr>
            <p:nvPr/>
          </p:nvSpPr>
          <p:spPr bwMode="auto">
            <a:xfrm>
              <a:off x="1695" y="2401"/>
              <a:ext cx="1830" cy="1236"/>
            </a:xfrm>
            <a:custGeom>
              <a:avLst/>
              <a:gdLst>
                <a:gd name="T0" fmla="*/ 1825 w 1830"/>
                <a:gd name="T1" fmla="*/ 281 h 1236"/>
                <a:gd name="T2" fmla="*/ 1813 w 1830"/>
                <a:gd name="T3" fmla="*/ 315 h 1236"/>
                <a:gd name="T4" fmla="*/ 1749 w 1830"/>
                <a:gd name="T5" fmla="*/ 414 h 1236"/>
                <a:gd name="T6" fmla="*/ 1650 w 1830"/>
                <a:gd name="T7" fmla="*/ 517 h 1236"/>
                <a:gd name="T8" fmla="*/ 1589 w 1830"/>
                <a:gd name="T9" fmla="*/ 564 h 1236"/>
                <a:gd name="T10" fmla="*/ 1478 w 1830"/>
                <a:gd name="T11" fmla="*/ 620 h 1236"/>
                <a:gd name="T12" fmla="*/ 1277 w 1830"/>
                <a:gd name="T13" fmla="*/ 682 h 1236"/>
                <a:gd name="T14" fmla="*/ 1230 w 1830"/>
                <a:gd name="T15" fmla="*/ 692 h 1236"/>
                <a:gd name="T16" fmla="*/ 1109 w 1830"/>
                <a:gd name="T17" fmla="*/ 694 h 1236"/>
                <a:gd name="T18" fmla="*/ 1040 w 1830"/>
                <a:gd name="T19" fmla="*/ 707 h 1236"/>
                <a:gd name="T20" fmla="*/ 994 w 1830"/>
                <a:gd name="T21" fmla="*/ 734 h 1236"/>
                <a:gd name="T22" fmla="*/ 940 w 1830"/>
                <a:gd name="T23" fmla="*/ 783 h 1236"/>
                <a:gd name="T24" fmla="*/ 839 w 1830"/>
                <a:gd name="T25" fmla="*/ 857 h 1236"/>
                <a:gd name="T26" fmla="*/ 699 w 1830"/>
                <a:gd name="T27" fmla="*/ 948 h 1236"/>
                <a:gd name="T28" fmla="*/ 600 w 1830"/>
                <a:gd name="T29" fmla="*/ 1029 h 1236"/>
                <a:gd name="T30" fmla="*/ 438 w 1830"/>
                <a:gd name="T31" fmla="*/ 1162 h 1236"/>
                <a:gd name="T32" fmla="*/ 335 w 1830"/>
                <a:gd name="T33" fmla="*/ 1221 h 1236"/>
                <a:gd name="T34" fmla="*/ 271 w 1830"/>
                <a:gd name="T35" fmla="*/ 1236 h 1236"/>
                <a:gd name="T36" fmla="*/ 226 w 1830"/>
                <a:gd name="T37" fmla="*/ 1229 h 1236"/>
                <a:gd name="T38" fmla="*/ 194 w 1830"/>
                <a:gd name="T39" fmla="*/ 1211 h 1236"/>
                <a:gd name="T40" fmla="*/ 148 w 1830"/>
                <a:gd name="T41" fmla="*/ 1155 h 1236"/>
                <a:gd name="T42" fmla="*/ 103 w 1830"/>
                <a:gd name="T43" fmla="*/ 1044 h 1236"/>
                <a:gd name="T44" fmla="*/ 47 w 1830"/>
                <a:gd name="T45" fmla="*/ 832 h 1236"/>
                <a:gd name="T46" fmla="*/ 17 w 1830"/>
                <a:gd name="T47" fmla="*/ 699 h 1236"/>
                <a:gd name="T48" fmla="*/ 5 w 1830"/>
                <a:gd name="T49" fmla="*/ 608 h 1236"/>
                <a:gd name="T50" fmla="*/ 2 w 1830"/>
                <a:gd name="T51" fmla="*/ 470 h 1236"/>
                <a:gd name="T52" fmla="*/ 30 w 1830"/>
                <a:gd name="T53" fmla="*/ 335 h 1236"/>
                <a:gd name="T54" fmla="*/ 66 w 1830"/>
                <a:gd name="T55" fmla="*/ 249 h 1236"/>
                <a:gd name="T56" fmla="*/ 148 w 1830"/>
                <a:gd name="T57" fmla="*/ 143 h 1236"/>
                <a:gd name="T58" fmla="*/ 253 w 1830"/>
                <a:gd name="T59" fmla="*/ 69 h 1236"/>
                <a:gd name="T60" fmla="*/ 374 w 1830"/>
                <a:gd name="T61" fmla="*/ 22 h 1236"/>
                <a:gd name="T62" fmla="*/ 507 w 1830"/>
                <a:gd name="T63" fmla="*/ 2 h 1236"/>
                <a:gd name="T64" fmla="*/ 640 w 1830"/>
                <a:gd name="T65" fmla="*/ 7 h 1236"/>
                <a:gd name="T66" fmla="*/ 711 w 1830"/>
                <a:gd name="T67" fmla="*/ 20 h 1236"/>
                <a:gd name="T68" fmla="*/ 915 w 1830"/>
                <a:gd name="T69" fmla="*/ 71 h 1236"/>
                <a:gd name="T70" fmla="*/ 959 w 1830"/>
                <a:gd name="T71" fmla="*/ 81 h 1236"/>
                <a:gd name="T72" fmla="*/ 1114 w 1830"/>
                <a:gd name="T73" fmla="*/ 91 h 1236"/>
                <a:gd name="T74" fmla="*/ 1254 w 1830"/>
                <a:gd name="T75" fmla="*/ 94 h 1236"/>
                <a:gd name="T76" fmla="*/ 1434 w 1830"/>
                <a:gd name="T77" fmla="*/ 101 h 1236"/>
                <a:gd name="T78" fmla="*/ 1614 w 1830"/>
                <a:gd name="T79" fmla="*/ 118 h 1236"/>
                <a:gd name="T80" fmla="*/ 1739 w 1830"/>
                <a:gd name="T81" fmla="*/ 150 h 1236"/>
                <a:gd name="T82" fmla="*/ 1798 w 1830"/>
                <a:gd name="T83" fmla="*/ 187 h 1236"/>
                <a:gd name="T84" fmla="*/ 1823 w 1830"/>
                <a:gd name="T85" fmla="*/ 222 h 1236"/>
                <a:gd name="T86" fmla="*/ 1828 w 1830"/>
                <a:gd name="T87" fmla="*/ 266 h 1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30" h="1236">
                  <a:moveTo>
                    <a:pt x="1828" y="266"/>
                  </a:moveTo>
                  <a:lnTo>
                    <a:pt x="1828" y="266"/>
                  </a:lnTo>
                  <a:lnTo>
                    <a:pt x="1825" y="281"/>
                  </a:lnTo>
                  <a:lnTo>
                    <a:pt x="1820" y="295"/>
                  </a:lnTo>
                  <a:lnTo>
                    <a:pt x="1820" y="295"/>
                  </a:lnTo>
                  <a:lnTo>
                    <a:pt x="1813" y="315"/>
                  </a:lnTo>
                  <a:lnTo>
                    <a:pt x="1803" y="335"/>
                  </a:lnTo>
                  <a:lnTo>
                    <a:pt x="1778" y="374"/>
                  </a:lnTo>
                  <a:lnTo>
                    <a:pt x="1749" y="414"/>
                  </a:lnTo>
                  <a:lnTo>
                    <a:pt x="1717" y="451"/>
                  </a:lnTo>
                  <a:lnTo>
                    <a:pt x="1682" y="485"/>
                  </a:lnTo>
                  <a:lnTo>
                    <a:pt x="1650" y="517"/>
                  </a:lnTo>
                  <a:lnTo>
                    <a:pt x="1618" y="542"/>
                  </a:lnTo>
                  <a:lnTo>
                    <a:pt x="1589" y="564"/>
                  </a:lnTo>
                  <a:lnTo>
                    <a:pt x="1589" y="564"/>
                  </a:lnTo>
                  <a:lnTo>
                    <a:pt x="1555" y="584"/>
                  </a:lnTo>
                  <a:lnTo>
                    <a:pt x="1518" y="603"/>
                  </a:lnTo>
                  <a:lnTo>
                    <a:pt x="1478" y="620"/>
                  </a:lnTo>
                  <a:lnTo>
                    <a:pt x="1436" y="635"/>
                  </a:lnTo>
                  <a:lnTo>
                    <a:pt x="1355" y="662"/>
                  </a:lnTo>
                  <a:lnTo>
                    <a:pt x="1277" y="682"/>
                  </a:lnTo>
                  <a:lnTo>
                    <a:pt x="1277" y="682"/>
                  </a:lnTo>
                  <a:lnTo>
                    <a:pt x="1252" y="687"/>
                  </a:lnTo>
                  <a:lnTo>
                    <a:pt x="1230" y="692"/>
                  </a:lnTo>
                  <a:lnTo>
                    <a:pt x="1186" y="694"/>
                  </a:lnTo>
                  <a:lnTo>
                    <a:pt x="1109" y="694"/>
                  </a:lnTo>
                  <a:lnTo>
                    <a:pt x="1109" y="694"/>
                  </a:lnTo>
                  <a:lnTo>
                    <a:pt x="1087" y="694"/>
                  </a:lnTo>
                  <a:lnTo>
                    <a:pt x="1063" y="699"/>
                  </a:lnTo>
                  <a:lnTo>
                    <a:pt x="1040" y="707"/>
                  </a:lnTo>
                  <a:lnTo>
                    <a:pt x="1016" y="719"/>
                  </a:lnTo>
                  <a:lnTo>
                    <a:pt x="1016" y="719"/>
                  </a:lnTo>
                  <a:lnTo>
                    <a:pt x="994" y="734"/>
                  </a:lnTo>
                  <a:lnTo>
                    <a:pt x="972" y="753"/>
                  </a:lnTo>
                  <a:lnTo>
                    <a:pt x="972" y="753"/>
                  </a:lnTo>
                  <a:lnTo>
                    <a:pt x="940" y="783"/>
                  </a:lnTo>
                  <a:lnTo>
                    <a:pt x="908" y="810"/>
                  </a:lnTo>
                  <a:lnTo>
                    <a:pt x="873" y="835"/>
                  </a:lnTo>
                  <a:lnTo>
                    <a:pt x="839" y="857"/>
                  </a:lnTo>
                  <a:lnTo>
                    <a:pt x="770" y="901"/>
                  </a:lnTo>
                  <a:lnTo>
                    <a:pt x="699" y="948"/>
                  </a:lnTo>
                  <a:lnTo>
                    <a:pt x="699" y="948"/>
                  </a:lnTo>
                  <a:lnTo>
                    <a:pt x="676" y="963"/>
                  </a:lnTo>
                  <a:lnTo>
                    <a:pt x="654" y="982"/>
                  </a:lnTo>
                  <a:lnTo>
                    <a:pt x="600" y="1029"/>
                  </a:lnTo>
                  <a:lnTo>
                    <a:pt x="539" y="1083"/>
                  </a:lnTo>
                  <a:lnTo>
                    <a:pt x="472" y="1138"/>
                  </a:lnTo>
                  <a:lnTo>
                    <a:pt x="438" y="1162"/>
                  </a:lnTo>
                  <a:lnTo>
                    <a:pt x="403" y="1187"/>
                  </a:lnTo>
                  <a:lnTo>
                    <a:pt x="369" y="1204"/>
                  </a:lnTo>
                  <a:lnTo>
                    <a:pt x="335" y="1221"/>
                  </a:lnTo>
                  <a:lnTo>
                    <a:pt x="303" y="1231"/>
                  </a:lnTo>
                  <a:lnTo>
                    <a:pt x="285" y="1234"/>
                  </a:lnTo>
                  <a:lnTo>
                    <a:pt x="271" y="1236"/>
                  </a:lnTo>
                  <a:lnTo>
                    <a:pt x="256" y="1236"/>
                  </a:lnTo>
                  <a:lnTo>
                    <a:pt x="241" y="1234"/>
                  </a:lnTo>
                  <a:lnTo>
                    <a:pt x="226" y="1229"/>
                  </a:lnTo>
                  <a:lnTo>
                    <a:pt x="212" y="1224"/>
                  </a:lnTo>
                  <a:lnTo>
                    <a:pt x="212" y="1224"/>
                  </a:lnTo>
                  <a:lnTo>
                    <a:pt x="194" y="1211"/>
                  </a:lnTo>
                  <a:lnTo>
                    <a:pt x="177" y="1197"/>
                  </a:lnTo>
                  <a:lnTo>
                    <a:pt x="162" y="1177"/>
                  </a:lnTo>
                  <a:lnTo>
                    <a:pt x="148" y="1155"/>
                  </a:lnTo>
                  <a:lnTo>
                    <a:pt x="135" y="1130"/>
                  </a:lnTo>
                  <a:lnTo>
                    <a:pt x="123" y="1103"/>
                  </a:lnTo>
                  <a:lnTo>
                    <a:pt x="103" y="1044"/>
                  </a:lnTo>
                  <a:lnTo>
                    <a:pt x="84" y="985"/>
                  </a:lnTo>
                  <a:lnTo>
                    <a:pt x="69" y="926"/>
                  </a:lnTo>
                  <a:lnTo>
                    <a:pt x="47" y="832"/>
                  </a:lnTo>
                  <a:lnTo>
                    <a:pt x="47" y="832"/>
                  </a:lnTo>
                  <a:lnTo>
                    <a:pt x="27" y="744"/>
                  </a:lnTo>
                  <a:lnTo>
                    <a:pt x="17" y="699"/>
                  </a:lnTo>
                  <a:lnTo>
                    <a:pt x="10" y="655"/>
                  </a:lnTo>
                  <a:lnTo>
                    <a:pt x="10" y="655"/>
                  </a:lnTo>
                  <a:lnTo>
                    <a:pt x="5" y="608"/>
                  </a:lnTo>
                  <a:lnTo>
                    <a:pt x="0" y="564"/>
                  </a:lnTo>
                  <a:lnTo>
                    <a:pt x="0" y="517"/>
                  </a:lnTo>
                  <a:lnTo>
                    <a:pt x="2" y="470"/>
                  </a:lnTo>
                  <a:lnTo>
                    <a:pt x="7" y="426"/>
                  </a:lnTo>
                  <a:lnTo>
                    <a:pt x="17" y="379"/>
                  </a:lnTo>
                  <a:lnTo>
                    <a:pt x="30" y="335"/>
                  </a:lnTo>
                  <a:lnTo>
                    <a:pt x="47" y="288"/>
                  </a:lnTo>
                  <a:lnTo>
                    <a:pt x="47" y="288"/>
                  </a:lnTo>
                  <a:lnTo>
                    <a:pt x="66" y="249"/>
                  </a:lnTo>
                  <a:lnTo>
                    <a:pt x="91" y="209"/>
                  </a:lnTo>
                  <a:lnTo>
                    <a:pt x="118" y="175"/>
                  </a:lnTo>
                  <a:lnTo>
                    <a:pt x="148" y="143"/>
                  </a:lnTo>
                  <a:lnTo>
                    <a:pt x="180" y="116"/>
                  </a:lnTo>
                  <a:lnTo>
                    <a:pt x="216" y="91"/>
                  </a:lnTo>
                  <a:lnTo>
                    <a:pt x="253" y="69"/>
                  </a:lnTo>
                  <a:lnTo>
                    <a:pt x="293" y="49"/>
                  </a:lnTo>
                  <a:lnTo>
                    <a:pt x="332" y="34"/>
                  </a:lnTo>
                  <a:lnTo>
                    <a:pt x="374" y="22"/>
                  </a:lnTo>
                  <a:lnTo>
                    <a:pt x="418" y="12"/>
                  </a:lnTo>
                  <a:lnTo>
                    <a:pt x="462" y="5"/>
                  </a:lnTo>
                  <a:lnTo>
                    <a:pt x="507" y="2"/>
                  </a:lnTo>
                  <a:lnTo>
                    <a:pt x="551" y="0"/>
                  </a:lnTo>
                  <a:lnTo>
                    <a:pt x="595" y="2"/>
                  </a:lnTo>
                  <a:lnTo>
                    <a:pt x="640" y="7"/>
                  </a:lnTo>
                  <a:lnTo>
                    <a:pt x="640" y="7"/>
                  </a:lnTo>
                  <a:lnTo>
                    <a:pt x="676" y="12"/>
                  </a:lnTo>
                  <a:lnTo>
                    <a:pt x="711" y="20"/>
                  </a:lnTo>
                  <a:lnTo>
                    <a:pt x="780" y="34"/>
                  </a:lnTo>
                  <a:lnTo>
                    <a:pt x="849" y="54"/>
                  </a:lnTo>
                  <a:lnTo>
                    <a:pt x="915" y="71"/>
                  </a:lnTo>
                  <a:lnTo>
                    <a:pt x="915" y="71"/>
                  </a:lnTo>
                  <a:lnTo>
                    <a:pt x="959" y="81"/>
                  </a:lnTo>
                  <a:lnTo>
                    <a:pt x="959" y="81"/>
                  </a:lnTo>
                  <a:lnTo>
                    <a:pt x="999" y="86"/>
                  </a:lnTo>
                  <a:lnTo>
                    <a:pt x="1038" y="91"/>
                  </a:lnTo>
                  <a:lnTo>
                    <a:pt x="1114" y="91"/>
                  </a:lnTo>
                  <a:lnTo>
                    <a:pt x="1114" y="91"/>
                  </a:lnTo>
                  <a:lnTo>
                    <a:pt x="1208" y="91"/>
                  </a:lnTo>
                  <a:lnTo>
                    <a:pt x="1254" y="94"/>
                  </a:lnTo>
                  <a:lnTo>
                    <a:pt x="1301" y="96"/>
                  </a:lnTo>
                  <a:lnTo>
                    <a:pt x="1301" y="96"/>
                  </a:lnTo>
                  <a:lnTo>
                    <a:pt x="1434" y="101"/>
                  </a:lnTo>
                  <a:lnTo>
                    <a:pt x="1523" y="106"/>
                  </a:lnTo>
                  <a:lnTo>
                    <a:pt x="1569" y="111"/>
                  </a:lnTo>
                  <a:lnTo>
                    <a:pt x="1614" y="118"/>
                  </a:lnTo>
                  <a:lnTo>
                    <a:pt x="1658" y="126"/>
                  </a:lnTo>
                  <a:lnTo>
                    <a:pt x="1700" y="138"/>
                  </a:lnTo>
                  <a:lnTo>
                    <a:pt x="1739" y="150"/>
                  </a:lnTo>
                  <a:lnTo>
                    <a:pt x="1771" y="167"/>
                  </a:lnTo>
                  <a:lnTo>
                    <a:pt x="1786" y="175"/>
                  </a:lnTo>
                  <a:lnTo>
                    <a:pt x="1798" y="187"/>
                  </a:lnTo>
                  <a:lnTo>
                    <a:pt x="1808" y="197"/>
                  </a:lnTo>
                  <a:lnTo>
                    <a:pt x="1818" y="209"/>
                  </a:lnTo>
                  <a:lnTo>
                    <a:pt x="1823" y="222"/>
                  </a:lnTo>
                  <a:lnTo>
                    <a:pt x="1828" y="234"/>
                  </a:lnTo>
                  <a:lnTo>
                    <a:pt x="1830" y="249"/>
                  </a:lnTo>
                  <a:lnTo>
                    <a:pt x="1828" y="266"/>
                  </a:lnTo>
                  <a:lnTo>
                    <a:pt x="1828" y="266"/>
                  </a:lnTo>
                  <a:close/>
                </a:path>
              </a:pathLst>
            </a:cu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6">
              <a:extLst>
                <a:ext uri="{FF2B5EF4-FFF2-40B4-BE49-F238E27FC236}">
                  <a16:creationId xmlns:a16="http://schemas.microsoft.com/office/drawing/2014/main" id="{30C1E4EE-D7FE-E787-955A-13345277382E}"/>
                </a:ext>
              </a:extLst>
            </p:cNvPr>
            <p:cNvSpPr>
              <a:spLocks/>
            </p:cNvSpPr>
            <p:nvPr/>
          </p:nvSpPr>
          <p:spPr bwMode="auto">
            <a:xfrm>
              <a:off x="2654" y="2482"/>
              <a:ext cx="155" cy="638"/>
            </a:xfrm>
            <a:custGeom>
              <a:avLst/>
              <a:gdLst>
                <a:gd name="T0" fmla="*/ 116 w 155"/>
                <a:gd name="T1" fmla="*/ 478 h 638"/>
                <a:gd name="T2" fmla="*/ 116 w 155"/>
                <a:gd name="T3" fmla="*/ 478 h 638"/>
                <a:gd name="T4" fmla="*/ 123 w 155"/>
                <a:gd name="T5" fmla="*/ 525 h 638"/>
                <a:gd name="T6" fmla="*/ 131 w 155"/>
                <a:gd name="T7" fmla="*/ 562 h 638"/>
                <a:gd name="T8" fmla="*/ 140 w 155"/>
                <a:gd name="T9" fmla="*/ 589 h 638"/>
                <a:gd name="T10" fmla="*/ 150 w 155"/>
                <a:gd name="T11" fmla="*/ 613 h 638"/>
                <a:gd name="T12" fmla="*/ 150 w 155"/>
                <a:gd name="T13" fmla="*/ 613 h 638"/>
                <a:gd name="T14" fmla="*/ 128 w 155"/>
                <a:gd name="T15" fmla="*/ 613 h 638"/>
                <a:gd name="T16" fmla="*/ 104 w 155"/>
                <a:gd name="T17" fmla="*/ 618 h 638"/>
                <a:gd name="T18" fmla="*/ 81 w 155"/>
                <a:gd name="T19" fmla="*/ 626 h 638"/>
                <a:gd name="T20" fmla="*/ 57 w 155"/>
                <a:gd name="T21" fmla="*/ 638 h 638"/>
                <a:gd name="T22" fmla="*/ 57 w 155"/>
                <a:gd name="T23" fmla="*/ 638 h 638"/>
                <a:gd name="T24" fmla="*/ 67 w 155"/>
                <a:gd name="T25" fmla="*/ 601 h 638"/>
                <a:gd name="T26" fmla="*/ 74 w 155"/>
                <a:gd name="T27" fmla="*/ 557 h 638"/>
                <a:gd name="T28" fmla="*/ 77 w 155"/>
                <a:gd name="T29" fmla="*/ 507 h 638"/>
                <a:gd name="T30" fmla="*/ 79 w 155"/>
                <a:gd name="T31" fmla="*/ 458 h 638"/>
                <a:gd name="T32" fmla="*/ 77 w 155"/>
                <a:gd name="T33" fmla="*/ 352 h 638"/>
                <a:gd name="T34" fmla="*/ 72 w 155"/>
                <a:gd name="T35" fmla="*/ 254 h 638"/>
                <a:gd name="T36" fmla="*/ 72 w 155"/>
                <a:gd name="T37" fmla="*/ 254 h 638"/>
                <a:gd name="T38" fmla="*/ 67 w 155"/>
                <a:gd name="T39" fmla="*/ 205 h 638"/>
                <a:gd name="T40" fmla="*/ 62 w 155"/>
                <a:gd name="T41" fmla="*/ 163 h 638"/>
                <a:gd name="T42" fmla="*/ 57 w 155"/>
                <a:gd name="T43" fmla="*/ 126 h 638"/>
                <a:gd name="T44" fmla="*/ 49 w 155"/>
                <a:gd name="T45" fmla="*/ 91 h 638"/>
                <a:gd name="T46" fmla="*/ 40 w 155"/>
                <a:gd name="T47" fmla="*/ 64 h 638"/>
                <a:gd name="T48" fmla="*/ 27 w 155"/>
                <a:gd name="T49" fmla="*/ 40 h 638"/>
                <a:gd name="T50" fmla="*/ 15 w 155"/>
                <a:gd name="T51" fmla="*/ 17 h 638"/>
                <a:gd name="T52" fmla="*/ 0 w 155"/>
                <a:gd name="T53" fmla="*/ 0 h 638"/>
                <a:gd name="T54" fmla="*/ 0 w 155"/>
                <a:gd name="T55" fmla="*/ 0 h 638"/>
                <a:gd name="T56" fmla="*/ 40 w 155"/>
                <a:gd name="T57" fmla="*/ 5 h 638"/>
                <a:gd name="T58" fmla="*/ 79 w 155"/>
                <a:gd name="T59" fmla="*/ 10 h 638"/>
                <a:gd name="T60" fmla="*/ 155 w 155"/>
                <a:gd name="T61" fmla="*/ 10 h 638"/>
                <a:gd name="T62" fmla="*/ 155 w 155"/>
                <a:gd name="T63" fmla="*/ 10 h 638"/>
                <a:gd name="T64" fmla="*/ 143 w 155"/>
                <a:gd name="T65" fmla="*/ 37 h 638"/>
                <a:gd name="T66" fmla="*/ 133 w 155"/>
                <a:gd name="T67" fmla="*/ 64 h 638"/>
                <a:gd name="T68" fmla="*/ 118 w 155"/>
                <a:gd name="T69" fmla="*/ 116 h 638"/>
                <a:gd name="T70" fmla="*/ 118 w 155"/>
                <a:gd name="T71" fmla="*/ 116 h 638"/>
                <a:gd name="T72" fmla="*/ 113 w 155"/>
                <a:gd name="T73" fmla="*/ 146 h 638"/>
                <a:gd name="T74" fmla="*/ 109 w 155"/>
                <a:gd name="T75" fmla="*/ 180 h 638"/>
                <a:gd name="T76" fmla="*/ 106 w 155"/>
                <a:gd name="T77" fmla="*/ 219 h 638"/>
                <a:gd name="T78" fmla="*/ 106 w 155"/>
                <a:gd name="T79" fmla="*/ 261 h 638"/>
                <a:gd name="T80" fmla="*/ 109 w 155"/>
                <a:gd name="T81" fmla="*/ 360 h 638"/>
                <a:gd name="T82" fmla="*/ 116 w 155"/>
                <a:gd name="T83" fmla="*/ 478 h 638"/>
                <a:gd name="T84" fmla="*/ 116 w 155"/>
                <a:gd name="T85" fmla="*/ 47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5" h="638">
                  <a:moveTo>
                    <a:pt x="116" y="478"/>
                  </a:moveTo>
                  <a:lnTo>
                    <a:pt x="116" y="478"/>
                  </a:lnTo>
                  <a:lnTo>
                    <a:pt x="123" y="525"/>
                  </a:lnTo>
                  <a:lnTo>
                    <a:pt x="131" y="562"/>
                  </a:lnTo>
                  <a:lnTo>
                    <a:pt x="140" y="589"/>
                  </a:lnTo>
                  <a:lnTo>
                    <a:pt x="150" y="613"/>
                  </a:lnTo>
                  <a:lnTo>
                    <a:pt x="150" y="613"/>
                  </a:lnTo>
                  <a:lnTo>
                    <a:pt x="128" y="613"/>
                  </a:lnTo>
                  <a:lnTo>
                    <a:pt x="104" y="618"/>
                  </a:lnTo>
                  <a:lnTo>
                    <a:pt x="81" y="626"/>
                  </a:lnTo>
                  <a:lnTo>
                    <a:pt x="57" y="638"/>
                  </a:lnTo>
                  <a:lnTo>
                    <a:pt x="57" y="638"/>
                  </a:lnTo>
                  <a:lnTo>
                    <a:pt x="67" y="601"/>
                  </a:lnTo>
                  <a:lnTo>
                    <a:pt x="74" y="557"/>
                  </a:lnTo>
                  <a:lnTo>
                    <a:pt x="77" y="507"/>
                  </a:lnTo>
                  <a:lnTo>
                    <a:pt x="79" y="458"/>
                  </a:lnTo>
                  <a:lnTo>
                    <a:pt x="77" y="352"/>
                  </a:lnTo>
                  <a:lnTo>
                    <a:pt x="72" y="254"/>
                  </a:lnTo>
                  <a:lnTo>
                    <a:pt x="72" y="254"/>
                  </a:lnTo>
                  <a:lnTo>
                    <a:pt x="67" y="205"/>
                  </a:lnTo>
                  <a:lnTo>
                    <a:pt x="62" y="163"/>
                  </a:lnTo>
                  <a:lnTo>
                    <a:pt x="57" y="126"/>
                  </a:lnTo>
                  <a:lnTo>
                    <a:pt x="49" y="91"/>
                  </a:lnTo>
                  <a:lnTo>
                    <a:pt x="40" y="64"/>
                  </a:lnTo>
                  <a:lnTo>
                    <a:pt x="27" y="40"/>
                  </a:lnTo>
                  <a:lnTo>
                    <a:pt x="15" y="17"/>
                  </a:lnTo>
                  <a:lnTo>
                    <a:pt x="0" y="0"/>
                  </a:lnTo>
                  <a:lnTo>
                    <a:pt x="0" y="0"/>
                  </a:lnTo>
                  <a:lnTo>
                    <a:pt x="40" y="5"/>
                  </a:lnTo>
                  <a:lnTo>
                    <a:pt x="79" y="10"/>
                  </a:lnTo>
                  <a:lnTo>
                    <a:pt x="155" y="10"/>
                  </a:lnTo>
                  <a:lnTo>
                    <a:pt x="155" y="10"/>
                  </a:lnTo>
                  <a:lnTo>
                    <a:pt x="143" y="37"/>
                  </a:lnTo>
                  <a:lnTo>
                    <a:pt x="133" y="64"/>
                  </a:lnTo>
                  <a:lnTo>
                    <a:pt x="118" y="116"/>
                  </a:lnTo>
                  <a:lnTo>
                    <a:pt x="118" y="116"/>
                  </a:lnTo>
                  <a:lnTo>
                    <a:pt x="113" y="146"/>
                  </a:lnTo>
                  <a:lnTo>
                    <a:pt x="109" y="180"/>
                  </a:lnTo>
                  <a:lnTo>
                    <a:pt x="106" y="219"/>
                  </a:lnTo>
                  <a:lnTo>
                    <a:pt x="106" y="261"/>
                  </a:lnTo>
                  <a:lnTo>
                    <a:pt x="109" y="360"/>
                  </a:lnTo>
                  <a:lnTo>
                    <a:pt x="116" y="478"/>
                  </a:lnTo>
                  <a:lnTo>
                    <a:pt x="116" y="478"/>
                  </a:lnTo>
                  <a:close/>
                </a:path>
              </a:pathLst>
            </a:cu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65" name="Picture 64">
            <a:extLst>
              <a:ext uri="{FF2B5EF4-FFF2-40B4-BE49-F238E27FC236}">
                <a16:creationId xmlns:a16="http://schemas.microsoft.com/office/drawing/2014/main" id="{7C98F274-FB4F-BDC7-1BAC-77D53E7EE3C0}"/>
              </a:ext>
            </a:extLst>
          </p:cNvPr>
          <p:cNvPicPr>
            <a:picLocks noChangeAspect="1"/>
          </p:cNvPicPr>
          <p:nvPr/>
        </p:nvPicPr>
        <p:blipFill>
          <a:blip r:embed="rId3"/>
          <a:stretch>
            <a:fillRect/>
          </a:stretch>
        </p:blipFill>
        <p:spPr>
          <a:xfrm>
            <a:off x="7170417" y="3866615"/>
            <a:ext cx="2905242" cy="1962252"/>
          </a:xfrm>
          <a:prstGeom prst="rect">
            <a:avLst/>
          </a:prstGeom>
        </p:spPr>
      </p:pic>
      <p:sp>
        <p:nvSpPr>
          <p:cNvPr id="3" name="TextBox 2">
            <a:extLst>
              <a:ext uri="{FF2B5EF4-FFF2-40B4-BE49-F238E27FC236}">
                <a16:creationId xmlns:a16="http://schemas.microsoft.com/office/drawing/2014/main" id="{FAA93831-1AB0-C582-5403-D3372DC19F69}"/>
              </a:ext>
            </a:extLst>
          </p:cNvPr>
          <p:cNvSpPr txBox="1"/>
          <p:nvPr/>
        </p:nvSpPr>
        <p:spPr bwMode="auto">
          <a:xfrm>
            <a:off x="9198304" y="2732230"/>
            <a:ext cx="13934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Healthy liver</a:t>
            </a:r>
          </a:p>
        </p:txBody>
      </p:sp>
      <p:sp>
        <p:nvSpPr>
          <p:cNvPr id="7" name="TextBox 6">
            <a:extLst>
              <a:ext uri="{FF2B5EF4-FFF2-40B4-BE49-F238E27FC236}">
                <a16:creationId xmlns:a16="http://schemas.microsoft.com/office/drawing/2014/main" id="{842E4357-7357-3FEB-EC14-41CA2AA089FD}"/>
              </a:ext>
            </a:extLst>
          </p:cNvPr>
          <p:cNvSpPr txBox="1"/>
          <p:nvPr/>
        </p:nvSpPr>
        <p:spPr bwMode="auto">
          <a:xfrm>
            <a:off x="8500117" y="5174775"/>
            <a:ext cx="21324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Injured liver (MASH)</a:t>
            </a:r>
          </a:p>
        </p:txBody>
      </p:sp>
      <p:sp>
        <p:nvSpPr>
          <p:cNvPr id="10" name="TextBox 9">
            <a:extLst>
              <a:ext uri="{FF2B5EF4-FFF2-40B4-BE49-F238E27FC236}">
                <a16:creationId xmlns:a16="http://schemas.microsoft.com/office/drawing/2014/main" id="{6E9A1CC4-FDDE-2D5E-E03C-F06B36B432C0}"/>
              </a:ext>
            </a:extLst>
          </p:cNvPr>
          <p:cNvSpPr txBox="1"/>
          <p:nvPr/>
        </p:nvSpPr>
        <p:spPr bwMode="auto">
          <a:xfrm>
            <a:off x="7234370" y="4638747"/>
            <a:ext cx="4972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latin typeface="Calibri" panose="020F0502020204030204" pitchFamily="34" charset="0"/>
              </a:rPr>
              <a:t>rT3</a:t>
            </a:r>
          </a:p>
        </p:txBody>
      </p:sp>
      <p:sp>
        <p:nvSpPr>
          <p:cNvPr id="11" name="TextBox 10">
            <a:extLst>
              <a:ext uri="{FF2B5EF4-FFF2-40B4-BE49-F238E27FC236}">
                <a16:creationId xmlns:a16="http://schemas.microsoft.com/office/drawing/2014/main" id="{73FDD899-0BDB-2209-B10B-80964FD47DFE}"/>
              </a:ext>
            </a:extLst>
          </p:cNvPr>
          <p:cNvSpPr txBox="1"/>
          <p:nvPr/>
        </p:nvSpPr>
        <p:spPr bwMode="auto">
          <a:xfrm>
            <a:off x="7275247" y="4352115"/>
            <a:ext cx="415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latin typeface="Calibri" panose="020F0502020204030204" pitchFamily="34" charset="0"/>
              </a:rPr>
              <a:t>T4</a:t>
            </a:r>
          </a:p>
        </p:txBody>
      </p:sp>
      <p:sp>
        <p:nvSpPr>
          <p:cNvPr id="12" name="TextBox 11">
            <a:extLst>
              <a:ext uri="{FF2B5EF4-FFF2-40B4-BE49-F238E27FC236}">
                <a16:creationId xmlns:a16="http://schemas.microsoft.com/office/drawing/2014/main" id="{9690060E-B8CD-00AB-FBDF-19098226837E}"/>
              </a:ext>
            </a:extLst>
          </p:cNvPr>
          <p:cNvSpPr txBox="1"/>
          <p:nvPr/>
        </p:nvSpPr>
        <p:spPr bwMode="auto">
          <a:xfrm>
            <a:off x="8257213" y="4269415"/>
            <a:ext cx="415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latin typeface="Calibri" panose="020F0502020204030204" pitchFamily="34" charset="0"/>
              </a:rPr>
              <a:t>T3</a:t>
            </a:r>
          </a:p>
        </p:txBody>
      </p:sp>
      <p:sp>
        <p:nvSpPr>
          <p:cNvPr id="13" name="TextBox 12">
            <a:extLst>
              <a:ext uri="{FF2B5EF4-FFF2-40B4-BE49-F238E27FC236}">
                <a16:creationId xmlns:a16="http://schemas.microsoft.com/office/drawing/2014/main" id="{A00211A5-3EE8-5E45-4CB3-88FD29864A42}"/>
              </a:ext>
            </a:extLst>
          </p:cNvPr>
          <p:cNvSpPr txBox="1"/>
          <p:nvPr/>
        </p:nvSpPr>
        <p:spPr bwMode="auto">
          <a:xfrm>
            <a:off x="7638133" y="4167449"/>
            <a:ext cx="619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latin typeface="Calibri" panose="020F0502020204030204" pitchFamily="34" charset="0"/>
              </a:rPr>
              <a:t>DI01</a:t>
            </a:r>
          </a:p>
        </p:txBody>
      </p:sp>
      <p:cxnSp>
        <p:nvCxnSpPr>
          <p:cNvPr id="15" name="Straight Arrow Connector 14">
            <a:extLst>
              <a:ext uri="{FF2B5EF4-FFF2-40B4-BE49-F238E27FC236}">
                <a16:creationId xmlns:a16="http://schemas.microsoft.com/office/drawing/2014/main" id="{413001AD-E147-B9F8-93CE-2C2715653938}"/>
              </a:ext>
            </a:extLst>
          </p:cNvPr>
          <p:cNvCxnSpPr>
            <a:cxnSpLocks/>
          </p:cNvCxnSpPr>
          <p:nvPr/>
        </p:nvCxnSpPr>
        <p:spPr bwMode="auto">
          <a:xfrm>
            <a:off x="9491093" y="3128063"/>
            <a:ext cx="0" cy="617664"/>
          </a:xfrm>
          <a:prstGeom prst="straightConnector1">
            <a:avLst/>
          </a:prstGeom>
          <a:noFill/>
          <a:ln w="28575"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BEB5FC0A-2198-0FFB-34DA-9DEFA0FC205D}"/>
              </a:ext>
            </a:extLst>
          </p:cNvPr>
          <p:cNvCxnSpPr>
            <a:cxnSpLocks/>
          </p:cNvCxnSpPr>
          <p:nvPr/>
        </p:nvCxnSpPr>
        <p:spPr bwMode="auto">
          <a:xfrm flipV="1">
            <a:off x="7788417" y="4493463"/>
            <a:ext cx="468796" cy="145284"/>
          </a:xfrm>
          <a:prstGeom prst="straightConnector1">
            <a:avLst/>
          </a:prstGeom>
          <a:noFill/>
          <a:ln w="28575" cap="flat" cmpd="sng" algn="ctr">
            <a:solidFill>
              <a:schemeClr val="tx1"/>
            </a:solidFill>
            <a:prstDash val="solid"/>
            <a:round/>
            <a:headEnd type="none" w="med" len="med"/>
            <a:tailEnd type="triangle"/>
          </a:ln>
          <a:effectLst/>
        </p:spPr>
      </p:cxnSp>
      <p:sp>
        <p:nvSpPr>
          <p:cNvPr id="19" name="Rectangle 18">
            <a:extLst>
              <a:ext uri="{FF2B5EF4-FFF2-40B4-BE49-F238E27FC236}">
                <a16:creationId xmlns:a16="http://schemas.microsoft.com/office/drawing/2014/main" id="{4DD65189-8720-3E68-9879-E2E7C9982480}"/>
              </a:ext>
            </a:extLst>
          </p:cNvPr>
          <p:cNvSpPr/>
          <p:nvPr/>
        </p:nvSpPr>
        <p:spPr bwMode="auto">
          <a:xfrm>
            <a:off x="5448931" y="1903269"/>
            <a:ext cx="1265746" cy="792780"/>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tx1"/>
                </a:solidFill>
                <a:latin typeface="Calibri" panose="020F0502020204030204" pitchFamily="34" charset="0"/>
              </a:rPr>
              <a:t>Mitophagy Mitochondrial biogenesis</a:t>
            </a:r>
          </a:p>
        </p:txBody>
      </p:sp>
      <p:sp>
        <p:nvSpPr>
          <p:cNvPr id="20" name="Dodecagon 19">
            <a:extLst>
              <a:ext uri="{FF2B5EF4-FFF2-40B4-BE49-F238E27FC236}">
                <a16:creationId xmlns:a16="http://schemas.microsoft.com/office/drawing/2014/main" id="{DF1897EF-B373-DE51-83DB-E49567EA3257}"/>
              </a:ext>
            </a:extLst>
          </p:cNvPr>
          <p:cNvSpPr/>
          <p:nvPr/>
        </p:nvSpPr>
        <p:spPr bwMode="auto">
          <a:xfrm>
            <a:off x="6184657" y="2991074"/>
            <a:ext cx="864849" cy="315310"/>
          </a:xfrm>
          <a:prstGeom prst="dodecagon">
            <a:avLst/>
          </a:prstGeom>
          <a:solidFill>
            <a:schemeClr val="accent3"/>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tx1"/>
                </a:solidFill>
                <a:latin typeface="Calibri" panose="020F0502020204030204" pitchFamily="34" charset="0"/>
              </a:rPr>
              <a:t>THR-</a:t>
            </a:r>
            <a:r>
              <a:rPr lang="el-GR" sz="1400" b="0">
                <a:solidFill>
                  <a:schemeClr val="tx1"/>
                </a:solidFill>
                <a:latin typeface="Calibri" panose="020F0502020204030204" pitchFamily="34" charset="0"/>
              </a:rPr>
              <a:t>β</a:t>
            </a:r>
            <a:endParaRPr lang="en-US" sz="1400" b="0">
              <a:solidFill>
                <a:schemeClr val="tx1"/>
              </a:solidFill>
              <a:latin typeface="Calibri" panose="020F0502020204030204" pitchFamily="34" charset="0"/>
            </a:endParaRPr>
          </a:p>
        </p:txBody>
      </p:sp>
      <p:sp>
        <p:nvSpPr>
          <p:cNvPr id="21" name="Dodecagon 20">
            <a:extLst>
              <a:ext uri="{FF2B5EF4-FFF2-40B4-BE49-F238E27FC236}">
                <a16:creationId xmlns:a16="http://schemas.microsoft.com/office/drawing/2014/main" id="{B623F7F8-6815-74E5-16AA-2B86092CB992}"/>
              </a:ext>
            </a:extLst>
          </p:cNvPr>
          <p:cNvSpPr/>
          <p:nvPr/>
        </p:nvSpPr>
        <p:spPr bwMode="auto">
          <a:xfrm>
            <a:off x="741802" y="2538394"/>
            <a:ext cx="864849" cy="315310"/>
          </a:xfrm>
          <a:prstGeom prst="dodecagon">
            <a:avLst/>
          </a:prstGeom>
          <a:solidFill>
            <a:schemeClr val="accent3"/>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tx1"/>
                </a:solidFill>
                <a:latin typeface="Calibri" panose="020F0502020204030204" pitchFamily="34" charset="0"/>
              </a:rPr>
              <a:t>THR-</a:t>
            </a:r>
            <a:r>
              <a:rPr lang="el-GR" sz="1400" b="0">
                <a:solidFill>
                  <a:schemeClr val="tx1"/>
                </a:solidFill>
                <a:latin typeface="Calibri" panose="020F0502020204030204" pitchFamily="34" charset="0"/>
              </a:rPr>
              <a:t>β</a:t>
            </a:r>
            <a:endParaRPr lang="en-US" sz="1400" b="0">
              <a:solidFill>
                <a:schemeClr val="tx1"/>
              </a:solidFill>
              <a:latin typeface="Calibri" panose="020F0502020204030204" pitchFamily="34" charset="0"/>
            </a:endParaRPr>
          </a:p>
        </p:txBody>
      </p:sp>
      <p:sp>
        <p:nvSpPr>
          <p:cNvPr id="22" name="Dodecagon 21">
            <a:extLst>
              <a:ext uri="{FF2B5EF4-FFF2-40B4-BE49-F238E27FC236}">
                <a16:creationId xmlns:a16="http://schemas.microsoft.com/office/drawing/2014/main" id="{064E5329-B4BD-0645-C17A-F9EE3F5A12BB}"/>
              </a:ext>
            </a:extLst>
          </p:cNvPr>
          <p:cNvSpPr/>
          <p:nvPr/>
        </p:nvSpPr>
        <p:spPr bwMode="auto">
          <a:xfrm>
            <a:off x="3408425" y="2257807"/>
            <a:ext cx="864849" cy="315310"/>
          </a:xfrm>
          <a:prstGeom prst="dodecagon">
            <a:avLst/>
          </a:prstGeom>
          <a:solidFill>
            <a:schemeClr val="accent3"/>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tx1"/>
                </a:solidFill>
                <a:latin typeface="Calibri" panose="020F0502020204030204" pitchFamily="34" charset="0"/>
              </a:rPr>
              <a:t>THR-</a:t>
            </a:r>
            <a:r>
              <a:rPr lang="el-GR" sz="1400" b="0">
                <a:solidFill>
                  <a:schemeClr val="tx1"/>
                </a:solidFill>
                <a:latin typeface="Calibri" panose="020F0502020204030204" pitchFamily="34" charset="0"/>
              </a:rPr>
              <a:t>β</a:t>
            </a:r>
            <a:endParaRPr lang="en-US" sz="1400" b="0">
              <a:solidFill>
                <a:schemeClr val="tx1"/>
              </a:solidFill>
              <a:latin typeface="Calibri" panose="020F0502020204030204" pitchFamily="34" charset="0"/>
            </a:endParaRPr>
          </a:p>
        </p:txBody>
      </p:sp>
      <p:sp>
        <p:nvSpPr>
          <p:cNvPr id="23" name="Dodecagon 22">
            <a:extLst>
              <a:ext uri="{FF2B5EF4-FFF2-40B4-BE49-F238E27FC236}">
                <a16:creationId xmlns:a16="http://schemas.microsoft.com/office/drawing/2014/main" id="{DBB6A4CC-CBA6-E3ED-A2A8-B25D78AEF2C9}"/>
              </a:ext>
            </a:extLst>
          </p:cNvPr>
          <p:cNvSpPr/>
          <p:nvPr/>
        </p:nvSpPr>
        <p:spPr bwMode="auto">
          <a:xfrm>
            <a:off x="3513821" y="4334921"/>
            <a:ext cx="864849" cy="315310"/>
          </a:xfrm>
          <a:prstGeom prst="dodecagon">
            <a:avLst/>
          </a:prstGeom>
          <a:solidFill>
            <a:schemeClr val="accent3"/>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tx1"/>
                </a:solidFill>
                <a:latin typeface="Calibri" panose="020F0502020204030204" pitchFamily="34" charset="0"/>
              </a:rPr>
              <a:t>THR-</a:t>
            </a:r>
            <a:r>
              <a:rPr lang="el-GR" sz="1400" b="0">
                <a:solidFill>
                  <a:schemeClr val="tx1"/>
                </a:solidFill>
                <a:latin typeface="Calibri" panose="020F0502020204030204" pitchFamily="34" charset="0"/>
              </a:rPr>
              <a:t>β</a:t>
            </a:r>
            <a:endParaRPr lang="en-US" sz="1400" b="0">
              <a:solidFill>
                <a:schemeClr val="tx1"/>
              </a:solidFill>
              <a:latin typeface="Calibri" panose="020F0502020204030204" pitchFamily="34" charset="0"/>
            </a:endParaRPr>
          </a:p>
        </p:txBody>
      </p:sp>
      <p:sp>
        <p:nvSpPr>
          <p:cNvPr id="24" name="Arrow: Right 23">
            <a:extLst>
              <a:ext uri="{FF2B5EF4-FFF2-40B4-BE49-F238E27FC236}">
                <a16:creationId xmlns:a16="http://schemas.microsoft.com/office/drawing/2014/main" id="{46513FCA-BF6F-3676-1636-4E74CBF4D02F}"/>
              </a:ext>
            </a:extLst>
          </p:cNvPr>
          <p:cNvSpPr/>
          <p:nvPr/>
        </p:nvSpPr>
        <p:spPr bwMode="auto">
          <a:xfrm>
            <a:off x="1628349" y="2581729"/>
            <a:ext cx="190839" cy="228641"/>
          </a:xfrm>
          <a:prstGeom prst="rightArrow">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 name="Arrow: Right 24">
            <a:extLst>
              <a:ext uri="{FF2B5EF4-FFF2-40B4-BE49-F238E27FC236}">
                <a16:creationId xmlns:a16="http://schemas.microsoft.com/office/drawing/2014/main" id="{B7E1DF63-F13F-C0CE-35C4-6426969FCC42}"/>
              </a:ext>
            </a:extLst>
          </p:cNvPr>
          <p:cNvSpPr/>
          <p:nvPr/>
        </p:nvSpPr>
        <p:spPr bwMode="auto">
          <a:xfrm rot="10800000">
            <a:off x="3241759" y="4342274"/>
            <a:ext cx="225566" cy="258040"/>
          </a:xfrm>
          <a:prstGeom prst="rightArrow">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 name="Arrow: Right 25">
            <a:extLst>
              <a:ext uri="{FF2B5EF4-FFF2-40B4-BE49-F238E27FC236}">
                <a16:creationId xmlns:a16="http://schemas.microsoft.com/office/drawing/2014/main" id="{D86EB2CF-D5F7-6CD0-B821-370F17EEF6CC}"/>
              </a:ext>
            </a:extLst>
          </p:cNvPr>
          <p:cNvSpPr/>
          <p:nvPr/>
        </p:nvSpPr>
        <p:spPr bwMode="auto">
          <a:xfrm rot="6798830">
            <a:off x="3534282" y="2598715"/>
            <a:ext cx="268377" cy="258040"/>
          </a:xfrm>
          <a:prstGeom prst="rightArrow">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34" name="Straight Arrow Connector 33">
            <a:extLst>
              <a:ext uri="{FF2B5EF4-FFF2-40B4-BE49-F238E27FC236}">
                <a16:creationId xmlns:a16="http://schemas.microsoft.com/office/drawing/2014/main" id="{A0CF569F-C8B9-FFB1-02CE-57CB1B51F136}"/>
              </a:ext>
            </a:extLst>
          </p:cNvPr>
          <p:cNvCxnSpPr/>
          <p:nvPr/>
        </p:nvCxnSpPr>
        <p:spPr bwMode="auto">
          <a:xfrm flipV="1">
            <a:off x="2534947" y="2581169"/>
            <a:ext cx="382877" cy="129827"/>
          </a:xfrm>
          <a:prstGeom prst="straightConnector1">
            <a:avLst/>
          </a:prstGeom>
          <a:noFill/>
          <a:ln w="28575" cap="flat" cmpd="sng" algn="ctr">
            <a:solidFill>
              <a:schemeClr val="bg1"/>
            </a:solidFill>
            <a:prstDash val="solid"/>
            <a:round/>
            <a:headEnd type="none" w="med" len="med"/>
            <a:tailEnd type="triangle"/>
          </a:ln>
          <a:effectLst/>
        </p:spPr>
      </p:cxnSp>
      <p:sp>
        <p:nvSpPr>
          <p:cNvPr id="27" name="Arrow: Right 26">
            <a:extLst>
              <a:ext uri="{FF2B5EF4-FFF2-40B4-BE49-F238E27FC236}">
                <a16:creationId xmlns:a16="http://schemas.microsoft.com/office/drawing/2014/main" id="{AE5824D5-63A2-91A5-16BB-C05DEAD01352}"/>
              </a:ext>
            </a:extLst>
          </p:cNvPr>
          <p:cNvSpPr/>
          <p:nvPr/>
        </p:nvSpPr>
        <p:spPr bwMode="auto">
          <a:xfrm rot="13960455">
            <a:off x="6298932" y="2738689"/>
            <a:ext cx="268377" cy="258040"/>
          </a:xfrm>
          <a:prstGeom prst="rightArrow">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8" name="Oval 27">
            <a:extLst>
              <a:ext uri="{FF2B5EF4-FFF2-40B4-BE49-F238E27FC236}">
                <a16:creationId xmlns:a16="http://schemas.microsoft.com/office/drawing/2014/main" id="{03A217C5-AC61-18C6-9685-44EBA7B01371}"/>
              </a:ext>
            </a:extLst>
          </p:cNvPr>
          <p:cNvSpPr/>
          <p:nvPr/>
        </p:nvSpPr>
        <p:spPr bwMode="auto">
          <a:xfrm>
            <a:off x="1870500" y="2305276"/>
            <a:ext cx="733492" cy="696828"/>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38" name="Straight Arrow Connector 37">
            <a:extLst>
              <a:ext uri="{FF2B5EF4-FFF2-40B4-BE49-F238E27FC236}">
                <a16:creationId xmlns:a16="http://schemas.microsoft.com/office/drawing/2014/main" id="{9D5C1BF6-E2CA-1D0E-5D77-E586040F3F21}"/>
              </a:ext>
            </a:extLst>
          </p:cNvPr>
          <p:cNvCxnSpPr>
            <a:cxnSpLocks/>
          </p:cNvCxnSpPr>
          <p:nvPr/>
        </p:nvCxnSpPr>
        <p:spPr bwMode="auto">
          <a:xfrm>
            <a:off x="3196467" y="2611313"/>
            <a:ext cx="553608" cy="385824"/>
          </a:xfrm>
          <a:prstGeom prst="straightConnector1">
            <a:avLst/>
          </a:prstGeom>
          <a:noFill/>
          <a:ln w="28575" cap="flat" cmpd="sng" algn="ctr">
            <a:solidFill>
              <a:schemeClr val="bg1"/>
            </a:solidFill>
            <a:prstDash val="solid"/>
            <a:round/>
            <a:headEnd type="none" w="med" len="med"/>
            <a:tailEnd type="triangle"/>
          </a:ln>
          <a:effectLst/>
        </p:spPr>
      </p:cxnSp>
      <p:sp>
        <p:nvSpPr>
          <p:cNvPr id="29" name="Rectangle 28">
            <a:extLst>
              <a:ext uri="{FF2B5EF4-FFF2-40B4-BE49-F238E27FC236}">
                <a16:creationId xmlns:a16="http://schemas.microsoft.com/office/drawing/2014/main" id="{586BDECC-F4C9-CCEB-428B-3EA850556325}"/>
              </a:ext>
            </a:extLst>
          </p:cNvPr>
          <p:cNvSpPr/>
          <p:nvPr/>
        </p:nvSpPr>
        <p:spPr bwMode="auto">
          <a:xfrm>
            <a:off x="3713037" y="2853149"/>
            <a:ext cx="504497" cy="335906"/>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tx1"/>
                </a:solidFill>
                <a:latin typeface="Calibri" panose="020F0502020204030204" pitchFamily="34" charset="0"/>
              </a:rPr>
              <a:t>FAO</a:t>
            </a:r>
          </a:p>
        </p:txBody>
      </p:sp>
      <p:sp>
        <p:nvSpPr>
          <p:cNvPr id="32" name="Oval 31">
            <a:extLst>
              <a:ext uri="{FF2B5EF4-FFF2-40B4-BE49-F238E27FC236}">
                <a16:creationId xmlns:a16="http://schemas.microsoft.com/office/drawing/2014/main" id="{3C17AF9C-386D-BE05-77B2-0B4C858BD631}"/>
              </a:ext>
            </a:extLst>
          </p:cNvPr>
          <p:cNvSpPr/>
          <p:nvPr/>
        </p:nvSpPr>
        <p:spPr bwMode="auto">
          <a:xfrm>
            <a:off x="2921942" y="2364826"/>
            <a:ext cx="549542" cy="414408"/>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0" name="TextBox 29">
            <a:extLst>
              <a:ext uri="{FF2B5EF4-FFF2-40B4-BE49-F238E27FC236}">
                <a16:creationId xmlns:a16="http://schemas.microsoft.com/office/drawing/2014/main" id="{DDCC329B-ECCA-7417-4C88-79B044B659AE}"/>
              </a:ext>
            </a:extLst>
          </p:cNvPr>
          <p:cNvSpPr txBox="1"/>
          <p:nvPr/>
        </p:nvSpPr>
        <p:spPr bwMode="auto">
          <a:xfrm>
            <a:off x="1773962" y="2330211"/>
            <a:ext cx="9189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latin typeface="Calibri" panose="020F0502020204030204" pitchFamily="34" charset="0"/>
              </a:rPr>
              <a:t>Lipid droplet</a:t>
            </a:r>
          </a:p>
        </p:txBody>
      </p:sp>
      <p:sp>
        <p:nvSpPr>
          <p:cNvPr id="31" name="TextBox 30">
            <a:extLst>
              <a:ext uri="{FF2B5EF4-FFF2-40B4-BE49-F238E27FC236}">
                <a16:creationId xmlns:a16="http://schemas.microsoft.com/office/drawing/2014/main" id="{5EE9AACC-F39D-2F1F-8BEB-B46A35C67A58}"/>
              </a:ext>
            </a:extLst>
          </p:cNvPr>
          <p:cNvSpPr txBox="1"/>
          <p:nvPr/>
        </p:nvSpPr>
        <p:spPr bwMode="auto">
          <a:xfrm>
            <a:off x="2753351" y="2393746"/>
            <a:ext cx="9189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latin typeface="Calibri" panose="020F0502020204030204" pitchFamily="34" charset="0"/>
              </a:rPr>
              <a:t>FFA</a:t>
            </a:r>
          </a:p>
        </p:txBody>
      </p:sp>
      <p:cxnSp>
        <p:nvCxnSpPr>
          <p:cNvPr id="41" name="Straight Arrow Connector 40">
            <a:extLst>
              <a:ext uri="{FF2B5EF4-FFF2-40B4-BE49-F238E27FC236}">
                <a16:creationId xmlns:a16="http://schemas.microsoft.com/office/drawing/2014/main" id="{8CF2BB1D-9B27-F4DC-2DFD-388E0806E0FA}"/>
              </a:ext>
            </a:extLst>
          </p:cNvPr>
          <p:cNvCxnSpPr/>
          <p:nvPr/>
        </p:nvCxnSpPr>
        <p:spPr bwMode="auto">
          <a:xfrm flipV="1">
            <a:off x="1845120" y="3025459"/>
            <a:ext cx="146053" cy="403541"/>
          </a:xfrm>
          <a:prstGeom prst="straightConnector1">
            <a:avLst/>
          </a:prstGeom>
          <a:noFill/>
          <a:ln w="28575" cap="flat" cmpd="sng" algn="ctr">
            <a:solidFill>
              <a:schemeClr val="tx2"/>
            </a:solidFill>
            <a:prstDash val="solid"/>
            <a:round/>
            <a:headEnd type="none" w="med" len="med"/>
            <a:tailEnd type="triangle"/>
          </a:ln>
          <a:effectLst/>
        </p:spPr>
      </p:cxnSp>
      <p:cxnSp>
        <p:nvCxnSpPr>
          <p:cNvPr id="43" name="Straight Arrow Connector 42">
            <a:extLst>
              <a:ext uri="{FF2B5EF4-FFF2-40B4-BE49-F238E27FC236}">
                <a16:creationId xmlns:a16="http://schemas.microsoft.com/office/drawing/2014/main" id="{E58F1C51-58A9-09A9-E434-2EC073B58E6E}"/>
              </a:ext>
            </a:extLst>
          </p:cNvPr>
          <p:cNvCxnSpPr/>
          <p:nvPr/>
        </p:nvCxnSpPr>
        <p:spPr bwMode="auto">
          <a:xfrm flipH="1">
            <a:off x="2233414" y="2778974"/>
            <a:ext cx="801141" cy="617369"/>
          </a:xfrm>
          <a:prstGeom prst="straightConnector1">
            <a:avLst/>
          </a:prstGeom>
          <a:noFill/>
          <a:ln w="28575" cap="flat" cmpd="sng" algn="ctr">
            <a:solidFill>
              <a:schemeClr val="tx2"/>
            </a:solidFill>
            <a:prstDash val="solid"/>
            <a:round/>
            <a:headEnd type="none" w="med" len="med"/>
            <a:tailEnd type="triangle"/>
          </a:ln>
          <a:effectLst/>
        </p:spPr>
      </p:cxnSp>
      <p:cxnSp>
        <p:nvCxnSpPr>
          <p:cNvPr id="45" name="Straight Arrow Connector 44">
            <a:extLst>
              <a:ext uri="{FF2B5EF4-FFF2-40B4-BE49-F238E27FC236}">
                <a16:creationId xmlns:a16="http://schemas.microsoft.com/office/drawing/2014/main" id="{74B27790-9396-4374-840A-7172EA4FB892}"/>
              </a:ext>
            </a:extLst>
          </p:cNvPr>
          <p:cNvCxnSpPr/>
          <p:nvPr/>
        </p:nvCxnSpPr>
        <p:spPr bwMode="auto">
          <a:xfrm flipV="1">
            <a:off x="2772583" y="2825838"/>
            <a:ext cx="405513" cy="854284"/>
          </a:xfrm>
          <a:prstGeom prst="straightConnector1">
            <a:avLst/>
          </a:prstGeom>
          <a:noFill/>
          <a:ln w="28575" cap="flat" cmpd="sng" algn="ctr">
            <a:solidFill>
              <a:schemeClr val="tx2"/>
            </a:solidFill>
            <a:prstDash val="solid"/>
            <a:round/>
            <a:headEnd type="none" w="med" len="med"/>
            <a:tailEnd type="triangle"/>
          </a:ln>
          <a:effectLst/>
        </p:spPr>
      </p:cxnSp>
      <p:cxnSp>
        <p:nvCxnSpPr>
          <p:cNvPr id="47" name="Straight Arrow Connector 46">
            <a:extLst>
              <a:ext uri="{FF2B5EF4-FFF2-40B4-BE49-F238E27FC236}">
                <a16:creationId xmlns:a16="http://schemas.microsoft.com/office/drawing/2014/main" id="{87F932DF-EDF5-AA63-0858-1CCFA92B4460}"/>
              </a:ext>
            </a:extLst>
          </p:cNvPr>
          <p:cNvCxnSpPr/>
          <p:nvPr/>
        </p:nvCxnSpPr>
        <p:spPr bwMode="auto">
          <a:xfrm>
            <a:off x="2753351" y="3948693"/>
            <a:ext cx="0" cy="326014"/>
          </a:xfrm>
          <a:prstGeom prst="straightConnector1">
            <a:avLst/>
          </a:prstGeom>
          <a:noFill/>
          <a:ln w="28575" cap="flat" cmpd="sng" algn="ctr">
            <a:solidFill>
              <a:schemeClr val="tx2"/>
            </a:solidFill>
            <a:prstDash val="solid"/>
            <a:round/>
            <a:headEnd type="none" w="med" len="med"/>
            <a:tailEnd type="triangle"/>
          </a:ln>
          <a:effectLst/>
        </p:spPr>
      </p:cxnSp>
      <p:cxnSp>
        <p:nvCxnSpPr>
          <p:cNvPr id="49" name="Straight Arrow Connector 48">
            <a:extLst>
              <a:ext uri="{FF2B5EF4-FFF2-40B4-BE49-F238E27FC236}">
                <a16:creationId xmlns:a16="http://schemas.microsoft.com/office/drawing/2014/main" id="{BC0F91B3-E9A5-5A09-2772-65A9EE24894F}"/>
              </a:ext>
            </a:extLst>
          </p:cNvPr>
          <p:cNvCxnSpPr/>
          <p:nvPr/>
        </p:nvCxnSpPr>
        <p:spPr bwMode="auto">
          <a:xfrm flipH="1">
            <a:off x="3138157" y="3052647"/>
            <a:ext cx="624615" cy="627475"/>
          </a:xfrm>
          <a:prstGeom prst="straightConnector1">
            <a:avLst/>
          </a:prstGeom>
          <a:noFill/>
          <a:ln w="28575" cap="flat" cmpd="sng" algn="ctr">
            <a:solidFill>
              <a:schemeClr val="tx2"/>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937661B1-B474-05D2-E0C1-82C727DE586D}"/>
              </a:ext>
            </a:extLst>
          </p:cNvPr>
          <p:cNvCxnSpPr/>
          <p:nvPr/>
        </p:nvCxnSpPr>
        <p:spPr bwMode="auto">
          <a:xfrm flipH="1">
            <a:off x="3300317" y="3675299"/>
            <a:ext cx="227516" cy="121938"/>
          </a:xfrm>
          <a:prstGeom prst="straightConnector1">
            <a:avLst/>
          </a:prstGeom>
          <a:noFill/>
          <a:ln w="28575" cap="flat" cmpd="sng" algn="ctr">
            <a:solidFill>
              <a:schemeClr val="tx2"/>
            </a:solidFill>
            <a:prstDash val="solid"/>
            <a:round/>
            <a:headEnd type="none" w="med" len="med"/>
            <a:tailEnd type="triangle"/>
          </a:ln>
          <a:effectLst/>
        </p:spPr>
      </p:cxnSp>
      <p:sp>
        <p:nvSpPr>
          <p:cNvPr id="52" name="Oval 51">
            <a:extLst>
              <a:ext uri="{FF2B5EF4-FFF2-40B4-BE49-F238E27FC236}">
                <a16:creationId xmlns:a16="http://schemas.microsoft.com/office/drawing/2014/main" id="{A4A0CCB3-DACE-0353-BED1-604E1F0FD4BC}"/>
              </a:ext>
            </a:extLst>
          </p:cNvPr>
          <p:cNvSpPr/>
          <p:nvPr/>
        </p:nvSpPr>
        <p:spPr bwMode="auto">
          <a:xfrm>
            <a:off x="1774148" y="3352698"/>
            <a:ext cx="498148" cy="432924"/>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bg1"/>
              </a:solidFill>
              <a:latin typeface="Calibri" panose="020F0502020204030204" pitchFamily="34" charset="0"/>
            </a:endParaRPr>
          </a:p>
        </p:txBody>
      </p:sp>
      <p:sp>
        <p:nvSpPr>
          <p:cNvPr id="53" name="TextBox 52">
            <a:extLst>
              <a:ext uri="{FF2B5EF4-FFF2-40B4-BE49-F238E27FC236}">
                <a16:creationId xmlns:a16="http://schemas.microsoft.com/office/drawing/2014/main" id="{1FBFEF11-2C32-73F8-B54D-0B71EF655F7D}"/>
              </a:ext>
            </a:extLst>
          </p:cNvPr>
          <p:cNvSpPr txBox="1"/>
          <p:nvPr/>
        </p:nvSpPr>
        <p:spPr bwMode="auto">
          <a:xfrm>
            <a:off x="1728917" y="3409538"/>
            <a:ext cx="5538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TAG</a:t>
            </a:r>
          </a:p>
        </p:txBody>
      </p:sp>
      <p:sp>
        <p:nvSpPr>
          <p:cNvPr id="55" name="Rectangle 54">
            <a:extLst>
              <a:ext uri="{FF2B5EF4-FFF2-40B4-BE49-F238E27FC236}">
                <a16:creationId xmlns:a16="http://schemas.microsoft.com/office/drawing/2014/main" id="{F2D56267-4E80-6DCA-BE01-26C67DB013C5}"/>
              </a:ext>
            </a:extLst>
          </p:cNvPr>
          <p:cNvSpPr/>
          <p:nvPr/>
        </p:nvSpPr>
        <p:spPr bwMode="auto">
          <a:xfrm>
            <a:off x="2703328" y="3112577"/>
            <a:ext cx="519940" cy="335906"/>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DNL</a:t>
            </a:r>
          </a:p>
        </p:txBody>
      </p:sp>
      <p:sp>
        <p:nvSpPr>
          <p:cNvPr id="56" name="Oval 55">
            <a:extLst>
              <a:ext uri="{FF2B5EF4-FFF2-40B4-BE49-F238E27FC236}">
                <a16:creationId xmlns:a16="http://schemas.microsoft.com/office/drawing/2014/main" id="{3CC7AAFC-6247-4A54-5DF0-965621362192}"/>
              </a:ext>
            </a:extLst>
          </p:cNvPr>
          <p:cNvSpPr/>
          <p:nvPr/>
        </p:nvSpPr>
        <p:spPr bwMode="auto">
          <a:xfrm>
            <a:off x="2200015" y="3657796"/>
            <a:ext cx="1069861" cy="369332"/>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bg1"/>
              </a:solidFill>
              <a:latin typeface="Calibri" panose="020F0502020204030204" pitchFamily="34" charset="0"/>
            </a:endParaRPr>
          </a:p>
        </p:txBody>
      </p:sp>
      <p:sp>
        <p:nvSpPr>
          <p:cNvPr id="57" name="Rectangle 56">
            <a:extLst>
              <a:ext uri="{FF2B5EF4-FFF2-40B4-BE49-F238E27FC236}">
                <a16:creationId xmlns:a16="http://schemas.microsoft.com/office/drawing/2014/main" id="{7C39A785-270E-29BA-AE03-93AFE0FFC341}"/>
              </a:ext>
            </a:extLst>
          </p:cNvPr>
          <p:cNvSpPr/>
          <p:nvPr/>
        </p:nvSpPr>
        <p:spPr bwMode="auto">
          <a:xfrm>
            <a:off x="3479026" y="3439714"/>
            <a:ext cx="504494" cy="335906"/>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TCA</a:t>
            </a:r>
          </a:p>
        </p:txBody>
      </p:sp>
      <p:sp>
        <p:nvSpPr>
          <p:cNvPr id="58" name="Oval 57">
            <a:extLst>
              <a:ext uri="{FF2B5EF4-FFF2-40B4-BE49-F238E27FC236}">
                <a16:creationId xmlns:a16="http://schemas.microsoft.com/office/drawing/2014/main" id="{B155474E-742F-BBBB-7694-5A25531EC5F4}"/>
              </a:ext>
            </a:extLst>
          </p:cNvPr>
          <p:cNvSpPr/>
          <p:nvPr/>
        </p:nvSpPr>
        <p:spPr bwMode="auto">
          <a:xfrm>
            <a:off x="2160199" y="4274707"/>
            <a:ext cx="1053162" cy="414906"/>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9" name="TextBox 58">
            <a:extLst>
              <a:ext uri="{FF2B5EF4-FFF2-40B4-BE49-F238E27FC236}">
                <a16:creationId xmlns:a16="http://schemas.microsoft.com/office/drawing/2014/main" id="{51728B6C-309C-1DE7-1778-D08D38C30561}"/>
              </a:ext>
            </a:extLst>
          </p:cNvPr>
          <p:cNvSpPr txBox="1"/>
          <p:nvPr/>
        </p:nvSpPr>
        <p:spPr bwMode="auto">
          <a:xfrm>
            <a:off x="2080703" y="4302017"/>
            <a:ext cx="11891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latin typeface="Calibri" panose="020F0502020204030204" pitchFamily="34" charset="0"/>
              </a:rPr>
              <a:t>Cholesterol</a:t>
            </a:r>
          </a:p>
        </p:txBody>
      </p:sp>
      <p:sp>
        <p:nvSpPr>
          <p:cNvPr id="60" name="TextBox 59">
            <a:extLst>
              <a:ext uri="{FF2B5EF4-FFF2-40B4-BE49-F238E27FC236}">
                <a16:creationId xmlns:a16="http://schemas.microsoft.com/office/drawing/2014/main" id="{F7CD9BF3-F648-5011-AED5-D587409B1515}"/>
              </a:ext>
            </a:extLst>
          </p:cNvPr>
          <p:cNvSpPr txBox="1"/>
          <p:nvPr/>
        </p:nvSpPr>
        <p:spPr bwMode="auto">
          <a:xfrm>
            <a:off x="2096821" y="3658299"/>
            <a:ext cx="12743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Acetyl-CoA</a:t>
            </a:r>
          </a:p>
        </p:txBody>
      </p:sp>
      <p:sp>
        <p:nvSpPr>
          <p:cNvPr id="62" name="Freeform: Shape 61">
            <a:extLst>
              <a:ext uri="{FF2B5EF4-FFF2-40B4-BE49-F238E27FC236}">
                <a16:creationId xmlns:a16="http://schemas.microsoft.com/office/drawing/2014/main" id="{246BD1C7-425E-6292-E264-EFF7FB949DD1}"/>
              </a:ext>
            </a:extLst>
          </p:cNvPr>
          <p:cNvSpPr/>
          <p:nvPr/>
        </p:nvSpPr>
        <p:spPr bwMode="auto">
          <a:xfrm>
            <a:off x="4000128" y="2567021"/>
            <a:ext cx="141591" cy="322094"/>
          </a:xfrm>
          <a:custGeom>
            <a:avLst/>
            <a:gdLst>
              <a:gd name="connsiteX0" fmla="*/ 0 w 141591"/>
              <a:gd name="connsiteY0" fmla="*/ 279941 h 322094"/>
              <a:gd name="connsiteX1" fmla="*/ 29183 w 141591"/>
              <a:gd name="connsiteY1" fmla="*/ 196715 h 322094"/>
              <a:gd name="connsiteX2" fmla="*/ 49719 w 141591"/>
              <a:gd name="connsiteY2" fmla="*/ 207524 h 322094"/>
              <a:gd name="connsiteX3" fmla="*/ 64851 w 141591"/>
              <a:gd name="connsiteY3" fmla="*/ 111328 h 322094"/>
              <a:gd name="connsiteX4" fmla="*/ 85387 w 141591"/>
              <a:gd name="connsiteY4" fmla="*/ 125379 h 322094"/>
              <a:gd name="connsiteX5" fmla="*/ 125378 w 141591"/>
              <a:gd name="connsiteY5" fmla="*/ 0 h 322094"/>
              <a:gd name="connsiteX6" fmla="*/ 141591 w 141591"/>
              <a:gd name="connsiteY6" fmla="*/ 140511 h 322094"/>
              <a:gd name="connsiteX7" fmla="*/ 114570 w 141591"/>
              <a:gd name="connsiteY7" fmla="*/ 131864 h 322094"/>
              <a:gd name="connsiteX8" fmla="*/ 113489 w 141591"/>
              <a:gd name="connsiteY8" fmla="*/ 222656 h 322094"/>
              <a:gd name="connsiteX9" fmla="*/ 83225 w 141591"/>
              <a:gd name="connsiteY9" fmla="*/ 217251 h 322094"/>
              <a:gd name="connsiteX10" fmla="*/ 89710 w 141591"/>
              <a:gd name="connsiteY10" fmla="*/ 322094 h 322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1591" h="322094">
                <a:moveTo>
                  <a:pt x="0" y="279941"/>
                </a:moveTo>
                <a:lnTo>
                  <a:pt x="29183" y="196715"/>
                </a:lnTo>
                <a:lnTo>
                  <a:pt x="49719" y="207524"/>
                </a:lnTo>
                <a:lnTo>
                  <a:pt x="64851" y="111328"/>
                </a:lnTo>
                <a:lnTo>
                  <a:pt x="85387" y="125379"/>
                </a:lnTo>
                <a:lnTo>
                  <a:pt x="125378" y="0"/>
                </a:lnTo>
                <a:lnTo>
                  <a:pt x="141591" y="140511"/>
                </a:lnTo>
                <a:lnTo>
                  <a:pt x="114570" y="131864"/>
                </a:lnTo>
                <a:cubicBezTo>
                  <a:pt x="114210" y="162128"/>
                  <a:pt x="113849" y="192392"/>
                  <a:pt x="113489" y="222656"/>
                </a:cubicBezTo>
                <a:lnTo>
                  <a:pt x="83225" y="217251"/>
                </a:lnTo>
                <a:lnTo>
                  <a:pt x="89710" y="322094"/>
                </a:lnTo>
              </a:path>
            </a:pathLst>
          </a:custGeom>
          <a:solidFill>
            <a:schemeClr val="tx2"/>
          </a:solidFill>
          <a:ln w="0">
            <a:noFill/>
            <a:miter lim="800000"/>
            <a:headEnd/>
            <a:tailEnd/>
          </a:ln>
        </p:spPr>
        <p:txBody>
          <a:bodyPr rtlCol="0" anchor="ctr"/>
          <a:lstStyle/>
          <a:p>
            <a:pPr algn="ctr"/>
            <a:endParaRPr lang="en-US"/>
          </a:p>
        </p:txBody>
      </p:sp>
      <p:sp>
        <p:nvSpPr>
          <p:cNvPr id="63" name="Arrow: Curved Left 62">
            <a:extLst>
              <a:ext uri="{FF2B5EF4-FFF2-40B4-BE49-F238E27FC236}">
                <a16:creationId xmlns:a16="http://schemas.microsoft.com/office/drawing/2014/main" id="{93437CB1-B7A4-A341-565F-72E3C05314B7}"/>
              </a:ext>
            </a:extLst>
          </p:cNvPr>
          <p:cNvSpPr/>
          <p:nvPr/>
        </p:nvSpPr>
        <p:spPr bwMode="auto">
          <a:xfrm>
            <a:off x="5110162" y="2634034"/>
            <a:ext cx="529217" cy="672350"/>
          </a:xfrm>
          <a:prstGeom prst="curvedLeftArrow">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pic>
        <p:nvPicPr>
          <p:cNvPr id="64" name="Picture 63">
            <a:extLst>
              <a:ext uri="{FF2B5EF4-FFF2-40B4-BE49-F238E27FC236}">
                <a16:creationId xmlns:a16="http://schemas.microsoft.com/office/drawing/2014/main" id="{85755313-4FB3-D23F-3278-4615EAA7E20C}"/>
              </a:ext>
            </a:extLst>
          </p:cNvPr>
          <p:cNvPicPr>
            <a:picLocks noChangeAspect="1"/>
          </p:cNvPicPr>
          <p:nvPr/>
        </p:nvPicPr>
        <p:blipFill>
          <a:blip r:embed="rId3"/>
          <a:stretch>
            <a:fillRect/>
          </a:stretch>
        </p:blipFill>
        <p:spPr>
          <a:xfrm>
            <a:off x="7810931" y="1471323"/>
            <a:ext cx="2905242" cy="1962252"/>
          </a:xfrm>
          <a:prstGeom prst="rect">
            <a:avLst/>
          </a:prstGeom>
        </p:spPr>
      </p:pic>
      <p:sp>
        <p:nvSpPr>
          <p:cNvPr id="66" name="TextBox 65">
            <a:extLst>
              <a:ext uri="{FF2B5EF4-FFF2-40B4-BE49-F238E27FC236}">
                <a16:creationId xmlns:a16="http://schemas.microsoft.com/office/drawing/2014/main" id="{DC31AC8D-B89D-6D8A-2E7B-B4E3CEA49E5D}"/>
              </a:ext>
            </a:extLst>
          </p:cNvPr>
          <p:cNvSpPr txBox="1"/>
          <p:nvPr/>
        </p:nvSpPr>
        <p:spPr bwMode="auto">
          <a:xfrm>
            <a:off x="8022815" y="5804801"/>
            <a:ext cx="35368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Local </a:t>
            </a:r>
            <a:r>
              <a:rPr lang="en-US" b="0" i="1">
                <a:solidFill>
                  <a:schemeClr val="bg1"/>
                </a:solidFill>
                <a:latin typeface="Calibri" panose="020F0502020204030204" pitchFamily="34" charset="0"/>
              </a:rPr>
              <a:t>“intrahepatic hypothyroidism”</a:t>
            </a:r>
            <a:endParaRPr lang="en-US" b="0">
              <a:solidFill>
                <a:schemeClr val="bg1"/>
              </a:solidFill>
              <a:latin typeface="Calibri" panose="020F0502020204030204" pitchFamily="34" charset="0"/>
            </a:endParaRPr>
          </a:p>
        </p:txBody>
      </p:sp>
      <p:sp>
        <p:nvSpPr>
          <p:cNvPr id="5" name="Text Box 11">
            <a:extLst>
              <a:ext uri="{FF2B5EF4-FFF2-40B4-BE49-F238E27FC236}">
                <a16:creationId xmlns:a16="http://schemas.microsoft.com/office/drawing/2014/main" id="{DFE8AC0A-1448-D174-42DA-54EC9A62BB44}"/>
              </a:ext>
            </a:extLst>
          </p:cNvPr>
          <p:cNvSpPr txBox="1">
            <a:spLocks noChangeArrowheads="1"/>
          </p:cNvSpPr>
          <p:nvPr/>
        </p:nvSpPr>
        <p:spPr bwMode="auto">
          <a:xfrm>
            <a:off x="435279" y="639752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defRPr/>
            </a:pPr>
            <a:r>
              <a:rPr lang="en-US" sz="1200" b="0" dirty="0">
                <a:solidFill>
                  <a:srgbClr val="455560"/>
                </a:solidFill>
                <a:latin typeface="Calibri"/>
                <a:ea typeface="Calibri"/>
                <a:cs typeface="Calibri"/>
              </a:rPr>
              <a:t>Sinha</a:t>
            </a:r>
            <a:r>
              <a:rPr kumimoji="0" lang="en-US" sz="1200" b="0" i="0" u="none" strike="noStrike" kern="1200" cap="none" spc="0" normalizeH="0" baseline="0" noProof="0" dirty="0">
                <a:ln>
                  <a:noFill/>
                </a:ln>
                <a:solidFill>
                  <a:srgbClr val="455560"/>
                </a:solidFill>
                <a:effectLst/>
                <a:uLnTx/>
                <a:uFillTx/>
                <a:latin typeface="Calibri"/>
                <a:ea typeface="Calibri"/>
                <a:cs typeface="Calibri"/>
              </a:rPr>
              <a:t>. </a:t>
            </a:r>
            <a:r>
              <a:rPr lang="en-US" sz="1200" b="0" dirty="0">
                <a:solidFill>
                  <a:srgbClr val="455560"/>
                </a:solidFill>
                <a:latin typeface="Calibri"/>
                <a:ea typeface="Calibri"/>
                <a:cs typeface="Calibri"/>
              </a:rPr>
              <a:t>Nat </a:t>
            </a:r>
            <a:r>
              <a:rPr kumimoji="0" lang="en-US" sz="1200" b="0" i="0" u="none" strike="noStrike" kern="1200" cap="none" spc="0" normalizeH="0" baseline="0" noProof="0" dirty="0">
                <a:ln>
                  <a:noFill/>
                </a:ln>
                <a:solidFill>
                  <a:srgbClr val="455560"/>
                </a:solidFill>
                <a:effectLst/>
                <a:uLnTx/>
                <a:uFillTx/>
                <a:latin typeface="Calibri"/>
                <a:ea typeface="Calibri"/>
                <a:cs typeface="Calibri"/>
              </a:rPr>
              <a:t>Rev</a:t>
            </a:r>
            <a:r>
              <a:rPr lang="en-US" sz="1200" b="0" dirty="0">
                <a:solidFill>
                  <a:srgbClr val="455560"/>
                </a:solidFill>
                <a:latin typeface="Calibri"/>
                <a:ea typeface="Calibri"/>
                <a:cs typeface="Calibri"/>
              </a:rPr>
              <a:t> Endocrinol</a:t>
            </a:r>
            <a:r>
              <a:rPr kumimoji="0" lang="en-US" sz="1200" b="0" i="0" u="none" strike="noStrike" kern="1200" cap="none" spc="0" normalizeH="0" baseline="0" noProof="0" dirty="0">
                <a:ln>
                  <a:noFill/>
                </a:ln>
                <a:solidFill>
                  <a:srgbClr val="455560"/>
                </a:solidFill>
                <a:effectLst/>
                <a:uLnTx/>
                <a:uFillTx/>
                <a:latin typeface="Calibri"/>
                <a:ea typeface="Calibri"/>
                <a:cs typeface="Calibri"/>
              </a:rPr>
              <a:t>. </a:t>
            </a:r>
            <a:r>
              <a:rPr lang="en-US" sz="1200" b="0">
                <a:solidFill>
                  <a:srgbClr val="455560"/>
                </a:solidFill>
                <a:latin typeface="Calibri"/>
                <a:ea typeface="Calibri"/>
                <a:cs typeface="Calibri"/>
              </a:rPr>
              <a:t>2018;14:259.</a:t>
            </a:r>
            <a:endParaRPr lang="en-US" dirty="0"/>
          </a:p>
        </p:txBody>
      </p:sp>
      <p:sp>
        <p:nvSpPr>
          <p:cNvPr id="61" name="TextBox 60">
            <a:extLst>
              <a:ext uri="{FF2B5EF4-FFF2-40B4-BE49-F238E27FC236}">
                <a16:creationId xmlns:a16="http://schemas.microsoft.com/office/drawing/2014/main" id="{99078C1D-574D-2B47-59E0-8A1F00EEE9E9}"/>
              </a:ext>
            </a:extLst>
          </p:cNvPr>
          <p:cNvSpPr txBox="1"/>
          <p:nvPr/>
        </p:nvSpPr>
        <p:spPr bwMode="auto">
          <a:xfrm>
            <a:off x="3992740" y="2451359"/>
            <a:ext cx="4559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ATP</a:t>
            </a:r>
          </a:p>
        </p:txBody>
      </p:sp>
    </p:spTree>
    <p:extLst>
      <p:ext uri="{BB962C8B-B14F-4D97-AF65-F5344CB8AC3E}">
        <p14:creationId xmlns:p14="http://schemas.microsoft.com/office/powerpoint/2010/main" val="21493339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6697E-8F93-9B70-A266-4066D0EA40B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B71D235-0A15-D18C-C24E-244FF634E481}"/>
              </a:ext>
            </a:extLst>
          </p:cNvPr>
          <p:cNvSpPr>
            <a:spLocks noGrp="1"/>
          </p:cNvSpPr>
          <p:nvPr>
            <p:ph type="title"/>
          </p:nvPr>
        </p:nvSpPr>
        <p:spPr/>
        <p:txBody>
          <a:bodyPr/>
          <a:lstStyle/>
          <a:p>
            <a:r>
              <a:rPr lang="en-US" dirty="0"/>
              <a:t>MAESTRO-NASH: </a:t>
            </a:r>
            <a:r>
              <a:rPr lang="en-US" dirty="0" err="1"/>
              <a:t>Resmetirom</a:t>
            </a:r>
            <a:r>
              <a:rPr lang="en-US" dirty="0"/>
              <a:t> in Patients With MASH</a:t>
            </a:r>
          </a:p>
        </p:txBody>
      </p:sp>
      <p:sp>
        <p:nvSpPr>
          <p:cNvPr id="5" name="Content Placeholder 4">
            <a:extLst>
              <a:ext uri="{FF2B5EF4-FFF2-40B4-BE49-F238E27FC236}">
                <a16:creationId xmlns:a16="http://schemas.microsoft.com/office/drawing/2014/main" id="{2B9CC20A-A6B4-E389-545A-7F63B4C7CD07}"/>
              </a:ext>
            </a:extLst>
          </p:cNvPr>
          <p:cNvSpPr>
            <a:spLocks noGrp="1"/>
          </p:cNvSpPr>
          <p:nvPr>
            <p:ph idx="1"/>
          </p:nvPr>
        </p:nvSpPr>
        <p:spPr>
          <a:xfrm>
            <a:off x="614571" y="1513047"/>
            <a:ext cx="10867633" cy="4769439"/>
          </a:xfrm>
        </p:spPr>
        <p:txBody>
          <a:bodyPr/>
          <a:lstStyle/>
          <a:p>
            <a:r>
              <a:rPr lang="en-US" sz="2400" dirty="0"/>
              <a:t>Multinational, double-blind, placebo-controlled, randomized phase III trial</a:t>
            </a:r>
          </a:p>
          <a:p>
            <a:endParaRPr lang="en-US" dirty="0"/>
          </a:p>
          <a:p>
            <a:endParaRPr lang="en-US" dirty="0"/>
          </a:p>
          <a:p>
            <a:endParaRPr lang="en-US" dirty="0"/>
          </a:p>
          <a:p>
            <a:pPr marL="0" indent="0">
              <a:buNone/>
            </a:pPr>
            <a:endParaRPr lang="en-US" dirty="0"/>
          </a:p>
          <a:p>
            <a:endParaRPr lang="en-US" sz="2400" dirty="0"/>
          </a:p>
          <a:p>
            <a:pPr>
              <a:spcBef>
                <a:spcPts val="700"/>
              </a:spcBef>
              <a:spcAft>
                <a:spcPts val="0"/>
              </a:spcAft>
            </a:pPr>
            <a:r>
              <a:rPr lang="en-US" sz="2400" b="1" dirty="0">
                <a:latin typeface="Calibri"/>
                <a:ea typeface="Calibri"/>
                <a:cs typeface="Calibri"/>
              </a:rPr>
              <a:t>Coprimary endpoints: </a:t>
            </a:r>
            <a:r>
              <a:rPr lang="en-US" sz="2400" dirty="0">
                <a:latin typeface="Calibri"/>
                <a:ea typeface="Calibri"/>
                <a:cs typeface="Calibri"/>
              </a:rPr>
              <a:t>NASH resolution at </a:t>
            </a:r>
            <a:r>
              <a:rPr lang="en-US" sz="2400" dirty="0" err="1">
                <a:latin typeface="Calibri"/>
                <a:ea typeface="Calibri"/>
                <a:cs typeface="Calibri"/>
              </a:rPr>
              <a:t>Wk</a:t>
            </a:r>
            <a:r>
              <a:rPr lang="en-US" sz="2400" dirty="0">
                <a:latin typeface="Calibri"/>
                <a:ea typeface="Calibri"/>
                <a:cs typeface="Calibri"/>
              </a:rPr>
              <a:t> 52, improvement in fibrosis by ≥1 stage with no worsening of NAFLD score </a:t>
            </a:r>
          </a:p>
          <a:p>
            <a:pPr>
              <a:spcBef>
                <a:spcPts val="700"/>
              </a:spcBef>
            </a:pPr>
            <a:r>
              <a:rPr lang="en-US" sz="2400" b="1" dirty="0">
                <a:latin typeface="Calibri"/>
                <a:ea typeface="Calibri"/>
                <a:cs typeface="Calibri"/>
              </a:rPr>
              <a:t>Key secondary endpoint: </a:t>
            </a:r>
            <a:r>
              <a:rPr lang="en-US" sz="2400" dirty="0">
                <a:latin typeface="Calibri"/>
                <a:ea typeface="Calibri"/>
                <a:cs typeface="Calibri"/>
              </a:rPr>
              <a:t>Percent LDL-C change from baseline at </a:t>
            </a:r>
            <a:r>
              <a:rPr lang="en-US" sz="2400" dirty="0" err="1">
                <a:latin typeface="Calibri"/>
                <a:ea typeface="Calibri"/>
                <a:cs typeface="Calibri"/>
              </a:rPr>
              <a:t>Wk</a:t>
            </a:r>
            <a:r>
              <a:rPr lang="en-US" sz="2400" dirty="0">
                <a:latin typeface="Calibri"/>
                <a:ea typeface="Calibri"/>
                <a:cs typeface="Calibri"/>
              </a:rPr>
              <a:t> 24</a:t>
            </a:r>
          </a:p>
        </p:txBody>
      </p:sp>
      <p:sp>
        <p:nvSpPr>
          <p:cNvPr id="13" name="Text Box 11">
            <a:extLst>
              <a:ext uri="{FF2B5EF4-FFF2-40B4-BE49-F238E27FC236}">
                <a16:creationId xmlns:a16="http://schemas.microsoft.com/office/drawing/2014/main" id="{01482258-F920-E7D6-EF82-FCD2FE88192C}"/>
              </a:ext>
            </a:extLst>
          </p:cNvPr>
          <p:cNvSpPr txBox="1">
            <a:spLocks noChangeArrowheads="1"/>
          </p:cNvSpPr>
          <p:nvPr/>
        </p:nvSpPr>
        <p:spPr bwMode="auto">
          <a:xfrm>
            <a:off x="435279" y="639752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defRPr/>
            </a:pPr>
            <a:r>
              <a:rPr lang="en-US" sz="1200" b="0" dirty="0">
                <a:solidFill>
                  <a:schemeClr val="bg2"/>
                </a:solidFill>
                <a:effectLst/>
                <a:latin typeface="+mj-lt"/>
              </a:rPr>
              <a:t>NCT03900429. Harrison. NEJM. 2024;390:497.</a:t>
            </a:r>
            <a:endParaRPr lang="en-US" sz="1200" dirty="0">
              <a:solidFill>
                <a:schemeClr val="bg2"/>
              </a:solidFill>
              <a:latin typeface="+mj-lt"/>
            </a:endParaRPr>
          </a:p>
        </p:txBody>
      </p:sp>
      <p:sp>
        <p:nvSpPr>
          <p:cNvPr id="2" name="TextBox 1">
            <a:extLst>
              <a:ext uri="{FF2B5EF4-FFF2-40B4-BE49-F238E27FC236}">
                <a16:creationId xmlns:a16="http://schemas.microsoft.com/office/drawing/2014/main" id="{C66731D4-2CCD-948F-2A5F-23FD97925D11}"/>
              </a:ext>
            </a:extLst>
          </p:cNvPr>
          <p:cNvSpPr txBox="1"/>
          <p:nvPr/>
        </p:nvSpPr>
        <p:spPr bwMode="auto">
          <a:xfrm>
            <a:off x="435279" y="2503362"/>
            <a:ext cx="3295706"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algn="ctr">
              <a:lnSpc>
                <a:spcPct val="100000"/>
              </a:lnSpc>
              <a:spcBef>
                <a:spcPct val="50000"/>
              </a:spcBef>
              <a:spcAft>
                <a:spcPct val="0"/>
              </a:spcAft>
              <a:buClrTx/>
              <a:buFontTx/>
              <a:buNone/>
            </a:pPr>
            <a:r>
              <a:rPr lang="en-US" b="0">
                <a:solidFill>
                  <a:schemeClr val="bg1"/>
                </a:solidFill>
                <a:latin typeface="Calibri"/>
                <a:ea typeface="Calibri"/>
                <a:cs typeface="Arial"/>
              </a:rPr>
              <a:t>Adults with NASH*; </a:t>
            </a:r>
            <a:br>
              <a:rPr lang="en-US" b="0">
                <a:solidFill>
                  <a:schemeClr val="bg1"/>
                </a:solidFill>
                <a:latin typeface="Calibri"/>
                <a:ea typeface="Calibri"/>
                <a:cs typeface="Arial"/>
              </a:rPr>
            </a:br>
            <a:r>
              <a:rPr lang="en-US" b="0" i="1" err="1">
                <a:solidFill>
                  <a:schemeClr val="bg1"/>
                </a:solidFill>
                <a:latin typeface="+mj-lt"/>
                <a:cs typeface="Arial"/>
              </a:rPr>
              <a:t>FibroScan</a:t>
            </a:r>
            <a:r>
              <a:rPr lang="en-US" b="0">
                <a:solidFill>
                  <a:schemeClr val="bg1"/>
                </a:solidFill>
                <a:latin typeface="+mj-lt"/>
                <a:cs typeface="Arial"/>
              </a:rPr>
              <a:t> kPa consistent with </a:t>
            </a:r>
            <a:br>
              <a:rPr lang="en-US" b="0">
                <a:solidFill>
                  <a:schemeClr val="bg1"/>
                </a:solidFill>
                <a:latin typeface="+mj-lt"/>
                <a:cs typeface="Arial"/>
              </a:rPr>
            </a:br>
            <a:r>
              <a:rPr lang="en-US" b="0">
                <a:solidFill>
                  <a:schemeClr val="bg1"/>
                </a:solidFill>
                <a:latin typeface="+mj-lt"/>
                <a:cs typeface="Arial"/>
              </a:rPr>
              <a:t>F2-F3; CAP ≥280; NASH on liver biopsy: NAS ≥4 with fibrosis stage 1-3; ≥8% liver fat on MRI-PDFF; ≥3 metabolic risk factors</a:t>
            </a:r>
            <a:br>
              <a:rPr lang="en-US" b="0">
                <a:latin typeface="+mj-lt"/>
              </a:rPr>
            </a:br>
            <a:r>
              <a:rPr lang="en-US" b="0">
                <a:solidFill>
                  <a:schemeClr val="bg1"/>
                </a:solidFill>
                <a:latin typeface="+mj-lt"/>
                <a:cs typeface="Arial"/>
              </a:rPr>
              <a:t> (N = 966)</a:t>
            </a:r>
          </a:p>
        </p:txBody>
      </p:sp>
      <p:sp>
        <p:nvSpPr>
          <p:cNvPr id="3" name="Rectangle 2">
            <a:extLst>
              <a:ext uri="{FF2B5EF4-FFF2-40B4-BE49-F238E27FC236}">
                <a16:creationId xmlns:a16="http://schemas.microsoft.com/office/drawing/2014/main" id="{259514AC-8A16-6AAD-EDD2-80C3A85B190C}"/>
              </a:ext>
            </a:extLst>
          </p:cNvPr>
          <p:cNvSpPr/>
          <p:nvPr/>
        </p:nvSpPr>
        <p:spPr bwMode="auto">
          <a:xfrm>
            <a:off x="4637314" y="1981125"/>
            <a:ext cx="2645230" cy="914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r>
              <a:rPr lang="en-US" sz="1800" err="1">
                <a:solidFill>
                  <a:schemeClr val="tx1"/>
                </a:solidFill>
                <a:latin typeface="Calibri" panose="020F0502020204030204" pitchFamily="34" charset="0"/>
              </a:rPr>
              <a:t>Resmetirom</a:t>
            </a:r>
            <a:r>
              <a:rPr lang="en-US" sz="1800" b="0">
                <a:solidFill>
                  <a:schemeClr val="tx1"/>
                </a:solidFill>
                <a:latin typeface="Calibri" panose="020F0502020204030204" pitchFamily="34" charset="0"/>
              </a:rPr>
              <a:t> 80 mg </a:t>
            </a:r>
            <a:br>
              <a:rPr lang="en-US" sz="1800" b="0">
                <a:solidFill>
                  <a:schemeClr val="tx1"/>
                </a:solidFill>
                <a:latin typeface="Calibri" panose="020F0502020204030204" pitchFamily="34" charset="0"/>
              </a:rPr>
            </a:br>
            <a:r>
              <a:rPr lang="en-US" sz="1800" b="0">
                <a:solidFill>
                  <a:schemeClr val="tx1"/>
                </a:solidFill>
                <a:latin typeface="Calibri" panose="020F0502020204030204" pitchFamily="34" charset="0"/>
              </a:rPr>
              <a:t>PO QD</a:t>
            </a:r>
            <a:br>
              <a:rPr lang="en-US" sz="1800" b="0">
                <a:solidFill>
                  <a:schemeClr val="tx1"/>
                </a:solidFill>
                <a:latin typeface="Calibri" panose="020F0502020204030204" pitchFamily="34" charset="0"/>
              </a:rPr>
            </a:br>
            <a:r>
              <a:rPr lang="en-US" sz="1800" b="0">
                <a:solidFill>
                  <a:schemeClr val="tx1"/>
                </a:solidFill>
                <a:latin typeface="Calibri" panose="020F0502020204030204" pitchFamily="34" charset="0"/>
              </a:rPr>
              <a:t>(n = 322)</a:t>
            </a:r>
          </a:p>
        </p:txBody>
      </p:sp>
      <p:sp>
        <p:nvSpPr>
          <p:cNvPr id="7" name="Rectangle 6">
            <a:extLst>
              <a:ext uri="{FF2B5EF4-FFF2-40B4-BE49-F238E27FC236}">
                <a16:creationId xmlns:a16="http://schemas.microsoft.com/office/drawing/2014/main" id="{F2E04B22-5C67-AF56-6A01-9A0B770DEE28}"/>
              </a:ext>
            </a:extLst>
          </p:cNvPr>
          <p:cNvSpPr/>
          <p:nvPr/>
        </p:nvSpPr>
        <p:spPr bwMode="auto">
          <a:xfrm>
            <a:off x="4637313" y="3047924"/>
            <a:ext cx="2645230" cy="91440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r>
              <a:rPr lang="en-US" sz="1800" err="1">
                <a:solidFill>
                  <a:schemeClr val="tx1"/>
                </a:solidFill>
                <a:latin typeface="Calibri" panose="020F0502020204030204" pitchFamily="34" charset="0"/>
              </a:rPr>
              <a:t>Resmetirom</a:t>
            </a:r>
            <a:r>
              <a:rPr lang="en-US" sz="1800" b="0">
                <a:solidFill>
                  <a:schemeClr val="tx1"/>
                </a:solidFill>
                <a:latin typeface="Calibri" panose="020F0502020204030204" pitchFamily="34" charset="0"/>
              </a:rPr>
              <a:t> 100 mg </a:t>
            </a:r>
            <a:br>
              <a:rPr lang="en-US" sz="1800" b="0">
                <a:solidFill>
                  <a:schemeClr val="tx1"/>
                </a:solidFill>
                <a:latin typeface="Calibri" panose="020F0502020204030204" pitchFamily="34" charset="0"/>
              </a:rPr>
            </a:br>
            <a:r>
              <a:rPr lang="en-US" sz="1800" b="0">
                <a:solidFill>
                  <a:schemeClr val="tx1"/>
                </a:solidFill>
                <a:latin typeface="Calibri" panose="020F0502020204030204" pitchFamily="34" charset="0"/>
              </a:rPr>
              <a:t>PO QD </a:t>
            </a:r>
            <a:br>
              <a:rPr lang="en-US" sz="1800" b="0">
                <a:solidFill>
                  <a:schemeClr val="tx1"/>
                </a:solidFill>
                <a:latin typeface="Calibri" panose="020F0502020204030204" pitchFamily="34" charset="0"/>
              </a:rPr>
            </a:br>
            <a:r>
              <a:rPr lang="en-US" sz="1800" b="0">
                <a:solidFill>
                  <a:schemeClr val="tx1"/>
                </a:solidFill>
                <a:latin typeface="Calibri" panose="020F0502020204030204" pitchFamily="34" charset="0"/>
              </a:rPr>
              <a:t>(n = 323)</a:t>
            </a:r>
          </a:p>
        </p:txBody>
      </p:sp>
      <p:sp>
        <p:nvSpPr>
          <p:cNvPr id="12" name="Rectangle 11">
            <a:extLst>
              <a:ext uri="{FF2B5EF4-FFF2-40B4-BE49-F238E27FC236}">
                <a16:creationId xmlns:a16="http://schemas.microsoft.com/office/drawing/2014/main" id="{8ABED7A7-D556-AAF6-2A9E-3E20CD011861}"/>
              </a:ext>
            </a:extLst>
          </p:cNvPr>
          <p:cNvSpPr/>
          <p:nvPr/>
        </p:nvSpPr>
        <p:spPr bwMode="auto">
          <a:xfrm>
            <a:off x="4637313" y="4109033"/>
            <a:ext cx="2645230" cy="790671"/>
          </a:xfrm>
          <a:prstGeom prst="rect">
            <a:avLst/>
          </a:prstGeom>
          <a:solidFill>
            <a:schemeClr val="accent3"/>
          </a:solidFill>
          <a:ln w="0">
            <a:noFill/>
            <a:miter lim="800000"/>
            <a:headEnd/>
            <a:tailEnd/>
          </a:ln>
        </p:spPr>
        <p:txBody>
          <a:bodyPr lIns="91440" tIns="45720" rIns="91440" bIns="45720" rtlCol="0" anchor="ctr"/>
          <a:lstStyle/>
          <a:p>
            <a:pPr algn="ctr" eaLnBrk="1" hangingPunct="1">
              <a:spcBef>
                <a:spcPct val="35000"/>
              </a:spcBef>
              <a:spcAft>
                <a:spcPct val="25000"/>
              </a:spcAft>
              <a:buClr>
                <a:schemeClr val="folHlink"/>
              </a:buClr>
              <a:buNone/>
            </a:pPr>
            <a:r>
              <a:rPr lang="en-US" sz="1800">
                <a:solidFill>
                  <a:schemeClr val="tx1"/>
                </a:solidFill>
                <a:latin typeface="Calibri" panose="020F0502020204030204" pitchFamily="34" charset="0"/>
              </a:rPr>
              <a:t>Placebo</a:t>
            </a:r>
            <a:br>
              <a:rPr lang="en-US" sz="1800" b="0">
                <a:solidFill>
                  <a:schemeClr val="tx1"/>
                </a:solidFill>
                <a:latin typeface="Calibri" panose="020F0502020204030204" pitchFamily="34" charset="0"/>
              </a:rPr>
            </a:br>
            <a:r>
              <a:rPr lang="en-US" sz="1800" b="0">
                <a:solidFill>
                  <a:schemeClr val="tx1"/>
                </a:solidFill>
                <a:latin typeface="Calibri" panose="020F0502020204030204" pitchFamily="34" charset="0"/>
              </a:rPr>
              <a:t>(n = 321)</a:t>
            </a:r>
          </a:p>
        </p:txBody>
      </p:sp>
      <p:cxnSp>
        <p:nvCxnSpPr>
          <p:cNvPr id="15" name="Straight Arrow Connector 14">
            <a:extLst>
              <a:ext uri="{FF2B5EF4-FFF2-40B4-BE49-F238E27FC236}">
                <a16:creationId xmlns:a16="http://schemas.microsoft.com/office/drawing/2014/main" id="{57F46DB5-B176-6CCF-397C-AB1101935528}"/>
              </a:ext>
            </a:extLst>
          </p:cNvPr>
          <p:cNvCxnSpPr/>
          <p:nvPr/>
        </p:nvCxnSpPr>
        <p:spPr bwMode="auto">
          <a:xfrm flipV="1">
            <a:off x="3810001" y="2742970"/>
            <a:ext cx="653142" cy="304954"/>
          </a:xfrm>
          <a:prstGeom prst="straightConnector1">
            <a:avLst/>
          </a:prstGeom>
          <a:noFill/>
          <a:ln w="28575"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890CBCE6-AA40-C8AD-4C94-57806D5357B3}"/>
              </a:ext>
            </a:extLst>
          </p:cNvPr>
          <p:cNvCxnSpPr/>
          <p:nvPr/>
        </p:nvCxnSpPr>
        <p:spPr bwMode="auto">
          <a:xfrm>
            <a:off x="3812817" y="3505124"/>
            <a:ext cx="639441" cy="0"/>
          </a:xfrm>
          <a:prstGeom prst="straightConnector1">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AC815D86-FB42-F90D-B942-BEED95240927}"/>
              </a:ext>
            </a:extLst>
          </p:cNvPr>
          <p:cNvCxnSpPr>
            <a:cxnSpLocks/>
          </p:cNvCxnSpPr>
          <p:nvPr/>
        </p:nvCxnSpPr>
        <p:spPr bwMode="auto">
          <a:xfrm>
            <a:off x="3810001" y="4072391"/>
            <a:ext cx="642257" cy="377139"/>
          </a:xfrm>
          <a:prstGeom prst="straightConnector1">
            <a:avLst/>
          </a:prstGeom>
          <a:noFill/>
          <a:ln w="28575" cap="flat" cmpd="sng" algn="ctr">
            <a:solidFill>
              <a:schemeClr val="bg1"/>
            </a:solidFill>
            <a:prstDash val="solid"/>
            <a:round/>
            <a:headEnd type="none" w="med" len="med"/>
            <a:tailEnd type="triangle"/>
          </a:ln>
          <a:effectLst/>
        </p:spPr>
      </p:cxnSp>
      <p:cxnSp>
        <p:nvCxnSpPr>
          <p:cNvPr id="6" name="Straight Arrow Connector 5">
            <a:extLst>
              <a:ext uri="{FF2B5EF4-FFF2-40B4-BE49-F238E27FC236}">
                <a16:creationId xmlns:a16="http://schemas.microsoft.com/office/drawing/2014/main" id="{E2A24CD0-B199-5A2E-748B-20866E2C4F79}"/>
              </a:ext>
            </a:extLst>
          </p:cNvPr>
          <p:cNvCxnSpPr/>
          <p:nvPr/>
        </p:nvCxnSpPr>
        <p:spPr bwMode="auto">
          <a:xfrm>
            <a:off x="7361559" y="3483352"/>
            <a:ext cx="639441" cy="0"/>
          </a:xfrm>
          <a:prstGeom prst="straightConnector1">
            <a:avLst/>
          </a:prstGeom>
          <a:noFill/>
          <a:ln w="28575" cap="flat" cmpd="sng" algn="ctr">
            <a:solidFill>
              <a:schemeClr val="bg1"/>
            </a:solidFill>
            <a:prstDash val="solid"/>
            <a:round/>
            <a:headEnd type="none" w="med" len="med"/>
            <a:tailEnd type="triangle"/>
          </a:ln>
          <a:effectLst/>
        </p:spPr>
      </p:cxnSp>
      <p:sp>
        <p:nvSpPr>
          <p:cNvPr id="8" name="TextBox 7">
            <a:extLst>
              <a:ext uri="{FF2B5EF4-FFF2-40B4-BE49-F238E27FC236}">
                <a16:creationId xmlns:a16="http://schemas.microsoft.com/office/drawing/2014/main" id="{32B5EC8B-CB1E-BD3C-4F19-EB969E06D776}"/>
              </a:ext>
            </a:extLst>
          </p:cNvPr>
          <p:cNvSpPr txBox="1"/>
          <p:nvPr/>
        </p:nvSpPr>
        <p:spPr bwMode="auto">
          <a:xfrm>
            <a:off x="8001000" y="2641861"/>
            <a:ext cx="303340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algn="ctr">
              <a:spcBef>
                <a:spcPct val="50000"/>
              </a:spcBef>
            </a:pPr>
            <a:r>
              <a:rPr lang="en-US" b="0" i="1">
                <a:solidFill>
                  <a:schemeClr val="bg1"/>
                </a:solidFill>
                <a:latin typeface="Calibri"/>
                <a:ea typeface="Calibri"/>
                <a:cs typeface="Arial"/>
              </a:rPr>
              <a:t>At Wk 52, patients on baseline GLP-1 RA with ≥5% weight loss were evaluated for NASH resolution and fibrosis improvement as liver biopsy endpoints</a:t>
            </a:r>
          </a:p>
        </p:txBody>
      </p:sp>
      <p:sp>
        <p:nvSpPr>
          <p:cNvPr id="9" name="Text Box 11">
            <a:extLst>
              <a:ext uri="{FF2B5EF4-FFF2-40B4-BE49-F238E27FC236}">
                <a16:creationId xmlns:a16="http://schemas.microsoft.com/office/drawing/2014/main" id="{DB92CA0E-DEDB-2A72-08B9-DA28885FFDA3}"/>
              </a:ext>
            </a:extLst>
          </p:cNvPr>
          <p:cNvSpPr txBox="1">
            <a:spLocks noChangeArrowheads="1"/>
          </p:cNvSpPr>
          <p:nvPr/>
        </p:nvSpPr>
        <p:spPr bwMode="auto">
          <a:xfrm>
            <a:off x="613408" y="6099555"/>
            <a:ext cx="75058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defRPr/>
            </a:pPr>
            <a:r>
              <a:rPr lang="en-US" sz="1400" b="0">
                <a:solidFill>
                  <a:schemeClr val="bg1"/>
                </a:solidFill>
                <a:latin typeface="+mj-lt"/>
                <a:cs typeface="Arial"/>
              </a:rPr>
              <a:t>*NASH is used instead of MASH to align with the terminology employed in referenced studies.</a:t>
            </a:r>
            <a:endParaRPr lang="en-US" sz="1400">
              <a:solidFill>
                <a:schemeClr val="bg1"/>
              </a:solidFill>
            </a:endParaRPr>
          </a:p>
        </p:txBody>
      </p:sp>
    </p:spTree>
    <p:extLst>
      <p:ext uri="{BB962C8B-B14F-4D97-AF65-F5344CB8AC3E}">
        <p14:creationId xmlns:p14="http://schemas.microsoft.com/office/powerpoint/2010/main" val="15247552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409C6A-1E57-41CB-957A-4D618A072CDA}"/>
              </a:ext>
            </a:extLst>
          </p:cNvPr>
          <p:cNvSpPr>
            <a:spLocks noGrp="1"/>
          </p:cNvSpPr>
          <p:nvPr>
            <p:ph type="title"/>
          </p:nvPr>
        </p:nvSpPr>
        <p:spPr/>
        <p:txBody>
          <a:bodyPr>
            <a:noAutofit/>
          </a:bodyPr>
          <a:lstStyle/>
          <a:p>
            <a:r>
              <a:rPr lang="en-US"/>
              <a:t>MAESTRO-NASH: Primary Endpoints</a:t>
            </a:r>
            <a:endParaRPr lang="en-SE" b="1">
              <a:latin typeface="+mn-lt"/>
            </a:endParaRPr>
          </a:p>
        </p:txBody>
      </p:sp>
      <p:sp>
        <p:nvSpPr>
          <p:cNvPr id="8" name="TextBox 7">
            <a:extLst>
              <a:ext uri="{FF2B5EF4-FFF2-40B4-BE49-F238E27FC236}">
                <a16:creationId xmlns:a16="http://schemas.microsoft.com/office/drawing/2014/main" id="{56AE3307-6D29-0289-D165-4B01F01569E4}"/>
              </a:ext>
            </a:extLst>
          </p:cNvPr>
          <p:cNvSpPr txBox="1"/>
          <p:nvPr/>
        </p:nvSpPr>
        <p:spPr>
          <a:xfrm>
            <a:off x="4068508" y="2387555"/>
            <a:ext cx="1968500" cy="31810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67"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p&lt;0.0001</a:t>
            </a:r>
          </a:p>
        </p:txBody>
      </p:sp>
      <p:sp>
        <p:nvSpPr>
          <p:cNvPr id="9" name="TextBox 8">
            <a:extLst>
              <a:ext uri="{FF2B5EF4-FFF2-40B4-BE49-F238E27FC236}">
                <a16:creationId xmlns:a16="http://schemas.microsoft.com/office/drawing/2014/main" id="{95636142-53B9-82E9-B4D1-FD961CDAE1E1}"/>
              </a:ext>
            </a:extLst>
          </p:cNvPr>
          <p:cNvSpPr txBox="1"/>
          <p:nvPr/>
        </p:nvSpPr>
        <p:spPr>
          <a:xfrm>
            <a:off x="2275225" y="2778751"/>
            <a:ext cx="1968500" cy="31810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67"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p&lt;0.0001</a:t>
            </a:r>
          </a:p>
        </p:txBody>
      </p:sp>
      <p:sp>
        <p:nvSpPr>
          <p:cNvPr id="17" name="TextBox 16">
            <a:extLst>
              <a:ext uri="{FF2B5EF4-FFF2-40B4-BE49-F238E27FC236}">
                <a16:creationId xmlns:a16="http://schemas.microsoft.com/office/drawing/2014/main" id="{FA0527D1-4719-45E7-CA4C-133474A9D0BC}"/>
              </a:ext>
            </a:extLst>
          </p:cNvPr>
          <p:cNvSpPr txBox="1"/>
          <p:nvPr/>
        </p:nvSpPr>
        <p:spPr>
          <a:xfrm>
            <a:off x="8125201" y="3139971"/>
            <a:ext cx="1496659" cy="31810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67"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p=0.0002</a:t>
            </a:r>
          </a:p>
        </p:txBody>
      </p:sp>
      <p:sp>
        <p:nvSpPr>
          <p:cNvPr id="3" name="TextBox 2">
            <a:extLst>
              <a:ext uri="{FF2B5EF4-FFF2-40B4-BE49-F238E27FC236}">
                <a16:creationId xmlns:a16="http://schemas.microsoft.com/office/drawing/2014/main" id="{78D778F6-65E0-FCA9-41C4-4A4288C58681}"/>
              </a:ext>
            </a:extLst>
          </p:cNvPr>
          <p:cNvSpPr txBox="1"/>
          <p:nvPr/>
        </p:nvSpPr>
        <p:spPr bwMode="auto">
          <a:xfrm>
            <a:off x="1318569" y="1479475"/>
            <a:ext cx="47774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MASH Resolution With no Fibrosis Worsening*</a:t>
            </a:r>
          </a:p>
        </p:txBody>
      </p:sp>
      <p:sp>
        <p:nvSpPr>
          <p:cNvPr id="13" name="TextBox 12">
            <a:extLst>
              <a:ext uri="{FF2B5EF4-FFF2-40B4-BE49-F238E27FC236}">
                <a16:creationId xmlns:a16="http://schemas.microsoft.com/office/drawing/2014/main" id="{4C771DC9-0429-8CF1-AD8C-03FCD2E0D4AC}"/>
              </a:ext>
            </a:extLst>
          </p:cNvPr>
          <p:cNvSpPr txBox="1"/>
          <p:nvPr/>
        </p:nvSpPr>
        <p:spPr bwMode="auto">
          <a:xfrm>
            <a:off x="7217184" y="1485210"/>
            <a:ext cx="430166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Fibrosis Improvement (≥1 Stage) With No MASH Worsening*</a:t>
            </a:r>
          </a:p>
        </p:txBody>
      </p:sp>
      <p:sp>
        <p:nvSpPr>
          <p:cNvPr id="2" name="Text Box 15">
            <a:extLst>
              <a:ext uri="{FF2B5EF4-FFF2-40B4-BE49-F238E27FC236}">
                <a16:creationId xmlns:a16="http://schemas.microsoft.com/office/drawing/2014/main" id="{3364CC0D-9043-082A-E440-58C9A689EB48}"/>
              </a:ext>
            </a:extLst>
          </p:cNvPr>
          <p:cNvSpPr txBox="1">
            <a:spLocks noChangeArrowheads="1"/>
          </p:cNvSpPr>
          <p:nvPr/>
        </p:nvSpPr>
        <p:spPr bwMode="auto">
          <a:xfrm>
            <a:off x="420233" y="6212215"/>
            <a:ext cx="9578645" cy="461665"/>
          </a:xfrm>
          <a:prstGeom prst="rect">
            <a:avLst/>
          </a:prstGeom>
          <a:noFill/>
          <a:ln>
            <a:noFill/>
          </a:ln>
        </p:spPr>
        <p:txBody>
          <a:bodyPr wrap="square" lIns="91440" tIns="45720" rIns="91440" bIns="4572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*Liver biopsy (ITT) at Wk 52.</a:t>
            </a:r>
            <a:endParaRPr kumimoji="0" lang="en-US" altLang="en-US" sz="1200" b="0" i="0" u="none" strike="noStrike" kern="1200" cap="none" spc="-10" normalizeH="0" baseline="0" noProof="0">
              <a:ln>
                <a:noFill/>
              </a:ln>
              <a:solidFill>
                <a:srgbClr val="455560"/>
              </a:solidFill>
              <a:effectLst/>
              <a:uLnTx/>
              <a:uFillTx/>
              <a:latin typeface="Calibri"/>
              <a:ea typeface="Calibri"/>
              <a:cs typeface="Calibri"/>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a:ea typeface="Calibri"/>
                <a:cs typeface="Calibri"/>
              </a:rPr>
              <a:t>Harrison. NEJM. 2024;390:497. Resmetirom PI. </a:t>
            </a:r>
            <a:r>
              <a:rPr kumimoji="0" lang="en-US" sz="1200" b="0" i="0" u="none" strike="noStrike" kern="1200" cap="none" spc="-10" normalizeH="0" baseline="0" noProof="0">
                <a:ln>
                  <a:noFill/>
                </a:ln>
                <a:solidFill>
                  <a:srgbClr val="455560"/>
                </a:solidFill>
                <a:effectLst/>
                <a:uLnTx/>
                <a:uFillTx/>
                <a:latin typeface="Calibri"/>
                <a:ea typeface="Calibri"/>
                <a:cs typeface="Calibri"/>
              </a:rPr>
              <a:t>Gastroenterol Hepatol (N Y). 2024;20(12 suppl 11):8.</a:t>
            </a:r>
          </a:p>
        </p:txBody>
      </p:sp>
      <p:sp>
        <p:nvSpPr>
          <p:cNvPr id="54" name="Rectangle 53">
            <a:extLst>
              <a:ext uri="{FF2B5EF4-FFF2-40B4-BE49-F238E27FC236}">
                <a16:creationId xmlns:a16="http://schemas.microsoft.com/office/drawing/2014/main" id="{19AC99AA-F6B6-CA3D-B1AF-2E57CA3714CE}"/>
              </a:ext>
            </a:extLst>
          </p:cNvPr>
          <p:cNvSpPr/>
          <p:nvPr/>
        </p:nvSpPr>
        <p:spPr bwMode="auto">
          <a:xfrm>
            <a:off x="1720439" y="4491774"/>
            <a:ext cx="927761" cy="87025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7F98F8D9-611F-AD68-6F3F-9C6C0457503D}"/>
              </a:ext>
            </a:extLst>
          </p:cNvPr>
          <p:cNvSpPr/>
          <p:nvPr/>
        </p:nvSpPr>
        <p:spPr bwMode="auto">
          <a:xfrm>
            <a:off x="3179355" y="3043660"/>
            <a:ext cx="927761" cy="231837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258770A5-2194-9E89-8616-98D34B7FCC0E}"/>
              </a:ext>
            </a:extLst>
          </p:cNvPr>
          <p:cNvSpPr/>
          <p:nvPr/>
        </p:nvSpPr>
        <p:spPr bwMode="auto">
          <a:xfrm>
            <a:off x="4634244" y="2689676"/>
            <a:ext cx="927761" cy="2672356"/>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TextBox 56">
            <a:extLst>
              <a:ext uri="{FF2B5EF4-FFF2-40B4-BE49-F238E27FC236}">
                <a16:creationId xmlns:a16="http://schemas.microsoft.com/office/drawing/2014/main" id="{A5C78316-3B50-0B0A-8007-37C34BEF6C77}"/>
              </a:ext>
            </a:extLst>
          </p:cNvPr>
          <p:cNvSpPr txBox="1"/>
          <p:nvPr/>
        </p:nvSpPr>
        <p:spPr bwMode="auto">
          <a:xfrm rot="16200000">
            <a:off x="-925655" y="3483827"/>
            <a:ext cx="3427201"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cxnSp>
        <p:nvCxnSpPr>
          <p:cNvPr id="58" name="Straight Connector 57">
            <a:extLst>
              <a:ext uri="{FF2B5EF4-FFF2-40B4-BE49-F238E27FC236}">
                <a16:creationId xmlns:a16="http://schemas.microsoft.com/office/drawing/2014/main" id="{5063B500-86D8-D7EC-14C1-E188108EBB25}"/>
              </a:ext>
            </a:extLst>
          </p:cNvPr>
          <p:cNvCxnSpPr>
            <a:cxnSpLocks/>
          </p:cNvCxnSpPr>
          <p:nvPr/>
        </p:nvCxnSpPr>
        <p:spPr bwMode="auto">
          <a:xfrm>
            <a:off x="1472602" y="5366007"/>
            <a:ext cx="4326992"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884A7053-8B80-BE06-D520-ED7388311D07}"/>
              </a:ext>
            </a:extLst>
          </p:cNvPr>
          <p:cNvCxnSpPr>
            <a:cxnSpLocks/>
          </p:cNvCxnSpPr>
          <p:nvPr/>
        </p:nvCxnSpPr>
        <p:spPr bwMode="auto">
          <a:xfrm flipV="1">
            <a:off x="1485073" y="2320832"/>
            <a:ext cx="0" cy="3055902"/>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FF7834E-D17A-09E1-8693-D80EF1D7A33D}"/>
              </a:ext>
            </a:extLst>
          </p:cNvPr>
          <p:cNvCxnSpPr>
            <a:cxnSpLocks/>
          </p:cNvCxnSpPr>
          <p:nvPr/>
        </p:nvCxnSpPr>
        <p:spPr bwMode="auto">
          <a:xfrm flipH="1">
            <a:off x="1407615" y="19548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5E5BD6E3-CB48-A1FE-D52E-C700AC303798}"/>
              </a:ext>
            </a:extLst>
          </p:cNvPr>
          <p:cNvCxnSpPr>
            <a:cxnSpLocks/>
          </p:cNvCxnSpPr>
          <p:nvPr/>
        </p:nvCxnSpPr>
        <p:spPr bwMode="auto">
          <a:xfrm flipH="1">
            <a:off x="1407615" y="35724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72956AB1-1AED-2220-0EE7-CDF56DC34E66}"/>
              </a:ext>
            </a:extLst>
          </p:cNvPr>
          <p:cNvCxnSpPr>
            <a:cxnSpLocks/>
          </p:cNvCxnSpPr>
          <p:nvPr/>
        </p:nvCxnSpPr>
        <p:spPr bwMode="auto">
          <a:xfrm flipH="1">
            <a:off x="1407615" y="44692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71AACB90-C973-3F88-8D6F-CAF53A14E5EC}"/>
              </a:ext>
            </a:extLst>
          </p:cNvPr>
          <p:cNvCxnSpPr>
            <a:cxnSpLocks/>
          </p:cNvCxnSpPr>
          <p:nvPr/>
        </p:nvCxnSpPr>
        <p:spPr bwMode="auto">
          <a:xfrm flipH="1">
            <a:off x="1407615" y="49176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EB376FE9-8BF4-54A3-438D-DFF5BB69D8D8}"/>
              </a:ext>
            </a:extLst>
          </p:cNvPr>
          <p:cNvCxnSpPr>
            <a:cxnSpLocks/>
          </p:cNvCxnSpPr>
          <p:nvPr/>
        </p:nvCxnSpPr>
        <p:spPr bwMode="auto">
          <a:xfrm flipH="1">
            <a:off x="1407615" y="5366007"/>
            <a:ext cx="64008" cy="0"/>
          </a:xfrm>
          <a:prstGeom prst="line">
            <a:avLst/>
          </a:prstGeom>
          <a:noFill/>
          <a:ln w="28575" cap="flat" cmpd="sng" algn="ctr">
            <a:solidFill>
              <a:schemeClr val="bg1"/>
            </a:solidFill>
            <a:prstDash val="solid"/>
            <a:round/>
            <a:headEnd type="none" w="med" len="med"/>
            <a:tailEnd type="none" w="med" len="med"/>
          </a:ln>
          <a:effectLst/>
        </p:spPr>
      </p:cxnSp>
      <p:sp>
        <p:nvSpPr>
          <p:cNvPr id="66" name="TextBox 65">
            <a:extLst>
              <a:ext uri="{FF2B5EF4-FFF2-40B4-BE49-F238E27FC236}">
                <a16:creationId xmlns:a16="http://schemas.microsoft.com/office/drawing/2014/main" id="{55BDAFE9-0C8A-758E-5D50-CA0DDAF62BE0}"/>
              </a:ext>
            </a:extLst>
          </p:cNvPr>
          <p:cNvSpPr txBox="1"/>
          <p:nvPr/>
        </p:nvSpPr>
        <p:spPr bwMode="auto">
          <a:xfrm>
            <a:off x="816078" y="1771643"/>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70" name="TextBox 69">
            <a:extLst>
              <a:ext uri="{FF2B5EF4-FFF2-40B4-BE49-F238E27FC236}">
                <a16:creationId xmlns:a16="http://schemas.microsoft.com/office/drawing/2014/main" id="{FB10B765-9C66-C72A-E861-B373A6354900}"/>
              </a:ext>
            </a:extLst>
          </p:cNvPr>
          <p:cNvSpPr txBox="1"/>
          <p:nvPr/>
        </p:nvSpPr>
        <p:spPr bwMode="auto">
          <a:xfrm>
            <a:off x="816078" y="2931137"/>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71" name="TextBox 70">
            <a:extLst>
              <a:ext uri="{FF2B5EF4-FFF2-40B4-BE49-F238E27FC236}">
                <a16:creationId xmlns:a16="http://schemas.microsoft.com/office/drawing/2014/main" id="{C4788C7A-58AB-7041-F78C-8A95A33DA130}"/>
              </a:ext>
            </a:extLst>
          </p:cNvPr>
          <p:cNvSpPr txBox="1"/>
          <p:nvPr/>
        </p:nvSpPr>
        <p:spPr bwMode="auto">
          <a:xfrm>
            <a:off x="816078" y="5163305"/>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72" name="Straight Connector 71">
            <a:extLst>
              <a:ext uri="{FF2B5EF4-FFF2-40B4-BE49-F238E27FC236}">
                <a16:creationId xmlns:a16="http://schemas.microsoft.com/office/drawing/2014/main" id="{5D2FB1DA-1C98-A293-4C61-CC6AF1AEE358}"/>
              </a:ext>
            </a:extLst>
          </p:cNvPr>
          <p:cNvCxnSpPr>
            <a:cxnSpLocks/>
          </p:cNvCxnSpPr>
          <p:nvPr/>
        </p:nvCxnSpPr>
        <p:spPr bwMode="auto">
          <a:xfrm>
            <a:off x="1485073" y="5366004"/>
            <a:ext cx="0" cy="69831"/>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F4EC0A63-405E-4936-5E77-582AC5A9B0CC}"/>
              </a:ext>
            </a:extLst>
          </p:cNvPr>
          <p:cNvCxnSpPr>
            <a:cxnSpLocks/>
          </p:cNvCxnSpPr>
          <p:nvPr/>
        </p:nvCxnSpPr>
        <p:spPr bwMode="auto">
          <a:xfrm>
            <a:off x="2919265" y="5366004"/>
            <a:ext cx="0" cy="69831"/>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19423B33-8208-E1F9-1EF0-18BB809C0A6E}"/>
              </a:ext>
            </a:extLst>
          </p:cNvPr>
          <p:cNvCxnSpPr>
            <a:cxnSpLocks/>
          </p:cNvCxnSpPr>
          <p:nvPr/>
        </p:nvCxnSpPr>
        <p:spPr bwMode="auto">
          <a:xfrm>
            <a:off x="4353456" y="5366004"/>
            <a:ext cx="0" cy="69831"/>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D729BD11-FA8E-45BE-76A8-A0727186D583}"/>
              </a:ext>
            </a:extLst>
          </p:cNvPr>
          <p:cNvCxnSpPr>
            <a:cxnSpLocks/>
          </p:cNvCxnSpPr>
          <p:nvPr/>
        </p:nvCxnSpPr>
        <p:spPr bwMode="auto">
          <a:xfrm>
            <a:off x="5787647" y="5366004"/>
            <a:ext cx="0" cy="69831"/>
          </a:xfrm>
          <a:prstGeom prst="line">
            <a:avLst/>
          </a:prstGeom>
          <a:noFill/>
          <a:ln w="28575" cap="flat" cmpd="sng" algn="ctr">
            <a:solidFill>
              <a:schemeClr val="bg1"/>
            </a:solidFill>
            <a:prstDash val="solid"/>
            <a:round/>
            <a:headEnd type="none" w="med" len="med"/>
            <a:tailEnd type="none" w="med" len="med"/>
          </a:ln>
          <a:effectLst/>
        </p:spPr>
      </p:cxnSp>
      <p:sp>
        <p:nvSpPr>
          <p:cNvPr id="76" name="TextBox 75">
            <a:extLst>
              <a:ext uri="{FF2B5EF4-FFF2-40B4-BE49-F238E27FC236}">
                <a16:creationId xmlns:a16="http://schemas.microsoft.com/office/drawing/2014/main" id="{A0367B78-0EFF-7133-6B2F-AFB62AC7EE5C}"/>
              </a:ext>
            </a:extLst>
          </p:cNvPr>
          <p:cNvSpPr txBox="1"/>
          <p:nvPr/>
        </p:nvSpPr>
        <p:spPr bwMode="auto">
          <a:xfrm>
            <a:off x="1795259" y="4131976"/>
            <a:ext cx="768459" cy="36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77" name="TextBox 76">
            <a:extLst>
              <a:ext uri="{FF2B5EF4-FFF2-40B4-BE49-F238E27FC236}">
                <a16:creationId xmlns:a16="http://schemas.microsoft.com/office/drawing/2014/main" id="{7B2D14AD-8E7E-F381-DADB-86CC70B505C9}"/>
              </a:ext>
            </a:extLst>
          </p:cNvPr>
          <p:cNvSpPr txBox="1"/>
          <p:nvPr/>
        </p:nvSpPr>
        <p:spPr bwMode="auto">
          <a:xfrm>
            <a:off x="3285585" y="2678497"/>
            <a:ext cx="720420" cy="36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78" name="TextBox 77">
            <a:extLst>
              <a:ext uri="{FF2B5EF4-FFF2-40B4-BE49-F238E27FC236}">
                <a16:creationId xmlns:a16="http://schemas.microsoft.com/office/drawing/2014/main" id="{6AC47D46-E968-2AC7-EDF1-344AC72F9C66}"/>
              </a:ext>
            </a:extLst>
          </p:cNvPr>
          <p:cNvSpPr txBox="1"/>
          <p:nvPr/>
        </p:nvSpPr>
        <p:spPr bwMode="auto">
          <a:xfrm>
            <a:off x="4748786" y="2287781"/>
            <a:ext cx="720420" cy="36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79" name="TextBox 78">
            <a:extLst>
              <a:ext uri="{FF2B5EF4-FFF2-40B4-BE49-F238E27FC236}">
                <a16:creationId xmlns:a16="http://schemas.microsoft.com/office/drawing/2014/main" id="{E9189885-6891-367A-1A5E-E06F10CCFD94}"/>
              </a:ext>
            </a:extLst>
          </p:cNvPr>
          <p:cNvSpPr txBox="1"/>
          <p:nvPr/>
        </p:nvSpPr>
        <p:spPr bwMode="auto">
          <a:xfrm>
            <a:off x="1522416" y="5409811"/>
            <a:ext cx="1384161"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800" b="1" i="0" u="none" strike="noStrike" kern="5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Placebo</a:t>
            </a:r>
            <a:br>
              <a:rPr kumimoji="0" lang="en-US" sz="1800" b="1" i="0" u="none" strike="noStrike" kern="5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5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318)</a:t>
            </a:r>
          </a:p>
        </p:txBody>
      </p:sp>
      <p:sp>
        <p:nvSpPr>
          <p:cNvPr id="80" name="TextBox 79">
            <a:extLst>
              <a:ext uri="{FF2B5EF4-FFF2-40B4-BE49-F238E27FC236}">
                <a16:creationId xmlns:a16="http://schemas.microsoft.com/office/drawing/2014/main" id="{C22C6FCF-3989-7A11-FCCA-767023F71BC6}"/>
              </a:ext>
            </a:extLst>
          </p:cNvPr>
          <p:cNvSpPr txBox="1"/>
          <p:nvPr/>
        </p:nvSpPr>
        <p:spPr bwMode="auto">
          <a:xfrm>
            <a:off x="2900516" y="5409811"/>
            <a:ext cx="1452566"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800" b="1" i="0" u="none" strike="noStrike" kern="5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Resmetirom</a:t>
            </a:r>
            <a:br>
              <a:rPr kumimoji="0" lang="en-US" sz="1800" b="1" i="0" u="none" strike="noStrike" kern="5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5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 mg</a:t>
            </a:r>
            <a:br>
              <a:rPr kumimoji="0" lang="en-US" sz="1800" b="1" i="0" u="none" strike="noStrike" kern="5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5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316)</a:t>
            </a:r>
          </a:p>
        </p:txBody>
      </p:sp>
      <p:sp>
        <p:nvSpPr>
          <p:cNvPr id="81" name="TextBox 80">
            <a:extLst>
              <a:ext uri="{FF2B5EF4-FFF2-40B4-BE49-F238E27FC236}">
                <a16:creationId xmlns:a16="http://schemas.microsoft.com/office/drawing/2014/main" id="{2C8B2665-1C2E-F84E-7589-70C9D6BDD33F}"/>
              </a:ext>
            </a:extLst>
          </p:cNvPr>
          <p:cNvSpPr txBox="1"/>
          <p:nvPr/>
        </p:nvSpPr>
        <p:spPr bwMode="auto">
          <a:xfrm>
            <a:off x="4306529" y="5409811"/>
            <a:ext cx="1504336"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800" b="1" i="0" u="none" strike="noStrike" kern="5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Resmetirom</a:t>
            </a:r>
            <a:br>
              <a:rPr kumimoji="0" lang="en-US" sz="1800" b="1" i="0" u="none" strike="noStrike" kern="5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5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 mg</a:t>
            </a:r>
            <a:br>
              <a:rPr kumimoji="0" lang="en-US" sz="1800" b="1" i="0" u="none" strike="noStrike" kern="5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5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321)</a:t>
            </a:r>
          </a:p>
        </p:txBody>
      </p:sp>
      <p:sp>
        <p:nvSpPr>
          <p:cNvPr id="82" name="TextBox 81">
            <a:extLst>
              <a:ext uri="{FF2B5EF4-FFF2-40B4-BE49-F238E27FC236}">
                <a16:creationId xmlns:a16="http://schemas.microsoft.com/office/drawing/2014/main" id="{1D2E5633-257C-236B-DFA5-58B7EA3651E3}"/>
              </a:ext>
            </a:extLst>
          </p:cNvPr>
          <p:cNvSpPr txBox="1"/>
          <p:nvPr/>
        </p:nvSpPr>
        <p:spPr bwMode="auto">
          <a:xfrm>
            <a:off x="816078" y="2484701"/>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83" name="TextBox 82">
            <a:extLst>
              <a:ext uri="{FF2B5EF4-FFF2-40B4-BE49-F238E27FC236}">
                <a16:creationId xmlns:a16="http://schemas.microsoft.com/office/drawing/2014/main" id="{4CF217B5-DF6E-C2EE-09A8-3F172D75D436}"/>
              </a:ext>
            </a:extLst>
          </p:cNvPr>
          <p:cNvSpPr txBox="1"/>
          <p:nvPr/>
        </p:nvSpPr>
        <p:spPr bwMode="auto">
          <a:xfrm>
            <a:off x="816078" y="3377570"/>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84" name="TextBox 83">
            <a:extLst>
              <a:ext uri="{FF2B5EF4-FFF2-40B4-BE49-F238E27FC236}">
                <a16:creationId xmlns:a16="http://schemas.microsoft.com/office/drawing/2014/main" id="{797B41A5-5EAA-DEC7-D96F-B9417BCE7A77}"/>
              </a:ext>
            </a:extLst>
          </p:cNvPr>
          <p:cNvSpPr txBox="1"/>
          <p:nvPr/>
        </p:nvSpPr>
        <p:spPr bwMode="auto">
          <a:xfrm>
            <a:off x="816078" y="3824004"/>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85" name="TextBox 84">
            <a:extLst>
              <a:ext uri="{FF2B5EF4-FFF2-40B4-BE49-F238E27FC236}">
                <a16:creationId xmlns:a16="http://schemas.microsoft.com/office/drawing/2014/main" id="{ECB901CA-A2C8-EAD6-E0DE-6F915A23FBAD}"/>
              </a:ext>
            </a:extLst>
          </p:cNvPr>
          <p:cNvSpPr txBox="1"/>
          <p:nvPr/>
        </p:nvSpPr>
        <p:spPr bwMode="auto">
          <a:xfrm>
            <a:off x="816078" y="4270438"/>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86" name="TextBox 85">
            <a:extLst>
              <a:ext uri="{FF2B5EF4-FFF2-40B4-BE49-F238E27FC236}">
                <a16:creationId xmlns:a16="http://schemas.microsoft.com/office/drawing/2014/main" id="{88781C7C-3D5B-5E9B-E103-BF623444768C}"/>
              </a:ext>
            </a:extLst>
          </p:cNvPr>
          <p:cNvSpPr txBox="1"/>
          <p:nvPr/>
        </p:nvSpPr>
        <p:spPr bwMode="auto">
          <a:xfrm>
            <a:off x="816078" y="4716873"/>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a:t>
            </a:r>
          </a:p>
        </p:txBody>
      </p:sp>
      <p:cxnSp>
        <p:nvCxnSpPr>
          <p:cNvPr id="89" name="Straight Connector 88">
            <a:extLst>
              <a:ext uri="{FF2B5EF4-FFF2-40B4-BE49-F238E27FC236}">
                <a16:creationId xmlns:a16="http://schemas.microsoft.com/office/drawing/2014/main" id="{F0AC58B2-3AB3-D72E-7074-23337D444F32}"/>
              </a:ext>
            </a:extLst>
          </p:cNvPr>
          <p:cNvCxnSpPr>
            <a:cxnSpLocks/>
          </p:cNvCxnSpPr>
          <p:nvPr/>
        </p:nvCxnSpPr>
        <p:spPr bwMode="auto">
          <a:xfrm flipH="1">
            <a:off x="1407615" y="26757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26E1342-2AFB-C946-3BE8-93FA09158BDA}"/>
              </a:ext>
            </a:extLst>
          </p:cNvPr>
          <p:cNvCxnSpPr>
            <a:cxnSpLocks/>
          </p:cNvCxnSpPr>
          <p:nvPr/>
        </p:nvCxnSpPr>
        <p:spPr bwMode="auto">
          <a:xfrm flipH="1">
            <a:off x="1407615" y="312411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7895D2AC-3C78-F9B2-DB84-2D4D00CA8D3D}"/>
              </a:ext>
            </a:extLst>
          </p:cNvPr>
          <p:cNvCxnSpPr>
            <a:cxnSpLocks/>
          </p:cNvCxnSpPr>
          <p:nvPr/>
        </p:nvCxnSpPr>
        <p:spPr bwMode="auto">
          <a:xfrm flipH="1">
            <a:off x="1407615" y="4020870"/>
            <a:ext cx="64008" cy="0"/>
          </a:xfrm>
          <a:prstGeom prst="line">
            <a:avLst/>
          </a:prstGeom>
          <a:noFill/>
          <a:ln w="28575" cap="flat" cmpd="sng" algn="ctr">
            <a:solidFill>
              <a:schemeClr val="bg1"/>
            </a:solidFill>
            <a:prstDash val="solid"/>
            <a:round/>
            <a:headEnd type="none" w="med" len="med"/>
            <a:tailEnd type="none" w="med" len="med"/>
          </a:ln>
          <a:effectLst/>
        </p:spPr>
      </p:cxnSp>
      <p:sp>
        <p:nvSpPr>
          <p:cNvPr id="92" name="TextBox 91">
            <a:extLst>
              <a:ext uri="{FF2B5EF4-FFF2-40B4-BE49-F238E27FC236}">
                <a16:creationId xmlns:a16="http://schemas.microsoft.com/office/drawing/2014/main" id="{9314A4A3-E365-E483-5201-A08140B12AE0}"/>
              </a:ext>
            </a:extLst>
          </p:cNvPr>
          <p:cNvSpPr txBox="1"/>
          <p:nvPr/>
        </p:nvSpPr>
        <p:spPr bwMode="auto">
          <a:xfrm>
            <a:off x="3090589" y="2289360"/>
            <a:ext cx="1119287" cy="36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&lt;.001</a:t>
            </a:r>
          </a:p>
        </p:txBody>
      </p:sp>
      <p:sp>
        <p:nvSpPr>
          <p:cNvPr id="93" name="TextBox 92">
            <a:extLst>
              <a:ext uri="{FF2B5EF4-FFF2-40B4-BE49-F238E27FC236}">
                <a16:creationId xmlns:a16="http://schemas.microsoft.com/office/drawing/2014/main" id="{D4FE6E15-7CF0-526C-5B3A-FC5DEA179244}"/>
              </a:ext>
            </a:extLst>
          </p:cNvPr>
          <p:cNvSpPr txBox="1"/>
          <p:nvPr/>
        </p:nvSpPr>
        <p:spPr bwMode="auto">
          <a:xfrm>
            <a:off x="4516381" y="1887105"/>
            <a:ext cx="1119287" cy="36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&lt;.001</a:t>
            </a:r>
          </a:p>
        </p:txBody>
      </p:sp>
      <p:grpSp>
        <p:nvGrpSpPr>
          <p:cNvPr id="98" name="Group 97">
            <a:extLst>
              <a:ext uri="{FF2B5EF4-FFF2-40B4-BE49-F238E27FC236}">
                <a16:creationId xmlns:a16="http://schemas.microsoft.com/office/drawing/2014/main" id="{87E5C574-C6E2-6CDF-974A-5E81E249DAC2}"/>
              </a:ext>
            </a:extLst>
          </p:cNvPr>
          <p:cNvGrpSpPr/>
          <p:nvPr/>
        </p:nvGrpSpPr>
        <p:grpSpPr>
          <a:xfrm>
            <a:off x="1316014" y="2167193"/>
            <a:ext cx="343572" cy="219117"/>
            <a:chOff x="3376869" y="7495048"/>
            <a:chExt cx="270899" cy="200845"/>
          </a:xfrm>
        </p:grpSpPr>
        <p:cxnSp>
          <p:nvCxnSpPr>
            <p:cNvPr id="96" name="Straight Connector 95">
              <a:extLst>
                <a:ext uri="{FF2B5EF4-FFF2-40B4-BE49-F238E27FC236}">
                  <a16:creationId xmlns:a16="http://schemas.microsoft.com/office/drawing/2014/main" id="{DA681F27-6C98-E2D9-697C-8FD899E040D2}"/>
                </a:ext>
              </a:extLst>
            </p:cNvPr>
            <p:cNvCxnSpPr/>
            <p:nvPr/>
          </p:nvCxnSpPr>
          <p:spPr bwMode="auto">
            <a:xfrm flipV="1">
              <a:off x="3376869" y="7495048"/>
              <a:ext cx="235974" cy="12782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CC02BD6E-8EAC-39B6-4EE8-F799C17036E9}"/>
                </a:ext>
              </a:extLst>
            </p:cNvPr>
            <p:cNvCxnSpPr/>
            <p:nvPr/>
          </p:nvCxnSpPr>
          <p:spPr bwMode="auto">
            <a:xfrm flipV="1">
              <a:off x="3411794" y="7568073"/>
              <a:ext cx="235974" cy="127820"/>
            </a:xfrm>
            <a:prstGeom prst="line">
              <a:avLst/>
            </a:prstGeom>
            <a:noFill/>
            <a:ln w="28575" cap="flat" cmpd="sng" algn="ctr">
              <a:solidFill>
                <a:schemeClr val="bg1"/>
              </a:solidFill>
              <a:prstDash val="solid"/>
              <a:round/>
              <a:headEnd type="none" w="med" len="med"/>
              <a:tailEnd type="none" w="med" len="med"/>
            </a:ln>
            <a:effectLst/>
          </p:spPr>
        </p:cxnSp>
      </p:grpSp>
      <p:cxnSp>
        <p:nvCxnSpPr>
          <p:cNvPr id="100" name="Straight Connector 99">
            <a:extLst>
              <a:ext uri="{FF2B5EF4-FFF2-40B4-BE49-F238E27FC236}">
                <a16:creationId xmlns:a16="http://schemas.microsoft.com/office/drawing/2014/main" id="{E2071492-B921-6E65-0032-EA7B67E8FBF7}"/>
              </a:ext>
            </a:extLst>
          </p:cNvPr>
          <p:cNvCxnSpPr>
            <a:cxnSpLocks/>
          </p:cNvCxnSpPr>
          <p:nvPr/>
        </p:nvCxnSpPr>
        <p:spPr bwMode="auto">
          <a:xfrm flipV="1">
            <a:off x="1485073" y="1939808"/>
            <a:ext cx="0" cy="287500"/>
          </a:xfrm>
          <a:prstGeom prst="line">
            <a:avLst/>
          </a:prstGeom>
          <a:noFill/>
          <a:ln w="28575" cap="flat" cmpd="sng" algn="ctr">
            <a:solidFill>
              <a:schemeClr val="bg1"/>
            </a:solidFill>
            <a:prstDash val="solid"/>
            <a:round/>
            <a:headEnd type="none" w="med" len="med"/>
            <a:tailEnd type="none" w="med" len="med"/>
          </a:ln>
          <a:effectLst/>
        </p:spPr>
      </p:cxnSp>
      <p:sp>
        <p:nvSpPr>
          <p:cNvPr id="103" name="TextBox 102">
            <a:extLst>
              <a:ext uri="{FF2B5EF4-FFF2-40B4-BE49-F238E27FC236}">
                <a16:creationId xmlns:a16="http://schemas.microsoft.com/office/drawing/2014/main" id="{70E085E0-0027-C1C7-7BC7-17781825FF6B}"/>
              </a:ext>
            </a:extLst>
          </p:cNvPr>
          <p:cNvSpPr txBox="1"/>
          <p:nvPr/>
        </p:nvSpPr>
        <p:spPr>
          <a:xfrm>
            <a:off x="9776492" y="2392471"/>
            <a:ext cx="1968500" cy="31810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67"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p&lt;0.0001</a:t>
            </a:r>
          </a:p>
        </p:txBody>
      </p:sp>
      <p:sp>
        <p:nvSpPr>
          <p:cNvPr id="104" name="TextBox 103">
            <a:extLst>
              <a:ext uri="{FF2B5EF4-FFF2-40B4-BE49-F238E27FC236}">
                <a16:creationId xmlns:a16="http://schemas.microsoft.com/office/drawing/2014/main" id="{56277B2A-301E-E6C2-312D-48D894A94B6F}"/>
              </a:ext>
            </a:extLst>
          </p:cNvPr>
          <p:cNvSpPr txBox="1"/>
          <p:nvPr/>
        </p:nvSpPr>
        <p:spPr>
          <a:xfrm>
            <a:off x="7983209" y="2783667"/>
            <a:ext cx="1968500" cy="31810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67"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p&lt;0.0001</a:t>
            </a:r>
          </a:p>
        </p:txBody>
      </p:sp>
      <p:sp>
        <p:nvSpPr>
          <p:cNvPr id="105" name="Rectangle 104">
            <a:extLst>
              <a:ext uri="{FF2B5EF4-FFF2-40B4-BE49-F238E27FC236}">
                <a16:creationId xmlns:a16="http://schemas.microsoft.com/office/drawing/2014/main" id="{C550DC53-D282-1719-21CB-DA4CCABA7C10}"/>
              </a:ext>
            </a:extLst>
          </p:cNvPr>
          <p:cNvSpPr/>
          <p:nvPr/>
        </p:nvSpPr>
        <p:spPr bwMode="auto">
          <a:xfrm>
            <a:off x="7428423" y="4119717"/>
            <a:ext cx="927761" cy="124723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Rectangle 105">
            <a:extLst>
              <a:ext uri="{FF2B5EF4-FFF2-40B4-BE49-F238E27FC236}">
                <a16:creationId xmlns:a16="http://schemas.microsoft.com/office/drawing/2014/main" id="{37AA7C16-AA2C-8CAC-B078-D53B6AF37575}"/>
              </a:ext>
            </a:extLst>
          </p:cNvPr>
          <p:cNvSpPr/>
          <p:nvPr/>
        </p:nvSpPr>
        <p:spPr bwMode="auto">
          <a:xfrm>
            <a:off x="8887339" y="3215149"/>
            <a:ext cx="927761" cy="21518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Rectangle 106">
            <a:extLst>
              <a:ext uri="{FF2B5EF4-FFF2-40B4-BE49-F238E27FC236}">
                <a16:creationId xmlns:a16="http://schemas.microsoft.com/office/drawing/2014/main" id="{C37D04A8-E93F-BB72-3AD2-665731F919D0}"/>
              </a:ext>
            </a:extLst>
          </p:cNvPr>
          <p:cNvSpPr/>
          <p:nvPr/>
        </p:nvSpPr>
        <p:spPr bwMode="auto">
          <a:xfrm>
            <a:off x="10342228" y="3038168"/>
            <a:ext cx="927761" cy="232877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TextBox 107">
            <a:extLst>
              <a:ext uri="{FF2B5EF4-FFF2-40B4-BE49-F238E27FC236}">
                <a16:creationId xmlns:a16="http://schemas.microsoft.com/office/drawing/2014/main" id="{37201E0B-ABA1-B7B4-22D4-450B00415284}"/>
              </a:ext>
            </a:extLst>
          </p:cNvPr>
          <p:cNvSpPr txBox="1"/>
          <p:nvPr/>
        </p:nvSpPr>
        <p:spPr bwMode="auto">
          <a:xfrm rot="16200000">
            <a:off x="4782329" y="3488743"/>
            <a:ext cx="3427201"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cxnSp>
        <p:nvCxnSpPr>
          <p:cNvPr id="109" name="Straight Connector 108">
            <a:extLst>
              <a:ext uri="{FF2B5EF4-FFF2-40B4-BE49-F238E27FC236}">
                <a16:creationId xmlns:a16="http://schemas.microsoft.com/office/drawing/2014/main" id="{60BCCDF5-2A9F-7680-83B3-65D1A37347C6}"/>
              </a:ext>
            </a:extLst>
          </p:cNvPr>
          <p:cNvCxnSpPr>
            <a:cxnSpLocks/>
          </p:cNvCxnSpPr>
          <p:nvPr/>
        </p:nvCxnSpPr>
        <p:spPr bwMode="auto">
          <a:xfrm>
            <a:off x="7180586" y="5370923"/>
            <a:ext cx="4326992"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EA55747F-1EC2-FF2C-B365-FB49848DBDED}"/>
              </a:ext>
            </a:extLst>
          </p:cNvPr>
          <p:cNvCxnSpPr>
            <a:cxnSpLocks/>
          </p:cNvCxnSpPr>
          <p:nvPr/>
        </p:nvCxnSpPr>
        <p:spPr bwMode="auto">
          <a:xfrm flipV="1">
            <a:off x="7193057" y="2325748"/>
            <a:ext cx="0" cy="3055902"/>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0D050112-85A7-74DA-647C-C79787594825}"/>
              </a:ext>
            </a:extLst>
          </p:cNvPr>
          <p:cNvCxnSpPr>
            <a:cxnSpLocks/>
          </p:cNvCxnSpPr>
          <p:nvPr/>
        </p:nvCxnSpPr>
        <p:spPr bwMode="auto">
          <a:xfrm flipH="1">
            <a:off x="7115599" y="19598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5814553B-EE8D-CF13-B1AE-A4DE6B602276}"/>
              </a:ext>
            </a:extLst>
          </p:cNvPr>
          <p:cNvCxnSpPr>
            <a:cxnSpLocks/>
          </p:cNvCxnSpPr>
          <p:nvPr/>
        </p:nvCxnSpPr>
        <p:spPr bwMode="auto">
          <a:xfrm flipH="1">
            <a:off x="7115599" y="357740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76373E81-FA92-2115-CF3E-E65CF1CC0352}"/>
              </a:ext>
            </a:extLst>
          </p:cNvPr>
          <p:cNvCxnSpPr>
            <a:cxnSpLocks/>
          </p:cNvCxnSpPr>
          <p:nvPr/>
        </p:nvCxnSpPr>
        <p:spPr bwMode="auto">
          <a:xfrm flipH="1">
            <a:off x="7115599" y="44741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AA273B56-5A0F-72E3-AC77-2934406631A5}"/>
              </a:ext>
            </a:extLst>
          </p:cNvPr>
          <p:cNvCxnSpPr>
            <a:cxnSpLocks/>
          </p:cNvCxnSpPr>
          <p:nvPr/>
        </p:nvCxnSpPr>
        <p:spPr bwMode="auto">
          <a:xfrm flipH="1">
            <a:off x="7115599" y="49225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D44AC846-FFEC-AD8A-BE60-81BF6A93A58C}"/>
              </a:ext>
            </a:extLst>
          </p:cNvPr>
          <p:cNvCxnSpPr>
            <a:cxnSpLocks/>
          </p:cNvCxnSpPr>
          <p:nvPr/>
        </p:nvCxnSpPr>
        <p:spPr bwMode="auto">
          <a:xfrm flipH="1">
            <a:off x="7115599" y="5370923"/>
            <a:ext cx="64008" cy="0"/>
          </a:xfrm>
          <a:prstGeom prst="line">
            <a:avLst/>
          </a:prstGeom>
          <a:noFill/>
          <a:ln w="28575" cap="flat" cmpd="sng" algn="ctr">
            <a:solidFill>
              <a:schemeClr val="bg1"/>
            </a:solidFill>
            <a:prstDash val="solid"/>
            <a:round/>
            <a:headEnd type="none" w="med" len="med"/>
            <a:tailEnd type="none" w="med" len="med"/>
          </a:ln>
          <a:effectLst/>
        </p:spPr>
      </p:cxnSp>
      <p:sp>
        <p:nvSpPr>
          <p:cNvPr id="116" name="TextBox 115">
            <a:extLst>
              <a:ext uri="{FF2B5EF4-FFF2-40B4-BE49-F238E27FC236}">
                <a16:creationId xmlns:a16="http://schemas.microsoft.com/office/drawing/2014/main" id="{DB402B1F-1676-1BDB-2AD0-1DE41551259B}"/>
              </a:ext>
            </a:extLst>
          </p:cNvPr>
          <p:cNvSpPr txBox="1"/>
          <p:nvPr/>
        </p:nvSpPr>
        <p:spPr bwMode="auto">
          <a:xfrm>
            <a:off x="6524062" y="1776559"/>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17" name="TextBox 116">
            <a:extLst>
              <a:ext uri="{FF2B5EF4-FFF2-40B4-BE49-F238E27FC236}">
                <a16:creationId xmlns:a16="http://schemas.microsoft.com/office/drawing/2014/main" id="{833F77C7-6574-5CD9-D0FA-0B7DDD888603}"/>
              </a:ext>
            </a:extLst>
          </p:cNvPr>
          <p:cNvSpPr txBox="1"/>
          <p:nvPr/>
        </p:nvSpPr>
        <p:spPr bwMode="auto">
          <a:xfrm>
            <a:off x="6524062" y="2936053"/>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118" name="TextBox 117">
            <a:extLst>
              <a:ext uri="{FF2B5EF4-FFF2-40B4-BE49-F238E27FC236}">
                <a16:creationId xmlns:a16="http://schemas.microsoft.com/office/drawing/2014/main" id="{044F78A4-1343-6E10-DB09-BD631495CB54}"/>
              </a:ext>
            </a:extLst>
          </p:cNvPr>
          <p:cNvSpPr txBox="1"/>
          <p:nvPr/>
        </p:nvSpPr>
        <p:spPr bwMode="auto">
          <a:xfrm>
            <a:off x="6524062" y="5168221"/>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119" name="Straight Connector 118">
            <a:extLst>
              <a:ext uri="{FF2B5EF4-FFF2-40B4-BE49-F238E27FC236}">
                <a16:creationId xmlns:a16="http://schemas.microsoft.com/office/drawing/2014/main" id="{25D66044-329F-61D6-34BD-4ADA47F07C5A}"/>
              </a:ext>
            </a:extLst>
          </p:cNvPr>
          <p:cNvCxnSpPr>
            <a:cxnSpLocks/>
          </p:cNvCxnSpPr>
          <p:nvPr/>
        </p:nvCxnSpPr>
        <p:spPr bwMode="auto">
          <a:xfrm>
            <a:off x="7193057" y="5370920"/>
            <a:ext cx="0" cy="69831"/>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6A1C5EBE-68D3-4660-DE1F-DFCD596E05A4}"/>
              </a:ext>
            </a:extLst>
          </p:cNvPr>
          <p:cNvCxnSpPr>
            <a:cxnSpLocks/>
          </p:cNvCxnSpPr>
          <p:nvPr/>
        </p:nvCxnSpPr>
        <p:spPr bwMode="auto">
          <a:xfrm>
            <a:off x="8627249" y="5370920"/>
            <a:ext cx="0" cy="69831"/>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63545FE4-FC0C-7731-3353-835780314C5B}"/>
              </a:ext>
            </a:extLst>
          </p:cNvPr>
          <p:cNvCxnSpPr>
            <a:cxnSpLocks/>
          </p:cNvCxnSpPr>
          <p:nvPr/>
        </p:nvCxnSpPr>
        <p:spPr bwMode="auto">
          <a:xfrm>
            <a:off x="10061440" y="5370920"/>
            <a:ext cx="0" cy="69831"/>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26A4B4B4-BC5F-52DF-A09A-1967324E342A}"/>
              </a:ext>
            </a:extLst>
          </p:cNvPr>
          <p:cNvCxnSpPr>
            <a:cxnSpLocks/>
          </p:cNvCxnSpPr>
          <p:nvPr/>
        </p:nvCxnSpPr>
        <p:spPr bwMode="auto">
          <a:xfrm>
            <a:off x="11495631" y="5370920"/>
            <a:ext cx="0" cy="69831"/>
          </a:xfrm>
          <a:prstGeom prst="line">
            <a:avLst/>
          </a:prstGeom>
          <a:noFill/>
          <a:ln w="28575" cap="flat" cmpd="sng" algn="ctr">
            <a:solidFill>
              <a:schemeClr val="bg1"/>
            </a:solidFill>
            <a:prstDash val="solid"/>
            <a:round/>
            <a:headEnd type="none" w="med" len="med"/>
            <a:tailEnd type="none" w="med" len="med"/>
          </a:ln>
          <a:effectLst/>
        </p:spPr>
      </p:cxnSp>
      <p:sp>
        <p:nvSpPr>
          <p:cNvPr id="123" name="TextBox 122">
            <a:extLst>
              <a:ext uri="{FF2B5EF4-FFF2-40B4-BE49-F238E27FC236}">
                <a16:creationId xmlns:a16="http://schemas.microsoft.com/office/drawing/2014/main" id="{5790E938-5623-D985-7F89-7FADA711AF4A}"/>
              </a:ext>
            </a:extLst>
          </p:cNvPr>
          <p:cNvSpPr txBox="1"/>
          <p:nvPr/>
        </p:nvSpPr>
        <p:spPr bwMode="auto">
          <a:xfrm>
            <a:off x="7503243" y="3733770"/>
            <a:ext cx="768459" cy="36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124" name="TextBox 123">
            <a:extLst>
              <a:ext uri="{FF2B5EF4-FFF2-40B4-BE49-F238E27FC236}">
                <a16:creationId xmlns:a16="http://schemas.microsoft.com/office/drawing/2014/main" id="{96C4427A-F89B-0B4F-D8A8-954DE0650522}"/>
              </a:ext>
            </a:extLst>
          </p:cNvPr>
          <p:cNvSpPr txBox="1"/>
          <p:nvPr/>
        </p:nvSpPr>
        <p:spPr bwMode="auto">
          <a:xfrm>
            <a:off x="8993569" y="2840729"/>
            <a:ext cx="720420" cy="36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25" name="TextBox 124">
            <a:extLst>
              <a:ext uri="{FF2B5EF4-FFF2-40B4-BE49-F238E27FC236}">
                <a16:creationId xmlns:a16="http://schemas.microsoft.com/office/drawing/2014/main" id="{B38AE036-588B-2650-89D1-36948CB4AD03}"/>
              </a:ext>
            </a:extLst>
          </p:cNvPr>
          <p:cNvSpPr txBox="1"/>
          <p:nvPr/>
        </p:nvSpPr>
        <p:spPr bwMode="auto">
          <a:xfrm>
            <a:off x="10456770" y="2656491"/>
            <a:ext cx="720420" cy="36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126" name="TextBox 125">
            <a:extLst>
              <a:ext uri="{FF2B5EF4-FFF2-40B4-BE49-F238E27FC236}">
                <a16:creationId xmlns:a16="http://schemas.microsoft.com/office/drawing/2014/main" id="{363858CC-3811-BC55-1708-350C523082A7}"/>
              </a:ext>
            </a:extLst>
          </p:cNvPr>
          <p:cNvSpPr txBox="1"/>
          <p:nvPr/>
        </p:nvSpPr>
        <p:spPr bwMode="auto">
          <a:xfrm>
            <a:off x="7230400" y="5414727"/>
            <a:ext cx="1384161"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800" b="1" i="0" u="none" strike="noStrike" kern="5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Placebo</a:t>
            </a:r>
            <a:br>
              <a:rPr kumimoji="0" lang="en-US" sz="1800" b="1" i="0" u="none" strike="noStrike" kern="5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5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318)</a:t>
            </a:r>
          </a:p>
        </p:txBody>
      </p:sp>
      <p:sp>
        <p:nvSpPr>
          <p:cNvPr id="127" name="TextBox 126">
            <a:extLst>
              <a:ext uri="{FF2B5EF4-FFF2-40B4-BE49-F238E27FC236}">
                <a16:creationId xmlns:a16="http://schemas.microsoft.com/office/drawing/2014/main" id="{FF36D5EC-74BC-CBDD-09BC-421DB564AC57}"/>
              </a:ext>
            </a:extLst>
          </p:cNvPr>
          <p:cNvSpPr txBox="1"/>
          <p:nvPr/>
        </p:nvSpPr>
        <p:spPr bwMode="auto">
          <a:xfrm>
            <a:off x="8608500" y="5414727"/>
            <a:ext cx="1452566"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800" b="1" i="0" u="none" strike="noStrike" kern="5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Resmetirom</a:t>
            </a:r>
            <a:br>
              <a:rPr kumimoji="0" lang="en-US" sz="1800" b="1" i="0" u="none" strike="noStrike" kern="5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5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 mg</a:t>
            </a:r>
            <a:br>
              <a:rPr kumimoji="0" lang="en-US" sz="1800" b="1" i="0" u="none" strike="noStrike" kern="5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5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316)</a:t>
            </a:r>
          </a:p>
        </p:txBody>
      </p:sp>
      <p:sp>
        <p:nvSpPr>
          <p:cNvPr id="128" name="TextBox 127">
            <a:extLst>
              <a:ext uri="{FF2B5EF4-FFF2-40B4-BE49-F238E27FC236}">
                <a16:creationId xmlns:a16="http://schemas.microsoft.com/office/drawing/2014/main" id="{6038FC1E-11C2-AD1B-5330-25B12A6A537F}"/>
              </a:ext>
            </a:extLst>
          </p:cNvPr>
          <p:cNvSpPr txBox="1"/>
          <p:nvPr/>
        </p:nvSpPr>
        <p:spPr bwMode="auto">
          <a:xfrm>
            <a:off x="10014513" y="5414727"/>
            <a:ext cx="1504336"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800" b="1" i="0" u="none" strike="noStrike" kern="5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Resmetirom</a:t>
            </a:r>
            <a:br>
              <a:rPr kumimoji="0" lang="en-US" sz="1800" b="1" i="0" u="none" strike="noStrike" kern="5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5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 mg</a:t>
            </a:r>
            <a:br>
              <a:rPr kumimoji="0" lang="en-US" sz="1800" b="1" i="0" u="none" strike="noStrike" kern="5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5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321)</a:t>
            </a:r>
          </a:p>
        </p:txBody>
      </p:sp>
      <p:sp>
        <p:nvSpPr>
          <p:cNvPr id="129" name="TextBox 128">
            <a:extLst>
              <a:ext uri="{FF2B5EF4-FFF2-40B4-BE49-F238E27FC236}">
                <a16:creationId xmlns:a16="http://schemas.microsoft.com/office/drawing/2014/main" id="{F34B63EA-82F0-C153-E5B0-186D7717F98E}"/>
              </a:ext>
            </a:extLst>
          </p:cNvPr>
          <p:cNvSpPr txBox="1"/>
          <p:nvPr/>
        </p:nvSpPr>
        <p:spPr bwMode="auto">
          <a:xfrm>
            <a:off x="6524062" y="2489617"/>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30" name="TextBox 129">
            <a:extLst>
              <a:ext uri="{FF2B5EF4-FFF2-40B4-BE49-F238E27FC236}">
                <a16:creationId xmlns:a16="http://schemas.microsoft.com/office/drawing/2014/main" id="{7ED217E7-C983-2C15-9450-BDBCAC659C6C}"/>
              </a:ext>
            </a:extLst>
          </p:cNvPr>
          <p:cNvSpPr txBox="1"/>
          <p:nvPr/>
        </p:nvSpPr>
        <p:spPr bwMode="auto">
          <a:xfrm>
            <a:off x="6524062" y="3382486"/>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31" name="TextBox 130">
            <a:extLst>
              <a:ext uri="{FF2B5EF4-FFF2-40B4-BE49-F238E27FC236}">
                <a16:creationId xmlns:a16="http://schemas.microsoft.com/office/drawing/2014/main" id="{00B27BCD-1BC4-DE34-9CD2-FA683B869CD7}"/>
              </a:ext>
            </a:extLst>
          </p:cNvPr>
          <p:cNvSpPr txBox="1"/>
          <p:nvPr/>
        </p:nvSpPr>
        <p:spPr bwMode="auto">
          <a:xfrm>
            <a:off x="6524062" y="3828920"/>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132" name="TextBox 131">
            <a:extLst>
              <a:ext uri="{FF2B5EF4-FFF2-40B4-BE49-F238E27FC236}">
                <a16:creationId xmlns:a16="http://schemas.microsoft.com/office/drawing/2014/main" id="{7C30BB87-1375-7104-8F04-6FF65BF51CA7}"/>
              </a:ext>
            </a:extLst>
          </p:cNvPr>
          <p:cNvSpPr txBox="1"/>
          <p:nvPr/>
        </p:nvSpPr>
        <p:spPr bwMode="auto">
          <a:xfrm>
            <a:off x="6524062" y="4275354"/>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33" name="TextBox 132">
            <a:extLst>
              <a:ext uri="{FF2B5EF4-FFF2-40B4-BE49-F238E27FC236}">
                <a16:creationId xmlns:a16="http://schemas.microsoft.com/office/drawing/2014/main" id="{7E21520D-67FA-CBA6-170F-A788FF95E9A7}"/>
              </a:ext>
            </a:extLst>
          </p:cNvPr>
          <p:cNvSpPr txBox="1"/>
          <p:nvPr/>
        </p:nvSpPr>
        <p:spPr bwMode="auto">
          <a:xfrm>
            <a:off x="6524062" y="4721789"/>
            <a:ext cx="619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a:t>
            </a:r>
          </a:p>
        </p:txBody>
      </p:sp>
      <p:cxnSp>
        <p:nvCxnSpPr>
          <p:cNvPr id="134" name="Straight Connector 133">
            <a:extLst>
              <a:ext uri="{FF2B5EF4-FFF2-40B4-BE49-F238E27FC236}">
                <a16:creationId xmlns:a16="http://schemas.microsoft.com/office/drawing/2014/main" id="{255A7F44-CB1C-6244-A541-FF7CB0F6EE4A}"/>
              </a:ext>
            </a:extLst>
          </p:cNvPr>
          <p:cNvCxnSpPr>
            <a:cxnSpLocks/>
          </p:cNvCxnSpPr>
          <p:nvPr/>
        </p:nvCxnSpPr>
        <p:spPr bwMode="auto">
          <a:xfrm flipH="1">
            <a:off x="7115599" y="26806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39EEB6D7-BB6A-8CBC-2D3E-A1C9366EFFFB}"/>
              </a:ext>
            </a:extLst>
          </p:cNvPr>
          <p:cNvCxnSpPr>
            <a:cxnSpLocks/>
          </p:cNvCxnSpPr>
          <p:nvPr/>
        </p:nvCxnSpPr>
        <p:spPr bwMode="auto">
          <a:xfrm flipH="1">
            <a:off x="7115599" y="31290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5B2B8C56-0F91-2FC0-0B80-804805B5C3B6}"/>
              </a:ext>
            </a:extLst>
          </p:cNvPr>
          <p:cNvCxnSpPr>
            <a:cxnSpLocks/>
          </p:cNvCxnSpPr>
          <p:nvPr/>
        </p:nvCxnSpPr>
        <p:spPr bwMode="auto">
          <a:xfrm flipH="1">
            <a:off x="7115599" y="4025786"/>
            <a:ext cx="64008" cy="0"/>
          </a:xfrm>
          <a:prstGeom prst="line">
            <a:avLst/>
          </a:prstGeom>
          <a:noFill/>
          <a:ln w="28575" cap="flat" cmpd="sng" algn="ctr">
            <a:solidFill>
              <a:schemeClr val="bg1"/>
            </a:solidFill>
            <a:prstDash val="solid"/>
            <a:round/>
            <a:headEnd type="none" w="med" len="med"/>
            <a:tailEnd type="none" w="med" len="med"/>
          </a:ln>
          <a:effectLst/>
        </p:spPr>
      </p:cxnSp>
      <p:sp>
        <p:nvSpPr>
          <p:cNvPr id="137" name="TextBox 136">
            <a:extLst>
              <a:ext uri="{FF2B5EF4-FFF2-40B4-BE49-F238E27FC236}">
                <a16:creationId xmlns:a16="http://schemas.microsoft.com/office/drawing/2014/main" id="{8102EDFE-2743-BEC0-D0CE-4EF63EF54B87}"/>
              </a:ext>
            </a:extLst>
          </p:cNvPr>
          <p:cNvSpPr txBox="1"/>
          <p:nvPr/>
        </p:nvSpPr>
        <p:spPr bwMode="auto">
          <a:xfrm>
            <a:off x="8798573" y="2451592"/>
            <a:ext cx="1119287" cy="36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&lt;.001</a:t>
            </a:r>
          </a:p>
        </p:txBody>
      </p:sp>
      <p:sp>
        <p:nvSpPr>
          <p:cNvPr id="138" name="TextBox 137">
            <a:extLst>
              <a:ext uri="{FF2B5EF4-FFF2-40B4-BE49-F238E27FC236}">
                <a16:creationId xmlns:a16="http://schemas.microsoft.com/office/drawing/2014/main" id="{AEB665C2-8294-4F02-EE3F-3B6DD0D09C53}"/>
              </a:ext>
            </a:extLst>
          </p:cNvPr>
          <p:cNvSpPr txBox="1"/>
          <p:nvPr/>
        </p:nvSpPr>
        <p:spPr bwMode="auto">
          <a:xfrm>
            <a:off x="10224365" y="2255815"/>
            <a:ext cx="1119287" cy="36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&lt;.001</a:t>
            </a:r>
          </a:p>
        </p:txBody>
      </p:sp>
      <p:grpSp>
        <p:nvGrpSpPr>
          <p:cNvPr id="139" name="Group 138">
            <a:extLst>
              <a:ext uri="{FF2B5EF4-FFF2-40B4-BE49-F238E27FC236}">
                <a16:creationId xmlns:a16="http://schemas.microsoft.com/office/drawing/2014/main" id="{6B143F07-E119-5231-B49F-1DC77D053C42}"/>
              </a:ext>
            </a:extLst>
          </p:cNvPr>
          <p:cNvGrpSpPr/>
          <p:nvPr/>
        </p:nvGrpSpPr>
        <p:grpSpPr>
          <a:xfrm>
            <a:off x="7023998" y="2172109"/>
            <a:ext cx="343572" cy="219117"/>
            <a:chOff x="3376869" y="7495048"/>
            <a:chExt cx="270899" cy="200845"/>
          </a:xfrm>
        </p:grpSpPr>
        <p:cxnSp>
          <p:nvCxnSpPr>
            <p:cNvPr id="140" name="Straight Connector 139">
              <a:extLst>
                <a:ext uri="{FF2B5EF4-FFF2-40B4-BE49-F238E27FC236}">
                  <a16:creationId xmlns:a16="http://schemas.microsoft.com/office/drawing/2014/main" id="{9CFD65CC-A75C-896E-950C-3907FD1A3476}"/>
                </a:ext>
              </a:extLst>
            </p:cNvPr>
            <p:cNvCxnSpPr/>
            <p:nvPr/>
          </p:nvCxnSpPr>
          <p:spPr bwMode="auto">
            <a:xfrm flipV="1">
              <a:off x="3376869" y="7495048"/>
              <a:ext cx="235974" cy="12782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9AB379F4-D539-9FB4-F69C-521B57346383}"/>
                </a:ext>
              </a:extLst>
            </p:cNvPr>
            <p:cNvCxnSpPr/>
            <p:nvPr/>
          </p:nvCxnSpPr>
          <p:spPr bwMode="auto">
            <a:xfrm flipV="1">
              <a:off x="3411794" y="7568073"/>
              <a:ext cx="235974" cy="127820"/>
            </a:xfrm>
            <a:prstGeom prst="line">
              <a:avLst/>
            </a:prstGeom>
            <a:noFill/>
            <a:ln w="28575" cap="flat" cmpd="sng" algn="ctr">
              <a:solidFill>
                <a:schemeClr val="bg1"/>
              </a:solidFill>
              <a:prstDash val="solid"/>
              <a:round/>
              <a:headEnd type="none" w="med" len="med"/>
              <a:tailEnd type="none" w="med" len="med"/>
            </a:ln>
            <a:effectLst/>
          </p:spPr>
        </p:cxnSp>
      </p:grpSp>
      <p:cxnSp>
        <p:nvCxnSpPr>
          <p:cNvPr id="142" name="Straight Connector 141">
            <a:extLst>
              <a:ext uri="{FF2B5EF4-FFF2-40B4-BE49-F238E27FC236}">
                <a16:creationId xmlns:a16="http://schemas.microsoft.com/office/drawing/2014/main" id="{08296421-774D-EC5C-E8B0-AA9C0054CFFF}"/>
              </a:ext>
            </a:extLst>
          </p:cNvPr>
          <p:cNvCxnSpPr>
            <a:cxnSpLocks/>
          </p:cNvCxnSpPr>
          <p:nvPr/>
        </p:nvCxnSpPr>
        <p:spPr bwMode="auto">
          <a:xfrm flipV="1">
            <a:off x="7193057" y="1944724"/>
            <a:ext cx="0" cy="28750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3412389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DF2B9-19B9-0C92-CB00-79534456EB33}"/>
              </a:ext>
            </a:extLst>
          </p:cNvPr>
          <p:cNvSpPr>
            <a:spLocks noGrp="1"/>
          </p:cNvSpPr>
          <p:nvPr>
            <p:ph type="title"/>
          </p:nvPr>
        </p:nvSpPr>
        <p:spPr/>
        <p:txBody>
          <a:bodyPr/>
          <a:lstStyle/>
          <a:p>
            <a:r>
              <a:rPr lang="en-US"/>
              <a:t>MAESTRO-NASH: Safety </a:t>
            </a:r>
          </a:p>
        </p:txBody>
      </p:sp>
      <p:sp>
        <p:nvSpPr>
          <p:cNvPr id="4" name="TextBox 3">
            <a:extLst>
              <a:ext uri="{FF2B5EF4-FFF2-40B4-BE49-F238E27FC236}">
                <a16:creationId xmlns:a16="http://schemas.microsoft.com/office/drawing/2014/main" id="{87B93C3A-D1CD-6A57-D9AE-F3228958E5EF}"/>
              </a:ext>
            </a:extLst>
          </p:cNvPr>
          <p:cNvSpPr txBox="1"/>
          <p:nvPr/>
        </p:nvSpPr>
        <p:spPr bwMode="auto">
          <a:xfrm>
            <a:off x="411218" y="6398274"/>
            <a:ext cx="53842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Harrison. NEJM. 2024;390:497. Resmetirom PI.</a:t>
            </a: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8" name="Straight Connector 7">
            <a:extLst>
              <a:ext uri="{FF2B5EF4-FFF2-40B4-BE49-F238E27FC236}">
                <a16:creationId xmlns:a16="http://schemas.microsoft.com/office/drawing/2014/main" id="{1EB4C8A1-C94F-FB0B-E9B6-320CCAA7CE69}"/>
              </a:ext>
            </a:extLst>
          </p:cNvPr>
          <p:cNvCxnSpPr>
            <a:cxnSpLocks/>
          </p:cNvCxnSpPr>
          <p:nvPr/>
        </p:nvCxnSpPr>
        <p:spPr bwMode="auto">
          <a:xfrm flipV="1">
            <a:off x="2256240" y="1721950"/>
            <a:ext cx="0" cy="3195961"/>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64FAE4C5-8F35-45E3-75BE-09DAF8005D91}"/>
              </a:ext>
            </a:extLst>
          </p:cNvPr>
          <p:cNvCxnSpPr>
            <a:cxnSpLocks/>
          </p:cNvCxnSpPr>
          <p:nvPr/>
        </p:nvCxnSpPr>
        <p:spPr bwMode="auto">
          <a:xfrm flipH="1">
            <a:off x="2194098" y="17308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A464313A-ADAA-7E6E-AE18-14D94C48DDD9}"/>
              </a:ext>
            </a:extLst>
          </p:cNvPr>
          <p:cNvCxnSpPr>
            <a:cxnSpLocks/>
          </p:cNvCxnSpPr>
          <p:nvPr/>
        </p:nvCxnSpPr>
        <p:spPr bwMode="auto">
          <a:xfrm flipH="1">
            <a:off x="2194098" y="23682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F9312119-EDF7-CDF7-CCB5-3DDAB49DB81D}"/>
              </a:ext>
            </a:extLst>
          </p:cNvPr>
          <p:cNvCxnSpPr>
            <a:cxnSpLocks/>
          </p:cNvCxnSpPr>
          <p:nvPr/>
        </p:nvCxnSpPr>
        <p:spPr bwMode="auto">
          <a:xfrm flipH="1">
            <a:off x="2194098" y="30056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68080372-C5D7-74E7-2E6B-464850EFD923}"/>
              </a:ext>
            </a:extLst>
          </p:cNvPr>
          <p:cNvCxnSpPr>
            <a:cxnSpLocks/>
          </p:cNvCxnSpPr>
          <p:nvPr/>
        </p:nvCxnSpPr>
        <p:spPr bwMode="auto">
          <a:xfrm flipH="1">
            <a:off x="2194098" y="36430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4C2747DF-C0A8-19FB-B60F-DAC9C071A641}"/>
              </a:ext>
            </a:extLst>
          </p:cNvPr>
          <p:cNvCxnSpPr>
            <a:cxnSpLocks/>
          </p:cNvCxnSpPr>
          <p:nvPr/>
        </p:nvCxnSpPr>
        <p:spPr bwMode="auto">
          <a:xfrm flipH="1">
            <a:off x="2194098" y="428049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0AE7BDCA-1307-6EEB-E4B1-BB7BDDE10AF9}"/>
              </a:ext>
            </a:extLst>
          </p:cNvPr>
          <p:cNvCxnSpPr>
            <a:cxnSpLocks/>
          </p:cNvCxnSpPr>
          <p:nvPr/>
        </p:nvCxnSpPr>
        <p:spPr bwMode="auto">
          <a:xfrm flipH="1">
            <a:off x="2194098" y="491791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3F2CFAB4-DF4E-4F35-FD28-DF3D0CBD037B}"/>
              </a:ext>
            </a:extLst>
          </p:cNvPr>
          <p:cNvCxnSpPr>
            <a:cxnSpLocks/>
          </p:cNvCxnSpPr>
          <p:nvPr/>
        </p:nvCxnSpPr>
        <p:spPr bwMode="auto">
          <a:xfrm>
            <a:off x="2256240" y="491791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9AED566-8621-E24D-1088-28B1FFF68E30}"/>
              </a:ext>
            </a:extLst>
          </p:cNvPr>
          <p:cNvCxnSpPr>
            <a:cxnSpLocks/>
          </p:cNvCxnSpPr>
          <p:nvPr/>
        </p:nvCxnSpPr>
        <p:spPr bwMode="auto">
          <a:xfrm>
            <a:off x="4577751" y="491791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8D218E7-BFEA-7A9C-A925-8714AB264DD1}"/>
              </a:ext>
            </a:extLst>
          </p:cNvPr>
          <p:cNvCxnSpPr>
            <a:cxnSpLocks/>
          </p:cNvCxnSpPr>
          <p:nvPr/>
        </p:nvCxnSpPr>
        <p:spPr bwMode="auto">
          <a:xfrm>
            <a:off x="6899262" y="491791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4E2F97E-63BF-FAFA-80F6-17D9D91BD4DA}"/>
              </a:ext>
            </a:extLst>
          </p:cNvPr>
          <p:cNvCxnSpPr>
            <a:cxnSpLocks/>
          </p:cNvCxnSpPr>
          <p:nvPr/>
        </p:nvCxnSpPr>
        <p:spPr bwMode="auto">
          <a:xfrm>
            <a:off x="9220772" y="4917911"/>
            <a:ext cx="0" cy="64008"/>
          </a:xfrm>
          <a:prstGeom prst="line">
            <a:avLst/>
          </a:prstGeom>
          <a:noFill/>
          <a:ln w="28575" cap="flat" cmpd="sng" algn="ctr">
            <a:solidFill>
              <a:schemeClr val="bg1"/>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36EFD3F2-72A5-6C08-30F7-491AAC65719C}"/>
              </a:ext>
            </a:extLst>
          </p:cNvPr>
          <p:cNvSpPr txBox="1"/>
          <p:nvPr/>
        </p:nvSpPr>
        <p:spPr bwMode="auto">
          <a:xfrm>
            <a:off x="2247362" y="4953417"/>
            <a:ext cx="23303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Diarrhea</a:t>
            </a:r>
          </a:p>
        </p:txBody>
      </p:sp>
      <p:sp>
        <p:nvSpPr>
          <p:cNvPr id="22" name="TextBox 21">
            <a:extLst>
              <a:ext uri="{FF2B5EF4-FFF2-40B4-BE49-F238E27FC236}">
                <a16:creationId xmlns:a16="http://schemas.microsoft.com/office/drawing/2014/main" id="{8AB5CCEA-13B0-B67E-96A4-508209772834}"/>
              </a:ext>
            </a:extLst>
          </p:cNvPr>
          <p:cNvSpPr txBox="1"/>
          <p:nvPr/>
        </p:nvSpPr>
        <p:spPr bwMode="auto">
          <a:xfrm>
            <a:off x="4577750" y="4953417"/>
            <a:ext cx="2285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Nausea</a:t>
            </a:r>
          </a:p>
        </p:txBody>
      </p:sp>
      <p:sp>
        <p:nvSpPr>
          <p:cNvPr id="23" name="TextBox 22">
            <a:extLst>
              <a:ext uri="{FF2B5EF4-FFF2-40B4-BE49-F238E27FC236}">
                <a16:creationId xmlns:a16="http://schemas.microsoft.com/office/drawing/2014/main" id="{015C9312-2642-CBBC-4754-6E2ABAB18B84}"/>
              </a:ext>
            </a:extLst>
          </p:cNvPr>
          <p:cNvSpPr txBox="1"/>
          <p:nvPr/>
        </p:nvSpPr>
        <p:spPr bwMode="auto">
          <a:xfrm>
            <a:off x="6877067" y="4953417"/>
            <a:ext cx="23303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Serious Adverse Event</a:t>
            </a:r>
          </a:p>
        </p:txBody>
      </p:sp>
      <p:sp>
        <p:nvSpPr>
          <p:cNvPr id="24" name="TextBox 23">
            <a:extLst>
              <a:ext uri="{FF2B5EF4-FFF2-40B4-BE49-F238E27FC236}">
                <a16:creationId xmlns:a16="http://schemas.microsoft.com/office/drawing/2014/main" id="{53E52246-0192-13A1-5F5E-F1686DEC0166}"/>
              </a:ext>
            </a:extLst>
          </p:cNvPr>
          <p:cNvSpPr txBox="1"/>
          <p:nvPr/>
        </p:nvSpPr>
        <p:spPr bwMode="auto">
          <a:xfrm rot="16200000">
            <a:off x="-28789" y="3157456"/>
            <a:ext cx="3222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sp>
        <p:nvSpPr>
          <p:cNvPr id="25" name="TextBox 24">
            <a:extLst>
              <a:ext uri="{FF2B5EF4-FFF2-40B4-BE49-F238E27FC236}">
                <a16:creationId xmlns:a16="http://schemas.microsoft.com/office/drawing/2014/main" id="{D0926BE4-80C0-B780-EB3B-637E58F221EE}"/>
              </a:ext>
            </a:extLst>
          </p:cNvPr>
          <p:cNvSpPr txBox="1"/>
          <p:nvPr/>
        </p:nvSpPr>
        <p:spPr bwMode="auto">
          <a:xfrm>
            <a:off x="1650935" y="1546164"/>
            <a:ext cx="6023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6" name="TextBox 25">
            <a:extLst>
              <a:ext uri="{FF2B5EF4-FFF2-40B4-BE49-F238E27FC236}">
                <a16:creationId xmlns:a16="http://schemas.microsoft.com/office/drawing/2014/main" id="{C68A8B9A-90EF-02F4-5746-4A30D8A7D9BF}"/>
              </a:ext>
            </a:extLst>
          </p:cNvPr>
          <p:cNvSpPr txBox="1"/>
          <p:nvPr/>
        </p:nvSpPr>
        <p:spPr bwMode="auto">
          <a:xfrm>
            <a:off x="1650935" y="2185356"/>
            <a:ext cx="6023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7" name="TextBox 26">
            <a:extLst>
              <a:ext uri="{FF2B5EF4-FFF2-40B4-BE49-F238E27FC236}">
                <a16:creationId xmlns:a16="http://schemas.microsoft.com/office/drawing/2014/main" id="{70767BF6-3961-54C6-E034-35D2C796D86F}"/>
              </a:ext>
            </a:extLst>
          </p:cNvPr>
          <p:cNvSpPr txBox="1"/>
          <p:nvPr/>
        </p:nvSpPr>
        <p:spPr bwMode="auto">
          <a:xfrm>
            <a:off x="1650935" y="2824548"/>
            <a:ext cx="6023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8" name="TextBox 27">
            <a:extLst>
              <a:ext uri="{FF2B5EF4-FFF2-40B4-BE49-F238E27FC236}">
                <a16:creationId xmlns:a16="http://schemas.microsoft.com/office/drawing/2014/main" id="{63F3627B-6149-90C6-B937-7BF9A8F1FE56}"/>
              </a:ext>
            </a:extLst>
          </p:cNvPr>
          <p:cNvSpPr txBox="1"/>
          <p:nvPr/>
        </p:nvSpPr>
        <p:spPr bwMode="auto">
          <a:xfrm>
            <a:off x="1650935" y="3463740"/>
            <a:ext cx="6023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9" name="TextBox 28">
            <a:extLst>
              <a:ext uri="{FF2B5EF4-FFF2-40B4-BE49-F238E27FC236}">
                <a16:creationId xmlns:a16="http://schemas.microsoft.com/office/drawing/2014/main" id="{5C2F34CF-3C5F-F57A-407B-FB0CF406E224}"/>
              </a:ext>
            </a:extLst>
          </p:cNvPr>
          <p:cNvSpPr txBox="1"/>
          <p:nvPr/>
        </p:nvSpPr>
        <p:spPr bwMode="auto">
          <a:xfrm>
            <a:off x="1650935" y="4102932"/>
            <a:ext cx="6023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0" name="TextBox 29">
            <a:extLst>
              <a:ext uri="{FF2B5EF4-FFF2-40B4-BE49-F238E27FC236}">
                <a16:creationId xmlns:a16="http://schemas.microsoft.com/office/drawing/2014/main" id="{E56D75FB-5C8F-30B4-6938-A8118BBC6818}"/>
              </a:ext>
            </a:extLst>
          </p:cNvPr>
          <p:cNvSpPr txBox="1"/>
          <p:nvPr/>
        </p:nvSpPr>
        <p:spPr bwMode="auto">
          <a:xfrm>
            <a:off x="1650935" y="4742123"/>
            <a:ext cx="6023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2" name="TextBox 31">
            <a:extLst>
              <a:ext uri="{FF2B5EF4-FFF2-40B4-BE49-F238E27FC236}">
                <a16:creationId xmlns:a16="http://schemas.microsoft.com/office/drawing/2014/main" id="{F62E00E1-F8BF-9AA1-DD37-D1BA69A67DEE}"/>
              </a:ext>
            </a:extLst>
          </p:cNvPr>
          <p:cNvSpPr txBox="1"/>
          <p:nvPr/>
        </p:nvSpPr>
        <p:spPr bwMode="auto">
          <a:xfrm>
            <a:off x="7906655" y="1650506"/>
            <a:ext cx="303350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Placebo (n = 321)</a:t>
            </a:r>
            <a:b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Arial" panose="020B0604020202020204" pitchFamily="34" charset="0"/>
              </a:rPr>
              <a:t>Resmetirom</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80 mg (n = 322)</a:t>
            </a:r>
            <a:b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Arial" panose="020B0604020202020204" pitchFamily="34" charset="0"/>
              </a:rPr>
              <a:t>Resmetirom</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100 mg (n = 323)</a:t>
            </a:r>
          </a:p>
        </p:txBody>
      </p:sp>
      <p:sp>
        <p:nvSpPr>
          <p:cNvPr id="33" name="Rectangle 32">
            <a:extLst>
              <a:ext uri="{FF2B5EF4-FFF2-40B4-BE49-F238E27FC236}">
                <a16:creationId xmlns:a16="http://schemas.microsoft.com/office/drawing/2014/main" id="{317E264E-EA31-D7BE-3249-555B4DCFCD90}"/>
              </a:ext>
            </a:extLst>
          </p:cNvPr>
          <p:cNvSpPr/>
          <p:nvPr/>
        </p:nvSpPr>
        <p:spPr bwMode="auto">
          <a:xfrm>
            <a:off x="7795904" y="1775217"/>
            <a:ext cx="135382" cy="13538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Rectangle 33">
            <a:extLst>
              <a:ext uri="{FF2B5EF4-FFF2-40B4-BE49-F238E27FC236}">
                <a16:creationId xmlns:a16="http://schemas.microsoft.com/office/drawing/2014/main" id="{0354176E-684D-8E59-48E7-454E597CEF48}"/>
              </a:ext>
            </a:extLst>
          </p:cNvPr>
          <p:cNvSpPr/>
          <p:nvPr/>
        </p:nvSpPr>
        <p:spPr bwMode="auto">
          <a:xfrm>
            <a:off x="7795904" y="2317148"/>
            <a:ext cx="135382" cy="13538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Rectangle 34">
            <a:extLst>
              <a:ext uri="{FF2B5EF4-FFF2-40B4-BE49-F238E27FC236}">
                <a16:creationId xmlns:a16="http://schemas.microsoft.com/office/drawing/2014/main" id="{7250724B-4C7E-E302-5A6A-BAD79B53E5CF}"/>
              </a:ext>
            </a:extLst>
          </p:cNvPr>
          <p:cNvSpPr/>
          <p:nvPr/>
        </p:nvSpPr>
        <p:spPr bwMode="auto">
          <a:xfrm>
            <a:off x="7795904" y="2046182"/>
            <a:ext cx="135382" cy="13538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Rectangle 35">
            <a:extLst>
              <a:ext uri="{FF2B5EF4-FFF2-40B4-BE49-F238E27FC236}">
                <a16:creationId xmlns:a16="http://schemas.microsoft.com/office/drawing/2014/main" id="{B015A2C8-ECC3-9BC9-AF03-17DE8A100415}"/>
              </a:ext>
            </a:extLst>
          </p:cNvPr>
          <p:cNvSpPr/>
          <p:nvPr/>
        </p:nvSpPr>
        <p:spPr bwMode="auto">
          <a:xfrm>
            <a:off x="2469376" y="4412515"/>
            <a:ext cx="535432" cy="50539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Rectangle 36">
            <a:extLst>
              <a:ext uri="{FF2B5EF4-FFF2-40B4-BE49-F238E27FC236}">
                <a16:creationId xmlns:a16="http://schemas.microsoft.com/office/drawing/2014/main" id="{8EAB6B85-3F12-C9E9-0E5A-31E58F9F2ECB}"/>
              </a:ext>
            </a:extLst>
          </p:cNvPr>
          <p:cNvSpPr/>
          <p:nvPr/>
        </p:nvSpPr>
        <p:spPr bwMode="auto">
          <a:xfrm>
            <a:off x="3113112" y="4024905"/>
            <a:ext cx="535432" cy="893006"/>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Rectangle 37">
            <a:extLst>
              <a:ext uri="{FF2B5EF4-FFF2-40B4-BE49-F238E27FC236}">
                <a16:creationId xmlns:a16="http://schemas.microsoft.com/office/drawing/2014/main" id="{80E162D4-725B-D5EC-62E8-4D1BAA74F238}"/>
              </a:ext>
            </a:extLst>
          </p:cNvPr>
          <p:cNvSpPr/>
          <p:nvPr/>
        </p:nvSpPr>
        <p:spPr bwMode="auto">
          <a:xfrm>
            <a:off x="3756847" y="3833072"/>
            <a:ext cx="535432" cy="108483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TextBox 38">
            <a:extLst>
              <a:ext uri="{FF2B5EF4-FFF2-40B4-BE49-F238E27FC236}">
                <a16:creationId xmlns:a16="http://schemas.microsoft.com/office/drawing/2014/main" id="{EC406D68-ACC9-B7E8-0FCE-88D1EC7A719E}"/>
              </a:ext>
            </a:extLst>
          </p:cNvPr>
          <p:cNvSpPr txBox="1"/>
          <p:nvPr/>
        </p:nvSpPr>
        <p:spPr bwMode="auto">
          <a:xfrm>
            <a:off x="3671867" y="3468596"/>
            <a:ext cx="7053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33.4</a:t>
            </a:r>
          </a:p>
        </p:txBody>
      </p:sp>
      <p:sp>
        <p:nvSpPr>
          <p:cNvPr id="40" name="TextBox 39">
            <a:extLst>
              <a:ext uri="{FF2B5EF4-FFF2-40B4-BE49-F238E27FC236}">
                <a16:creationId xmlns:a16="http://schemas.microsoft.com/office/drawing/2014/main" id="{6620D282-FB9D-B3AF-8CC9-6EA2CD1C0052}"/>
              </a:ext>
            </a:extLst>
          </p:cNvPr>
          <p:cNvSpPr txBox="1"/>
          <p:nvPr/>
        </p:nvSpPr>
        <p:spPr bwMode="auto">
          <a:xfrm>
            <a:off x="2382009" y="4046139"/>
            <a:ext cx="7053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15.6</a:t>
            </a:r>
          </a:p>
        </p:txBody>
      </p:sp>
      <p:sp>
        <p:nvSpPr>
          <p:cNvPr id="41" name="TextBox 40">
            <a:extLst>
              <a:ext uri="{FF2B5EF4-FFF2-40B4-BE49-F238E27FC236}">
                <a16:creationId xmlns:a16="http://schemas.microsoft.com/office/drawing/2014/main" id="{1CBE2860-3714-ACA3-897A-D15113901F57}"/>
              </a:ext>
            </a:extLst>
          </p:cNvPr>
          <p:cNvSpPr txBox="1"/>
          <p:nvPr/>
        </p:nvSpPr>
        <p:spPr bwMode="auto">
          <a:xfrm>
            <a:off x="3028132" y="3667281"/>
            <a:ext cx="7053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27.0</a:t>
            </a:r>
          </a:p>
        </p:txBody>
      </p:sp>
      <p:sp>
        <p:nvSpPr>
          <p:cNvPr id="45" name="Rectangle 44">
            <a:extLst>
              <a:ext uri="{FF2B5EF4-FFF2-40B4-BE49-F238E27FC236}">
                <a16:creationId xmlns:a16="http://schemas.microsoft.com/office/drawing/2014/main" id="{CCFD1D6C-2FCB-B583-585A-F32E92436E45}"/>
              </a:ext>
            </a:extLst>
          </p:cNvPr>
          <p:cNvSpPr/>
          <p:nvPr/>
        </p:nvSpPr>
        <p:spPr bwMode="auto">
          <a:xfrm>
            <a:off x="4808830" y="4507321"/>
            <a:ext cx="535432" cy="4057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FD33D9A2-102B-C7B4-F2FF-6ED47614D0B8}"/>
              </a:ext>
            </a:extLst>
          </p:cNvPr>
          <p:cNvSpPr/>
          <p:nvPr/>
        </p:nvSpPr>
        <p:spPr bwMode="auto">
          <a:xfrm>
            <a:off x="5452566" y="4207545"/>
            <a:ext cx="535432" cy="70551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13B7C13B-CD1C-AAE9-23CA-2E399845924F}"/>
              </a:ext>
            </a:extLst>
          </p:cNvPr>
          <p:cNvSpPr/>
          <p:nvPr/>
        </p:nvSpPr>
        <p:spPr bwMode="auto">
          <a:xfrm>
            <a:off x="6096301" y="4322206"/>
            <a:ext cx="535432" cy="59084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TextBox 47">
            <a:extLst>
              <a:ext uri="{FF2B5EF4-FFF2-40B4-BE49-F238E27FC236}">
                <a16:creationId xmlns:a16="http://schemas.microsoft.com/office/drawing/2014/main" id="{EFBD1597-E9BA-2F5A-1540-E0C5B038D241}"/>
              </a:ext>
            </a:extLst>
          </p:cNvPr>
          <p:cNvSpPr txBox="1"/>
          <p:nvPr/>
        </p:nvSpPr>
        <p:spPr bwMode="auto">
          <a:xfrm>
            <a:off x="6011321" y="3951790"/>
            <a:ext cx="7053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18.9</a:t>
            </a:r>
          </a:p>
        </p:txBody>
      </p:sp>
      <p:sp>
        <p:nvSpPr>
          <p:cNvPr id="49" name="TextBox 48">
            <a:extLst>
              <a:ext uri="{FF2B5EF4-FFF2-40B4-BE49-F238E27FC236}">
                <a16:creationId xmlns:a16="http://schemas.microsoft.com/office/drawing/2014/main" id="{8F7F1801-A8DB-B344-BF79-D417CFEADEEF}"/>
              </a:ext>
            </a:extLst>
          </p:cNvPr>
          <p:cNvSpPr txBox="1"/>
          <p:nvPr/>
        </p:nvSpPr>
        <p:spPr bwMode="auto">
          <a:xfrm>
            <a:off x="4721463" y="4159159"/>
            <a:ext cx="7053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12.5</a:t>
            </a:r>
          </a:p>
        </p:txBody>
      </p:sp>
      <p:sp>
        <p:nvSpPr>
          <p:cNvPr id="50" name="TextBox 49">
            <a:extLst>
              <a:ext uri="{FF2B5EF4-FFF2-40B4-BE49-F238E27FC236}">
                <a16:creationId xmlns:a16="http://schemas.microsoft.com/office/drawing/2014/main" id="{47BE70A9-47D9-7807-2716-CD729E7EA89E}"/>
              </a:ext>
            </a:extLst>
          </p:cNvPr>
          <p:cNvSpPr txBox="1"/>
          <p:nvPr/>
        </p:nvSpPr>
        <p:spPr bwMode="auto">
          <a:xfrm>
            <a:off x="5367586" y="3853160"/>
            <a:ext cx="7053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22.0</a:t>
            </a:r>
          </a:p>
        </p:txBody>
      </p:sp>
      <p:sp>
        <p:nvSpPr>
          <p:cNvPr id="51" name="Rectangle 50">
            <a:extLst>
              <a:ext uri="{FF2B5EF4-FFF2-40B4-BE49-F238E27FC236}">
                <a16:creationId xmlns:a16="http://schemas.microsoft.com/office/drawing/2014/main" id="{BA9C676D-AFE8-7384-36CC-80385EB27366}"/>
              </a:ext>
            </a:extLst>
          </p:cNvPr>
          <p:cNvSpPr/>
          <p:nvPr/>
        </p:nvSpPr>
        <p:spPr bwMode="auto">
          <a:xfrm>
            <a:off x="7171936" y="4507321"/>
            <a:ext cx="535432" cy="4165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A1D42610-C045-2092-2DD5-D3CEE8CC12C3}"/>
              </a:ext>
            </a:extLst>
          </p:cNvPr>
          <p:cNvSpPr/>
          <p:nvPr/>
        </p:nvSpPr>
        <p:spPr bwMode="auto">
          <a:xfrm>
            <a:off x="7815672" y="4542827"/>
            <a:ext cx="535432" cy="38106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872DC034-04ED-5D83-CEFD-F2F84AA860CB}"/>
              </a:ext>
            </a:extLst>
          </p:cNvPr>
          <p:cNvSpPr/>
          <p:nvPr/>
        </p:nvSpPr>
        <p:spPr bwMode="auto">
          <a:xfrm>
            <a:off x="8459407" y="4472264"/>
            <a:ext cx="535432" cy="45162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TextBox 53">
            <a:extLst>
              <a:ext uri="{FF2B5EF4-FFF2-40B4-BE49-F238E27FC236}">
                <a16:creationId xmlns:a16="http://schemas.microsoft.com/office/drawing/2014/main" id="{0432E868-3E5A-4EAE-877D-BB6273B7D4B5}"/>
              </a:ext>
            </a:extLst>
          </p:cNvPr>
          <p:cNvSpPr txBox="1"/>
          <p:nvPr/>
        </p:nvSpPr>
        <p:spPr bwMode="auto">
          <a:xfrm>
            <a:off x="8374427" y="4101848"/>
            <a:ext cx="7053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12.7</a:t>
            </a:r>
          </a:p>
        </p:txBody>
      </p:sp>
      <p:sp>
        <p:nvSpPr>
          <p:cNvPr id="55" name="TextBox 54">
            <a:extLst>
              <a:ext uri="{FF2B5EF4-FFF2-40B4-BE49-F238E27FC236}">
                <a16:creationId xmlns:a16="http://schemas.microsoft.com/office/drawing/2014/main" id="{03E67D4B-25F7-5A95-0043-B202787543BC}"/>
              </a:ext>
            </a:extLst>
          </p:cNvPr>
          <p:cNvSpPr txBox="1"/>
          <p:nvPr/>
        </p:nvSpPr>
        <p:spPr bwMode="auto">
          <a:xfrm>
            <a:off x="7084569" y="4156307"/>
            <a:ext cx="7053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11.5</a:t>
            </a:r>
          </a:p>
        </p:txBody>
      </p:sp>
      <p:sp>
        <p:nvSpPr>
          <p:cNvPr id="56" name="TextBox 55">
            <a:extLst>
              <a:ext uri="{FF2B5EF4-FFF2-40B4-BE49-F238E27FC236}">
                <a16:creationId xmlns:a16="http://schemas.microsoft.com/office/drawing/2014/main" id="{2B081C58-5A08-E583-7363-4F8DEA5562C4}"/>
              </a:ext>
            </a:extLst>
          </p:cNvPr>
          <p:cNvSpPr txBox="1"/>
          <p:nvPr/>
        </p:nvSpPr>
        <p:spPr bwMode="auto">
          <a:xfrm>
            <a:off x="7730692" y="4143969"/>
            <a:ext cx="7053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10.9</a:t>
            </a:r>
          </a:p>
        </p:txBody>
      </p:sp>
      <p:cxnSp>
        <p:nvCxnSpPr>
          <p:cNvPr id="6" name="Straight Connector 5">
            <a:extLst>
              <a:ext uri="{FF2B5EF4-FFF2-40B4-BE49-F238E27FC236}">
                <a16:creationId xmlns:a16="http://schemas.microsoft.com/office/drawing/2014/main" id="{FC9CB530-B889-15C5-CE67-D985C0EF4354}"/>
              </a:ext>
            </a:extLst>
          </p:cNvPr>
          <p:cNvCxnSpPr>
            <a:cxnSpLocks/>
          </p:cNvCxnSpPr>
          <p:nvPr/>
        </p:nvCxnSpPr>
        <p:spPr bwMode="auto">
          <a:xfrm>
            <a:off x="2247362" y="4917911"/>
            <a:ext cx="6986726"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40434650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F1C73-DE8B-D53B-72C5-E15965D20ED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F3B9A57-C4A4-11DA-B09A-6A736D01B882}"/>
              </a:ext>
            </a:extLst>
          </p:cNvPr>
          <p:cNvSpPr>
            <a:spLocks noGrp="1"/>
          </p:cNvSpPr>
          <p:nvPr>
            <p:ph type="title"/>
          </p:nvPr>
        </p:nvSpPr>
        <p:spPr/>
        <p:txBody>
          <a:bodyPr/>
          <a:lstStyle/>
          <a:p>
            <a:r>
              <a:rPr lang="en-US">
                <a:latin typeface="Calibri"/>
                <a:ea typeface="Calibri"/>
                <a:cs typeface="Calibri"/>
              </a:rPr>
              <a:t>SYNERGY-NASH: </a:t>
            </a:r>
            <a:r>
              <a:rPr lang="en-US" err="1">
                <a:latin typeface="Calibri"/>
                <a:ea typeface="Calibri"/>
                <a:cs typeface="Calibri"/>
              </a:rPr>
              <a:t>Tirzepatide</a:t>
            </a:r>
            <a:r>
              <a:rPr lang="en-US">
                <a:latin typeface="Calibri"/>
                <a:ea typeface="Calibri"/>
                <a:cs typeface="Calibri"/>
              </a:rPr>
              <a:t> in Patients With MASH and Moderate to Severe Fibrosis</a:t>
            </a:r>
            <a:endParaRPr lang="en-US"/>
          </a:p>
        </p:txBody>
      </p:sp>
      <p:sp>
        <p:nvSpPr>
          <p:cNvPr id="2" name="Content Placeholder 1">
            <a:extLst>
              <a:ext uri="{FF2B5EF4-FFF2-40B4-BE49-F238E27FC236}">
                <a16:creationId xmlns:a16="http://schemas.microsoft.com/office/drawing/2014/main" id="{AD55A8FC-610B-DC8C-1621-0AA63C45A22C}"/>
              </a:ext>
            </a:extLst>
          </p:cNvPr>
          <p:cNvSpPr>
            <a:spLocks noGrp="1"/>
          </p:cNvSpPr>
          <p:nvPr>
            <p:ph idx="1"/>
          </p:nvPr>
        </p:nvSpPr>
        <p:spPr>
          <a:xfrm>
            <a:off x="604675" y="1442167"/>
            <a:ext cx="10877529" cy="4650686"/>
          </a:xfrm>
        </p:spPr>
        <p:txBody>
          <a:bodyPr/>
          <a:lstStyle/>
          <a:p>
            <a:r>
              <a:rPr lang="en-US" sz="2200" dirty="0">
                <a:latin typeface="Calibri"/>
                <a:ea typeface="Calibri"/>
                <a:cs typeface="Calibri"/>
              </a:rPr>
              <a:t>Multicenter, dose-finding, double-blind, placebo-controlled phase II trial </a:t>
            </a:r>
          </a:p>
          <a:p>
            <a:endParaRPr lang="en-US" sz="2200" dirty="0">
              <a:latin typeface="Calibri"/>
              <a:ea typeface="Calibri"/>
              <a:cs typeface="Calibri"/>
            </a:endParaRPr>
          </a:p>
          <a:p>
            <a:endParaRPr lang="en-US" sz="2200" dirty="0">
              <a:latin typeface="Calibri"/>
              <a:ea typeface="Calibri"/>
              <a:cs typeface="Calibri"/>
            </a:endParaRPr>
          </a:p>
          <a:p>
            <a:endParaRPr lang="en-US" sz="2200" dirty="0">
              <a:latin typeface="Calibri"/>
              <a:ea typeface="Calibri"/>
              <a:cs typeface="Calibri"/>
            </a:endParaRPr>
          </a:p>
          <a:p>
            <a:endParaRPr lang="en-US" sz="2200" dirty="0">
              <a:latin typeface="Calibri"/>
              <a:ea typeface="Calibri"/>
              <a:cs typeface="Calibri"/>
            </a:endParaRPr>
          </a:p>
          <a:p>
            <a:endParaRPr lang="en-US" sz="2200" dirty="0">
              <a:latin typeface="Calibri"/>
              <a:ea typeface="Calibri"/>
              <a:cs typeface="Calibri"/>
            </a:endParaRPr>
          </a:p>
          <a:p>
            <a:r>
              <a:rPr lang="en-US" sz="2200" b="1" dirty="0">
                <a:latin typeface="Calibri"/>
                <a:ea typeface="Calibri"/>
                <a:cs typeface="Arial"/>
              </a:rPr>
              <a:t>Primary endpoint</a:t>
            </a:r>
            <a:r>
              <a:rPr lang="en-US" sz="2200" dirty="0">
                <a:latin typeface="Calibri"/>
                <a:ea typeface="Calibri"/>
                <a:cs typeface="Arial"/>
              </a:rPr>
              <a:t>: MASH resolution without fibrosis worsening at 52 </a:t>
            </a:r>
            <a:r>
              <a:rPr lang="en-US" sz="2200" dirty="0" err="1">
                <a:latin typeface="Calibri"/>
                <a:ea typeface="Calibri"/>
                <a:cs typeface="Arial"/>
              </a:rPr>
              <a:t>wk</a:t>
            </a:r>
            <a:endParaRPr lang="en-US" sz="2200" dirty="0">
              <a:latin typeface="Calibri"/>
              <a:ea typeface="Calibri"/>
              <a:cs typeface="Arial"/>
            </a:endParaRPr>
          </a:p>
          <a:p>
            <a:r>
              <a:rPr lang="en-US" sz="2200" dirty="0">
                <a:latin typeface="Calibri"/>
                <a:ea typeface="Calibri"/>
                <a:cs typeface="Arial"/>
              </a:rPr>
              <a:t>Fibrosis improvement: ≥1 stage of fibrosis reduced in up ≤55% of patients in </a:t>
            </a:r>
            <a:r>
              <a:rPr lang="en-US" sz="2200" dirty="0" err="1">
                <a:latin typeface="Calibri"/>
                <a:ea typeface="Calibri"/>
                <a:cs typeface="Arial"/>
              </a:rPr>
              <a:t>tirzepatide</a:t>
            </a:r>
            <a:r>
              <a:rPr lang="en-US" sz="2200" dirty="0">
                <a:latin typeface="Calibri"/>
                <a:ea typeface="Calibri"/>
                <a:cs typeface="Arial"/>
              </a:rPr>
              <a:t> arms vs 30% of patients in placebo arm</a:t>
            </a:r>
            <a:endParaRPr lang="en-US" sz="2200" dirty="0">
              <a:solidFill>
                <a:srgbClr val="444444"/>
              </a:solidFill>
              <a:latin typeface="Calibri"/>
              <a:ea typeface="Calibri"/>
              <a:cs typeface="Arial"/>
            </a:endParaRPr>
          </a:p>
          <a:p>
            <a:r>
              <a:rPr lang="en-US" sz="2200" dirty="0">
                <a:latin typeface="Calibri"/>
                <a:ea typeface="Calibri"/>
                <a:cs typeface="Arial"/>
              </a:rPr>
              <a:t>Safety profile: most common AEs were mild/moderate gastrointestinal symptoms</a:t>
            </a:r>
            <a:endParaRPr lang="en-US" sz="2200" dirty="0">
              <a:latin typeface="Calibri"/>
              <a:ea typeface="Calibri"/>
              <a:cs typeface="Calibri"/>
            </a:endParaRPr>
          </a:p>
        </p:txBody>
      </p:sp>
      <p:sp>
        <p:nvSpPr>
          <p:cNvPr id="29" name="TextBox 28">
            <a:extLst>
              <a:ext uri="{FF2B5EF4-FFF2-40B4-BE49-F238E27FC236}">
                <a16:creationId xmlns:a16="http://schemas.microsoft.com/office/drawing/2014/main" id="{41ECEC03-52E2-522B-22F0-DC1D1FEF3424}"/>
              </a:ext>
            </a:extLst>
          </p:cNvPr>
          <p:cNvSpPr txBox="1"/>
          <p:nvPr/>
        </p:nvSpPr>
        <p:spPr bwMode="auto">
          <a:xfrm>
            <a:off x="1224589" y="1841869"/>
            <a:ext cx="39145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t">
            <a:spAutoFit/>
          </a:bodyPr>
          <a:lstStyle/>
          <a:p>
            <a:pPr marL="0" marR="0" lvl="0" indent="0" algn="ctr" defTabSz="1218660" rtl="0" eaLnBrk="0" fontAlgn="base" latinLnBrk="0" hangingPunct="0">
              <a:lnSpc>
                <a:spcPct val="100000"/>
              </a:lnSpc>
              <a:spcBef>
                <a:spcPts val="0"/>
              </a:spcBef>
              <a:spcAft>
                <a:spcPts val="0"/>
              </a:spcAft>
              <a:buClrTx/>
              <a:buSzTx/>
              <a:buFontTx/>
              <a:buNone/>
              <a:tabLst/>
              <a:defRPr/>
            </a:pPr>
            <a:r>
              <a:rPr kumimoji="0" lang="en-GB" sz="1400" b="0" i="1" u="none" strike="noStrike" kern="0" cap="none" spc="0" normalizeH="0" baseline="0" noProof="0">
                <a:ln>
                  <a:noFill/>
                </a:ln>
                <a:solidFill>
                  <a:srgbClr val="000000"/>
                </a:solidFill>
                <a:effectLst/>
                <a:uLnTx/>
                <a:uFillTx/>
                <a:latin typeface="Calibri"/>
                <a:ea typeface="+mn-ea"/>
                <a:cs typeface="Arial"/>
              </a:rPr>
              <a:t>Stratified by T2D status and geographic location</a:t>
            </a:r>
            <a:endParaRPr kumimoji="0" lang="en-US" sz="1400" b="0" i="1" u="none" strike="noStrike" kern="1200" cap="none" spc="0" normalizeH="0" baseline="0" noProof="0">
              <a:ln>
                <a:noFill/>
              </a:ln>
              <a:solidFill>
                <a:srgbClr val="FFFFFF"/>
              </a:solidFill>
              <a:effectLst/>
              <a:uLnTx/>
              <a:uFillTx/>
              <a:latin typeface="Calibri"/>
              <a:ea typeface="+mn-ea"/>
              <a:cs typeface="Arial"/>
            </a:endParaRPr>
          </a:p>
        </p:txBody>
      </p:sp>
      <p:sp>
        <p:nvSpPr>
          <p:cNvPr id="3" name="Rectangle 2">
            <a:extLst>
              <a:ext uri="{FF2B5EF4-FFF2-40B4-BE49-F238E27FC236}">
                <a16:creationId xmlns:a16="http://schemas.microsoft.com/office/drawing/2014/main" id="{E28B3CD3-5E40-FC3E-B7EB-3AC42E553DB1}"/>
              </a:ext>
            </a:extLst>
          </p:cNvPr>
          <p:cNvSpPr/>
          <p:nvPr/>
        </p:nvSpPr>
        <p:spPr>
          <a:xfrm>
            <a:off x="413157" y="6397622"/>
            <a:ext cx="8463172" cy="276999"/>
          </a:xfrm>
          <a:prstGeom prst="rect">
            <a:avLst/>
          </a:prstGeom>
        </p:spPr>
        <p:txBody>
          <a:bodyPr wrap="square" lIns="91440" tIns="45720" rIns="91440" bIns="45720" anchor="t">
            <a:sp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NCT04166773. Loomba. NEJM. 2024;391:299. </a:t>
            </a: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0BB67B76-EFD5-EC3B-F606-DEEF336D5BF8}"/>
              </a:ext>
            </a:extLst>
          </p:cNvPr>
          <p:cNvSpPr/>
          <p:nvPr/>
        </p:nvSpPr>
        <p:spPr>
          <a:xfrm>
            <a:off x="3770072" y="3922223"/>
            <a:ext cx="4424019" cy="495537"/>
          </a:xfrm>
          <a:prstGeom prst="rect">
            <a:avLst/>
          </a:prstGeom>
          <a:solidFill>
            <a:schemeClr val="accent3"/>
          </a:solidFill>
          <a:ln w="6350" cap="flat" cmpd="sng" algn="ctr">
            <a:noFill/>
            <a:prstDash val="solid"/>
            <a:miter lim="800000"/>
          </a:ln>
          <a:effectLst/>
        </p:spPr>
        <p:txBody>
          <a:bodyPr lIns="0" tIns="45720" rIns="0" bIns="45720" rtlCol="0" anchor="ctr"/>
          <a:lstStyle/>
          <a:p>
            <a:pPr marL="0" marR="0" lvl="0" indent="0" algn="ctr" defTabSz="121866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FFFFFF"/>
                </a:solidFill>
                <a:effectLst/>
                <a:uLnTx/>
                <a:uFillTx/>
                <a:latin typeface="Calibri"/>
                <a:ea typeface="+mn-ea"/>
                <a:cs typeface="Arial"/>
              </a:rPr>
              <a:t>Placebo </a:t>
            </a:r>
            <a:r>
              <a:rPr kumimoji="0" lang="en-GB" sz="1800" b="0" i="0" u="none" strike="noStrike" kern="0" cap="none" spc="0" normalizeH="0" baseline="0" noProof="0">
                <a:ln>
                  <a:noFill/>
                </a:ln>
                <a:solidFill>
                  <a:srgbClr val="FFFFFF"/>
                </a:solidFill>
                <a:effectLst/>
                <a:uLnTx/>
                <a:uFillTx/>
                <a:latin typeface="Calibri"/>
                <a:ea typeface="+mn-ea"/>
                <a:cs typeface="Arial"/>
              </a:rPr>
              <a:t>(n = 48)</a:t>
            </a:r>
          </a:p>
        </p:txBody>
      </p:sp>
      <p:sp>
        <p:nvSpPr>
          <p:cNvPr id="52" name="Rectangle 51">
            <a:extLst>
              <a:ext uri="{FF2B5EF4-FFF2-40B4-BE49-F238E27FC236}">
                <a16:creationId xmlns:a16="http://schemas.microsoft.com/office/drawing/2014/main" id="{A442446D-52FE-0B48-B56F-3A8ECAA78356}"/>
              </a:ext>
            </a:extLst>
          </p:cNvPr>
          <p:cNvSpPr/>
          <p:nvPr/>
        </p:nvSpPr>
        <p:spPr>
          <a:xfrm>
            <a:off x="3770072" y="2178202"/>
            <a:ext cx="4424022" cy="495538"/>
          </a:xfrm>
          <a:prstGeom prst="rect">
            <a:avLst/>
          </a:prstGeom>
          <a:solidFill>
            <a:schemeClr val="accent1"/>
          </a:solidFill>
          <a:ln w="6350" cap="flat" cmpd="sng" algn="ctr">
            <a:noFill/>
            <a:prstDash val="solid"/>
            <a:miter lim="800000"/>
          </a:ln>
          <a:effectLst/>
        </p:spPr>
        <p:txBody>
          <a:bodyPr lIns="0" tIns="45720" rIns="0" bIns="45720" rtlCol="0" anchor="ctr"/>
          <a:lstStyle/>
          <a:p>
            <a:pPr marL="0" marR="0" lvl="0" indent="0" algn="ctr" defTabSz="121866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err="1">
                <a:ln>
                  <a:noFill/>
                </a:ln>
                <a:solidFill>
                  <a:prstClr val="white"/>
                </a:solidFill>
                <a:effectLst/>
                <a:uLnTx/>
                <a:uFillTx/>
                <a:latin typeface="Calibri"/>
                <a:ea typeface="+mn-ea"/>
                <a:cs typeface="Arial"/>
              </a:rPr>
              <a:t>Tirzepatide</a:t>
            </a:r>
            <a:r>
              <a:rPr kumimoji="0" lang="en-GB" sz="1800" b="1" i="0" u="none" strike="noStrike" kern="0" cap="none" spc="0" normalizeH="0" baseline="0" noProof="0">
                <a:ln>
                  <a:noFill/>
                </a:ln>
                <a:solidFill>
                  <a:prstClr val="white"/>
                </a:solidFill>
                <a:effectLst/>
                <a:uLnTx/>
                <a:uFillTx/>
                <a:latin typeface="Calibri"/>
                <a:ea typeface="+mn-ea"/>
                <a:cs typeface="Arial"/>
              </a:rPr>
              <a:t> </a:t>
            </a:r>
            <a:r>
              <a:rPr kumimoji="0" lang="en-GB" sz="1800" b="0" i="0" u="none" strike="noStrike" kern="0" cap="none" spc="0" normalizeH="0" baseline="0" noProof="0">
                <a:ln>
                  <a:noFill/>
                </a:ln>
                <a:solidFill>
                  <a:prstClr val="white"/>
                </a:solidFill>
                <a:effectLst/>
                <a:uLnTx/>
                <a:uFillTx/>
                <a:latin typeface="Calibri"/>
                <a:ea typeface="+mn-ea"/>
                <a:cs typeface="Arial"/>
              </a:rPr>
              <a:t>5 mg SC QW for 52 </a:t>
            </a:r>
            <a:r>
              <a:rPr kumimoji="0" lang="en-GB" sz="1800" b="0" i="0" u="none" strike="noStrike" kern="0" cap="none" spc="0" normalizeH="0" baseline="0" noProof="0" err="1">
                <a:ln>
                  <a:noFill/>
                </a:ln>
                <a:solidFill>
                  <a:prstClr val="white"/>
                </a:solidFill>
                <a:effectLst/>
                <a:uLnTx/>
                <a:uFillTx/>
                <a:latin typeface="Calibri"/>
                <a:ea typeface="+mn-ea"/>
                <a:cs typeface="Arial"/>
              </a:rPr>
              <a:t>wk</a:t>
            </a:r>
            <a:r>
              <a:rPr kumimoji="0" lang="en-GB" sz="1800" b="0" i="0" u="none" strike="noStrike" kern="0" cap="none" spc="0" normalizeH="0" baseline="0" noProof="0">
                <a:ln>
                  <a:noFill/>
                </a:ln>
                <a:solidFill>
                  <a:prstClr val="white"/>
                </a:solidFill>
                <a:effectLst/>
                <a:uLnTx/>
                <a:uFillTx/>
                <a:latin typeface="Calibri"/>
                <a:ea typeface="+mn-ea"/>
                <a:cs typeface="Arial"/>
              </a:rPr>
              <a:t> (n = 47)</a:t>
            </a:r>
          </a:p>
        </p:txBody>
      </p:sp>
      <p:cxnSp>
        <p:nvCxnSpPr>
          <p:cNvPr id="5" name="Straight Arrow Connector 4">
            <a:extLst>
              <a:ext uri="{FF2B5EF4-FFF2-40B4-BE49-F238E27FC236}">
                <a16:creationId xmlns:a16="http://schemas.microsoft.com/office/drawing/2014/main" id="{FE3ED9D7-975F-2C56-BA14-7C48DDF80B2A}"/>
              </a:ext>
            </a:extLst>
          </p:cNvPr>
          <p:cNvCxnSpPr>
            <a:cxnSpLocks/>
          </p:cNvCxnSpPr>
          <p:nvPr/>
        </p:nvCxnSpPr>
        <p:spPr bwMode="auto">
          <a:xfrm flipV="1">
            <a:off x="3185434" y="2478468"/>
            <a:ext cx="457566" cy="381685"/>
          </a:xfrm>
          <a:prstGeom prst="straightConnector1">
            <a:avLst/>
          </a:prstGeom>
          <a:noFill/>
          <a:ln w="28575" cap="flat" cmpd="sng" algn="ctr">
            <a:solidFill>
              <a:schemeClr val="bg1"/>
            </a:solidFill>
            <a:prstDash val="solid"/>
            <a:round/>
            <a:headEnd type="none" w="med" len="med"/>
            <a:tailEnd type="triangle"/>
          </a:ln>
          <a:effectLst/>
        </p:spPr>
      </p:cxnSp>
      <p:cxnSp>
        <p:nvCxnSpPr>
          <p:cNvPr id="6" name="Straight Arrow Connector 5">
            <a:extLst>
              <a:ext uri="{FF2B5EF4-FFF2-40B4-BE49-F238E27FC236}">
                <a16:creationId xmlns:a16="http://schemas.microsoft.com/office/drawing/2014/main" id="{C56CF1E8-3000-65B4-BE08-6F832DF0344D}"/>
              </a:ext>
            </a:extLst>
          </p:cNvPr>
          <p:cNvCxnSpPr>
            <a:cxnSpLocks/>
          </p:cNvCxnSpPr>
          <p:nvPr/>
        </p:nvCxnSpPr>
        <p:spPr bwMode="auto">
          <a:xfrm>
            <a:off x="3181871" y="3700372"/>
            <a:ext cx="457565" cy="400169"/>
          </a:xfrm>
          <a:prstGeom prst="straightConnector1">
            <a:avLst/>
          </a:prstGeom>
          <a:noFill/>
          <a:ln w="28575" cap="flat" cmpd="sng" algn="ctr">
            <a:solidFill>
              <a:schemeClr val="bg1"/>
            </a:solidFill>
            <a:prstDash val="solid"/>
            <a:round/>
            <a:headEnd type="none" w="med" len="med"/>
            <a:tailEnd type="triangle"/>
          </a:ln>
          <a:effectLst/>
        </p:spPr>
      </p:cxnSp>
      <p:sp>
        <p:nvSpPr>
          <p:cNvPr id="8" name="TextBox 7">
            <a:extLst>
              <a:ext uri="{FF2B5EF4-FFF2-40B4-BE49-F238E27FC236}">
                <a16:creationId xmlns:a16="http://schemas.microsoft.com/office/drawing/2014/main" id="{91C0EAC4-0181-3FCB-3D62-BEAFFA15D13D}"/>
              </a:ext>
            </a:extLst>
          </p:cNvPr>
          <p:cNvSpPr txBox="1"/>
          <p:nvPr/>
        </p:nvSpPr>
        <p:spPr bwMode="auto">
          <a:xfrm>
            <a:off x="883878" y="2703043"/>
            <a:ext cx="22756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t">
            <a:spAutoFit/>
          </a:bodyPr>
          <a:lstStyle/>
          <a:p>
            <a:pPr marL="0" marR="0" lvl="0" indent="0" algn="ctr" defTabSz="1218660" rtl="0" eaLnBrk="0" fontAlgn="base" latinLnBrk="0" hangingPunct="0">
              <a:lnSpc>
                <a:spcPct val="100000"/>
              </a:lnSpc>
              <a:spcBef>
                <a:spcPts val="0"/>
              </a:spcBef>
              <a:spcAft>
                <a:spcPts val="0"/>
              </a:spcAft>
              <a:buClrTx/>
              <a:buSzTx/>
              <a:buFontTx/>
              <a:buNone/>
              <a:tabLst/>
              <a:defRPr/>
            </a:pPr>
            <a:r>
              <a:rPr kumimoji="0" lang="en-GB" sz="1800" b="0" i="0" u="none" strike="noStrike" kern="0" cap="none" spc="0" normalizeH="0" baseline="0" noProof="0">
                <a:ln>
                  <a:noFill/>
                </a:ln>
                <a:solidFill>
                  <a:srgbClr val="000000"/>
                </a:solidFill>
                <a:effectLst/>
                <a:uLnTx/>
                <a:uFillTx/>
                <a:latin typeface="Calibri"/>
                <a:ea typeface="+mn-ea"/>
                <a:cs typeface="Arial"/>
              </a:rPr>
              <a:t>Adults with MASH and stage II/III fibrosis with or without T2D</a:t>
            </a:r>
            <a:br>
              <a:rPr kumimoji="0" lang="en-GB" sz="1800" b="0" i="0" u="none" strike="noStrike" kern="0" cap="none" spc="0" normalizeH="0" baseline="0" noProof="0">
                <a:ln>
                  <a:noFill/>
                </a:ln>
                <a:solidFill>
                  <a:srgbClr val="FFFFFF"/>
                </a:solidFill>
                <a:effectLst/>
                <a:uLnTx/>
                <a:uFillTx/>
                <a:latin typeface="Calibri"/>
                <a:ea typeface="+mn-ea"/>
                <a:cs typeface="Arial"/>
              </a:rPr>
            </a:br>
            <a:r>
              <a:rPr kumimoji="0" lang="en-GB" sz="1800" b="0" i="0" u="none" strike="noStrike" kern="0" cap="none" spc="0" normalizeH="0" baseline="0" noProof="0">
                <a:ln>
                  <a:noFill/>
                </a:ln>
                <a:solidFill>
                  <a:srgbClr val="000000"/>
                </a:solidFill>
                <a:effectLst/>
                <a:uLnTx/>
                <a:uFillTx/>
                <a:latin typeface="Calibri"/>
                <a:ea typeface="+mn-ea"/>
                <a:cs typeface="Arial"/>
              </a:rPr>
              <a:t>(N = 190)</a:t>
            </a:r>
            <a:endParaRPr kumimoji="0" lang="en-US" sz="1800" b="0" i="1" u="none" strike="noStrike" kern="1200" cap="none" spc="0" normalizeH="0" baseline="0" noProof="0">
              <a:ln>
                <a:noFill/>
              </a:ln>
              <a:solidFill>
                <a:srgbClr val="FFFFFF"/>
              </a:solidFill>
              <a:effectLst/>
              <a:uLnTx/>
              <a:uFillTx/>
              <a:latin typeface="Calibri"/>
              <a:ea typeface="+mn-ea"/>
              <a:cs typeface="Arial"/>
            </a:endParaRPr>
          </a:p>
        </p:txBody>
      </p:sp>
      <p:cxnSp>
        <p:nvCxnSpPr>
          <p:cNvPr id="12" name="Straight Arrow Connector 11">
            <a:extLst>
              <a:ext uri="{FF2B5EF4-FFF2-40B4-BE49-F238E27FC236}">
                <a16:creationId xmlns:a16="http://schemas.microsoft.com/office/drawing/2014/main" id="{4DEB34FB-42ED-3F25-F1C9-3865566ABA27}"/>
              </a:ext>
            </a:extLst>
          </p:cNvPr>
          <p:cNvCxnSpPr>
            <a:cxnSpLocks/>
          </p:cNvCxnSpPr>
          <p:nvPr/>
        </p:nvCxnSpPr>
        <p:spPr bwMode="auto">
          <a:xfrm>
            <a:off x="8392456" y="2425971"/>
            <a:ext cx="375761" cy="0"/>
          </a:xfrm>
          <a:prstGeom prst="straightConnector1">
            <a:avLst/>
          </a:prstGeom>
          <a:noFill/>
          <a:ln w="28575" cap="flat" cmpd="sng" algn="ctr">
            <a:solidFill>
              <a:schemeClr val="bg1"/>
            </a:solidFill>
            <a:prstDash val="solid"/>
            <a:round/>
            <a:headEnd type="none" w="med" len="med"/>
            <a:tailEnd type="triangle"/>
          </a:ln>
          <a:effectLst/>
        </p:spPr>
      </p:cxnSp>
      <p:sp>
        <p:nvSpPr>
          <p:cNvPr id="13" name="TextBox 12">
            <a:extLst>
              <a:ext uri="{FF2B5EF4-FFF2-40B4-BE49-F238E27FC236}">
                <a16:creationId xmlns:a16="http://schemas.microsoft.com/office/drawing/2014/main" id="{D8BC779C-6F60-E264-CEB8-7695E6ED96BF}"/>
              </a:ext>
            </a:extLst>
          </p:cNvPr>
          <p:cNvSpPr txBox="1"/>
          <p:nvPr/>
        </p:nvSpPr>
        <p:spPr bwMode="auto">
          <a:xfrm>
            <a:off x="8937526" y="3008052"/>
            <a:ext cx="2557651" cy="646331"/>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1440" tIns="45720" rIns="91440" bIns="45720" anchor="t">
            <a:spAutoFit/>
          </a:bodyPr>
          <a:lstStyle/>
          <a:p>
            <a:pPr algn="ctr" defTabSz="1218660">
              <a:spcBef>
                <a:spcPts val="0"/>
              </a:spcBef>
              <a:spcAft>
                <a:spcPts val="0"/>
              </a:spcAft>
              <a:defRPr/>
            </a:pPr>
            <a:r>
              <a:rPr lang="en-US" b="0" i="1" kern="0">
                <a:solidFill>
                  <a:schemeClr val="bg1"/>
                </a:solidFill>
                <a:latin typeface="Calibri"/>
                <a:cs typeface="Calibri"/>
              </a:rPr>
              <a:t>Liver biopsy done </a:t>
            </a:r>
            <a:br>
              <a:rPr lang="en-US" b="0" i="1" kern="0">
                <a:solidFill>
                  <a:schemeClr val="bg1"/>
                </a:solidFill>
                <a:latin typeface="Calibri"/>
                <a:cs typeface="Calibri"/>
              </a:rPr>
            </a:br>
            <a:r>
              <a:rPr lang="en-US" b="0" i="1" kern="0">
                <a:solidFill>
                  <a:schemeClr val="bg1"/>
                </a:solidFill>
                <a:latin typeface="Calibri"/>
                <a:cs typeface="Calibri"/>
              </a:rPr>
              <a:t>at </a:t>
            </a:r>
            <a:r>
              <a:rPr lang="en-US" b="0" i="1" kern="0" err="1">
                <a:solidFill>
                  <a:schemeClr val="bg1"/>
                </a:solidFill>
                <a:latin typeface="Calibri"/>
                <a:cs typeface="Calibri"/>
              </a:rPr>
              <a:t>Wk</a:t>
            </a:r>
            <a:r>
              <a:rPr lang="en-US" b="0" i="1" kern="0">
                <a:solidFill>
                  <a:schemeClr val="bg1"/>
                </a:solidFill>
                <a:latin typeface="Calibri"/>
                <a:cs typeface="Calibri"/>
              </a:rPr>
              <a:t> 52</a:t>
            </a:r>
            <a:endParaRPr lang="en-US" err="1">
              <a:solidFill>
                <a:schemeClr val="bg1"/>
              </a:solidFill>
              <a:ea typeface="+mn-ea"/>
            </a:endParaRPr>
          </a:p>
        </p:txBody>
      </p:sp>
      <p:sp>
        <p:nvSpPr>
          <p:cNvPr id="10" name="Rectangle 9">
            <a:extLst>
              <a:ext uri="{FF2B5EF4-FFF2-40B4-BE49-F238E27FC236}">
                <a16:creationId xmlns:a16="http://schemas.microsoft.com/office/drawing/2014/main" id="{B8C58F6D-A4D5-A669-DF11-CF79AA64AA5D}"/>
              </a:ext>
            </a:extLst>
          </p:cNvPr>
          <p:cNvSpPr/>
          <p:nvPr/>
        </p:nvSpPr>
        <p:spPr>
          <a:xfrm>
            <a:off x="3770075" y="2759543"/>
            <a:ext cx="4424019" cy="495537"/>
          </a:xfrm>
          <a:prstGeom prst="rect">
            <a:avLst/>
          </a:prstGeom>
          <a:solidFill>
            <a:schemeClr val="accent2"/>
          </a:solidFill>
          <a:ln w="6350" cap="flat" cmpd="sng" algn="ctr">
            <a:noFill/>
            <a:prstDash val="solid"/>
            <a:miter lim="800000"/>
          </a:ln>
          <a:effectLst/>
        </p:spPr>
        <p:txBody>
          <a:bodyPr lIns="0" tIns="45720" rIns="0" bIns="45720" rtlCol="0" anchor="ctr"/>
          <a:lstStyle/>
          <a:p>
            <a:pPr marL="0" marR="0" lvl="0" indent="0" algn="ctr" defTabSz="121866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err="1">
                <a:ln>
                  <a:noFill/>
                </a:ln>
                <a:solidFill>
                  <a:prstClr val="white"/>
                </a:solidFill>
                <a:effectLst/>
                <a:uLnTx/>
                <a:uFillTx/>
                <a:latin typeface="Calibri"/>
                <a:ea typeface="+mn-ea"/>
                <a:cs typeface="Arial"/>
              </a:rPr>
              <a:t>Tirzepatide</a:t>
            </a:r>
            <a:r>
              <a:rPr kumimoji="0" lang="en-GB" sz="1800" b="1" i="0" u="none" strike="noStrike" kern="0" cap="none" spc="0" normalizeH="0" baseline="0" noProof="0">
                <a:ln>
                  <a:noFill/>
                </a:ln>
                <a:solidFill>
                  <a:prstClr val="white"/>
                </a:solidFill>
                <a:effectLst/>
                <a:uLnTx/>
                <a:uFillTx/>
                <a:latin typeface="Calibri"/>
                <a:ea typeface="+mn-ea"/>
                <a:cs typeface="Arial"/>
              </a:rPr>
              <a:t> </a:t>
            </a:r>
            <a:r>
              <a:rPr kumimoji="0" lang="en-GB" sz="1800" b="0" i="0" u="none" strike="noStrike" kern="0" cap="none" spc="0" normalizeH="0" baseline="0" noProof="0">
                <a:ln>
                  <a:noFill/>
                </a:ln>
                <a:solidFill>
                  <a:prstClr val="white"/>
                </a:solidFill>
                <a:effectLst/>
                <a:uLnTx/>
                <a:uFillTx/>
                <a:latin typeface="Calibri"/>
                <a:ea typeface="+mn-ea"/>
                <a:cs typeface="Arial"/>
              </a:rPr>
              <a:t>10 mg SC QW for 52 </a:t>
            </a:r>
            <a:r>
              <a:rPr kumimoji="0" lang="en-GB" sz="1800" b="0" i="0" u="none" strike="noStrike" kern="0" cap="none" spc="0" normalizeH="0" baseline="0" noProof="0" err="1">
                <a:ln>
                  <a:noFill/>
                </a:ln>
                <a:solidFill>
                  <a:prstClr val="white"/>
                </a:solidFill>
                <a:effectLst/>
                <a:uLnTx/>
                <a:uFillTx/>
                <a:latin typeface="Calibri"/>
                <a:ea typeface="+mn-ea"/>
                <a:cs typeface="Arial"/>
              </a:rPr>
              <a:t>wk</a:t>
            </a:r>
            <a:r>
              <a:rPr kumimoji="0" lang="en-GB" sz="1800" b="0" i="0" u="none" strike="noStrike" kern="0" cap="none" spc="0" normalizeH="0" baseline="0" noProof="0">
                <a:ln>
                  <a:noFill/>
                </a:ln>
                <a:solidFill>
                  <a:prstClr val="white"/>
                </a:solidFill>
                <a:effectLst/>
                <a:uLnTx/>
                <a:uFillTx/>
                <a:latin typeface="Calibri"/>
                <a:ea typeface="+mn-ea"/>
                <a:cs typeface="Arial"/>
              </a:rPr>
              <a:t> (n = 47)</a:t>
            </a:r>
          </a:p>
        </p:txBody>
      </p:sp>
      <p:sp>
        <p:nvSpPr>
          <p:cNvPr id="11" name="Rectangle 10">
            <a:extLst>
              <a:ext uri="{FF2B5EF4-FFF2-40B4-BE49-F238E27FC236}">
                <a16:creationId xmlns:a16="http://schemas.microsoft.com/office/drawing/2014/main" id="{F25250B5-D1DB-32B7-E353-0CC92F76AAEC}"/>
              </a:ext>
            </a:extLst>
          </p:cNvPr>
          <p:cNvSpPr/>
          <p:nvPr/>
        </p:nvSpPr>
        <p:spPr>
          <a:xfrm>
            <a:off x="3770072" y="3340883"/>
            <a:ext cx="4424019" cy="495537"/>
          </a:xfrm>
          <a:prstGeom prst="rect">
            <a:avLst/>
          </a:prstGeom>
          <a:solidFill>
            <a:schemeClr val="accent2">
              <a:lumMod val="20000"/>
              <a:lumOff val="80000"/>
            </a:schemeClr>
          </a:solidFill>
          <a:ln w="6350" cap="flat" cmpd="sng" algn="ctr">
            <a:noFill/>
            <a:prstDash val="solid"/>
            <a:miter lim="800000"/>
          </a:ln>
          <a:effectLst/>
        </p:spPr>
        <p:txBody>
          <a:bodyPr lIns="0" tIns="45720" rIns="0" bIns="45720" rtlCol="0" anchor="ctr"/>
          <a:lstStyle/>
          <a:p>
            <a:pPr marL="0" marR="0" lvl="0" indent="0" algn="ctr" defTabSz="121866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err="1">
                <a:ln>
                  <a:noFill/>
                </a:ln>
                <a:solidFill>
                  <a:srgbClr val="000000"/>
                </a:solidFill>
                <a:effectLst/>
                <a:uLnTx/>
                <a:uFillTx/>
                <a:latin typeface="Calibri"/>
                <a:ea typeface="+mn-ea"/>
                <a:cs typeface="Arial"/>
              </a:rPr>
              <a:t>Tirzepatide</a:t>
            </a:r>
            <a:r>
              <a:rPr kumimoji="0" lang="en-GB" sz="1800" b="1" i="0" u="none" strike="noStrike" kern="0" cap="none" spc="0" normalizeH="0" baseline="0" noProof="0">
                <a:ln>
                  <a:noFill/>
                </a:ln>
                <a:solidFill>
                  <a:srgbClr val="000000"/>
                </a:solidFill>
                <a:effectLst/>
                <a:uLnTx/>
                <a:uFillTx/>
                <a:latin typeface="Calibri"/>
                <a:ea typeface="+mn-ea"/>
                <a:cs typeface="Arial"/>
              </a:rPr>
              <a:t> </a:t>
            </a:r>
            <a:r>
              <a:rPr kumimoji="0" lang="en-GB" sz="1800" b="0" i="0" u="none" strike="noStrike" kern="0" cap="none" spc="0" normalizeH="0" baseline="0" noProof="0">
                <a:ln>
                  <a:noFill/>
                </a:ln>
                <a:solidFill>
                  <a:srgbClr val="000000"/>
                </a:solidFill>
                <a:effectLst/>
                <a:uLnTx/>
                <a:uFillTx/>
                <a:latin typeface="Calibri"/>
                <a:ea typeface="+mn-ea"/>
                <a:cs typeface="Arial"/>
              </a:rPr>
              <a:t>15 mg SC QW for 52 </a:t>
            </a:r>
            <a:r>
              <a:rPr kumimoji="0" lang="en-GB" sz="1800" b="0" i="0" u="none" strike="noStrike" kern="0" cap="none" spc="0" normalizeH="0" baseline="0" noProof="0" err="1">
                <a:ln>
                  <a:noFill/>
                </a:ln>
                <a:solidFill>
                  <a:srgbClr val="000000"/>
                </a:solidFill>
                <a:effectLst/>
                <a:uLnTx/>
                <a:uFillTx/>
                <a:latin typeface="Calibri"/>
                <a:ea typeface="+mn-ea"/>
                <a:cs typeface="Arial"/>
              </a:rPr>
              <a:t>wk</a:t>
            </a:r>
            <a:r>
              <a:rPr kumimoji="0" lang="en-GB" sz="1800" b="0" i="0" u="none" strike="noStrike" kern="0" cap="none" spc="0" normalizeH="0" baseline="0" noProof="0">
                <a:ln>
                  <a:noFill/>
                </a:ln>
                <a:solidFill>
                  <a:srgbClr val="000000"/>
                </a:solidFill>
                <a:effectLst/>
                <a:uLnTx/>
                <a:uFillTx/>
                <a:latin typeface="Calibri"/>
                <a:ea typeface="+mn-ea"/>
                <a:cs typeface="Arial"/>
              </a:rPr>
              <a:t> (n = 48)</a:t>
            </a:r>
          </a:p>
        </p:txBody>
      </p:sp>
      <p:cxnSp>
        <p:nvCxnSpPr>
          <p:cNvPr id="7" name="Straight Arrow Connector 6">
            <a:extLst>
              <a:ext uri="{FF2B5EF4-FFF2-40B4-BE49-F238E27FC236}">
                <a16:creationId xmlns:a16="http://schemas.microsoft.com/office/drawing/2014/main" id="{3126FE35-9177-2324-B0D0-28FDE9D441C5}"/>
              </a:ext>
            </a:extLst>
          </p:cNvPr>
          <p:cNvCxnSpPr>
            <a:cxnSpLocks/>
          </p:cNvCxnSpPr>
          <p:nvPr/>
        </p:nvCxnSpPr>
        <p:spPr bwMode="auto">
          <a:xfrm flipV="1">
            <a:off x="3188998" y="3007311"/>
            <a:ext cx="454002" cy="133272"/>
          </a:xfrm>
          <a:prstGeom prst="straightConnector1">
            <a:avLst/>
          </a:prstGeom>
          <a:noFill/>
          <a:ln w="28575" cap="flat" cmpd="sng" algn="ctr">
            <a:solidFill>
              <a:schemeClr val="bg1"/>
            </a:solidFill>
            <a:prstDash val="solid"/>
            <a:round/>
            <a:headEnd type="none" w="med" len="med"/>
            <a:tailEnd type="triangle"/>
          </a:ln>
          <a:effectLst/>
        </p:spPr>
      </p:cxnSp>
      <p:cxnSp>
        <p:nvCxnSpPr>
          <p:cNvPr id="14" name="Straight Arrow Connector 13">
            <a:extLst>
              <a:ext uri="{FF2B5EF4-FFF2-40B4-BE49-F238E27FC236}">
                <a16:creationId xmlns:a16="http://schemas.microsoft.com/office/drawing/2014/main" id="{0F5F644E-1019-6907-704A-510832CE53E2}"/>
              </a:ext>
            </a:extLst>
          </p:cNvPr>
          <p:cNvCxnSpPr>
            <a:cxnSpLocks/>
          </p:cNvCxnSpPr>
          <p:nvPr/>
        </p:nvCxnSpPr>
        <p:spPr bwMode="auto">
          <a:xfrm>
            <a:off x="3185434" y="3392081"/>
            <a:ext cx="454002" cy="102754"/>
          </a:xfrm>
          <a:prstGeom prst="straightConnector1">
            <a:avLst/>
          </a:prstGeom>
          <a:noFill/>
          <a:ln w="28575" cap="flat" cmpd="sng" algn="ctr">
            <a:solidFill>
              <a:schemeClr val="bg1"/>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0097F233-4D77-6B81-7B95-1900FACF2B0F}"/>
              </a:ext>
            </a:extLst>
          </p:cNvPr>
          <p:cNvCxnSpPr>
            <a:cxnSpLocks/>
          </p:cNvCxnSpPr>
          <p:nvPr/>
        </p:nvCxnSpPr>
        <p:spPr bwMode="auto">
          <a:xfrm>
            <a:off x="8392456" y="3012117"/>
            <a:ext cx="375761" cy="0"/>
          </a:xfrm>
          <a:prstGeom prst="straightConnector1">
            <a:avLst/>
          </a:prstGeom>
          <a:noFill/>
          <a:ln w="28575" cap="flat" cmpd="sng" algn="ctr">
            <a:solidFill>
              <a:schemeClr val="bg1"/>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222E70DD-1510-49FC-BEB4-2E4DAF042522}"/>
              </a:ext>
            </a:extLst>
          </p:cNvPr>
          <p:cNvCxnSpPr>
            <a:cxnSpLocks/>
          </p:cNvCxnSpPr>
          <p:nvPr/>
        </p:nvCxnSpPr>
        <p:spPr bwMode="auto">
          <a:xfrm>
            <a:off x="8392455" y="3566037"/>
            <a:ext cx="375761" cy="0"/>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818AE0FB-D3C5-B5E3-4911-91720F907C73}"/>
              </a:ext>
            </a:extLst>
          </p:cNvPr>
          <p:cNvCxnSpPr>
            <a:cxnSpLocks/>
          </p:cNvCxnSpPr>
          <p:nvPr/>
        </p:nvCxnSpPr>
        <p:spPr bwMode="auto">
          <a:xfrm>
            <a:off x="8392454" y="4165849"/>
            <a:ext cx="375761" cy="0"/>
          </a:xfrm>
          <a:prstGeom prst="straightConnector1">
            <a:avLst/>
          </a:prstGeom>
          <a:noFill/>
          <a:ln w="28575" cap="flat" cmpd="sng" algn="ctr">
            <a:solidFill>
              <a:schemeClr val="bg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4D6D1443-7603-356F-2005-A4C71CA60812}"/>
              </a:ext>
            </a:extLst>
          </p:cNvPr>
          <p:cNvCxnSpPr>
            <a:cxnSpLocks/>
          </p:cNvCxnSpPr>
          <p:nvPr/>
        </p:nvCxnSpPr>
        <p:spPr bwMode="auto">
          <a:xfrm>
            <a:off x="3298099" y="2172073"/>
            <a:ext cx="0" cy="461692"/>
          </a:xfrm>
          <a:prstGeom prst="straightConnector1">
            <a:avLst/>
          </a:prstGeom>
          <a:noFill/>
          <a:ln w="28575" cap="flat" cmpd="sng" algn="ctr">
            <a:solidFill>
              <a:schemeClr val="bg1"/>
            </a:solidFill>
            <a:prstDash val="sysDash"/>
            <a:round/>
            <a:headEnd type="none" w="med" len="med"/>
            <a:tailEnd type="triangle"/>
          </a:ln>
          <a:effectLst/>
        </p:spPr>
      </p:cxnSp>
    </p:spTree>
    <p:extLst>
      <p:ext uri="{BB962C8B-B14F-4D97-AF65-F5344CB8AC3E}">
        <p14:creationId xmlns:p14="http://schemas.microsoft.com/office/powerpoint/2010/main" val="31099507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Group 55">
            <a:extLst>
              <a:ext uri="{FF2B5EF4-FFF2-40B4-BE49-F238E27FC236}">
                <a16:creationId xmlns:a16="http://schemas.microsoft.com/office/drawing/2014/main" id="{837C2CD7-4ABD-2F6E-D6F9-E5F263D7889B}"/>
              </a:ext>
            </a:extLst>
          </p:cNvPr>
          <p:cNvGrpSpPr/>
          <p:nvPr/>
        </p:nvGrpSpPr>
        <p:grpSpPr>
          <a:xfrm>
            <a:off x="2281844" y="4438996"/>
            <a:ext cx="153786" cy="196991"/>
            <a:chOff x="2281844" y="4438996"/>
            <a:chExt cx="153786" cy="196991"/>
          </a:xfrm>
        </p:grpSpPr>
        <p:cxnSp>
          <p:nvCxnSpPr>
            <p:cNvPr id="53" name="Straight Connector 52">
              <a:extLst>
                <a:ext uri="{FF2B5EF4-FFF2-40B4-BE49-F238E27FC236}">
                  <a16:creationId xmlns:a16="http://schemas.microsoft.com/office/drawing/2014/main" id="{406DDA10-0751-0C60-8B92-8F9E693708AD}"/>
                </a:ext>
              </a:extLst>
            </p:cNvPr>
            <p:cNvCxnSpPr>
              <a:cxnSpLocks/>
            </p:cNvCxnSpPr>
            <p:nvPr/>
          </p:nvCxnSpPr>
          <p:spPr bwMode="auto">
            <a:xfrm>
              <a:off x="2281844" y="4451465"/>
              <a:ext cx="153786"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970CCC4-0F38-F266-375D-847C38710409}"/>
                </a:ext>
              </a:extLst>
            </p:cNvPr>
            <p:cNvCxnSpPr>
              <a:cxnSpLocks/>
            </p:cNvCxnSpPr>
            <p:nvPr/>
          </p:nvCxnSpPr>
          <p:spPr bwMode="auto">
            <a:xfrm>
              <a:off x="2358737" y="4438996"/>
              <a:ext cx="0" cy="196991"/>
            </a:xfrm>
            <a:prstGeom prst="line">
              <a:avLst/>
            </a:prstGeom>
            <a:noFill/>
            <a:ln w="28575" cap="flat" cmpd="sng" algn="ctr">
              <a:solidFill>
                <a:schemeClr val="bg1"/>
              </a:solidFill>
              <a:prstDash val="solid"/>
              <a:round/>
              <a:headEnd type="none" w="med" len="med"/>
              <a:tailEnd type="none" w="med" len="med"/>
            </a:ln>
            <a:effectLst/>
          </p:spPr>
        </p:cxnSp>
      </p:grpSp>
      <p:grpSp>
        <p:nvGrpSpPr>
          <p:cNvPr id="57" name="Group 56">
            <a:extLst>
              <a:ext uri="{FF2B5EF4-FFF2-40B4-BE49-F238E27FC236}">
                <a16:creationId xmlns:a16="http://schemas.microsoft.com/office/drawing/2014/main" id="{1DE791FA-E69B-4B1B-9164-63DD5C2AA7CA}"/>
              </a:ext>
            </a:extLst>
          </p:cNvPr>
          <p:cNvGrpSpPr/>
          <p:nvPr/>
        </p:nvGrpSpPr>
        <p:grpSpPr>
          <a:xfrm>
            <a:off x="3173425" y="3495182"/>
            <a:ext cx="153786" cy="241389"/>
            <a:chOff x="2281844" y="4438996"/>
            <a:chExt cx="153786" cy="241389"/>
          </a:xfrm>
        </p:grpSpPr>
        <p:cxnSp>
          <p:nvCxnSpPr>
            <p:cNvPr id="58" name="Straight Connector 57">
              <a:extLst>
                <a:ext uri="{FF2B5EF4-FFF2-40B4-BE49-F238E27FC236}">
                  <a16:creationId xmlns:a16="http://schemas.microsoft.com/office/drawing/2014/main" id="{632D00A0-4E4B-18FE-FD78-A2C73ACB7215}"/>
                </a:ext>
              </a:extLst>
            </p:cNvPr>
            <p:cNvCxnSpPr>
              <a:cxnSpLocks/>
            </p:cNvCxnSpPr>
            <p:nvPr/>
          </p:nvCxnSpPr>
          <p:spPr bwMode="auto">
            <a:xfrm>
              <a:off x="2281844" y="4451465"/>
              <a:ext cx="153786"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1FB55347-5CC7-1CFC-A386-50CB17774AD7}"/>
                </a:ext>
              </a:extLst>
            </p:cNvPr>
            <p:cNvCxnSpPr>
              <a:cxnSpLocks/>
            </p:cNvCxnSpPr>
            <p:nvPr/>
          </p:nvCxnSpPr>
          <p:spPr bwMode="auto">
            <a:xfrm>
              <a:off x="2358737" y="4438996"/>
              <a:ext cx="0" cy="241389"/>
            </a:xfrm>
            <a:prstGeom prst="line">
              <a:avLst/>
            </a:prstGeom>
            <a:noFill/>
            <a:ln w="28575" cap="flat" cmpd="sng" algn="ctr">
              <a:solidFill>
                <a:schemeClr val="bg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3DBD4485-DF3E-618D-C0E2-2878BC9E204C}"/>
              </a:ext>
            </a:extLst>
          </p:cNvPr>
          <p:cNvGrpSpPr/>
          <p:nvPr/>
        </p:nvGrpSpPr>
        <p:grpSpPr>
          <a:xfrm>
            <a:off x="4078000" y="3195122"/>
            <a:ext cx="153786" cy="241389"/>
            <a:chOff x="2281844" y="4438996"/>
            <a:chExt cx="153786" cy="241389"/>
          </a:xfrm>
        </p:grpSpPr>
        <p:cxnSp>
          <p:nvCxnSpPr>
            <p:cNvPr id="62" name="Straight Connector 61">
              <a:extLst>
                <a:ext uri="{FF2B5EF4-FFF2-40B4-BE49-F238E27FC236}">
                  <a16:creationId xmlns:a16="http://schemas.microsoft.com/office/drawing/2014/main" id="{FD2F43A5-DCBA-ADE5-65B1-2B13C1CEF7F2}"/>
                </a:ext>
              </a:extLst>
            </p:cNvPr>
            <p:cNvCxnSpPr>
              <a:cxnSpLocks/>
            </p:cNvCxnSpPr>
            <p:nvPr/>
          </p:nvCxnSpPr>
          <p:spPr bwMode="auto">
            <a:xfrm>
              <a:off x="2281844" y="4451465"/>
              <a:ext cx="153786"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8A588C67-B9FC-294F-2663-2A9AB07BE1CE}"/>
                </a:ext>
              </a:extLst>
            </p:cNvPr>
            <p:cNvCxnSpPr>
              <a:cxnSpLocks/>
            </p:cNvCxnSpPr>
            <p:nvPr/>
          </p:nvCxnSpPr>
          <p:spPr bwMode="auto">
            <a:xfrm>
              <a:off x="2358737" y="4438996"/>
              <a:ext cx="0" cy="241389"/>
            </a:xfrm>
            <a:prstGeom prst="line">
              <a:avLst/>
            </a:prstGeom>
            <a:noFill/>
            <a:ln w="28575" cap="flat" cmpd="sng" algn="ctr">
              <a:solidFill>
                <a:schemeClr val="bg1"/>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53858695-21CC-01D3-E240-9C660DE2952B}"/>
              </a:ext>
            </a:extLst>
          </p:cNvPr>
          <p:cNvGrpSpPr/>
          <p:nvPr/>
        </p:nvGrpSpPr>
        <p:grpSpPr>
          <a:xfrm>
            <a:off x="4983585" y="3014793"/>
            <a:ext cx="153786" cy="241389"/>
            <a:chOff x="2281844" y="4438996"/>
            <a:chExt cx="153786" cy="241389"/>
          </a:xfrm>
        </p:grpSpPr>
        <p:cxnSp>
          <p:nvCxnSpPr>
            <p:cNvPr id="65" name="Straight Connector 64">
              <a:extLst>
                <a:ext uri="{FF2B5EF4-FFF2-40B4-BE49-F238E27FC236}">
                  <a16:creationId xmlns:a16="http://schemas.microsoft.com/office/drawing/2014/main" id="{C5F5C7DF-EDCD-2D23-5F68-9A91440CFA6D}"/>
                </a:ext>
              </a:extLst>
            </p:cNvPr>
            <p:cNvCxnSpPr>
              <a:cxnSpLocks/>
            </p:cNvCxnSpPr>
            <p:nvPr/>
          </p:nvCxnSpPr>
          <p:spPr bwMode="auto">
            <a:xfrm>
              <a:off x="2281844" y="4451465"/>
              <a:ext cx="153786"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32B86DB5-EF02-B556-7EE2-13ADB5A92EE5}"/>
                </a:ext>
              </a:extLst>
            </p:cNvPr>
            <p:cNvCxnSpPr>
              <a:cxnSpLocks/>
            </p:cNvCxnSpPr>
            <p:nvPr/>
          </p:nvCxnSpPr>
          <p:spPr bwMode="auto">
            <a:xfrm>
              <a:off x="2358737" y="4438996"/>
              <a:ext cx="0" cy="241389"/>
            </a:xfrm>
            <a:prstGeom prst="line">
              <a:avLst/>
            </a:prstGeom>
            <a:noFill/>
            <a:ln w="28575" cap="flat" cmpd="sng" algn="ctr">
              <a:solidFill>
                <a:schemeClr val="bg1"/>
              </a:solidFill>
              <a:prstDash val="solid"/>
              <a:round/>
              <a:headEnd type="none" w="med" len="med"/>
              <a:tailEnd type="none" w="med" len="med"/>
            </a:ln>
            <a:effectLst/>
          </p:spPr>
        </p:cxnSp>
      </p:grpSp>
      <p:sp>
        <p:nvSpPr>
          <p:cNvPr id="48" name="Rectangle 47">
            <a:extLst>
              <a:ext uri="{FF2B5EF4-FFF2-40B4-BE49-F238E27FC236}">
                <a16:creationId xmlns:a16="http://schemas.microsoft.com/office/drawing/2014/main" id="{E2F72AD3-B4BA-4E2F-E779-191A327DE61C}"/>
              </a:ext>
            </a:extLst>
          </p:cNvPr>
          <p:cNvSpPr/>
          <p:nvPr/>
        </p:nvSpPr>
        <p:spPr bwMode="auto">
          <a:xfrm>
            <a:off x="2007653" y="4563979"/>
            <a:ext cx="693853" cy="25659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A447CE55-713C-1422-195C-157C497443CF}"/>
              </a:ext>
            </a:extLst>
          </p:cNvPr>
          <p:cNvSpPr/>
          <p:nvPr/>
        </p:nvSpPr>
        <p:spPr bwMode="auto">
          <a:xfrm>
            <a:off x="2912227" y="3706675"/>
            <a:ext cx="693853" cy="113002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AC51CE05-65AC-8C2A-0F69-0CD562DCDBA9}"/>
              </a:ext>
            </a:extLst>
          </p:cNvPr>
          <p:cNvSpPr/>
          <p:nvPr/>
        </p:nvSpPr>
        <p:spPr bwMode="auto">
          <a:xfrm>
            <a:off x="3816801" y="3390900"/>
            <a:ext cx="693853" cy="142967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2B65ACDE-F073-5BA3-7DCB-FA8919C97BD9}"/>
              </a:ext>
            </a:extLst>
          </p:cNvPr>
          <p:cNvSpPr/>
          <p:nvPr/>
        </p:nvSpPr>
        <p:spPr bwMode="auto">
          <a:xfrm>
            <a:off x="4721376" y="3200054"/>
            <a:ext cx="693853" cy="1620520"/>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3CDA898B-6572-5463-98CA-169C4E5A3A6B}"/>
              </a:ext>
            </a:extLst>
          </p:cNvPr>
          <p:cNvSpPr>
            <a:spLocks noGrp="1"/>
          </p:cNvSpPr>
          <p:nvPr>
            <p:ph type="title"/>
          </p:nvPr>
        </p:nvSpPr>
        <p:spPr/>
        <p:txBody>
          <a:bodyPr/>
          <a:lstStyle/>
          <a:p>
            <a:r>
              <a:rPr lang="en-US"/>
              <a:t>SYNERGY-NASH: MASH Resolution and Fibrosis Improvement</a:t>
            </a:r>
          </a:p>
        </p:txBody>
      </p:sp>
      <p:sp>
        <p:nvSpPr>
          <p:cNvPr id="8" name="TextBox 7">
            <a:extLst>
              <a:ext uri="{FF2B5EF4-FFF2-40B4-BE49-F238E27FC236}">
                <a16:creationId xmlns:a16="http://schemas.microsoft.com/office/drawing/2014/main" id="{11D547E2-B366-4D93-4874-056D749A2ABF}"/>
              </a:ext>
            </a:extLst>
          </p:cNvPr>
          <p:cNvSpPr txBox="1"/>
          <p:nvPr/>
        </p:nvSpPr>
        <p:spPr>
          <a:xfrm>
            <a:off x="415300" y="6400088"/>
            <a:ext cx="4714752"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panose="020F0502020204030204"/>
                <a:ea typeface="+mn-ea"/>
                <a:cs typeface="Arial" panose="020B0604020202020204" pitchFamily="34" charset="0"/>
              </a:rPr>
              <a:t>Loomba. NEJM. 2024;391:299.</a:t>
            </a:r>
            <a:endPar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Osaka" panose="020B0600000000000000"/>
              <a:cs typeface="Calibri" panose="020F0502020204030204" pitchFamily="34" charset="0"/>
            </a:endParaRPr>
          </a:p>
        </p:txBody>
      </p:sp>
      <p:cxnSp>
        <p:nvCxnSpPr>
          <p:cNvPr id="11" name="Straight Connector 10">
            <a:extLst>
              <a:ext uri="{FF2B5EF4-FFF2-40B4-BE49-F238E27FC236}">
                <a16:creationId xmlns:a16="http://schemas.microsoft.com/office/drawing/2014/main" id="{BB2B14D8-B0D0-BCDA-609A-1A084CB5CF9F}"/>
              </a:ext>
            </a:extLst>
          </p:cNvPr>
          <p:cNvCxnSpPr>
            <a:cxnSpLocks/>
          </p:cNvCxnSpPr>
          <p:nvPr/>
        </p:nvCxnSpPr>
        <p:spPr bwMode="auto">
          <a:xfrm>
            <a:off x="1917032" y="2229853"/>
            <a:ext cx="0" cy="259080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7F38231A-5AB7-22FB-7123-002EB5AB1AC1}"/>
              </a:ext>
            </a:extLst>
          </p:cNvPr>
          <p:cNvCxnSpPr>
            <a:cxnSpLocks/>
          </p:cNvCxnSpPr>
          <p:nvPr/>
        </p:nvCxnSpPr>
        <p:spPr bwMode="auto">
          <a:xfrm>
            <a:off x="1917032" y="4828674"/>
            <a:ext cx="3601452"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191B5E78-F734-C098-CD58-4FB3D6D7818C}"/>
              </a:ext>
            </a:extLst>
          </p:cNvPr>
          <p:cNvCxnSpPr>
            <a:cxnSpLocks/>
          </p:cNvCxnSpPr>
          <p:nvPr/>
        </p:nvCxnSpPr>
        <p:spPr bwMode="auto">
          <a:xfrm flipH="1">
            <a:off x="1852863" y="22378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A120FB5D-3D0C-F08C-AD67-1DE650565DF1}"/>
              </a:ext>
            </a:extLst>
          </p:cNvPr>
          <p:cNvCxnSpPr>
            <a:cxnSpLocks/>
          </p:cNvCxnSpPr>
          <p:nvPr/>
        </p:nvCxnSpPr>
        <p:spPr bwMode="auto">
          <a:xfrm flipH="1">
            <a:off x="1852863" y="27560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809EE87-A2B3-CF7F-4CE6-F65F42CB4617}"/>
              </a:ext>
            </a:extLst>
          </p:cNvPr>
          <p:cNvCxnSpPr>
            <a:cxnSpLocks/>
          </p:cNvCxnSpPr>
          <p:nvPr/>
        </p:nvCxnSpPr>
        <p:spPr bwMode="auto">
          <a:xfrm flipH="1">
            <a:off x="1852863" y="32741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5BCA6760-CB46-3F87-5F20-75105F014430}"/>
              </a:ext>
            </a:extLst>
          </p:cNvPr>
          <p:cNvCxnSpPr>
            <a:cxnSpLocks/>
          </p:cNvCxnSpPr>
          <p:nvPr/>
        </p:nvCxnSpPr>
        <p:spPr bwMode="auto">
          <a:xfrm flipH="1">
            <a:off x="1852863" y="37923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9D445EC-01F1-4768-BB90-86D8042376EE}"/>
              </a:ext>
            </a:extLst>
          </p:cNvPr>
          <p:cNvCxnSpPr>
            <a:cxnSpLocks/>
          </p:cNvCxnSpPr>
          <p:nvPr/>
        </p:nvCxnSpPr>
        <p:spPr bwMode="auto">
          <a:xfrm flipH="1">
            <a:off x="1852863" y="43105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4AF5037-76A1-4AE5-3020-1473C30A3B7C}"/>
              </a:ext>
            </a:extLst>
          </p:cNvPr>
          <p:cNvCxnSpPr>
            <a:cxnSpLocks/>
          </p:cNvCxnSpPr>
          <p:nvPr/>
        </p:nvCxnSpPr>
        <p:spPr bwMode="auto">
          <a:xfrm flipH="1">
            <a:off x="1852863" y="48286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F2897EDA-6D1D-3A16-170C-FE5F22722560}"/>
              </a:ext>
            </a:extLst>
          </p:cNvPr>
          <p:cNvCxnSpPr>
            <a:cxnSpLocks/>
          </p:cNvCxnSpPr>
          <p:nvPr/>
        </p:nvCxnSpPr>
        <p:spPr bwMode="auto">
          <a:xfrm>
            <a:off x="1917032" y="48206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B26AE3C-1219-C1E1-030A-9ACBDB195601}"/>
              </a:ext>
            </a:extLst>
          </p:cNvPr>
          <p:cNvCxnSpPr>
            <a:cxnSpLocks/>
          </p:cNvCxnSpPr>
          <p:nvPr/>
        </p:nvCxnSpPr>
        <p:spPr bwMode="auto">
          <a:xfrm>
            <a:off x="2817395" y="48206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ED39309-E69A-A97E-5491-3C69107ECFEB}"/>
              </a:ext>
            </a:extLst>
          </p:cNvPr>
          <p:cNvCxnSpPr>
            <a:cxnSpLocks/>
          </p:cNvCxnSpPr>
          <p:nvPr/>
        </p:nvCxnSpPr>
        <p:spPr bwMode="auto">
          <a:xfrm>
            <a:off x="3717758" y="48206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DA2A702-CACC-9F08-EB08-F1E7B1E81298}"/>
              </a:ext>
            </a:extLst>
          </p:cNvPr>
          <p:cNvCxnSpPr>
            <a:cxnSpLocks/>
          </p:cNvCxnSpPr>
          <p:nvPr/>
        </p:nvCxnSpPr>
        <p:spPr bwMode="auto">
          <a:xfrm>
            <a:off x="4618121" y="48206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F173A58-53C4-CE7A-8C2B-75032F09FE18}"/>
              </a:ext>
            </a:extLst>
          </p:cNvPr>
          <p:cNvCxnSpPr>
            <a:cxnSpLocks/>
          </p:cNvCxnSpPr>
          <p:nvPr/>
        </p:nvCxnSpPr>
        <p:spPr bwMode="auto">
          <a:xfrm>
            <a:off x="5518484" y="4820653"/>
            <a:ext cx="0" cy="64008"/>
          </a:xfrm>
          <a:prstGeom prst="line">
            <a:avLst/>
          </a:prstGeom>
          <a:noFill/>
          <a:ln w="28575" cap="flat" cmpd="sng" algn="ctr">
            <a:solidFill>
              <a:schemeClr val="bg1"/>
            </a:solidFill>
            <a:prstDash val="solid"/>
            <a:round/>
            <a:headEnd type="none" w="med" len="med"/>
            <a:tailEnd type="none" w="med" len="med"/>
          </a:ln>
          <a:effectLst/>
        </p:spPr>
      </p:cxnSp>
      <p:sp>
        <p:nvSpPr>
          <p:cNvPr id="27" name="TextBox 26">
            <a:extLst>
              <a:ext uri="{FF2B5EF4-FFF2-40B4-BE49-F238E27FC236}">
                <a16:creationId xmlns:a16="http://schemas.microsoft.com/office/drawing/2014/main" id="{D91DC7E1-04FB-4DC9-AFE0-1C3105EC89E2}"/>
              </a:ext>
            </a:extLst>
          </p:cNvPr>
          <p:cNvSpPr txBox="1"/>
          <p:nvPr/>
        </p:nvSpPr>
        <p:spPr bwMode="auto">
          <a:xfrm>
            <a:off x="1332434" y="2053209"/>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8" name="TextBox 27">
            <a:extLst>
              <a:ext uri="{FF2B5EF4-FFF2-40B4-BE49-F238E27FC236}">
                <a16:creationId xmlns:a16="http://schemas.microsoft.com/office/drawing/2014/main" id="{8E51A52F-B3FD-8324-9E04-304C5E4CD7F0}"/>
              </a:ext>
            </a:extLst>
          </p:cNvPr>
          <p:cNvSpPr txBox="1"/>
          <p:nvPr/>
        </p:nvSpPr>
        <p:spPr bwMode="auto">
          <a:xfrm>
            <a:off x="1332434" y="2569765"/>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9" name="TextBox 28">
            <a:extLst>
              <a:ext uri="{FF2B5EF4-FFF2-40B4-BE49-F238E27FC236}">
                <a16:creationId xmlns:a16="http://schemas.microsoft.com/office/drawing/2014/main" id="{96B9688A-2E7D-F913-56B8-917D220D99A8}"/>
              </a:ext>
            </a:extLst>
          </p:cNvPr>
          <p:cNvSpPr txBox="1"/>
          <p:nvPr/>
        </p:nvSpPr>
        <p:spPr bwMode="auto">
          <a:xfrm>
            <a:off x="1332434" y="3086321"/>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0" name="TextBox 29">
            <a:extLst>
              <a:ext uri="{FF2B5EF4-FFF2-40B4-BE49-F238E27FC236}">
                <a16:creationId xmlns:a16="http://schemas.microsoft.com/office/drawing/2014/main" id="{AEC1C19A-0773-0C9F-C2CE-CDA58AEAD0D2}"/>
              </a:ext>
            </a:extLst>
          </p:cNvPr>
          <p:cNvSpPr txBox="1"/>
          <p:nvPr/>
        </p:nvSpPr>
        <p:spPr bwMode="auto">
          <a:xfrm>
            <a:off x="1332434" y="3602877"/>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1" name="TextBox 30">
            <a:extLst>
              <a:ext uri="{FF2B5EF4-FFF2-40B4-BE49-F238E27FC236}">
                <a16:creationId xmlns:a16="http://schemas.microsoft.com/office/drawing/2014/main" id="{BC087466-2B0B-9029-3FA1-CC472E421A97}"/>
              </a:ext>
            </a:extLst>
          </p:cNvPr>
          <p:cNvSpPr txBox="1"/>
          <p:nvPr/>
        </p:nvSpPr>
        <p:spPr bwMode="auto">
          <a:xfrm>
            <a:off x="1332434" y="4119433"/>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2" name="TextBox 31">
            <a:extLst>
              <a:ext uri="{FF2B5EF4-FFF2-40B4-BE49-F238E27FC236}">
                <a16:creationId xmlns:a16="http://schemas.microsoft.com/office/drawing/2014/main" id="{D1CD4C7B-FCF3-2A5E-E6D1-A713DF3D13F3}"/>
              </a:ext>
            </a:extLst>
          </p:cNvPr>
          <p:cNvSpPr txBox="1"/>
          <p:nvPr/>
        </p:nvSpPr>
        <p:spPr bwMode="auto">
          <a:xfrm>
            <a:off x="1332434" y="4635987"/>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3" name="TextBox 32">
            <a:extLst>
              <a:ext uri="{FF2B5EF4-FFF2-40B4-BE49-F238E27FC236}">
                <a16:creationId xmlns:a16="http://schemas.microsoft.com/office/drawing/2014/main" id="{BFEC1760-03DB-36D0-0658-19A9CB180AF8}"/>
              </a:ext>
            </a:extLst>
          </p:cNvPr>
          <p:cNvSpPr txBox="1"/>
          <p:nvPr/>
        </p:nvSpPr>
        <p:spPr bwMode="auto">
          <a:xfrm rot="16200000">
            <a:off x="19161" y="3344558"/>
            <a:ext cx="25826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sp>
        <p:nvSpPr>
          <p:cNvPr id="34" name="TextBox 33">
            <a:extLst>
              <a:ext uri="{FF2B5EF4-FFF2-40B4-BE49-F238E27FC236}">
                <a16:creationId xmlns:a16="http://schemas.microsoft.com/office/drawing/2014/main" id="{008DAF3E-6968-841A-BA18-B01D90CDFAF3}"/>
              </a:ext>
            </a:extLst>
          </p:cNvPr>
          <p:cNvSpPr txBox="1"/>
          <p:nvPr/>
        </p:nvSpPr>
        <p:spPr bwMode="auto">
          <a:xfrm>
            <a:off x="1903471" y="1490487"/>
            <a:ext cx="36150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MASH Resolution With No Fibrosis Worsening at Wk 52</a:t>
            </a:r>
          </a:p>
        </p:txBody>
      </p:sp>
      <p:sp>
        <p:nvSpPr>
          <p:cNvPr id="35" name="TextBox 34">
            <a:extLst>
              <a:ext uri="{FF2B5EF4-FFF2-40B4-BE49-F238E27FC236}">
                <a16:creationId xmlns:a16="http://schemas.microsoft.com/office/drawing/2014/main" id="{259E9849-DC2D-D483-792E-FBCCD987ADFA}"/>
              </a:ext>
            </a:extLst>
          </p:cNvPr>
          <p:cNvSpPr txBox="1"/>
          <p:nvPr/>
        </p:nvSpPr>
        <p:spPr bwMode="auto">
          <a:xfrm>
            <a:off x="1903471" y="4913688"/>
            <a:ext cx="95217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Placebo </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48)</a:t>
            </a:r>
          </a:p>
        </p:txBody>
      </p:sp>
      <p:sp>
        <p:nvSpPr>
          <p:cNvPr id="36" name="TextBox 35">
            <a:extLst>
              <a:ext uri="{FF2B5EF4-FFF2-40B4-BE49-F238E27FC236}">
                <a16:creationId xmlns:a16="http://schemas.microsoft.com/office/drawing/2014/main" id="{452F00CB-1DA7-21CB-F9B5-77D2D76532FD}"/>
              </a:ext>
            </a:extLst>
          </p:cNvPr>
          <p:cNvSpPr txBox="1"/>
          <p:nvPr/>
        </p:nvSpPr>
        <p:spPr bwMode="auto">
          <a:xfrm>
            <a:off x="2733172" y="4913688"/>
            <a:ext cx="1068793"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TZP 5 mg</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47)</a:t>
            </a:r>
          </a:p>
        </p:txBody>
      </p:sp>
      <p:sp>
        <p:nvSpPr>
          <p:cNvPr id="37" name="TextBox 36">
            <a:extLst>
              <a:ext uri="{FF2B5EF4-FFF2-40B4-BE49-F238E27FC236}">
                <a16:creationId xmlns:a16="http://schemas.microsoft.com/office/drawing/2014/main" id="{B248BF04-7046-3DCD-591A-D43590A050AE}"/>
              </a:ext>
            </a:extLst>
          </p:cNvPr>
          <p:cNvSpPr txBox="1"/>
          <p:nvPr/>
        </p:nvSpPr>
        <p:spPr bwMode="auto">
          <a:xfrm>
            <a:off x="3567194" y="4913688"/>
            <a:ext cx="122793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TZP 10 mg</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47)</a:t>
            </a:r>
          </a:p>
        </p:txBody>
      </p:sp>
      <p:sp>
        <p:nvSpPr>
          <p:cNvPr id="38" name="TextBox 37">
            <a:extLst>
              <a:ext uri="{FF2B5EF4-FFF2-40B4-BE49-F238E27FC236}">
                <a16:creationId xmlns:a16="http://schemas.microsoft.com/office/drawing/2014/main" id="{3F08A080-F7ED-6DAD-B9BF-59FE46237580}"/>
              </a:ext>
            </a:extLst>
          </p:cNvPr>
          <p:cNvSpPr txBox="1"/>
          <p:nvPr/>
        </p:nvSpPr>
        <p:spPr bwMode="auto">
          <a:xfrm>
            <a:off x="4489446" y="4913688"/>
            <a:ext cx="122793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TZP 15 mg</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48)</a:t>
            </a:r>
          </a:p>
        </p:txBody>
      </p:sp>
      <p:sp>
        <p:nvSpPr>
          <p:cNvPr id="39" name="TextBox 38">
            <a:extLst>
              <a:ext uri="{FF2B5EF4-FFF2-40B4-BE49-F238E27FC236}">
                <a16:creationId xmlns:a16="http://schemas.microsoft.com/office/drawing/2014/main" id="{20D593BC-F749-2E8D-B44F-CC635560216E}"/>
              </a:ext>
            </a:extLst>
          </p:cNvPr>
          <p:cNvSpPr txBox="1"/>
          <p:nvPr/>
        </p:nvSpPr>
        <p:spPr bwMode="auto">
          <a:xfrm>
            <a:off x="2007653" y="4131680"/>
            <a:ext cx="69385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0" name="TextBox 39">
            <a:extLst>
              <a:ext uri="{FF2B5EF4-FFF2-40B4-BE49-F238E27FC236}">
                <a16:creationId xmlns:a16="http://schemas.microsoft.com/office/drawing/2014/main" id="{F9B7A3EA-39CD-E6EF-F2AF-F9EC650505A8}"/>
              </a:ext>
            </a:extLst>
          </p:cNvPr>
          <p:cNvSpPr txBox="1"/>
          <p:nvPr/>
        </p:nvSpPr>
        <p:spPr bwMode="auto">
          <a:xfrm>
            <a:off x="2948976" y="3174456"/>
            <a:ext cx="69385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44</a:t>
            </a:r>
          </a:p>
        </p:txBody>
      </p:sp>
      <p:sp>
        <p:nvSpPr>
          <p:cNvPr id="41" name="TextBox 40">
            <a:extLst>
              <a:ext uri="{FF2B5EF4-FFF2-40B4-BE49-F238E27FC236}">
                <a16:creationId xmlns:a16="http://schemas.microsoft.com/office/drawing/2014/main" id="{7C13F1E9-EE98-4744-C0F0-8698B3AAE5B7}"/>
              </a:ext>
            </a:extLst>
          </p:cNvPr>
          <p:cNvSpPr txBox="1"/>
          <p:nvPr/>
        </p:nvSpPr>
        <p:spPr bwMode="auto">
          <a:xfrm>
            <a:off x="3840560" y="2863029"/>
            <a:ext cx="69385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56</a:t>
            </a:r>
          </a:p>
        </p:txBody>
      </p:sp>
      <p:sp>
        <p:nvSpPr>
          <p:cNvPr id="42" name="TextBox 41">
            <a:extLst>
              <a:ext uri="{FF2B5EF4-FFF2-40B4-BE49-F238E27FC236}">
                <a16:creationId xmlns:a16="http://schemas.microsoft.com/office/drawing/2014/main" id="{A377A695-045D-C241-4EB9-38980433ECF0}"/>
              </a:ext>
            </a:extLst>
          </p:cNvPr>
          <p:cNvSpPr txBox="1"/>
          <p:nvPr/>
        </p:nvSpPr>
        <p:spPr bwMode="auto">
          <a:xfrm>
            <a:off x="4754202" y="2706063"/>
            <a:ext cx="69385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62</a:t>
            </a:r>
          </a:p>
        </p:txBody>
      </p:sp>
      <p:sp>
        <p:nvSpPr>
          <p:cNvPr id="43" name="TextBox 42">
            <a:extLst>
              <a:ext uri="{FF2B5EF4-FFF2-40B4-BE49-F238E27FC236}">
                <a16:creationId xmlns:a16="http://schemas.microsoft.com/office/drawing/2014/main" id="{9A2D6FD5-DE4B-F129-8394-FBC3A5A91AF7}"/>
              </a:ext>
            </a:extLst>
          </p:cNvPr>
          <p:cNvSpPr txBox="1"/>
          <p:nvPr/>
        </p:nvSpPr>
        <p:spPr bwMode="auto">
          <a:xfrm>
            <a:off x="408212" y="5571862"/>
            <a:ext cx="178482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Relative difference</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to PBO (95% CI)</a:t>
            </a:r>
          </a:p>
        </p:txBody>
      </p:sp>
      <p:sp>
        <p:nvSpPr>
          <p:cNvPr id="44" name="TextBox 43">
            <a:extLst>
              <a:ext uri="{FF2B5EF4-FFF2-40B4-BE49-F238E27FC236}">
                <a16:creationId xmlns:a16="http://schemas.microsoft.com/office/drawing/2014/main" id="{CBB3F6AC-43F0-CEA0-EE82-38C8D21E5F64}"/>
              </a:ext>
            </a:extLst>
          </p:cNvPr>
          <p:cNvSpPr txBox="1"/>
          <p:nvPr/>
        </p:nvSpPr>
        <p:spPr bwMode="auto">
          <a:xfrm>
            <a:off x="2622078" y="5571862"/>
            <a:ext cx="129097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33.8</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(17.3-50.3)</a:t>
            </a:r>
          </a:p>
        </p:txBody>
      </p:sp>
      <p:sp>
        <p:nvSpPr>
          <p:cNvPr id="45" name="TextBox 44">
            <a:extLst>
              <a:ext uri="{FF2B5EF4-FFF2-40B4-BE49-F238E27FC236}">
                <a16:creationId xmlns:a16="http://schemas.microsoft.com/office/drawing/2014/main" id="{DC423B44-05B4-6880-620B-9E2B54A23DA8}"/>
              </a:ext>
            </a:extLst>
          </p:cNvPr>
          <p:cNvSpPr txBox="1"/>
          <p:nvPr/>
        </p:nvSpPr>
        <p:spPr bwMode="auto">
          <a:xfrm>
            <a:off x="3532921" y="5571862"/>
            <a:ext cx="129097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45.7</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(29.2-62.2)</a:t>
            </a:r>
          </a:p>
        </p:txBody>
      </p:sp>
      <p:sp>
        <p:nvSpPr>
          <p:cNvPr id="46" name="TextBox 45">
            <a:extLst>
              <a:ext uri="{FF2B5EF4-FFF2-40B4-BE49-F238E27FC236}">
                <a16:creationId xmlns:a16="http://schemas.microsoft.com/office/drawing/2014/main" id="{425A3B99-2316-8981-2DFC-2B7B2D84A817}"/>
              </a:ext>
            </a:extLst>
          </p:cNvPr>
          <p:cNvSpPr txBox="1"/>
          <p:nvPr/>
        </p:nvSpPr>
        <p:spPr bwMode="auto">
          <a:xfrm>
            <a:off x="4443764" y="5571862"/>
            <a:ext cx="129097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52.6</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(36.5-68.8)</a:t>
            </a:r>
          </a:p>
        </p:txBody>
      </p:sp>
      <p:sp>
        <p:nvSpPr>
          <p:cNvPr id="47" name="TextBox 46">
            <a:extLst>
              <a:ext uri="{FF2B5EF4-FFF2-40B4-BE49-F238E27FC236}">
                <a16:creationId xmlns:a16="http://schemas.microsoft.com/office/drawing/2014/main" id="{D83C979A-CDAB-BEC7-A452-D7EF2663AA8A}"/>
              </a:ext>
            </a:extLst>
          </p:cNvPr>
          <p:cNvSpPr txBox="1"/>
          <p:nvPr/>
        </p:nvSpPr>
        <p:spPr bwMode="auto">
          <a:xfrm>
            <a:off x="1916870" y="5682661"/>
            <a:ext cx="900525"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nvGrpSpPr>
          <p:cNvPr id="68" name="Group 67">
            <a:extLst>
              <a:ext uri="{FF2B5EF4-FFF2-40B4-BE49-F238E27FC236}">
                <a16:creationId xmlns:a16="http://schemas.microsoft.com/office/drawing/2014/main" id="{9C440E13-0E11-4E61-E19E-C19B08E31E29}"/>
              </a:ext>
            </a:extLst>
          </p:cNvPr>
          <p:cNvGrpSpPr/>
          <p:nvPr/>
        </p:nvGrpSpPr>
        <p:grpSpPr>
          <a:xfrm>
            <a:off x="8028734" y="3869800"/>
            <a:ext cx="153786" cy="196991"/>
            <a:chOff x="2281844" y="4438996"/>
            <a:chExt cx="153786" cy="196991"/>
          </a:xfrm>
        </p:grpSpPr>
        <p:cxnSp>
          <p:nvCxnSpPr>
            <p:cNvPr id="69" name="Straight Connector 68">
              <a:extLst>
                <a:ext uri="{FF2B5EF4-FFF2-40B4-BE49-F238E27FC236}">
                  <a16:creationId xmlns:a16="http://schemas.microsoft.com/office/drawing/2014/main" id="{61843034-120B-624E-64EC-BCE2E1F12903}"/>
                </a:ext>
              </a:extLst>
            </p:cNvPr>
            <p:cNvCxnSpPr>
              <a:cxnSpLocks/>
            </p:cNvCxnSpPr>
            <p:nvPr/>
          </p:nvCxnSpPr>
          <p:spPr bwMode="auto">
            <a:xfrm>
              <a:off x="2281844" y="4451465"/>
              <a:ext cx="153786"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76DAB8E2-8F0F-B05A-E078-A378AAD04EB9}"/>
                </a:ext>
              </a:extLst>
            </p:cNvPr>
            <p:cNvCxnSpPr>
              <a:cxnSpLocks/>
            </p:cNvCxnSpPr>
            <p:nvPr/>
          </p:nvCxnSpPr>
          <p:spPr bwMode="auto">
            <a:xfrm>
              <a:off x="2358737" y="4438996"/>
              <a:ext cx="0" cy="196991"/>
            </a:xfrm>
            <a:prstGeom prst="line">
              <a:avLst/>
            </a:prstGeom>
            <a:noFill/>
            <a:ln w="28575" cap="flat" cmpd="sng" algn="ctr">
              <a:solidFill>
                <a:schemeClr val="bg1"/>
              </a:solidFill>
              <a:prstDash val="solid"/>
              <a:round/>
              <a:headEnd type="none" w="med" len="med"/>
              <a:tailEnd type="none" w="med" len="med"/>
            </a:ln>
            <a:effectLst/>
          </p:spPr>
        </p:cxnSp>
      </p:grpSp>
      <p:grpSp>
        <p:nvGrpSpPr>
          <p:cNvPr id="71" name="Group 70">
            <a:extLst>
              <a:ext uri="{FF2B5EF4-FFF2-40B4-BE49-F238E27FC236}">
                <a16:creationId xmlns:a16="http://schemas.microsoft.com/office/drawing/2014/main" id="{93CCB662-6C90-CB06-CF0F-E52639DEFFED}"/>
              </a:ext>
            </a:extLst>
          </p:cNvPr>
          <p:cNvGrpSpPr/>
          <p:nvPr/>
        </p:nvGrpSpPr>
        <p:grpSpPr>
          <a:xfrm>
            <a:off x="8920315" y="3231015"/>
            <a:ext cx="153786" cy="241389"/>
            <a:chOff x="2281844" y="4438996"/>
            <a:chExt cx="153786" cy="241389"/>
          </a:xfrm>
        </p:grpSpPr>
        <p:cxnSp>
          <p:nvCxnSpPr>
            <p:cNvPr id="72" name="Straight Connector 71">
              <a:extLst>
                <a:ext uri="{FF2B5EF4-FFF2-40B4-BE49-F238E27FC236}">
                  <a16:creationId xmlns:a16="http://schemas.microsoft.com/office/drawing/2014/main" id="{AC104E4D-5FAF-D7AE-43B7-EFCDD9C20459}"/>
                </a:ext>
              </a:extLst>
            </p:cNvPr>
            <p:cNvCxnSpPr>
              <a:cxnSpLocks/>
            </p:cNvCxnSpPr>
            <p:nvPr/>
          </p:nvCxnSpPr>
          <p:spPr bwMode="auto">
            <a:xfrm>
              <a:off x="2281844" y="4451465"/>
              <a:ext cx="153786"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312E178A-3A99-26F9-4BB3-550BA41E9BBA}"/>
                </a:ext>
              </a:extLst>
            </p:cNvPr>
            <p:cNvCxnSpPr>
              <a:cxnSpLocks/>
            </p:cNvCxnSpPr>
            <p:nvPr/>
          </p:nvCxnSpPr>
          <p:spPr bwMode="auto">
            <a:xfrm>
              <a:off x="2358737" y="4438996"/>
              <a:ext cx="0" cy="241389"/>
            </a:xfrm>
            <a:prstGeom prst="line">
              <a:avLst/>
            </a:prstGeom>
            <a:noFill/>
            <a:ln w="28575" cap="flat" cmpd="sng" algn="ctr">
              <a:solidFill>
                <a:schemeClr val="bg1"/>
              </a:solidFill>
              <a:prstDash val="solid"/>
              <a:round/>
              <a:headEnd type="none" w="med" len="med"/>
              <a:tailEnd type="none" w="med" len="med"/>
            </a:ln>
            <a:effectLst/>
          </p:spPr>
        </p:cxnSp>
      </p:grpSp>
      <p:grpSp>
        <p:nvGrpSpPr>
          <p:cNvPr id="74" name="Group 73">
            <a:extLst>
              <a:ext uri="{FF2B5EF4-FFF2-40B4-BE49-F238E27FC236}">
                <a16:creationId xmlns:a16="http://schemas.microsoft.com/office/drawing/2014/main" id="{87055098-2726-C12B-B0D4-18D79C861A96}"/>
              </a:ext>
            </a:extLst>
          </p:cNvPr>
          <p:cNvGrpSpPr/>
          <p:nvPr/>
        </p:nvGrpSpPr>
        <p:grpSpPr>
          <a:xfrm>
            <a:off x="9824890" y="3319567"/>
            <a:ext cx="153786" cy="241389"/>
            <a:chOff x="2281844" y="4438996"/>
            <a:chExt cx="153786" cy="241389"/>
          </a:xfrm>
        </p:grpSpPr>
        <p:cxnSp>
          <p:nvCxnSpPr>
            <p:cNvPr id="75" name="Straight Connector 74">
              <a:extLst>
                <a:ext uri="{FF2B5EF4-FFF2-40B4-BE49-F238E27FC236}">
                  <a16:creationId xmlns:a16="http://schemas.microsoft.com/office/drawing/2014/main" id="{70AFA70F-2BB4-BEDA-CC7E-82872DF55EA2}"/>
                </a:ext>
              </a:extLst>
            </p:cNvPr>
            <p:cNvCxnSpPr>
              <a:cxnSpLocks/>
            </p:cNvCxnSpPr>
            <p:nvPr/>
          </p:nvCxnSpPr>
          <p:spPr bwMode="auto">
            <a:xfrm>
              <a:off x="2281844" y="4451465"/>
              <a:ext cx="153786"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A207D846-9729-6B01-BF0E-3EDC144DA80B}"/>
                </a:ext>
              </a:extLst>
            </p:cNvPr>
            <p:cNvCxnSpPr>
              <a:cxnSpLocks/>
            </p:cNvCxnSpPr>
            <p:nvPr/>
          </p:nvCxnSpPr>
          <p:spPr bwMode="auto">
            <a:xfrm>
              <a:off x="2358737" y="4438996"/>
              <a:ext cx="0" cy="241389"/>
            </a:xfrm>
            <a:prstGeom prst="line">
              <a:avLst/>
            </a:prstGeom>
            <a:noFill/>
            <a:ln w="28575" cap="flat" cmpd="sng" algn="ctr">
              <a:solidFill>
                <a:schemeClr val="bg1"/>
              </a:solidFill>
              <a:prstDash val="solid"/>
              <a:round/>
              <a:headEnd type="none" w="med" len="med"/>
              <a:tailEnd type="none" w="med" len="med"/>
            </a:ln>
            <a:effectLst/>
          </p:spPr>
        </p:cxnSp>
      </p:grpSp>
      <p:grpSp>
        <p:nvGrpSpPr>
          <p:cNvPr id="77" name="Group 76">
            <a:extLst>
              <a:ext uri="{FF2B5EF4-FFF2-40B4-BE49-F238E27FC236}">
                <a16:creationId xmlns:a16="http://schemas.microsoft.com/office/drawing/2014/main" id="{6D9656E6-CEEC-F397-0BC3-11CDFFD3DD81}"/>
              </a:ext>
            </a:extLst>
          </p:cNvPr>
          <p:cNvGrpSpPr/>
          <p:nvPr/>
        </p:nvGrpSpPr>
        <p:grpSpPr>
          <a:xfrm>
            <a:off x="10730475" y="3335622"/>
            <a:ext cx="153786" cy="241389"/>
            <a:chOff x="2281844" y="4438996"/>
            <a:chExt cx="153786" cy="241389"/>
          </a:xfrm>
        </p:grpSpPr>
        <p:cxnSp>
          <p:nvCxnSpPr>
            <p:cNvPr id="78" name="Straight Connector 77">
              <a:extLst>
                <a:ext uri="{FF2B5EF4-FFF2-40B4-BE49-F238E27FC236}">
                  <a16:creationId xmlns:a16="http://schemas.microsoft.com/office/drawing/2014/main" id="{7DC9B57F-EDDC-9663-9B98-956D662B4797}"/>
                </a:ext>
              </a:extLst>
            </p:cNvPr>
            <p:cNvCxnSpPr>
              <a:cxnSpLocks/>
            </p:cNvCxnSpPr>
            <p:nvPr/>
          </p:nvCxnSpPr>
          <p:spPr bwMode="auto">
            <a:xfrm>
              <a:off x="2281844" y="4451465"/>
              <a:ext cx="153786"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7D6F2BCD-EF09-1FA8-39F7-5F3AA2F37109}"/>
                </a:ext>
              </a:extLst>
            </p:cNvPr>
            <p:cNvCxnSpPr>
              <a:cxnSpLocks/>
            </p:cNvCxnSpPr>
            <p:nvPr/>
          </p:nvCxnSpPr>
          <p:spPr bwMode="auto">
            <a:xfrm>
              <a:off x="2358737" y="4438996"/>
              <a:ext cx="0" cy="241389"/>
            </a:xfrm>
            <a:prstGeom prst="line">
              <a:avLst/>
            </a:prstGeom>
            <a:noFill/>
            <a:ln w="28575" cap="flat" cmpd="sng" algn="ctr">
              <a:solidFill>
                <a:schemeClr val="bg1"/>
              </a:solidFill>
              <a:prstDash val="solid"/>
              <a:round/>
              <a:headEnd type="none" w="med" len="med"/>
              <a:tailEnd type="none" w="med" len="med"/>
            </a:ln>
            <a:effectLst/>
          </p:spPr>
        </p:cxnSp>
      </p:grpSp>
      <p:sp>
        <p:nvSpPr>
          <p:cNvPr id="80" name="Rectangle 79">
            <a:extLst>
              <a:ext uri="{FF2B5EF4-FFF2-40B4-BE49-F238E27FC236}">
                <a16:creationId xmlns:a16="http://schemas.microsoft.com/office/drawing/2014/main" id="{2A351980-6FDE-95CF-557C-7CB5A9CB4EAD}"/>
              </a:ext>
            </a:extLst>
          </p:cNvPr>
          <p:cNvSpPr/>
          <p:nvPr/>
        </p:nvSpPr>
        <p:spPr bwMode="auto">
          <a:xfrm>
            <a:off x="7754543" y="4053310"/>
            <a:ext cx="693853" cy="77536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Rectangle 80">
            <a:extLst>
              <a:ext uri="{FF2B5EF4-FFF2-40B4-BE49-F238E27FC236}">
                <a16:creationId xmlns:a16="http://schemas.microsoft.com/office/drawing/2014/main" id="{CDBC79D4-E054-F481-EDD9-635D1AEC98E4}"/>
              </a:ext>
            </a:extLst>
          </p:cNvPr>
          <p:cNvSpPr/>
          <p:nvPr/>
        </p:nvSpPr>
        <p:spPr bwMode="auto">
          <a:xfrm>
            <a:off x="8659117" y="3417312"/>
            <a:ext cx="693853" cy="141136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Rectangle 81">
            <a:extLst>
              <a:ext uri="{FF2B5EF4-FFF2-40B4-BE49-F238E27FC236}">
                <a16:creationId xmlns:a16="http://schemas.microsoft.com/office/drawing/2014/main" id="{D1BC8EC6-BF3D-0218-1CC1-8EB0C258056B}"/>
              </a:ext>
            </a:extLst>
          </p:cNvPr>
          <p:cNvSpPr/>
          <p:nvPr/>
        </p:nvSpPr>
        <p:spPr bwMode="auto">
          <a:xfrm>
            <a:off x="9563691" y="3501481"/>
            <a:ext cx="693853" cy="1335215"/>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Rectangle 82">
            <a:extLst>
              <a:ext uri="{FF2B5EF4-FFF2-40B4-BE49-F238E27FC236}">
                <a16:creationId xmlns:a16="http://schemas.microsoft.com/office/drawing/2014/main" id="{D65403ED-E2F3-FA58-0F3B-497A141C47B7}"/>
              </a:ext>
            </a:extLst>
          </p:cNvPr>
          <p:cNvSpPr/>
          <p:nvPr/>
        </p:nvSpPr>
        <p:spPr bwMode="auto">
          <a:xfrm>
            <a:off x="10468266" y="3513222"/>
            <a:ext cx="693853" cy="1323474"/>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84" name="Straight Connector 83">
            <a:extLst>
              <a:ext uri="{FF2B5EF4-FFF2-40B4-BE49-F238E27FC236}">
                <a16:creationId xmlns:a16="http://schemas.microsoft.com/office/drawing/2014/main" id="{6C01CD42-BA91-81DD-4235-BC533BBC84DF}"/>
              </a:ext>
            </a:extLst>
          </p:cNvPr>
          <p:cNvCxnSpPr>
            <a:cxnSpLocks/>
          </p:cNvCxnSpPr>
          <p:nvPr/>
        </p:nvCxnSpPr>
        <p:spPr bwMode="auto">
          <a:xfrm>
            <a:off x="7663922" y="2229853"/>
            <a:ext cx="0" cy="259080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1D38DFDF-54CB-0B22-2932-D2893DA8D9CC}"/>
              </a:ext>
            </a:extLst>
          </p:cNvPr>
          <p:cNvCxnSpPr>
            <a:cxnSpLocks/>
          </p:cNvCxnSpPr>
          <p:nvPr/>
        </p:nvCxnSpPr>
        <p:spPr bwMode="auto">
          <a:xfrm>
            <a:off x="7663922" y="4828674"/>
            <a:ext cx="3601452"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D87AEAE4-4B4A-72AD-7E71-BCC545E8BCBB}"/>
              </a:ext>
            </a:extLst>
          </p:cNvPr>
          <p:cNvCxnSpPr>
            <a:cxnSpLocks/>
          </p:cNvCxnSpPr>
          <p:nvPr/>
        </p:nvCxnSpPr>
        <p:spPr bwMode="auto">
          <a:xfrm flipH="1">
            <a:off x="7599753" y="22378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967E0E63-D920-ED90-7BCB-91A8EFB51E73}"/>
              </a:ext>
            </a:extLst>
          </p:cNvPr>
          <p:cNvCxnSpPr>
            <a:cxnSpLocks/>
          </p:cNvCxnSpPr>
          <p:nvPr/>
        </p:nvCxnSpPr>
        <p:spPr bwMode="auto">
          <a:xfrm flipH="1">
            <a:off x="7599753" y="27560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DF55358D-B765-7688-0D5F-F976A85FDCEA}"/>
              </a:ext>
            </a:extLst>
          </p:cNvPr>
          <p:cNvCxnSpPr>
            <a:cxnSpLocks/>
          </p:cNvCxnSpPr>
          <p:nvPr/>
        </p:nvCxnSpPr>
        <p:spPr bwMode="auto">
          <a:xfrm flipH="1">
            <a:off x="7599753" y="32741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8246EC4E-A9DA-2BCB-06A2-4162CAD829FE}"/>
              </a:ext>
            </a:extLst>
          </p:cNvPr>
          <p:cNvCxnSpPr>
            <a:cxnSpLocks/>
          </p:cNvCxnSpPr>
          <p:nvPr/>
        </p:nvCxnSpPr>
        <p:spPr bwMode="auto">
          <a:xfrm flipH="1">
            <a:off x="7599753" y="37923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AB2A7F75-71C5-FB45-BCD1-16475E32B95F}"/>
              </a:ext>
            </a:extLst>
          </p:cNvPr>
          <p:cNvCxnSpPr>
            <a:cxnSpLocks/>
          </p:cNvCxnSpPr>
          <p:nvPr/>
        </p:nvCxnSpPr>
        <p:spPr bwMode="auto">
          <a:xfrm flipH="1">
            <a:off x="7599753" y="43105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17028522-D240-655B-B695-396590B98FEA}"/>
              </a:ext>
            </a:extLst>
          </p:cNvPr>
          <p:cNvCxnSpPr>
            <a:cxnSpLocks/>
          </p:cNvCxnSpPr>
          <p:nvPr/>
        </p:nvCxnSpPr>
        <p:spPr bwMode="auto">
          <a:xfrm flipH="1">
            <a:off x="7599753" y="48286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10628851-C691-A762-2E77-3D4F6FD26EEC}"/>
              </a:ext>
            </a:extLst>
          </p:cNvPr>
          <p:cNvCxnSpPr>
            <a:cxnSpLocks/>
          </p:cNvCxnSpPr>
          <p:nvPr/>
        </p:nvCxnSpPr>
        <p:spPr bwMode="auto">
          <a:xfrm>
            <a:off x="7663922" y="48206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8F05A085-1CC1-E61C-EF9D-4CF3B39D6CF1}"/>
              </a:ext>
            </a:extLst>
          </p:cNvPr>
          <p:cNvCxnSpPr>
            <a:cxnSpLocks/>
          </p:cNvCxnSpPr>
          <p:nvPr/>
        </p:nvCxnSpPr>
        <p:spPr bwMode="auto">
          <a:xfrm>
            <a:off x="8564285" y="48206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C7C35339-E0C4-F9D9-CAF2-67685A3188E1}"/>
              </a:ext>
            </a:extLst>
          </p:cNvPr>
          <p:cNvCxnSpPr>
            <a:cxnSpLocks/>
          </p:cNvCxnSpPr>
          <p:nvPr/>
        </p:nvCxnSpPr>
        <p:spPr bwMode="auto">
          <a:xfrm>
            <a:off x="9464648" y="48206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CE4D41DE-7278-03AB-F57C-B1C725149ED1}"/>
              </a:ext>
            </a:extLst>
          </p:cNvPr>
          <p:cNvCxnSpPr>
            <a:cxnSpLocks/>
          </p:cNvCxnSpPr>
          <p:nvPr/>
        </p:nvCxnSpPr>
        <p:spPr bwMode="auto">
          <a:xfrm>
            <a:off x="10365011" y="48206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E3A26D4A-6997-7E01-5625-1E32604D499A}"/>
              </a:ext>
            </a:extLst>
          </p:cNvPr>
          <p:cNvCxnSpPr>
            <a:cxnSpLocks/>
          </p:cNvCxnSpPr>
          <p:nvPr/>
        </p:nvCxnSpPr>
        <p:spPr bwMode="auto">
          <a:xfrm>
            <a:off x="11265374" y="4820653"/>
            <a:ext cx="0" cy="64008"/>
          </a:xfrm>
          <a:prstGeom prst="line">
            <a:avLst/>
          </a:prstGeom>
          <a:noFill/>
          <a:ln w="28575" cap="flat" cmpd="sng" algn="ctr">
            <a:solidFill>
              <a:schemeClr val="bg1"/>
            </a:solidFill>
            <a:prstDash val="solid"/>
            <a:round/>
            <a:headEnd type="none" w="med" len="med"/>
            <a:tailEnd type="none" w="med" len="med"/>
          </a:ln>
          <a:effectLst/>
        </p:spPr>
      </p:cxnSp>
      <p:sp>
        <p:nvSpPr>
          <p:cNvPr id="97" name="TextBox 96">
            <a:extLst>
              <a:ext uri="{FF2B5EF4-FFF2-40B4-BE49-F238E27FC236}">
                <a16:creationId xmlns:a16="http://schemas.microsoft.com/office/drawing/2014/main" id="{4D45F84B-DD76-0891-67AF-DF1BA263E152}"/>
              </a:ext>
            </a:extLst>
          </p:cNvPr>
          <p:cNvSpPr txBox="1"/>
          <p:nvPr/>
        </p:nvSpPr>
        <p:spPr bwMode="auto">
          <a:xfrm>
            <a:off x="7079324" y="2053209"/>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98" name="TextBox 97">
            <a:extLst>
              <a:ext uri="{FF2B5EF4-FFF2-40B4-BE49-F238E27FC236}">
                <a16:creationId xmlns:a16="http://schemas.microsoft.com/office/drawing/2014/main" id="{2D3D061A-5602-4CAE-5C40-11FC84654CBD}"/>
              </a:ext>
            </a:extLst>
          </p:cNvPr>
          <p:cNvSpPr txBox="1"/>
          <p:nvPr/>
        </p:nvSpPr>
        <p:spPr bwMode="auto">
          <a:xfrm>
            <a:off x="7079324" y="2569765"/>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99" name="TextBox 98">
            <a:extLst>
              <a:ext uri="{FF2B5EF4-FFF2-40B4-BE49-F238E27FC236}">
                <a16:creationId xmlns:a16="http://schemas.microsoft.com/office/drawing/2014/main" id="{9C95E2ED-60A2-D0EC-346D-9DC93A5F2B6E}"/>
              </a:ext>
            </a:extLst>
          </p:cNvPr>
          <p:cNvSpPr txBox="1"/>
          <p:nvPr/>
        </p:nvSpPr>
        <p:spPr bwMode="auto">
          <a:xfrm>
            <a:off x="7079324" y="3086321"/>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00" name="TextBox 99">
            <a:extLst>
              <a:ext uri="{FF2B5EF4-FFF2-40B4-BE49-F238E27FC236}">
                <a16:creationId xmlns:a16="http://schemas.microsoft.com/office/drawing/2014/main" id="{5E604291-C3DE-9C14-B5B5-81072E3843A9}"/>
              </a:ext>
            </a:extLst>
          </p:cNvPr>
          <p:cNvSpPr txBox="1"/>
          <p:nvPr/>
        </p:nvSpPr>
        <p:spPr bwMode="auto">
          <a:xfrm>
            <a:off x="7079324" y="3602877"/>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01" name="TextBox 100">
            <a:extLst>
              <a:ext uri="{FF2B5EF4-FFF2-40B4-BE49-F238E27FC236}">
                <a16:creationId xmlns:a16="http://schemas.microsoft.com/office/drawing/2014/main" id="{8C2213D5-2110-6C2F-01FF-8F1778D78A20}"/>
              </a:ext>
            </a:extLst>
          </p:cNvPr>
          <p:cNvSpPr txBox="1"/>
          <p:nvPr/>
        </p:nvSpPr>
        <p:spPr bwMode="auto">
          <a:xfrm>
            <a:off x="7079324" y="4119433"/>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02" name="TextBox 101">
            <a:extLst>
              <a:ext uri="{FF2B5EF4-FFF2-40B4-BE49-F238E27FC236}">
                <a16:creationId xmlns:a16="http://schemas.microsoft.com/office/drawing/2014/main" id="{56BD21CA-B323-53D9-7FF8-27287938122A}"/>
              </a:ext>
            </a:extLst>
          </p:cNvPr>
          <p:cNvSpPr txBox="1"/>
          <p:nvPr/>
        </p:nvSpPr>
        <p:spPr bwMode="auto">
          <a:xfrm>
            <a:off x="7079324" y="4635987"/>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3" name="TextBox 102">
            <a:extLst>
              <a:ext uri="{FF2B5EF4-FFF2-40B4-BE49-F238E27FC236}">
                <a16:creationId xmlns:a16="http://schemas.microsoft.com/office/drawing/2014/main" id="{FCF6B5FC-4EA8-4185-5156-F03367DF7F7E}"/>
              </a:ext>
            </a:extLst>
          </p:cNvPr>
          <p:cNvSpPr txBox="1"/>
          <p:nvPr/>
        </p:nvSpPr>
        <p:spPr bwMode="auto">
          <a:xfrm rot="16200000">
            <a:off x="5766051" y="3344558"/>
            <a:ext cx="25826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sp>
        <p:nvSpPr>
          <p:cNvPr id="104" name="TextBox 103">
            <a:extLst>
              <a:ext uri="{FF2B5EF4-FFF2-40B4-BE49-F238E27FC236}">
                <a16:creationId xmlns:a16="http://schemas.microsoft.com/office/drawing/2014/main" id="{3950B5BA-E7E6-7B12-AC74-62891BCB543B}"/>
              </a:ext>
            </a:extLst>
          </p:cNvPr>
          <p:cNvSpPr txBox="1"/>
          <p:nvPr/>
        </p:nvSpPr>
        <p:spPr bwMode="auto">
          <a:xfrm>
            <a:off x="7650361" y="1490487"/>
            <a:ext cx="36150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Treatment Regimen Estimand: </a:t>
            </a:r>
            <a:b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 Fibrosis Stage Decrease With No MASH Worsening</a:t>
            </a:r>
          </a:p>
        </p:txBody>
      </p:sp>
      <p:sp>
        <p:nvSpPr>
          <p:cNvPr id="105" name="TextBox 104">
            <a:extLst>
              <a:ext uri="{FF2B5EF4-FFF2-40B4-BE49-F238E27FC236}">
                <a16:creationId xmlns:a16="http://schemas.microsoft.com/office/drawing/2014/main" id="{C78B1191-E5EE-2703-CA34-C072F16CEAE8}"/>
              </a:ext>
            </a:extLst>
          </p:cNvPr>
          <p:cNvSpPr txBox="1"/>
          <p:nvPr/>
        </p:nvSpPr>
        <p:spPr bwMode="auto">
          <a:xfrm>
            <a:off x="7650361" y="4913688"/>
            <a:ext cx="95217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Placebo </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48)</a:t>
            </a:r>
          </a:p>
        </p:txBody>
      </p:sp>
      <p:sp>
        <p:nvSpPr>
          <p:cNvPr id="106" name="TextBox 105">
            <a:extLst>
              <a:ext uri="{FF2B5EF4-FFF2-40B4-BE49-F238E27FC236}">
                <a16:creationId xmlns:a16="http://schemas.microsoft.com/office/drawing/2014/main" id="{C4D43DEE-68B9-8277-9A41-A423E95A30DE}"/>
              </a:ext>
            </a:extLst>
          </p:cNvPr>
          <p:cNvSpPr txBox="1"/>
          <p:nvPr/>
        </p:nvSpPr>
        <p:spPr bwMode="auto">
          <a:xfrm>
            <a:off x="8480062" y="4913688"/>
            <a:ext cx="1068793"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TZP 5 mg</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47)</a:t>
            </a:r>
          </a:p>
        </p:txBody>
      </p:sp>
      <p:sp>
        <p:nvSpPr>
          <p:cNvPr id="107" name="TextBox 106">
            <a:extLst>
              <a:ext uri="{FF2B5EF4-FFF2-40B4-BE49-F238E27FC236}">
                <a16:creationId xmlns:a16="http://schemas.microsoft.com/office/drawing/2014/main" id="{B0E0EA69-FBB3-C728-A8F7-250DDC71A159}"/>
              </a:ext>
            </a:extLst>
          </p:cNvPr>
          <p:cNvSpPr txBox="1"/>
          <p:nvPr/>
        </p:nvSpPr>
        <p:spPr bwMode="auto">
          <a:xfrm>
            <a:off x="9314084" y="4913688"/>
            <a:ext cx="122793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TZP 10 mg</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47)</a:t>
            </a:r>
          </a:p>
        </p:txBody>
      </p:sp>
      <p:sp>
        <p:nvSpPr>
          <p:cNvPr id="108" name="TextBox 107">
            <a:extLst>
              <a:ext uri="{FF2B5EF4-FFF2-40B4-BE49-F238E27FC236}">
                <a16:creationId xmlns:a16="http://schemas.microsoft.com/office/drawing/2014/main" id="{9FA448E3-1729-93ED-F34C-FC714FA248FF}"/>
              </a:ext>
            </a:extLst>
          </p:cNvPr>
          <p:cNvSpPr txBox="1"/>
          <p:nvPr/>
        </p:nvSpPr>
        <p:spPr bwMode="auto">
          <a:xfrm>
            <a:off x="10236336" y="4913688"/>
            <a:ext cx="122793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TZP 15 mg</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48)</a:t>
            </a:r>
          </a:p>
        </p:txBody>
      </p:sp>
      <p:sp>
        <p:nvSpPr>
          <p:cNvPr id="109" name="TextBox 108">
            <a:extLst>
              <a:ext uri="{FF2B5EF4-FFF2-40B4-BE49-F238E27FC236}">
                <a16:creationId xmlns:a16="http://schemas.microsoft.com/office/drawing/2014/main" id="{11E50466-A4E2-86C7-94BA-AB4F34AF1031}"/>
              </a:ext>
            </a:extLst>
          </p:cNvPr>
          <p:cNvSpPr txBox="1"/>
          <p:nvPr/>
        </p:nvSpPr>
        <p:spPr bwMode="auto">
          <a:xfrm>
            <a:off x="7754543" y="3628759"/>
            <a:ext cx="69385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10" name="TextBox 109">
            <a:extLst>
              <a:ext uri="{FF2B5EF4-FFF2-40B4-BE49-F238E27FC236}">
                <a16:creationId xmlns:a16="http://schemas.microsoft.com/office/drawing/2014/main" id="{8ECBFB94-9A87-3F12-6F07-DE1DDB9EF802}"/>
              </a:ext>
            </a:extLst>
          </p:cNvPr>
          <p:cNvSpPr txBox="1"/>
          <p:nvPr/>
        </p:nvSpPr>
        <p:spPr bwMode="auto">
          <a:xfrm>
            <a:off x="8695866" y="2976698"/>
            <a:ext cx="69385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55*</a:t>
            </a:r>
          </a:p>
        </p:txBody>
      </p:sp>
      <p:sp>
        <p:nvSpPr>
          <p:cNvPr id="111" name="TextBox 110">
            <a:extLst>
              <a:ext uri="{FF2B5EF4-FFF2-40B4-BE49-F238E27FC236}">
                <a16:creationId xmlns:a16="http://schemas.microsoft.com/office/drawing/2014/main" id="{85286F70-36EC-98EF-FC0E-BAEC21241C45}"/>
              </a:ext>
            </a:extLst>
          </p:cNvPr>
          <p:cNvSpPr txBox="1"/>
          <p:nvPr/>
        </p:nvSpPr>
        <p:spPr bwMode="auto">
          <a:xfrm>
            <a:off x="9587450" y="3031625"/>
            <a:ext cx="69385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51*</a:t>
            </a:r>
          </a:p>
        </p:txBody>
      </p:sp>
      <p:sp>
        <p:nvSpPr>
          <p:cNvPr id="112" name="TextBox 111">
            <a:extLst>
              <a:ext uri="{FF2B5EF4-FFF2-40B4-BE49-F238E27FC236}">
                <a16:creationId xmlns:a16="http://schemas.microsoft.com/office/drawing/2014/main" id="{35D946AE-3DC7-AB81-D00F-A79273385CDC}"/>
              </a:ext>
            </a:extLst>
          </p:cNvPr>
          <p:cNvSpPr txBox="1"/>
          <p:nvPr/>
        </p:nvSpPr>
        <p:spPr bwMode="auto">
          <a:xfrm>
            <a:off x="10501092" y="3071544"/>
            <a:ext cx="69385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51*</a:t>
            </a:r>
          </a:p>
        </p:txBody>
      </p:sp>
      <p:sp>
        <p:nvSpPr>
          <p:cNvPr id="113" name="TextBox 112">
            <a:extLst>
              <a:ext uri="{FF2B5EF4-FFF2-40B4-BE49-F238E27FC236}">
                <a16:creationId xmlns:a16="http://schemas.microsoft.com/office/drawing/2014/main" id="{661B5EF4-1F77-6FF8-0D90-0C63876B62FA}"/>
              </a:ext>
            </a:extLst>
          </p:cNvPr>
          <p:cNvSpPr txBox="1"/>
          <p:nvPr/>
        </p:nvSpPr>
        <p:spPr bwMode="auto">
          <a:xfrm>
            <a:off x="6155102" y="5571862"/>
            <a:ext cx="178482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Relative difference</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to PBO (95% CI)</a:t>
            </a:r>
          </a:p>
        </p:txBody>
      </p:sp>
      <p:sp>
        <p:nvSpPr>
          <p:cNvPr id="114" name="TextBox 113">
            <a:extLst>
              <a:ext uri="{FF2B5EF4-FFF2-40B4-BE49-F238E27FC236}">
                <a16:creationId xmlns:a16="http://schemas.microsoft.com/office/drawing/2014/main" id="{9FCE2D8B-B405-2B2C-3635-E8EB2DBE44D3}"/>
              </a:ext>
            </a:extLst>
          </p:cNvPr>
          <p:cNvSpPr txBox="1"/>
          <p:nvPr/>
        </p:nvSpPr>
        <p:spPr bwMode="auto">
          <a:xfrm>
            <a:off x="8368968" y="5571862"/>
            <a:ext cx="129097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25.2</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(4.7-45.7)</a:t>
            </a:r>
          </a:p>
        </p:txBody>
      </p:sp>
      <p:sp>
        <p:nvSpPr>
          <p:cNvPr id="115" name="TextBox 114">
            <a:extLst>
              <a:ext uri="{FF2B5EF4-FFF2-40B4-BE49-F238E27FC236}">
                <a16:creationId xmlns:a16="http://schemas.microsoft.com/office/drawing/2014/main" id="{F375AA04-3D8A-28CA-11FC-B135E9AF294C}"/>
              </a:ext>
            </a:extLst>
          </p:cNvPr>
          <p:cNvSpPr txBox="1"/>
          <p:nvPr/>
        </p:nvSpPr>
        <p:spPr bwMode="auto">
          <a:xfrm>
            <a:off x="9279811" y="5571862"/>
            <a:ext cx="129097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21.6</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(1.1-42.1)</a:t>
            </a:r>
          </a:p>
        </p:txBody>
      </p:sp>
      <p:sp>
        <p:nvSpPr>
          <p:cNvPr id="116" name="TextBox 115">
            <a:extLst>
              <a:ext uri="{FF2B5EF4-FFF2-40B4-BE49-F238E27FC236}">
                <a16:creationId xmlns:a16="http://schemas.microsoft.com/office/drawing/2014/main" id="{DDF147DE-18F5-05B1-94AC-7616DA420DBA}"/>
              </a:ext>
            </a:extLst>
          </p:cNvPr>
          <p:cNvSpPr txBox="1"/>
          <p:nvPr/>
        </p:nvSpPr>
        <p:spPr bwMode="auto">
          <a:xfrm>
            <a:off x="10190654" y="5571862"/>
            <a:ext cx="129097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21.3</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(0.6-42.0)</a:t>
            </a:r>
          </a:p>
        </p:txBody>
      </p:sp>
      <p:sp>
        <p:nvSpPr>
          <p:cNvPr id="117" name="TextBox 116">
            <a:extLst>
              <a:ext uri="{FF2B5EF4-FFF2-40B4-BE49-F238E27FC236}">
                <a16:creationId xmlns:a16="http://schemas.microsoft.com/office/drawing/2014/main" id="{9F1EF278-60CD-0E38-32FA-80C8E03256BB}"/>
              </a:ext>
            </a:extLst>
          </p:cNvPr>
          <p:cNvSpPr txBox="1"/>
          <p:nvPr/>
        </p:nvSpPr>
        <p:spPr bwMode="auto">
          <a:xfrm>
            <a:off x="7663760" y="5682661"/>
            <a:ext cx="900525"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1955870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E2C75C2E-C7AF-3849-CE74-D289C0D42843}"/>
              </a:ext>
            </a:extLst>
          </p:cNvPr>
          <p:cNvSpPr/>
          <p:nvPr/>
        </p:nvSpPr>
        <p:spPr bwMode="auto">
          <a:xfrm>
            <a:off x="5106211" y="4439631"/>
            <a:ext cx="693853" cy="37018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69" name="Group 68">
            <a:extLst>
              <a:ext uri="{FF2B5EF4-FFF2-40B4-BE49-F238E27FC236}">
                <a16:creationId xmlns:a16="http://schemas.microsoft.com/office/drawing/2014/main" id="{C16ECA83-4EA0-ED7C-3BBD-01D2AEEF4613}"/>
              </a:ext>
            </a:extLst>
          </p:cNvPr>
          <p:cNvGrpSpPr/>
          <p:nvPr/>
        </p:nvGrpSpPr>
        <p:grpSpPr>
          <a:xfrm>
            <a:off x="7668214" y="3604019"/>
            <a:ext cx="153786" cy="393710"/>
            <a:chOff x="2281844" y="4438996"/>
            <a:chExt cx="153786" cy="393710"/>
          </a:xfrm>
        </p:grpSpPr>
        <p:cxnSp>
          <p:nvCxnSpPr>
            <p:cNvPr id="70" name="Straight Connector 69">
              <a:extLst>
                <a:ext uri="{FF2B5EF4-FFF2-40B4-BE49-F238E27FC236}">
                  <a16:creationId xmlns:a16="http://schemas.microsoft.com/office/drawing/2014/main" id="{E15720AD-4455-4508-2BE5-BCE27EFD5BF7}"/>
                </a:ext>
              </a:extLst>
            </p:cNvPr>
            <p:cNvCxnSpPr>
              <a:cxnSpLocks/>
            </p:cNvCxnSpPr>
            <p:nvPr/>
          </p:nvCxnSpPr>
          <p:spPr bwMode="auto">
            <a:xfrm>
              <a:off x="2281844" y="4451465"/>
              <a:ext cx="153786"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40DD1741-6595-B681-5E10-8E0FA363ED31}"/>
                </a:ext>
              </a:extLst>
            </p:cNvPr>
            <p:cNvCxnSpPr>
              <a:cxnSpLocks/>
            </p:cNvCxnSpPr>
            <p:nvPr/>
          </p:nvCxnSpPr>
          <p:spPr bwMode="auto">
            <a:xfrm>
              <a:off x="2358737" y="4438996"/>
              <a:ext cx="0" cy="393710"/>
            </a:xfrm>
            <a:prstGeom prst="line">
              <a:avLst/>
            </a:prstGeom>
            <a:noFill/>
            <a:ln w="28575" cap="flat" cmpd="sng" algn="ctr">
              <a:solidFill>
                <a:schemeClr val="bg1"/>
              </a:solidFill>
              <a:prstDash val="solid"/>
              <a:round/>
              <a:headEnd type="none" w="med" len="med"/>
              <a:tailEnd type="none" w="med" len="med"/>
            </a:ln>
            <a:effectLst/>
          </p:spPr>
        </p:cxnSp>
      </p:grpSp>
      <p:grpSp>
        <p:nvGrpSpPr>
          <p:cNvPr id="72" name="Group 71">
            <a:extLst>
              <a:ext uri="{FF2B5EF4-FFF2-40B4-BE49-F238E27FC236}">
                <a16:creationId xmlns:a16="http://schemas.microsoft.com/office/drawing/2014/main" id="{B2E48C78-53BD-A323-0152-08B47E3BA06F}"/>
              </a:ext>
            </a:extLst>
          </p:cNvPr>
          <p:cNvGrpSpPr/>
          <p:nvPr/>
        </p:nvGrpSpPr>
        <p:grpSpPr>
          <a:xfrm>
            <a:off x="8767745" y="3557922"/>
            <a:ext cx="153786" cy="396606"/>
            <a:chOff x="2281844" y="4438996"/>
            <a:chExt cx="153786" cy="396606"/>
          </a:xfrm>
        </p:grpSpPr>
        <p:cxnSp>
          <p:nvCxnSpPr>
            <p:cNvPr id="73" name="Straight Connector 72">
              <a:extLst>
                <a:ext uri="{FF2B5EF4-FFF2-40B4-BE49-F238E27FC236}">
                  <a16:creationId xmlns:a16="http://schemas.microsoft.com/office/drawing/2014/main" id="{56FC3CAE-1A7D-B492-2A94-E43EC3126259}"/>
                </a:ext>
              </a:extLst>
            </p:cNvPr>
            <p:cNvCxnSpPr>
              <a:cxnSpLocks/>
            </p:cNvCxnSpPr>
            <p:nvPr/>
          </p:nvCxnSpPr>
          <p:spPr bwMode="auto">
            <a:xfrm>
              <a:off x="2281844" y="4451465"/>
              <a:ext cx="153786"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A48F29BE-7D30-6A0F-C479-ACC35157C15F}"/>
                </a:ext>
              </a:extLst>
            </p:cNvPr>
            <p:cNvCxnSpPr>
              <a:cxnSpLocks/>
            </p:cNvCxnSpPr>
            <p:nvPr/>
          </p:nvCxnSpPr>
          <p:spPr bwMode="auto">
            <a:xfrm>
              <a:off x="2358737" y="4438996"/>
              <a:ext cx="0" cy="396606"/>
            </a:xfrm>
            <a:prstGeom prst="line">
              <a:avLst/>
            </a:prstGeom>
            <a:noFill/>
            <a:ln w="28575" cap="flat" cmpd="sng" algn="ctr">
              <a:solidFill>
                <a:schemeClr val="bg1"/>
              </a:solidFill>
              <a:prstDash val="solid"/>
              <a:round/>
              <a:headEnd type="none" w="med" len="med"/>
              <a:tailEnd type="none" w="med" len="med"/>
            </a:ln>
            <a:effectLst/>
          </p:spPr>
        </p:cxnSp>
      </p:grpSp>
      <p:grpSp>
        <p:nvGrpSpPr>
          <p:cNvPr id="75" name="Group 74">
            <a:extLst>
              <a:ext uri="{FF2B5EF4-FFF2-40B4-BE49-F238E27FC236}">
                <a16:creationId xmlns:a16="http://schemas.microsoft.com/office/drawing/2014/main" id="{9A97FDB2-CC5D-FA55-2A75-BF70A3BE2190}"/>
              </a:ext>
            </a:extLst>
          </p:cNvPr>
          <p:cNvGrpSpPr/>
          <p:nvPr/>
        </p:nvGrpSpPr>
        <p:grpSpPr>
          <a:xfrm>
            <a:off x="9850740" y="3624089"/>
            <a:ext cx="153786" cy="404154"/>
            <a:chOff x="2281844" y="4438996"/>
            <a:chExt cx="153786" cy="404154"/>
          </a:xfrm>
        </p:grpSpPr>
        <p:cxnSp>
          <p:nvCxnSpPr>
            <p:cNvPr id="76" name="Straight Connector 75">
              <a:extLst>
                <a:ext uri="{FF2B5EF4-FFF2-40B4-BE49-F238E27FC236}">
                  <a16:creationId xmlns:a16="http://schemas.microsoft.com/office/drawing/2014/main" id="{3046B20C-888E-FA03-E334-0B4D04A93833}"/>
                </a:ext>
              </a:extLst>
            </p:cNvPr>
            <p:cNvCxnSpPr>
              <a:cxnSpLocks/>
            </p:cNvCxnSpPr>
            <p:nvPr/>
          </p:nvCxnSpPr>
          <p:spPr bwMode="auto">
            <a:xfrm>
              <a:off x="2281844" y="4451465"/>
              <a:ext cx="153786"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750FA2F8-5D74-D58B-A7CF-C3AD8928C1E6}"/>
                </a:ext>
              </a:extLst>
            </p:cNvPr>
            <p:cNvCxnSpPr>
              <a:cxnSpLocks/>
            </p:cNvCxnSpPr>
            <p:nvPr/>
          </p:nvCxnSpPr>
          <p:spPr bwMode="auto">
            <a:xfrm>
              <a:off x="2358737" y="4438996"/>
              <a:ext cx="0" cy="404154"/>
            </a:xfrm>
            <a:prstGeom prst="line">
              <a:avLst/>
            </a:prstGeom>
            <a:noFill/>
            <a:ln w="28575" cap="flat" cmpd="sng" algn="ctr">
              <a:solidFill>
                <a:schemeClr val="bg1"/>
              </a:solidFill>
              <a:prstDash val="solid"/>
              <a:round/>
              <a:headEnd type="none" w="med" len="med"/>
              <a:tailEnd type="none" w="med" len="med"/>
            </a:ln>
            <a:effectLst/>
          </p:spPr>
        </p:cxnSp>
      </p:grpSp>
      <p:grpSp>
        <p:nvGrpSpPr>
          <p:cNvPr id="78" name="Group 77">
            <a:extLst>
              <a:ext uri="{FF2B5EF4-FFF2-40B4-BE49-F238E27FC236}">
                <a16:creationId xmlns:a16="http://schemas.microsoft.com/office/drawing/2014/main" id="{21B7091D-D49F-DD21-496B-5B6E13D08C0C}"/>
              </a:ext>
            </a:extLst>
          </p:cNvPr>
          <p:cNvGrpSpPr/>
          <p:nvPr/>
        </p:nvGrpSpPr>
        <p:grpSpPr>
          <a:xfrm>
            <a:off x="10943839" y="3946882"/>
            <a:ext cx="153786" cy="383090"/>
            <a:chOff x="2281844" y="4438996"/>
            <a:chExt cx="153786" cy="383090"/>
          </a:xfrm>
        </p:grpSpPr>
        <p:cxnSp>
          <p:nvCxnSpPr>
            <p:cNvPr id="79" name="Straight Connector 78">
              <a:extLst>
                <a:ext uri="{FF2B5EF4-FFF2-40B4-BE49-F238E27FC236}">
                  <a16:creationId xmlns:a16="http://schemas.microsoft.com/office/drawing/2014/main" id="{C23FAB64-DC7E-F280-99B2-622A1F7A8C86}"/>
                </a:ext>
              </a:extLst>
            </p:cNvPr>
            <p:cNvCxnSpPr>
              <a:cxnSpLocks/>
            </p:cNvCxnSpPr>
            <p:nvPr/>
          </p:nvCxnSpPr>
          <p:spPr bwMode="auto">
            <a:xfrm>
              <a:off x="2281844" y="4451465"/>
              <a:ext cx="153786"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5A42DF6B-93B0-5CAA-81D8-B4AB562D23A5}"/>
                </a:ext>
              </a:extLst>
            </p:cNvPr>
            <p:cNvCxnSpPr>
              <a:cxnSpLocks/>
            </p:cNvCxnSpPr>
            <p:nvPr/>
          </p:nvCxnSpPr>
          <p:spPr bwMode="auto">
            <a:xfrm>
              <a:off x="2359034" y="4438996"/>
              <a:ext cx="0" cy="383090"/>
            </a:xfrm>
            <a:prstGeom prst="line">
              <a:avLst/>
            </a:prstGeom>
            <a:noFill/>
            <a:ln w="28575" cap="flat" cmpd="sng" algn="ctr">
              <a:solidFill>
                <a:schemeClr val="bg1"/>
              </a:solidFill>
              <a:prstDash val="solid"/>
              <a:round/>
              <a:headEnd type="none" w="med" len="med"/>
              <a:tailEnd type="none" w="med" len="med"/>
            </a:ln>
            <a:effectLst/>
          </p:spPr>
        </p:cxnSp>
      </p:grpSp>
      <p:sp>
        <p:nvSpPr>
          <p:cNvPr id="107" name="TextBox 106">
            <a:extLst>
              <a:ext uri="{FF2B5EF4-FFF2-40B4-BE49-F238E27FC236}">
                <a16:creationId xmlns:a16="http://schemas.microsoft.com/office/drawing/2014/main" id="{8C907B4A-D95E-1B5B-7D55-C13EE8C26C2E}"/>
              </a:ext>
            </a:extLst>
          </p:cNvPr>
          <p:cNvSpPr txBox="1"/>
          <p:nvPr/>
        </p:nvSpPr>
        <p:spPr bwMode="auto">
          <a:xfrm>
            <a:off x="7405174" y="3269541"/>
            <a:ext cx="69385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34</a:t>
            </a:r>
          </a:p>
        </p:txBody>
      </p:sp>
      <p:sp>
        <p:nvSpPr>
          <p:cNvPr id="108" name="TextBox 107">
            <a:extLst>
              <a:ext uri="{FF2B5EF4-FFF2-40B4-BE49-F238E27FC236}">
                <a16:creationId xmlns:a16="http://schemas.microsoft.com/office/drawing/2014/main" id="{5A807F02-1198-C85D-8714-1E1C6887DCA3}"/>
              </a:ext>
            </a:extLst>
          </p:cNvPr>
          <p:cNvSpPr txBox="1"/>
          <p:nvPr/>
        </p:nvSpPr>
        <p:spPr bwMode="auto">
          <a:xfrm>
            <a:off x="8498692" y="3230073"/>
            <a:ext cx="69385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109" name="TextBox 108">
            <a:extLst>
              <a:ext uri="{FF2B5EF4-FFF2-40B4-BE49-F238E27FC236}">
                <a16:creationId xmlns:a16="http://schemas.microsoft.com/office/drawing/2014/main" id="{F3F64411-2D45-3F6E-CD22-38B772322A22}"/>
              </a:ext>
            </a:extLst>
          </p:cNvPr>
          <p:cNvSpPr txBox="1"/>
          <p:nvPr/>
        </p:nvSpPr>
        <p:spPr bwMode="auto">
          <a:xfrm>
            <a:off x="9590165" y="3271810"/>
            <a:ext cx="69385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34</a:t>
            </a:r>
          </a:p>
        </p:txBody>
      </p:sp>
      <p:sp>
        <p:nvSpPr>
          <p:cNvPr id="110" name="TextBox 109">
            <a:extLst>
              <a:ext uri="{FF2B5EF4-FFF2-40B4-BE49-F238E27FC236}">
                <a16:creationId xmlns:a16="http://schemas.microsoft.com/office/drawing/2014/main" id="{97800303-172C-2614-341D-D8A2750D83BB}"/>
              </a:ext>
            </a:extLst>
          </p:cNvPr>
          <p:cNvSpPr txBox="1"/>
          <p:nvPr/>
        </p:nvSpPr>
        <p:spPr bwMode="auto">
          <a:xfrm>
            <a:off x="10676333" y="3622288"/>
            <a:ext cx="69385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81" name="Rectangle 80">
            <a:extLst>
              <a:ext uri="{FF2B5EF4-FFF2-40B4-BE49-F238E27FC236}">
                <a16:creationId xmlns:a16="http://schemas.microsoft.com/office/drawing/2014/main" id="{FDF3E3CF-0A44-3D8F-914D-B338AD471812}"/>
              </a:ext>
            </a:extLst>
          </p:cNvPr>
          <p:cNvSpPr/>
          <p:nvPr/>
        </p:nvSpPr>
        <p:spPr bwMode="auto">
          <a:xfrm>
            <a:off x="7394023" y="3904450"/>
            <a:ext cx="693853" cy="905369"/>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Rectangle 81">
            <a:extLst>
              <a:ext uri="{FF2B5EF4-FFF2-40B4-BE49-F238E27FC236}">
                <a16:creationId xmlns:a16="http://schemas.microsoft.com/office/drawing/2014/main" id="{C9B91FEF-C1CD-304D-D172-F59F29DC8702}"/>
              </a:ext>
            </a:extLst>
          </p:cNvPr>
          <p:cNvSpPr/>
          <p:nvPr/>
        </p:nvSpPr>
        <p:spPr bwMode="auto">
          <a:xfrm>
            <a:off x="8489892" y="3858149"/>
            <a:ext cx="693853" cy="94364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Rectangle 82">
            <a:extLst>
              <a:ext uri="{FF2B5EF4-FFF2-40B4-BE49-F238E27FC236}">
                <a16:creationId xmlns:a16="http://schemas.microsoft.com/office/drawing/2014/main" id="{808E4BE7-6D0B-8645-E4EB-29E867165BF8}"/>
              </a:ext>
            </a:extLst>
          </p:cNvPr>
          <p:cNvSpPr/>
          <p:nvPr/>
        </p:nvSpPr>
        <p:spPr bwMode="auto">
          <a:xfrm>
            <a:off x="9585761" y="3922509"/>
            <a:ext cx="693853" cy="8690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Rectangle 83">
            <a:extLst>
              <a:ext uri="{FF2B5EF4-FFF2-40B4-BE49-F238E27FC236}">
                <a16:creationId xmlns:a16="http://schemas.microsoft.com/office/drawing/2014/main" id="{393A234C-B53D-37B9-9D60-B632C7397186}"/>
              </a:ext>
            </a:extLst>
          </p:cNvPr>
          <p:cNvSpPr/>
          <p:nvPr/>
        </p:nvSpPr>
        <p:spPr bwMode="auto">
          <a:xfrm>
            <a:off x="10681630" y="4227856"/>
            <a:ext cx="693853" cy="55592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 name="Title 4">
            <a:extLst>
              <a:ext uri="{FF2B5EF4-FFF2-40B4-BE49-F238E27FC236}">
                <a16:creationId xmlns:a16="http://schemas.microsoft.com/office/drawing/2014/main" id="{31472F56-626D-22BE-E5C7-C755C1373832}"/>
              </a:ext>
            </a:extLst>
          </p:cNvPr>
          <p:cNvSpPr>
            <a:spLocks noGrp="1"/>
          </p:cNvSpPr>
          <p:nvPr>
            <p:ph type="title"/>
          </p:nvPr>
        </p:nvSpPr>
        <p:spPr/>
        <p:txBody>
          <a:bodyPr/>
          <a:lstStyle/>
          <a:p>
            <a:r>
              <a:rPr lang="en-US" err="1"/>
              <a:t>Survodutide</a:t>
            </a:r>
            <a:r>
              <a:rPr lang="en-US"/>
              <a:t> (Dual GLP-1/Glucagon RA) in MASH*</a:t>
            </a:r>
          </a:p>
        </p:txBody>
      </p:sp>
      <p:sp>
        <p:nvSpPr>
          <p:cNvPr id="6" name="Rectangle 5">
            <a:extLst>
              <a:ext uri="{FF2B5EF4-FFF2-40B4-BE49-F238E27FC236}">
                <a16:creationId xmlns:a16="http://schemas.microsoft.com/office/drawing/2014/main" id="{75FCD9BC-8C61-4DF2-A82C-2D18733131EB}"/>
              </a:ext>
            </a:extLst>
          </p:cNvPr>
          <p:cNvSpPr/>
          <p:nvPr/>
        </p:nvSpPr>
        <p:spPr>
          <a:xfrm>
            <a:off x="407629" y="6132715"/>
            <a:ext cx="3270319" cy="276999"/>
          </a:xfrm>
          <a:prstGeom prst="rect">
            <a:avLst/>
          </a:prstGeom>
        </p:spPr>
        <p:txBody>
          <a:bodyPr wrap="none">
            <a:spAutoFit/>
          </a:bodyPr>
          <a:lstStyle/>
          <a:p>
            <a:pPr marL="0" marR="0" lvl="0" indent="0" algn="l" defTabSz="65105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Osaka" charset="0"/>
                <a:cs typeface="Calibri" panose="020F0502020204030204" pitchFamily="34" charset="0"/>
              </a:rPr>
              <a:t>*Patients (N = 293) received treatment for 48 wk.</a:t>
            </a:r>
          </a:p>
        </p:txBody>
      </p:sp>
      <p:sp>
        <p:nvSpPr>
          <p:cNvPr id="12" name="TextBox 11">
            <a:extLst>
              <a:ext uri="{FF2B5EF4-FFF2-40B4-BE49-F238E27FC236}">
                <a16:creationId xmlns:a16="http://schemas.microsoft.com/office/drawing/2014/main" id="{388C17B7-C0D6-FB60-1795-4BA035FD1F65}"/>
              </a:ext>
            </a:extLst>
          </p:cNvPr>
          <p:cNvSpPr txBox="1"/>
          <p:nvPr/>
        </p:nvSpPr>
        <p:spPr>
          <a:xfrm>
            <a:off x="421805" y="6395955"/>
            <a:ext cx="4343774" cy="276999"/>
          </a:xfrm>
          <a:prstGeom prst="rect">
            <a:avLst/>
          </a:prstGeom>
          <a:noFill/>
        </p:spPr>
        <p:txBody>
          <a:bodyPr wrap="square">
            <a:spAutoFit/>
          </a:bodyPr>
          <a:lstStyle/>
          <a:p>
            <a:pPr marL="0" marR="0" lvl="0" indent="0" algn="l" defTabSz="65105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Osaka" charset="0"/>
                <a:cs typeface="Calibri" panose="020F0502020204030204" pitchFamily="34" charset="0"/>
              </a:rPr>
              <a:t>Sanyal. NEJM 2024;391:311.</a:t>
            </a:r>
          </a:p>
        </p:txBody>
      </p:sp>
      <p:sp>
        <p:nvSpPr>
          <p:cNvPr id="13" name="Rectangle 12">
            <a:extLst>
              <a:ext uri="{FF2B5EF4-FFF2-40B4-BE49-F238E27FC236}">
                <a16:creationId xmlns:a16="http://schemas.microsoft.com/office/drawing/2014/main" id="{F845333E-E4EA-302D-B4F6-32C955C09C7F}"/>
              </a:ext>
            </a:extLst>
          </p:cNvPr>
          <p:cNvSpPr/>
          <p:nvPr/>
        </p:nvSpPr>
        <p:spPr>
          <a:xfrm>
            <a:off x="1984917" y="5710810"/>
            <a:ext cx="8121455" cy="369332"/>
          </a:xfrm>
          <a:prstGeom prst="rect">
            <a:avLst/>
          </a:prstGeom>
          <a:noFill/>
          <a:ln w="28575">
            <a:solidFill>
              <a:schemeClr val="accent4"/>
            </a:solidFill>
          </a:ln>
        </p:spPr>
        <p:txBody>
          <a:bodyPr wrap="square">
            <a:spAutoFit/>
          </a:bodyPr>
          <a:lstStyle/>
          <a:p>
            <a:pPr marL="0" marR="0" lvl="0" indent="0" algn="l" defTabSz="651052"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bg1"/>
                </a:solidFill>
                <a:effectLst/>
                <a:uLnTx/>
                <a:uFillTx/>
                <a:latin typeface="Calibri" panose="020F0502020204030204" pitchFamily="34" charset="0"/>
                <a:ea typeface="Osaka" charset="0"/>
                <a:cs typeface="Calibri" panose="020F0502020204030204" pitchFamily="34" charset="0"/>
              </a:rPr>
              <a:t>↓ Mean body weight loss: -10% (2.4 mg), -13% (4.8 and 6 mg), and -1% (placebo) </a:t>
            </a:r>
          </a:p>
        </p:txBody>
      </p:sp>
      <p:sp>
        <p:nvSpPr>
          <p:cNvPr id="15" name="TextBox 14">
            <a:extLst>
              <a:ext uri="{FF2B5EF4-FFF2-40B4-BE49-F238E27FC236}">
                <a16:creationId xmlns:a16="http://schemas.microsoft.com/office/drawing/2014/main" id="{CAF8D909-7866-B5A7-D3F1-3A5DA817147A}"/>
              </a:ext>
            </a:extLst>
          </p:cNvPr>
          <p:cNvSpPr txBox="1"/>
          <p:nvPr/>
        </p:nvSpPr>
        <p:spPr>
          <a:xfrm>
            <a:off x="4295573" y="2302473"/>
            <a:ext cx="1155391" cy="369332"/>
          </a:xfrm>
          <a:prstGeom prst="rect">
            <a:avLst/>
          </a:prstGeom>
          <a:noFill/>
        </p:spPr>
        <p:txBody>
          <a:bodyPr wrap="square">
            <a:spAutoFit/>
          </a:bodyPr>
          <a:lstStyle/>
          <a:p>
            <a:pPr marL="0" marR="0" lvl="0" indent="0" algn="l" defTabSz="651052"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Calibri" panose="020F0502020204030204" pitchFamily="34" charset="0"/>
                <a:ea typeface="Osaka" charset="0"/>
                <a:cs typeface="Calibri" panose="020F0502020204030204" pitchFamily="34" charset="0"/>
              </a:rPr>
              <a:t>P </a:t>
            </a:r>
            <a:r>
              <a:rPr kumimoji="0" lang="en-US" sz="1800" b="0" i="0" u="none" strike="noStrike" kern="1200" cap="none" spc="0" normalizeH="0" baseline="0" noProof="0">
                <a:ln>
                  <a:noFill/>
                </a:ln>
                <a:solidFill>
                  <a:prstClr val="black"/>
                </a:solidFill>
                <a:effectLst/>
                <a:uLnTx/>
                <a:uFillTx/>
                <a:latin typeface="Calibri" panose="020F0502020204030204" pitchFamily="34" charset="0"/>
                <a:ea typeface="Osaka" charset="0"/>
                <a:cs typeface="Calibri" panose="020F0502020204030204" pitchFamily="34" charset="0"/>
              </a:rPr>
              <a:t>&lt;.001 </a:t>
            </a:r>
          </a:p>
        </p:txBody>
      </p:sp>
      <p:grpSp>
        <p:nvGrpSpPr>
          <p:cNvPr id="14" name="Group 13">
            <a:extLst>
              <a:ext uri="{FF2B5EF4-FFF2-40B4-BE49-F238E27FC236}">
                <a16:creationId xmlns:a16="http://schemas.microsoft.com/office/drawing/2014/main" id="{69397CC5-5D40-C7E5-B5F2-4CA3C5243F0D}"/>
              </a:ext>
            </a:extLst>
          </p:cNvPr>
          <p:cNvGrpSpPr/>
          <p:nvPr/>
        </p:nvGrpSpPr>
        <p:grpSpPr>
          <a:xfrm>
            <a:off x="2092795" y="3286088"/>
            <a:ext cx="153786" cy="393710"/>
            <a:chOff x="2281844" y="4438996"/>
            <a:chExt cx="153786" cy="393710"/>
          </a:xfrm>
        </p:grpSpPr>
        <p:cxnSp>
          <p:nvCxnSpPr>
            <p:cNvPr id="16" name="Straight Connector 15">
              <a:extLst>
                <a:ext uri="{FF2B5EF4-FFF2-40B4-BE49-F238E27FC236}">
                  <a16:creationId xmlns:a16="http://schemas.microsoft.com/office/drawing/2014/main" id="{A6C11437-B06E-D47D-C4B8-7B829C859C65}"/>
                </a:ext>
              </a:extLst>
            </p:cNvPr>
            <p:cNvCxnSpPr>
              <a:cxnSpLocks/>
            </p:cNvCxnSpPr>
            <p:nvPr/>
          </p:nvCxnSpPr>
          <p:spPr bwMode="auto">
            <a:xfrm>
              <a:off x="2281844" y="4451465"/>
              <a:ext cx="15378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9BF4CE6-C0B0-1B77-40B1-F6804F25A7AD}"/>
                </a:ext>
              </a:extLst>
            </p:cNvPr>
            <p:cNvCxnSpPr>
              <a:cxnSpLocks/>
            </p:cNvCxnSpPr>
            <p:nvPr/>
          </p:nvCxnSpPr>
          <p:spPr bwMode="auto">
            <a:xfrm>
              <a:off x="2358737" y="4438996"/>
              <a:ext cx="0" cy="393710"/>
            </a:xfrm>
            <a:prstGeom prst="line">
              <a:avLst/>
            </a:prstGeom>
            <a:noFill/>
            <a:ln w="28575" cap="flat" cmpd="sng" algn="ctr">
              <a:solidFill>
                <a:schemeClr val="bg1"/>
              </a:solidFill>
              <a:prstDash val="solid"/>
              <a:round/>
              <a:headEnd type="none" w="med" len="med"/>
              <a:tailEnd type="none" w="med" len="med"/>
            </a:ln>
            <a:effectLst/>
          </p:spPr>
        </p:cxnSp>
      </p:grpSp>
      <p:grpSp>
        <p:nvGrpSpPr>
          <p:cNvPr id="18" name="Group 17">
            <a:extLst>
              <a:ext uri="{FF2B5EF4-FFF2-40B4-BE49-F238E27FC236}">
                <a16:creationId xmlns:a16="http://schemas.microsoft.com/office/drawing/2014/main" id="{0EE0B6D0-8EFE-BFBA-BBBF-DAAD5D85DD21}"/>
              </a:ext>
            </a:extLst>
          </p:cNvPr>
          <p:cNvGrpSpPr/>
          <p:nvPr/>
        </p:nvGrpSpPr>
        <p:grpSpPr>
          <a:xfrm>
            <a:off x="3192326" y="2889482"/>
            <a:ext cx="153786" cy="396606"/>
            <a:chOff x="2281844" y="4438996"/>
            <a:chExt cx="153786" cy="396606"/>
          </a:xfrm>
        </p:grpSpPr>
        <p:cxnSp>
          <p:nvCxnSpPr>
            <p:cNvPr id="19" name="Straight Connector 18">
              <a:extLst>
                <a:ext uri="{FF2B5EF4-FFF2-40B4-BE49-F238E27FC236}">
                  <a16:creationId xmlns:a16="http://schemas.microsoft.com/office/drawing/2014/main" id="{05AF95AF-7193-64CC-6BCF-F325FB546363}"/>
                </a:ext>
              </a:extLst>
            </p:cNvPr>
            <p:cNvCxnSpPr>
              <a:cxnSpLocks/>
            </p:cNvCxnSpPr>
            <p:nvPr/>
          </p:nvCxnSpPr>
          <p:spPr bwMode="auto">
            <a:xfrm>
              <a:off x="2281844" y="4451465"/>
              <a:ext cx="15378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6705B781-2353-CB30-9384-7EC5AE6FAE2B}"/>
                </a:ext>
              </a:extLst>
            </p:cNvPr>
            <p:cNvCxnSpPr>
              <a:cxnSpLocks/>
            </p:cNvCxnSpPr>
            <p:nvPr/>
          </p:nvCxnSpPr>
          <p:spPr bwMode="auto">
            <a:xfrm>
              <a:off x="2358737" y="4438996"/>
              <a:ext cx="0" cy="396606"/>
            </a:xfrm>
            <a:prstGeom prst="line">
              <a:avLst/>
            </a:prstGeom>
            <a:noFill/>
            <a:ln w="28575" cap="flat" cmpd="sng" algn="ctr">
              <a:solidFill>
                <a:schemeClr val="bg1"/>
              </a:solidFill>
              <a:prstDash val="solid"/>
              <a:round/>
              <a:headEnd type="none" w="med" len="med"/>
              <a:tailEnd type="none" w="med" len="med"/>
            </a:ln>
            <a:effectLst/>
          </p:spPr>
        </p:cxnSp>
      </p:grpSp>
      <p:grpSp>
        <p:nvGrpSpPr>
          <p:cNvPr id="21" name="Group 20">
            <a:extLst>
              <a:ext uri="{FF2B5EF4-FFF2-40B4-BE49-F238E27FC236}">
                <a16:creationId xmlns:a16="http://schemas.microsoft.com/office/drawing/2014/main" id="{4DB6DF09-8CA7-76AF-AEFB-BE92DFA87B04}"/>
              </a:ext>
            </a:extLst>
          </p:cNvPr>
          <p:cNvGrpSpPr/>
          <p:nvPr/>
        </p:nvGrpSpPr>
        <p:grpSpPr>
          <a:xfrm>
            <a:off x="4275321" y="3377681"/>
            <a:ext cx="153786" cy="404154"/>
            <a:chOff x="2281844" y="4438996"/>
            <a:chExt cx="153786" cy="404154"/>
          </a:xfrm>
        </p:grpSpPr>
        <p:cxnSp>
          <p:nvCxnSpPr>
            <p:cNvPr id="22" name="Straight Connector 21">
              <a:extLst>
                <a:ext uri="{FF2B5EF4-FFF2-40B4-BE49-F238E27FC236}">
                  <a16:creationId xmlns:a16="http://schemas.microsoft.com/office/drawing/2014/main" id="{85752D04-5C27-DBF8-7DA4-975157987BBE}"/>
                </a:ext>
              </a:extLst>
            </p:cNvPr>
            <p:cNvCxnSpPr>
              <a:cxnSpLocks/>
            </p:cNvCxnSpPr>
            <p:nvPr/>
          </p:nvCxnSpPr>
          <p:spPr bwMode="auto">
            <a:xfrm>
              <a:off x="2281844" y="4451465"/>
              <a:ext cx="15378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8866C5B-0483-6F44-4EA6-4AB4B2DE6649}"/>
                </a:ext>
              </a:extLst>
            </p:cNvPr>
            <p:cNvCxnSpPr>
              <a:cxnSpLocks/>
            </p:cNvCxnSpPr>
            <p:nvPr/>
          </p:nvCxnSpPr>
          <p:spPr bwMode="auto">
            <a:xfrm>
              <a:off x="2358737" y="4438996"/>
              <a:ext cx="0" cy="404154"/>
            </a:xfrm>
            <a:prstGeom prst="line">
              <a:avLst/>
            </a:prstGeom>
            <a:noFill/>
            <a:ln w="28575" cap="flat" cmpd="sng" algn="ctr">
              <a:solidFill>
                <a:schemeClr val="bg1"/>
              </a:solidFill>
              <a:prstDash val="solid"/>
              <a:round/>
              <a:headEnd type="none" w="med" len="med"/>
              <a:tailEnd type="none" w="med" len="med"/>
            </a:ln>
            <a:effectLst/>
          </p:spPr>
        </p:cxnSp>
      </p:grpSp>
      <p:grpSp>
        <p:nvGrpSpPr>
          <p:cNvPr id="24" name="Group 23">
            <a:extLst>
              <a:ext uri="{FF2B5EF4-FFF2-40B4-BE49-F238E27FC236}">
                <a16:creationId xmlns:a16="http://schemas.microsoft.com/office/drawing/2014/main" id="{C9BA31C3-9BBB-B289-0F8C-5288790A6611}"/>
              </a:ext>
            </a:extLst>
          </p:cNvPr>
          <p:cNvGrpSpPr/>
          <p:nvPr/>
        </p:nvGrpSpPr>
        <p:grpSpPr>
          <a:xfrm>
            <a:off x="5368420" y="4192372"/>
            <a:ext cx="153786" cy="247259"/>
            <a:chOff x="2281844" y="4438996"/>
            <a:chExt cx="153786" cy="247259"/>
          </a:xfrm>
        </p:grpSpPr>
        <p:cxnSp>
          <p:nvCxnSpPr>
            <p:cNvPr id="25" name="Straight Connector 24">
              <a:extLst>
                <a:ext uri="{FF2B5EF4-FFF2-40B4-BE49-F238E27FC236}">
                  <a16:creationId xmlns:a16="http://schemas.microsoft.com/office/drawing/2014/main" id="{10A7A840-0494-AA1B-60D0-FD78EB1418E9}"/>
                </a:ext>
              </a:extLst>
            </p:cNvPr>
            <p:cNvCxnSpPr>
              <a:cxnSpLocks/>
            </p:cNvCxnSpPr>
            <p:nvPr/>
          </p:nvCxnSpPr>
          <p:spPr bwMode="auto">
            <a:xfrm>
              <a:off x="2281844" y="4451465"/>
              <a:ext cx="153786"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4050C69-F210-7A12-B756-DC28B0EDA5EF}"/>
                </a:ext>
              </a:extLst>
            </p:cNvPr>
            <p:cNvCxnSpPr>
              <a:cxnSpLocks/>
            </p:cNvCxnSpPr>
            <p:nvPr/>
          </p:nvCxnSpPr>
          <p:spPr bwMode="auto">
            <a:xfrm>
              <a:off x="2359034" y="4438996"/>
              <a:ext cx="0" cy="247259"/>
            </a:xfrm>
            <a:prstGeom prst="line">
              <a:avLst/>
            </a:prstGeom>
            <a:noFill/>
            <a:ln w="28575" cap="flat" cmpd="sng" algn="ctr">
              <a:solidFill>
                <a:schemeClr val="bg1"/>
              </a:solidFill>
              <a:prstDash val="solid"/>
              <a:round/>
              <a:headEnd type="none" w="med" len="med"/>
              <a:tailEnd type="none" w="med" len="med"/>
            </a:ln>
            <a:effectLst/>
          </p:spPr>
        </p:cxnSp>
      </p:grpSp>
      <p:sp>
        <p:nvSpPr>
          <p:cNvPr id="27" name="Rectangle 26">
            <a:extLst>
              <a:ext uri="{FF2B5EF4-FFF2-40B4-BE49-F238E27FC236}">
                <a16:creationId xmlns:a16="http://schemas.microsoft.com/office/drawing/2014/main" id="{E9BEBF32-440D-6FC1-49FD-BA16547717D6}"/>
              </a:ext>
            </a:extLst>
          </p:cNvPr>
          <p:cNvSpPr/>
          <p:nvPr/>
        </p:nvSpPr>
        <p:spPr bwMode="auto">
          <a:xfrm>
            <a:off x="1818604" y="3591048"/>
            <a:ext cx="693853" cy="1202649"/>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E4290785-9983-9891-F48D-12BE185F80A5}"/>
              </a:ext>
            </a:extLst>
          </p:cNvPr>
          <p:cNvSpPr/>
          <p:nvPr/>
        </p:nvSpPr>
        <p:spPr bwMode="auto">
          <a:xfrm>
            <a:off x="2914473" y="3180714"/>
            <a:ext cx="693853" cy="161081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Rectangle 28">
            <a:extLst>
              <a:ext uri="{FF2B5EF4-FFF2-40B4-BE49-F238E27FC236}">
                <a16:creationId xmlns:a16="http://schemas.microsoft.com/office/drawing/2014/main" id="{3D6B8020-3C41-C5B6-0D99-99980EB620DD}"/>
              </a:ext>
            </a:extLst>
          </p:cNvPr>
          <p:cNvSpPr/>
          <p:nvPr/>
        </p:nvSpPr>
        <p:spPr bwMode="auto">
          <a:xfrm>
            <a:off x="4010342" y="3675716"/>
            <a:ext cx="693853" cy="11260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1" name="Straight Connector 30">
            <a:extLst>
              <a:ext uri="{FF2B5EF4-FFF2-40B4-BE49-F238E27FC236}">
                <a16:creationId xmlns:a16="http://schemas.microsoft.com/office/drawing/2014/main" id="{39523560-244A-E52C-CEBE-878DB0A9D56F}"/>
              </a:ext>
            </a:extLst>
          </p:cNvPr>
          <p:cNvCxnSpPr>
            <a:cxnSpLocks/>
          </p:cNvCxnSpPr>
          <p:nvPr/>
        </p:nvCxnSpPr>
        <p:spPr bwMode="auto">
          <a:xfrm>
            <a:off x="1546709" y="2202976"/>
            <a:ext cx="0" cy="259080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AC98CF7-4203-718B-F261-5DFF135FD603}"/>
              </a:ext>
            </a:extLst>
          </p:cNvPr>
          <p:cNvCxnSpPr>
            <a:cxnSpLocks/>
          </p:cNvCxnSpPr>
          <p:nvPr/>
        </p:nvCxnSpPr>
        <p:spPr bwMode="auto">
          <a:xfrm>
            <a:off x="1546709" y="4801797"/>
            <a:ext cx="4405709"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B00A863-51D1-A500-7EE0-94126332ED20}"/>
              </a:ext>
            </a:extLst>
          </p:cNvPr>
          <p:cNvCxnSpPr>
            <a:cxnSpLocks/>
          </p:cNvCxnSpPr>
          <p:nvPr/>
        </p:nvCxnSpPr>
        <p:spPr bwMode="auto">
          <a:xfrm flipH="1">
            <a:off x="1482540" y="22109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52C203A-92DF-B35F-2857-878ADF7C0840}"/>
              </a:ext>
            </a:extLst>
          </p:cNvPr>
          <p:cNvCxnSpPr>
            <a:cxnSpLocks/>
          </p:cNvCxnSpPr>
          <p:nvPr/>
        </p:nvCxnSpPr>
        <p:spPr bwMode="auto">
          <a:xfrm flipH="1">
            <a:off x="1482540" y="27291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2D358152-8C53-CF89-351C-B7BF51FC2882}"/>
              </a:ext>
            </a:extLst>
          </p:cNvPr>
          <p:cNvCxnSpPr>
            <a:cxnSpLocks/>
          </p:cNvCxnSpPr>
          <p:nvPr/>
        </p:nvCxnSpPr>
        <p:spPr bwMode="auto">
          <a:xfrm flipH="1">
            <a:off x="1482540" y="32473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CBB42F0-BDCF-BEA4-D439-504BF7396767}"/>
              </a:ext>
            </a:extLst>
          </p:cNvPr>
          <p:cNvCxnSpPr>
            <a:cxnSpLocks/>
          </p:cNvCxnSpPr>
          <p:nvPr/>
        </p:nvCxnSpPr>
        <p:spPr bwMode="auto">
          <a:xfrm flipH="1">
            <a:off x="1482540" y="376547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CCBAD02-E003-5939-0F77-A478DB51E204}"/>
              </a:ext>
            </a:extLst>
          </p:cNvPr>
          <p:cNvCxnSpPr>
            <a:cxnSpLocks/>
          </p:cNvCxnSpPr>
          <p:nvPr/>
        </p:nvCxnSpPr>
        <p:spPr bwMode="auto">
          <a:xfrm flipH="1">
            <a:off x="1482540" y="42836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1FCF687-2285-EC21-0517-7F6CA0306D28}"/>
              </a:ext>
            </a:extLst>
          </p:cNvPr>
          <p:cNvCxnSpPr>
            <a:cxnSpLocks/>
          </p:cNvCxnSpPr>
          <p:nvPr/>
        </p:nvCxnSpPr>
        <p:spPr bwMode="auto">
          <a:xfrm flipH="1">
            <a:off x="1482540" y="48017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EBD9034-76AA-79BA-B930-779F7EB75E86}"/>
              </a:ext>
            </a:extLst>
          </p:cNvPr>
          <p:cNvCxnSpPr>
            <a:cxnSpLocks/>
          </p:cNvCxnSpPr>
          <p:nvPr/>
        </p:nvCxnSpPr>
        <p:spPr bwMode="auto">
          <a:xfrm>
            <a:off x="1546709" y="47937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AB42B1FC-84FE-66D1-9CDF-B09AAA4F6198}"/>
              </a:ext>
            </a:extLst>
          </p:cNvPr>
          <p:cNvCxnSpPr>
            <a:cxnSpLocks/>
          </p:cNvCxnSpPr>
          <p:nvPr/>
        </p:nvCxnSpPr>
        <p:spPr bwMode="auto">
          <a:xfrm>
            <a:off x="2791692" y="47937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9314C47A-17A7-8560-2B93-668F2876E2CB}"/>
              </a:ext>
            </a:extLst>
          </p:cNvPr>
          <p:cNvCxnSpPr>
            <a:cxnSpLocks/>
          </p:cNvCxnSpPr>
          <p:nvPr/>
        </p:nvCxnSpPr>
        <p:spPr bwMode="auto">
          <a:xfrm>
            <a:off x="3848172" y="47937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7620F7B-A4C0-38A9-5F0B-98CD3D726B3B}"/>
              </a:ext>
            </a:extLst>
          </p:cNvPr>
          <p:cNvCxnSpPr>
            <a:cxnSpLocks/>
          </p:cNvCxnSpPr>
          <p:nvPr/>
        </p:nvCxnSpPr>
        <p:spPr bwMode="auto">
          <a:xfrm>
            <a:off x="4904652" y="47937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E1D3FB34-7CED-7B5F-7F90-1B9A661CB6C6}"/>
              </a:ext>
            </a:extLst>
          </p:cNvPr>
          <p:cNvCxnSpPr>
            <a:cxnSpLocks/>
          </p:cNvCxnSpPr>
          <p:nvPr/>
        </p:nvCxnSpPr>
        <p:spPr bwMode="auto">
          <a:xfrm>
            <a:off x="5961132" y="4793776"/>
            <a:ext cx="0" cy="64008"/>
          </a:xfrm>
          <a:prstGeom prst="line">
            <a:avLst/>
          </a:prstGeom>
          <a:noFill/>
          <a:ln w="28575" cap="flat" cmpd="sng" algn="ctr">
            <a:solidFill>
              <a:schemeClr val="bg1"/>
            </a:solidFill>
            <a:prstDash val="solid"/>
            <a:round/>
            <a:headEnd type="none" w="med" len="med"/>
            <a:tailEnd type="none" w="med" len="med"/>
          </a:ln>
          <a:effectLst/>
        </p:spPr>
      </p:cxnSp>
      <p:sp>
        <p:nvSpPr>
          <p:cNvPr id="44" name="TextBox 43">
            <a:extLst>
              <a:ext uri="{FF2B5EF4-FFF2-40B4-BE49-F238E27FC236}">
                <a16:creationId xmlns:a16="http://schemas.microsoft.com/office/drawing/2014/main" id="{F6B30003-B26E-1673-F896-AA5F97F773DB}"/>
              </a:ext>
            </a:extLst>
          </p:cNvPr>
          <p:cNvSpPr txBox="1"/>
          <p:nvPr/>
        </p:nvSpPr>
        <p:spPr bwMode="auto">
          <a:xfrm>
            <a:off x="962111" y="2026332"/>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5" name="TextBox 44">
            <a:extLst>
              <a:ext uri="{FF2B5EF4-FFF2-40B4-BE49-F238E27FC236}">
                <a16:creationId xmlns:a16="http://schemas.microsoft.com/office/drawing/2014/main" id="{93DC03FD-B248-AE10-0F31-487D8F355C31}"/>
              </a:ext>
            </a:extLst>
          </p:cNvPr>
          <p:cNvSpPr txBox="1"/>
          <p:nvPr/>
        </p:nvSpPr>
        <p:spPr bwMode="auto">
          <a:xfrm>
            <a:off x="962111" y="2542888"/>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6" name="TextBox 45">
            <a:extLst>
              <a:ext uri="{FF2B5EF4-FFF2-40B4-BE49-F238E27FC236}">
                <a16:creationId xmlns:a16="http://schemas.microsoft.com/office/drawing/2014/main" id="{18709D8B-D891-8D58-E383-BBFD565FB442}"/>
              </a:ext>
            </a:extLst>
          </p:cNvPr>
          <p:cNvSpPr txBox="1"/>
          <p:nvPr/>
        </p:nvSpPr>
        <p:spPr bwMode="auto">
          <a:xfrm>
            <a:off x="962111" y="3059444"/>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7" name="TextBox 46">
            <a:extLst>
              <a:ext uri="{FF2B5EF4-FFF2-40B4-BE49-F238E27FC236}">
                <a16:creationId xmlns:a16="http://schemas.microsoft.com/office/drawing/2014/main" id="{2369B20C-5CFE-11CD-0BC9-2EC59D4398B8}"/>
              </a:ext>
            </a:extLst>
          </p:cNvPr>
          <p:cNvSpPr txBox="1"/>
          <p:nvPr/>
        </p:nvSpPr>
        <p:spPr bwMode="auto">
          <a:xfrm>
            <a:off x="962111" y="3576000"/>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8" name="TextBox 47">
            <a:extLst>
              <a:ext uri="{FF2B5EF4-FFF2-40B4-BE49-F238E27FC236}">
                <a16:creationId xmlns:a16="http://schemas.microsoft.com/office/drawing/2014/main" id="{EF8593BB-F995-EA88-91E0-5DEE5CAE99F9}"/>
              </a:ext>
            </a:extLst>
          </p:cNvPr>
          <p:cNvSpPr txBox="1"/>
          <p:nvPr/>
        </p:nvSpPr>
        <p:spPr bwMode="auto">
          <a:xfrm>
            <a:off x="962111" y="4092556"/>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9" name="TextBox 48">
            <a:extLst>
              <a:ext uri="{FF2B5EF4-FFF2-40B4-BE49-F238E27FC236}">
                <a16:creationId xmlns:a16="http://schemas.microsoft.com/office/drawing/2014/main" id="{C922CD78-65B2-452A-61D2-D0B00CDB6883}"/>
              </a:ext>
            </a:extLst>
          </p:cNvPr>
          <p:cNvSpPr txBox="1"/>
          <p:nvPr/>
        </p:nvSpPr>
        <p:spPr bwMode="auto">
          <a:xfrm>
            <a:off x="962111" y="4609110"/>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0" name="TextBox 49">
            <a:extLst>
              <a:ext uri="{FF2B5EF4-FFF2-40B4-BE49-F238E27FC236}">
                <a16:creationId xmlns:a16="http://schemas.microsoft.com/office/drawing/2014/main" id="{9FCEBFC6-B0FF-E316-597F-A53B26C98FC2}"/>
              </a:ext>
            </a:extLst>
          </p:cNvPr>
          <p:cNvSpPr txBox="1"/>
          <p:nvPr/>
        </p:nvSpPr>
        <p:spPr bwMode="auto">
          <a:xfrm rot="16200000">
            <a:off x="-731137" y="3326118"/>
            <a:ext cx="31380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Participants (%)</a:t>
            </a:r>
          </a:p>
        </p:txBody>
      </p:sp>
      <p:sp>
        <p:nvSpPr>
          <p:cNvPr id="51" name="TextBox 50">
            <a:extLst>
              <a:ext uri="{FF2B5EF4-FFF2-40B4-BE49-F238E27FC236}">
                <a16:creationId xmlns:a16="http://schemas.microsoft.com/office/drawing/2014/main" id="{11743B0D-1D28-0188-DE93-9167692DBF0E}"/>
              </a:ext>
            </a:extLst>
          </p:cNvPr>
          <p:cNvSpPr txBox="1"/>
          <p:nvPr/>
        </p:nvSpPr>
        <p:spPr bwMode="auto">
          <a:xfrm>
            <a:off x="1533148" y="1541511"/>
            <a:ext cx="442798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MASH Improvement With No</a:t>
            </a:r>
            <a:b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Fibrosis Worsening</a:t>
            </a:r>
          </a:p>
        </p:txBody>
      </p:sp>
      <p:sp>
        <p:nvSpPr>
          <p:cNvPr id="52" name="TextBox 51">
            <a:extLst>
              <a:ext uri="{FF2B5EF4-FFF2-40B4-BE49-F238E27FC236}">
                <a16:creationId xmlns:a16="http://schemas.microsoft.com/office/drawing/2014/main" id="{1239F4C2-72C4-17D2-0959-3BEC72FA2DE1}"/>
              </a:ext>
            </a:extLst>
          </p:cNvPr>
          <p:cNvSpPr txBox="1"/>
          <p:nvPr/>
        </p:nvSpPr>
        <p:spPr bwMode="auto">
          <a:xfrm>
            <a:off x="1503131" y="4842207"/>
            <a:ext cx="133050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Survodutide 2.4 mg</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73)</a:t>
            </a:r>
          </a:p>
        </p:txBody>
      </p:sp>
      <p:sp>
        <p:nvSpPr>
          <p:cNvPr id="56" name="TextBox 55">
            <a:extLst>
              <a:ext uri="{FF2B5EF4-FFF2-40B4-BE49-F238E27FC236}">
                <a16:creationId xmlns:a16="http://schemas.microsoft.com/office/drawing/2014/main" id="{B7559026-FBBB-9859-9C9F-8248D9453F7E}"/>
              </a:ext>
            </a:extLst>
          </p:cNvPr>
          <p:cNvSpPr txBox="1"/>
          <p:nvPr/>
        </p:nvSpPr>
        <p:spPr bwMode="auto">
          <a:xfrm>
            <a:off x="1829755" y="2990307"/>
            <a:ext cx="69385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47</a:t>
            </a:r>
          </a:p>
        </p:txBody>
      </p:sp>
      <p:sp>
        <p:nvSpPr>
          <p:cNvPr id="57" name="TextBox 56">
            <a:extLst>
              <a:ext uri="{FF2B5EF4-FFF2-40B4-BE49-F238E27FC236}">
                <a16:creationId xmlns:a16="http://schemas.microsoft.com/office/drawing/2014/main" id="{B5D2D20E-3779-19A6-B165-576C91637056}"/>
              </a:ext>
            </a:extLst>
          </p:cNvPr>
          <p:cNvSpPr txBox="1"/>
          <p:nvPr/>
        </p:nvSpPr>
        <p:spPr bwMode="auto">
          <a:xfrm>
            <a:off x="2923273" y="2611665"/>
            <a:ext cx="69385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62</a:t>
            </a:r>
          </a:p>
        </p:txBody>
      </p:sp>
      <p:sp>
        <p:nvSpPr>
          <p:cNvPr id="58" name="TextBox 57">
            <a:extLst>
              <a:ext uri="{FF2B5EF4-FFF2-40B4-BE49-F238E27FC236}">
                <a16:creationId xmlns:a16="http://schemas.microsoft.com/office/drawing/2014/main" id="{BB473CB3-2FE6-E366-D358-AFC2560C374A}"/>
              </a:ext>
            </a:extLst>
          </p:cNvPr>
          <p:cNvSpPr txBox="1"/>
          <p:nvPr/>
        </p:nvSpPr>
        <p:spPr bwMode="auto">
          <a:xfrm>
            <a:off x="4014746" y="3103833"/>
            <a:ext cx="69385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43</a:t>
            </a:r>
          </a:p>
        </p:txBody>
      </p:sp>
      <p:sp>
        <p:nvSpPr>
          <p:cNvPr id="59" name="TextBox 58">
            <a:extLst>
              <a:ext uri="{FF2B5EF4-FFF2-40B4-BE49-F238E27FC236}">
                <a16:creationId xmlns:a16="http://schemas.microsoft.com/office/drawing/2014/main" id="{0C26986D-73C2-69E6-FBEE-44D3E856A790}"/>
              </a:ext>
            </a:extLst>
          </p:cNvPr>
          <p:cNvSpPr txBox="1"/>
          <p:nvPr/>
        </p:nvSpPr>
        <p:spPr bwMode="auto">
          <a:xfrm>
            <a:off x="5100914" y="3904450"/>
            <a:ext cx="69385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61" name="TextBox 60">
            <a:extLst>
              <a:ext uri="{FF2B5EF4-FFF2-40B4-BE49-F238E27FC236}">
                <a16:creationId xmlns:a16="http://schemas.microsoft.com/office/drawing/2014/main" id="{3B294442-F47C-0645-B2F1-65598AD95EF1}"/>
              </a:ext>
            </a:extLst>
          </p:cNvPr>
          <p:cNvSpPr txBox="1"/>
          <p:nvPr/>
        </p:nvSpPr>
        <p:spPr bwMode="auto">
          <a:xfrm>
            <a:off x="2607360" y="4842207"/>
            <a:ext cx="133050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Survodutide 4.8 mg</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72)</a:t>
            </a:r>
          </a:p>
        </p:txBody>
      </p:sp>
      <p:sp>
        <p:nvSpPr>
          <p:cNvPr id="62" name="TextBox 61">
            <a:extLst>
              <a:ext uri="{FF2B5EF4-FFF2-40B4-BE49-F238E27FC236}">
                <a16:creationId xmlns:a16="http://schemas.microsoft.com/office/drawing/2014/main" id="{26778BB8-E61C-5E61-752F-99DABD17A4DC}"/>
              </a:ext>
            </a:extLst>
          </p:cNvPr>
          <p:cNvSpPr txBox="1"/>
          <p:nvPr/>
        </p:nvSpPr>
        <p:spPr bwMode="auto">
          <a:xfrm>
            <a:off x="3711589" y="4842207"/>
            <a:ext cx="133050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Survodutide 6.0 mg</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74)</a:t>
            </a:r>
          </a:p>
        </p:txBody>
      </p:sp>
      <p:sp>
        <p:nvSpPr>
          <p:cNvPr id="63" name="TextBox 62">
            <a:extLst>
              <a:ext uri="{FF2B5EF4-FFF2-40B4-BE49-F238E27FC236}">
                <a16:creationId xmlns:a16="http://schemas.microsoft.com/office/drawing/2014/main" id="{F93B3C00-44EA-5F70-CE1C-BB3C2186E773}"/>
              </a:ext>
            </a:extLst>
          </p:cNvPr>
          <p:cNvSpPr txBox="1"/>
          <p:nvPr/>
        </p:nvSpPr>
        <p:spPr bwMode="auto">
          <a:xfrm>
            <a:off x="4815818" y="4842207"/>
            <a:ext cx="1330506"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Placebo</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74)</a:t>
            </a:r>
          </a:p>
        </p:txBody>
      </p:sp>
      <p:cxnSp>
        <p:nvCxnSpPr>
          <p:cNvPr id="85" name="Straight Connector 84">
            <a:extLst>
              <a:ext uri="{FF2B5EF4-FFF2-40B4-BE49-F238E27FC236}">
                <a16:creationId xmlns:a16="http://schemas.microsoft.com/office/drawing/2014/main" id="{0A11419F-C630-F098-2C4C-B0833821D659}"/>
              </a:ext>
            </a:extLst>
          </p:cNvPr>
          <p:cNvCxnSpPr>
            <a:cxnSpLocks/>
          </p:cNvCxnSpPr>
          <p:nvPr/>
        </p:nvCxnSpPr>
        <p:spPr bwMode="auto">
          <a:xfrm>
            <a:off x="7122128" y="2202976"/>
            <a:ext cx="0" cy="259080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292A1653-9FC6-B004-3F6E-FA6A9A1B6665}"/>
              </a:ext>
            </a:extLst>
          </p:cNvPr>
          <p:cNvCxnSpPr>
            <a:cxnSpLocks/>
          </p:cNvCxnSpPr>
          <p:nvPr/>
        </p:nvCxnSpPr>
        <p:spPr bwMode="auto">
          <a:xfrm>
            <a:off x="7122128" y="4801797"/>
            <a:ext cx="4405709"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033BEE89-886C-FCCB-723D-C60338DBA867}"/>
              </a:ext>
            </a:extLst>
          </p:cNvPr>
          <p:cNvCxnSpPr>
            <a:cxnSpLocks/>
          </p:cNvCxnSpPr>
          <p:nvPr/>
        </p:nvCxnSpPr>
        <p:spPr bwMode="auto">
          <a:xfrm flipH="1">
            <a:off x="7057959" y="22109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9C94DD69-3088-F21A-E134-3991BBBC361E}"/>
              </a:ext>
            </a:extLst>
          </p:cNvPr>
          <p:cNvCxnSpPr>
            <a:cxnSpLocks/>
          </p:cNvCxnSpPr>
          <p:nvPr/>
        </p:nvCxnSpPr>
        <p:spPr bwMode="auto">
          <a:xfrm flipH="1">
            <a:off x="7057959" y="27291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FDB33651-A7C4-2D87-2F1D-FE9CC572A179}"/>
              </a:ext>
            </a:extLst>
          </p:cNvPr>
          <p:cNvCxnSpPr>
            <a:cxnSpLocks/>
          </p:cNvCxnSpPr>
          <p:nvPr/>
        </p:nvCxnSpPr>
        <p:spPr bwMode="auto">
          <a:xfrm flipH="1">
            <a:off x="7057959" y="32473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F72DDA74-A326-AD45-F52A-78E9F202C83C}"/>
              </a:ext>
            </a:extLst>
          </p:cNvPr>
          <p:cNvCxnSpPr>
            <a:cxnSpLocks/>
          </p:cNvCxnSpPr>
          <p:nvPr/>
        </p:nvCxnSpPr>
        <p:spPr bwMode="auto">
          <a:xfrm flipH="1">
            <a:off x="7057959" y="376547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A96E620B-B9ED-CA75-C372-9849C869CFCD}"/>
              </a:ext>
            </a:extLst>
          </p:cNvPr>
          <p:cNvCxnSpPr>
            <a:cxnSpLocks/>
          </p:cNvCxnSpPr>
          <p:nvPr/>
        </p:nvCxnSpPr>
        <p:spPr bwMode="auto">
          <a:xfrm flipH="1">
            <a:off x="7057959" y="42836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7A2EBDE8-1A6F-A62E-5242-99BE5EBD368C}"/>
              </a:ext>
            </a:extLst>
          </p:cNvPr>
          <p:cNvCxnSpPr>
            <a:cxnSpLocks/>
          </p:cNvCxnSpPr>
          <p:nvPr/>
        </p:nvCxnSpPr>
        <p:spPr bwMode="auto">
          <a:xfrm flipH="1">
            <a:off x="7057959" y="48017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FA2CC3AA-5AD2-8971-7C52-80F8254D5975}"/>
              </a:ext>
            </a:extLst>
          </p:cNvPr>
          <p:cNvCxnSpPr>
            <a:cxnSpLocks/>
          </p:cNvCxnSpPr>
          <p:nvPr/>
        </p:nvCxnSpPr>
        <p:spPr bwMode="auto">
          <a:xfrm>
            <a:off x="7122128" y="47937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30360C44-7E20-A997-8735-F0924F579E93}"/>
              </a:ext>
            </a:extLst>
          </p:cNvPr>
          <p:cNvCxnSpPr>
            <a:cxnSpLocks/>
          </p:cNvCxnSpPr>
          <p:nvPr/>
        </p:nvCxnSpPr>
        <p:spPr bwMode="auto">
          <a:xfrm>
            <a:off x="8367111" y="47937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B6F4060F-4D99-988B-08B7-7A05FD876E8D}"/>
              </a:ext>
            </a:extLst>
          </p:cNvPr>
          <p:cNvCxnSpPr>
            <a:cxnSpLocks/>
          </p:cNvCxnSpPr>
          <p:nvPr/>
        </p:nvCxnSpPr>
        <p:spPr bwMode="auto">
          <a:xfrm>
            <a:off x="9423591" y="47937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718E663C-50E7-1DB7-A4C1-844837A583E8}"/>
              </a:ext>
            </a:extLst>
          </p:cNvPr>
          <p:cNvCxnSpPr>
            <a:cxnSpLocks/>
          </p:cNvCxnSpPr>
          <p:nvPr/>
        </p:nvCxnSpPr>
        <p:spPr bwMode="auto">
          <a:xfrm>
            <a:off x="10480071" y="47937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1504C394-A8EB-6F4F-E360-AD329C012030}"/>
              </a:ext>
            </a:extLst>
          </p:cNvPr>
          <p:cNvCxnSpPr>
            <a:cxnSpLocks/>
          </p:cNvCxnSpPr>
          <p:nvPr/>
        </p:nvCxnSpPr>
        <p:spPr bwMode="auto">
          <a:xfrm>
            <a:off x="11536551" y="4793776"/>
            <a:ext cx="0" cy="64008"/>
          </a:xfrm>
          <a:prstGeom prst="line">
            <a:avLst/>
          </a:prstGeom>
          <a:noFill/>
          <a:ln w="28575" cap="flat" cmpd="sng" algn="ctr">
            <a:solidFill>
              <a:schemeClr val="bg1"/>
            </a:solidFill>
            <a:prstDash val="solid"/>
            <a:round/>
            <a:headEnd type="none" w="med" len="med"/>
            <a:tailEnd type="none" w="med" len="med"/>
          </a:ln>
          <a:effectLst/>
        </p:spPr>
      </p:cxnSp>
      <p:sp>
        <p:nvSpPr>
          <p:cNvPr id="98" name="TextBox 97">
            <a:extLst>
              <a:ext uri="{FF2B5EF4-FFF2-40B4-BE49-F238E27FC236}">
                <a16:creationId xmlns:a16="http://schemas.microsoft.com/office/drawing/2014/main" id="{DD448D40-984D-2FB8-8917-CDA846CD9C4B}"/>
              </a:ext>
            </a:extLst>
          </p:cNvPr>
          <p:cNvSpPr txBox="1"/>
          <p:nvPr/>
        </p:nvSpPr>
        <p:spPr bwMode="auto">
          <a:xfrm>
            <a:off x="6537530" y="2026332"/>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99" name="TextBox 98">
            <a:extLst>
              <a:ext uri="{FF2B5EF4-FFF2-40B4-BE49-F238E27FC236}">
                <a16:creationId xmlns:a16="http://schemas.microsoft.com/office/drawing/2014/main" id="{5B84396F-194E-88ED-6690-07F0DC0AF066}"/>
              </a:ext>
            </a:extLst>
          </p:cNvPr>
          <p:cNvSpPr txBox="1"/>
          <p:nvPr/>
        </p:nvSpPr>
        <p:spPr bwMode="auto">
          <a:xfrm>
            <a:off x="6537530" y="2542888"/>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00" name="TextBox 99">
            <a:extLst>
              <a:ext uri="{FF2B5EF4-FFF2-40B4-BE49-F238E27FC236}">
                <a16:creationId xmlns:a16="http://schemas.microsoft.com/office/drawing/2014/main" id="{0E68C1BB-6A63-A8B0-A506-063EB98178D3}"/>
              </a:ext>
            </a:extLst>
          </p:cNvPr>
          <p:cNvSpPr txBox="1"/>
          <p:nvPr/>
        </p:nvSpPr>
        <p:spPr bwMode="auto">
          <a:xfrm>
            <a:off x="6537530" y="3059444"/>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01" name="TextBox 100">
            <a:extLst>
              <a:ext uri="{FF2B5EF4-FFF2-40B4-BE49-F238E27FC236}">
                <a16:creationId xmlns:a16="http://schemas.microsoft.com/office/drawing/2014/main" id="{A9B57117-5375-8AA2-0039-DB0C9A45B525}"/>
              </a:ext>
            </a:extLst>
          </p:cNvPr>
          <p:cNvSpPr txBox="1"/>
          <p:nvPr/>
        </p:nvSpPr>
        <p:spPr bwMode="auto">
          <a:xfrm>
            <a:off x="6537530" y="3576000"/>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02" name="TextBox 101">
            <a:extLst>
              <a:ext uri="{FF2B5EF4-FFF2-40B4-BE49-F238E27FC236}">
                <a16:creationId xmlns:a16="http://schemas.microsoft.com/office/drawing/2014/main" id="{1A27D987-3A03-D3FA-97A5-B5ACF3263F14}"/>
              </a:ext>
            </a:extLst>
          </p:cNvPr>
          <p:cNvSpPr txBox="1"/>
          <p:nvPr/>
        </p:nvSpPr>
        <p:spPr bwMode="auto">
          <a:xfrm>
            <a:off x="6537530" y="4092556"/>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03" name="TextBox 102">
            <a:extLst>
              <a:ext uri="{FF2B5EF4-FFF2-40B4-BE49-F238E27FC236}">
                <a16:creationId xmlns:a16="http://schemas.microsoft.com/office/drawing/2014/main" id="{A7BDC401-60AF-D3A3-2601-54E7BE3B41CF}"/>
              </a:ext>
            </a:extLst>
          </p:cNvPr>
          <p:cNvSpPr txBox="1"/>
          <p:nvPr/>
        </p:nvSpPr>
        <p:spPr bwMode="auto">
          <a:xfrm>
            <a:off x="6537530" y="4609110"/>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4" name="TextBox 103">
            <a:extLst>
              <a:ext uri="{FF2B5EF4-FFF2-40B4-BE49-F238E27FC236}">
                <a16:creationId xmlns:a16="http://schemas.microsoft.com/office/drawing/2014/main" id="{0BD7FC11-6DFC-9F8D-7525-1AF0D88BF08E}"/>
              </a:ext>
            </a:extLst>
          </p:cNvPr>
          <p:cNvSpPr txBox="1"/>
          <p:nvPr/>
        </p:nvSpPr>
        <p:spPr bwMode="auto">
          <a:xfrm rot="16200000">
            <a:off x="4882749" y="3376316"/>
            <a:ext cx="30611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Participants (%)</a:t>
            </a:r>
          </a:p>
        </p:txBody>
      </p:sp>
      <p:sp>
        <p:nvSpPr>
          <p:cNvPr id="105" name="TextBox 104">
            <a:extLst>
              <a:ext uri="{FF2B5EF4-FFF2-40B4-BE49-F238E27FC236}">
                <a16:creationId xmlns:a16="http://schemas.microsoft.com/office/drawing/2014/main" id="{C43EADC2-373A-C59A-6939-98A78A34B7B1}"/>
              </a:ext>
            </a:extLst>
          </p:cNvPr>
          <p:cNvSpPr txBox="1"/>
          <p:nvPr/>
        </p:nvSpPr>
        <p:spPr bwMode="auto">
          <a:xfrm>
            <a:off x="7108567" y="1818510"/>
            <a:ext cx="44279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 Fibrosis Stage Decrease</a:t>
            </a:r>
          </a:p>
        </p:txBody>
      </p:sp>
      <p:sp>
        <p:nvSpPr>
          <p:cNvPr id="106" name="TextBox 105">
            <a:extLst>
              <a:ext uri="{FF2B5EF4-FFF2-40B4-BE49-F238E27FC236}">
                <a16:creationId xmlns:a16="http://schemas.microsoft.com/office/drawing/2014/main" id="{F3E3C2C8-E28B-A8ED-6CE4-06FF139FFCCF}"/>
              </a:ext>
            </a:extLst>
          </p:cNvPr>
          <p:cNvSpPr txBox="1"/>
          <p:nvPr/>
        </p:nvSpPr>
        <p:spPr bwMode="auto">
          <a:xfrm>
            <a:off x="7078550" y="4842207"/>
            <a:ext cx="133050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Survodutide 2.4 mg</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73)</a:t>
            </a:r>
          </a:p>
        </p:txBody>
      </p:sp>
      <p:sp>
        <p:nvSpPr>
          <p:cNvPr id="111" name="TextBox 110">
            <a:extLst>
              <a:ext uri="{FF2B5EF4-FFF2-40B4-BE49-F238E27FC236}">
                <a16:creationId xmlns:a16="http://schemas.microsoft.com/office/drawing/2014/main" id="{D0AE4212-43AD-2A10-2FF6-9B8E1860FBBD}"/>
              </a:ext>
            </a:extLst>
          </p:cNvPr>
          <p:cNvSpPr txBox="1"/>
          <p:nvPr/>
        </p:nvSpPr>
        <p:spPr bwMode="auto">
          <a:xfrm>
            <a:off x="8182779" y="4842207"/>
            <a:ext cx="133050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Survodutide 4.8 mg</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72)</a:t>
            </a:r>
          </a:p>
        </p:txBody>
      </p:sp>
      <p:sp>
        <p:nvSpPr>
          <p:cNvPr id="112" name="TextBox 111">
            <a:extLst>
              <a:ext uri="{FF2B5EF4-FFF2-40B4-BE49-F238E27FC236}">
                <a16:creationId xmlns:a16="http://schemas.microsoft.com/office/drawing/2014/main" id="{6CFF55FE-137B-FA5C-6446-2445B7E8B8D6}"/>
              </a:ext>
            </a:extLst>
          </p:cNvPr>
          <p:cNvSpPr txBox="1"/>
          <p:nvPr/>
        </p:nvSpPr>
        <p:spPr bwMode="auto">
          <a:xfrm>
            <a:off x="9287008" y="4842207"/>
            <a:ext cx="133050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Survodutide 6.0 mg</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74)</a:t>
            </a:r>
          </a:p>
        </p:txBody>
      </p:sp>
      <p:sp>
        <p:nvSpPr>
          <p:cNvPr id="113" name="TextBox 112">
            <a:extLst>
              <a:ext uri="{FF2B5EF4-FFF2-40B4-BE49-F238E27FC236}">
                <a16:creationId xmlns:a16="http://schemas.microsoft.com/office/drawing/2014/main" id="{41EFDBA8-A746-97F0-25EE-0BA438CAD499}"/>
              </a:ext>
            </a:extLst>
          </p:cNvPr>
          <p:cNvSpPr txBox="1"/>
          <p:nvPr/>
        </p:nvSpPr>
        <p:spPr bwMode="auto">
          <a:xfrm>
            <a:off x="10391237" y="4842207"/>
            <a:ext cx="1330506"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Placebo</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74)</a:t>
            </a:r>
          </a:p>
        </p:txBody>
      </p:sp>
    </p:spTree>
    <p:extLst>
      <p:ext uri="{BB962C8B-B14F-4D97-AF65-F5344CB8AC3E}">
        <p14:creationId xmlns:p14="http://schemas.microsoft.com/office/powerpoint/2010/main" val="6870313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1452D-1060-CFD6-775C-2BA5F3A8916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6B8117B-D613-8001-9F42-9EC105A30ED5}"/>
              </a:ext>
            </a:extLst>
          </p:cNvPr>
          <p:cNvSpPr>
            <a:spLocks noGrp="1"/>
          </p:cNvSpPr>
          <p:nvPr>
            <p:ph type="title"/>
          </p:nvPr>
        </p:nvSpPr>
        <p:spPr/>
        <p:txBody>
          <a:bodyP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3600">
                <a:solidFill>
                  <a:schemeClr val="bg2"/>
                </a:solidFill>
              </a:rPr>
              <a:t>Phase III Trials for MASH F2-F3 Without Cirrhosis</a:t>
            </a:r>
          </a:p>
        </p:txBody>
      </p:sp>
      <p:graphicFrame>
        <p:nvGraphicFramePr>
          <p:cNvPr id="5" name="Table 4">
            <a:extLst>
              <a:ext uri="{FF2B5EF4-FFF2-40B4-BE49-F238E27FC236}">
                <a16:creationId xmlns:a16="http://schemas.microsoft.com/office/drawing/2014/main" id="{CB4A91B9-F98F-F419-C991-6F51D5E44A34}"/>
              </a:ext>
            </a:extLst>
          </p:cNvPr>
          <p:cNvGraphicFramePr>
            <a:graphicFrameLocks noGrp="1"/>
          </p:cNvGraphicFramePr>
          <p:nvPr>
            <p:extLst>
              <p:ext uri="{D42A27DB-BD31-4B8C-83A1-F6EECF244321}">
                <p14:modId xmlns:p14="http://schemas.microsoft.com/office/powerpoint/2010/main" val="856339327"/>
              </p:ext>
            </p:extLst>
          </p:nvPr>
        </p:nvGraphicFramePr>
        <p:xfrm>
          <a:off x="717550" y="1600200"/>
          <a:ext cx="10761663" cy="3383280"/>
        </p:xfrm>
        <a:graphic>
          <a:graphicData uri="http://schemas.openxmlformats.org/drawingml/2006/table">
            <a:tbl>
              <a:tblPr firstRow="1" bandRow="1">
                <a:tableStyleId>{5C22544A-7EE6-4342-B048-85BDC9FD1C3A}</a:tableStyleId>
              </a:tblPr>
              <a:tblGrid>
                <a:gridCol w="2690416">
                  <a:extLst>
                    <a:ext uri="{9D8B030D-6E8A-4147-A177-3AD203B41FA5}">
                      <a16:colId xmlns:a16="http://schemas.microsoft.com/office/drawing/2014/main" val="788258063"/>
                    </a:ext>
                  </a:extLst>
                </a:gridCol>
                <a:gridCol w="2690416">
                  <a:extLst>
                    <a:ext uri="{9D8B030D-6E8A-4147-A177-3AD203B41FA5}">
                      <a16:colId xmlns:a16="http://schemas.microsoft.com/office/drawing/2014/main" val="2395763919"/>
                    </a:ext>
                  </a:extLst>
                </a:gridCol>
                <a:gridCol w="3474367">
                  <a:extLst>
                    <a:ext uri="{9D8B030D-6E8A-4147-A177-3AD203B41FA5}">
                      <a16:colId xmlns:a16="http://schemas.microsoft.com/office/drawing/2014/main" val="946600522"/>
                    </a:ext>
                  </a:extLst>
                </a:gridCol>
                <a:gridCol w="1906464">
                  <a:extLst>
                    <a:ext uri="{9D8B030D-6E8A-4147-A177-3AD203B41FA5}">
                      <a16:colId xmlns:a16="http://schemas.microsoft.com/office/drawing/2014/main" val="3480118585"/>
                    </a:ext>
                  </a:extLst>
                </a:gridCol>
              </a:tblGrid>
              <a:tr h="0">
                <a:tc>
                  <a:txBody>
                    <a:bodyPr/>
                    <a:lstStyle/>
                    <a:p>
                      <a:r>
                        <a:rPr lang="en-US" sz="2000" b="1"/>
                        <a:t>Compound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b="1"/>
                        <a:t>Mechanism</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b="1"/>
                        <a:t>Status: Phase III trials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b="1"/>
                        <a:t>Route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795473131"/>
                  </a:ext>
                </a:extLst>
              </a:tr>
              <a:tr h="0">
                <a:tc>
                  <a:txBody>
                    <a:bodyPr/>
                    <a:lstStyle/>
                    <a:p>
                      <a:r>
                        <a:rPr lang="en-US" sz="2000" b="0">
                          <a:solidFill>
                            <a:schemeClr val="bg1"/>
                          </a:solidFill>
                        </a:rPr>
                        <a:t>Lanifibranor</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b="0">
                          <a:solidFill>
                            <a:schemeClr val="bg1"/>
                          </a:solidFill>
                        </a:rPr>
                        <a:t>Pan-PPAR agonist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b="0">
                          <a:solidFill>
                            <a:schemeClr val="bg1"/>
                          </a:solidFill>
                        </a:rPr>
                        <a:t>NATiV3 ongoing</a:t>
                      </a:r>
                      <a:endParaRPr lang="en-US" sz="2000" b="0" baseline="3000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b="0">
                          <a:solidFill>
                            <a:schemeClr val="bg1"/>
                          </a:solidFill>
                        </a:rPr>
                        <a:t>Oral</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16385827"/>
                  </a:ext>
                </a:extLst>
              </a:tr>
              <a:tr h="227161">
                <a:tc>
                  <a:txBody>
                    <a:bodyPr/>
                    <a:lstStyle/>
                    <a:p>
                      <a:r>
                        <a:rPr lang="en-US" sz="2000" b="0">
                          <a:solidFill>
                            <a:schemeClr val="bg1"/>
                          </a:solidFill>
                        </a:rPr>
                        <a:t>Resmetirom*</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b="0">
                          <a:solidFill>
                            <a:schemeClr val="bg1"/>
                          </a:solidFill>
                        </a:rPr>
                        <a:t>THR-</a:t>
                      </a:r>
                      <a:r>
                        <a:rPr lang="el-GR" sz="2000" b="0">
                          <a:solidFill>
                            <a:schemeClr val="bg1"/>
                          </a:solidFill>
                        </a:rPr>
                        <a:t>β</a:t>
                      </a:r>
                      <a:r>
                        <a:rPr lang="en-US" sz="2000" b="0">
                          <a:solidFill>
                            <a:schemeClr val="bg1"/>
                          </a:solidFill>
                        </a:rPr>
                        <a:t> agonist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b="0">
                          <a:solidFill>
                            <a:schemeClr val="bg1"/>
                          </a:solidFill>
                        </a:rPr>
                        <a:t>MAESTRO-NASH ongoing; </a:t>
                      </a:r>
                      <a:br>
                        <a:rPr lang="en-US" sz="2000" b="0">
                          <a:solidFill>
                            <a:schemeClr val="bg1"/>
                          </a:solidFill>
                        </a:rPr>
                      </a:br>
                      <a:r>
                        <a:rPr lang="en-US" sz="2000" b="0">
                          <a:solidFill>
                            <a:schemeClr val="bg1"/>
                          </a:solidFill>
                        </a:rPr>
                        <a:t>accelerated approval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Oral</a:t>
                      </a:r>
                    </a:p>
                    <a:p>
                      <a:pPr algn="ctr"/>
                      <a:endParaRPr lang="en-US" sz="2000" b="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66575273"/>
                  </a:ext>
                </a:extLst>
              </a:tr>
              <a:tr h="157266">
                <a:tc>
                  <a:txBody>
                    <a:bodyPr/>
                    <a:lstStyle/>
                    <a:p>
                      <a:r>
                        <a:rPr lang="en-US" sz="2000" b="0">
                          <a:solidFill>
                            <a:schemeClr val="bg1"/>
                          </a:solidFill>
                        </a:rPr>
                        <a:t>Pegozafermin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b="0">
                          <a:solidFill>
                            <a:schemeClr val="bg1"/>
                          </a:solidFill>
                        </a:rPr>
                        <a:t>FGF21 analogue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b="0">
                          <a:solidFill>
                            <a:schemeClr val="bg1"/>
                          </a:solidFill>
                        </a:rPr>
                        <a:t>ENLIGHTEN-Fibrosis ongoing</a:t>
                      </a:r>
                      <a:endParaRPr lang="en-US" sz="2000" b="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Injectable</a:t>
                      </a:r>
                      <a:endParaRPr lang="en-US" sz="2000" b="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44055674"/>
                  </a:ext>
                </a:extLst>
              </a:tr>
              <a:tr h="0">
                <a:tc>
                  <a:txBody>
                    <a:bodyPr/>
                    <a:lstStyle/>
                    <a:p>
                      <a:r>
                        <a:rPr lang="en-US" sz="2000" b="0">
                          <a:solidFill>
                            <a:schemeClr val="bg1"/>
                          </a:solidFill>
                        </a:rPr>
                        <a:t>Efruxifermin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FGF21 analogue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b="0">
                          <a:solidFill>
                            <a:schemeClr val="bg1"/>
                          </a:solidFill>
                        </a:rPr>
                        <a:t>HARMONY ongoing</a:t>
                      </a:r>
                      <a:endParaRPr lang="en-US" sz="2000" b="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Injectable</a:t>
                      </a:r>
                      <a:endParaRPr lang="en-US" sz="2000" b="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68607343"/>
                  </a:ext>
                </a:extLst>
              </a:tr>
              <a:tr h="157266">
                <a:tc>
                  <a:txBody>
                    <a:bodyPr/>
                    <a:lstStyle/>
                    <a:p>
                      <a:r>
                        <a:rPr lang="en-US" sz="2000" b="0">
                          <a:solidFill>
                            <a:schemeClr val="bg1"/>
                          </a:solidFill>
                        </a:rPr>
                        <a:t>Survodutide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b="0">
                          <a:solidFill>
                            <a:schemeClr val="bg1"/>
                          </a:solidFill>
                        </a:rPr>
                        <a:t>Dual glucagon/GLP-1 receptor agonist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b="0">
                          <a:solidFill>
                            <a:schemeClr val="bg1"/>
                          </a:solidFill>
                        </a:rPr>
                        <a:t>LIVERAGE ongoing</a:t>
                      </a:r>
                      <a:endParaRPr lang="en-US" sz="2000" b="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Injectable</a:t>
                      </a:r>
                      <a:endParaRPr lang="en-US" sz="2000" b="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13252832"/>
                  </a:ext>
                </a:extLst>
              </a:tr>
              <a:tr h="157266">
                <a:tc>
                  <a:txBody>
                    <a:bodyPr/>
                    <a:lstStyle/>
                    <a:p>
                      <a:r>
                        <a:rPr lang="en-US" sz="2000" b="0">
                          <a:solidFill>
                            <a:schemeClr val="bg1"/>
                          </a:solidFill>
                        </a:rPr>
                        <a:t>Semaglutide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b="0">
                          <a:solidFill>
                            <a:schemeClr val="bg1"/>
                          </a:solidFill>
                        </a:rPr>
                        <a:t>GLP-1 receptor agonist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b="0">
                          <a:solidFill>
                            <a:schemeClr val="bg1"/>
                          </a:solidFill>
                        </a:rPr>
                        <a:t>ESSENCE ongoing</a:t>
                      </a:r>
                      <a:endParaRPr lang="en-US" sz="2000" b="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Injectable</a:t>
                      </a:r>
                      <a:endParaRPr lang="en-US" sz="2000" b="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46370522"/>
                  </a:ext>
                </a:extLst>
              </a:tr>
            </a:tbl>
          </a:graphicData>
        </a:graphic>
      </p:graphicFrame>
      <p:sp>
        <p:nvSpPr>
          <p:cNvPr id="2" name="TextBox 1">
            <a:extLst>
              <a:ext uri="{FF2B5EF4-FFF2-40B4-BE49-F238E27FC236}">
                <a16:creationId xmlns:a16="http://schemas.microsoft.com/office/drawing/2014/main" id="{3A9D6D16-6D67-F3FA-2BC6-F6E01F6E8F35}"/>
              </a:ext>
            </a:extLst>
          </p:cNvPr>
          <p:cNvSpPr txBox="1"/>
          <p:nvPr/>
        </p:nvSpPr>
        <p:spPr>
          <a:xfrm>
            <a:off x="7358498" y="6299945"/>
            <a:ext cx="2631489" cy="307777"/>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400"/>
              <a:t>Updated Nov 2024/Noureddin</a:t>
            </a:r>
          </a:p>
        </p:txBody>
      </p:sp>
      <p:sp>
        <p:nvSpPr>
          <p:cNvPr id="3" name="Text Box 11">
            <a:extLst>
              <a:ext uri="{FF2B5EF4-FFF2-40B4-BE49-F238E27FC236}">
                <a16:creationId xmlns:a16="http://schemas.microsoft.com/office/drawing/2014/main" id="{9C13E581-D215-1EA7-4C7A-4C9081B4DDD0}"/>
              </a:ext>
            </a:extLst>
          </p:cNvPr>
          <p:cNvSpPr txBox="1">
            <a:spLocks noChangeArrowheads="1"/>
          </p:cNvSpPr>
          <p:nvPr/>
        </p:nvSpPr>
        <p:spPr bwMode="auto">
          <a:xfrm>
            <a:off x="435279" y="639752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defRPr/>
            </a:pPr>
            <a:r>
              <a:rPr lang="en-US" sz="1200" b="0">
                <a:solidFill>
                  <a:schemeClr val="bg2"/>
                </a:solidFill>
                <a:latin typeface="+mj-lt"/>
              </a:rPr>
              <a:t>NCT04849728. </a:t>
            </a:r>
            <a:r>
              <a:rPr lang="en-US" sz="1200" b="0">
                <a:solidFill>
                  <a:schemeClr val="bg2"/>
                </a:solidFill>
                <a:effectLst/>
                <a:latin typeface="+mj-lt"/>
              </a:rPr>
              <a:t>NCT03900429. Resmetirom PI. NCT06318169. </a:t>
            </a:r>
            <a:r>
              <a:rPr lang="en-US" sz="1200" b="0">
                <a:solidFill>
                  <a:schemeClr val="bg2"/>
                </a:solidFill>
                <a:latin typeface="+mj-lt"/>
              </a:rPr>
              <a:t>NCT04767529</a:t>
            </a:r>
            <a:r>
              <a:rPr lang="en-US" sz="1200" b="0">
                <a:solidFill>
                  <a:schemeClr val="bg2"/>
                </a:solidFill>
                <a:effectLst/>
                <a:latin typeface="+mj-lt"/>
              </a:rPr>
              <a:t>. NCT06632457. NCT04822181. </a:t>
            </a:r>
            <a:endParaRPr lang="en-US" sz="1200" b="0">
              <a:solidFill>
                <a:schemeClr val="bg2"/>
              </a:solidFill>
              <a:latin typeface="+mj-lt"/>
            </a:endParaRPr>
          </a:p>
        </p:txBody>
      </p:sp>
      <p:sp>
        <p:nvSpPr>
          <p:cNvPr id="6" name="Text Box 11">
            <a:extLst>
              <a:ext uri="{FF2B5EF4-FFF2-40B4-BE49-F238E27FC236}">
                <a16:creationId xmlns:a16="http://schemas.microsoft.com/office/drawing/2014/main" id="{94428022-0831-0B60-49A8-2B21EB3CE4AA}"/>
              </a:ext>
            </a:extLst>
          </p:cNvPr>
          <p:cNvSpPr txBox="1">
            <a:spLocks noChangeArrowheads="1"/>
          </p:cNvSpPr>
          <p:nvPr/>
        </p:nvSpPr>
        <p:spPr bwMode="auto">
          <a:xfrm>
            <a:off x="712787" y="498080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defRPr/>
            </a:pPr>
            <a:r>
              <a:rPr lang="en-US" sz="1200" b="0">
                <a:solidFill>
                  <a:schemeClr val="bg1"/>
                </a:solidFill>
                <a:latin typeface="+mn-lt"/>
              </a:rPr>
              <a:t>*FDA approved for treatment of </a:t>
            </a:r>
            <a:r>
              <a:rPr lang="en-US" sz="1200" b="0">
                <a:solidFill>
                  <a:schemeClr val="bg1"/>
                </a:solidFill>
                <a:latin typeface="+mn-lt"/>
                <a:cs typeface="Arial"/>
              </a:rPr>
              <a:t>MASH and fibrosis stages F2-F3.</a:t>
            </a:r>
            <a:endParaRPr lang="en-US" sz="1200" b="0">
              <a:solidFill>
                <a:schemeClr val="bg1"/>
              </a:solidFill>
              <a:latin typeface="+mj-lt"/>
            </a:endParaRPr>
          </a:p>
        </p:txBody>
      </p:sp>
    </p:spTree>
    <p:extLst>
      <p:ext uri="{BB962C8B-B14F-4D97-AF65-F5344CB8AC3E}">
        <p14:creationId xmlns:p14="http://schemas.microsoft.com/office/powerpoint/2010/main" val="13059749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6B8EA-2965-ADFD-D9F5-7F4950A6015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ED191A6-C0A0-45EA-FEEB-9AA179EEEC87}"/>
              </a:ext>
            </a:extLst>
          </p:cNvPr>
          <p:cNvSpPr>
            <a:spLocks noGrp="1"/>
          </p:cNvSpPr>
          <p:nvPr>
            <p:ph type="title"/>
          </p:nvPr>
        </p:nvSpPr>
        <p:spPr/>
        <p:txBody>
          <a:bodyP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3600">
                <a:solidFill>
                  <a:schemeClr val="bg2"/>
                </a:solidFill>
              </a:rPr>
              <a:t>Phase III Trials for MASH Cirrhosis</a:t>
            </a:r>
            <a:endParaRPr lang="en-US" sz="3600">
              <a:solidFill>
                <a:schemeClr val="bg2"/>
              </a:solidFill>
              <a:ea typeface="Calibri"/>
              <a:cs typeface="Calibri"/>
            </a:endParaRPr>
          </a:p>
        </p:txBody>
      </p:sp>
      <p:graphicFrame>
        <p:nvGraphicFramePr>
          <p:cNvPr id="5" name="Table 4">
            <a:extLst>
              <a:ext uri="{FF2B5EF4-FFF2-40B4-BE49-F238E27FC236}">
                <a16:creationId xmlns:a16="http://schemas.microsoft.com/office/drawing/2014/main" id="{3D0DC720-7696-6864-F7DB-9EA67DE62532}"/>
              </a:ext>
            </a:extLst>
          </p:cNvPr>
          <p:cNvGraphicFramePr>
            <a:graphicFrameLocks noGrp="1"/>
          </p:cNvGraphicFramePr>
          <p:nvPr>
            <p:extLst>
              <p:ext uri="{D42A27DB-BD31-4B8C-83A1-F6EECF244321}">
                <p14:modId xmlns:p14="http://schemas.microsoft.com/office/powerpoint/2010/main" val="2411624388"/>
              </p:ext>
            </p:extLst>
          </p:nvPr>
        </p:nvGraphicFramePr>
        <p:xfrm>
          <a:off x="717550" y="1600200"/>
          <a:ext cx="10761663" cy="2590800"/>
        </p:xfrm>
        <a:graphic>
          <a:graphicData uri="http://schemas.openxmlformats.org/drawingml/2006/table">
            <a:tbl>
              <a:tblPr firstRow="1" bandRow="1">
                <a:tableStyleId>{5C22544A-7EE6-4342-B048-85BDC9FD1C3A}</a:tableStyleId>
              </a:tblPr>
              <a:tblGrid>
                <a:gridCol w="1823631">
                  <a:extLst>
                    <a:ext uri="{9D8B030D-6E8A-4147-A177-3AD203B41FA5}">
                      <a16:colId xmlns:a16="http://schemas.microsoft.com/office/drawing/2014/main" val="788258063"/>
                    </a:ext>
                  </a:extLst>
                </a:gridCol>
                <a:gridCol w="3785191">
                  <a:extLst>
                    <a:ext uri="{9D8B030D-6E8A-4147-A177-3AD203B41FA5}">
                      <a16:colId xmlns:a16="http://schemas.microsoft.com/office/drawing/2014/main" val="2395763919"/>
                    </a:ext>
                  </a:extLst>
                </a:gridCol>
                <a:gridCol w="3141356">
                  <a:extLst>
                    <a:ext uri="{9D8B030D-6E8A-4147-A177-3AD203B41FA5}">
                      <a16:colId xmlns:a16="http://schemas.microsoft.com/office/drawing/2014/main" val="946600522"/>
                    </a:ext>
                  </a:extLst>
                </a:gridCol>
                <a:gridCol w="2011485">
                  <a:extLst>
                    <a:ext uri="{9D8B030D-6E8A-4147-A177-3AD203B41FA5}">
                      <a16:colId xmlns:a16="http://schemas.microsoft.com/office/drawing/2014/main" val="3480118585"/>
                    </a:ext>
                  </a:extLst>
                </a:gridCol>
              </a:tblGrid>
              <a:tr h="0">
                <a:tc>
                  <a:txBody>
                    <a:bodyPr/>
                    <a:lstStyle/>
                    <a:p>
                      <a:r>
                        <a:rPr lang="en-US" sz="2000" b="1">
                          <a:solidFill>
                            <a:schemeClr val="tx1"/>
                          </a:solidFill>
                        </a:rPr>
                        <a:t>Compound</a:t>
                      </a:r>
                    </a:p>
                  </a:txBody>
                  <a:tcPr>
                    <a:lnL w="12700">
                      <a:noFill/>
                    </a:lnL>
                    <a:lnR w="12700">
                      <a:noFill/>
                    </a:lnR>
                    <a:lnT w="12700">
                      <a:noFill/>
                    </a:lnT>
                    <a:lnB w="12700">
                      <a:noFill/>
                    </a:lnB>
                    <a:lnTlToBr w="12700" cmpd="sng">
                      <a:noFill/>
                      <a:prstDash val="solid"/>
                    </a:lnTlToBr>
                    <a:lnBlToTr w="12700" cmpd="sng">
                      <a:noFill/>
                      <a:prstDash val="solid"/>
                    </a:lnBlToTr>
                    <a:solidFill>
                      <a:schemeClr val="accent3"/>
                    </a:solidFill>
                  </a:tcPr>
                </a:tc>
                <a:tc>
                  <a:txBody>
                    <a:bodyPr/>
                    <a:lstStyle/>
                    <a:p>
                      <a:pPr algn="ctr"/>
                      <a:r>
                        <a:rPr lang="en-US" sz="2000" b="1">
                          <a:solidFill>
                            <a:schemeClr val="tx1"/>
                          </a:solidFill>
                        </a:rPr>
                        <a:t>Mechanism</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accent3"/>
                    </a:solidFill>
                  </a:tcPr>
                </a:tc>
                <a:tc>
                  <a:txBody>
                    <a:bodyPr/>
                    <a:lstStyle/>
                    <a:p>
                      <a:pPr algn="ctr"/>
                      <a:r>
                        <a:rPr lang="en-US" sz="2000" b="1">
                          <a:solidFill>
                            <a:schemeClr val="tx1"/>
                          </a:solidFill>
                        </a:rPr>
                        <a:t>Endpoints </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accent3"/>
                    </a:solidFill>
                  </a:tcPr>
                </a:tc>
                <a:tc>
                  <a:txBody>
                    <a:bodyPr/>
                    <a:lstStyle/>
                    <a:p>
                      <a:pPr algn="ctr"/>
                      <a:r>
                        <a:rPr lang="en-US" sz="2000" b="1">
                          <a:solidFill>
                            <a:schemeClr val="tx1"/>
                          </a:solidFill>
                        </a:rPr>
                        <a:t>Route</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795473131"/>
                  </a:ext>
                </a:extLst>
              </a:tr>
              <a:tr h="0">
                <a:tc>
                  <a:txBody>
                    <a:bodyPr/>
                    <a:lstStyle/>
                    <a:p>
                      <a:r>
                        <a:rPr lang="en-US" sz="2000" b="0">
                          <a:solidFill>
                            <a:schemeClr val="bg1"/>
                          </a:solidFill>
                        </a:rPr>
                        <a:t>Resmetirom*</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2"/>
                    </a:solidFill>
                  </a:tcPr>
                </a:tc>
                <a:tc>
                  <a:txBody>
                    <a:bodyPr/>
                    <a:lstStyle/>
                    <a:p>
                      <a:pPr algn="ctr"/>
                      <a:r>
                        <a:rPr lang="en-US" sz="2000" b="0">
                          <a:solidFill>
                            <a:schemeClr val="bg1"/>
                          </a:solidFill>
                        </a:rPr>
                        <a:t>THR-</a:t>
                      </a:r>
                      <a:r>
                        <a:rPr lang="el-GR" sz="2000" b="0">
                          <a:solidFill>
                            <a:schemeClr val="bg1"/>
                          </a:solidFill>
                        </a:rPr>
                        <a:t>β</a:t>
                      </a:r>
                      <a:r>
                        <a:rPr lang="en-US" sz="2000" b="0">
                          <a:solidFill>
                            <a:schemeClr val="bg1"/>
                          </a:solidFill>
                        </a:rPr>
                        <a:t> agonist</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2"/>
                    </a:solidFill>
                  </a:tcPr>
                </a:tc>
                <a:tc>
                  <a:txBody>
                    <a:bodyPr/>
                    <a:lstStyle/>
                    <a:p>
                      <a:pPr algn="ctr"/>
                      <a:r>
                        <a:rPr lang="en-US" sz="2000" b="0">
                          <a:solidFill>
                            <a:schemeClr val="bg1"/>
                          </a:solidFill>
                        </a:rPr>
                        <a:t>Liver-related outcomes</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Oral</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6657527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Efruxifermin</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b="0">
                          <a:solidFill>
                            <a:schemeClr val="bg1"/>
                          </a:solidFill>
                        </a:rPr>
                        <a:t>FGF21 analogue</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b="0">
                          <a:solidFill>
                            <a:schemeClr val="bg1"/>
                          </a:solidFill>
                        </a:rPr>
                        <a:t>Liver-related outcomes</a:t>
                      </a:r>
                    </a:p>
                    <a:p>
                      <a:pPr algn="ctr"/>
                      <a:r>
                        <a:rPr lang="en-US" sz="2000" b="0">
                          <a:solidFill>
                            <a:schemeClr val="bg1"/>
                          </a:solidFill>
                        </a:rPr>
                        <a:t>Histology </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Injectable</a:t>
                      </a:r>
                      <a:endParaRPr lang="en-US" sz="2000" b="0" baseline="30000">
                        <a:solidFill>
                          <a:schemeClr val="bg1"/>
                        </a:solidFill>
                      </a:endParaRP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4405567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Pegozafermin</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FGF21 analogue</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2"/>
                    </a:solidFill>
                  </a:tcPr>
                </a:tc>
                <a:tc>
                  <a:txBody>
                    <a:bodyPr/>
                    <a:lstStyle/>
                    <a:p>
                      <a:pPr algn="ctr"/>
                      <a:r>
                        <a:rPr lang="en-US" sz="2000" b="0">
                          <a:solidFill>
                            <a:schemeClr val="bg1"/>
                          </a:solidFill>
                        </a:rPr>
                        <a:t>Liver-related outcomes</a:t>
                      </a:r>
                    </a:p>
                    <a:p>
                      <a:pPr algn="ctr"/>
                      <a:r>
                        <a:rPr lang="en-US" sz="2000" b="0">
                          <a:solidFill>
                            <a:schemeClr val="bg1"/>
                          </a:solidFill>
                        </a:rPr>
                        <a:t>Histology </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Injectable</a:t>
                      </a:r>
                      <a:endParaRPr lang="en-US" sz="2000" b="0" baseline="30000">
                        <a:solidFill>
                          <a:schemeClr val="bg1"/>
                        </a:solidFill>
                      </a:endParaRP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68607343"/>
                  </a:ext>
                </a:extLst>
              </a:tr>
              <a:tr h="0">
                <a:tc>
                  <a:txBody>
                    <a:bodyPr/>
                    <a:lstStyle/>
                    <a:p>
                      <a:r>
                        <a:rPr lang="en-US" sz="2000" b="0">
                          <a:solidFill>
                            <a:schemeClr val="bg1"/>
                          </a:solidFill>
                        </a:rPr>
                        <a:t>Survodutide</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b="0">
                          <a:solidFill>
                            <a:schemeClr val="bg1"/>
                          </a:solidFill>
                        </a:rPr>
                        <a:t>Dual GCGR/GLP-1 receptor agonist</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b="0">
                          <a:solidFill>
                            <a:schemeClr val="bg1"/>
                          </a:solidFill>
                        </a:rPr>
                        <a:t>Liver-related events</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Injectable</a:t>
                      </a:r>
                      <a:endParaRPr lang="en-US" sz="2000" b="0" baseline="30000">
                        <a:solidFill>
                          <a:schemeClr val="bg1"/>
                        </a:solidFill>
                      </a:endParaRP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13252832"/>
                  </a:ext>
                </a:extLst>
              </a:tr>
            </a:tbl>
          </a:graphicData>
        </a:graphic>
      </p:graphicFrame>
      <p:sp>
        <p:nvSpPr>
          <p:cNvPr id="2" name="TextBox 1">
            <a:extLst>
              <a:ext uri="{FF2B5EF4-FFF2-40B4-BE49-F238E27FC236}">
                <a16:creationId xmlns:a16="http://schemas.microsoft.com/office/drawing/2014/main" id="{4FA81988-7C97-C31B-7448-33BCDC3A3720}"/>
              </a:ext>
            </a:extLst>
          </p:cNvPr>
          <p:cNvSpPr txBox="1"/>
          <p:nvPr/>
        </p:nvSpPr>
        <p:spPr>
          <a:xfrm>
            <a:off x="7372353" y="6086143"/>
            <a:ext cx="2631489" cy="307777"/>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400"/>
              <a:t>Updated Nov 2024/Noureddin</a:t>
            </a:r>
          </a:p>
        </p:txBody>
      </p:sp>
      <p:sp>
        <p:nvSpPr>
          <p:cNvPr id="6" name="Text Box 11">
            <a:extLst>
              <a:ext uri="{FF2B5EF4-FFF2-40B4-BE49-F238E27FC236}">
                <a16:creationId xmlns:a16="http://schemas.microsoft.com/office/drawing/2014/main" id="{62152B8C-EE26-2513-C763-30639F9388A7}"/>
              </a:ext>
            </a:extLst>
          </p:cNvPr>
          <p:cNvSpPr txBox="1">
            <a:spLocks noChangeArrowheads="1"/>
          </p:cNvSpPr>
          <p:nvPr/>
        </p:nvSpPr>
        <p:spPr bwMode="auto">
          <a:xfrm>
            <a:off x="435279" y="6212863"/>
            <a:ext cx="93373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defRPr/>
            </a:pPr>
            <a:r>
              <a:rPr lang="en-US" sz="1200" b="0" dirty="0">
                <a:solidFill>
                  <a:schemeClr val="bg2"/>
                </a:solidFill>
                <a:latin typeface="+mj-lt"/>
              </a:rPr>
              <a:t>Harrison. NEJM. 2024;390:497. Noureddin. NEJM. 2025;[</a:t>
            </a:r>
            <a:r>
              <a:rPr lang="en-US" sz="1200" b="0" dirty="0" err="1">
                <a:solidFill>
                  <a:schemeClr val="bg2"/>
                </a:solidFill>
                <a:latin typeface="+mj-lt"/>
              </a:rPr>
              <a:t>Epub</a:t>
            </a:r>
            <a:r>
              <a:rPr lang="en-US" sz="1200" b="0" dirty="0">
                <a:solidFill>
                  <a:schemeClr val="bg2"/>
                </a:solidFill>
                <a:latin typeface="+mj-lt"/>
              </a:rPr>
              <a:t>]. liverdiseasenews.com/news/two-phase-3-pegozafermin-clinical-trials-mash-participants/. liverdiseasenews.com/news/survodutide-wins-fdas-breakthrough-therapy-treatment-fatty-liver-disease/.</a:t>
            </a:r>
          </a:p>
        </p:txBody>
      </p:sp>
      <p:sp>
        <p:nvSpPr>
          <p:cNvPr id="3" name="Text Box 11">
            <a:extLst>
              <a:ext uri="{FF2B5EF4-FFF2-40B4-BE49-F238E27FC236}">
                <a16:creationId xmlns:a16="http://schemas.microsoft.com/office/drawing/2014/main" id="{E7657E98-553A-6E6C-A052-5B66418BE26D}"/>
              </a:ext>
            </a:extLst>
          </p:cNvPr>
          <p:cNvSpPr txBox="1">
            <a:spLocks noChangeArrowheads="1"/>
          </p:cNvSpPr>
          <p:nvPr/>
        </p:nvSpPr>
        <p:spPr bwMode="auto">
          <a:xfrm>
            <a:off x="712787" y="419100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defRPr/>
            </a:pPr>
            <a:r>
              <a:rPr lang="en-US" sz="1200" b="0">
                <a:solidFill>
                  <a:schemeClr val="bg1"/>
                </a:solidFill>
                <a:latin typeface="+mn-lt"/>
              </a:rPr>
              <a:t>*FDA approved for treatment of </a:t>
            </a:r>
            <a:r>
              <a:rPr lang="en-US" sz="1200" b="0">
                <a:solidFill>
                  <a:schemeClr val="bg1"/>
                </a:solidFill>
                <a:latin typeface="+mn-lt"/>
                <a:cs typeface="Arial"/>
              </a:rPr>
              <a:t>MASH and fibrosis stages F2-F3.</a:t>
            </a:r>
            <a:endParaRPr lang="en-US" sz="1200" b="0">
              <a:solidFill>
                <a:schemeClr val="bg1"/>
              </a:solidFill>
              <a:latin typeface="+mj-lt"/>
            </a:endParaRPr>
          </a:p>
        </p:txBody>
      </p:sp>
    </p:spTree>
    <p:extLst>
      <p:ext uri="{BB962C8B-B14F-4D97-AF65-F5344CB8AC3E}">
        <p14:creationId xmlns:p14="http://schemas.microsoft.com/office/powerpoint/2010/main" val="5455765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BE497-E684-9B42-5D5E-36EA38571A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CA8C0C-5574-0721-A2AD-9E1635B80F2E}"/>
              </a:ext>
            </a:extLst>
          </p:cNvPr>
          <p:cNvSpPr>
            <a:spLocks noGrp="1"/>
          </p:cNvSpPr>
          <p:nvPr>
            <p:ph type="title"/>
          </p:nvPr>
        </p:nvSpPr>
        <p:spPr/>
        <p:txBody>
          <a:bodyPr/>
          <a:lstStyle/>
          <a:p>
            <a:r>
              <a:rPr lang="en-US"/>
              <a:t>Multidisciplinary Care in MASLD/MASH Management </a:t>
            </a:r>
          </a:p>
        </p:txBody>
      </p:sp>
    </p:spTree>
    <p:extLst>
      <p:ext uri="{BB962C8B-B14F-4D97-AF65-F5344CB8AC3E}">
        <p14:creationId xmlns:p14="http://schemas.microsoft.com/office/powerpoint/2010/main" val="127654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E5F34A-BED1-8104-B79F-389BE98206D7}"/>
              </a:ext>
            </a:extLst>
          </p:cNvPr>
          <p:cNvSpPr>
            <a:spLocks noGrp="1"/>
          </p:cNvSpPr>
          <p:nvPr>
            <p:ph type="title"/>
          </p:nvPr>
        </p:nvSpPr>
        <p:spPr/>
        <p:txBody>
          <a:bodyPr/>
          <a:lstStyle/>
          <a:p>
            <a:r>
              <a:rPr lang="en-US" dirty="0"/>
              <a:t>Multidisciplinary Care Advances the Treatment of Patients With MASH</a:t>
            </a:r>
          </a:p>
        </p:txBody>
      </p:sp>
      <p:pic>
        <p:nvPicPr>
          <p:cNvPr id="16" name="Picture 15">
            <a:extLst>
              <a:ext uri="{FF2B5EF4-FFF2-40B4-BE49-F238E27FC236}">
                <a16:creationId xmlns:a16="http://schemas.microsoft.com/office/drawing/2014/main" id="{A359D4E8-8A9A-B4A9-FC94-D363801E0047}"/>
              </a:ext>
            </a:extLst>
          </p:cNvPr>
          <p:cNvPicPr>
            <a:picLocks noChangeAspect="1"/>
          </p:cNvPicPr>
          <p:nvPr/>
        </p:nvPicPr>
        <p:blipFill>
          <a:blip r:embed="rId3"/>
          <a:stretch>
            <a:fillRect/>
          </a:stretch>
        </p:blipFill>
        <p:spPr>
          <a:xfrm>
            <a:off x="1501416" y="1485900"/>
            <a:ext cx="9733322" cy="4814888"/>
          </a:xfrm>
          <a:prstGeom prst="rect">
            <a:avLst/>
          </a:prstGeom>
        </p:spPr>
      </p:pic>
      <p:sp>
        <p:nvSpPr>
          <p:cNvPr id="17" name="TextBox 16">
            <a:extLst>
              <a:ext uri="{FF2B5EF4-FFF2-40B4-BE49-F238E27FC236}">
                <a16:creationId xmlns:a16="http://schemas.microsoft.com/office/drawing/2014/main" id="{22E2E65A-4E96-DFDB-C48C-663F680C0101}"/>
              </a:ext>
            </a:extLst>
          </p:cNvPr>
          <p:cNvSpPr txBox="1"/>
          <p:nvPr/>
        </p:nvSpPr>
        <p:spPr bwMode="auto">
          <a:xfrm>
            <a:off x="422815" y="6400501"/>
            <a:ext cx="33109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a:defRPr/>
            </a:pPr>
            <a:r>
              <a:rPr kumimoji="0" lang="en-US" sz="1200" b="0" i="0" u="none" strike="noStrike" kern="1200" cap="none" spc="0" normalizeH="0" baseline="0" noProof="0" dirty="0">
                <a:ln>
                  <a:noFill/>
                </a:ln>
                <a:solidFill>
                  <a:srgbClr val="455560"/>
                </a:solidFill>
                <a:effectLst/>
                <a:uLnTx/>
                <a:uFillTx/>
                <a:latin typeface="Calibri"/>
                <a:ea typeface="Calibri"/>
                <a:cs typeface="Calibri"/>
              </a:rPr>
              <a:t>Cusi</a:t>
            </a:r>
            <a:r>
              <a:rPr lang="en-US" sz="1200" b="0" dirty="0">
                <a:solidFill>
                  <a:srgbClr val="455560"/>
                </a:solidFill>
                <a:latin typeface="Calibri"/>
                <a:ea typeface="Calibri"/>
                <a:cs typeface="Calibri"/>
              </a:rPr>
              <a:t> et al. </a:t>
            </a:r>
            <a:r>
              <a:rPr kumimoji="0" lang="en-US" sz="1200" b="0" i="0" u="none" strike="noStrike" kern="1200" cap="none" spc="0" normalizeH="0" baseline="0" noProof="0" dirty="0">
                <a:ln>
                  <a:noFill/>
                </a:ln>
                <a:solidFill>
                  <a:srgbClr val="455560"/>
                </a:solidFill>
                <a:effectLst/>
                <a:uLnTx/>
                <a:uFillTx/>
                <a:latin typeface="Calibri"/>
                <a:ea typeface="Calibri"/>
                <a:cs typeface="Calibri"/>
              </a:rPr>
              <a:t>Diabetes Care 2025;48:1–26</a:t>
            </a:r>
          </a:p>
        </p:txBody>
      </p:sp>
    </p:spTree>
    <p:extLst>
      <p:ext uri="{BB962C8B-B14F-4D97-AF65-F5344CB8AC3E}">
        <p14:creationId xmlns:p14="http://schemas.microsoft.com/office/powerpoint/2010/main" val="3417732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ABFF9-1A6A-4BD2-86F0-F1E12F43E585}"/>
              </a:ext>
            </a:extLst>
          </p:cNvPr>
          <p:cNvSpPr>
            <a:spLocks noGrp="1"/>
          </p:cNvSpPr>
          <p:nvPr>
            <p:ph type="title"/>
          </p:nvPr>
        </p:nvSpPr>
        <p:spPr/>
        <p:txBody>
          <a:bodyPr/>
          <a:lstStyle/>
          <a:p>
            <a:r>
              <a:rPr lang="en-US" dirty="0">
                <a:latin typeface="Calibri"/>
                <a:ea typeface="Calibri"/>
                <a:cs typeface="Calibri"/>
              </a:rPr>
              <a:t>Summary of Updates at AACE, ADA, and ENDO 2025 </a:t>
            </a:r>
          </a:p>
        </p:txBody>
      </p:sp>
      <p:sp>
        <p:nvSpPr>
          <p:cNvPr id="3" name="Content Placeholder 2">
            <a:extLst>
              <a:ext uri="{FF2B5EF4-FFF2-40B4-BE49-F238E27FC236}">
                <a16:creationId xmlns:a16="http://schemas.microsoft.com/office/drawing/2014/main" id="{68A81E8D-DDF8-426F-AA6F-53470F44D36C}"/>
              </a:ext>
            </a:extLst>
          </p:cNvPr>
          <p:cNvSpPr>
            <a:spLocks noGrp="1"/>
          </p:cNvSpPr>
          <p:nvPr>
            <p:ph idx="1"/>
          </p:nvPr>
        </p:nvSpPr>
        <p:spPr>
          <a:xfrm>
            <a:off x="421804" y="1543354"/>
            <a:ext cx="11060399" cy="4650686"/>
          </a:xfrm>
        </p:spPr>
        <p:txBody>
          <a:bodyPr/>
          <a:lstStyle/>
          <a:p>
            <a:r>
              <a:rPr lang="en-US" sz="2400" dirty="0"/>
              <a:t>Early identification and risk stratification</a:t>
            </a:r>
          </a:p>
          <a:p>
            <a:pPr lvl="1"/>
            <a:r>
              <a:rPr lang="en-US" sz="2200" dirty="0"/>
              <a:t>ADA: Routine MASLD screening in patients with T2D using FIB-4 and VCTE-LSM</a:t>
            </a:r>
          </a:p>
          <a:p>
            <a:r>
              <a:rPr lang="en-US" sz="2400" dirty="0"/>
              <a:t>Noninvasive testing – rapidly evolving</a:t>
            </a:r>
          </a:p>
          <a:p>
            <a:r>
              <a:rPr lang="en-US" sz="2400" dirty="0"/>
              <a:t>Management </a:t>
            </a:r>
          </a:p>
          <a:p>
            <a:pPr lvl="1"/>
            <a:r>
              <a:rPr lang="en-US" sz="2000" dirty="0"/>
              <a:t>Multidisciplinary approach </a:t>
            </a:r>
          </a:p>
          <a:p>
            <a:pPr lvl="1"/>
            <a:r>
              <a:rPr lang="en-US" sz="2000" dirty="0"/>
              <a:t>Emphasize lifestyle changes</a:t>
            </a:r>
          </a:p>
          <a:p>
            <a:pPr lvl="1"/>
            <a:r>
              <a:rPr lang="en-US" sz="2000" dirty="0"/>
              <a:t>Optimize pharmacotherapy for weight-loss (GLP-1RA and dual GIP/GLP-1RA) and glucose-lowering (GLP-1RA and duals, pioglitazone) agents with benefit in MASH.</a:t>
            </a:r>
          </a:p>
          <a:p>
            <a:pPr lvl="1"/>
            <a:r>
              <a:rPr lang="en-US" sz="2000" dirty="0"/>
              <a:t>Consider referral to liver specialists for additional care and consideration for </a:t>
            </a:r>
            <a:r>
              <a:rPr lang="en-US" sz="2000" dirty="0" err="1"/>
              <a:t>resmetirom</a:t>
            </a:r>
            <a:r>
              <a:rPr lang="en-US" sz="2000" dirty="0"/>
              <a:t> therapy </a:t>
            </a:r>
          </a:p>
          <a:p>
            <a:r>
              <a:rPr lang="en-US" sz="2400" dirty="0"/>
              <a:t>Emerging therapeutic strategies – multiple new agents in development</a:t>
            </a:r>
          </a:p>
          <a:p>
            <a:endParaRPr lang="en-US" sz="2400" dirty="0"/>
          </a:p>
          <a:p>
            <a:pPr marL="0" indent="0">
              <a:buNone/>
            </a:pPr>
            <a:endParaRPr lang="en-US" sz="2200" dirty="0"/>
          </a:p>
        </p:txBody>
      </p:sp>
      <p:sp>
        <p:nvSpPr>
          <p:cNvPr id="4" name="TextBox 3">
            <a:extLst>
              <a:ext uri="{FF2B5EF4-FFF2-40B4-BE49-F238E27FC236}">
                <a16:creationId xmlns:a16="http://schemas.microsoft.com/office/drawing/2014/main" id="{5EDEE6EC-7006-3321-F7CD-608AE893E039}"/>
              </a:ext>
            </a:extLst>
          </p:cNvPr>
          <p:cNvSpPr txBox="1"/>
          <p:nvPr/>
        </p:nvSpPr>
        <p:spPr>
          <a:xfrm>
            <a:off x="421804" y="6395955"/>
            <a:ext cx="9353059" cy="461665"/>
          </a:xfrm>
          <a:prstGeom prst="rect">
            <a:avLst/>
          </a:prstGeom>
          <a:noFill/>
        </p:spPr>
        <p:txBody>
          <a:bodyPr wrap="square">
            <a:spAutoFit/>
          </a:bodyPr>
          <a:lstStyle/>
          <a:p>
            <a:pPr lvl="0" defTabSz="651052" eaLnBrk="1" fontAlgn="auto" hangingPunct="1">
              <a:spcBef>
                <a:spcPts val="0"/>
              </a:spcBef>
              <a:spcAft>
                <a:spcPts val="0"/>
              </a:spcAft>
              <a:defRPr/>
            </a:pPr>
            <a:r>
              <a:rPr lang="en-US" sz="1200" b="0" dirty="0">
                <a:solidFill>
                  <a:srgbClr val="455560"/>
                </a:solidFill>
                <a:latin typeface="Calibri" panose="020F0502020204030204" pitchFamily="34" charset="0"/>
                <a:ea typeface="Osaka" charset="0"/>
                <a:cs typeface="Calibri" panose="020F0502020204030204" pitchFamily="34" charset="0"/>
              </a:rPr>
              <a:t>Cusi. Diabetes Care. 2025;48:1057. </a:t>
            </a:r>
            <a:r>
              <a:rPr lang="en-US" sz="1200" b="0" dirty="0">
                <a:solidFill>
                  <a:srgbClr val="455560"/>
                </a:solidFill>
                <a:latin typeface="Calibri"/>
                <a:ea typeface="Calibri"/>
                <a:cs typeface="Calibri"/>
              </a:rPr>
              <a:t>American Diabetes Association Professional Practice Committee. Diabetes Care. 2025;48:S181.</a:t>
            </a:r>
            <a:br>
              <a:rPr lang="en-US" sz="1200" b="0" dirty="0">
                <a:solidFill>
                  <a:srgbClr val="455560"/>
                </a:solidFill>
                <a:latin typeface="Calibri"/>
                <a:ea typeface="Calibri"/>
                <a:cs typeface="Calibri"/>
              </a:rPr>
            </a:br>
            <a:r>
              <a:rPr lang="en-US" sz="1200" b="0" dirty="0">
                <a:solidFill>
                  <a:srgbClr val="455560"/>
                </a:solidFill>
                <a:latin typeface="Calibri"/>
                <a:ea typeface="Calibri"/>
                <a:cs typeface="Calibri"/>
              </a:rPr>
              <a:t> </a:t>
            </a:r>
            <a:r>
              <a:rPr lang="en-US" sz="1200" b="0" dirty="0">
                <a:solidFill>
                  <a:srgbClr val="455560"/>
                </a:solidFill>
                <a:latin typeface="Calibri" panose="020F0502020204030204" pitchFamily="34" charset="0"/>
                <a:ea typeface="Osaka" charset="0"/>
                <a:cs typeface="Calibri" panose="020F0502020204030204" pitchFamily="34" charset="0"/>
              </a:rPr>
              <a:t> </a:t>
            </a:r>
          </a:p>
        </p:txBody>
      </p:sp>
    </p:spTree>
    <p:extLst>
      <p:ext uri="{BB962C8B-B14F-4D97-AF65-F5344CB8AC3E}">
        <p14:creationId xmlns:p14="http://schemas.microsoft.com/office/powerpoint/2010/main" val="4068929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EFA0277EC4B9445B48FA6B2A215D645" ma:contentTypeVersion="12" ma:contentTypeDescription="Create a new document." ma:contentTypeScope="" ma:versionID="f3e6c4f59839b0a5d5824d31ead4df29">
  <xsd:schema xmlns:xsd="http://www.w3.org/2001/XMLSchema" xmlns:xs="http://www.w3.org/2001/XMLSchema" xmlns:p="http://schemas.microsoft.com/office/2006/metadata/properties" xmlns:ns2="3bcc9e29-8174-4627-8f3d-863b1987f4ab" xmlns:ns3="22fd6914-46d4-4c7e-bbad-46e82841b69d" targetNamespace="http://schemas.microsoft.com/office/2006/metadata/properties" ma:root="true" ma:fieldsID="915e93ddd4ca45ae598a19f17c1ad6c2" ns2:_="" ns3:_="">
    <xsd:import namespace="3bcc9e29-8174-4627-8f3d-863b1987f4ab"/>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cc9e29-8174-4627-8f3d-863b1987f4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3bcc9e29-8174-4627-8f3d-863b1987f4ab">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8FAC8042-7C39-4C0A-BCBF-4CD873B3464D}">
  <ds:schemaRefs>
    <ds:schemaRef ds:uri="22fd6914-46d4-4c7e-bbad-46e82841b69d"/>
    <ds:schemaRef ds:uri="3bcc9e29-8174-4627-8f3d-863b1987f4a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schemas.microsoft.com/office/2006/documentManagement/types"/>
    <ds:schemaRef ds:uri="http://www.w3.org/XML/1998/namespace"/>
    <ds:schemaRef ds:uri="http://schemas.microsoft.com/office/2006/metadata/properties"/>
    <ds:schemaRef ds:uri="http://purl.org/dc/dcmitype/"/>
    <ds:schemaRef ds:uri="3bcc9e29-8174-4627-8f3d-863b1987f4ab"/>
    <ds:schemaRef ds:uri="http://schemas.microsoft.com/office/infopath/2007/PartnerControls"/>
    <ds:schemaRef ds:uri="http://purl.org/dc/elements/1.1/"/>
    <ds:schemaRef ds:uri="http://schemas.openxmlformats.org/package/2006/metadata/core-properties"/>
    <ds:schemaRef ds:uri="22fd6914-46d4-4c7e-bbad-46e82841b69d"/>
    <ds:schemaRef ds:uri="http://purl.org/dc/terms/"/>
  </ds:schemaRefs>
</ds:datastoreItem>
</file>

<file path=docMetadata/LabelInfo.xml><?xml version="1.0" encoding="utf-8"?>
<clbl:labelList xmlns:clbl="http://schemas.microsoft.com/office/2020/mipLabelMetadata">
  <clbl:label id="{be2fd2f7-a818-4e66-8956-c8223012702a}" enabled="0" method="" siteId="{be2fd2f7-a818-4e66-8956-c8223012702a}" removed="1"/>
</clbl:labelList>
</file>

<file path=docProps/app.xml><?xml version="1.0" encoding="utf-8"?>
<Properties xmlns="http://schemas.openxmlformats.org/officeDocument/2006/extended-properties" xmlns:vt="http://schemas.openxmlformats.org/officeDocument/2006/docPropsVTypes">
  <Template/>
  <TotalTime>336</TotalTime>
  <Words>3571</Words>
  <Application>Microsoft Office PowerPoint</Application>
  <PresentationFormat>Widescreen</PresentationFormat>
  <Paragraphs>561</Paragraphs>
  <Slides>33</Slides>
  <Notes>30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33</vt:i4>
      </vt:variant>
    </vt:vector>
  </HeadingPairs>
  <TitlesOfParts>
    <vt:vector size="44" baseType="lpstr">
      <vt:lpstr>Arial</vt:lpstr>
      <vt:lpstr>Calibri</vt:lpstr>
      <vt:lpstr>Cambria</vt:lpstr>
      <vt:lpstr>Google Sans</vt:lpstr>
      <vt:lpstr>Helvetica</vt:lpstr>
      <vt:lpstr>Roboto</vt:lpstr>
      <vt:lpstr>Symbol</vt:lpstr>
      <vt:lpstr>Times New Roman</vt:lpstr>
      <vt:lpstr>Wingdings</vt:lpstr>
      <vt:lpstr>2017_HTAA_Diabetes</vt:lpstr>
      <vt:lpstr>1_2017_HTAA_Diabetes</vt:lpstr>
      <vt:lpstr>MASH Matters: New Evidence and Its Application to Endocrinology and Primary Care Practice </vt:lpstr>
      <vt:lpstr>About These Slides</vt:lpstr>
      <vt:lpstr>Faculty</vt:lpstr>
      <vt:lpstr>Disclosures</vt:lpstr>
      <vt:lpstr>Learning Objectives</vt:lpstr>
      <vt:lpstr>Noninvasive Testing Methods and Biomarkers</vt:lpstr>
      <vt:lpstr>Screening for MASLD/MASH </vt:lpstr>
      <vt:lpstr>ADA 2025 Diagnostic Algorithm: Risk Stratification  and Cirrhosis Prevention in Patients With MASLD</vt:lpstr>
      <vt:lpstr>Endocrine Factors Associated With MASLD </vt:lpstr>
      <vt:lpstr>Guideline Recommendations:  Who Is at Risk for MASH and Advanced Fibrosis?</vt:lpstr>
      <vt:lpstr>Commonly Used Noninvasive Tests</vt:lpstr>
      <vt:lpstr>MASLD Fibrosis Score and FIB-4 Score:  Online Calculators Easily Interpret Noninvasive Tests</vt:lpstr>
      <vt:lpstr>Emerging MASH Therapies</vt:lpstr>
      <vt:lpstr>ADA 2025 Treatment Algorithm: MASLD in Patients With Prediabetes or Diabetes</vt:lpstr>
      <vt:lpstr>ADA 2025 Treatment Algorithm:  Pharmacologic Management of T2D</vt:lpstr>
      <vt:lpstr>Role of GLP-1 in MASH</vt:lpstr>
      <vt:lpstr>ESSENCE: Semaglutide in Patients With MASH</vt:lpstr>
      <vt:lpstr>ESSENCE: Primary Endpoints Interim Analysis </vt:lpstr>
      <vt:lpstr>ESSENCE: Secondary Endpoints Interim Analysis</vt:lpstr>
      <vt:lpstr>ESSENCE: Safety</vt:lpstr>
      <vt:lpstr>ESSENCE: Interim Analysis Conclusions</vt:lpstr>
      <vt:lpstr>Resmetirom and the THR-β Pathway</vt:lpstr>
      <vt:lpstr>MAESTRO-NASH: Resmetirom in Patients With MASH</vt:lpstr>
      <vt:lpstr>MAESTRO-NASH: Primary Endpoints</vt:lpstr>
      <vt:lpstr>MAESTRO-NASH: Safety </vt:lpstr>
      <vt:lpstr>SYNERGY-NASH: Tirzepatide in Patients With MASH and Moderate to Severe Fibrosis</vt:lpstr>
      <vt:lpstr>SYNERGY-NASH: MASH Resolution and Fibrosis Improvement</vt:lpstr>
      <vt:lpstr>Survodutide (Dual GLP-1/Glucagon RA) in MASH*</vt:lpstr>
      <vt:lpstr>Phase III Trials for MASH F2-F3 Without Cirrhosis</vt:lpstr>
      <vt:lpstr>Phase III Trials for MASH Cirrhosis</vt:lpstr>
      <vt:lpstr>Multidisciplinary Care in MASLD/MASH Management </vt:lpstr>
      <vt:lpstr>Multidisciplinary Care Advances the Treatment of Patients With MASH</vt:lpstr>
      <vt:lpstr>Summary of Updates at AACE, ADA, and ENDO 2025 </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MASH Matters: New Evidence and Its Application to Endocrinology and Primary Care Practice</dc:title>
  <dc:creator>Preferred User</dc:creator>
  <cp:lastModifiedBy>Valerie Wenzel</cp:lastModifiedBy>
  <cp:revision>34</cp:revision>
  <cp:lastPrinted>2016-09-26T20:21:49Z</cp:lastPrinted>
  <dcterms:created xsi:type="dcterms:W3CDTF">2005-05-27T15:08:01Z</dcterms:created>
  <dcterms:modified xsi:type="dcterms:W3CDTF">2025-07-30T15:39:01Z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21dbe0da-0687-46ed-abba-29ef1267cc3e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0x0101002EFA0277EC4B9445B48FA6B2A215D645</vt:lpwstr>
  </property>
  <property fmtid="{D5CDD505-2E9C-101B-9397-08002B2CF9AE}" pid="9" name="MediaServiceImageTags">
    <vt:lpwstr/>
  </property>
</Properties>
</file>