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4" r:id="rId4"/>
    <p:sldMasterId id="2147483931" r:id="rId5"/>
    <p:sldMasterId id="2147483940" r:id="rId6"/>
    <p:sldMasterId id="2147483949" r:id="rId7"/>
  </p:sldMasterIdLst>
  <p:notesMasterIdLst>
    <p:notesMasterId r:id="rId28"/>
  </p:notesMasterIdLst>
  <p:handoutMasterIdLst>
    <p:handoutMasterId r:id="rId29"/>
  </p:handoutMasterIdLst>
  <p:sldIdLst>
    <p:sldId id="2147473663" r:id="rId8"/>
    <p:sldId id="2147483645" r:id="rId9"/>
    <p:sldId id="2147472346" r:id="rId10"/>
    <p:sldId id="549" r:id="rId11"/>
    <p:sldId id="2147473749" r:id="rId12"/>
    <p:sldId id="268" r:id="rId13"/>
    <p:sldId id="257" r:id="rId14"/>
    <p:sldId id="2147482116" r:id="rId15"/>
    <p:sldId id="269" r:id="rId16"/>
    <p:sldId id="2147483642" r:id="rId17"/>
    <p:sldId id="263" r:id="rId18"/>
    <p:sldId id="2147483644" r:id="rId19"/>
    <p:sldId id="271" r:id="rId20"/>
    <p:sldId id="272" r:id="rId21"/>
    <p:sldId id="265" r:id="rId22"/>
    <p:sldId id="2147483643" r:id="rId23"/>
    <p:sldId id="275" r:id="rId24"/>
    <p:sldId id="258" r:id="rId25"/>
    <p:sldId id="260" r:id="rId26"/>
    <p:sldId id="31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4" orient="horz" pos="3216" userDrawn="1">
          <p15:clr>
            <a:srgbClr val="A4A3A4"/>
          </p15:clr>
        </p15:guide>
        <p15:guide id="8" pos="56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50CA0F02-F043-83D8-307C-BB3642E4FC70}" name="Zachary Schwartz" initials="ZS" userId="S::zschwartz@clinicaloptions.com::64648e91-b212-4092-bee8-eff2e880b6f9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8" name="Dussadee Royal" initials="DR" lastIdx="2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2" name=" " initials="MAC" lastIdx="17" clrIdx="1"/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3" name="Andrew Bowser" initials="AB" lastIdx="3" clrIdx="2"/>
  <p:cmAuthor id="10" name="Kristen Formby" initials="KF" lastIdx="19" clrIdx="9">
    <p:extLst>
      <p:ext uri="{19B8F6BF-5375-455C-9EA6-DF929625EA0E}">
        <p15:presenceInfo xmlns:p15="http://schemas.microsoft.com/office/powerpoint/2012/main" userId="S::kformby@cealliance.com::19703da7-6ffe-4e10-881a-828805b8d619" providerId="AD"/>
      </p:ext>
    </p:extLst>
  </p:cmAuthor>
  <p:cmAuthor id="4" name="Melanie Couton" initials="MAC" lastIdx="1" clrIdx="3"/>
  <p:cmAuthor id="11" name="Joseph Lombardo" initials="JL" lastIdx="24" clrIdx="10">
    <p:extLst>
      <p:ext uri="{19B8F6BF-5375-455C-9EA6-DF929625EA0E}">
        <p15:presenceInfo xmlns:p15="http://schemas.microsoft.com/office/powerpoint/2012/main" userId="S::jlombardo@cealliance.com::b71eab3e-9b1e-4187-8495-07bfa1b00135" providerId="AD"/>
      </p:ext>
    </p:extLst>
  </p:cmAuthor>
  <p:cmAuthor id="5" name="Taryn Gross" initials="TG" lastIdx="7" clrIdx="4"/>
  <p:cmAuthor id="12" name="Hillary Tunggal" initials="HT" lastIdx="24" clrIdx="11">
    <p:extLst>
      <p:ext uri="{19B8F6BF-5375-455C-9EA6-DF929625EA0E}">
        <p15:presenceInfo xmlns:p15="http://schemas.microsoft.com/office/powerpoint/2012/main" userId="S::htunggal@cealliance.com::ad64bda3-5530-4833-84b4-5d3ed1bf5c1c" providerId="AD"/>
      </p:ext>
    </p:extLst>
  </p:cmAuthor>
  <p:cmAuthor id="6" name="Zachary Schwartz" initials="ZS" lastIdx="37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CA"/>
    <a:srgbClr val="BA3000"/>
    <a:srgbClr val="992000"/>
    <a:srgbClr val="FFFFFF"/>
    <a:srgbClr val="8B8B92"/>
    <a:srgbClr val="7D7D7D"/>
    <a:srgbClr val="B57629"/>
    <a:srgbClr val="A36DF7"/>
    <a:srgbClr val="FCB193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E26612-EA2C-42F2-A07A-DF65D939F156}" v="1" dt="2026-03-16T18:02:49.492"/>
    <p1510:client id="{80B71DB9-9D36-45B8-9299-11A7E956460E}" v="26" dt="2026-03-16T18:17:20.798"/>
    <p1510:client id="{92F76114-819D-479E-A6DC-88A816F64F56}" v="1" dt="2026-03-16T18:03:44.821"/>
    <p1510:client id="{B278C481-FFBE-4783-AE66-36E33D82B7B5}" v="18" dt="2026-03-16T17:40:50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81956" autoAdjust="0"/>
  </p:normalViewPr>
  <p:slideViewPr>
    <p:cSldViewPr snapToGrid="0">
      <p:cViewPr varScale="1">
        <p:scale>
          <a:sx n="61" d="100"/>
          <a:sy n="61" d="100"/>
        </p:scale>
        <p:origin x="788" y="44"/>
      </p:cViewPr>
      <p:guideLst>
        <p:guide orient="horz" pos="2136"/>
        <p:guide orient="horz" pos="321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516"/>
    </p:cViewPr>
  </p:sorterViewPr>
  <p:notesViewPr>
    <p:cSldViewPr snapToGrid="0" showGuides="1">
      <p:cViewPr varScale="1">
        <p:scale>
          <a:sx n="122" d="100"/>
          <a:sy n="122" d="100"/>
        </p:scale>
        <p:origin x="309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90FA33-C0F9-40AF-B114-EE334487120C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068913-69B4-4BC9-982F-1A68FF559EFC}">
      <dgm:prSet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Standard time point for responder/nonresponder classification: </a:t>
          </a:r>
        </a:p>
      </dgm:t>
    </dgm:pt>
    <dgm:pt modelId="{9D7D9962-0051-431C-9AA2-CA87CE4326C5}" type="parTrans" cxnId="{1CE01516-5B24-4580-98F1-12B84496BA5F}">
      <dgm:prSet/>
      <dgm:spPr/>
      <dgm:t>
        <a:bodyPr/>
        <a:lstStyle/>
        <a:p>
          <a:endParaRPr lang="en-US"/>
        </a:p>
      </dgm:t>
    </dgm:pt>
    <dgm:pt modelId="{6A256CC0-95B2-4B76-B850-3C2C3922D6E7}" type="sibTrans" cxnId="{1CE01516-5B24-4580-98F1-12B84496BA5F}">
      <dgm:prSet/>
      <dgm:spPr/>
      <dgm:t>
        <a:bodyPr/>
        <a:lstStyle/>
        <a:p>
          <a:endParaRPr lang="en-US"/>
        </a:p>
      </dgm:t>
    </dgm:pt>
    <dgm:pt modelId="{99B71A19-75F4-4663-A552-FC8A53B67729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Usually after 12 </a:t>
          </a:r>
          <a:r>
            <a:rPr lang="en-US" dirty="0" err="1"/>
            <a:t>mo</a:t>
          </a:r>
          <a:r>
            <a:rPr lang="en-US" dirty="0"/>
            <a:t> on UDCA</a:t>
          </a:r>
        </a:p>
      </dgm:t>
    </dgm:pt>
    <dgm:pt modelId="{E8386711-C743-4134-86D6-AF52F46CADCD}" type="parTrans" cxnId="{DAF6B506-0CEA-46E3-85DC-36C7ACA0A07D}">
      <dgm:prSet/>
      <dgm:spPr/>
      <dgm:t>
        <a:bodyPr/>
        <a:lstStyle/>
        <a:p>
          <a:endParaRPr lang="en-US"/>
        </a:p>
      </dgm:t>
    </dgm:pt>
    <dgm:pt modelId="{25758A4D-49AB-4A74-9A36-F524F553E1E9}" type="sibTrans" cxnId="{DAF6B506-0CEA-46E3-85DC-36C7ACA0A07D}">
      <dgm:prSet/>
      <dgm:spPr/>
      <dgm:t>
        <a:bodyPr/>
        <a:lstStyle/>
        <a:p>
          <a:endParaRPr lang="en-US"/>
        </a:p>
      </dgm:t>
    </dgm:pt>
    <dgm:pt modelId="{7293CEAA-B5DA-4B5E-AD19-8BE66B51123C}">
      <dgm:prSet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For patients with higher-risk PBC:</a:t>
          </a:r>
        </a:p>
      </dgm:t>
    </dgm:pt>
    <dgm:pt modelId="{070F6AA6-CECA-4D42-A2E1-EDF2AA18CC4F}" type="parTrans" cxnId="{509C4BCE-6DDC-4F9F-AF34-90C0AC167B7F}">
      <dgm:prSet/>
      <dgm:spPr/>
      <dgm:t>
        <a:bodyPr/>
        <a:lstStyle/>
        <a:p>
          <a:endParaRPr lang="en-US"/>
        </a:p>
      </dgm:t>
    </dgm:pt>
    <dgm:pt modelId="{0EF81DAA-CB6D-4BF8-A406-9E08A3233B86}" type="sibTrans" cxnId="{509C4BCE-6DDC-4F9F-AF34-90C0AC167B7F}">
      <dgm:prSet/>
      <dgm:spPr/>
      <dgm:t>
        <a:bodyPr/>
        <a:lstStyle/>
        <a:p>
          <a:endParaRPr lang="en-US"/>
        </a:p>
      </dgm:t>
    </dgm:pt>
    <dgm:pt modelId="{04981D03-3454-462F-9D3D-9B278785DE08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Assess earlier and more frequently (</a:t>
          </a:r>
          <a:r>
            <a:rPr lang="en-US" dirty="0" err="1"/>
            <a:t>eg</a:t>
          </a:r>
          <a:r>
            <a:rPr lang="en-US" dirty="0"/>
            <a:t>, every 4–6 </a:t>
          </a:r>
          <a:r>
            <a:rPr lang="en-US" dirty="0" err="1"/>
            <a:t>mo</a:t>
          </a:r>
          <a:r>
            <a:rPr lang="en-US" dirty="0"/>
            <a:t>)</a:t>
          </a:r>
        </a:p>
      </dgm:t>
    </dgm:pt>
    <dgm:pt modelId="{4836F06E-9410-412A-ACF6-7E2C8C8A278C}" type="parTrans" cxnId="{6E4A1F9E-1936-4B66-99E9-9A40537BC573}">
      <dgm:prSet/>
      <dgm:spPr/>
      <dgm:t>
        <a:bodyPr/>
        <a:lstStyle/>
        <a:p>
          <a:endParaRPr lang="en-US"/>
        </a:p>
      </dgm:t>
    </dgm:pt>
    <dgm:pt modelId="{FEDB13BB-33CB-4BA9-BE68-CFEBFE3788E2}" type="sibTrans" cxnId="{6E4A1F9E-1936-4B66-99E9-9A40537BC573}">
      <dgm:prSet/>
      <dgm:spPr/>
      <dgm:t>
        <a:bodyPr/>
        <a:lstStyle/>
        <a:p>
          <a:endParaRPr lang="en-US"/>
        </a:p>
      </dgm:t>
    </dgm:pt>
    <dgm:pt modelId="{F1785812-94E2-4F64-8FCC-3A146242EA0B}">
      <dgm:prSet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Higher-risk features that push earlier reassessment/escalation planning:</a:t>
          </a:r>
        </a:p>
      </dgm:t>
    </dgm:pt>
    <dgm:pt modelId="{76D4084D-3654-4B5F-A441-C70B637B0B84}" type="parTrans" cxnId="{CA34BAB5-8364-45EC-B724-8DE7AC53F0F6}">
      <dgm:prSet/>
      <dgm:spPr/>
      <dgm:t>
        <a:bodyPr/>
        <a:lstStyle/>
        <a:p>
          <a:endParaRPr lang="en-US"/>
        </a:p>
      </dgm:t>
    </dgm:pt>
    <dgm:pt modelId="{F08887CB-9F03-43A9-BF64-6C5BDA070634}" type="sibTrans" cxnId="{CA34BAB5-8364-45EC-B724-8DE7AC53F0F6}">
      <dgm:prSet/>
      <dgm:spPr/>
      <dgm:t>
        <a:bodyPr/>
        <a:lstStyle/>
        <a:p>
          <a:endParaRPr lang="en-US"/>
        </a:p>
      </dgm:t>
    </dgm:pt>
    <dgm:pt modelId="{EF08951F-6FD2-4444-B2F3-92A20B4FDBC6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Higher liver stiffness/advanced fibrosis risk</a:t>
          </a:r>
        </a:p>
      </dgm:t>
    </dgm:pt>
    <dgm:pt modelId="{A335E6AC-ED0C-4134-9123-BC00B24B2914}" type="parTrans" cxnId="{8B7B865E-8060-494E-8226-39210FE8EFF8}">
      <dgm:prSet/>
      <dgm:spPr/>
      <dgm:t>
        <a:bodyPr/>
        <a:lstStyle/>
        <a:p>
          <a:endParaRPr lang="en-US"/>
        </a:p>
      </dgm:t>
    </dgm:pt>
    <dgm:pt modelId="{03CF0D97-1C0F-475A-A089-23B13714EEE1}" type="sibTrans" cxnId="{8B7B865E-8060-494E-8226-39210FE8EFF8}">
      <dgm:prSet/>
      <dgm:spPr/>
      <dgm:t>
        <a:bodyPr/>
        <a:lstStyle/>
        <a:p>
          <a:endParaRPr lang="en-US"/>
        </a:p>
      </dgm:t>
    </dgm:pt>
    <dgm:pt modelId="{1699EF09-FC66-43A2-9301-739769CC37AD}">
      <dgm:prSet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What I look for early:</a:t>
          </a:r>
        </a:p>
      </dgm:t>
    </dgm:pt>
    <dgm:pt modelId="{E6947237-3686-4CBA-BFEA-94EF596115D3}" type="parTrans" cxnId="{F9F4F491-0EDE-40EA-8FB8-9F72221FC485}">
      <dgm:prSet/>
      <dgm:spPr/>
      <dgm:t>
        <a:bodyPr/>
        <a:lstStyle/>
        <a:p>
          <a:endParaRPr lang="en-US"/>
        </a:p>
      </dgm:t>
    </dgm:pt>
    <dgm:pt modelId="{BB979D52-29B2-494F-885E-6EDB57FC5A58}" type="sibTrans" cxnId="{F9F4F491-0EDE-40EA-8FB8-9F72221FC485}">
      <dgm:prSet/>
      <dgm:spPr/>
      <dgm:t>
        <a:bodyPr/>
        <a:lstStyle/>
        <a:p>
          <a:endParaRPr lang="en-US"/>
        </a:p>
      </dgm:t>
    </dgm:pt>
    <dgm:pt modelId="{347F0A91-BC68-4F52-A1E0-D96BC946C108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Encouraging trajectory of ALP improvement (not just a single value)</a:t>
          </a:r>
        </a:p>
      </dgm:t>
    </dgm:pt>
    <dgm:pt modelId="{4003DFA6-9CE5-499F-A4DD-92E984BA148F}" type="parTrans" cxnId="{D74452C1-894B-4BA4-B64C-9764A1EB17D6}">
      <dgm:prSet/>
      <dgm:spPr/>
      <dgm:t>
        <a:bodyPr/>
        <a:lstStyle/>
        <a:p>
          <a:endParaRPr lang="en-US"/>
        </a:p>
      </dgm:t>
    </dgm:pt>
    <dgm:pt modelId="{BEEC00B6-D89E-4730-9271-BF3A245760BD}" type="sibTrans" cxnId="{D74452C1-894B-4BA4-B64C-9764A1EB17D6}">
      <dgm:prSet/>
      <dgm:spPr/>
      <dgm:t>
        <a:bodyPr/>
        <a:lstStyle/>
        <a:p>
          <a:endParaRPr lang="en-US"/>
        </a:p>
      </dgm:t>
    </dgm:pt>
    <dgm:pt modelId="{E4D43771-C767-4AF5-B2EA-9AE935066456}">
      <dgm:prSet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If trajectory is not encouraging after </a:t>
          </a:r>
          <a:br>
            <a:rPr lang="en-US" dirty="0">
              <a:solidFill>
                <a:schemeClr val="bg2"/>
              </a:solidFill>
            </a:rPr>
          </a:br>
          <a:r>
            <a:rPr lang="en-US" dirty="0">
              <a:solidFill>
                <a:schemeClr val="bg2"/>
              </a:solidFill>
            </a:rPr>
            <a:t>4–6 </a:t>
          </a:r>
          <a:r>
            <a:rPr lang="en-US" dirty="0" err="1">
              <a:solidFill>
                <a:schemeClr val="bg2"/>
              </a:solidFill>
            </a:rPr>
            <a:t>mo</a:t>
          </a:r>
          <a:r>
            <a:rPr lang="en-US" dirty="0">
              <a:solidFill>
                <a:schemeClr val="bg2"/>
              </a:solidFill>
            </a:rPr>
            <a:t>, I:</a:t>
          </a:r>
        </a:p>
      </dgm:t>
    </dgm:pt>
    <dgm:pt modelId="{2D1A2E5A-5E35-4393-8B3B-4150AE8CE908}" type="parTrans" cxnId="{35B42FF7-CE26-4599-9C38-8DFCBE042DDD}">
      <dgm:prSet/>
      <dgm:spPr/>
      <dgm:t>
        <a:bodyPr/>
        <a:lstStyle/>
        <a:p>
          <a:endParaRPr lang="en-US"/>
        </a:p>
      </dgm:t>
    </dgm:pt>
    <dgm:pt modelId="{8422DD6D-29BB-4E82-B0AB-17562BD660AD}" type="sibTrans" cxnId="{35B42FF7-CE26-4599-9C38-8DFCBE042DDD}">
      <dgm:prSet/>
      <dgm:spPr/>
      <dgm:t>
        <a:bodyPr/>
        <a:lstStyle/>
        <a:p>
          <a:endParaRPr lang="en-US"/>
        </a:p>
      </dgm:t>
    </dgm:pt>
    <dgm:pt modelId="{0333C5FD-16A6-4E99-8250-460F00C55B04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Verify dosing/adherence and contributors to treatment response</a:t>
          </a:r>
        </a:p>
      </dgm:t>
    </dgm:pt>
    <dgm:pt modelId="{9200D5EA-FE11-44F9-B019-7BBF15D5FEBE}" type="parTrans" cxnId="{C2C4B579-E4EE-409B-A146-58F53DD9BF2C}">
      <dgm:prSet/>
      <dgm:spPr/>
      <dgm:t>
        <a:bodyPr/>
        <a:lstStyle/>
        <a:p>
          <a:endParaRPr lang="en-US"/>
        </a:p>
      </dgm:t>
    </dgm:pt>
    <dgm:pt modelId="{823B723E-2D35-4FB0-9615-014D9F462600}" type="sibTrans" cxnId="{C2C4B579-E4EE-409B-A146-58F53DD9BF2C}">
      <dgm:prSet/>
      <dgm:spPr/>
      <dgm:t>
        <a:bodyPr/>
        <a:lstStyle/>
        <a:p>
          <a:endParaRPr lang="en-US"/>
        </a:p>
      </dgm:t>
    </dgm:pt>
    <dgm:pt modelId="{448D1D7D-A017-4ADA-BC71-1FD5A7CEF52D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Discuss treatment escalation</a:t>
          </a:r>
        </a:p>
      </dgm:t>
    </dgm:pt>
    <dgm:pt modelId="{198E955A-BBEC-42DF-9828-E460EB1561DE}" type="parTrans" cxnId="{704DA28B-C662-471B-9604-23ED7F9AC3DE}">
      <dgm:prSet/>
      <dgm:spPr/>
      <dgm:t>
        <a:bodyPr/>
        <a:lstStyle/>
        <a:p>
          <a:endParaRPr lang="en-US"/>
        </a:p>
      </dgm:t>
    </dgm:pt>
    <dgm:pt modelId="{2D1E6A4C-A228-4279-BCDB-1C9D1771EA22}" type="sibTrans" cxnId="{704DA28B-C662-471B-9604-23ED7F9AC3DE}">
      <dgm:prSet/>
      <dgm:spPr/>
      <dgm:t>
        <a:bodyPr/>
        <a:lstStyle/>
        <a:p>
          <a:endParaRPr lang="en-US"/>
        </a:p>
      </dgm:t>
    </dgm:pt>
    <dgm:pt modelId="{A16DE5A9-B70B-4294-BF16-CCF3C5E1D04F}" type="pres">
      <dgm:prSet presAssocID="{4990FA33-C0F9-40AF-B114-EE334487120C}" presName="Name0" presStyleCnt="0">
        <dgm:presLayoutVars>
          <dgm:dir/>
          <dgm:animLvl val="lvl"/>
          <dgm:resizeHandles val="exact"/>
        </dgm:presLayoutVars>
      </dgm:prSet>
      <dgm:spPr/>
    </dgm:pt>
    <dgm:pt modelId="{03B0085D-172B-4663-8173-D706A24CF5BC}" type="pres">
      <dgm:prSet presAssocID="{C6068913-69B4-4BC9-982F-1A68FF559EFC}" presName="linNode" presStyleCnt="0"/>
      <dgm:spPr/>
    </dgm:pt>
    <dgm:pt modelId="{F2B712F9-646E-4112-9A5F-8B01F3444D6F}" type="pres">
      <dgm:prSet presAssocID="{C6068913-69B4-4BC9-982F-1A68FF559EFC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EDEF0451-35F9-453A-9583-B728442F3417}" type="pres">
      <dgm:prSet presAssocID="{C6068913-69B4-4BC9-982F-1A68FF559EFC}" presName="descendantText" presStyleLbl="alignAccFollowNode1" presStyleIdx="0" presStyleCnt="5">
        <dgm:presLayoutVars>
          <dgm:bulletEnabled val="1"/>
        </dgm:presLayoutVars>
      </dgm:prSet>
      <dgm:spPr/>
    </dgm:pt>
    <dgm:pt modelId="{C83394CD-EDC6-4B3E-A3C6-19762432CC79}" type="pres">
      <dgm:prSet presAssocID="{6A256CC0-95B2-4B76-B850-3C2C3922D6E7}" presName="sp" presStyleCnt="0"/>
      <dgm:spPr/>
    </dgm:pt>
    <dgm:pt modelId="{29BFB5BF-1711-475D-BCC3-67AE44219F88}" type="pres">
      <dgm:prSet presAssocID="{7293CEAA-B5DA-4B5E-AD19-8BE66B51123C}" presName="linNode" presStyleCnt="0"/>
      <dgm:spPr/>
    </dgm:pt>
    <dgm:pt modelId="{9ACD2B7D-2AB7-4D69-90DF-A692C86178A5}" type="pres">
      <dgm:prSet presAssocID="{7293CEAA-B5DA-4B5E-AD19-8BE66B51123C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76ECC2A2-5D63-4E86-AADC-9C64C3539E14}" type="pres">
      <dgm:prSet presAssocID="{7293CEAA-B5DA-4B5E-AD19-8BE66B51123C}" presName="descendantText" presStyleLbl="alignAccFollowNode1" presStyleIdx="1" presStyleCnt="5">
        <dgm:presLayoutVars>
          <dgm:bulletEnabled val="1"/>
        </dgm:presLayoutVars>
      </dgm:prSet>
      <dgm:spPr/>
    </dgm:pt>
    <dgm:pt modelId="{6A304829-8E33-42E6-98EF-7607AA675C3E}" type="pres">
      <dgm:prSet presAssocID="{0EF81DAA-CB6D-4BF8-A406-9E08A3233B86}" presName="sp" presStyleCnt="0"/>
      <dgm:spPr/>
    </dgm:pt>
    <dgm:pt modelId="{C87FC52A-8AF2-4B09-9764-00DC28430DD5}" type="pres">
      <dgm:prSet presAssocID="{F1785812-94E2-4F64-8FCC-3A146242EA0B}" presName="linNode" presStyleCnt="0"/>
      <dgm:spPr/>
    </dgm:pt>
    <dgm:pt modelId="{8B36AAC0-B26A-41AE-B3EC-46C5E812F85A}" type="pres">
      <dgm:prSet presAssocID="{F1785812-94E2-4F64-8FCC-3A146242EA0B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CF00A811-9BC5-46F8-9F60-57C9E9B836D4}" type="pres">
      <dgm:prSet presAssocID="{F1785812-94E2-4F64-8FCC-3A146242EA0B}" presName="descendantText" presStyleLbl="alignAccFollowNode1" presStyleIdx="2" presStyleCnt="5">
        <dgm:presLayoutVars>
          <dgm:bulletEnabled val="1"/>
        </dgm:presLayoutVars>
      </dgm:prSet>
      <dgm:spPr/>
    </dgm:pt>
    <dgm:pt modelId="{403A8FE0-2FB0-4567-9681-9B79E5601DF4}" type="pres">
      <dgm:prSet presAssocID="{F08887CB-9F03-43A9-BF64-6C5BDA070634}" presName="sp" presStyleCnt="0"/>
      <dgm:spPr/>
    </dgm:pt>
    <dgm:pt modelId="{C76EC910-28D0-4310-AD65-63A2254C6315}" type="pres">
      <dgm:prSet presAssocID="{1699EF09-FC66-43A2-9301-739769CC37AD}" presName="linNode" presStyleCnt="0"/>
      <dgm:spPr/>
    </dgm:pt>
    <dgm:pt modelId="{D5A5C391-BC3B-4C05-81F7-993D40CCC0B6}" type="pres">
      <dgm:prSet presAssocID="{1699EF09-FC66-43A2-9301-739769CC37AD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C90DD9E-12F1-4B7D-9B01-41A450F3BC43}" type="pres">
      <dgm:prSet presAssocID="{1699EF09-FC66-43A2-9301-739769CC37AD}" presName="descendantText" presStyleLbl="alignAccFollowNode1" presStyleIdx="3" presStyleCnt="5">
        <dgm:presLayoutVars>
          <dgm:bulletEnabled val="1"/>
        </dgm:presLayoutVars>
      </dgm:prSet>
      <dgm:spPr/>
    </dgm:pt>
    <dgm:pt modelId="{A0541F12-8073-4800-BC3C-3461E19A3CD6}" type="pres">
      <dgm:prSet presAssocID="{BB979D52-29B2-494F-885E-6EDB57FC5A58}" presName="sp" presStyleCnt="0"/>
      <dgm:spPr/>
    </dgm:pt>
    <dgm:pt modelId="{F919DC98-C3E0-4CFE-B34B-0E498FAE202B}" type="pres">
      <dgm:prSet presAssocID="{E4D43771-C767-4AF5-B2EA-9AE935066456}" presName="linNode" presStyleCnt="0"/>
      <dgm:spPr/>
    </dgm:pt>
    <dgm:pt modelId="{3875E90B-EF8F-4897-8943-91FDA678D6AA}" type="pres">
      <dgm:prSet presAssocID="{E4D43771-C767-4AF5-B2EA-9AE935066456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B2E7224D-4FDF-494D-BAAF-90761CCAD12C}" type="pres">
      <dgm:prSet presAssocID="{E4D43771-C767-4AF5-B2EA-9AE935066456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DAF6B506-0CEA-46E3-85DC-36C7ACA0A07D}" srcId="{C6068913-69B4-4BC9-982F-1A68FF559EFC}" destId="{99B71A19-75F4-4663-A552-FC8A53B67729}" srcOrd="0" destOrd="0" parTransId="{E8386711-C743-4134-86D6-AF52F46CADCD}" sibTransId="{25758A4D-49AB-4A74-9A36-F524F553E1E9}"/>
    <dgm:cxn modelId="{1CE01516-5B24-4580-98F1-12B84496BA5F}" srcId="{4990FA33-C0F9-40AF-B114-EE334487120C}" destId="{C6068913-69B4-4BC9-982F-1A68FF559EFC}" srcOrd="0" destOrd="0" parTransId="{9D7D9962-0051-431C-9AA2-CA87CE4326C5}" sibTransId="{6A256CC0-95B2-4B76-B850-3C2C3922D6E7}"/>
    <dgm:cxn modelId="{F8A2B81E-4ED3-4A7A-8013-0D84389E3581}" type="presOf" srcId="{99B71A19-75F4-4663-A552-FC8A53B67729}" destId="{EDEF0451-35F9-453A-9583-B728442F3417}" srcOrd="0" destOrd="0" presId="urn:microsoft.com/office/officeart/2005/8/layout/vList5"/>
    <dgm:cxn modelId="{826BAB5B-F327-49DA-934E-A74D1D4439C4}" type="presOf" srcId="{1699EF09-FC66-43A2-9301-739769CC37AD}" destId="{D5A5C391-BC3B-4C05-81F7-993D40CCC0B6}" srcOrd="0" destOrd="0" presId="urn:microsoft.com/office/officeart/2005/8/layout/vList5"/>
    <dgm:cxn modelId="{8B7B865E-8060-494E-8226-39210FE8EFF8}" srcId="{F1785812-94E2-4F64-8FCC-3A146242EA0B}" destId="{EF08951F-6FD2-4444-B2F3-92A20B4FDBC6}" srcOrd="0" destOrd="0" parTransId="{A335E6AC-ED0C-4134-9123-BC00B24B2914}" sibTransId="{03CF0D97-1C0F-475A-A089-23B13714EEE1}"/>
    <dgm:cxn modelId="{F27C5D44-8C8A-4AF3-89FD-79F830A69E46}" type="presOf" srcId="{E4D43771-C767-4AF5-B2EA-9AE935066456}" destId="{3875E90B-EF8F-4897-8943-91FDA678D6AA}" srcOrd="0" destOrd="0" presId="urn:microsoft.com/office/officeart/2005/8/layout/vList5"/>
    <dgm:cxn modelId="{112C7768-09EC-4E95-869D-7021CADB7952}" type="presOf" srcId="{EF08951F-6FD2-4444-B2F3-92A20B4FDBC6}" destId="{CF00A811-9BC5-46F8-9F60-57C9E9B836D4}" srcOrd="0" destOrd="0" presId="urn:microsoft.com/office/officeart/2005/8/layout/vList5"/>
    <dgm:cxn modelId="{C2C4B579-E4EE-409B-A146-58F53DD9BF2C}" srcId="{E4D43771-C767-4AF5-B2EA-9AE935066456}" destId="{0333C5FD-16A6-4E99-8250-460F00C55B04}" srcOrd="0" destOrd="0" parTransId="{9200D5EA-FE11-44F9-B019-7BBF15D5FEBE}" sibTransId="{823B723E-2D35-4FB0-9615-014D9F462600}"/>
    <dgm:cxn modelId="{7D511282-0B58-461E-A60F-B6B3E151FFDF}" type="presOf" srcId="{448D1D7D-A017-4ADA-BC71-1FD5A7CEF52D}" destId="{B2E7224D-4FDF-494D-BAAF-90761CCAD12C}" srcOrd="0" destOrd="1" presId="urn:microsoft.com/office/officeart/2005/8/layout/vList5"/>
    <dgm:cxn modelId="{7DF38487-68AB-4944-8314-22CEA99B5C4A}" type="presOf" srcId="{C6068913-69B4-4BC9-982F-1A68FF559EFC}" destId="{F2B712F9-646E-4112-9A5F-8B01F3444D6F}" srcOrd="0" destOrd="0" presId="urn:microsoft.com/office/officeart/2005/8/layout/vList5"/>
    <dgm:cxn modelId="{704DA28B-C662-471B-9604-23ED7F9AC3DE}" srcId="{E4D43771-C767-4AF5-B2EA-9AE935066456}" destId="{448D1D7D-A017-4ADA-BC71-1FD5A7CEF52D}" srcOrd="1" destOrd="0" parTransId="{198E955A-BBEC-42DF-9828-E460EB1561DE}" sibTransId="{2D1E6A4C-A228-4279-BCDB-1C9D1771EA22}"/>
    <dgm:cxn modelId="{F9F4F491-0EDE-40EA-8FB8-9F72221FC485}" srcId="{4990FA33-C0F9-40AF-B114-EE334487120C}" destId="{1699EF09-FC66-43A2-9301-739769CC37AD}" srcOrd="3" destOrd="0" parTransId="{E6947237-3686-4CBA-BFEA-94EF596115D3}" sibTransId="{BB979D52-29B2-494F-885E-6EDB57FC5A58}"/>
    <dgm:cxn modelId="{6E4A1F9E-1936-4B66-99E9-9A40537BC573}" srcId="{7293CEAA-B5DA-4B5E-AD19-8BE66B51123C}" destId="{04981D03-3454-462F-9D3D-9B278785DE08}" srcOrd="0" destOrd="0" parTransId="{4836F06E-9410-412A-ACF6-7E2C8C8A278C}" sibTransId="{FEDB13BB-33CB-4BA9-BE68-CFEBFE3788E2}"/>
    <dgm:cxn modelId="{CA34BAB5-8364-45EC-B724-8DE7AC53F0F6}" srcId="{4990FA33-C0F9-40AF-B114-EE334487120C}" destId="{F1785812-94E2-4F64-8FCC-3A146242EA0B}" srcOrd="2" destOrd="0" parTransId="{76D4084D-3654-4B5F-A441-C70B637B0B84}" sibTransId="{F08887CB-9F03-43A9-BF64-6C5BDA070634}"/>
    <dgm:cxn modelId="{53D998BC-AE04-4044-B876-FFFBC0A526FD}" type="presOf" srcId="{4990FA33-C0F9-40AF-B114-EE334487120C}" destId="{A16DE5A9-B70B-4294-BF16-CCF3C5E1D04F}" srcOrd="0" destOrd="0" presId="urn:microsoft.com/office/officeart/2005/8/layout/vList5"/>
    <dgm:cxn modelId="{D74452C1-894B-4BA4-B64C-9764A1EB17D6}" srcId="{1699EF09-FC66-43A2-9301-739769CC37AD}" destId="{347F0A91-BC68-4F52-A1E0-D96BC946C108}" srcOrd="0" destOrd="0" parTransId="{4003DFA6-9CE5-499F-A4DD-92E984BA148F}" sibTransId="{BEEC00B6-D89E-4730-9271-BF3A245760BD}"/>
    <dgm:cxn modelId="{A73BDEC7-D8BA-4B9D-A119-ED2651A28357}" type="presOf" srcId="{F1785812-94E2-4F64-8FCC-3A146242EA0B}" destId="{8B36AAC0-B26A-41AE-B3EC-46C5E812F85A}" srcOrd="0" destOrd="0" presId="urn:microsoft.com/office/officeart/2005/8/layout/vList5"/>
    <dgm:cxn modelId="{509C4BCE-6DDC-4F9F-AF34-90C0AC167B7F}" srcId="{4990FA33-C0F9-40AF-B114-EE334487120C}" destId="{7293CEAA-B5DA-4B5E-AD19-8BE66B51123C}" srcOrd="1" destOrd="0" parTransId="{070F6AA6-CECA-4D42-A2E1-EDF2AA18CC4F}" sibTransId="{0EF81DAA-CB6D-4BF8-A406-9E08A3233B86}"/>
    <dgm:cxn modelId="{99AB05DC-E1ED-48E8-8B55-E3764863D43D}" type="presOf" srcId="{0333C5FD-16A6-4E99-8250-460F00C55B04}" destId="{B2E7224D-4FDF-494D-BAAF-90761CCAD12C}" srcOrd="0" destOrd="0" presId="urn:microsoft.com/office/officeart/2005/8/layout/vList5"/>
    <dgm:cxn modelId="{745418F4-9E21-46A1-96F3-A60D04ACD95B}" type="presOf" srcId="{7293CEAA-B5DA-4B5E-AD19-8BE66B51123C}" destId="{9ACD2B7D-2AB7-4D69-90DF-A692C86178A5}" srcOrd="0" destOrd="0" presId="urn:microsoft.com/office/officeart/2005/8/layout/vList5"/>
    <dgm:cxn modelId="{35B42FF7-CE26-4599-9C38-8DFCBE042DDD}" srcId="{4990FA33-C0F9-40AF-B114-EE334487120C}" destId="{E4D43771-C767-4AF5-B2EA-9AE935066456}" srcOrd="4" destOrd="0" parTransId="{2D1A2E5A-5E35-4393-8B3B-4150AE8CE908}" sibTransId="{8422DD6D-29BB-4E82-B0AB-17562BD660AD}"/>
    <dgm:cxn modelId="{B74B82F9-90C1-45F7-A491-023E68AFA17B}" type="presOf" srcId="{04981D03-3454-462F-9D3D-9B278785DE08}" destId="{76ECC2A2-5D63-4E86-AADC-9C64C3539E14}" srcOrd="0" destOrd="0" presId="urn:microsoft.com/office/officeart/2005/8/layout/vList5"/>
    <dgm:cxn modelId="{480DE9FF-6F1B-43BE-A7F5-AD663BEE634D}" type="presOf" srcId="{347F0A91-BC68-4F52-A1E0-D96BC946C108}" destId="{7C90DD9E-12F1-4B7D-9B01-41A450F3BC43}" srcOrd="0" destOrd="0" presId="urn:microsoft.com/office/officeart/2005/8/layout/vList5"/>
    <dgm:cxn modelId="{FE318948-7119-4A97-A859-7F1F37BCA577}" type="presParOf" srcId="{A16DE5A9-B70B-4294-BF16-CCF3C5E1D04F}" destId="{03B0085D-172B-4663-8173-D706A24CF5BC}" srcOrd="0" destOrd="0" presId="urn:microsoft.com/office/officeart/2005/8/layout/vList5"/>
    <dgm:cxn modelId="{30AA224A-D9A7-4C06-8B70-C83BD0554B60}" type="presParOf" srcId="{03B0085D-172B-4663-8173-D706A24CF5BC}" destId="{F2B712F9-646E-4112-9A5F-8B01F3444D6F}" srcOrd="0" destOrd="0" presId="urn:microsoft.com/office/officeart/2005/8/layout/vList5"/>
    <dgm:cxn modelId="{62924D22-250C-463B-BADC-6FA07F907603}" type="presParOf" srcId="{03B0085D-172B-4663-8173-D706A24CF5BC}" destId="{EDEF0451-35F9-453A-9583-B728442F3417}" srcOrd="1" destOrd="0" presId="urn:microsoft.com/office/officeart/2005/8/layout/vList5"/>
    <dgm:cxn modelId="{A3A5BC5E-A667-43BD-BCA7-D2BD95FDAFA1}" type="presParOf" srcId="{A16DE5A9-B70B-4294-BF16-CCF3C5E1D04F}" destId="{C83394CD-EDC6-4B3E-A3C6-19762432CC79}" srcOrd="1" destOrd="0" presId="urn:microsoft.com/office/officeart/2005/8/layout/vList5"/>
    <dgm:cxn modelId="{8DE563B6-69FD-41A6-BB79-D7AD399EF40A}" type="presParOf" srcId="{A16DE5A9-B70B-4294-BF16-CCF3C5E1D04F}" destId="{29BFB5BF-1711-475D-BCC3-67AE44219F88}" srcOrd="2" destOrd="0" presId="urn:microsoft.com/office/officeart/2005/8/layout/vList5"/>
    <dgm:cxn modelId="{6282F779-F436-4450-8406-720394ADC70E}" type="presParOf" srcId="{29BFB5BF-1711-475D-BCC3-67AE44219F88}" destId="{9ACD2B7D-2AB7-4D69-90DF-A692C86178A5}" srcOrd="0" destOrd="0" presId="urn:microsoft.com/office/officeart/2005/8/layout/vList5"/>
    <dgm:cxn modelId="{B81EB8E4-8719-4261-AC74-B01AA9036403}" type="presParOf" srcId="{29BFB5BF-1711-475D-BCC3-67AE44219F88}" destId="{76ECC2A2-5D63-4E86-AADC-9C64C3539E14}" srcOrd="1" destOrd="0" presId="urn:microsoft.com/office/officeart/2005/8/layout/vList5"/>
    <dgm:cxn modelId="{6F8AB935-CE81-4CBB-81F0-D85C2F257AD1}" type="presParOf" srcId="{A16DE5A9-B70B-4294-BF16-CCF3C5E1D04F}" destId="{6A304829-8E33-42E6-98EF-7607AA675C3E}" srcOrd="3" destOrd="0" presId="urn:microsoft.com/office/officeart/2005/8/layout/vList5"/>
    <dgm:cxn modelId="{3C596701-210C-41BC-86BD-B8A55EA160E1}" type="presParOf" srcId="{A16DE5A9-B70B-4294-BF16-CCF3C5E1D04F}" destId="{C87FC52A-8AF2-4B09-9764-00DC28430DD5}" srcOrd="4" destOrd="0" presId="urn:microsoft.com/office/officeart/2005/8/layout/vList5"/>
    <dgm:cxn modelId="{B3DB8E99-CA9B-40ED-89C4-712F1EDC8F4F}" type="presParOf" srcId="{C87FC52A-8AF2-4B09-9764-00DC28430DD5}" destId="{8B36AAC0-B26A-41AE-B3EC-46C5E812F85A}" srcOrd="0" destOrd="0" presId="urn:microsoft.com/office/officeart/2005/8/layout/vList5"/>
    <dgm:cxn modelId="{E0C216AB-3424-4882-BAEC-07E904154AB9}" type="presParOf" srcId="{C87FC52A-8AF2-4B09-9764-00DC28430DD5}" destId="{CF00A811-9BC5-46F8-9F60-57C9E9B836D4}" srcOrd="1" destOrd="0" presId="urn:microsoft.com/office/officeart/2005/8/layout/vList5"/>
    <dgm:cxn modelId="{60B2A12E-FD65-4415-A4FF-DB0E6DC5FA0A}" type="presParOf" srcId="{A16DE5A9-B70B-4294-BF16-CCF3C5E1D04F}" destId="{403A8FE0-2FB0-4567-9681-9B79E5601DF4}" srcOrd="5" destOrd="0" presId="urn:microsoft.com/office/officeart/2005/8/layout/vList5"/>
    <dgm:cxn modelId="{59EF9F48-8DF4-4E39-ACA1-C325F5FAEFFE}" type="presParOf" srcId="{A16DE5A9-B70B-4294-BF16-CCF3C5E1D04F}" destId="{C76EC910-28D0-4310-AD65-63A2254C6315}" srcOrd="6" destOrd="0" presId="urn:microsoft.com/office/officeart/2005/8/layout/vList5"/>
    <dgm:cxn modelId="{6C6754BD-5638-4EBB-BE52-D4AD98015B63}" type="presParOf" srcId="{C76EC910-28D0-4310-AD65-63A2254C6315}" destId="{D5A5C391-BC3B-4C05-81F7-993D40CCC0B6}" srcOrd="0" destOrd="0" presId="urn:microsoft.com/office/officeart/2005/8/layout/vList5"/>
    <dgm:cxn modelId="{A65282AD-F187-485F-9CEF-419EBA65603E}" type="presParOf" srcId="{C76EC910-28D0-4310-AD65-63A2254C6315}" destId="{7C90DD9E-12F1-4B7D-9B01-41A450F3BC43}" srcOrd="1" destOrd="0" presId="urn:microsoft.com/office/officeart/2005/8/layout/vList5"/>
    <dgm:cxn modelId="{D0B1DEA8-2285-46AC-852A-FA866CB36BBF}" type="presParOf" srcId="{A16DE5A9-B70B-4294-BF16-CCF3C5E1D04F}" destId="{A0541F12-8073-4800-BC3C-3461E19A3CD6}" srcOrd="7" destOrd="0" presId="urn:microsoft.com/office/officeart/2005/8/layout/vList5"/>
    <dgm:cxn modelId="{BF3A8248-D654-41A4-8310-75E9ED0EDDFD}" type="presParOf" srcId="{A16DE5A9-B70B-4294-BF16-CCF3C5E1D04F}" destId="{F919DC98-C3E0-4CFE-B34B-0E498FAE202B}" srcOrd="8" destOrd="0" presId="urn:microsoft.com/office/officeart/2005/8/layout/vList5"/>
    <dgm:cxn modelId="{8E86E0A6-B493-4193-B4DC-8CA81C786D69}" type="presParOf" srcId="{F919DC98-C3E0-4CFE-B34B-0E498FAE202B}" destId="{3875E90B-EF8F-4897-8943-91FDA678D6AA}" srcOrd="0" destOrd="0" presId="urn:microsoft.com/office/officeart/2005/8/layout/vList5"/>
    <dgm:cxn modelId="{1A3D5B1D-9991-419D-94BA-5DE316428FF9}" type="presParOf" srcId="{F919DC98-C3E0-4CFE-B34B-0E498FAE202B}" destId="{B2E7224D-4FDF-494D-BAAF-90761CCAD12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DFC251-1537-4C99-9C0B-B18EFFCDDAF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D2ACE3-7C9D-443D-8D9E-6A5948E7C2C2}">
      <dgm:prSet custT="1"/>
      <dgm:spPr/>
      <dgm:t>
        <a:bodyPr/>
        <a:lstStyle/>
        <a:p>
          <a:r>
            <a:rPr lang="en-US" sz="3000" b="1" dirty="0"/>
            <a:t>Adequate response </a:t>
          </a:r>
          <a:r>
            <a:rPr lang="en-US" sz="3000" dirty="0"/>
            <a:t>= meeting commonly used response thresholds such as ALP &lt;1.67x ULN</a:t>
          </a:r>
        </a:p>
      </dgm:t>
    </dgm:pt>
    <dgm:pt modelId="{3816B2CC-B0D6-4CE8-8DF8-A26B01AAB48C}" type="parTrans" cxnId="{1D75F7C3-729C-4E8D-97BA-0ED6BF6FDF2A}">
      <dgm:prSet/>
      <dgm:spPr/>
      <dgm:t>
        <a:bodyPr/>
        <a:lstStyle/>
        <a:p>
          <a:endParaRPr lang="en-US"/>
        </a:p>
      </dgm:t>
    </dgm:pt>
    <dgm:pt modelId="{EF131CBA-34FE-4ADF-BB73-4059CA8F2D63}" type="sibTrans" cxnId="{1D75F7C3-729C-4E8D-97BA-0ED6BF6FDF2A}">
      <dgm:prSet/>
      <dgm:spPr/>
      <dgm:t>
        <a:bodyPr/>
        <a:lstStyle/>
        <a:p>
          <a:endParaRPr lang="en-US"/>
        </a:p>
      </dgm:t>
    </dgm:pt>
    <dgm:pt modelId="{02B9C16D-1239-492D-BFEA-57C1575FC79D}">
      <dgm:prSet custT="1"/>
      <dgm:spPr/>
      <dgm:t>
        <a:bodyPr/>
        <a:lstStyle/>
        <a:p>
          <a:r>
            <a:rPr lang="en-US" sz="3000" b="1" dirty="0"/>
            <a:t>Complete/deep response </a:t>
          </a:r>
          <a:r>
            <a:rPr lang="en-US" sz="3000" dirty="0"/>
            <a:t>= aiming beyond “adequate” for complete normalization</a:t>
          </a:r>
        </a:p>
      </dgm:t>
    </dgm:pt>
    <dgm:pt modelId="{73D78CAC-98EB-4EDA-841A-D784BAD9AAA4}" type="parTrans" cxnId="{4D0BC73E-284A-4C5A-A1BA-BA10329364A5}">
      <dgm:prSet/>
      <dgm:spPr/>
      <dgm:t>
        <a:bodyPr/>
        <a:lstStyle/>
        <a:p>
          <a:endParaRPr lang="en-US"/>
        </a:p>
      </dgm:t>
    </dgm:pt>
    <dgm:pt modelId="{FBA66FEB-7D4A-48EB-9B28-84599A50C65E}" type="sibTrans" cxnId="{4D0BC73E-284A-4C5A-A1BA-BA10329364A5}">
      <dgm:prSet/>
      <dgm:spPr/>
      <dgm:t>
        <a:bodyPr/>
        <a:lstStyle/>
        <a:p>
          <a:endParaRPr lang="en-US"/>
        </a:p>
      </dgm:t>
    </dgm:pt>
    <dgm:pt modelId="{64D7EDEB-2028-4769-BE01-845B7A9ED9AF}" type="pres">
      <dgm:prSet presAssocID="{15DFC251-1537-4C99-9C0B-B18EFFCDDAF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2BED368-F918-436E-A916-A530275696FA}" type="pres">
      <dgm:prSet presAssocID="{ABD2ACE3-7C9D-443D-8D9E-6A5948E7C2C2}" presName="circle1" presStyleLbl="node1" presStyleIdx="0" presStyleCnt="2"/>
      <dgm:spPr/>
    </dgm:pt>
    <dgm:pt modelId="{E109F7F7-2914-4A3A-BF67-F2A401D97AEB}" type="pres">
      <dgm:prSet presAssocID="{ABD2ACE3-7C9D-443D-8D9E-6A5948E7C2C2}" presName="space" presStyleCnt="0"/>
      <dgm:spPr/>
    </dgm:pt>
    <dgm:pt modelId="{9EE2EAC2-F311-4DB9-AD34-84782F61D6B6}" type="pres">
      <dgm:prSet presAssocID="{ABD2ACE3-7C9D-443D-8D9E-6A5948E7C2C2}" presName="rect1" presStyleLbl="alignAcc1" presStyleIdx="0" presStyleCnt="2"/>
      <dgm:spPr/>
    </dgm:pt>
    <dgm:pt modelId="{99CCE9E1-79ED-4F25-8D29-28AB3367139E}" type="pres">
      <dgm:prSet presAssocID="{02B9C16D-1239-492D-BFEA-57C1575FC79D}" presName="vertSpace2" presStyleLbl="node1" presStyleIdx="0" presStyleCnt="2"/>
      <dgm:spPr/>
    </dgm:pt>
    <dgm:pt modelId="{74A4B710-C06D-4A48-85C8-36C5D17EE3E2}" type="pres">
      <dgm:prSet presAssocID="{02B9C16D-1239-492D-BFEA-57C1575FC79D}" presName="circle2" presStyleLbl="node1" presStyleIdx="1" presStyleCnt="2"/>
      <dgm:spPr/>
    </dgm:pt>
    <dgm:pt modelId="{20847546-11C3-45C8-9470-C52C37845F1D}" type="pres">
      <dgm:prSet presAssocID="{02B9C16D-1239-492D-BFEA-57C1575FC79D}" presName="rect2" presStyleLbl="alignAcc1" presStyleIdx="1" presStyleCnt="2"/>
      <dgm:spPr/>
    </dgm:pt>
    <dgm:pt modelId="{2A8053A9-7C34-4CE9-B364-3AAE2E223AE8}" type="pres">
      <dgm:prSet presAssocID="{ABD2ACE3-7C9D-443D-8D9E-6A5948E7C2C2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D9B940BD-8CC0-4FC1-8DBB-E72111854BAF}" type="pres">
      <dgm:prSet presAssocID="{02B9C16D-1239-492D-BFEA-57C1575FC79D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1D18B522-C2DF-4E95-AC8F-EF632B49A835}" type="presOf" srcId="{ABD2ACE3-7C9D-443D-8D9E-6A5948E7C2C2}" destId="{9EE2EAC2-F311-4DB9-AD34-84782F61D6B6}" srcOrd="0" destOrd="0" presId="urn:microsoft.com/office/officeart/2005/8/layout/target3"/>
    <dgm:cxn modelId="{4D0BC73E-284A-4C5A-A1BA-BA10329364A5}" srcId="{15DFC251-1537-4C99-9C0B-B18EFFCDDAF9}" destId="{02B9C16D-1239-492D-BFEA-57C1575FC79D}" srcOrd="1" destOrd="0" parTransId="{73D78CAC-98EB-4EDA-841A-D784BAD9AAA4}" sibTransId="{FBA66FEB-7D4A-48EB-9B28-84599A50C65E}"/>
    <dgm:cxn modelId="{8B4FDF5E-E406-486C-8897-E394CD41778A}" type="presOf" srcId="{ABD2ACE3-7C9D-443D-8D9E-6A5948E7C2C2}" destId="{2A8053A9-7C34-4CE9-B364-3AAE2E223AE8}" srcOrd="1" destOrd="0" presId="urn:microsoft.com/office/officeart/2005/8/layout/target3"/>
    <dgm:cxn modelId="{AC53845A-C050-4098-87CF-8A089AF36CA2}" type="presOf" srcId="{02B9C16D-1239-492D-BFEA-57C1575FC79D}" destId="{D9B940BD-8CC0-4FC1-8DBB-E72111854BAF}" srcOrd="1" destOrd="0" presId="urn:microsoft.com/office/officeart/2005/8/layout/target3"/>
    <dgm:cxn modelId="{699AF39B-25C5-419A-99E1-B42D07465450}" type="presOf" srcId="{02B9C16D-1239-492D-BFEA-57C1575FC79D}" destId="{20847546-11C3-45C8-9470-C52C37845F1D}" srcOrd="0" destOrd="0" presId="urn:microsoft.com/office/officeart/2005/8/layout/target3"/>
    <dgm:cxn modelId="{1D75F7C3-729C-4E8D-97BA-0ED6BF6FDF2A}" srcId="{15DFC251-1537-4C99-9C0B-B18EFFCDDAF9}" destId="{ABD2ACE3-7C9D-443D-8D9E-6A5948E7C2C2}" srcOrd="0" destOrd="0" parTransId="{3816B2CC-B0D6-4CE8-8DF8-A26B01AAB48C}" sibTransId="{EF131CBA-34FE-4ADF-BB73-4059CA8F2D63}"/>
    <dgm:cxn modelId="{880649F3-D0AA-483F-8E38-84EEDD38F352}" type="presOf" srcId="{15DFC251-1537-4C99-9C0B-B18EFFCDDAF9}" destId="{64D7EDEB-2028-4769-BE01-845B7A9ED9AF}" srcOrd="0" destOrd="0" presId="urn:microsoft.com/office/officeart/2005/8/layout/target3"/>
    <dgm:cxn modelId="{EA234395-7B47-4897-9AD6-4399C158F548}" type="presParOf" srcId="{64D7EDEB-2028-4769-BE01-845B7A9ED9AF}" destId="{52BED368-F918-436E-A916-A530275696FA}" srcOrd="0" destOrd="0" presId="urn:microsoft.com/office/officeart/2005/8/layout/target3"/>
    <dgm:cxn modelId="{AB0024B2-F236-4680-9A75-E8615ECDE045}" type="presParOf" srcId="{64D7EDEB-2028-4769-BE01-845B7A9ED9AF}" destId="{E109F7F7-2914-4A3A-BF67-F2A401D97AEB}" srcOrd="1" destOrd="0" presId="urn:microsoft.com/office/officeart/2005/8/layout/target3"/>
    <dgm:cxn modelId="{ECFEEFE3-D190-4DF0-B8F4-97BD9058B68D}" type="presParOf" srcId="{64D7EDEB-2028-4769-BE01-845B7A9ED9AF}" destId="{9EE2EAC2-F311-4DB9-AD34-84782F61D6B6}" srcOrd="2" destOrd="0" presId="urn:microsoft.com/office/officeart/2005/8/layout/target3"/>
    <dgm:cxn modelId="{DBAB9BC1-D706-467A-A0EA-E02939CEF5B4}" type="presParOf" srcId="{64D7EDEB-2028-4769-BE01-845B7A9ED9AF}" destId="{99CCE9E1-79ED-4F25-8D29-28AB3367139E}" srcOrd="3" destOrd="0" presId="urn:microsoft.com/office/officeart/2005/8/layout/target3"/>
    <dgm:cxn modelId="{79CD0263-EA50-4899-8F5C-73642E385C9E}" type="presParOf" srcId="{64D7EDEB-2028-4769-BE01-845B7A9ED9AF}" destId="{74A4B710-C06D-4A48-85C8-36C5D17EE3E2}" srcOrd="4" destOrd="0" presId="urn:microsoft.com/office/officeart/2005/8/layout/target3"/>
    <dgm:cxn modelId="{0086C7E0-D42A-4CEA-A7B8-DD9989F2E3C4}" type="presParOf" srcId="{64D7EDEB-2028-4769-BE01-845B7A9ED9AF}" destId="{20847546-11C3-45C8-9470-C52C37845F1D}" srcOrd="5" destOrd="0" presId="urn:microsoft.com/office/officeart/2005/8/layout/target3"/>
    <dgm:cxn modelId="{6BD06BF1-2B03-45FA-ACED-B75E409ABEB7}" type="presParOf" srcId="{64D7EDEB-2028-4769-BE01-845B7A9ED9AF}" destId="{2A8053A9-7C34-4CE9-B364-3AAE2E223AE8}" srcOrd="6" destOrd="0" presId="urn:microsoft.com/office/officeart/2005/8/layout/target3"/>
    <dgm:cxn modelId="{41EB98E6-5A3C-4173-AC22-30C8E680DE54}" type="presParOf" srcId="{64D7EDEB-2028-4769-BE01-845B7A9ED9AF}" destId="{D9B940BD-8CC0-4FC1-8DBB-E72111854BAF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B74DF1-C99B-4939-9971-7786EC4ADB70}" type="doc">
      <dgm:prSet loTypeId="urn:microsoft.com/office/officeart/2016/7/layout/VerticalSolidAc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C9DA62-4418-4A1C-B8E7-E7B5B0552924}">
      <dgm:prSet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Aim for</a:t>
          </a:r>
        </a:p>
      </dgm:t>
    </dgm:pt>
    <dgm:pt modelId="{6656D0A7-4EBF-4291-B2E0-7DE741AE77E3}" type="parTrans" cxnId="{DC007EA8-C447-4C30-A5E1-91496191F50E}">
      <dgm:prSet/>
      <dgm:spPr/>
      <dgm:t>
        <a:bodyPr/>
        <a:lstStyle/>
        <a:p>
          <a:endParaRPr lang="en-US"/>
        </a:p>
      </dgm:t>
    </dgm:pt>
    <dgm:pt modelId="{88B68EA5-FAF9-43D0-B6D8-E1652F670B17}" type="sibTrans" cxnId="{DC007EA8-C447-4C30-A5E1-91496191F50E}">
      <dgm:prSet/>
      <dgm:spPr/>
      <dgm:t>
        <a:bodyPr/>
        <a:lstStyle/>
        <a:p>
          <a:endParaRPr lang="en-US"/>
        </a:p>
      </dgm:t>
    </dgm:pt>
    <dgm:pt modelId="{EEE408E5-6942-4CA2-B589-4BF15300DB6E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Normal ALP + normal bilirubin rather than stopping at a minimally acceptable response threshold</a:t>
          </a:r>
        </a:p>
      </dgm:t>
    </dgm:pt>
    <dgm:pt modelId="{9D638515-0343-4A14-91D2-F5A6917909AF}" type="parTrans" cxnId="{C3B6DF85-3356-4B9D-86AB-CE75F440E919}">
      <dgm:prSet/>
      <dgm:spPr/>
      <dgm:t>
        <a:bodyPr/>
        <a:lstStyle/>
        <a:p>
          <a:endParaRPr lang="en-US"/>
        </a:p>
      </dgm:t>
    </dgm:pt>
    <dgm:pt modelId="{D445BF3F-9307-4BA0-8B0D-4BBB60AA442C}" type="sibTrans" cxnId="{C3B6DF85-3356-4B9D-86AB-CE75F440E919}">
      <dgm:prSet/>
      <dgm:spPr/>
      <dgm:t>
        <a:bodyPr/>
        <a:lstStyle/>
        <a:p>
          <a:endParaRPr lang="en-US"/>
        </a:p>
      </dgm:t>
    </dgm:pt>
    <dgm:pt modelId="{CDFBCA6B-81D7-4CB4-B464-89F4F892D3EE}">
      <dgm:prSet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Account for</a:t>
          </a:r>
        </a:p>
      </dgm:t>
    </dgm:pt>
    <dgm:pt modelId="{835E759A-18F2-48CB-8968-62BEDDE6C528}" type="parTrans" cxnId="{8B557776-4931-4DB7-845A-80AB51023CEC}">
      <dgm:prSet/>
      <dgm:spPr/>
      <dgm:t>
        <a:bodyPr/>
        <a:lstStyle/>
        <a:p>
          <a:endParaRPr lang="en-US"/>
        </a:p>
      </dgm:t>
    </dgm:pt>
    <dgm:pt modelId="{A17493A0-52CA-4234-8922-CE66EF349D09}" type="sibTrans" cxnId="{8B557776-4931-4DB7-845A-80AB51023CEC}">
      <dgm:prSet/>
      <dgm:spPr/>
      <dgm:t>
        <a:bodyPr/>
        <a:lstStyle/>
        <a:p>
          <a:endParaRPr lang="en-US"/>
        </a:p>
      </dgm:t>
    </dgm:pt>
    <dgm:pt modelId="{CD3A42B1-5CF5-42FE-B87D-9E5AB80F167A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Cost, patient preference, adherence burden, drug interactions, and shared decision-making</a:t>
          </a:r>
        </a:p>
      </dgm:t>
    </dgm:pt>
    <dgm:pt modelId="{4029C7EA-4EC4-409C-B551-DA5EE52EFFCC}" type="parTrans" cxnId="{6D2CC689-2C3C-4C91-B7AF-89D0829629E2}">
      <dgm:prSet/>
      <dgm:spPr/>
      <dgm:t>
        <a:bodyPr/>
        <a:lstStyle/>
        <a:p>
          <a:endParaRPr lang="en-US"/>
        </a:p>
      </dgm:t>
    </dgm:pt>
    <dgm:pt modelId="{CF992E4A-DF1B-44D9-ABE5-F2849D657D15}" type="sibTrans" cxnId="{6D2CC689-2C3C-4C91-B7AF-89D0829629E2}">
      <dgm:prSet/>
      <dgm:spPr/>
      <dgm:t>
        <a:bodyPr/>
        <a:lstStyle/>
        <a:p>
          <a:endParaRPr lang="en-US"/>
        </a:p>
      </dgm:t>
    </dgm:pt>
    <dgm:pt modelId="{94C3C1EA-CF7F-49E3-8AA2-5D37216A55FC}">
      <dgm:prSet/>
      <dgm:spPr/>
      <dgm:t>
        <a:bodyPr/>
        <a:lstStyle/>
        <a:p>
          <a:r>
            <a:rPr lang="en-US" b="1" dirty="0">
              <a:solidFill>
                <a:schemeClr val="bg2"/>
              </a:solidFill>
            </a:rPr>
            <a:t>Key Message</a:t>
          </a:r>
        </a:p>
      </dgm:t>
    </dgm:pt>
    <dgm:pt modelId="{4556596B-9C5E-4900-80A5-B501052909EE}" type="parTrans" cxnId="{31B366B1-A7FD-40AA-8283-3CB0461005E7}">
      <dgm:prSet/>
      <dgm:spPr/>
      <dgm:t>
        <a:bodyPr/>
        <a:lstStyle/>
        <a:p>
          <a:endParaRPr lang="en-US"/>
        </a:p>
      </dgm:t>
    </dgm:pt>
    <dgm:pt modelId="{A77F6807-AEB4-4EE4-A3B5-543C7DDAEC5E}" type="sibTrans" cxnId="{31B366B1-A7FD-40AA-8283-3CB0461005E7}">
      <dgm:prSet/>
      <dgm:spPr/>
      <dgm:t>
        <a:bodyPr/>
        <a:lstStyle/>
        <a:p>
          <a:endParaRPr lang="en-US"/>
        </a:p>
      </dgm:t>
    </dgm:pt>
    <dgm:pt modelId="{3AA22B91-8EC7-4993-A910-B6AE06DF18BD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b="1" dirty="0"/>
            <a:t>Do not be complacent when a patient meets an adequate biochemical response if additional optimization is reasonable</a:t>
          </a:r>
        </a:p>
      </dgm:t>
    </dgm:pt>
    <dgm:pt modelId="{43EEF39A-0829-4AE9-8A6A-649473A6FF18}" type="parTrans" cxnId="{38CBC6C6-7DE7-4F63-9AFD-24565AF32F2B}">
      <dgm:prSet/>
      <dgm:spPr/>
      <dgm:t>
        <a:bodyPr/>
        <a:lstStyle/>
        <a:p>
          <a:endParaRPr lang="en-US"/>
        </a:p>
      </dgm:t>
    </dgm:pt>
    <dgm:pt modelId="{3C2E7CC3-1C51-4510-9F15-2CDB9022A828}" type="sibTrans" cxnId="{38CBC6C6-7DE7-4F63-9AFD-24565AF32F2B}">
      <dgm:prSet/>
      <dgm:spPr/>
      <dgm:t>
        <a:bodyPr/>
        <a:lstStyle/>
        <a:p>
          <a:endParaRPr lang="en-US"/>
        </a:p>
      </dgm:t>
    </dgm:pt>
    <dgm:pt modelId="{C36CBFEC-4736-46B4-8A7A-9AD8B40038A7}" type="pres">
      <dgm:prSet presAssocID="{35B74DF1-C99B-4939-9971-7786EC4ADB70}" presName="Name0" presStyleCnt="0">
        <dgm:presLayoutVars>
          <dgm:dir/>
          <dgm:animLvl val="lvl"/>
          <dgm:resizeHandles val="exact"/>
        </dgm:presLayoutVars>
      </dgm:prSet>
      <dgm:spPr/>
    </dgm:pt>
    <dgm:pt modelId="{EAF29EEE-7ACF-4BC8-87B9-222A54BAD24E}" type="pres">
      <dgm:prSet presAssocID="{16C9DA62-4418-4A1C-B8E7-E7B5B0552924}" presName="linNode" presStyleCnt="0"/>
      <dgm:spPr/>
    </dgm:pt>
    <dgm:pt modelId="{8C7B942F-0F5B-4D8D-9C5D-72D041022E3C}" type="pres">
      <dgm:prSet presAssocID="{16C9DA62-4418-4A1C-B8E7-E7B5B0552924}" presName="parentText" presStyleLbl="alignNode1" presStyleIdx="0" presStyleCnt="3">
        <dgm:presLayoutVars>
          <dgm:chMax val="1"/>
          <dgm:bulletEnabled/>
        </dgm:presLayoutVars>
      </dgm:prSet>
      <dgm:spPr/>
    </dgm:pt>
    <dgm:pt modelId="{D922650B-54DB-48C1-A963-6D2FF07273B8}" type="pres">
      <dgm:prSet presAssocID="{16C9DA62-4418-4A1C-B8E7-E7B5B0552924}" presName="descendantText" presStyleLbl="alignAccFollowNode1" presStyleIdx="0" presStyleCnt="3">
        <dgm:presLayoutVars>
          <dgm:bulletEnabled/>
        </dgm:presLayoutVars>
      </dgm:prSet>
      <dgm:spPr/>
    </dgm:pt>
    <dgm:pt modelId="{3015603A-104D-449F-BFCC-75F734B7085E}" type="pres">
      <dgm:prSet presAssocID="{88B68EA5-FAF9-43D0-B6D8-E1652F670B17}" presName="sp" presStyleCnt="0"/>
      <dgm:spPr/>
    </dgm:pt>
    <dgm:pt modelId="{D8AF7F11-0E0A-4D1B-8760-4866C28CE30C}" type="pres">
      <dgm:prSet presAssocID="{CDFBCA6B-81D7-4CB4-B464-89F4F892D3EE}" presName="linNode" presStyleCnt="0"/>
      <dgm:spPr/>
    </dgm:pt>
    <dgm:pt modelId="{0F7707B5-5B6C-401B-AA79-F1CAA5DD302B}" type="pres">
      <dgm:prSet presAssocID="{CDFBCA6B-81D7-4CB4-B464-89F4F892D3EE}" presName="parentText" presStyleLbl="alignNode1" presStyleIdx="1" presStyleCnt="3">
        <dgm:presLayoutVars>
          <dgm:chMax val="1"/>
          <dgm:bulletEnabled/>
        </dgm:presLayoutVars>
      </dgm:prSet>
      <dgm:spPr/>
    </dgm:pt>
    <dgm:pt modelId="{6B1BEBE1-FE0E-4479-910A-B6CDE3F4BEED}" type="pres">
      <dgm:prSet presAssocID="{CDFBCA6B-81D7-4CB4-B464-89F4F892D3EE}" presName="descendantText" presStyleLbl="alignAccFollowNode1" presStyleIdx="1" presStyleCnt="3">
        <dgm:presLayoutVars>
          <dgm:bulletEnabled/>
        </dgm:presLayoutVars>
      </dgm:prSet>
      <dgm:spPr/>
    </dgm:pt>
    <dgm:pt modelId="{C0943AF4-01B1-4902-92B6-7EFCDC7C9105}" type="pres">
      <dgm:prSet presAssocID="{A17493A0-52CA-4234-8922-CE66EF349D09}" presName="sp" presStyleCnt="0"/>
      <dgm:spPr/>
    </dgm:pt>
    <dgm:pt modelId="{51288EF7-B750-4079-A0F5-6F1DD79EF0BD}" type="pres">
      <dgm:prSet presAssocID="{94C3C1EA-CF7F-49E3-8AA2-5D37216A55FC}" presName="linNode" presStyleCnt="0"/>
      <dgm:spPr/>
    </dgm:pt>
    <dgm:pt modelId="{C847A529-1D58-4585-9F42-1E9C4826C6D9}" type="pres">
      <dgm:prSet presAssocID="{94C3C1EA-CF7F-49E3-8AA2-5D37216A55FC}" presName="parentText" presStyleLbl="alignNode1" presStyleIdx="2" presStyleCnt="3">
        <dgm:presLayoutVars>
          <dgm:chMax val="1"/>
          <dgm:bulletEnabled/>
        </dgm:presLayoutVars>
      </dgm:prSet>
      <dgm:spPr/>
    </dgm:pt>
    <dgm:pt modelId="{A26065B4-E43C-40E8-A980-E8593D18E8FF}" type="pres">
      <dgm:prSet presAssocID="{94C3C1EA-CF7F-49E3-8AA2-5D37216A55FC}" presName="descendantText" presStyleLbl="alignAccFollowNode1" presStyleIdx="2" presStyleCnt="3">
        <dgm:presLayoutVars>
          <dgm:bulletEnabled/>
        </dgm:presLayoutVars>
      </dgm:prSet>
      <dgm:spPr/>
    </dgm:pt>
  </dgm:ptLst>
  <dgm:cxnLst>
    <dgm:cxn modelId="{0442A60C-DB82-4350-BFD9-C9BCB7464FB9}" type="presOf" srcId="{94C3C1EA-CF7F-49E3-8AA2-5D37216A55FC}" destId="{C847A529-1D58-4585-9F42-1E9C4826C6D9}" srcOrd="0" destOrd="0" presId="urn:microsoft.com/office/officeart/2016/7/layout/VerticalSolidActionList"/>
    <dgm:cxn modelId="{DA2AA713-DAA4-4F6F-9624-A66AE82F3748}" type="presOf" srcId="{CD3A42B1-5CF5-42FE-B87D-9E5AB80F167A}" destId="{6B1BEBE1-FE0E-4479-910A-B6CDE3F4BEED}" srcOrd="0" destOrd="0" presId="urn:microsoft.com/office/officeart/2016/7/layout/VerticalSolidActionList"/>
    <dgm:cxn modelId="{5C251A37-CB4B-45D0-A34D-8CCD338F036A}" type="presOf" srcId="{CDFBCA6B-81D7-4CB4-B464-89F4F892D3EE}" destId="{0F7707B5-5B6C-401B-AA79-F1CAA5DD302B}" srcOrd="0" destOrd="0" presId="urn:microsoft.com/office/officeart/2016/7/layout/VerticalSolidActionList"/>
    <dgm:cxn modelId="{8B557776-4931-4DB7-845A-80AB51023CEC}" srcId="{35B74DF1-C99B-4939-9971-7786EC4ADB70}" destId="{CDFBCA6B-81D7-4CB4-B464-89F4F892D3EE}" srcOrd="1" destOrd="0" parTransId="{835E759A-18F2-48CB-8968-62BEDDE6C528}" sibTransId="{A17493A0-52CA-4234-8922-CE66EF349D09}"/>
    <dgm:cxn modelId="{FA6C0059-1AF4-4459-986E-7475F65ED03E}" type="presOf" srcId="{35B74DF1-C99B-4939-9971-7786EC4ADB70}" destId="{C36CBFEC-4736-46B4-8A7A-9AD8B40038A7}" srcOrd="0" destOrd="0" presId="urn:microsoft.com/office/officeart/2016/7/layout/VerticalSolidActionList"/>
    <dgm:cxn modelId="{A9AA4285-CF48-40BD-A337-41BB964431AD}" type="presOf" srcId="{16C9DA62-4418-4A1C-B8E7-E7B5B0552924}" destId="{8C7B942F-0F5B-4D8D-9C5D-72D041022E3C}" srcOrd="0" destOrd="0" presId="urn:microsoft.com/office/officeart/2016/7/layout/VerticalSolidActionList"/>
    <dgm:cxn modelId="{C3B6DF85-3356-4B9D-86AB-CE75F440E919}" srcId="{16C9DA62-4418-4A1C-B8E7-E7B5B0552924}" destId="{EEE408E5-6942-4CA2-B589-4BF15300DB6E}" srcOrd="0" destOrd="0" parTransId="{9D638515-0343-4A14-91D2-F5A6917909AF}" sibTransId="{D445BF3F-9307-4BA0-8B0D-4BBB60AA442C}"/>
    <dgm:cxn modelId="{6D2CC689-2C3C-4C91-B7AF-89D0829629E2}" srcId="{CDFBCA6B-81D7-4CB4-B464-89F4F892D3EE}" destId="{CD3A42B1-5CF5-42FE-B87D-9E5AB80F167A}" srcOrd="0" destOrd="0" parTransId="{4029C7EA-4EC4-409C-B551-DA5EE52EFFCC}" sibTransId="{CF992E4A-DF1B-44D9-ABE5-F2849D657D15}"/>
    <dgm:cxn modelId="{DC007EA8-C447-4C30-A5E1-91496191F50E}" srcId="{35B74DF1-C99B-4939-9971-7786EC4ADB70}" destId="{16C9DA62-4418-4A1C-B8E7-E7B5B0552924}" srcOrd="0" destOrd="0" parTransId="{6656D0A7-4EBF-4291-B2E0-7DE741AE77E3}" sibTransId="{88B68EA5-FAF9-43D0-B6D8-E1652F670B17}"/>
    <dgm:cxn modelId="{31B366B1-A7FD-40AA-8283-3CB0461005E7}" srcId="{35B74DF1-C99B-4939-9971-7786EC4ADB70}" destId="{94C3C1EA-CF7F-49E3-8AA2-5D37216A55FC}" srcOrd="2" destOrd="0" parTransId="{4556596B-9C5E-4900-80A5-B501052909EE}" sibTransId="{A77F6807-AEB4-4EE4-A3B5-543C7DDAEC5E}"/>
    <dgm:cxn modelId="{0F2664C3-086A-45D1-8682-AD2024491B62}" type="presOf" srcId="{3AA22B91-8EC7-4993-A910-B6AE06DF18BD}" destId="{A26065B4-E43C-40E8-A980-E8593D18E8FF}" srcOrd="0" destOrd="0" presId="urn:microsoft.com/office/officeart/2016/7/layout/VerticalSolidActionList"/>
    <dgm:cxn modelId="{38CBC6C6-7DE7-4F63-9AFD-24565AF32F2B}" srcId="{94C3C1EA-CF7F-49E3-8AA2-5D37216A55FC}" destId="{3AA22B91-8EC7-4993-A910-B6AE06DF18BD}" srcOrd="0" destOrd="0" parTransId="{43EEF39A-0829-4AE9-8A6A-649473A6FF18}" sibTransId="{3C2E7CC3-1C51-4510-9F15-2CDB9022A828}"/>
    <dgm:cxn modelId="{C17649EC-E164-4DC1-8FB8-454092F37102}" type="presOf" srcId="{EEE408E5-6942-4CA2-B589-4BF15300DB6E}" destId="{D922650B-54DB-48C1-A963-6D2FF07273B8}" srcOrd="0" destOrd="0" presId="urn:microsoft.com/office/officeart/2016/7/layout/VerticalSolidActionList"/>
    <dgm:cxn modelId="{C0A9AD96-3841-466C-8A29-3709AF170F1E}" type="presParOf" srcId="{C36CBFEC-4736-46B4-8A7A-9AD8B40038A7}" destId="{EAF29EEE-7ACF-4BC8-87B9-222A54BAD24E}" srcOrd="0" destOrd="0" presId="urn:microsoft.com/office/officeart/2016/7/layout/VerticalSolidActionList"/>
    <dgm:cxn modelId="{6E9466AF-E6B6-4A5E-9CD7-0399E3C8D111}" type="presParOf" srcId="{EAF29EEE-7ACF-4BC8-87B9-222A54BAD24E}" destId="{8C7B942F-0F5B-4D8D-9C5D-72D041022E3C}" srcOrd="0" destOrd="0" presId="urn:microsoft.com/office/officeart/2016/7/layout/VerticalSolidActionList"/>
    <dgm:cxn modelId="{BC13D564-9FE5-4A44-A696-8DE17130ED1C}" type="presParOf" srcId="{EAF29EEE-7ACF-4BC8-87B9-222A54BAD24E}" destId="{D922650B-54DB-48C1-A963-6D2FF07273B8}" srcOrd="1" destOrd="0" presId="urn:microsoft.com/office/officeart/2016/7/layout/VerticalSolidActionList"/>
    <dgm:cxn modelId="{0459B9F3-863A-41C0-93FB-EF452B59A688}" type="presParOf" srcId="{C36CBFEC-4736-46B4-8A7A-9AD8B40038A7}" destId="{3015603A-104D-449F-BFCC-75F734B7085E}" srcOrd="1" destOrd="0" presId="urn:microsoft.com/office/officeart/2016/7/layout/VerticalSolidActionList"/>
    <dgm:cxn modelId="{FBACCA28-D128-4F2F-8D18-8B979FB8C72E}" type="presParOf" srcId="{C36CBFEC-4736-46B4-8A7A-9AD8B40038A7}" destId="{D8AF7F11-0E0A-4D1B-8760-4866C28CE30C}" srcOrd="2" destOrd="0" presId="urn:microsoft.com/office/officeart/2016/7/layout/VerticalSolidActionList"/>
    <dgm:cxn modelId="{E889F49C-7D73-4455-9BE2-2F9514DC344F}" type="presParOf" srcId="{D8AF7F11-0E0A-4D1B-8760-4866C28CE30C}" destId="{0F7707B5-5B6C-401B-AA79-F1CAA5DD302B}" srcOrd="0" destOrd="0" presId="urn:microsoft.com/office/officeart/2016/7/layout/VerticalSolidActionList"/>
    <dgm:cxn modelId="{65B21330-E50C-495D-84D5-3DEBB619DD89}" type="presParOf" srcId="{D8AF7F11-0E0A-4D1B-8760-4866C28CE30C}" destId="{6B1BEBE1-FE0E-4479-910A-B6CDE3F4BEED}" srcOrd="1" destOrd="0" presId="urn:microsoft.com/office/officeart/2016/7/layout/VerticalSolidActionList"/>
    <dgm:cxn modelId="{65563ECD-24CD-43DA-B55E-D54EEED641F2}" type="presParOf" srcId="{C36CBFEC-4736-46B4-8A7A-9AD8B40038A7}" destId="{C0943AF4-01B1-4902-92B6-7EFCDC7C9105}" srcOrd="3" destOrd="0" presId="urn:microsoft.com/office/officeart/2016/7/layout/VerticalSolidActionList"/>
    <dgm:cxn modelId="{A124227E-CC36-4C1B-8CF1-33883F9BB6D5}" type="presParOf" srcId="{C36CBFEC-4736-46B4-8A7A-9AD8B40038A7}" destId="{51288EF7-B750-4079-A0F5-6F1DD79EF0BD}" srcOrd="4" destOrd="0" presId="urn:microsoft.com/office/officeart/2016/7/layout/VerticalSolidActionList"/>
    <dgm:cxn modelId="{90FAF765-0E23-4A78-BFDF-0EE73C51270D}" type="presParOf" srcId="{51288EF7-B750-4079-A0F5-6F1DD79EF0BD}" destId="{C847A529-1D58-4585-9F42-1E9C4826C6D9}" srcOrd="0" destOrd="0" presId="urn:microsoft.com/office/officeart/2016/7/layout/VerticalSolidActionList"/>
    <dgm:cxn modelId="{35F3187E-43B1-443D-B27D-105840716B1D}" type="presParOf" srcId="{51288EF7-B750-4079-A0F5-6F1DD79EF0BD}" destId="{A26065B4-E43C-40E8-A980-E8593D18E8FF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F0451-35F9-453A-9583-B728442F3417}">
      <dsp:nvSpPr>
        <dsp:cNvPr id="0" name=""/>
        <dsp:cNvSpPr/>
      </dsp:nvSpPr>
      <dsp:spPr>
        <a:xfrm rot="5400000">
          <a:off x="7617488" y="-3297803"/>
          <a:ext cx="730828" cy="7513320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Usually after 12 </a:t>
          </a:r>
          <a:r>
            <a:rPr lang="en-US" sz="1600" kern="1200" dirty="0" err="1"/>
            <a:t>mo</a:t>
          </a:r>
          <a:r>
            <a:rPr lang="en-US" sz="1600" kern="1200" dirty="0"/>
            <a:t> on UDCA</a:t>
          </a:r>
        </a:p>
      </dsp:txBody>
      <dsp:txXfrm rot="-5400000">
        <a:off x="4226242" y="129119"/>
        <a:ext cx="7477644" cy="659476"/>
      </dsp:txXfrm>
    </dsp:sp>
    <dsp:sp modelId="{F2B712F9-646E-4112-9A5F-8B01F3444D6F}">
      <dsp:nvSpPr>
        <dsp:cNvPr id="0" name=""/>
        <dsp:cNvSpPr/>
      </dsp:nvSpPr>
      <dsp:spPr>
        <a:xfrm>
          <a:off x="0" y="2089"/>
          <a:ext cx="4226242" cy="91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</a:rPr>
            <a:t>Standard time point for responder/nonresponder classification: </a:t>
          </a:r>
        </a:p>
      </dsp:txBody>
      <dsp:txXfrm>
        <a:off x="44595" y="46684"/>
        <a:ext cx="4137052" cy="824345"/>
      </dsp:txXfrm>
    </dsp:sp>
    <dsp:sp modelId="{76ECC2A2-5D63-4E86-AADC-9C64C3539E14}">
      <dsp:nvSpPr>
        <dsp:cNvPr id="0" name=""/>
        <dsp:cNvSpPr/>
      </dsp:nvSpPr>
      <dsp:spPr>
        <a:xfrm rot="5400000">
          <a:off x="7617488" y="-2338591"/>
          <a:ext cx="730828" cy="7513320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Assess earlier and more frequently (</a:t>
          </a:r>
          <a:r>
            <a:rPr lang="en-US" sz="1600" kern="1200" dirty="0" err="1"/>
            <a:t>eg</a:t>
          </a:r>
          <a:r>
            <a:rPr lang="en-US" sz="1600" kern="1200" dirty="0"/>
            <a:t>, every 4–6 </a:t>
          </a:r>
          <a:r>
            <a:rPr lang="en-US" sz="1600" kern="1200" dirty="0" err="1"/>
            <a:t>mo</a:t>
          </a:r>
          <a:r>
            <a:rPr lang="en-US" sz="1600" kern="1200" dirty="0"/>
            <a:t>)</a:t>
          </a:r>
        </a:p>
      </dsp:txBody>
      <dsp:txXfrm rot="-5400000">
        <a:off x="4226242" y="1088331"/>
        <a:ext cx="7477644" cy="659476"/>
      </dsp:txXfrm>
    </dsp:sp>
    <dsp:sp modelId="{9ACD2B7D-2AB7-4D69-90DF-A692C86178A5}">
      <dsp:nvSpPr>
        <dsp:cNvPr id="0" name=""/>
        <dsp:cNvSpPr/>
      </dsp:nvSpPr>
      <dsp:spPr>
        <a:xfrm>
          <a:off x="0" y="961301"/>
          <a:ext cx="4226242" cy="91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</a:rPr>
            <a:t>For patients with higher-risk PBC:</a:t>
          </a:r>
        </a:p>
      </dsp:txBody>
      <dsp:txXfrm>
        <a:off x="44595" y="1005896"/>
        <a:ext cx="4137052" cy="824345"/>
      </dsp:txXfrm>
    </dsp:sp>
    <dsp:sp modelId="{CF00A811-9BC5-46F8-9F60-57C9E9B836D4}">
      <dsp:nvSpPr>
        <dsp:cNvPr id="0" name=""/>
        <dsp:cNvSpPr/>
      </dsp:nvSpPr>
      <dsp:spPr>
        <a:xfrm rot="5400000">
          <a:off x="7617488" y="-1379379"/>
          <a:ext cx="730828" cy="7513320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Higher liver stiffness/advanced fibrosis risk</a:t>
          </a:r>
        </a:p>
      </dsp:txBody>
      <dsp:txXfrm rot="-5400000">
        <a:off x="4226242" y="2047543"/>
        <a:ext cx="7477644" cy="659476"/>
      </dsp:txXfrm>
    </dsp:sp>
    <dsp:sp modelId="{8B36AAC0-B26A-41AE-B3EC-46C5E812F85A}">
      <dsp:nvSpPr>
        <dsp:cNvPr id="0" name=""/>
        <dsp:cNvSpPr/>
      </dsp:nvSpPr>
      <dsp:spPr>
        <a:xfrm>
          <a:off x="0" y="1920513"/>
          <a:ext cx="4226242" cy="91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</a:rPr>
            <a:t>Higher-risk features that push earlier reassessment/escalation planning:</a:t>
          </a:r>
        </a:p>
      </dsp:txBody>
      <dsp:txXfrm>
        <a:off x="44595" y="1965108"/>
        <a:ext cx="4137052" cy="824345"/>
      </dsp:txXfrm>
    </dsp:sp>
    <dsp:sp modelId="{7C90DD9E-12F1-4B7D-9B01-41A450F3BC43}">
      <dsp:nvSpPr>
        <dsp:cNvPr id="0" name=""/>
        <dsp:cNvSpPr/>
      </dsp:nvSpPr>
      <dsp:spPr>
        <a:xfrm rot="5400000">
          <a:off x="7617488" y="-420167"/>
          <a:ext cx="730828" cy="7513320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Encouraging trajectory of ALP improvement (not just a single value)</a:t>
          </a:r>
        </a:p>
      </dsp:txBody>
      <dsp:txXfrm rot="-5400000">
        <a:off x="4226242" y="3006755"/>
        <a:ext cx="7477644" cy="659476"/>
      </dsp:txXfrm>
    </dsp:sp>
    <dsp:sp modelId="{D5A5C391-BC3B-4C05-81F7-993D40CCC0B6}">
      <dsp:nvSpPr>
        <dsp:cNvPr id="0" name=""/>
        <dsp:cNvSpPr/>
      </dsp:nvSpPr>
      <dsp:spPr>
        <a:xfrm>
          <a:off x="0" y="2879725"/>
          <a:ext cx="4226242" cy="91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</a:rPr>
            <a:t>What I look for early:</a:t>
          </a:r>
        </a:p>
      </dsp:txBody>
      <dsp:txXfrm>
        <a:off x="44595" y="2924320"/>
        <a:ext cx="4137052" cy="824345"/>
      </dsp:txXfrm>
    </dsp:sp>
    <dsp:sp modelId="{B2E7224D-4FDF-494D-BAAF-90761CCAD12C}">
      <dsp:nvSpPr>
        <dsp:cNvPr id="0" name=""/>
        <dsp:cNvSpPr/>
      </dsp:nvSpPr>
      <dsp:spPr>
        <a:xfrm rot="5400000">
          <a:off x="7617488" y="539044"/>
          <a:ext cx="730828" cy="7513320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Verify dosing/adherence and contributors to treatment response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Discuss treatment escalation</a:t>
          </a:r>
        </a:p>
      </dsp:txBody>
      <dsp:txXfrm rot="-5400000">
        <a:off x="4226242" y="3965966"/>
        <a:ext cx="7477644" cy="659476"/>
      </dsp:txXfrm>
    </dsp:sp>
    <dsp:sp modelId="{3875E90B-EF8F-4897-8943-91FDA678D6AA}">
      <dsp:nvSpPr>
        <dsp:cNvPr id="0" name=""/>
        <dsp:cNvSpPr/>
      </dsp:nvSpPr>
      <dsp:spPr>
        <a:xfrm>
          <a:off x="0" y="3838937"/>
          <a:ext cx="4226242" cy="91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</a:rPr>
            <a:t>If trajectory is not encouraging after </a:t>
          </a:r>
          <a:br>
            <a:rPr lang="en-US" sz="1600" kern="1200" dirty="0">
              <a:solidFill>
                <a:schemeClr val="bg2"/>
              </a:solidFill>
            </a:rPr>
          </a:br>
          <a:r>
            <a:rPr lang="en-US" sz="1600" kern="1200" dirty="0">
              <a:solidFill>
                <a:schemeClr val="bg2"/>
              </a:solidFill>
            </a:rPr>
            <a:t>4–6 </a:t>
          </a:r>
          <a:r>
            <a:rPr lang="en-US" sz="1600" kern="1200" dirty="0" err="1">
              <a:solidFill>
                <a:schemeClr val="bg2"/>
              </a:solidFill>
            </a:rPr>
            <a:t>mo</a:t>
          </a:r>
          <a:r>
            <a:rPr lang="en-US" sz="1600" kern="1200" dirty="0">
              <a:solidFill>
                <a:schemeClr val="bg2"/>
              </a:solidFill>
            </a:rPr>
            <a:t>, I:</a:t>
          </a:r>
        </a:p>
      </dsp:txBody>
      <dsp:txXfrm>
        <a:off x="44595" y="3883532"/>
        <a:ext cx="4137052" cy="8243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ED368-F918-436E-A916-A530275696FA}">
      <dsp:nvSpPr>
        <dsp:cNvPr id="0" name=""/>
        <dsp:cNvSpPr/>
      </dsp:nvSpPr>
      <dsp:spPr>
        <a:xfrm>
          <a:off x="0" y="0"/>
          <a:ext cx="4754562" cy="47545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2EAC2-F311-4DB9-AD34-84782F61D6B6}">
      <dsp:nvSpPr>
        <dsp:cNvPr id="0" name=""/>
        <dsp:cNvSpPr/>
      </dsp:nvSpPr>
      <dsp:spPr>
        <a:xfrm>
          <a:off x="2377281" y="0"/>
          <a:ext cx="9362282" cy="47545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Adequate response </a:t>
          </a:r>
          <a:r>
            <a:rPr lang="en-US" sz="3000" kern="1200" dirty="0"/>
            <a:t>= meeting commonly used response thresholds such as ALP &lt;1.67x ULN</a:t>
          </a:r>
        </a:p>
      </dsp:txBody>
      <dsp:txXfrm>
        <a:off x="2377281" y="0"/>
        <a:ext cx="9362282" cy="2258416"/>
      </dsp:txXfrm>
    </dsp:sp>
    <dsp:sp modelId="{74A4B710-C06D-4A48-85C8-36C5D17EE3E2}">
      <dsp:nvSpPr>
        <dsp:cNvPr id="0" name=""/>
        <dsp:cNvSpPr/>
      </dsp:nvSpPr>
      <dsp:spPr>
        <a:xfrm>
          <a:off x="1248072" y="2258416"/>
          <a:ext cx="2258416" cy="22584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847546-11C3-45C8-9470-C52C37845F1D}">
      <dsp:nvSpPr>
        <dsp:cNvPr id="0" name=""/>
        <dsp:cNvSpPr/>
      </dsp:nvSpPr>
      <dsp:spPr>
        <a:xfrm>
          <a:off x="2377281" y="2258416"/>
          <a:ext cx="9362282" cy="22584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Complete/deep response </a:t>
          </a:r>
          <a:r>
            <a:rPr lang="en-US" sz="3000" kern="1200" dirty="0"/>
            <a:t>= aiming beyond “adequate” for complete normalization</a:t>
          </a:r>
        </a:p>
      </dsp:txBody>
      <dsp:txXfrm>
        <a:off x="2377281" y="2258416"/>
        <a:ext cx="9362282" cy="22584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2650B-54DB-48C1-A963-6D2FF07273B8}">
      <dsp:nvSpPr>
        <dsp:cNvPr id="0" name=""/>
        <dsp:cNvSpPr/>
      </dsp:nvSpPr>
      <dsp:spPr>
        <a:xfrm>
          <a:off x="2347912" y="1485"/>
          <a:ext cx="9391650" cy="1522945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24" tIns="386828" rIns="182224" bIns="386828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Normal ALP + normal bilirubin rather than stopping at a minimally acceptable response threshold</a:t>
          </a:r>
        </a:p>
      </dsp:txBody>
      <dsp:txXfrm>
        <a:off x="2347912" y="1485"/>
        <a:ext cx="9391650" cy="1522945"/>
      </dsp:txXfrm>
    </dsp:sp>
    <dsp:sp modelId="{8C7B942F-0F5B-4D8D-9C5D-72D041022E3C}">
      <dsp:nvSpPr>
        <dsp:cNvPr id="0" name=""/>
        <dsp:cNvSpPr/>
      </dsp:nvSpPr>
      <dsp:spPr>
        <a:xfrm>
          <a:off x="0" y="1485"/>
          <a:ext cx="2347912" cy="1522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244" tIns="150433" rIns="124244" bIns="15043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bg2"/>
              </a:solidFill>
            </a:rPr>
            <a:t>Aim for</a:t>
          </a:r>
        </a:p>
      </dsp:txBody>
      <dsp:txXfrm>
        <a:off x="0" y="1485"/>
        <a:ext cx="2347912" cy="1522945"/>
      </dsp:txXfrm>
    </dsp:sp>
    <dsp:sp modelId="{6B1BEBE1-FE0E-4479-910A-B6CDE3F4BEED}">
      <dsp:nvSpPr>
        <dsp:cNvPr id="0" name=""/>
        <dsp:cNvSpPr/>
      </dsp:nvSpPr>
      <dsp:spPr>
        <a:xfrm>
          <a:off x="2347912" y="1615808"/>
          <a:ext cx="9391650" cy="1522945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24" tIns="386828" rIns="182224" bIns="386828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Cost, patient preference, adherence burden, drug interactions, and shared decision-making</a:t>
          </a:r>
        </a:p>
      </dsp:txBody>
      <dsp:txXfrm>
        <a:off x="2347912" y="1615808"/>
        <a:ext cx="9391650" cy="1522945"/>
      </dsp:txXfrm>
    </dsp:sp>
    <dsp:sp modelId="{0F7707B5-5B6C-401B-AA79-F1CAA5DD302B}">
      <dsp:nvSpPr>
        <dsp:cNvPr id="0" name=""/>
        <dsp:cNvSpPr/>
      </dsp:nvSpPr>
      <dsp:spPr>
        <a:xfrm>
          <a:off x="0" y="1615808"/>
          <a:ext cx="2347912" cy="1522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244" tIns="150433" rIns="124244" bIns="15043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bg2"/>
              </a:solidFill>
            </a:rPr>
            <a:t>Account for</a:t>
          </a:r>
        </a:p>
      </dsp:txBody>
      <dsp:txXfrm>
        <a:off x="0" y="1615808"/>
        <a:ext cx="2347912" cy="1522945"/>
      </dsp:txXfrm>
    </dsp:sp>
    <dsp:sp modelId="{A26065B4-E43C-40E8-A980-E8593D18E8FF}">
      <dsp:nvSpPr>
        <dsp:cNvPr id="0" name=""/>
        <dsp:cNvSpPr/>
      </dsp:nvSpPr>
      <dsp:spPr>
        <a:xfrm>
          <a:off x="2347912" y="3230130"/>
          <a:ext cx="9391650" cy="1522945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24" tIns="386828" rIns="182224" bIns="386828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Do not be complacent when a patient meets an adequate biochemical response if additional optimization is reasonable</a:t>
          </a:r>
        </a:p>
      </dsp:txBody>
      <dsp:txXfrm>
        <a:off x="2347912" y="3230130"/>
        <a:ext cx="9391650" cy="1522945"/>
      </dsp:txXfrm>
    </dsp:sp>
    <dsp:sp modelId="{C847A529-1D58-4585-9F42-1E9C4826C6D9}">
      <dsp:nvSpPr>
        <dsp:cNvPr id="0" name=""/>
        <dsp:cNvSpPr/>
      </dsp:nvSpPr>
      <dsp:spPr>
        <a:xfrm>
          <a:off x="0" y="3230130"/>
          <a:ext cx="2347912" cy="15229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244" tIns="150433" rIns="124244" bIns="15043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bg2"/>
              </a:solidFill>
            </a:rPr>
            <a:t>Key Message</a:t>
          </a:r>
        </a:p>
      </dsp:txBody>
      <dsp:txXfrm>
        <a:off x="0" y="3230130"/>
        <a:ext cx="2347912" cy="1522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</a:t>
            </a:r>
            <a:r>
              <a:rPr lang="en-GB" altLang="en-US">
                <a:latin typeface="Arial" panose="020B0604020202020204" pitchFamily="34" charset="0"/>
              </a:rPr>
              <a:t>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PBC, primary biliary cholangitis.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27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UDCA, ursodeoxycholic acid.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0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APRI, aminotransferase-to-platelet ratio index; PBC, primary biliary cholangitis; UDCA, ursodeoxycholic acid.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741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ALP,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alkaline phosphatase; </a:t>
            </a:r>
            <a:r>
              <a:rPr lang="en-US" i="1" dirty="0"/>
              <a:t>UDCA,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ursodeoxycholic acid; ULN, upper limit of normal.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360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750B6-FB97-4CC0-2755-CA7C0915C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D7C15-B6EA-D3E4-4475-690EA3AD6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762D28-2D3E-288B-A5E5-C9E6D94D0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ALP,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alkaline phosphatase; </a:t>
            </a:r>
            <a:r>
              <a:rPr lang="en-US" i="1" dirty="0"/>
              <a:t>PBC, primary biliary cholangitis; UDCA,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ursodeoxycholic acid; ULN, upper limit of normal.</a:t>
            </a:r>
            <a:endParaRPr lang="en-US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BDA12-23A7-93BE-8236-9E09EF23D6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99F6B1-5257-714C-B91B-055949F9B0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738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ALP,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alkaline phosphatase; </a:t>
            </a:r>
            <a:r>
              <a:rPr lang="en-US" i="1" dirty="0"/>
              <a:t>PBC, primary biliary cholangitis.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11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ALP,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alkaline phosphatase; </a:t>
            </a:r>
            <a:r>
              <a:rPr lang="en-US" i="1" dirty="0"/>
              <a:t>ALT,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alanine aminotransferase; </a:t>
            </a:r>
            <a:r>
              <a:rPr lang="en-US" i="1" dirty="0"/>
              <a:t>AST,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aspartate aminotransferase;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LLN, lower limit of normal; </a:t>
            </a:r>
            <a:r>
              <a:rPr lang="en-US" i="1" dirty="0"/>
              <a:t>PBC, primary biliary cholangitis;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TB, total bilirubin; </a:t>
            </a:r>
            <a:r>
              <a:rPr lang="en-US" i="1" dirty="0"/>
              <a:t>UDCA,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ursodeoxycholic acid.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53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PBC, primary biliary cholangitis; ULN, upper limit of normal.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27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ALP, </a:t>
            </a:r>
            <a:r>
              <a:rPr lang="en-US" b="0" i="1">
                <a:solidFill>
                  <a:srgbClr val="001D35"/>
                </a:solidFill>
                <a:effectLst/>
                <a:latin typeface="Google Sans"/>
              </a:rPr>
              <a:t>alkaline phosphatase; </a:t>
            </a:r>
            <a:r>
              <a:rPr lang="en-US" b="0" i="1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ULN, upper limit of normal; </a:t>
            </a:r>
            <a:r>
              <a:rPr lang="en-US" i="1"/>
              <a:t>PBC, primary biliary cholangitis.</a:t>
            </a:r>
            <a:endParaRPr lang="en-US" b="0" i="0" u="none" strike="noStrike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63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ALP,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alkaline phosphatase;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ULN, upper limit of normal; </a:t>
            </a:r>
            <a:r>
              <a:rPr lang="en-US" i="1" dirty="0"/>
              <a:t>PBC, primary biliary cholangitis.</a:t>
            </a:r>
            <a:endParaRPr lang="en-US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17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ALP,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alkaline phosphatase; LSM, least squares mean; </a:t>
            </a:r>
            <a:r>
              <a:rPr lang="en-US" i="1" dirty="0"/>
              <a:t>UDCA,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ursodeoxycholic acid;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US" i="1" dirty="0"/>
              <a:t>ULN, upper limit of normal.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51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ALP, alkaline phosphatase.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33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MRE, magnetic resonance elastography.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335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PBC, primary biliary cholangitis.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55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ALP, alkaline phosphatase; UDCA,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ursodeoxycholic acid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77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www.clinicaloptions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13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4013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1710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95597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40197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3578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083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99149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6754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9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186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15228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94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39885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216313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438337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5248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8651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68621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2111924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34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017032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09258BD8-AA14-D023-8D53-E1641E0EF51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058974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2864C652-270C-291A-C250-F338736EE8F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227625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D580262D-208A-A302-A1DA-7637215B01A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390501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8B498F8-169C-748F-9D5E-018ED586461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408489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30C9F131-7AD9-5548-D0FB-65588D82BF1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4092793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B2D5DC7-6A1D-F38E-864E-380FA2B2677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9521749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87E0B5D-4363-6F40-C18D-52D62E76931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965618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97F49E8E-D80A-2037-C3DF-263A84D6A0C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70040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D16726BA-3090-E927-E2DD-930A6BA3C5C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557705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231E0758-45AE-65B0-2868-06A8201393C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797287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302601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1027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27276B6-B7A9-8375-07A4-B3BEA2EE1D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285638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F4AEEB7-5169-2113-8064-38FFB83F44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2342956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6696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757392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77719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2925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851441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3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4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2205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27276B6-B7A9-8375-07A4-B3BEA2EE1D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308848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F4AEEB7-5169-2113-8064-38FFB83F44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3661017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03315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17275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850348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2839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896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lvl="0" algn="l"/>
            <a:r>
              <a:rPr lang="en-US" sz="1800"/>
              <a:t>Click to edit Master text styles</a:t>
            </a:r>
          </a:p>
          <a:p>
            <a:pPr lvl="1" algn="l"/>
            <a:r>
              <a:rPr lang="en-US" sz="1800"/>
              <a:t>Second level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4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73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4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8.sv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8.sv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12373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  <p:sldLayoutId id="2147483905" r:id="rId21"/>
    <p:sldLayoutId id="2147483906" r:id="rId22"/>
    <p:sldLayoutId id="2147483920" r:id="rId23"/>
    <p:sldLayoutId id="2147483921" r:id="rId24"/>
    <p:sldLayoutId id="2147483922" r:id="rId25"/>
    <p:sldLayoutId id="2147483923" r:id="rId26"/>
    <p:sldLayoutId id="2147483924" r:id="rId27"/>
    <p:sldLayoutId id="2147483925" r:id="rId28"/>
    <p:sldLayoutId id="2147483926" r:id="rId29"/>
    <p:sldLayoutId id="2147483927" r:id="rId30"/>
    <p:sldLayoutId id="2147483928" r:id="rId31"/>
    <p:sldLayoutId id="2147483929" r:id="rId3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00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840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245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27870"/>
            <a:ext cx="11763103" cy="2387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PBC Response to First-line UDCA Therapy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9E4934B-7AD1-ED6C-2EEC-F8606C3437AC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+mn-lt"/>
              </a:rPr>
              <a:t>Provided by Clinical Care Options, LLC dba </a:t>
            </a:r>
            <a:r>
              <a:rPr lang="en-US" altLang="en-US" dirty="0" err="1">
                <a:latin typeface="+mn-lt"/>
              </a:rPr>
              <a:t>Decera</a:t>
            </a:r>
            <a:r>
              <a:rPr lang="en-US" altLang="en-US" dirty="0">
                <a:latin typeface="+mn-lt"/>
              </a:rPr>
              <a:t> Clinical Education</a:t>
            </a:r>
          </a:p>
          <a:p>
            <a:r>
              <a:rPr lang="en-US" altLang="en-US" dirty="0">
                <a:latin typeface="+mn-lt"/>
              </a:rPr>
              <a:t>Supported by an educational grant from Gilead Sciences, Inc. 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</a:p>
          <a:p>
            <a:pPr marL="12700" algn="ctr">
              <a:spcBef>
                <a:spcPts val="1600"/>
              </a:spcBef>
              <a:buSzPts val="2400"/>
              <a:defRPr/>
            </a:pPr>
            <a:endParaRPr lang="en-US" sz="1600" b="0" dirty="0">
              <a:cs typeface="Calibri" panose="020F0502020204030204" pitchFamily="34" charset="0"/>
            </a:endParaRPr>
          </a:p>
          <a:p>
            <a:pPr marL="12700" algn="ctr">
              <a:spcBef>
                <a:spcPts val="1600"/>
              </a:spcBef>
              <a:buSzPts val="2400"/>
              <a:defRPr/>
            </a:pPr>
            <a:r>
              <a:rPr lang="en-US" sz="1600" b="0" dirty="0">
                <a:cs typeface="Calibri" panose="020F0502020204030204" pitchFamily="34" charset="0"/>
              </a:rPr>
              <a:t>Slide credit: </a:t>
            </a:r>
            <a:r>
              <a:rPr lang="en-US" sz="1600" dirty="0" err="1">
                <a:solidFill>
                  <a:schemeClr val="accent1"/>
                </a:solidFill>
                <a:cs typeface="Calibri" panose="020F0502020204030204" pitchFamily="34" charset="0"/>
              </a:rPr>
              <a:t>deceraclinical.com</a:t>
            </a:r>
            <a:r>
              <a:rPr lang="en-US" sz="1600" dirty="0">
                <a:solidFill>
                  <a:schemeClr val="accent1"/>
                </a:solidFill>
                <a:cs typeface="Calibri" panose="020F0502020204030204" pitchFamily="34" charset="0"/>
              </a:rPr>
              <a:t>/education </a:t>
            </a:r>
            <a:endParaRPr lang="en-US" altLang="en-US" sz="2200" dirty="0"/>
          </a:p>
          <a:p>
            <a:pPr marL="12700">
              <a:spcBef>
                <a:spcPts val="1600"/>
              </a:spcBef>
              <a:buSzPts val="2400"/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1913588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buNone/>
            </a:pPr>
            <a:r>
              <a:rPr lang="en-US" altLang="en-US" b="1" dirty="0">
                <a:solidFill>
                  <a:schemeClr val="accent1"/>
                </a:solidFill>
              </a:rPr>
              <a:t>Robert Wong, MD, MS, FACG, FAASLD</a:t>
            </a:r>
            <a:br>
              <a:rPr lang="en-US" altLang="en-US" dirty="0"/>
            </a:br>
            <a:r>
              <a:rPr lang="en-US" sz="2200" dirty="0"/>
              <a:t>Clinical Associate Professor (Affiliated)</a:t>
            </a:r>
            <a:br>
              <a:rPr lang="en-US" sz="2200" dirty="0"/>
            </a:br>
            <a:r>
              <a:rPr lang="en-US" sz="2200" dirty="0"/>
              <a:t>Division of Gastroenterology and Hepatology</a:t>
            </a:r>
            <a:br>
              <a:rPr lang="en-US" sz="2200" dirty="0"/>
            </a:br>
            <a:r>
              <a:rPr lang="en-US" sz="2200" dirty="0"/>
              <a:t>Stanford University School of Medicine</a:t>
            </a:r>
            <a:br>
              <a:rPr lang="en-US" sz="2200" dirty="0"/>
            </a:br>
            <a:r>
              <a:rPr lang="en-US" sz="2200" dirty="0"/>
              <a:t>Palo Alto, California</a:t>
            </a:r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dirty="0"/>
              <a:t>The </a:t>
            </a:r>
            <a:r>
              <a:rPr lang="en-US" i="1" dirty="0"/>
              <a:t>faculty</a:t>
            </a:r>
            <a:r>
              <a:rPr lang="en-US" dirty="0"/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Robert Wong, MD, MS, FACG, FAASLD: </a:t>
            </a:r>
            <a:r>
              <a:rPr lang="en-US" i="1" dirty="0"/>
              <a:t>researcher (paid to institution):</a:t>
            </a:r>
            <a:r>
              <a:rPr lang="en-US" b="1" dirty="0"/>
              <a:t> </a:t>
            </a:r>
            <a:r>
              <a:rPr lang="en-US" dirty="0" err="1"/>
              <a:t>Durect</a:t>
            </a:r>
            <a:r>
              <a:rPr lang="en-US" dirty="0"/>
              <a:t>, Exact Sciences, Gilead, Madrigal, </a:t>
            </a:r>
            <a:r>
              <a:rPr lang="en-US" dirty="0" err="1"/>
              <a:t>Theratechnologies</a:t>
            </a:r>
            <a:r>
              <a:rPr lang="en-US" dirty="0"/>
              <a:t>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endParaRPr lang="en-US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DDDB75-1A02-B5D5-2227-9168B8A4B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BFC23-D1D5-DB11-A1AF-2DB40A7AD7F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Evaluate biochemical response to first-line PBC therapy based on optimal timing and criteria </a:t>
            </a:r>
          </a:p>
        </p:txBody>
      </p:sp>
    </p:spTree>
    <p:extLst>
      <p:ext uri="{BB962C8B-B14F-4D97-AF65-F5344CB8AC3E}">
        <p14:creationId xmlns:p14="http://schemas.microsoft.com/office/powerpoint/2010/main" val="71500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066D3D-C71F-8EEE-FBBF-6838A2D4B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CA" sz="2000" dirty="0"/>
              <a:t>Transplant-free survival is lower in people who do not respond to first-line UDCA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14B67E-8DBD-5A08-963F-3EEBEE648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Transplant-Free Survival Among UDCA Nonresponders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E2281-9428-DACA-2C9D-C2204793898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883391" y="6302375"/>
            <a:ext cx="7408247" cy="327025"/>
          </a:xfrm>
        </p:spPr>
        <p:txBody>
          <a:bodyPr anchor="b"/>
          <a:lstStyle/>
          <a:p>
            <a:pPr marL="0" indent="0" algn="ctr">
              <a:buNone/>
            </a:pPr>
            <a:r>
              <a:rPr lang="en-CA" sz="1000" dirty="0" err="1"/>
              <a:t>Corpechot</a:t>
            </a:r>
            <a:r>
              <a:rPr lang="en-CA" sz="1000" dirty="0"/>
              <a:t>. Hepatology. 2008;48:871.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659CBE-6B45-AEF4-323E-D3CCFC16FDE8}"/>
              </a:ext>
            </a:extLst>
          </p:cNvPr>
          <p:cNvSpPr txBox="1"/>
          <p:nvPr/>
        </p:nvSpPr>
        <p:spPr>
          <a:xfrm>
            <a:off x="8200191" y="3104985"/>
            <a:ext cx="3305175" cy="6286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Biochemical response at 12 mo by Paris 1 criteria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Responders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Nonresponders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7D42D6-F535-3B77-5E1C-2C3F1CAB696E}"/>
              </a:ext>
            </a:extLst>
          </p:cNvPr>
          <p:cNvSpPr txBox="1"/>
          <p:nvPr/>
        </p:nvSpPr>
        <p:spPr>
          <a:xfrm rot="16200000">
            <a:off x="-98986" y="3701389"/>
            <a:ext cx="3964227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Probability of Transplant-Free Survival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A9C18-1625-DB69-3842-32650BF5CCDA}"/>
              </a:ext>
            </a:extLst>
          </p:cNvPr>
          <p:cNvSpPr txBox="1"/>
          <p:nvPr/>
        </p:nvSpPr>
        <p:spPr>
          <a:xfrm>
            <a:off x="4936131" y="6001820"/>
            <a:ext cx="201978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Yr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F1465BA-94AE-DC21-C47A-5492F8B2EA3C}"/>
              </a:ext>
            </a:extLst>
          </p:cNvPr>
          <p:cNvSpPr/>
          <p:nvPr/>
        </p:nvSpPr>
        <p:spPr>
          <a:xfrm>
            <a:off x="2595136" y="2199835"/>
            <a:ext cx="4797083" cy="3601330"/>
          </a:xfrm>
          <a:custGeom>
            <a:avLst/>
            <a:gdLst>
              <a:gd name="csX0" fmla="*/ 0 w 4797083"/>
              <a:gd name="csY0" fmla="*/ 0 h 3601330"/>
              <a:gd name="csX1" fmla="*/ 0 w 4797083"/>
              <a:gd name="csY1" fmla="*/ 3601330 h 3601330"/>
              <a:gd name="csX2" fmla="*/ 4797083 w 4797083"/>
              <a:gd name="csY2" fmla="*/ 3601330 h 3601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97083" h="3601330">
                <a:moveTo>
                  <a:pt x="0" y="0"/>
                </a:moveTo>
                <a:lnTo>
                  <a:pt x="0" y="3601330"/>
                </a:lnTo>
                <a:lnTo>
                  <a:pt x="4797083" y="3601330"/>
                </a:lnTo>
              </a:path>
            </a:pathLst>
          </a:custGeom>
          <a:noFill/>
          <a:ln w="15875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8FA2D0C-784A-E5E4-7740-C50D66DB1ABF}"/>
              </a:ext>
            </a:extLst>
          </p:cNvPr>
          <p:cNvGrpSpPr/>
          <p:nvPr/>
        </p:nvGrpSpPr>
        <p:grpSpPr>
          <a:xfrm>
            <a:off x="2521339" y="2201537"/>
            <a:ext cx="80707" cy="3602106"/>
            <a:chOff x="2894629" y="2315837"/>
            <a:chExt cx="215417" cy="3602106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43A8DD9-32EE-353D-4F71-5A69917B2963}"/>
                </a:ext>
              </a:extLst>
            </p:cNvPr>
            <p:cNvCxnSpPr>
              <a:cxnSpLocks/>
            </p:cNvCxnSpPr>
            <p:nvPr/>
          </p:nvCxnSpPr>
          <p:spPr>
            <a:xfrm>
              <a:off x="2894629" y="2315837"/>
              <a:ext cx="21541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576B432-3392-7DE3-A6D3-957F52BB7751}"/>
                </a:ext>
              </a:extLst>
            </p:cNvPr>
            <p:cNvCxnSpPr>
              <a:cxnSpLocks/>
            </p:cNvCxnSpPr>
            <p:nvPr/>
          </p:nvCxnSpPr>
          <p:spPr>
            <a:xfrm>
              <a:off x="2894629" y="3036258"/>
              <a:ext cx="21541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94DFFF3-80C9-41D9-37EB-F54A5453F542}"/>
                </a:ext>
              </a:extLst>
            </p:cNvPr>
            <p:cNvCxnSpPr>
              <a:cxnSpLocks/>
            </p:cNvCxnSpPr>
            <p:nvPr/>
          </p:nvCxnSpPr>
          <p:spPr>
            <a:xfrm>
              <a:off x="2894629" y="3756679"/>
              <a:ext cx="21541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68064AE-8527-2BB6-79D4-2A2FCFE3C1C5}"/>
                </a:ext>
              </a:extLst>
            </p:cNvPr>
            <p:cNvCxnSpPr>
              <a:cxnSpLocks/>
            </p:cNvCxnSpPr>
            <p:nvPr/>
          </p:nvCxnSpPr>
          <p:spPr>
            <a:xfrm>
              <a:off x="2894629" y="4477100"/>
              <a:ext cx="21541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DD00E96-5C97-B864-0A7A-DC7D6E3F6163}"/>
                </a:ext>
              </a:extLst>
            </p:cNvPr>
            <p:cNvCxnSpPr>
              <a:cxnSpLocks/>
            </p:cNvCxnSpPr>
            <p:nvPr/>
          </p:nvCxnSpPr>
          <p:spPr>
            <a:xfrm>
              <a:off x="2894629" y="5197521"/>
              <a:ext cx="21541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72F2176-CC15-F5DB-2C3D-2C240DD26258}"/>
                </a:ext>
              </a:extLst>
            </p:cNvPr>
            <p:cNvCxnSpPr>
              <a:cxnSpLocks/>
            </p:cNvCxnSpPr>
            <p:nvPr/>
          </p:nvCxnSpPr>
          <p:spPr>
            <a:xfrm>
              <a:off x="2894629" y="5917943"/>
              <a:ext cx="21541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A2FE0C0-CA83-3F38-A16B-28CE75FF4751}"/>
              </a:ext>
            </a:extLst>
          </p:cNvPr>
          <p:cNvGrpSpPr/>
          <p:nvPr/>
        </p:nvGrpSpPr>
        <p:grpSpPr>
          <a:xfrm>
            <a:off x="2595136" y="5796548"/>
            <a:ext cx="4795934" cy="85626"/>
            <a:chOff x="3103136" y="5910847"/>
            <a:chExt cx="4795934" cy="28613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D3443B3-3B48-F213-23DD-B5B5427597E0}"/>
                </a:ext>
              </a:extLst>
            </p:cNvPr>
            <p:cNvCxnSpPr/>
            <p:nvPr/>
          </p:nvCxnSpPr>
          <p:spPr>
            <a:xfrm>
              <a:off x="3103136" y="5910847"/>
              <a:ext cx="0" cy="28613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24E708-2F42-2E0C-5DA6-CE6AC92AB23F}"/>
                </a:ext>
              </a:extLst>
            </p:cNvPr>
            <p:cNvCxnSpPr/>
            <p:nvPr/>
          </p:nvCxnSpPr>
          <p:spPr>
            <a:xfrm>
              <a:off x="4701781" y="5910847"/>
              <a:ext cx="0" cy="28613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1EE317A-0A51-F5A3-AB35-E0D3933A5D7A}"/>
                </a:ext>
              </a:extLst>
            </p:cNvPr>
            <p:cNvCxnSpPr/>
            <p:nvPr/>
          </p:nvCxnSpPr>
          <p:spPr>
            <a:xfrm>
              <a:off x="6300426" y="5910847"/>
              <a:ext cx="0" cy="28613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04ECDF1-621E-ABF0-346B-EEBB36D6C22D}"/>
                </a:ext>
              </a:extLst>
            </p:cNvPr>
            <p:cNvCxnSpPr/>
            <p:nvPr/>
          </p:nvCxnSpPr>
          <p:spPr>
            <a:xfrm>
              <a:off x="7899070" y="5910847"/>
              <a:ext cx="0" cy="28613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703C574-BEF8-9FC8-8FDD-4F9AACE74622}"/>
              </a:ext>
            </a:extLst>
          </p:cNvPr>
          <p:cNvSpPr txBox="1"/>
          <p:nvPr/>
        </p:nvSpPr>
        <p:spPr>
          <a:xfrm>
            <a:off x="2260083" y="2082784"/>
            <a:ext cx="237244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B49B3B-D5F3-CA02-B097-A09A143D560A}"/>
              </a:ext>
            </a:extLst>
          </p:cNvPr>
          <p:cNvSpPr txBox="1"/>
          <p:nvPr/>
        </p:nvSpPr>
        <p:spPr>
          <a:xfrm>
            <a:off x="2210321" y="2805068"/>
            <a:ext cx="301365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9EBBAC-7E97-B226-9F4F-9E17ED946C85}"/>
              </a:ext>
            </a:extLst>
          </p:cNvPr>
          <p:cNvSpPr txBox="1"/>
          <p:nvPr/>
        </p:nvSpPr>
        <p:spPr>
          <a:xfrm>
            <a:off x="2210321" y="3520532"/>
            <a:ext cx="301365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3F7B976-962D-6707-E89F-F4E30982660E}"/>
              </a:ext>
            </a:extLst>
          </p:cNvPr>
          <p:cNvSpPr txBox="1"/>
          <p:nvPr/>
        </p:nvSpPr>
        <p:spPr>
          <a:xfrm>
            <a:off x="2210321" y="4235996"/>
            <a:ext cx="301365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C5662B-EA46-8826-5E97-CD6EDA33F8A9}"/>
              </a:ext>
            </a:extLst>
          </p:cNvPr>
          <p:cNvSpPr txBox="1"/>
          <p:nvPr/>
        </p:nvSpPr>
        <p:spPr>
          <a:xfrm>
            <a:off x="2210321" y="4957316"/>
            <a:ext cx="290144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C8C5BD-BC47-1953-09AE-17FE12AA695F}"/>
              </a:ext>
            </a:extLst>
          </p:cNvPr>
          <p:cNvSpPr txBox="1"/>
          <p:nvPr/>
        </p:nvSpPr>
        <p:spPr>
          <a:xfrm>
            <a:off x="2374676" y="5704619"/>
            <a:ext cx="128240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9F4B7E-DD59-B60E-D8E5-6E48DB50E971}"/>
              </a:ext>
            </a:extLst>
          </p:cNvPr>
          <p:cNvSpPr txBox="1"/>
          <p:nvPr/>
        </p:nvSpPr>
        <p:spPr>
          <a:xfrm>
            <a:off x="2542627" y="5891231"/>
            <a:ext cx="128240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16D3C5-1422-E536-83D9-DCDD51D1FF59}"/>
              </a:ext>
            </a:extLst>
          </p:cNvPr>
          <p:cNvSpPr txBox="1"/>
          <p:nvPr/>
        </p:nvSpPr>
        <p:spPr>
          <a:xfrm>
            <a:off x="4129661" y="5891231"/>
            <a:ext cx="128240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078FF8D-8A55-B503-15D4-6F8362482F54}"/>
              </a:ext>
            </a:extLst>
          </p:cNvPr>
          <p:cNvSpPr txBox="1"/>
          <p:nvPr/>
        </p:nvSpPr>
        <p:spPr>
          <a:xfrm>
            <a:off x="5716695" y="5891231"/>
            <a:ext cx="193964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7E3177-BA41-DE1C-CD9C-DA17C1DC423E}"/>
              </a:ext>
            </a:extLst>
          </p:cNvPr>
          <p:cNvSpPr txBox="1"/>
          <p:nvPr/>
        </p:nvSpPr>
        <p:spPr>
          <a:xfrm>
            <a:off x="7294088" y="5891231"/>
            <a:ext cx="193964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196CD3E-C82E-7AD7-C125-85C14F968940}"/>
              </a:ext>
            </a:extLst>
          </p:cNvPr>
          <p:cNvSpPr/>
          <p:nvPr/>
        </p:nvSpPr>
        <p:spPr>
          <a:xfrm>
            <a:off x="2933560" y="2196821"/>
            <a:ext cx="4451420" cy="628022"/>
          </a:xfrm>
          <a:custGeom>
            <a:avLst/>
            <a:gdLst>
              <a:gd name="csX0" fmla="*/ 4451420 w 4451420"/>
              <a:gd name="csY0" fmla="*/ 628022 h 628022"/>
              <a:gd name="csX1" fmla="*/ 3702818 w 4451420"/>
              <a:gd name="csY1" fmla="*/ 628022 h 628022"/>
              <a:gd name="csX2" fmla="*/ 3702818 w 4451420"/>
              <a:gd name="csY2" fmla="*/ 467248 h 628022"/>
              <a:gd name="csX3" fmla="*/ 3034603 w 4451420"/>
              <a:gd name="csY3" fmla="*/ 467248 h 628022"/>
              <a:gd name="csX4" fmla="*/ 3034603 w 4451420"/>
              <a:gd name="csY4" fmla="*/ 371789 h 628022"/>
              <a:gd name="csX5" fmla="*/ 2527161 w 4451420"/>
              <a:gd name="csY5" fmla="*/ 371789 h 628022"/>
              <a:gd name="csX6" fmla="*/ 2527161 w 4451420"/>
              <a:gd name="csY6" fmla="*/ 301450 h 628022"/>
              <a:gd name="csX7" fmla="*/ 2215662 w 4451420"/>
              <a:gd name="csY7" fmla="*/ 301450 h 628022"/>
              <a:gd name="csX8" fmla="*/ 2215662 w 4451420"/>
              <a:gd name="csY8" fmla="*/ 246184 h 628022"/>
              <a:gd name="csX9" fmla="*/ 2034792 w 4451420"/>
              <a:gd name="csY9" fmla="*/ 246184 h 628022"/>
              <a:gd name="csX10" fmla="*/ 2034792 w 4451420"/>
              <a:gd name="csY10" fmla="*/ 211015 h 628022"/>
              <a:gd name="csX11" fmla="*/ 1808704 w 4451420"/>
              <a:gd name="csY11" fmla="*/ 211015 h 628022"/>
              <a:gd name="csX12" fmla="*/ 1808704 w 4451420"/>
              <a:gd name="csY12" fmla="*/ 170822 h 628022"/>
              <a:gd name="csX13" fmla="*/ 1758462 w 4451420"/>
              <a:gd name="csY13" fmla="*/ 170822 h 628022"/>
              <a:gd name="csX14" fmla="*/ 1758462 w 4451420"/>
              <a:gd name="csY14" fmla="*/ 130628 h 628022"/>
              <a:gd name="csX15" fmla="*/ 1507253 w 4451420"/>
              <a:gd name="csY15" fmla="*/ 130628 h 628022"/>
              <a:gd name="csX16" fmla="*/ 1507253 w 4451420"/>
              <a:gd name="csY16" fmla="*/ 95459 h 628022"/>
              <a:gd name="csX17" fmla="*/ 1306286 w 4451420"/>
              <a:gd name="csY17" fmla="*/ 95459 h 628022"/>
              <a:gd name="csX18" fmla="*/ 1306286 w 4451420"/>
              <a:gd name="csY18" fmla="*/ 55266 h 628022"/>
              <a:gd name="csX19" fmla="*/ 1240972 w 4451420"/>
              <a:gd name="csY19" fmla="*/ 55266 h 628022"/>
              <a:gd name="csX20" fmla="*/ 1240972 w 4451420"/>
              <a:gd name="csY20" fmla="*/ 25121 h 628022"/>
              <a:gd name="csX21" fmla="*/ 165798 w 4451420"/>
              <a:gd name="csY21" fmla="*/ 25121 h 628022"/>
              <a:gd name="csX22" fmla="*/ 165798 w 4451420"/>
              <a:gd name="csY22" fmla="*/ 0 h 628022"/>
              <a:gd name="csX23" fmla="*/ 0 w 4451420"/>
              <a:gd name="csY23" fmla="*/ 0 h 6280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4451420" h="628022">
                <a:moveTo>
                  <a:pt x="4451420" y="628022"/>
                </a:moveTo>
                <a:lnTo>
                  <a:pt x="3702818" y="628022"/>
                </a:lnTo>
                <a:lnTo>
                  <a:pt x="3702818" y="467248"/>
                </a:lnTo>
                <a:lnTo>
                  <a:pt x="3034603" y="467248"/>
                </a:lnTo>
                <a:lnTo>
                  <a:pt x="3034603" y="371789"/>
                </a:lnTo>
                <a:lnTo>
                  <a:pt x="2527161" y="371789"/>
                </a:lnTo>
                <a:lnTo>
                  <a:pt x="2527161" y="301450"/>
                </a:lnTo>
                <a:lnTo>
                  <a:pt x="2215662" y="301450"/>
                </a:lnTo>
                <a:lnTo>
                  <a:pt x="2215662" y="246184"/>
                </a:lnTo>
                <a:lnTo>
                  <a:pt x="2034792" y="246184"/>
                </a:lnTo>
                <a:lnTo>
                  <a:pt x="2034792" y="211015"/>
                </a:lnTo>
                <a:lnTo>
                  <a:pt x="1808704" y="211015"/>
                </a:lnTo>
                <a:lnTo>
                  <a:pt x="1808704" y="170822"/>
                </a:lnTo>
                <a:lnTo>
                  <a:pt x="1758462" y="170822"/>
                </a:lnTo>
                <a:lnTo>
                  <a:pt x="1758462" y="130628"/>
                </a:lnTo>
                <a:lnTo>
                  <a:pt x="1507253" y="130628"/>
                </a:lnTo>
                <a:lnTo>
                  <a:pt x="1507253" y="95459"/>
                </a:lnTo>
                <a:lnTo>
                  <a:pt x="1306286" y="95459"/>
                </a:lnTo>
                <a:lnTo>
                  <a:pt x="1306286" y="55266"/>
                </a:lnTo>
                <a:lnTo>
                  <a:pt x="1240972" y="55266"/>
                </a:lnTo>
                <a:lnTo>
                  <a:pt x="1240972" y="25121"/>
                </a:lnTo>
                <a:lnTo>
                  <a:pt x="165798" y="25121"/>
                </a:lnTo>
                <a:lnTo>
                  <a:pt x="165798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FA6E000-CB3A-4015-FD4E-49713A895A46}"/>
              </a:ext>
            </a:extLst>
          </p:cNvPr>
          <p:cNvSpPr txBox="1"/>
          <p:nvPr/>
        </p:nvSpPr>
        <p:spPr>
          <a:xfrm>
            <a:off x="8207294" y="2430036"/>
            <a:ext cx="1928413" cy="24622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Control population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DA6317C-B541-1A4E-A912-10879B418555}"/>
              </a:ext>
            </a:extLst>
          </p:cNvPr>
          <p:cNvSpPr txBox="1"/>
          <p:nvPr/>
        </p:nvSpPr>
        <p:spPr>
          <a:xfrm>
            <a:off x="8207294" y="5162456"/>
            <a:ext cx="1184620" cy="24622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Mayo score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12F2B29-3098-61BD-ACF8-DFF21723CCDE}"/>
              </a:ext>
            </a:extLst>
          </p:cNvPr>
          <p:cNvSpPr/>
          <p:nvPr/>
        </p:nvSpPr>
        <p:spPr>
          <a:xfrm>
            <a:off x="2928536" y="2206869"/>
            <a:ext cx="4466493" cy="2687934"/>
          </a:xfrm>
          <a:custGeom>
            <a:avLst/>
            <a:gdLst>
              <a:gd name="csX0" fmla="*/ 4466493 w 4466493"/>
              <a:gd name="csY0" fmla="*/ 2687934 h 2687934"/>
              <a:gd name="csX1" fmla="*/ 3969099 w 4466493"/>
              <a:gd name="csY1" fmla="*/ 2687934 h 2687934"/>
              <a:gd name="csX2" fmla="*/ 3969099 w 4466493"/>
              <a:gd name="csY2" fmla="*/ 2386484 h 2687934"/>
              <a:gd name="csX3" fmla="*/ 3275763 w 4466493"/>
              <a:gd name="csY3" fmla="*/ 2386484 h 2687934"/>
              <a:gd name="csX4" fmla="*/ 3275763 w 4466493"/>
              <a:gd name="csY4" fmla="*/ 2245807 h 2687934"/>
              <a:gd name="csX5" fmla="*/ 3185328 w 4466493"/>
              <a:gd name="csY5" fmla="*/ 2245807 h 2687934"/>
              <a:gd name="csX6" fmla="*/ 3185328 w 4466493"/>
              <a:gd name="csY6" fmla="*/ 2100106 h 2687934"/>
              <a:gd name="csX7" fmla="*/ 3140110 w 4466493"/>
              <a:gd name="csY7" fmla="*/ 2100106 h 2687934"/>
              <a:gd name="csX8" fmla="*/ 3140110 w 4466493"/>
              <a:gd name="csY8" fmla="*/ 1994598 h 2687934"/>
              <a:gd name="csX9" fmla="*/ 3064748 w 4466493"/>
              <a:gd name="csY9" fmla="*/ 1994598 h 2687934"/>
              <a:gd name="csX10" fmla="*/ 3064748 w 4466493"/>
              <a:gd name="csY10" fmla="*/ 1874018 h 2687934"/>
              <a:gd name="csX11" fmla="*/ 3029578 w 4466493"/>
              <a:gd name="csY11" fmla="*/ 1874018 h 2687934"/>
              <a:gd name="csX12" fmla="*/ 3029578 w 4466493"/>
              <a:gd name="csY12" fmla="*/ 1763486 h 2687934"/>
              <a:gd name="csX13" fmla="*/ 2738176 w 4466493"/>
              <a:gd name="csY13" fmla="*/ 1763486 h 2687934"/>
              <a:gd name="csX14" fmla="*/ 2738176 w 4466493"/>
              <a:gd name="csY14" fmla="*/ 1647930 h 2687934"/>
              <a:gd name="csX15" fmla="*/ 2436726 w 4466493"/>
              <a:gd name="csY15" fmla="*/ 1647930 h 2687934"/>
              <a:gd name="csX16" fmla="*/ 2436726 w 4466493"/>
              <a:gd name="csY16" fmla="*/ 1562519 h 2687934"/>
              <a:gd name="csX17" fmla="*/ 2175468 w 4466493"/>
              <a:gd name="csY17" fmla="*/ 1562519 h 2687934"/>
              <a:gd name="csX18" fmla="*/ 2175468 w 4466493"/>
              <a:gd name="csY18" fmla="*/ 1487156 h 2687934"/>
              <a:gd name="csX19" fmla="*/ 2100106 w 4466493"/>
              <a:gd name="csY19" fmla="*/ 1487156 h 2687934"/>
              <a:gd name="csX20" fmla="*/ 2100106 w 4466493"/>
              <a:gd name="csY20" fmla="*/ 1416818 h 2687934"/>
              <a:gd name="csX21" fmla="*/ 1773534 w 4466493"/>
              <a:gd name="csY21" fmla="*/ 1416818 h 2687934"/>
              <a:gd name="csX22" fmla="*/ 1773534 w 4466493"/>
              <a:gd name="csY22" fmla="*/ 1351504 h 2687934"/>
              <a:gd name="csX23" fmla="*/ 1607737 w 4466493"/>
              <a:gd name="csY23" fmla="*/ 1351504 h 2687934"/>
              <a:gd name="csX24" fmla="*/ 1607737 w 4466493"/>
              <a:gd name="csY24" fmla="*/ 1286189 h 2687934"/>
              <a:gd name="csX25" fmla="*/ 1467060 w 4466493"/>
              <a:gd name="csY25" fmla="*/ 1286189 h 2687934"/>
              <a:gd name="csX26" fmla="*/ 1467060 w 4466493"/>
              <a:gd name="csY26" fmla="*/ 1170633 h 2687934"/>
              <a:gd name="csX27" fmla="*/ 1406769 w 4466493"/>
              <a:gd name="csY27" fmla="*/ 1170633 h 2687934"/>
              <a:gd name="csX28" fmla="*/ 1406769 w 4466493"/>
              <a:gd name="csY28" fmla="*/ 1115367 h 2687934"/>
              <a:gd name="csX29" fmla="*/ 1230923 w 4466493"/>
              <a:gd name="csY29" fmla="*/ 1115367 h 2687934"/>
              <a:gd name="csX30" fmla="*/ 1230923 w 4466493"/>
              <a:gd name="csY30" fmla="*/ 1050053 h 2687934"/>
              <a:gd name="csX31" fmla="*/ 1185706 w 4466493"/>
              <a:gd name="csY31" fmla="*/ 1050053 h 2687934"/>
              <a:gd name="csX32" fmla="*/ 1185706 w 4466493"/>
              <a:gd name="csY32" fmla="*/ 994787 h 2687934"/>
              <a:gd name="csX33" fmla="*/ 1130440 w 4466493"/>
              <a:gd name="csY33" fmla="*/ 994787 h 2687934"/>
              <a:gd name="csX34" fmla="*/ 1130440 w 4466493"/>
              <a:gd name="csY34" fmla="*/ 944545 h 2687934"/>
              <a:gd name="csX35" fmla="*/ 954594 w 4466493"/>
              <a:gd name="csY35" fmla="*/ 944545 h 2687934"/>
              <a:gd name="csX36" fmla="*/ 954594 w 4466493"/>
              <a:gd name="csY36" fmla="*/ 839038 h 2687934"/>
              <a:gd name="csX37" fmla="*/ 934497 w 4466493"/>
              <a:gd name="csY37" fmla="*/ 839038 h 2687934"/>
              <a:gd name="csX38" fmla="*/ 934497 w 4466493"/>
              <a:gd name="csY38" fmla="*/ 793820 h 2687934"/>
              <a:gd name="csX39" fmla="*/ 889279 w 4466493"/>
              <a:gd name="csY39" fmla="*/ 793820 h 2687934"/>
              <a:gd name="csX40" fmla="*/ 889279 w 4466493"/>
              <a:gd name="csY40" fmla="*/ 748602 h 2687934"/>
              <a:gd name="csX41" fmla="*/ 874207 w 4466493"/>
              <a:gd name="csY41" fmla="*/ 748602 h 2687934"/>
              <a:gd name="csX42" fmla="*/ 874207 w 4466493"/>
              <a:gd name="csY42" fmla="*/ 708409 h 2687934"/>
              <a:gd name="csX43" fmla="*/ 783772 w 4466493"/>
              <a:gd name="csY43" fmla="*/ 708409 h 2687934"/>
              <a:gd name="csX44" fmla="*/ 783772 w 4466493"/>
              <a:gd name="csY44" fmla="*/ 653143 h 2687934"/>
              <a:gd name="csX45" fmla="*/ 723482 w 4466493"/>
              <a:gd name="csY45" fmla="*/ 653143 h 2687934"/>
              <a:gd name="csX46" fmla="*/ 723482 w 4466493"/>
              <a:gd name="csY46" fmla="*/ 607926 h 2687934"/>
              <a:gd name="csX47" fmla="*/ 703385 w 4466493"/>
              <a:gd name="csY47" fmla="*/ 607926 h 2687934"/>
              <a:gd name="csX48" fmla="*/ 703385 w 4466493"/>
              <a:gd name="csY48" fmla="*/ 567732 h 2687934"/>
              <a:gd name="csX49" fmla="*/ 638071 w 4466493"/>
              <a:gd name="csY49" fmla="*/ 567732 h 2687934"/>
              <a:gd name="csX50" fmla="*/ 638071 w 4466493"/>
              <a:gd name="csY50" fmla="*/ 512466 h 2687934"/>
              <a:gd name="csX51" fmla="*/ 612950 w 4466493"/>
              <a:gd name="csY51" fmla="*/ 512466 h 2687934"/>
              <a:gd name="csX52" fmla="*/ 612950 w 4466493"/>
              <a:gd name="csY52" fmla="*/ 477297 h 2687934"/>
              <a:gd name="csX53" fmla="*/ 522515 w 4466493"/>
              <a:gd name="csY53" fmla="*/ 477297 h 2687934"/>
              <a:gd name="csX54" fmla="*/ 522515 w 4466493"/>
              <a:gd name="csY54" fmla="*/ 432079 h 2687934"/>
              <a:gd name="csX55" fmla="*/ 477297 w 4466493"/>
              <a:gd name="csY55" fmla="*/ 432079 h 2687934"/>
              <a:gd name="csX56" fmla="*/ 477297 w 4466493"/>
              <a:gd name="csY56" fmla="*/ 391886 h 2687934"/>
              <a:gd name="csX57" fmla="*/ 346668 w 4466493"/>
              <a:gd name="csY57" fmla="*/ 391886 h 2687934"/>
              <a:gd name="csX58" fmla="*/ 346668 w 4466493"/>
              <a:gd name="csY58" fmla="*/ 346668 h 2687934"/>
              <a:gd name="csX59" fmla="*/ 231112 w 4466493"/>
              <a:gd name="csY59" fmla="*/ 346668 h 2687934"/>
              <a:gd name="csX60" fmla="*/ 231112 w 4466493"/>
              <a:gd name="csY60" fmla="*/ 236136 h 2687934"/>
              <a:gd name="csX61" fmla="*/ 205991 w 4466493"/>
              <a:gd name="csY61" fmla="*/ 236136 h 2687934"/>
              <a:gd name="csX62" fmla="*/ 205991 w 4466493"/>
              <a:gd name="csY62" fmla="*/ 211016 h 2687934"/>
              <a:gd name="csX63" fmla="*/ 160774 w 4466493"/>
              <a:gd name="csY63" fmla="*/ 211016 h 2687934"/>
              <a:gd name="csX64" fmla="*/ 160774 w 4466493"/>
              <a:gd name="csY64" fmla="*/ 145701 h 2687934"/>
              <a:gd name="csX65" fmla="*/ 140677 w 4466493"/>
              <a:gd name="csY65" fmla="*/ 145701 h 2687934"/>
              <a:gd name="csX66" fmla="*/ 140677 w 4466493"/>
              <a:gd name="csY66" fmla="*/ 115556 h 2687934"/>
              <a:gd name="csX67" fmla="*/ 95460 w 4466493"/>
              <a:gd name="csY67" fmla="*/ 115556 h 2687934"/>
              <a:gd name="csX68" fmla="*/ 95460 w 4466493"/>
              <a:gd name="csY68" fmla="*/ 85411 h 2687934"/>
              <a:gd name="csX69" fmla="*/ 75363 w 4466493"/>
              <a:gd name="csY69" fmla="*/ 85411 h 2687934"/>
              <a:gd name="csX70" fmla="*/ 75363 w 4466493"/>
              <a:gd name="csY70" fmla="*/ 60290 h 2687934"/>
              <a:gd name="csX71" fmla="*/ 50242 w 4466493"/>
              <a:gd name="csY71" fmla="*/ 60290 h 2687934"/>
              <a:gd name="csX72" fmla="*/ 50242 w 4466493"/>
              <a:gd name="csY72" fmla="*/ 30145 h 2687934"/>
              <a:gd name="csX73" fmla="*/ 15073 w 4466493"/>
              <a:gd name="csY73" fmla="*/ 30145 h 2687934"/>
              <a:gd name="csX74" fmla="*/ 15073 w 4466493"/>
              <a:gd name="csY74" fmla="*/ 0 h 2687934"/>
              <a:gd name="csX75" fmla="*/ 0 w 4466493"/>
              <a:gd name="csY75" fmla="*/ 0 h 26879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4466493" h="2687934">
                <a:moveTo>
                  <a:pt x="4466493" y="2687934"/>
                </a:moveTo>
                <a:lnTo>
                  <a:pt x="3969099" y="2687934"/>
                </a:lnTo>
                <a:lnTo>
                  <a:pt x="3969099" y="2386484"/>
                </a:lnTo>
                <a:lnTo>
                  <a:pt x="3275763" y="2386484"/>
                </a:lnTo>
                <a:lnTo>
                  <a:pt x="3275763" y="2245807"/>
                </a:lnTo>
                <a:lnTo>
                  <a:pt x="3185328" y="2245807"/>
                </a:lnTo>
                <a:lnTo>
                  <a:pt x="3185328" y="2100106"/>
                </a:lnTo>
                <a:lnTo>
                  <a:pt x="3140110" y="2100106"/>
                </a:lnTo>
                <a:lnTo>
                  <a:pt x="3140110" y="1994598"/>
                </a:lnTo>
                <a:lnTo>
                  <a:pt x="3064748" y="1994598"/>
                </a:lnTo>
                <a:lnTo>
                  <a:pt x="3064748" y="1874018"/>
                </a:lnTo>
                <a:lnTo>
                  <a:pt x="3029578" y="1874018"/>
                </a:lnTo>
                <a:lnTo>
                  <a:pt x="3029578" y="1763486"/>
                </a:lnTo>
                <a:lnTo>
                  <a:pt x="2738176" y="1763486"/>
                </a:lnTo>
                <a:lnTo>
                  <a:pt x="2738176" y="1647930"/>
                </a:lnTo>
                <a:lnTo>
                  <a:pt x="2436726" y="1647930"/>
                </a:lnTo>
                <a:lnTo>
                  <a:pt x="2436726" y="1562519"/>
                </a:lnTo>
                <a:lnTo>
                  <a:pt x="2175468" y="1562519"/>
                </a:lnTo>
                <a:lnTo>
                  <a:pt x="2175468" y="1487156"/>
                </a:lnTo>
                <a:lnTo>
                  <a:pt x="2100106" y="1487156"/>
                </a:lnTo>
                <a:lnTo>
                  <a:pt x="2100106" y="1416818"/>
                </a:lnTo>
                <a:lnTo>
                  <a:pt x="1773534" y="1416818"/>
                </a:lnTo>
                <a:lnTo>
                  <a:pt x="1773534" y="1351504"/>
                </a:lnTo>
                <a:lnTo>
                  <a:pt x="1607737" y="1351504"/>
                </a:lnTo>
                <a:lnTo>
                  <a:pt x="1607737" y="1286189"/>
                </a:lnTo>
                <a:lnTo>
                  <a:pt x="1467060" y="1286189"/>
                </a:lnTo>
                <a:lnTo>
                  <a:pt x="1467060" y="1170633"/>
                </a:lnTo>
                <a:lnTo>
                  <a:pt x="1406769" y="1170633"/>
                </a:lnTo>
                <a:lnTo>
                  <a:pt x="1406769" y="1115367"/>
                </a:lnTo>
                <a:lnTo>
                  <a:pt x="1230923" y="1115367"/>
                </a:lnTo>
                <a:lnTo>
                  <a:pt x="1230923" y="1050053"/>
                </a:lnTo>
                <a:lnTo>
                  <a:pt x="1185706" y="1050053"/>
                </a:lnTo>
                <a:lnTo>
                  <a:pt x="1185706" y="994787"/>
                </a:lnTo>
                <a:lnTo>
                  <a:pt x="1130440" y="994787"/>
                </a:lnTo>
                <a:lnTo>
                  <a:pt x="1130440" y="944545"/>
                </a:lnTo>
                <a:lnTo>
                  <a:pt x="954594" y="944545"/>
                </a:lnTo>
                <a:lnTo>
                  <a:pt x="954594" y="839038"/>
                </a:lnTo>
                <a:lnTo>
                  <a:pt x="934497" y="839038"/>
                </a:lnTo>
                <a:lnTo>
                  <a:pt x="934497" y="793820"/>
                </a:lnTo>
                <a:lnTo>
                  <a:pt x="889279" y="793820"/>
                </a:lnTo>
                <a:lnTo>
                  <a:pt x="889279" y="748602"/>
                </a:lnTo>
                <a:lnTo>
                  <a:pt x="874207" y="748602"/>
                </a:lnTo>
                <a:lnTo>
                  <a:pt x="874207" y="708409"/>
                </a:lnTo>
                <a:lnTo>
                  <a:pt x="783772" y="708409"/>
                </a:lnTo>
                <a:lnTo>
                  <a:pt x="783772" y="653143"/>
                </a:lnTo>
                <a:lnTo>
                  <a:pt x="723482" y="653143"/>
                </a:lnTo>
                <a:lnTo>
                  <a:pt x="723482" y="607926"/>
                </a:lnTo>
                <a:lnTo>
                  <a:pt x="703385" y="607926"/>
                </a:lnTo>
                <a:lnTo>
                  <a:pt x="703385" y="567732"/>
                </a:lnTo>
                <a:lnTo>
                  <a:pt x="638071" y="567732"/>
                </a:lnTo>
                <a:lnTo>
                  <a:pt x="638071" y="512466"/>
                </a:lnTo>
                <a:lnTo>
                  <a:pt x="612950" y="512466"/>
                </a:lnTo>
                <a:lnTo>
                  <a:pt x="612950" y="477297"/>
                </a:lnTo>
                <a:lnTo>
                  <a:pt x="522515" y="477297"/>
                </a:lnTo>
                <a:lnTo>
                  <a:pt x="522515" y="432079"/>
                </a:lnTo>
                <a:lnTo>
                  <a:pt x="477297" y="432079"/>
                </a:lnTo>
                <a:lnTo>
                  <a:pt x="477297" y="391886"/>
                </a:lnTo>
                <a:lnTo>
                  <a:pt x="346668" y="391886"/>
                </a:lnTo>
                <a:lnTo>
                  <a:pt x="346668" y="346668"/>
                </a:lnTo>
                <a:lnTo>
                  <a:pt x="231112" y="346668"/>
                </a:lnTo>
                <a:lnTo>
                  <a:pt x="231112" y="236136"/>
                </a:lnTo>
                <a:lnTo>
                  <a:pt x="205991" y="236136"/>
                </a:lnTo>
                <a:lnTo>
                  <a:pt x="205991" y="211016"/>
                </a:lnTo>
                <a:lnTo>
                  <a:pt x="160774" y="211016"/>
                </a:lnTo>
                <a:lnTo>
                  <a:pt x="160774" y="145701"/>
                </a:lnTo>
                <a:lnTo>
                  <a:pt x="140677" y="145701"/>
                </a:lnTo>
                <a:lnTo>
                  <a:pt x="140677" y="115556"/>
                </a:lnTo>
                <a:lnTo>
                  <a:pt x="95460" y="115556"/>
                </a:lnTo>
                <a:lnTo>
                  <a:pt x="95460" y="85411"/>
                </a:lnTo>
                <a:lnTo>
                  <a:pt x="75363" y="85411"/>
                </a:lnTo>
                <a:lnTo>
                  <a:pt x="75363" y="60290"/>
                </a:lnTo>
                <a:lnTo>
                  <a:pt x="50242" y="60290"/>
                </a:lnTo>
                <a:lnTo>
                  <a:pt x="50242" y="30145"/>
                </a:lnTo>
                <a:lnTo>
                  <a:pt x="15073" y="30145"/>
                </a:lnTo>
                <a:lnTo>
                  <a:pt x="15073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E78B3890-0E02-E1D8-BBCA-B5F43E96CC86}"/>
              </a:ext>
            </a:extLst>
          </p:cNvPr>
          <p:cNvSpPr/>
          <p:nvPr/>
        </p:nvSpPr>
        <p:spPr>
          <a:xfrm>
            <a:off x="2923512" y="2196821"/>
            <a:ext cx="4451420" cy="597877"/>
          </a:xfrm>
          <a:custGeom>
            <a:avLst/>
            <a:gdLst>
              <a:gd name="csX0" fmla="*/ 0 w 4451420"/>
              <a:gd name="csY0" fmla="*/ 0 h 597877"/>
              <a:gd name="csX1" fmla="*/ 1889090 w 4451420"/>
              <a:gd name="csY1" fmla="*/ 271305 h 597877"/>
              <a:gd name="csX2" fmla="*/ 3205424 w 4451420"/>
              <a:gd name="csY2" fmla="*/ 442127 h 597877"/>
              <a:gd name="csX3" fmla="*/ 4451420 w 4451420"/>
              <a:gd name="csY3" fmla="*/ 597877 h 5978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451420" h="597877">
                <a:moveTo>
                  <a:pt x="0" y="0"/>
                </a:moveTo>
                <a:lnTo>
                  <a:pt x="1889090" y="271305"/>
                </a:lnTo>
                <a:lnTo>
                  <a:pt x="3205424" y="442127"/>
                </a:lnTo>
                <a:lnTo>
                  <a:pt x="4451420" y="597877"/>
                </a:ln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7837E74-CBF5-3C6A-D05B-D9441F0738E3}"/>
              </a:ext>
            </a:extLst>
          </p:cNvPr>
          <p:cNvSpPr/>
          <p:nvPr/>
        </p:nvSpPr>
        <p:spPr>
          <a:xfrm>
            <a:off x="2601965" y="2206869"/>
            <a:ext cx="2230734" cy="1431890"/>
          </a:xfrm>
          <a:custGeom>
            <a:avLst/>
            <a:gdLst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59617 w 2230734"/>
              <a:gd name="csY3" fmla="*/ 823965 h 1431890"/>
              <a:gd name="csX4" fmla="*/ 1271116 w 2230734"/>
              <a:gd name="csY4" fmla="*/ 939521 h 1431890"/>
              <a:gd name="csX5" fmla="*/ 1587639 w 2230734"/>
              <a:gd name="csY5" fmla="*/ 1205802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205802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205802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205802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205802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205802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205802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3094 w 2230734"/>
              <a:gd name="csY2" fmla="*/ 406958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8119 w 2230734"/>
              <a:gd name="csY2" fmla="*/ 442127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8119 w 2230734"/>
              <a:gd name="csY2" fmla="*/ 442127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36620 w 2230734"/>
              <a:gd name="csY1" fmla="*/ 271306 h 1431890"/>
              <a:gd name="csX2" fmla="*/ 648119 w 2230734"/>
              <a:gd name="csY2" fmla="*/ 442127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48119 w 2230734"/>
              <a:gd name="csY2" fmla="*/ 442127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48119 w 2230734"/>
              <a:gd name="csY2" fmla="*/ 442127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48119 w 2230734"/>
              <a:gd name="csY2" fmla="*/ 442127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48119 w 2230734"/>
              <a:gd name="csY2" fmla="*/ 442127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48119 w 2230734"/>
              <a:gd name="csY2" fmla="*/ 442127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53143 w 2230734"/>
              <a:gd name="csY2" fmla="*/ 437103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53143 w 2230734"/>
              <a:gd name="csY2" fmla="*/ 437103 h 1431890"/>
              <a:gd name="csX3" fmla="*/ 949568 w 2230734"/>
              <a:gd name="csY3" fmla="*/ 808892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53143 w 2230734"/>
              <a:gd name="csY2" fmla="*/ 437103 h 1431890"/>
              <a:gd name="csX3" fmla="*/ 954592 w 2230734"/>
              <a:gd name="csY3" fmla="*/ 798843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53143 w 2230734"/>
              <a:gd name="csY2" fmla="*/ 437103 h 1431890"/>
              <a:gd name="csX3" fmla="*/ 954592 w 2230734"/>
              <a:gd name="csY3" fmla="*/ 798843 h 1431890"/>
              <a:gd name="csX4" fmla="*/ 1271116 w 2230734"/>
              <a:gd name="csY4" fmla="*/ 939521 h 1431890"/>
              <a:gd name="csX5" fmla="*/ 1587639 w 2230734"/>
              <a:gd name="csY5" fmla="*/ 1175657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53143 w 2230734"/>
              <a:gd name="csY2" fmla="*/ 437103 h 1431890"/>
              <a:gd name="csX3" fmla="*/ 954592 w 2230734"/>
              <a:gd name="csY3" fmla="*/ 798843 h 1431890"/>
              <a:gd name="csX4" fmla="*/ 1271116 w 2230734"/>
              <a:gd name="csY4" fmla="*/ 939521 h 1431890"/>
              <a:gd name="csX5" fmla="*/ 1592663 w 2230734"/>
              <a:gd name="csY5" fmla="*/ 1190730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53143 w 2230734"/>
              <a:gd name="csY2" fmla="*/ 437103 h 1431890"/>
              <a:gd name="csX3" fmla="*/ 954592 w 2230734"/>
              <a:gd name="csY3" fmla="*/ 798843 h 1431890"/>
              <a:gd name="csX4" fmla="*/ 1271116 w 2230734"/>
              <a:gd name="csY4" fmla="*/ 939521 h 1431890"/>
              <a:gd name="csX5" fmla="*/ 1592663 w 2230734"/>
              <a:gd name="csY5" fmla="*/ 1190730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53143 w 2230734"/>
              <a:gd name="csY2" fmla="*/ 437103 h 1431890"/>
              <a:gd name="csX3" fmla="*/ 954592 w 2230734"/>
              <a:gd name="csY3" fmla="*/ 798843 h 1431890"/>
              <a:gd name="csX4" fmla="*/ 1271116 w 2230734"/>
              <a:gd name="csY4" fmla="*/ 939521 h 1431890"/>
              <a:gd name="csX5" fmla="*/ 1592663 w 2230734"/>
              <a:gd name="csY5" fmla="*/ 1190730 h 1431890"/>
              <a:gd name="csX6" fmla="*/ 1868993 w 2230734"/>
              <a:gd name="csY6" fmla="*/ 1271117 h 1431890"/>
              <a:gd name="csX7" fmla="*/ 2230734 w 2230734"/>
              <a:gd name="csY7" fmla="*/ 1431890 h 1431890"/>
              <a:gd name="csX0" fmla="*/ 0 w 2230734"/>
              <a:gd name="csY0" fmla="*/ 0 h 1431890"/>
              <a:gd name="csX1" fmla="*/ 316524 w 2230734"/>
              <a:gd name="csY1" fmla="*/ 251209 h 1431890"/>
              <a:gd name="csX2" fmla="*/ 653143 w 2230734"/>
              <a:gd name="csY2" fmla="*/ 437103 h 1431890"/>
              <a:gd name="csX3" fmla="*/ 954592 w 2230734"/>
              <a:gd name="csY3" fmla="*/ 798843 h 1431890"/>
              <a:gd name="csX4" fmla="*/ 1271116 w 2230734"/>
              <a:gd name="csY4" fmla="*/ 939521 h 1431890"/>
              <a:gd name="csX5" fmla="*/ 1592663 w 2230734"/>
              <a:gd name="csY5" fmla="*/ 1190730 h 1431890"/>
              <a:gd name="csX6" fmla="*/ 1868993 w 2230734"/>
              <a:gd name="csY6" fmla="*/ 1271117 h 1431890"/>
              <a:gd name="csX7" fmla="*/ 2230734 w 2230734"/>
              <a:gd name="csY7" fmla="*/ 1431890 h 1431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230734" h="1431890">
                <a:moveTo>
                  <a:pt x="0" y="0"/>
                </a:moveTo>
                <a:cubicBezTo>
                  <a:pt x="149889" y="116812"/>
                  <a:pt x="208504" y="177521"/>
                  <a:pt x="316524" y="251209"/>
                </a:cubicBezTo>
                <a:cubicBezTo>
                  <a:pt x="424545" y="324897"/>
                  <a:pt x="581130" y="377651"/>
                  <a:pt x="653143" y="437103"/>
                </a:cubicBezTo>
                <a:cubicBezTo>
                  <a:pt x="760325" y="566894"/>
                  <a:pt x="864994" y="700036"/>
                  <a:pt x="954592" y="798843"/>
                </a:cubicBezTo>
                <a:cubicBezTo>
                  <a:pt x="1079360" y="877554"/>
                  <a:pt x="1184868" y="898490"/>
                  <a:pt x="1271116" y="939521"/>
                </a:cubicBezTo>
                <a:cubicBezTo>
                  <a:pt x="1377461" y="1005673"/>
                  <a:pt x="1472921" y="1095270"/>
                  <a:pt x="1592663" y="1190730"/>
                </a:cubicBezTo>
                <a:cubicBezTo>
                  <a:pt x="1727478" y="1235948"/>
                  <a:pt x="1761811" y="1233436"/>
                  <a:pt x="1868993" y="1271117"/>
                </a:cubicBezTo>
                <a:cubicBezTo>
                  <a:pt x="1976175" y="1308798"/>
                  <a:pt x="2103454" y="1370344"/>
                  <a:pt x="2230734" y="143189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E173F-4432-7DB7-3997-6D0BF6DB479F}"/>
              </a:ext>
            </a:extLst>
          </p:cNvPr>
          <p:cNvCxnSpPr/>
          <p:nvPr/>
        </p:nvCxnSpPr>
        <p:spPr>
          <a:xfrm>
            <a:off x="7471304" y="2574040"/>
            <a:ext cx="640032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E490BE-8083-1F31-72E8-6B107290B4B9}"/>
              </a:ext>
            </a:extLst>
          </p:cNvPr>
          <p:cNvCxnSpPr/>
          <p:nvPr/>
        </p:nvCxnSpPr>
        <p:spPr>
          <a:xfrm>
            <a:off x="7471304" y="3721066"/>
            <a:ext cx="64003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275D08-B794-6319-FA39-79E62041B970}"/>
              </a:ext>
            </a:extLst>
          </p:cNvPr>
          <p:cNvCxnSpPr/>
          <p:nvPr/>
        </p:nvCxnSpPr>
        <p:spPr>
          <a:xfrm>
            <a:off x="7471304" y="3922171"/>
            <a:ext cx="64003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A6C7A7E-66A5-D280-CB1F-6A3663C1E79A}"/>
              </a:ext>
            </a:extLst>
          </p:cNvPr>
          <p:cNvCxnSpPr/>
          <p:nvPr/>
        </p:nvCxnSpPr>
        <p:spPr>
          <a:xfrm>
            <a:off x="7471304" y="5259698"/>
            <a:ext cx="640032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8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6D2B-9C2E-3EEF-B715-2D070AD9D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9FE4D5A-F529-C301-1445-DB9B25D8D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000"/>
              </a:spcBef>
              <a:spcAft>
                <a:spcPts val="7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200" dirty="0"/>
              <a:t>International, multicenter cohort of UDCA-treated patients with PBC (N = 3224)</a:t>
            </a:r>
          </a:p>
          <a:p>
            <a:pPr marL="628650" lvl="1" indent="-171450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dirty="0"/>
              <a:t>8.1 yr median follow-up</a:t>
            </a:r>
            <a:endParaRPr lang="en-US" sz="1800" dirty="0"/>
          </a:p>
          <a:p>
            <a:pPr>
              <a:spcBef>
                <a:spcPts val="1000"/>
              </a:spcBef>
              <a:spcAft>
                <a:spcPts val="7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200" dirty="0"/>
              <a:t>278 (8.6%) patients developed ascites, variceal bleeding, and/or encephalopathy </a:t>
            </a:r>
          </a:p>
          <a:p>
            <a:pPr marL="628650" lvl="1" indent="-171450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dirty="0"/>
              <a:t>Incidence rate: 9.7 cases/1000 patient-yr</a:t>
            </a:r>
            <a:endParaRPr lang="en-US" sz="1800" dirty="0"/>
          </a:p>
          <a:p>
            <a:pPr>
              <a:spcBef>
                <a:spcPts val="1000"/>
              </a:spcBef>
              <a:spcAft>
                <a:spcPts val="7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200" dirty="0"/>
              <a:t>10-yr complication rate:</a:t>
            </a:r>
          </a:p>
          <a:p>
            <a:pPr marL="628650" lvl="1" indent="-171450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dirty="0"/>
              <a:t>Biochemical nonresponders and APRI &gt;0.54: 37.4%</a:t>
            </a:r>
          </a:p>
          <a:p>
            <a:pPr marL="628650" lvl="1" indent="-171450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dirty="0"/>
              <a:t>Biochemical responders and APRI ≤0.54: 3.2%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6B111C-BA33-F447-96B3-8FDFDD7DE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530622"/>
            <a:ext cx="11739563" cy="502445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UDCA Response to Risk of Hepatic Events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7A2BD6-03F7-4AD9-9FC9-EFB67A8E1AA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890215" y="6302375"/>
            <a:ext cx="7401423" cy="327025"/>
          </a:xfrm>
        </p:spPr>
        <p:txBody>
          <a:bodyPr anchor="b"/>
          <a:lstStyle/>
          <a:p>
            <a:pPr marL="0" indent="0" algn="ctr">
              <a:buNone/>
            </a:pPr>
            <a:r>
              <a:rPr lang="en-US" sz="1000" dirty="0"/>
              <a:t>Harms. Am J Gastroenterol. 2018;113:254.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FEACB4-EA75-B468-6E8E-75771E8FFEF9}"/>
              </a:ext>
            </a:extLst>
          </p:cNvPr>
          <p:cNvSpPr txBox="1"/>
          <p:nvPr/>
        </p:nvSpPr>
        <p:spPr>
          <a:xfrm>
            <a:off x="177800" y="5250842"/>
            <a:ext cx="11739562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/>
              <a:t>Patients achieving biochemical response had significantly lower incidence of hepatic complications</a:t>
            </a:r>
          </a:p>
        </p:txBody>
      </p:sp>
    </p:spTree>
    <p:extLst>
      <p:ext uri="{BB962C8B-B14F-4D97-AF65-F5344CB8AC3E}">
        <p14:creationId xmlns:p14="http://schemas.microsoft.com/office/powerpoint/2010/main" val="2864449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01021-E733-A2AE-A028-E3B6C067B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47418D-2851-3198-FEA6-8917B9288023}"/>
              </a:ext>
            </a:extLst>
          </p:cNvPr>
          <p:cNvSpPr txBox="1">
            <a:spLocks/>
          </p:cNvSpPr>
          <p:nvPr/>
        </p:nvSpPr>
        <p:spPr>
          <a:xfrm>
            <a:off x="140394" y="546715"/>
            <a:ext cx="11740260" cy="471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Newsreader ExtraBold" panose="02000000000000000000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UDCA Response Measurement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E327AB0-E0E7-D9B5-2FC7-5C76DB5E5FCF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1. Lindor. Hepatology. 2019; 69:394. 2. </a:t>
            </a:r>
            <a:r>
              <a:rPr lang="en-US" sz="1000" dirty="0" err="1"/>
              <a:t>Corpechot</a:t>
            </a:r>
            <a:r>
              <a:rPr lang="en-US" sz="1000" dirty="0"/>
              <a:t>. Hepatology. 2008;48:871.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AB2A4138-1824-8D1B-BE8E-A8FB341B8C74}"/>
              </a:ext>
            </a:extLst>
          </p:cNvPr>
          <p:cNvSpPr txBox="1">
            <a:spLocks/>
          </p:cNvSpPr>
          <p:nvPr/>
        </p:nvSpPr>
        <p:spPr>
          <a:xfrm>
            <a:off x="6068386" y="2753358"/>
            <a:ext cx="5718704" cy="3149601"/>
          </a:xfrm>
          <a:prstGeom prst="rect">
            <a:avLst/>
          </a:prstGeom>
          <a:solidFill>
            <a:schemeClr val="accent3">
              <a:lumMod val="20000"/>
              <a:lumOff val="80000"/>
              <a:alpha val="30196"/>
            </a:schemeClr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clinical trials for second-line agents, response defined at </a:t>
            </a:r>
            <a:r>
              <a:rPr lang="en-US" b="1" dirty="0"/>
              <a:t>12 </a:t>
            </a:r>
            <a:r>
              <a:rPr lang="en-US" b="1" dirty="0" err="1"/>
              <a:t>mo</a:t>
            </a:r>
            <a:endParaRPr lang="en-US" b="1" dirty="0"/>
          </a:p>
          <a:p>
            <a:r>
              <a:rPr lang="en-US" dirty="0"/>
              <a:t>Increasing evidence for </a:t>
            </a:r>
            <a:r>
              <a:rPr lang="en-US" b="1" dirty="0"/>
              <a:t>earlier and more ambitious goals</a:t>
            </a:r>
            <a:r>
              <a:rPr lang="en-US" baseline="30000" dirty="0"/>
              <a:t>2</a:t>
            </a:r>
          </a:p>
          <a:p>
            <a:pPr lvl="1"/>
            <a:r>
              <a:rPr lang="en-US" sz="2200" dirty="0"/>
              <a:t>Consider especially in people with risk factors such as advanced fibrosis or younger age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AA944220-92A1-2E3A-7323-13D583976A04}"/>
              </a:ext>
            </a:extLst>
          </p:cNvPr>
          <p:cNvSpPr txBox="1">
            <a:spLocks/>
          </p:cNvSpPr>
          <p:nvPr/>
        </p:nvSpPr>
        <p:spPr>
          <a:xfrm>
            <a:off x="417572" y="1510730"/>
            <a:ext cx="5138580" cy="1103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/>
              <a:t>1. Start</a:t>
            </a:r>
            <a:r>
              <a:rPr lang="en-US" sz="2600" dirty="0"/>
              <a:t> first-line treatment</a:t>
            </a:r>
            <a:r>
              <a:rPr lang="en-US" sz="2600" baseline="30000" dirty="0"/>
              <a:t>1</a:t>
            </a:r>
            <a:endParaRPr lang="en-US" sz="2600" dirty="0"/>
          </a:p>
          <a:p>
            <a:pPr lvl="1"/>
            <a:r>
              <a:rPr lang="en-US" sz="2400" dirty="0"/>
              <a:t>UDCA 13-15 mg/kg/day</a:t>
            </a:r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149AED02-D127-B8F7-A284-AACF80E25F43}"/>
              </a:ext>
            </a:extLst>
          </p:cNvPr>
          <p:cNvSpPr txBox="1">
            <a:spLocks/>
          </p:cNvSpPr>
          <p:nvPr/>
        </p:nvSpPr>
        <p:spPr bwMode="auto">
          <a:xfrm>
            <a:off x="417572" y="2753360"/>
            <a:ext cx="5138580" cy="314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2. Measure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biochemical response</a:t>
            </a:r>
          </a:p>
          <a:p>
            <a:pPr marL="228600" indent="-228600"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If </a:t>
            </a:r>
            <a:r>
              <a:rPr kumimoji="0" lang="en-US" sz="2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FibroScan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≤10 kPa: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aim for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ALP improvement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with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or without reaching bilirubin thresholds</a:t>
            </a:r>
          </a:p>
          <a:p>
            <a:pPr marL="228600" indent="-228600"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If </a:t>
            </a:r>
            <a:r>
              <a:rPr kumimoji="0" lang="en-US" sz="22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FibroScan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&gt;10 kPa: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aim for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normal ALP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with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bilirubin &lt;0.6x ULN 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60734FF-014D-7C11-D3C2-1785B88ADB38}"/>
              </a:ext>
            </a:extLst>
          </p:cNvPr>
          <p:cNvSpPr/>
          <p:nvPr/>
        </p:nvSpPr>
        <p:spPr bwMode="auto">
          <a:xfrm>
            <a:off x="5456762" y="3429000"/>
            <a:ext cx="611624" cy="148336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67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5DCAC-CA51-6E70-50AB-C56D7E659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ontent Placeholder 6">
            <a:extLst>
              <a:ext uri="{FF2B5EF4-FFF2-40B4-BE49-F238E27FC236}">
                <a16:creationId xmlns:a16="http://schemas.microsoft.com/office/drawing/2014/main" id="{E6D35219-CA6C-C581-0DDC-9B69897E4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8" name="Title 4">
            <a:extLst>
              <a:ext uri="{FF2B5EF4-FFF2-40B4-BE49-F238E27FC236}">
                <a16:creationId xmlns:a16="http://schemas.microsoft.com/office/drawing/2014/main" id="{141774BB-3297-A629-4338-EBF95036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2"/>
            <a:ext cx="11740260" cy="1044132"/>
          </a:xfrm>
        </p:spPr>
        <p:txBody>
          <a:bodyPr/>
          <a:lstStyle/>
          <a:p>
            <a:r>
              <a:rPr lang="en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Nonresponders to First-line Treatment:</a:t>
            </a:r>
            <a:br>
              <a:rPr lang="en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Response at 6 Mo</a:t>
            </a: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45F18944-FE38-08E9-FC43-2AEBE8110AA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951631" y="6302375"/>
            <a:ext cx="7340008" cy="327025"/>
          </a:xfrm>
        </p:spPr>
        <p:txBody>
          <a:bodyPr anchor="b"/>
          <a:lstStyle/>
          <a:p>
            <a:pPr marL="0" indent="0" algn="ctr">
              <a:buNone/>
            </a:pPr>
            <a:r>
              <a:rPr lang="en-US" sz="1000" dirty="0"/>
              <a:t>Murillo Perez. Liv Int. 2023;43:1497.</a:t>
            </a:r>
            <a:r>
              <a:rPr lang="sv-SE" sz="1000" dirty="0"/>
              <a:t> </a:t>
            </a:r>
            <a:endParaRPr lang="en-US" sz="1000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260252C-E4AA-3750-4F62-BDE802BA38DB}"/>
              </a:ext>
            </a:extLst>
          </p:cNvPr>
          <p:cNvGrpSpPr/>
          <p:nvPr/>
        </p:nvGrpSpPr>
        <p:grpSpPr>
          <a:xfrm>
            <a:off x="287022" y="1297635"/>
            <a:ext cx="11630166" cy="4339177"/>
            <a:chOff x="852907" y="1581279"/>
            <a:chExt cx="10375875" cy="3355002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90B19F4-E73E-318A-01A5-5B493C15EE22}"/>
                </a:ext>
              </a:extLst>
            </p:cNvPr>
            <p:cNvGrpSpPr/>
            <p:nvPr/>
          </p:nvGrpSpPr>
          <p:grpSpPr>
            <a:xfrm>
              <a:off x="3706410" y="2438398"/>
              <a:ext cx="6439804" cy="1019507"/>
              <a:chOff x="2949668" y="2291255"/>
              <a:chExt cx="6439804" cy="1019507"/>
            </a:xfrm>
          </p:grpSpPr>
          <p:sp>
            <p:nvSpPr>
              <p:cNvPr id="80" name="Left Bracket 79">
                <a:extLst>
                  <a:ext uri="{FF2B5EF4-FFF2-40B4-BE49-F238E27FC236}">
                    <a16:creationId xmlns:a16="http://schemas.microsoft.com/office/drawing/2014/main" id="{2E3290A1-5F5D-B40C-CCEE-A106D1BB697C}"/>
                  </a:ext>
                </a:extLst>
              </p:cNvPr>
              <p:cNvSpPr/>
              <p:nvPr/>
            </p:nvSpPr>
            <p:spPr>
              <a:xfrm rot="5400000">
                <a:off x="5649308" y="583324"/>
                <a:ext cx="1019507" cy="4435369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12188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endParaRPr>
              </a:p>
            </p:txBody>
          </p: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42D91589-D1CA-8F4F-D9D1-82B9C059D0D4}"/>
                  </a:ext>
                </a:extLst>
              </p:cNvPr>
              <p:cNvGrpSpPr/>
              <p:nvPr/>
            </p:nvGrpSpPr>
            <p:grpSpPr>
              <a:xfrm>
                <a:off x="2949668" y="2412125"/>
                <a:ext cx="2004438" cy="551792"/>
                <a:chOff x="10124502" y="2049138"/>
                <a:chExt cx="1828800" cy="835572"/>
              </a:xfrm>
            </p:grpSpPr>
            <p:sp>
              <p:nvSpPr>
                <p:cNvPr id="85" name="Rectangle: Rounded Corners 17">
                  <a:extLst>
                    <a:ext uri="{FF2B5EF4-FFF2-40B4-BE49-F238E27FC236}">
                      <a16:creationId xmlns:a16="http://schemas.microsoft.com/office/drawing/2014/main" id="{5AD2493A-AFF3-8215-A7D3-CF4345D85AD9}"/>
                    </a:ext>
                  </a:extLst>
                </p:cNvPr>
                <p:cNvSpPr/>
                <p:nvPr/>
              </p:nvSpPr>
              <p:spPr>
                <a:xfrm>
                  <a:off x="10124502" y="2049138"/>
                  <a:ext cx="1828800" cy="835572"/>
                </a:xfrm>
                <a:prstGeom prst="roundRect">
                  <a:avLst>
                    <a:gd name="adj" fmla="val 12742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889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AA45A2E-1D78-1325-5196-3B9058D146C2}"/>
                    </a:ext>
                  </a:extLst>
                </p:cNvPr>
                <p:cNvSpPr/>
                <p:nvPr/>
              </p:nvSpPr>
              <p:spPr>
                <a:xfrm>
                  <a:off x="10154702" y="2167830"/>
                  <a:ext cx="1733492" cy="61260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61616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ALP ≤1.9x ULN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61616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n = 509 (68%)</a:t>
                  </a:r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28269F13-789C-DB9C-B6D8-533986D02A42}"/>
                  </a:ext>
                </a:extLst>
              </p:cNvPr>
              <p:cNvGrpSpPr/>
              <p:nvPr/>
            </p:nvGrpSpPr>
            <p:grpSpPr>
              <a:xfrm>
                <a:off x="7385034" y="2412125"/>
                <a:ext cx="2004438" cy="551792"/>
                <a:chOff x="10124502" y="2049138"/>
                <a:chExt cx="1828800" cy="835572"/>
              </a:xfrm>
            </p:grpSpPr>
            <p:sp>
              <p:nvSpPr>
                <p:cNvPr id="83" name="Rectangle: Rounded Corners 20">
                  <a:extLst>
                    <a:ext uri="{FF2B5EF4-FFF2-40B4-BE49-F238E27FC236}">
                      <a16:creationId xmlns:a16="http://schemas.microsoft.com/office/drawing/2014/main" id="{66DE4DB3-943F-8796-BAE0-A9BAF6D2F3E8}"/>
                    </a:ext>
                  </a:extLst>
                </p:cNvPr>
                <p:cNvSpPr/>
                <p:nvPr/>
              </p:nvSpPr>
              <p:spPr>
                <a:xfrm>
                  <a:off x="10124502" y="2049138"/>
                  <a:ext cx="1828800" cy="835572"/>
                </a:xfrm>
                <a:prstGeom prst="roundRect">
                  <a:avLst>
                    <a:gd name="adj" fmla="val 16552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889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4A4C0564-54D2-51D1-A7EC-284ACEA3534C}"/>
                    </a:ext>
                  </a:extLst>
                </p:cNvPr>
                <p:cNvSpPr/>
                <p:nvPr/>
              </p:nvSpPr>
              <p:spPr>
                <a:xfrm>
                  <a:off x="10154702" y="2167830"/>
                  <a:ext cx="1733492" cy="612602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61616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ALP &gt;1.9x ULN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61616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n = 235 (32%)</a:t>
                  </a:r>
                </a:p>
              </p:txBody>
            </p:sp>
          </p:grpSp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0A63F0D-6E60-7141-97C4-1DA333C01681}"/>
                </a:ext>
              </a:extLst>
            </p:cNvPr>
            <p:cNvCxnSpPr/>
            <p:nvPr/>
          </p:nvCxnSpPr>
          <p:spPr>
            <a:xfrm>
              <a:off x="6926313" y="1986457"/>
              <a:ext cx="0" cy="462455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2342FBF-6B10-4B9A-07A4-BCEB03DBDBEF}"/>
                </a:ext>
              </a:extLst>
            </p:cNvPr>
            <p:cNvSpPr/>
            <p:nvPr/>
          </p:nvSpPr>
          <p:spPr>
            <a:xfrm>
              <a:off x="5797845" y="1581279"/>
              <a:ext cx="2259721" cy="73770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Retrospective study of people with PBC treated with UDCA</a:t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N = 744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95FC851-47B2-B287-D0AC-4A99C453E834}"/>
                </a:ext>
              </a:extLst>
            </p:cNvPr>
            <p:cNvGrpSpPr/>
            <p:nvPr/>
          </p:nvGrpSpPr>
          <p:grpSpPr>
            <a:xfrm>
              <a:off x="852907" y="3447392"/>
              <a:ext cx="5930000" cy="1488889"/>
              <a:chOff x="1199748" y="3531475"/>
              <a:chExt cx="5930000" cy="1488889"/>
            </a:xfrm>
          </p:grpSpPr>
          <p:sp>
            <p:nvSpPr>
              <p:cNvPr id="68" name="Left Bracket 67">
                <a:extLst>
                  <a:ext uri="{FF2B5EF4-FFF2-40B4-BE49-F238E27FC236}">
                    <a16:creationId xmlns:a16="http://schemas.microsoft.com/office/drawing/2014/main" id="{4F2A9E7C-C6FC-4399-36C5-DC2A43E3EB7F}"/>
                  </a:ext>
                </a:extLst>
              </p:cNvPr>
              <p:cNvSpPr/>
              <p:nvPr/>
            </p:nvSpPr>
            <p:spPr>
              <a:xfrm rot="5400000">
                <a:off x="4871541" y="2601311"/>
                <a:ext cx="325825" cy="2186153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12188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C932E5CC-CF62-9AB8-F5B1-49DC603033BC}"/>
                  </a:ext>
                </a:extLst>
              </p:cNvPr>
              <p:cNvGrpSpPr/>
              <p:nvPr/>
            </p:nvGrpSpPr>
            <p:grpSpPr>
              <a:xfrm>
                <a:off x="1199748" y="3652345"/>
                <a:ext cx="5869150" cy="1368019"/>
                <a:chOff x="8527917" y="2049138"/>
                <a:chExt cx="5354868" cy="2071571"/>
              </a:xfrm>
            </p:grpSpPr>
            <p:sp>
              <p:nvSpPr>
                <p:cNvPr id="73" name="Rectangle: Rounded Corners 43">
                  <a:extLst>
                    <a:ext uri="{FF2B5EF4-FFF2-40B4-BE49-F238E27FC236}">
                      <a16:creationId xmlns:a16="http://schemas.microsoft.com/office/drawing/2014/main" id="{B933C3B9-2421-51A6-3DFA-C839ECC16646}"/>
                    </a:ext>
                  </a:extLst>
                </p:cNvPr>
                <p:cNvSpPr/>
                <p:nvPr/>
              </p:nvSpPr>
              <p:spPr>
                <a:xfrm>
                  <a:off x="10124502" y="2049138"/>
                  <a:ext cx="1828800" cy="835572"/>
                </a:xfrm>
                <a:prstGeom prst="roundRect">
                  <a:avLst>
                    <a:gd name="adj" fmla="val 12742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889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endParaRP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51A5CA5C-0F7E-AA9F-D8C6-BF428366E5E1}"/>
                    </a:ext>
                  </a:extLst>
                </p:cNvPr>
                <p:cNvSpPr/>
                <p:nvPr/>
              </p:nvSpPr>
              <p:spPr>
                <a:xfrm>
                  <a:off x="10154703" y="2167831"/>
                  <a:ext cx="1733492" cy="61260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Response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n = 406/509 (80%)</a:t>
                  </a: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DF234687-ADF7-A089-F613-2E004DA431F5}"/>
                    </a:ext>
                  </a:extLst>
                </p:cNvPr>
                <p:cNvSpPr/>
                <p:nvPr/>
              </p:nvSpPr>
              <p:spPr>
                <a:xfrm>
                  <a:off x="10154703" y="2997856"/>
                  <a:ext cx="1733492" cy="111709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95.1%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1.01 (0.80-1.28)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220 (54.2%)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0.90 (0.73-0.96)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CB325E74-7CE7-7F5E-9354-D35B28BFCD7D}"/>
                    </a:ext>
                  </a:extLst>
                </p:cNvPr>
                <p:cNvSpPr/>
                <p:nvPr/>
              </p:nvSpPr>
              <p:spPr>
                <a:xfrm>
                  <a:off x="8527917" y="3003613"/>
                  <a:ext cx="1800618" cy="1117096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5-yr survival:</a:t>
                  </a:r>
                </a:p>
                <a:p>
                  <a:pPr marL="0" marR="0" lvl="0" indent="0" algn="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ALP, xULN:</a:t>
                  </a:r>
                </a:p>
                <a:p>
                  <a:pPr marL="0" marR="0" lvl="0" indent="0" algn="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ALP normalization, n:</a:t>
                  </a:r>
                </a:p>
                <a:p>
                  <a:pPr marL="0" marR="0" lvl="0" indent="0" algn="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Response probability: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8C0FD2E5-9A16-E003-959F-2217F6689B35}"/>
                    </a:ext>
                  </a:extLst>
                </p:cNvPr>
                <p:cNvSpPr/>
                <p:nvPr/>
              </p:nvSpPr>
              <p:spPr>
                <a:xfrm>
                  <a:off x="12149293" y="2997856"/>
                  <a:ext cx="1733492" cy="1117095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85.6%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1.48 (1.12-1.72)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16 (15.5%)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0.75 (0.57-0.89)</a:t>
                  </a: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620AC079-DE79-C131-9802-DD1A10C17532}"/>
                  </a:ext>
                </a:extLst>
              </p:cNvPr>
              <p:cNvGrpSpPr/>
              <p:nvPr/>
            </p:nvGrpSpPr>
            <p:grpSpPr>
              <a:xfrm>
                <a:off x="5125310" y="3647436"/>
                <a:ext cx="2004438" cy="571126"/>
                <a:chOff x="10124502" y="2041707"/>
                <a:chExt cx="1828800" cy="864851"/>
              </a:xfrm>
            </p:grpSpPr>
            <p:sp>
              <p:nvSpPr>
                <p:cNvPr id="71" name="Rectangle: Rounded Corners 41">
                  <a:extLst>
                    <a:ext uri="{FF2B5EF4-FFF2-40B4-BE49-F238E27FC236}">
                      <a16:creationId xmlns:a16="http://schemas.microsoft.com/office/drawing/2014/main" id="{117120EA-BC0A-13EF-7A5C-9EBCADF3893F}"/>
                    </a:ext>
                  </a:extLst>
                </p:cNvPr>
                <p:cNvSpPr/>
                <p:nvPr/>
              </p:nvSpPr>
              <p:spPr>
                <a:xfrm>
                  <a:off x="10124502" y="2049138"/>
                  <a:ext cx="1828800" cy="835572"/>
                </a:xfrm>
                <a:prstGeom prst="roundRect">
                  <a:avLst>
                    <a:gd name="adj" fmla="val 16552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889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D423FC58-59A9-F6CC-C3CB-BB6DA6A6608E}"/>
                    </a:ext>
                  </a:extLst>
                </p:cNvPr>
                <p:cNvSpPr/>
                <p:nvPr/>
              </p:nvSpPr>
              <p:spPr>
                <a:xfrm>
                  <a:off x="10154702" y="2041707"/>
                  <a:ext cx="1733492" cy="86485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Insufficient Response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n = 103/509 (20%)</a:t>
                  </a:r>
                </a:p>
              </p:txBody>
            </p: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CC4D14E-90BE-EE8C-07A5-0F93648C8F98}"/>
                </a:ext>
              </a:extLst>
            </p:cNvPr>
            <p:cNvGrpSpPr/>
            <p:nvPr/>
          </p:nvGrpSpPr>
          <p:grpSpPr>
            <a:xfrm>
              <a:off x="7048706" y="3447392"/>
              <a:ext cx="4180076" cy="1485077"/>
              <a:chOff x="2949672" y="3531475"/>
              <a:chExt cx="4180076" cy="1485077"/>
            </a:xfrm>
          </p:grpSpPr>
          <p:sp>
            <p:nvSpPr>
              <p:cNvPr id="59" name="Left Bracket 58">
                <a:extLst>
                  <a:ext uri="{FF2B5EF4-FFF2-40B4-BE49-F238E27FC236}">
                    <a16:creationId xmlns:a16="http://schemas.microsoft.com/office/drawing/2014/main" id="{6CA5918A-5C51-CD45-6081-25FEFE402269}"/>
                  </a:ext>
                </a:extLst>
              </p:cNvPr>
              <p:cNvSpPr/>
              <p:nvPr/>
            </p:nvSpPr>
            <p:spPr>
              <a:xfrm rot="5400000">
                <a:off x="4871541" y="2601311"/>
                <a:ext cx="325825" cy="2186153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121889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6920FD4-7E24-8955-E411-518231AFDF01}"/>
                  </a:ext>
                </a:extLst>
              </p:cNvPr>
              <p:cNvGrpSpPr/>
              <p:nvPr/>
            </p:nvGrpSpPr>
            <p:grpSpPr>
              <a:xfrm>
                <a:off x="2949672" y="3647433"/>
                <a:ext cx="4119231" cy="1369119"/>
                <a:chOff x="10124502" y="2041708"/>
                <a:chExt cx="3758283" cy="2073244"/>
              </a:xfrm>
            </p:grpSpPr>
            <p:sp>
              <p:nvSpPr>
                <p:cNvPr id="64" name="Rectangle: Rounded Corners 57">
                  <a:extLst>
                    <a:ext uri="{FF2B5EF4-FFF2-40B4-BE49-F238E27FC236}">
                      <a16:creationId xmlns:a16="http://schemas.microsoft.com/office/drawing/2014/main" id="{558B352E-8D50-3ECB-8A56-09B2AA4B4F5B}"/>
                    </a:ext>
                  </a:extLst>
                </p:cNvPr>
                <p:cNvSpPr/>
                <p:nvPr/>
              </p:nvSpPr>
              <p:spPr>
                <a:xfrm>
                  <a:off x="10124502" y="2049138"/>
                  <a:ext cx="1828800" cy="835572"/>
                </a:xfrm>
                <a:prstGeom prst="roundRect">
                  <a:avLst>
                    <a:gd name="adj" fmla="val 12742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889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CDE918EB-921D-0BD5-BA9F-4FB3756376CD}"/>
                    </a:ext>
                  </a:extLst>
                </p:cNvPr>
                <p:cNvSpPr/>
                <p:nvPr/>
              </p:nvSpPr>
              <p:spPr>
                <a:xfrm>
                  <a:off x="10154704" y="2041708"/>
                  <a:ext cx="1733492" cy="864851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Insufficient Response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n = 210/235 (89%)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6879638-811C-B54D-7681-9349C89B41CD}"/>
                    </a:ext>
                  </a:extLst>
                </p:cNvPr>
                <p:cNvSpPr/>
                <p:nvPr/>
              </p:nvSpPr>
              <p:spPr>
                <a:xfrm>
                  <a:off x="10154704" y="2997854"/>
                  <a:ext cx="1733492" cy="1117098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83.4%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3.13 (2.36-4.31)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1 (0.5%)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0.29 (0.14-0.49)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18CE60CE-C074-688D-323C-032BEBCBA12C}"/>
                    </a:ext>
                  </a:extLst>
                </p:cNvPr>
                <p:cNvSpPr/>
                <p:nvPr/>
              </p:nvSpPr>
              <p:spPr>
                <a:xfrm>
                  <a:off x="12149293" y="2997853"/>
                  <a:ext cx="1733492" cy="1117098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86.3%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2.15 (1.99-2.55)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0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0.39 (0.21-0.74)</a:t>
                  </a:r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C8A77795-F52D-A2B7-2536-B40125B33FD6}"/>
                  </a:ext>
                </a:extLst>
              </p:cNvPr>
              <p:cNvGrpSpPr/>
              <p:nvPr/>
            </p:nvGrpSpPr>
            <p:grpSpPr>
              <a:xfrm>
                <a:off x="5125310" y="3652343"/>
                <a:ext cx="2004438" cy="551791"/>
                <a:chOff x="10124502" y="2049138"/>
                <a:chExt cx="1828800" cy="835572"/>
              </a:xfrm>
            </p:grpSpPr>
            <p:sp>
              <p:nvSpPr>
                <p:cNvPr id="62" name="Rectangle: Rounded Corners 55">
                  <a:extLst>
                    <a:ext uri="{FF2B5EF4-FFF2-40B4-BE49-F238E27FC236}">
                      <a16:creationId xmlns:a16="http://schemas.microsoft.com/office/drawing/2014/main" id="{3F9A0865-07BE-6BF1-3CD0-A6F3C5ACD6A8}"/>
                    </a:ext>
                  </a:extLst>
                </p:cNvPr>
                <p:cNvSpPr/>
                <p:nvPr/>
              </p:nvSpPr>
              <p:spPr>
                <a:xfrm>
                  <a:off x="10124502" y="2049138"/>
                  <a:ext cx="1828800" cy="835572"/>
                </a:xfrm>
                <a:prstGeom prst="roundRect">
                  <a:avLst>
                    <a:gd name="adj" fmla="val 16552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889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3ADB0E6-B1FE-8D5F-9C9B-5698BADCACA8}"/>
                    </a:ext>
                  </a:extLst>
                </p:cNvPr>
                <p:cNvSpPr/>
                <p:nvPr/>
              </p:nvSpPr>
              <p:spPr>
                <a:xfrm>
                  <a:off x="10154702" y="2167829"/>
                  <a:ext cx="1733492" cy="612602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wrap="square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Response</a:t>
                  </a:r>
                </a:p>
                <a:p>
                  <a:pPr marL="0" marR="0" lvl="0" indent="0" algn="ctr" defTabSz="60944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rPr>
                    <a:t>n = 25/235 (11%)</a:t>
                  </a:r>
                </a:p>
              </p:txBody>
            </p:sp>
          </p:grpSp>
        </p:grp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DA112B0E-12CC-8307-BF7D-94941F628B0B}"/>
              </a:ext>
            </a:extLst>
          </p:cNvPr>
          <p:cNvSpPr txBox="1"/>
          <p:nvPr/>
        </p:nvSpPr>
        <p:spPr>
          <a:xfrm>
            <a:off x="2720238" y="2587079"/>
            <a:ext cx="851515" cy="6665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 Mo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(ALP)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1CC1BF6-8D56-2215-C959-A96584DF2FF2}"/>
              </a:ext>
            </a:extLst>
          </p:cNvPr>
          <p:cNvSpPr txBox="1"/>
          <p:nvPr/>
        </p:nvSpPr>
        <p:spPr>
          <a:xfrm>
            <a:off x="239100" y="3934573"/>
            <a:ext cx="209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12 Mo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(POISE criteria)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025CD2-3B8D-574C-260E-222C5C638E9A}"/>
              </a:ext>
            </a:extLst>
          </p:cNvPr>
          <p:cNvSpPr txBox="1"/>
          <p:nvPr/>
        </p:nvSpPr>
        <p:spPr>
          <a:xfrm>
            <a:off x="4033774" y="5665780"/>
            <a:ext cx="6085332" cy="3790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Among people with nonresponse at 12 mo,</a:t>
            </a:r>
            <a:b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67% (210/313) 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could have been identified at 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 mo</a:t>
            </a:r>
          </a:p>
        </p:txBody>
      </p:sp>
      <p:sp>
        <p:nvSpPr>
          <p:cNvPr id="4" name="Left Bracket 3">
            <a:extLst>
              <a:ext uri="{FF2B5EF4-FFF2-40B4-BE49-F238E27FC236}">
                <a16:creationId xmlns:a16="http://schemas.microsoft.com/office/drawing/2014/main" id="{3358445E-DA26-1F7B-2FFA-A8A1D81BCF1C}"/>
              </a:ext>
            </a:extLst>
          </p:cNvPr>
          <p:cNvSpPr/>
          <p:nvPr/>
        </p:nvSpPr>
        <p:spPr>
          <a:xfrm rot="16200000">
            <a:off x="6954891" y="3221181"/>
            <a:ext cx="224791" cy="4662557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2EF816-24A5-A13D-9E93-5486B0EE28CE}"/>
              </a:ext>
            </a:extLst>
          </p:cNvPr>
          <p:cNvSpPr txBox="1"/>
          <p:nvPr/>
        </p:nvSpPr>
        <p:spPr>
          <a:xfrm flipH="1">
            <a:off x="2196918" y="-547459"/>
            <a:ext cx="4436648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2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Rectangle 2">
            <a:extLst>
              <a:ext uri="{FF2B5EF4-FFF2-40B4-BE49-F238E27FC236}">
                <a16:creationId xmlns:a16="http://schemas.microsoft.com/office/drawing/2014/main" id="{C666EC8B-7F51-A604-8887-A7E87F2DB0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223517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0EAA0DC-FD99-B7BC-DB63-1FC8AEE34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Risk-Based Assessment: What I Do</a:t>
            </a:r>
          </a:p>
        </p:txBody>
      </p:sp>
    </p:spTree>
    <p:extLst>
      <p:ext uri="{BB962C8B-B14F-4D97-AF65-F5344CB8AC3E}">
        <p14:creationId xmlns:p14="http://schemas.microsoft.com/office/powerpoint/2010/main" val="4183196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ED83F9F-E2C7-5F8F-F01E-C2C740C3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7385" y="6302375"/>
            <a:ext cx="7524253" cy="327025"/>
          </a:xfrm>
        </p:spPr>
        <p:txBody>
          <a:bodyPr anchor="b"/>
          <a:lstStyle/>
          <a:p>
            <a:pPr marL="0" indent="0" algn="ctr">
              <a:spcBef>
                <a:spcPts val="1000"/>
              </a:spcBef>
              <a:buNone/>
            </a:pPr>
            <a:r>
              <a:rPr lang="en-US" sz="1000" dirty="0"/>
              <a:t>Levy. Clin Gastroenterol Hepatol. 2023;21:2076.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EB9831-A404-024F-4E7C-9F0D3B9E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pPr>
              <a:tabLst>
                <a:tab pos="2743200" algn="l"/>
              </a:tabLs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Response Criteria for PBC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F9E95C2-5758-AD43-4772-5CF47945B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647985"/>
              </p:ext>
            </p:extLst>
          </p:nvPr>
        </p:nvGraphicFramePr>
        <p:xfrm>
          <a:off x="231078" y="1329499"/>
          <a:ext cx="11740260" cy="373129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75522">
                  <a:extLst>
                    <a:ext uri="{9D8B030D-6E8A-4147-A177-3AD203B41FA5}">
                      <a16:colId xmlns:a16="http://schemas.microsoft.com/office/drawing/2014/main" val="142980248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34786827"/>
                    </a:ext>
                  </a:extLst>
                </a:gridCol>
                <a:gridCol w="8250238">
                  <a:extLst>
                    <a:ext uri="{9D8B030D-6E8A-4147-A177-3AD203B41FA5}">
                      <a16:colId xmlns:a16="http://schemas.microsoft.com/office/drawing/2014/main" val="714878744"/>
                    </a:ext>
                  </a:extLst>
                </a:gridCol>
              </a:tblGrid>
              <a:tr h="613559">
                <a:tc>
                  <a:txBody>
                    <a:bodyPr/>
                    <a:lstStyle/>
                    <a:p>
                      <a:pPr marL="0" indent="63500" algn="l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Classifier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Mo After Starting UDCA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Incomplete Response Criteria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8464651"/>
                  </a:ext>
                </a:extLst>
              </a:tr>
              <a:tr h="1857846">
                <a:tc>
                  <a:txBody>
                    <a:bodyPr/>
                    <a:lstStyle/>
                    <a:p>
                      <a:pPr marL="0" indent="63500" algn="l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Binary</a:t>
                      </a:r>
                    </a:p>
                    <a:p>
                      <a:pPr marL="177800" marR="0" lvl="0" indent="-1143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Rochester-I</a:t>
                      </a:r>
                    </a:p>
                    <a:p>
                      <a:pPr marL="177800" marR="0" lvl="0" indent="-1143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Rochester-II</a:t>
                      </a:r>
                    </a:p>
                    <a:p>
                      <a:pPr marL="177800" marR="0" lvl="0" indent="-1143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Barcelona</a:t>
                      </a:r>
                    </a:p>
                    <a:p>
                      <a:pPr marL="177800" marR="0" lvl="0" indent="-1143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Paris-I</a:t>
                      </a:r>
                    </a:p>
                    <a:p>
                      <a:pPr marL="177800" marR="0" lvl="0" indent="-1143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Paris-II</a:t>
                      </a:r>
                    </a:p>
                    <a:p>
                      <a:pPr marL="177800" marR="0" lvl="0" indent="-1143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Rotterdam</a:t>
                      </a:r>
                    </a:p>
                    <a:p>
                      <a:pPr marL="177800" marR="0" lvl="0" indent="-1143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Toronto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12*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ALP &gt;2x ULN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ALP ≥2x ULN or TB &gt;1 mg/dL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≤40% reduction from baseline in ALP, and ALP &gt;ULN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ALP &gt;3x ULN, AST &gt;2x ULN, or TB &gt;1 mg/dL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ALP &gt;1.5x  ULN, AST &gt;1.5x ULN, or TB &gt;1 mg/dL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TB &gt; ULN and/or albumin &lt; LLN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ALP &gt;1.67x ULN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240804"/>
                  </a:ext>
                </a:extLst>
              </a:tr>
              <a:tr h="916829">
                <a:tc>
                  <a:txBody>
                    <a:bodyPr/>
                    <a:lstStyle/>
                    <a:p>
                      <a:pPr marL="0" indent="63500" algn="l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Continuous</a:t>
                      </a:r>
                    </a:p>
                    <a:p>
                      <a:pPr marL="635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GLOBAL PBC</a:t>
                      </a:r>
                    </a:p>
                    <a:p>
                      <a:pPr marL="635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UK-PBC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TB, ALP, albumin, and platelet count; Baseline: age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TB, ALP, and AST (or ALT); Baseline: albumin and platelets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95336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D6A78AB-EEA3-B4FD-3D6D-D8C445FB01F9}"/>
              </a:ext>
            </a:extLst>
          </p:cNvPr>
          <p:cNvSpPr txBox="1"/>
          <p:nvPr/>
        </p:nvSpPr>
        <p:spPr>
          <a:xfrm>
            <a:off x="243778" y="5148835"/>
            <a:ext cx="6840931" cy="20428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dirty="0"/>
              <a:t>*</a:t>
            </a:r>
            <a:r>
              <a:rPr lang="en-US" sz="1200" dirty="0">
                <a:solidFill>
                  <a:srgbClr val="000000"/>
                </a:solidFill>
              </a:rPr>
              <a:t>For early disease stages: Stage 1–2 according to Ludwig or normal TB and albumin levels.</a:t>
            </a:r>
          </a:p>
          <a:p>
            <a:pPr algn="l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40344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DDD57716-2127-9B23-AA0B-E586B0DA84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299767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2FAB945-6C5F-80ED-0397-A71D2074F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530622"/>
            <a:ext cx="11739563" cy="502445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Goals in PBC: What Response Should We Aim for?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37876CD-51F3-EEB4-FFB1-4E6A4620136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402007" y="6302375"/>
            <a:ext cx="6889632" cy="327025"/>
          </a:xfrm>
        </p:spPr>
        <p:txBody>
          <a:bodyPr anchor="b"/>
          <a:lstStyle/>
          <a:p>
            <a:pPr marL="0" indent="0" algn="ctr">
              <a:buNone/>
            </a:pPr>
            <a:r>
              <a:rPr lang="en-CA" sz="1000" dirty="0"/>
              <a:t>aasld.org/practice-guidelines/primary-biliary-cholangitis</a:t>
            </a:r>
            <a:r>
              <a:rPr lang="en-US" sz="1000" dirty="0"/>
              <a:t>. Martins. Curr </a:t>
            </a:r>
            <a:r>
              <a:rPr lang="en-US" sz="1000" dirty="0" err="1"/>
              <a:t>Opin</a:t>
            </a:r>
            <a:r>
              <a:rPr lang="en-US" sz="1000" dirty="0"/>
              <a:t> Gastroenterol. 2025;41:74. </a:t>
            </a:r>
          </a:p>
        </p:txBody>
      </p:sp>
    </p:spTree>
    <p:extLst>
      <p:ext uri="{BB962C8B-B14F-4D97-AF65-F5344CB8AC3E}">
        <p14:creationId xmlns:p14="http://schemas.microsoft.com/office/powerpoint/2010/main" val="3470830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F24A67-82A9-27A3-06C7-3213C11B1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Long-term follow-up data from patients in GLOBAL PBC Study Group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73A4404-ED68-D4F3-DFF4-9D411786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Response: ALP and Bilirubin 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15C73F4-E5D2-CA23-3D65-8907870E3EEC}"/>
              </a:ext>
            </a:extLst>
          </p:cNvPr>
          <p:cNvSpPr txBox="1"/>
          <p:nvPr/>
        </p:nvSpPr>
        <p:spPr bwMode="auto">
          <a:xfrm rot="16200000">
            <a:off x="5791308" y="3287149"/>
            <a:ext cx="27267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Survival (%)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8C8E9FB9-338B-6D1C-1AEA-14853244F2A7}"/>
              </a:ext>
            </a:extLst>
          </p:cNvPr>
          <p:cNvCxnSpPr>
            <a:cxnSpLocks/>
          </p:cNvCxnSpPr>
          <p:nvPr/>
        </p:nvCxnSpPr>
        <p:spPr bwMode="auto">
          <a:xfrm>
            <a:off x="7922975" y="4123394"/>
            <a:ext cx="246395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3E5EC40B-1780-FD17-84F6-8A2BDD786553}"/>
              </a:ext>
            </a:extLst>
          </p:cNvPr>
          <p:cNvCxnSpPr>
            <a:cxnSpLocks/>
          </p:cNvCxnSpPr>
          <p:nvPr/>
        </p:nvCxnSpPr>
        <p:spPr bwMode="auto">
          <a:xfrm>
            <a:off x="7922975" y="4363401"/>
            <a:ext cx="246395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E02292ED-7826-4BC6-315C-717EAB22F2EA}"/>
              </a:ext>
            </a:extLst>
          </p:cNvPr>
          <p:cNvCxnSpPr>
            <a:cxnSpLocks/>
          </p:cNvCxnSpPr>
          <p:nvPr/>
        </p:nvCxnSpPr>
        <p:spPr bwMode="auto">
          <a:xfrm>
            <a:off x="7922975" y="4603408"/>
            <a:ext cx="246395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0FE3318-BABD-1677-F35C-9A47ED27A378}"/>
              </a:ext>
            </a:extLst>
          </p:cNvPr>
          <p:cNvGrpSpPr/>
          <p:nvPr/>
        </p:nvGrpSpPr>
        <p:grpSpPr>
          <a:xfrm>
            <a:off x="7808197" y="2129455"/>
            <a:ext cx="3693200" cy="1856178"/>
            <a:chOff x="7824417" y="1894505"/>
            <a:chExt cx="3465959" cy="1856178"/>
          </a:xfrm>
        </p:grpSpPr>
        <p:sp>
          <p:nvSpPr>
            <p:cNvPr id="157" name="Freeform 45">
              <a:extLst>
                <a:ext uri="{FF2B5EF4-FFF2-40B4-BE49-F238E27FC236}">
                  <a16:creationId xmlns:a16="http://schemas.microsoft.com/office/drawing/2014/main" id="{124244AE-978D-340F-A70C-6E6F3381A8CF}"/>
                </a:ext>
              </a:extLst>
            </p:cNvPr>
            <p:cNvSpPr/>
            <p:nvPr/>
          </p:nvSpPr>
          <p:spPr bwMode="auto">
            <a:xfrm>
              <a:off x="7824417" y="1894505"/>
              <a:ext cx="3093629" cy="1817849"/>
            </a:xfrm>
            <a:custGeom>
              <a:avLst/>
              <a:gdLst>
                <a:gd name="connsiteX0" fmla="*/ 0 w 3093629"/>
                <a:gd name="connsiteY0" fmla="*/ 0 h 1817849"/>
                <a:gd name="connsiteX1" fmla="*/ 114984 w 3093629"/>
                <a:gd name="connsiteY1" fmla="*/ 93083 h 1817849"/>
                <a:gd name="connsiteX2" fmla="*/ 169739 w 3093629"/>
                <a:gd name="connsiteY2" fmla="*/ 186166 h 1817849"/>
                <a:gd name="connsiteX3" fmla="*/ 213542 w 3093629"/>
                <a:gd name="connsiteY3" fmla="*/ 229969 h 1817849"/>
                <a:gd name="connsiteX4" fmla="*/ 251870 w 3093629"/>
                <a:gd name="connsiteY4" fmla="*/ 295675 h 1817849"/>
                <a:gd name="connsiteX5" fmla="*/ 344953 w 3093629"/>
                <a:gd name="connsiteY5" fmla="*/ 377806 h 1817849"/>
                <a:gd name="connsiteX6" fmla="*/ 383281 w 3093629"/>
                <a:gd name="connsiteY6" fmla="*/ 443512 h 1817849"/>
                <a:gd name="connsiteX7" fmla="*/ 459937 w 3093629"/>
                <a:gd name="connsiteY7" fmla="*/ 503742 h 1817849"/>
                <a:gd name="connsiteX8" fmla="*/ 520167 w 3093629"/>
                <a:gd name="connsiteY8" fmla="*/ 596824 h 1817849"/>
                <a:gd name="connsiteX9" fmla="*/ 591348 w 3093629"/>
                <a:gd name="connsiteY9" fmla="*/ 657054 h 1817849"/>
                <a:gd name="connsiteX10" fmla="*/ 635152 w 3093629"/>
                <a:gd name="connsiteY10" fmla="*/ 684432 h 1817849"/>
                <a:gd name="connsiteX11" fmla="*/ 750136 w 3093629"/>
                <a:gd name="connsiteY11" fmla="*/ 755612 h 1817849"/>
                <a:gd name="connsiteX12" fmla="*/ 821317 w 3093629"/>
                <a:gd name="connsiteY12" fmla="*/ 766563 h 1817849"/>
                <a:gd name="connsiteX13" fmla="*/ 881547 w 3093629"/>
                <a:gd name="connsiteY13" fmla="*/ 821318 h 1817849"/>
                <a:gd name="connsiteX14" fmla="*/ 914400 w 3093629"/>
                <a:gd name="connsiteY14" fmla="*/ 832269 h 1817849"/>
                <a:gd name="connsiteX15" fmla="*/ 1002007 w 3093629"/>
                <a:gd name="connsiteY15" fmla="*/ 941778 h 1817849"/>
                <a:gd name="connsiteX16" fmla="*/ 1002007 w 3093629"/>
                <a:gd name="connsiteY16" fmla="*/ 941778 h 1817849"/>
                <a:gd name="connsiteX17" fmla="*/ 1127942 w 3093629"/>
                <a:gd name="connsiteY17" fmla="*/ 1051287 h 1817849"/>
                <a:gd name="connsiteX18" fmla="*/ 1292206 w 3093629"/>
                <a:gd name="connsiteY18" fmla="*/ 1171746 h 1817849"/>
                <a:gd name="connsiteX19" fmla="*/ 1292206 w 3093629"/>
                <a:gd name="connsiteY19" fmla="*/ 1171746 h 1817849"/>
                <a:gd name="connsiteX20" fmla="*/ 1292206 w 3093629"/>
                <a:gd name="connsiteY20" fmla="*/ 1171746 h 1817849"/>
                <a:gd name="connsiteX21" fmla="*/ 1330534 w 3093629"/>
                <a:gd name="connsiteY21" fmla="*/ 1188173 h 1817849"/>
                <a:gd name="connsiteX22" fmla="*/ 1352436 w 3093629"/>
                <a:gd name="connsiteY22" fmla="*/ 1237452 h 1817849"/>
                <a:gd name="connsiteX23" fmla="*/ 1379813 w 3093629"/>
                <a:gd name="connsiteY23" fmla="*/ 1242927 h 1817849"/>
                <a:gd name="connsiteX24" fmla="*/ 1434567 w 3093629"/>
                <a:gd name="connsiteY24" fmla="*/ 1297682 h 1817849"/>
                <a:gd name="connsiteX25" fmla="*/ 1489322 w 3093629"/>
                <a:gd name="connsiteY25" fmla="*/ 1325059 h 1817849"/>
                <a:gd name="connsiteX26" fmla="*/ 1565978 w 3093629"/>
                <a:gd name="connsiteY26" fmla="*/ 1352436 h 1817849"/>
                <a:gd name="connsiteX27" fmla="*/ 1587880 w 3093629"/>
                <a:gd name="connsiteY27" fmla="*/ 1357912 h 1817849"/>
                <a:gd name="connsiteX28" fmla="*/ 1680963 w 3093629"/>
                <a:gd name="connsiteY28" fmla="*/ 1440044 h 1817849"/>
                <a:gd name="connsiteX29" fmla="*/ 1713815 w 3093629"/>
                <a:gd name="connsiteY29" fmla="*/ 1445519 h 1817849"/>
                <a:gd name="connsiteX30" fmla="*/ 1774045 w 3093629"/>
                <a:gd name="connsiteY30" fmla="*/ 1483847 h 1817849"/>
                <a:gd name="connsiteX31" fmla="*/ 1801423 w 3093629"/>
                <a:gd name="connsiteY31" fmla="*/ 1500273 h 1817849"/>
                <a:gd name="connsiteX32" fmla="*/ 1861652 w 3093629"/>
                <a:gd name="connsiteY32" fmla="*/ 1505749 h 1817849"/>
                <a:gd name="connsiteX33" fmla="*/ 1889030 w 3093629"/>
                <a:gd name="connsiteY33" fmla="*/ 1533126 h 1817849"/>
                <a:gd name="connsiteX34" fmla="*/ 1971161 w 3093629"/>
                <a:gd name="connsiteY34" fmla="*/ 1538602 h 1817849"/>
                <a:gd name="connsiteX35" fmla="*/ 2020440 w 3093629"/>
                <a:gd name="connsiteY35" fmla="*/ 1560503 h 1817849"/>
                <a:gd name="connsiteX36" fmla="*/ 2091621 w 3093629"/>
                <a:gd name="connsiteY36" fmla="*/ 1598832 h 1817849"/>
                <a:gd name="connsiteX37" fmla="*/ 2179229 w 3093629"/>
                <a:gd name="connsiteY37" fmla="*/ 1609782 h 1817849"/>
                <a:gd name="connsiteX38" fmla="*/ 2244934 w 3093629"/>
                <a:gd name="connsiteY38" fmla="*/ 1664537 h 1817849"/>
                <a:gd name="connsiteX39" fmla="*/ 2283262 w 3093629"/>
                <a:gd name="connsiteY39" fmla="*/ 1675488 h 1817849"/>
                <a:gd name="connsiteX40" fmla="*/ 2348967 w 3093629"/>
                <a:gd name="connsiteY40" fmla="*/ 1719291 h 1817849"/>
                <a:gd name="connsiteX41" fmla="*/ 2480378 w 3093629"/>
                <a:gd name="connsiteY41" fmla="*/ 1713816 h 1817849"/>
                <a:gd name="connsiteX42" fmla="*/ 2502280 w 3093629"/>
                <a:gd name="connsiteY42" fmla="*/ 1735718 h 1817849"/>
                <a:gd name="connsiteX43" fmla="*/ 2551559 w 3093629"/>
                <a:gd name="connsiteY43" fmla="*/ 1730242 h 1817849"/>
                <a:gd name="connsiteX44" fmla="*/ 2562510 w 3093629"/>
                <a:gd name="connsiteY44" fmla="*/ 1741193 h 1817849"/>
                <a:gd name="connsiteX45" fmla="*/ 2672019 w 3093629"/>
                <a:gd name="connsiteY45" fmla="*/ 1752144 h 1817849"/>
                <a:gd name="connsiteX46" fmla="*/ 2704872 w 3093629"/>
                <a:gd name="connsiteY46" fmla="*/ 1774046 h 1817849"/>
                <a:gd name="connsiteX47" fmla="*/ 2792479 w 3093629"/>
                <a:gd name="connsiteY47" fmla="*/ 1779521 h 1817849"/>
                <a:gd name="connsiteX48" fmla="*/ 2819856 w 3093629"/>
                <a:gd name="connsiteY48" fmla="*/ 1795948 h 1817849"/>
                <a:gd name="connsiteX49" fmla="*/ 3006021 w 3093629"/>
                <a:gd name="connsiteY49" fmla="*/ 1795948 h 1817849"/>
                <a:gd name="connsiteX50" fmla="*/ 3006021 w 3093629"/>
                <a:gd name="connsiteY50" fmla="*/ 1806899 h 1817849"/>
                <a:gd name="connsiteX51" fmla="*/ 3088153 w 3093629"/>
                <a:gd name="connsiteY51" fmla="*/ 1812374 h 1817849"/>
                <a:gd name="connsiteX52" fmla="*/ 3093629 w 3093629"/>
                <a:gd name="connsiteY52" fmla="*/ 1817849 h 1817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93629" h="1817849">
                  <a:moveTo>
                    <a:pt x="0" y="0"/>
                  </a:moveTo>
                  <a:lnTo>
                    <a:pt x="114984" y="93083"/>
                  </a:lnTo>
                  <a:lnTo>
                    <a:pt x="169739" y="186166"/>
                  </a:lnTo>
                  <a:lnTo>
                    <a:pt x="213542" y="229969"/>
                  </a:lnTo>
                  <a:lnTo>
                    <a:pt x="251870" y="295675"/>
                  </a:lnTo>
                  <a:lnTo>
                    <a:pt x="344953" y="377806"/>
                  </a:lnTo>
                  <a:lnTo>
                    <a:pt x="383281" y="443512"/>
                  </a:lnTo>
                  <a:lnTo>
                    <a:pt x="459937" y="503742"/>
                  </a:lnTo>
                  <a:lnTo>
                    <a:pt x="520167" y="596824"/>
                  </a:lnTo>
                  <a:lnTo>
                    <a:pt x="591348" y="657054"/>
                  </a:lnTo>
                  <a:lnTo>
                    <a:pt x="635152" y="684432"/>
                  </a:lnTo>
                  <a:lnTo>
                    <a:pt x="750136" y="755612"/>
                  </a:lnTo>
                  <a:lnTo>
                    <a:pt x="821317" y="766563"/>
                  </a:lnTo>
                  <a:lnTo>
                    <a:pt x="881547" y="821318"/>
                  </a:lnTo>
                  <a:lnTo>
                    <a:pt x="914400" y="832269"/>
                  </a:lnTo>
                  <a:lnTo>
                    <a:pt x="1002007" y="941778"/>
                  </a:lnTo>
                  <a:lnTo>
                    <a:pt x="1002007" y="941778"/>
                  </a:lnTo>
                  <a:lnTo>
                    <a:pt x="1127942" y="1051287"/>
                  </a:lnTo>
                  <a:lnTo>
                    <a:pt x="1292206" y="1171746"/>
                  </a:lnTo>
                  <a:lnTo>
                    <a:pt x="1292206" y="1171746"/>
                  </a:lnTo>
                  <a:lnTo>
                    <a:pt x="1292206" y="1171746"/>
                  </a:lnTo>
                  <a:lnTo>
                    <a:pt x="1330534" y="1188173"/>
                  </a:lnTo>
                  <a:lnTo>
                    <a:pt x="1352436" y="1237452"/>
                  </a:lnTo>
                  <a:lnTo>
                    <a:pt x="1379813" y="1242927"/>
                  </a:lnTo>
                  <a:lnTo>
                    <a:pt x="1434567" y="1297682"/>
                  </a:lnTo>
                  <a:lnTo>
                    <a:pt x="1489322" y="1325059"/>
                  </a:lnTo>
                  <a:lnTo>
                    <a:pt x="1565978" y="1352436"/>
                  </a:lnTo>
                  <a:lnTo>
                    <a:pt x="1587880" y="1357912"/>
                  </a:lnTo>
                  <a:lnTo>
                    <a:pt x="1680963" y="1440044"/>
                  </a:lnTo>
                  <a:lnTo>
                    <a:pt x="1713815" y="1445519"/>
                  </a:lnTo>
                  <a:lnTo>
                    <a:pt x="1774045" y="1483847"/>
                  </a:lnTo>
                  <a:lnTo>
                    <a:pt x="1801423" y="1500273"/>
                  </a:lnTo>
                  <a:lnTo>
                    <a:pt x="1861652" y="1505749"/>
                  </a:lnTo>
                  <a:lnTo>
                    <a:pt x="1889030" y="1533126"/>
                  </a:lnTo>
                  <a:lnTo>
                    <a:pt x="1971161" y="1538602"/>
                  </a:lnTo>
                  <a:lnTo>
                    <a:pt x="2020440" y="1560503"/>
                  </a:lnTo>
                  <a:lnTo>
                    <a:pt x="2091621" y="1598832"/>
                  </a:lnTo>
                  <a:lnTo>
                    <a:pt x="2179229" y="1609782"/>
                  </a:lnTo>
                  <a:lnTo>
                    <a:pt x="2244934" y="1664537"/>
                  </a:lnTo>
                  <a:lnTo>
                    <a:pt x="2283262" y="1675488"/>
                  </a:lnTo>
                  <a:lnTo>
                    <a:pt x="2348967" y="1719291"/>
                  </a:lnTo>
                  <a:lnTo>
                    <a:pt x="2480378" y="1713816"/>
                  </a:lnTo>
                  <a:lnTo>
                    <a:pt x="2502280" y="1735718"/>
                  </a:lnTo>
                  <a:lnTo>
                    <a:pt x="2551559" y="1730242"/>
                  </a:lnTo>
                  <a:lnTo>
                    <a:pt x="2562510" y="1741193"/>
                  </a:lnTo>
                  <a:lnTo>
                    <a:pt x="2672019" y="1752144"/>
                  </a:lnTo>
                  <a:lnTo>
                    <a:pt x="2704872" y="1774046"/>
                  </a:lnTo>
                  <a:lnTo>
                    <a:pt x="2792479" y="1779521"/>
                  </a:lnTo>
                  <a:lnTo>
                    <a:pt x="2819856" y="1795948"/>
                  </a:lnTo>
                  <a:lnTo>
                    <a:pt x="3006021" y="1795948"/>
                  </a:lnTo>
                  <a:lnTo>
                    <a:pt x="3006021" y="1806899"/>
                  </a:lnTo>
                  <a:lnTo>
                    <a:pt x="3088153" y="1812374"/>
                  </a:lnTo>
                  <a:lnTo>
                    <a:pt x="3093629" y="1817849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8" name="Freeform 47">
              <a:extLst>
                <a:ext uri="{FF2B5EF4-FFF2-40B4-BE49-F238E27FC236}">
                  <a16:creationId xmlns:a16="http://schemas.microsoft.com/office/drawing/2014/main" id="{8B8B142B-25BE-A0AB-CCAC-2DA59C6E946F}"/>
                </a:ext>
              </a:extLst>
            </p:cNvPr>
            <p:cNvSpPr/>
            <p:nvPr/>
          </p:nvSpPr>
          <p:spPr bwMode="auto">
            <a:xfrm>
              <a:off x="10879717" y="3712354"/>
              <a:ext cx="410659" cy="38329"/>
            </a:xfrm>
            <a:custGeom>
              <a:avLst/>
              <a:gdLst>
                <a:gd name="connsiteX0" fmla="*/ 0 w 410659"/>
                <a:gd name="connsiteY0" fmla="*/ 0 h 38329"/>
                <a:gd name="connsiteX1" fmla="*/ 240920 w 410659"/>
                <a:gd name="connsiteY1" fmla="*/ 0 h 38329"/>
                <a:gd name="connsiteX2" fmla="*/ 240920 w 410659"/>
                <a:gd name="connsiteY2" fmla="*/ 10951 h 38329"/>
                <a:gd name="connsiteX3" fmla="*/ 344954 w 410659"/>
                <a:gd name="connsiteY3" fmla="*/ 10951 h 38329"/>
                <a:gd name="connsiteX4" fmla="*/ 344954 w 410659"/>
                <a:gd name="connsiteY4" fmla="*/ 32853 h 38329"/>
                <a:gd name="connsiteX5" fmla="*/ 410659 w 410659"/>
                <a:gd name="connsiteY5" fmla="*/ 38329 h 3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0659" h="38329">
                  <a:moveTo>
                    <a:pt x="0" y="0"/>
                  </a:moveTo>
                  <a:lnTo>
                    <a:pt x="240920" y="0"/>
                  </a:lnTo>
                  <a:lnTo>
                    <a:pt x="240920" y="10951"/>
                  </a:lnTo>
                  <a:lnTo>
                    <a:pt x="344954" y="10951"/>
                  </a:lnTo>
                  <a:lnTo>
                    <a:pt x="344954" y="32853"/>
                  </a:lnTo>
                  <a:lnTo>
                    <a:pt x="410659" y="38329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6" name="Freeform 44">
            <a:extLst>
              <a:ext uri="{FF2B5EF4-FFF2-40B4-BE49-F238E27FC236}">
                <a16:creationId xmlns:a16="http://schemas.microsoft.com/office/drawing/2014/main" id="{0708D3E3-283B-8D46-661B-B1E407BE6534}"/>
              </a:ext>
            </a:extLst>
          </p:cNvPr>
          <p:cNvSpPr/>
          <p:nvPr/>
        </p:nvSpPr>
        <p:spPr bwMode="auto">
          <a:xfrm>
            <a:off x="7808197" y="2107554"/>
            <a:ext cx="3710703" cy="919875"/>
          </a:xfrm>
          <a:custGeom>
            <a:avLst/>
            <a:gdLst>
              <a:gd name="connsiteX0" fmla="*/ 0 w 3482385"/>
              <a:gd name="connsiteY0" fmla="*/ 0 h 919875"/>
              <a:gd name="connsiteX1" fmla="*/ 454462 w 3482385"/>
              <a:gd name="connsiteY1" fmla="*/ 43803 h 919875"/>
              <a:gd name="connsiteX2" fmla="*/ 459937 w 3482385"/>
              <a:gd name="connsiteY2" fmla="*/ 71180 h 919875"/>
              <a:gd name="connsiteX3" fmla="*/ 585873 w 3482385"/>
              <a:gd name="connsiteY3" fmla="*/ 82131 h 919875"/>
              <a:gd name="connsiteX4" fmla="*/ 629676 w 3482385"/>
              <a:gd name="connsiteY4" fmla="*/ 114984 h 919875"/>
              <a:gd name="connsiteX5" fmla="*/ 826793 w 3482385"/>
              <a:gd name="connsiteY5" fmla="*/ 131410 h 919875"/>
              <a:gd name="connsiteX6" fmla="*/ 1095090 w 3482385"/>
              <a:gd name="connsiteY6" fmla="*/ 219018 h 919875"/>
              <a:gd name="connsiteX7" fmla="*/ 1325058 w 3482385"/>
              <a:gd name="connsiteY7" fmla="*/ 273772 h 919875"/>
              <a:gd name="connsiteX8" fmla="*/ 1522175 w 3482385"/>
              <a:gd name="connsiteY8" fmla="*/ 317576 h 919875"/>
              <a:gd name="connsiteX9" fmla="*/ 1680963 w 3482385"/>
              <a:gd name="connsiteY9" fmla="*/ 372330 h 919875"/>
              <a:gd name="connsiteX10" fmla="*/ 1774045 w 3482385"/>
              <a:gd name="connsiteY10" fmla="*/ 388756 h 919875"/>
              <a:gd name="connsiteX11" fmla="*/ 1899981 w 3482385"/>
              <a:gd name="connsiteY11" fmla="*/ 438036 h 919875"/>
              <a:gd name="connsiteX12" fmla="*/ 1987588 w 3482385"/>
              <a:gd name="connsiteY12" fmla="*/ 470888 h 919875"/>
              <a:gd name="connsiteX13" fmla="*/ 2058769 w 3482385"/>
              <a:gd name="connsiteY13" fmla="*/ 476364 h 919875"/>
              <a:gd name="connsiteX14" fmla="*/ 2086146 w 3482385"/>
              <a:gd name="connsiteY14" fmla="*/ 509216 h 919875"/>
              <a:gd name="connsiteX15" fmla="*/ 2233983 w 3482385"/>
              <a:gd name="connsiteY15" fmla="*/ 547545 h 919875"/>
              <a:gd name="connsiteX16" fmla="*/ 2250409 w 3482385"/>
              <a:gd name="connsiteY16" fmla="*/ 574922 h 919875"/>
              <a:gd name="connsiteX17" fmla="*/ 2381820 w 3482385"/>
              <a:gd name="connsiteY17" fmla="*/ 580397 h 919875"/>
              <a:gd name="connsiteX18" fmla="*/ 2392771 w 3482385"/>
              <a:gd name="connsiteY18" fmla="*/ 607774 h 919875"/>
              <a:gd name="connsiteX19" fmla="*/ 2474903 w 3482385"/>
              <a:gd name="connsiteY19" fmla="*/ 607774 h 919875"/>
              <a:gd name="connsiteX20" fmla="*/ 2639166 w 3482385"/>
              <a:gd name="connsiteY20" fmla="*/ 700857 h 919875"/>
              <a:gd name="connsiteX21" fmla="*/ 2759626 w 3482385"/>
              <a:gd name="connsiteY21" fmla="*/ 717283 h 919875"/>
              <a:gd name="connsiteX22" fmla="*/ 2891037 w 3482385"/>
              <a:gd name="connsiteY22" fmla="*/ 788464 h 919875"/>
              <a:gd name="connsiteX23" fmla="*/ 2978644 w 3482385"/>
              <a:gd name="connsiteY23" fmla="*/ 799415 h 919875"/>
              <a:gd name="connsiteX24" fmla="*/ 3022448 w 3482385"/>
              <a:gd name="connsiteY24" fmla="*/ 826792 h 919875"/>
              <a:gd name="connsiteX25" fmla="*/ 3203137 w 3482385"/>
              <a:gd name="connsiteY25" fmla="*/ 854170 h 919875"/>
              <a:gd name="connsiteX26" fmla="*/ 3383827 w 3482385"/>
              <a:gd name="connsiteY26" fmla="*/ 881547 h 919875"/>
              <a:gd name="connsiteX27" fmla="*/ 3383827 w 3482385"/>
              <a:gd name="connsiteY27" fmla="*/ 908924 h 919875"/>
              <a:gd name="connsiteX28" fmla="*/ 3482385 w 3482385"/>
              <a:gd name="connsiteY28" fmla="*/ 919875 h 91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82385" h="919875">
                <a:moveTo>
                  <a:pt x="0" y="0"/>
                </a:moveTo>
                <a:lnTo>
                  <a:pt x="454462" y="43803"/>
                </a:lnTo>
                <a:lnTo>
                  <a:pt x="459937" y="71180"/>
                </a:lnTo>
                <a:lnTo>
                  <a:pt x="585873" y="82131"/>
                </a:lnTo>
                <a:lnTo>
                  <a:pt x="629676" y="114984"/>
                </a:lnTo>
                <a:lnTo>
                  <a:pt x="826793" y="131410"/>
                </a:lnTo>
                <a:lnTo>
                  <a:pt x="1095090" y="219018"/>
                </a:lnTo>
                <a:lnTo>
                  <a:pt x="1325058" y="273772"/>
                </a:lnTo>
                <a:lnTo>
                  <a:pt x="1522175" y="317576"/>
                </a:lnTo>
                <a:lnTo>
                  <a:pt x="1680963" y="372330"/>
                </a:lnTo>
                <a:lnTo>
                  <a:pt x="1774045" y="388756"/>
                </a:lnTo>
                <a:lnTo>
                  <a:pt x="1899981" y="438036"/>
                </a:lnTo>
                <a:lnTo>
                  <a:pt x="1987588" y="470888"/>
                </a:lnTo>
                <a:lnTo>
                  <a:pt x="2058769" y="476364"/>
                </a:lnTo>
                <a:lnTo>
                  <a:pt x="2086146" y="509216"/>
                </a:lnTo>
                <a:lnTo>
                  <a:pt x="2233983" y="547545"/>
                </a:lnTo>
                <a:lnTo>
                  <a:pt x="2250409" y="574922"/>
                </a:lnTo>
                <a:lnTo>
                  <a:pt x="2381820" y="580397"/>
                </a:lnTo>
                <a:lnTo>
                  <a:pt x="2392771" y="607774"/>
                </a:lnTo>
                <a:lnTo>
                  <a:pt x="2474903" y="607774"/>
                </a:lnTo>
                <a:lnTo>
                  <a:pt x="2639166" y="700857"/>
                </a:lnTo>
                <a:lnTo>
                  <a:pt x="2759626" y="717283"/>
                </a:lnTo>
                <a:lnTo>
                  <a:pt x="2891037" y="788464"/>
                </a:lnTo>
                <a:lnTo>
                  <a:pt x="2978644" y="799415"/>
                </a:lnTo>
                <a:lnTo>
                  <a:pt x="3022448" y="826792"/>
                </a:lnTo>
                <a:lnTo>
                  <a:pt x="3203137" y="854170"/>
                </a:lnTo>
                <a:lnTo>
                  <a:pt x="3383827" y="881547"/>
                </a:lnTo>
                <a:lnTo>
                  <a:pt x="3383827" y="908924"/>
                </a:lnTo>
                <a:lnTo>
                  <a:pt x="3482385" y="919875"/>
                </a:lnTo>
              </a:path>
            </a:pathLst>
          </a:custGeom>
          <a:noFill/>
          <a:ln w="28575">
            <a:solidFill>
              <a:schemeClr val="accent6"/>
            </a:solidFill>
            <a:prstDash val="sysDot"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9917F9D-501F-31C8-B91A-18B01A5D0572}"/>
              </a:ext>
            </a:extLst>
          </p:cNvPr>
          <p:cNvGrpSpPr/>
          <p:nvPr/>
        </p:nvGrpSpPr>
        <p:grpSpPr>
          <a:xfrm>
            <a:off x="7808208" y="2096603"/>
            <a:ext cx="3704874" cy="459937"/>
            <a:chOff x="7824417" y="1861653"/>
            <a:chExt cx="3476910" cy="459937"/>
          </a:xfrm>
        </p:grpSpPr>
        <p:sp>
          <p:nvSpPr>
            <p:cNvPr id="143" name="Freeform 42">
              <a:extLst>
                <a:ext uri="{FF2B5EF4-FFF2-40B4-BE49-F238E27FC236}">
                  <a16:creationId xmlns:a16="http://schemas.microsoft.com/office/drawing/2014/main" id="{29B1681A-521B-8A80-439E-1D9D568F6731}"/>
                </a:ext>
              </a:extLst>
            </p:cNvPr>
            <p:cNvSpPr/>
            <p:nvPr/>
          </p:nvSpPr>
          <p:spPr bwMode="auto">
            <a:xfrm>
              <a:off x="11197293" y="2266836"/>
              <a:ext cx="104034" cy="54754"/>
            </a:xfrm>
            <a:custGeom>
              <a:avLst/>
              <a:gdLst>
                <a:gd name="connsiteX0" fmla="*/ 104034 w 104034"/>
                <a:gd name="connsiteY0" fmla="*/ 54754 h 54754"/>
                <a:gd name="connsiteX1" fmla="*/ 0 w 104034"/>
                <a:gd name="connsiteY1" fmla="*/ 0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034" h="54754">
                  <a:moveTo>
                    <a:pt x="104034" y="54754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  <a:prstDash val="solid"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4" name="Freeform 40">
              <a:extLst>
                <a:ext uri="{FF2B5EF4-FFF2-40B4-BE49-F238E27FC236}">
                  <a16:creationId xmlns:a16="http://schemas.microsoft.com/office/drawing/2014/main" id="{F7E7A291-4653-CB96-D0F3-C735CB41B2E2}"/>
                </a:ext>
              </a:extLst>
            </p:cNvPr>
            <p:cNvSpPr/>
            <p:nvPr/>
          </p:nvSpPr>
          <p:spPr bwMode="auto">
            <a:xfrm>
              <a:off x="7824417" y="1861653"/>
              <a:ext cx="3389303" cy="405183"/>
            </a:xfrm>
            <a:custGeom>
              <a:avLst/>
              <a:gdLst>
                <a:gd name="connsiteX0" fmla="*/ 0 w 3389303"/>
                <a:gd name="connsiteY0" fmla="*/ 0 h 405183"/>
                <a:gd name="connsiteX1" fmla="*/ 476364 w 3389303"/>
                <a:gd name="connsiteY1" fmla="*/ 10951 h 405183"/>
                <a:gd name="connsiteX2" fmla="*/ 498265 w 3389303"/>
                <a:gd name="connsiteY2" fmla="*/ 32852 h 405183"/>
                <a:gd name="connsiteX3" fmla="*/ 876072 w 3389303"/>
                <a:gd name="connsiteY3" fmla="*/ 43803 h 405183"/>
                <a:gd name="connsiteX4" fmla="*/ 876072 w 3389303"/>
                <a:gd name="connsiteY4" fmla="*/ 54754 h 405183"/>
                <a:gd name="connsiteX5" fmla="*/ 1029384 w 3389303"/>
                <a:gd name="connsiteY5" fmla="*/ 54754 h 405183"/>
                <a:gd name="connsiteX6" fmla="*/ 1023909 w 3389303"/>
                <a:gd name="connsiteY6" fmla="*/ 65705 h 405183"/>
                <a:gd name="connsiteX7" fmla="*/ 1248402 w 3389303"/>
                <a:gd name="connsiteY7" fmla="*/ 76656 h 405183"/>
                <a:gd name="connsiteX8" fmla="*/ 1248402 w 3389303"/>
                <a:gd name="connsiteY8" fmla="*/ 87607 h 405183"/>
                <a:gd name="connsiteX9" fmla="*/ 1407190 w 3389303"/>
                <a:gd name="connsiteY9" fmla="*/ 87607 h 405183"/>
                <a:gd name="connsiteX10" fmla="*/ 1407190 w 3389303"/>
                <a:gd name="connsiteY10" fmla="*/ 104033 h 405183"/>
                <a:gd name="connsiteX11" fmla="*/ 1571454 w 3389303"/>
                <a:gd name="connsiteY11" fmla="*/ 120460 h 405183"/>
                <a:gd name="connsiteX12" fmla="*/ 1571454 w 3389303"/>
                <a:gd name="connsiteY12" fmla="*/ 125935 h 405183"/>
                <a:gd name="connsiteX13" fmla="*/ 1795947 w 3389303"/>
                <a:gd name="connsiteY13" fmla="*/ 142361 h 405183"/>
                <a:gd name="connsiteX14" fmla="*/ 1795947 w 3389303"/>
                <a:gd name="connsiteY14" fmla="*/ 142361 h 405183"/>
                <a:gd name="connsiteX15" fmla="*/ 1834275 w 3389303"/>
                <a:gd name="connsiteY15" fmla="*/ 164263 h 405183"/>
                <a:gd name="connsiteX16" fmla="*/ 1921882 w 3389303"/>
                <a:gd name="connsiteY16" fmla="*/ 164263 h 405183"/>
                <a:gd name="connsiteX17" fmla="*/ 1965686 w 3389303"/>
                <a:gd name="connsiteY17" fmla="*/ 191640 h 405183"/>
                <a:gd name="connsiteX18" fmla="*/ 2025916 w 3389303"/>
                <a:gd name="connsiteY18" fmla="*/ 191640 h 405183"/>
                <a:gd name="connsiteX19" fmla="*/ 2058769 w 3389303"/>
                <a:gd name="connsiteY19" fmla="*/ 213542 h 405183"/>
                <a:gd name="connsiteX20" fmla="*/ 2179229 w 3389303"/>
                <a:gd name="connsiteY20" fmla="*/ 219018 h 405183"/>
                <a:gd name="connsiteX21" fmla="*/ 2179229 w 3389303"/>
                <a:gd name="connsiteY21" fmla="*/ 229969 h 405183"/>
                <a:gd name="connsiteX22" fmla="*/ 2250409 w 3389303"/>
                <a:gd name="connsiteY22" fmla="*/ 235444 h 405183"/>
                <a:gd name="connsiteX23" fmla="*/ 2255885 w 3389303"/>
                <a:gd name="connsiteY23" fmla="*/ 246395 h 405183"/>
                <a:gd name="connsiteX24" fmla="*/ 2529657 w 3389303"/>
                <a:gd name="connsiteY24" fmla="*/ 251870 h 405183"/>
                <a:gd name="connsiteX25" fmla="*/ 2529657 w 3389303"/>
                <a:gd name="connsiteY25" fmla="*/ 262821 h 405183"/>
                <a:gd name="connsiteX26" fmla="*/ 2644642 w 3389303"/>
                <a:gd name="connsiteY26" fmla="*/ 268297 h 405183"/>
                <a:gd name="connsiteX27" fmla="*/ 2650117 w 3389303"/>
                <a:gd name="connsiteY27" fmla="*/ 279248 h 405183"/>
                <a:gd name="connsiteX28" fmla="*/ 2715823 w 3389303"/>
                <a:gd name="connsiteY28" fmla="*/ 284723 h 405183"/>
                <a:gd name="connsiteX29" fmla="*/ 2715823 w 3389303"/>
                <a:gd name="connsiteY29" fmla="*/ 295674 h 405183"/>
                <a:gd name="connsiteX30" fmla="*/ 2841758 w 3389303"/>
                <a:gd name="connsiteY30" fmla="*/ 301149 h 405183"/>
                <a:gd name="connsiteX31" fmla="*/ 2841758 w 3389303"/>
                <a:gd name="connsiteY31" fmla="*/ 312100 h 405183"/>
                <a:gd name="connsiteX32" fmla="*/ 2951267 w 3389303"/>
                <a:gd name="connsiteY32" fmla="*/ 312100 h 405183"/>
                <a:gd name="connsiteX33" fmla="*/ 2951267 w 3389303"/>
                <a:gd name="connsiteY33" fmla="*/ 328527 h 405183"/>
                <a:gd name="connsiteX34" fmla="*/ 3016972 w 3389303"/>
                <a:gd name="connsiteY34" fmla="*/ 334002 h 405183"/>
                <a:gd name="connsiteX35" fmla="*/ 3022448 w 3389303"/>
                <a:gd name="connsiteY35" fmla="*/ 355904 h 405183"/>
                <a:gd name="connsiteX36" fmla="*/ 3175760 w 3389303"/>
                <a:gd name="connsiteY36" fmla="*/ 366855 h 405183"/>
                <a:gd name="connsiteX37" fmla="*/ 3181236 w 3389303"/>
                <a:gd name="connsiteY37" fmla="*/ 377806 h 405183"/>
                <a:gd name="connsiteX38" fmla="*/ 3312646 w 3389303"/>
                <a:gd name="connsiteY38" fmla="*/ 388757 h 405183"/>
                <a:gd name="connsiteX39" fmla="*/ 3312646 w 3389303"/>
                <a:gd name="connsiteY39" fmla="*/ 399707 h 405183"/>
                <a:gd name="connsiteX40" fmla="*/ 3389303 w 3389303"/>
                <a:gd name="connsiteY40" fmla="*/ 405183 h 40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389303" h="405183">
                  <a:moveTo>
                    <a:pt x="0" y="0"/>
                  </a:moveTo>
                  <a:lnTo>
                    <a:pt x="476364" y="10951"/>
                  </a:lnTo>
                  <a:lnTo>
                    <a:pt x="498265" y="32852"/>
                  </a:lnTo>
                  <a:lnTo>
                    <a:pt x="876072" y="43803"/>
                  </a:lnTo>
                  <a:lnTo>
                    <a:pt x="876072" y="54754"/>
                  </a:lnTo>
                  <a:lnTo>
                    <a:pt x="1029384" y="54754"/>
                  </a:lnTo>
                  <a:lnTo>
                    <a:pt x="1023909" y="65705"/>
                  </a:lnTo>
                  <a:lnTo>
                    <a:pt x="1248402" y="76656"/>
                  </a:lnTo>
                  <a:lnTo>
                    <a:pt x="1248402" y="87607"/>
                  </a:lnTo>
                  <a:lnTo>
                    <a:pt x="1407190" y="87607"/>
                  </a:lnTo>
                  <a:lnTo>
                    <a:pt x="1407190" y="104033"/>
                  </a:lnTo>
                  <a:lnTo>
                    <a:pt x="1571454" y="120460"/>
                  </a:lnTo>
                  <a:lnTo>
                    <a:pt x="1571454" y="125935"/>
                  </a:lnTo>
                  <a:lnTo>
                    <a:pt x="1795947" y="142361"/>
                  </a:lnTo>
                  <a:lnTo>
                    <a:pt x="1795947" y="142361"/>
                  </a:lnTo>
                  <a:lnTo>
                    <a:pt x="1834275" y="164263"/>
                  </a:lnTo>
                  <a:lnTo>
                    <a:pt x="1921882" y="164263"/>
                  </a:lnTo>
                  <a:lnTo>
                    <a:pt x="1965686" y="191640"/>
                  </a:lnTo>
                  <a:lnTo>
                    <a:pt x="2025916" y="191640"/>
                  </a:lnTo>
                  <a:lnTo>
                    <a:pt x="2058769" y="213542"/>
                  </a:lnTo>
                  <a:lnTo>
                    <a:pt x="2179229" y="219018"/>
                  </a:lnTo>
                  <a:lnTo>
                    <a:pt x="2179229" y="229969"/>
                  </a:lnTo>
                  <a:lnTo>
                    <a:pt x="2250409" y="235444"/>
                  </a:lnTo>
                  <a:lnTo>
                    <a:pt x="2255885" y="246395"/>
                  </a:lnTo>
                  <a:lnTo>
                    <a:pt x="2529657" y="251870"/>
                  </a:lnTo>
                  <a:lnTo>
                    <a:pt x="2529657" y="262821"/>
                  </a:lnTo>
                  <a:lnTo>
                    <a:pt x="2644642" y="268297"/>
                  </a:lnTo>
                  <a:lnTo>
                    <a:pt x="2650117" y="279248"/>
                  </a:lnTo>
                  <a:lnTo>
                    <a:pt x="2715823" y="284723"/>
                  </a:lnTo>
                  <a:lnTo>
                    <a:pt x="2715823" y="295674"/>
                  </a:lnTo>
                  <a:lnTo>
                    <a:pt x="2841758" y="301149"/>
                  </a:lnTo>
                  <a:lnTo>
                    <a:pt x="2841758" y="312100"/>
                  </a:lnTo>
                  <a:lnTo>
                    <a:pt x="2951267" y="312100"/>
                  </a:lnTo>
                  <a:lnTo>
                    <a:pt x="2951267" y="328527"/>
                  </a:lnTo>
                  <a:lnTo>
                    <a:pt x="3016972" y="334002"/>
                  </a:lnTo>
                  <a:lnTo>
                    <a:pt x="3022448" y="355904"/>
                  </a:lnTo>
                  <a:lnTo>
                    <a:pt x="3175760" y="366855"/>
                  </a:lnTo>
                  <a:lnTo>
                    <a:pt x="3181236" y="377806"/>
                  </a:lnTo>
                  <a:lnTo>
                    <a:pt x="3312646" y="388757"/>
                  </a:lnTo>
                  <a:lnTo>
                    <a:pt x="3312646" y="399707"/>
                  </a:lnTo>
                  <a:lnTo>
                    <a:pt x="3389303" y="405183"/>
                  </a:lnTo>
                </a:path>
              </a:pathLst>
            </a:custGeom>
            <a:noFill/>
            <a:ln w="28575">
              <a:solidFill>
                <a:schemeClr val="accent6"/>
              </a:solidFill>
              <a:prstDash val="solid"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FA834686-4141-0835-E25D-E0EF1A4E049D}"/>
              </a:ext>
            </a:extLst>
          </p:cNvPr>
          <p:cNvSpPr txBox="1"/>
          <p:nvPr/>
        </p:nvSpPr>
        <p:spPr bwMode="auto">
          <a:xfrm>
            <a:off x="7414061" y="5466894"/>
            <a:ext cx="782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1718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837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529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6A14A75-438E-6893-FAF3-A8B34B4BE109}"/>
              </a:ext>
            </a:extLst>
          </p:cNvPr>
          <p:cNvSpPr txBox="1"/>
          <p:nvPr/>
        </p:nvSpPr>
        <p:spPr bwMode="auto">
          <a:xfrm>
            <a:off x="8464842" y="5466894"/>
            <a:ext cx="782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1256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614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285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F0BA4E5-F599-72AD-B0C9-8779174C2071}"/>
              </a:ext>
            </a:extLst>
          </p:cNvPr>
          <p:cNvSpPr txBox="1"/>
          <p:nvPr/>
        </p:nvSpPr>
        <p:spPr bwMode="auto">
          <a:xfrm>
            <a:off x="9521212" y="5466894"/>
            <a:ext cx="782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737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400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134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DA8C59D-0EFD-6E96-8DC8-6FF75A860EC6}"/>
              </a:ext>
            </a:extLst>
          </p:cNvPr>
          <p:cNvSpPr txBox="1"/>
          <p:nvPr/>
        </p:nvSpPr>
        <p:spPr bwMode="auto">
          <a:xfrm>
            <a:off x="10610513" y="5466894"/>
            <a:ext cx="782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385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209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31CAF91-217F-C595-00C6-9AA442A1F36F}"/>
              </a:ext>
            </a:extLst>
          </p:cNvPr>
          <p:cNvSpPr txBox="1"/>
          <p:nvPr/>
        </p:nvSpPr>
        <p:spPr>
          <a:xfrm>
            <a:off x="7793856" y="1830154"/>
            <a:ext cx="3738717" cy="406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Bilirubin</a:t>
            </a: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8B63DA0-3298-7F7A-DDD7-B330F1DDB4DE}"/>
              </a:ext>
            </a:extLst>
          </p:cNvPr>
          <p:cNvSpPr txBox="1"/>
          <p:nvPr/>
        </p:nvSpPr>
        <p:spPr>
          <a:xfrm>
            <a:off x="1407347" y="1830154"/>
            <a:ext cx="3716039" cy="406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ALP</a:t>
            </a: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818A90-AB34-5A9B-215F-034E5FF45B6E}"/>
              </a:ext>
            </a:extLst>
          </p:cNvPr>
          <p:cNvSpPr txBox="1"/>
          <p:nvPr/>
        </p:nvSpPr>
        <p:spPr>
          <a:xfrm>
            <a:off x="1207752" y="5508969"/>
            <a:ext cx="328616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773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750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482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C54EA8-9526-2EE3-44F8-FB4F1D6D033C}"/>
              </a:ext>
            </a:extLst>
          </p:cNvPr>
          <p:cNvSpPr txBox="1"/>
          <p:nvPr/>
        </p:nvSpPr>
        <p:spPr>
          <a:xfrm>
            <a:off x="2305087" y="5508969"/>
            <a:ext cx="338234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555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559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354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5BC783-0119-E890-3E28-8C37349C1AAB}"/>
              </a:ext>
            </a:extLst>
          </p:cNvPr>
          <p:cNvSpPr txBox="1"/>
          <p:nvPr/>
        </p:nvSpPr>
        <p:spPr>
          <a:xfrm>
            <a:off x="3416187" y="5508969"/>
            <a:ext cx="330219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340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335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218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F399651-9C91-3FE0-07FE-DFCAB5032A55}"/>
              </a:ext>
            </a:extLst>
          </p:cNvPr>
          <p:cNvSpPr txBox="1"/>
          <p:nvPr/>
        </p:nvSpPr>
        <p:spPr>
          <a:xfrm>
            <a:off x="4544529" y="5508969"/>
            <a:ext cx="272510" cy="6463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171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177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124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1CB5F05-BB99-A5E4-80B3-753F94F405C3}"/>
              </a:ext>
            </a:extLst>
          </p:cNvPr>
          <p:cNvSpPr/>
          <p:nvPr/>
        </p:nvSpPr>
        <p:spPr>
          <a:xfrm>
            <a:off x="1404039" y="2100072"/>
            <a:ext cx="3692438" cy="627824"/>
          </a:xfrm>
          <a:custGeom>
            <a:avLst/>
            <a:gdLst>
              <a:gd name="csX0" fmla="*/ 4081881 w 4081881"/>
              <a:gd name="csY0" fmla="*/ 1181405 h 1181405"/>
              <a:gd name="csX1" fmla="*/ 4081881 w 4081881"/>
              <a:gd name="csY1" fmla="*/ 1126541 h 1181405"/>
              <a:gd name="csX2" fmla="*/ 3961181 w 4081881"/>
              <a:gd name="csY2" fmla="*/ 1126541 h 1181405"/>
              <a:gd name="csX3" fmla="*/ 3961181 w 4081881"/>
              <a:gd name="csY3" fmla="*/ 1093623 h 1181405"/>
              <a:gd name="csX4" fmla="*/ 3829507 w 4081881"/>
              <a:gd name="csY4" fmla="*/ 1093623 h 1181405"/>
              <a:gd name="csX5" fmla="*/ 3829507 w 4081881"/>
              <a:gd name="csY5" fmla="*/ 1068019 h 1181405"/>
              <a:gd name="csX6" fmla="*/ 3686861 w 4081881"/>
              <a:gd name="csY6" fmla="*/ 1068019 h 1181405"/>
              <a:gd name="csX7" fmla="*/ 3686861 w 4081881"/>
              <a:gd name="csY7" fmla="*/ 1020471 h 1181405"/>
              <a:gd name="csX8" fmla="*/ 3562502 w 4081881"/>
              <a:gd name="csY8" fmla="*/ 1020471 h 1181405"/>
              <a:gd name="csX9" fmla="*/ 3562502 w 4081881"/>
              <a:gd name="csY9" fmla="*/ 943661 h 1181405"/>
              <a:gd name="csX10" fmla="*/ 3474720 w 4081881"/>
              <a:gd name="csY10" fmla="*/ 943661 h 1181405"/>
              <a:gd name="csX11" fmla="*/ 3474720 w 4081881"/>
              <a:gd name="csY11" fmla="*/ 921715 h 1181405"/>
              <a:gd name="csX12" fmla="*/ 3386937 w 4081881"/>
              <a:gd name="csY12" fmla="*/ 921715 h 1181405"/>
              <a:gd name="csX13" fmla="*/ 3386937 w 4081881"/>
              <a:gd name="csY13" fmla="*/ 885139 h 1181405"/>
              <a:gd name="csX14" fmla="*/ 3335731 w 4081881"/>
              <a:gd name="csY14" fmla="*/ 885139 h 1181405"/>
              <a:gd name="csX15" fmla="*/ 3335731 w 4081881"/>
              <a:gd name="csY15" fmla="*/ 841248 h 1181405"/>
              <a:gd name="csX16" fmla="*/ 3288182 w 4081881"/>
              <a:gd name="csY16" fmla="*/ 841248 h 1181405"/>
              <a:gd name="csX17" fmla="*/ 3288182 w 4081881"/>
              <a:gd name="csY17" fmla="*/ 815645 h 1181405"/>
              <a:gd name="csX18" fmla="*/ 3255264 w 4081881"/>
              <a:gd name="csY18" fmla="*/ 815645 h 1181405"/>
              <a:gd name="csX19" fmla="*/ 3255264 w 4081881"/>
              <a:gd name="csY19" fmla="*/ 793699 h 1181405"/>
              <a:gd name="csX20" fmla="*/ 3076041 w 4081881"/>
              <a:gd name="csY20" fmla="*/ 793699 h 1181405"/>
              <a:gd name="csX21" fmla="*/ 3076041 w 4081881"/>
              <a:gd name="csY21" fmla="*/ 775411 h 1181405"/>
              <a:gd name="csX22" fmla="*/ 2926080 w 4081881"/>
              <a:gd name="csY22" fmla="*/ 775411 h 1181405"/>
              <a:gd name="csX23" fmla="*/ 2926080 w 4081881"/>
              <a:gd name="csY23" fmla="*/ 753466 h 1181405"/>
              <a:gd name="csX24" fmla="*/ 2798064 w 4081881"/>
              <a:gd name="csY24" fmla="*/ 753466 h 1181405"/>
              <a:gd name="csX25" fmla="*/ 2798064 w 4081881"/>
              <a:gd name="csY25" fmla="*/ 735178 h 1181405"/>
              <a:gd name="csX26" fmla="*/ 2691993 w 4081881"/>
              <a:gd name="csY26" fmla="*/ 735178 h 1181405"/>
              <a:gd name="csX27" fmla="*/ 2691993 w 4081881"/>
              <a:gd name="csY27" fmla="*/ 709575 h 1181405"/>
              <a:gd name="csX28" fmla="*/ 2607869 w 4081881"/>
              <a:gd name="csY28" fmla="*/ 709575 h 1181405"/>
              <a:gd name="csX29" fmla="*/ 2607869 w 4081881"/>
              <a:gd name="csY29" fmla="*/ 651053 h 1181405"/>
              <a:gd name="csX30" fmla="*/ 2574950 w 4081881"/>
              <a:gd name="csY30" fmla="*/ 651053 h 1181405"/>
              <a:gd name="csX31" fmla="*/ 2574950 w 4081881"/>
              <a:gd name="csY31" fmla="*/ 625450 h 1181405"/>
              <a:gd name="csX32" fmla="*/ 2465222 w 4081881"/>
              <a:gd name="csY32" fmla="*/ 625450 h 1181405"/>
              <a:gd name="csX33" fmla="*/ 2465222 w 4081881"/>
              <a:gd name="csY33" fmla="*/ 610819 h 1181405"/>
              <a:gd name="csX34" fmla="*/ 2421331 w 4081881"/>
              <a:gd name="csY34" fmla="*/ 610819 h 1181405"/>
              <a:gd name="csX35" fmla="*/ 2421331 w 4081881"/>
              <a:gd name="csY35" fmla="*/ 574243 h 1181405"/>
              <a:gd name="csX36" fmla="*/ 2304288 w 4081881"/>
              <a:gd name="csY36" fmla="*/ 574243 h 1181405"/>
              <a:gd name="csX37" fmla="*/ 2304288 w 4081881"/>
              <a:gd name="csY37" fmla="*/ 526695 h 1181405"/>
              <a:gd name="csX38" fmla="*/ 2282342 w 4081881"/>
              <a:gd name="csY38" fmla="*/ 526695 h 1181405"/>
              <a:gd name="csX39" fmla="*/ 2282342 w 4081881"/>
              <a:gd name="csY39" fmla="*/ 493776 h 1181405"/>
              <a:gd name="csX40" fmla="*/ 2238451 w 4081881"/>
              <a:gd name="csY40" fmla="*/ 493776 h 1181405"/>
              <a:gd name="csX41" fmla="*/ 2238451 w 4081881"/>
              <a:gd name="csY41" fmla="*/ 453543 h 1181405"/>
              <a:gd name="csX42" fmla="*/ 2132381 w 4081881"/>
              <a:gd name="csY42" fmla="*/ 453543 h 1181405"/>
              <a:gd name="csX43" fmla="*/ 2132381 w 4081881"/>
              <a:gd name="csY43" fmla="*/ 427939 h 1181405"/>
              <a:gd name="csX44" fmla="*/ 2106777 w 4081881"/>
              <a:gd name="csY44" fmla="*/ 427939 h 1181405"/>
              <a:gd name="csX45" fmla="*/ 2106777 w 4081881"/>
              <a:gd name="csY45" fmla="*/ 391363 h 1181405"/>
              <a:gd name="csX46" fmla="*/ 2048256 w 4081881"/>
              <a:gd name="csY46" fmla="*/ 391363 h 1181405"/>
              <a:gd name="csX47" fmla="*/ 2048256 w 4081881"/>
              <a:gd name="csY47" fmla="*/ 376733 h 1181405"/>
              <a:gd name="csX48" fmla="*/ 1953158 w 4081881"/>
              <a:gd name="csY48" fmla="*/ 376733 h 1181405"/>
              <a:gd name="csX49" fmla="*/ 1953158 w 4081881"/>
              <a:gd name="csY49" fmla="*/ 369418 h 1181405"/>
              <a:gd name="csX50" fmla="*/ 1872691 w 4081881"/>
              <a:gd name="csY50" fmla="*/ 369418 h 1181405"/>
              <a:gd name="csX51" fmla="*/ 1872691 w 4081881"/>
              <a:gd name="csY51" fmla="*/ 332842 h 1181405"/>
              <a:gd name="csX52" fmla="*/ 1708099 w 4081881"/>
              <a:gd name="csY52" fmla="*/ 332842 h 1181405"/>
              <a:gd name="csX53" fmla="*/ 1708099 w 4081881"/>
              <a:gd name="csY53" fmla="*/ 303581 h 1181405"/>
              <a:gd name="csX54" fmla="*/ 1576425 w 4081881"/>
              <a:gd name="csY54" fmla="*/ 303581 h 1181405"/>
              <a:gd name="csX55" fmla="*/ 1576425 w 4081881"/>
              <a:gd name="csY55" fmla="*/ 281635 h 1181405"/>
              <a:gd name="csX56" fmla="*/ 1397203 w 4081881"/>
              <a:gd name="csY56" fmla="*/ 281635 h 1181405"/>
              <a:gd name="csX57" fmla="*/ 1397203 w 4081881"/>
              <a:gd name="csY57" fmla="*/ 263347 h 1181405"/>
              <a:gd name="csX58" fmla="*/ 1320393 w 4081881"/>
              <a:gd name="csY58" fmla="*/ 263347 h 1181405"/>
              <a:gd name="csX59" fmla="*/ 1320393 w 4081881"/>
              <a:gd name="csY59" fmla="*/ 237744 h 1181405"/>
              <a:gd name="csX60" fmla="*/ 1228953 w 4081881"/>
              <a:gd name="csY60" fmla="*/ 237744 h 1181405"/>
              <a:gd name="csX61" fmla="*/ 1228953 w 4081881"/>
              <a:gd name="csY61" fmla="*/ 201168 h 1181405"/>
              <a:gd name="csX62" fmla="*/ 1155801 w 4081881"/>
              <a:gd name="csY62" fmla="*/ 201168 h 1181405"/>
              <a:gd name="csX63" fmla="*/ 1155801 w 4081881"/>
              <a:gd name="csY63" fmla="*/ 186538 h 1181405"/>
              <a:gd name="csX64" fmla="*/ 1046073 w 4081881"/>
              <a:gd name="csY64" fmla="*/ 186538 h 1181405"/>
              <a:gd name="csX65" fmla="*/ 1046073 w 4081881"/>
              <a:gd name="csY65" fmla="*/ 164592 h 1181405"/>
              <a:gd name="csX66" fmla="*/ 863193 w 4081881"/>
              <a:gd name="csY66" fmla="*/ 164592 h 1181405"/>
              <a:gd name="csX67" fmla="*/ 863193 w 4081881"/>
              <a:gd name="csY67" fmla="*/ 146304 h 1181405"/>
              <a:gd name="csX68" fmla="*/ 808329 w 4081881"/>
              <a:gd name="csY68" fmla="*/ 146304 h 1181405"/>
              <a:gd name="csX69" fmla="*/ 808329 w 4081881"/>
              <a:gd name="csY69" fmla="*/ 128016 h 1181405"/>
              <a:gd name="csX70" fmla="*/ 742493 w 4081881"/>
              <a:gd name="csY70" fmla="*/ 128016 h 1181405"/>
              <a:gd name="csX71" fmla="*/ 742493 w 4081881"/>
              <a:gd name="csY71" fmla="*/ 109728 h 1181405"/>
              <a:gd name="csX72" fmla="*/ 705917 w 4081881"/>
              <a:gd name="csY72" fmla="*/ 109728 h 1181405"/>
              <a:gd name="csX73" fmla="*/ 705917 w 4081881"/>
              <a:gd name="csY73" fmla="*/ 84125 h 1181405"/>
              <a:gd name="csX74" fmla="*/ 647395 w 4081881"/>
              <a:gd name="csY74" fmla="*/ 84125 h 1181405"/>
              <a:gd name="csX75" fmla="*/ 647395 w 4081881"/>
              <a:gd name="csY75" fmla="*/ 65837 h 1181405"/>
              <a:gd name="csX76" fmla="*/ 548640 w 4081881"/>
              <a:gd name="csY76" fmla="*/ 65837 h 1181405"/>
              <a:gd name="csX77" fmla="*/ 548640 w 4081881"/>
              <a:gd name="csY77" fmla="*/ 43891 h 1181405"/>
              <a:gd name="csX78" fmla="*/ 424281 w 4081881"/>
              <a:gd name="csY78" fmla="*/ 43891 h 1181405"/>
              <a:gd name="csX79" fmla="*/ 424281 w 4081881"/>
              <a:gd name="csY79" fmla="*/ 25603 h 1181405"/>
              <a:gd name="csX80" fmla="*/ 248717 w 4081881"/>
              <a:gd name="csY80" fmla="*/ 25603 h 1181405"/>
              <a:gd name="csX81" fmla="*/ 245059 w 4081881"/>
              <a:gd name="csY81" fmla="*/ 21945 h 1181405"/>
              <a:gd name="csX82" fmla="*/ 171907 w 4081881"/>
              <a:gd name="csY82" fmla="*/ 21945 h 1181405"/>
              <a:gd name="csX83" fmla="*/ 171907 w 4081881"/>
              <a:gd name="csY83" fmla="*/ 0 h 1181405"/>
              <a:gd name="csX84" fmla="*/ 0 w 4081881"/>
              <a:gd name="csY84" fmla="*/ 0 h 11814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4081881" h="1181405">
                <a:moveTo>
                  <a:pt x="4081881" y="1181405"/>
                </a:moveTo>
                <a:lnTo>
                  <a:pt x="4081881" y="1126541"/>
                </a:lnTo>
                <a:lnTo>
                  <a:pt x="3961181" y="1126541"/>
                </a:lnTo>
                <a:lnTo>
                  <a:pt x="3961181" y="1093623"/>
                </a:lnTo>
                <a:lnTo>
                  <a:pt x="3829507" y="1093623"/>
                </a:lnTo>
                <a:lnTo>
                  <a:pt x="3829507" y="1068019"/>
                </a:lnTo>
                <a:lnTo>
                  <a:pt x="3686861" y="1068019"/>
                </a:lnTo>
                <a:lnTo>
                  <a:pt x="3686861" y="1020471"/>
                </a:lnTo>
                <a:lnTo>
                  <a:pt x="3562502" y="1020471"/>
                </a:lnTo>
                <a:lnTo>
                  <a:pt x="3562502" y="943661"/>
                </a:lnTo>
                <a:lnTo>
                  <a:pt x="3474720" y="943661"/>
                </a:lnTo>
                <a:lnTo>
                  <a:pt x="3474720" y="921715"/>
                </a:lnTo>
                <a:lnTo>
                  <a:pt x="3386937" y="921715"/>
                </a:lnTo>
                <a:lnTo>
                  <a:pt x="3386937" y="885139"/>
                </a:lnTo>
                <a:lnTo>
                  <a:pt x="3335731" y="885139"/>
                </a:lnTo>
                <a:lnTo>
                  <a:pt x="3335731" y="841248"/>
                </a:lnTo>
                <a:lnTo>
                  <a:pt x="3288182" y="841248"/>
                </a:lnTo>
                <a:lnTo>
                  <a:pt x="3288182" y="815645"/>
                </a:lnTo>
                <a:lnTo>
                  <a:pt x="3255264" y="815645"/>
                </a:lnTo>
                <a:lnTo>
                  <a:pt x="3255264" y="793699"/>
                </a:lnTo>
                <a:lnTo>
                  <a:pt x="3076041" y="793699"/>
                </a:lnTo>
                <a:lnTo>
                  <a:pt x="3076041" y="775411"/>
                </a:lnTo>
                <a:lnTo>
                  <a:pt x="2926080" y="775411"/>
                </a:lnTo>
                <a:lnTo>
                  <a:pt x="2926080" y="753466"/>
                </a:lnTo>
                <a:lnTo>
                  <a:pt x="2798064" y="753466"/>
                </a:lnTo>
                <a:lnTo>
                  <a:pt x="2798064" y="735178"/>
                </a:lnTo>
                <a:lnTo>
                  <a:pt x="2691993" y="735178"/>
                </a:lnTo>
                <a:lnTo>
                  <a:pt x="2691993" y="709575"/>
                </a:lnTo>
                <a:lnTo>
                  <a:pt x="2607869" y="709575"/>
                </a:lnTo>
                <a:lnTo>
                  <a:pt x="2607869" y="651053"/>
                </a:lnTo>
                <a:lnTo>
                  <a:pt x="2574950" y="651053"/>
                </a:lnTo>
                <a:lnTo>
                  <a:pt x="2574950" y="625450"/>
                </a:lnTo>
                <a:lnTo>
                  <a:pt x="2465222" y="625450"/>
                </a:lnTo>
                <a:lnTo>
                  <a:pt x="2465222" y="610819"/>
                </a:lnTo>
                <a:lnTo>
                  <a:pt x="2421331" y="610819"/>
                </a:lnTo>
                <a:lnTo>
                  <a:pt x="2421331" y="574243"/>
                </a:lnTo>
                <a:lnTo>
                  <a:pt x="2304288" y="574243"/>
                </a:lnTo>
                <a:lnTo>
                  <a:pt x="2304288" y="526695"/>
                </a:lnTo>
                <a:lnTo>
                  <a:pt x="2282342" y="526695"/>
                </a:lnTo>
                <a:lnTo>
                  <a:pt x="2282342" y="493776"/>
                </a:lnTo>
                <a:lnTo>
                  <a:pt x="2238451" y="493776"/>
                </a:lnTo>
                <a:lnTo>
                  <a:pt x="2238451" y="453543"/>
                </a:lnTo>
                <a:lnTo>
                  <a:pt x="2132381" y="453543"/>
                </a:lnTo>
                <a:lnTo>
                  <a:pt x="2132381" y="427939"/>
                </a:lnTo>
                <a:lnTo>
                  <a:pt x="2106777" y="427939"/>
                </a:lnTo>
                <a:lnTo>
                  <a:pt x="2106777" y="391363"/>
                </a:lnTo>
                <a:lnTo>
                  <a:pt x="2048256" y="391363"/>
                </a:lnTo>
                <a:lnTo>
                  <a:pt x="2048256" y="376733"/>
                </a:lnTo>
                <a:lnTo>
                  <a:pt x="1953158" y="376733"/>
                </a:lnTo>
                <a:lnTo>
                  <a:pt x="1953158" y="369418"/>
                </a:lnTo>
                <a:lnTo>
                  <a:pt x="1872691" y="369418"/>
                </a:lnTo>
                <a:lnTo>
                  <a:pt x="1872691" y="332842"/>
                </a:lnTo>
                <a:lnTo>
                  <a:pt x="1708099" y="332842"/>
                </a:lnTo>
                <a:lnTo>
                  <a:pt x="1708099" y="303581"/>
                </a:lnTo>
                <a:lnTo>
                  <a:pt x="1576425" y="303581"/>
                </a:lnTo>
                <a:lnTo>
                  <a:pt x="1576425" y="281635"/>
                </a:lnTo>
                <a:lnTo>
                  <a:pt x="1397203" y="281635"/>
                </a:lnTo>
                <a:lnTo>
                  <a:pt x="1397203" y="263347"/>
                </a:lnTo>
                <a:lnTo>
                  <a:pt x="1320393" y="263347"/>
                </a:lnTo>
                <a:lnTo>
                  <a:pt x="1320393" y="237744"/>
                </a:lnTo>
                <a:lnTo>
                  <a:pt x="1228953" y="237744"/>
                </a:lnTo>
                <a:lnTo>
                  <a:pt x="1228953" y="201168"/>
                </a:lnTo>
                <a:lnTo>
                  <a:pt x="1155801" y="201168"/>
                </a:lnTo>
                <a:lnTo>
                  <a:pt x="1155801" y="186538"/>
                </a:lnTo>
                <a:lnTo>
                  <a:pt x="1046073" y="186538"/>
                </a:lnTo>
                <a:lnTo>
                  <a:pt x="1046073" y="164592"/>
                </a:lnTo>
                <a:lnTo>
                  <a:pt x="863193" y="164592"/>
                </a:lnTo>
                <a:lnTo>
                  <a:pt x="863193" y="146304"/>
                </a:lnTo>
                <a:lnTo>
                  <a:pt x="808329" y="146304"/>
                </a:lnTo>
                <a:lnTo>
                  <a:pt x="808329" y="128016"/>
                </a:lnTo>
                <a:lnTo>
                  <a:pt x="742493" y="128016"/>
                </a:lnTo>
                <a:lnTo>
                  <a:pt x="742493" y="109728"/>
                </a:lnTo>
                <a:lnTo>
                  <a:pt x="705917" y="109728"/>
                </a:lnTo>
                <a:lnTo>
                  <a:pt x="705917" y="84125"/>
                </a:lnTo>
                <a:lnTo>
                  <a:pt x="647395" y="84125"/>
                </a:lnTo>
                <a:lnTo>
                  <a:pt x="647395" y="65837"/>
                </a:lnTo>
                <a:lnTo>
                  <a:pt x="548640" y="65837"/>
                </a:lnTo>
                <a:lnTo>
                  <a:pt x="548640" y="43891"/>
                </a:lnTo>
                <a:lnTo>
                  <a:pt x="424281" y="43891"/>
                </a:lnTo>
                <a:lnTo>
                  <a:pt x="424281" y="25603"/>
                </a:lnTo>
                <a:lnTo>
                  <a:pt x="248717" y="25603"/>
                </a:lnTo>
                <a:lnTo>
                  <a:pt x="245059" y="21945"/>
                </a:lnTo>
                <a:lnTo>
                  <a:pt x="171907" y="21945"/>
                </a:lnTo>
                <a:lnTo>
                  <a:pt x="171907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4731A5D-8CCB-1EEA-E6E7-F67365BA8ADD}"/>
              </a:ext>
            </a:extLst>
          </p:cNvPr>
          <p:cNvSpPr/>
          <p:nvPr/>
        </p:nvSpPr>
        <p:spPr>
          <a:xfrm>
            <a:off x="1404039" y="2096184"/>
            <a:ext cx="3705673" cy="723066"/>
          </a:xfrm>
          <a:custGeom>
            <a:avLst/>
            <a:gdLst>
              <a:gd name="csX0" fmla="*/ 4096512 w 4096512"/>
              <a:gd name="csY0" fmla="*/ 1360627 h 1360627"/>
              <a:gd name="csX1" fmla="*/ 4096512 w 4096512"/>
              <a:gd name="csY1" fmla="*/ 1305763 h 1360627"/>
              <a:gd name="csX2" fmla="*/ 4016045 w 4096512"/>
              <a:gd name="csY2" fmla="*/ 1305763 h 1360627"/>
              <a:gd name="csX3" fmla="*/ 4016045 w 4096512"/>
              <a:gd name="csY3" fmla="*/ 1269187 h 1360627"/>
              <a:gd name="csX4" fmla="*/ 3961181 w 4096512"/>
              <a:gd name="csY4" fmla="*/ 1269187 h 1360627"/>
              <a:gd name="csX5" fmla="*/ 3961181 w 4096512"/>
              <a:gd name="csY5" fmla="*/ 1236269 h 1360627"/>
              <a:gd name="csX6" fmla="*/ 3781958 w 4096512"/>
              <a:gd name="csY6" fmla="*/ 1236269 h 1360627"/>
              <a:gd name="csX7" fmla="*/ 3781958 w 4096512"/>
              <a:gd name="csY7" fmla="*/ 1196035 h 1360627"/>
              <a:gd name="csX8" fmla="*/ 3752697 w 4096512"/>
              <a:gd name="csY8" fmla="*/ 1196035 h 1360627"/>
              <a:gd name="csX9" fmla="*/ 3752697 w 4096512"/>
              <a:gd name="csY9" fmla="*/ 1159459 h 1360627"/>
              <a:gd name="csX10" fmla="*/ 3551529 w 4096512"/>
              <a:gd name="csY10" fmla="*/ 1159459 h 1360627"/>
              <a:gd name="csX11" fmla="*/ 3551529 w 4096512"/>
              <a:gd name="csY11" fmla="*/ 1133856 h 1360627"/>
              <a:gd name="csX12" fmla="*/ 3518611 w 4096512"/>
              <a:gd name="csY12" fmla="*/ 1133856 h 1360627"/>
              <a:gd name="csX13" fmla="*/ 3518611 w 4096512"/>
              <a:gd name="csY13" fmla="*/ 1093622 h 1360627"/>
              <a:gd name="csX14" fmla="*/ 3416198 w 4096512"/>
              <a:gd name="csY14" fmla="*/ 1093622 h 1360627"/>
              <a:gd name="csX15" fmla="*/ 3416198 w 4096512"/>
              <a:gd name="csY15" fmla="*/ 1068019 h 1360627"/>
              <a:gd name="csX16" fmla="*/ 3364992 w 4096512"/>
              <a:gd name="csY16" fmla="*/ 1068019 h 1360627"/>
              <a:gd name="csX17" fmla="*/ 3364992 w 4096512"/>
              <a:gd name="csY17" fmla="*/ 1038758 h 1360627"/>
              <a:gd name="csX18" fmla="*/ 3328416 w 4096512"/>
              <a:gd name="csY18" fmla="*/ 1038758 h 1360627"/>
              <a:gd name="csX19" fmla="*/ 3328416 w 4096512"/>
              <a:gd name="csY19" fmla="*/ 998525 h 1360627"/>
              <a:gd name="csX20" fmla="*/ 3269894 w 4096512"/>
              <a:gd name="csY20" fmla="*/ 998525 h 1360627"/>
              <a:gd name="csX21" fmla="*/ 3269894 w 4096512"/>
              <a:gd name="csY21" fmla="*/ 972922 h 1360627"/>
              <a:gd name="csX22" fmla="*/ 3130905 w 4096512"/>
              <a:gd name="csY22" fmla="*/ 972922 h 1360627"/>
              <a:gd name="csX23" fmla="*/ 3130905 w 4096512"/>
              <a:gd name="csY23" fmla="*/ 954634 h 1360627"/>
              <a:gd name="csX24" fmla="*/ 3083357 w 4096512"/>
              <a:gd name="csY24" fmla="*/ 954634 h 1360627"/>
              <a:gd name="csX25" fmla="*/ 3083357 w 4096512"/>
              <a:gd name="csY25" fmla="*/ 918058 h 1360627"/>
              <a:gd name="csX26" fmla="*/ 2988259 w 4096512"/>
              <a:gd name="csY26" fmla="*/ 918058 h 1360627"/>
              <a:gd name="csX27" fmla="*/ 2988259 w 4096512"/>
              <a:gd name="csY27" fmla="*/ 899770 h 1360627"/>
              <a:gd name="csX28" fmla="*/ 2918765 w 4096512"/>
              <a:gd name="csY28" fmla="*/ 899770 h 1360627"/>
              <a:gd name="csX29" fmla="*/ 2918765 w 4096512"/>
              <a:gd name="csY29" fmla="*/ 870509 h 1360627"/>
              <a:gd name="csX30" fmla="*/ 2856585 w 4096512"/>
              <a:gd name="csY30" fmla="*/ 870509 h 1360627"/>
              <a:gd name="csX31" fmla="*/ 2856585 w 4096512"/>
              <a:gd name="csY31" fmla="*/ 844906 h 1360627"/>
              <a:gd name="csX32" fmla="*/ 2823667 w 4096512"/>
              <a:gd name="csY32" fmla="*/ 844906 h 1360627"/>
              <a:gd name="csX33" fmla="*/ 2823667 w 4096512"/>
              <a:gd name="csY33" fmla="*/ 819302 h 1360627"/>
              <a:gd name="csX34" fmla="*/ 2783433 w 4096512"/>
              <a:gd name="csY34" fmla="*/ 819302 h 1360627"/>
              <a:gd name="csX35" fmla="*/ 2783433 w 4096512"/>
              <a:gd name="csY35" fmla="*/ 797357 h 1360627"/>
              <a:gd name="csX36" fmla="*/ 2702966 w 4096512"/>
              <a:gd name="csY36" fmla="*/ 797357 h 1360627"/>
              <a:gd name="csX37" fmla="*/ 2702966 w 4096512"/>
              <a:gd name="csY37" fmla="*/ 775411 h 1360627"/>
              <a:gd name="csX38" fmla="*/ 2677363 w 4096512"/>
              <a:gd name="csY38" fmla="*/ 775411 h 1360627"/>
              <a:gd name="csX39" fmla="*/ 2677363 w 4096512"/>
              <a:gd name="csY39" fmla="*/ 749808 h 1360627"/>
              <a:gd name="csX40" fmla="*/ 2553005 w 4096512"/>
              <a:gd name="csY40" fmla="*/ 749808 h 1360627"/>
              <a:gd name="csX41" fmla="*/ 2553005 w 4096512"/>
              <a:gd name="csY41" fmla="*/ 731520 h 1360627"/>
              <a:gd name="csX42" fmla="*/ 2509113 w 4096512"/>
              <a:gd name="csY42" fmla="*/ 731520 h 1360627"/>
              <a:gd name="csX43" fmla="*/ 2509113 w 4096512"/>
              <a:gd name="csY43" fmla="*/ 709574 h 1360627"/>
              <a:gd name="csX44" fmla="*/ 2465222 w 4096512"/>
              <a:gd name="csY44" fmla="*/ 709574 h 1360627"/>
              <a:gd name="csX45" fmla="*/ 2465222 w 4096512"/>
              <a:gd name="csY45" fmla="*/ 687629 h 1360627"/>
              <a:gd name="csX46" fmla="*/ 2417673 w 4096512"/>
              <a:gd name="csY46" fmla="*/ 687629 h 1360627"/>
              <a:gd name="csX47" fmla="*/ 2417673 w 4096512"/>
              <a:gd name="csY47" fmla="*/ 662026 h 1360627"/>
              <a:gd name="csX48" fmla="*/ 2355494 w 4096512"/>
              <a:gd name="csY48" fmla="*/ 662026 h 1360627"/>
              <a:gd name="csX49" fmla="*/ 2355494 w 4096512"/>
              <a:gd name="csY49" fmla="*/ 662026 h 1360627"/>
              <a:gd name="csX50" fmla="*/ 2355494 w 4096512"/>
              <a:gd name="csY50" fmla="*/ 643738 h 1360627"/>
              <a:gd name="csX51" fmla="*/ 2286000 w 4096512"/>
              <a:gd name="csY51" fmla="*/ 643738 h 1360627"/>
              <a:gd name="csX52" fmla="*/ 2286000 w 4096512"/>
              <a:gd name="csY52" fmla="*/ 621792 h 1360627"/>
              <a:gd name="csX53" fmla="*/ 2238451 w 4096512"/>
              <a:gd name="csY53" fmla="*/ 621792 h 1360627"/>
              <a:gd name="csX54" fmla="*/ 2238451 w 4096512"/>
              <a:gd name="csY54" fmla="*/ 596189 h 1360627"/>
              <a:gd name="csX55" fmla="*/ 2176272 w 4096512"/>
              <a:gd name="csY55" fmla="*/ 596189 h 1360627"/>
              <a:gd name="csX56" fmla="*/ 2176272 w 4096512"/>
              <a:gd name="csY56" fmla="*/ 570586 h 1360627"/>
              <a:gd name="csX57" fmla="*/ 2092147 w 4096512"/>
              <a:gd name="csY57" fmla="*/ 570586 h 1360627"/>
              <a:gd name="csX58" fmla="*/ 2092147 w 4096512"/>
              <a:gd name="csY58" fmla="*/ 552298 h 1360627"/>
              <a:gd name="csX59" fmla="*/ 2048256 w 4096512"/>
              <a:gd name="csY59" fmla="*/ 552298 h 1360627"/>
              <a:gd name="csX60" fmla="*/ 2048256 w 4096512"/>
              <a:gd name="csY60" fmla="*/ 523037 h 1360627"/>
              <a:gd name="csX61" fmla="*/ 1993392 w 4096512"/>
              <a:gd name="csY61" fmla="*/ 523037 h 1360627"/>
              <a:gd name="csX62" fmla="*/ 1993392 w 4096512"/>
              <a:gd name="csY62" fmla="*/ 497434 h 1360627"/>
              <a:gd name="csX63" fmla="*/ 1964131 w 4096512"/>
              <a:gd name="csY63" fmla="*/ 497434 h 1360627"/>
              <a:gd name="csX64" fmla="*/ 1964131 w 4096512"/>
              <a:gd name="csY64" fmla="*/ 471830 h 1360627"/>
              <a:gd name="csX65" fmla="*/ 1945843 w 4096512"/>
              <a:gd name="csY65" fmla="*/ 471830 h 1360627"/>
              <a:gd name="csX66" fmla="*/ 1945843 w 4096512"/>
              <a:gd name="csY66" fmla="*/ 449885 h 1360627"/>
              <a:gd name="csX67" fmla="*/ 1810512 w 4096512"/>
              <a:gd name="csY67" fmla="*/ 449885 h 1360627"/>
              <a:gd name="csX68" fmla="*/ 1810512 w 4096512"/>
              <a:gd name="csY68" fmla="*/ 405994 h 1360627"/>
              <a:gd name="csX69" fmla="*/ 1777593 w 4096512"/>
              <a:gd name="csY69" fmla="*/ 405994 h 1360627"/>
              <a:gd name="csX70" fmla="*/ 1777593 w 4096512"/>
              <a:gd name="csY70" fmla="*/ 380390 h 1360627"/>
              <a:gd name="csX71" fmla="*/ 1627632 w 4096512"/>
              <a:gd name="csY71" fmla="*/ 380390 h 1360627"/>
              <a:gd name="csX72" fmla="*/ 1627632 w 4096512"/>
              <a:gd name="csY72" fmla="*/ 365760 h 1360627"/>
              <a:gd name="csX73" fmla="*/ 1591056 w 4096512"/>
              <a:gd name="csY73" fmla="*/ 365760 h 1360627"/>
              <a:gd name="csX74" fmla="*/ 1591056 w 4096512"/>
              <a:gd name="csY74" fmla="*/ 347472 h 1360627"/>
              <a:gd name="csX75" fmla="*/ 1561795 w 4096512"/>
              <a:gd name="csY75" fmla="*/ 347472 h 1360627"/>
              <a:gd name="csX76" fmla="*/ 1561795 w 4096512"/>
              <a:gd name="csY76" fmla="*/ 329184 h 1360627"/>
              <a:gd name="csX77" fmla="*/ 1484985 w 4096512"/>
              <a:gd name="csY77" fmla="*/ 329184 h 1360627"/>
              <a:gd name="csX78" fmla="*/ 1484985 w 4096512"/>
              <a:gd name="csY78" fmla="*/ 296266 h 1360627"/>
              <a:gd name="csX79" fmla="*/ 1459382 w 4096512"/>
              <a:gd name="csY79" fmla="*/ 296266 h 1360627"/>
              <a:gd name="csX80" fmla="*/ 1459382 w 4096512"/>
              <a:gd name="csY80" fmla="*/ 263347 h 1360627"/>
              <a:gd name="csX81" fmla="*/ 1441094 w 4096512"/>
              <a:gd name="csY81" fmla="*/ 263347 h 1360627"/>
              <a:gd name="csX82" fmla="*/ 1441094 w 4096512"/>
              <a:gd name="csY82" fmla="*/ 234086 h 1360627"/>
              <a:gd name="csX83" fmla="*/ 1356969 w 4096512"/>
              <a:gd name="csY83" fmla="*/ 234086 h 1360627"/>
              <a:gd name="csX84" fmla="*/ 1356969 w 4096512"/>
              <a:gd name="csY84" fmla="*/ 219456 h 1360627"/>
              <a:gd name="csX85" fmla="*/ 1335024 w 4096512"/>
              <a:gd name="csY85" fmla="*/ 219456 h 1360627"/>
              <a:gd name="csX86" fmla="*/ 1335024 w 4096512"/>
              <a:gd name="csY86" fmla="*/ 204826 h 1360627"/>
              <a:gd name="csX87" fmla="*/ 1298448 w 4096512"/>
              <a:gd name="csY87" fmla="*/ 204826 h 1360627"/>
              <a:gd name="csX88" fmla="*/ 1298448 w 4096512"/>
              <a:gd name="csY88" fmla="*/ 190195 h 1360627"/>
              <a:gd name="csX89" fmla="*/ 1196035 w 4096512"/>
              <a:gd name="csY89" fmla="*/ 190195 h 1360627"/>
              <a:gd name="csX90" fmla="*/ 1196035 w 4096512"/>
              <a:gd name="csY90" fmla="*/ 171907 h 1360627"/>
              <a:gd name="csX91" fmla="*/ 1053389 w 4096512"/>
              <a:gd name="csY91" fmla="*/ 171907 h 1360627"/>
              <a:gd name="csX92" fmla="*/ 1053389 w 4096512"/>
              <a:gd name="csY92" fmla="*/ 160934 h 1360627"/>
              <a:gd name="csX93" fmla="*/ 987552 w 4096512"/>
              <a:gd name="csY93" fmla="*/ 160934 h 1360627"/>
              <a:gd name="csX94" fmla="*/ 987552 w 4096512"/>
              <a:gd name="csY94" fmla="*/ 146304 h 1360627"/>
              <a:gd name="csX95" fmla="*/ 779069 w 4096512"/>
              <a:gd name="csY95" fmla="*/ 146304 h 1360627"/>
              <a:gd name="csX96" fmla="*/ 779069 w 4096512"/>
              <a:gd name="csY96" fmla="*/ 135331 h 1360627"/>
              <a:gd name="csX97" fmla="*/ 676656 w 4096512"/>
              <a:gd name="csY97" fmla="*/ 135331 h 1360627"/>
              <a:gd name="csX98" fmla="*/ 676656 w 4096512"/>
              <a:gd name="csY98" fmla="*/ 113386 h 1360627"/>
              <a:gd name="csX99" fmla="*/ 577901 w 4096512"/>
              <a:gd name="csY99" fmla="*/ 113386 h 1360627"/>
              <a:gd name="csX100" fmla="*/ 577901 w 4096512"/>
              <a:gd name="csY100" fmla="*/ 106070 h 1360627"/>
              <a:gd name="csX101" fmla="*/ 530352 w 4096512"/>
              <a:gd name="csY101" fmla="*/ 106070 h 1360627"/>
              <a:gd name="csX102" fmla="*/ 530352 w 4096512"/>
              <a:gd name="csY102" fmla="*/ 84125 h 1360627"/>
              <a:gd name="csX103" fmla="*/ 446227 w 4096512"/>
              <a:gd name="csY103" fmla="*/ 84125 h 1360627"/>
              <a:gd name="csX104" fmla="*/ 446227 w 4096512"/>
              <a:gd name="csY104" fmla="*/ 69494 h 1360627"/>
              <a:gd name="csX105" fmla="*/ 234086 w 4096512"/>
              <a:gd name="csY105" fmla="*/ 69494 h 1360627"/>
              <a:gd name="csX106" fmla="*/ 234086 w 4096512"/>
              <a:gd name="csY106" fmla="*/ 58522 h 1360627"/>
              <a:gd name="csX107" fmla="*/ 160934 w 4096512"/>
              <a:gd name="csY107" fmla="*/ 58522 h 1360627"/>
              <a:gd name="csX108" fmla="*/ 160934 w 4096512"/>
              <a:gd name="csY108" fmla="*/ 47549 h 1360627"/>
              <a:gd name="csX109" fmla="*/ 69494 w 4096512"/>
              <a:gd name="csY109" fmla="*/ 47549 h 1360627"/>
              <a:gd name="csX110" fmla="*/ 69494 w 4096512"/>
              <a:gd name="csY110" fmla="*/ 25603 h 1360627"/>
              <a:gd name="csX111" fmla="*/ 43891 w 4096512"/>
              <a:gd name="csY111" fmla="*/ 25603 h 1360627"/>
              <a:gd name="csX112" fmla="*/ 43891 w 4096512"/>
              <a:gd name="csY112" fmla="*/ 0 h 1360627"/>
              <a:gd name="csX113" fmla="*/ 0 w 4096512"/>
              <a:gd name="csY113" fmla="*/ 0 h 13606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</a:cxnLst>
            <a:rect l="l" t="t" r="r" b="b"/>
            <a:pathLst>
              <a:path w="4096512" h="1360627">
                <a:moveTo>
                  <a:pt x="4096512" y="1360627"/>
                </a:moveTo>
                <a:lnTo>
                  <a:pt x="4096512" y="1305763"/>
                </a:lnTo>
                <a:lnTo>
                  <a:pt x="4016045" y="1305763"/>
                </a:lnTo>
                <a:lnTo>
                  <a:pt x="4016045" y="1269187"/>
                </a:lnTo>
                <a:lnTo>
                  <a:pt x="3961181" y="1269187"/>
                </a:lnTo>
                <a:lnTo>
                  <a:pt x="3961181" y="1236269"/>
                </a:lnTo>
                <a:lnTo>
                  <a:pt x="3781958" y="1236269"/>
                </a:lnTo>
                <a:lnTo>
                  <a:pt x="3781958" y="1196035"/>
                </a:lnTo>
                <a:lnTo>
                  <a:pt x="3752697" y="1196035"/>
                </a:lnTo>
                <a:lnTo>
                  <a:pt x="3752697" y="1159459"/>
                </a:lnTo>
                <a:lnTo>
                  <a:pt x="3551529" y="1159459"/>
                </a:lnTo>
                <a:lnTo>
                  <a:pt x="3551529" y="1133856"/>
                </a:lnTo>
                <a:lnTo>
                  <a:pt x="3518611" y="1133856"/>
                </a:lnTo>
                <a:lnTo>
                  <a:pt x="3518611" y="1093622"/>
                </a:lnTo>
                <a:lnTo>
                  <a:pt x="3416198" y="1093622"/>
                </a:lnTo>
                <a:lnTo>
                  <a:pt x="3416198" y="1068019"/>
                </a:lnTo>
                <a:lnTo>
                  <a:pt x="3364992" y="1068019"/>
                </a:lnTo>
                <a:lnTo>
                  <a:pt x="3364992" y="1038758"/>
                </a:lnTo>
                <a:lnTo>
                  <a:pt x="3328416" y="1038758"/>
                </a:lnTo>
                <a:lnTo>
                  <a:pt x="3328416" y="998525"/>
                </a:lnTo>
                <a:lnTo>
                  <a:pt x="3269894" y="998525"/>
                </a:lnTo>
                <a:lnTo>
                  <a:pt x="3269894" y="972922"/>
                </a:lnTo>
                <a:lnTo>
                  <a:pt x="3130905" y="972922"/>
                </a:lnTo>
                <a:lnTo>
                  <a:pt x="3130905" y="954634"/>
                </a:lnTo>
                <a:lnTo>
                  <a:pt x="3083357" y="954634"/>
                </a:lnTo>
                <a:lnTo>
                  <a:pt x="3083357" y="918058"/>
                </a:lnTo>
                <a:lnTo>
                  <a:pt x="2988259" y="918058"/>
                </a:lnTo>
                <a:lnTo>
                  <a:pt x="2988259" y="899770"/>
                </a:lnTo>
                <a:lnTo>
                  <a:pt x="2918765" y="899770"/>
                </a:lnTo>
                <a:lnTo>
                  <a:pt x="2918765" y="870509"/>
                </a:lnTo>
                <a:lnTo>
                  <a:pt x="2856585" y="870509"/>
                </a:lnTo>
                <a:lnTo>
                  <a:pt x="2856585" y="844906"/>
                </a:lnTo>
                <a:lnTo>
                  <a:pt x="2823667" y="844906"/>
                </a:lnTo>
                <a:lnTo>
                  <a:pt x="2823667" y="819302"/>
                </a:lnTo>
                <a:lnTo>
                  <a:pt x="2783433" y="819302"/>
                </a:lnTo>
                <a:lnTo>
                  <a:pt x="2783433" y="797357"/>
                </a:lnTo>
                <a:lnTo>
                  <a:pt x="2702966" y="797357"/>
                </a:lnTo>
                <a:lnTo>
                  <a:pt x="2702966" y="775411"/>
                </a:lnTo>
                <a:lnTo>
                  <a:pt x="2677363" y="775411"/>
                </a:lnTo>
                <a:lnTo>
                  <a:pt x="2677363" y="749808"/>
                </a:lnTo>
                <a:lnTo>
                  <a:pt x="2553005" y="749808"/>
                </a:lnTo>
                <a:lnTo>
                  <a:pt x="2553005" y="731520"/>
                </a:lnTo>
                <a:lnTo>
                  <a:pt x="2509113" y="731520"/>
                </a:lnTo>
                <a:lnTo>
                  <a:pt x="2509113" y="709574"/>
                </a:lnTo>
                <a:lnTo>
                  <a:pt x="2465222" y="709574"/>
                </a:lnTo>
                <a:lnTo>
                  <a:pt x="2465222" y="687629"/>
                </a:lnTo>
                <a:lnTo>
                  <a:pt x="2417673" y="687629"/>
                </a:lnTo>
                <a:lnTo>
                  <a:pt x="2417673" y="662026"/>
                </a:lnTo>
                <a:lnTo>
                  <a:pt x="2355494" y="662026"/>
                </a:lnTo>
                <a:lnTo>
                  <a:pt x="2355494" y="662026"/>
                </a:lnTo>
                <a:lnTo>
                  <a:pt x="2355494" y="643738"/>
                </a:lnTo>
                <a:lnTo>
                  <a:pt x="2286000" y="643738"/>
                </a:lnTo>
                <a:lnTo>
                  <a:pt x="2286000" y="621792"/>
                </a:lnTo>
                <a:lnTo>
                  <a:pt x="2238451" y="621792"/>
                </a:lnTo>
                <a:lnTo>
                  <a:pt x="2238451" y="596189"/>
                </a:lnTo>
                <a:lnTo>
                  <a:pt x="2176272" y="596189"/>
                </a:lnTo>
                <a:lnTo>
                  <a:pt x="2176272" y="570586"/>
                </a:lnTo>
                <a:lnTo>
                  <a:pt x="2092147" y="570586"/>
                </a:lnTo>
                <a:lnTo>
                  <a:pt x="2092147" y="552298"/>
                </a:lnTo>
                <a:lnTo>
                  <a:pt x="2048256" y="552298"/>
                </a:lnTo>
                <a:lnTo>
                  <a:pt x="2048256" y="523037"/>
                </a:lnTo>
                <a:lnTo>
                  <a:pt x="1993392" y="523037"/>
                </a:lnTo>
                <a:lnTo>
                  <a:pt x="1993392" y="497434"/>
                </a:lnTo>
                <a:lnTo>
                  <a:pt x="1964131" y="497434"/>
                </a:lnTo>
                <a:lnTo>
                  <a:pt x="1964131" y="471830"/>
                </a:lnTo>
                <a:lnTo>
                  <a:pt x="1945843" y="471830"/>
                </a:lnTo>
                <a:lnTo>
                  <a:pt x="1945843" y="449885"/>
                </a:lnTo>
                <a:lnTo>
                  <a:pt x="1810512" y="449885"/>
                </a:lnTo>
                <a:lnTo>
                  <a:pt x="1810512" y="405994"/>
                </a:lnTo>
                <a:lnTo>
                  <a:pt x="1777593" y="405994"/>
                </a:lnTo>
                <a:lnTo>
                  <a:pt x="1777593" y="380390"/>
                </a:lnTo>
                <a:lnTo>
                  <a:pt x="1627632" y="380390"/>
                </a:lnTo>
                <a:lnTo>
                  <a:pt x="1627632" y="365760"/>
                </a:lnTo>
                <a:lnTo>
                  <a:pt x="1591056" y="365760"/>
                </a:lnTo>
                <a:lnTo>
                  <a:pt x="1591056" y="347472"/>
                </a:lnTo>
                <a:lnTo>
                  <a:pt x="1561795" y="347472"/>
                </a:lnTo>
                <a:lnTo>
                  <a:pt x="1561795" y="329184"/>
                </a:lnTo>
                <a:lnTo>
                  <a:pt x="1484985" y="329184"/>
                </a:lnTo>
                <a:lnTo>
                  <a:pt x="1484985" y="296266"/>
                </a:lnTo>
                <a:lnTo>
                  <a:pt x="1459382" y="296266"/>
                </a:lnTo>
                <a:lnTo>
                  <a:pt x="1459382" y="263347"/>
                </a:lnTo>
                <a:lnTo>
                  <a:pt x="1441094" y="263347"/>
                </a:lnTo>
                <a:lnTo>
                  <a:pt x="1441094" y="234086"/>
                </a:lnTo>
                <a:lnTo>
                  <a:pt x="1356969" y="234086"/>
                </a:lnTo>
                <a:lnTo>
                  <a:pt x="1356969" y="219456"/>
                </a:lnTo>
                <a:lnTo>
                  <a:pt x="1335024" y="219456"/>
                </a:lnTo>
                <a:lnTo>
                  <a:pt x="1335024" y="204826"/>
                </a:lnTo>
                <a:lnTo>
                  <a:pt x="1298448" y="204826"/>
                </a:lnTo>
                <a:lnTo>
                  <a:pt x="1298448" y="190195"/>
                </a:lnTo>
                <a:lnTo>
                  <a:pt x="1196035" y="190195"/>
                </a:lnTo>
                <a:lnTo>
                  <a:pt x="1196035" y="171907"/>
                </a:lnTo>
                <a:lnTo>
                  <a:pt x="1053389" y="171907"/>
                </a:lnTo>
                <a:lnTo>
                  <a:pt x="1053389" y="160934"/>
                </a:lnTo>
                <a:lnTo>
                  <a:pt x="987552" y="160934"/>
                </a:lnTo>
                <a:lnTo>
                  <a:pt x="987552" y="146304"/>
                </a:lnTo>
                <a:lnTo>
                  <a:pt x="779069" y="146304"/>
                </a:lnTo>
                <a:lnTo>
                  <a:pt x="779069" y="135331"/>
                </a:lnTo>
                <a:lnTo>
                  <a:pt x="676656" y="135331"/>
                </a:lnTo>
                <a:lnTo>
                  <a:pt x="676656" y="113386"/>
                </a:lnTo>
                <a:lnTo>
                  <a:pt x="577901" y="113386"/>
                </a:lnTo>
                <a:lnTo>
                  <a:pt x="577901" y="106070"/>
                </a:lnTo>
                <a:lnTo>
                  <a:pt x="530352" y="106070"/>
                </a:lnTo>
                <a:lnTo>
                  <a:pt x="530352" y="84125"/>
                </a:lnTo>
                <a:lnTo>
                  <a:pt x="446227" y="84125"/>
                </a:lnTo>
                <a:lnTo>
                  <a:pt x="446227" y="69494"/>
                </a:lnTo>
                <a:lnTo>
                  <a:pt x="234086" y="69494"/>
                </a:lnTo>
                <a:lnTo>
                  <a:pt x="234086" y="58522"/>
                </a:lnTo>
                <a:lnTo>
                  <a:pt x="160934" y="58522"/>
                </a:lnTo>
                <a:lnTo>
                  <a:pt x="160934" y="47549"/>
                </a:lnTo>
                <a:lnTo>
                  <a:pt x="69494" y="47549"/>
                </a:lnTo>
                <a:lnTo>
                  <a:pt x="69494" y="25603"/>
                </a:lnTo>
                <a:lnTo>
                  <a:pt x="43891" y="25603"/>
                </a:lnTo>
                <a:lnTo>
                  <a:pt x="43891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90BC08E-39DF-370D-1A21-ADDE94387CC1}"/>
              </a:ext>
            </a:extLst>
          </p:cNvPr>
          <p:cNvSpPr/>
          <p:nvPr/>
        </p:nvSpPr>
        <p:spPr>
          <a:xfrm>
            <a:off x="1407347" y="2100072"/>
            <a:ext cx="3705673" cy="437338"/>
          </a:xfrm>
          <a:custGeom>
            <a:avLst/>
            <a:gdLst>
              <a:gd name="csX0" fmla="*/ 4096512 w 4096512"/>
              <a:gd name="csY0" fmla="*/ 822960 h 822960"/>
              <a:gd name="csX1" fmla="*/ 4096512 w 4096512"/>
              <a:gd name="csY1" fmla="*/ 771754 h 822960"/>
              <a:gd name="csX2" fmla="*/ 4063594 w 4096512"/>
              <a:gd name="csY2" fmla="*/ 771754 h 822960"/>
              <a:gd name="csX3" fmla="*/ 4063594 w 4096512"/>
              <a:gd name="csY3" fmla="*/ 731520 h 822960"/>
              <a:gd name="csX4" fmla="*/ 4008730 w 4096512"/>
              <a:gd name="csY4" fmla="*/ 731520 h 822960"/>
              <a:gd name="csX5" fmla="*/ 4008730 w 4096512"/>
              <a:gd name="csY5" fmla="*/ 687629 h 822960"/>
              <a:gd name="csX6" fmla="*/ 3979469 w 4096512"/>
              <a:gd name="csY6" fmla="*/ 687629 h 822960"/>
              <a:gd name="csX7" fmla="*/ 3979469 w 4096512"/>
              <a:gd name="csY7" fmla="*/ 654711 h 822960"/>
              <a:gd name="csX8" fmla="*/ 3891687 w 4096512"/>
              <a:gd name="csY8" fmla="*/ 654711 h 822960"/>
              <a:gd name="csX9" fmla="*/ 3891687 w 4096512"/>
              <a:gd name="csY9" fmla="*/ 614477 h 822960"/>
              <a:gd name="csX10" fmla="*/ 3719780 w 4096512"/>
              <a:gd name="csY10" fmla="*/ 614477 h 822960"/>
              <a:gd name="csX11" fmla="*/ 3719780 w 4096512"/>
              <a:gd name="csY11" fmla="*/ 588874 h 822960"/>
              <a:gd name="csX12" fmla="*/ 3518612 w 4096512"/>
              <a:gd name="csY12" fmla="*/ 588874 h 822960"/>
              <a:gd name="csX13" fmla="*/ 3518612 w 4096512"/>
              <a:gd name="csY13" fmla="*/ 566928 h 822960"/>
              <a:gd name="csX14" fmla="*/ 3467405 w 4096512"/>
              <a:gd name="csY14" fmla="*/ 566928 h 822960"/>
              <a:gd name="csX15" fmla="*/ 3467405 w 4096512"/>
              <a:gd name="csY15" fmla="*/ 530352 h 822960"/>
              <a:gd name="csX16" fmla="*/ 3343047 w 4096512"/>
              <a:gd name="csY16" fmla="*/ 530352 h 822960"/>
              <a:gd name="csX17" fmla="*/ 3343047 w 4096512"/>
              <a:gd name="csY17" fmla="*/ 512064 h 822960"/>
              <a:gd name="csX18" fmla="*/ 3204058 w 4096512"/>
              <a:gd name="csY18" fmla="*/ 512064 h 822960"/>
              <a:gd name="csX19" fmla="*/ 3204058 w 4096512"/>
              <a:gd name="csY19" fmla="*/ 479146 h 822960"/>
              <a:gd name="csX20" fmla="*/ 3193085 w 4096512"/>
              <a:gd name="csY20" fmla="*/ 479146 h 822960"/>
              <a:gd name="csX21" fmla="*/ 3193085 w 4096512"/>
              <a:gd name="csY21" fmla="*/ 471831 h 822960"/>
              <a:gd name="csX22" fmla="*/ 3138221 w 4096512"/>
              <a:gd name="csY22" fmla="*/ 471831 h 822960"/>
              <a:gd name="csX23" fmla="*/ 3138221 w 4096512"/>
              <a:gd name="csY23" fmla="*/ 446227 h 822960"/>
              <a:gd name="csX24" fmla="*/ 3032151 w 4096512"/>
              <a:gd name="csY24" fmla="*/ 446227 h 822960"/>
              <a:gd name="csX25" fmla="*/ 3032151 w 4096512"/>
              <a:gd name="csY25" fmla="*/ 420624 h 822960"/>
              <a:gd name="csX26" fmla="*/ 3002890 w 4096512"/>
              <a:gd name="csY26" fmla="*/ 420624 h 822960"/>
              <a:gd name="csX27" fmla="*/ 3002890 w 4096512"/>
              <a:gd name="csY27" fmla="*/ 384048 h 822960"/>
              <a:gd name="csX28" fmla="*/ 2933396 w 4096512"/>
              <a:gd name="csY28" fmla="*/ 384048 h 822960"/>
              <a:gd name="csX29" fmla="*/ 2933396 w 4096512"/>
              <a:gd name="csY29" fmla="*/ 362103 h 822960"/>
              <a:gd name="csX30" fmla="*/ 2651760 w 4096512"/>
              <a:gd name="csY30" fmla="*/ 362103 h 822960"/>
              <a:gd name="csX31" fmla="*/ 2651760 w 4096512"/>
              <a:gd name="csY31" fmla="*/ 343815 h 822960"/>
              <a:gd name="csX32" fmla="*/ 2542032 w 4096512"/>
              <a:gd name="csY32" fmla="*/ 343815 h 822960"/>
              <a:gd name="csX33" fmla="*/ 2542032 w 4096512"/>
              <a:gd name="csY33" fmla="*/ 329184 h 822960"/>
              <a:gd name="csX34" fmla="*/ 2472538 w 4096512"/>
              <a:gd name="csY34" fmla="*/ 329184 h 822960"/>
              <a:gd name="csX35" fmla="*/ 2472538 w 4096512"/>
              <a:gd name="csY35" fmla="*/ 303581 h 822960"/>
              <a:gd name="csX36" fmla="*/ 2406701 w 4096512"/>
              <a:gd name="csY36" fmla="*/ 303581 h 822960"/>
              <a:gd name="csX37" fmla="*/ 2406701 w 4096512"/>
              <a:gd name="csY37" fmla="*/ 288951 h 822960"/>
              <a:gd name="csX38" fmla="*/ 2373783 w 4096512"/>
              <a:gd name="csY38" fmla="*/ 288951 h 822960"/>
              <a:gd name="csX39" fmla="*/ 2373783 w 4096512"/>
              <a:gd name="csY39" fmla="*/ 270663 h 822960"/>
              <a:gd name="csX40" fmla="*/ 2311604 w 4096512"/>
              <a:gd name="csY40" fmla="*/ 270663 h 822960"/>
              <a:gd name="csX41" fmla="*/ 2311604 w 4096512"/>
              <a:gd name="csY41" fmla="*/ 252375 h 822960"/>
              <a:gd name="csX42" fmla="*/ 2275028 w 4096512"/>
              <a:gd name="csY42" fmla="*/ 252375 h 822960"/>
              <a:gd name="csX43" fmla="*/ 2275028 w 4096512"/>
              <a:gd name="csY43" fmla="*/ 237744 h 822960"/>
              <a:gd name="csX44" fmla="*/ 2154327 w 4096512"/>
              <a:gd name="csY44" fmla="*/ 237744 h 822960"/>
              <a:gd name="csX45" fmla="*/ 2154327 w 4096512"/>
              <a:gd name="csY45" fmla="*/ 204826 h 822960"/>
              <a:gd name="csX46" fmla="*/ 2092148 w 4096512"/>
              <a:gd name="csY46" fmla="*/ 204826 h 822960"/>
              <a:gd name="csX47" fmla="*/ 2092148 w 4096512"/>
              <a:gd name="csY47" fmla="*/ 186538 h 822960"/>
              <a:gd name="csX48" fmla="*/ 1894637 w 4096512"/>
              <a:gd name="csY48" fmla="*/ 186538 h 822960"/>
              <a:gd name="csX49" fmla="*/ 1894637 w 4096512"/>
              <a:gd name="csY49" fmla="*/ 175565 h 822960"/>
              <a:gd name="csX50" fmla="*/ 1836116 w 4096512"/>
              <a:gd name="csY50" fmla="*/ 175565 h 822960"/>
              <a:gd name="csX51" fmla="*/ 1836116 w 4096512"/>
              <a:gd name="csY51" fmla="*/ 160935 h 822960"/>
              <a:gd name="csX52" fmla="*/ 1762964 w 4096512"/>
              <a:gd name="csY52" fmla="*/ 160935 h 822960"/>
              <a:gd name="csX53" fmla="*/ 1762964 w 4096512"/>
              <a:gd name="csY53" fmla="*/ 142647 h 822960"/>
              <a:gd name="csX54" fmla="*/ 1704442 w 4096512"/>
              <a:gd name="csY54" fmla="*/ 142647 h 822960"/>
              <a:gd name="csX55" fmla="*/ 1704442 w 4096512"/>
              <a:gd name="csY55" fmla="*/ 124359 h 822960"/>
              <a:gd name="csX56" fmla="*/ 1602029 w 4096512"/>
              <a:gd name="csY56" fmla="*/ 124359 h 822960"/>
              <a:gd name="csX57" fmla="*/ 1602029 w 4096512"/>
              <a:gd name="csY57" fmla="*/ 120701 h 822960"/>
              <a:gd name="csX58" fmla="*/ 1484986 w 4096512"/>
              <a:gd name="csY58" fmla="*/ 120701 h 822960"/>
              <a:gd name="csX59" fmla="*/ 1484986 w 4096512"/>
              <a:gd name="csY59" fmla="*/ 98755 h 822960"/>
              <a:gd name="csX60" fmla="*/ 1280160 w 4096512"/>
              <a:gd name="csY60" fmla="*/ 98755 h 822960"/>
              <a:gd name="csX61" fmla="*/ 1280160 w 4096512"/>
              <a:gd name="csY61" fmla="*/ 76810 h 822960"/>
              <a:gd name="csX62" fmla="*/ 932688 w 4096512"/>
              <a:gd name="csY62" fmla="*/ 76810 h 822960"/>
              <a:gd name="csX63" fmla="*/ 932688 w 4096512"/>
              <a:gd name="csY63" fmla="*/ 69495 h 822960"/>
              <a:gd name="csX64" fmla="*/ 855879 w 4096512"/>
              <a:gd name="csY64" fmla="*/ 69495 h 822960"/>
              <a:gd name="csX65" fmla="*/ 855879 w 4096512"/>
              <a:gd name="csY65" fmla="*/ 54864 h 822960"/>
              <a:gd name="csX66" fmla="*/ 713232 w 4096512"/>
              <a:gd name="csY66" fmla="*/ 54864 h 822960"/>
              <a:gd name="csX67" fmla="*/ 713232 w 4096512"/>
              <a:gd name="csY67" fmla="*/ 36576 h 822960"/>
              <a:gd name="csX68" fmla="*/ 577901 w 4096512"/>
              <a:gd name="csY68" fmla="*/ 36576 h 822960"/>
              <a:gd name="csX69" fmla="*/ 577901 w 4096512"/>
              <a:gd name="csY69" fmla="*/ 18288 h 822960"/>
              <a:gd name="csX70" fmla="*/ 186538 w 4096512"/>
              <a:gd name="csY70" fmla="*/ 18288 h 822960"/>
              <a:gd name="csX71" fmla="*/ 182880 w 4096512"/>
              <a:gd name="csY71" fmla="*/ 14630 h 822960"/>
              <a:gd name="csX72" fmla="*/ 65837 w 4096512"/>
              <a:gd name="csY72" fmla="*/ 14630 h 822960"/>
              <a:gd name="csX73" fmla="*/ 65837 w 4096512"/>
              <a:gd name="csY73" fmla="*/ 0 h 822960"/>
              <a:gd name="csX74" fmla="*/ 0 w 4096512"/>
              <a:gd name="csY74" fmla="*/ 0 h 822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4096512" h="822960">
                <a:moveTo>
                  <a:pt x="4096512" y="822960"/>
                </a:moveTo>
                <a:lnTo>
                  <a:pt x="4096512" y="771754"/>
                </a:lnTo>
                <a:lnTo>
                  <a:pt x="4063594" y="771754"/>
                </a:lnTo>
                <a:lnTo>
                  <a:pt x="4063594" y="731520"/>
                </a:lnTo>
                <a:lnTo>
                  <a:pt x="4008730" y="731520"/>
                </a:lnTo>
                <a:lnTo>
                  <a:pt x="4008730" y="687629"/>
                </a:lnTo>
                <a:lnTo>
                  <a:pt x="3979469" y="687629"/>
                </a:lnTo>
                <a:lnTo>
                  <a:pt x="3979469" y="654711"/>
                </a:lnTo>
                <a:lnTo>
                  <a:pt x="3891687" y="654711"/>
                </a:lnTo>
                <a:lnTo>
                  <a:pt x="3891687" y="614477"/>
                </a:lnTo>
                <a:lnTo>
                  <a:pt x="3719780" y="614477"/>
                </a:lnTo>
                <a:lnTo>
                  <a:pt x="3719780" y="588874"/>
                </a:lnTo>
                <a:lnTo>
                  <a:pt x="3518612" y="588874"/>
                </a:lnTo>
                <a:lnTo>
                  <a:pt x="3518612" y="566928"/>
                </a:lnTo>
                <a:lnTo>
                  <a:pt x="3467405" y="566928"/>
                </a:lnTo>
                <a:lnTo>
                  <a:pt x="3467405" y="530352"/>
                </a:lnTo>
                <a:lnTo>
                  <a:pt x="3343047" y="530352"/>
                </a:lnTo>
                <a:lnTo>
                  <a:pt x="3343047" y="512064"/>
                </a:lnTo>
                <a:lnTo>
                  <a:pt x="3204058" y="512064"/>
                </a:lnTo>
                <a:lnTo>
                  <a:pt x="3204058" y="479146"/>
                </a:lnTo>
                <a:lnTo>
                  <a:pt x="3193085" y="479146"/>
                </a:lnTo>
                <a:lnTo>
                  <a:pt x="3193085" y="471831"/>
                </a:lnTo>
                <a:lnTo>
                  <a:pt x="3138221" y="471831"/>
                </a:lnTo>
                <a:lnTo>
                  <a:pt x="3138221" y="446227"/>
                </a:lnTo>
                <a:lnTo>
                  <a:pt x="3032151" y="446227"/>
                </a:lnTo>
                <a:lnTo>
                  <a:pt x="3032151" y="420624"/>
                </a:lnTo>
                <a:lnTo>
                  <a:pt x="3002890" y="420624"/>
                </a:lnTo>
                <a:lnTo>
                  <a:pt x="3002890" y="384048"/>
                </a:lnTo>
                <a:lnTo>
                  <a:pt x="2933396" y="384048"/>
                </a:lnTo>
                <a:lnTo>
                  <a:pt x="2933396" y="362103"/>
                </a:lnTo>
                <a:lnTo>
                  <a:pt x="2651760" y="362103"/>
                </a:lnTo>
                <a:lnTo>
                  <a:pt x="2651760" y="343815"/>
                </a:lnTo>
                <a:lnTo>
                  <a:pt x="2542032" y="343815"/>
                </a:lnTo>
                <a:lnTo>
                  <a:pt x="2542032" y="329184"/>
                </a:lnTo>
                <a:lnTo>
                  <a:pt x="2472538" y="329184"/>
                </a:lnTo>
                <a:lnTo>
                  <a:pt x="2472538" y="303581"/>
                </a:lnTo>
                <a:lnTo>
                  <a:pt x="2406701" y="303581"/>
                </a:lnTo>
                <a:lnTo>
                  <a:pt x="2406701" y="288951"/>
                </a:lnTo>
                <a:lnTo>
                  <a:pt x="2373783" y="288951"/>
                </a:lnTo>
                <a:lnTo>
                  <a:pt x="2373783" y="270663"/>
                </a:lnTo>
                <a:lnTo>
                  <a:pt x="2311604" y="270663"/>
                </a:lnTo>
                <a:lnTo>
                  <a:pt x="2311604" y="252375"/>
                </a:lnTo>
                <a:lnTo>
                  <a:pt x="2275028" y="252375"/>
                </a:lnTo>
                <a:lnTo>
                  <a:pt x="2275028" y="237744"/>
                </a:lnTo>
                <a:lnTo>
                  <a:pt x="2154327" y="237744"/>
                </a:lnTo>
                <a:lnTo>
                  <a:pt x="2154327" y="204826"/>
                </a:lnTo>
                <a:lnTo>
                  <a:pt x="2092148" y="204826"/>
                </a:lnTo>
                <a:lnTo>
                  <a:pt x="2092148" y="186538"/>
                </a:lnTo>
                <a:lnTo>
                  <a:pt x="1894637" y="186538"/>
                </a:lnTo>
                <a:lnTo>
                  <a:pt x="1894637" y="175565"/>
                </a:lnTo>
                <a:lnTo>
                  <a:pt x="1836116" y="175565"/>
                </a:lnTo>
                <a:lnTo>
                  <a:pt x="1836116" y="160935"/>
                </a:lnTo>
                <a:lnTo>
                  <a:pt x="1762964" y="160935"/>
                </a:lnTo>
                <a:lnTo>
                  <a:pt x="1762964" y="142647"/>
                </a:lnTo>
                <a:lnTo>
                  <a:pt x="1704442" y="142647"/>
                </a:lnTo>
                <a:lnTo>
                  <a:pt x="1704442" y="124359"/>
                </a:lnTo>
                <a:lnTo>
                  <a:pt x="1602029" y="124359"/>
                </a:lnTo>
                <a:lnTo>
                  <a:pt x="1602029" y="120701"/>
                </a:lnTo>
                <a:lnTo>
                  <a:pt x="1484986" y="120701"/>
                </a:lnTo>
                <a:lnTo>
                  <a:pt x="1484986" y="98755"/>
                </a:lnTo>
                <a:lnTo>
                  <a:pt x="1280160" y="98755"/>
                </a:lnTo>
                <a:lnTo>
                  <a:pt x="1280160" y="76810"/>
                </a:lnTo>
                <a:lnTo>
                  <a:pt x="932688" y="76810"/>
                </a:lnTo>
                <a:lnTo>
                  <a:pt x="932688" y="69495"/>
                </a:lnTo>
                <a:lnTo>
                  <a:pt x="855879" y="69495"/>
                </a:lnTo>
                <a:lnTo>
                  <a:pt x="855879" y="54864"/>
                </a:lnTo>
                <a:lnTo>
                  <a:pt x="713232" y="54864"/>
                </a:lnTo>
                <a:lnTo>
                  <a:pt x="713232" y="36576"/>
                </a:lnTo>
                <a:lnTo>
                  <a:pt x="577901" y="36576"/>
                </a:lnTo>
                <a:lnTo>
                  <a:pt x="577901" y="18288"/>
                </a:lnTo>
                <a:lnTo>
                  <a:pt x="186538" y="18288"/>
                </a:lnTo>
                <a:lnTo>
                  <a:pt x="182880" y="14630"/>
                </a:lnTo>
                <a:lnTo>
                  <a:pt x="65837" y="14630"/>
                </a:lnTo>
                <a:lnTo>
                  <a:pt x="65837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18F5D7A-658C-A35B-277E-54F0C987C7B8}"/>
              </a:ext>
            </a:extLst>
          </p:cNvPr>
          <p:cNvCxnSpPr/>
          <p:nvPr/>
        </p:nvCxnSpPr>
        <p:spPr>
          <a:xfrm>
            <a:off x="1508325" y="4121471"/>
            <a:ext cx="25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A6BF99F-405B-AF13-FB98-CD772FADFBCC}"/>
              </a:ext>
            </a:extLst>
          </p:cNvPr>
          <p:cNvCxnSpPr/>
          <p:nvPr/>
        </p:nvCxnSpPr>
        <p:spPr>
          <a:xfrm>
            <a:off x="1508325" y="4362451"/>
            <a:ext cx="25157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BD094FA-FFDC-5C25-03CE-0F9297901798}"/>
              </a:ext>
            </a:extLst>
          </p:cNvPr>
          <p:cNvCxnSpPr/>
          <p:nvPr/>
        </p:nvCxnSpPr>
        <p:spPr>
          <a:xfrm>
            <a:off x="1508325" y="4602711"/>
            <a:ext cx="25157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DFFFE69-7DCE-2DC6-FCCC-85F088912876}"/>
              </a:ext>
            </a:extLst>
          </p:cNvPr>
          <p:cNvSpPr txBox="1"/>
          <p:nvPr/>
        </p:nvSpPr>
        <p:spPr>
          <a:xfrm>
            <a:off x="1817757" y="4016426"/>
            <a:ext cx="1678345" cy="73866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ALP≤1x ULN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ALP 1.0-1.67x ULN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ALP 1.67-3.0x ULN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F48A683-8DA4-EEFF-F0CB-28B82E402599}"/>
              </a:ext>
            </a:extLst>
          </p:cNvPr>
          <p:cNvSpPr txBox="1"/>
          <p:nvPr/>
        </p:nvSpPr>
        <p:spPr>
          <a:xfrm>
            <a:off x="3618439" y="4098755"/>
            <a:ext cx="748603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= .001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5F69792-70FC-70D7-B28A-B539FE9CCB1F}"/>
              </a:ext>
            </a:extLst>
          </p:cNvPr>
          <p:cNvSpPr txBox="1"/>
          <p:nvPr/>
        </p:nvSpPr>
        <p:spPr>
          <a:xfrm>
            <a:off x="3686705" y="4379350"/>
            <a:ext cx="686085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= .64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7E9099-5339-5C8D-9EC8-BB4BB234F19A}"/>
              </a:ext>
            </a:extLst>
          </p:cNvPr>
          <p:cNvSpPr txBox="1"/>
          <p:nvPr/>
        </p:nvSpPr>
        <p:spPr>
          <a:xfrm>
            <a:off x="4551121" y="4240290"/>
            <a:ext cx="658835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&lt;.001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Right Brace 47">
            <a:extLst>
              <a:ext uri="{FF2B5EF4-FFF2-40B4-BE49-F238E27FC236}">
                <a16:creationId xmlns:a16="http://schemas.microsoft.com/office/drawing/2014/main" id="{809B4E0C-FD2E-7E11-2F91-CD984F3181C9}"/>
              </a:ext>
            </a:extLst>
          </p:cNvPr>
          <p:cNvSpPr/>
          <p:nvPr/>
        </p:nvSpPr>
        <p:spPr>
          <a:xfrm>
            <a:off x="3438962" y="4044078"/>
            <a:ext cx="117084" cy="345829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9" name="Right Brace 48">
            <a:extLst>
              <a:ext uri="{FF2B5EF4-FFF2-40B4-BE49-F238E27FC236}">
                <a16:creationId xmlns:a16="http://schemas.microsoft.com/office/drawing/2014/main" id="{7D96AFF9-ED1E-E545-7ABB-CC1485070DEB}"/>
              </a:ext>
            </a:extLst>
          </p:cNvPr>
          <p:cNvSpPr/>
          <p:nvPr/>
        </p:nvSpPr>
        <p:spPr>
          <a:xfrm>
            <a:off x="3536378" y="4331096"/>
            <a:ext cx="117084" cy="345829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id="{F05A6C30-07B1-9A46-09DE-392FFD398555}"/>
              </a:ext>
            </a:extLst>
          </p:cNvPr>
          <p:cNvSpPr/>
          <p:nvPr/>
        </p:nvSpPr>
        <p:spPr>
          <a:xfrm>
            <a:off x="4359856" y="4086505"/>
            <a:ext cx="117084" cy="565225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AA54CB6-3A8B-F8CC-2F25-1E7372AF4E67}"/>
              </a:ext>
            </a:extLst>
          </p:cNvPr>
          <p:cNvSpPr txBox="1"/>
          <p:nvPr/>
        </p:nvSpPr>
        <p:spPr bwMode="auto">
          <a:xfrm>
            <a:off x="8207706" y="3951464"/>
            <a:ext cx="31854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Normal bilirubin (≤0.6x ULN)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Normal bilirubin (&gt;0.6x ULN)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Abnormal bilirubin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96DEBCB-94F9-05A1-6C63-042F97BE5A2A}"/>
              </a:ext>
            </a:extLst>
          </p:cNvPr>
          <p:cNvCxnSpPr>
            <a:cxnSpLocks/>
          </p:cNvCxnSpPr>
          <p:nvPr/>
        </p:nvCxnSpPr>
        <p:spPr>
          <a:xfrm>
            <a:off x="758073" y="5603531"/>
            <a:ext cx="25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AB82AE4-0B1E-6B6D-39AA-44EC173D3483}"/>
              </a:ext>
            </a:extLst>
          </p:cNvPr>
          <p:cNvCxnSpPr>
            <a:cxnSpLocks/>
          </p:cNvCxnSpPr>
          <p:nvPr/>
        </p:nvCxnSpPr>
        <p:spPr>
          <a:xfrm>
            <a:off x="758073" y="5827767"/>
            <a:ext cx="25157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F8A4600-9CDF-2BDA-2223-0E58EB59455D}"/>
              </a:ext>
            </a:extLst>
          </p:cNvPr>
          <p:cNvCxnSpPr>
            <a:cxnSpLocks/>
          </p:cNvCxnSpPr>
          <p:nvPr/>
        </p:nvCxnSpPr>
        <p:spPr>
          <a:xfrm>
            <a:off x="758073" y="6032047"/>
            <a:ext cx="25157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2745B24-11DD-DD4D-D713-A6469FBACD33}"/>
              </a:ext>
            </a:extLst>
          </p:cNvPr>
          <p:cNvCxnSpPr>
            <a:cxnSpLocks/>
          </p:cNvCxnSpPr>
          <p:nvPr/>
        </p:nvCxnSpPr>
        <p:spPr bwMode="auto">
          <a:xfrm>
            <a:off x="7206907" y="5603531"/>
            <a:ext cx="246395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C11FFBD3-57E0-FAEB-55D9-75A2165DC7B8}"/>
              </a:ext>
            </a:extLst>
          </p:cNvPr>
          <p:cNvCxnSpPr>
            <a:cxnSpLocks/>
          </p:cNvCxnSpPr>
          <p:nvPr/>
        </p:nvCxnSpPr>
        <p:spPr bwMode="auto">
          <a:xfrm>
            <a:off x="7206907" y="5827767"/>
            <a:ext cx="246395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CE2FD87-6FD8-A6AE-FDF9-88A9409B969E}"/>
              </a:ext>
            </a:extLst>
          </p:cNvPr>
          <p:cNvCxnSpPr>
            <a:cxnSpLocks/>
          </p:cNvCxnSpPr>
          <p:nvPr/>
        </p:nvCxnSpPr>
        <p:spPr bwMode="auto">
          <a:xfrm>
            <a:off x="7206907" y="6032047"/>
            <a:ext cx="246395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CF6E08D-6D03-1872-C4B9-633E4DBC6FE0}"/>
              </a:ext>
            </a:extLst>
          </p:cNvPr>
          <p:cNvGrpSpPr/>
          <p:nvPr/>
        </p:nvGrpSpPr>
        <p:grpSpPr>
          <a:xfrm>
            <a:off x="883080" y="1966885"/>
            <a:ext cx="3832057" cy="3207335"/>
            <a:chOff x="883080" y="1966885"/>
            <a:chExt cx="3832057" cy="320733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DED00C8-ADD4-165B-5DBD-5D5DC2375401}"/>
                </a:ext>
              </a:extLst>
            </p:cNvPr>
            <p:cNvSpPr txBox="1"/>
            <p:nvPr/>
          </p:nvSpPr>
          <p:spPr>
            <a:xfrm>
              <a:off x="1101090" y="4674870"/>
              <a:ext cx="14427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F4716F2-4DE4-5D99-6E9A-D0C246B36A3E}"/>
                </a:ext>
              </a:extLst>
            </p:cNvPr>
            <p:cNvSpPr txBox="1"/>
            <p:nvPr/>
          </p:nvSpPr>
          <p:spPr>
            <a:xfrm>
              <a:off x="968040" y="4145229"/>
              <a:ext cx="27732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731EA58-5AB0-D67F-A603-AB89B32B2B2D}"/>
                </a:ext>
              </a:extLst>
            </p:cNvPr>
            <p:cNvSpPr txBox="1"/>
            <p:nvPr/>
          </p:nvSpPr>
          <p:spPr>
            <a:xfrm>
              <a:off x="955216" y="3597528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EA9746B-5D19-A7FE-C34A-F9E6F4FD58E1}"/>
                </a:ext>
              </a:extLst>
            </p:cNvPr>
            <p:cNvSpPr txBox="1"/>
            <p:nvPr/>
          </p:nvSpPr>
          <p:spPr>
            <a:xfrm>
              <a:off x="955216" y="3056406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CACD077-0525-80FF-FC50-C2AB00430145}"/>
                </a:ext>
              </a:extLst>
            </p:cNvPr>
            <p:cNvSpPr txBox="1"/>
            <p:nvPr/>
          </p:nvSpPr>
          <p:spPr>
            <a:xfrm>
              <a:off x="955216" y="2526420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C0DCAD4-1AE8-2DA7-F813-A7CED9436CF2}"/>
                </a:ext>
              </a:extLst>
            </p:cNvPr>
            <p:cNvSpPr txBox="1"/>
            <p:nvPr/>
          </p:nvSpPr>
          <p:spPr>
            <a:xfrm>
              <a:off x="883080" y="1966885"/>
              <a:ext cx="36228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5956646-5172-5616-94B4-77D6975A8478}"/>
                </a:ext>
              </a:extLst>
            </p:cNvPr>
            <p:cNvSpPr txBox="1"/>
            <p:nvPr/>
          </p:nvSpPr>
          <p:spPr>
            <a:xfrm>
              <a:off x="1354085" y="4897221"/>
              <a:ext cx="73738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1366401-60BC-A1CC-127D-CD670E81F0D1}"/>
                </a:ext>
              </a:extLst>
            </p:cNvPr>
            <p:cNvSpPr txBox="1"/>
            <p:nvPr/>
          </p:nvSpPr>
          <p:spPr>
            <a:xfrm>
              <a:off x="2383307" y="4897221"/>
              <a:ext cx="14427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9FEBD7C-B21A-53E9-4E2A-EC18CFB6445C}"/>
                </a:ext>
              </a:extLst>
            </p:cNvPr>
            <p:cNvSpPr txBox="1"/>
            <p:nvPr/>
          </p:nvSpPr>
          <p:spPr>
            <a:xfrm>
              <a:off x="3443423" y="4897221"/>
              <a:ext cx="14587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9A2571-AEA2-9777-3A56-F8EF1F401FB5}"/>
                </a:ext>
              </a:extLst>
            </p:cNvPr>
            <p:cNvSpPr txBox="1"/>
            <p:nvPr/>
          </p:nvSpPr>
          <p:spPr>
            <a:xfrm>
              <a:off x="4505143" y="4897221"/>
              <a:ext cx="20999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13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C4FFA2E-E73C-7248-0831-2152B302303C}"/>
              </a:ext>
            </a:extLst>
          </p:cNvPr>
          <p:cNvGrpSpPr/>
          <p:nvPr/>
        </p:nvGrpSpPr>
        <p:grpSpPr>
          <a:xfrm>
            <a:off x="1314449" y="2072149"/>
            <a:ext cx="3817990" cy="2819891"/>
            <a:chOff x="1314449" y="2072149"/>
            <a:chExt cx="3817990" cy="2819891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F2F1089-67E2-082C-772A-33D20343DD16}"/>
                </a:ext>
              </a:extLst>
            </p:cNvPr>
            <p:cNvGrpSpPr/>
            <p:nvPr/>
          </p:nvGrpSpPr>
          <p:grpSpPr>
            <a:xfrm>
              <a:off x="1314449" y="2095596"/>
              <a:ext cx="79273" cy="2705099"/>
              <a:chOff x="1199535" y="2095596"/>
              <a:chExt cx="194188" cy="2705099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2CB58E3-5C61-A562-610A-BEC63878BC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209559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8B4850C3-ACE4-6392-0E33-ADB2BE9736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263661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924F98C4-C143-3F7D-2125-91103548C1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317763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C2AABE9D-E675-304A-F73B-002E5F877E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371865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35046467-DDBE-98C7-325F-818024522A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425967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1885474-E4E8-85CE-4B35-040A5B6F0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4800695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80BAE52C-2AD2-155E-42B1-571340893E03}"/>
                </a:ext>
              </a:extLst>
            </p:cNvPr>
            <p:cNvGrpSpPr/>
            <p:nvPr/>
          </p:nvGrpSpPr>
          <p:grpSpPr>
            <a:xfrm>
              <a:off x="1393722" y="4792980"/>
              <a:ext cx="3185160" cy="99060"/>
              <a:chOff x="1393722" y="4792980"/>
              <a:chExt cx="3185160" cy="308706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428E748-2F45-E141-F12F-ECA8DEEA2460}"/>
                  </a:ext>
                </a:extLst>
              </p:cNvPr>
              <p:cNvCxnSpPr/>
              <p:nvPr/>
            </p:nvCxnSpPr>
            <p:spPr>
              <a:xfrm>
                <a:off x="139372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81801F49-AC6D-B839-E95C-9DEBCB48E679}"/>
                  </a:ext>
                </a:extLst>
              </p:cNvPr>
              <p:cNvCxnSpPr/>
              <p:nvPr/>
            </p:nvCxnSpPr>
            <p:spPr>
              <a:xfrm>
                <a:off x="245544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B7D19708-175E-5EAF-2781-B7CE50B7BC5A}"/>
                  </a:ext>
                </a:extLst>
              </p:cNvPr>
              <p:cNvCxnSpPr/>
              <p:nvPr/>
            </p:nvCxnSpPr>
            <p:spPr>
              <a:xfrm>
                <a:off x="351716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18AA4430-06E3-FCEB-C42C-06AFF9F418FA}"/>
                  </a:ext>
                </a:extLst>
              </p:cNvPr>
              <p:cNvCxnSpPr/>
              <p:nvPr/>
            </p:nvCxnSpPr>
            <p:spPr>
              <a:xfrm>
                <a:off x="457888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A778670-37FA-0A8B-C1DD-F2A747E97CA4}"/>
                </a:ext>
              </a:extLst>
            </p:cNvPr>
            <p:cNvSpPr/>
            <p:nvPr/>
          </p:nvSpPr>
          <p:spPr>
            <a:xfrm>
              <a:off x="1393723" y="2072149"/>
              <a:ext cx="3738716" cy="2728451"/>
            </a:xfrm>
            <a:custGeom>
              <a:avLst/>
              <a:gdLst>
                <a:gd name="csX0" fmla="*/ 0 w 3738716"/>
                <a:gd name="csY0" fmla="*/ 0 h 2728451"/>
                <a:gd name="csX1" fmla="*/ 0 w 3738716"/>
                <a:gd name="csY1" fmla="*/ 2728451 h 2728451"/>
                <a:gd name="csX2" fmla="*/ 3738716 w 3738716"/>
                <a:gd name="csY2" fmla="*/ 2728451 h 2728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738716" h="2728451">
                  <a:moveTo>
                    <a:pt x="0" y="0"/>
                  </a:moveTo>
                  <a:lnTo>
                    <a:pt x="0" y="2728451"/>
                  </a:lnTo>
                  <a:lnTo>
                    <a:pt x="3738716" y="2728451"/>
                  </a:lnTo>
                </a:path>
              </a:pathLst>
            </a:custGeom>
            <a:noFill/>
            <a:ln w="15875">
              <a:solidFill>
                <a:schemeClr val="accent2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B6F81CA-C88A-6ED9-8F7F-16A9AFEEEC85}"/>
              </a:ext>
            </a:extLst>
          </p:cNvPr>
          <p:cNvGrpSpPr/>
          <p:nvPr/>
        </p:nvGrpSpPr>
        <p:grpSpPr>
          <a:xfrm>
            <a:off x="7283880" y="1966885"/>
            <a:ext cx="3832057" cy="3207335"/>
            <a:chOff x="883080" y="1966885"/>
            <a:chExt cx="3832057" cy="320733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F45732B-66D8-5BAB-9A7D-3F0ACBBAD299}"/>
                </a:ext>
              </a:extLst>
            </p:cNvPr>
            <p:cNvSpPr txBox="1"/>
            <p:nvPr/>
          </p:nvSpPr>
          <p:spPr>
            <a:xfrm>
              <a:off x="1101090" y="4674870"/>
              <a:ext cx="14427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6AEE6FD-1E08-4315-6B6B-E412AA58F5F0}"/>
                </a:ext>
              </a:extLst>
            </p:cNvPr>
            <p:cNvSpPr txBox="1"/>
            <p:nvPr/>
          </p:nvSpPr>
          <p:spPr>
            <a:xfrm>
              <a:off x="968040" y="4145229"/>
              <a:ext cx="27732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6C0112B-A3A2-751D-3897-8B201B54CA64}"/>
                </a:ext>
              </a:extLst>
            </p:cNvPr>
            <p:cNvSpPr txBox="1"/>
            <p:nvPr/>
          </p:nvSpPr>
          <p:spPr>
            <a:xfrm>
              <a:off x="955216" y="3597528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16525C1-7D4C-DAA8-561F-8B4E0335A1A1}"/>
                </a:ext>
              </a:extLst>
            </p:cNvPr>
            <p:cNvSpPr txBox="1"/>
            <p:nvPr/>
          </p:nvSpPr>
          <p:spPr>
            <a:xfrm>
              <a:off x="955216" y="3056406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6443BA-20A7-9BDA-0ABE-405383C27448}"/>
                </a:ext>
              </a:extLst>
            </p:cNvPr>
            <p:cNvSpPr txBox="1"/>
            <p:nvPr/>
          </p:nvSpPr>
          <p:spPr>
            <a:xfrm>
              <a:off x="955216" y="2526420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C60C467-1126-8354-FC41-A08C76C65CDF}"/>
                </a:ext>
              </a:extLst>
            </p:cNvPr>
            <p:cNvSpPr txBox="1"/>
            <p:nvPr/>
          </p:nvSpPr>
          <p:spPr>
            <a:xfrm>
              <a:off x="883080" y="1966885"/>
              <a:ext cx="36228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0EC059A-0E92-EE96-5DFB-6C84F5E5F490}"/>
                </a:ext>
              </a:extLst>
            </p:cNvPr>
            <p:cNvSpPr txBox="1"/>
            <p:nvPr/>
          </p:nvSpPr>
          <p:spPr>
            <a:xfrm>
              <a:off x="1354085" y="4897221"/>
              <a:ext cx="73738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F5FB684-E897-85A2-20D4-00CB753935F0}"/>
                </a:ext>
              </a:extLst>
            </p:cNvPr>
            <p:cNvSpPr txBox="1"/>
            <p:nvPr/>
          </p:nvSpPr>
          <p:spPr>
            <a:xfrm>
              <a:off x="2383307" y="4897221"/>
              <a:ext cx="14427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1C92F2A-615F-C1DE-870B-903F323B8C17}"/>
                </a:ext>
              </a:extLst>
            </p:cNvPr>
            <p:cNvSpPr txBox="1"/>
            <p:nvPr/>
          </p:nvSpPr>
          <p:spPr>
            <a:xfrm>
              <a:off x="3443423" y="4897221"/>
              <a:ext cx="14587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D495D64-BAEF-FEBE-D041-6E5F9B82CD66}"/>
                </a:ext>
              </a:extLst>
            </p:cNvPr>
            <p:cNvSpPr txBox="1"/>
            <p:nvPr/>
          </p:nvSpPr>
          <p:spPr>
            <a:xfrm>
              <a:off x="4505143" y="4897221"/>
              <a:ext cx="20999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13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22BB699-6D4F-7B31-2689-27A160090CF3}"/>
              </a:ext>
            </a:extLst>
          </p:cNvPr>
          <p:cNvGrpSpPr/>
          <p:nvPr/>
        </p:nvGrpSpPr>
        <p:grpSpPr>
          <a:xfrm>
            <a:off x="7715249" y="2072149"/>
            <a:ext cx="3817990" cy="2819891"/>
            <a:chOff x="1314449" y="2072149"/>
            <a:chExt cx="3817990" cy="2819891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2FB330EB-891E-AF08-6607-4076F6F80CC3}"/>
                </a:ext>
              </a:extLst>
            </p:cNvPr>
            <p:cNvGrpSpPr/>
            <p:nvPr/>
          </p:nvGrpSpPr>
          <p:grpSpPr>
            <a:xfrm>
              <a:off x="1314449" y="2095596"/>
              <a:ext cx="79273" cy="2705099"/>
              <a:chOff x="1199535" y="2095596"/>
              <a:chExt cx="194188" cy="2705099"/>
            </a:xfrm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C57DCB32-8836-E7B0-ACBF-3DACE2BB3C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209559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0AE3824C-6EAA-7C0E-88F4-EEF14CD657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263661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74221EB4-B50B-13D1-8CA0-AA8A34F40E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317763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216BE1EB-93F8-49D2-2C7E-0B1D03C52D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371865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2B287484-F258-D240-9BAF-EF9E4CCCB6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425967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029B8C7A-C799-F8C6-AAF3-10E1092D7E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4800695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2BB2D2A6-3A49-758E-B59A-8E99E3F0B603}"/>
                </a:ext>
              </a:extLst>
            </p:cNvPr>
            <p:cNvGrpSpPr/>
            <p:nvPr/>
          </p:nvGrpSpPr>
          <p:grpSpPr>
            <a:xfrm>
              <a:off x="1393722" y="4792980"/>
              <a:ext cx="3185160" cy="99060"/>
              <a:chOff x="1393722" y="4792980"/>
              <a:chExt cx="3185160" cy="308706"/>
            </a:xfrm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878BF793-3EBF-6518-4D8B-D1B5F598930E}"/>
                  </a:ext>
                </a:extLst>
              </p:cNvPr>
              <p:cNvCxnSpPr/>
              <p:nvPr/>
            </p:nvCxnSpPr>
            <p:spPr>
              <a:xfrm>
                <a:off x="139372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8193A164-AB3A-23E7-A3D5-59A46A762C0B}"/>
                  </a:ext>
                </a:extLst>
              </p:cNvPr>
              <p:cNvCxnSpPr/>
              <p:nvPr/>
            </p:nvCxnSpPr>
            <p:spPr>
              <a:xfrm>
                <a:off x="245544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275B48D7-FA86-5EA2-9FC6-77350C73847F}"/>
                  </a:ext>
                </a:extLst>
              </p:cNvPr>
              <p:cNvCxnSpPr/>
              <p:nvPr/>
            </p:nvCxnSpPr>
            <p:spPr>
              <a:xfrm>
                <a:off x="351716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7A705DE6-D571-93CB-1990-E8E0ED2A8BFD}"/>
                  </a:ext>
                </a:extLst>
              </p:cNvPr>
              <p:cNvCxnSpPr/>
              <p:nvPr/>
            </p:nvCxnSpPr>
            <p:spPr>
              <a:xfrm>
                <a:off x="457888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AD150A3-695C-EF14-18EA-0233C16EB55C}"/>
                </a:ext>
              </a:extLst>
            </p:cNvPr>
            <p:cNvSpPr/>
            <p:nvPr/>
          </p:nvSpPr>
          <p:spPr>
            <a:xfrm>
              <a:off x="1393723" y="2072149"/>
              <a:ext cx="3738716" cy="2728451"/>
            </a:xfrm>
            <a:custGeom>
              <a:avLst/>
              <a:gdLst>
                <a:gd name="csX0" fmla="*/ 0 w 3738716"/>
                <a:gd name="csY0" fmla="*/ 0 h 2728451"/>
                <a:gd name="csX1" fmla="*/ 0 w 3738716"/>
                <a:gd name="csY1" fmla="*/ 2728451 h 2728451"/>
                <a:gd name="csX2" fmla="*/ 3738716 w 3738716"/>
                <a:gd name="csY2" fmla="*/ 2728451 h 2728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738716" h="2728451">
                  <a:moveTo>
                    <a:pt x="0" y="0"/>
                  </a:moveTo>
                  <a:lnTo>
                    <a:pt x="0" y="2728451"/>
                  </a:lnTo>
                  <a:lnTo>
                    <a:pt x="3738716" y="2728451"/>
                  </a:lnTo>
                </a:path>
              </a:pathLst>
            </a:custGeom>
            <a:noFill/>
            <a:ln w="15875">
              <a:solidFill>
                <a:schemeClr val="accent2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0BEE7CF7-D3A3-AD50-EB0F-80C543E7578E}"/>
              </a:ext>
            </a:extLst>
          </p:cNvPr>
          <p:cNvSpPr txBox="1"/>
          <p:nvPr/>
        </p:nvSpPr>
        <p:spPr>
          <a:xfrm rot="16200000">
            <a:off x="-109737" y="3213239"/>
            <a:ext cx="1391407" cy="2769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Survival (%)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D024786-7F29-3D0D-576A-B01E85C44108}"/>
              </a:ext>
            </a:extLst>
          </p:cNvPr>
          <p:cNvSpPr txBox="1"/>
          <p:nvPr/>
        </p:nvSpPr>
        <p:spPr>
          <a:xfrm>
            <a:off x="2386815" y="5150081"/>
            <a:ext cx="1681551" cy="2769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Follow-up (Yr)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F7E0EC6-B21E-9C06-E787-8DA95AA547E0}"/>
              </a:ext>
            </a:extLst>
          </p:cNvPr>
          <p:cNvSpPr txBox="1"/>
          <p:nvPr/>
        </p:nvSpPr>
        <p:spPr>
          <a:xfrm>
            <a:off x="368189" y="5209194"/>
            <a:ext cx="982641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No. at risk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ADCFB4F-C3FA-97CA-6307-E391322B8CFC}"/>
              </a:ext>
            </a:extLst>
          </p:cNvPr>
          <p:cNvSpPr txBox="1"/>
          <p:nvPr/>
        </p:nvSpPr>
        <p:spPr>
          <a:xfrm>
            <a:off x="7793856" y="5150081"/>
            <a:ext cx="373871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Follow-up (Yr)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1777C8C-2446-A038-526C-7B7FA8FFB976}"/>
              </a:ext>
            </a:extLst>
          </p:cNvPr>
          <p:cNvSpPr txBox="1"/>
          <p:nvPr/>
        </p:nvSpPr>
        <p:spPr>
          <a:xfrm>
            <a:off x="6768989" y="5209194"/>
            <a:ext cx="982641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No. at risk</a:t>
            </a:r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8BFEC9C3-4449-2F7A-BAF9-46B2080EF6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931159" y="6302375"/>
            <a:ext cx="7360480" cy="327025"/>
          </a:xfrm>
        </p:spPr>
        <p:txBody>
          <a:bodyPr anchor="b"/>
          <a:lstStyle/>
          <a:p>
            <a:pPr marL="0" indent="0" algn="ctr">
              <a:buNone/>
            </a:pPr>
            <a:r>
              <a:rPr lang="es-ES" sz="1000" dirty="0"/>
              <a:t>Murillo </a:t>
            </a:r>
            <a:r>
              <a:rPr lang="es-ES" sz="1000" dirty="0" err="1"/>
              <a:t>Perez</a:t>
            </a:r>
            <a:r>
              <a:rPr lang="es-ES" sz="1000" dirty="0"/>
              <a:t>. Am J Gastroenterol. 2020;115:1066.</a:t>
            </a:r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2067074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2960D-6FC6-F477-937B-66892B2DE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4CFC59D-5650-BC17-B074-3201047E7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Long-term follow-up data from patients in GLOBAL PBC Study Group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346531F-2374-C9FF-37D4-B3BE586BB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C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Response: ALP and Bilirubin Combined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3ED313-0829-F317-B4AA-2D4AEE35331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931159" y="6302375"/>
            <a:ext cx="7360480" cy="327025"/>
          </a:xfrm>
        </p:spPr>
        <p:txBody>
          <a:bodyPr anchor="b"/>
          <a:lstStyle/>
          <a:p>
            <a:pPr marL="0" indent="0" algn="ctr">
              <a:buNone/>
            </a:pPr>
            <a:r>
              <a:rPr lang="es-ES" sz="1000" dirty="0"/>
              <a:t>Murillo </a:t>
            </a:r>
            <a:r>
              <a:rPr lang="es-ES" sz="1000" dirty="0" err="1"/>
              <a:t>Perez</a:t>
            </a:r>
            <a:r>
              <a:rPr lang="es-ES" sz="1000" dirty="0"/>
              <a:t>. Am J Gastroenterol. 2020;115:1066.</a:t>
            </a:r>
            <a:endParaRPr lang="en-CA" sz="10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CC2653A-76D9-B5C3-9DCF-E52D7D6ED2C4}"/>
              </a:ext>
            </a:extLst>
          </p:cNvPr>
          <p:cNvSpPr txBox="1"/>
          <p:nvPr/>
        </p:nvSpPr>
        <p:spPr>
          <a:xfrm>
            <a:off x="3942553" y="1801326"/>
            <a:ext cx="3860800" cy="406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ALP and Bilirubin</a:t>
            </a:r>
            <a:endParaRPr kumimoji="0" lang="en-CA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141030-8277-AD67-CEDC-28EC1FE25097}"/>
              </a:ext>
            </a:extLst>
          </p:cNvPr>
          <p:cNvSpPr txBox="1"/>
          <p:nvPr/>
        </p:nvSpPr>
        <p:spPr>
          <a:xfrm rot="16200000">
            <a:off x="2671563" y="3213239"/>
            <a:ext cx="1391407" cy="2769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Survival (%)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65E546-EDF6-0B63-D122-21298EF9EFDA}"/>
              </a:ext>
            </a:extLst>
          </p:cNvPr>
          <p:cNvSpPr txBox="1"/>
          <p:nvPr/>
        </p:nvSpPr>
        <p:spPr>
          <a:xfrm>
            <a:off x="5168115" y="5150081"/>
            <a:ext cx="1681551" cy="2769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Follow-up (Yr)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047036-A82E-54B5-B629-66F2ACAF6A24}"/>
              </a:ext>
            </a:extLst>
          </p:cNvPr>
          <p:cNvGrpSpPr/>
          <p:nvPr/>
        </p:nvGrpSpPr>
        <p:grpSpPr>
          <a:xfrm>
            <a:off x="3664380" y="1966885"/>
            <a:ext cx="3832057" cy="3207335"/>
            <a:chOff x="883080" y="1966885"/>
            <a:chExt cx="3832057" cy="320733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9E55FA-2C35-E555-2564-5CAE6BAC36EF}"/>
                </a:ext>
              </a:extLst>
            </p:cNvPr>
            <p:cNvSpPr txBox="1"/>
            <p:nvPr/>
          </p:nvSpPr>
          <p:spPr>
            <a:xfrm>
              <a:off x="1101090" y="4674870"/>
              <a:ext cx="14427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1791F17-ADC7-266E-97E6-D9BE81F6C2C0}"/>
                </a:ext>
              </a:extLst>
            </p:cNvPr>
            <p:cNvSpPr txBox="1"/>
            <p:nvPr/>
          </p:nvSpPr>
          <p:spPr>
            <a:xfrm>
              <a:off x="968040" y="4145229"/>
              <a:ext cx="27732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DB9B7FC-2EBE-7BF8-625A-9BDA3A2F6E53}"/>
                </a:ext>
              </a:extLst>
            </p:cNvPr>
            <p:cNvSpPr txBox="1"/>
            <p:nvPr/>
          </p:nvSpPr>
          <p:spPr>
            <a:xfrm>
              <a:off x="955216" y="3597528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6B95F7-A70C-21AF-E376-16EF7167999A}"/>
                </a:ext>
              </a:extLst>
            </p:cNvPr>
            <p:cNvSpPr txBox="1"/>
            <p:nvPr/>
          </p:nvSpPr>
          <p:spPr>
            <a:xfrm>
              <a:off x="955216" y="3056406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603CF4-E3CC-5A68-5BF1-04067CE9CC5B}"/>
                </a:ext>
              </a:extLst>
            </p:cNvPr>
            <p:cNvSpPr txBox="1"/>
            <p:nvPr/>
          </p:nvSpPr>
          <p:spPr>
            <a:xfrm>
              <a:off x="955216" y="2526420"/>
              <a:ext cx="29014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34659FA-B14B-C8E4-C0B1-B62981027F39}"/>
                </a:ext>
              </a:extLst>
            </p:cNvPr>
            <p:cNvSpPr txBox="1"/>
            <p:nvPr/>
          </p:nvSpPr>
          <p:spPr>
            <a:xfrm>
              <a:off x="883080" y="1966885"/>
              <a:ext cx="36228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EE4A5B0-6606-0DEE-D3BB-CC89FD2B0340}"/>
                </a:ext>
              </a:extLst>
            </p:cNvPr>
            <p:cNvSpPr txBox="1"/>
            <p:nvPr/>
          </p:nvSpPr>
          <p:spPr>
            <a:xfrm>
              <a:off x="1354085" y="4897221"/>
              <a:ext cx="73738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73098EB-9B59-FB40-8C4A-7C6FCE1E8B9D}"/>
                </a:ext>
              </a:extLst>
            </p:cNvPr>
            <p:cNvSpPr txBox="1"/>
            <p:nvPr/>
          </p:nvSpPr>
          <p:spPr>
            <a:xfrm>
              <a:off x="2383307" y="4897221"/>
              <a:ext cx="144270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95F6FEC-7639-4E65-C4FD-5EEC2B833A2F}"/>
                </a:ext>
              </a:extLst>
            </p:cNvPr>
            <p:cNvSpPr txBox="1"/>
            <p:nvPr/>
          </p:nvSpPr>
          <p:spPr>
            <a:xfrm>
              <a:off x="3443423" y="4897221"/>
              <a:ext cx="14587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7E8B834-2B54-1DDC-4BFC-8F2D551B5B02}"/>
                </a:ext>
              </a:extLst>
            </p:cNvPr>
            <p:cNvSpPr txBox="1"/>
            <p:nvPr/>
          </p:nvSpPr>
          <p:spPr>
            <a:xfrm>
              <a:off x="4505143" y="4897221"/>
              <a:ext cx="209994" cy="276999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13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F5CA8C0-48A4-CEA3-9D52-FDEC053E8BCC}"/>
              </a:ext>
            </a:extLst>
          </p:cNvPr>
          <p:cNvGrpSpPr/>
          <p:nvPr/>
        </p:nvGrpSpPr>
        <p:grpSpPr>
          <a:xfrm>
            <a:off x="4176467" y="2095893"/>
            <a:ext cx="3733014" cy="370787"/>
            <a:chOff x="1395167" y="2095893"/>
            <a:chExt cx="3733014" cy="370787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97FD5A3-D41D-762C-383D-D1A19ADD49A7}"/>
                </a:ext>
              </a:extLst>
            </p:cNvPr>
            <p:cNvSpPr/>
            <p:nvPr/>
          </p:nvSpPr>
          <p:spPr>
            <a:xfrm>
              <a:off x="1395167" y="2095893"/>
              <a:ext cx="2108462" cy="116264"/>
            </a:xfrm>
            <a:custGeom>
              <a:avLst/>
              <a:gdLst>
                <a:gd name="csX0" fmla="*/ 0 w 2108462"/>
                <a:gd name="csY0" fmla="*/ 0 h 116264"/>
                <a:gd name="csX1" fmla="*/ 524759 w 2108462"/>
                <a:gd name="csY1" fmla="*/ 0 h 116264"/>
                <a:gd name="csX2" fmla="*/ 524759 w 2108462"/>
                <a:gd name="csY2" fmla="*/ 15711 h 116264"/>
                <a:gd name="csX3" fmla="*/ 584462 w 2108462"/>
                <a:gd name="csY3" fmla="*/ 15711 h 116264"/>
                <a:gd name="csX4" fmla="*/ 584462 w 2108462"/>
                <a:gd name="csY4" fmla="*/ 28280 h 116264"/>
                <a:gd name="csX5" fmla="*/ 791852 w 2108462"/>
                <a:gd name="csY5" fmla="*/ 28280 h 116264"/>
                <a:gd name="csX6" fmla="*/ 791852 w 2108462"/>
                <a:gd name="csY6" fmla="*/ 37707 h 116264"/>
                <a:gd name="csX7" fmla="*/ 1322895 w 2108462"/>
                <a:gd name="csY7" fmla="*/ 37707 h 116264"/>
                <a:gd name="csX8" fmla="*/ 1322895 w 2108462"/>
                <a:gd name="csY8" fmla="*/ 50276 h 116264"/>
                <a:gd name="csX9" fmla="*/ 1483151 w 2108462"/>
                <a:gd name="csY9" fmla="*/ 50276 h 116264"/>
                <a:gd name="csX10" fmla="*/ 1483151 w 2108462"/>
                <a:gd name="csY10" fmla="*/ 59703 h 116264"/>
                <a:gd name="csX11" fmla="*/ 1703109 w 2108462"/>
                <a:gd name="csY11" fmla="*/ 59703 h 116264"/>
                <a:gd name="csX12" fmla="*/ 1703109 w 2108462"/>
                <a:gd name="csY12" fmla="*/ 72272 h 116264"/>
                <a:gd name="csX13" fmla="*/ 1907357 w 2108462"/>
                <a:gd name="csY13" fmla="*/ 72272 h 116264"/>
                <a:gd name="csX14" fmla="*/ 1907357 w 2108462"/>
                <a:gd name="csY14" fmla="*/ 78556 h 116264"/>
                <a:gd name="csX15" fmla="*/ 1963918 w 2108462"/>
                <a:gd name="csY15" fmla="*/ 78556 h 116264"/>
                <a:gd name="csX16" fmla="*/ 1963918 w 2108462"/>
                <a:gd name="csY16" fmla="*/ 106837 h 116264"/>
                <a:gd name="csX17" fmla="*/ 2067612 w 2108462"/>
                <a:gd name="csY17" fmla="*/ 106837 h 116264"/>
                <a:gd name="csX18" fmla="*/ 2067612 w 2108462"/>
                <a:gd name="csY18" fmla="*/ 116264 h 116264"/>
                <a:gd name="csX19" fmla="*/ 2108462 w 2108462"/>
                <a:gd name="csY19" fmla="*/ 116264 h 116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108462" h="116264">
                  <a:moveTo>
                    <a:pt x="0" y="0"/>
                  </a:moveTo>
                  <a:lnTo>
                    <a:pt x="524759" y="0"/>
                  </a:lnTo>
                  <a:lnTo>
                    <a:pt x="524759" y="15711"/>
                  </a:lnTo>
                  <a:lnTo>
                    <a:pt x="584462" y="15711"/>
                  </a:lnTo>
                  <a:lnTo>
                    <a:pt x="584462" y="28280"/>
                  </a:lnTo>
                  <a:lnTo>
                    <a:pt x="791852" y="28280"/>
                  </a:lnTo>
                  <a:lnTo>
                    <a:pt x="791852" y="37707"/>
                  </a:lnTo>
                  <a:lnTo>
                    <a:pt x="1322895" y="37707"/>
                  </a:lnTo>
                  <a:lnTo>
                    <a:pt x="1322895" y="50276"/>
                  </a:lnTo>
                  <a:lnTo>
                    <a:pt x="1483151" y="50276"/>
                  </a:lnTo>
                  <a:lnTo>
                    <a:pt x="1483151" y="59703"/>
                  </a:lnTo>
                  <a:lnTo>
                    <a:pt x="1703109" y="59703"/>
                  </a:lnTo>
                  <a:lnTo>
                    <a:pt x="1703109" y="72272"/>
                  </a:lnTo>
                  <a:lnTo>
                    <a:pt x="1907357" y="72272"/>
                  </a:lnTo>
                  <a:lnTo>
                    <a:pt x="1907357" y="78556"/>
                  </a:lnTo>
                  <a:lnTo>
                    <a:pt x="1963918" y="78556"/>
                  </a:lnTo>
                  <a:lnTo>
                    <a:pt x="1963918" y="106837"/>
                  </a:lnTo>
                  <a:lnTo>
                    <a:pt x="2067612" y="106837"/>
                  </a:lnTo>
                  <a:lnTo>
                    <a:pt x="2067612" y="116264"/>
                  </a:lnTo>
                  <a:lnTo>
                    <a:pt x="2108462" y="116264"/>
                  </a:lnTo>
                </a:path>
              </a:pathLst>
            </a:custGeom>
            <a:noFill/>
            <a:ln w="28575">
              <a:solidFill>
                <a:schemeClr val="accent6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48111AC-F1EB-7704-8462-6298CE7585FF}"/>
                </a:ext>
              </a:extLst>
            </p:cNvPr>
            <p:cNvSpPr/>
            <p:nvPr/>
          </p:nvSpPr>
          <p:spPr>
            <a:xfrm>
              <a:off x="3472206" y="2215299"/>
              <a:ext cx="1655975" cy="251381"/>
            </a:xfrm>
            <a:custGeom>
              <a:avLst/>
              <a:gdLst>
                <a:gd name="csX0" fmla="*/ 0 w 1655975"/>
                <a:gd name="csY0" fmla="*/ 0 h 251381"/>
                <a:gd name="csX1" fmla="*/ 91126 w 1655975"/>
                <a:gd name="csY1" fmla="*/ 0 h 251381"/>
                <a:gd name="csX2" fmla="*/ 91126 w 1655975"/>
                <a:gd name="csY2" fmla="*/ 12569 h 251381"/>
                <a:gd name="csX3" fmla="*/ 125691 w 1655975"/>
                <a:gd name="csY3" fmla="*/ 12569 h 251381"/>
                <a:gd name="csX4" fmla="*/ 125691 w 1655975"/>
                <a:gd name="csY4" fmla="*/ 25138 h 251381"/>
                <a:gd name="csX5" fmla="*/ 235670 w 1655975"/>
                <a:gd name="csY5" fmla="*/ 25138 h 251381"/>
                <a:gd name="csX6" fmla="*/ 235670 w 1655975"/>
                <a:gd name="csY6" fmla="*/ 37707 h 251381"/>
                <a:gd name="csX7" fmla="*/ 644165 w 1655975"/>
                <a:gd name="csY7" fmla="*/ 37707 h 251381"/>
                <a:gd name="csX8" fmla="*/ 644165 w 1655975"/>
                <a:gd name="csY8" fmla="*/ 53419 h 251381"/>
                <a:gd name="csX9" fmla="*/ 776140 w 1655975"/>
                <a:gd name="csY9" fmla="*/ 53419 h 251381"/>
                <a:gd name="csX10" fmla="*/ 776140 w 1655975"/>
                <a:gd name="csY10" fmla="*/ 65988 h 251381"/>
                <a:gd name="csX11" fmla="*/ 816990 w 1655975"/>
                <a:gd name="csY11" fmla="*/ 65988 h 251381"/>
                <a:gd name="csX12" fmla="*/ 816990 w 1655975"/>
                <a:gd name="csY12" fmla="*/ 81699 h 251381"/>
                <a:gd name="csX13" fmla="*/ 838986 w 1655975"/>
                <a:gd name="csY13" fmla="*/ 81699 h 251381"/>
                <a:gd name="csX14" fmla="*/ 838986 w 1655975"/>
                <a:gd name="csY14" fmla="*/ 103695 h 251381"/>
                <a:gd name="csX15" fmla="*/ 955250 w 1655975"/>
                <a:gd name="csY15" fmla="*/ 103695 h 251381"/>
                <a:gd name="csX16" fmla="*/ 955250 w 1655975"/>
                <a:gd name="csY16" fmla="*/ 116264 h 251381"/>
                <a:gd name="csX17" fmla="*/ 1071514 w 1655975"/>
                <a:gd name="csY17" fmla="*/ 116264 h 251381"/>
                <a:gd name="csX18" fmla="*/ 1071514 w 1655975"/>
                <a:gd name="csY18" fmla="*/ 147687 h 251381"/>
                <a:gd name="csX19" fmla="*/ 1464297 w 1655975"/>
                <a:gd name="csY19" fmla="*/ 147687 h 251381"/>
                <a:gd name="csX20" fmla="*/ 1464297 w 1655975"/>
                <a:gd name="csY20" fmla="*/ 163398 h 251381"/>
                <a:gd name="csX21" fmla="*/ 1539712 w 1655975"/>
                <a:gd name="csY21" fmla="*/ 163398 h 251381"/>
                <a:gd name="csX22" fmla="*/ 1539712 w 1655975"/>
                <a:gd name="csY22" fmla="*/ 194821 h 251381"/>
                <a:gd name="csX23" fmla="*/ 1599415 w 1655975"/>
                <a:gd name="csY23" fmla="*/ 194821 h 251381"/>
                <a:gd name="csX24" fmla="*/ 1599415 w 1655975"/>
                <a:gd name="csY24" fmla="*/ 219959 h 251381"/>
                <a:gd name="csX25" fmla="*/ 1630837 w 1655975"/>
                <a:gd name="csY25" fmla="*/ 219959 h 251381"/>
                <a:gd name="csX26" fmla="*/ 1630837 w 1655975"/>
                <a:gd name="csY26" fmla="*/ 251381 h 251381"/>
                <a:gd name="csX27" fmla="*/ 1655975 w 1655975"/>
                <a:gd name="csY27" fmla="*/ 251381 h 2513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55975" h="251381">
                  <a:moveTo>
                    <a:pt x="0" y="0"/>
                  </a:moveTo>
                  <a:lnTo>
                    <a:pt x="91126" y="0"/>
                  </a:lnTo>
                  <a:lnTo>
                    <a:pt x="91126" y="12569"/>
                  </a:lnTo>
                  <a:lnTo>
                    <a:pt x="125691" y="12569"/>
                  </a:lnTo>
                  <a:lnTo>
                    <a:pt x="125691" y="25138"/>
                  </a:lnTo>
                  <a:lnTo>
                    <a:pt x="235670" y="25138"/>
                  </a:lnTo>
                  <a:lnTo>
                    <a:pt x="235670" y="37707"/>
                  </a:lnTo>
                  <a:lnTo>
                    <a:pt x="644165" y="37707"/>
                  </a:lnTo>
                  <a:lnTo>
                    <a:pt x="644165" y="53419"/>
                  </a:lnTo>
                  <a:lnTo>
                    <a:pt x="776140" y="53419"/>
                  </a:lnTo>
                  <a:lnTo>
                    <a:pt x="776140" y="65988"/>
                  </a:lnTo>
                  <a:lnTo>
                    <a:pt x="816990" y="65988"/>
                  </a:lnTo>
                  <a:lnTo>
                    <a:pt x="816990" y="81699"/>
                  </a:lnTo>
                  <a:lnTo>
                    <a:pt x="838986" y="81699"/>
                  </a:lnTo>
                  <a:lnTo>
                    <a:pt x="838986" y="103695"/>
                  </a:lnTo>
                  <a:lnTo>
                    <a:pt x="955250" y="103695"/>
                  </a:lnTo>
                  <a:lnTo>
                    <a:pt x="955250" y="116264"/>
                  </a:lnTo>
                  <a:lnTo>
                    <a:pt x="1071514" y="116264"/>
                  </a:lnTo>
                  <a:lnTo>
                    <a:pt x="1071514" y="147687"/>
                  </a:lnTo>
                  <a:lnTo>
                    <a:pt x="1464297" y="147687"/>
                  </a:lnTo>
                  <a:lnTo>
                    <a:pt x="1464297" y="163398"/>
                  </a:lnTo>
                  <a:lnTo>
                    <a:pt x="1539712" y="163398"/>
                  </a:lnTo>
                  <a:lnTo>
                    <a:pt x="1539712" y="194821"/>
                  </a:lnTo>
                  <a:lnTo>
                    <a:pt x="1599415" y="194821"/>
                  </a:lnTo>
                  <a:lnTo>
                    <a:pt x="1599415" y="219959"/>
                  </a:lnTo>
                  <a:lnTo>
                    <a:pt x="1630837" y="219959"/>
                  </a:lnTo>
                  <a:lnTo>
                    <a:pt x="1630837" y="251381"/>
                  </a:lnTo>
                  <a:lnTo>
                    <a:pt x="1655975" y="251381"/>
                  </a:lnTo>
                </a:path>
              </a:pathLst>
            </a:custGeom>
            <a:noFill/>
            <a:ln w="28575">
              <a:solidFill>
                <a:schemeClr val="accent6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E71DD0-2196-4C85-5DD1-2593BFEB48D7}"/>
              </a:ext>
            </a:extLst>
          </p:cNvPr>
          <p:cNvGrpSpPr/>
          <p:nvPr/>
        </p:nvGrpSpPr>
        <p:grpSpPr>
          <a:xfrm>
            <a:off x="4176467" y="2092751"/>
            <a:ext cx="3720445" cy="468197"/>
            <a:chOff x="1395167" y="2092751"/>
            <a:chExt cx="3720445" cy="468197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FD1FF63-5B8C-C9DA-DCBC-814EAA205A3B}"/>
                </a:ext>
              </a:extLst>
            </p:cNvPr>
            <p:cNvSpPr/>
            <p:nvPr/>
          </p:nvSpPr>
          <p:spPr>
            <a:xfrm>
              <a:off x="1395167" y="2092751"/>
              <a:ext cx="1718821" cy="122548"/>
            </a:xfrm>
            <a:custGeom>
              <a:avLst/>
              <a:gdLst>
                <a:gd name="csX0" fmla="*/ 0 w 1718821"/>
                <a:gd name="csY0" fmla="*/ 0 h 122548"/>
                <a:gd name="csX1" fmla="*/ 527901 w 1718821"/>
                <a:gd name="csY1" fmla="*/ 0 h 122548"/>
                <a:gd name="csX2" fmla="*/ 527901 w 1718821"/>
                <a:gd name="csY2" fmla="*/ 15711 h 122548"/>
                <a:gd name="csX3" fmla="*/ 593889 w 1718821"/>
                <a:gd name="csY3" fmla="*/ 15711 h 122548"/>
                <a:gd name="csX4" fmla="*/ 593889 w 1718821"/>
                <a:gd name="csY4" fmla="*/ 37707 h 122548"/>
                <a:gd name="csX5" fmla="*/ 791852 w 1718821"/>
                <a:gd name="csY5" fmla="*/ 37707 h 122548"/>
                <a:gd name="csX6" fmla="*/ 791852 w 1718821"/>
                <a:gd name="csY6" fmla="*/ 62845 h 122548"/>
                <a:gd name="csX7" fmla="*/ 930111 w 1718821"/>
                <a:gd name="csY7" fmla="*/ 62845 h 122548"/>
                <a:gd name="csX8" fmla="*/ 930111 w 1718821"/>
                <a:gd name="csY8" fmla="*/ 75414 h 122548"/>
                <a:gd name="csX9" fmla="*/ 1121790 w 1718821"/>
                <a:gd name="csY9" fmla="*/ 75414 h 122548"/>
                <a:gd name="csX10" fmla="*/ 1121790 w 1718821"/>
                <a:gd name="csY10" fmla="*/ 91125 h 122548"/>
                <a:gd name="csX11" fmla="*/ 1558565 w 1718821"/>
                <a:gd name="csY11" fmla="*/ 91125 h 122548"/>
                <a:gd name="csX12" fmla="*/ 1558565 w 1718821"/>
                <a:gd name="csY12" fmla="*/ 106837 h 122548"/>
                <a:gd name="csX13" fmla="*/ 1684256 w 1718821"/>
                <a:gd name="csY13" fmla="*/ 106837 h 122548"/>
                <a:gd name="csX14" fmla="*/ 1684256 w 1718821"/>
                <a:gd name="csY14" fmla="*/ 122548 h 122548"/>
                <a:gd name="csX15" fmla="*/ 1718821 w 1718821"/>
                <a:gd name="csY15" fmla="*/ 122548 h 122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718821" h="122548">
                  <a:moveTo>
                    <a:pt x="0" y="0"/>
                  </a:moveTo>
                  <a:lnTo>
                    <a:pt x="527901" y="0"/>
                  </a:lnTo>
                  <a:lnTo>
                    <a:pt x="527901" y="15711"/>
                  </a:lnTo>
                  <a:lnTo>
                    <a:pt x="593889" y="15711"/>
                  </a:lnTo>
                  <a:lnTo>
                    <a:pt x="593889" y="37707"/>
                  </a:lnTo>
                  <a:lnTo>
                    <a:pt x="791852" y="37707"/>
                  </a:lnTo>
                  <a:lnTo>
                    <a:pt x="791852" y="62845"/>
                  </a:lnTo>
                  <a:lnTo>
                    <a:pt x="930111" y="62845"/>
                  </a:lnTo>
                  <a:lnTo>
                    <a:pt x="930111" y="75414"/>
                  </a:lnTo>
                  <a:lnTo>
                    <a:pt x="1121790" y="75414"/>
                  </a:lnTo>
                  <a:lnTo>
                    <a:pt x="1121790" y="91125"/>
                  </a:lnTo>
                  <a:lnTo>
                    <a:pt x="1558565" y="91125"/>
                  </a:lnTo>
                  <a:lnTo>
                    <a:pt x="1558565" y="106837"/>
                  </a:lnTo>
                  <a:lnTo>
                    <a:pt x="1684256" y="106837"/>
                  </a:lnTo>
                  <a:lnTo>
                    <a:pt x="1684256" y="122548"/>
                  </a:lnTo>
                  <a:lnTo>
                    <a:pt x="1718821" y="122548"/>
                  </a:lnTo>
                </a:path>
              </a:pathLst>
            </a:custGeom>
            <a:noFill/>
            <a:ln w="28575">
              <a:solidFill>
                <a:schemeClr val="accent6">
                  <a:lumMod val="20000"/>
                  <a:lumOff val="8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77FC67-2AD8-350B-33AA-D8B2B16A70C2}"/>
                </a:ext>
              </a:extLst>
            </p:cNvPr>
            <p:cNvSpPr/>
            <p:nvPr/>
          </p:nvSpPr>
          <p:spPr>
            <a:xfrm>
              <a:off x="3082565" y="2218441"/>
              <a:ext cx="2033047" cy="342507"/>
            </a:xfrm>
            <a:custGeom>
              <a:avLst/>
              <a:gdLst>
                <a:gd name="csX0" fmla="*/ 0 w 2033047"/>
                <a:gd name="csY0" fmla="*/ 0 h 342507"/>
                <a:gd name="csX1" fmla="*/ 257666 w 2033047"/>
                <a:gd name="csY1" fmla="*/ 0 h 342507"/>
                <a:gd name="csX2" fmla="*/ 257666 w 2033047"/>
                <a:gd name="csY2" fmla="*/ 34565 h 342507"/>
                <a:gd name="csX3" fmla="*/ 392783 w 2033047"/>
                <a:gd name="csY3" fmla="*/ 34565 h 342507"/>
                <a:gd name="csX4" fmla="*/ 383357 w 2033047"/>
                <a:gd name="csY4" fmla="*/ 43991 h 342507"/>
                <a:gd name="csX5" fmla="*/ 443060 w 2033047"/>
                <a:gd name="csY5" fmla="*/ 43991 h 342507"/>
                <a:gd name="csX6" fmla="*/ 443060 w 2033047"/>
                <a:gd name="csY6" fmla="*/ 65988 h 342507"/>
                <a:gd name="csX7" fmla="*/ 509047 w 2033047"/>
                <a:gd name="csY7" fmla="*/ 65988 h 342507"/>
                <a:gd name="csX8" fmla="*/ 509047 w 2033047"/>
                <a:gd name="csY8" fmla="*/ 84841 h 342507"/>
                <a:gd name="csX9" fmla="*/ 669303 w 2033047"/>
                <a:gd name="csY9" fmla="*/ 84841 h 342507"/>
                <a:gd name="csX10" fmla="*/ 669303 w 2033047"/>
                <a:gd name="csY10" fmla="*/ 109980 h 342507"/>
                <a:gd name="csX11" fmla="*/ 751002 w 2033047"/>
                <a:gd name="csY11" fmla="*/ 109980 h 342507"/>
                <a:gd name="csX12" fmla="*/ 751002 w 2033047"/>
                <a:gd name="csY12" fmla="*/ 125691 h 342507"/>
                <a:gd name="csX13" fmla="*/ 832701 w 2033047"/>
                <a:gd name="csY13" fmla="*/ 125691 h 342507"/>
                <a:gd name="csX14" fmla="*/ 832701 w 2033047"/>
                <a:gd name="csY14" fmla="*/ 144545 h 342507"/>
                <a:gd name="csX15" fmla="*/ 1140643 w 2033047"/>
                <a:gd name="csY15" fmla="*/ 144545 h 342507"/>
                <a:gd name="csX16" fmla="*/ 1140643 w 2033047"/>
                <a:gd name="csY16" fmla="*/ 160256 h 342507"/>
                <a:gd name="csX17" fmla="*/ 1278903 w 2033047"/>
                <a:gd name="csY17" fmla="*/ 160256 h 342507"/>
                <a:gd name="csX18" fmla="*/ 1278903 w 2033047"/>
                <a:gd name="csY18" fmla="*/ 179110 h 342507"/>
                <a:gd name="csX19" fmla="*/ 1483150 w 2033047"/>
                <a:gd name="csY19" fmla="*/ 179110 h 342507"/>
                <a:gd name="csX20" fmla="*/ 1483150 w 2033047"/>
                <a:gd name="csY20" fmla="*/ 197963 h 342507"/>
                <a:gd name="csX21" fmla="*/ 1567992 w 2033047"/>
                <a:gd name="csY21" fmla="*/ 197963 h 342507"/>
                <a:gd name="csX22" fmla="*/ 1567992 w 2033047"/>
                <a:gd name="csY22" fmla="*/ 219959 h 342507"/>
                <a:gd name="csX23" fmla="*/ 1659117 w 2033047"/>
                <a:gd name="csY23" fmla="*/ 219959 h 342507"/>
                <a:gd name="csX24" fmla="*/ 1659117 w 2033047"/>
                <a:gd name="csY24" fmla="*/ 282804 h 342507"/>
                <a:gd name="csX25" fmla="*/ 1907357 w 2033047"/>
                <a:gd name="csY25" fmla="*/ 282804 h 342507"/>
                <a:gd name="csX26" fmla="*/ 1907357 w 2033047"/>
                <a:gd name="csY26" fmla="*/ 301658 h 342507"/>
                <a:gd name="csX27" fmla="*/ 2004767 w 2033047"/>
                <a:gd name="csY27" fmla="*/ 301658 h 342507"/>
                <a:gd name="csX28" fmla="*/ 2004767 w 2033047"/>
                <a:gd name="csY28" fmla="*/ 342507 h 342507"/>
                <a:gd name="csX29" fmla="*/ 2033047 w 2033047"/>
                <a:gd name="csY29" fmla="*/ 342507 h 342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033047" h="342507">
                  <a:moveTo>
                    <a:pt x="0" y="0"/>
                  </a:moveTo>
                  <a:lnTo>
                    <a:pt x="257666" y="0"/>
                  </a:lnTo>
                  <a:lnTo>
                    <a:pt x="257666" y="34565"/>
                  </a:lnTo>
                  <a:lnTo>
                    <a:pt x="392783" y="34565"/>
                  </a:lnTo>
                  <a:lnTo>
                    <a:pt x="383357" y="43991"/>
                  </a:lnTo>
                  <a:lnTo>
                    <a:pt x="443060" y="43991"/>
                  </a:lnTo>
                  <a:lnTo>
                    <a:pt x="443060" y="65988"/>
                  </a:lnTo>
                  <a:lnTo>
                    <a:pt x="509047" y="65988"/>
                  </a:lnTo>
                  <a:lnTo>
                    <a:pt x="509047" y="84841"/>
                  </a:lnTo>
                  <a:lnTo>
                    <a:pt x="669303" y="84841"/>
                  </a:lnTo>
                  <a:lnTo>
                    <a:pt x="669303" y="109980"/>
                  </a:lnTo>
                  <a:lnTo>
                    <a:pt x="751002" y="109980"/>
                  </a:lnTo>
                  <a:lnTo>
                    <a:pt x="751002" y="125691"/>
                  </a:lnTo>
                  <a:lnTo>
                    <a:pt x="832701" y="125691"/>
                  </a:lnTo>
                  <a:lnTo>
                    <a:pt x="832701" y="144545"/>
                  </a:lnTo>
                  <a:lnTo>
                    <a:pt x="1140643" y="144545"/>
                  </a:lnTo>
                  <a:lnTo>
                    <a:pt x="1140643" y="160256"/>
                  </a:lnTo>
                  <a:lnTo>
                    <a:pt x="1278903" y="160256"/>
                  </a:lnTo>
                  <a:lnTo>
                    <a:pt x="1278903" y="179110"/>
                  </a:lnTo>
                  <a:lnTo>
                    <a:pt x="1483150" y="179110"/>
                  </a:lnTo>
                  <a:lnTo>
                    <a:pt x="1483150" y="197963"/>
                  </a:lnTo>
                  <a:lnTo>
                    <a:pt x="1567992" y="197963"/>
                  </a:lnTo>
                  <a:lnTo>
                    <a:pt x="1567992" y="219959"/>
                  </a:lnTo>
                  <a:lnTo>
                    <a:pt x="1659117" y="219959"/>
                  </a:lnTo>
                  <a:lnTo>
                    <a:pt x="1659117" y="282804"/>
                  </a:lnTo>
                  <a:lnTo>
                    <a:pt x="1907357" y="282804"/>
                  </a:lnTo>
                  <a:lnTo>
                    <a:pt x="1907357" y="301658"/>
                  </a:lnTo>
                  <a:lnTo>
                    <a:pt x="2004767" y="301658"/>
                  </a:lnTo>
                  <a:lnTo>
                    <a:pt x="2004767" y="342507"/>
                  </a:lnTo>
                  <a:lnTo>
                    <a:pt x="2033047" y="342507"/>
                  </a:lnTo>
                </a:path>
              </a:pathLst>
            </a:custGeom>
            <a:noFill/>
            <a:ln w="28575">
              <a:solidFill>
                <a:schemeClr val="accent6">
                  <a:lumMod val="20000"/>
                  <a:lumOff val="8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109C43B-A557-18DC-C337-DD8BFA893FDB}"/>
              </a:ext>
            </a:extLst>
          </p:cNvPr>
          <p:cNvSpPr/>
          <p:nvPr/>
        </p:nvSpPr>
        <p:spPr>
          <a:xfrm>
            <a:off x="4185894" y="2099035"/>
            <a:ext cx="3701592" cy="575035"/>
          </a:xfrm>
          <a:custGeom>
            <a:avLst/>
            <a:gdLst>
              <a:gd name="csX0" fmla="*/ 3701592 w 3701592"/>
              <a:gd name="csY0" fmla="*/ 575035 h 575035"/>
              <a:gd name="csX1" fmla="*/ 3632462 w 3701592"/>
              <a:gd name="csY1" fmla="*/ 575035 h 575035"/>
              <a:gd name="csX2" fmla="*/ 3632462 w 3701592"/>
              <a:gd name="csY2" fmla="*/ 512190 h 575035"/>
              <a:gd name="csX3" fmla="*/ 3371653 w 3701592"/>
              <a:gd name="csY3" fmla="*/ 512190 h 575035"/>
              <a:gd name="csX4" fmla="*/ 3371653 w 3701592"/>
              <a:gd name="csY4" fmla="*/ 446202 h 575035"/>
              <a:gd name="csX5" fmla="*/ 3189402 w 3701592"/>
              <a:gd name="csY5" fmla="*/ 446202 h 575035"/>
              <a:gd name="csX6" fmla="*/ 3189402 w 3701592"/>
              <a:gd name="csY6" fmla="*/ 395926 h 575035"/>
              <a:gd name="csX7" fmla="*/ 2746342 w 3701592"/>
              <a:gd name="csY7" fmla="*/ 395926 h 575035"/>
              <a:gd name="csX8" fmla="*/ 2746342 w 3701592"/>
              <a:gd name="csY8" fmla="*/ 351934 h 575035"/>
              <a:gd name="csX9" fmla="*/ 2721204 w 3701592"/>
              <a:gd name="csY9" fmla="*/ 351934 h 575035"/>
              <a:gd name="csX10" fmla="*/ 2721204 w 3701592"/>
              <a:gd name="csY10" fmla="*/ 323654 h 575035"/>
              <a:gd name="csX11" fmla="*/ 2670928 w 3701592"/>
              <a:gd name="csY11" fmla="*/ 323654 h 575035"/>
              <a:gd name="csX12" fmla="*/ 2670928 w 3701592"/>
              <a:gd name="csY12" fmla="*/ 292231 h 575035"/>
              <a:gd name="csX13" fmla="*/ 2394408 w 3701592"/>
              <a:gd name="csY13" fmla="*/ 292231 h 575035"/>
              <a:gd name="csX14" fmla="*/ 2394408 w 3701592"/>
              <a:gd name="csY14" fmla="*/ 254524 h 575035"/>
              <a:gd name="csX15" fmla="*/ 2240437 w 3701592"/>
              <a:gd name="csY15" fmla="*/ 254524 h 575035"/>
              <a:gd name="csX16" fmla="*/ 2240437 w 3701592"/>
              <a:gd name="csY16" fmla="*/ 223101 h 575035"/>
              <a:gd name="csX17" fmla="*/ 2146169 w 3701592"/>
              <a:gd name="csY17" fmla="*/ 223101 h 575035"/>
              <a:gd name="csX18" fmla="*/ 2146169 w 3701592"/>
              <a:gd name="csY18" fmla="*/ 204247 h 575035"/>
              <a:gd name="csX19" fmla="*/ 1948206 w 3701592"/>
              <a:gd name="csY19" fmla="*/ 204247 h 575035"/>
              <a:gd name="csX20" fmla="*/ 1948206 w 3701592"/>
              <a:gd name="csY20" fmla="*/ 172825 h 575035"/>
              <a:gd name="csX21" fmla="*/ 1709394 w 3701592"/>
              <a:gd name="csY21" fmla="*/ 172825 h 575035"/>
              <a:gd name="csX22" fmla="*/ 1709394 w 3701592"/>
              <a:gd name="csY22" fmla="*/ 150829 h 575035"/>
              <a:gd name="csX23" fmla="*/ 1589987 w 3701592"/>
              <a:gd name="csY23" fmla="*/ 150829 h 575035"/>
              <a:gd name="csX24" fmla="*/ 1589987 w 3701592"/>
              <a:gd name="csY24" fmla="*/ 131975 h 575035"/>
              <a:gd name="csX25" fmla="*/ 1539711 w 3701592"/>
              <a:gd name="csY25" fmla="*/ 131975 h 575035"/>
              <a:gd name="csX26" fmla="*/ 1539711 w 3701592"/>
              <a:gd name="csY26" fmla="*/ 113122 h 575035"/>
              <a:gd name="csX27" fmla="*/ 1344891 w 3701592"/>
              <a:gd name="csY27" fmla="*/ 113122 h 575035"/>
              <a:gd name="csX28" fmla="*/ 1344891 w 3701592"/>
              <a:gd name="csY28" fmla="*/ 87984 h 575035"/>
              <a:gd name="csX29" fmla="*/ 1310326 w 3701592"/>
              <a:gd name="csY29" fmla="*/ 87984 h 575035"/>
              <a:gd name="csX30" fmla="*/ 1310326 w 3701592"/>
              <a:gd name="csY30" fmla="*/ 69130 h 575035"/>
              <a:gd name="csX31" fmla="*/ 1153212 w 3701592"/>
              <a:gd name="csY31" fmla="*/ 69130 h 575035"/>
              <a:gd name="csX32" fmla="*/ 1153212 w 3701592"/>
              <a:gd name="csY32" fmla="*/ 56561 h 575035"/>
              <a:gd name="csX33" fmla="*/ 769855 w 3701592"/>
              <a:gd name="csY33" fmla="*/ 56561 h 575035"/>
              <a:gd name="csX34" fmla="*/ 769855 w 3701592"/>
              <a:gd name="csY34" fmla="*/ 28280 h 575035"/>
              <a:gd name="csX35" fmla="*/ 153971 w 3701592"/>
              <a:gd name="csY35" fmla="*/ 28280 h 575035"/>
              <a:gd name="csX36" fmla="*/ 153971 w 3701592"/>
              <a:gd name="csY36" fmla="*/ 0 h 575035"/>
              <a:gd name="csX37" fmla="*/ 0 w 3701592"/>
              <a:gd name="csY37" fmla="*/ 0 h 57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3701592" h="575035">
                <a:moveTo>
                  <a:pt x="3701592" y="575035"/>
                </a:moveTo>
                <a:lnTo>
                  <a:pt x="3632462" y="575035"/>
                </a:lnTo>
                <a:lnTo>
                  <a:pt x="3632462" y="512190"/>
                </a:lnTo>
                <a:lnTo>
                  <a:pt x="3371653" y="512190"/>
                </a:lnTo>
                <a:lnTo>
                  <a:pt x="3371653" y="446202"/>
                </a:lnTo>
                <a:lnTo>
                  <a:pt x="3189402" y="446202"/>
                </a:lnTo>
                <a:lnTo>
                  <a:pt x="3189402" y="395926"/>
                </a:lnTo>
                <a:lnTo>
                  <a:pt x="2746342" y="395926"/>
                </a:lnTo>
                <a:lnTo>
                  <a:pt x="2746342" y="351934"/>
                </a:lnTo>
                <a:lnTo>
                  <a:pt x="2721204" y="351934"/>
                </a:lnTo>
                <a:lnTo>
                  <a:pt x="2721204" y="323654"/>
                </a:lnTo>
                <a:lnTo>
                  <a:pt x="2670928" y="323654"/>
                </a:lnTo>
                <a:lnTo>
                  <a:pt x="2670928" y="292231"/>
                </a:lnTo>
                <a:lnTo>
                  <a:pt x="2394408" y="292231"/>
                </a:lnTo>
                <a:lnTo>
                  <a:pt x="2394408" y="254524"/>
                </a:lnTo>
                <a:lnTo>
                  <a:pt x="2240437" y="254524"/>
                </a:lnTo>
                <a:lnTo>
                  <a:pt x="2240437" y="223101"/>
                </a:lnTo>
                <a:lnTo>
                  <a:pt x="2146169" y="223101"/>
                </a:lnTo>
                <a:lnTo>
                  <a:pt x="2146169" y="204247"/>
                </a:lnTo>
                <a:lnTo>
                  <a:pt x="1948206" y="204247"/>
                </a:lnTo>
                <a:lnTo>
                  <a:pt x="1948206" y="172825"/>
                </a:lnTo>
                <a:lnTo>
                  <a:pt x="1709394" y="172825"/>
                </a:lnTo>
                <a:lnTo>
                  <a:pt x="1709394" y="150829"/>
                </a:lnTo>
                <a:lnTo>
                  <a:pt x="1589987" y="150829"/>
                </a:lnTo>
                <a:lnTo>
                  <a:pt x="1589987" y="131975"/>
                </a:lnTo>
                <a:lnTo>
                  <a:pt x="1539711" y="131975"/>
                </a:lnTo>
                <a:lnTo>
                  <a:pt x="1539711" y="113122"/>
                </a:lnTo>
                <a:lnTo>
                  <a:pt x="1344891" y="113122"/>
                </a:lnTo>
                <a:lnTo>
                  <a:pt x="1344891" y="87984"/>
                </a:lnTo>
                <a:lnTo>
                  <a:pt x="1310326" y="87984"/>
                </a:lnTo>
                <a:lnTo>
                  <a:pt x="1310326" y="69130"/>
                </a:lnTo>
                <a:lnTo>
                  <a:pt x="1153212" y="69130"/>
                </a:lnTo>
                <a:lnTo>
                  <a:pt x="1153212" y="56561"/>
                </a:lnTo>
                <a:lnTo>
                  <a:pt x="769855" y="56561"/>
                </a:lnTo>
                <a:lnTo>
                  <a:pt x="769855" y="28280"/>
                </a:lnTo>
                <a:lnTo>
                  <a:pt x="153971" y="28280"/>
                </a:lnTo>
                <a:lnTo>
                  <a:pt x="153971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6F3E327-B2CD-E831-8DAF-14EA8080D17B}"/>
              </a:ext>
            </a:extLst>
          </p:cNvPr>
          <p:cNvSpPr/>
          <p:nvPr/>
        </p:nvSpPr>
        <p:spPr>
          <a:xfrm>
            <a:off x="4182752" y="2102177"/>
            <a:ext cx="3707876" cy="980388"/>
          </a:xfrm>
          <a:custGeom>
            <a:avLst/>
            <a:gdLst>
              <a:gd name="csX0" fmla="*/ 3707876 w 3707876"/>
              <a:gd name="csY0" fmla="*/ 980388 h 980388"/>
              <a:gd name="csX1" fmla="*/ 3472206 w 3707876"/>
              <a:gd name="csY1" fmla="*/ 980388 h 980388"/>
              <a:gd name="csX2" fmla="*/ 3472206 w 3707876"/>
              <a:gd name="csY2" fmla="*/ 942681 h 980388"/>
              <a:gd name="csX3" fmla="*/ 3233393 w 3707876"/>
              <a:gd name="csY3" fmla="*/ 942681 h 980388"/>
              <a:gd name="csX4" fmla="*/ 3233393 w 3707876"/>
              <a:gd name="csY4" fmla="*/ 901831 h 980388"/>
              <a:gd name="csX5" fmla="*/ 3095134 w 3707876"/>
              <a:gd name="csY5" fmla="*/ 901831 h 980388"/>
              <a:gd name="csX6" fmla="*/ 3095134 w 3707876"/>
              <a:gd name="csY6" fmla="*/ 870409 h 980388"/>
              <a:gd name="csX7" fmla="*/ 3069995 w 3707876"/>
              <a:gd name="csY7" fmla="*/ 870409 h 980388"/>
              <a:gd name="csX8" fmla="*/ 3069995 w 3707876"/>
              <a:gd name="csY8" fmla="*/ 838986 h 980388"/>
              <a:gd name="csX9" fmla="*/ 3016577 w 3707876"/>
              <a:gd name="csY9" fmla="*/ 838986 h 980388"/>
              <a:gd name="csX10" fmla="*/ 3016577 w 3707876"/>
              <a:gd name="csY10" fmla="*/ 779283 h 980388"/>
              <a:gd name="csX11" fmla="*/ 2972585 w 3707876"/>
              <a:gd name="csY11" fmla="*/ 779283 h 980388"/>
              <a:gd name="csX12" fmla="*/ 2972585 w 3707876"/>
              <a:gd name="csY12" fmla="*/ 744718 h 980388"/>
              <a:gd name="csX13" fmla="*/ 2645789 w 3707876"/>
              <a:gd name="csY13" fmla="*/ 744718 h 980388"/>
              <a:gd name="csX14" fmla="*/ 2645789 w 3707876"/>
              <a:gd name="csY14" fmla="*/ 716437 h 980388"/>
              <a:gd name="csX15" fmla="*/ 2438400 w 3707876"/>
              <a:gd name="csY15" fmla="*/ 716437 h 980388"/>
              <a:gd name="csX16" fmla="*/ 2438400 w 3707876"/>
              <a:gd name="csY16" fmla="*/ 688157 h 980388"/>
              <a:gd name="csX17" fmla="*/ 2378696 w 3707876"/>
              <a:gd name="csY17" fmla="*/ 688157 h 980388"/>
              <a:gd name="csX18" fmla="*/ 2378696 w 3707876"/>
              <a:gd name="csY18" fmla="*/ 637881 h 980388"/>
              <a:gd name="csX19" fmla="*/ 2337847 w 3707876"/>
              <a:gd name="csY19" fmla="*/ 637881 h 980388"/>
              <a:gd name="csX20" fmla="*/ 2337847 w 3707876"/>
              <a:gd name="csY20" fmla="*/ 619027 h 980388"/>
              <a:gd name="csX21" fmla="*/ 2183876 w 3707876"/>
              <a:gd name="csY21" fmla="*/ 619027 h 980388"/>
              <a:gd name="csX22" fmla="*/ 2183876 w 3707876"/>
              <a:gd name="csY22" fmla="*/ 587604 h 980388"/>
              <a:gd name="csX23" fmla="*/ 2080181 w 3707876"/>
              <a:gd name="csY23" fmla="*/ 587604 h 980388"/>
              <a:gd name="csX24" fmla="*/ 2080181 w 3707876"/>
              <a:gd name="csY24" fmla="*/ 562466 h 980388"/>
              <a:gd name="csX25" fmla="*/ 2055043 w 3707876"/>
              <a:gd name="csY25" fmla="*/ 562466 h 980388"/>
              <a:gd name="csX26" fmla="*/ 2055043 w 3707876"/>
              <a:gd name="csY26" fmla="*/ 527901 h 980388"/>
              <a:gd name="csX27" fmla="*/ 2023620 w 3707876"/>
              <a:gd name="csY27" fmla="*/ 527901 h 980388"/>
              <a:gd name="csX28" fmla="*/ 2023620 w 3707876"/>
              <a:gd name="csY28" fmla="*/ 474483 h 980388"/>
              <a:gd name="csX29" fmla="*/ 1979628 w 3707876"/>
              <a:gd name="csY29" fmla="*/ 474483 h 980388"/>
              <a:gd name="csX30" fmla="*/ 1979628 w 3707876"/>
              <a:gd name="csY30" fmla="*/ 455629 h 980388"/>
              <a:gd name="csX31" fmla="*/ 1897929 w 3707876"/>
              <a:gd name="csY31" fmla="*/ 455629 h 980388"/>
              <a:gd name="csX32" fmla="*/ 1897929 w 3707876"/>
              <a:gd name="csY32" fmla="*/ 408495 h 980388"/>
              <a:gd name="csX33" fmla="*/ 1772239 w 3707876"/>
              <a:gd name="csY33" fmla="*/ 408495 h 980388"/>
              <a:gd name="csX34" fmla="*/ 1772239 w 3707876"/>
              <a:gd name="csY34" fmla="*/ 389642 h 980388"/>
              <a:gd name="csX35" fmla="*/ 1681113 w 3707876"/>
              <a:gd name="csY35" fmla="*/ 389642 h 980388"/>
              <a:gd name="csX36" fmla="*/ 1681113 w 3707876"/>
              <a:gd name="csY36" fmla="*/ 373930 h 980388"/>
              <a:gd name="csX37" fmla="*/ 1489435 w 3707876"/>
              <a:gd name="csY37" fmla="*/ 373930 h 980388"/>
              <a:gd name="csX38" fmla="*/ 1489435 w 3707876"/>
              <a:gd name="csY38" fmla="*/ 351934 h 980388"/>
              <a:gd name="csX39" fmla="*/ 1414020 w 3707876"/>
              <a:gd name="csY39" fmla="*/ 351934 h 980388"/>
              <a:gd name="csX40" fmla="*/ 1414020 w 3707876"/>
              <a:gd name="csY40" fmla="*/ 317369 h 980388"/>
              <a:gd name="csX41" fmla="*/ 1313468 w 3707876"/>
              <a:gd name="csY41" fmla="*/ 317369 h 980388"/>
              <a:gd name="csX42" fmla="*/ 1313468 w 3707876"/>
              <a:gd name="csY42" fmla="*/ 295374 h 980388"/>
              <a:gd name="csX43" fmla="*/ 1269476 w 3707876"/>
              <a:gd name="csY43" fmla="*/ 295374 h 980388"/>
              <a:gd name="csX44" fmla="*/ 1269476 w 3707876"/>
              <a:gd name="csY44" fmla="*/ 273378 h 980388"/>
              <a:gd name="csX45" fmla="*/ 1206630 w 3707876"/>
              <a:gd name="csY45" fmla="*/ 273378 h 980388"/>
              <a:gd name="csX46" fmla="*/ 1206630 w 3707876"/>
              <a:gd name="csY46" fmla="*/ 248239 h 980388"/>
              <a:gd name="csX47" fmla="*/ 1159496 w 3707876"/>
              <a:gd name="csY47" fmla="*/ 248239 h 980388"/>
              <a:gd name="csX48" fmla="*/ 1159496 w 3707876"/>
              <a:gd name="csY48" fmla="*/ 226244 h 980388"/>
              <a:gd name="csX49" fmla="*/ 1077797 w 3707876"/>
              <a:gd name="csY49" fmla="*/ 226244 h 980388"/>
              <a:gd name="csX50" fmla="*/ 1077797 w 3707876"/>
              <a:gd name="csY50" fmla="*/ 179110 h 980388"/>
              <a:gd name="csX51" fmla="*/ 945822 w 3707876"/>
              <a:gd name="csY51" fmla="*/ 179110 h 980388"/>
              <a:gd name="csX52" fmla="*/ 945822 w 3707876"/>
              <a:gd name="csY52" fmla="*/ 166541 h 980388"/>
              <a:gd name="csX53" fmla="*/ 908115 w 3707876"/>
              <a:gd name="csY53" fmla="*/ 166541 h 980388"/>
              <a:gd name="csX54" fmla="*/ 901830 w 3707876"/>
              <a:gd name="csY54" fmla="*/ 160256 h 980388"/>
              <a:gd name="csX55" fmla="*/ 744717 w 3707876"/>
              <a:gd name="csY55" fmla="*/ 160256 h 980388"/>
              <a:gd name="csX56" fmla="*/ 744717 w 3707876"/>
              <a:gd name="csY56" fmla="*/ 141402 h 980388"/>
              <a:gd name="csX57" fmla="*/ 672445 w 3707876"/>
              <a:gd name="csY57" fmla="*/ 141402 h 980388"/>
              <a:gd name="csX58" fmla="*/ 672445 w 3707876"/>
              <a:gd name="csY58" fmla="*/ 100553 h 980388"/>
              <a:gd name="csX59" fmla="*/ 637880 w 3707876"/>
              <a:gd name="csY59" fmla="*/ 100553 h 980388"/>
              <a:gd name="csX60" fmla="*/ 637880 w 3707876"/>
              <a:gd name="csY60" fmla="*/ 78557 h 980388"/>
              <a:gd name="csX61" fmla="*/ 471340 w 3707876"/>
              <a:gd name="csY61" fmla="*/ 78557 h 980388"/>
              <a:gd name="csX62" fmla="*/ 471340 w 3707876"/>
              <a:gd name="csY62" fmla="*/ 62846 h 980388"/>
              <a:gd name="csX63" fmla="*/ 430490 w 3707876"/>
              <a:gd name="csY63" fmla="*/ 62846 h 980388"/>
              <a:gd name="csX64" fmla="*/ 430490 w 3707876"/>
              <a:gd name="csY64" fmla="*/ 43992 h 980388"/>
              <a:gd name="csX65" fmla="*/ 301657 w 3707876"/>
              <a:gd name="csY65" fmla="*/ 43992 h 980388"/>
              <a:gd name="csX66" fmla="*/ 301657 w 3707876"/>
              <a:gd name="csY66" fmla="*/ 31423 h 980388"/>
              <a:gd name="csX67" fmla="*/ 263950 w 3707876"/>
              <a:gd name="csY67" fmla="*/ 31423 h 980388"/>
              <a:gd name="csX68" fmla="*/ 263950 w 3707876"/>
              <a:gd name="csY68" fmla="*/ 21996 h 980388"/>
              <a:gd name="csX69" fmla="*/ 166540 w 3707876"/>
              <a:gd name="csY69" fmla="*/ 21996 h 980388"/>
              <a:gd name="csX70" fmla="*/ 166540 w 3707876"/>
              <a:gd name="csY70" fmla="*/ 0 h 980388"/>
              <a:gd name="csX71" fmla="*/ 0 w 3707876"/>
              <a:gd name="csY71" fmla="*/ 0 h 980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</a:cxnLst>
            <a:rect l="l" t="t" r="r" b="b"/>
            <a:pathLst>
              <a:path w="3707876" h="980388">
                <a:moveTo>
                  <a:pt x="3707876" y="980388"/>
                </a:moveTo>
                <a:lnTo>
                  <a:pt x="3472206" y="980388"/>
                </a:lnTo>
                <a:lnTo>
                  <a:pt x="3472206" y="942681"/>
                </a:lnTo>
                <a:lnTo>
                  <a:pt x="3233393" y="942681"/>
                </a:lnTo>
                <a:lnTo>
                  <a:pt x="3233393" y="901831"/>
                </a:lnTo>
                <a:lnTo>
                  <a:pt x="3095134" y="901831"/>
                </a:lnTo>
                <a:lnTo>
                  <a:pt x="3095134" y="870409"/>
                </a:lnTo>
                <a:lnTo>
                  <a:pt x="3069995" y="870409"/>
                </a:lnTo>
                <a:lnTo>
                  <a:pt x="3069995" y="838986"/>
                </a:lnTo>
                <a:lnTo>
                  <a:pt x="3016577" y="838986"/>
                </a:lnTo>
                <a:lnTo>
                  <a:pt x="3016577" y="779283"/>
                </a:lnTo>
                <a:lnTo>
                  <a:pt x="2972585" y="779283"/>
                </a:lnTo>
                <a:lnTo>
                  <a:pt x="2972585" y="744718"/>
                </a:lnTo>
                <a:lnTo>
                  <a:pt x="2645789" y="744718"/>
                </a:lnTo>
                <a:lnTo>
                  <a:pt x="2645789" y="716437"/>
                </a:lnTo>
                <a:lnTo>
                  <a:pt x="2438400" y="716437"/>
                </a:lnTo>
                <a:lnTo>
                  <a:pt x="2438400" y="688157"/>
                </a:lnTo>
                <a:lnTo>
                  <a:pt x="2378696" y="688157"/>
                </a:lnTo>
                <a:lnTo>
                  <a:pt x="2378696" y="637881"/>
                </a:lnTo>
                <a:lnTo>
                  <a:pt x="2337847" y="637881"/>
                </a:lnTo>
                <a:lnTo>
                  <a:pt x="2337847" y="619027"/>
                </a:lnTo>
                <a:lnTo>
                  <a:pt x="2183876" y="619027"/>
                </a:lnTo>
                <a:lnTo>
                  <a:pt x="2183876" y="587604"/>
                </a:lnTo>
                <a:lnTo>
                  <a:pt x="2080181" y="587604"/>
                </a:lnTo>
                <a:lnTo>
                  <a:pt x="2080181" y="562466"/>
                </a:lnTo>
                <a:lnTo>
                  <a:pt x="2055043" y="562466"/>
                </a:lnTo>
                <a:lnTo>
                  <a:pt x="2055043" y="527901"/>
                </a:lnTo>
                <a:lnTo>
                  <a:pt x="2023620" y="527901"/>
                </a:lnTo>
                <a:lnTo>
                  <a:pt x="2023620" y="474483"/>
                </a:lnTo>
                <a:lnTo>
                  <a:pt x="1979628" y="474483"/>
                </a:lnTo>
                <a:lnTo>
                  <a:pt x="1979628" y="455629"/>
                </a:lnTo>
                <a:lnTo>
                  <a:pt x="1897929" y="455629"/>
                </a:lnTo>
                <a:lnTo>
                  <a:pt x="1897929" y="408495"/>
                </a:lnTo>
                <a:lnTo>
                  <a:pt x="1772239" y="408495"/>
                </a:lnTo>
                <a:lnTo>
                  <a:pt x="1772239" y="389642"/>
                </a:lnTo>
                <a:lnTo>
                  <a:pt x="1681113" y="389642"/>
                </a:lnTo>
                <a:lnTo>
                  <a:pt x="1681113" y="373930"/>
                </a:lnTo>
                <a:lnTo>
                  <a:pt x="1489435" y="373930"/>
                </a:lnTo>
                <a:lnTo>
                  <a:pt x="1489435" y="351934"/>
                </a:lnTo>
                <a:lnTo>
                  <a:pt x="1414020" y="351934"/>
                </a:lnTo>
                <a:lnTo>
                  <a:pt x="1414020" y="317369"/>
                </a:lnTo>
                <a:lnTo>
                  <a:pt x="1313468" y="317369"/>
                </a:lnTo>
                <a:lnTo>
                  <a:pt x="1313468" y="295374"/>
                </a:lnTo>
                <a:lnTo>
                  <a:pt x="1269476" y="295374"/>
                </a:lnTo>
                <a:lnTo>
                  <a:pt x="1269476" y="273378"/>
                </a:lnTo>
                <a:lnTo>
                  <a:pt x="1206630" y="273378"/>
                </a:lnTo>
                <a:lnTo>
                  <a:pt x="1206630" y="248239"/>
                </a:lnTo>
                <a:lnTo>
                  <a:pt x="1159496" y="248239"/>
                </a:lnTo>
                <a:lnTo>
                  <a:pt x="1159496" y="226244"/>
                </a:lnTo>
                <a:lnTo>
                  <a:pt x="1077797" y="226244"/>
                </a:lnTo>
                <a:lnTo>
                  <a:pt x="1077797" y="179110"/>
                </a:lnTo>
                <a:lnTo>
                  <a:pt x="945822" y="179110"/>
                </a:lnTo>
                <a:lnTo>
                  <a:pt x="945822" y="166541"/>
                </a:lnTo>
                <a:lnTo>
                  <a:pt x="908115" y="166541"/>
                </a:lnTo>
                <a:lnTo>
                  <a:pt x="901830" y="160256"/>
                </a:lnTo>
                <a:lnTo>
                  <a:pt x="744717" y="160256"/>
                </a:lnTo>
                <a:lnTo>
                  <a:pt x="744717" y="141402"/>
                </a:lnTo>
                <a:lnTo>
                  <a:pt x="672445" y="141402"/>
                </a:lnTo>
                <a:lnTo>
                  <a:pt x="672445" y="100553"/>
                </a:lnTo>
                <a:lnTo>
                  <a:pt x="637880" y="100553"/>
                </a:lnTo>
                <a:lnTo>
                  <a:pt x="637880" y="78557"/>
                </a:lnTo>
                <a:lnTo>
                  <a:pt x="471340" y="78557"/>
                </a:lnTo>
                <a:lnTo>
                  <a:pt x="471340" y="62846"/>
                </a:lnTo>
                <a:lnTo>
                  <a:pt x="430490" y="62846"/>
                </a:lnTo>
                <a:lnTo>
                  <a:pt x="430490" y="43992"/>
                </a:lnTo>
                <a:lnTo>
                  <a:pt x="301657" y="43992"/>
                </a:lnTo>
                <a:lnTo>
                  <a:pt x="301657" y="31423"/>
                </a:lnTo>
                <a:lnTo>
                  <a:pt x="263950" y="31423"/>
                </a:lnTo>
                <a:lnTo>
                  <a:pt x="263950" y="21996"/>
                </a:lnTo>
                <a:lnTo>
                  <a:pt x="166540" y="21996"/>
                </a:lnTo>
                <a:lnTo>
                  <a:pt x="16654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22E21D8-1247-0DFD-A67B-C7F3F9007949}"/>
              </a:ext>
            </a:extLst>
          </p:cNvPr>
          <p:cNvSpPr txBox="1"/>
          <p:nvPr/>
        </p:nvSpPr>
        <p:spPr>
          <a:xfrm>
            <a:off x="4625811" y="3623853"/>
            <a:ext cx="3132268" cy="8617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Bilirubin ≤0.6x ULN + ALP ≤1x ULN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Bilirubin ≤0.6x ULN + ALP 1-1.67x ULN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Bilirubin 0.6-1x ULN + ALP ≤1x ULN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Bilirubin 0.6-1x ULN + ALP 1-1.67x ULN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9C885D1-6A2E-1D39-D4E4-8A4625372307}"/>
              </a:ext>
            </a:extLst>
          </p:cNvPr>
          <p:cNvCxnSpPr/>
          <p:nvPr/>
        </p:nvCxnSpPr>
        <p:spPr>
          <a:xfrm>
            <a:off x="4377573" y="3726730"/>
            <a:ext cx="185394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4DBAE32-F64E-7AAC-4AAE-623178B10456}"/>
              </a:ext>
            </a:extLst>
          </p:cNvPr>
          <p:cNvCxnSpPr/>
          <p:nvPr/>
        </p:nvCxnSpPr>
        <p:spPr>
          <a:xfrm>
            <a:off x="4377573" y="3949831"/>
            <a:ext cx="185394" cy="0"/>
          </a:xfrm>
          <a:prstGeom prst="line">
            <a:avLst/>
          </a:prstGeom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7D407F9-2DB5-C7D5-E3B3-FD6A28AB4549}"/>
              </a:ext>
            </a:extLst>
          </p:cNvPr>
          <p:cNvCxnSpPr/>
          <p:nvPr/>
        </p:nvCxnSpPr>
        <p:spPr>
          <a:xfrm>
            <a:off x="4377573" y="4150936"/>
            <a:ext cx="185394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2F50DA1-6006-1B48-7636-E3A8C4188979}"/>
              </a:ext>
            </a:extLst>
          </p:cNvPr>
          <p:cNvCxnSpPr/>
          <p:nvPr/>
        </p:nvCxnSpPr>
        <p:spPr>
          <a:xfrm>
            <a:off x="4377573" y="4374038"/>
            <a:ext cx="185394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870DCD-8F47-799F-162D-AA344728DEAD}"/>
              </a:ext>
            </a:extLst>
          </p:cNvPr>
          <p:cNvGrpSpPr/>
          <p:nvPr/>
        </p:nvGrpSpPr>
        <p:grpSpPr>
          <a:xfrm>
            <a:off x="4095749" y="2072149"/>
            <a:ext cx="3817990" cy="2819891"/>
            <a:chOff x="1314449" y="2072149"/>
            <a:chExt cx="3817990" cy="281989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A7B2828-0891-E317-EAAD-A263C9787E0E}"/>
                </a:ext>
              </a:extLst>
            </p:cNvPr>
            <p:cNvGrpSpPr/>
            <p:nvPr/>
          </p:nvGrpSpPr>
          <p:grpSpPr>
            <a:xfrm>
              <a:off x="1314449" y="2095596"/>
              <a:ext cx="79273" cy="2705099"/>
              <a:chOff x="1199535" y="2095596"/>
              <a:chExt cx="194188" cy="2705099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9A1A846-F980-202D-9A35-B8889FA1AB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209559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C572C43-ACCF-A7FF-7FDA-6F97C521E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263661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5C262DC-F1BF-7EBB-A0A6-EC4CC5A82E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317763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C70733E-DE5A-9526-AF87-333C3E43C8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371865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6C66DE1-7409-FF0A-6B82-2086F90E89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4259676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3ACE367-9D3F-83A3-82DF-A164A42682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535" y="4800695"/>
                <a:ext cx="194188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B085BF6-69E9-4475-F566-C57D66CC13BB}"/>
                </a:ext>
              </a:extLst>
            </p:cNvPr>
            <p:cNvGrpSpPr/>
            <p:nvPr/>
          </p:nvGrpSpPr>
          <p:grpSpPr>
            <a:xfrm>
              <a:off x="1393722" y="4792980"/>
              <a:ext cx="3185160" cy="99060"/>
              <a:chOff x="1393722" y="4792980"/>
              <a:chExt cx="3185160" cy="308706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4F64661-6373-99EC-ACB1-76C6C577C773}"/>
                  </a:ext>
                </a:extLst>
              </p:cNvPr>
              <p:cNvCxnSpPr/>
              <p:nvPr/>
            </p:nvCxnSpPr>
            <p:spPr>
              <a:xfrm>
                <a:off x="139372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9E47788-91B3-C8FD-3B9C-FB49D884E703}"/>
                  </a:ext>
                </a:extLst>
              </p:cNvPr>
              <p:cNvCxnSpPr/>
              <p:nvPr/>
            </p:nvCxnSpPr>
            <p:spPr>
              <a:xfrm>
                <a:off x="245544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4BCA1AE5-CFAD-0411-D39F-5F54C12E55D5}"/>
                  </a:ext>
                </a:extLst>
              </p:cNvPr>
              <p:cNvCxnSpPr/>
              <p:nvPr/>
            </p:nvCxnSpPr>
            <p:spPr>
              <a:xfrm>
                <a:off x="351716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676F18D7-2D4C-9A50-83B2-0A01E984B61C}"/>
                  </a:ext>
                </a:extLst>
              </p:cNvPr>
              <p:cNvCxnSpPr/>
              <p:nvPr/>
            </p:nvCxnSpPr>
            <p:spPr>
              <a:xfrm>
                <a:off x="4578882" y="4792980"/>
                <a:ext cx="0" cy="3087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5A9ECB-8348-9A37-6637-51B22AB0136F}"/>
                </a:ext>
              </a:extLst>
            </p:cNvPr>
            <p:cNvSpPr/>
            <p:nvPr/>
          </p:nvSpPr>
          <p:spPr>
            <a:xfrm>
              <a:off x="1393723" y="2072149"/>
              <a:ext cx="3738716" cy="2728451"/>
            </a:xfrm>
            <a:custGeom>
              <a:avLst/>
              <a:gdLst>
                <a:gd name="csX0" fmla="*/ 0 w 3738716"/>
                <a:gd name="csY0" fmla="*/ 0 h 2728451"/>
                <a:gd name="csX1" fmla="*/ 0 w 3738716"/>
                <a:gd name="csY1" fmla="*/ 2728451 h 2728451"/>
                <a:gd name="csX2" fmla="*/ 3738716 w 3738716"/>
                <a:gd name="csY2" fmla="*/ 2728451 h 2728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738716" h="2728451">
                  <a:moveTo>
                    <a:pt x="0" y="0"/>
                  </a:moveTo>
                  <a:lnTo>
                    <a:pt x="0" y="2728451"/>
                  </a:lnTo>
                  <a:lnTo>
                    <a:pt x="3738716" y="2728451"/>
                  </a:lnTo>
                </a:path>
              </a:pathLst>
            </a:custGeom>
            <a:noFill/>
            <a:ln w="15875">
              <a:solidFill>
                <a:schemeClr val="accent2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5A2994D-A00B-2701-A829-FB215462ABE3}"/>
              </a:ext>
            </a:extLst>
          </p:cNvPr>
          <p:cNvSpPr txBox="1"/>
          <p:nvPr/>
        </p:nvSpPr>
        <p:spPr>
          <a:xfrm>
            <a:off x="3543332" y="5442481"/>
            <a:ext cx="4438618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558925" algn="l"/>
                <a:tab pos="2665413" algn="l"/>
                <a:tab pos="3776663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	579	407	243	123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558925" algn="l"/>
                <a:tab pos="2665413" algn="l"/>
                <a:tab pos="3776663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	552	416	238	126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558925" algn="l"/>
                <a:tab pos="2686050" algn="l"/>
                <a:tab pos="3776663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	194	148	97	48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558925" algn="l"/>
                <a:tab pos="2686050" algn="l"/>
                <a:tab pos="3776663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	198	143	97	51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1D8688-FD0E-C4B4-FACF-0E5A910994FE}"/>
              </a:ext>
            </a:extLst>
          </p:cNvPr>
          <p:cNvSpPr txBox="1"/>
          <p:nvPr/>
        </p:nvSpPr>
        <p:spPr>
          <a:xfrm>
            <a:off x="3149489" y="5209194"/>
            <a:ext cx="982641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No. at risk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FB5F280-9DC0-B260-963A-9B8603DEECB5}"/>
              </a:ext>
            </a:extLst>
          </p:cNvPr>
          <p:cNvCxnSpPr/>
          <p:nvPr/>
        </p:nvCxnSpPr>
        <p:spPr>
          <a:xfrm>
            <a:off x="3539373" y="5542830"/>
            <a:ext cx="185394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8C476F0-DA05-274D-6C5B-A2A089C6E8CC}"/>
              </a:ext>
            </a:extLst>
          </p:cNvPr>
          <p:cNvCxnSpPr/>
          <p:nvPr/>
        </p:nvCxnSpPr>
        <p:spPr>
          <a:xfrm>
            <a:off x="3539373" y="5765931"/>
            <a:ext cx="185394" cy="0"/>
          </a:xfrm>
          <a:prstGeom prst="line">
            <a:avLst/>
          </a:prstGeom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EB1F598-D6CD-A145-833E-8F6F96DABD7C}"/>
              </a:ext>
            </a:extLst>
          </p:cNvPr>
          <p:cNvCxnSpPr/>
          <p:nvPr/>
        </p:nvCxnSpPr>
        <p:spPr>
          <a:xfrm>
            <a:off x="3539373" y="5967036"/>
            <a:ext cx="185394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BDFB8A8-7049-7BAB-36CA-7366C956BF06}"/>
              </a:ext>
            </a:extLst>
          </p:cNvPr>
          <p:cNvCxnSpPr/>
          <p:nvPr/>
        </p:nvCxnSpPr>
        <p:spPr>
          <a:xfrm>
            <a:off x="3539373" y="6190138"/>
            <a:ext cx="185394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693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1128F-EA5D-2978-447F-02C205AC0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How Low Is Low Enough? ALP Adequate Response vs Normalization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8D863-8012-06ED-083F-27B787DB2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Retrospective study of 1047 people with adequate PBC response to UDCA (ALP ≤1.5x ULN)</a:t>
            </a:r>
          </a:p>
          <a:p>
            <a:pPr lvl="2"/>
            <a:r>
              <a:rPr lang="en-US" sz="1800" dirty="0"/>
              <a:t>Examined outcomes in those with </a:t>
            </a:r>
            <a:r>
              <a:rPr lang="en-US" sz="1800" b="1" dirty="0">
                <a:solidFill>
                  <a:schemeClr val="accent6"/>
                </a:solidFill>
              </a:rPr>
              <a:t>ALP ≤1.0x ULN </a:t>
            </a:r>
            <a:r>
              <a:rPr lang="en-US" sz="1800" dirty="0"/>
              <a:t>vs </a:t>
            </a:r>
            <a:r>
              <a:rPr lang="en-US" sz="1800" b="1" dirty="0">
                <a:solidFill>
                  <a:schemeClr val="accent1"/>
                </a:solidFill>
              </a:rPr>
              <a:t>ALP 1.0x to 1.5x ULN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sz="2000" dirty="0"/>
              <a:t>ALP response that is adequate </a:t>
            </a:r>
            <a:r>
              <a:rPr lang="en-US" sz="2000" b="1" dirty="0">
                <a:solidFill>
                  <a:schemeClr val="accent1"/>
                </a:solidFill>
              </a:rPr>
              <a:t>(ALP ≤1.5x ULN) </a:t>
            </a:r>
            <a:r>
              <a:rPr lang="en-US" sz="2000" dirty="0"/>
              <a:t>but still abnormal is associated with </a:t>
            </a:r>
            <a:r>
              <a:rPr lang="en-US" sz="2000" b="1" dirty="0">
                <a:solidFill>
                  <a:schemeClr val="accent1"/>
                </a:solidFill>
              </a:rPr>
              <a:t>worse outcomes</a:t>
            </a:r>
            <a:r>
              <a:rPr lang="en-US" sz="2000" dirty="0"/>
              <a:t>, especially with high LSM or at ages ≤62 yr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631CA-512D-E9EE-D804-A3D339DD630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Corpechot</a:t>
            </a:r>
            <a:r>
              <a:rPr lang="en-US" dirty="0"/>
              <a:t>. Hepatology. 2024;79:39.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E9E65742-EC07-2977-0948-3543E23ED1F6}"/>
              </a:ext>
            </a:extLst>
          </p:cNvPr>
          <p:cNvSpPr/>
          <p:nvPr/>
        </p:nvSpPr>
        <p:spPr bwMode="auto">
          <a:xfrm>
            <a:off x="2032646" y="2272286"/>
            <a:ext cx="3671218" cy="585475"/>
          </a:xfrm>
          <a:custGeom>
            <a:avLst/>
            <a:gdLst>
              <a:gd name="connsiteX0" fmla="*/ 0 w 3671218"/>
              <a:gd name="connsiteY0" fmla="*/ 0 h 585475"/>
              <a:gd name="connsiteX1" fmla="*/ 448465 w 3671218"/>
              <a:gd name="connsiteY1" fmla="*/ 0 h 585475"/>
              <a:gd name="connsiteX2" fmla="*/ 448465 w 3671218"/>
              <a:gd name="connsiteY2" fmla="*/ 142 h 585475"/>
              <a:gd name="connsiteX3" fmla="*/ 480498 w 3671218"/>
              <a:gd name="connsiteY3" fmla="*/ 142 h 585475"/>
              <a:gd name="connsiteX4" fmla="*/ 480498 w 3671218"/>
              <a:gd name="connsiteY4" fmla="*/ 5967 h 585475"/>
              <a:gd name="connsiteX5" fmla="*/ 911489 w 3671218"/>
              <a:gd name="connsiteY5" fmla="*/ 5967 h 585475"/>
              <a:gd name="connsiteX6" fmla="*/ 911489 w 3671218"/>
              <a:gd name="connsiteY6" fmla="*/ 11791 h 585475"/>
              <a:gd name="connsiteX7" fmla="*/ 975554 w 3671218"/>
              <a:gd name="connsiteY7" fmla="*/ 11791 h 585475"/>
              <a:gd name="connsiteX8" fmla="*/ 1077479 w 3671218"/>
              <a:gd name="connsiteY8" fmla="*/ 11791 h 585475"/>
              <a:gd name="connsiteX9" fmla="*/ 1144457 w 3671218"/>
              <a:gd name="connsiteY9" fmla="*/ 11791 h 585475"/>
              <a:gd name="connsiteX10" fmla="*/ 1144457 w 3671218"/>
              <a:gd name="connsiteY10" fmla="*/ 17615 h 585475"/>
              <a:gd name="connsiteX11" fmla="*/ 1188138 w 3671218"/>
              <a:gd name="connsiteY11" fmla="*/ 17615 h 585475"/>
              <a:gd name="connsiteX12" fmla="*/ 1188138 w 3671218"/>
              <a:gd name="connsiteY12" fmla="*/ 26351 h 585475"/>
              <a:gd name="connsiteX13" fmla="*/ 1234732 w 3671218"/>
              <a:gd name="connsiteY13" fmla="*/ 26351 h 585475"/>
              <a:gd name="connsiteX14" fmla="*/ 1234732 w 3671218"/>
              <a:gd name="connsiteY14" fmla="*/ 32173 h 585475"/>
              <a:gd name="connsiteX15" fmla="*/ 1449354 w 3671218"/>
              <a:gd name="connsiteY15" fmla="*/ 32173 h 585475"/>
              <a:gd name="connsiteX16" fmla="*/ 1449354 w 3671218"/>
              <a:gd name="connsiteY16" fmla="*/ 37998 h 585475"/>
              <a:gd name="connsiteX17" fmla="*/ 1545454 w 3671218"/>
              <a:gd name="connsiteY17" fmla="*/ 37998 h 585475"/>
              <a:gd name="connsiteX18" fmla="*/ 1545454 w 3671218"/>
              <a:gd name="connsiteY18" fmla="*/ 49647 h 585475"/>
              <a:gd name="connsiteX19" fmla="*/ 1589134 w 3671218"/>
              <a:gd name="connsiteY19" fmla="*/ 49647 h 585475"/>
              <a:gd name="connsiteX20" fmla="*/ 1589134 w 3671218"/>
              <a:gd name="connsiteY20" fmla="*/ 52559 h 585475"/>
              <a:gd name="connsiteX21" fmla="*/ 1805503 w 3671218"/>
              <a:gd name="connsiteY21" fmla="*/ 52559 h 585475"/>
              <a:gd name="connsiteX22" fmla="*/ 1805503 w 3671218"/>
              <a:gd name="connsiteY22" fmla="*/ 56931 h 585475"/>
              <a:gd name="connsiteX23" fmla="*/ 1884130 w 3671218"/>
              <a:gd name="connsiteY23" fmla="*/ 56931 h 585475"/>
              <a:gd name="connsiteX24" fmla="*/ 1898691 w 3671218"/>
              <a:gd name="connsiteY24" fmla="*/ 56931 h 585475"/>
              <a:gd name="connsiteX25" fmla="*/ 1922253 w 3671218"/>
              <a:gd name="connsiteY25" fmla="*/ 56931 h 585475"/>
              <a:gd name="connsiteX26" fmla="*/ 1922253 w 3671218"/>
              <a:gd name="connsiteY26" fmla="*/ 56930 h 585475"/>
              <a:gd name="connsiteX27" fmla="*/ 2102538 w 3671218"/>
              <a:gd name="connsiteY27" fmla="*/ 56930 h 585475"/>
              <a:gd name="connsiteX28" fmla="*/ 2102538 w 3671218"/>
              <a:gd name="connsiteY28" fmla="*/ 69963 h 585475"/>
              <a:gd name="connsiteX29" fmla="*/ 2138026 w 3671218"/>
              <a:gd name="connsiteY29" fmla="*/ 69963 h 585475"/>
              <a:gd name="connsiteX30" fmla="*/ 2138026 w 3671218"/>
              <a:gd name="connsiteY30" fmla="*/ 72948 h 585475"/>
              <a:gd name="connsiteX31" fmla="*/ 2158464 w 3671218"/>
              <a:gd name="connsiteY31" fmla="*/ 72948 h 585475"/>
              <a:gd name="connsiteX32" fmla="*/ 2158464 w 3671218"/>
              <a:gd name="connsiteY32" fmla="*/ 75857 h 585475"/>
              <a:gd name="connsiteX33" fmla="*/ 2193908 w 3671218"/>
              <a:gd name="connsiteY33" fmla="*/ 75857 h 585475"/>
              <a:gd name="connsiteX34" fmla="*/ 2193908 w 3671218"/>
              <a:gd name="connsiteY34" fmla="*/ 78768 h 585475"/>
              <a:gd name="connsiteX35" fmla="*/ 2248143 w 3671218"/>
              <a:gd name="connsiteY35" fmla="*/ 78768 h 585475"/>
              <a:gd name="connsiteX36" fmla="*/ 2248143 w 3671218"/>
              <a:gd name="connsiteY36" fmla="*/ 87505 h 585475"/>
              <a:gd name="connsiteX37" fmla="*/ 2306385 w 3671218"/>
              <a:gd name="connsiteY37" fmla="*/ 87505 h 585475"/>
              <a:gd name="connsiteX38" fmla="*/ 2306385 w 3671218"/>
              <a:gd name="connsiteY38" fmla="*/ 96242 h 585475"/>
              <a:gd name="connsiteX39" fmla="*/ 2749023 w 3671218"/>
              <a:gd name="connsiteY39" fmla="*/ 96242 h 585475"/>
              <a:gd name="connsiteX40" fmla="*/ 2749023 w 3671218"/>
              <a:gd name="connsiteY40" fmla="*/ 113713 h 585475"/>
              <a:gd name="connsiteX41" fmla="*/ 2810178 w 3671218"/>
              <a:gd name="connsiteY41" fmla="*/ 113713 h 585475"/>
              <a:gd name="connsiteX42" fmla="*/ 2810178 w 3671218"/>
              <a:gd name="connsiteY42" fmla="*/ 137011 h 585475"/>
              <a:gd name="connsiteX43" fmla="*/ 3136334 w 3671218"/>
              <a:gd name="connsiteY43" fmla="*/ 137011 h 585475"/>
              <a:gd name="connsiteX44" fmla="*/ 3136334 w 3671218"/>
              <a:gd name="connsiteY44" fmla="*/ 148659 h 585475"/>
              <a:gd name="connsiteX45" fmla="*/ 3322707 w 3671218"/>
              <a:gd name="connsiteY45" fmla="*/ 148659 h 585475"/>
              <a:gd name="connsiteX46" fmla="*/ 3322707 w 3671218"/>
              <a:gd name="connsiteY46" fmla="*/ 171955 h 585475"/>
              <a:gd name="connsiteX47" fmla="*/ 3485786 w 3671218"/>
              <a:gd name="connsiteY47" fmla="*/ 171955 h 585475"/>
              <a:gd name="connsiteX48" fmla="*/ 3485786 w 3671218"/>
              <a:gd name="connsiteY48" fmla="*/ 186517 h 585475"/>
              <a:gd name="connsiteX49" fmla="*/ 3634303 w 3671218"/>
              <a:gd name="connsiteY49" fmla="*/ 186517 h 585475"/>
              <a:gd name="connsiteX50" fmla="*/ 3634303 w 3671218"/>
              <a:gd name="connsiteY50" fmla="*/ 206901 h 585475"/>
              <a:gd name="connsiteX51" fmla="*/ 3647922 w 3671218"/>
              <a:gd name="connsiteY51" fmla="*/ 206901 h 585475"/>
              <a:gd name="connsiteX52" fmla="*/ 3647922 w 3671218"/>
              <a:gd name="connsiteY52" fmla="*/ 227286 h 585475"/>
              <a:gd name="connsiteX53" fmla="*/ 3662482 w 3671218"/>
              <a:gd name="connsiteY53" fmla="*/ 227286 h 585475"/>
              <a:gd name="connsiteX54" fmla="*/ 3662482 w 3671218"/>
              <a:gd name="connsiteY54" fmla="*/ 238935 h 585475"/>
              <a:gd name="connsiteX55" fmla="*/ 3671218 w 3671218"/>
              <a:gd name="connsiteY55" fmla="*/ 238935 h 585475"/>
              <a:gd name="connsiteX56" fmla="*/ 3671218 w 3671218"/>
              <a:gd name="connsiteY56" fmla="*/ 585475 h 585475"/>
              <a:gd name="connsiteX57" fmla="*/ 3653745 w 3671218"/>
              <a:gd name="connsiteY57" fmla="*/ 585475 h 585475"/>
              <a:gd name="connsiteX58" fmla="*/ 3653745 w 3671218"/>
              <a:gd name="connsiteY58" fmla="*/ 530145 h 585475"/>
              <a:gd name="connsiteX59" fmla="*/ 3639185 w 3671218"/>
              <a:gd name="connsiteY59" fmla="*/ 530145 h 585475"/>
              <a:gd name="connsiteX60" fmla="*/ 3639185 w 3671218"/>
              <a:gd name="connsiteY60" fmla="*/ 509760 h 585475"/>
              <a:gd name="connsiteX61" fmla="*/ 3624625 w 3671218"/>
              <a:gd name="connsiteY61" fmla="*/ 509760 h 585475"/>
              <a:gd name="connsiteX62" fmla="*/ 3624625 w 3671218"/>
              <a:gd name="connsiteY62" fmla="*/ 460255 h 585475"/>
              <a:gd name="connsiteX63" fmla="*/ 3481932 w 3671218"/>
              <a:gd name="connsiteY63" fmla="*/ 460255 h 585475"/>
              <a:gd name="connsiteX64" fmla="*/ 3481932 w 3671218"/>
              <a:gd name="connsiteY64" fmla="*/ 404924 h 585475"/>
              <a:gd name="connsiteX65" fmla="*/ 3315942 w 3671218"/>
              <a:gd name="connsiteY65" fmla="*/ 404924 h 585475"/>
              <a:gd name="connsiteX66" fmla="*/ 3315942 w 3671218"/>
              <a:gd name="connsiteY66" fmla="*/ 358330 h 585475"/>
              <a:gd name="connsiteX67" fmla="*/ 3129566 w 3671218"/>
              <a:gd name="connsiteY67" fmla="*/ 358330 h 585475"/>
              <a:gd name="connsiteX68" fmla="*/ 3129566 w 3671218"/>
              <a:gd name="connsiteY68" fmla="*/ 326297 h 585475"/>
              <a:gd name="connsiteX69" fmla="*/ 2806323 w 3671218"/>
              <a:gd name="connsiteY69" fmla="*/ 326297 h 585475"/>
              <a:gd name="connsiteX70" fmla="*/ 2806323 w 3671218"/>
              <a:gd name="connsiteY70" fmla="*/ 285526 h 585475"/>
              <a:gd name="connsiteX71" fmla="*/ 2745170 w 3671218"/>
              <a:gd name="connsiteY71" fmla="*/ 285526 h 585475"/>
              <a:gd name="connsiteX72" fmla="*/ 2745170 w 3671218"/>
              <a:gd name="connsiteY72" fmla="*/ 244757 h 585475"/>
              <a:gd name="connsiteX73" fmla="*/ 2302530 w 3671218"/>
              <a:gd name="connsiteY73" fmla="*/ 244757 h 585475"/>
              <a:gd name="connsiteX74" fmla="*/ 2302530 w 3671218"/>
              <a:gd name="connsiteY74" fmla="*/ 224373 h 585475"/>
              <a:gd name="connsiteX75" fmla="*/ 2241376 w 3671218"/>
              <a:gd name="connsiteY75" fmla="*/ 224373 h 585475"/>
              <a:gd name="connsiteX76" fmla="*/ 2241376 w 3671218"/>
              <a:gd name="connsiteY76" fmla="*/ 206899 h 585475"/>
              <a:gd name="connsiteX77" fmla="*/ 2165661 w 3671218"/>
              <a:gd name="connsiteY77" fmla="*/ 206899 h 585475"/>
              <a:gd name="connsiteX78" fmla="*/ 2165661 w 3671218"/>
              <a:gd name="connsiteY78" fmla="*/ 189426 h 585475"/>
              <a:gd name="connsiteX79" fmla="*/ 2148189 w 3671218"/>
              <a:gd name="connsiteY79" fmla="*/ 189426 h 585475"/>
              <a:gd name="connsiteX80" fmla="*/ 2148189 w 3671218"/>
              <a:gd name="connsiteY80" fmla="*/ 186517 h 585475"/>
              <a:gd name="connsiteX81" fmla="*/ 2112745 w 3671218"/>
              <a:gd name="connsiteY81" fmla="*/ 186517 h 585475"/>
              <a:gd name="connsiteX82" fmla="*/ 2112745 w 3671218"/>
              <a:gd name="connsiteY82" fmla="*/ 183532 h 585475"/>
              <a:gd name="connsiteX83" fmla="*/ 2092307 w 3671218"/>
              <a:gd name="connsiteY83" fmla="*/ 183532 h 585475"/>
              <a:gd name="connsiteX84" fmla="*/ 2092307 w 3671218"/>
              <a:gd name="connsiteY84" fmla="*/ 170499 h 585475"/>
              <a:gd name="connsiteX85" fmla="*/ 1922253 w 3671218"/>
              <a:gd name="connsiteY85" fmla="*/ 170499 h 585475"/>
              <a:gd name="connsiteX86" fmla="*/ 1922253 w 3671218"/>
              <a:gd name="connsiteY86" fmla="*/ 163221 h 585475"/>
              <a:gd name="connsiteX87" fmla="*/ 1884130 w 3671218"/>
              <a:gd name="connsiteY87" fmla="*/ 163221 h 585475"/>
              <a:gd name="connsiteX88" fmla="*/ 1884130 w 3671218"/>
              <a:gd name="connsiteY88" fmla="*/ 154484 h 585475"/>
              <a:gd name="connsiteX89" fmla="*/ 1802591 w 3671218"/>
              <a:gd name="connsiteY89" fmla="*/ 154484 h 585475"/>
              <a:gd name="connsiteX90" fmla="*/ 1802591 w 3671218"/>
              <a:gd name="connsiteY90" fmla="*/ 145746 h 585475"/>
              <a:gd name="connsiteX91" fmla="*/ 1557975 w 3671218"/>
              <a:gd name="connsiteY91" fmla="*/ 145746 h 585475"/>
              <a:gd name="connsiteX92" fmla="*/ 1557975 w 3671218"/>
              <a:gd name="connsiteY92" fmla="*/ 142834 h 585475"/>
              <a:gd name="connsiteX93" fmla="*/ 1543415 w 3671218"/>
              <a:gd name="connsiteY93" fmla="*/ 142834 h 585475"/>
              <a:gd name="connsiteX94" fmla="*/ 1543415 w 3671218"/>
              <a:gd name="connsiteY94" fmla="*/ 131185 h 585475"/>
              <a:gd name="connsiteX95" fmla="*/ 1444404 w 3671218"/>
              <a:gd name="connsiteY95" fmla="*/ 131185 h 585475"/>
              <a:gd name="connsiteX96" fmla="*/ 1444404 w 3671218"/>
              <a:gd name="connsiteY96" fmla="*/ 125360 h 585475"/>
              <a:gd name="connsiteX97" fmla="*/ 1228907 w 3671218"/>
              <a:gd name="connsiteY97" fmla="*/ 125360 h 585475"/>
              <a:gd name="connsiteX98" fmla="*/ 1228907 w 3671218"/>
              <a:gd name="connsiteY98" fmla="*/ 104975 h 585475"/>
              <a:gd name="connsiteX99" fmla="*/ 1182314 w 3671218"/>
              <a:gd name="connsiteY99" fmla="*/ 104975 h 585475"/>
              <a:gd name="connsiteX100" fmla="*/ 1182314 w 3671218"/>
              <a:gd name="connsiteY100" fmla="*/ 96239 h 585475"/>
              <a:gd name="connsiteX101" fmla="*/ 1135720 w 3671218"/>
              <a:gd name="connsiteY101" fmla="*/ 96239 h 585475"/>
              <a:gd name="connsiteX102" fmla="*/ 1135720 w 3671218"/>
              <a:gd name="connsiteY102" fmla="*/ 90415 h 585475"/>
              <a:gd name="connsiteX103" fmla="*/ 975554 w 3671218"/>
              <a:gd name="connsiteY103" fmla="*/ 90415 h 585475"/>
              <a:gd name="connsiteX104" fmla="*/ 975554 w 3671218"/>
              <a:gd name="connsiteY104" fmla="*/ 72945 h 585475"/>
              <a:gd name="connsiteX105" fmla="*/ 908576 w 3671218"/>
              <a:gd name="connsiteY105" fmla="*/ 72945 h 585475"/>
              <a:gd name="connsiteX106" fmla="*/ 908576 w 3671218"/>
              <a:gd name="connsiteY106" fmla="*/ 58384 h 585475"/>
              <a:gd name="connsiteX107" fmla="*/ 463024 w 3671218"/>
              <a:gd name="connsiteY107" fmla="*/ 58384 h 585475"/>
              <a:gd name="connsiteX108" fmla="*/ 463024 w 3671218"/>
              <a:gd name="connsiteY108" fmla="*/ 40912 h 585475"/>
              <a:gd name="connsiteX109" fmla="*/ 32033 w 3671218"/>
              <a:gd name="connsiteY109" fmla="*/ 40912 h 585475"/>
              <a:gd name="connsiteX110" fmla="*/ 32033 w 3671218"/>
              <a:gd name="connsiteY110" fmla="*/ 32176 h 585475"/>
              <a:gd name="connsiteX111" fmla="*/ 0 w 3671218"/>
              <a:gd name="connsiteY111" fmla="*/ 32176 h 58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671218" h="585475">
                <a:moveTo>
                  <a:pt x="0" y="0"/>
                </a:moveTo>
                <a:lnTo>
                  <a:pt x="448465" y="0"/>
                </a:lnTo>
                <a:lnTo>
                  <a:pt x="448465" y="142"/>
                </a:lnTo>
                <a:lnTo>
                  <a:pt x="480498" y="142"/>
                </a:lnTo>
                <a:lnTo>
                  <a:pt x="480498" y="5967"/>
                </a:lnTo>
                <a:lnTo>
                  <a:pt x="911489" y="5967"/>
                </a:lnTo>
                <a:lnTo>
                  <a:pt x="911489" y="11791"/>
                </a:lnTo>
                <a:lnTo>
                  <a:pt x="975554" y="11791"/>
                </a:lnTo>
                <a:lnTo>
                  <a:pt x="1077479" y="11791"/>
                </a:lnTo>
                <a:lnTo>
                  <a:pt x="1144457" y="11791"/>
                </a:lnTo>
                <a:lnTo>
                  <a:pt x="1144457" y="17615"/>
                </a:lnTo>
                <a:lnTo>
                  <a:pt x="1188138" y="17615"/>
                </a:lnTo>
                <a:lnTo>
                  <a:pt x="1188138" y="26351"/>
                </a:lnTo>
                <a:lnTo>
                  <a:pt x="1234732" y="26351"/>
                </a:lnTo>
                <a:lnTo>
                  <a:pt x="1234732" y="32173"/>
                </a:lnTo>
                <a:lnTo>
                  <a:pt x="1449354" y="32173"/>
                </a:lnTo>
                <a:lnTo>
                  <a:pt x="1449354" y="37998"/>
                </a:lnTo>
                <a:lnTo>
                  <a:pt x="1545454" y="37998"/>
                </a:lnTo>
                <a:lnTo>
                  <a:pt x="1545454" y="49647"/>
                </a:lnTo>
                <a:lnTo>
                  <a:pt x="1589134" y="49647"/>
                </a:lnTo>
                <a:lnTo>
                  <a:pt x="1589134" y="52559"/>
                </a:lnTo>
                <a:lnTo>
                  <a:pt x="1805503" y="52559"/>
                </a:lnTo>
                <a:lnTo>
                  <a:pt x="1805503" y="56931"/>
                </a:lnTo>
                <a:lnTo>
                  <a:pt x="1884130" y="56931"/>
                </a:lnTo>
                <a:lnTo>
                  <a:pt x="1898691" y="56931"/>
                </a:lnTo>
                <a:lnTo>
                  <a:pt x="1922253" y="56931"/>
                </a:lnTo>
                <a:lnTo>
                  <a:pt x="1922253" y="56930"/>
                </a:lnTo>
                <a:lnTo>
                  <a:pt x="2102538" y="56930"/>
                </a:lnTo>
                <a:lnTo>
                  <a:pt x="2102538" y="69963"/>
                </a:lnTo>
                <a:lnTo>
                  <a:pt x="2138026" y="69963"/>
                </a:lnTo>
                <a:lnTo>
                  <a:pt x="2138026" y="72948"/>
                </a:lnTo>
                <a:lnTo>
                  <a:pt x="2158464" y="72948"/>
                </a:lnTo>
                <a:lnTo>
                  <a:pt x="2158464" y="75857"/>
                </a:lnTo>
                <a:lnTo>
                  <a:pt x="2193908" y="75857"/>
                </a:lnTo>
                <a:lnTo>
                  <a:pt x="2193908" y="78768"/>
                </a:lnTo>
                <a:lnTo>
                  <a:pt x="2248143" y="78768"/>
                </a:lnTo>
                <a:lnTo>
                  <a:pt x="2248143" y="87505"/>
                </a:lnTo>
                <a:lnTo>
                  <a:pt x="2306385" y="87505"/>
                </a:lnTo>
                <a:lnTo>
                  <a:pt x="2306385" y="96242"/>
                </a:lnTo>
                <a:lnTo>
                  <a:pt x="2749023" y="96242"/>
                </a:lnTo>
                <a:lnTo>
                  <a:pt x="2749023" y="113713"/>
                </a:lnTo>
                <a:lnTo>
                  <a:pt x="2810178" y="113713"/>
                </a:lnTo>
                <a:lnTo>
                  <a:pt x="2810178" y="137011"/>
                </a:lnTo>
                <a:lnTo>
                  <a:pt x="3136334" y="137011"/>
                </a:lnTo>
                <a:lnTo>
                  <a:pt x="3136334" y="148659"/>
                </a:lnTo>
                <a:lnTo>
                  <a:pt x="3322707" y="148659"/>
                </a:lnTo>
                <a:lnTo>
                  <a:pt x="3322707" y="171955"/>
                </a:lnTo>
                <a:lnTo>
                  <a:pt x="3485786" y="171955"/>
                </a:lnTo>
                <a:lnTo>
                  <a:pt x="3485786" y="186517"/>
                </a:lnTo>
                <a:lnTo>
                  <a:pt x="3634303" y="186517"/>
                </a:lnTo>
                <a:lnTo>
                  <a:pt x="3634303" y="206901"/>
                </a:lnTo>
                <a:lnTo>
                  <a:pt x="3647922" y="206901"/>
                </a:lnTo>
                <a:lnTo>
                  <a:pt x="3647922" y="227286"/>
                </a:lnTo>
                <a:lnTo>
                  <a:pt x="3662482" y="227286"/>
                </a:lnTo>
                <a:lnTo>
                  <a:pt x="3662482" y="238935"/>
                </a:lnTo>
                <a:lnTo>
                  <a:pt x="3671218" y="238935"/>
                </a:lnTo>
                <a:lnTo>
                  <a:pt x="3671218" y="585475"/>
                </a:lnTo>
                <a:lnTo>
                  <a:pt x="3653745" y="585475"/>
                </a:lnTo>
                <a:lnTo>
                  <a:pt x="3653745" y="530145"/>
                </a:lnTo>
                <a:lnTo>
                  <a:pt x="3639185" y="530145"/>
                </a:lnTo>
                <a:lnTo>
                  <a:pt x="3639185" y="509760"/>
                </a:lnTo>
                <a:lnTo>
                  <a:pt x="3624625" y="509760"/>
                </a:lnTo>
                <a:lnTo>
                  <a:pt x="3624625" y="460255"/>
                </a:lnTo>
                <a:lnTo>
                  <a:pt x="3481932" y="460255"/>
                </a:lnTo>
                <a:lnTo>
                  <a:pt x="3481932" y="404924"/>
                </a:lnTo>
                <a:lnTo>
                  <a:pt x="3315942" y="404924"/>
                </a:lnTo>
                <a:lnTo>
                  <a:pt x="3315942" y="358330"/>
                </a:lnTo>
                <a:lnTo>
                  <a:pt x="3129566" y="358330"/>
                </a:lnTo>
                <a:lnTo>
                  <a:pt x="3129566" y="326297"/>
                </a:lnTo>
                <a:lnTo>
                  <a:pt x="2806323" y="326297"/>
                </a:lnTo>
                <a:lnTo>
                  <a:pt x="2806323" y="285526"/>
                </a:lnTo>
                <a:lnTo>
                  <a:pt x="2745170" y="285526"/>
                </a:lnTo>
                <a:lnTo>
                  <a:pt x="2745170" y="244757"/>
                </a:lnTo>
                <a:lnTo>
                  <a:pt x="2302530" y="244757"/>
                </a:lnTo>
                <a:lnTo>
                  <a:pt x="2302530" y="224373"/>
                </a:lnTo>
                <a:lnTo>
                  <a:pt x="2241376" y="224373"/>
                </a:lnTo>
                <a:lnTo>
                  <a:pt x="2241376" y="206899"/>
                </a:lnTo>
                <a:lnTo>
                  <a:pt x="2165661" y="206899"/>
                </a:lnTo>
                <a:lnTo>
                  <a:pt x="2165661" y="189426"/>
                </a:lnTo>
                <a:lnTo>
                  <a:pt x="2148189" y="189426"/>
                </a:lnTo>
                <a:lnTo>
                  <a:pt x="2148189" y="186517"/>
                </a:lnTo>
                <a:lnTo>
                  <a:pt x="2112745" y="186517"/>
                </a:lnTo>
                <a:lnTo>
                  <a:pt x="2112745" y="183532"/>
                </a:lnTo>
                <a:lnTo>
                  <a:pt x="2092307" y="183532"/>
                </a:lnTo>
                <a:lnTo>
                  <a:pt x="2092307" y="170499"/>
                </a:lnTo>
                <a:lnTo>
                  <a:pt x="1922253" y="170499"/>
                </a:lnTo>
                <a:lnTo>
                  <a:pt x="1922253" y="163221"/>
                </a:lnTo>
                <a:lnTo>
                  <a:pt x="1884130" y="163221"/>
                </a:lnTo>
                <a:lnTo>
                  <a:pt x="1884130" y="154484"/>
                </a:lnTo>
                <a:lnTo>
                  <a:pt x="1802591" y="154484"/>
                </a:lnTo>
                <a:lnTo>
                  <a:pt x="1802591" y="145746"/>
                </a:lnTo>
                <a:lnTo>
                  <a:pt x="1557975" y="145746"/>
                </a:lnTo>
                <a:lnTo>
                  <a:pt x="1557975" y="142834"/>
                </a:lnTo>
                <a:lnTo>
                  <a:pt x="1543415" y="142834"/>
                </a:lnTo>
                <a:lnTo>
                  <a:pt x="1543415" y="131185"/>
                </a:lnTo>
                <a:lnTo>
                  <a:pt x="1444404" y="131185"/>
                </a:lnTo>
                <a:lnTo>
                  <a:pt x="1444404" y="125360"/>
                </a:lnTo>
                <a:lnTo>
                  <a:pt x="1228907" y="125360"/>
                </a:lnTo>
                <a:lnTo>
                  <a:pt x="1228907" y="104975"/>
                </a:lnTo>
                <a:lnTo>
                  <a:pt x="1182314" y="104975"/>
                </a:lnTo>
                <a:lnTo>
                  <a:pt x="1182314" y="96239"/>
                </a:lnTo>
                <a:lnTo>
                  <a:pt x="1135720" y="96239"/>
                </a:lnTo>
                <a:lnTo>
                  <a:pt x="1135720" y="90415"/>
                </a:lnTo>
                <a:lnTo>
                  <a:pt x="975554" y="90415"/>
                </a:lnTo>
                <a:lnTo>
                  <a:pt x="975554" y="72945"/>
                </a:lnTo>
                <a:lnTo>
                  <a:pt x="908576" y="72945"/>
                </a:lnTo>
                <a:lnTo>
                  <a:pt x="908576" y="58384"/>
                </a:lnTo>
                <a:lnTo>
                  <a:pt x="463024" y="58384"/>
                </a:lnTo>
                <a:lnTo>
                  <a:pt x="463024" y="40912"/>
                </a:lnTo>
                <a:lnTo>
                  <a:pt x="32033" y="40912"/>
                </a:lnTo>
                <a:lnTo>
                  <a:pt x="32033" y="32176"/>
                </a:lnTo>
                <a:lnTo>
                  <a:pt x="0" y="321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BC7655A-E957-2C71-F837-F3476F279441}"/>
              </a:ext>
            </a:extLst>
          </p:cNvPr>
          <p:cNvCxnSpPr/>
          <p:nvPr/>
        </p:nvCxnSpPr>
        <p:spPr bwMode="auto">
          <a:xfrm>
            <a:off x="2044721" y="3811704"/>
            <a:ext cx="307361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A59AFE69-5C82-A94E-C6DB-609C6D95E4DF}"/>
              </a:ext>
            </a:extLst>
          </p:cNvPr>
          <p:cNvSpPr/>
          <p:nvPr/>
        </p:nvSpPr>
        <p:spPr bwMode="auto">
          <a:xfrm>
            <a:off x="2365912" y="2305304"/>
            <a:ext cx="3337953" cy="345848"/>
          </a:xfrm>
          <a:custGeom>
            <a:avLst/>
            <a:gdLst>
              <a:gd name="connsiteX0" fmla="*/ 0 w 3337953"/>
              <a:gd name="connsiteY0" fmla="*/ 0 h 345848"/>
              <a:gd name="connsiteX1" fmla="*/ 571172 w 3337953"/>
              <a:gd name="connsiteY1" fmla="*/ 0 h 345848"/>
              <a:gd name="connsiteX2" fmla="*/ 571172 w 3337953"/>
              <a:gd name="connsiteY2" fmla="*/ 13100 h 345848"/>
              <a:gd name="connsiteX3" fmla="*/ 848898 w 3337953"/>
              <a:gd name="connsiteY3" fmla="*/ 13100 h 345848"/>
              <a:gd name="connsiteX4" fmla="*/ 848898 w 3337953"/>
              <a:gd name="connsiteY4" fmla="*/ 23581 h 345848"/>
              <a:gd name="connsiteX5" fmla="*/ 885579 w 3337953"/>
              <a:gd name="connsiteY5" fmla="*/ 23581 h 345848"/>
              <a:gd name="connsiteX6" fmla="*/ 880339 w 3337953"/>
              <a:gd name="connsiteY6" fmla="*/ 28821 h 345848"/>
              <a:gd name="connsiteX7" fmla="*/ 1100424 w 3337953"/>
              <a:gd name="connsiteY7" fmla="*/ 28821 h 345848"/>
              <a:gd name="connsiteX8" fmla="*/ 1100424 w 3337953"/>
              <a:gd name="connsiteY8" fmla="*/ 41921 h 345848"/>
              <a:gd name="connsiteX9" fmla="*/ 1220946 w 3337953"/>
              <a:gd name="connsiteY9" fmla="*/ 41921 h 345848"/>
              <a:gd name="connsiteX10" fmla="*/ 1220946 w 3337953"/>
              <a:gd name="connsiteY10" fmla="*/ 55021 h 345848"/>
              <a:gd name="connsiteX11" fmla="*/ 1469852 w 3337953"/>
              <a:gd name="connsiteY11" fmla="*/ 55021 h 345848"/>
              <a:gd name="connsiteX12" fmla="*/ 1469852 w 3337953"/>
              <a:gd name="connsiteY12" fmla="*/ 68122 h 345848"/>
              <a:gd name="connsiteX13" fmla="*/ 1750198 w 3337953"/>
              <a:gd name="connsiteY13" fmla="*/ 68122 h 345848"/>
              <a:gd name="connsiteX14" fmla="*/ 1750198 w 3337953"/>
              <a:gd name="connsiteY14" fmla="*/ 81222 h 345848"/>
              <a:gd name="connsiteX15" fmla="*/ 1786879 w 3337953"/>
              <a:gd name="connsiteY15" fmla="*/ 81222 h 345848"/>
              <a:gd name="connsiteX16" fmla="*/ 1786879 w 3337953"/>
              <a:gd name="connsiteY16" fmla="*/ 91702 h 345848"/>
              <a:gd name="connsiteX17" fmla="*/ 1907401 w 3337953"/>
              <a:gd name="connsiteY17" fmla="*/ 91702 h 345848"/>
              <a:gd name="connsiteX18" fmla="*/ 1907401 w 3337953"/>
              <a:gd name="connsiteY18" fmla="*/ 107422 h 345848"/>
              <a:gd name="connsiteX19" fmla="*/ 1970283 w 3337953"/>
              <a:gd name="connsiteY19" fmla="*/ 107422 h 345848"/>
              <a:gd name="connsiteX20" fmla="*/ 1970283 w 3337953"/>
              <a:gd name="connsiteY20" fmla="*/ 123143 h 345848"/>
              <a:gd name="connsiteX21" fmla="*/ 2420933 w 3337953"/>
              <a:gd name="connsiteY21" fmla="*/ 123143 h 345848"/>
              <a:gd name="connsiteX22" fmla="*/ 2420933 w 3337953"/>
              <a:gd name="connsiteY22" fmla="*/ 159824 h 345848"/>
              <a:gd name="connsiteX23" fmla="*/ 2462854 w 3337953"/>
              <a:gd name="connsiteY23" fmla="*/ 159824 h 345848"/>
              <a:gd name="connsiteX24" fmla="*/ 2462854 w 3337953"/>
              <a:gd name="connsiteY24" fmla="*/ 175544 h 345848"/>
              <a:gd name="connsiteX25" fmla="*/ 2806081 w 3337953"/>
              <a:gd name="connsiteY25" fmla="*/ 175544 h 345848"/>
              <a:gd name="connsiteX26" fmla="*/ 2806081 w 3337953"/>
              <a:gd name="connsiteY26" fmla="*/ 193884 h 345848"/>
              <a:gd name="connsiteX27" fmla="*/ 2986865 w 3337953"/>
              <a:gd name="connsiteY27" fmla="*/ 193884 h 345848"/>
              <a:gd name="connsiteX28" fmla="*/ 2986865 w 3337953"/>
              <a:gd name="connsiteY28" fmla="*/ 225325 h 345848"/>
              <a:gd name="connsiteX29" fmla="*/ 3151929 w 3337953"/>
              <a:gd name="connsiteY29" fmla="*/ 225325 h 345848"/>
              <a:gd name="connsiteX30" fmla="*/ 3151929 w 3337953"/>
              <a:gd name="connsiteY30" fmla="*/ 269866 h 345848"/>
              <a:gd name="connsiteX31" fmla="*/ 3298652 w 3337953"/>
              <a:gd name="connsiteY31" fmla="*/ 269866 h 345848"/>
              <a:gd name="connsiteX32" fmla="*/ 3298652 w 3337953"/>
              <a:gd name="connsiteY32" fmla="*/ 296067 h 345848"/>
              <a:gd name="connsiteX33" fmla="*/ 3314372 w 3337953"/>
              <a:gd name="connsiteY33" fmla="*/ 296067 h 345848"/>
              <a:gd name="connsiteX34" fmla="*/ 3314372 w 3337953"/>
              <a:gd name="connsiteY34" fmla="*/ 345848 h 345848"/>
              <a:gd name="connsiteX35" fmla="*/ 3337953 w 3337953"/>
              <a:gd name="connsiteY35" fmla="*/ 345848 h 345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37953" h="345848">
                <a:moveTo>
                  <a:pt x="0" y="0"/>
                </a:moveTo>
                <a:lnTo>
                  <a:pt x="571172" y="0"/>
                </a:lnTo>
                <a:lnTo>
                  <a:pt x="571172" y="13100"/>
                </a:lnTo>
                <a:lnTo>
                  <a:pt x="848898" y="13100"/>
                </a:lnTo>
                <a:lnTo>
                  <a:pt x="848898" y="23581"/>
                </a:lnTo>
                <a:lnTo>
                  <a:pt x="885579" y="23581"/>
                </a:lnTo>
                <a:lnTo>
                  <a:pt x="880339" y="28821"/>
                </a:lnTo>
                <a:lnTo>
                  <a:pt x="1100424" y="28821"/>
                </a:lnTo>
                <a:lnTo>
                  <a:pt x="1100424" y="41921"/>
                </a:lnTo>
                <a:lnTo>
                  <a:pt x="1220946" y="41921"/>
                </a:lnTo>
                <a:lnTo>
                  <a:pt x="1220946" y="55021"/>
                </a:lnTo>
                <a:lnTo>
                  <a:pt x="1469852" y="55021"/>
                </a:lnTo>
                <a:lnTo>
                  <a:pt x="1469852" y="68122"/>
                </a:lnTo>
                <a:lnTo>
                  <a:pt x="1750198" y="68122"/>
                </a:lnTo>
                <a:lnTo>
                  <a:pt x="1750198" y="81222"/>
                </a:lnTo>
                <a:lnTo>
                  <a:pt x="1786879" y="81222"/>
                </a:lnTo>
                <a:lnTo>
                  <a:pt x="1786879" y="91702"/>
                </a:lnTo>
                <a:lnTo>
                  <a:pt x="1907401" y="91702"/>
                </a:lnTo>
                <a:lnTo>
                  <a:pt x="1907401" y="107422"/>
                </a:lnTo>
                <a:lnTo>
                  <a:pt x="1970283" y="107422"/>
                </a:lnTo>
                <a:lnTo>
                  <a:pt x="1970283" y="123143"/>
                </a:lnTo>
                <a:lnTo>
                  <a:pt x="2420933" y="123143"/>
                </a:lnTo>
                <a:lnTo>
                  <a:pt x="2420933" y="159824"/>
                </a:lnTo>
                <a:lnTo>
                  <a:pt x="2462854" y="159824"/>
                </a:lnTo>
                <a:lnTo>
                  <a:pt x="2462854" y="175544"/>
                </a:lnTo>
                <a:lnTo>
                  <a:pt x="2806081" y="175544"/>
                </a:lnTo>
                <a:lnTo>
                  <a:pt x="2806081" y="193884"/>
                </a:lnTo>
                <a:lnTo>
                  <a:pt x="2986865" y="193884"/>
                </a:lnTo>
                <a:lnTo>
                  <a:pt x="2986865" y="225325"/>
                </a:lnTo>
                <a:lnTo>
                  <a:pt x="3151929" y="225325"/>
                </a:lnTo>
                <a:lnTo>
                  <a:pt x="3151929" y="269866"/>
                </a:lnTo>
                <a:lnTo>
                  <a:pt x="3298652" y="269866"/>
                </a:lnTo>
                <a:lnTo>
                  <a:pt x="3298652" y="296067"/>
                </a:lnTo>
                <a:lnTo>
                  <a:pt x="3314372" y="296067"/>
                </a:lnTo>
                <a:lnTo>
                  <a:pt x="3314372" y="345848"/>
                </a:lnTo>
                <a:lnTo>
                  <a:pt x="3337953" y="345848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B2DCCC7-23E6-423E-28FA-0A72025D7511}"/>
              </a:ext>
            </a:extLst>
          </p:cNvPr>
          <p:cNvSpPr/>
          <p:nvPr/>
        </p:nvSpPr>
        <p:spPr bwMode="auto">
          <a:xfrm>
            <a:off x="2044721" y="3988437"/>
            <a:ext cx="307361" cy="1150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2EE3F3C-4B8A-6E89-8D7A-43D816018BA9}"/>
              </a:ext>
            </a:extLst>
          </p:cNvPr>
          <p:cNvSpPr txBox="1"/>
          <p:nvPr/>
        </p:nvSpPr>
        <p:spPr bwMode="auto">
          <a:xfrm>
            <a:off x="2352082" y="3629361"/>
            <a:ext cx="12939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ALP ≤1.0x ULN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95% CI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89A48B6-25B9-8B9F-9867-5C95875467F6}"/>
              </a:ext>
            </a:extLst>
          </p:cNvPr>
          <p:cNvCxnSpPr/>
          <p:nvPr/>
        </p:nvCxnSpPr>
        <p:spPr bwMode="auto">
          <a:xfrm>
            <a:off x="3879924" y="3811704"/>
            <a:ext cx="307361" cy="0"/>
          </a:xfrm>
          <a:prstGeom prst="line">
            <a:avLst/>
          </a:prstGeom>
          <a:noFill/>
          <a:ln w="28575" cap="flat" cmpd="sng" algn="ctr">
            <a:solidFill>
              <a:srgbClr val="E1471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479235BF-4BCB-A54F-C3C2-C873EE17073A}"/>
              </a:ext>
            </a:extLst>
          </p:cNvPr>
          <p:cNvSpPr/>
          <p:nvPr/>
        </p:nvSpPr>
        <p:spPr bwMode="auto">
          <a:xfrm>
            <a:off x="3879924" y="3988437"/>
            <a:ext cx="307361" cy="115036"/>
          </a:xfrm>
          <a:prstGeom prst="rect">
            <a:avLst/>
          </a:prstGeom>
          <a:solidFill>
            <a:srgbClr val="E1471D">
              <a:lumMod val="20000"/>
              <a:lumOff val="80000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3707158-3A1B-2A70-A6B5-030A6D260703}"/>
              </a:ext>
            </a:extLst>
          </p:cNvPr>
          <p:cNvSpPr txBox="1"/>
          <p:nvPr/>
        </p:nvSpPr>
        <p:spPr bwMode="auto">
          <a:xfrm>
            <a:off x="4187285" y="3629361"/>
            <a:ext cx="14494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ALP 1.0x to 1.5x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95% CI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7CBF54EB-6E69-8B33-4BC7-AC37DD8E18C1}"/>
              </a:ext>
            </a:extLst>
          </p:cNvPr>
          <p:cNvCxnSpPr/>
          <p:nvPr/>
        </p:nvCxnSpPr>
        <p:spPr bwMode="auto">
          <a:xfrm>
            <a:off x="8795471" y="3539368"/>
            <a:ext cx="307361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AC1BE996-7DE9-5D49-77EE-4D06C98A3116}"/>
              </a:ext>
            </a:extLst>
          </p:cNvPr>
          <p:cNvSpPr txBox="1"/>
          <p:nvPr/>
        </p:nvSpPr>
        <p:spPr bwMode="auto">
          <a:xfrm>
            <a:off x="9102832" y="3357025"/>
            <a:ext cx="1401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ALP ≤1.0x ULN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ALP 1.0x to 1.5x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1258E58D-A11F-0A1D-5292-63267A1A701F}"/>
              </a:ext>
            </a:extLst>
          </p:cNvPr>
          <p:cNvCxnSpPr/>
          <p:nvPr/>
        </p:nvCxnSpPr>
        <p:spPr bwMode="auto">
          <a:xfrm>
            <a:off x="8803155" y="3771005"/>
            <a:ext cx="307361" cy="0"/>
          </a:xfrm>
          <a:prstGeom prst="line">
            <a:avLst/>
          </a:prstGeom>
          <a:noFill/>
          <a:ln w="28575" cap="flat" cmpd="sng" algn="ctr">
            <a:solidFill>
              <a:srgbClr val="E1471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A73A1CE1-0E4F-7A93-DDA1-235B7E2D2E44}"/>
              </a:ext>
            </a:extLst>
          </p:cNvPr>
          <p:cNvSpPr/>
          <p:nvPr/>
        </p:nvSpPr>
        <p:spPr bwMode="auto">
          <a:xfrm>
            <a:off x="8620326" y="3378397"/>
            <a:ext cx="107576" cy="507147"/>
          </a:xfrm>
          <a:custGeom>
            <a:avLst/>
            <a:gdLst>
              <a:gd name="connsiteX0" fmla="*/ 84524 w 107576"/>
              <a:gd name="connsiteY0" fmla="*/ 0 h 507147"/>
              <a:gd name="connsiteX1" fmla="*/ 0 w 107576"/>
              <a:gd name="connsiteY1" fmla="*/ 0 h 507147"/>
              <a:gd name="connsiteX2" fmla="*/ 0 w 107576"/>
              <a:gd name="connsiteY2" fmla="*/ 507147 h 507147"/>
              <a:gd name="connsiteX3" fmla="*/ 107576 w 107576"/>
              <a:gd name="connsiteY3" fmla="*/ 507147 h 507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76" h="507147">
                <a:moveTo>
                  <a:pt x="84524" y="0"/>
                </a:moveTo>
                <a:lnTo>
                  <a:pt x="0" y="0"/>
                </a:lnTo>
                <a:lnTo>
                  <a:pt x="0" y="507147"/>
                </a:lnTo>
                <a:lnTo>
                  <a:pt x="107576" y="507147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06459F0-1FEB-137C-AC96-836A161283AA}"/>
              </a:ext>
            </a:extLst>
          </p:cNvPr>
          <p:cNvSpPr txBox="1"/>
          <p:nvPr/>
        </p:nvSpPr>
        <p:spPr bwMode="auto">
          <a:xfrm>
            <a:off x="7374227" y="3462693"/>
            <a:ext cx="12057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LSM &lt;10 kPa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AFA0FD29-D0D6-1143-520A-861BC503EB28}"/>
              </a:ext>
            </a:extLst>
          </p:cNvPr>
          <p:cNvCxnSpPr/>
          <p:nvPr/>
        </p:nvCxnSpPr>
        <p:spPr bwMode="auto">
          <a:xfrm>
            <a:off x="8803155" y="4249416"/>
            <a:ext cx="307361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A8EAA385-74B2-56A5-6300-878FE6773D0A}"/>
              </a:ext>
            </a:extLst>
          </p:cNvPr>
          <p:cNvSpPr txBox="1"/>
          <p:nvPr/>
        </p:nvSpPr>
        <p:spPr bwMode="auto">
          <a:xfrm>
            <a:off x="9110516" y="4077233"/>
            <a:ext cx="1401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ALP ≤1.0x ULN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ALP 1.0x to 1.5x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8F545744-DA4B-69BD-887F-B14BCCEEF999}"/>
              </a:ext>
            </a:extLst>
          </p:cNvPr>
          <p:cNvCxnSpPr/>
          <p:nvPr/>
        </p:nvCxnSpPr>
        <p:spPr bwMode="auto">
          <a:xfrm>
            <a:off x="8810839" y="4509628"/>
            <a:ext cx="307361" cy="0"/>
          </a:xfrm>
          <a:prstGeom prst="line">
            <a:avLst/>
          </a:prstGeom>
          <a:noFill/>
          <a:ln w="28575" cap="flat" cmpd="sng" algn="ctr">
            <a:solidFill>
              <a:srgbClr val="E1471D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3F820E57-09AC-44E8-2860-858321F08D6B}"/>
              </a:ext>
            </a:extLst>
          </p:cNvPr>
          <p:cNvSpPr/>
          <p:nvPr/>
        </p:nvSpPr>
        <p:spPr bwMode="auto">
          <a:xfrm>
            <a:off x="8628010" y="4088445"/>
            <a:ext cx="107576" cy="507147"/>
          </a:xfrm>
          <a:custGeom>
            <a:avLst/>
            <a:gdLst>
              <a:gd name="connsiteX0" fmla="*/ 84524 w 107576"/>
              <a:gd name="connsiteY0" fmla="*/ 0 h 507147"/>
              <a:gd name="connsiteX1" fmla="*/ 0 w 107576"/>
              <a:gd name="connsiteY1" fmla="*/ 0 h 507147"/>
              <a:gd name="connsiteX2" fmla="*/ 0 w 107576"/>
              <a:gd name="connsiteY2" fmla="*/ 507147 h 507147"/>
              <a:gd name="connsiteX3" fmla="*/ 107576 w 107576"/>
              <a:gd name="connsiteY3" fmla="*/ 507147 h 507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76" h="507147">
                <a:moveTo>
                  <a:pt x="84524" y="0"/>
                </a:moveTo>
                <a:lnTo>
                  <a:pt x="0" y="0"/>
                </a:lnTo>
                <a:lnTo>
                  <a:pt x="0" y="507147"/>
                </a:lnTo>
                <a:lnTo>
                  <a:pt x="107576" y="507147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8C90C0C-302F-A51E-8299-D4C4CAE89518}"/>
              </a:ext>
            </a:extLst>
          </p:cNvPr>
          <p:cNvSpPr txBox="1"/>
          <p:nvPr/>
        </p:nvSpPr>
        <p:spPr bwMode="auto">
          <a:xfrm>
            <a:off x="7381911" y="4172741"/>
            <a:ext cx="11977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LSM ≥10 kPa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8F4E829-DA4B-D379-64FE-5B247B6AC33F}"/>
              </a:ext>
            </a:extLst>
          </p:cNvPr>
          <p:cNvSpPr txBox="1"/>
          <p:nvPr/>
        </p:nvSpPr>
        <p:spPr bwMode="auto">
          <a:xfrm rot="16200000">
            <a:off x="-381215" y="3198510"/>
            <a:ext cx="27780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Survival Without Poor Clinical Outcomes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B5DB211-2F56-4B8F-C9A7-050A21B53409}"/>
              </a:ext>
            </a:extLst>
          </p:cNvPr>
          <p:cNvSpPr txBox="1"/>
          <p:nvPr/>
        </p:nvSpPr>
        <p:spPr bwMode="auto">
          <a:xfrm>
            <a:off x="2680939" y="5043003"/>
            <a:ext cx="23244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Yr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9D3DEDB-5677-8AFE-159B-39B2C94FA024}"/>
              </a:ext>
            </a:extLst>
          </p:cNvPr>
          <p:cNvSpPr txBox="1"/>
          <p:nvPr/>
        </p:nvSpPr>
        <p:spPr bwMode="auto">
          <a:xfrm>
            <a:off x="8210248" y="5061846"/>
            <a:ext cx="23244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Yr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5164B0A-5414-8797-29EC-E0705E6E64D1}"/>
              </a:ext>
            </a:extLst>
          </p:cNvPr>
          <p:cNvSpPr txBox="1"/>
          <p:nvPr/>
        </p:nvSpPr>
        <p:spPr bwMode="auto">
          <a:xfrm rot="16200000">
            <a:off x="5020830" y="3347660"/>
            <a:ext cx="27780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Probability of Survival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83F95529-ABCC-214B-04D0-B81A2FBC3DCF}"/>
              </a:ext>
            </a:extLst>
          </p:cNvPr>
          <p:cNvGrpSpPr/>
          <p:nvPr/>
        </p:nvGrpSpPr>
        <p:grpSpPr>
          <a:xfrm>
            <a:off x="1840229" y="2276942"/>
            <a:ext cx="91441" cy="2554605"/>
            <a:chOff x="1617345" y="2811780"/>
            <a:chExt cx="317203" cy="2554605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B726986B-994D-CBEB-F237-DC3AB118005D}"/>
                </a:ext>
              </a:extLst>
            </p:cNvPr>
            <p:cNvCxnSpPr/>
            <p:nvPr/>
          </p:nvCxnSpPr>
          <p:spPr bwMode="auto">
            <a:xfrm>
              <a:off x="1617345" y="2811780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274EA773-F81D-9292-8280-37CA775A21CB}"/>
                </a:ext>
              </a:extLst>
            </p:cNvPr>
            <p:cNvCxnSpPr/>
            <p:nvPr/>
          </p:nvCxnSpPr>
          <p:spPr bwMode="auto">
            <a:xfrm>
              <a:off x="1617345" y="3450431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87996CC-647B-0CEB-CA66-85FC32712148}"/>
                </a:ext>
              </a:extLst>
            </p:cNvPr>
            <p:cNvCxnSpPr/>
            <p:nvPr/>
          </p:nvCxnSpPr>
          <p:spPr bwMode="auto">
            <a:xfrm>
              <a:off x="1617345" y="4089082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67CFFEE1-F40C-CB92-31BB-B12426B40325}"/>
                </a:ext>
              </a:extLst>
            </p:cNvPr>
            <p:cNvCxnSpPr/>
            <p:nvPr/>
          </p:nvCxnSpPr>
          <p:spPr bwMode="auto">
            <a:xfrm>
              <a:off x="1617345" y="4727733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5C227F4A-099D-CAAD-5CB2-4249E0B4F0E2}"/>
                </a:ext>
              </a:extLst>
            </p:cNvPr>
            <p:cNvCxnSpPr/>
            <p:nvPr/>
          </p:nvCxnSpPr>
          <p:spPr bwMode="auto">
            <a:xfrm>
              <a:off x="1617345" y="5366385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024BD414-EBF4-3F55-875B-FAC02954E7D4}"/>
              </a:ext>
            </a:extLst>
          </p:cNvPr>
          <p:cNvSpPr txBox="1"/>
          <p:nvPr/>
        </p:nvSpPr>
        <p:spPr bwMode="auto">
          <a:xfrm>
            <a:off x="1321942" y="2092276"/>
            <a:ext cx="5501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1.00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0D17A54-9F8F-20FB-F953-3EFD6F775725}"/>
              </a:ext>
            </a:extLst>
          </p:cNvPr>
          <p:cNvSpPr txBox="1"/>
          <p:nvPr/>
        </p:nvSpPr>
        <p:spPr bwMode="auto">
          <a:xfrm>
            <a:off x="1318947" y="2735334"/>
            <a:ext cx="5966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0.75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C84F6E1-27C3-B8F0-1C61-601F78CFC8CB}"/>
              </a:ext>
            </a:extLst>
          </p:cNvPr>
          <p:cNvSpPr txBox="1"/>
          <p:nvPr/>
        </p:nvSpPr>
        <p:spPr bwMode="auto">
          <a:xfrm>
            <a:off x="1307517" y="3363049"/>
            <a:ext cx="61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0.50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784EAF5-6AAE-DFE6-D52F-04F1D4AD42FB}"/>
              </a:ext>
            </a:extLst>
          </p:cNvPr>
          <p:cNvSpPr txBox="1"/>
          <p:nvPr/>
        </p:nvSpPr>
        <p:spPr bwMode="auto">
          <a:xfrm>
            <a:off x="1307517" y="3997293"/>
            <a:ext cx="6030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0.25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02E25A7-D8BB-555F-E4F6-16D7F6441045}"/>
              </a:ext>
            </a:extLst>
          </p:cNvPr>
          <p:cNvSpPr txBox="1"/>
          <p:nvPr/>
        </p:nvSpPr>
        <p:spPr bwMode="auto">
          <a:xfrm>
            <a:off x="1767211" y="4855204"/>
            <a:ext cx="3129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4D48B15-373B-E897-0C76-4B9F426C1D68}"/>
              </a:ext>
            </a:extLst>
          </p:cNvPr>
          <p:cNvGrpSpPr/>
          <p:nvPr/>
        </p:nvGrpSpPr>
        <p:grpSpPr>
          <a:xfrm>
            <a:off x="1917704" y="4836350"/>
            <a:ext cx="3806794" cy="75207"/>
            <a:chOff x="1917704" y="5371188"/>
            <a:chExt cx="3806794" cy="168868"/>
          </a:xfrm>
        </p:grpSpPr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F1CC8943-9ABE-3970-5A41-B07BCB0CCC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17704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AB8BD10-7492-3051-D6FE-3601161EAF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79063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3543B6F-390C-6AF3-AB3C-57AB4B01D4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40422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EFEB4B8-D4AF-747A-9EA2-3D3538CA65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01781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BEE1009-F75D-CB68-BB6E-5125F1C576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3140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331AD2C-C1B2-DE81-4021-683AA32B8E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4498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5835AB1C-BFAB-AA9A-30DA-68D47911D294}"/>
              </a:ext>
            </a:extLst>
          </p:cNvPr>
          <p:cNvSpPr txBox="1"/>
          <p:nvPr/>
        </p:nvSpPr>
        <p:spPr bwMode="auto">
          <a:xfrm>
            <a:off x="2542184" y="4855204"/>
            <a:ext cx="303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9FC202A-9444-3653-D2ED-EF2278CBE9B6}"/>
              </a:ext>
            </a:extLst>
          </p:cNvPr>
          <p:cNvSpPr txBox="1"/>
          <p:nvPr/>
        </p:nvSpPr>
        <p:spPr bwMode="auto">
          <a:xfrm>
            <a:off x="3306547" y="4855204"/>
            <a:ext cx="314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1007F899-212D-8675-C1B7-9611FE8BA224}"/>
              </a:ext>
            </a:extLst>
          </p:cNvPr>
          <p:cNvSpPr txBox="1"/>
          <p:nvPr/>
        </p:nvSpPr>
        <p:spPr bwMode="auto">
          <a:xfrm>
            <a:off x="4050937" y="4855204"/>
            <a:ext cx="314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4F31209-EF04-F731-4AC9-93E2FB340793}"/>
              </a:ext>
            </a:extLst>
          </p:cNvPr>
          <p:cNvSpPr txBox="1"/>
          <p:nvPr/>
        </p:nvSpPr>
        <p:spPr bwMode="auto">
          <a:xfrm>
            <a:off x="4813068" y="4855204"/>
            <a:ext cx="314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249F108-6340-B45C-CC65-9056C656DE67}"/>
              </a:ext>
            </a:extLst>
          </p:cNvPr>
          <p:cNvSpPr txBox="1"/>
          <p:nvPr/>
        </p:nvSpPr>
        <p:spPr bwMode="auto">
          <a:xfrm>
            <a:off x="5536369" y="4855204"/>
            <a:ext cx="3786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5F191B6-BE7F-EEBF-44A1-C27824CDFACA}"/>
              </a:ext>
            </a:extLst>
          </p:cNvPr>
          <p:cNvSpPr txBox="1"/>
          <p:nvPr/>
        </p:nvSpPr>
        <p:spPr bwMode="auto">
          <a:xfrm>
            <a:off x="609759" y="5041320"/>
            <a:ext cx="16107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Patients at Risk, n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BCE6986-0313-F298-6CAC-82063F76329C}"/>
              </a:ext>
            </a:extLst>
          </p:cNvPr>
          <p:cNvSpPr txBox="1"/>
          <p:nvPr/>
        </p:nvSpPr>
        <p:spPr bwMode="auto">
          <a:xfrm>
            <a:off x="1601587" y="4657832"/>
            <a:ext cx="3129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D44FAD5-8FFB-F9D1-5989-E753F2363CD0}"/>
              </a:ext>
            </a:extLst>
          </p:cNvPr>
          <p:cNvGrpSpPr/>
          <p:nvPr/>
        </p:nvGrpSpPr>
        <p:grpSpPr>
          <a:xfrm>
            <a:off x="7110922" y="2276942"/>
            <a:ext cx="91441" cy="2554605"/>
            <a:chOff x="1617345" y="2811780"/>
            <a:chExt cx="317203" cy="2554605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8F34DDCE-3D3D-E1EC-46AC-7661534E6D6F}"/>
                </a:ext>
              </a:extLst>
            </p:cNvPr>
            <p:cNvCxnSpPr/>
            <p:nvPr/>
          </p:nvCxnSpPr>
          <p:spPr bwMode="auto">
            <a:xfrm>
              <a:off x="1617345" y="2811780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CC02F58B-498E-93E7-B114-1553D50BCD56}"/>
                </a:ext>
              </a:extLst>
            </p:cNvPr>
            <p:cNvCxnSpPr/>
            <p:nvPr/>
          </p:nvCxnSpPr>
          <p:spPr bwMode="auto">
            <a:xfrm>
              <a:off x="1617345" y="3450431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0EA19327-6584-43B8-3F2A-F37EDC2E7CDF}"/>
                </a:ext>
              </a:extLst>
            </p:cNvPr>
            <p:cNvCxnSpPr/>
            <p:nvPr/>
          </p:nvCxnSpPr>
          <p:spPr bwMode="auto">
            <a:xfrm>
              <a:off x="1617345" y="4089082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CE7482DC-7FB7-7211-9733-796269BBB072}"/>
                </a:ext>
              </a:extLst>
            </p:cNvPr>
            <p:cNvCxnSpPr/>
            <p:nvPr/>
          </p:nvCxnSpPr>
          <p:spPr bwMode="auto">
            <a:xfrm>
              <a:off x="1617345" y="4727733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ECBDF8AD-A52E-1E36-F318-744FA29D931E}"/>
                </a:ext>
              </a:extLst>
            </p:cNvPr>
            <p:cNvCxnSpPr/>
            <p:nvPr/>
          </p:nvCxnSpPr>
          <p:spPr bwMode="auto">
            <a:xfrm>
              <a:off x="1617345" y="5366385"/>
              <a:ext cx="317203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1CAE274B-C019-38E8-C7BB-0D0407242839}"/>
              </a:ext>
            </a:extLst>
          </p:cNvPr>
          <p:cNvSpPr txBox="1"/>
          <p:nvPr/>
        </p:nvSpPr>
        <p:spPr bwMode="auto">
          <a:xfrm>
            <a:off x="6589640" y="2735334"/>
            <a:ext cx="5966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0.75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BBB1718-022A-90BF-118C-CBF3D8B2830E}"/>
              </a:ext>
            </a:extLst>
          </p:cNvPr>
          <p:cNvSpPr txBox="1"/>
          <p:nvPr/>
        </p:nvSpPr>
        <p:spPr bwMode="auto">
          <a:xfrm>
            <a:off x="6578210" y="3363049"/>
            <a:ext cx="61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0.50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89EC545-DAA9-9DA4-1AF7-9ADBF12DC9CB}"/>
              </a:ext>
            </a:extLst>
          </p:cNvPr>
          <p:cNvSpPr txBox="1"/>
          <p:nvPr/>
        </p:nvSpPr>
        <p:spPr bwMode="auto">
          <a:xfrm>
            <a:off x="6578210" y="3997293"/>
            <a:ext cx="6030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0.25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9BE9CCD-F005-CDCF-58CD-A4C9CDB03997}"/>
              </a:ext>
            </a:extLst>
          </p:cNvPr>
          <p:cNvGrpSpPr/>
          <p:nvPr/>
        </p:nvGrpSpPr>
        <p:grpSpPr>
          <a:xfrm>
            <a:off x="7188397" y="4836350"/>
            <a:ext cx="4219644" cy="75207"/>
            <a:chOff x="1917704" y="5371188"/>
            <a:chExt cx="3806794" cy="168868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91C170D9-497B-1ABA-FFAA-EDAAB1F268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17704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F01853D8-1B38-2CD4-A6B5-4C8D0F9A26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79063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110BEA-E2CF-0C28-7A2C-F0B88C3C8D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40422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C2B615E-4FBC-FB40-247D-ADDE78A8FD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01781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6E8FE111-A45F-EDBE-7573-156D482BFB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3140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04A0FACE-5A04-1A21-5CD8-264ACA4518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4498" y="5371188"/>
              <a:ext cx="0" cy="168868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DD1C5C49-7815-0113-4192-DA9AB11FD57A}"/>
              </a:ext>
            </a:extLst>
          </p:cNvPr>
          <p:cNvSpPr txBox="1"/>
          <p:nvPr/>
        </p:nvSpPr>
        <p:spPr bwMode="auto">
          <a:xfrm>
            <a:off x="6872280" y="4657832"/>
            <a:ext cx="3129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B7C24D7-7FA9-CF4E-9BE5-0F10235C4E3B}"/>
              </a:ext>
            </a:extLst>
          </p:cNvPr>
          <p:cNvSpPr txBox="1"/>
          <p:nvPr/>
        </p:nvSpPr>
        <p:spPr bwMode="auto">
          <a:xfrm>
            <a:off x="6619845" y="2092276"/>
            <a:ext cx="5501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1.00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D178CAA-DE04-1FB4-4B43-6F402C67A713}"/>
              </a:ext>
            </a:extLst>
          </p:cNvPr>
          <p:cNvSpPr txBox="1"/>
          <p:nvPr/>
        </p:nvSpPr>
        <p:spPr bwMode="auto">
          <a:xfrm>
            <a:off x="7013180" y="4876222"/>
            <a:ext cx="3129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61DEEB4-9AC8-C457-EE28-F75CD8E24FEB}"/>
              </a:ext>
            </a:extLst>
          </p:cNvPr>
          <p:cNvSpPr txBox="1"/>
          <p:nvPr/>
        </p:nvSpPr>
        <p:spPr bwMode="auto">
          <a:xfrm>
            <a:off x="7880052" y="4876222"/>
            <a:ext cx="303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924059E-EF81-55FD-6E23-3A041D106EA2}"/>
              </a:ext>
            </a:extLst>
          </p:cNvPr>
          <p:cNvSpPr txBox="1"/>
          <p:nvPr/>
        </p:nvSpPr>
        <p:spPr bwMode="auto">
          <a:xfrm>
            <a:off x="8695066" y="4876222"/>
            <a:ext cx="314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23C62FC-566B-50BA-4B57-1BC8C3CEC822}"/>
              </a:ext>
            </a:extLst>
          </p:cNvPr>
          <p:cNvSpPr txBox="1"/>
          <p:nvPr/>
        </p:nvSpPr>
        <p:spPr bwMode="auto">
          <a:xfrm>
            <a:off x="9556664" y="4876222"/>
            <a:ext cx="314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19E9ADC-2AE5-8BFF-F8F2-3A2678821F5D}"/>
              </a:ext>
            </a:extLst>
          </p:cNvPr>
          <p:cNvSpPr txBox="1"/>
          <p:nvPr/>
        </p:nvSpPr>
        <p:spPr bwMode="auto">
          <a:xfrm>
            <a:off x="10400063" y="4876222"/>
            <a:ext cx="314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7FF6FFE1-2A74-7382-B2F8-E730BA73E0DB}"/>
              </a:ext>
            </a:extLst>
          </p:cNvPr>
          <p:cNvSpPr/>
          <p:nvPr/>
        </p:nvSpPr>
        <p:spPr bwMode="auto">
          <a:xfrm>
            <a:off x="2128645" y="2284562"/>
            <a:ext cx="3546113" cy="973931"/>
          </a:xfrm>
          <a:custGeom>
            <a:avLst/>
            <a:gdLst>
              <a:gd name="connsiteX0" fmla="*/ 242887 w 3546113"/>
              <a:gd name="connsiteY0" fmla="*/ 0 h 973931"/>
              <a:gd name="connsiteX1" fmla="*/ 402624 w 3546113"/>
              <a:gd name="connsiteY1" fmla="*/ 0 h 973931"/>
              <a:gd name="connsiteX2" fmla="*/ 402624 w 3546113"/>
              <a:gd name="connsiteY2" fmla="*/ 2381 h 973931"/>
              <a:gd name="connsiteX3" fmla="*/ 443387 w 3546113"/>
              <a:gd name="connsiteY3" fmla="*/ 2381 h 973931"/>
              <a:gd name="connsiteX4" fmla="*/ 443387 w 3546113"/>
              <a:gd name="connsiteY4" fmla="*/ 4763 h 973931"/>
              <a:gd name="connsiteX5" fmla="*/ 650274 w 3546113"/>
              <a:gd name="connsiteY5" fmla="*/ 4763 h 973931"/>
              <a:gd name="connsiteX6" fmla="*/ 650274 w 3546113"/>
              <a:gd name="connsiteY6" fmla="*/ 13363 h 973931"/>
              <a:gd name="connsiteX7" fmla="*/ 666555 w 3546113"/>
              <a:gd name="connsiteY7" fmla="*/ 13363 h 973931"/>
              <a:gd name="connsiteX8" fmla="*/ 666555 w 3546113"/>
              <a:gd name="connsiteY8" fmla="*/ 21431 h 973931"/>
              <a:gd name="connsiteX9" fmla="*/ 677986 w 3546113"/>
              <a:gd name="connsiteY9" fmla="*/ 21431 h 973931"/>
              <a:gd name="connsiteX10" fmla="*/ 677986 w 3546113"/>
              <a:gd name="connsiteY10" fmla="*/ 35718 h 973931"/>
              <a:gd name="connsiteX11" fmla="*/ 824105 w 3546113"/>
              <a:gd name="connsiteY11" fmla="*/ 35718 h 973931"/>
              <a:gd name="connsiteX12" fmla="*/ 824105 w 3546113"/>
              <a:gd name="connsiteY12" fmla="*/ 42862 h 973931"/>
              <a:gd name="connsiteX13" fmla="*/ 945549 w 3546113"/>
              <a:gd name="connsiteY13" fmla="*/ 42862 h 973931"/>
              <a:gd name="connsiteX14" fmla="*/ 945549 w 3546113"/>
              <a:gd name="connsiteY14" fmla="*/ 52388 h 973931"/>
              <a:gd name="connsiteX15" fmla="*/ 1036036 w 3546113"/>
              <a:gd name="connsiteY15" fmla="*/ 52388 h 973931"/>
              <a:gd name="connsiteX16" fmla="*/ 1036036 w 3546113"/>
              <a:gd name="connsiteY16" fmla="*/ 61913 h 973931"/>
              <a:gd name="connsiteX17" fmla="*/ 1076802 w 3546113"/>
              <a:gd name="connsiteY17" fmla="*/ 61913 h 973931"/>
              <a:gd name="connsiteX18" fmla="*/ 1076802 w 3546113"/>
              <a:gd name="connsiteY18" fmla="*/ 69055 h 973931"/>
              <a:gd name="connsiteX19" fmla="*/ 1267018 w 3546113"/>
              <a:gd name="connsiteY19" fmla="*/ 69055 h 973931"/>
              <a:gd name="connsiteX20" fmla="*/ 1267018 w 3546113"/>
              <a:gd name="connsiteY20" fmla="*/ 71438 h 973931"/>
              <a:gd name="connsiteX21" fmla="*/ 1421798 w 3546113"/>
              <a:gd name="connsiteY21" fmla="*/ 71438 h 973931"/>
              <a:gd name="connsiteX22" fmla="*/ 1421798 w 3546113"/>
              <a:gd name="connsiteY22" fmla="*/ 85725 h 973931"/>
              <a:gd name="connsiteX23" fmla="*/ 1490855 w 3546113"/>
              <a:gd name="connsiteY23" fmla="*/ 85725 h 973931"/>
              <a:gd name="connsiteX24" fmla="*/ 1490855 w 3546113"/>
              <a:gd name="connsiteY24" fmla="*/ 100013 h 973931"/>
              <a:gd name="connsiteX25" fmla="*/ 1516859 w 3546113"/>
              <a:gd name="connsiteY25" fmla="*/ 100013 h 973931"/>
              <a:gd name="connsiteX26" fmla="*/ 1516859 w 3546113"/>
              <a:gd name="connsiteY26" fmla="*/ 102394 h 973931"/>
              <a:gd name="connsiteX27" fmla="*/ 1530785 w 3546113"/>
              <a:gd name="connsiteY27" fmla="*/ 102394 h 973931"/>
              <a:gd name="connsiteX28" fmla="*/ 1530785 w 3546113"/>
              <a:gd name="connsiteY28" fmla="*/ 126206 h 973931"/>
              <a:gd name="connsiteX29" fmla="*/ 1573647 w 3546113"/>
              <a:gd name="connsiteY29" fmla="*/ 126206 h 973931"/>
              <a:gd name="connsiteX30" fmla="*/ 1573647 w 3546113"/>
              <a:gd name="connsiteY30" fmla="*/ 133349 h 973931"/>
              <a:gd name="connsiteX31" fmla="*/ 1800417 w 3546113"/>
              <a:gd name="connsiteY31" fmla="*/ 133349 h 973931"/>
              <a:gd name="connsiteX32" fmla="*/ 1800417 w 3546113"/>
              <a:gd name="connsiteY32" fmla="*/ 147638 h 973931"/>
              <a:gd name="connsiteX33" fmla="*/ 1836136 w 3546113"/>
              <a:gd name="connsiteY33" fmla="*/ 147638 h 973931"/>
              <a:gd name="connsiteX34" fmla="*/ 1836136 w 3546113"/>
              <a:gd name="connsiteY34" fmla="*/ 154781 h 973931"/>
              <a:gd name="connsiteX35" fmla="*/ 2050449 w 3546113"/>
              <a:gd name="connsiteY35" fmla="*/ 154781 h 973931"/>
              <a:gd name="connsiteX36" fmla="*/ 2050449 w 3546113"/>
              <a:gd name="connsiteY36" fmla="*/ 171449 h 973931"/>
              <a:gd name="connsiteX37" fmla="*/ 2064979 w 3546113"/>
              <a:gd name="connsiteY37" fmla="*/ 171449 h 973931"/>
              <a:gd name="connsiteX38" fmla="*/ 2064979 w 3546113"/>
              <a:gd name="connsiteY38" fmla="*/ 188119 h 973931"/>
              <a:gd name="connsiteX39" fmla="*/ 2155225 w 3546113"/>
              <a:gd name="connsiteY39" fmla="*/ 188119 h 973931"/>
              <a:gd name="connsiteX40" fmla="*/ 2155225 w 3546113"/>
              <a:gd name="connsiteY40" fmla="*/ 202405 h 973931"/>
              <a:gd name="connsiteX41" fmla="*/ 2433829 w 3546113"/>
              <a:gd name="connsiteY41" fmla="*/ 202405 h 973931"/>
              <a:gd name="connsiteX42" fmla="*/ 2433829 w 3546113"/>
              <a:gd name="connsiteY42" fmla="*/ 247650 h 973931"/>
              <a:gd name="connsiteX43" fmla="*/ 2500479 w 3546113"/>
              <a:gd name="connsiteY43" fmla="*/ 247650 h 973931"/>
              <a:gd name="connsiteX44" fmla="*/ 2500479 w 3546113"/>
              <a:gd name="connsiteY44" fmla="*/ 271462 h 973931"/>
              <a:gd name="connsiteX45" fmla="*/ 2562419 w 3546113"/>
              <a:gd name="connsiteY45" fmla="*/ 271462 h 973931"/>
              <a:gd name="connsiteX46" fmla="*/ 2562419 w 3546113"/>
              <a:gd name="connsiteY46" fmla="*/ 295275 h 973931"/>
              <a:gd name="connsiteX47" fmla="*/ 2695768 w 3546113"/>
              <a:gd name="connsiteY47" fmla="*/ 295275 h 973931"/>
              <a:gd name="connsiteX48" fmla="*/ 2695768 w 3546113"/>
              <a:gd name="connsiteY48" fmla="*/ 319088 h 973931"/>
              <a:gd name="connsiteX49" fmla="*/ 2895792 w 3546113"/>
              <a:gd name="connsiteY49" fmla="*/ 319088 h 973931"/>
              <a:gd name="connsiteX50" fmla="*/ 2895792 w 3546113"/>
              <a:gd name="connsiteY50" fmla="*/ 350044 h 973931"/>
              <a:gd name="connsiteX51" fmla="*/ 2955324 w 3546113"/>
              <a:gd name="connsiteY51" fmla="*/ 350044 h 973931"/>
              <a:gd name="connsiteX52" fmla="*/ 2955324 w 3546113"/>
              <a:gd name="connsiteY52" fmla="*/ 378619 h 973931"/>
              <a:gd name="connsiteX53" fmla="*/ 2993286 w 3546113"/>
              <a:gd name="connsiteY53" fmla="*/ 378619 h 973931"/>
              <a:gd name="connsiteX54" fmla="*/ 2993286 w 3546113"/>
              <a:gd name="connsiteY54" fmla="*/ 409575 h 973931"/>
              <a:gd name="connsiteX55" fmla="*/ 3512536 w 3546113"/>
              <a:gd name="connsiteY55" fmla="*/ 409575 h 973931"/>
              <a:gd name="connsiteX56" fmla="*/ 3512536 w 3546113"/>
              <a:gd name="connsiteY56" fmla="*/ 450772 h 973931"/>
              <a:gd name="connsiteX57" fmla="*/ 3546113 w 3546113"/>
              <a:gd name="connsiteY57" fmla="*/ 450772 h 973931"/>
              <a:gd name="connsiteX58" fmla="*/ 3546113 w 3546113"/>
              <a:gd name="connsiteY58" fmla="*/ 973931 h 973931"/>
              <a:gd name="connsiteX59" fmla="*/ 3500394 w 3546113"/>
              <a:gd name="connsiteY59" fmla="*/ 973931 h 973931"/>
              <a:gd name="connsiteX60" fmla="*/ 3500394 w 3546113"/>
              <a:gd name="connsiteY60" fmla="*/ 835735 h 973931"/>
              <a:gd name="connsiteX61" fmla="*/ 2986109 w 3546113"/>
              <a:gd name="connsiteY61" fmla="*/ 835735 h 973931"/>
              <a:gd name="connsiteX62" fmla="*/ 2986109 w 3546113"/>
              <a:gd name="connsiteY62" fmla="*/ 782169 h 973931"/>
              <a:gd name="connsiteX63" fmla="*/ 2947567 w 3546113"/>
              <a:gd name="connsiteY63" fmla="*/ 782169 h 973931"/>
              <a:gd name="connsiteX64" fmla="*/ 2947567 w 3546113"/>
              <a:gd name="connsiteY64" fmla="*/ 731604 h 973931"/>
              <a:gd name="connsiteX65" fmla="*/ 2892810 w 3546113"/>
              <a:gd name="connsiteY65" fmla="*/ 731604 h 973931"/>
              <a:gd name="connsiteX66" fmla="*/ 2892810 w 3546113"/>
              <a:gd name="connsiteY66" fmla="*/ 676498 h 973931"/>
              <a:gd name="connsiteX67" fmla="*/ 2690345 w 3546113"/>
              <a:gd name="connsiteY67" fmla="*/ 676498 h 973931"/>
              <a:gd name="connsiteX68" fmla="*/ 2690345 w 3546113"/>
              <a:gd name="connsiteY68" fmla="*/ 639195 h 973931"/>
              <a:gd name="connsiteX69" fmla="*/ 2555533 w 3546113"/>
              <a:gd name="connsiteY69" fmla="*/ 639195 h 973931"/>
              <a:gd name="connsiteX70" fmla="*/ 2555533 w 3546113"/>
              <a:gd name="connsiteY70" fmla="*/ 595913 h 973931"/>
              <a:gd name="connsiteX71" fmla="*/ 2489199 w 3546113"/>
              <a:gd name="connsiteY71" fmla="*/ 595913 h 973931"/>
              <a:gd name="connsiteX72" fmla="*/ 2489199 w 3546113"/>
              <a:gd name="connsiteY72" fmla="*/ 551462 h 973931"/>
              <a:gd name="connsiteX73" fmla="*/ 2427259 w 3546113"/>
              <a:gd name="connsiteY73" fmla="*/ 551462 h 973931"/>
              <a:gd name="connsiteX74" fmla="*/ 2427259 w 3546113"/>
              <a:gd name="connsiteY74" fmla="*/ 479428 h 973931"/>
              <a:gd name="connsiteX75" fmla="*/ 2146656 w 3546113"/>
              <a:gd name="connsiteY75" fmla="*/ 479428 h 973931"/>
              <a:gd name="connsiteX76" fmla="*/ 2146656 w 3546113"/>
              <a:gd name="connsiteY76" fmla="*/ 441993 h 973931"/>
              <a:gd name="connsiteX77" fmla="*/ 2063709 w 3546113"/>
              <a:gd name="connsiteY77" fmla="*/ 441993 h 973931"/>
              <a:gd name="connsiteX78" fmla="*/ 2063709 w 3546113"/>
              <a:gd name="connsiteY78" fmla="*/ 416186 h 973931"/>
              <a:gd name="connsiteX79" fmla="*/ 2049237 w 3546113"/>
              <a:gd name="connsiteY79" fmla="*/ 416186 h 973931"/>
              <a:gd name="connsiteX80" fmla="*/ 2049237 w 3546113"/>
              <a:gd name="connsiteY80" fmla="*/ 384843 h 973931"/>
              <a:gd name="connsiteX81" fmla="*/ 1830347 w 3546113"/>
              <a:gd name="connsiteY81" fmla="*/ 384843 h 973931"/>
              <a:gd name="connsiteX82" fmla="*/ 1830347 w 3546113"/>
              <a:gd name="connsiteY82" fmla="*/ 361030 h 973931"/>
              <a:gd name="connsiteX83" fmla="*/ 1789866 w 3546113"/>
              <a:gd name="connsiteY83" fmla="*/ 361030 h 973931"/>
              <a:gd name="connsiteX84" fmla="*/ 1789866 w 3546113"/>
              <a:gd name="connsiteY84" fmla="*/ 337216 h 973931"/>
              <a:gd name="connsiteX85" fmla="*/ 1570790 w 3546113"/>
              <a:gd name="connsiteY85" fmla="*/ 337216 h 973931"/>
              <a:gd name="connsiteX86" fmla="*/ 1570790 w 3546113"/>
              <a:gd name="connsiteY86" fmla="*/ 315785 h 973931"/>
              <a:gd name="connsiteX87" fmla="*/ 1527928 w 3546113"/>
              <a:gd name="connsiteY87" fmla="*/ 315785 h 973931"/>
              <a:gd name="connsiteX88" fmla="*/ 1527928 w 3546113"/>
              <a:gd name="connsiteY88" fmla="*/ 291973 h 973931"/>
              <a:gd name="connsiteX89" fmla="*/ 1516498 w 3546113"/>
              <a:gd name="connsiteY89" fmla="*/ 291973 h 973931"/>
              <a:gd name="connsiteX90" fmla="*/ 1516498 w 3546113"/>
              <a:gd name="connsiteY90" fmla="*/ 275304 h 973931"/>
              <a:gd name="connsiteX91" fmla="*/ 1485903 w 3546113"/>
              <a:gd name="connsiteY91" fmla="*/ 275304 h 973931"/>
              <a:gd name="connsiteX92" fmla="*/ 1485903 w 3546113"/>
              <a:gd name="connsiteY92" fmla="*/ 246729 h 973931"/>
              <a:gd name="connsiteX93" fmla="*/ 1416847 w 3546113"/>
              <a:gd name="connsiteY93" fmla="*/ 246729 h 973931"/>
              <a:gd name="connsiteX94" fmla="*/ 1416847 w 3546113"/>
              <a:gd name="connsiteY94" fmla="*/ 222916 h 973931"/>
              <a:gd name="connsiteX95" fmla="*/ 1262065 w 3546113"/>
              <a:gd name="connsiteY95" fmla="*/ 222916 h 973931"/>
              <a:gd name="connsiteX96" fmla="*/ 1262065 w 3546113"/>
              <a:gd name="connsiteY96" fmla="*/ 213390 h 973931"/>
              <a:gd name="connsiteX97" fmla="*/ 1066802 w 3546113"/>
              <a:gd name="connsiteY97" fmla="*/ 213390 h 973931"/>
              <a:gd name="connsiteX98" fmla="*/ 1066802 w 3546113"/>
              <a:gd name="connsiteY98" fmla="*/ 191959 h 973931"/>
              <a:gd name="connsiteX99" fmla="*/ 1031083 w 3546113"/>
              <a:gd name="connsiteY99" fmla="*/ 191959 h 973931"/>
              <a:gd name="connsiteX100" fmla="*/ 1031083 w 3546113"/>
              <a:gd name="connsiteY100" fmla="*/ 175290 h 973931"/>
              <a:gd name="connsiteX101" fmla="*/ 940595 w 3546113"/>
              <a:gd name="connsiteY101" fmla="*/ 175290 h 973931"/>
              <a:gd name="connsiteX102" fmla="*/ 940595 w 3546113"/>
              <a:gd name="connsiteY102" fmla="*/ 156239 h 973931"/>
              <a:gd name="connsiteX103" fmla="*/ 792957 w 3546113"/>
              <a:gd name="connsiteY103" fmla="*/ 156239 h 973931"/>
              <a:gd name="connsiteX104" fmla="*/ 792957 w 3546113"/>
              <a:gd name="connsiteY104" fmla="*/ 149095 h 973931"/>
              <a:gd name="connsiteX105" fmla="*/ 671513 w 3546113"/>
              <a:gd name="connsiteY105" fmla="*/ 149095 h 973931"/>
              <a:gd name="connsiteX106" fmla="*/ 671513 w 3546113"/>
              <a:gd name="connsiteY106" fmla="*/ 134808 h 973931"/>
              <a:gd name="connsiteX107" fmla="*/ 659606 w 3546113"/>
              <a:gd name="connsiteY107" fmla="*/ 134808 h 973931"/>
              <a:gd name="connsiteX108" fmla="*/ 659606 w 3546113"/>
              <a:gd name="connsiteY108" fmla="*/ 118139 h 973931"/>
              <a:gd name="connsiteX109" fmla="*/ 648175 w 3546113"/>
              <a:gd name="connsiteY109" fmla="*/ 118139 h 973931"/>
              <a:gd name="connsiteX110" fmla="*/ 648175 w 3546113"/>
              <a:gd name="connsiteY110" fmla="*/ 89564 h 973931"/>
              <a:gd name="connsiteX111" fmla="*/ 431006 w 3546113"/>
              <a:gd name="connsiteY111" fmla="*/ 89564 h 973931"/>
              <a:gd name="connsiteX112" fmla="*/ 431006 w 3546113"/>
              <a:gd name="connsiteY112" fmla="*/ 82420 h 973931"/>
              <a:gd name="connsiteX113" fmla="*/ 397668 w 3546113"/>
              <a:gd name="connsiteY113" fmla="*/ 82420 h 973931"/>
              <a:gd name="connsiteX114" fmla="*/ 397668 w 3546113"/>
              <a:gd name="connsiteY114" fmla="*/ 68132 h 973931"/>
              <a:gd name="connsiteX115" fmla="*/ 242887 w 3546113"/>
              <a:gd name="connsiteY115" fmla="*/ 68132 h 973931"/>
              <a:gd name="connsiteX116" fmla="*/ 242887 w 3546113"/>
              <a:gd name="connsiteY116" fmla="*/ 53844 h 973931"/>
              <a:gd name="connsiteX117" fmla="*/ 0 w 3546113"/>
              <a:gd name="connsiteY117" fmla="*/ 53844 h 973931"/>
              <a:gd name="connsiteX118" fmla="*/ 0 w 3546113"/>
              <a:gd name="connsiteY118" fmla="*/ 7144 h 973931"/>
              <a:gd name="connsiteX119" fmla="*/ 242887 w 3546113"/>
              <a:gd name="connsiteY119" fmla="*/ 7144 h 97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3546113" h="973931">
                <a:moveTo>
                  <a:pt x="242887" y="0"/>
                </a:moveTo>
                <a:lnTo>
                  <a:pt x="402624" y="0"/>
                </a:lnTo>
                <a:lnTo>
                  <a:pt x="402624" y="2381"/>
                </a:lnTo>
                <a:lnTo>
                  <a:pt x="443387" y="2381"/>
                </a:lnTo>
                <a:lnTo>
                  <a:pt x="443387" y="4763"/>
                </a:lnTo>
                <a:lnTo>
                  <a:pt x="650274" y="4763"/>
                </a:lnTo>
                <a:lnTo>
                  <a:pt x="650274" y="13363"/>
                </a:lnTo>
                <a:lnTo>
                  <a:pt x="666555" y="13363"/>
                </a:lnTo>
                <a:lnTo>
                  <a:pt x="666555" y="21431"/>
                </a:lnTo>
                <a:lnTo>
                  <a:pt x="677986" y="21431"/>
                </a:lnTo>
                <a:lnTo>
                  <a:pt x="677986" y="35718"/>
                </a:lnTo>
                <a:lnTo>
                  <a:pt x="824105" y="35718"/>
                </a:lnTo>
                <a:lnTo>
                  <a:pt x="824105" y="42862"/>
                </a:lnTo>
                <a:lnTo>
                  <a:pt x="945549" y="42862"/>
                </a:lnTo>
                <a:lnTo>
                  <a:pt x="945549" y="52388"/>
                </a:lnTo>
                <a:lnTo>
                  <a:pt x="1036036" y="52388"/>
                </a:lnTo>
                <a:lnTo>
                  <a:pt x="1036036" y="61913"/>
                </a:lnTo>
                <a:lnTo>
                  <a:pt x="1076802" y="61913"/>
                </a:lnTo>
                <a:lnTo>
                  <a:pt x="1076802" y="69055"/>
                </a:lnTo>
                <a:lnTo>
                  <a:pt x="1267018" y="69055"/>
                </a:lnTo>
                <a:lnTo>
                  <a:pt x="1267018" y="71438"/>
                </a:lnTo>
                <a:lnTo>
                  <a:pt x="1421798" y="71438"/>
                </a:lnTo>
                <a:lnTo>
                  <a:pt x="1421798" y="85725"/>
                </a:lnTo>
                <a:lnTo>
                  <a:pt x="1490855" y="85725"/>
                </a:lnTo>
                <a:lnTo>
                  <a:pt x="1490855" y="100013"/>
                </a:lnTo>
                <a:lnTo>
                  <a:pt x="1516859" y="100013"/>
                </a:lnTo>
                <a:lnTo>
                  <a:pt x="1516859" y="102394"/>
                </a:lnTo>
                <a:lnTo>
                  <a:pt x="1530785" y="102394"/>
                </a:lnTo>
                <a:lnTo>
                  <a:pt x="1530785" y="126206"/>
                </a:lnTo>
                <a:lnTo>
                  <a:pt x="1573647" y="126206"/>
                </a:lnTo>
                <a:lnTo>
                  <a:pt x="1573647" y="133349"/>
                </a:lnTo>
                <a:lnTo>
                  <a:pt x="1800417" y="133349"/>
                </a:lnTo>
                <a:lnTo>
                  <a:pt x="1800417" y="147638"/>
                </a:lnTo>
                <a:lnTo>
                  <a:pt x="1836136" y="147638"/>
                </a:lnTo>
                <a:lnTo>
                  <a:pt x="1836136" y="154781"/>
                </a:lnTo>
                <a:lnTo>
                  <a:pt x="2050449" y="154781"/>
                </a:lnTo>
                <a:lnTo>
                  <a:pt x="2050449" y="171449"/>
                </a:lnTo>
                <a:lnTo>
                  <a:pt x="2064979" y="171449"/>
                </a:lnTo>
                <a:lnTo>
                  <a:pt x="2064979" y="188119"/>
                </a:lnTo>
                <a:lnTo>
                  <a:pt x="2155225" y="188119"/>
                </a:lnTo>
                <a:lnTo>
                  <a:pt x="2155225" y="202405"/>
                </a:lnTo>
                <a:lnTo>
                  <a:pt x="2433829" y="202405"/>
                </a:lnTo>
                <a:lnTo>
                  <a:pt x="2433829" y="247650"/>
                </a:lnTo>
                <a:lnTo>
                  <a:pt x="2500479" y="247650"/>
                </a:lnTo>
                <a:lnTo>
                  <a:pt x="2500479" y="271462"/>
                </a:lnTo>
                <a:lnTo>
                  <a:pt x="2562419" y="271462"/>
                </a:lnTo>
                <a:lnTo>
                  <a:pt x="2562419" y="295275"/>
                </a:lnTo>
                <a:lnTo>
                  <a:pt x="2695768" y="295275"/>
                </a:lnTo>
                <a:lnTo>
                  <a:pt x="2695768" y="319088"/>
                </a:lnTo>
                <a:lnTo>
                  <a:pt x="2895792" y="319088"/>
                </a:lnTo>
                <a:lnTo>
                  <a:pt x="2895792" y="350044"/>
                </a:lnTo>
                <a:lnTo>
                  <a:pt x="2955324" y="350044"/>
                </a:lnTo>
                <a:lnTo>
                  <a:pt x="2955324" y="378619"/>
                </a:lnTo>
                <a:lnTo>
                  <a:pt x="2993286" y="378619"/>
                </a:lnTo>
                <a:lnTo>
                  <a:pt x="2993286" y="409575"/>
                </a:lnTo>
                <a:lnTo>
                  <a:pt x="3512536" y="409575"/>
                </a:lnTo>
                <a:lnTo>
                  <a:pt x="3512536" y="450772"/>
                </a:lnTo>
                <a:lnTo>
                  <a:pt x="3546113" y="450772"/>
                </a:lnTo>
                <a:lnTo>
                  <a:pt x="3546113" y="973931"/>
                </a:lnTo>
                <a:lnTo>
                  <a:pt x="3500394" y="973931"/>
                </a:lnTo>
                <a:lnTo>
                  <a:pt x="3500394" y="835735"/>
                </a:lnTo>
                <a:lnTo>
                  <a:pt x="2986109" y="835735"/>
                </a:lnTo>
                <a:lnTo>
                  <a:pt x="2986109" y="782169"/>
                </a:lnTo>
                <a:lnTo>
                  <a:pt x="2947567" y="782169"/>
                </a:lnTo>
                <a:lnTo>
                  <a:pt x="2947567" y="731604"/>
                </a:lnTo>
                <a:lnTo>
                  <a:pt x="2892810" y="731604"/>
                </a:lnTo>
                <a:lnTo>
                  <a:pt x="2892810" y="676498"/>
                </a:lnTo>
                <a:lnTo>
                  <a:pt x="2690345" y="676498"/>
                </a:lnTo>
                <a:lnTo>
                  <a:pt x="2690345" y="639195"/>
                </a:lnTo>
                <a:lnTo>
                  <a:pt x="2555533" y="639195"/>
                </a:lnTo>
                <a:lnTo>
                  <a:pt x="2555533" y="595913"/>
                </a:lnTo>
                <a:lnTo>
                  <a:pt x="2489199" y="595913"/>
                </a:lnTo>
                <a:lnTo>
                  <a:pt x="2489199" y="551462"/>
                </a:lnTo>
                <a:lnTo>
                  <a:pt x="2427259" y="551462"/>
                </a:lnTo>
                <a:lnTo>
                  <a:pt x="2427259" y="479428"/>
                </a:lnTo>
                <a:lnTo>
                  <a:pt x="2146656" y="479428"/>
                </a:lnTo>
                <a:lnTo>
                  <a:pt x="2146656" y="441993"/>
                </a:lnTo>
                <a:lnTo>
                  <a:pt x="2063709" y="441993"/>
                </a:lnTo>
                <a:lnTo>
                  <a:pt x="2063709" y="416186"/>
                </a:lnTo>
                <a:lnTo>
                  <a:pt x="2049237" y="416186"/>
                </a:lnTo>
                <a:lnTo>
                  <a:pt x="2049237" y="384843"/>
                </a:lnTo>
                <a:lnTo>
                  <a:pt x="1830347" y="384843"/>
                </a:lnTo>
                <a:lnTo>
                  <a:pt x="1830347" y="361030"/>
                </a:lnTo>
                <a:lnTo>
                  <a:pt x="1789866" y="361030"/>
                </a:lnTo>
                <a:lnTo>
                  <a:pt x="1789866" y="337216"/>
                </a:lnTo>
                <a:lnTo>
                  <a:pt x="1570790" y="337216"/>
                </a:lnTo>
                <a:lnTo>
                  <a:pt x="1570790" y="315785"/>
                </a:lnTo>
                <a:lnTo>
                  <a:pt x="1527928" y="315785"/>
                </a:lnTo>
                <a:lnTo>
                  <a:pt x="1527928" y="291973"/>
                </a:lnTo>
                <a:lnTo>
                  <a:pt x="1516498" y="291973"/>
                </a:lnTo>
                <a:lnTo>
                  <a:pt x="1516498" y="275304"/>
                </a:lnTo>
                <a:lnTo>
                  <a:pt x="1485903" y="275304"/>
                </a:lnTo>
                <a:lnTo>
                  <a:pt x="1485903" y="246729"/>
                </a:lnTo>
                <a:lnTo>
                  <a:pt x="1416847" y="246729"/>
                </a:lnTo>
                <a:lnTo>
                  <a:pt x="1416847" y="222916"/>
                </a:lnTo>
                <a:lnTo>
                  <a:pt x="1262065" y="222916"/>
                </a:lnTo>
                <a:lnTo>
                  <a:pt x="1262065" y="213390"/>
                </a:lnTo>
                <a:lnTo>
                  <a:pt x="1066802" y="213390"/>
                </a:lnTo>
                <a:lnTo>
                  <a:pt x="1066802" y="191959"/>
                </a:lnTo>
                <a:lnTo>
                  <a:pt x="1031083" y="191959"/>
                </a:lnTo>
                <a:lnTo>
                  <a:pt x="1031083" y="175290"/>
                </a:lnTo>
                <a:lnTo>
                  <a:pt x="940595" y="175290"/>
                </a:lnTo>
                <a:lnTo>
                  <a:pt x="940595" y="156239"/>
                </a:lnTo>
                <a:lnTo>
                  <a:pt x="792957" y="156239"/>
                </a:lnTo>
                <a:lnTo>
                  <a:pt x="792957" y="149095"/>
                </a:lnTo>
                <a:lnTo>
                  <a:pt x="671513" y="149095"/>
                </a:lnTo>
                <a:lnTo>
                  <a:pt x="671513" y="134808"/>
                </a:lnTo>
                <a:lnTo>
                  <a:pt x="659606" y="134808"/>
                </a:lnTo>
                <a:lnTo>
                  <a:pt x="659606" y="118139"/>
                </a:lnTo>
                <a:lnTo>
                  <a:pt x="648175" y="118139"/>
                </a:lnTo>
                <a:lnTo>
                  <a:pt x="648175" y="89564"/>
                </a:lnTo>
                <a:lnTo>
                  <a:pt x="431006" y="89564"/>
                </a:lnTo>
                <a:lnTo>
                  <a:pt x="431006" y="82420"/>
                </a:lnTo>
                <a:lnTo>
                  <a:pt x="397668" y="82420"/>
                </a:lnTo>
                <a:lnTo>
                  <a:pt x="397668" y="68132"/>
                </a:lnTo>
                <a:lnTo>
                  <a:pt x="242887" y="68132"/>
                </a:lnTo>
                <a:lnTo>
                  <a:pt x="242887" y="53844"/>
                </a:lnTo>
                <a:lnTo>
                  <a:pt x="0" y="53844"/>
                </a:lnTo>
                <a:lnTo>
                  <a:pt x="0" y="7144"/>
                </a:lnTo>
                <a:lnTo>
                  <a:pt x="242887" y="7144"/>
                </a:lnTo>
                <a:close/>
              </a:path>
            </a:pathLst>
          </a:custGeom>
          <a:solidFill>
            <a:srgbClr val="F9DAD2"/>
          </a:solidFill>
          <a:ln w="0">
            <a:noFill/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D98055E-F778-9521-F02F-97A6B2A63EBA}"/>
              </a:ext>
            </a:extLst>
          </p:cNvPr>
          <p:cNvSpPr txBox="1"/>
          <p:nvPr/>
        </p:nvSpPr>
        <p:spPr bwMode="auto">
          <a:xfrm>
            <a:off x="11243078" y="4876222"/>
            <a:ext cx="3786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A48AC8E0-DDCB-C99A-88BD-ABED17158074}"/>
              </a:ext>
            </a:extLst>
          </p:cNvPr>
          <p:cNvSpPr/>
          <p:nvPr/>
        </p:nvSpPr>
        <p:spPr bwMode="auto">
          <a:xfrm>
            <a:off x="1925955" y="2276942"/>
            <a:ext cx="3740468" cy="688658"/>
          </a:xfrm>
          <a:custGeom>
            <a:avLst/>
            <a:gdLst>
              <a:gd name="connsiteX0" fmla="*/ 0 w 3740468"/>
              <a:gd name="connsiteY0" fmla="*/ 0 h 688658"/>
              <a:gd name="connsiteX1" fmla="*/ 214313 w 3740468"/>
              <a:gd name="connsiteY1" fmla="*/ 0 h 688658"/>
              <a:gd name="connsiteX2" fmla="*/ 214313 w 3740468"/>
              <a:gd name="connsiteY2" fmla="*/ 17145 h 688658"/>
              <a:gd name="connsiteX3" fmla="*/ 448628 w 3740468"/>
              <a:gd name="connsiteY3" fmla="*/ 17145 h 688658"/>
              <a:gd name="connsiteX4" fmla="*/ 440055 w 3740468"/>
              <a:gd name="connsiteY4" fmla="*/ 25718 h 688658"/>
              <a:gd name="connsiteX5" fmla="*/ 597218 w 3740468"/>
              <a:gd name="connsiteY5" fmla="*/ 25718 h 688658"/>
              <a:gd name="connsiteX6" fmla="*/ 597218 w 3740468"/>
              <a:gd name="connsiteY6" fmla="*/ 40005 h 688658"/>
              <a:gd name="connsiteX7" fmla="*/ 637223 w 3740468"/>
              <a:gd name="connsiteY7" fmla="*/ 40005 h 688658"/>
              <a:gd name="connsiteX8" fmla="*/ 637223 w 3740468"/>
              <a:gd name="connsiteY8" fmla="*/ 45720 h 688658"/>
              <a:gd name="connsiteX9" fmla="*/ 860108 w 3740468"/>
              <a:gd name="connsiteY9" fmla="*/ 45720 h 688658"/>
              <a:gd name="connsiteX10" fmla="*/ 860108 w 3740468"/>
              <a:gd name="connsiteY10" fmla="*/ 62865 h 688658"/>
              <a:gd name="connsiteX11" fmla="*/ 871538 w 3740468"/>
              <a:gd name="connsiteY11" fmla="*/ 62865 h 688658"/>
              <a:gd name="connsiteX12" fmla="*/ 871538 w 3740468"/>
              <a:gd name="connsiteY12" fmla="*/ 82868 h 688658"/>
              <a:gd name="connsiteX13" fmla="*/ 988695 w 3740468"/>
              <a:gd name="connsiteY13" fmla="*/ 82868 h 688658"/>
              <a:gd name="connsiteX14" fmla="*/ 988695 w 3740468"/>
              <a:gd name="connsiteY14" fmla="*/ 97155 h 688658"/>
              <a:gd name="connsiteX15" fmla="*/ 1140143 w 3740468"/>
              <a:gd name="connsiteY15" fmla="*/ 97155 h 688658"/>
              <a:gd name="connsiteX16" fmla="*/ 1140143 w 3740468"/>
              <a:gd name="connsiteY16" fmla="*/ 108585 h 688658"/>
              <a:gd name="connsiteX17" fmla="*/ 1225868 w 3740468"/>
              <a:gd name="connsiteY17" fmla="*/ 108585 h 688658"/>
              <a:gd name="connsiteX18" fmla="*/ 1225868 w 3740468"/>
              <a:gd name="connsiteY18" fmla="*/ 114300 h 688658"/>
              <a:gd name="connsiteX19" fmla="*/ 1254443 w 3740468"/>
              <a:gd name="connsiteY19" fmla="*/ 114300 h 688658"/>
              <a:gd name="connsiteX20" fmla="*/ 1254443 w 3740468"/>
              <a:gd name="connsiteY20" fmla="*/ 125730 h 688658"/>
              <a:gd name="connsiteX21" fmla="*/ 1463040 w 3740468"/>
              <a:gd name="connsiteY21" fmla="*/ 125730 h 688658"/>
              <a:gd name="connsiteX22" fmla="*/ 1463040 w 3740468"/>
              <a:gd name="connsiteY22" fmla="*/ 142875 h 688658"/>
              <a:gd name="connsiteX23" fmla="*/ 1620203 w 3740468"/>
              <a:gd name="connsiteY23" fmla="*/ 142875 h 688658"/>
              <a:gd name="connsiteX24" fmla="*/ 1620203 w 3740468"/>
              <a:gd name="connsiteY24" fmla="*/ 157163 h 688658"/>
              <a:gd name="connsiteX25" fmla="*/ 1677353 w 3740468"/>
              <a:gd name="connsiteY25" fmla="*/ 157163 h 688658"/>
              <a:gd name="connsiteX26" fmla="*/ 1677353 w 3740468"/>
              <a:gd name="connsiteY26" fmla="*/ 177165 h 688658"/>
              <a:gd name="connsiteX27" fmla="*/ 1717358 w 3740468"/>
              <a:gd name="connsiteY27" fmla="*/ 177165 h 688658"/>
              <a:gd name="connsiteX28" fmla="*/ 1717358 w 3740468"/>
              <a:gd name="connsiteY28" fmla="*/ 185738 h 688658"/>
              <a:gd name="connsiteX29" fmla="*/ 1725930 w 3740468"/>
              <a:gd name="connsiteY29" fmla="*/ 185738 h 688658"/>
              <a:gd name="connsiteX30" fmla="*/ 1725930 w 3740468"/>
              <a:gd name="connsiteY30" fmla="*/ 205740 h 688658"/>
              <a:gd name="connsiteX31" fmla="*/ 1763078 w 3740468"/>
              <a:gd name="connsiteY31" fmla="*/ 205740 h 688658"/>
              <a:gd name="connsiteX32" fmla="*/ 1763078 w 3740468"/>
              <a:gd name="connsiteY32" fmla="*/ 225743 h 688658"/>
              <a:gd name="connsiteX33" fmla="*/ 1997393 w 3740468"/>
              <a:gd name="connsiteY33" fmla="*/ 225743 h 688658"/>
              <a:gd name="connsiteX34" fmla="*/ 1997393 w 3740468"/>
              <a:gd name="connsiteY34" fmla="*/ 240030 h 688658"/>
              <a:gd name="connsiteX35" fmla="*/ 2023110 w 3740468"/>
              <a:gd name="connsiteY35" fmla="*/ 240030 h 688658"/>
              <a:gd name="connsiteX36" fmla="*/ 2023110 w 3740468"/>
              <a:gd name="connsiteY36" fmla="*/ 257175 h 688658"/>
              <a:gd name="connsiteX37" fmla="*/ 2243138 w 3740468"/>
              <a:gd name="connsiteY37" fmla="*/ 257175 h 688658"/>
              <a:gd name="connsiteX38" fmla="*/ 2243138 w 3740468"/>
              <a:gd name="connsiteY38" fmla="*/ 277178 h 688658"/>
              <a:gd name="connsiteX39" fmla="*/ 2263140 w 3740468"/>
              <a:gd name="connsiteY39" fmla="*/ 277178 h 688658"/>
              <a:gd name="connsiteX40" fmla="*/ 2263140 w 3740468"/>
              <a:gd name="connsiteY40" fmla="*/ 305753 h 688658"/>
              <a:gd name="connsiteX41" fmla="*/ 2346008 w 3740468"/>
              <a:gd name="connsiteY41" fmla="*/ 305753 h 688658"/>
              <a:gd name="connsiteX42" fmla="*/ 2346008 w 3740468"/>
              <a:gd name="connsiteY42" fmla="*/ 328613 h 688658"/>
              <a:gd name="connsiteX43" fmla="*/ 2637473 w 3740468"/>
              <a:gd name="connsiteY43" fmla="*/ 328613 h 688658"/>
              <a:gd name="connsiteX44" fmla="*/ 2637473 w 3740468"/>
              <a:gd name="connsiteY44" fmla="*/ 391478 h 688658"/>
              <a:gd name="connsiteX45" fmla="*/ 2694623 w 3740468"/>
              <a:gd name="connsiteY45" fmla="*/ 391478 h 688658"/>
              <a:gd name="connsiteX46" fmla="*/ 2694623 w 3740468"/>
              <a:gd name="connsiteY46" fmla="*/ 411480 h 688658"/>
              <a:gd name="connsiteX47" fmla="*/ 2754630 w 3740468"/>
              <a:gd name="connsiteY47" fmla="*/ 411480 h 688658"/>
              <a:gd name="connsiteX48" fmla="*/ 2754630 w 3740468"/>
              <a:gd name="connsiteY48" fmla="*/ 442913 h 688658"/>
              <a:gd name="connsiteX49" fmla="*/ 2891790 w 3740468"/>
              <a:gd name="connsiteY49" fmla="*/ 442913 h 688658"/>
              <a:gd name="connsiteX50" fmla="*/ 2891790 w 3740468"/>
              <a:gd name="connsiteY50" fmla="*/ 477203 h 688658"/>
              <a:gd name="connsiteX51" fmla="*/ 3091815 w 3740468"/>
              <a:gd name="connsiteY51" fmla="*/ 477203 h 688658"/>
              <a:gd name="connsiteX52" fmla="*/ 3091815 w 3740468"/>
              <a:gd name="connsiteY52" fmla="*/ 517208 h 688658"/>
              <a:gd name="connsiteX53" fmla="*/ 3151823 w 3740468"/>
              <a:gd name="connsiteY53" fmla="*/ 517208 h 688658"/>
              <a:gd name="connsiteX54" fmla="*/ 3151823 w 3740468"/>
              <a:gd name="connsiteY54" fmla="*/ 568643 h 688658"/>
              <a:gd name="connsiteX55" fmla="*/ 3183255 w 3740468"/>
              <a:gd name="connsiteY55" fmla="*/ 568643 h 688658"/>
              <a:gd name="connsiteX56" fmla="*/ 3183255 w 3740468"/>
              <a:gd name="connsiteY56" fmla="*/ 602933 h 688658"/>
              <a:gd name="connsiteX57" fmla="*/ 3714750 w 3740468"/>
              <a:gd name="connsiteY57" fmla="*/ 602933 h 688658"/>
              <a:gd name="connsiteX58" fmla="*/ 3714750 w 3740468"/>
              <a:gd name="connsiteY58" fmla="*/ 688658 h 688658"/>
              <a:gd name="connsiteX59" fmla="*/ 3740468 w 3740468"/>
              <a:gd name="connsiteY59" fmla="*/ 688658 h 68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740468" h="688658">
                <a:moveTo>
                  <a:pt x="0" y="0"/>
                </a:moveTo>
                <a:lnTo>
                  <a:pt x="214313" y="0"/>
                </a:lnTo>
                <a:lnTo>
                  <a:pt x="214313" y="17145"/>
                </a:lnTo>
                <a:lnTo>
                  <a:pt x="448628" y="17145"/>
                </a:lnTo>
                <a:lnTo>
                  <a:pt x="440055" y="25718"/>
                </a:lnTo>
                <a:lnTo>
                  <a:pt x="597218" y="25718"/>
                </a:lnTo>
                <a:lnTo>
                  <a:pt x="597218" y="40005"/>
                </a:lnTo>
                <a:lnTo>
                  <a:pt x="637223" y="40005"/>
                </a:lnTo>
                <a:lnTo>
                  <a:pt x="637223" y="45720"/>
                </a:lnTo>
                <a:lnTo>
                  <a:pt x="860108" y="45720"/>
                </a:lnTo>
                <a:lnTo>
                  <a:pt x="860108" y="62865"/>
                </a:lnTo>
                <a:lnTo>
                  <a:pt x="871538" y="62865"/>
                </a:lnTo>
                <a:lnTo>
                  <a:pt x="871538" y="82868"/>
                </a:lnTo>
                <a:lnTo>
                  <a:pt x="988695" y="82868"/>
                </a:lnTo>
                <a:lnTo>
                  <a:pt x="988695" y="97155"/>
                </a:lnTo>
                <a:lnTo>
                  <a:pt x="1140143" y="97155"/>
                </a:lnTo>
                <a:lnTo>
                  <a:pt x="1140143" y="108585"/>
                </a:lnTo>
                <a:lnTo>
                  <a:pt x="1225868" y="108585"/>
                </a:lnTo>
                <a:lnTo>
                  <a:pt x="1225868" y="114300"/>
                </a:lnTo>
                <a:lnTo>
                  <a:pt x="1254443" y="114300"/>
                </a:lnTo>
                <a:lnTo>
                  <a:pt x="1254443" y="125730"/>
                </a:lnTo>
                <a:lnTo>
                  <a:pt x="1463040" y="125730"/>
                </a:lnTo>
                <a:lnTo>
                  <a:pt x="1463040" y="142875"/>
                </a:lnTo>
                <a:lnTo>
                  <a:pt x="1620203" y="142875"/>
                </a:lnTo>
                <a:lnTo>
                  <a:pt x="1620203" y="157163"/>
                </a:lnTo>
                <a:lnTo>
                  <a:pt x="1677353" y="157163"/>
                </a:lnTo>
                <a:lnTo>
                  <a:pt x="1677353" y="177165"/>
                </a:lnTo>
                <a:lnTo>
                  <a:pt x="1717358" y="177165"/>
                </a:lnTo>
                <a:lnTo>
                  <a:pt x="1717358" y="185738"/>
                </a:lnTo>
                <a:lnTo>
                  <a:pt x="1725930" y="185738"/>
                </a:lnTo>
                <a:lnTo>
                  <a:pt x="1725930" y="205740"/>
                </a:lnTo>
                <a:lnTo>
                  <a:pt x="1763078" y="205740"/>
                </a:lnTo>
                <a:lnTo>
                  <a:pt x="1763078" y="225743"/>
                </a:lnTo>
                <a:lnTo>
                  <a:pt x="1997393" y="225743"/>
                </a:lnTo>
                <a:lnTo>
                  <a:pt x="1997393" y="240030"/>
                </a:lnTo>
                <a:lnTo>
                  <a:pt x="2023110" y="240030"/>
                </a:lnTo>
                <a:lnTo>
                  <a:pt x="2023110" y="257175"/>
                </a:lnTo>
                <a:lnTo>
                  <a:pt x="2243138" y="257175"/>
                </a:lnTo>
                <a:lnTo>
                  <a:pt x="2243138" y="277178"/>
                </a:lnTo>
                <a:lnTo>
                  <a:pt x="2263140" y="277178"/>
                </a:lnTo>
                <a:lnTo>
                  <a:pt x="2263140" y="305753"/>
                </a:lnTo>
                <a:lnTo>
                  <a:pt x="2346008" y="305753"/>
                </a:lnTo>
                <a:lnTo>
                  <a:pt x="2346008" y="328613"/>
                </a:lnTo>
                <a:lnTo>
                  <a:pt x="2637473" y="328613"/>
                </a:lnTo>
                <a:lnTo>
                  <a:pt x="2637473" y="391478"/>
                </a:lnTo>
                <a:lnTo>
                  <a:pt x="2694623" y="391478"/>
                </a:lnTo>
                <a:lnTo>
                  <a:pt x="2694623" y="411480"/>
                </a:lnTo>
                <a:lnTo>
                  <a:pt x="2754630" y="411480"/>
                </a:lnTo>
                <a:lnTo>
                  <a:pt x="2754630" y="442913"/>
                </a:lnTo>
                <a:lnTo>
                  <a:pt x="2891790" y="442913"/>
                </a:lnTo>
                <a:lnTo>
                  <a:pt x="2891790" y="477203"/>
                </a:lnTo>
                <a:lnTo>
                  <a:pt x="3091815" y="477203"/>
                </a:lnTo>
                <a:lnTo>
                  <a:pt x="3091815" y="517208"/>
                </a:lnTo>
                <a:lnTo>
                  <a:pt x="3151823" y="517208"/>
                </a:lnTo>
                <a:lnTo>
                  <a:pt x="3151823" y="568643"/>
                </a:lnTo>
                <a:lnTo>
                  <a:pt x="3183255" y="568643"/>
                </a:lnTo>
                <a:lnTo>
                  <a:pt x="3183255" y="602933"/>
                </a:lnTo>
                <a:lnTo>
                  <a:pt x="3714750" y="602933"/>
                </a:lnTo>
                <a:lnTo>
                  <a:pt x="3714750" y="688658"/>
                </a:lnTo>
                <a:lnTo>
                  <a:pt x="3740468" y="688658"/>
                </a:lnTo>
              </a:path>
            </a:pathLst>
          </a:custGeom>
          <a:noFill/>
          <a:ln w="28575">
            <a:solidFill>
              <a:srgbClr val="E1471D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1AAE11EE-EAF5-3B7C-6105-F322E620DF1E}"/>
              </a:ext>
            </a:extLst>
          </p:cNvPr>
          <p:cNvSpPr/>
          <p:nvPr/>
        </p:nvSpPr>
        <p:spPr bwMode="auto">
          <a:xfrm>
            <a:off x="1920240" y="2282657"/>
            <a:ext cx="3817620" cy="2548890"/>
          </a:xfrm>
          <a:custGeom>
            <a:avLst/>
            <a:gdLst>
              <a:gd name="connsiteX0" fmla="*/ 0 w 3817620"/>
              <a:gd name="connsiteY0" fmla="*/ 0 h 2548890"/>
              <a:gd name="connsiteX1" fmla="*/ 0 w 3817620"/>
              <a:gd name="connsiteY1" fmla="*/ 2548890 h 2548890"/>
              <a:gd name="connsiteX2" fmla="*/ 3817620 w 3817620"/>
              <a:gd name="connsiteY2" fmla="*/ 2548890 h 25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7620" h="2548890">
                <a:moveTo>
                  <a:pt x="0" y="0"/>
                </a:moveTo>
                <a:lnTo>
                  <a:pt x="0" y="2548890"/>
                </a:lnTo>
                <a:lnTo>
                  <a:pt x="3817620" y="2548890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BCE5D0F-2F8E-2639-4715-149932D33039}"/>
              </a:ext>
            </a:extLst>
          </p:cNvPr>
          <p:cNvSpPr txBox="1"/>
          <p:nvPr/>
        </p:nvSpPr>
        <p:spPr bwMode="auto">
          <a:xfrm>
            <a:off x="2519539" y="4361022"/>
            <a:ext cx="18630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Log-rank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= .0009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FEDFB0D9-4E19-23AD-ABDC-D371DDDE4404}"/>
              </a:ext>
            </a:extLst>
          </p:cNvPr>
          <p:cNvSpPr txBox="1"/>
          <p:nvPr/>
        </p:nvSpPr>
        <p:spPr bwMode="auto">
          <a:xfrm>
            <a:off x="436312" y="5274953"/>
            <a:ext cx="57033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00163" algn="l"/>
                <a:tab pos="2052638" algn="l"/>
                <a:tab pos="2789238" algn="l"/>
                <a:tab pos="3548063" algn="l"/>
                <a:tab pos="4306888" algn="l"/>
                <a:tab pos="5118100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ALP ≤1.0x ULN	687	536	312	190	116	54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4582C6EB-C50A-5BDF-9DC0-8BAAB85FF940}"/>
              </a:ext>
            </a:extLst>
          </p:cNvPr>
          <p:cNvSpPr txBox="1"/>
          <p:nvPr/>
        </p:nvSpPr>
        <p:spPr bwMode="auto">
          <a:xfrm>
            <a:off x="146779" y="5465603"/>
            <a:ext cx="5949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63688" algn="l"/>
                <a:tab pos="2339975" algn="l"/>
                <a:tab pos="3065463" algn="l"/>
                <a:tab pos="3835400" algn="l"/>
                <a:tab pos="4629150" algn="l"/>
                <a:tab pos="5400675" algn="l"/>
              </a:tabLst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ALP 1.0x to 1.5x ULN	360	276	176	103	56	22</a:t>
            </a:r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64990505-C959-AB87-5FC4-4FD4D534088E}"/>
              </a:ext>
            </a:extLst>
          </p:cNvPr>
          <p:cNvSpPr/>
          <p:nvPr/>
        </p:nvSpPr>
        <p:spPr bwMode="auto">
          <a:xfrm>
            <a:off x="7194466" y="2279063"/>
            <a:ext cx="4202833" cy="251629"/>
          </a:xfrm>
          <a:custGeom>
            <a:avLst/>
            <a:gdLst>
              <a:gd name="connsiteX0" fmla="*/ 0 w 14442332"/>
              <a:gd name="connsiteY0" fmla="*/ 0 h 864681"/>
              <a:gd name="connsiteX1" fmla="*/ 793345 w 14442332"/>
              <a:gd name="connsiteY1" fmla="*/ 0 h 864681"/>
              <a:gd name="connsiteX2" fmla="*/ 793345 w 14442332"/>
              <a:gd name="connsiteY2" fmla="*/ 30263 h 864681"/>
              <a:gd name="connsiteX3" fmla="*/ 2250332 w 14442332"/>
              <a:gd name="connsiteY3" fmla="*/ 30263 h 864681"/>
              <a:gd name="connsiteX4" fmla="*/ 2250332 w 14442332"/>
              <a:gd name="connsiteY4" fmla="*/ 54042 h 864681"/>
              <a:gd name="connsiteX5" fmla="*/ 3268494 w 14442332"/>
              <a:gd name="connsiteY5" fmla="*/ 54042 h 864681"/>
              <a:gd name="connsiteX6" fmla="*/ 3268494 w 14442332"/>
              <a:gd name="connsiteY6" fmla="*/ 77821 h 864681"/>
              <a:gd name="connsiteX7" fmla="*/ 3862962 w 14442332"/>
              <a:gd name="connsiteY7" fmla="*/ 77821 h 864681"/>
              <a:gd name="connsiteX8" fmla="*/ 3862962 w 14442332"/>
              <a:gd name="connsiteY8" fmla="*/ 101600 h 864681"/>
              <a:gd name="connsiteX9" fmla="*/ 4366638 w 14442332"/>
              <a:gd name="connsiteY9" fmla="*/ 101600 h 864681"/>
              <a:gd name="connsiteX10" fmla="*/ 4360153 w 14442332"/>
              <a:gd name="connsiteY10" fmla="*/ 108085 h 864681"/>
              <a:gd name="connsiteX11" fmla="*/ 4723319 w 14442332"/>
              <a:gd name="connsiteY11" fmla="*/ 108085 h 864681"/>
              <a:gd name="connsiteX12" fmla="*/ 4723319 w 14442332"/>
              <a:gd name="connsiteY12" fmla="*/ 121055 h 864681"/>
              <a:gd name="connsiteX13" fmla="*/ 4911387 w 14442332"/>
              <a:gd name="connsiteY13" fmla="*/ 121055 h 864681"/>
              <a:gd name="connsiteX14" fmla="*/ 4911387 w 14442332"/>
              <a:gd name="connsiteY14" fmla="*/ 136187 h 864681"/>
              <a:gd name="connsiteX15" fmla="*/ 5566383 w 14442332"/>
              <a:gd name="connsiteY15" fmla="*/ 136187 h 864681"/>
              <a:gd name="connsiteX16" fmla="*/ 5566383 w 14442332"/>
              <a:gd name="connsiteY16" fmla="*/ 155642 h 864681"/>
              <a:gd name="connsiteX17" fmla="*/ 6065736 w 14442332"/>
              <a:gd name="connsiteY17" fmla="*/ 155642 h 864681"/>
              <a:gd name="connsiteX18" fmla="*/ 6065736 w 14442332"/>
              <a:gd name="connsiteY18" fmla="*/ 172936 h 864681"/>
              <a:gd name="connsiteX19" fmla="*/ 6186792 w 14442332"/>
              <a:gd name="connsiteY19" fmla="*/ 172936 h 864681"/>
              <a:gd name="connsiteX20" fmla="*/ 6186792 w 14442332"/>
              <a:gd name="connsiteY20" fmla="*/ 185906 h 864681"/>
              <a:gd name="connsiteX21" fmla="*/ 6413770 w 14442332"/>
              <a:gd name="connsiteY21" fmla="*/ 185906 h 864681"/>
              <a:gd name="connsiteX22" fmla="*/ 6413770 w 14442332"/>
              <a:gd name="connsiteY22" fmla="*/ 207523 h 864681"/>
              <a:gd name="connsiteX23" fmla="*/ 6606162 w 14442332"/>
              <a:gd name="connsiteY23" fmla="*/ 207523 h 864681"/>
              <a:gd name="connsiteX24" fmla="*/ 6606162 w 14442332"/>
              <a:gd name="connsiteY24" fmla="*/ 224817 h 864681"/>
              <a:gd name="connsiteX25" fmla="*/ 7246026 w 14442332"/>
              <a:gd name="connsiteY25" fmla="*/ 224817 h 864681"/>
              <a:gd name="connsiteX26" fmla="*/ 7246026 w 14442332"/>
              <a:gd name="connsiteY26" fmla="*/ 239949 h 864681"/>
              <a:gd name="connsiteX27" fmla="*/ 7635132 w 14442332"/>
              <a:gd name="connsiteY27" fmla="*/ 239949 h 864681"/>
              <a:gd name="connsiteX28" fmla="*/ 7641617 w 14442332"/>
              <a:gd name="connsiteY28" fmla="*/ 246434 h 864681"/>
              <a:gd name="connsiteX29" fmla="*/ 7734570 w 14442332"/>
              <a:gd name="connsiteY29" fmla="*/ 246434 h 864681"/>
              <a:gd name="connsiteX30" fmla="*/ 7734570 w 14442332"/>
              <a:gd name="connsiteY30" fmla="*/ 261566 h 864681"/>
              <a:gd name="connsiteX31" fmla="*/ 8357140 w 14442332"/>
              <a:gd name="connsiteY31" fmla="*/ 261566 h 864681"/>
              <a:gd name="connsiteX32" fmla="*/ 8357140 w 14442332"/>
              <a:gd name="connsiteY32" fmla="*/ 283183 h 864681"/>
              <a:gd name="connsiteX33" fmla="*/ 8508460 w 14442332"/>
              <a:gd name="connsiteY33" fmla="*/ 283183 h 864681"/>
              <a:gd name="connsiteX34" fmla="*/ 8508460 w 14442332"/>
              <a:gd name="connsiteY34" fmla="*/ 291829 h 864681"/>
              <a:gd name="connsiteX35" fmla="*/ 8612221 w 14442332"/>
              <a:gd name="connsiteY35" fmla="*/ 291829 h 864681"/>
              <a:gd name="connsiteX36" fmla="*/ 8612221 w 14442332"/>
              <a:gd name="connsiteY36" fmla="*/ 313446 h 864681"/>
              <a:gd name="connsiteX37" fmla="*/ 8668426 w 14442332"/>
              <a:gd name="connsiteY37" fmla="*/ 313446 h 864681"/>
              <a:gd name="connsiteX38" fmla="*/ 8668426 w 14442332"/>
              <a:gd name="connsiteY38" fmla="*/ 330740 h 864681"/>
              <a:gd name="connsiteX39" fmla="*/ 8949447 w 14442332"/>
              <a:gd name="connsiteY39" fmla="*/ 330740 h 864681"/>
              <a:gd name="connsiteX40" fmla="*/ 8949447 w 14442332"/>
              <a:gd name="connsiteY40" fmla="*/ 363166 h 864681"/>
              <a:gd name="connsiteX41" fmla="*/ 9185072 w 14442332"/>
              <a:gd name="connsiteY41" fmla="*/ 363166 h 864681"/>
              <a:gd name="connsiteX42" fmla="*/ 9185072 w 14442332"/>
              <a:gd name="connsiteY42" fmla="*/ 371812 h 864681"/>
              <a:gd name="connsiteX43" fmla="*/ 10036783 w 14442332"/>
              <a:gd name="connsiteY43" fmla="*/ 371812 h 864681"/>
              <a:gd name="connsiteX44" fmla="*/ 10036783 w 14442332"/>
              <a:gd name="connsiteY44" fmla="*/ 412885 h 864681"/>
              <a:gd name="connsiteX45" fmla="*/ 10296187 w 14442332"/>
              <a:gd name="connsiteY45" fmla="*/ 412885 h 864681"/>
              <a:gd name="connsiteX46" fmla="*/ 10296187 w 14442332"/>
              <a:gd name="connsiteY46" fmla="*/ 432340 h 864681"/>
              <a:gd name="connsiteX47" fmla="*/ 10538298 w 14442332"/>
              <a:gd name="connsiteY47" fmla="*/ 432340 h 864681"/>
              <a:gd name="connsiteX48" fmla="*/ 10538298 w 14442332"/>
              <a:gd name="connsiteY48" fmla="*/ 445310 h 864681"/>
              <a:gd name="connsiteX49" fmla="*/ 10910111 w 14442332"/>
              <a:gd name="connsiteY49" fmla="*/ 445310 h 864681"/>
              <a:gd name="connsiteX50" fmla="*/ 10910111 w 14442332"/>
              <a:gd name="connsiteY50" fmla="*/ 492868 h 864681"/>
              <a:gd name="connsiteX51" fmla="*/ 11022519 w 14442332"/>
              <a:gd name="connsiteY51" fmla="*/ 492868 h 864681"/>
              <a:gd name="connsiteX52" fmla="*/ 11022519 w 14442332"/>
              <a:gd name="connsiteY52" fmla="*/ 512323 h 864681"/>
              <a:gd name="connsiteX53" fmla="*/ 11096017 w 14442332"/>
              <a:gd name="connsiteY53" fmla="*/ 512323 h 864681"/>
              <a:gd name="connsiteX54" fmla="*/ 11096017 w 14442332"/>
              <a:gd name="connsiteY54" fmla="*/ 536102 h 864681"/>
              <a:gd name="connsiteX55" fmla="*/ 11841804 w 14442332"/>
              <a:gd name="connsiteY55" fmla="*/ 536102 h 864681"/>
              <a:gd name="connsiteX56" fmla="*/ 11841804 w 14442332"/>
              <a:gd name="connsiteY56" fmla="*/ 555557 h 864681"/>
              <a:gd name="connsiteX57" fmla="*/ 12049328 w 14442332"/>
              <a:gd name="connsiteY57" fmla="*/ 555557 h 864681"/>
              <a:gd name="connsiteX58" fmla="*/ 12049328 w 14442332"/>
              <a:gd name="connsiteY58" fmla="*/ 583659 h 864681"/>
              <a:gd name="connsiteX59" fmla="*/ 12189838 w 14442332"/>
              <a:gd name="connsiteY59" fmla="*/ 583659 h 864681"/>
              <a:gd name="connsiteX60" fmla="*/ 12189838 w 14442332"/>
              <a:gd name="connsiteY60" fmla="*/ 609600 h 864681"/>
              <a:gd name="connsiteX61" fmla="*/ 12367098 w 14442332"/>
              <a:gd name="connsiteY61" fmla="*/ 609600 h 864681"/>
              <a:gd name="connsiteX62" fmla="*/ 12367098 w 14442332"/>
              <a:gd name="connsiteY62" fmla="*/ 631217 h 864681"/>
              <a:gd name="connsiteX63" fmla="*/ 13099915 w 14442332"/>
              <a:gd name="connsiteY63" fmla="*/ 631217 h 864681"/>
              <a:gd name="connsiteX64" fmla="*/ 13099915 w 14442332"/>
              <a:gd name="connsiteY64" fmla="*/ 672289 h 864681"/>
              <a:gd name="connsiteX65" fmla="*/ 13696545 w 14442332"/>
              <a:gd name="connsiteY65" fmla="*/ 672289 h 864681"/>
              <a:gd name="connsiteX66" fmla="*/ 13696545 w 14442332"/>
              <a:gd name="connsiteY66" fmla="*/ 704715 h 864681"/>
              <a:gd name="connsiteX67" fmla="*/ 14195898 w 14442332"/>
              <a:gd name="connsiteY67" fmla="*/ 704715 h 864681"/>
              <a:gd name="connsiteX68" fmla="*/ 14195898 w 14442332"/>
              <a:gd name="connsiteY68" fmla="*/ 756595 h 864681"/>
              <a:gd name="connsiteX69" fmla="*/ 14297498 w 14442332"/>
              <a:gd name="connsiteY69" fmla="*/ 756595 h 864681"/>
              <a:gd name="connsiteX70" fmla="*/ 14297498 w 14442332"/>
              <a:gd name="connsiteY70" fmla="*/ 801991 h 864681"/>
              <a:gd name="connsiteX71" fmla="*/ 14340732 w 14442332"/>
              <a:gd name="connsiteY71" fmla="*/ 801991 h 864681"/>
              <a:gd name="connsiteX72" fmla="*/ 14340732 w 14442332"/>
              <a:gd name="connsiteY72" fmla="*/ 836578 h 864681"/>
              <a:gd name="connsiteX73" fmla="*/ 14375319 w 14442332"/>
              <a:gd name="connsiteY73" fmla="*/ 836578 h 864681"/>
              <a:gd name="connsiteX74" fmla="*/ 14375319 w 14442332"/>
              <a:gd name="connsiteY74" fmla="*/ 864681 h 864681"/>
              <a:gd name="connsiteX75" fmla="*/ 14442332 w 14442332"/>
              <a:gd name="connsiteY75" fmla="*/ 864681 h 86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4442332" h="864681">
                <a:moveTo>
                  <a:pt x="0" y="0"/>
                </a:moveTo>
                <a:lnTo>
                  <a:pt x="793345" y="0"/>
                </a:lnTo>
                <a:lnTo>
                  <a:pt x="793345" y="30263"/>
                </a:lnTo>
                <a:lnTo>
                  <a:pt x="2250332" y="30263"/>
                </a:lnTo>
                <a:lnTo>
                  <a:pt x="2250332" y="54042"/>
                </a:lnTo>
                <a:lnTo>
                  <a:pt x="3268494" y="54042"/>
                </a:lnTo>
                <a:lnTo>
                  <a:pt x="3268494" y="77821"/>
                </a:lnTo>
                <a:lnTo>
                  <a:pt x="3862962" y="77821"/>
                </a:lnTo>
                <a:lnTo>
                  <a:pt x="3862962" y="101600"/>
                </a:lnTo>
                <a:lnTo>
                  <a:pt x="4366638" y="101600"/>
                </a:lnTo>
                <a:lnTo>
                  <a:pt x="4360153" y="108085"/>
                </a:lnTo>
                <a:lnTo>
                  <a:pt x="4723319" y="108085"/>
                </a:lnTo>
                <a:lnTo>
                  <a:pt x="4723319" y="121055"/>
                </a:lnTo>
                <a:lnTo>
                  <a:pt x="4911387" y="121055"/>
                </a:lnTo>
                <a:lnTo>
                  <a:pt x="4911387" y="136187"/>
                </a:lnTo>
                <a:lnTo>
                  <a:pt x="5566383" y="136187"/>
                </a:lnTo>
                <a:lnTo>
                  <a:pt x="5566383" y="155642"/>
                </a:lnTo>
                <a:lnTo>
                  <a:pt x="6065736" y="155642"/>
                </a:lnTo>
                <a:lnTo>
                  <a:pt x="6065736" y="172936"/>
                </a:lnTo>
                <a:lnTo>
                  <a:pt x="6186792" y="172936"/>
                </a:lnTo>
                <a:lnTo>
                  <a:pt x="6186792" y="185906"/>
                </a:lnTo>
                <a:lnTo>
                  <a:pt x="6413770" y="185906"/>
                </a:lnTo>
                <a:lnTo>
                  <a:pt x="6413770" y="207523"/>
                </a:lnTo>
                <a:lnTo>
                  <a:pt x="6606162" y="207523"/>
                </a:lnTo>
                <a:lnTo>
                  <a:pt x="6606162" y="224817"/>
                </a:lnTo>
                <a:lnTo>
                  <a:pt x="7246026" y="224817"/>
                </a:lnTo>
                <a:lnTo>
                  <a:pt x="7246026" y="239949"/>
                </a:lnTo>
                <a:lnTo>
                  <a:pt x="7635132" y="239949"/>
                </a:lnTo>
                <a:lnTo>
                  <a:pt x="7641617" y="246434"/>
                </a:lnTo>
                <a:lnTo>
                  <a:pt x="7734570" y="246434"/>
                </a:lnTo>
                <a:lnTo>
                  <a:pt x="7734570" y="261566"/>
                </a:lnTo>
                <a:lnTo>
                  <a:pt x="8357140" y="261566"/>
                </a:lnTo>
                <a:lnTo>
                  <a:pt x="8357140" y="283183"/>
                </a:lnTo>
                <a:lnTo>
                  <a:pt x="8508460" y="283183"/>
                </a:lnTo>
                <a:lnTo>
                  <a:pt x="8508460" y="291829"/>
                </a:lnTo>
                <a:lnTo>
                  <a:pt x="8612221" y="291829"/>
                </a:lnTo>
                <a:lnTo>
                  <a:pt x="8612221" y="313446"/>
                </a:lnTo>
                <a:lnTo>
                  <a:pt x="8668426" y="313446"/>
                </a:lnTo>
                <a:lnTo>
                  <a:pt x="8668426" y="330740"/>
                </a:lnTo>
                <a:lnTo>
                  <a:pt x="8949447" y="330740"/>
                </a:lnTo>
                <a:lnTo>
                  <a:pt x="8949447" y="363166"/>
                </a:lnTo>
                <a:lnTo>
                  <a:pt x="9185072" y="363166"/>
                </a:lnTo>
                <a:lnTo>
                  <a:pt x="9185072" y="371812"/>
                </a:lnTo>
                <a:lnTo>
                  <a:pt x="10036783" y="371812"/>
                </a:lnTo>
                <a:lnTo>
                  <a:pt x="10036783" y="412885"/>
                </a:lnTo>
                <a:lnTo>
                  <a:pt x="10296187" y="412885"/>
                </a:lnTo>
                <a:lnTo>
                  <a:pt x="10296187" y="432340"/>
                </a:lnTo>
                <a:lnTo>
                  <a:pt x="10538298" y="432340"/>
                </a:lnTo>
                <a:lnTo>
                  <a:pt x="10538298" y="445310"/>
                </a:lnTo>
                <a:lnTo>
                  <a:pt x="10910111" y="445310"/>
                </a:lnTo>
                <a:lnTo>
                  <a:pt x="10910111" y="492868"/>
                </a:lnTo>
                <a:lnTo>
                  <a:pt x="11022519" y="492868"/>
                </a:lnTo>
                <a:lnTo>
                  <a:pt x="11022519" y="512323"/>
                </a:lnTo>
                <a:lnTo>
                  <a:pt x="11096017" y="512323"/>
                </a:lnTo>
                <a:lnTo>
                  <a:pt x="11096017" y="536102"/>
                </a:lnTo>
                <a:lnTo>
                  <a:pt x="11841804" y="536102"/>
                </a:lnTo>
                <a:lnTo>
                  <a:pt x="11841804" y="555557"/>
                </a:lnTo>
                <a:lnTo>
                  <a:pt x="12049328" y="555557"/>
                </a:lnTo>
                <a:lnTo>
                  <a:pt x="12049328" y="583659"/>
                </a:lnTo>
                <a:lnTo>
                  <a:pt x="12189838" y="583659"/>
                </a:lnTo>
                <a:lnTo>
                  <a:pt x="12189838" y="609600"/>
                </a:lnTo>
                <a:lnTo>
                  <a:pt x="12367098" y="609600"/>
                </a:lnTo>
                <a:lnTo>
                  <a:pt x="12367098" y="631217"/>
                </a:lnTo>
                <a:lnTo>
                  <a:pt x="13099915" y="631217"/>
                </a:lnTo>
                <a:lnTo>
                  <a:pt x="13099915" y="672289"/>
                </a:lnTo>
                <a:lnTo>
                  <a:pt x="13696545" y="672289"/>
                </a:lnTo>
                <a:lnTo>
                  <a:pt x="13696545" y="704715"/>
                </a:lnTo>
                <a:lnTo>
                  <a:pt x="14195898" y="704715"/>
                </a:lnTo>
                <a:lnTo>
                  <a:pt x="14195898" y="756595"/>
                </a:lnTo>
                <a:lnTo>
                  <a:pt x="14297498" y="756595"/>
                </a:lnTo>
                <a:lnTo>
                  <a:pt x="14297498" y="801991"/>
                </a:lnTo>
                <a:lnTo>
                  <a:pt x="14340732" y="801991"/>
                </a:lnTo>
                <a:lnTo>
                  <a:pt x="14340732" y="836578"/>
                </a:lnTo>
                <a:lnTo>
                  <a:pt x="14375319" y="836578"/>
                </a:lnTo>
                <a:lnTo>
                  <a:pt x="14375319" y="864681"/>
                </a:lnTo>
                <a:lnTo>
                  <a:pt x="14442332" y="864681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EE05A67-C949-7DB3-69D1-39D49C9C6F65}"/>
              </a:ext>
            </a:extLst>
          </p:cNvPr>
          <p:cNvGrpSpPr/>
          <p:nvPr/>
        </p:nvGrpSpPr>
        <p:grpSpPr>
          <a:xfrm>
            <a:off x="7195724" y="2280321"/>
            <a:ext cx="4200317" cy="454820"/>
            <a:chOff x="14779557" y="-239949"/>
            <a:chExt cx="14433686" cy="1562912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05F87F1-4142-AB26-9480-FA47BF63B51D}"/>
                </a:ext>
              </a:extLst>
            </p:cNvPr>
            <p:cNvSpPr/>
            <p:nvPr/>
          </p:nvSpPr>
          <p:spPr bwMode="auto">
            <a:xfrm>
              <a:off x="14779557" y="-239949"/>
              <a:ext cx="5570707" cy="265889"/>
            </a:xfrm>
            <a:custGeom>
              <a:avLst/>
              <a:gdLst>
                <a:gd name="connsiteX0" fmla="*/ 0 w 5570707"/>
                <a:gd name="connsiteY0" fmla="*/ 0 h 265889"/>
                <a:gd name="connsiteX1" fmla="*/ 786860 w 5570707"/>
                <a:gd name="connsiteY1" fmla="*/ 0 h 265889"/>
                <a:gd name="connsiteX2" fmla="*/ 786860 w 5570707"/>
                <a:gd name="connsiteY2" fmla="*/ 19455 h 265889"/>
                <a:gd name="connsiteX3" fmla="*/ 2239524 w 5570707"/>
                <a:gd name="connsiteY3" fmla="*/ 19455 h 265889"/>
                <a:gd name="connsiteX4" fmla="*/ 2239524 w 5570707"/>
                <a:gd name="connsiteY4" fmla="*/ 51881 h 265889"/>
                <a:gd name="connsiteX5" fmla="*/ 2354094 w 5570707"/>
                <a:gd name="connsiteY5" fmla="*/ 51881 h 265889"/>
                <a:gd name="connsiteX6" fmla="*/ 2354094 w 5570707"/>
                <a:gd name="connsiteY6" fmla="*/ 92953 h 265889"/>
                <a:gd name="connsiteX7" fmla="*/ 3236069 w 5570707"/>
                <a:gd name="connsiteY7" fmla="*/ 92953 h 265889"/>
                <a:gd name="connsiteX8" fmla="*/ 3236069 w 5570707"/>
                <a:gd name="connsiteY8" fmla="*/ 127540 h 265889"/>
                <a:gd name="connsiteX9" fmla="*/ 3311728 w 5570707"/>
                <a:gd name="connsiteY9" fmla="*/ 127540 h 265889"/>
                <a:gd name="connsiteX10" fmla="*/ 3311728 w 5570707"/>
                <a:gd name="connsiteY10" fmla="*/ 144834 h 265889"/>
                <a:gd name="connsiteX11" fmla="*/ 3763524 w 5570707"/>
                <a:gd name="connsiteY11" fmla="*/ 144834 h 265889"/>
                <a:gd name="connsiteX12" fmla="*/ 3763524 w 5570707"/>
                <a:gd name="connsiteY12" fmla="*/ 168613 h 265889"/>
                <a:gd name="connsiteX13" fmla="*/ 4087779 w 5570707"/>
                <a:gd name="connsiteY13" fmla="*/ 168613 h 265889"/>
                <a:gd name="connsiteX14" fmla="*/ 4087779 w 5570707"/>
                <a:gd name="connsiteY14" fmla="*/ 188068 h 265889"/>
                <a:gd name="connsiteX15" fmla="*/ 4714673 w 5570707"/>
                <a:gd name="connsiteY15" fmla="*/ 188068 h 265889"/>
                <a:gd name="connsiteX16" fmla="*/ 4714673 w 5570707"/>
                <a:gd name="connsiteY16" fmla="*/ 222655 h 265889"/>
                <a:gd name="connsiteX17" fmla="*/ 4842213 w 5570707"/>
                <a:gd name="connsiteY17" fmla="*/ 222655 h 265889"/>
                <a:gd name="connsiteX18" fmla="*/ 4842213 w 5570707"/>
                <a:gd name="connsiteY18" fmla="*/ 233464 h 265889"/>
                <a:gd name="connsiteX19" fmla="*/ 5038928 w 5570707"/>
                <a:gd name="connsiteY19" fmla="*/ 233464 h 265889"/>
                <a:gd name="connsiteX20" fmla="*/ 5038928 w 5570707"/>
                <a:gd name="connsiteY20" fmla="*/ 246434 h 265889"/>
                <a:gd name="connsiteX21" fmla="*/ 5570707 w 5570707"/>
                <a:gd name="connsiteY21" fmla="*/ 246434 h 265889"/>
                <a:gd name="connsiteX22" fmla="*/ 5551252 w 5570707"/>
                <a:gd name="connsiteY22" fmla="*/ 265889 h 265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70707" h="265889">
                  <a:moveTo>
                    <a:pt x="0" y="0"/>
                  </a:moveTo>
                  <a:lnTo>
                    <a:pt x="786860" y="0"/>
                  </a:lnTo>
                  <a:lnTo>
                    <a:pt x="786860" y="19455"/>
                  </a:lnTo>
                  <a:lnTo>
                    <a:pt x="2239524" y="19455"/>
                  </a:lnTo>
                  <a:lnTo>
                    <a:pt x="2239524" y="51881"/>
                  </a:lnTo>
                  <a:lnTo>
                    <a:pt x="2354094" y="51881"/>
                  </a:lnTo>
                  <a:lnTo>
                    <a:pt x="2354094" y="92953"/>
                  </a:lnTo>
                  <a:lnTo>
                    <a:pt x="3236069" y="92953"/>
                  </a:lnTo>
                  <a:lnTo>
                    <a:pt x="3236069" y="127540"/>
                  </a:lnTo>
                  <a:lnTo>
                    <a:pt x="3311728" y="127540"/>
                  </a:lnTo>
                  <a:lnTo>
                    <a:pt x="3311728" y="144834"/>
                  </a:lnTo>
                  <a:lnTo>
                    <a:pt x="3763524" y="144834"/>
                  </a:lnTo>
                  <a:lnTo>
                    <a:pt x="3763524" y="168613"/>
                  </a:lnTo>
                  <a:lnTo>
                    <a:pt x="4087779" y="168613"/>
                  </a:lnTo>
                  <a:lnTo>
                    <a:pt x="4087779" y="188068"/>
                  </a:lnTo>
                  <a:lnTo>
                    <a:pt x="4714673" y="188068"/>
                  </a:lnTo>
                  <a:lnTo>
                    <a:pt x="4714673" y="222655"/>
                  </a:lnTo>
                  <a:lnTo>
                    <a:pt x="4842213" y="222655"/>
                  </a:lnTo>
                  <a:lnTo>
                    <a:pt x="4842213" y="233464"/>
                  </a:lnTo>
                  <a:lnTo>
                    <a:pt x="5038928" y="233464"/>
                  </a:lnTo>
                  <a:lnTo>
                    <a:pt x="5038928" y="246434"/>
                  </a:lnTo>
                  <a:lnTo>
                    <a:pt x="5570707" y="246434"/>
                  </a:lnTo>
                  <a:lnTo>
                    <a:pt x="5551252" y="265889"/>
                  </a:lnTo>
                </a:path>
              </a:pathLst>
            </a:custGeom>
            <a:noFill/>
            <a:ln w="28575">
              <a:solidFill>
                <a:srgbClr val="E1471D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40C85E10-0B12-B560-7D9D-558BF954BAAB}"/>
                </a:ext>
              </a:extLst>
            </p:cNvPr>
            <p:cNvSpPr/>
            <p:nvPr/>
          </p:nvSpPr>
          <p:spPr bwMode="auto">
            <a:xfrm>
              <a:off x="20343779" y="30264"/>
              <a:ext cx="3607881" cy="386945"/>
            </a:xfrm>
            <a:custGeom>
              <a:avLst/>
              <a:gdLst>
                <a:gd name="connsiteX0" fmla="*/ 0 w 3607881"/>
                <a:gd name="connsiteY0" fmla="*/ 0 h 386945"/>
                <a:gd name="connsiteX1" fmla="*/ 352357 w 3607881"/>
                <a:gd name="connsiteY1" fmla="*/ 0 h 386945"/>
                <a:gd name="connsiteX2" fmla="*/ 352357 w 3607881"/>
                <a:gd name="connsiteY2" fmla="*/ 21617 h 386945"/>
                <a:gd name="connsiteX3" fmla="*/ 490706 w 3607881"/>
                <a:gd name="connsiteY3" fmla="*/ 21617 h 386945"/>
                <a:gd name="connsiteX4" fmla="*/ 490706 w 3607881"/>
                <a:gd name="connsiteY4" fmla="*/ 41072 h 386945"/>
                <a:gd name="connsiteX5" fmla="*/ 603115 w 3607881"/>
                <a:gd name="connsiteY5" fmla="*/ 41072 h 386945"/>
                <a:gd name="connsiteX6" fmla="*/ 603115 w 3607881"/>
                <a:gd name="connsiteY6" fmla="*/ 64851 h 386945"/>
                <a:gd name="connsiteX7" fmla="*/ 866842 w 3607881"/>
                <a:gd name="connsiteY7" fmla="*/ 64851 h 386945"/>
                <a:gd name="connsiteX8" fmla="*/ 866842 w 3607881"/>
                <a:gd name="connsiteY8" fmla="*/ 88630 h 386945"/>
                <a:gd name="connsiteX9" fmla="*/ 998706 w 3607881"/>
                <a:gd name="connsiteY9" fmla="*/ 88630 h 386945"/>
                <a:gd name="connsiteX10" fmla="*/ 998706 w 3607881"/>
                <a:gd name="connsiteY10" fmla="*/ 121055 h 386945"/>
                <a:gd name="connsiteX11" fmla="*/ 1180289 w 3607881"/>
                <a:gd name="connsiteY11" fmla="*/ 121055 h 386945"/>
                <a:gd name="connsiteX12" fmla="*/ 1180289 w 3607881"/>
                <a:gd name="connsiteY12" fmla="*/ 151319 h 386945"/>
                <a:gd name="connsiteX13" fmla="*/ 1692612 w 3607881"/>
                <a:gd name="connsiteY13" fmla="*/ 151319 h 386945"/>
                <a:gd name="connsiteX14" fmla="*/ 1692612 w 3607881"/>
                <a:gd name="connsiteY14" fmla="*/ 164289 h 386945"/>
                <a:gd name="connsiteX15" fmla="*/ 2077395 w 3607881"/>
                <a:gd name="connsiteY15" fmla="*/ 164289 h 386945"/>
                <a:gd name="connsiteX16" fmla="*/ 2077395 w 3607881"/>
                <a:gd name="connsiteY16" fmla="*/ 196715 h 386945"/>
                <a:gd name="connsiteX17" fmla="*/ 2174672 w 3607881"/>
                <a:gd name="connsiteY17" fmla="*/ 196715 h 386945"/>
                <a:gd name="connsiteX18" fmla="*/ 2174672 w 3607881"/>
                <a:gd name="connsiteY18" fmla="*/ 220493 h 386945"/>
                <a:gd name="connsiteX19" fmla="*/ 2779949 w 3607881"/>
                <a:gd name="connsiteY19" fmla="*/ 220493 h 386945"/>
                <a:gd name="connsiteX20" fmla="*/ 2779949 w 3607881"/>
                <a:gd name="connsiteY20" fmla="*/ 235625 h 386945"/>
                <a:gd name="connsiteX21" fmla="*/ 2916136 w 3607881"/>
                <a:gd name="connsiteY21" fmla="*/ 235625 h 386945"/>
                <a:gd name="connsiteX22" fmla="*/ 2916136 w 3607881"/>
                <a:gd name="connsiteY22" fmla="*/ 270213 h 386945"/>
                <a:gd name="connsiteX23" fmla="*/ 3015574 w 3607881"/>
                <a:gd name="connsiteY23" fmla="*/ 270213 h 386945"/>
                <a:gd name="connsiteX24" fmla="*/ 3015574 w 3607881"/>
                <a:gd name="connsiteY24" fmla="*/ 285345 h 386945"/>
                <a:gd name="connsiteX25" fmla="*/ 3086910 w 3607881"/>
                <a:gd name="connsiteY25" fmla="*/ 285345 h 386945"/>
                <a:gd name="connsiteX26" fmla="*/ 3086910 w 3607881"/>
                <a:gd name="connsiteY26" fmla="*/ 326417 h 386945"/>
                <a:gd name="connsiteX27" fmla="*/ 3354961 w 3607881"/>
                <a:gd name="connsiteY27" fmla="*/ 326417 h 386945"/>
                <a:gd name="connsiteX28" fmla="*/ 3354961 w 3607881"/>
                <a:gd name="connsiteY28" fmla="*/ 356681 h 386945"/>
                <a:gd name="connsiteX29" fmla="*/ 3398195 w 3607881"/>
                <a:gd name="connsiteY29" fmla="*/ 356681 h 386945"/>
                <a:gd name="connsiteX30" fmla="*/ 3398195 w 3607881"/>
                <a:gd name="connsiteY30" fmla="*/ 386945 h 386945"/>
                <a:gd name="connsiteX31" fmla="*/ 3607881 w 3607881"/>
                <a:gd name="connsiteY31" fmla="*/ 386945 h 38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607881" h="386945">
                  <a:moveTo>
                    <a:pt x="0" y="0"/>
                  </a:moveTo>
                  <a:lnTo>
                    <a:pt x="352357" y="0"/>
                  </a:lnTo>
                  <a:lnTo>
                    <a:pt x="352357" y="21617"/>
                  </a:lnTo>
                  <a:lnTo>
                    <a:pt x="490706" y="21617"/>
                  </a:lnTo>
                  <a:lnTo>
                    <a:pt x="490706" y="41072"/>
                  </a:lnTo>
                  <a:lnTo>
                    <a:pt x="603115" y="41072"/>
                  </a:lnTo>
                  <a:lnTo>
                    <a:pt x="603115" y="64851"/>
                  </a:lnTo>
                  <a:lnTo>
                    <a:pt x="866842" y="64851"/>
                  </a:lnTo>
                  <a:lnTo>
                    <a:pt x="866842" y="88630"/>
                  </a:lnTo>
                  <a:lnTo>
                    <a:pt x="998706" y="88630"/>
                  </a:lnTo>
                  <a:lnTo>
                    <a:pt x="998706" y="121055"/>
                  </a:lnTo>
                  <a:lnTo>
                    <a:pt x="1180289" y="121055"/>
                  </a:lnTo>
                  <a:lnTo>
                    <a:pt x="1180289" y="151319"/>
                  </a:lnTo>
                  <a:lnTo>
                    <a:pt x="1692612" y="151319"/>
                  </a:lnTo>
                  <a:lnTo>
                    <a:pt x="1692612" y="164289"/>
                  </a:lnTo>
                  <a:lnTo>
                    <a:pt x="2077395" y="164289"/>
                  </a:lnTo>
                  <a:lnTo>
                    <a:pt x="2077395" y="196715"/>
                  </a:lnTo>
                  <a:lnTo>
                    <a:pt x="2174672" y="196715"/>
                  </a:lnTo>
                  <a:lnTo>
                    <a:pt x="2174672" y="220493"/>
                  </a:lnTo>
                  <a:lnTo>
                    <a:pt x="2779949" y="220493"/>
                  </a:lnTo>
                  <a:lnTo>
                    <a:pt x="2779949" y="235625"/>
                  </a:lnTo>
                  <a:lnTo>
                    <a:pt x="2916136" y="235625"/>
                  </a:lnTo>
                  <a:lnTo>
                    <a:pt x="2916136" y="270213"/>
                  </a:lnTo>
                  <a:lnTo>
                    <a:pt x="3015574" y="270213"/>
                  </a:lnTo>
                  <a:lnTo>
                    <a:pt x="3015574" y="285345"/>
                  </a:lnTo>
                  <a:lnTo>
                    <a:pt x="3086910" y="285345"/>
                  </a:lnTo>
                  <a:lnTo>
                    <a:pt x="3086910" y="326417"/>
                  </a:lnTo>
                  <a:lnTo>
                    <a:pt x="3354961" y="326417"/>
                  </a:lnTo>
                  <a:lnTo>
                    <a:pt x="3354961" y="356681"/>
                  </a:lnTo>
                  <a:lnTo>
                    <a:pt x="3398195" y="356681"/>
                  </a:lnTo>
                  <a:lnTo>
                    <a:pt x="3398195" y="386945"/>
                  </a:lnTo>
                  <a:lnTo>
                    <a:pt x="3607881" y="386945"/>
                  </a:lnTo>
                </a:path>
              </a:pathLst>
            </a:custGeom>
            <a:noFill/>
            <a:ln w="28575">
              <a:solidFill>
                <a:srgbClr val="E1471D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5398146-59FA-3684-A386-AC95CBC8D57A}"/>
                </a:ext>
              </a:extLst>
            </p:cNvPr>
            <p:cNvSpPr/>
            <p:nvPr/>
          </p:nvSpPr>
          <p:spPr bwMode="auto">
            <a:xfrm>
              <a:off x="23750621" y="417209"/>
              <a:ext cx="5462622" cy="905754"/>
            </a:xfrm>
            <a:custGeom>
              <a:avLst/>
              <a:gdLst>
                <a:gd name="connsiteX0" fmla="*/ 5462622 w 5462622"/>
                <a:gd name="connsiteY0" fmla="*/ 905754 h 905754"/>
                <a:gd name="connsiteX1" fmla="*/ 5373992 w 5462622"/>
                <a:gd name="connsiteY1" fmla="*/ 905754 h 905754"/>
                <a:gd name="connsiteX2" fmla="*/ 5373992 w 5462622"/>
                <a:gd name="connsiteY2" fmla="*/ 814962 h 905754"/>
                <a:gd name="connsiteX3" fmla="*/ 5337243 w 5462622"/>
                <a:gd name="connsiteY3" fmla="*/ 814962 h 905754"/>
                <a:gd name="connsiteX4" fmla="*/ 5337243 w 5462622"/>
                <a:gd name="connsiteY4" fmla="*/ 722009 h 905754"/>
                <a:gd name="connsiteX5" fmla="*/ 5224834 w 5462622"/>
                <a:gd name="connsiteY5" fmla="*/ 722009 h 905754"/>
                <a:gd name="connsiteX6" fmla="*/ 5224834 w 5462622"/>
                <a:gd name="connsiteY6" fmla="*/ 629056 h 905754"/>
                <a:gd name="connsiteX7" fmla="*/ 4725481 w 5462622"/>
                <a:gd name="connsiteY7" fmla="*/ 629056 h 905754"/>
                <a:gd name="connsiteX8" fmla="*/ 4725481 w 5462622"/>
                <a:gd name="connsiteY8" fmla="*/ 583660 h 905754"/>
                <a:gd name="connsiteX9" fmla="*/ 4102911 w 5462622"/>
                <a:gd name="connsiteY9" fmla="*/ 583660 h 905754"/>
                <a:gd name="connsiteX10" fmla="*/ 4102911 w 5462622"/>
                <a:gd name="connsiteY10" fmla="*/ 495030 h 905754"/>
                <a:gd name="connsiteX11" fmla="*/ 3383064 w 5462622"/>
                <a:gd name="connsiteY11" fmla="*/ 495030 h 905754"/>
                <a:gd name="connsiteX12" fmla="*/ 3383064 w 5462622"/>
                <a:gd name="connsiteY12" fmla="*/ 449634 h 905754"/>
                <a:gd name="connsiteX13" fmla="*/ 3197158 w 5462622"/>
                <a:gd name="connsiteY13" fmla="*/ 449634 h 905754"/>
                <a:gd name="connsiteX14" fmla="*/ 3197158 w 5462622"/>
                <a:gd name="connsiteY14" fmla="*/ 410724 h 905754"/>
                <a:gd name="connsiteX15" fmla="*/ 3082588 w 5462622"/>
                <a:gd name="connsiteY15" fmla="*/ 410724 h 905754"/>
                <a:gd name="connsiteX16" fmla="*/ 3082588 w 5462622"/>
                <a:gd name="connsiteY16" fmla="*/ 363166 h 905754"/>
                <a:gd name="connsiteX17" fmla="*/ 2857770 w 5462622"/>
                <a:gd name="connsiteY17" fmla="*/ 363166 h 905754"/>
                <a:gd name="connsiteX18" fmla="*/ 2857770 w 5462622"/>
                <a:gd name="connsiteY18" fmla="*/ 309124 h 905754"/>
                <a:gd name="connsiteX19" fmla="*/ 2109822 w 5462622"/>
                <a:gd name="connsiteY19" fmla="*/ 309124 h 905754"/>
                <a:gd name="connsiteX20" fmla="*/ 2109822 w 5462622"/>
                <a:gd name="connsiteY20" fmla="*/ 265890 h 905754"/>
                <a:gd name="connsiteX21" fmla="*/ 2057941 w 5462622"/>
                <a:gd name="connsiteY21" fmla="*/ 265890 h 905754"/>
                <a:gd name="connsiteX22" fmla="*/ 2057941 w 5462622"/>
                <a:gd name="connsiteY22" fmla="*/ 224817 h 905754"/>
                <a:gd name="connsiteX23" fmla="*/ 1936885 w 5462622"/>
                <a:gd name="connsiteY23" fmla="*/ 224817 h 905754"/>
                <a:gd name="connsiteX24" fmla="*/ 1936885 w 5462622"/>
                <a:gd name="connsiteY24" fmla="*/ 155643 h 905754"/>
                <a:gd name="connsiteX25" fmla="*/ 1571558 w 5462622"/>
                <a:gd name="connsiteY25" fmla="*/ 155643 h 905754"/>
                <a:gd name="connsiteX26" fmla="*/ 1571558 w 5462622"/>
                <a:gd name="connsiteY26" fmla="*/ 121056 h 905754"/>
                <a:gd name="connsiteX27" fmla="*/ 1316477 w 5462622"/>
                <a:gd name="connsiteY27" fmla="*/ 121056 h 905754"/>
                <a:gd name="connsiteX28" fmla="*/ 1316477 w 5462622"/>
                <a:gd name="connsiteY28" fmla="*/ 71337 h 905754"/>
                <a:gd name="connsiteX29" fmla="*/ 1080851 w 5462622"/>
                <a:gd name="connsiteY29" fmla="*/ 71337 h 905754"/>
                <a:gd name="connsiteX30" fmla="*/ 1080851 w 5462622"/>
                <a:gd name="connsiteY30" fmla="*/ 23779 h 905754"/>
                <a:gd name="connsiteX31" fmla="*/ 214009 w 5462622"/>
                <a:gd name="connsiteY31" fmla="*/ 23779 h 905754"/>
                <a:gd name="connsiteX32" fmla="*/ 214009 w 5462622"/>
                <a:gd name="connsiteY32" fmla="*/ 0 h 905754"/>
                <a:gd name="connsiteX33" fmla="*/ 0 w 5462622"/>
                <a:gd name="connsiteY33" fmla="*/ 0 h 90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462622" h="905754">
                  <a:moveTo>
                    <a:pt x="5462622" y="905754"/>
                  </a:moveTo>
                  <a:lnTo>
                    <a:pt x="5373992" y="905754"/>
                  </a:lnTo>
                  <a:lnTo>
                    <a:pt x="5373992" y="814962"/>
                  </a:lnTo>
                  <a:lnTo>
                    <a:pt x="5337243" y="814962"/>
                  </a:lnTo>
                  <a:lnTo>
                    <a:pt x="5337243" y="722009"/>
                  </a:lnTo>
                  <a:lnTo>
                    <a:pt x="5224834" y="722009"/>
                  </a:lnTo>
                  <a:lnTo>
                    <a:pt x="5224834" y="629056"/>
                  </a:lnTo>
                  <a:lnTo>
                    <a:pt x="4725481" y="629056"/>
                  </a:lnTo>
                  <a:lnTo>
                    <a:pt x="4725481" y="583660"/>
                  </a:lnTo>
                  <a:lnTo>
                    <a:pt x="4102911" y="583660"/>
                  </a:lnTo>
                  <a:lnTo>
                    <a:pt x="4102911" y="495030"/>
                  </a:lnTo>
                  <a:lnTo>
                    <a:pt x="3383064" y="495030"/>
                  </a:lnTo>
                  <a:lnTo>
                    <a:pt x="3383064" y="449634"/>
                  </a:lnTo>
                  <a:lnTo>
                    <a:pt x="3197158" y="449634"/>
                  </a:lnTo>
                  <a:lnTo>
                    <a:pt x="3197158" y="410724"/>
                  </a:lnTo>
                  <a:lnTo>
                    <a:pt x="3082588" y="410724"/>
                  </a:lnTo>
                  <a:lnTo>
                    <a:pt x="3082588" y="363166"/>
                  </a:lnTo>
                  <a:lnTo>
                    <a:pt x="2857770" y="363166"/>
                  </a:lnTo>
                  <a:lnTo>
                    <a:pt x="2857770" y="309124"/>
                  </a:lnTo>
                  <a:lnTo>
                    <a:pt x="2109822" y="309124"/>
                  </a:lnTo>
                  <a:lnTo>
                    <a:pt x="2109822" y="265890"/>
                  </a:lnTo>
                  <a:lnTo>
                    <a:pt x="2057941" y="265890"/>
                  </a:lnTo>
                  <a:lnTo>
                    <a:pt x="2057941" y="224817"/>
                  </a:lnTo>
                  <a:lnTo>
                    <a:pt x="1936885" y="224817"/>
                  </a:lnTo>
                  <a:lnTo>
                    <a:pt x="1936885" y="155643"/>
                  </a:lnTo>
                  <a:lnTo>
                    <a:pt x="1571558" y="155643"/>
                  </a:lnTo>
                  <a:lnTo>
                    <a:pt x="1571558" y="121056"/>
                  </a:lnTo>
                  <a:lnTo>
                    <a:pt x="1316477" y="121056"/>
                  </a:lnTo>
                  <a:lnTo>
                    <a:pt x="1316477" y="71337"/>
                  </a:lnTo>
                  <a:lnTo>
                    <a:pt x="1080851" y="71337"/>
                  </a:lnTo>
                  <a:lnTo>
                    <a:pt x="1080851" y="23779"/>
                  </a:lnTo>
                  <a:lnTo>
                    <a:pt x="214009" y="23779"/>
                  </a:lnTo>
                  <a:lnTo>
                    <a:pt x="214009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E1471D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0A0D6C6-949C-AE30-A795-346408FB3038}"/>
              </a:ext>
            </a:extLst>
          </p:cNvPr>
          <p:cNvGrpSpPr/>
          <p:nvPr/>
        </p:nvGrpSpPr>
        <p:grpSpPr>
          <a:xfrm>
            <a:off x="7194698" y="2278203"/>
            <a:ext cx="4199389" cy="871452"/>
            <a:chOff x="14776027" y="-247227"/>
            <a:chExt cx="14430494" cy="2994602"/>
          </a:xfrm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1F28FF6D-5786-D938-0B1C-477D927E5BF8}"/>
                </a:ext>
              </a:extLst>
            </p:cNvPr>
            <p:cNvSpPr/>
            <p:nvPr/>
          </p:nvSpPr>
          <p:spPr bwMode="auto">
            <a:xfrm>
              <a:off x="14776027" y="-247227"/>
              <a:ext cx="8917093" cy="1283547"/>
            </a:xfrm>
            <a:custGeom>
              <a:avLst/>
              <a:gdLst>
                <a:gd name="connsiteX0" fmla="*/ 0 w 8917093"/>
                <a:gd name="connsiteY0" fmla="*/ 0 h 1283547"/>
                <a:gd name="connsiteX1" fmla="*/ 362373 w 8917093"/>
                <a:gd name="connsiteY1" fmla="*/ 0 h 1283547"/>
                <a:gd name="connsiteX2" fmla="*/ 362373 w 8917093"/>
                <a:gd name="connsiteY2" fmla="*/ 47414 h 1283547"/>
                <a:gd name="connsiteX3" fmla="*/ 501226 w 8917093"/>
                <a:gd name="connsiteY3" fmla="*/ 47414 h 1283547"/>
                <a:gd name="connsiteX4" fmla="*/ 501226 w 8917093"/>
                <a:gd name="connsiteY4" fmla="*/ 71120 h 1283547"/>
                <a:gd name="connsiteX5" fmla="*/ 1679786 w 8917093"/>
                <a:gd name="connsiteY5" fmla="*/ 71120 h 1283547"/>
                <a:gd name="connsiteX6" fmla="*/ 2248746 w 8917093"/>
                <a:gd name="connsiteY6" fmla="*/ 71120 h 1283547"/>
                <a:gd name="connsiteX7" fmla="*/ 2248746 w 8917093"/>
                <a:gd name="connsiteY7" fmla="*/ 142240 h 1283547"/>
                <a:gd name="connsiteX8" fmla="*/ 2394373 w 8917093"/>
                <a:gd name="connsiteY8" fmla="*/ 142240 h 1283547"/>
                <a:gd name="connsiteX9" fmla="*/ 2394373 w 8917093"/>
                <a:gd name="connsiteY9" fmla="*/ 199814 h 1283547"/>
                <a:gd name="connsiteX10" fmla="*/ 3230880 w 8917093"/>
                <a:gd name="connsiteY10" fmla="*/ 199814 h 1283547"/>
                <a:gd name="connsiteX11" fmla="*/ 3230880 w 8917093"/>
                <a:gd name="connsiteY11" fmla="*/ 270934 h 1283547"/>
                <a:gd name="connsiteX12" fmla="*/ 3302000 w 8917093"/>
                <a:gd name="connsiteY12" fmla="*/ 270934 h 1283547"/>
                <a:gd name="connsiteX13" fmla="*/ 3302000 w 8917093"/>
                <a:gd name="connsiteY13" fmla="*/ 318347 h 1283547"/>
                <a:gd name="connsiteX14" fmla="*/ 3769360 w 8917093"/>
                <a:gd name="connsiteY14" fmla="*/ 318347 h 1283547"/>
                <a:gd name="connsiteX15" fmla="*/ 3769360 w 8917093"/>
                <a:gd name="connsiteY15" fmla="*/ 345440 h 1283547"/>
                <a:gd name="connsiteX16" fmla="*/ 3867573 w 8917093"/>
                <a:gd name="connsiteY16" fmla="*/ 345440 h 1283547"/>
                <a:gd name="connsiteX17" fmla="*/ 3867573 w 8917093"/>
                <a:gd name="connsiteY17" fmla="*/ 382694 h 1283547"/>
                <a:gd name="connsiteX18" fmla="*/ 4334933 w 8917093"/>
                <a:gd name="connsiteY18" fmla="*/ 382694 h 1283547"/>
                <a:gd name="connsiteX19" fmla="*/ 4334933 w 8917093"/>
                <a:gd name="connsiteY19" fmla="*/ 416560 h 1283547"/>
                <a:gd name="connsiteX20" fmla="*/ 4704080 w 8917093"/>
                <a:gd name="connsiteY20" fmla="*/ 416560 h 1283547"/>
                <a:gd name="connsiteX21" fmla="*/ 4704080 w 8917093"/>
                <a:gd name="connsiteY21" fmla="*/ 470747 h 1283547"/>
                <a:gd name="connsiteX22" fmla="*/ 4829386 w 8917093"/>
                <a:gd name="connsiteY22" fmla="*/ 470747 h 1283547"/>
                <a:gd name="connsiteX23" fmla="*/ 4930986 w 8917093"/>
                <a:gd name="connsiteY23" fmla="*/ 470747 h 1283547"/>
                <a:gd name="connsiteX24" fmla="*/ 4930986 w 8917093"/>
                <a:gd name="connsiteY24" fmla="*/ 535094 h 1283547"/>
                <a:gd name="connsiteX25" fmla="*/ 5574453 w 8917093"/>
                <a:gd name="connsiteY25" fmla="*/ 535094 h 1283547"/>
                <a:gd name="connsiteX26" fmla="*/ 5574453 w 8917093"/>
                <a:gd name="connsiteY26" fmla="*/ 582507 h 1283547"/>
                <a:gd name="connsiteX27" fmla="*/ 5916506 w 8917093"/>
                <a:gd name="connsiteY27" fmla="*/ 582507 h 1283547"/>
                <a:gd name="connsiteX28" fmla="*/ 5916506 w 8917093"/>
                <a:gd name="connsiteY28" fmla="*/ 626534 h 1283547"/>
                <a:gd name="connsiteX29" fmla="*/ 6045200 w 8917093"/>
                <a:gd name="connsiteY29" fmla="*/ 626534 h 1283547"/>
                <a:gd name="connsiteX30" fmla="*/ 6045200 w 8917093"/>
                <a:gd name="connsiteY30" fmla="*/ 657014 h 1283547"/>
                <a:gd name="connsiteX31" fmla="*/ 6150186 w 8917093"/>
                <a:gd name="connsiteY31" fmla="*/ 657014 h 1283547"/>
                <a:gd name="connsiteX32" fmla="*/ 6150186 w 8917093"/>
                <a:gd name="connsiteY32" fmla="*/ 694267 h 1283547"/>
                <a:gd name="connsiteX33" fmla="*/ 6292426 w 8917093"/>
                <a:gd name="connsiteY33" fmla="*/ 694267 h 1283547"/>
                <a:gd name="connsiteX34" fmla="*/ 6292426 w 8917093"/>
                <a:gd name="connsiteY34" fmla="*/ 738294 h 1283547"/>
                <a:gd name="connsiteX35" fmla="*/ 6414346 w 8917093"/>
                <a:gd name="connsiteY35" fmla="*/ 738294 h 1283547"/>
                <a:gd name="connsiteX36" fmla="*/ 6414346 w 8917093"/>
                <a:gd name="connsiteY36" fmla="*/ 775547 h 1283547"/>
                <a:gd name="connsiteX37" fmla="*/ 6522720 w 8917093"/>
                <a:gd name="connsiteY37" fmla="*/ 775547 h 1283547"/>
                <a:gd name="connsiteX38" fmla="*/ 6522720 w 8917093"/>
                <a:gd name="connsiteY38" fmla="*/ 812800 h 1283547"/>
                <a:gd name="connsiteX39" fmla="*/ 6597226 w 8917093"/>
                <a:gd name="connsiteY39" fmla="*/ 812800 h 1283547"/>
                <a:gd name="connsiteX40" fmla="*/ 6597226 w 8917093"/>
                <a:gd name="connsiteY40" fmla="*/ 836507 h 1283547"/>
                <a:gd name="connsiteX41" fmla="*/ 6753013 w 8917093"/>
                <a:gd name="connsiteY41" fmla="*/ 836507 h 1283547"/>
                <a:gd name="connsiteX42" fmla="*/ 6753013 w 8917093"/>
                <a:gd name="connsiteY42" fmla="*/ 870374 h 1283547"/>
                <a:gd name="connsiteX43" fmla="*/ 7254240 w 8917093"/>
                <a:gd name="connsiteY43" fmla="*/ 870374 h 1283547"/>
                <a:gd name="connsiteX44" fmla="*/ 7254240 w 8917093"/>
                <a:gd name="connsiteY44" fmla="*/ 924560 h 1283547"/>
                <a:gd name="connsiteX45" fmla="*/ 7623386 w 8917093"/>
                <a:gd name="connsiteY45" fmla="*/ 924560 h 1283547"/>
                <a:gd name="connsiteX46" fmla="*/ 7623386 w 8917093"/>
                <a:gd name="connsiteY46" fmla="*/ 965200 h 1283547"/>
                <a:gd name="connsiteX47" fmla="*/ 7735146 w 8917093"/>
                <a:gd name="connsiteY47" fmla="*/ 965200 h 1283547"/>
                <a:gd name="connsiteX48" fmla="*/ 7735146 w 8917093"/>
                <a:gd name="connsiteY48" fmla="*/ 1026160 h 1283547"/>
                <a:gd name="connsiteX49" fmla="*/ 8341360 w 8917093"/>
                <a:gd name="connsiteY49" fmla="*/ 1026160 h 1283547"/>
                <a:gd name="connsiteX50" fmla="*/ 8341360 w 8917093"/>
                <a:gd name="connsiteY50" fmla="*/ 1063414 h 1283547"/>
                <a:gd name="connsiteX51" fmla="*/ 8486986 w 8917093"/>
                <a:gd name="connsiteY51" fmla="*/ 1063414 h 1283547"/>
                <a:gd name="connsiteX52" fmla="*/ 8486986 w 8917093"/>
                <a:gd name="connsiteY52" fmla="*/ 1124374 h 1283547"/>
                <a:gd name="connsiteX53" fmla="*/ 8598746 w 8917093"/>
                <a:gd name="connsiteY53" fmla="*/ 1124374 h 1283547"/>
                <a:gd name="connsiteX54" fmla="*/ 8598746 w 8917093"/>
                <a:gd name="connsiteY54" fmla="*/ 1171787 h 1283547"/>
                <a:gd name="connsiteX55" fmla="*/ 8659706 w 8917093"/>
                <a:gd name="connsiteY55" fmla="*/ 1171787 h 1283547"/>
                <a:gd name="connsiteX56" fmla="*/ 8659706 w 8917093"/>
                <a:gd name="connsiteY56" fmla="*/ 1236134 h 1283547"/>
                <a:gd name="connsiteX57" fmla="*/ 8917093 w 8917093"/>
                <a:gd name="connsiteY57" fmla="*/ 1236134 h 1283547"/>
                <a:gd name="connsiteX58" fmla="*/ 8917093 w 8917093"/>
                <a:gd name="connsiteY58" fmla="*/ 1283547 h 128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8917093" h="1283547">
                  <a:moveTo>
                    <a:pt x="0" y="0"/>
                  </a:moveTo>
                  <a:lnTo>
                    <a:pt x="362373" y="0"/>
                  </a:lnTo>
                  <a:lnTo>
                    <a:pt x="362373" y="47414"/>
                  </a:lnTo>
                  <a:lnTo>
                    <a:pt x="501226" y="47414"/>
                  </a:lnTo>
                  <a:lnTo>
                    <a:pt x="501226" y="71120"/>
                  </a:lnTo>
                  <a:lnTo>
                    <a:pt x="1679786" y="71120"/>
                  </a:lnTo>
                  <a:lnTo>
                    <a:pt x="2248746" y="71120"/>
                  </a:lnTo>
                  <a:lnTo>
                    <a:pt x="2248746" y="142240"/>
                  </a:lnTo>
                  <a:lnTo>
                    <a:pt x="2394373" y="142240"/>
                  </a:lnTo>
                  <a:lnTo>
                    <a:pt x="2394373" y="199814"/>
                  </a:lnTo>
                  <a:lnTo>
                    <a:pt x="3230880" y="199814"/>
                  </a:lnTo>
                  <a:lnTo>
                    <a:pt x="3230880" y="270934"/>
                  </a:lnTo>
                  <a:lnTo>
                    <a:pt x="3302000" y="270934"/>
                  </a:lnTo>
                  <a:lnTo>
                    <a:pt x="3302000" y="318347"/>
                  </a:lnTo>
                  <a:lnTo>
                    <a:pt x="3769360" y="318347"/>
                  </a:lnTo>
                  <a:lnTo>
                    <a:pt x="3769360" y="345440"/>
                  </a:lnTo>
                  <a:lnTo>
                    <a:pt x="3867573" y="345440"/>
                  </a:lnTo>
                  <a:lnTo>
                    <a:pt x="3867573" y="382694"/>
                  </a:lnTo>
                  <a:lnTo>
                    <a:pt x="4334933" y="382694"/>
                  </a:lnTo>
                  <a:lnTo>
                    <a:pt x="4334933" y="416560"/>
                  </a:lnTo>
                  <a:lnTo>
                    <a:pt x="4704080" y="416560"/>
                  </a:lnTo>
                  <a:lnTo>
                    <a:pt x="4704080" y="470747"/>
                  </a:lnTo>
                  <a:lnTo>
                    <a:pt x="4829386" y="470747"/>
                  </a:lnTo>
                  <a:lnTo>
                    <a:pt x="4930986" y="470747"/>
                  </a:lnTo>
                  <a:lnTo>
                    <a:pt x="4930986" y="535094"/>
                  </a:lnTo>
                  <a:lnTo>
                    <a:pt x="5574453" y="535094"/>
                  </a:lnTo>
                  <a:lnTo>
                    <a:pt x="5574453" y="582507"/>
                  </a:lnTo>
                  <a:lnTo>
                    <a:pt x="5916506" y="582507"/>
                  </a:lnTo>
                  <a:lnTo>
                    <a:pt x="5916506" y="626534"/>
                  </a:lnTo>
                  <a:lnTo>
                    <a:pt x="6045200" y="626534"/>
                  </a:lnTo>
                  <a:lnTo>
                    <a:pt x="6045200" y="657014"/>
                  </a:lnTo>
                  <a:lnTo>
                    <a:pt x="6150186" y="657014"/>
                  </a:lnTo>
                  <a:lnTo>
                    <a:pt x="6150186" y="694267"/>
                  </a:lnTo>
                  <a:lnTo>
                    <a:pt x="6292426" y="694267"/>
                  </a:lnTo>
                  <a:lnTo>
                    <a:pt x="6292426" y="738294"/>
                  </a:lnTo>
                  <a:lnTo>
                    <a:pt x="6414346" y="738294"/>
                  </a:lnTo>
                  <a:lnTo>
                    <a:pt x="6414346" y="775547"/>
                  </a:lnTo>
                  <a:lnTo>
                    <a:pt x="6522720" y="775547"/>
                  </a:lnTo>
                  <a:lnTo>
                    <a:pt x="6522720" y="812800"/>
                  </a:lnTo>
                  <a:lnTo>
                    <a:pt x="6597226" y="812800"/>
                  </a:lnTo>
                  <a:lnTo>
                    <a:pt x="6597226" y="836507"/>
                  </a:lnTo>
                  <a:lnTo>
                    <a:pt x="6753013" y="836507"/>
                  </a:lnTo>
                  <a:lnTo>
                    <a:pt x="6753013" y="870374"/>
                  </a:lnTo>
                  <a:lnTo>
                    <a:pt x="7254240" y="870374"/>
                  </a:lnTo>
                  <a:lnTo>
                    <a:pt x="7254240" y="924560"/>
                  </a:lnTo>
                  <a:lnTo>
                    <a:pt x="7623386" y="924560"/>
                  </a:lnTo>
                  <a:lnTo>
                    <a:pt x="7623386" y="965200"/>
                  </a:lnTo>
                  <a:lnTo>
                    <a:pt x="7735146" y="965200"/>
                  </a:lnTo>
                  <a:lnTo>
                    <a:pt x="7735146" y="1026160"/>
                  </a:lnTo>
                  <a:lnTo>
                    <a:pt x="8341360" y="1026160"/>
                  </a:lnTo>
                  <a:lnTo>
                    <a:pt x="8341360" y="1063414"/>
                  </a:lnTo>
                  <a:lnTo>
                    <a:pt x="8486986" y="1063414"/>
                  </a:lnTo>
                  <a:lnTo>
                    <a:pt x="8486986" y="1124374"/>
                  </a:lnTo>
                  <a:lnTo>
                    <a:pt x="8598746" y="1124374"/>
                  </a:lnTo>
                  <a:lnTo>
                    <a:pt x="8598746" y="1171787"/>
                  </a:lnTo>
                  <a:lnTo>
                    <a:pt x="8659706" y="1171787"/>
                  </a:lnTo>
                  <a:lnTo>
                    <a:pt x="8659706" y="1236134"/>
                  </a:lnTo>
                  <a:lnTo>
                    <a:pt x="8917093" y="1236134"/>
                  </a:lnTo>
                  <a:lnTo>
                    <a:pt x="8917093" y="1283547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5325CEE0-CE82-ED86-977B-CAD2B20F9225}"/>
                </a:ext>
              </a:extLst>
            </p:cNvPr>
            <p:cNvSpPr/>
            <p:nvPr/>
          </p:nvSpPr>
          <p:spPr bwMode="auto">
            <a:xfrm>
              <a:off x="23686718" y="1025047"/>
              <a:ext cx="5519803" cy="1722328"/>
            </a:xfrm>
            <a:custGeom>
              <a:avLst/>
              <a:gdLst>
                <a:gd name="connsiteX0" fmla="*/ 0 w 5519803"/>
                <a:gd name="connsiteY0" fmla="*/ 0 h 1722328"/>
                <a:gd name="connsiteX1" fmla="*/ 52192 w 5519803"/>
                <a:gd name="connsiteY1" fmla="*/ 0 h 1722328"/>
                <a:gd name="connsiteX2" fmla="*/ 52192 w 5519803"/>
                <a:gd name="connsiteY2" fmla="*/ 73068 h 1722328"/>
                <a:gd name="connsiteX3" fmla="*/ 271397 w 5519803"/>
                <a:gd name="connsiteY3" fmla="*/ 73068 h 1722328"/>
                <a:gd name="connsiteX4" fmla="*/ 271397 w 5519803"/>
                <a:gd name="connsiteY4" fmla="*/ 131523 h 1722328"/>
                <a:gd name="connsiteX5" fmla="*/ 1144044 w 5519803"/>
                <a:gd name="connsiteY5" fmla="*/ 131523 h 1722328"/>
                <a:gd name="connsiteX6" fmla="*/ 1144044 w 5519803"/>
                <a:gd name="connsiteY6" fmla="*/ 265134 h 1722328"/>
                <a:gd name="connsiteX7" fmla="*/ 1369512 w 5519803"/>
                <a:gd name="connsiteY7" fmla="*/ 265134 h 1722328"/>
                <a:gd name="connsiteX8" fmla="*/ 1369512 w 5519803"/>
                <a:gd name="connsiteY8" fmla="*/ 321501 h 1722328"/>
                <a:gd name="connsiteX9" fmla="*/ 1642997 w 5519803"/>
                <a:gd name="connsiteY9" fmla="*/ 321501 h 1722328"/>
                <a:gd name="connsiteX10" fmla="*/ 1642997 w 5519803"/>
                <a:gd name="connsiteY10" fmla="*/ 390394 h 1722328"/>
                <a:gd name="connsiteX11" fmla="*/ 1993726 w 5519803"/>
                <a:gd name="connsiteY11" fmla="*/ 390394 h 1722328"/>
                <a:gd name="connsiteX12" fmla="*/ 1993726 w 5519803"/>
                <a:gd name="connsiteY12" fmla="*/ 551145 h 1722328"/>
                <a:gd name="connsiteX13" fmla="*/ 2112723 w 5519803"/>
                <a:gd name="connsiteY13" fmla="*/ 551145 h 1722328"/>
                <a:gd name="connsiteX14" fmla="*/ 2112723 w 5519803"/>
                <a:gd name="connsiteY14" fmla="*/ 609600 h 1722328"/>
                <a:gd name="connsiteX15" fmla="*/ 2169090 w 5519803"/>
                <a:gd name="connsiteY15" fmla="*/ 609600 h 1722328"/>
                <a:gd name="connsiteX16" fmla="*/ 2169090 w 5519803"/>
                <a:gd name="connsiteY16" fmla="*/ 688931 h 1722328"/>
                <a:gd name="connsiteX17" fmla="*/ 2922740 w 5519803"/>
                <a:gd name="connsiteY17" fmla="*/ 688931 h 1722328"/>
                <a:gd name="connsiteX18" fmla="*/ 2922740 w 5519803"/>
                <a:gd name="connsiteY18" fmla="*/ 770350 h 1722328"/>
                <a:gd name="connsiteX19" fmla="*/ 3133594 w 5519803"/>
                <a:gd name="connsiteY19" fmla="*/ 770350 h 1722328"/>
                <a:gd name="connsiteX20" fmla="*/ 3133594 w 5519803"/>
                <a:gd name="connsiteY20" fmla="*/ 858032 h 1722328"/>
                <a:gd name="connsiteX21" fmla="*/ 3265118 w 5519803"/>
                <a:gd name="connsiteY21" fmla="*/ 858032 h 1722328"/>
                <a:gd name="connsiteX22" fmla="*/ 3265118 w 5519803"/>
                <a:gd name="connsiteY22" fmla="*/ 947802 h 1722328"/>
                <a:gd name="connsiteX23" fmla="*/ 3459271 w 5519803"/>
                <a:gd name="connsiteY23" fmla="*/ 947802 h 1722328"/>
                <a:gd name="connsiteX24" fmla="*/ 3459271 w 5519803"/>
                <a:gd name="connsiteY24" fmla="*/ 1045923 h 1722328"/>
                <a:gd name="connsiteX25" fmla="*/ 4173255 w 5519803"/>
                <a:gd name="connsiteY25" fmla="*/ 1045923 h 1722328"/>
                <a:gd name="connsiteX26" fmla="*/ 4173255 w 5519803"/>
                <a:gd name="connsiteY26" fmla="*/ 1164920 h 1722328"/>
                <a:gd name="connsiteX27" fmla="*/ 4776592 w 5519803"/>
                <a:gd name="connsiteY27" fmla="*/ 1164920 h 1722328"/>
                <a:gd name="connsiteX28" fmla="*/ 4776592 w 5519803"/>
                <a:gd name="connsiteY28" fmla="*/ 1300619 h 1722328"/>
                <a:gd name="connsiteX29" fmla="*/ 5288071 w 5519803"/>
                <a:gd name="connsiteY29" fmla="*/ 1300619 h 1722328"/>
                <a:gd name="connsiteX30" fmla="*/ 5288071 w 5519803"/>
                <a:gd name="connsiteY30" fmla="*/ 1409178 h 1722328"/>
                <a:gd name="connsiteX31" fmla="*/ 5402893 w 5519803"/>
                <a:gd name="connsiteY31" fmla="*/ 1409178 h 1722328"/>
                <a:gd name="connsiteX32" fmla="*/ 5402893 w 5519803"/>
                <a:gd name="connsiteY32" fmla="*/ 1590805 h 1722328"/>
                <a:gd name="connsiteX33" fmla="*/ 5430033 w 5519803"/>
                <a:gd name="connsiteY33" fmla="*/ 1590805 h 1722328"/>
                <a:gd name="connsiteX34" fmla="*/ 5430033 w 5519803"/>
                <a:gd name="connsiteY34" fmla="*/ 1722328 h 1722328"/>
                <a:gd name="connsiteX35" fmla="*/ 5519803 w 5519803"/>
                <a:gd name="connsiteY35" fmla="*/ 1722328 h 172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519803" h="1722328">
                  <a:moveTo>
                    <a:pt x="0" y="0"/>
                  </a:moveTo>
                  <a:lnTo>
                    <a:pt x="52192" y="0"/>
                  </a:lnTo>
                  <a:lnTo>
                    <a:pt x="52192" y="73068"/>
                  </a:lnTo>
                  <a:lnTo>
                    <a:pt x="271397" y="73068"/>
                  </a:lnTo>
                  <a:lnTo>
                    <a:pt x="271397" y="131523"/>
                  </a:lnTo>
                  <a:lnTo>
                    <a:pt x="1144044" y="131523"/>
                  </a:lnTo>
                  <a:lnTo>
                    <a:pt x="1144044" y="265134"/>
                  </a:lnTo>
                  <a:lnTo>
                    <a:pt x="1369512" y="265134"/>
                  </a:lnTo>
                  <a:lnTo>
                    <a:pt x="1369512" y="321501"/>
                  </a:lnTo>
                  <a:lnTo>
                    <a:pt x="1642997" y="321501"/>
                  </a:lnTo>
                  <a:lnTo>
                    <a:pt x="1642997" y="390394"/>
                  </a:lnTo>
                  <a:lnTo>
                    <a:pt x="1993726" y="390394"/>
                  </a:lnTo>
                  <a:lnTo>
                    <a:pt x="1993726" y="551145"/>
                  </a:lnTo>
                  <a:lnTo>
                    <a:pt x="2112723" y="551145"/>
                  </a:lnTo>
                  <a:lnTo>
                    <a:pt x="2112723" y="609600"/>
                  </a:lnTo>
                  <a:lnTo>
                    <a:pt x="2169090" y="609600"/>
                  </a:lnTo>
                  <a:lnTo>
                    <a:pt x="2169090" y="688931"/>
                  </a:lnTo>
                  <a:lnTo>
                    <a:pt x="2922740" y="688931"/>
                  </a:lnTo>
                  <a:lnTo>
                    <a:pt x="2922740" y="770350"/>
                  </a:lnTo>
                  <a:lnTo>
                    <a:pt x="3133594" y="770350"/>
                  </a:lnTo>
                  <a:lnTo>
                    <a:pt x="3133594" y="858032"/>
                  </a:lnTo>
                  <a:lnTo>
                    <a:pt x="3265118" y="858032"/>
                  </a:lnTo>
                  <a:lnTo>
                    <a:pt x="3265118" y="947802"/>
                  </a:lnTo>
                  <a:lnTo>
                    <a:pt x="3459271" y="947802"/>
                  </a:lnTo>
                  <a:lnTo>
                    <a:pt x="3459271" y="1045923"/>
                  </a:lnTo>
                  <a:lnTo>
                    <a:pt x="4173255" y="1045923"/>
                  </a:lnTo>
                  <a:lnTo>
                    <a:pt x="4173255" y="1164920"/>
                  </a:lnTo>
                  <a:lnTo>
                    <a:pt x="4776592" y="1164920"/>
                  </a:lnTo>
                  <a:lnTo>
                    <a:pt x="4776592" y="1300619"/>
                  </a:lnTo>
                  <a:lnTo>
                    <a:pt x="5288071" y="1300619"/>
                  </a:lnTo>
                  <a:lnTo>
                    <a:pt x="5288071" y="1409178"/>
                  </a:lnTo>
                  <a:lnTo>
                    <a:pt x="5402893" y="1409178"/>
                  </a:lnTo>
                  <a:lnTo>
                    <a:pt x="5402893" y="1590805"/>
                  </a:lnTo>
                  <a:lnTo>
                    <a:pt x="5430033" y="1590805"/>
                  </a:lnTo>
                  <a:lnTo>
                    <a:pt x="5430033" y="1722328"/>
                  </a:lnTo>
                  <a:lnTo>
                    <a:pt x="5519803" y="1722328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F5E409BB-70FE-6731-C347-328501F0E9B8}"/>
              </a:ext>
            </a:extLst>
          </p:cNvPr>
          <p:cNvSpPr/>
          <p:nvPr/>
        </p:nvSpPr>
        <p:spPr bwMode="auto">
          <a:xfrm>
            <a:off x="7194652" y="2278786"/>
            <a:ext cx="4201319" cy="1387942"/>
          </a:xfrm>
          <a:custGeom>
            <a:avLst/>
            <a:gdLst>
              <a:gd name="connsiteX0" fmla="*/ 0 w 14437129"/>
              <a:gd name="connsiteY0" fmla="*/ 0 h 4769427"/>
              <a:gd name="connsiteX1" fmla="*/ 365760 w 14437129"/>
              <a:gd name="connsiteY1" fmla="*/ 0 h 4769427"/>
              <a:gd name="connsiteX2" fmla="*/ 365760 w 14437129"/>
              <a:gd name="connsiteY2" fmla="*/ 39485 h 4769427"/>
              <a:gd name="connsiteX3" fmla="*/ 500842 w 14437129"/>
              <a:gd name="connsiteY3" fmla="*/ 39485 h 4769427"/>
              <a:gd name="connsiteX4" fmla="*/ 500842 w 14437129"/>
              <a:gd name="connsiteY4" fmla="*/ 74814 h 4769427"/>
              <a:gd name="connsiteX5" fmla="*/ 773083 w 14437129"/>
              <a:gd name="connsiteY5" fmla="*/ 74814 h 4769427"/>
              <a:gd name="connsiteX6" fmla="*/ 773083 w 14437129"/>
              <a:gd name="connsiteY6" fmla="*/ 112221 h 4769427"/>
              <a:gd name="connsiteX7" fmla="*/ 822960 w 14437129"/>
              <a:gd name="connsiteY7" fmla="*/ 112221 h 4769427"/>
              <a:gd name="connsiteX8" fmla="*/ 843742 w 14437129"/>
              <a:gd name="connsiteY8" fmla="*/ 133003 h 4769427"/>
              <a:gd name="connsiteX9" fmla="*/ 1679171 w 14437129"/>
              <a:gd name="connsiteY9" fmla="*/ 133003 h 4769427"/>
              <a:gd name="connsiteX10" fmla="*/ 1679171 w 14437129"/>
              <a:gd name="connsiteY10" fmla="*/ 172489 h 4769427"/>
              <a:gd name="connsiteX11" fmla="*/ 2229889 w 14437129"/>
              <a:gd name="connsiteY11" fmla="*/ 172489 h 4769427"/>
              <a:gd name="connsiteX12" fmla="*/ 2229889 w 14437129"/>
              <a:gd name="connsiteY12" fmla="*/ 238990 h 4769427"/>
              <a:gd name="connsiteX13" fmla="*/ 2273531 w 14437129"/>
              <a:gd name="connsiteY13" fmla="*/ 238990 h 4769427"/>
              <a:gd name="connsiteX14" fmla="*/ 2273531 w 14437129"/>
              <a:gd name="connsiteY14" fmla="*/ 280554 h 4769427"/>
              <a:gd name="connsiteX15" fmla="*/ 2385752 w 14437129"/>
              <a:gd name="connsiteY15" fmla="*/ 280554 h 4769427"/>
              <a:gd name="connsiteX16" fmla="*/ 2385752 w 14437129"/>
              <a:gd name="connsiteY16" fmla="*/ 322118 h 4769427"/>
              <a:gd name="connsiteX17" fmla="*/ 2425238 w 14437129"/>
              <a:gd name="connsiteY17" fmla="*/ 322118 h 4769427"/>
              <a:gd name="connsiteX18" fmla="*/ 2425238 w 14437129"/>
              <a:gd name="connsiteY18" fmla="*/ 355369 h 4769427"/>
              <a:gd name="connsiteX19" fmla="*/ 2894907 w 14437129"/>
              <a:gd name="connsiteY19" fmla="*/ 355369 h 4769427"/>
              <a:gd name="connsiteX20" fmla="*/ 2894907 w 14437129"/>
              <a:gd name="connsiteY20" fmla="*/ 394854 h 4769427"/>
              <a:gd name="connsiteX21" fmla="*/ 3250276 w 14437129"/>
              <a:gd name="connsiteY21" fmla="*/ 394854 h 4769427"/>
              <a:gd name="connsiteX22" fmla="*/ 3250276 w 14437129"/>
              <a:gd name="connsiteY22" fmla="*/ 523701 h 4769427"/>
              <a:gd name="connsiteX23" fmla="*/ 3318856 w 14437129"/>
              <a:gd name="connsiteY23" fmla="*/ 523701 h 4769427"/>
              <a:gd name="connsiteX24" fmla="*/ 3318856 w 14437129"/>
              <a:gd name="connsiteY24" fmla="*/ 556952 h 4769427"/>
              <a:gd name="connsiteX25" fmla="*/ 3761509 w 14437129"/>
              <a:gd name="connsiteY25" fmla="*/ 556952 h 4769427"/>
              <a:gd name="connsiteX26" fmla="*/ 3761509 w 14437129"/>
              <a:gd name="connsiteY26" fmla="*/ 602672 h 4769427"/>
              <a:gd name="connsiteX27" fmla="*/ 3850871 w 14437129"/>
              <a:gd name="connsiteY27" fmla="*/ 602672 h 4769427"/>
              <a:gd name="connsiteX28" fmla="*/ 3850871 w 14437129"/>
              <a:gd name="connsiteY28" fmla="*/ 654627 h 4769427"/>
              <a:gd name="connsiteX29" fmla="*/ 4089862 w 14437129"/>
              <a:gd name="connsiteY29" fmla="*/ 654627 h 4769427"/>
              <a:gd name="connsiteX30" fmla="*/ 4089862 w 14437129"/>
              <a:gd name="connsiteY30" fmla="*/ 694112 h 4769427"/>
              <a:gd name="connsiteX31" fmla="*/ 4341322 w 14437129"/>
              <a:gd name="connsiteY31" fmla="*/ 694112 h 4769427"/>
              <a:gd name="connsiteX32" fmla="*/ 4341322 w 14437129"/>
              <a:gd name="connsiteY32" fmla="*/ 739832 h 4769427"/>
              <a:gd name="connsiteX33" fmla="*/ 4694612 w 14437129"/>
              <a:gd name="connsiteY33" fmla="*/ 739832 h 4769427"/>
              <a:gd name="connsiteX34" fmla="*/ 4694612 w 14437129"/>
              <a:gd name="connsiteY34" fmla="*/ 802178 h 4769427"/>
              <a:gd name="connsiteX35" fmla="*/ 4736176 w 14437129"/>
              <a:gd name="connsiteY35" fmla="*/ 802178 h 4769427"/>
              <a:gd name="connsiteX36" fmla="*/ 4736176 w 14437129"/>
              <a:gd name="connsiteY36" fmla="*/ 852054 h 4769427"/>
              <a:gd name="connsiteX37" fmla="*/ 4838007 w 14437129"/>
              <a:gd name="connsiteY37" fmla="*/ 852054 h 4769427"/>
              <a:gd name="connsiteX38" fmla="*/ 4838007 w 14437129"/>
              <a:gd name="connsiteY38" fmla="*/ 891540 h 4769427"/>
              <a:gd name="connsiteX39" fmla="*/ 4939838 w 14437129"/>
              <a:gd name="connsiteY39" fmla="*/ 891540 h 4769427"/>
              <a:gd name="connsiteX40" fmla="*/ 4939838 w 14437129"/>
              <a:gd name="connsiteY40" fmla="*/ 945572 h 4769427"/>
              <a:gd name="connsiteX41" fmla="*/ 5060372 w 14437129"/>
              <a:gd name="connsiteY41" fmla="*/ 945572 h 4769427"/>
              <a:gd name="connsiteX42" fmla="*/ 5060372 w 14437129"/>
              <a:gd name="connsiteY42" fmla="*/ 1014152 h 4769427"/>
              <a:gd name="connsiteX43" fmla="*/ 5557058 w 14437129"/>
              <a:gd name="connsiteY43" fmla="*/ 1014152 h 4769427"/>
              <a:gd name="connsiteX44" fmla="*/ 5557058 w 14437129"/>
              <a:gd name="connsiteY44" fmla="*/ 1061950 h 4769427"/>
              <a:gd name="connsiteX45" fmla="*/ 5931131 w 14437129"/>
              <a:gd name="connsiteY45" fmla="*/ 1061950 h 4769427"/>
              <a:gd name="connsiteX46" fmla="*/ 5931131 w 14437129"/>
              <a:gd name="connsiteY46" fmla="*/ 1118061 h 4769427"/>
              <a:gd name="connsiteX47" fmla="*/ 6045431 w 14437129"/>
              <a:gd name="connsiteY47" fmla="*/ 1118061 h 4769427"/>
              <a:gd name="connsiteX48" fmla="*/ 6045431 w 14437129"/>
              <a:gd name="connsiteY48" fmla="*/ 1178329 h 4769427"/>
              <a:gd name="connsiteX49" fmla="*/ 6168043 w 14437129"/>
              <a:gd name="connsiteY49" fmla="*/ 1178329 h 4769427"/>
              <a:gd name="connsiteX50" fmla="*/ 6168043 w 14437129"/>
              <a:gd name="connsiteY50" fmla="*/ 1236518 h 4769427"/>
              <a:gd name="connsiteX51" fmla="*/ 6284422 w 14437129"/>
              <a:gd name="connsiteY51" fmla="*/ 1236518 h 4769427"/>
              <a:gd name="connsiteX52" fmla="*/ 6284422 w 14437129"/>
              <a:gd name="connsiteY52" fmla="*/ 1309254 h 4769427"/>
              <a:gd name="connsiteX53" fmla="*/ 6411191 w 14437129"/>
              <a:gd name="connsiteY53" fmla="*/ 1309254 h 4769427"/>
              <a:gd name="connsiteX54" fmla="*/ 6411191 w 14437129"/>
              <a:gd name="connsiteY54" fmla="*/ 1369521 h 4769427"/>
              <a:gd name="connsiteX55" fmla="*/ 6525491 w 14437129"/>
              <a:gd name="connsiteY55" fmla="*/ 1369521 h 4769427"/>
              <a:gd name="connsiteX56" fmla="*/ 6525491 w 14437129"/>
              <a:gd name="connsiteY56" fmla="*/ 1440180 h 4769427"/>
              <a:gd name="connsiteX57" fmla="*/ 6614852 w 14437129"/>
              <a:gd name="connsiteY57" fmla="*/ 1440180 h 4769427"/>
              <a:gd name="connsiteX58" fmla="*/ 6614852 w 14437129"/>
              <a:gd name="connsiteY58" fmla="*/ 1514994 h 4769427"/>
              <a:gd name="connsiteX59" fmla="*/ 6741622 w 14437129"/>
              <a:gd name="connsiteY59" fmla="*/ 1514994 h 4769427"/>
              <a:gd name="connsiteX60" fmla="*/ 6768638 w 14437129"/>
              <a:gd name="connsiteY60" fmla="*/ 1542010 h 4769427"/>
              <a:gd name="connsiteX61" fmla="*/ 7269480 w 14437129"/>
              <a:gd name="connsiteY61" fmla="*/ 1542010 h 4769427"/>
              <a:gd name="connsiteX62" fmla="*/ 7269480 w 14437129"/>
              <a:gd name="connsiteY62" fmla="*/ 1650076 h 4769427"/>
              <a:gd name="connsiteX63" fmla="*/ 7635240 w 14437129"/>
              <a:gd name="connsiteY63" fmla="*/ 1650076 h 4769427"/>
              <a:gd name="connsiteX64" fmla="*/ 7635240 w 14437129"/>
              <a:gd name="connsiteY64" fmla="*/ 1726969 h 4769427"/>
              <a:gd name="connsiteX65" fmla="*/ 7745383 w 14437129"/>
              <a:gd name="connsiteY65" fmla="*/ 1726969 h 4769427"/>
              <a:gd name="connsiteX66" fmla="*/ 7745383 w 14437129"/>
              <a:gd name="connsiteY66" fmla="*/ 1820487 h 4769427"/>
              <a:gd name="connsiteX67" fmla="*/ 8343900 w 14437129"/>
              <a:gd name="connsiteY67" fmla="*/ 1820487 h 4769427"/>
              <a:gd name="connsiteX68" fmla="*/ 8343900 w 14437129"/>
              <a:gd name="connsiteY68" fmla="*/ 1907770 h 4769427"/>
              <a:gd name="connsiteX69" fmla="*/ 8495607 w 14437129"/>
              <a:gd name="connsiteY69" fmla="*/ 1907770 h 4769427"/>
              <a:gd name="connsiteX70" fmla="*/ 8495607 w 14437129"/>
              <a:gd name="connsiteY70" fmla="*/ 1984663 h 4769427"/>
              <a:gd name="connsiteX71" fmla="*/ 8591203 w 14437129"/>
              <a:gd name="connsiteY71" fmla="*/ 1984663 h 4769427"/>
              <a:gd name="connsiteX72" fmla="*/ 8591203 w 14437129"/>
              <a:gd name="connsiteY72" fmla="*/ 2074025 h 4769427"/>
              <a:gd name="connsiteX73" fmla="*/ 8661862 w 14437129"/>
              <a:gd name="connsiteY73" fmla="*/ 2074025 h 4769427"/>
              <a:gd name="connsiteX74" fmla="*/ 8661862 w 14437129"/>
              <a:gd name="connsiteY74" fmla="*/ 2175856 h 4769427"/>
              <a:gd name="connsiteX75" fmla="*/ 8919556 w 14437129"/>
              <a:gd name="connsiteY75" fmla="*/ 2175856 h 4769427"/>
              <a:gd name="connsiteX76" fmla="*/ 8919556 w 14437129"/>
              <a:gd name="connsiteY76" fmla="*/ 2261061 h 4769427"/>
              <a:gd name="connsiteX77" fmla="*/ 8975667 w 14437129"/>
              <a:gd name="connsiteY77" fmla="*/ 2261061 h 4769427"/>
              <a:gd name="connsiteX78" fmla="*/ 8975667 w 14437129"/>
              <a:gd name="connsiteY78" fmla="*/ 2354580 h 4769427"/>
              <a:gd name="connsiteX79" fmla="*/ 9189720 w 14437129"/>
              <a:gd name="connsiteY79" fmla="*/ 2354580 h 4769427"/>
              <a:gd name="connsiteX80" fmla="*/ 9189720 w 14437129"/>
              <a:gd name="connsiteY80" fmla="*/ 2446020 h 4769427"/>
              <a:gd name="connsiteX81" fmla="*/ 10045931 w 14437129"/>
              <a:gd name="connsiteY81" fmla="*/ 2446020 h 4769427"/>
              <a:gd name="connsiteX82" fmla="*/ 10045931 w 14437129"/>
              <a:gd name="connsiteY82" fmla="*/ 2653838 h 4769427"/>
              <a:gd name="connsiteX83" fmla="*/ 10282843 w 14437129"/>
              <a:gd name="connsiteY83" fmla="*/ 2653838 h 4769427"/>
              <a:gd name="connsiteX84" fmla="*/ 10282843 w 14437129"/>
              <a:gd name="connsiteY84" fmla="*/ 2739043 h 4769427"/>
              <a:gd name="connsiteX85" fmla="*/ 10542616 w 14437129"/>
              <a:gd name="connsiteY85" fmla="*/ 2739043 h 4769427"/>
              <a:gd name="connsiteX86" fmla="*/ 10542616 w 14437129"/>
              <a:gd name="connsiteY86" fmla="*/ 2851265 h 4769427"/>
              <a:gd name="connsiteX87" fmla="*/ 10895907 w 14437129"/>
              <a:gd name="connsiteY87" fmla="*/ 2851265 h 4769427"/>
              <a:gd name="connsiteX88" fmla="*/ 10895907 w 14437129"/>
              <a:gd name="connsiteY88" fmla="*/ 2980112 h 4769427"/>
              <a:gd name="connsiteX89" fmla="*/ 10931236 w 14437129"/>
              <a:gd name="connsiteY89" fmla="*/ 2980112 h 4769427"/>
              <a:gd name="connsiteX90" fmla="*/ 10931236 w 14437129"/>
              <a:gd name="connsiteY90" fmla="*/ 3081943 h 4769427"/>
              <a:gd name="connsiteX91" fmla="*/ 11020598 w 14437129"/>
              <a:gd name="connsiteY91" fmla="*/ 3081943 h 4769427"/>
              <a:gd name="connsiteX92" fmla="*/ 11020598 w 14437129"/>
              <a:gd name="connsiteY92" fmla="*/ 3190009 h 4769427"/>
              <a:gd name="connsiteX93" fmla="*/ 11080865 w 14437129"/>
              <a:gd name="connsiteY93" fmla="*/ 3190009 h 4769427"/>
              <a:gd name="connsiteX94" fmla="*/ 11080865 w 14437129"/>
              <a:gd name="connsiteY94" fmla="*/ 3308465 h 4769427"/>
              <a:gd name="connsiteX95" fmla="*/ 11818620 w 14437129"/>
              <a:gd name="connsiteY95" fmla="*/ 3308465 h 4769427"/>
              <a:gd name="connsiteX96" fmla="*/ 11818620 w 14437129"/>
              <a:gd name="connsiteY96" fmla="*/ 3435234 h 4769427"/>
              <a:gd name="connsiteX97" fmla="*/ 12043063 w 14437129"/>
              <a:gd name="connsiteY97" fmla="*/ 3435234 h 4769427"/>
              <a:gd name="connsiteX98" fmla="*/ 12043063 w 14437129"/>
              <a:gd name="connsiteY98" fmla="*/ 3555769 h 4769427"/>
              <a:gd name="connsiteX99" fmla="*/ 12153207 w 14437129"/>
              <a:gd name="connsiteY99" fmla="*/ 3555769 h 4769427"/>
              <a:gd name="connsiteX100" fmla="*/ 12169832 w 14437129"/>
              <a:gd name="connsiteY100" fmla="*/ 3568238 h 4769427"/>
              <a:gd name="connsiteX101" fmla="*/ 12169832 w 14437129"/>
              <a:gd name="connsiteY101" fmla="*/ 3568238 h 4769427"/>
              <a:gd name="connsiteX102" fmla="*/ 12169832 w 14437129"/>
              <a:gd name="connsiteY102" fmla="*/ 3699163 h 4769427"/>
              <a:gd name="connsiteX103" fmla="*/ 12361025 w 14437129"/>
              <a:gd name="connsiteY103" fmla="*/ 3699163 h 4769427"/>
              <a:gd name="connsiteX104" fmla="*/ 12361025 w 14437129"/>
              <a:gd name="connsiteY104" fmla="*/ 3830089 h 4769427"/>
              <a:gd name="connsiteX105" fmla="*/ 13082154 w 14437129"/>
              <a:gd name="connsiteY105" fmla="*/ 3830089 h 4769427"/>
              <a:gd name="connsiteX106" fmla="*/ 13082154 w 14437129"/>
              <a:gd name="connsiteY106" fmla="*/ 4008812 h 4769427"/>
              <a:gd name="connsiteX107" fmla="*/ 13716000 w 14437129"/>
              <a:gd name="connsiteY107" fmla="*/ 4008812 h 4769427"/>
              <a:gd name="connsiteX108" fmla="*/ 13716000 w 14437129"/>
              <a:gd name="connsiteY108" fmla="*/ 4187536 h 4769427"/>
              <a:gd name="connsiteX109" fmla="*/ 14179434 w 14437129"/>
              <a:gd name="connsiteY109" fmla="*/ 4187536 h 4769427"/>
              <a:gd name="connsiteX110" fmla="*/ 14179434 w 14437129"/>
              <a:gd name="connsiteY110" fmla="*/ 4368338 h 4769427"/>
              <a:gd name="connsiteX111" fmla="*/ 14308282 w 14437129"/>
              <a:gd name="connsiteY111" fmla="*/ 4368338 h 4769427"/>
              <a:gd name="connsiteX112" fmla="*/ 14308282 w 14437129"/>
              <a:gd name="connsiteY112" fmla="*/ 4582390 h 4769427"/>
              <a:gd name="connsiteX113" fmla="*/ 14360236 w 14437129"/>
              <a:gd name="connsiteY113" fmla="*/ 4582390 h 4769427"/>
              <a:gd name="connsiteX114" fmla="*/ 14360236 w 14437129"/>
              <a:gd name="connsiteY114" fmla="*/ 4769427 h 4769427"/>
              <a:gd name="connsiteX115" fmla="*/ 14437129 w 14437129"/>
              <a:gd name="connsiteY115" fmla="*/ 4769427 h 476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4437129" h="4769427">
                <a:moveTo>
                  <a:pt x="0" y="0"/>
                </a:moveTo>
                <a:lnTo>
                  <a:pt x="365760" y="0"/>
                </a:lnTo>
                <a:lnTo>
                  <a:pt x="365760" y="39485"/>
                </a:lnTo>
                <a:lnTo>
                  <a:pt x="500842" y="39485"/>
                </a:lnTo>
                <a:lnTo>
                  <a:pt x="500842" y="74814"/>
                </a:lnTo>
                <a:lnTo>
                  <a:pt x="773083" y="74814"/>
                </a:lnTo>
                <a:lnTo>
                  <a:pt x="773083" y="112221"/>
                </a:lnTo>
                <a:lnTo>
                  <a:pt x="822960" y="112221"/>
                </a:lnTo>
                <a:lnTo>
                  <a:pt x="843742" y="133003"/>
                </a:lnTo>
                <a:lnTo>
                  <a:pt x="1679171" y="133003"/>
                </a:lnTo>
                <a:lnTo>
                  <a:pt x="1679171" y="172489"/>
                </a:lnTo>
                <a:lnTo>
                  <a:pt x="2229889" y="172489"/>
                </a:lnTo>
                <a:lnTo>
                  <a:pt x="2229889" y="238990"/>
                </a:lnTo>
                <a:lnTo>
                  <a:pt x="2273531" y="238990"/>
                </a:lnTo>
                <a:lnTo>
                  <a:pt x="2273531" y="280554"/>
                </a:lnTo>
                <a:lnTo>
                  <a:pt x="2385752" y="280554"/>
                </a:lnTo>
                <a:lnTo>
                  <a:pt x="2385752" y="322118"/>
                </a:lnTo>
                <a:lnTo>
                  <a:pt x="2425238" y="322118"/>
                </a:lnTo>
                <a:lnTo>
                  <a:pt x="2425238" y="355369"/>
                </a:lnTo>
                <a:lnTo>
                  <a:pt x="2894907" y="355369"/>
                </a:lnTo>
                <a:lnTo>
                  <a:pt x="2894907" y="394854"/>
                </a:lnTo>
                <a:lnTo>
                  <a:pt x="3250276" y="394854"/>
                </a:lnTo>
                <a:lnTo>
                  <a:pt x="3250276" y="523701"/>
                </a:lnTo>
                <a:lnTo>
                  <a:pt x="3318856" y="523701"/>
                </a:lnTo>
                <a:lnTo>
                  <a:pt x="3318856" y="556952"/>
                </a:lnTo>
                <a:lnTo>
                  <a:pt x="3761509" y="556952"/>
                </a:lnTo>
                <a:lnTo>
                  <a:pt x="3761509" y="602672"/>
                </a:lnTo>
                <a:lnTo>
                  <a:pt x="3850871" y="602672"/>
                </a:lnTo>
                <a:lnTo>
                  <a:pt x="3850871" y="654627"/>
                </a:lnTo>
                <a:lnTo>
                  <a:pt x="4089862" y="654627"/>
                </a:lnTo>
                <a:lnTo>
                  <a:pt x="4089862" y="694112"/>
                </a:lnTo>
                <a:lnTo>
                  <a:pt x="4341322" y="694112"/>
                </a:lnTo>
                <a:lnTo>
                  <a:pt x="4341322" y="739832"/>
                </a:lnTo>
                <a:lnTo>
                  <a:pt x="4694612" y="739832"/>
                </a:lnTo>
                <a:lnTo>
                  <a:pt x="4694612" y="802178"/>
                </a:lnTo>
                <a:lnTo>
                  <a:pt x="4736176" y="802178"/>
                </a:lnTo>
                <a:lnTo>
                  <a:pt x="4736176" y="852054"/>
                </a:lnTo>
                <a:lnTo>
                  <a:pt x="4838007" y="852054"/>
                </a:lnTo>
                <a:lnTo>
                  <a:pt x="4838007" y="891540"/>
                </a:lnTo>
                <a:lnTo>
                  <a:pt x="4939838" y="891540"/>
                </a:lnTo>
                <a:lnTo>
                  <a:pt x="4939838" y="945572"/>
                </a:lnTo>
                <a:lnTo>
                  <a:pt x="5060372" y="945572"/>
                </a:lnTo>
                <a:lnTo>
                  <a:pt x="5060372" y="1014152"/>
                </a:lnTo>
                <a:lnTo>
                  <a:pt x="5557058" y="1014152"/>
                </a:lnTo>
                <a:lnTo>
                  <a:pt x="5557058" y="1061950"/>
                </a:lnTo>
                <a:lnTo>
                  <a:pt x="5931131" y="1061950"/>
                </a:lnTo>
                <a:lnTo>
                  <a:pt x="5931131" y="1118061"/>
                </a:lnTo>
                <a:lnTo>
                  <a:pt x="6045431" y="1118061"/>
                </a:lnTo>
                <a:lnTo>
                  <a:pt x="6045431" y="1178329"/>
                </a:lnTo>
                <a:lnTo>
                  <a:pt x="6168043" y="1178329"/>
                </a:lnTo>
                <a:lnTo>
                  <a:pt x="6168043" y="1236518"/>
                </a:lnTo>
                <a:lnTo>
                  <a:pt x="6284422" y="1236518"/>
                </a:lnTo>
                <a:lnTo>
                  <a:pt x="6284422" y="1309254"/>
                </a:lnTo>
                <a:lnTo>
                  <a:pt x="6411191" y="1309254"/>
                </a:lnTo>
                <a:lnTo>
                  <a:pt x="6411191" y="1369521"/>
                </a:lnTo>
                <a:lnTo>
                  <a:pt x="6525491" y="1369521"/>
                </a:lnTo>
                <a:lnTo>
                  <a:pt x="6525491" y="1440180"/>
                </a:lnTo>
                <a:lnTo>
                  <a:pt x="6614852" y="1440180"/>
                </a:lnTo>
                <a:lnTo>
                  <a:pt x="6614852" y="1514994"/>
                </a:lnTo>
                <a:lnTo>
                  <a:pt x="6741622" y="1514994"/>
                </a:lnTo>
                <a:lnTo>
                  <a:pt x="6768638" y="1542010"/>
                </a:lnTo>
                <a:lnTo>
                  <a:pt x="7269480" y="1542010"/>
                </a:lnTo>
                <a:lnTo>
                  <a:pt x="7269480" y="1650076"/>
                </a:lnTo>
                <a:lnTo>
                  <a:pt x="7635240" y="1650076"/>
                </a:lnTo>
                <a:lnTo>
                  <a:pt x="7635240" y="1726969"/>
                </a:lnTo>
                <a:lnTo>
                  <a:pt x="7745383" y="1726969"/>
                </a:lnTo>
                <a:lnTo>
                  <a:pt x="7745383" y="1820487"/>
                </a:lnTo>
                <a:lnTo>
                  <a:pt x="8343900" y="1820487"/>
                </a:lnTo>
                <a:lnTo>
                  <a:pt x="8343900" y="1907770"/>
                </a:lnTo>
                <a:lnTo>
                  <a:pt x="8495607" y="1907770"/>
                </a:lnTo>
                <a:lnTo>
                  <a:pt x="8495607" y="1984663"/>
                </a:lnTo>
                <a:lnTo>
                  <a:pt x="8591203" y="1984663"/>
                </a:lnTo>
                <a:lnTo>
                  <a:pt x="8591203" y="2074025"/>
                </a:lnTo>
                <a:lnTo>
                  <a:pt x="8661862" y="2074025"/>
                </a:lnTo>
                <a:lnTo>
                  <a:pt x="8661862" y="2175856"/>
                </a:lnTo>
                <a:lnTo>
                  <a:pt x="8919556" y="2175856"/>
                </a:lnTo>
                <a:lnTo>
                  <a:pt x="8919556" y="2261061"/>
                </a:lnTo>
                <a:lnTo>
                  <a:pt x="8975667" y="2261061"/>
                </a:lnTo>
                <a:lnTo>
                  <a:pt x="8975667" y="2354580"/>
                </a:lnTo>
                <a:lnTo>
                  <a:pt x="9189720" y="2354580"/>
                </a:lnTo>
                <a:lnTo>
                  <a:pt x="9189720" y="2446020"/>
                </a:lnTo>
                <a:lnTo>
                  <a:pt x="10045931" y="2446020"/>
                </a:lnTo>
                <a:lnTo>
                  <a:pt x="10045931" y="2653838"/>
                </a:lnTo>
                <a:lnTo>
                  <a:pt x="10282843" y="2653838"/>
                </a:lnTo>
                <a:lnTo>
                  <a:pt x="10282843" y="2739043"/>
                </a:lnTo>
                <a:lnTo>
                  <a:pt x="10542616" y="2739043"/>
                </a:lnTo>
                <a:lnTo>
                  <a:pt x="10542616" y="2851265"/>
                </a:lnTo>
                <a:lnTo>
                  <a:pt x="10895907" y="2851265"/>
                </a:lnTo>
                <a:lnTo>
                  <a:pt x="10895907" y="2980112"/>
                </a:lnTo>
                <a:lnTo>
                  <a:pt x="10931236" y="2980112"/>
                </a:lnTo>
                <a:lnTo>
                  <a:pt x="10931236" y="3081943"/>
                </a:lnTo>
                <a:lnTo>
                  <a:pt x="11020598" y="3081943"/>
                </a:lnTo>
                <a:lnTo>
                  <a:pt x="11020598" y="3190009"/>
                </a:lnTo>
                <a:lnTo>
                  <a:pt x="11080865" y="3190009"/>
                </a:lnTo>
                <a:lnTo>
                  <a:pt x="11080865" y="3308465"/>
                </a:lnTo>
                <a:lnTo>
                  <a:pt x="11818620" y="3308465"/>
                </a:lnTo>
                <a:lnTo>
                  <a:pt x="11818620" y="3435234"/>
                </a:lnTo>
                <a:lnTo>
                  <a:pt x="12043063" y="3435234"/>
                </a:lnTo>
                <a:lnTo>
                  <a:pt x="12043063" y="3555769"/>
                </a:lnTo>
                <a:lnTo>
                  <a:pt x="12153207" y="3555769"/>
                </a:lnTo>
                <a:lnTo>
                  <a:pt x="12169832" y="3568238"/>
                </a:lnTo>
                <a:lnTo>
                  <a:pt x="12169832" y="3568238"/>
                </a:lnTo>
                <a:lnTo>
                  <a:pt x="12169832" y="3699163"/>
                </a:lnTo>
                <a:lnTo>
                  <a:pt x="12361025" y="3699163"/>
                </a:lnTo>
                <a:lnTo>
                  <a:pt x="12361025" y="3830089"/>
                </a:lnTo>
                <a:lnTo>
                  <a:pt x="13082154" y="3830089"/>
                </a:lnTo>
                <a:lnTo>
                  <a:pt x="13082154" y="4008812"/>
                </a:lnTo>
                <a:lnTo>
                  <a:pt x="13716000" y="4008812"/>
                </a:lnTo>
                <a:lnTo>
                  <a:pt x="13716000" y="4187536"/>
                </a:lnTo>
                <a:lnTo>
                  <a:pt x="14179434" y="4187536"/>
                </a:lnTo>
                <a:lnTo>
                  <a:pt x="14179434" y="4368338"/>
                </a:lnTo>
                <a:lnTo>
                  <a:pt x="14308282" y="4368338"/>
                </a:lnTo>
                <a:lnTo>
                  <a:pt x="14308282" y="4582390"/>
                </a:lnTo>
                <a:lnTo>
                  <a:pt x="14360236" y="4582390"/>
                </a:lnTo>
                <a:lnTo>
                  <a:pt x="14360236" y="4769427"/>
                </a:lnTo>
                <a:lnTo>
                  <a:pt x="14437129" y="4769427"/>
                </a:lnTo>
              </a:path>
            </a:pathLst>
          </a:custGeom>
          <a:noFill/>
          <a:ln w="28575">
            <a:solidFill>
              <a:srgbClr val="E1471D">
                <a:lumMod val="60000"/>
                <a:lumOff val="40000"/>
              </a:srgb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B2032EAD-BF61-F966-3776-5E6322777C74}"/>
              </a:ext>
            </a:extLst>
          </p:cNvPr>
          <p:cNvSpPr/>
          <p:nvPr/>
        </p:nvSpPr>
        <p:spPr bwMode="auto">
          <a:xfrm>
            <a:off x="7190932" y="2282657"/>
            <a:ext cx="4230967" cy="2548890"/>
          </a:xfrm>
          <a:custGeom>
            <a:avLst/>
            <a:gdLst>
              <a:gd name="connsiteX0" fmla="*/ 0 w 3817620"/>
              <a:gd name="connsiteY0" fmla="*/ 0 h 2548890"/>
              <a:gd name="connsiteX1" fmla="*/ 0 w 3817620"/>
              <a:gd name="connsiteY1" fmla="*/ 2548890 h 2548890"/>
              <a:gd name="connsiteX2" fmla="*/ 3817620 w 3817620"/>
              <a:gd name="connsiteY2" fmla="*/ 2548890 h 25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7620" h="2548890">
                <a:moveTo>
                  <a:pt x="0" y="0"/>
                </a:moveTo>
                <a:lnTo>
                  <a:pt x="0" y="2548890"/>
                </a:lnTo>
                <a:lnTo>
                  <a:pt x="3817620" y="2548890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446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52D4DA7A-9F1C-848C-E7C6-D8672C3504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632034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BC0A845-F09A-2F9C-5FC5-A36E3A5C3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Beyond Adequate Biochemical Response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73A99ACF-163A-06E7-CC9E-C57F603EDFE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265529" y="6302375"/>
            <a:ext cx="7026110" cy="327025"/>
          </a:xfrm>
        </p:spPr>
        <p:txBody>
          <a:bodyPr anchor="b"/>
          <a:lstStyle/>
          <a:p>
            <a:pPr marL="0" indent="0" algn="ctr">
              <a:buNone/>
            </a:pPr>
            <a:r>
              <a:rPr lang="en-US" sz="1000" dirty="0"/>
              <a:t>Martins. Curr </a:t>
            </a:r>
            <a:r>
              <a:rPr lang="en-US" sz="1000" dirty="0" err="1"/>
              <a:t>Opin</a:t>
            </a:r>
            <a:r>
              <a:rPr lang="en-US" sz="1000" dirty="0"/>
              <a:t> Gastroenterol. 2025;41:74. </a:t>
            </a:r>
            <a:r>
              <a:rPr lang="en-CA" sz="1000" dirty="0"/>
              <a:t>aasld.org/practice-guidelines/primary-biliary-cholangitis.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3576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EF9F2-75F6-F341-4DC1-3A495DBF1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545DCE-6993-200B-35F8-20F490D2DF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CA" dirty="0"/>
              <a:t>aasld.org/practice-guidelines/primary-biliary-cholangitis.. </a:t>
            </a:r>
            <a:r>
              <a:rPr lang="en-US" dirty="0" err="1"/>
              <a:t>Kowdley</a:t>
            </a:r>
            <a:r>
              <a:rPr lang="en-US" dirty="0"/>
              <a:t>. Am J Gastroenterol. 2023;118:232.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2B69DC-E60E-C00C-4348-E4F4C7759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Fibrosis Assessment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51749-F999-C94E-2B8D-895B84A31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Fibrosis stage correlates with risk of liver-related events</a:t>
            </a:r>
          </a:p>
          <a:p>
            <a:pPr lvl="2"/>
            <a:r>
              <a:rPr lang="en-US" b="1" dirty="0"/>
              <a:t>Advanced fibrosis</a:t>
            </a:r>
            <a:r>
              <a:rPr lang="en-US" dirty="0"/>
              <a:t>: Transient elastography ≥10kPa or MRE ≥4.3kPa</a:t>
            </a:r>
          </a:p>
          <a:p>
            <a:r>
              <a:rPr lang="en-US" dirty="0"/>
              <a:t>Preferred methods for assessment of fibrosis:</a:t>
            </a:r>
          </a:p>
          <a:p>
            <a:pPr lvl="2"/>
            <a:r>
              <a:rPr lang="en-US" dirty="0"/>
              <a:t>Transient elastography</a:t>
            </a:r>
          </a:p>
          <a:p>
            <a:pPr lvl="2"/>
            <a:r>
              <a:rPr lang="en-US" dirty="0"/>
              <a:t>MRE</a:t>
            </a:r>
          </a:p>
        </p:txBody>
      </p:sp>
    </p:spTree>
    <p:extLst>
      <p:ext uri="{BB962C8B-B14F-4D97-AF65-F5344CB8AC3E}">
        <p14:creationId xmlns:p14="http://schemas.microsoft.com/office/powerpoint/2010/main" val="479007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69E7B-4970-5B0B-39DB-4F5AEECE3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B5FCD9-AAC4-D577-6B52-249AC1EF5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CA" dirty="0"/>
              <a:t>Assessing Response: Fibrosis Imaging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8AD7F1-1100-3FEF-B61D-3033A94BA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In study of N = 583 people with PBC, predictors of hepatic decompensation:	 	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068BF5-18C5-CC1A-350B-FAB1D2E5C6F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CA" dirty="0"/>
              <a:t>Osman. J Clin Gastro. 2021;55:449.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49F78A-2AA8-D97F-9E01-06436D1D1C88}"/>
              </a:ext>
            </a:extLst>
          </p:cNvPr>
          <p:cNvSpPr txBox="1"/>
          <p:nvPr/>
        </p:nvSpPr>
        <p:spPr>
          <a:xfrm rot="16200000">
            <a:off x="-526284" y="3573591"/>
            <a:ext cx="2276264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Cumulative Incidence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03187-DE27-7557-0883-E106FE62A17A}"/>
              </a:ext>
            </a:extLst>
          </p:cNvPr>
          <p:cNvSpPr txBox="1"/>
          <p:nvPr/>
        </p:nvSpPr>
        <p:spPr>
          <a:xfrm rot="16200000">
            <a:off x="5396814" y="3486983"/>
            <a:ext cx="2276264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Cumulative Incidence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A821E8-4962-56C7-3D46-745CA9B93221}"/>
              </a:ext>
            </a:extLst>
          </p:cNvPr>
          <p:cNvSpPr txBox="1"/>
          <p:nvPr/>
        </p:nvSpPr>
        <p:spPr>
          <a:xfrm>
            <a:off x="1660940" y="5263806"/>
            <a:ext cx="3157916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Yr to Hepatic Decompensation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9D3B28-5BE5-0395-2A8B-2A0034410218}"/>
              </a:ext>
            </a:extLst>
          </p:cNvPr>
          <p:cNvSpPr txBox="1"/>
          <p:nvPr/>
        </p:nvSpPr>
        <p:spPr>
          <a:xfrm>
            <a:off x="7643824" y="5236646"/>
            <a:ext cx="3157916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Yr to Hepatic Decompensation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90FCDDC-A48C-8C9D-F572-84742D93E19E}"/>
              </a:ext>
            </a:extLst>
          </p:cNvPr>
          <p:cNvGrpSpPr/>
          <p:nvPr/>
        </p:nvGrpSpPr>
        <p:grpSpPr>
          <a:xfrm>
            <a:off x="1135116" y="2436667"/>
            <a:ext cx="63063" cy="2564525"/>
            <a:chOff x="1014248" y="2391103"/>
            <a:chExt cx="183932" cy="256452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2111729-4419-C1BA-3F65-578843012485}"/>
                </a:ext>
              </a:extLst>
            </p:cNvPr>
            <p:cNvCxnSpPr>
              <a:cxnSpLocks/>
            </p:cNvCxnSpPr>
            <p:nvPr/>
          </p:nvCxnSpPr>
          <p:spPr>
            <a:xfrm>
              <a:off x="1014248" y="2391103"/>
              <a:ext cx="18393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D0ACAEB-76C1-614B-5CEA-437A5DD6AE2F}"/>
                </a:ext>
              </a:extLst>
            </p:cNvPr>
            <p:cNvCxnSpPr>
              <a:cxnSpLocks/>
            </p:cNvCxnSpPr>
            <p:nvPr/>
          </p:nvCxnSpPr>
          <p:spPr>
            <a:xfrm>
              <a:off x="1014248" y="2904008"/>
              <a:ext cx="18393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D4D4436-9658-2379-A28D-9296E2CCF74E}"/>
                </a:ext>
              </a:extLst>
            </p:cNvPr>
            <p:cNvCxnSpPr>
              <a:cxnSpLocks/>
            </p:cNvCxnSpPr>
            <p:nvPr/>
          </p:nvCxnSpPr>
          <p:spPr>
            <a:xfrm>
              <a:off x="1014248" y="3416913"/>
              <a:ext cx="18393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A432768-F8F0-FAAA-63B4-19658C8BC9D0}"/>
                </a:ext>
              </a:extLst>
            </p:cNvPr>
            <p:cNvCxnSpPr>
              <a:cxnSpLocks/>
            </p:cNvCxnSpPr>
            <p:nvPr/>
          </p:nvCxnSpPr>
          <p:spPr>
            <a:xfrm>
              <a:off x="1014248" y="3929818"/>
              <a:ext cx="18393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02E5D3-23DC-1ED0-9EE6-E6F8B0502248}"/>
                </a:ext>
              </a:extLst>
            </p:cNvPr>
            <p:cNvCxnSpPr>
              <a:cxnSpLocks/>
            </p:cNvCxnSpPr>
            <p:nvPr/>
          </p:nvCxnSpPr>
          <p:spPr>
            <a:xfrm>
              <a:off x="1014248" y="4442723"/>
              <a:ext cx="18393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192873B-9765-4D79-6AF3-6CB1B69B3E52}"/>
                </a:ext>
              </a:extLst>
            </p:cNvPr>
            <p:cNvCxnSpPr>
              <a:cxnSpLocks/>
            </p:cNvCxnSpPr>
            <p:nvPr/>
          </p:nvCxnSpPr>
          <p:spPr>
            <a:xfrm>
              <a:off x="1014248" y="4955628"/>
              <a:ext cx="18393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25B6CE0-A412-F3FC-7A6A-B72C5D420164}"/>
              </a:ext>
            </a:extLst>
          </p:cNvPr>
          <p:cNvGrpSpPr/>
          <p:nvPr/>
        </p:nvGrpSpPr>
        <p:grpSpPr>
          <a:xfrm>
            <a:off x="1198179" y="5001192"/>
            <a:ext cx="4246180" cy="73572"/>
            <a:chOff x="1198179" y="4955628"/>
            <a:chExt cx="4246180" cy="15231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A69FC32-ADB6-AD95-D4A9-A491E88D93F5}"/>
                </a:ext>
              </a:extLst>
            </p:cNvPr>
            <p:cNvCxnSpPr>
              <a:cxnSpLocks/>
            </p:cNvCxnSpPr>
            <p:nvPr/>
          </p:nvCxnSpPr>
          <p:spPr>
            <a:xfrm>
              <a:off x="1198179" y="4955628"/>
              <a:ext cx="0" cy="1523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0C9587F-AB74-E983-E47F-AABF5CB4542B}"/>
                </a:ext>
              </a:extLst>
            </p:cNvPr>
            <p:cNvCxnSpPr>
              <a:cxnSpLocks/>
            </p:cNvCxnSpPr>
            <p:nvPr/>
          </p:nvCxnSpPr>
          <p:spPr>
            <a:xfrm>
              <a:off x="2047415" y="4955628"/>
              <a:ext cx="0" cy="1523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E3CA81B-024A-0E77-F321-D95BE4D395EE}"/>
                </a:ext>
              </a:extLst>
            </p:cNvPr>
            <p:cNvCxnSpPr>
              <a:cxnSpLocks/>
            </p:cNvCxnSpPr>
            <p:nvPr/>
          </p:nvCxnSpPr>
          <p:spPr>
            <a:xfrm>
              <a:off x="2896651" y="4955628"/>
              <a:ext cx="0" cy="1523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86E1AA8-CB2F-2242-0596-8186A0C393AC}"/>
                </a:ext>
              </a:extLst>
            </p:cNvPr>
            <p:cNvCxnSpPr>
              <a:cxnSpLocks/>
            </p:cNvCxnSpPr>
            <p:nvPr/>
          </p:nvCxnSpPr>
          <p:spPr>
            <a:xfrm>
              <a:off x="3745887" y="4955628"/>
              <a:ext cx="0" cy="1523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091AB2E-8F33-889E-74C6-F8E9CE993462}"/>
                </a:ext>
              </a:extLst>
            </p:cNvPr>
            <p:cNvCxnSpPr>
              <a:cxnSpLocks/>
            </p:cNvCxnSpPr>
            <p:nvPr/>
          </p:nvCxnSpPr>
          <p:spPr>
            <a:xfrm>
              <a:off x="4595123" y="4955628"/>
              <a:ext cx="0" cy="1523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7D1D202-2DBA-FB0B-9D4F-8D2022AB8C3D}"/>
                </a:ext>
              </a:extLst>
            </p:cNvPr>
            <p:cNvCxnSpPr>
              <a:cxnSpLocks/>
            </p:cNvCxnSpPr>
            <p:nvPr/>
          </p:nvCxnSpPr>
          <p:spPr>
            <a:xfrm>
              <a:off x="5444359" y="4955628"/>
              <a:ext cx="0" cy="1523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021B0D5-72BF-6143-8A14-A27CF85A8A61}"/>
              </a:ext>
            </a:extLst>
          </p:cNvPr>
          <p:cNvSpPr txBox="1"/>
          <p:nvPr/>
        </p:nvSpPr>
        <p:spPr>
          <a:xfrm>
            <a:off x="909145" y="2343124"/>
            <a:ext cx="208390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9BC615D-730F-EF98-92B5-DFEBBD8F2706}"/>
              </a:ext>
            </a:extLst>
          </p:cNvPr>
          <p:cNvSpPr txBox="1"/>
          <p:nvPr/>
        </p:nvSpPr>
        <p:spPr>
          <a:xfrm>
            <a:off x="860039" y="2841850"/>
            <a:ext cx="264496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FFDF7B-04B6-34EC-1A59-CF70962626E0}"/>
              </a:ext>
            </a:extLst>
          </p:cNvPr>
          <p:cNvSpPr txBox="1"/>
          <p:nvPr/>
        </p:nvSpPr>
        <p:spPr>
          <a:xfrm>
            <a:off x="860039" y="3356188"/>
            <a:ext cx="264496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339B77A-2FD5-0AEA-A4F4-C3E5F19FC1CD}"/>
              </a:ext>
            </a:extLst>
          </p:cNvPr>
          <p:cNvSpPr txBox="1"/>
          <p:nvPr/>
        </p:nvSpPr>
        <p:spPr>
          <a:xfrm>
            <a:off x="860039" y="3865118"/>
            <a:ext cx="262892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6CF698-8D7B-1679-9019-B2F1DE3AD93A}"/>
              </a:ext>
            </a:extLst>
          </p:cNvPr>
          <p:cNvSpPr txBox="1"/>
          <p:nvPr/>
        </p:nvSpPr>
        <p:spPr>
          <a:xfrm>
            <a:off x="860039" y="4374048"/>
            <a:ext cx="262892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801E9A-4EA6-3254-4B83-8A2345A26A94}"/>
              </a:ext>
            </a:extLst>
          </p:cNvPr>
          <p:cNvSpPr txBox="1"/>
          <p:nvPr/>
        </p:nvSpPr>
        <p:spPr>
          <a:xfrm>
            <a:off x="991419" y="4904839"/>
            <a:ext cx="112210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F8F7C2C-8D8F-3849-485C-C035E32C763F}"/>
              </a:ext>
            </a:extLst>
          </p:cNvPr>
          <p:cNvSpPr txBox="1"/>
          <p:nvPr/>
        </p:nvSpPr>
        <p:spPr>
          <a:xfrm>
            <a:off x="1143819" y="5062494"/>
            <a:ext cx="112210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6C282E1-771B-E340-E38D-5099236F78F0}"/>
              </a:ext>
            </a:extLst>
          </p:cNvPr>
          <p:cNvSpPr txBox="1"/>
          <p:nvPr/>
        </p:nvSpPr>
        <p:spPr>
          <a:xfrm>
            <a:off x="2031943" y="5062494"/>
            <a:ext cx="57708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4074A9-4520-CABD-BE94-985B6C6B26BA}"/>
              </a:ext>
            </a:extLst>
          </p:cNvPr>
          <p:cNvSpPr txBox="1"/>
          <p:nvPr/>
        </p:nvSpPr>
        <p:spPr>
          <a:xfrm>
            <a:off x="2843311" y="5062494"/>
            <a:ext cx="102592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CCA3000-D922-0CB7-DD6A-5A2889C308B3}"/>
              </a:ext>
            </a:extLst>
          </p:cNvPr>
          <p:cNvSpPr txBox="1"/>
          <p:nvPr/>
        </p:nvSpPr>
        <p:spPr>
          <a:xfrm>
            <a:off x="3699563" y="5062494"/>
            <a:ext cx="105798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672F6B-7B82-5DDA-D7AD-3244283F55E1}"/>
              </a:ext>
            </a:extLst>
          </p:cNvPr>
          <p:cNvSpPr txBox="1"/>
          <p:nvPr/>
        </p:nvSpPr>
        <p:spPr>
          <a:xfrm>
            <a:off x="4552446" y="5062494"/>
            <a:ext cx="10579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989C81D-016F-7852-1BDC-58E5B47D1776}"/>
              </a:ext>
            </a:extLst>
          </p:cNvPr>
          <p:cNvSpPr txBox="1"/>
          <p:nvPr/>
        </p:nvSpPr>
        <p:spPr>
          <a:xfrm>
            <a:off x="5384886" y="5062494"/>
            <a:ext cx="10579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1F228A9-703A-8A4F-40F8-CF2E6F8EECA6}"/>
              </a:ext>
            </a:extLst>
          </p:cNvPr>
          <p:cNvSpPr/>
          <p:nvPr/>
        </p:nvSpPr>
        <p:spPr>
          <a:xfrm>
            <a:off x="1194238" y="4952581"/>
            <a:ext cx="4256690" cy="51238"/>
          </a:xfrm>
          <a:custGeom>
            <a:avLst/>
            <a:gdLst>
              <a:gd name="csX0" fmla="*/ 4256690 w 4256690"/>
              <a:gd name="csY0" fmla="*/ 0 h 51238"/>
              <a:gd name="csX1" fmla="*/ 1718441 w 4256690"/>
              <a:gd name="csY1" fmla="*/ 0 h 51238"/>
              <a:gd name="csX2" fmla="*/ 1718441 w 4256690"/>
              <a:gd name="csY2" fmla="*/ 31531 h 51238"/>
              <a:gd name="csX3" fmla="*/ 516321 w 4256690"/>
              <a:gd name="csY3" fmla="*/ 31531 h 51238"/>
              <a:gd name="csX4" fmla="*/ 516321 w 4256690"/>
              <a:gd name="csY4" fmla="*/ 51238 h 51238"/>
              <a:gd name="csX5" fmla="*/ 0 w 4256690"/>
              <a:gd name="csY5" fmla="*/ 51238 h 51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56690" h="51238">
                <a:moveTo>
                  <a:pt x="4256690" y="0"/>
                </a:moveTo>
                <a:lnTo>
                  <a:pt x="1718441" y="0"/>
                </a:lnTo>
                <a:lnTo>
                  <a:pt x="1718441" y="31531"/>
                </a:lnTo>
                <a:lnTo>
                  <a:pt x="516321" y="31531"/>
                </a:lnTo>
                <a:lnTo>
                  <a:pt x="516321" y="51238"/>
                </a:lnTo>
                <a:lnTo>
                  <a:pt x="0" y="51238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7BA6264-E832-075B-3037-D1D7DBB6FF24}"/>
              </a:ext>
            </a:extLst>
          </p:cNvPr>
          <p:cNvSpPr/>
          <p:nvPr/>
        </p:nvSpPr>
        <p:spPr>
          <a:xfrm>
            <a:off x="1206062" y="4452026"/>
            <a:ext cx="3748252" cy="543910"/>
          </a:xfrm>
          <a:custGeom>
            <a:avLst/>
            <a:gdLst>
              <a:gd name="csX0" fmla="*/ 3748252 w 3748252"/>
              <a:gd name="csY0" fmla="*/ 0 h 543910"/>
              <a:gd name="csX1" fmla="*/ 2061341 w 3748252"/>
              <a:gd name="csY1" fmla="*/ 0 h 543910"/>
              <a:gd name="csX2" fmla="*/ 2061341 w 3748252"/>
              <a:gd name="csY2" fmla="*/ 173421 h 543910"/>
              <a:gd name="csX3" fmla="*/ 1174531 w 3748252"/>
              <a:gd name="csY3" fmla="*/ 173421 h 543910"/>
              <a:gd name="csX4" fmla="*/ 1174531 w 3748252"/>
              <a:gd name="csY4" fmla="*/ 260131 h 543910"/>
              <a:gd name="csX5" fmla="*/ 1052348 w 3748252"/>
              <a:gd name="csY5" fmla="*/ 260131 h 543910"/>
              <a:gd name="csX6" fmla="*/ 1052348 w 3748252"/>
              <a:gd name="csY6" fmla="*/ 362607 h 543910"/>
              <a:gd name="csX7" fmla="*/ 457200 w 3748252"/>
              <a:gd name="csY7" fmla="*/ 362607 h 543910"/>
              <a:gd name="csX8" fmla="*/ 457200 w 3748252"/>
              <a:gd name="csY8" fmla="*/ 425669 h 543910"/>
              <a:gd name="csX9" fmla="*/ 126124 w 3748252"/>
              <a:gd name="csY9" fmla="*/ 425669 h 543910"/>
              <a:gd name="csX10" fmla="*/ 126124 w 3748252"/>
              <a:gd name="csY10" fmla="*/ 472966 h 543910"/>
              <a:gd name="csX11" fmla="*/ 90652 w 3748252"/>
              <a:gd name="csY11" fmla="*/ 472966 h 543910"/>
              <a:gd name="csX12" fmla="*/ 90652 w 3748252"/>
              <a:gd name="csY12" fmla="*/ 492672 h 543910"/>
              <a:gd name="csX13" fmla="*/ 67004 w 3748252"/>
              <a:gd name="csY13" fmla="*/ 492672 h 543910"/>
              <a:gd name="csX14" fmla="*/ 67004 w 3748252"/>
              <a:gd name="csY14" fmla="*/ 543910 h 543910"/>
              <a:gd name="csX15" fmla="*/ 0 w 3748252"/>
              <a:gd name="csY15" fmla="*/ 543910 h 543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748252" h="543910">
                <a:moveTo>
                  <a:pt x="3748252" y="0"/>
                </a:moveTo>
                <a:lnTo>
                  <a:pt x="2061341" y="0"/>
                </a:lnTo>
                <a:lnTo>
                  <a:pt x="2061341" y="173421"/>
                </a:lnTo>
                <a:lnTo>
                  <a:pt x="1174531" y="173421"/>
                </a:lnTo>
                <a:lnTo>
                  <a:pt x="1174531" y="260131"/>
                </a:lnTo>
                <a:lnTo>
                  <a:pt x="1052348" y="260131"/>
                </a:lnTo>
                <a:lnTo>
                  <a:pt x="1052348" y="362607"/>
                </a:lnTo>
                <a:lnTo>
                  <a:pt x="457200" y="362607"/>
                </a:lnTo>
                <a:lnTo>
                  <a:pt x="457200" y="425669"/>
                </a:lnTo>
                <a:lnTo>
                  <a:pt x="126124" y="425669"/>
                </a:lnTo>
                <a:lnTo>
                  <a:pt x="126124" y="472966"/>
                </a:lnTo>
                <a:lnTo>
                  <a:pt x="90652" y="472966"/>
                </a:lnTo>
                <a:lnTo>
                  <a:pt x="90652" y="492672"/>
                </a:lnTo>
                <a:lnTo>
                  <a:pt x="67004" y="492672"/>
                </a:lnTo>
                <a:lnTo>
                  <a:pt x="67004" y="543910"/>
                </a:lnTo>
                <a:lnTo>
                  <a:pt x="0" y="54391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D1C1339-B1D1-EF33-CADD-C7E89B6A7644}"/>
              </a:ext>
            </a:extLst>
          </p:cNvPr>
          <p:cNvSpPr/>
          <p:nvPr/>
        </p:nvSpPr>
        <p:spPr>
          <a:xfrm>
            <a:off x="1198179" y="2405136"/>
            <a:ext cx="4372304" cy="2596056"/>
          </a:xfrm>
          <a:custGeom>
            <a:avLst/>
            <a:gdLst>
              <a:gd name="csX0" fmla="*/ 0 w 4372304"/>
              <a:gd name="csY0" fmla="*/ 0 h 2596056"/>
              <a:gd name="csX1" fmla="*/ 0 w 4372304"/>
              <a:gd name="csY1" fmla="*/ 2596056 h 2596056"/>
              <a:gd name="csX2" fmla="*/ 4372304 w 4372304"/>
              <a:gd name="csY2" fmla="*/ 2596056 h 25960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72304" h="2596056">
                <a:moveTo>
                  <a:pt x="0" y="0"/>
                </a:moveTo>
                <a:lnTo>
                  <a:pt x="0" y="2596056"/>
                </a:lnTo>
                <a:lnTo>
                  <a:pt x="4372304" y="2596056"/>
                </a:lnTo>
              </a:path>
            </a:pathLst>
          </a:custGeom>
          <a:noFill/>
          <a:ln w="15875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A10B218-C39D-703D-7D51-21D3143CBD92}"/>
              </a:ext>
            </a:extLst>
          </p:cNvPr>
          <p:cNvGrpSpPr/>
          <p:nvPr/>
        </p:nvGrpSpPr>
        <p:grpSpPr>
          <a:xfrm>
            <a:off x="7019809" y="2401719"/>
            <a:ext cx="51238" cy="2566364"/>
            <a:chOff x="7338848" y="2356156"/>
            <a:chExt cx="110359" cy="2566364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4BCF1B7-1312-9B96-CFAD-3F6AB2880526}"/>
                </a:ext>
              </a:extLst>
            </p:cNvPr>
            <p:cNvCxnSpPr>
              <a:cxnSpLocks/>
            </p:cNvCxnSpPr>
            <p:nvPr/>
          </p:nvCxnSpPr>
          <p:spPr>
            <a:xfrm>
              <a:off x="7338848" y="2356156"/>
              <a:ext cx="11035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75BA7AB-A3C4-C6E9-8411-76F0F2786A03}"/>
                </a:ext>
              </a:extLst>
            </p:cNvPr>
            <p:cNvCxnSpPr>
              <a:cxnSpLocks/>
            </p:cNvCxnSpPr>
            <p:nvPr/>
          </p:nvCxnSpPr>
          <p:spPr>
            <a:xfrm>
              <a:off x="7338848" y="2869429"/>
              <a:ext cx="11035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2161D5D-03EC-A9BE-4243-73F77476EE7F}"/>
                </a:ext>
              </a:extLst>
            </p:cNvPr>
            <p:cNvCxnSpPr>
              <a:cxnSpLocks/>
            </p:cNvCxnSpPr>
            <p:nvPr/>
          </p:nvCxnSpPr>
          <p:spPr>
            <a:xfrm>
              <a:off x="7338848" y="3382702"/>
              <a:ext cx="11035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0356425-A64F-A01C-C2FF-65BC47EA5499}"/>
                </a:ext>
              </a:extLst>
            </p:cNvPr>
            <p:cNvCxnSpPr>
              <a:cxnSpLocks/>
            </p:cNvCxnSpPr>
            <p:nvPr/>
          </p:nvCxnSpPr>
          <p:spPr>
            <a:xfrm>
              <a:off x="7338848" y="3895975"/>
              <a:ext cx="11035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644EA00-E169-4D8C-B0B9-62C534809F33}"/>
                </a:ext>
              </a:extLst>
            </p:cNvPr>
            <p:cNvCxnSpPr>
              <a:cxnSpLocks/>
            </p:cNvCxnSpPr>
            <p:nvPr/>
          </p:nvCxnSpPr>
          <p:spPr>
            <a:xfrm>
              <a:off x="7338848" y="4409248"/>
              <a:ext cx="11035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58FC605-066B-D223-1E5A-4E0FAE89C429}"/>
                </a:ext>
              </a:extLst>
            </p:cNvPr>
            <p:cNvCxnSpPr>
              <a:cxnSpLocks/>
            </p:cNvCxnSpPr>
            <p:nvPr/>
          </p:nvCxnSpPr>
          <p:spPr>
            <a:xfrm>
              <a:off x="7338848" y="4922520"/>
              <a:ext cx="11035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3A143405-EABB-DF72-2001-EF2329171DAE}"/>
              </a:ext>
            </a:extLst>
          </p:cNvPr>
          <p:cNvSpPr txBox="1"/>
          <p:nvPr/>
        </p:nvSpPr>
        <p:spPr>
          <a:xfrm>
            <a:off x="6783137" y="2294624"/>
            <a:ext cx="208390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9200A34-3781-A8A3-675F-A289243DED58}"/>
              </a:ext>
            </a:extLst>
          </p:cNvPr>
          <p:cNvSpPr txBox="1"/>
          <p:nvPr/>
        </p:nvSpPr>
        <p:spPr>
          <a:xfrm>
            <a:off x="6739971" y="2807270"/>
            <a:ext cx="264496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52C33C2-F648-B419-D146-BA588163B5A9}"/>
              </a:ext>
            </a:extLst>
          </p:cNvPr>
          <p:cNvSpPr txBox="1"/>
          <p:nvPr/>
        </p:nvSpPr>
        <p:spPr>
          <a:xfrm>
            <a:off x="6739971" y="3308197"/>
            <a:ext cx="264496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01922F5-4D27-9422-840B-EF7159228D50}"/>
              </a:ext>
            </a:extLst>
          </p:cNvPr>
          <p:cNvSpPr txBox="1"/>
          <p:nvPr/>
        </p:nvSpPr>
        <p:spPr>
          <a:xfrm>
            <a:off x="6739971" y="3836872"/>
            <a:ext cx="262892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25B75E5-0117-2971-91FD-112A8E0DA381}"/>
              </a:ext>
            </a:extLst>
          </p:cNvPr>
          <p:cNvSpPr txBox="1"/>
          <p:nvPr/>
        </p:nvSpPr>
        <p:spPr>
          <a:xfrm>
            <a:off x="6739971" y="4344303"/>
            <a:ext cx="262892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EAB219-51FA-5B3C-EDF6-0672D481E385}"/>
              </a:ext>
            </a:extLst>
          </p:cNvPr>
          <p:cNvSpPr txBox="1"/>
          <p:nvPr/>
        </p:nvSpPr>
        <p:spPr>
          <a:xfrm>
            <a:off x="6879317" y="4856301"/>
            <a:ext cx="112210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801F6FB-B990-FBEC-3CB3-6EF3E78CDF8D}"/>
              </a:ext>
            </a:extLst>
          </p:cNvPr>
          <p:cNvGrpSpPr/>
          <p:nvPr/>
        </p:nvGrpSpPr>
        <p:grpSpPr>
          <a:xfrm>
            <a:off x="7074988" y="4963643"/>
            <a:ext cx="4099036" cy="55942"/>
            <a:chOff x="7453148" y="4918079"/>
            <a:chExt cx="4099036" cy="108103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1C06F4C-1A5A-5556-F302-6ADD9E2E100E}"/>
                </a:ext>
              </a:extLst>
            </p:cNvPr>
            <p:cNvCxnSpPr>
              <a:cxnSpLocks/>
            </p:cNvCxnSpPr>
            <p:nvPr/>
          </p:nvCxnSpPr>
          <p:spPr>
            <a:xfrm>
              <a:off x="7453148" y="4918079"/>
              <a:ext cx="0" cy="10810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FA98559-6145-E5B0-0DC0-AC232F48618A}"/>
                </a:ext>
              </a:extLst>
            </p:cNvPr>
            <p:cNvCxnSpPr>
              <a:cxnSpLocks/>
            </p:cNvCxnSpPr>
            <p:nvPr/>
          </p:nvCxnSpPr>
          <p:spPr>
            <a:xfrm>
              <a:off x="8272955" y="4918079"/>
              <a:ext cx="0" cy="10810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259C9B5-473C-0940-5F98-8121B8085E7A}"/>
                </a:ext>
              </a:extLst>
            </p:cNvPr>
            <p:cNvCxnSpPr>
              <a:cxnSpLocks/>
            </p:cNvCxnSpPr>
            <p:nvPr/>
          </p:nvCxnSpPr>
          <p:spPr>
            <a:xfrm>
              <a:off x="9092762" y="4918079"/>
              <a:ext cx="0" cy="10810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F5E146C-9EF4-6CE5-A422-2464DC0DB2EF}"/>
                </a:ext>
              </a:extLst>
            </p:cNvPr>
            <p:cNvCxnSpPr>
              <a:cxnSpLocks/>
            </p:cNvCxnSpPr>
            <p:nvPr/>
          </p:nvCxnSpPr>
          <p:spPr>
            <a:xfrm>
              <a:off x="9912569" y="4918079"/>
              <a:ext cx="0" cy="10810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456606A-1BEC-1A21-0FF9-F3614FCABB96}"/>
                </a:ext>
              </a:extLst>
            </p:cNvPr>
            <p:cNvCxnSpPr>
              <a:cxnSpLocks/>
            </p:cNvCxnSpPr>
            <p:nvPr/>
          </p:nvCxnSpPr>
          <p:spPr>
            <a:xfrm>
              <a:off x="10732376" y="4918079"/>
              <a:ext cx="0" cy="10810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DF53D22-8902-F67C-E8E6-3DCB25E99BFA}"/>
                </a:ext>
              </a:extLst>
            </p:cNvPr>
            <p:cNvCxnSpPr>
              <a:cxnSpLocks/>
            </p:cNvCxnSpPr>
            <p:nvPr/>
          </p:nvCxnSpPr>
          <p:spPr>
            <a:xfrm>
              <a:off x="11552184" y="4918079"/>
              <a:ext cx="0" cy="10810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C89E3955-4F86-02EF-5D9E-C9843F50F366}"/>
              </a:ext>
            </a:extLst>
          </p:cNvPr>
          <p:cNvSpPr txBox="1"/>
          <p:nvPr/>
        </p:nvSpPr>
        <p:spPr>
          <a:xfrm>
            <a:off x="7019809" y="5012561"/>
            <a:ext cx="112210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86BEA6E-8A68-B139-F4F9-72421B17DC7D}"/>
              </a:ext>
            </a:extLst>
          </p:cNvPr>
          <p:cNvSpPr txBox="1"/>
          <p:nvPr/>
        </p:nvSpPr>
        <p:spPr>
          <a:xfrm>
            <a:off x="7857237" y="5012561"/>
            <a:ext cx="57708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084259-F43D-F09E-AE9B-EC9A3904412E}"/>
              </a:ext>
            </a:extLst>
          </p:cNvPr>
          <p:cNvSpPr txBox="1"/>
          <p:nvPr/>
        </p:nvSpPr>
        <p:spPr>
          <a:xfrm>
            <a:off x="8667360" y="5012561"/>
            <a:ext cx="102592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553DCD4-D424-3D96-41A8-1BA87733BDE8}"/>
              </a:ext>
            </a:extLst>
          </p:cNvPr>
          <p:cNvSpPr txBox="1"/>
          <p:nvPr/>
        </p:nvSpPr>
        <p:spPr>
          <a:xfrm>
            <a:off x="9487166" y="5012561"/>
            <a:ext cx="10259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63CF39C-2DC5-255F-ED5D-906CDFA9DEFF}"/>
              </a:ext>
            </a:extLst>
          </p:cNvPr>
          <p:cNvSpPr txBox="1"/>
          <p:nvPr/>
        </p:nvSpPr>
        <p:spPr>
          <a:xfrm>
            <a:off x="10298867" y="5012561"/>
            <a:ext cx="10259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E7105BC-F8DC-F334-876D-7B55395EFFED}"/>
              </a:ext>
            </a:extLst>
          </p:cNvPr>
          <p:cNvSpPr txBox="1"/>
          <p:nvPr/>
        </p:nvSpPr>
        <p:spPr>
          <a:xfrm>
            <a:off x="11110568" y="5012561"/>
            <a:ext cx="10259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E4D75CA-2AD3-BBE3-4B36-645D196C4931}"/>
              </a:ext>
            </a:extLst>
          </p:cNvPr>
          <p:cNvSpPr/>
          <p:nvPr/>
        </p:nvSpPr>
        <p:spPr>
          <a:xfrm>
            <a:off x="7083796" y="4848985"/>
            <a:ext cx="4086577" cy="118534"/>
          </a:xfrm>
          <a:custGeom>
            <a:avLst/>
            <a:gdLst>
              <a:gd name="csX0" fmla="*/ 4086577 w 4086577"/>
              <a:gd name="csY0" fmla="*/ 0 h 118534"/>
              <a:gd name="csX1" fmla="*/ 3324577 w 4086577"/>
              <a:gd name="csY1" fmla="*/ 0 h 118534"/>
              <a:gd name="csX2" fmla="*/ 3324577 w 4086577"/>
              <a:gd name="csY2" fmla="*/ 25400 h 118534"/>
              <a:gd name="csX3" fmla="*/ 2664177 w 4086577"/>
              <a:gd name="csY3" fmla="*/ 25400 h 118534"/>
              <a:gd name="csX4" fmla="*/ 2664177 w 4086577"/>
              <a:gd name="csY4" fmla="*/ 45156 h 118534"/>
              <a:gd name="csX5" fmla="*/ 2559755 w 4086577"/>
              <a:gd name="csY5" fmla="*/ 45156 h 118534"/>
              <a:gd name="csX6" fmla="*/ 2559755 w 4086577"/>
              <a:gd name="csY6" fmla="*/ 64911 h 118534"/>
              <a:gd name="csX7" fmla="*/ 2136422 w 4086577"/>
              <a:gd name="csY7" fmla="*/ 64911 h 118534"/>
              <a:gd name="csX8" fmla="*/ 2136422 w 4086577"/>
              <a:gd name="csY8" fmla="*/ 84667 h 118534"/>
              <a:gd name="csX9" fmla="*/ 1168400 w 4086577"/>
              <a:gd name="csY9" fmla="*/ 84667 h 118534"/>
              <a:gd name="csX10" fmla="*/ 1168400 w 4086577"/>
              <a:gd name="csY10" fmla="*/ 95956 h 118534"/>
              <a:gd name="csX11" fmla="*/ 197555 w 4086577"/>
              <a:gd name="csY11" fmla="*/ 95956 h 118534"/>
              <a:gd name="csX12" fmla="*/ 197555 w 4086577"/>
              <a:gd name="csY12" fmla="*/ 110067 h 118534"/>
              <a:gd name="csX13" fmla="*/ 0 w 4086577"/>
              <a:gd name="csY13" fmla="*/ 110067 h 118534"/>
              <a:gd name="csX14" fmla="*/ 0 w 4086577"/>
              <a:gd name="csY14" fmla="*/ 118534 h 1185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086577" h="118534">
                <a:moveTo>
                  <a:pt x="4086577" y="0"/>
                </a:moveTo>
                <a:lnTo>
                  <a:pt x="3324577" y="0"/>
                </a:lnTo>
                <a:lnTo>
                  <a:pt x="3324577" y="25400"/>
                </a:lnTo>
                <a:lnTo>
                  <a:pt x="2664177" y="25400"/>
                </a:lnTo>
                <a:lnTo>
                  <a:pt x="2664177" y="45156"/>
                </a:lnTo>
                <a:lnTo>
                  <a:pt x="2559755" y="45156"/>
                </a:lnTo>
                <a:lnTo>
                  <a:pt x="2559755" y="64911"/>
                </a:lnTo>
                <a:lnTo>
                  <a:pt x="2136422" y="64911"/>
                </a:lnTo>
                <a:lnTo>
                  <a:pt x="2136422" y="84667"/>
                </a:lnTo>
                <a:lnTo>
                  <a:pt x="1168400" y="84667"/>
                </a:lnTo>
                <a:lnTo>
                  <a:pt x="1168400" y="95956"/>
                </a:lnTo>
                <a:lnTo>
                  <a:pt x="197555" y="95956"/>
                </a:lnTo>
                <a:lnTo>
                  <a:pt x="197555" y="110067"/>
                </a:lnTo>
                <a:lnTo>
                  <a:pt x="0" y="110067"/>
                </a:lnTo>
                <a:lnTo>
                  <a:pt x="0" y="118534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55E22F5-5383-F9A8-9305-CF358EA9425B}"/>
              </a:ext>
            </a:extLst>
          </p:cNvPr>
          <p:cNvSpPr/>
          <p:nvPr/>
        </p:nvSpPr>
        <p:spPr>
          <a:xfrm>
            <a:off x="7083796" y="3601563"/>
            <a:ext cx="4069644" cy="1357489"/>
          </a:xfrm>
          <a:custGeom>
            <a:avLst/>
            <a:gdLst>
              <a:gd name="csX0" fmla="*/ 4069644 w 4069644"/>
              <a:gd name="csY0" fmla="*/ 0 h 1357489"/>
              <a:gd name="csX1" fmla="*/ 3601155 w 4069644"/>
              <a:gd name="csY1" fmla="*/ 0 h 1357489"/>
              <a:gd name="csX2" fmla="*/ 3601155 w 4069644"/>
              <a:gd name="csY2" fmla="*/ 121356 h 1357489"/>
              <a:gd name="csX3" fmla="*/ 3437466 w 4069644"/>
              <a:gd name="csY3" fmla="*/ 121356 h 1357489"/>
              <a:gd name="csX4" fmla="*/ 3437466 w 4069644"/>
              <a:gd name="csY4" fmla="*/ 225778 h 1357489"/>
              <a:gd name="csX5" fmla="*/ 2421466 w 4069644"/>
              <a:gd name="csY5" fmla="*/ 225778 h 1357489"/>
              <a:gd name="csX6" fmla="*/ 2421466 w 4069644"/>
              <a:gd name="csY6" fmla="*/ 397933 h 1357489"/>
              <a:gd name="csX7" fmla="*/ 2407355 w 4069644"/>
              <a:gd name="csY7" fmla="*/ 397933 h 1357489"/>
              <a:gd name="csX8" fmla="*/ 2407355 w 4069644"/>
              <a:gd name="csY8" fmla="*/ 491067 h 1357489"/>
              <a:gd name="csX9" fmla="*/ 1752600 w 4069644"/>
              <a:gd name="csY9" fmla="*/ 491067 h 1357489"/>
              <a:gd name="csX10" fmla="*/ 1752600 w 4069644"/>
              <a:gd name="csY10" fmla="*/ 581378 h 1357489"/>
              <a:gd name="csX11" fmla="*/ 1732844 w 4069644"/>
              <a:gd name="csY11" fmla="*/ 581378 h 1357489"/>
              <a:gd name="csX12" fmla="*/ 1732844 w 4069644"/>
              <a:gd name="csY12" fmla="*/ 649111 h 1357489"/>
              <a:gd name="csX13" fmla="*/ 1645355 w 4069644"/>
              <a:gd name="csY13" fmla="*/ 649111 h 1357489"/>
              <a:gd name="csX14" fmla="*/ 1645355 w 4069644"/>
              <a:gd name="csY14" fmla="*/ 728133 h 1357489"/>
              <a:gd name="csX15" fmla="*/ 1634066 w 4069644"/>
              <a:gd name="csY15" fmla="*/ 728133 h 1357489"/>
              <a:gd name="csX16" fmla="*/ 1634066 w 4069644"/>
              <a:gd name="csY16" fmla="*/ 812800 h 1357489"/>
              <a:gd name="csX17" fmla="*/ 1354666 w 4069644"/>
              <a:gd name="csY17" fmla="*/ 812800 h 1357489"/>
              <a:gd name="csX18" fmla="*/ 1354666 w 4069644"/>
              <a:gd name="csY18" fmla="*/ 880533 h 1357489"/>
              <a:gd name="csX19" fmla="*/ 1306688 w 4069644"/>
              <a:gd name="csY19" fmla="*/ 880533 h 1357489"/>
              <a:gd name="csX20" fmla="*/ 1306688 w 4069644"/>
              <a:gd name="csY20" fmla="*/ 1024467 h 1357489"/>
              <a:gd name="csX21" fmla="*/ 832555 w 4069644"/>
              <a:gd name="csY21" fmla="*/ 1024467 h 1357489"/>
              <a:gd name="csX22" fmla="*/ 832555 w 4069644"/>
              <a:gd name="csY22" fmla="*/ 1095022 h 1357489"/>
              <a:gd name="csX23" fmla="*/ 386644 w 4069644"/>
              <a:gd name="csY23" fmla="*/ 1095022 h 1357489"/>
              <a:gd name="csX24" fmla="*/ 386644 w 4069644"/>
              <a:gd name="csY24" fmla="*/ 1151467 h 1357489"/>
              <a:gd name="csX25" fmla="*/ 301977 w 4069644"/>
              <a:gd name="csY25" fmla="*/ 1151467 h 1357489"/>
              <a:gd name="csX26" fmla="*/ 301977 w 4069644"/>
              <a:gd name="csY26" fmla="*/ 1213556 h 1357489"/>
              <a:gd name="csX27" fmla="*/ 251177 w 4069644"/>
              <a:gd name="csY27" fmla="*/ 1213556 h 1357489"/>
              <a:gd name="csX28" fmla="*/ 251177 w 4069644"/>
              <a:gd name="csY28" fmla="*/ 1264356 h 1357489"/>
              <a:gd name="csX29" fmla="*/ 163688 w 4069644"/>
              <a:gd name="csY29" fmla="*/ 1264356 h 1357489"/>
              <a:gd name="csX30" fmla="*/ 163688 w 4069644"/>
              <a:gd name="csY30" fmla="*/ 1315156 h 1357489"/>
              <a:gd name="csX31" fmla="*/ 124177 w 4069644"/>
              <a:gd name="csY31" fmla="*/ 1315156 h 1357489"/>
              <a:gd name="csX32" fmla="*/ 124177 w 4069644"/>
              <a:gd name="csY32" fmla="*/ 1357489 h 1357489"/>
              <a:gd name="csX33" fmla="*/ 0 w 4069644"/>
              <a:gd name="csY33" fmla="*/ 1357489 h 1357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4069644" h="1357489">
                <a:moveTo>
                  <a:pt x="4069644" y="0"/>
                </a:moveTo>
                <a:lnTo>
                  <a:pt x="3601155" y="0"/>
                </a:lnTo>
                <a:lnTo>
                  <a:pt x="3601155" y="121356"/>
                </a:lnTo>
                <a:lnTo>
                  <a:pt x="3437466" y="121356"/>
                </a:lnTo>
                <a:lnTo>
                  <a:pt x="3437466" y="225778"/>
                </a:lnTo>
                <a:lnTo>
                  <a:pt x="2421466" y="225778"/>
                </a:lnTo>
                <a:lnTo>
                  <a:pt x="2421466" y="397933"/>
                </a:lnTo>
                <a:lnTo>
                  <a:pt x="2407355" y="397933"/>
                </a:lnTo>
                <a:lnTo>
                  <a:pt x="2407355" y="491067"/>
                </a:lnTo>
                <a:lnTo>
                  <a:pt x="1752600" y="491067"/>
                </a:lnTo>
                <a:lnTo>
                  <a:pt x="1752600" y="581378"/>
                </a:lnTo>
                <a:lnTo>
                  <a:pt x="1732844" y="581378"/>
                </a:lnTo>
                <a:lnTo>
                  <a:pt x="1732844" y="649111"/>
                </a:lnTo>
                <a:lnTo>
                  <a:pt x="1645355" y="649111"/>
                </a:lnTo>
                <a:lnTo>
                  <a:pt x="1645355" y="728133"/>
                </a:lnTo>
                <a:lnTo>
                  <a:pt x="1634066" y="728133"/>
                </a:lnTo>
                <a:lnTo>
                  <a:pt x="1634066" y="812800"/>
                </a:lnTo>
                <a:lnTo>
                  <a:pt x="1354666" y="812800"/>
                </a:lnTo>
                <a:lnTo>
                  <a:pt x="1354666" y="880533"/>
                </a:lnTo>
                <a:lnTo>
                  <a:pt x="1306688" y="880533"/>
                </a:lnTo>
                <a:lnTo>
                  <a:pt x="1306688" y="1024467"/>
                </a:lnTo>
                <a:lnTo>
                  <a:pt x="832555" y="1024467"/>
                </a:lnTo>
                <a:lnTo>
                  <a:pt x="832555" y="1095022"/>
                </a:lnTo>
                <a:lnTo>
                  <a:pt x="386644" y="1095022"/>
                </a:lnTo>
                <a:lnTo>
                  <a:pt x="386644" y="1151467"/>
                </a:lnTo>
                <a:lnTo>
                  <a:pt x="301977" y="1151467"/>
                </a:lnTo>
                <a:lnTo>
                  <a:pt x="301977" y="1213556"/>
                </a:lnTo>
                <a:lnTo>
                  <a:pt x="251177" y="1213556"/>
                </a:lnTo>
                <a:lnTo>
                  <a:pt x="251177" y="1264356"/>
                </a:lnTo>
                <a:lnTo>
                  <a:pt x="163688" y="1264356"/>
                </a:lnTo>
                <a:lnTo>
                  <a:pt x="163688" y="1315156"/>
                </a:lnTo>
                <a:lnTo>
                  <a:pt x="124177" y="1315156"/>
                </a:lnTo>
                <a:lnTo>
                  <a:pt x="124177" y="1357489"/>
                </a:lnTo>
                <a:lnTo>
                  <a:pt x="0" y="1357489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61A249-8920-8FB4-FEA5-3D7110F92D9C}"/>
              </a:ext>
            </a:extLst>
          </p:cNvPr>
          <p:cNvSpPr/>
          <p:nvPr/>
        </p:nvSpPr>
        <p:spPr>
          <a:xfrm>
            <a:off x="7074988" y="2363094"/>
            <a:ext cx="4244866" cy="2605252"/>
          </a:xfrm>
          <a:custGeom>
            <a:avLst/>
            <a:gdLst>
              <a:gd name="csX0" fmla="*/ 0 w 4244866"/>
              <a:gd name="csY0" fmla="*/ 0 h 2617076"/>
              <a:gd name="csX1" fmla="*/ 0 w 4244866"/>
              <a:gd name="csY1" fmla="*/ 2617076 h 2617076"/>
              <a:gd name="csX2" fmla="*/ 4244866 w 4244866"/>
              <a:gd name="csY2" fmla="*/ 2617076 h 26170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44866" h="2617076">
                <a:moveTo>
                  <a:pt x="0" y="0"/>
                </a:moveTo>
                <a:lnTo>
                  <a:pt x="0" y="2617076"/>
                </a:lnTo>
                <a:lnTo>
                  <a:pt x="4244866" y="2617076"/>
                </a:lnTo>
              </a:path>
            </a:pathLst>
          </a:custGeom>
          <a:noFill/>
          <a:ln w="15875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1C391AA-7F61-1CCA-43B0-81C6095013DB}"/>
              </a:ext>
            </a:extLst>
          </p:cNvPr>
          <p:cNvSpPr txBox="1"/>
          <p:nvPr/>
        </p:nvSpPr>
        <p:spPr>
          <a:xfrm>
            <a:off x="3815701" y="2461796"/>
            <a:ext cx="172210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Liver stiffness (kPa)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&lt;10.2 kPa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≥10.2 kPa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402D710-821B-0088-9ED8-7897D565D538}"/>
              </a:ext>
            </a:extLst>
          </p:cNvPr>
          <p:cNvSpPr txBox="1"/>
          <p:nvPr/>
        </p:nvSpPr>
        <p:spPr>
          <a:xfrm>
            <a:off x="3815701" y="3121154"/>
            <a:ext cx="172210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&lt;.0001</a:t>
            </a: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1BD77C2-4E9D-7D98-038A-6C72291A3D3D}"/>
              </a:ext>
            </a:extLst>
          </p:cNvPr>
          <p:cNvCxnSpPr/>
          <p:nvPr/>
        </p:nvCxnSpPr>
        <p:spPr>
          <a:xfrm>
            <a:off x="4461598" y="2772112"/>
            <a:ext cx="261257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86AB117-59B1-F2A8-CA79-0915C6F9B1EF}"/>
              </a:ext>
            </a:extLst>
          </p:cNvPr>
          <p:cNvCxnSpPr/>
          <p:nvPr/>
        </p:nvCxnSpPr>
        <p:spPr>
          <a:xfrm>
            <a:off x="4461598" y="2988152"/>
            <a:ext cx="26125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2F9D967A-3528-636F-EA9B-85E53126CCDD}"/>
              </a:ext>
            </a:extLst>
          </p:cNvPr>
          <p:cNvSpPr txBox="1"/>
          <p:nvPr/>
        </p:nvSpPr>
        <p:spPr>
          <a:xfrm>
            <a:off x="9548630" y="2461795"/>
            <a:ext cx="172210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Liver stiffness (kPa)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&lt;4.3 kPa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≥4.3 kPa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FF8DE1D-5F59-3BB3-782F-8F3C61A999EE}"/>
              </a:ext>
            </a:extLst>
          </p:cNvPr>
          <p:cNvSpPr txBox="1"/>
          <p:nvPr/>
        </p:nvSpPr>
        <p:spPr>
          <a:xfrm>
            <a:off x="9548630" y="3121153"/>
            <a:ext cx="172210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&lt;.0001</a:t>
            </a: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A610F37-5479-ACA9-8CD6-D15B916F78BC}"/>
              </a:ext>
            </a:extLst>
          </p:cNvPr>
          <p:cNvCxnSpPr/>
          <p:nvPr/>
        </p:nvCxnSpPr>
        <p:spPr>
          <a:xfrm>
            <a:off x="10194527" y="2772111"/>
            <a:ext cx="261257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035B1A4-2AB7-6C8E-B5F6-DB67E277E67D}"/>
              </a:ext>
            </a:extLst>
          </p:cNvPr>
          <p:cNvCxnSpPr/>
          <p:nvPr/>
        </p:nvCxnSpPr>
        <p:spPr>
          <a:xfrm>
            <a:off x="10194527" y="2988151"/>
            <a:ext cx="26125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8769B18-8A3C-41F0-37A9-9BBC19BBDC07}"/>
              </a:ext>
            </a:extLst>
          </p:cNvPr>
          <p:cNvSpPr txBox="1"/>
          <p:nvPr/>
        </p:nvSpPr>
        <p:spPr>
          <a:xfrm>
            <a:off x="7006049" y="1919401"/>
            <a:ext cx="4492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MR Elastography ≥4.3 kPa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4A3B58-CC30-A91B-7473-09FCFB71ACD0}"/>
              </a:ext>
            </a:extLst>
          </p:cNvPr>
          <p:cNvSpPr txBox="1"/>
          <p:nvPr/>
        </p:nvSpPr>
        <p:spPr>
          <a:xfrm>
            <a:off x="1041780" y="1948664"/>
            <a:ext cx="4572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Transient Elastography ≥10.2 kPa 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538D5A-0A0D-812E-B74B-49D3922DA439}"/>
              </a:ext>
            </a:extLst>
          </p:cNvPr>
          <p:cNvSpPr txBox="1"/>
          <p:nvPr/>
        </p:nvSpPr>
        <p:spPr>
          <a:xfrm>
            <a:off x="1072921" y="5520419"/>
            <a:ext cx="234038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219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93B960-0817-19E9-C674-DF1756246631}"/>
              </a:ext>
            </a:extLst>
          </p:cNvPr>
          <p:cNvSpPr txBox="1"/>
          <p:nvPr/>
        </p:nvSpPr>
        <p:spPr>
          <a:xfrm>
            <a:off x="1949916" y="5520419"/>
            <a:ext cx="242054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140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86BA97-290C-FE19-1587-2339A2FDB72E}"/>
              </a:ext>
            </a:extLst>
          </p:cNvPr>
          <p:cNvSpPr txBox="1"/>
          <p:nvPr/>
        </p:nvSpPr>
        <p:spPr>
          <a:xfrm>
            <a:off x="2808573" y="5520419"/>
            <a:ext cx="185948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652670-8956-78FC-8460-89D693A2C5A3}"/>
              </a:ext>
            </a:extLst>
          </p:cNvPr>
          <p:cNvSpPr txBox="1"/>
          <p:nvPr/>
        </p:nvSpPr>
        <p:spPr>
          <a:xfrm>
            <a:off x="3665626" y="5520419"/>
            <a:ext cx="187552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32D312-7F9B-C3BD-E655-16A6308D982B}"/>
              </a:ext>
            </a:extLst>
          </p:cNvPr>
          <p:cNvSpPr txBox="1"/>
          <p:nvPr/>
        </p:nvSpPr>
        <p:spPr>
          <a:xfrm>
            <a:off x="4547647" y="5520419"/>
            <a:ext cx="15625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0F39C41-A9B3-6C10-2F9E-746349CB7ECA}"/>
              </a:ext>
            </a:extLst>
          </p:cNvPr>
          <p:cNvSpPr txBox="1"/>
          <p:nvPr/>
        </p:nvSpPr>
        <p:spPr>
          <a:xfrm>
            <a:off x="5399039" y="5520419"/>
            <a:ext cx="10579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3697229-2679-3829-DFF8-4CC3E210EF82}"/>
              </a:ext>
            </a:extLst>
          </p:cNvPr>
          <p:cNvSpPr txBox="1"/>
          <p:nvPr/>
        </p:nvSpPr>
        <p:spPr>
          <a:xfrm>
            <a:off x="6928272" y="5516866"/>
            <a:ext cx="280526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240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813B735-F7E2-4A12-A839-E8AD3FF7FF46}"/>
              </a:ext>
            </a:extLst>
          </p:cNvPr>
          <p:cNvSpPr txBox="1"/>
          <p:nvPr/>
        </p:nvSpPr>
        <p:spPr>
          <a:xfrm>
            <a:off x="7777170" y="5516866"/>
            <a:ext cx="234038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192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C7F53C0-30A2-0D88-96C1-5EFC9C8533AC}"/>
              </a:ext>
            </a:extLst>
          </p:cNvPr>
          <p:cNvSpPr txBox="1"/>
          <p:nvPr/>
        </p:nvSpPr>
        <p:spPr>
          <a:xfrm>
            <a:off x="8611025" y="5516866"/>
            <a:ext cx="242054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154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354D7BC-175D-D495-6406-74F62D3B2464}"/>
              </a:ext>
            </a:extLst>
          </p:cNvPr>
          <p:cNvSpPr txBox="1"/>
          <p:nvPr/>
        </p:nvSpPr>
        <p:spPr>
          <a:xfrm>
            <a:off x="9414947" y="5516866"/>
            <a:ext cx="237244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5E0D271-3CD0-E5D8-58A7-F34E2EE41FD6}"/>
              </a:ext>
            </a:extLst>
          </p:cNvPr>
          <p:cNvSpPr txBox="1"/>
          <p:nvPr/>
        </p:nvSpPr>
        <p:spPr>
          <a:xfrm>
            <a:off x="10233796" y="5516866"/>
            <a:ext cx="28052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7D44F48-BEBA-3C6A-C7E7-81CF34C666B8}"/>
              </a:ext>
            </a:extLst>
          </p:cNvPr>
          <p:cNvSpPr txBox="1"/>
          <p:nvPr/>
        </p:nvSpPr>
        <p:spPr>
          <a:xfrm>
            <a:off x="11074196" y="5516866"/>
            <a:ext cx="212492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73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609692B-E19E-7CFE-0E28-51B9F3802C61}"/>
              </a:ext>
            </a:extLst>
          </p:cNvPr>
          <p:cNvCxnSpPr/>
          <p:nvPr/>
        </p:nvCxnSpPr>
        <p:spPr>
          <a:xfrm>
            <a:off x="729410" y="5576272"/>
            <a:ext cx="261257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A787B8-B714-AAFB-1DCB-04F9A0A35162}"/>
              </a:ext>
            </a:extLst>
          </p:cNvPr>
          <p:cNvCxnSpPr/>
          <p:nvPr/>
        </p:nvCxnSpPr>
        <p:spPr>
          <a:xfrm>
            <a:off x="729410" y="5792312"/>
            <a:ext cx="26125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179D75C-A5E0-8790-6FFD-61B473BE6517}"/>
              </a:ext>
            </a:extLst>
          </p:cNvPr>
          <p:cNvCxnSpPr/>
          <p:nvPr/>
        </p:nvCxnSpPr>
        <p:spPr>
          <a:xfrm>
            <a:off x="6609342" y="5576272"/>
            <a:ext cx="261257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8AF1F40-D24C-8089-7BD0-FB2660AB01CB}"/>
              </a:ext>
            </a:extLst>
          </p:cNvPr>
          <p:cNvCxnSpPr/>
          <p:nvPr/>
        </p:nvCxnSpPr>
        <p:spPr>
          <a:xfrm>
            <a:off x="6609342" y="5792312"/>
            <a:ext cx="26125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36212352-FA70-F572-E28F-FF2122858471}"/>
              </a:ext>
            </a:extLst>
          </p:cNvPr>
          <p:cNvSpPr txBox="1"/>
          <p:nvPr/>
        </p:nvSpPr>
        <p:spPr>
          <a:xfrm>
            <a:off x="234687" y="5329519"/>
            <a:ext cx="735779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No. at risk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4A6D5F7-1352-83DF-26E9-E3C5E0F7CA67}"/>
              </a:ext>
            </a:extLst>
          </p:cNvPr>
          <p:cNvSpPr txBox="1"/>
          <p:nvPr/>
        </p:nvSpPr>
        <p:spPr>
          <a:xfrm>
            <a:off x="6123493" y="5319853"/>
            <a:ext cx="735779" cy="3693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No. at risk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627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19BE8F-0234-C2C4-6B0C-B3F2FD29F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dirty="0"/>
              <a:t>UDCA improves survival; outcomes depend on biochemical response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dirty="0"/>
              <a:t>Standard assessment at 12 </a:t>
            </a:r>
            <a:r>
              <a:rPr lang="en-US" dirty="0" err="1"/>
              <a:t>mo</a:t>
            </a:r>
            <a:r>
              <a:rPr lang="en-US" dirty="0"/>
              <a:t>, but 6 </a:t>
            </a:r>
            <a:r>
              <a:rPr lang="en-US" dirty="0" err="1"/>
              <a:t>mo</a:t>
            </a:r>
            <a:r>
              <a:rPr lang="en-US" dirty="0"/>
              <a:t> may identify nonresponders</a:t>
            </a:r>
          </a:p>
          <a:p>
            <a:pPr marL="574675" lvl="1" indent="-342900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Higher-risk patients warrant closer follow-up and earlier escalation planning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dirty="0"/>
              <a:t>ALP and bilirubin central to response assessment; lower levels are best</a:t>
            </a:r>
          </a:p>
          <a:p>
            <a:pPr marL="574675" lvl="1" indent="-342900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Aim beyond adequate response toward normalization when feasible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dirty="0"/>
              <a:t>Individualize management: use response trends, fibrosis context, symptoms, and shared decision-making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3DD88D-C4CE-95A0-8BE6-6291626FE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530622"/>
            <a:ext cx="11739563" cy="502445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Take-home Points</a:t>
            </a:r>
          </a:p>
        </p:txBody>
      </p:sp>
    </p:spTree>
    <p:extLst>
      <p:ext uri="{BB962C8B-B14F-4D97-AF65-F5344CB8AC3E}">
        <p14:creationId xmlns:p14="http://schemas.microsoft.com/office/powerpoint/2010/main" val="757438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417287"/>
            <a:ext cx="11740260" cy="1518364"/>
          </a:xfrm>
        </p:spPr>
        <p:txBody>
          <a:bodyPr/>
          <a:lstStyle/>
          <a:p>
            <a:r>
              <a:rPr lang="en-US"/>
              <a:t>A podcast to </a:t>
            </a:r>
            <a:r>
              <a:rPr lang="en-US" dirty="0"/>
              <a:t>revisit expert-led discussion</a:t>
            </a:r>
          </a:p>
          <a:p>
            <a:r>
              <a:rPr lang="en-US" dirty="0"/>
              <a:t>Downloadable slidesets of all the key data</a:t>
            </a:r>
          </a:p>
          <a:p>
            <a:r>
              <a:rPr lang="en-US" dirty="0"/>
              <a:t>ClinicalThought commentaries featuring expert faculty perspectives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603908"/>
            <a:ext cx="11740260" cy="521168"/>
          </a:xfrm>
        </p:spPr>
        <p:txBody>
          <a:bodyPr/>
          <a:lstStyle/>
          <a:p>
            <a:r>
              <a:rPr lang="en-US" altLang="en-US" dirty="0"/>
              <a:t>Go Online for More Coverage of PBC!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310113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10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11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E8ECC2E17DDF408876C2EDC912C010" ma:contentTypeVersion="11" ma:contentTypeDescription="Create a new document." ma:contentTypeScope="" ma:versionID="c1e54c2b2e55d7fd499d53366426138d">
  <xsd:schema xmlns:xsd="http://www.w3.org/2001/XMLSchema" xmlns:xs="http://www.w3.org/2001/XMLSchema" xmlns:p="http://schemas.microsoft.com/office/2006/metadata/properties" xmlns:ns2="27a54b80-653b-4753-a884-bead0d19e46a" xmlns:ns3="22fd6914-46d4-4c7e-bbad-46e82841b69d" targetNamespace="http://schemas.microsoft.com/office/2006/metadata/properties" ma:root="true" ma:fieldsID="abf3555993863f49fce101c3c79b6b31" ns2:_="" ns3:_="">
    <xsd:import namespace="27a54b80-653b-4753-a884-bead0d19e46a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a54b80-653b-4753-a884-bead0d19e4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displayName="Image Tags_0" ma:hidden="true" ma:internalName="lcf76f155ced4ddcb4097134ff3c332f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a54b80-653b-4753-a884-bead0d19e46a" xsi:nil="true"/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DCFB527C-9495-4F2C-94C3-43740C31CD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a54b80-653b-4753-a884-bead0d19e46a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2BF528-79E7-49C7-8398-55B164A86230}">
  <ds:schemaRefs>
    <ds:schemaRef ds:uri="27a54b80-653b-4753-a884-bead0d19e46a"/>
    <ds:schemaRef ds:uri="http://schemas.microsoft.com/office/infopath/2007/PartnerControls"/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22fd6914-46d4-4c7e-bbad-46e82841b69d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5619</TotalTime>
  <Words>2106</Words>
  <Application>Microsoft Office PowerPoint</Application>
  <PresentationFormat>Widescreen</PresentationFormat>
  <Paragraphs>408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7" baseType="lpstr">
      <vt:lpstr>Aptos</vt:lpstr>
      <vt:lpstr>Arial</vt:lpstr>
      <vt:lpstr>Calibri</vt:lpstr>
      <vt:lpstr>Google Sans</vt:lpstr>
      <vt:lpstr>Newsreader ExtraBold</vt:lpstr>
      <vt:lpstr>Open Sans</vt:lpstr>
      <vt:lpstr>Poppins</vt:lpstr>
      <vt:lpstr>Poppins Light</vt:lpstr>
      <vt:lpstr>Poppins Medium</vt:lpstr>
      <vt:lpstr>Roboto</vt:lpstr>
      <vt:lpstr>Times</vt:lpstr>
      <vt:lpstr>Times New Roman</vt:lpstr>
      <vt:lpstr>Wingdings</vt:lpstr>
      <vt:lpstr>5_Office</vt:lpstr>
      <vt:lpstr>7_Office</vt:lpstr>
      <vt:lpstr>10_Office</vt:lpstr>
      <vt:lpstr>11_Office</vt:lpstr>
      <vt:lpstr>Assessing PBC Response to First-line UDCA Therapy</vt:lpstr>
      <vt:lpstr>About These Slides</vt:lpstr>
      <vt:lpstr>Faculty</vt:lpstr>
      <vt:lpstr>Disclosures</vt:lpstr>
      <vt:lpstr>Learning Objective</vt:lpstr>
      <vt:lpstr>Transplant-Free Survival Among UDCA Nonresponders</vt:lpstr>
      <vt:lpstr>Importance of UDCA Response to Risk of Hepatic Events</vt:lpstr>
      <vt:lpstr>PowerPoint Presentation</vt:lpstr>
      <vt:lpstr>Identifying Nonresponders to First-line Treatment: Assessing Response at 6 Mo</vt:lpstr>
      <vt:lpstr>Risk-Based Assessment: What I Do</vt:lpstr>
      <vt:lpstr>Response Criteria for PBC</vt:lpstr>
      <vt:lpstr>Treatment Goals in PBC: What Response Should We Aim for?</vt:lpstr>
      <vt:lpstr>Assessing Response: ALP and Bilirubin </vt:lpstr>
      <vt:lpstr>Assessing Response: ALP and Bilirubin Combined</vt:lpstr>
      <vt:lpstr>How Low Is Low Enough? ALP Adequate Response vs Normalization</vt:lpstr>
      <vt:lpstr>Going Beyond Adequate Biochemical Response</vt:lpstr>
      <vt:lpstr>Using Fibrosis Assessment Tools</vt:lpstr>
      <vt:lpstr>Assessing Response: Fibrosis Imaging</vt:lpstr>
      <vt:lpstr>Take-home Points</vt:lpstr>
      <vt:lpstr>Go Online for More Coverage of PBC!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PBC Response to First-line UDCA Therapy</dc:title>
  <dc:creator>Davidson, El (NYC-FUB)</dc:creator>
  <cp:lastModifiedBy>Valerie Wenzel</cp:lastModifiedBy>
  <cp:revision>28</cp:revision>
  <dcterms:created xsi:type="dcterms:W3CDTF">2025-10-10T13:11:02Z</dcterms:created>
  <dcterms:modified xsi:type="dcterms:W3CDTF">2026-03-17T17:37:55Z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0x010100C8E8ECC2E17DDF408876C2EDC912C010</vt:lpwstr>
  </property>
  <property fmtid="{D5CDD505-2E9C-101B-9397-08002B2CF9AE}" pid="3" name="MediaServiceImageTags">
    <vt:lpwstr/>
  </property>
</Properties>
</file>