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6"/>
  </p:notesMasterIdLst>
  <p:handoutMasterIdLst>
    <p:handoutMasterId r:id="rId17"/>
  </p:handoutMasterIdLst>
  <p:sldIdLst>
    <p:sldId id="321" r:id="rId6"/>
    <p:sldId id="558" r:id="rId7"/>
    <p:sldId id="560" r:id="rId8"/>
    <p:sldId id="561" r:id="rId9"/>
    <p:sldId id="548" r:id="rId10"/>
    <p:sldId id="549" r:id="rId11"/>
    <p:sldId id="552" r:id="rId12"/>
    <p:sldId id="563" r:id="rId13"/>
    <p:sldId id="564"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3" clrIdx="17">
    <p:extLst>
      <p:ext uri="{19B8F6BF-5375-455C-9EA6-DF929625EA0E}">
        <p15:presenceInfo xmlns:p15="http://schemas.microsoft.com/office/powerpoint/2012/main" userId="S::aboecler@clinicaloptions.com::28e82037-1239-4052-943b-ae184e0bc2af" providerId="AD"/>
      </p:ext>
    </p:extLst>
  </p:cmAuthor>
  <p:cmAuthor id="19" name="Mindy Tanzola" initials="MT" lastIdx="1" clrIdx="18">
    <p:extLst>
      <p:ext uri="{19B8F6BF-5375-455C-9EA6-DF929625EA0E}">
        <p15:presenceInfo xmlns:p15="http://schemas.microsoft.com/office/powerpoint/2012/main" userId="S::mindy@scienceink.com::e94da788-77e6-4b26-ae6d-484e8c0095ed" providerId="AD"/>
      </p:ext>
    </p:extLst>
  </p:cmAuthor>
  <p:cmAuthor id="20" name="Mandi Murph" initials="MM" lastIdx="17" clrIdx="19">
    <p:extLst>
      <p:ext uri="{19B8F6BF-5375-455C-9EA6-DF929625EA0E}">
        <p15:presenceInfo xmlns:p15="http://schemas.microsoft.com/office/powerpoint/2012/main" userId="S::MMurph@cealliance.com::17b68f88-caf0-4bf5-9fa1-7c1066b02ecf" providerId="AD"/>
      </p:ext>
    </p:extLst>
  </p:cmAuthor>
  <p:cmAuthor id="21" name="Ryan Topping" initials="RT" lastIdx="3" clrIdx="20">
    <p:extLst>
      <p:ext uri="{19B8F6BF-5375-455C-9EA6-DF929625EA0E}">
        <p15:presenceInfo xmlns:p15="http://schemas.microsoft.com/office/powerpoint/2012/main" userId="S::rtopping@clinicaloptions.com::94707e26-9fc4-45d8-b0ca-0ad126bd8d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07" autoAdjust="0"/>
    <p:restoredTop sz="80900" autoAdjust="0"/>
  </p:normalViewPr>
  <p:slideViewPr>
    <p:cSldViewPr snapToGrid="0">
      <p:cViewPr varScale="1">
        <p:scale>
          <a:sx n="60" d="100"/>
          <a:sy n="60" d="100"/>
        </p:scale>
        <p:origin x="808" y="40"/>
      </p:cViewPr>
      <p:guideLst/>
    </p:cSldViewPr>
  </p:slideViewPr>
  <p:notesTextViewPr>
    <p:cViewPr>
      <p:scale>
        <a:sx n="110" d="100"/>
        <a:sy n="110"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1250629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38659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5A990-FCFE-E5F1-CEA4-38B328251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70244-9546-41DD-9FF3-71FEF30B3B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56CE64-5BCA-DC63-5832-844D03A966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E5B4AA-371A-BF72-9235-66CC57A8AF9D}"/>
              </a:ext>
            </a:extLst>
          </p:cNvPr>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2884636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410D0-C59E-D059-6257-9C20CB9850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F16C4A-22E1-D59D-C1FF-F2D018F242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BC4806-D119-D8D0-E684-7E9955F10E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DDA9F7-3852-67F5-F4F3-730DE935799E}"/>
              </a:ext>
            </a:extLst>
          </p:cNvPr>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1934558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 Trial of the KRAS G12D Inhibitor HRS-4642 in Previously Treated Advanced </a:t>
            </a:r>
            <a:r>
              <a:rPr lang="en-US" altLang="en-US" sz="4000" i="1" dirty="0"/>
              <a:t>KRAS </a:t>
            </a:r>
            <a:r>
              <a:rPr lang="en-US" altLang="en-US" sz="4000" dirty="0"/>
              <a:t>G12D–Mutant NSCLC and PDAC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a:t>
            </a:r>
            <a:r>
              <a:rPr lang="en-US" sz="1200" b="0">
                <a:solidFill>
                  <a:schemeClr val="bg1"/>
                </a:solidFill>
                <a:latin typeface="Calibri" panose="020F0502020204030204" pitchFamily="34" charset="0"/>
              </a:rPr>
              <a:t>.; </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Gilead </a:t>
            </a:r>
            <a:r>
              <a:rPr lang="en-US" sz="1200" b="0" dirty="0">
                <a:solidFill>
                  <a:schemeClr val="bg1"/>
                </a:solidFill>
                <a:latin typeface="Calibri" panose="020F0502020204030204" pitchFamily="34" charset="0"/>
              </a:rPr>
              <a:t>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HRS-4642 Phase I Study: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Bef>
                <a:spcPts val="600"/>
              </a:spcBef>
            </a:pPr>
            <a:r>
              <a:rPr lang="en-US" altLang="en-US" i="1" dirty="0"/>
              <a:t>KRAS </a:t>
            </a:r>
            <a:r>
              <a:rPr lang="en-US" altLang="en-US" dirty="0"/>
              <a:t>G12D</a:t>
            </a:r>
            <a:r>
              <a:rPr lang="en-US" altLang="en-US" i="1" dirty="0"/>
              <a:t> </a:t>
            </a:r>
            <a:r>
              <a:rPr lang="en-US" altLang="en-US" dirty="0"/>
              <a:t>mutations occur in more than 30% of pancreatic cancers and approximately 4% of NSCLCs</a:t>
            </a:r>
            <a:r>
              <a:rPr lang="en-US" altLang="en-US" baseline="30000" dirty="0"/>
              <a:t>1</a:t>
            </a:r>
            <a:endParaRPr lang="en-US" altLang="en-US" baseline="30000" dirty="0">
              <a:highlight>
                <a:srgbClr val="808080"/>
              </a:highlight>
            </a:endParaRPr>
          </a:p>
          <a:p>
            <a:pPr>
              <a:spcBef>
                <a:spcPts val="600"/>
              </a:spcBef>
            </a:pPr>
            <a:r>
              <a:rPr lang="en-US" altLang="en-US" dirty="0"/>
              <a:t>No targeted therapies currently approved for </a:t>
            </a:r>
            <a:r>
              <a:rPr lang="en-US" altLang="en-US" i="1" dirty="0"/>
              <a:t>KRAS </a:t>
            </a:r>
            <a:r>
              <a:rPr lang="en-US" altLang="en-US" dirty="0"/>
              <a:t>G12D–mutated cancers</a:t>
            </a:r>
          </a:p>
          <a:p>
            <a:pPr>
              <a:spcBef>
                <a:spcPts val="600"/>
              </a:spcBef>
            </a:pPr>
            <a:r>
              <a:rPr lang="en-US" altLang="en-US" dirty="0"/>
              <a:t>HRS-4642 is a selective, long-acting, noncovalent KRAS G12D inhibitor</a:t>
            </a:r>
            <a:r>
              <a:rPr lang="en-US" altLang="en-US" baseline="30000" dirty="0"/>
              <a:t>2</a:t>
            </a:r>
            <a:endParaRPr lang="en-US" altLang="en-US" sz="2400" dirty="0"/>
          </a:p>
          <a:p>
            <a:pPr>
              <a:spcBef>
                <a:spcPts val="600"/>
              </a:spcBef>
            </a:pPr>
            <a:r>
              <a:rPr lang="en-US" altLang="en-US" dirty="0"/>
              <a:t>Phase I study evaluated a new liposomal formulation of HRS-4642 in patients with previously treated advanced solid tumors with </a:t>
            </a:r>
            <a:r>
              <a:rPr lang="en-US" altLang="en-US" i="1" dirty="0"/>
              <a:t>KRAS </a:t>
            </a:r>
            <a:r>
              <a:rPr lang="en-US" altLang="en-US" dirty="0"/>
              <a:t>G12D</a:t>
            </a:r>
            <a:r>
              <a:rPr lang="en-US" altLang="en-US" i="1" dirty="0"/>
              <a:t> </a:t>
            </a:r>
            <a:r>
              <a:rPr lang="en-US" altLang="en-US" dirty="0"/>
              <a:t>mutations</a:t>
            </a:r>
          </a:p>
          <a:p>
            <a:pPr lvl="1">
              <a:spcBef>
                <a:spcPts val="600"/>
              </a:spcBef>
            </a:pPr>
            <a:r>
              <a:rPr lang="en-US" altLang="en-US" dirty="0"/>
              <a:t>Current analysis is the first-in-human report with safety and efficacy findings in the subset of patients with NSCLC and PDAC</a:t>
            </a:r>
            <a:r>
              <a:rPr lang="en-US" altLang="en-US" baseline="30000" dirty="0"/>
              <a:t>3</a:t>
            </a:r>
          </a:p>
        </p:txBody>
      </p:sp>
      <p:sp>
        <p:nvSpPr>
          <p:cNvPr id="2" name="Text Box 11">
            <a:extLst>
              <a:ext uri="{FF2B5EF4-FFF2-40B4-BE49-F238E27FC236}">
                <a16:creationId xmlns:a16="http://schemas.microsoft.com/office/drawing/2014/main" id="{91A9AE77-81B7-F54C-4EF8-A7495A0E462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R="0" lvl="0" algn="l" defTabSz="914400" rtl="0" eaLnBrk="1" fontAlgn="base" latinLnBrk="0" hangingPunct="1">
              <a:lnSpc>
                <a:spcPct val="100000"/>
              </a:lnSpc>
              <a:spcBef>
                <a:spcPct val="0"/>
              </a:spcBef>
              <a:spcAft>
                <a:spcPct val="0"/>
              </a:spcAft>
              <a:buClrTx/>
              <a:buSz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Hofmann. Cancer Discov. 2022;12:924. 2. Zhou. Cancer Cell. 2024;42:1286. 3. Xiong. </a:t>
            </a:r>
            <a:r>
              <a:rPr lang="en-US" altLang="en-US" sz="1200" b="0" dirty="0">
                <a:solidFill>
                  <a:srgbClr val="455560"/>
                </a:solidFill>
                <a:latin typeface="Calibri" panose="020F0502020204030204" pitchFamily="34" charset="0"/>
              </a:rPr>
              <a:t>ESMO 2025. Abstr 915O.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HRS-4642 Phase I Study: </a:t>
            </a:r>
            <a:r>
              <a:rPr lang="en-US" altLang="en-US" dirty="0"/>
              <a:t>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Xiong. ESMO 2025. Abstr 915O.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1" name="Rectangle 3">
            <a:extLst>
              <a:ext uri="{FF2B5EF4-FFF2-40B4-BE49-F238E27FC236}">
                <a16:creationId xmlns:a16="http://schemas.microsoft.com/office/drawing/2014/main" id="{57CC6801-E503-1524-9254-B7F74E1180DB}"/>
              </a:ext>
            </a:extLst>
          </p:cNvPr>
          <p:cNvSpPr txBox="1">
            <a:spLocks noChangeArrowheads="1"/>
          </p:cNvSpPr>
          <p:nvPr/>
        </p:nvSpPr>
        <p:spPr>
          <a:xfrm>
            <a:off x="609759" y="1497465"/>
            <a:ext cx="10925005" cy="44656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400" b="0" kern="0" dirty="0">
                <a:solidFill>
                  <a:srgbClr val="000000"/>
                </a:solidFill>
              </a:rPr>
              <a:t>Multicenter, open-label phase I trial</a:t>
            </a: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2" name="Text Box 45">
            <a:extLst>
              <a:ext uri="{FF2B5EF4-FFF2-40B4-BE49-F238E27FC236}">
                <a16:creationId xmlns:a16="http://schemas.microsoft.com/office/drawing/2014/main" id="{EB135F49-BA93-9ED4-C3FE-1B28DD75678B}"/>
              </a:ext>
            </a:extLst>
          </p:cNvPr>
          <p:cNvSpPr txBox="1">
            <a:spLocks noChangeArrowheads="1"/>
          </p:cNvSpPr>
          <p:nvPr/>
        </p:nvSpPr>
        <p:spPr bwMode="auto">
          <a:xfrm>
            <a:off x="609759" y="2494241"/>
            <a:ext cx="302834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b="0" dirty="0">
                <a:solidFill>
                  <a:srgbClr val="000000"/>
                </a:solidFill>
                <a:latin typeface="Calibri" panose="020F0502020204030204" pitchFamily="34" charset="0"/>
              </a:rPr>
              <a:t>Advanced solid tumors (NSCLC, n = 38; PDAC, n = 24) with </a:t>
            </a:r>
            <a:r>
              <a:rPr lang="en-GB" altLang="en-US" sz="1800" b="0" i="1" dirty="0">
                <a:solidFill>
                  <a:srgbClr val="000000"/>
                </a:solidFill>
                <a:latin typeface="Calibri" panose="020F0502020204030204" pitchFamily="34" charset="0"/>
              </a:rPr>
              <a:t>KRAS </a:t>
            </a:r>
            <a:r>
              <a:rPr lang="en-GB" altLang="en-US" sz="1800" b="0" dirty="0">
                <a:solidFill>
                  <a:srgbClr val="000000"/>
                </a:solidFill>
                <a:latin typeface="Calibri" panose="020F0502020204030204" pitchFamily="34" charset="0"/>
              </a:rPr>
              <a:t>G12D</a:t>
            </a:r>
            <a:r>
              <a:rPr lang="en-GB" altLang="en-US" sz="1800" b="0" i="1" dirty="0">
                <a:solidFill>
                  <a:srgbClr val="000000"/>
                </a:solidFill>
                <a:latin typeface="Calibri" panose="020F0502020204030204" pitchFamily="34" charset="0"/>
              </a:rPr>
              <a:t> </a:t>
            </a:r>
            <a:r>
              <a:rPr lang="en-GB" altLang="en-US" sz="1800" b="0" dirty="0">
                <a:solidFill>
                  <a:srgbClr val="000000"/>
                </a:solidFill>
                <a:latin typeface="Calibri" panose="020F0502020204030204" pitchFamily="34" charset="0"/>
              </a:rPr>
              <a:t>mutation without available standard therapy;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b="0" dirty="0">
                <a:solidFill>
                  <a:srgbClr val="000000"/>
                </a:solidFill>
                <a:latin typeface="Calibri" panose="020F0502020204030204" pitchFamily="34" charset="0"/>
              </a:rPr>
              <a:t>(N = 84)</a:t>
            </a:r>
          </a:p>
        </p:txBody>
      </p:sp>
      <p:sp>
        <p:nvSpPr>
          <p:cNvPr id="26" name="Text Box 45">
            <a:extLst>
              <a:ext uri="{FF2B5EF4-FFF2-40B4-BE49-F238E27FC236}">
                <a16:creationId xmlns:a16="http://schemas.microsoft.com/office/drawing/2014/main" id="{A570D3B8-8D0E-8DE4-A90F-8E16FFB3D4BB}"/>
              </a:ext>
            </a:extLst>
          </p:cNvPr>
          <p:cNvSpPr txBox="1">
            <a:spLocks noChangeArrowheads="1"/>
          </p:cNvSpPr>
          <p:nvPr/>
        </p:nvSpPr>
        <p:spPr bwMode="auto">
          <a:xfrm>
            <a:off x="615059" y="5101049"/>
            <a:ext cx="71487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285750" marR="0" lvl="0" indent="-285750" defTabSz="914400" rtl="0" eaLnBrk="0" fontAlgn="base" latinLnBrk="0" hangingPunct="0">
              <a:lnSpc>
                <a:spcPct val="100000"/>
              </a:lnSpc>
              <a:spcBef>
                <a:spcPct val="0"/>
              </a:spcBef>
              <a:spcAft>
                <a:spcPct val="0"/>
              </a:spcAft>
              <a:buClrTx/>
              <a:buSzTx/>
              <a:tabLst/>
              <a:defRPr/>
            </a:pPr>
            <a:r>
              <a:rPr kumimoji="0" lang="en-GB" altLang="en-US" sz="24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Primary endpoint:</a:t>
            </a:r>
            <a:r>
              <a:rPr kumimoji="0" lang="en-GB" altLang="en-US" sz="24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 safety, MTD, RP2D</a:t>
            </a:r>
          </a:p>
          <a:p>
            <a:pPr marL="285750" marR="0" lvl="0" indent="-285750" defTabSz="914400" rtl="0" eaLnBrk="0" fontAlgn="base" latinLnBrk="0" hangingPunct="0">
              <a:lnSpc>
                <a:spcPct val="100000"/>
              </a:lnSpc>
              <a:spcBef>
                <a:spcPct val="0"/>
              </a:spcBef>
              <a:spcAft>
                <a:spcPct val="0"/>
              </a:spcAft>
              <a:buClrTx/>
              <a:buSzTx/>
              <a:tabLst/>
              <a:defRPr/>
            </a:pPr>
            <a:r>
              <a:rPr lang="en-GB" altLang="en-US" sz="2400" dirty="0">
                <a:solidFill>
                  <a:srgbClr val="000000"/>
                </a:solidFill>
                <a:latin typeface="Calibri" panose="020F0502020204030204" pitchFamily="34" charset="0"/>
                <a:cs typeface="Arial" panose="020B0604020202020204" pitchFamily="34" charset="0"/>
              </a:rPr>
              <a:t>Secondary endpoints:</a:t>
            </a:r>
            <a:r>
              <a:rPr lang="en-GB" altLang="en-US" sz="2400" b="0" dirty="0">
                <a:solidFill>
                  <a:srgbClr val="000000"/>
                </a:solidFill>
                <a:latin typeface="Calibri" panose="020F0502020204030204" pitchFamily="34" charset="0"/>
                <a:cs typeface="Arial" panose="020B0604020202020204" pitchFamily="34" charset="0"/>
              </a:rPr>
              <a:t> </a:t>
            </a:r>
            <a:r>
              <a:rPr lang="en-GB" altLang="en-US" sz="2400" b="0" dirty="0">
                <a:solidFill>
                  <a:srgbClr val="000000"/>
                </a:solidFill>
                <a:latin typeface="Calibri" panose="020F0502020204030204" pitchFamily="34" charset="0"/>
              </a:rPr>
              <a:t>p</a:t>
            </a:r>
            <a:r>
              <a:rPr lang="en-GB" altLang="en-US" sz="2400" b="0" dirty="0">
                <a:solidFill>
                  <a:srgbClr val="000000"/>
                </a:solidFill>
                <a:latin typeface="Calibri" panose="020F0502020204030204" pitchFamily="34" charset="0"/>
                <a:cs typeface="Arial" panose="020B0604020202020204" pitchFamily="34" charset="0"/>
              </a:rPr>
              <a:t>reliminary efficacy, PK</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3" name="Text Box 45">
            <a:extLst>
              <a:ext uri="{FF2B5EF4-FFF2-40B4-BE49-F238E27FC236}">
                <a16:creationId xmlns:a16="http://schemas.microsoft.com/office/drawing/2014/main" id="{4FF16E73-B6B8-5A3D-95A9-1149FF560AE5}"/>
              </a:ext>
            </a:extLst>
          </p:cNvPr>
          <p:cNvSpPr txBox="1">
            <a:spLocks noChangeArrowheads="1"/>
          </p:cNvSpPr>
          <p:nvPr/>
        </p:nvSpPr>
        <p:spPr bwMode="auto">
          <a:xfrm>
            <a:off x="4790306" y="2253546"/>
            <a:ext cx="16282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lang="en-GB" altLang="en-US" sz="1600" dirty="0">
                <a:solidFill>
                  <a:srgbClr val="000000"/>
                </a:solidFill>
                <a:latin typeface="Calibri" panose="020F0502020204030204" pitchFamily="34" charset="0"/>
              </a:rPr>
              <a:t>Dose Escalation*</a:t>
            </a:r>
            <a:endPar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4" name="Rectangle 49">
            <a:extLst>
              <a:ext uri="{FF2B5EF4-FFF2-40B4-BE49-F238E27FC236}">
                <a16:creationId xmlns:a16="http://schemas.microsoft.com/office/drawing/2014/main" id="{2EBAB2AE-8374-F230-DD0E-431E0DD45557}"/>
              </a:ext>
            </a:extLst>
          </p:cNvPr>
          <p:cNvSpPr>
            <a:spLocks noChangeArrowheads="1"/>
          </p:cNvSpPr>
          <p:nvPr/>
        </p:nvSpPr>
        <p:spPr bwMode="auto">
          <a:xfrm>
            <a:off x="7207437" y="2906861"/>
            <a:ext cx="3422188" cy="92046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HRS-4642 </a:t>
            </a:r>
          </a:p>
          <a:p>
            <a:pPr algn="ctr" eaLnBrk="0" fontAlgn="base" hangingPunct="0">
              <a:lnSpc>
                <a:spcPct val="100000"/>
              </a:lnSpc>
              <a:spcBef>
                <a:spcPct val="0"/>
              </a:spcBef>
              <a:spcAft>
                <a:spcPct val="0"/>
              </a:spcAft>
              <a:buClrTx/>
              <a:buNone/>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varying dosing and frequency</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5" name="Text Box 45">
            <a:extLst>
              <a:ext uri="{FF2B5EF4-FFF2-40B4-BE49-F238E27FC236}">
                <a16:creationId xmlns:a16="http://schemas.microsoft.com/office/drawing/2014/main" id="{0765DE7E-01F9-25F1-D70A-53F42ACB6E29}"/>
              </a:ext>
            </a:extLst>
          </p:cNvPr>
          <p:cNvSpPr txBox="1">
            <a:spLocks noChangeArrowheads="1"/>
          </p:cNvSpPr>
          <p:nvPr/>
        </p:nvSpPr>
        <p:spPr bwMode="auto">
          <a:xfrm>
            <a:off x="6751356" y="2253546"/>
            <a:ext cx="42755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GB" altLang="en-US" sz="1600" dirty="0">
                <a:solidFill>
                  <a:srgbClr val="000000"/>
                </a:solidFill>
                <a:latin typeface="Calibri" panose="020F0502020204030204" pitchFamily="34" charset="0"/>
              </a:rPr>
              <a:t>Dose Expansion and Frequency Exploration</a:t>
            </a:r>
            <a:r>
              <a:rPr lang="en-GB" altLang="en-US" sz="1600" baseline="30000" dirty="0">
                <a:solidFill>
                  <a:srgbClr val="000000"/>
                </a:solidFill>
                <a:latin typeface="Calibri" panose="020F0502020204030204" pitchFamily="34" charset="0"/>
              </a:rPr>
              <a:t>†</a:t>
            </a:r>
            <a:endParaRPr kumimoji="0" lang="en-US" altLang="en-US" sz="1600" i="0" u="none" strike="noStrike" kern="1200" cap="none" spc="0" normalizeH="0" baseline="3000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7" name="Text Box 45">
            <a:extLst>
              <a:ext uri="{FF2B5EF4-FFF2-40B4-BE49-F238E27FC236}">
                <a16:creationId xmlns:a16="http://schemas.microsoft.com/office/drawing/2014/main" id="{D50A6905-21F2-7EED-CED3-B3C319D0B097}"/>
              </a:ext>
            </a:extLst>
          </p:cNvPr>
          <p:cNvSpPr txBox="1">
            <a:spLocks noChangeArrowheads="1"/>
          </p:cNvSpPr>
          <p:nvPr/>
        </p:nvSpPr>
        <p:spPr bwMode="auto">
          <a:xfrm>
            <a:off x="7132798" y="3814996"/>
            <a:ext cx="41405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ct val="0"/>
              </a:spcBef>
              <a:spcAft>
                <a:spcPct val="0"/>
              </a:spcAft>
              <a:buClrTx/>
              <a:buNone/>
              <a:defRPr/>
            </a:pPr>
            <a:r>
              <a:rPr lang="en-GB" altLang="en-US" sz="1400" baseline="30000" dirty="0">
                <a:solidFill>
                  <a:schemeClr val="bg1"/>
                </a:solidFill>
                <a:latin typeface="Calibri" panose="020F0502020204030204" pitchFamily="34" charset="0"/>
              </a:rPr>
              <a:t>†</a:t>
            </a:r>
            <a:r>
              <a:rPr lang="en-US" altLang="en-US" sz="1400" b="0" dirty="0">
                <a:solidFill>
                  <a:schemeClr val="bg1"/>
                </a:solidFill>
                <a:latin typeface="+mn-lt"/>
                <a:cs typeface="Times New Roman" panose="02020603050405020304" pitchFamily="18" charset="0"/>
              </a:rPr>
              <a:t>Expanded to 3-6 dosing regimens and 10-12 patients per cohort. </a:t>
            </a:r>
            <a:r>
              <a:rPr lang="en-US" altLang="en-US" sz="1400" b="0" baseline="30000" dirty="0">
                <a:solidFill>
                  <a:schemeClr val="bg1"/>
                </a:solidFill>
                <a:latin typeface="Calibri" panose="020F0502020204030204" pitchFamily="34" charset="0"/>
              </a:rPr>
              <a:t>‡</a:t>
            </a:r>
            <a:r>
              <a:rPr kumimoji="0" lang="en-GB" altLang="en-US" sz="1400" b="0" i="0" u="none" strike="noStrike" kern="1200" cap="none" spc="0" normalizeH="0" baseline="0" noProof="0" dirty="0">
                <a:ln>
                  <a:noFill/>
                </a:ln>
                <a:solidFill>
                  <a:schemeClr val="bg1"/>
                </a:solidFill>
                <a:effectLst/>
                <a:uLnTx/>
                <a:uFillTx/>
                <a:latin typeface="+mn-lt"/>
              </a:rPr>
              <a:t>300 mg QW, 400 mg QW, 1200 mg Q2W, 1200 mg Q3W, and 800 mg Q2W.</a:t>
            </a:r>
            <a:endParaRPr kumimoji="0" lang="en-US" altLang="en-US" sz="1400" b="0" i="0" u="none" strike="noStrike" kern="1200" cap="none" spc="0" normalizeH="0" baseline="0" noProof="0" dirty="0">
              <a:ln>
                <a:noFill/>
              </a:ln>
              <a:solidFill>
                <a:schemeClr val="bg1"/>
              </a:solidFill>
              <a:effectLst/>
              <a:uLnTx/>
              <a:uFillTx/>
              <a:latin typeface="+mn-lt"/>
            </a:endParaRPr>
          </a:p>
        </p:txBody>
      </p:sp>
      <p:sp>
        <p:nvSpPr>
          <p:cNvPr id="8" name="Text Box 45">
            <a:extLst>
              <a:ext uri="{FF2B5EF4-FFF2-40B4-BE49-F238E27FC236}">
                <a16:creationId xmlns:a16="http://schemas.microsoft.com/office/drawing/2014/main" id="{543E084B-97D3-577F-9E39-07A082AF2EBE}"/>
              </a:ext>
            </a:extLst>
          </p:cNvPr>
          <p:cNvSpPr txBox="1">
            <a:spLocks noChangeArrowheads="1"/>
          </p:cNvSpPr>
          <p:nvPr/>
        </p:nvSpPr>
        <p:spPr bwMode="auto">
          <a:xfrm>
            <a:off x="3507156" y="4165985"/>
            <a:ext cx="34104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*No DLT reported; MTD not reached.</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9" name="Rectangle 24">
            <a:extLst>
              <a:ext uri="{FF2B5EF4-FFF2-40B4-BE49-F238E27FC236}">
                <a16:creationId xmlns:a16="http://schemas.microsoft.com/office/drawing/2014/main" id="{B19A82F8-4217-4956-27F7-EE8B73F71C81}"/>
              </a:ext>
            </a:extLst>
          </p:cNvPr>
          <p:cNvSpPr>
            <a:spLocks noChangeArrowheads="1"/>
          </p:cNvSpPr>
          <p:nvPr/>
        </p:nvSpPr>
        <p:spPr bwMode="auto">
          <a:xfrm>
            <a:off x="4042612" y="3827328"/>
            <a:ext cx="1554480" cy="274320"/>
          </a:xfrm>
          <a:prstGeom prst="rect">
            <a:avLst/>
          </a:prstGeom>
          <a:solidFill>
            <a:schemeClr val="accent2">
              <a:lumMod val="75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200 mg QW, IV</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cxnSp>
        <p:nvCxnSpPr>
          <p:cNvPr id="10" name="Connector: Elbow 9">
            <a:extLst>
              <a:ext uri="{FF2B5EF4-FFF2-40B4-BE49-F238E27FC236}">
                <a16:creationId xmlns:a16="http://schemas.microsoft.com/office/drawing/2014/main" id="{C036A370-E12B-A673-00F5-152D4A674D9F}"/>
              </a:ext>
            </a:extLst>
          </p:cNvPr>
          <p:cNvCxnSpPr/>
          <p:nvPr/>
        </p:nvCxnSpPr>
        <p:spPr bwMode="auto">
          <a:xfrm flipV="1">
            <a:off x="5626492" y="3803064"/>
            <a:ext cx="91440" cy="182880"/>
          </a:xfrm>
          <a:prstGeom prst="bentConnector2">
            <a:avLst/>
          </a:prstGeom>
          <a:noFill/>
          <a:ln w="28575" cap="flat" cmpd="sng" algn="ctr">
            <a:solidFill>
              <a:schemeClr val="bg1"/>
            </a:solidFill>
            <a:prstDash val="solid"/>
            <a:round/>
            <a:headEnd type="none" w="med" len="med"/>
            <a:tailEnd type="triangle"/>
          </a:ln>
          <a:effectLst/>
        </p:spPr>
      </p:cxnSp>
      <p:cxnSp>
        <p:nvCxnSpPr>
          <p:cNvPr id="11" name="Connector: Elbow 10">
            <a:extLst>
              <a:ext uri="{FF2B5EF4-FFF2-40B4-BE49-F238E27FC236}">
                <a16:creationId xmlns:a16="http://schemas.microsoft.com/office/drawing/2014/main" id="{27D2BCFA-D393-3586-86BB-0A1E243378B1}"/>
              </a:ext>
            </a:extLst>
          </p:cNvPr>
          <p:cNvCxnSpPr/>
          <p:nvPr/>
        </p:nvCxnSpPr>
        <p:spPr bwMode="auto">
          <a:xfrm flipV="1">
            <a:off x="5958056" y="3421690"/>
            <a:ext cx="91440" cy="182880"/>
          </a:xfrm>
          <a:prstGeom prst="bentConnector2">
            <a:avLst/>
          </a:prstGeom>
          <a:noFill/>
          <a:ln w="28575" cap="flat" cmpd="sng" algn="ctr">
            <a:solidFill>
              <a:schemeClr val="bg1"/>
            </a:solidFill>
            <a:prstDash val="solid"/>
            <a:round/>
            <a:headEnd type="none" w="med" len="med"/>
            <a:tailEnd type="triangle"/>
          </a:ln>
          <a:effectLst/>
        </p:spPr>
      </p:cxnSp>
      <p:sp>
        <p:nvSpPr>
          <p:cNvPr id="12" name="Rectangle 24">
            <a:extLst>
              <a:ext uri="{FF2B5EF4-FFF2-40B4-BE49-F238E27FC236}">
                <a16:creationId xmlns:a16="http://schemas.microsoft.com/office/drawing/2014/main" id="{AF22CF78-98A8-FA89-1837-896D4531A885}"/>
              </a:ext>
            </a:extLst>
          </p:cNvPr>
          <p:cNvSpPr>
            <a:spLocks noChangeArrowheads="1"/>
          </p:cNvSpPr>
          <p:nvPr/>
        </p:nvSpPr>
        <p:spPr bwMode="auto">
          <a:xfrm>
            <a:off x="4358300" y="3480819"/>
            <a:ext cx="1554480" cy="276999"/>
          </a:xfrm>
          <a:prstGeom prst="rect">
            <a:avLst/>
          </a:prstGeom>
          <a:solidFill>
            <a:schemeClr val="accent2">
              <a:lumMod val="75000"/>
            </a:schemeClr>
          </a:solidFill>
          <a:ln w="9525">
            <a:noFill/>
            <a:miter lim="800000"/>
            <a:headEnd/>
            <a:tailEnd/>
          </a:ln>
        </p:spPr>
        <p:txBody>
          <a:bodyPr wrap="none" anchor="ctr" anchorCtr="1"/>
          <a:lstStyle/>
          <a:p>
            <a:pPr lvl="0" algn="ctr">
              <a:defRPr/>
            </a:pPr>
            <a:r>
              <a:rPr lang="en-US" sz="1400" dirty="0">
                <a:solidFill>
                  <a:srgbClr val="FFFFFF"/>
                </a:solidFill>
                <a:latin typeface="Calibri" panose="020F0502020204030204" pitchFamily="34" charset="0"/>
                <a:cs typeface="Arial" charset="0"/>
              </a:rPr>
              <a:t>300 mg QW, IV</a:t>
            </a:r>
            <a:endParaRPr lang="en-US" sz="1400" b="0" dirty="0">
              <a:solidFill>
                <a:srgbClr val="FFFFFF"/>
              </a:solidFill>
              <a:latin typeface="Calibri" panose="020F0502020204030204" pitchFamily="34" charset="0"/>
              <a:cs typeface="Arial" charset="0"/>
            </a:endParaRPr>
          </a:p>
        </p:txBody>
      </p:sp>
      <p:sp>
        <p:nvSpPr>
          <p:cNvPr id="15" name="Rectangle 24">
            <a:extLst>
              <a:ext uri="{FF2B5EF4-FFF2-40B4-BE49-F238E27FC236}">
                <a16:creationId xmlns:a16="http://schemas.microsoft.com/office/drawing/2014/main" id="{9B250DDE-34F5-99C9-BA90-8F85D32511BA}"/>
              </a:ext>
            </a:extLst>
          </p:cNvPr>
          <p:cNvSpPr>
            <a:spLocks noChangeArrowheads="1"/>
          </p:cNvSpPr>
          <p:nvPr/>
        </p:nvSpPr>
        <p:spPr bwMode="auto">
          <a:xfrm>
            <a:off x="4678164" y="3159143"/>
            <a:ext cx="1554480" cy="274320"/>
          </a:xfrm>
          <a:prstGeom prst="rect">
            <a:avLst/>
          </a:prstGeom>
          <a:solidFill>
            <a:schemeClr val="accent2">
              <a:lumMod val="75000"/>
            </a:schemeClr>
          </a:solidFill>
          <a:ln w="9525">
            <a:noFill/>
            <a:miter lim="800000"/>
            <a:headEnd/>
            <a:tailEnd/>
          </a:ln>
        </p:spPr>
        <p:txBody>
          <a:bodyPr wrap="none" anchor="ctr" anchorCtr="1"/>
          <a:lstStyle/>
          <a:p>
            <a:pPr lvl="0" algn="ctr">
              <a:defRPr/>
            </a:pPr>
            <a:r>
              <a:rPr lang="en-US" sz="1400" dirty="0">
                <a:solidFill>
                  <a:srgbClr val="FFFFFF"/>
                </a:solidFill>
                <a:latin typeface="Calibri" panose="020F0502020204030204" pitchFamily="34" charset="0"/>
                <a:cs typeface="Arial" charset="0"/>
              </a:rPr>
              <a:t>400 mg QW, IV</a:t>
            </a:r>
            <a:endParaRPr lang="en-US" sz="1400" b="0" dirty="0">
              <a:solidFill>
                <a:srgbClr val="FFFFFF"/>
              </a:solidFill>
              <a:latin typeface="Calibri" panose="020F0502020204030204" pitchFamily="34" charset="0"/>
              <a:cs typeface="Arial" charset="0"/>
            </a:endParaRPr>
          </a:p>
        </p:txBody>
      </p:sp>
      <p:cxnSp>
        <p:nvCxnSpPr>
          <p:cNvPr id="16" name="Connector: Elbow 15">
            <a:extLst>
              <a:ext uri="{FF2B5EF4-FFF2-40B4-BE49-F238E27FC236}">
                <a16:creationId xmlns:a16="http://schemas.microsoft.com/office/drawing/2014/main" id="{421A191E-6D8E-5740-C192-95C21DCD8B8E}"/>
              </a:ext>
            </a:extLst>
          </p:cNvPr>
          <p:cNvCxnSpPr/>
          <p:nvPr/>
        </p:nvCxnSpPr>
        <p:spPr bwMode="auto">
          <a:xfrm flipV="1">
            <a:off x="6250802" y="3131524"/>
            <a:ext cx="91440" cy="182880"/>
          </a:xfrm>
          <a:prstGeom prst="bentConnector2">
            <a:avLst/>
          </a:prstGeom>
          <a:noFill/>
          <a:ln w="28575" cap="flat" cmpd="sng" algn="ctr">
            <a:solidFill>
              <a:schemeClr val="bg1"/>
            </a:solidFill>
            <a:prstDash val="solid"/>
            <a:round/>
            <a:headEnd type="none" w="med" len="med"/>
            <a:tailEnd type="triangle"/>
          </a:ln>
          <a:effectLst/>
        </p:spPr>
      </p:cxnSp>
      <p:sp>
        <p:nvSpPr>
          <p:cNvPr id="18" name="Rectangle 24">
            <a:extLst>
              <a:ext uri="{FF2B5EF4-FFF2-40B4-BE49-F238E27FC236}">
                <a16:creationId xmlns:a16="http://schemas.microsoft.com/office/drawing/2014/main" id="{ACF56756-1404-F6F3-7F72-55E67EA356FF}"/>
              </a:ext>
            </a:extLst>
          </p:cNvPr>
          <p:cNvSpPr>
            <a:spLocks noChangeArrowheads="1"/>
          </p:cNvSpPr>
          <p:nvPr/>
        </p:nvSpPr>
        <p:spPr bwMode="auto">
          <a:xfrm>
            <a:off x="4993852" y="2816092"/>
            <a:ext cx="1554480" cy="274320"/>
          </a:xfrm>
          <a:prstGeom prst="rect">
            <a:avLst/>
          </a:prstGeom>
          <a:solidFill>
            <a:schemeClr val="accent2">
              <a:lumMod val="75000"/>
            </a:schemeClr>
          </a:solidFill>
          <a:ln w="9525">
            <a:noFill/>
            <a:miter lim="800000"/>
            <a:headEnd/>
            <a:tailEnd/>
          </a:ln>
        </p:spPr>
        <p:txBody>
          <a:bodyPr wrap="none" anchor="ctr" anchorCtr="1"/>
          <a:lstStyle/>
          <a:p>
            <a:pPr lvl="0" algn="ctr">
              <a:defRPr/>
            </a:pPr>
            <a:r>
              <a:rPr lang="en-US" sz="1400" dirty="0">
                <a:solidFill>
                  <a:srgbClr val="FFFFFF"/>
                </a:solidFill>
                <a:latin typeface="Calibri" panose="020F0502020204030204" pitchFamily="34" charset="0"/>
                <a:cs typeface="Arial" charset="0"/>
              </a:rPr>
              <a:t>500 mg QW, IV</a:t>
            </a:r>
            <a:endParaRPr lang="en-US" sz="1400" b="0" dirty="0">
              <a:solidFill>
                <a:srgbClr val="FFFFFF"/>
              </a:solidFill>
              <a:latin typeface="Calibri" panose="020F0502020204030204" pitchFamily="34" charset="0"/>
              <a:cs typeface="Arial" charset="0"/>
            </a:endParaRPr>
          </a:p>
        </p:txBody>
      </p:sp>
      <p:sp>
        <p:nvSpPr>
          <p:cNvPr id="14" name="Text Box 45">
            <a:extLst>
              <a:ext uri="{FF2B5EF4-FFF2-40B4-BE49-F238E27FC236}">
                <a16:creationId xmlns:a16="http://schemas.microsoft.com/office/drawing/2014/main" id="{8DDDC17C-2B3A-5BB1-3D40-7585DE7D2AA6}"/>
              </a:ext>
            </a:extLst>
          </p:cNvPr>
          <p:cNvSpPr txBox="1">
            <a:spLocks noChangeArrowheads="1"/>
          </p:cNvSpPr>
          <p:nvPr/>
        </p:nvSpPr>
        <p:spPr bwMode="auto">
          <a:xfrm>
            <a:off x="414339" y="6064399"/>
            <a:ext cx="34968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ct val="0"/>
              </a:spcBef>
              <a:spcAft>
                <a:spcPct val="0"/>
              </a:spcAft>
              <a:buClrTx/>
              <a:buNone/>
              <a:defRPr/>
            </a:pPr>
            <a:r>
              <a:rPr lang="en-GB" altLang="en-US" sz="1400" b="0" dirty="0">
                <a:solidFill>
                  <a:schemeClr val="bg1"/>
                </a:solidFill>
                <a:latin typeface="Calibri" panose="020F0502020204030204" pitchFamily="34" charset="0"/>
              </a:rPr>
              <a:t>Median follow-up: 8.1 mo</a:t>
            </a:r>
            <a:endParaRPr kumimoji="0" lang="en-US" altLang="en-US" sz="1400" b="0" i="0" u="none" strike="noStrike" kern="1200" cap="none" spc="0" normalizeH="0" noProof="0" dirty="0">
              <a:ln>
                <a:noFill/>
              </a:ln>
              <a:solidFill>
                <a:schemeClr val="bg1"/>
              </a:solidFill>
              <a:effectLst/>
              <a:uLnTx/>
              <a:uFillTx/>
              <a:latin typeface="+mn-lt"/>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HRS-4642 Phase I Study: Baseline Characteristics</a:t>
            </a:r>
            <a:endParaRPr lang="en-US" altLang="en-US" dirty="0"/>
          </a:p>
        </p:txBody>
      </p:sp>
      <p:sp>
        <p:nvSpPr>
          <p:cNvPr id="5" name="Text Box 11">
            <a:extLst>
              <a:ext uri="{FF2B5EF4-FFF2-40B4-BE49-F238E27FC236}">
                <a16:creationId xmlns:a16="http://schemas.microsoft.com/office/drawing/2014/main" id="{ED4E85AF-4863-3126-8912-8A2CFE7B4A5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Xiong. ESMO 2025. Abstr 915O.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CA20C55C-E744-9B8F-70A8-C734E90C71E5}"/>
              </a:ext>
            </a:extLst>
          </p:cNvPr>
          <p:cNvGraphicFramePr>
            <a:graphicFrameLocks/>
          </p:cNvGraphicFramePr>
          <p:nvPr>
            <p:extLst>
              <p:ext uri="{D42A27DB-BD31-4B8C-83A1-F6EECF244321}">
                <p14:modId xmlns:p14="http://schemas.microsoft.com/office/powerpoint/2010/main" val="1771308757"/>
              </p:ext>
            </p:extLst>
          </p:nvPr>
        </p:nvGraphicFramePr>
        <p:xfrm>
          <a:off x="723899" y="1600455"/>
          <a:ext cx="10753218" cy="3992880"/>
        </p:xfrm>
        <a:graphic>
          <a:graphicData uri="http://schemas.openxmlformats.org/drawingml/2006/table">
            <a:tbl>
              <a:tblPr/>
              <a:tblGrid>
                <a:gridCol w="3581922">
                  <a:extLst>
                    <a:ext uri="{9D8B030D-6E8A-4147-A177-3AD203B41FA5}">
                      <a16:colId xmlns:a16="http://schemas.microsoft.com/office/drawing/2014/main" val="20000"/>
                    </a:ext>
                  </a:extLst>
                </a:gridCol>
                <a:gridCol w="2390432">
                  <a:extLst>
                    <a:ext uri="{9D8B030D-6E8A-4147-A177-3AD203B41FA5}">
                      <a16:colId xmlns:a16="http://schemas.microsoft.com/office/drawing/2014/main" val="20001"/>
                    </a:ext>
                  </a:extLst>
                </a:gridCol>
                <a:gridCol w="2390432">
                  <a:extLst>
                    <a:ext uri="{9D8B030D-6E8A-4147-A177-3AD203B41FA5}">
                      <a16:colId xmlns:a16="http://schemas.microsoft.com/office/drawing/2014/main" val="4257041023"/>
                    </a:ext>
                  </a:extLst>
                </a:gridCol>
                <a:gridCol w="2390432">
                  <a:extLst>
                    <a:ext uri="{9D8B030D-6E8A-4147-A177-3AD203B41FA5}">
                      <a16:colId xmlns:a16="http://schemas.microsoft.com/office/drawing/2014/main" val="120128001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NSCLC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PDAC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(32-73)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(48-77)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(32-75)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180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(50.0)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(54.2)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(50.0)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1,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(100)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(95.8)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(96.4)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IV,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(97.4)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(100)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(98.8)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sites of metastases,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(63.2)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(54.2)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(58.3)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1529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lines of therapy, n (range)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2782393"/>
                  </a:ext>
                </a:extLst>
              </a:tr>
              <a:tr h="1533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Immunotherapy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Targeted therapy</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(94.7)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(42.1)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(100)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11 (45.8)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(12.5)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(40.5)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3941174"/>
                  </a:ext>
                </a:extLst>
              </a:tr>
              <a:tr h="15299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1" u="none" strike="noStrike" cap="none" normalizeH="0" baseline="0">
                          <a:ln>
                            <a:noFill/>
                          </a:ln>
                          <a:solidFill>
                            <a:schemeClr val="bg2">
                              <a:lumMod val="10000"/>
                            </a:schemeClr>
                          </a:solidFill>
                          <a:effectLst/>
                          <a:latin typeface="Calibri" panose="020F0502020204030204" pitchFamily="34" charset="0"/>
                        </a:rPr>
                        <a:t>KRAS </a:t>
                      </a:r>
                      <a:r>
                        <a:rPr kumimoji="0" lang="en-US" sz="1600" b="0" i="0" u="none" strike="noStrike" cap="none" normalizeH="0" baseline="0">
                          <a:ln>
                            <a:noFill/>
                          </a:ln>
                          <a:solidFill>
                            <a:schemeClr val="bg2">
                              <a:lumMod val="10000"/>
                            </a:schemeClr>
                          </a:solidFill>
                          <a:effectLst/>
                          <a:latin typeface="Calibri" panose="020F0502020204030204" pitchFamily="34" charset="0"/>
                        </a:rPr>
                        <a:t>G12D</a:t>
                      </a:r>
                      <a:r>
                        <a:rPr kumimoji="0" lang="en-US" sz="1600" b="0" i="1" u="none" strike="noStrike" cap="none" normalizeH="0" baseline="0">
                          <a:ln>
                            <a:noFill/>
                          </a:ln>
                          <a:solidFill>
                            <a:schemeClr val="bg2">
                              <a:lumMod val="10000"/>
                            </a:schemeClr>
                          </a:solidFill>
                          <a:effectLst/>
                          <a:latin typeface="Calibri" panose="020F0502020204030204" pitchFamily="34" charset="0"/>
                        </a:rPr>
                        <a:t> </a:t>
                      </a:r>
                      <a:r>
                        <a:rPr kumimoji="0" lang="en-US" sz="1600" b="0" i="0" u="none" strike="noStrike" cap="none" normalizeH="0" baseline="0">
                          <a:ln>
                            <a:noFill/>
                          </a:ln>
                          <a:solidFill>
                            <a:schemeClr val="bg2">
                              <a:lumMod val="10000"/>
                            </a:schemeClr>
                          </a:solidFill>
                          <a:effectLst/>
                          <a:latin typeface="Calibri" panose="020F0502020204030204" pitchFamily="34" charset="0"/>
                        </a:rPr>
                        <a:t>mutation, n (%)</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(100)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(100)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(100)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9284427"/>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HRS-4642 Phase I Study: Safety</a:t>
            </a:r>
            <a:endParaRPr lang="en-US" altLang="en-US" dirty="0"/>
          </a:p>
        </p:txBody>
      </p:sp>
      <p:graphicFrame>
        <p:nvGraphicFramePr>
          <p:cNvPr id="4" name="Group 3">
            <a:extLst>
              <a:ext uri="{FF2B5EF4-FFF2-40B4-BE49-F238E27FC236}">
                <a16:creationId xmlns:a16="http://schemas.microsoft.com/office/drawing/2014/main" id="{AB3E59F2-70A1-A81E-8CA4-4CB181E0F62C}"/>
              </a:ext>
            </a:extLst>
          </p:cNvPr>
          <p:cNvGraphicFramePr>
            <a:graphicFrameLocks noGrp="1"/>
          </p:cNvGraphicFramePr>
          <p:nvPr>
            <p:ph idx="1"/>
            <p:extLst>
              <p:ext uri="{D42A27DB-BD31-4B8C-83A1-F6EECF244321}">
                <p14:modId xmlns:p14="http://schemas.microsoft.com/office/powerpoint/2010/main" val="1096674777"/>
              </p:ext>
            </p:extLst>
          </p:nvPr>
        </p:nvGraphicFramePr>
        <p:xfrm>
          <a:off x="604838" y="1600294"/>
          <a:ext cx="5334529" cy="2750307"/>
        </p:xfrm>
        <a:graphic>
          <a:graphicData uri="http://schemas.openxmlformats.org/drawingml/2006/table">
            <a:tbl>
              <a:tblPr/>
              <a:tblGrid>
                <a:gridCol w="2985671">
                  <a:extLst>
                    <a:ext uri="{9D8B030D-6E8A-4147-A177-3AD203B41FA5}">
                      <a16:colId xmlns:a16="http://schemas.microsoft.com/office/drawing/2014/main" val="20000"/>
                    </a:ext>
                  </a:extLst>
                </a:gridCol>
                <a:gridCol w="2348858">
                  <a:extLst>
                    <a:ext uri="{9D8B030D-6E8A-4147-A177-3AD203B41FA5}">
                      <a16:colId xmlns:a16="http://schemas.microsoft.com/office/drawing/2014/main" val="20001"/>
                    </a:ext>
                  </a:extLst>
                </a:gridCol>
              </a:tblGrid>
              <a:tr h="3366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366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(96.4)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366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3366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dose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66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3366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dose interruption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(27.4)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3366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2782393"/>
                  </a:ext>
                </a:extLst>
              </a:tr>
              <a:tr h="3935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death</a:t>
                      </a:r>
                      <a:r>
                        <a:rPr lang="en-GB" altLang="en-US" sz="1600" baseline="30000" dirty="0">
                          <a:solidFill>
                            <a:srgbClr val="000000"/>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72923125"/>
                  </a:ext>
                </a:extLst>
              </a:tr>
            </a:tbl>
          </a:graphicData>
        </a:graphic>
      </p:graphicFrame>
      <p:sp>
        <p:nvSpPr>
          <p:cNvPr id="7" name="Text Box 11">
            <a:extLst>
              <a:ext uri="{FF2B5EF4-FFF2-40B4-BE49-F238E27FC236}">
                <a16:creationId xmlns:a16="http://schemas.microsoft.com/office/drawing/2014/main" id="{CC775857-57F8-3FAE-36C4-4C7082AAA9B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Xiong. ESMO 2025. Abstr 915O.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 Box 11">
            <a:extLst>
              <a:ext uri="{FF2B5EF4-FFF2-40B4-BE49-F238E27FC236}">
                <a16:creationId xmlns:a16="http://schemas.microsoft.com/office/drawing/2014/main" id="{6E70BF30-2B70-285C-833F-867C62F0F5FA}"/>
              </a:ext>
            </a:extLst>
          </p:cNvPr>
          <p:cNvSpPr txBox="1">
            <a:spLocks noChangeArrowheads="1"/>
          </p:cNvSpPr>
          <p:nvPr/>
        </p:nvSpPr>
        <p:spPr bwMode="auto">
          <a:xfrm>
            <a:off x="601662" y="4349013"/>
            <a:ext cx="522956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400" b="0" dirty="0">
                <a:solidFill>
                  <a:schemeClr val="bg1"/>
                </a:solidFill>
                <a:latin typeface="Calibri" panose="020F0502020204030204" pitchFamily="34" charset="0"/>
              </a:rPr>
              <a:t>No DLT reported.</a:t>
            </a:r>
          </a:p>
          <a:p>
            <a:pPr lvl="0" eaLnBrk="1" hangingPunct="1">
              <a:lnSpc>
                <a:spcPct val="100000"/>
              </a:lnSpc>
              <a:spcBef>
                <a:spcPct val="0"/>
              </a:spcBef>
              <a:spcAft>
                <a:spcPct val="0"/>
              </a:spcAft>
              <a:buClrTx/>
              <a:buNone/>
              <a:defRPr/>
            </a:pPr>
            <a:r>
              <a:rPr lang="en-US" altLang="en-US" sz="1400" b="0" dirty="0">
                <a:solidFill>
                  <a:schemeClr val="bg1"/>
                </a:solidFill>
                <a:latin typeface="Calibri" panose="020F0502020204030204" pitchFamily="34" charset="0"/>
              </a:rPr>
              <a:t>*PDAC patient with gastrointestinal hemorrhage.</a:t>
            </a:r>
          </a:p>
          <a:p>
            <a:pPr lvl="0" eaLnBrk="1" hangingPunct="1">
              <a:lnSpc>
                <a:spcPct val="100000"/>
              </a:lnSpc>
              <a:spcBef>
                <a:spcPct val="0"/>
              </a:spcBef>
              <a:spcAft>
                <a:spcPct val="0"/>
              </a:spcAft>
              <a:buClrTx/>
              <a:buNone/>
              <a:defRPr/>
            </a:pPr>
            <a:r>
              <a:rPr lang="en-GB" altLang="en-US" sz="1400" baseline="30000" dirty="0">
                <a:solidFill>
                  <a:srgbClr val="000000"/>
                </a:solidFill>
                <a:latin typeface="Calibri" panose="020F0502020204030204" pitchFamily="34" charset="0"/>
              </a:rPr>
              <a:t>†</a:t>
            </a:r>
            <a:r>
              <a:rPr lang="en-US" altLang="en-US" sz="1400" b="0" dirty="0">
                <a:solidFill>
                  <a:schemeClr val="bg1"/>
                </a:solidFill>
                <a:latin typeface="Calibri" panose="020F0502020204030204" pitchFamily="34" charset="0"/>
              </a:rPr>
              <a:t>Brain stem infarction; causality with study treatment could not be determined by investigator.</a:t>
            </a: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ndParaRPr>
          </a:p>
        </p:txBody>
      </p:sp>
      <p:graphicFrame>
        <p:nvGraphicFramePr>
          <p:cNvPr id="6" name="Group 3">
            <a:extLst>
              <a:ext uri="{FF2B5EF4-FFF2-40B4-BE49-F238E27FC236}">
                <a16:creationId xmlns:a16="http://schemas.microsoft.com/office/drawing/2014/main" id="{7D6CD3B6-DB9C-44C7-E58B-DF7D0B69F159}"/>
              </a:ext>
            </a:extLst>
          </p:cNvPr>
          <p:cNvGraphicFramePr>
            <a:graphicFrameLocks/>
          </p:cNvGraphicFramePr>
          <p:nvPr>
            <p:extLst>
              <p:ext uri="{D42A27DB-BD31-4B8C-83A1-F6EECF244321}">
                <p14:modId xmlns:p14="http://schemas.microsoft.com/office/powerpoint/2010/main" val="250533356"/>
              </p:ext>
            </p:extLst>
          </p:nvPr>
        </p:nvGraphicFramePr>
        <p:xfrm>
          <a:off x="6252634" y="1602875"/>
          <a:ext cx="5310185" cy="4358848"/>
        </p:xfrm>
        <a:graphic>
          <a:graphicData uri="http://schemas.openxmlformats.org/drawingml/2006/table">
            <a:tbl>
              <a:tblPr/>
              <a:tblGrid>
                <a:gridCol w="2908783">
                  <a:extLst>
                    <a:ext uri="{9D8B030D-6E8A-4147-A177-3AD203B41FA5}">
                      <a16:colId xmlns:a16="http://schemas.microsoft.com/office/drawing/2014/main" val="20000"/>
                    </a:ext>
                  </a:extLst>
                </a:gridCol>
                <a:gridCol w="1323703">
                  <a:extLst>
                    <a:ext uri="{9D8B030D-6E8A-4147-A177-3AD203B41FA5}">
                      <a16:colId xmlns:a16="http://schemas.microsoft.com/office/drawing/2014/main" val="20001"/>
                    </a:ext>
                  </a:extLst>
                </a:gridCol>
                <a:gridCol w="1077699">
                  <a:extLst>
                    <a:ext uri="{9D8B030D-6E8A-4147-A177-3AD203B41FA5}">
                      <a16:colId xmlns:a16="http://schemas.microsoft.com/office/drawing/2014/main" val="3140563374"/>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TRAEs in ≥15% of Patients, %</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326674519"/>
                  </a:ext>
                </a:extLst>
              </a:tr>
              <a:tr h="0">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Grade 1/2</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Hypercholesterolemia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Hypertriglyceridemia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Hypoalbuminemia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Lipase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2782393"/>
                  </a:ext>
                </a:extLst>
              </a:tr>
              <a:tr h="2000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72923125"/>
                  </a:ext>
                </a:extLst>
              </a:tr>
              <a:tr h="2000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WBC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542870"/>
                  </a:ext>
                </a:extLst>
              </a:tr>
              <a:tr h="2000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Proteinuria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40876098"/>
                  </a:ext>
                </a:extLst>
              </a:tr>
              <a:tr h="2000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Neutrophil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58434078"/>
                  </a:ext>
                </a:extLst>
              </a:tr>
              <a:tr h="2000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94699086"/>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HRS-4642 Phase I Study: Activity</a:t>
            </a:r>
            <a:endParaRPr lang="en-US" altLang="en-US" dirty="0"/>
          </a:p>
        </p:txBody>
      </p:sp>
      <p:graphicFrame>
        <p:nvGraphicFramePr>
          <p:cNvPr id="3" name="Group 3">
            <a:extLst>
              <a:ext uri="{FF2B5EF4-FFF2-40B4-BE49-F238E27FC236}">
                <a16:creationId xmlns:a16="http://schemas.microsoft.com/office/drawing/2014/main" id="{AAECC12B-997D-28B7-2D08-BE9B656FFA07}"/>
              </a:ext>
            </a:extLst>
          </p:cNvPr>
          <p:cNvGraphicFramePr>
            <a:graphicFrameLocks/>
          </p:cNvGraphicFramePr>
          <p:nvPr>
            <p:extLst>
              <p:ext uri="{D42A27DB-BD31-4B8C-83A1-F6EECF244321}">
                <p14:modId xmlns:p14="http://schemas.microsoft.com/office/powerpoint/2010/main" val="1145005004"/>
              </p:ext>
            </p:extLst>
          </p:nvPr>
        </p:nvGraphicFramePr>
        <p:xfrm>
          <a:off x="723900" y="1598139"/>
          <a:ext cx="5309277" cy="4547616"/>
        </p:xfrm>
        <a:graphic>
          <a:graphicData uri="http://schemas.openxmlformats.org/drawingml/2006/table">
            <a:tbl>
              <a:tblPr/>
              <a:tblGrid>
                <a:gridCol w="2004027">
                  <a:extLst>
                    <a:ext uri="{9D8B030D-6E8A-4147-A177-3AD203B41FA5}">
                      <a16:colId xmlns:a16="http://schemas.microsoft.com/office/drawing/2014/main" val="20000"/>
                    </a:ext>
                  </a:extLst>
                </a:gridCol>
                <a:gridCol w="1101750">
                  <a:extLst>
                    <a:ext uri="{9D8B030D-6E8A-4147-A177-3AD203B41FA5}">
                      <a16:colId xmlns:a16="http://schemas.microsoft.com/office/drawing/2014/main" val="2260128816"/>
                    </a:ext>
                  </a:extLst>
                </a:gridCol>
                <a:gridCol w="1101750">
                  <a:extLst>
                    <a:ext uri="{9D8B030D-6E8A-4147-A177-3AD203B41FA5}">
                      <a16:colId xmlns:a16="http://schemas.microsoft.com/office/drawing/2014/main" val="1584285277"/>
                    </a:ext>
                  </a:extLst>
                </a:gridCol>
                <a:gridCol w="1101750">
                  <a:extLst>
                    <a:ext uri="{9D8B030D-6E8A-4147-A177-3AD203B41FA5}">
                      <a16:colId xmlns:a16="http://schemas.microsoft.com/office/drawing/2014/main" val="1087947424"/>
                    </a:ext>
                  </a:extLst>
                </a:gridCol>
              </a:tblGrid>
              <a:tr h="18184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Patients With NSCLC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dirty="0"/>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39385045"/>
                  </a:ext>
                </a:extLst>
              </a:tr>
              <a:tr h="366495">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800 mg Q2W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1200 mg Q2W</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All </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38)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7350">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Confirmed ORR,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 (95% CI)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30.0</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(6.7-65.2)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33.3</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(7.5-70.1)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23.7</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(11.4-40.2)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167350">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1871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(33.3)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(23.7)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167350">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(50.0)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(55.6)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(56.2)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7103">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(50.0)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(15.8)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38047678"/>
                  </a:ext>
                </a:extLst>
              </a:tr>
              <a:tr h="167350">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data,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(7.9)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18989497"/>
                  </a:ext>
                </a:extLst>
              </a:tr>
              <a:tr h="187103">
                <a:tc>
                  <a:txBody>
                    <a:bodyPr/>
                    <a:lstStyle/>
                    <a:p>
                      <a:pPr marL="0" marR="0" lvl="0" indent="1428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Confirmed DCR, % </a:t>
                      </a:r>
                    </a:p>
                    <a:p>
                      <a:pPr marL="0" marR="0" lvl="0" indent="1428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(95% CI)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80.0</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(44.4-97.5)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88.9</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(51.8-99.7)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76.3</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(59.8-88.6)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03314774"/>
                  </a:ext>
                </a:extLst>
              </a:tr>
              <a:tr h="284494">
                <a:tc>
                  <a:txBody>
                    <a:bodyPr/>
                    <a:lstStyle/>
                    <a:p>
                      <a:pPr marL="0" marR="0" lvl="0" indent="1428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PFS, mo (range)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6.3 </a:t>
                      </a:r>
                      <a:b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(1.1-11.0)</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8.4 </a:t>
                      </a:r>
                      <a:b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(1.4-NR)</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80589108"/>
                  </a:ext>
                </a:extLst>
              </a:tr>
              <a:tr h="28449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OS, mo (range)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7.5 </a:t>
                      </a:r>
                      <a:b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(4.1-NR)</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NR </a:t>
                      </a:r>
                      <a:b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(8.4-NR)</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13.7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(7.6-NR)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63318780"/>
                  </a:ext>
                </a:extLst>
              </a:tr>
            </a:tbl>
          </a:graphicData>
        </a:graphic>
      </p:graphicFrame>
      <p:sp>
        <p:nvSpPr>
          <p:cNvPr id="7" name="Text Box 11">
            <a:extLst>
              <a:ext uri="{FF2B5EF4-FFF2-40B4-BE49-F238E27FC236}">
                <a16:creationId xmlns:a16="http://schemas.microsoft.com/office/drawing/2014/main" id="{246A9F84-D835-5BAE-4FAC-D58A369A926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Xiong. ESMO 2025. Abstr 915O.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F5DCBCFB-60E5-CF01-78F7-C2A4F6469A40}"/>
              </a:ext>
            </a:extLst>
          </p:cNvPr>
          <p:cNvGraphicFramePr>
            <a:graphicFrameLocks/>
          </p:cNvGraphicFramePr>
          <p:nvPr>
            <p:extLst>
              <p:ext uri="{D42A27DB-BD31-4B8C-83A1-F6EECF244321}">
                <p14:modId xmlns:p14="http://schemas.microsoft.com/office/powerpoint/2010/main" val="2990524360"/>
              </p:ext>
            </p:extLst>
          </p:nvPr>
        </p:nvGraphicFramePr>
        <p:xfrm>
          <a:off x="6248500" y="1598139"/>
          <a:ext cx="5229570" cy="3523488"/>
        </p:xfrm>
        <a:graphic>
          <a:graphicData uri="http://schemas.openxmlformats.org/drawingml/2006/table">
            <a:tbl>
              <a:tblPr/>
              <a:tblGrid>
                <a:gridCol w="2234941">
                  <a:extLst>
                    <a:ext uri="{9D8B030D-6E8A-4147-A177-3AD203B41FA5}">
                      <a16:colId xmlns:a16="http://schemas.microsoft.com/office/drawing/2014/main" val="20000"/>
                    </a:ext>
                  </a:extLst>
                </a:gridCol>
                <a:gridCol w="1563926">
                  <a:extLst>
                    <a:ext uri="{9D8B030D-6E8A-4147-A177-3AD203B41FA5}">
                      <a16:colId xmlns:a16="http://schemas.microsoft.com/office/drawing/2014/main" val="1584285277"/>
                    </a:ext>
                  </a:extLst>
                </a:gridCol>
                <a:gridCol w="1430703">
                  <a:extLst>
                    <a:ext uri="{9D8B030D-6E8A-4147-A177-3AD203B41FA5}">
                      <a16:colId xmlns:a16="http://schemas.microsoft.com/office/drawing/2014/main" val="1087947424"/>
                    </a:ext>
                  </a:extLst>
                </a:gridCol>
              </a:tblGrid>
              <a:tr h="15653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Patients With PDAC</a:t>
                      </a:r>
                      <a:endParaRPr kumimoji="0"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39385045"/>
                  </a:ext>
                </a:extLst>
              </a:tr>
              <a:tr h="224732">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1200 mg Q2W</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All </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4059">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Confirmed ORR, % (95% CI)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25.0 (5.5-57.2)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20.8 (7.1-42.2)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14405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1610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(20.8)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14405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(75.0)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(58.3)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61063">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(16.7)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38047678"/>
                  </a:ext>
                </a:extLst>
              </a:tr>
              <a:tr h="14405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data,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(4.2)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18989497"/>
                  </a:ext>
                </a:extLst>
              </a:tr>
              <a:tr h="161063">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Confirmed DCR, % (95% CI)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100 (73.5-100)</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79.2 (57.8-92.9)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03314774"/>
                  </a:ext>
                </a:extLst>
              </a:tr>
              <a:tr h="161063">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PFS, mo (range)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(2.6-7.2)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(2.6-5.7)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80589108"/>
                  </a:ext>
                </a:extLst>
              </a:tr>
              <a:tr h="161063">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OS, mo (range)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 (4.2-NR)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 (4.3-NR)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63318780"/>
                  </a:ext>
                </a:extLst>
              </a:tr>
            </a:tbl>
          </a:graphicData>
        </a:graphic>
      </p:graphicFrame>
    </p:spTree>
    <p:extLst>
      <p:ext uri="{BB962C8B-B14F-4D97-AF65-F5344CB8AC3E}">
        <p14:creationId xmlns:p14="http://schemas.microsoft.com/office/powerpoint/2010/main" val="2627868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E6B84-C00F-F385-33CC-E1CC2187CC1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27886328-49B3-D659-1706-0C3304366654}"/>
              </a:ext>
            </a:extLst>
          </p:cNvPr>
          <p:cNvSpPr>
            <a:spLocks noGrp="1" noChangeArrowheads="1"/>
          </p:cNvSpPr>
          <p:nvPr>
            <p:ph type="title"/>
          </p:nvPr>
        </p:nvSpPr>
        <p:spPr/>
        <p:txBody>
          <a:bodyPr/>
          <a:lstStyle/>
          <a:p>
            <a:r>
              <a:rPr lang="en-US" dirty="0"/>
              <a:t>HRS-4642 Phase I Study: Other Outcomes</a:t>
            </a:r>
            <a:endParaRPr lang="en-US" altLang="en-US" dirty="0"/>
          </a:p>
        </p:txBody>
      </p:sp>
      <p:sp>
        <p:nvSpPr>
          <p:cNvPr id="9219" name="Rectangle 3">
            <a:extLst>
              <a:ext uri="{FF2B5EF4-FFF2-40B4-BE49-F238E27FC236}">
                <a16:creationId xmlns:a16="http://schemas.microsoft.com/office/drawing/2014/main" id="{114A2896-015A-92C9-B674-C2E5CC1AE419}"/>
              </a:ext>
            </a:extLst>
          </p:cNvPr>
          <p:cNvSpPr>
            <a:spLocks noGrp="1" noChangeArrowheads="1"/>
          </p:cNvSpPr>
          <p:nvPr>
            <p:ph idx="1"/>
          </p:nvPr>
        </p:nvSpPr>
        <p:spPr/>
        <p:txBody>
          <a:bodyPr/>
          <a:lstStyle/>
          <a:p>
            <a:r>
              <a:rPr lang="en-US" sz="2200" dirty="0"/>
              <a:t>Pharmacokinetics analysis:</a:t>
            </a:r>
          </a:p>
          <a:p>
            <a:pPr lvl="1"/>
            <a:r>
              <a:rPr lang="en-US" sz="2000" dirty="0"/>
              <a:t>HRS-4642 elimination half-life approached 3 days</a:t>
            </a:r>
          </a:p>
          <a:p>
            <a:r>
              <a:rPr lang="en-US" sz="2200" dirty="0"/>
              <a:t>Biomarker analysis:</a:t>
            </a:r>
          </a:p>
          <a:p>
            <a:pPr lvl="1"/>
            <a:r>
              <a:rPr lang="en-US" sz="2000" dirty="0"/>
              <a:t>Complete clearance of </a:t>
            </a:r>
            <a:r>
              <a:rPr lang="en-US" sz="2000" i="1" dirty="0"/>
              <a:t>KRAS </a:t>
            </a:r>
            <a:r>
              <a:rPr lang="en-US" sz="2000" dirty="0"/>
              <a:t>G12D</a:t>
            </a:r>
            <a:r>
              <a:rPr lang="en-US" sz="2000" i="1" dirty="0"/>
              <a:t> </a:t>
            </a:r>
            <a:r>
              <a:rPr lang="en-US" sz="2000" dirty="0"/>
              <a:t>ctDNA was observed by C2D1 with 800 mg Q2W, 1200 mg Q3W, 1200 mg Q2W</a:t>
            </a:r>
          </a:p>
          <a:p>
            <a:pPr lvl="1"/>
            <a:r>
              <a:rPr lang="en-US" sz="2000" dirty="0"/>
              <a:t>Higher complete clearance rate observed with 1200 mg Q2W dosing (64% [7/11] vs 29% [4/14] with 800 mg Q2W and 38% [3/8] with 1200 mg Q3W) suggests deeper target suppression</a:t>
            </a:r>
          </a:p>
          <a:p>
            <a:pPr lvl="1"/>
            <a:r>
              <a:rPr lang="en-US" sz="2000" dirty="0"/>
              <a:t>Complete clearance by C4D1 was associated with a higher ORR vs lack of complete clearance (ORR: 41% [7/17] vs 6% [1/16])</a:t>
            </a:r>
          </a:p>
          <a:p>
            <a:r>
              <a:rPr lang="en-US" sz="2200" dirty="0"/>
              <a:t>Acquired resistance was associated with genomic alterations that reactivate RAS signaling, most commonly in KRAS (90%), RTK (37%), and PI3K/mTOR (27.1%)</a:t>
            </a:r>
          </a:p>
        </p:txBody>
      </p:sp>
      <p:sp>
        <p:nvSpPr>
          <p:cNvPr id="2" name="Text Box 11">
            <a:extLst>
              <a:ext uri="{FF2B5EF4-FFF2-40B4-BE49-F238E27FC236}">
                <a16:creationId xmlns:a16="http://schemas.microsoft.com/office/drawing/2014/main" id="{2D99BAE3-637B-8AC3-756D-9BF1DA24C68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Xiong. ESMO 2025. Abstr 915O.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05335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3C76F-A7DF-AB3C-456A-BDFB7A4AAAA8}"/>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A72304F5-3A15-C151-208A-51208EA24C7F}"/>
              </a:ext>
            </a:extLst>
          </p:cNvPr>
          <p:cNvSpPr>
            <a:spLocks noGrp="1" noChangeArrowheads="1"/>
          </p:cNvSpPr>
          <p:nvPr>
            <p:ph type="title"/>
          </p:nvPr>
        </p:nvSpPr>
        <p:spPr/>
        <p:txBody>
          <a:bodyPr/>
          <a:lstStyle/>
          <a:p>
            <a:r>
              <a:rPr lang="en-US" dirty="0"/>
              <a:t>HRS-4642 Phase I Study: Investigators’ Conclusions</a:t>
            </a:r>
            <a:endParaRPr lang="en-US" altLang="en-US" dirty="0"/>
          </a:p>
        </p:txBody>
      </p:sp>
      <p:sp>
        <p:nvSpPr>
          <p:cNvPr id="9219" name="Rectangle 3">
            <a:extLst>
              <a:ext uri="{FF2B5EF4-FFF2-40B4-BE49-F238E27FC236}">
                <a16:creationId xmlns:a16="http://schemas.microsoft.com/office/drawing/2014/main" id="{1C4232D5-022D-3ADA-28B2-3879D0C3FF45}"/>
              </a:ext>
            </a:extLst>
          </p:cNvPr>
          <p:cNvSpPr>
            <a:spLocks noGrp="1" noChangeArrowheads="1"/>
          </p:cNvSpPr>
          <p:nvPr>
            <p:ph idx="1"/>
          </p:nvPr>
        </p:nvSpPr>
        <p:spPr/>
        <p:txBody>
          <a:bodyPr/>
          <a:lstStyle/>
          <a:p>
            <a:r>
              <a:rPr lang="en-US" altLang="en-US" dirty="0"/>
              <a:t>In phase I study, novel KRAS G12D inhibitor HRS-4642 demonstrated manageable safety profile and preliminary activity in patients with previously treated advanced </a:t>
            </a:r>
            <a:r>
              <a:rPr lang="en-US" altLang="en-US" i="1" dirty="0"/>
              <a:t>KRAS </a:t>
            </a:r>
            <a:r>
              <a:rPr lang="en-US" altLang="en-US" dirty="0"/>
              <a:t>G12D–mutant NSCLC and PDAC</a:t>
            </a:r>
          </a:p>
          <a:p>
            <a:pPr lvl="1"/>
            <a:r>
              <a:rPr lang="en-US" altLang="en-US" dirty="0"/>
              <a:t>Low rate of treatment discontinuations due to AEs </a:t>
            </a:r>
          </a:p>
          <a:p>
            <a:pPr lvl="1"/>
            <a:r>
              <a:rPr lang="en-US" altLang="en-US" dirty="0"/>
              <a:t>ORR of 33.3% (NSCLC) and 25.0% (PDAC)</a:t>
            </a:r>
          </a:p>
          <a:p>
            <a:r>
              <a:rPr lang="en-US" altLang="en-US" dirty="0"/>
              <a:t>Acquired resistance to HRS-4642 was associated with reactivation of RAS signaling pathway</a:t>
            </a:r>
          </a:p>
          <a:p>
            <a:r>
              <a:rPr lang="en-US" altLang="en-US" dirty="0"/>
              <a:t>Clinical trials assessing combination therapy with HRS-4642 in solid </a:t>
            </a:r>
            <a:r>
              <a:rPr lang="en-US" altLang="en-US"/>
              <a:t>tumors underway</a:t>
            </a:r>
            <a:endParaRPr lang="en-US" altLang="en-US" dirty="0"/>
          </a:p>
        </p:txBody>
      </p:sp>
      <p:sp>
        <p:nvSpPr>
          <p:cNvPr id="2" name="Text Box 11">
            <a:extLst>
              <a:ext uri="{FF2B5EF4-FFF2-40B4-BE49-F238E27FC236}">
                <a16:creationId xmlns:a16="http://schemas.microsoft.com/office/drawing/2014/main" id="{F9B9BC8A-9139-DE9E-1C84-C0F1E9B44A3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Xiong. ESMO 2025. Abstr 915O.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38375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dirty="0">
                <a:solidFill>
                  <a:srgbClr val="455560"/>
                </a:solidFill>
                <a:latin typeface="Calibri" panose="020F0502020204030204" pitchFamily="34" charset="0"/>
                <a:cs typeface="Arial" panose="020B0604020202020204" pitchFamily="34" charset="0"/>
              </a:rPr>
              <a:t>Lung cancers </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1" ma:contentTypeDescription="Create a new document." ma:contentTypeScope="" ma:versionID="591ce57b2aab79c2db9c9735d7906c68">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08749bd760154366a36c5b0fc703298f"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schemas.microsoft.com/office/infopath/2007/PartnerControls"/>
    <ds:schemaRef ds:uri="http://purl.org/dc/elements/1.1/"/>
    <ds:schemaRef ds:uri="http://purl.org/dc/terms/"/>
    <ds:schemaRef ds:uri="http://schemas.microsoft.com/office/2006/documentManagement/types"/>
    <ds:schemaRef ds:uri="http://schemas.openxmlformats.org/package/2006/metadata/core-properties"/>
    <ds:schemaRef ds:uri="22fd6914-46d4-4c7e-bbad-46e82841b69d"/>
    <ds:schemaRef ds:uri="d2e3f5e4-6f28-4f19-ae66-1677b5fa85d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D5A0325A-9C89-49E7-9C3B-3EFCE6A1CF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2418</TotalTime>
  <Words>1515</Words>
  <Application>Microsoft Office PowerPoint</Application>
  <PresentationFormat>Widescreen</PresentationFormat>
  <Paragraphs>260</Paragraphs>
  <Slides>10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Phase I Trial of the KRAS G12D Inhibitor HRS-4642 in Previously Treated Advanced KRAS G12D–Mutant NSCLC and PDAC</vt:lpstr>
      <vt:lpstr>About These Slides</vt:lpstr>
      <vt:lpstr>HRS-4642 Phase I Study: Background</vt:lpstr>
      <vt:lpstr>HRS-4642 Phase I Study: Study Design</vt:lpstr>
      <vt:lpstr>HRS-4642 Phase I Study: Baseline Characteristics</vt:lpstr>
      <vt:lpstr>HRS-4642 Phase I Study: Safety</vt:lpstr>
      <vt:lpstr>HRS-4642 Phase I Study: Activity</vt:lpstr>
      <vt:lpstr>HRS-4642 Phase I Study: Other Outcomes</vt:lpstr>
      <vt:lpstr>HRS-4642 Phase I Study: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 Trial of the KRAS G12D Inhibitor HRS-4642 in Previously Treated Advanced KRAS G12D–Mutant NSCLC and PDAC</dc:title>
  <dc:creator>Preferred User</dc:creator>
  <cp:lastModifiedBy>Valerie Wenzel</cp:lastModifiedBy>
  <cp:revision>40</cp:revision>
  <cp:lastPrinted>2016-09-26T20:21:49Z</cp:lastPrinted>
  <dcterms:created xsi:type="dcterms:W3CDTF">2005-05-27T15:08:01Z</dcterms:created>
  <dcterms:modified xsi:type="dcterms:W3CDTF">2025-12-22T17:46:56Z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