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54" r:id="rId5"/>
    <p:sldMasterId id="2147484668" r:id="rId6"/>
  </p:sldMasterIdLst>
  <p:notesMasterIdLst>
    <p:notesMasterId r:id="rId56"/>
  </p:notesMasterIdLst>
  <p:handoutMasterIdLst>
    <p:handoutMasterId r:id="rId57"/>
  </p:handoutMasterIdLst>
  <p:sldIdLst>
    <p:sldId id="2147473889" r:id="rId7"/>
    <p:sldId id="2147473881" r:id="rId8"/>
    <p:sldId id="2147473828" r:id="rId9"/>
    <p:sldId id="575" r:id="rId10"/>
    <p:sldId id="574" r:id="rId11"/>
    <p:sldId id="568" r:id="rId12"/>
    <p:sldId id="569" r:id="rId13"/>
    <p:sldId id="571" r:id="rId14"/>
    <p:sldId id="2147473833" r:id="rId15"/>
    <p:sldId id="563" r:id="rId16"/>
    <p:sldId id="2147473835" r:id="rId17"/>
    <p:sldId id="564" r:id="rId18"/>
    <p:sldId id="570" r:id="rId19"/>
    <p:sldId id="2147473891" r:id="rId20"/>
    <p:sldId id="2147473838" r:id="rId21"/>
    <p:sldId id="2147473844" r:id="rId22"/>
    <p:sldId id="548" r:id="rId23"/>
    <p:sldId id="2147473846" r:id="rId24"/>
    <p:sldId id="2147473847" r:id="rId25"/>
    <p:sldId id="550" r:id="rId26"/>
    <p:sldId id="551" r:id="rId27"/>
    <p:sldId id="566" r:id="rId28"/>
    <p:sldId id="561" r:id="rId29"/>
    <p:sldId id="2147473892" r:id="rId30"/>
    <p:sldId id="573" r:id="rId31"/>
    <p:sldId id="2147473893" r:id="rId32"/>
    <p:sldId id="572" r:id="rId33"/>
    <p:sldId id="2147473894" r:id="rId34"/>
    <p:sldId id="2147473882" r:id="rId35"/>
    <p:sldId id="2147473854" r:id="rId36"/>
    <p:sldId id="2147473896" r:id="rId37"/>
    <p:sldId id="2147473856" r:id="rId38"/>
    <p:sldId id="2147473857" r:id="rId39"/>
    <p:sldId id="2147473863" r:id="rId40"/>
    <p:sldId id="2147473895" r:id="rId41"/>
    <p:sldId id="2147473865" r:id="rId42"/>
    <p:sldId id="2147473866" r:id="rId43"/>
    <p:sldId id="2141411855" r:id="rId44"/>
    <p:sldId id="2141411850" r:id="rId45"/>
    <p:sldId id="2147473875" r:id="rId46"/>
    <p:sldId id="2141411854" r:id="rId47"/>
    <p:sldId id="560" r:id="rId48"/>
    <p:sldId id="2147473888" r:id="rId49"/>
    <p:sldId id="265" r:id="rId50"/>
    <p:sldId id="268" r:id="rId51"/>
    <p:sldId id="270" r:id="rId52"/>
    <p:sldId id="271" r:id="rId53"/>
    <p:sldId id="272" r:id="rId54"/>
    <p:sldId id="318" r:id="rId55"/>
  </p:sldIdLst>
  <p:sldSz cx="12192000" cy="6858000"/>
  <p:notesSz cx="7315200" cy="9601200"/>
  <p:custDataLst>
    <p:tags r:id="rId58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2" orient="horz" pos="2160">
          <p15:clr>
            <a:srgbClr val="A4A3A4"/>
          </p15:clr>
        </p15:guide>
        <p15:guide id="13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ryn Gross" initials="TG" lastIdx="7" clrIdx="6"/>
  <p:cmAuthor id="2" name="Melanie Couton" initials="MAC" lastIdx="4" clrIdx="3"/>
  <p:cmAuthor id="3" name="ralfieri" initials="ra" lastIdx="2" clrIdx="8"/>
  <p:cmAuthor id="4" name="Megan Capel" initials="MC" lastIdx="11" clrIdx="0"/>
  <p:cmAuthor id="5" name="Andrew Bowser" initials="AB" lastIdx="8" clrIdx="2"/>
  <p:cmAuthor id="6" name="mcalloway" initials="mc" lastIdx="1" clrIdx="4"/>
  <p:cmAuthor id="7" name="agoldman" initials="a" lastIdx="4" clrIdx="9"/>
  <p:cmAuthor id="8" name="Devin Overbey" initials="DO" lastIdx="6" clrIdx="7"/>
  <p:cmAuthor id="9" name="Erik Brady" initials="EB" lastIdx="2" clrIdx="5"/>
  <p:cmAuthor id="10" name=" " initials="MAC" lastIdx="28" clrIdx="1"/>
  <p:cmAuthor id="11" name="alison.heintz@gmail.com" initials="a" lastIdx="5" clrIdx="10">
    <p:extLst>
      <p:ext uri="{19B8F6BF-5375-455C-9EA6-DF929625EA0E}">
        <p15:presenceInfo xmlns:p15="http://schemas.microsoft.com/office/powerpoint/2012/main" userId="1e1cc34837a9f52c" providerId="Windows Live"/>
      </p:ext>
    </p:extLst>
  </p:cmAuthor>
  <p:cmAuthor id="12" name="Sophia Kelley" initials="SK" lastIdx="1" clrIdx="11">
    <p:extLst>
      <p:ext uri="{19B8F6BF-5375-455C-9EA6-DF929625EA0E}">
        <p15:presenceInfo xmlns:p15="http://schemas.microsoft.com/office/powerpoint/2012/main" userId="S::skelley@clinicaloptions.com::16bcb5eb-2eda-4b05-8f8e-003f962fc12c" providerId="AD"/>
      </p:ext>
    </p:extLst>
  </p:cmAuthor>
  <p:cmAuthor id="13" name="LT Fowler" initials="LF" lastIdx="16" clrIdx="12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14" name="Melanie Couton" initials="MC" lastIdx="1" clrIdx="13">
    <p:extLst>
      <p:ext uri="{19B8F6BF-5375-455C-9EA6-DF929625EA0E}">
        <p15:presenceInfo xmlns:p15="http://schemas.microsoft.com/office/powerpoint/2012/main" userId="ef8730672ba86646" providerId="Windows Live"/>
      </p:ext>
    </p:extLst>
  </p:cmAuthor>
  <p:cmAuthor id="15" name="Jennifer Eimers" initials="JE" lastIdx="3" clrIdx="14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6" name="Melanie Couton" initials="" lastIdx="3" clrIdx="15">
    <p:extLst>
      <p:ext uri="{19B8F6BF-5375-455C-9EA6-DF929625EA0E}">
        <p15:presenceInfo xmlns:p15="http://schemas.microsoft.com/office/powerpoint/2012/main" userId="S::mcouton@clinicaloptions.com::b5a8fb1e-a716-46a0-9a38-0d707f5e2bfc" providerId="AD"/>
      </p:ext>
    </p:extLst>
  </p:cmAuthor>
  <p:cmAuthor id="17" name="Marie Becker" initials="MB" lastIdx="2" clrIdx="16">
    <p:extLst>
      <p:ext uri="{19B8F6BF-5375-455C-9EA6-DF929625EA0E}">
        <p15:presenceInfo xmlns:p15="http://schemas.microsoft.com/office/powerpoint/2012/main" userId="S::mbecker@clinicaloptions.com::a16991b8-7bb5-4da5-98af-c360d036dd20" providerId="AD"/>
      </p:ext>
    </p:extLst>
  </p:cmAuthor>
  <p:cmAuthor id="18" name="Timothy Quill" initials="TQ" lastIdx="28" clrIdx="17">
    <p:extLst>
      <p:ext uri="{19B8F6BF-5375-455C-9EA6-DF929625EA0E}">
        <p15:presenceInfo xmlns:p15="http://schemas.microsoft.com/office/powerpoint/2012/main" userId="S::tquill@clinicaloptions.com::b1dc6efb-2995-45e7-a306-57a2c67aa886" providerId="AD"/>
      </p:ext>
    </p:extLst>
  </p:cmAuthor>
  <p:cmAuthor id="19" name="Kelly Brandt" initials="KB" lastIdx="1" clrIdx="18">
    <p:extLst>
      <p:ext uri="{19B8F6BF-5375-455C-9EA6-DF929625EA0E}">
        <p15:presenceInfo xmlns:p15="http://schemas.microsoft.com/office/powerpoint/2012/main" userId="S::kbrandt@clinicaloptions.com::c2ce0454-3868-4af6-8edb-27f1a98afcf2" providerId="AD"/>
      </p:ext>
    </p:extLst>
  </p:cmAuthor>
  <p:cmAuthor id="20" name="Kristen Rosenthal" initials="KR" lastIdx="1" clrIdx="19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21" name="Andrea Boecler" initials="AB" lastIdx="3" clrIdx="20">
    <p:extLst>
      <p:ext uri="{19B8F6BF-5375-455C-9EA6-DF929625EA0E}">
        <p15:presenceInfo xmlns:p15="http://schemas.microsoft.com/office/powerpoint/2012/main" userId="S::aboecler@clinicaloptions.com::28e82037-1239-4052-943b-ae184e0bc2a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471D"/>
    <a:srgbClr val="00823B"/>
    <a:srgbClr val="015873"/>
    <a:srgbClr val="046376"/>
    <a:srgbClr val="013763"/>
    <a:srgbClr val="033453"/>
    <a:srgbClr val="006264"/>
    <a:srgbClr val="FDB338"/>
    <a:srgbClr val="682E74"/>
    <a:srgbClr val="0527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3FA687-8082-4CE2-A727-0CE881DF2891}" v="15" dt="2024-07-19T15:15:25.938"/>
  </p1510:revLst>
</p1510:revInfo>
</file>

<file path=ppt/tableStyles.xml><?xml version="1.0" encoding="utf-8"?>
<a:tblStyleLst xmlns:a="http://schemas.openxmlformats.org/drawingml/2006/main" def="{93296810-A885-4BE3-A3E7-6D5BEEA58F3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74" autoAdjust="0"/>
    <p:restoredTop sz="85206" autoAdjust="0"/>
  </p:normalViewPr>
  <p:slideViewPr>
    <p:cSldViewPr snapToGrid="0">
      <p:cViewPr varScale="1">
        <p:scale>
          <a:sx n="82" d="100"/>
          <a:sy n="82" d="100"/>
        </p:scale>
        <p:origin x="302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tags" Target="tags/tag1.xml"/><Relationship Id="rId5" Type="http://schemas.openxmlformats.org/officeDocument/2006/relationships/slideMaster" Target="slideMasters/slideMaster1.xml"/><Relationship Id="rId61" Type="http://schemas.openxmlformats.org/officeDocument/2006/relationships/viewProps" Target="viewProps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notesMaster" Target="notesMasters/notesMaster1.xml"/><Relationship Id="rId64" Type="http://schemas.microsoft.com/office/2015/10/relationships/revisionInfo" Target="revisionInfo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commentAuthors" Target="commentAuthor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2B3FBE-92AA-E043-CDE5-264F3BF0FDB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E13BE-8FB4-4464-A011-749EAAD53AB8}" type="slidenum"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  <a:t>‹#›</a:t>
            </a:fld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3024" userDrawn="1">
          <p15:clr>
            <a:srgbClr val="F26B43"/>
          </p15:clr>
        </p15:guide>
        <p15:guide id="2" pos="2304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FCE45961-8EBC-4ABB-A06F-A2AB0FB7282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Calibri" panose="020F0502020204030204" pitchFamily="34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69A9B635-F3A6-4A6C-A2A7-3BE84F317E1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Calibri" panose="020F0502020204030204" pitchFamily="34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3F91814F-6E8B-4495-875C-BBC65746A25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57200" y="720725"/>
            <a:ext cx="64008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5" name="Rectangle 5">
            <a:extLst>
              <a:ext uri="{FF2B5EF4-FFF2-40B4-BE49-F238E27FC236}">
                <a16:creationId xmlns:a16="http://schemas.microsoft.com/office/drawing/2014/main" id="{3575FA76-5996-41B2-807C-74C521B1881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40966" name="Rectangle 6">
            <a:extLst>
              <a:ext uri="{FF2B5EF4-FFF2-40B4-BE49-F238E27FC236}">
                <a16:creationId xmlns:a16="http://schemas.microsoft.com/office/drawing/2014/main" id="{EE30801C-5D2D-4989-97AF-1BB6980EDA5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503613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000" b="0">
                <a:latin typeface="Calibri" panose="020F0502020204030204" pitchFamily="34" charset="0"/>
                <a:cs typeface="+mn-cs"/>
              </a:defRPr>
            </a:lvl1pPr>
          </a:lstStyle>
          <a:p>
            <a:pPr>
              <a:defRPr/>
            </a:pPr>
            <a:r>
              <a:rPr lang="en-US" dirty="0"/>
              <a:t>©2012 Clinical Care Options, LLC. All rights reserved</a:t>
            </a:r>
          </a:p>
        </p:txBody>
      </p:sp>
      <p:sp>
        <p:nvSpPr>
          <p:cNvPr id="40967" name="Rectangle 7">
            <a:extLst>
              <a:ext uri="{FF2B5EF4-FFF2-40B4-BE49-F238E27FC236}">
                <a16:creationId xmlns:a16="http://schemas.microsoft.com/office/drawing/2014/main" id="{83D8BBC4-4244-4B4D-899A-EE5002DAC7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>
                <a:cs typeface="Calibri" panose="020F0502020204030204" pitchFamily="34" charset="0"/>
              </a:rPr>
              <a:t>1L, first line; BICR, blinded-independent central review; CT, chemotherapy; DoR, duration of response; ET, endocrine therapy; HR, hormone receptor; IHC, immunohistochemistry; INV, investigator assessed; ISH, in situ hybridization; ITT, intention-to-treat; MBC, metastatic breast cancer; ORR, objective response rate; OS, overall survival; PD, progressive disease; PFS, progression-free survival; </a:t>
            </a:r>
            <a:r>
              <a:rPr kumimoji="0" lang="en-US" sz="12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PRO, patient-reported outcome; </a:t>
            </a:r>
            <a:r>
              <a:rPr kumimoji="0" lang="en-US" sz="1200" b="0" i="1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T-DXd, trastuzumab deruxtecan</a:t>
            </a:r>
            <a:r>
              <a:rPr kumimoji="0" lang="en-US" sz="12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.</a:t>
            </a:r>
            <a:endParaRPr lang="en-US" i="1" dirty="0"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0300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CT, chemotherapy; ECOG PS, Eastern Cooperative Oncology Group performance status; ER, estrogen receptor; IHC, immunohistochemistry; ISH, in situ hybridization; ITT, intention-to-treat; PR, progesterone receptor; T-</a:t>
            </a:r>
            <a:r>
              <a:rPr lang="en-US" i="1" dirty="0" err="1"/>
              <a:t>DXd</a:t>
            </a:r>
            <a:r>
              <a:rPr lang="en-US" i="1" dirty="0"/>
              <a:t> trastuzumab deruxtecan.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411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CT, chemotherapy; ET, endocrine therapy; ITT, intention-to-treat; MBC, metastatic breast cancer; T-DXd trastuzumab deruxtecan.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885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BICR, blinded independent central review; CDK4/6i, CDK4/6 inhibitor; CT, chemotherapy; ET, endocrine therapy; ITT, intention-to-treat; NR, not reported; PFS, progression-free survival; OS, overall survival; T-DXd trastuzumab deruxtecan.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572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CBR, clinical benefit rate; CR, complete response; CT, chemotherapy; DoR, duration of response; ITT, intention-to-treat; ORR, objective response rate; PR, partial response; SD, stable disease; T-DXd trastuzumab deruxtecan.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780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AE, adverse event; CT, chemotherapy; ILD, interstitial lung disease; PPE, palmar-plantar erythrodysesthesia; T-DXd trastuzumab deruxtecan; TEAE, treatment-emergent adverse event.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86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/>
              <a:t>1L, first-line; AI, aromatase inhibitor; BC, breast cancer; BICR, blinded independent central review; CBR, clinical benefit rate; CDK4/6i, CDK4/6 inhibitor; DCR, disease control rate; DoR, duration of response; ECOG, Eastern Cooperative Oncology Group; ET, endocrine therapy; HR, hormone receptor; ORR, overall response rate; OS, overall survival; PD, progressive disease; PFS, progression-free survival; PK, pharmacokinetics; PS, performance status; QoL, quality of life.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3D658-2364-49C0-BD6E-14A9EA88815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856189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1" dirty="0"/>
              <a:t>ctDNA, circulating tumor DNA; ECOG, Eastern Cooperative Oncology Group; ER, estrogen receptor; HR, hormone receptor; PgR, progesterone receptor; PS, performance status.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3605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1" dirty="0"/>
              <a:t>CDK4/6i, CDK4/6 inhibitor.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309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BICR, blinded independent central review; </a:t>
            </a:r>
            <a:r>
              <a:rPr lang="en-US" b="0" i="1" dirty="0"/>
              <a:t>CDK4/6i, CDK4/6 inhibitor;</a:t>
            </a:r>
            <a:r>
              <a:rPr lang="en-US" i="1" dirty="0"/>
              <a:t> NR, not reached; PFS, progression-free survival.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788DBE-8FB8-49F7-A478-A52A085B60B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5985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CDK4/6i, CDK4/6 inhibitor; NR, not reported; PFS, progression-free survival.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2450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BICR, blinded independent central review; ORR, overall response rate.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5325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AE, adverse event; ALT, alanine aminotransferase; AST, aspartate aminotransferase; Gr, grade; ILD, interstitial lung disease; VTE, venous thromboembolism.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394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1" dirty="0"/>
              <a:t>ADC, antibody–drug conjugate; CBR, clinical benefit rate; CPS, combined positive score; CT, chemotherapy; DoR, duration of response; ET, endocrine therapy; HR, hormone receptor; ITT, intention-to-treat; MBC, metastatic breast cancer; ORR, objective response rate; OS, overall survival; PD, progressive disease; PFS, progression-free survival; TTR, time to response.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288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1" dirty="0"/>
              <a:t>BL, baseline; CPS, combined positive score; CT, chemotherapy; ER, estrogen receptor; HR, hormone receptor; MBC, metastatic breast cancer; </a:t>
            </a:r>
            <a:r>
              <a:rPr lang="en-US" i="1" dirty="0"/>
              <a:t>SG, sacituzumab govitecan</a:t>
            </a:r>
            <a:r>
              <a:rPr lang="en-US" b="0" i="1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3605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ITT, intention-to-treat; Pembro, pembrolizumab; PFS, progression-free survival; SG, sacituzumab govitecan.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5985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IHC, immunohistochemistry; Pembro, pembrolizumab; PFS, progression-free survival; SG, sacituzumab govitecan.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8572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HR, hormone receptor; ORR, objective response rate; OS, overall survival; SG, sacituzumab govitecan.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8432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d/c, discontinuation; Pembro, pembrolizumab; SG, sacituzumab govitecan; TEAE, treatment-emergent adverse event; TRAEs, treatment-related adverse events; WBC, white blood cell.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3948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HR, hormone receptor; irAE, immune-related adverse event; </a:t>
            </a:r>
            <a:r>
              <a:rPr lang="en-US" i="1" dirty="0" err="1"/>
              <a:t>Pembro</a:t>
            </a:r>
            <a:r>
              <a:rPr lang="en-US" i="1" dirty="0"/>
              <a:t>, pembrolizumab; SG, sacituzumab govitecan; TRAE, treatment-related adverse event.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7987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/>
              <a:t>BC, breast cancer; CT, chemotherapy; DFI, disease-free interval; DoR, duration of response; ECOG, Eastern Cooperative Oncology Group; HR, hormone receptor; IHC, immunohistochemistry; ISU, in situ hybridization; mets, metastases; ORR, objective response rate; PFS, progression-free survival; PS, performance status; RECIST, Response Evaluation Criteria in Solid Tumors; T-DXd, trastuzumab deruxtecan.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4501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/>
              <a:t>ECOG, Eastern Cooperative Oncology Group; HR, hormone receptor; IHC, immunohistochemistry; ISH, in situ hybridization; PS, performance status; T-DM1, trastuzumab emtansine; T-DXd, trastuzumab deruxtecan.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6692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/>
              <a:t>DoR, duration of response; NE, not evaluable; ORR, objective response rate; PFS, progression-free survival; T-DXd, trastuzumab deruxtecan.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7677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/>
              <a:t>cORR, confirmed objective response rate; CR, complete response; HR, hormone receptor; NE, not evaluable; PD, progressive disease; PR, partial response; SD, stable disease; T-DXd, trastuzumab deruxtecan.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7803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AE, adverse event; AESI, adverse event of special interest; ILD, interstitial lung disease; LV, left ventricular; T-DXd, trastuzumab deruxtecan.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466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AE, adverse event; AST, aspartate aminotransferase; T-DXd, trastuzumab deruxtecan.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860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Dato-DXd, datopotamab deruxtecan; LN, lymph node; pCR, pathologic complete response; preRCB, predictive residual cancer burden; SoC, standard of care.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20742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Dato-DXd, datopotamab deruxtecan; DRD, DNA repair deficiency; HR, hormone receptor.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3481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Dato-DXd, datopotamab deruxtecan; DRD, DNA repair deficiency; HR, hormone receptor; pCR, pathologic complete response.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08614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/>
              <a:t>AE, adverse event; Dato-DXd, datopotamab deruxtecan; Gr, grade; ILD, interstitial lung disease; irAE, immune-related adverse event.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74635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CT, chemotherapy; </a:t>
            </a:r>
            <a:r>
              <a:rPr lang="en-US" i="1" dirty="0"/>
              <a:t>DFS, disease-free survival; </a:t>
            </a:r>
            <a:r>
              <a:rPr lang="en-US" i="1"/>
              <a:t>ECOG, Eastern Cooperative Oncology Group; ER, estrogen receptor; ET, endocrine therapy; OS, overall survival; PS, performance status; TNBC, triple-negative breast cancer.</a:t>
            </a:r>
          </a:p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20742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AJCC, American Joint Committee on Cancer; ER, estrogen receptor; PgR, progesterone receptor; RCB, residual cancer burden.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3481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/>
              <a:t>DDFS, distant disease</a:t>
            </a:r>
            <a:r>
              <a:rPr lang="en-US" b="0" i="1">
                <a:latin typeface="Calibri" panose="020F0502020204030204" pitchFamily="34" charset="0"/>
                <a:cs typeface="Calibri" panose="020F0502020204030204" pitchFamily="34" charset="0"/>
              </a:rPr>
              <a:t>–</a:t>
            </a:r>
            <a:r>
              <a:rPr lang="en-US" b="0" i="1"/>
              <a:t>free survival; DFS, disease-free survival; ITT, intention-to-treat; OS, overall survival.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6072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AE, adverse event; Gr, grade; irAE, immune-related adverse event.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28962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1390">
              <a:defRPr/>
            </a:pPr>
            <a:r>
              <a:rPr lang="en-US" b="0" i="1" dirty="0"/>
              <a:t>Adj, adjuvant; CT, chemotherapy; DDFS, distant disease‒free survival; EBC, early breast cancer; ET, endocrine therapy; f/u, follow-up; HR, hormone receptor; iDFS, invasive disease‒free survival; NSAI, nonsteroidal aromatase inhibitor; OS, overall survival; PK, pharmacokinetics; PRO, patient-reported outcome; RS, recurrence score; STEEP, </a:t>
            </a:r>
            <a:r>
              <a:rPr lang="en-US" b="0" i="1" dirty="0">
                <a:solidFill>
                  <a:srgbClr val="000000"/>
                </a:solidFill>
                <a:effectLst/>
                <a:latin typeface="Noto Sans"/>
              </a:rPr>
              <a:t>Standardized Definitions for Efficacy End Points.</a:t>
            </a:r>
            <a:endParaRPr lang="en-US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118702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CT, chemotherapy; NSAI, nonsteroidal aromatase inhibitor.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495296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/>
              <a:t>DDFS, distant disease‒free survival; DRFS, distant recurrence‒free survival;</a:t>
            </a:r>
            <a:r>
              <a:rPr lang="en-US" i="1" dirty="0"/>
              <a:t> </a:t>
            </a:r>
            <a:r>
              <a:rPr lang="en-US" b="0" i="1" dirty="0"/>
              <a:t>iDFS, invasive disease‒free survival; </a:t>
            </a:r>
            <a:r>
              <a:rPr lang="en-US" i="1" dirty="0"/>
              <a:t>NSAI, nonsteroidal aromatase inhibitor.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994262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/>
              <a:t>AE, adverse event; ALT, alanine aminotransferase; AST, aspartate aminotransferase; Gr, grade; ILD, interstitial lung disease; ITT; intention-to-treat; NSAI, nonsteroidal aromatase inhibitor; VTE, venous thromboembolism.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4015816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ALND, </a:t>
            </a:r>
            <a:r>
              <a:rPr lang="en-US" b="0" i="1" dirty="0">
                <a:solidFill>
                  <a:srgbClr val="040C28"/>
                </a:solidFill>
                <a:effectLst/>
                <a:latin typeface="Google Sans"/>
              </a:rPr>
              <a:t>axillary lymph node dissection; </a:t>
            </a:r>
            <a:r>
              <a:rPr lang="en-US" i="1" dirty="0"/>
              <a:t>AMH, </a:t>
            </a:r>
            <a:r>
              <a:rPr lang="en-US" b="0" i="1" dirty="0">
                <a:solidFill>
                  <a:srgbClr val="001D35"/>
                </a:solidFill>
                <a:effectLst/>
                <a:latin typeface="Google Sans"/>
              </a:rPr>
              <a:t>anti-Müllerian hormone; </a:t>
            </a:r>
            <a:r>
              <a:rPr lang="en-US" i="1" dirty="0"/>
              <a:t>CT, chemotherapy; EBC, early breast cancer; ET, endocrine therapy; HR, hormone receptor; LN, lymph nodes; mets, metastases; RS, recurrence score; SLNB, </a:t>
            </a:r>
            <a:r>
              <a:rPr lang="en-US" b="0" i="1" dirty="0">
                <a:solidFill>
                  <a:srgbClr val="410007"/>
                </a:solidFill>
                <a:effectLst/>
                <a:latin typeface="Google Sans"/>
              </a:rPr>
              <a:t>sentinel lymph node biopsy.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86372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CT, chemotherapy; ET, endocrine therapy; iDFS, invasive disease–free survival.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846678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AMH, </a:t>
            </a:r>
            <a:r>
              <a:rPr lang="en-US" b="0" i="1" dirty="0">
                <a:solidFill>
                  <a:srgbClr val="001D35"/>
                </a:solidFill>
                <a:effectLst/>
                <a:latin typeface="Google Sans"/>
              </a:rPr>
              <a:t>anti-Müllerian hormone; FMP final menstrual period.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6493562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AMH, </a:t>
            </a:r>
            <a:r>
              <a:rPr lang="en-US" b="0" i="1" dirty="0">
                <a:solidFill>
                  <a:srgbClr val="001D35"/>
                </a:solidFill>
                <a:effectLst/>
                <a:latin typeface="Google Sans"/>
              </a:rPr>
              <a:t>anti-Müllerian hormone.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7863359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AMH, </a:t>
            </a:r>
            <a:r>
              <a:rPr lang="en-US" b="0" i="1" dirty="0">
                <a:solidFill>
                  <a:srgbClr val="001D35"/>
                </a:solidFill>
                <a:effectLst/>
                <a:latin typeface="Google Sans"/>
              </a:rPr>
              <a:t>anti-Müllerian hormone; </a:t>
            </a:r>
            <a:r>
              <a:rPr lang="en-US" i="1" dirty="0" err="1"/>
              <a:t>iDFS</a:t>
            </a:r>
            <a:r>
              <a:rPr lang="en-US" i="1" dirty="0"/>
              <a:t>, invasive disease–free survival.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7160945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AMH, </a:t>
            </a:r>
            <a:r>
              <a:rPr lang="en-US" b="0" i="1" dirty="0">
                <a:solidFill>
                  <a:srgbClr val="001D35"/>
                </a:solidFill>
                <a:effectLst/>
                <a:latin typeface="Google Sans"/>
              </a:rPr>
              <a:t>anti-Müllerian hormone; </a:t>
            </a:r>
            <a:r>
              <a:rPr lang="en-US" i="1" dirty="0"/>
              <a:t>DRFS, distant relapse-free survival.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5212133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293E11-97E1-4AFF-B992-260501D5E438}" type="slidenum">
              <a:rPr lang="en-US" altLang="en-US" smtClean="0"/>
              <a:pPr>
                <a:spcBef>
                  <a:spcPct val="0"/>
                </a:spcBef>
              </a:pPr>
              <a:t>49</a:t>
            </a:fld>
            <a:endParaRPr lang="en-US" altLang="en-US"/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9014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95509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8E9B7-4949-28BD-165C-8A19BAED805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E6E1A95-6077-6510-20C5-471AD5466E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C6C0729-2E40-00EB-212A-99D70594C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cs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9832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41A963A4-9BB1-F8FF-4636-271CB68984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700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0928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2E1199-B50F-0114-1C29-82C8B63ED0EB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F4C4F00-A86F-1C51-F733-91E92FCA18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20CF191-AD96-1DB9-DF2E-4B2B4833E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cs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8600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79672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FB0C27F-8158-D95C-0270-6C5A18C09C1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1715040-51BB-5EAD-7551-4E1CFE3430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850B323-4A45-FF99-0514-1788CD001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cs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720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00554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FCB4C5-8216-244E-3D93-41E212F40457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CB3AFF3-C9AF-6406-A52C-986F17667A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BE472F0-4C6A-6FBF-3D23-4A0861C31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cs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3061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563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03A659D-6BF1-8E0D-2D7B-19BCEFEA43F4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35B2744-BE30-7F59-641C-E8EE271BFE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061F54A-476D-1E85-D460-3390FD4976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cs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6816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31A8939-5D7B-DDA0-442D-AFC6D9C41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802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B4CF2D-D979-1437-A2EB-B60F4C4AD0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3030" y="5318282"/>
            <a:ext cx="2315472" cy="123491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05D0D76-197A-28C6-4CE1-8BC6D49D6130}"/>
              </a:ext>
            </a:extLst>
          </p:cNvPr>
          <p:cNvSpPr/>
          <p:nvPr userDrawn="1"/>
        </p:nvSpPr>
        <p:spPr>
          <a:xfrm>
            <a:off x="1" y="-16330"/>
            <a:ext cx="12192000" cy="4629151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Rectangle 55">
            <a:extLst>
              <a:ext uri="{FF2B5EF4-FFF2-40B4-BE49-F238E27FC236}">
                <a16:creationId xmlns:a16="http://schemas.microsoft.com/office/drawing/2014/main" id="{3999D7C8-A96D-F833-4A82-8C6424D337F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725677" y="409576"/>
            <a:ext cx="11032823" cy="2882265"/>
          </a:xfrm>
        </p:spPr>
        <p:txBody>
          <a:bodyPr/>
          <a:lstStyle>
            <a:lvl1pPr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CB8A8DD-7358-E137-C572-52BDA935DE7F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0614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596100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3F44B30-1879-6F13-273E-22B934A627E6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4A1C891-79C3-863E-FBA9-188D17ED037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DB2AFA4-BBF7-61A0-D954-E2BAF8A272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84467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0178BF92-DC92-6DC3-6E2D-E56641796C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811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516286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3B8F865-6ADC-958B-BCBA-56A2A50D7AAE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05C4B9E-1FA3-952D-6393-30BFE5E183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D3C7FEC-03C8-EE45-01CC-6BBE64B18F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93242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72743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0C14CBC-B02C-E649-3090-78EEB821A66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1F49DEA-FA25-76E8-342E-9233B13A696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F518083-D1F3-A58F-0D1E-5E853D43C0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67751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572812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1286C5E-09F9-468C-28E0-433C61B53C29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79467CA-89F4-C188-2170-B4B94D784DB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4549132-9E6B-C041-DA66-E2829720F8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83279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60465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2B0E3B1-4A7C-7261-1C0D-368224CC2F2D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783100C-E066-F74E-F8B7-8AD4160FFE0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5C49CD4-B8DF-4B97-E9D0-CA20225DE2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93200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A44B9F7-3245-A62E-5232-18B419E939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4501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71233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655" r:id="rId1"/>
    <p:sldLayoutId id="2147484656" r:id="rId2"/>
    <p:sldLayoutId id="2147484663" r:id="rId3"/>
    <p:sldLayoutId id="2147484657" r:id="rId4"/>
    <p:sldLayoutId id="2147484658" r:id="rId5"/>
    <p:sldLayoutId id="2147484664" r:id="rId6"/>
    <p:sldLayoutId id="2147484659" r:id="rId7"/>
    <p:sldLayoutId id="2147484667" r:id="rId8"/>
    <p:sldLayoutId id="2147484660" r:id="rId9"/>
    <p:sldLayoutId id="2147484665" r:id="rId10"/>
    <p:sldLayoutId id="2147484661" r:id="rId11"/>
    <p:sldLayoutId id="2147484666" r:id="rId12"/>
    <p:sldLayoutId id="2147484662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4" userDrawn="1">
          <p15:clr>
            <a:srgbClr val="F26B43"/>
          </p15:clr>
        </p15:guide>
        <p15:guide id="2" pos="45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4128" userDrawn="1">
          <p15:clr>
            <a:srgbClr val="F26B43"/>
          </p15:clr>
        </p15:guide>
        <p15:guide id="5" orient="horz" pos="3888" userDrawn="1">
          <p15:clr>
            <a:srgbClr val="F26B43"/>
          </p15:clr>
        </p15:guide>
        <p15:guide id="6" orient="horz" pos="4032" userDrawn="1">
          <p15:clr>
            <a:srgbClr val="F26B43"/>
          </p15:clr>
        </p15:guide>
        <p15:guide id="7" pos="312" userDrawn="1">
          <p15:clr>
            <a:srgbClr val="F26B43"/>
          </p15:clr>
        </p15:guide>
        <p15:guide id="8" pos="7248" userDrawn="1">
          <p15:clr>
            <a:srgbClr val="F26B43"/>
          </p15:clr>
        </p15:guide>
        <p15:guide id="9" pos="741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776995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669" r:id="rId1"/>
    <p:sldLayoutId id="2147484670" r:id="rId2"/>
    <p:sldLayoutId id="2147484671" r:id="rId3"/>
    <p:sldLayoutId id="2147484672" r:id="rId4"/>
    <p:sldLayoutId id="2147484673" r:id="rId5"/>
    <p:sldLayoutId id="2147484674" r:id="rId6"/>
    <p:sldLayoutId id="2147484675" r:id="rId7"/>
    <p:sldLayoutId id="2147484676" r:id="rId8"/>
    <p:sldLayoutId id="2147484677" r:id="rId9"/>
    <p:sldLayoutId id="2147484678" r:id="rId10"/>
    <p:sldLayoutId id="2147484679" r:id="rId11"/>
    <p:sldLayoutId id="2147484680" r:id="rId12"/>
    <p:sldLayoutId id="2147484681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4">
          <p15:clr>
            <a:srgbClr val="F26B43"/>
          </p15:clr>
        </p15:guide>
        <p15:guide id="2" pos="456">
          <p15:clr>
            <a:srgbClr val="F26B43"/>
          </p15:clr>
        </p15:guide>
        <p15:guide id="3" orient="horz" pos="1010">
          <p15:clr>
            <a:srgbClr val="F26B43"/>
          </p15:clr>
        </p15:guide>
        <p15:guide id="4" orient="horz" pos="4138">
          <p15:clr>
            <a:srgbClr val="F26B43"/>
          </p15:clr>
        </p15:guide>
        <p15:guide id="5" orient="horz" pos="3888">
          <p15:clr>
            <a:srgbClr val="F26B43"/>
          </p15:clr>
        </p15:guide>
        <p15:guide id="6" orient="horz" pos="4032">
          <p15:clr>
            <a:srgbClr val="F26B43"/>
          </p15:clr>
        </p15:guide>
        <p15:guide id="7" pos="328">
          <p15:clr>
            <a:srgbClr val="F26B43"/>
          </p15:clr>
        </p15:guide>
        <p15:guide id="8" pos="7231">
          <p15:clr>
            <a:srgbClr val="F26B43"/>
          </p15:clr>
        </p15:guide>
        <p15:guide id="9" pos="741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0.xml"/><Relationship Id="rId4" Type="http://schemas.microsoft.com/office/2007/relationships/hdphoto" Target="../media/hdphoto1.wdp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0.xml"/><Relationship Id="rId4" Type="http://schemas.microsoft.com/office/2007/relationships/hdphoto" Target="../media/hdphoto2.wdp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nicaloptions.com/" TargetMode="Externa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F5F8E-D866-02D6-77C2-8971E64F4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i="0" u="none" strike="noStrike" dirty="0">
                <a:solidFill>
                  <a:srgbClr val="E1471D"/>
                </a:solidFill>
                <a:effectLst/>
              </a:rPr>
              <a:t>Learning Objectives</a:t>
            </a:r>
            <a:r>
              <a:rPr lang="en-US" sz="3600" b="0" i="0" dirty="0">
                <a:solidFill>
                  <a:srgbClr val="000000"/>
                </a:solidFill>
                <a:effectLst/>
              </a:rPr>
              <a:t>​</a:t>
            </a:r>
            <a:br>
              <a:rPr lang="en-US" sz="3600" b="0" i="0" dirty="0">
                <a:solidFill>
                  <a:srgbClr val="000000"/>
                </a:solidFill>
                <a:effectLst/>
              </a:rPr>
            </a:br>
            <a:r>
              <a:rPr lang="en-US" sz="2400" b="0" i="0" u="none" strike="noStrike" dirty="0">
                <a:solidFill>
                  <a:srgbClr val="000000"/>
                </a:solidFill>
                <a:effectLst/>
              </a:rPr>
              <a:t>At the conclusion of this activity, learners should be able to:</a:t>
            </a:r>
            <a:r>
              <a:rPr lang="en-US" sz="2400" b="0" i="0" dirty="0">
                <a:solidFill>
                  <a:srgbClr val="000000"/>
                </a:solidFill>
                <a:effectLst/>
              </a:rPr>
              <a:t>​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4CFF6-A15B-370A-1F66-5C1C46186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2800" dirty="0"/>
              <a:t>Identify subpopulations of patients with breast cancer most likely to benefit from a specific treatment plan based on predictive biomarkers</a:t>
            </a:r>
          </a:p>
          <a:p>
            <a:pPr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2800" dirty="0"/>
              <a:t>Apply recently presented data to clinical practice to expand treatment options and improve outcomes for patients with breast cancer </a:t>
            </a:r>
          </a:p>
          <a:p>
            <a:pPr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sz="2800" dirty="0"/>
              <a:t>Evaluate new data on novel agents and therapeutic approaches for patients with breast cancer </a:t>
            </a:r>
            <a:endParaRPr lang="en-US" b="0" i="0" dirty="0">
              <a:solidFill>
                <a:srgbClr val="FFFFFF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369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F64F26-8B99-3664-9999-01F956D67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Advanced Breast Cancer</a:t>
            </a:r>
          </a:p>
        </p:txBody>
      </p:sp>
    </p:spTree>
    <p:extLst>
      <p:ext uri="{BB962C8B-B14F-4D97-AF65-F5344CB8AC3E}">
        <p14:creationId xmlns:p14="http://schemas.microsoft.com/office/powerpoint/2010/main" val="3087940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5">
            <a:extLst>
              <a:ext uri="{FF2B5EF4-FFF2-40B4-BE49-F238E27FC236}">
                <a16:creationId xmlns:a16="http://schemas.microsoft.com/office/drawing/2014/main" id="{1B44EDBF-B0CF-9031-137E-AFB509420E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145" y="2555688"/>
            <a:ext cx="417297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Patients with HR+ metastatic breast cancer with PD on ≥2 previous </a:t>
            </a:r>
            <a:r>
              <a:rPr lang="en-GB" altLang="en-US" sz="18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 ± targeted therapy (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no prior CT) for MBC*; HER2 low (IHC 1+, or 2+/ISH-) or HER2 ultralow (IHC</a:t>
            </a:r>
            <a:r>
              <a:rPr kumimoji="0" lang="en-GB" altLang="en-US" sz="18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†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&gt;0 &lt;1+) based on central IHC assessment using most recent evaluable IHC </a:t>
            </a:r>
            <a:r>
              <a:rPr kumimoji="0" lang="en-GB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sa</a:t>
            </a:r>
            <a:r>
              <a:rPr lang="en-GB" altLang="en-US" sz="1800" b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mple</a:t>
            </a: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866)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677550A-D275-F2FC-14D5-7EC654F59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</p:spPr>
        <p:txBody>
          <a:bodyPr/>
          <a:lstStyle/>
          <a:p>
            <a:r>
              <a:rPr lang="en-US" dirty="0"/>
              <a:t>DESTINY-Breast06: </a:t>
            </a:r>
            <a:r>
              <a:rPr lang="en-US" sz="3600" dirty="0"/>
              <a:t>Trastuzumab Deruxtecan vs CT in Previously Treated HR+/HER2-Low or HER2-Ultralow MBC</a:t>
            </a:r>
            <a:endParaRPr lang="en-US" dirty="0"/>
          </a:p>
        </p:txBody>
      </p:sp>
      <p:sp>
        <p:nvSpPr>
          <p:cNvPr id="4" name="Text Box 11">
            <a:extLst>
              <a:ext uri="{FF2B5EF4-FFF2-40B4-BE49-F238E27FC236}">
                <a16:creationId xmlns:a16="http://schemas.microsoft.com/office/drawing/2014/main" id="{E977C409-8F24-5FB8-2118-4C72D3631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Curigliano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 ASCO 2024. Abstr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LBA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1000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NCT04494425.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ECFFFD-A08E-B4D3-53C5-248F563DD054}"/>
              </a:ext>
            </a:extLst>
          </p:cNvPr>
          <p:cNvSpPr txBox="1">
            <a:spLocks/>
          </p:cNvSpPr>
          <p:nvPr/>
        </p:nvSpPr>
        <p:spPr>
          <a:xfrm>
            <a:off x="604675" y="1513047"/>
            <a:ext cx="10877529" cy="515654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Multicenter, open-label, randomized phase III trial</a:t>
            </a:r>
          </a:p>
        </p:txBody>
      </p:sp>
      <p:sp>
        <p:nvSpPr>
          <p:cNvPr id="6" name="Rectangle 49">
            <a:extLst>
              <a:ext uri="{FF2B5EF4-FFF2-40B4-BE49-F238E27FC236}">
                <a16:creationId xmlns:a16="http://schemas.microsoft.com/office/drawing/2014/main" id="{396F594E-2C7F-E165-E92F-A87F79D97B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3822" y="2576223"/>
            <a:ext cx="4061516" cy="8973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T-DXd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5.4 mg/kg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436)</a:t>
            </a:r>
          </a:p>
        </p:txBody>
      </p:sp>
      <p:sp>
        <p:nvSpPr>
          <p:cNvPr id="7" name="Rectangle 50">
            <a:extLst>
              <a:ext uri="{FF2B5EF4-FFF2-40B4-BE49-F238E27FC236}">
                <a16:creationId xmlns:a16="http://schemas.microsoft.com/office/drawing/2014/main" id="{F97773C0-F56E-5A3F-48ED-1F2712BB0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3822" y="3604276"/>
            <a:ext cx="4061516" cy="8973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Physician’s choice of CT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8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(capecitabine, paclitaxel, or </a:t>
            </a:r>
            <a:r>
              <a:rPr lang="en-US" altLang="en-US" sz="1800" i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nab</a:t>
            </a:r>
            <a:r>
              <a:rPr lang="en-US" altLang="en-US" sz="18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-paclitaxel)</a:t>
            </a:r>
            <a:endParaRPr kumimoji="0" lang="en-US" altLang="en-US" sz="180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(n = 430)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108405-C38C-4D22-AF28-C12A951CEB22}"/>
              </a:ext>
            </a:extLst>
          </p:cNvPr>
          <p:cNvSpPr txBox="1"/>
          <p:nvPr/>
        </p:nvSpPr>
        <p:spPr bwMode="auto">
          <a:xfrm>
            <a:off x="2414017" y="1951980"/>
            <a:ext cx="601084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Stratified by: prior CDK4/6 inhibitor use (yes vs no); HER2 IHC 1+ vs 2+/ISH- vs 0; prior taxane in nonmetastatic setting (yes vs no)</a:t>
            </a:r>
          </a:p>
        </p:txBody>
      </p:sp>
      <p:sp>
        <p:nvSpPr>
          <p:cNvPr id="9" name="Line 52">
            <a:extLst>
              <a:ext uri="{FF2B5EF4-FFF2-40B4-BE49-F238E27FC236}">
                <a16:creationId xmlns:a16="http://schemas.microsoft.com/office/drawing/2014/main" id="{D63FEB0C-58CA-8910-D284-317B01BA9247}"/>
              </a:ext>
            </a:extLst>
          </p:cNvPr>
          <p:cNvSpPr>
            <a:spLocks noChangeShapeType="1"/>
          </p:cNvSpPr>
          <p:nvPr/>
        </p:nvSpPr>
        <p:spPr bwMode="auto">
          <a:xfrm>
            <a:off x="5055062" y="2470131"/>
            <a:ext cx="0" cy="763443"/>
          </a:xfrm>
          <a:prstGeom prst="line">
            <a:avLst/>
          </a:prstGeom>
          <a:noFill/>
          <a:ln w="28575">
            <a:solidFill>
              <a:schemeClr val="bg1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99A2A31-7750-C515-5736-42F2B27CA850}"/>
              </a:ext>
            </a:extLst>
          </p:cNvPr>
          <p:cNvCxnSpPr>
            <a:cxnSpLocks/>
          </p:cNvCxnSpPr>
          <p:nvPr/>
        </p:nvCxnSpPr>
        <p:spPr bwMode="auto">
          <a:xfrm>
            <a:off x="9995338" y="3545984"/>
            <a:ext cx="527882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99DB6DC1-57FE-A613-F83D-332A8B5A262E}"/>
              </a:ext>
            </a:extLst>
          </p:cNvPr>
          <p:cNvSpPr txBox="1"/>
          <p:nvPr/>
        </p:nvSpPr>
        <p:spPr bwMode="auto">
          <a:xfrm>
            <a:off x="10186407" y="3207451"/>
            <a:ext cx="15720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Until PD or toxicity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E4E4C710-5C3E-87D9-A93A-48A3FC4F7EC5}"/>
              </a:ext>
            </a:extLst>
          </p:cNvPr>
          <p:cNvSpPr txBox="1">
            <a:spLocks/>
          </p:cNvSpPr>
          <p:nvPr/>
        </p:nvSpPr>
        <p:spPr>
          <a:xfrm>
            <a:off x="614404" y="5336463"/>
            <a:ext cx="5316934" cy="523219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Primary endpoint: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PFS (per BICR) in HER2-low population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Key secondary endpoint: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OS in HER2-low population, PFS  (per BICR) and OS in ITT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A2EAEEB-4A41-37E4-C308-EF004A5814B3}"/>
              </a:ext>
            </a:extLst>
          </p:cNvPr>
          <p:cNvSpPr txBox="1">
            <a:spLocks/>
          </p:cNvSpPr>
          <p:nvPr/>
        </p:nvSpPr>
        <p:spPr>
          <a:xfrm>
            <a:off x="5964585" y="5309684"/>
            <a:ext cx="5595673" cy="96183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Other secondary endpoints: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PFS (per INV) in HER2-low population, ORR and DoR (per BICR/INV) in HER2-low population and ITT, safety and tolerability, PROs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69AD0F2-B8F2-2EA5-0495-9A7107CD4D2E}"/>
              </a:ext>
            </a:extLst>
          </p:cNvPr>
          <p:cNvSpPr txBox="1"/>
          <p:nvPr/>
        </p:nvSpPr>
        <p:spPr bwMode="auto">
          <a:xfrm>
            <a:off x="5486400" y="4538227"/>
            <a:ext cx="559567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*Also allowed: 1 prior line for MBC and PD ≤6 mo of starting 1L ET + CDK4/6 inhibitor or 1 prior line for MBC and recurrence ≤24 mo of starting adjuvant ET.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†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HER2 IHC &gt;0 defined by any IHC staining up to 10% of tumor cells. </a:t>
            </a:r>
          </a:p>
        </p:txBody>
      </p:sp>
      <p:sp>
        <p:nvSpPr>
          <p:cNvPr id="19" name="Line 53">
            <a:extLst>
              <a:ext uri="{FF2B5EF4-FFF2-40B4-BE49-F238E27FC236}">
                <a16:creationId xmlns:a16="http://schemas.microsoft.com/office/drawing/2014/main" id="{30355EC8-CAAD-E9E4-1B3E-55E839B35708}"/>
              </a:ext>
            </a:extLst>
          </p:cNvPr>
          <p:cNvSpPr>
            <a:spLocks noChangeShapeType="1"/>
          </p:cNvSpPr>
          <p:nvPr/>
        </p:nvSpPr>
        <p:spPr bwMode="auto">
          <a:xfrm>
            <a:off x="5054188" y="3654892"/>
            <a:ext cx="766167" cy="579563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Line 54">
            <a:extLst>
              <a:ext uri="{FF2B5EF4-FFF2-40B4-BE49-F238E27FC236}">
                <a16:creationId xmlns:a16="http://schemas.microsoft.com/office/drawing/2014/main" id="{AC0BCEE9-2B92-D23B-B43F-F889E73697C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57364" y="2854637"/>
            <a:ext cx="762992" cy="523221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1647BA0-33A2-8D52-D92F-C90552A721B4}"/>
              </a:ext>
            </a:extLst>
          </p:cNvPr>
          <p:cNvSpPr txBox="1"/>
          <p:nvPr/>
        </p:nvSpPr>
        <p:spPr bwMode="auto">
          <a:xfrm>
            <a:off x="5093857" y="3325366"/>
            <a:ext cx="4977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1:1</a:t>
            </a:r>
          </a:p>
        </p:txBody>
      </p:sp>
    </p:spTree>
    <p:extLst>
      <p:ext uri="{BB962C8B-B14F-4D97-AF65-F5344CB8AC3E}">
        <p14:creationId xmlns:p14="http://schemas.microsoft.com/office/powerpoint/2010/main" val="2237302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DESTINY-Breast06: Baseline Characteristics</a:t>
            </a:r>
            <a:endParaRPr lang="en-US" altLang="en-US" dirty="0"/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2BEA5245-55B8-DA58-76A0-AD7F7CDD5575}"/>
              </a:ext>
            </a:extLst>
          </p:cNvPr>
          <p:cNvGraphicFramePr>
            <a:graphicFrameLocks noGrp="1"/>
          </p:cNvGraphicFramePr>
          <p:nvPr/>
        </p:nvGraphicFramePr>
        <p:xfrm>
          <a:off x="520700" y="1167224"/>
          <a:ext cx="11260210" cy="5004976"/>
        </p:xfrm>
        <a:graphic>
          <a:graphicData uri="http://schemas.openxmlformats.org/drawingml/2006/table">
            <a:tbl>
              <a:tblPr/>
              <a:tblGrid>
                <a:gridCol w="36047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41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8949">
                  <a:extLst>
                    <a:ext uri="{9D8B030D-6E8A-4147-A177-3AD203B41FA5}">
                      <a16:colId xmlns:a16="http://schemas.microsoft.com/office/drawing/2014/main" val="2347277322"/>
                    </a:ext>
                  </a:extLst>
                </a:gridCol>
                <a:gridCol w="1382233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  <a:gridCol w="1233376">
                  <a:extLst>
                    <a:ext uri="{9D8B030D-6E8A-4147-A177-3AD203B41FA5}">
                      <a16:colId xmlns:a16="http://schemas.microsoft.com/office/drawing/2014/main" val="1408788035"/>
                    </a:ext>
                  </a:extLst>
                </a:gridCol>
                <a:gridCol w="1288147">
                  <a:extLst>
                    <a:ext uri="{9D8B030D-6E8A-4147-A177-3AD203B41FA5}">
                      <a16:colId xmlns:a16="http://schemas.microsoft.com/office/drawing/2014/main" val="361331930"/>
                    </a:ext>
                  </a:extLst>
                </a:gridCol>
                <a:gridCol w="1178607">
                  <a:extLst>
                    <a:ext uri="{9D8B030D-6E8A-4147-A177-3AD203B41FA5}">
                      <a16:colId xmlns:a16="http://schemas.microsoft.com/office/drawing/2014/main" val="3266392878"/>
                    </a:ext>
                  </a:extLst>
                </a:gridCol>
              </a:tblGrid>
              <a:tr h="33832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HER2-low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ITT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HER2-ultralow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338328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</a:t>
                      </a:r>
                      <a:r>
                        <a:rPr kumimoji="0" 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DXd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(n = 359)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 (n = 354)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</a:t>
                      </a:r>
                      <a:r>
                        <a:rPr kumimoji="0" 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DXd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(n = 436)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 (n = 430)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</a:t>
                      </a:r>
                      <a:r>
                        <a:rPr kumimoji="0" 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DXd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(n = 76)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 (n = 76)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8190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age, </a:t>
                      </a:r>
                      <a:r>
                        <a:rPr kumimoji="0" lang="en-US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yr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(range)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58 (28-87)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57 (32-83)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58 (28-87)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57 (32-83)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58 (33-85)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57.5 (34-82)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Female, n (%)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359 (100)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353 (99.7)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436 (100)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429 (99.8)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76 (100)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76 (100)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234356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ECOG PS 1, n (%)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148 (41.2)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128 (36.2)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178 (40.8)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163 (37.9)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30 (39.5)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35 (46.1)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12662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HER2 status,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IHC 0 with membrane staining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IHC 1+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IHC 2+/ISH-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238 (66.3)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117 (32.6)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234 (66.1)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118 (33.3)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76 (17.4)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239 (54.8)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117 (26.8)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76 (17.7)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234 (54.4)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118 (27.4)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76 (100)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76 (100)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ER/PR status,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ER+/PR+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ER+/PR-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ER-/PR+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206 (57.4)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141 (39.3)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(0.8)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193 (54.5)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152 (42.9)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(0.6)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253 (58.0)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167 (38.3)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(0.7)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237 (55.1)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181 (42.1)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(0.5)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46 (60.5)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 (34.2)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44 (57.9)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29 (38.2)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9463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142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Primary endocrine resistance, n (%)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105 (29.2)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116 (32.8)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128 (29.4)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140 (32.6)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 (30.3)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 (31.6)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12946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142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De novo</a:t>
                      </a:r>
                      <a:r>
                        <a:rPr kumimoji="0" lang="en-US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disease at diagnosis, n (%)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111 (30.9)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104 (29.4)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133 (30.5)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132 (30.7)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 (28.9)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 (36.8)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00095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142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Bone-only disease at baseline, n (%)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 (3.1)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 (2.8)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(3.0)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(3.0)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(2.6)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(3.9)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29955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142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Visceral disease at baseline, n (%)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309 (86.1)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299 (84.5)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376 (86.2)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364 (84.7)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66 (86.8)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65 (85.5)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594684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142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Liver metastases at baseline, n (%)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243 (67.7)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232 (65.5)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296 (67.9)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283 (65.8)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52 (68.4)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51 (67.1)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8588002"/>
                  </a:ext>
                </a:extLst>
              </a:tr>
            </a:tbl>
          </a:graphicData>
        </a:graphic>
      </p:graphicFrame>
      <p:sp>
        <p:nvSpPr>
          <p:cNvPr id="3" name="Text Box 11">
            <a:extLst>
              <a:ext uri="{FF2B5EF4-FFF2-40B4-BE49-F238E27FC236}">
                <a16:creationId xmlns:a16="http://schemas.microsoft.com/office/drawing/2014/main" id="{421E7868-86C4-E50E-DA8C-D473248BB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 err="1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Curigliano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ASCO 2024.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Abstr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LBA</a:t>
            </a: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1000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3452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DESTINY-Breast06: Prior Treatment</a:t>
            </a:r>
            <a:endParaRPr lang="en-US" altLang="en-US" dirty="0"/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2BEA5245-55B8-DA58-76A0-AD7F7CDD55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23317"/>
              </p:ext>
            </p:extLst>
          </p:nvPr>
        </p:nvGraphicFramePr>
        <p:xfrm>
          <a:off x="723900" y="1603375"/>
          <a:ext cx="10758304" cy="4509580"/>
        </p:xfrm>
        <a:graphic>
          <a:graphicData uri="http://schemas.openxmlformats.org/drawingml/2006/table">
            <a:tbl>
              <a:tblPr/>
              <a:tblGrid>
                <a:gridCol w="31993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0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8507">
                  <a:extLst>
                    <a:ext uri="{9D8B030D-6E8A-4147-A177-3AD203B41FA5}">
                      <a16:colId xmlns:a16="http://schemas.microsoft.com/office/drawing/2014/main" val="2347277322"/>
                    </a:ext>
                  </a:extLst>
                </a:gridCol>
                <a:gridCol w="1416175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  <a:gridCol w="1127528">
                  <a:extLst>
                    <a:ext uri="{9D8B030D-6E8A-4147-A177-3AD203B41FA5}">
                      <a16:colId xmlns:a16="http://schemas.microsoft.com/office/drawing/2014/main" val="1408788035"/>
                    </a:ext>
                  </a:extLst>
                </a:gridCol>
                <a:gridCol w="1298912">
                  <a:extLst>
                    <a:ext uri="{9D8B030D-6E8A-4147-A177-3AD203B41FA5}">
                      <a16:colId xmlns:a16="http://schemas.microsoft.com/office/drawing/2014/main" val="26727759"/>
                    </a:ext>
                  </a:extLst>
                </a:gridCol>
                <a:gridCol w="1217730">
                  <a:extLst>
                    <a:ext uri="{9D8B030D-6E8A-4147-A177-3AD203B41FA5}">
                      <a16:colId xmlns:a16="http://schemas.microsoft.com/office/drawing/2014/main" val="968850883"/>
                    </a:ext>
                  </a:extLst>
                </a:gridCol>
              </a:tblGrid>
              <a:tr h="33832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Prior Therapy for MBC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HER2 Low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ITT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HER2 Ultralow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338328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(n = 359)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 (n = 354)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(n = 436)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 (n = 430)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(n = 76)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 (n = 76)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8190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ET lines, n (range)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(1-4)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(1-5)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(1-4)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(1-5)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 (1-4)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 (1-5)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849907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No. of ET lines,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  <a:p>
                      <a:pPr marL="566928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Calibri" panose="020F0502020204030204" pitchFamily="34" charset="0"/>
                        <a:buChar char="‒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≤6 mo on 1L ET + CDK4/6i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≥3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54 (15.1)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33 (9.2)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242 (67.6)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62 (17.3)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67 (19.0)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33 (9.4)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236 (67.0)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49 (13.9)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65 (14.9)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37 (8.5)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295 (67.8)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75 (17.2)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82 (19.2)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 (9.3)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288 (67.3)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58 (13.6)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 (14.5)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(5.3)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52 (68.4)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(17.1)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 (19.7)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 (9.2)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52 (68.4)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 (11.8)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ET therapies,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Monotherapy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With CDK4/6i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With other targeted therapy 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189 (52.6)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318 (88.6)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120 (33.4)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183 (51.7)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316 (89.3)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105 (29.7)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230 (52.8)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388 (89.0)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143 (32.8)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223 (51.9)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385 (89.5)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127 (29.5)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41 (53.9)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69 (90.8)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 (28.9)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 (52.6)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69 (90.8)</a:t>
                      </a:r>
                      <a:b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 (28.9)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234356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Prior adjuvant/neoadjuvant therapies, 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ET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Cytotoxic CT</a:t>
                      </a:r>
                    </a:p>
                    <a:p>
                      <a:pPr marL="681228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Calibri" panose="020F0502020204030204" pitchFamily="34" charset="0"/>
                        <a:buChar char="‒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Taxane</a:t>
                      </a:r>
                    </a:p>
                    <a:p>
                      <a:pPr marL="681228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Calibri" panose="020F0502020204030204" pitchFamily="34" charset="0"/>
                        <a:buChar char="‒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Anthracycline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227 (63.2)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192 (53.5)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151 (42.1)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167 (46.5)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218 (61.6)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196 (55.4)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151 (42.7)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173 (48.9)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275 (63.1)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228 (52.3)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179 (41.1)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197 (45.2)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256 (59.5)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234 (54.4)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177 (41.2)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206 (47.9)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48 (63.2)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36 (47.4)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 (36.8)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30 (39.5)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38 (50.0)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38 (50.0)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 (34.2)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33 (43.4)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126625"/>
                  </a:ext>
                </a:extLst>
              </a:tr>
            </a:tbl>
          </a:graphicData>
        </a:graphic>
      </p:graphicFrame>
      <p:sp>
        <p:nvSpPr>
          <p:cNvPr id="3" name="Text Box 11">
            <a:extLst>
              <a:ext uri="{FF2B5EF4-FFF2-40B4-BE49-F238E27FC236}">
                <a16:creationId xmlns:a16="http://schemas.microsoft.com/office/drawing/2014/main" id="{421E7868-86C4-E50E-DA8C-D473248BB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Curigliano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 ASCO 2024. Abstr LBA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1000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3398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DESTINY-Breast06: Efficacy</a:t>
            </a:r>
            <a:endParaRPr lang="en-US" altLang="en-US" dirty="0"/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2BEA5245-55B8-DA58-76A0-AD7F7CDD55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9808900"/>
              </p:ext>
            </p:extLst>
          </p:nvPr>
        </p:nvGraphicFramePr>
        <p:xfrm>
          <a:off x="717549" y="1516777"/>
          <a:ext cx="10809623" cy="1493568"/>
        </p:xfrm>
        <a:graphic>
          <a:graphicData uri="http://schemas.openxmlformats.org/drawingml/2006/table">
            <a:tbl>
              <a:tblPr/>
              <a:tblGrid>
                <a:gridCol w="4247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5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8388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  <a:gridCol w="2177884">
                  <a:extLst>
                    <a:ext uri="{9D8B030D-6E8A-4147-A177-3AD203B41FA5}">
                      <a16:colId xmlns:a16="http://schemas.microsoft.com/office/drawing/2014/main" val="240110195"/>
                    </a:ext>
                  </a:extLst>
                </a:gridCol>
                <a:gridCol w="1235530">
                  <a:extLst>
                    <a:ext uri="{9D8B030D-6E8A-4147-A177-3AD203B41FA5}">
                      <a16:colId xmlns:a16="http://schemas.microsoft.com/office/drawing/2014/main" val="3567298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HER2-Low Population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359)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354)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HR (95% CI)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 </a:t>
                      </a: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Value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PFS by BICR, mo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Primary endpoint</a:t>
                      </a:r>
                      <a:endParaRPr kumimoji="0" lang="en-US" sz="1600" b="0" i="1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13.2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8.1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0.62 (0.51-0.74)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&lt;.0001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12-mo OS rate,* %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87.6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81.7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0.83 (0.66-1.05)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.1181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126625"/>
                  </a:ext>
                </a:extLst>
              </a:tr>
            </a:tbl>
          </a:graphicData>
        </a:graphic>
      </p:graphicFrame>
      <p:sp>
        <p:nvSpPr>
          <p:cNvPr id="3" name="Text Box 11">
            <a:extLst>
              <a:ext uri="{FF2B5EF4-FFF2-40B4-BE49-F238E27FC236}">
                <a16:creationId xmlns:a16="http://schemas.microsoft.com/office/drawing/2014/main" id="{9E6E784C-F6F5-34DB-2941-6C33D54B7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Curigliano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 ASCO 2024. Abstr LBA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1000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AF552F17-9BA5-F502-4589-891B80FB19F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69719" y="5554112"/>
            <a:ext cx="10822425" cy="648353"/>
          </a:xfrm>
        </p:spPr>
        <p:txBody>
          <a:bodyPr/>
          <a:lstStyle/>
          <a:p>
            <a:r>
              <a:rPr lang="en-US" altLang="en-US" sz="1700" dirty="0"/>
              <a:t>T-DXd showed consistent PFS benefit across prespecified patient subgroups, regardless of age, HER2-low status, prior exposure to CDK4/6i or taxane, number of prior ET lines, endocrine resistance, or liver metastases</a:t>
            </a:r>
          </a:p>
        </p:txBody>
      </p:sp>
      <p:graphicFrame>
        <p:nvGraphicFramePr>
          <p:cNvPr id="2" name="Group 32">
            <a:extLst>
              <a:ext uri="{FF2B5EF4-FFF2-40B4-BE49-F238E27FC236}">
                <a16:creationId xmlns:a16="http://schemas.microsoft.com/office/drawing/2014/main" id="{E9DDFB65-9CEE-4CC6-F034-54AD9DC79F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838500"/>
              </p:ext>
            </p:extLst>
          </p:nvPr>
        </p:nvGraphicFramePr>
        <p:xfrm>
          <a:off x="717549" y="4318576"/>
          <a:ext cx="10809624" cy="1249728"/>
        </p:xfrm>
        <a:graphic>
          <a:graphicData uri="http://schemas.openxmlformats.org/drawingml/2006/table">
            <a:tbl>
              <a:tblPr/>
              <a:tblGrid>
                <a:gridCol w="4252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4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8388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  <a:gridCol w="2177884">
                  <a:extLst>
                    <a:ext uri="{9D8B030D-6E8A-4147-A177-3AD203B41FA5}">
                      <a16:colId xmlns:a16="http://schemas.microsoft.com/office/drawing/2014/main" val="240110195"/>
                    </a:ext>
                  </a:extLst>
                </a:gridCol>
                <a:gridCol w="1235530">
                  <a:extLst>
                    <a:ext uri="{9D8B030D-6E8A-4147-A177-3AD203B41FA5}">
                      <a16:colId xmlns:a16="http://schemas.microsoft.com/office/drawing/2014/main" val="3567298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HER2-Ultralow Population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76)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76)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HR (95% CI)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 </a:t>
                      </a: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Value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PFS by BICR, mo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13.2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8.3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0.78 (0.50-1.21)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12-mo OS rate, %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84.0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78.7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0.75 (0.43-1.29)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126625"/>
                  </a:ext>
                </a:extLst>
              </a:tr>
            </a:tbl>
          </a:graphicData>
        </a:graphic>
      </p:graphicFrame>
      <p:graphicFrame>
        <p:nvGraphicFramePr>
          <p:cNvPr id="5" name="Group 32">
            <a:extLst>
              <a:ext uri="{FF2B5EF4-FFF2-40B4-BE49-F238E27FC236}">
                <a16:creationId xmlns:a16="http://schemas.microsoft.com/office/drawing/2014/main" id="{4C653BDD-536F-8983-BFE0-AAEC64AAAB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1367375"/>
              </p:ext>
            </p:extLst>
          </p:nvPr>
        </p:nvGraphicFramePr>
        <p:xfrm>
          <a:off x="717549" y="3037565"/>
          <a:ext cx="10809623" cy="1249728"/>
        </p:xfrm>
        <a:graphic>
          <a:graphicData uri="http://schemas.openxmlformats.org/drawingml/2006/table">
            <a:tbl>
              <a:tblPr/>
              <a:tblGrid>
                <a:gridCol w="4237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04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8388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  <a:gridCol w="2177884">
                  <a:extLst>
                    <a:ext uri="{9D8B030D-6E8A-4147-A177-3AD203B41FA5}">
                      <a16:colId xmlns:a16="http://schemas.microsoft.com/office/drawing/2014/main" val="240110195"/>
                    </a:ext>
                  </a:extLst>
                </a:gridCol>
                <a:gridCol w="1235530">
                  <a:extLst>
                    <a:ext uri="{9D8B030D-6E8A-4147-A177-3AD203B41FA5}">
                      <a16:colId xmlns:a16="http://schemas.microsoft.com/office/drawing/2014/main" val="3567298650"/>
                    </a:ext>
                  </a:extLst>
                </a:gridCol>
              </a:tblGrid>
              <a:tr h="470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HER2-ITT Population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436)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430)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HR (95% CI)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 </a:t>
                      </a: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Value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2656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PFS by BICR, mo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13.2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8.1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0.63 (0.53-0.75)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&lt;.0001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6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12-mo OS rate,</a:t>
                      </a:r>
                      <a:r>
                        <a:rPr kumimoji="0" lang="en-US" sz="16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†</a:t>
                      </a: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%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87.0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81.1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0.81 (0.65-1.00)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12662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A576C9E-3B02-F448-2D0F-EDDE3DB6E278}"/>
              </a:ext>
            </a:extLst>
          </p:cNvPr>
          <p:cNvSpPr txBox="1"/>
          <p:nvPr/>
        </p:nvSpPr>
        <p:spPr bwMode="auto">
          <a:xfrm>
            <a:off x="414339" y="6140785"/>
            <a:ext cx="102369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fontAlgn="base" hangingPunct="0">
              <a:spcAft>
                <a:spcPct val="0"/>
              </a:spcAft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*20.1% of patients in the CT arm received T-DXd after CT discontinuation. </a:t>
            </a:r>
            <a:r>
              <a:rPr kumimoji="0" lang="en-US" sz="12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†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17.9% of patients in the CT arm received T-DXd after CT discontinuation. </a:t>
            </a:r>
          </a:p>
        </p:txBody>
      </p:sp>
    </p:spTree>
    <p:extLst>
      <p:ext uri="{BB962C8B-B14F-4D97-AF65-F5344CB8AC3E}">
        <p14:creationId xmlns:p14="http://schemas.microsoft.com/office/powerpoint/2010/main" val="3395547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DESTINY-Breast06: Antitumor Activity</a:t>
            </a:r>
            <a:endParaRPr lang="en-US" altLang="en-US" dirty="0"/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2BEA5245-55B8-DA58-76A0-AD7F7CDD55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209777"/>
              </p:ext>
            </p:extLst>
          </p:nvPr>
        </p:nvGraphicFramePr>
        <p:xfrm>
          <a:off x="723900" y="1603375"/>
          <a:ext cx="10755312" cy="3291936"/>
        </p:xfrm>
        <a:graphic>
          <a:graphicData uri="http://schemas.openxmlformats.org/drawingml/2006/table">
            <a:tbl>
              <a:tblPr/>
              <a:tblGrid>
                <a:gridCol w="1897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92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9395">
                  <a:extLst>
                    <a:ext uri="{9D8B030D-6E8A-4147-A177-3AD203B41FA5}">
                      <a16:colId xmlns:a16="http://schemas.microsoft.com/office/drawing/2014/main" val="2347277322"/>
                    </a:ext>
                  </a:extLst>
                </a:gridCol>
                <a:gridCol w="1637944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  <a:gridCol w="1466958">
                  <a:extLst>
                    <a:ext uri="{9D8B030D-6E8A-4147-A177-3AD203B41FA5}">
                      <a16:colId xmlns:a16="http://schemas.microsoft.com/office/drawing/2014/main" val="1408788035"/>
                    </a:ext>
                  </a:extLst>
                </a:gridCol>
                <a:gridCol w="1466958">
                  <a:extLst>
                    <a:ext uri="{9D8B030D-6E8A-4147-A177-3AD203B41FA5}">
                      <a16:colId xmlns:a16="http://schemas.microsoft.com/office/drawing/2014/main" val="2301679312"/>
                    </a:ext>
                  </a:extLst>
                </a:gridCol>
                <a:gridCol w="1466958">
                  <a:extLst>
                    <a:ext uri="{9D8B030D-6E8A-4147-A177-3AD203B41FA5}">
                      <a16:colId xmlns:a16="http://schemas.microsoft.com/office/drawing/2014/main" val="32945899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HER2  Low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ITT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HER2 Ultralow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Outcome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359)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354)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436)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430)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76)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76)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819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Confirmed ORR,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CR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203 (56.5)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 (2.5)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194 (54.0)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114 (32.2)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114 (32.2)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250 (57.3)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(3.0)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237 (54.4)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134 (31.2)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134 (31.2)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47 (61.8)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(5.3)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43 (56.6)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 (26.3)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 (26.3)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SD, n (%)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125 (34.8)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170 (48.0)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148 (33.9)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212 (49.3)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 (28.9)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42 (55.3)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23435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CBR, n (%)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275 (76.6)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190 (53.7)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334 (76.6)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223 (51.9)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58 (76.3)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33 (43.4)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1266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DoR, mo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14.1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8.6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14.3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8.6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14.3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14.1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 Box 11">
            <a:extLst>
              <a:ext uri="{FF2B5EF4-FFF2-40B4-BE49-F238E27FC236}">
                <a16:creationId xmlns:a16="http://schemas.microsoft.com/office/drawing/2014/main" id="{421E7868-86C4-E50E-DA8C-D473248BB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Curigliano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 ASCO 2024. Abstr LBA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1000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0948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DESTINY-Breast06: TEAEs and AEs of Special Interest</a:t>
            </a:r>
            <a:endParaRPr lang="en-US" altLang="en-US" dirty="0"/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2BEA5245-55B8-DA58-76A0-AD7F7CDD55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4685015"/>
              </p:ext>
            </p:extLst>
          </p:nvPr>
        </p:nvGraphicFramePr>
        <p:xfrm>
          <a:off x="499396" y="1539912"/>
          <a:ext cx="5912067" cy="4832092"/>
        </p:xfrm>
        <a:graphic>
          <a:graphicData uri="http://schemas.openxmlformats.org/drawingml/2006/table">
            <a:tbl>
              <a:tblPr/>
              <a:tblGrid>
                <a:gridCol w="2284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4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3820">
                  <a:extLst>
                    <a:ext uri="{9D8B030D-6E8A-4147-A177-3AD203B41FA5}">
                      <a16:colId xmlns:a16="http://schemas.microsoft.com/office/drawing/2014/main" val="234727732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  <a:gridCol w="934497">
                  <a:extLst>
                    <a:ext uri="{9D8B030D-6E8A-4147-A177-3AD203B41FA5}">
                      <a16:colId xmlns:a16="http://schemas.microsoft.com/office/drawing/2014/main" val="1408788035"/>
                    </a:ext>
                  </a:extLst>
                </a:gridCol>
              </a:tblGrid>
              <a:tr h="35441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Treatment-Related TEAE in ≥20% of Patients, %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(n = 434)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 (n = 417)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354413">
                <a:tc v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Grade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≥3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Grade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≥3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81907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Nausea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65.9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23.5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Fatigue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46.8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3.7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34.3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2343569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Alopecia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45.4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126625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Neutropenia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37.6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20.7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27.6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16.5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transaminases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29.3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2.3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11.0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718918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Anemia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28.1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5.8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3921436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Vomiting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27.2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768971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Diarrhea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23.7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1.8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22.5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8181150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Decreased appetite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23.5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623668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Leukopenia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23.3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6.9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14.6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961967"/>
                  </a:ext>
                </a:extLst>
              </a:tr>
              <a:tr h="35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PPE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32.4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6.7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577708"/>
                  </a:ext>
                </a:extLst>
              </a:tr>
            </a:tbl>
          </a:graphicData>
        </a:graphic>
      </p:graphicFrame>
      <p:sp>
        <p:nvSpPr>
          <p:cNvPr id="5" name="Text Box 11">
            <a:extLst>
              <a:ext uri="{FF2B5EF4-FFF2-40B4-BE49-F238E27FC236}">
                <a16:creationId xmlns:a16="http://schemas.microsoft.com/office/drawing/2014/main" id="{C4D5C1B1-80F9-944B-B291-063DBF1181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Curigliano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 ASCO 2024. Abstr LBA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1000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</p:txBody>
      </p:sp>
      <p:graphicFrame>
        <p:nvGraphicFramePr>
          <p:cNvPr id="3" name="Group 32">
            <a:extLst>
              <a:ext uri="{FF2B5EF4-FFF2-40B4-BE49-F238E27FC236}">
                <a16:creationId xmlns:a16="http://schemas.microsoft.com/office/drawing/2014/main" id="{B7C3FE5B-A9B5-7902-65EF-1B946033A7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350343"/>
              </p:ext>
            </p:extLst>
          </p:nvPr>
        </p:nvGraphicFramePr>
        <p:xfrm>
          <a:off x="6563833" y="1548993"/>
          <a:ext cx="5185252" cy="4607367"/>
        </p:xfrm>
        <a:graphic>
          <a:graphicData uri="http://schemas.openxmlformats.org/drawingml/2006/table">
            <a:tbl>
              <a:tblPr/>
              <a:tblGrid>
                <a:gridCol w="3062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1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1931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</a:tblGrid>
              <a:tr h="6436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Left ventricular dysfunction,        n (%)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434)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417)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11857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Decreased ejection fraction (any)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1/2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3/4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35 (8.1)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32 (7.3)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(0.7)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 (2.9)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 (2.6)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(0.2)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755837"/>
                  </a:ext>
                </a:extLst>
              </a:tr>
              <a:tr h="11857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Cardiac failure (any)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1/2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3/4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(0.7)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(0.2)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(0.4)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ILD/Pneumonitis,* n (%)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434)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417)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249221"/>
                  </a:ext>
                </a:extLst>
              </a:tr>
              <a:tr h="11857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Any grade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1/2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3/4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49 (11.3)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43 (9.9)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(0.7)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(0.7)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(0.2)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(0.2)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36527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39B2F91-6110-5887-5D9C-19F55E405113}"/>
              </a:ext>
            </a:extLst>
          </p:cNvPr>
          <p:cNvSpPr txBox="1"/>
          <p:nvPr/>
        </p:nvSpPr>
        <p:spPr bwMode="auto">
          <a:xfrm>
            <a:off x="6494609" y="6156360"/>
            <a:ext cx="314945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*Adjudicated as treatment related.</a:t>
            </a:r>
          </a:p>
        </p:txBody>
      </p:sp>
    </p:spTree>
    <p:extLst>
      <p:ext uri="{BB962C8B-B14F-4D97-AF65-F5344CB8AC3E}">
        <p14:creationId xmlns:p14="http://schemas.microsoft.com/office/powerpoint/2010/main" val="1842675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3AA2FC2B-684A-08F1-BF2F-C798D50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postMONARCH: </a:t>
            </a:r>
            <a:r>
              <a:rPr lang="en-US" altLang="en-US" sz="3600" dirty="0" err="1"/>
              <a:t>Abemaciclib</a:t>
            </a:r>
            <a:r>
              <a:rPr lang="en-US" altLang="en-US" sz="3600" dirty="0"/>
              <a:t> + </a:t>
            </a:r>
            <a:r>
              <a:rPr lang="en-US" altLang="en-US" sz="3600" dirty="0" err="1"/>
              <a:t>Fulvestrant</a:t>
            </a:r>
            <a:r>
              <a:rPr lang="en-US" altLang="en-US" sz="3600" dirty="0"/>
              <a:t> vs </a:t>
            </a:r>
            <a:r>
              <a:rPr lang="en-US" altLang="en-US" sz="3600" dirty="0" err="1"/>
              <a:t>Fulvestrant</a:t>
            </a:r>
            <a:r>
              <a:rPr lang="en-US" altLang="en-US" sz="3600" dirty="0"/>
              <a:t> for HR+/HER2- Adv BC Post CDK4/6i + ET</a:t>
            </a:r>
            <a:endParaRPr lang="en-US" dirty="0"/>
          </a:p>
        </p:txBody>
      </p:sp>
      <p:sp>
        <p:nvSpPr>
          <p:cNvPr id="29" name="Content Placeholder 28">
            <a:extLst>
              <a:ext uri="{FF2B5EF4-FFF2-40B4-BE49-F238E27FC236}">
                <a16:creationId xmlns:a16="http://schemas.microsoft.com/office/drawing/2014/main" id="{22A77F9E-E19A-23A3-4286-0A3F7EA6EF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b="0" i="0" dirty="0">
                <a:solidFill>
                  <a:srgbClr val="000000"/>
                </a:solidFill>
                <a:effectLst/>
                <a:latin typeface="+mn-lt"/>
              </a:rPr>
              <a:t>Global, double-blind, placebo-controlled, randomized phase III trial</a:t>
            </a:r>
          </a:p>
          <a:p>
            <a:endParaRPr lang="en-US" sz="2200" b="0" i="0" dirty="0">
              <a:solidFill>
                <a:srgbClr val="000000"/>
              </a:solidFill>
              <a:effectLst/>
              <a:latin typeface="+mn-lt"/>
            </a:endParaRPr>
          </a:p>
          <a:p>
            <a:endParaRPr lang="en-US" sz="2200" dirty="0">
              <a:solidFill>
                <a:srgbClr val="000000"/>
              </a:solidFill>
              <a:latin typeface="+mn-lt"/>
            </a:endParaRPr>
          </a:p>
          <a:p>
            <a:endParaRPr lang="en-US" sz="2200" dirty="0">
              <a:solidFill>
                <a:srgbClr val="000000"/>
              </a:solidFill>
              <a:latin typeface="+mn-lt"/>
            </a:endParaRPr>
          </a:p>
          <a:p>
            <a:endParaRPr lang="en-US" sz="2200" dirty="0">
              <a:solidFill>
                <a:srgbClr val="000000"/>
              </a:solidFill>
              <a:latin typeface="+mn-lt"/>
            </a:endParaRPr>
          </a:p>
          <a:p>
            <a:endParaRPr lang="en-US" sz="2200" dirty="0">
              <a:solidFill>
                <a:srgbClr val="000000"/>
              </a:solidFill>
              <a:latin typeface="+mn-lt"/>
            </a:endParaRPr>
          </a:p>
          <a:p>
            <a:pPr marL="0" indent="0">
              <a:buNone/>
            </a:pPr>
            <a:endParaRPr lang="en-US" sz="2200" dirty="0">
              <a:solidFill>
                <a:srgbClr val="000000"/>
              </a:solidFill>
              <a:latin typeface="+mn-lt"/>
            </a:endParaRPr>
          </a:p>
          <a:p>
            <a:r>
              <a:rPr lang="en-US" sz="2200" b="1" dirty="0">
                <a:solidFill>
                  <a:srgbClr val="000000"/>
                </a:solidFill>
                <a:latin typeface="+mn-lt"/>
              </a:rPr>
              <a:t>Primary endpoint: </a:t>
            </a:r>
            <a:r>
              <a:rPr lang="en-US" sz="2200" dirty="0">
                <a:solidFill>
                  <a:srgbClr val="000000"/>
                </a:solidFill>
                <a:latin typeface="+mn-lt"/>
              </a:rPr>
              <a:t>PFS by investigator</a:t>
            </a:r>
          </a:p>
          <a:p>
            <a:r>
              <a:rPr lang="en-US" sz="2200" b="1" dirty="0">
                <a:solidFill>
                  <a:srgbClr val="000000"/>
                </a:solidFill>
                <a:latin typeface="+mn-lt"/>
              </a:rPr>
              <a:t>Key secondary endpoints: </a:t>
            </a:r>
            <a:r>
              <a:rPr lang="en-US" sz="2200" dirty="0">
                <a:solidFill>
                  <a:srgbClr val="000000"/>
                </a:solidFill>
                <a:latin typeface="+mn-lt"/>
              </a:rPr>
              <a:t>OS, PFS by BICR, ORR, CBR, DCR, DoR, safety, QoL, PK</a:t>
            </a:r>
            <a:endParaRPr lang="en-US" sz="2200" dirty="0">
              <a:latin typeface="+mn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135C11-4ACB-48D4-C75E-DDDF95E9412B}"/>
              </a:ext>
            </a:extLst>
          </p:cNvPr>
          <p:cNvSpPr txBox="1"/>
          <p:nvPr/>
        </p:nvSpPr>
        <p:spPr>
          <a:xfrm>
            <a:off x="8483219" y="3123452"/>
            <a:ext cx="22005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650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 patients scanned Q8W for 12 mo, then Q12W thereafter</a:t>
            </a:r>
            <a:endParaRPr kumimoji="0" lang="en-US" b="0" i="1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4DA378-5E16-32DF-6EDC-D7C8136DF142}"/>
              </a:ext>
            </a:extLst>
          </p:cNvPr>
          <p:cNvSpPr/>
          <p:nvPr/>
        </p:nvSpPr>
        <p:spPr>
          <a:xfrm>
            <a:off x="4223865" y="2672592"/>
            <a:ext cx="3581258" cy="8615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650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Abemaciclib </a:t>
            </a:r>
            <a:r>
              <a:rPr kumimoji="0" lang="en-US" sz="180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 +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Fulvestrant </a:t>
            </a:r>
            <a:r>
              <a:rPr kumimoji="0" lang="en-US" sz="180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IM</a:t>
            </a:r>
          </a:p>
          <a:p>
            <a:pPr marL="0" marR="0" lvl="0" indent="0" algn="ctr" defTabSz="6650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182)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B38DF9-158E-D8CB-E0C5-6FE35643AAB5}"/>
              </a:ext>
            </a:extLst>
          </p:cNvPr>
          <p:cNvSpPr/>
          <p:nvPr/>
        </p:nvSpPr>
        <p:spPr>
          <a:xfrm>
            <a:off x="4223864" y="3665501"/>
            <a:ext cx="3581259" cy="861542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650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Placebo </a:t>
            </a:r>
            <a:r>
              <a:rPr kumimoji="0" lang="en-US" sz="180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 +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Fulvestrant </a:t>
            </a:r>
            <a:r>
              <a:rPr kumimoji="0" lang="en-US" sz="180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IM</a:t>
            </a:r>
          </a:p>
          <a:p>
            <a:pPr marL="0" marR="0" lvl="0" indent="0" algn="ctr" defTabSz="6650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186)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B02957-3910-EEFC-9C30-01293947D992}"/>
              </a:ext>
            </a:extLst>
          </p:cNvPr>
          <p:cNvSpPr txBox="1"/>
          <p:nvPr/>
        </p:nvSpPr>
        <p:spPr>
          <a:xfrm>
            <a:off x="1970680" y="2079490"/>
            <a:ext cx="3284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650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Stratified by geographic region, visceral mets, prior CDK4/6i </a:t>
            </a:r>
            <a:r>
              <a:rPr lang="en-US" sz="1400" b="0" i="1" kern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tx duration</a:t>
            </a:r>
            <a:endParaRPr kumimoji="0" lang="en-US" sz="1400" b="0" i="1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69CBF93-785B-8F28-F7C9-C19E13C9AF31}"/>
              </a:ext>
            </a:extLst>
          </p:cNvPr>
          <p:cNvCxnSpPr>
            <a:cxnSpLocks/>
          </p:cNvCxnSpPr>
          <p:nvPr/>
        </p:nvCxnSpPr>
        <p:spPr bwMode="auto">
          <a:xfrm>
            <a:off x="3378674" y="3683823"/>
            <a:ext cx="637923" cy="287139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1" name="Text Box 15">
            <a:extLst>
              <a:ext uri="{FF2B5EF4-FFF2-40B4-BE49-F238E27FC236}">
                <a16:creationId xmlns:a16="http://schemas.microsoft.com/office/drawing/2014/main" id="{B662B357-EAB1-CB2A-35EE-AE622B0153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NCT05169567. Kalinsky. ASCO 2024. Abstr LBA1001.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A09609-26AA-F9C3-EB29-0869C2CF1867}"/>
              </a:ext>
            </a:extLst>
          </p:cNvPr>
          <p:cNvSpPr txBox="1"/>
          <p:nvPr/>
        </p:nvSpPr>
        <p:spPr bwMode="auto">
          <a:xfrm>
            <a:off x="546783" y="2529661"/>
            <a:ext cx="25507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Adults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with HR+/HER2- advanced/metastatic BC; PD on 1L CDK4/6i + AI </a:t>
            </a:r>
            <a:r>
              <a:rPr lang="en-US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advanced disease 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recurrence on/after CDK4/6i + ET in adjuvant setting; ECOG PS ≤1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(N = 368)</a:t>
            </a:r>
          </a:p>
        </p:txBody>
      </p:sp>
      <p:sp>
        <p:nvSpPr>
          <p:cNvPr id="23" name="Line 54">
            <a:extLst>
              <a:ext uri="{FF2B5EF4-FFF2-40B4-BE49-F238E27FC236}">
                <a16:creationId xmlns:a16="http://schemas.microsoft.com/office/drawing/2014/main" id="{199E61F6-F143-F514-A355-C5121D32676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30701" y="3085687"/>
            <a:ext cx="637923" cy="287139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9A253E9A-64D2-3950-7B3A-12948D3B2A5E}"/>
              </a:ext>
            </a:extLst>
          </p:cNvPr>
          <p:cNvCxnSpPr>
            <a:cxnSpLocks/>
          </p:cNvCxnSpPr>
          <p:nvPr/>
        </p:nvCxnSpPr>
        <p:spPr bwMode="auto">
          <a:xfrm>
            <a:off x="7938460" y="3585117"/>
            <a:ext cx="538872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B20D888E-8DA1-2288-6B65-5B55AADCD07F}"/>
              </a:ext>
            </a:extLst>
          </p:cNvPr>
          <p:cNvCxnSpPr>
            <a:cxnSpLocks/>
          </p:cNvCxnSpPr>
          <p:nvPr/>
        </p:nvCxnSpPr>
        <p:spPr bwMode="auto">
          <a:xfrm>
            <a:off x="3613114" y="2624023"/>
            <a:ext cx="0" cy="51146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ysDash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4037915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postMONARCH: Baseline Characteristics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LBA1001.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CFF4D8D9-580B-A10B-1A4C-6A788321E803}"/>
              </a:ext>
            </a:extLst>
          </p:cNvPr>
          <p:cNvGraphicFramePr>
            <a:graphicFrameLocks/>
          </p:cNvGraphicFramePr>
          <p:nvPr/>
        </p:nvGraphicFramePr>
        <p:xfrm>
          <a:off x="520701" y="1341440"/>
          <a:ext cx="5494012" cy="5029312"/>
        </p:xfrm>
        <a:graphic>
          <a:graphicData uri="http://schemas.openxmlformats.org/drawingml/2006/table">
            <a:tbl>
              <a:tblPr/>
              <a:tblGrid>
                <a:gridCol w="2315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83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02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05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Abemaciclib + Fulvestrant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Placebo + Fulvestrant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05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age, yr (range)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≥65 yr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58 (27-86)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61 (28-85)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2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Female sex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3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Race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White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Asian 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Black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2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Hispanic/Latino ethnicity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099280"/>
                  </a:ext>
                </a:extLst>
              </a:tr>
              <a:tr h="793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Geographic region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Other (including EU)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United States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Asia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9102516"/>
                  </a:ext>
                </a:extLst>
              </a:tr>
              <a:tr h="3402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ECOG PS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6060958"/>
                  </a:ext>
                </a:extLst>
              </a:tr>
            </a:tbl>
          </a:graphicData>
        </a:graphic>
      </p:graphicFrame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4076E228-BC5A-018A-44B8-124C19DCD543}"/>
              </a:ext>
            </a:extLst>
          </p:cNvPr>
          <p:cNvGraphicFramePr>
            <a:graphicFrameLocks/>
          </p:cNvGraphicFramePr>
          <p:nvPr/>
        </p:nvGraphicFramePr>
        <p:xfrm>
          <a:off x="6177288" y="1341440"/>
          <a:ext cx="5597199" cy="4127256"/>
        </p:xfrm>
        <a:graphic>
          <a:graphicData uri="http://schemas.openxmlformats.org/drawingml/2006/table">
            <a:tbl>
              <a:tblPr/>
              <a:tblGrid>
                <a:gridCol w="2323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2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1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86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Abemaciclib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+ Fulvestrant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Placebo + Fulvestrant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6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Measurable disease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217509"/>
                  </a:ext>
                </a:extLst>
              </a:tr>
              <a:tr h="6975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HR status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ER+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PgR+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92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Metastases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Visceral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Liver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Bone only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2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Evaluable ctDNA,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ESR1</a:t>
                      </a: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mutation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PIK3CA/AKT/PTEN </a:t>
                      </a: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alteration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161 (88)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159 (85)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059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3169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postMONARCH: Prior Treatment History at Baseline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LBA1001.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CFF4D8D9-580B-A10B-1A4C-6A788321E80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3750110"/>
              </p:ext>
            </p:extLst>
          </p:nvPr>
        </p:nvGraphicFramePr>
        <p:xfrm>
          <a:off x="723900" y="1603375"/>
          <a:ext cx="10758304" cy="4358720"/>
        </p:xfrm>
        <a:graphic>
          <a:graphicData uri="http://schemas.openxmlformats.org/drawingml/2006/table">
            <a:tbl>
              <a:tblPr/>
              <a:tblGrid>
                <a:gridCol w="51212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85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85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05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Prior Treatment History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Abemaciclib + Fulvestrant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Placebo + Fulvestrant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05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Setting of prior CDK4/6i therapy, %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Advanced disease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Adjuvant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2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CDK4/6i therapy, %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Palbociclib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Ribociclib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Abemaciclib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3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CDK4/6i therapy duration, %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≥12 mo or recurrence after adjuvant therapy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&lt;12 mo or recurrence on adjuvant therapy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2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prior CDK4/6i therapy duration, mo (range)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Palbociclib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Ribociclib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Abemaciclib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 (2-110)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21 (3-87)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0992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50357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271" name="Straight Connector 9270">
            <a:extLst>
              <a:ext uri="{FF2B5EF4-FFF2-40B4-BE49-F238E27FC236}">
                <a16:creationId xmlns:a16="http://schemas.microsoft.com/office/drawing/2014/main" id="{F176C568-31DA-A238-3F95-A95476842D4A}"/>
              </a:ext>
            </a:extLst>
          </p:cNvPr>
          <p:cNvCxnSpPr>
            <a:cxnSpLocks/>
          </p:cNvCxnSpPr>
          <p:nvPr/>
        </p:nvCxnSpPr>
        <p:spPr bwMode="auto">
          <a:xfrm>
            <a:off x="8127744" y="2521942"/>
            <a:ext cx="0" cy="1346323"/>
          </a:xfrm>
          <a:prstGeom prst="line">
            <a:avLst/>
          </a:prstGeom>
          <a:noFill/>
          <a:ln w="2857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9372" name="Freeform: Shape 9371">
            <a:extLst>
              <a:ext uri="{FF2B5EF4-FFF2-40B4-BE49-F238E27FC236}">
                <a16:creationId xmlns:a16="http://schemas.microsoft.com/office/drawing/2014/main" id="{8094459E-EE56-26C1-E0D2-B3C85297F39F}"/>
              </a:ext>
            </a:extLst>
          </p:cNvPr>
          <p:cNvSpPr/>
          <p:nvPr/>
        </p:nvSpPr>
        <p:spPr bwMode="auto">
          <a:xfrm>
            <a:off x="6852176" y="1852097"/>
            <a:ext cx="4117712" cy="1071653"/>
          </a:xfrm>
          <a:custGeom>
            <a:avLst/>
            <a:gdLst>
              <a:gd name="connsiteX0" fmla="*/ 0 w 4117712"/>
              <a:gd name="connsiteY0" fmla="*/ 0 h 1071653"/>
              <a:gd name="connsiteX1" fmla="*/ 163078 w 4117712"/>
              <a:gd name="connsiteY1" fmla="*/ 0 h 1071653"/>
              <a:gd name="connsiteX2" fmla="*/ 163078 w 4117712"/>
              <a:gd name="connsiteY2" fmla="*/ 8736 h 1071653"/>
              <a:gd name="connsiteX3" fmla="*/ 227144 w 4117712"/>
              <a:gd name="connsiteY3" fmla="*/ 8736 h 1071653"/>
              <a:gd name="connsiteX4" fmla="*/ 227144 w 4117712"/>
              <a:gd name="connsiteY4" fmla="*/ 23297 h 1071653"/>
              <a:gd name="connsiteX5" fmla="*/ 305770 w 4117712"/>
              <a:gd name="connsiteY5" fmla="*/ 23297 h 1071653"/>
              <a:gd name="connsiteX6" fmla="*/ 305770 w 4117712"/>
              <a:gd name="connsiteY6" fmla="*/ 52418 h 1071653"/>
              <a:gd name="connsiteX7" fmla="*/ 358188 w 4117712"/>
              <a:gd name="connsiteY7" fmla="*/ 52418 h 1071653"/>
              <a:gd name="connsiteX8" fmla="*/ 358188 w 4117712"/>
              <a:gd name="connsiteY8" fmla="*/ 104835 h 1071653"/>
              <a:gd name="connsiteX9" fmla="*/ 358188 w 4117712"/>
              <a:gd name="connsiteY9" fmla="*/ 104835 h 1071653"/>
              <a:gd name="connsiteX10" fmla="*/ 378573 w 4117712"/>
              <a:gd name="connsiteY10" fmla="*/ 125220 h 1071653"/>
              <a:gd name="connsiteX11" fmla="*/ 378573 w 4117712"/>
              <a:gd name="connsiteY11" fmla="*/ 168902 h 1071653"/>
              <a:gd name="connsiteX12" fmla="*/ 396046 w 4117712"/>
              <a:gd name="connsiteY12" fmla="*/ 168902 h 1071653"/>
              <a:gd name="connsiteX13" fmla="*/ 396046 w 4117712"/>
              <a:gd name="connsiteY13" fmla="*/ 259177 h 1071653"/>
              <a:gd name="connsiteX14" fmla="*/ 416430 w 4117712"/>
              <a:gd name="connsiteY14" fmla="*/ 259177 h 1071653"/>
              <a:gd name="connsiteX15" fmla="*/ 416430 w 4117712"/>
              <a:gd name="connsiteY15" fmla="*/ 326155 h 1071653"/>
              <a:gd name="connsiteX16" fmla="*/ 442639 w 4117712"/>
              <a:gd name="connsiteY16" fmla="*/ 326155 h 1071653"/>
              <a:gd name="connsiteX17" fmla="*/ 442639 w 4117712"/>
              <a:gd name="connsiteY17" fmla="*/ 364013 h 1071653"/>
              <a:gd name="connsiteX18" fmla="*/ 556211 w 4117712"/>
              <a:gd name="connsiteY18" fmla="*/ 364013 h 1071653"/>
              <a:gd name="connsiteX19" fmla="*/ 556211 w 4117712"/>
              <a:gd name="connsiteY19" fmla="*/ 384397 h 1071653"/>
              <a:gd name="connsiteX20" fmla="*/ 754234 w 4117712"/>
              <a:gd name="connsiteY20" fmla="*/ 384397 h 1071653"/>
              <a:gd name="connsiteX21" fmla="*/ 754234 w 4117712"/>
              <a:gd name="connsiteY21" fmla="*/ 413518 h 1071653"/>
              <a:gd name="connsiteX22" fmla="*/ 789179 w 4117712"/>
              <a:gd name="connsiteY22" fmla="*/ 413518 h 1071653"/>
              <a:gd name="connsiteX23" fmla="*/ 789179 w 4117712"/>
              <a:gd name="connsiteY23" fmla="*/ 486321 h 1071653"/>
              <a:gd name="connsiteX24" fmla="*/ 812476 w 4117712"/>
              <a:gd name="connsiteY24" fmla="*/ 486321 h 1071653"/>
              <a:gd name="connsiteX25" fmla="*/ 812476 w 4117712"/>
              <a:gd name="connsiteY25" fmla="*/ 535827 h 1071653"/>
              <a:gd name="connsiteX26" fmla="*/ 841597 w 4117712"/>
              <a:gd name="connsiteY26" fmla="*/ 535827 h 1071653"/>
              <a:gd name="connsiteX27" fmla="*/ 841597 w 4117712"/>
              <a:gd name="connsiteY27" fmla="*/ 535827 h 1071653"/>
              <a:gd name="connsiteX28" fmla="*/ 841597 w 4117712"/>
              <a:gd name="connsiteY28" fmla="*/ 562035 h 1071653"/>
              <a:gd name="connsiteX29" fmla="*/ 1138632 w 4117712"/>
              <a:gd name="connsiteY29" fmla="*/ 562035 h 1071653"/>
              <a:gd name="connsiteX30" fmla="*/ 1129895 w 4117712"/>
              <a:gd name="connsiteY30" fmla="*/ 570772 h 1071653"/>
              <a:gd name="connsiteX31" fmla="*/ 1150280 w 4117712"/>
              <a:gd name="connsiteY31" fmla="*/ 591157 h 1071653"/>
              <a:gd name="connsiteX32" fmla="*/ 1176488 w 4117712"/>
              <a:gd name="connsiteY32" fmla="*/ 617365 h 1071653"/>
              <a:gd name="connsiteX33" fmla="*/ 1211434 w 4117712"/>
              <a:gd name="connsiteY33" fmla="*/ 617365 h 1071653"/>
              <a:gd name="connsiteX34" fmla="*/ 1211434 w 4117712"/>
              <a:gd name="connsiteY34" fmla="*/ 646486 h 1071653"/>
              <a:gd name="connsiteX35" fmla="*/ 1409457 w 4117712"/>
              <a:gd name="connsiteY35" fmla="*/ 646486 h 1071653"/>
              <a:gd name="connsiteX36" fmla="*/ 1409457 w 4117712"/>
              <a:gd name="connsiteY36" fmla="*/ 655223 h 1071653"/>
              <a:gd name="connsiteX37" fmla="*/ 1473523 w 4117712"/>
              <a:gd name="connsiteY37" fmla="*/ 655223 h 1071653"/>
              <a:gd name="connsiteX38" fmla="*/ 1473523 w 4117712"/>
              <a:gd name="connsiteY38" fmla="*/ 678520 h 1071653"/>
              <a:gd name="connsiteX39" fmla="*/ 1482260 w 4117712"/>
              <a:gd name="connsiteY39" fmla="*/ 678520 h 1071653"/>
              <a:gd name="connsiteX40" fmla="*/ 1482260 w 4117712"/>
              <a:gd name="connsiteY40" fmla="*/ 701816 h 1071653"/>
              <a:gd name="connsiteX41" fmla="*/ 1566711 w 4117712"/>
              <a:gd name="connsiteY41" fmla="*/ 701816 h 1071653"/>
              <a:gd name="connsiteX42" fmla="*/ 1566711 w 4117712"/>
              <a:gd name="connsiteY42" fmla="*/ 725113 h 1071653"/>
              <a:gd name="connsiteX43" fmla="*/ 1924899 w 4117712"/>
              <a:gd name="connsiteY43" fmla="*/ 725113 h 1071653"/>
              <a:gd name="connsiteX44" fmla="*/ 1924899 w 4117712"/>
              <a:gd name="connsiteY44" fmla="*/ 777531 h 1071653"/>
              <a:gd name="connsiteX45" fmla="*/ 2020999 w 4117712"/>
              <a:gd name="connsiteY45" fmla="*/ 777531 h 1071653"/>
              <a:gd name="connsiteX46" fmla="*/ 2020999 w 4117712"/>
              <a:gd name="connsiteY46" fmla="*/ 832861 h 1071653"/>
              <a:gd name="connsiteX47" fmla="*/ 2236494 w 4117712"/>
              <a:gd name="connsiteY47" fmla="*/ 832861 h 1071653"/>
              <a:gd name="connsiteX48" fmla="*/ 2236494 w 4117712"/>
              <a:gd name="connsiteY48" fmla="*/ 882367 h 1071653"/>
              <a:gd name="connsiteX49" fmla="*/ 2338418 w 4117712"/>
              <a:gd name="connsiteY49" fmla="*/ 882367 h 1071653"/>
              <a:gd name="connsiteX50" fmla="*/ 2338418 w 4117712"/>
              <a:gd name="connsiteY50" fmla="*/ 905664 h 1071653"/>
              <a:gd name="connsiteX51" fmla="*/ 2355890 w 4117712"/>
              <a:gd name="connsiteY51" fmla="*/ 905664 h 1071653"/>
              <a:gd name="connsiteX52" fmla="*/ 2355890 w 4117712"/>
              <a:gd name="connsiteY52" fmla="*/ 955169 h 1071653"/>
              <a:gd name="connsiteX53" fmla="*/ 2749024 w 4117712"/>
              <a:gd name="connsiteY53" fmla="*/ 955169 h 1071653"/>
              <a:gd name="connsiteX54" fmla="*/ 2749024 w 4117712"/>
              <a:gd name="connsiteY54" fmla="*/ 1010499 h 1071653"/>
              <a:gd name="connsiteX55" fmla="*/ 2894629 w 4117712"/>
              <a:gd name="connsiteY55" fmla="*/ 1010499 h 1071653"/>
              <a:gd name="connsiteX56" fmla="*/ 2894629 w 4117712"/>
              <a:gd name="connsiteY56" fmla="*/ 1071653 h 1071653"/>
              <a:gd name="connsiteX57" fmla="*/ 4117712 w 4117712"/>
              <a:gd name="connsiteY57" fmla="*/ 1071653 h 1071653"/>
              <a:gd name="connsiteX0" fmla="*/ 0 w 4117712"/>
              <a:gd name="connsiteY0" fmla="*/ 0 h 1071653"/>
              <a:gd name="connsiteX1" fmla="*/ 163078 w 4117712"/>
              <a:gd name="connsiteY1" fmla="*/ 0 h 1071653"/>
              <a:gd name="connsiteX2" fmla="*/ 163078 w 4117712"/>
              <a:gd name="connsiteY2" fmla="*/ 8736 h 1071653"/>
              <a:gd name="connsiteX3" fmla="*/ 227144 w 4117712"/>
              <a:gd name="connsiteY3" fmla="*/ 8736 h 1071653"/>
              <a:gd name="connsiteX4" fmla="*/ 227144 w 4117712"/>
              <a:gd name="connsiteY4" fmla="*/ 23297 h 1071653"/>
              <a:gd name="connsiteX5" fmla="*/ 305770 w 4117712"/>
              <a:gd name="connsiteY5" fmla="*/ 23297 h 1071653"/>
              <a:gd name="connsiteX6" fmla="*/ 305770 w 4117712"/>
              <a:gd name="connsiteY6" fmla="*/ 52418 h 1071653"/>
              <a:gd name="connsiteX7" fmla="*/ 358188 w 4117712"/>
              <a:gd name="connsiteY7" fmla="*/ 52418 h 1071653"/>
              <a:gd name="connsiteX8" fmla="*/ 358188 w 4117712"/>
              <a:gd name="connsiteY8" fmla="*/ 104835 h 1071653"/>
              <a:gd name="connsiteX9" fmla="*/ 358188 w 4117712"/>
              <a:gd name="connsiteY9" fmla="*/ 104835 h 1071653"/>
              <a:gd name="connsiteX10" fmla="*/ 378573 w 4117712"/>
              <a:gd name="connsiteY10" fmla="*/ 125220 h 1071653"/>
              <a:gd name="connsiteX11" fmla="*/ 378573 w 4117712"/>
              <a:gd name="connsiteY11" fmla="*/ 168902 h 1071653"/>
              <a:gd name="connsiteX12" fmla="*/ 396046 w 4117712"/>
              <a:gd name="connsiteY12" fmla="*/ 168902 h 1071653"/>
              <a:gd name="connsiteX13" fmla="*/ 396046 w 4117712"/>
              <a:gd name="connsiteY13" fmla="*/ 259177 h 1071653"/>
              <a:gd name="connsiteX14" fmla="*/ 416430 w 4117712"/>
              <a:gd name="connsiteY14" fmla="*/ 259177 h 1071653"/>
              <a:gd name="connsiteX15" fmla="*/ 416430 w 4117712"/>
              <a:gd name="connsiteY15" fmla="*/ 326155 h 1071653"/>
              <a:gd name="connsiteX16" fmla="*/ 442639 w 4117712"/>
              <a:gd name="connsiteY16" fmla="*/ 326155 h 1071653"/>
              <a:gd name="connsiteX17" fmla="*/ 442639 w 4117712"/>
              <a:gd name="connsiteY17" fmla="*/ 364013 h 1071653"/>
              <a:gd name="connsiteX18" fmla="*/ 556211 w 4117712"/>
              <a:gd name="connsiteY18" fmla="*/ 364013 h 1071653"/>
              <a:gd name="connsiteX19" fmla="*/ 556211 w 4117712"/>
              <a:gd name="connsiteY19" fmla="*/ 384397 h 1071653"/>
              <a:gd name="connsiteX20" fmla="*/ 754234 w 4117712"/>
              <a:gd name="connsiteY20" fmla="*/ 384397 h 1071653"/>
              <a:gd name="connsiteX21" fmla="*/ 754234 w 4117712"/>
              <a:gd name="connsiteY21" fmla="*/ 413518 h 1071653"/>
              <a:gd name="connsiteX22" fmla="*/ 789179 w 4117712"/>
              <a:gd name="connsiteY22" fmla="*/ 413518 h 1071653"/>
              <a:gd name="connsiteX23" fmla="*/ 789179 w 4117712"/>
              <a:gd name="connsiteY23" fmla="*/ 486321 h 1071653"/>
              <a:gd name="connsiteX24" fmla="*/ 812476 w 4117712"/>
              <a:gd name="connsiteY24" fmla="*/ 486321 h 1071653"/>
              <a:gd name="connsiteX25" fmla="*/ 812476 w 4117712"/>
              <a:gd name="connsiteY25" fmla="*/ 535827 h 1071653"/>
              <a:gd name="connsiteX26" fmla="*/ 841597 w 4117712"/>
              <a:gd name="connsiteY26" fmla="*/ 535827 h 1071653"/>
              <a:gd name="connsiteX27" fmla="*/ 841597 w 4117712"/>
              <a:gd name="connsiteY27" fmla="*/ 535827 h 1071653"/>
              <a:gd name="connsiteX28" fmla="*/ 841597 w 4117712"/>
              <a:gd name="connsiteY28" fmla="*/ 562035 h 1071653"/>
              <a:gd name="connsiteX29" fmla="*/ 1138632 w 4117712"/>
              <a:gd name="connsiteY29" fmla="*/ 562035 h 1071653"/>
              <a:gd name="connsiteX30" fmla="*/ 1147368 w 4117712"/>
              <a:gd name="connsiteY30" fmla="*/ 570772 h 1071653"/>
              <a:gd name="connsiteX31" fmla="*/ 1150280 w 4117712"/>
              <a:gd name="connsiteY31" fmla="*/ 591157 h 1071653"/>
              <a:gd name="connsiteX32" fmla="*/ 1176488 w 4117712"/>
              <a:gd name="connsiteY32" fmla="*/ 617365 h 1071653"/>
              <a:gd name="connsiteX33" fmla="*/ 1211434 w 4117712"/>
              <a:gd name="connsiteY33" fmla="*/ 617365 h 1071653"/>
              <a:gd name="connsiteX34" fmla="*/ 1211434 w 4117712"/>
              <a:gd name="connsiteY34" fmla="*/ 646486 h 1071653"/>
              <a:gd name="connsiteX35" fmla="*/ 1409457 w 4117712"/>
              <a:gd name="connsiteY35" fmla="*/ 646486 h 1071653"/>
              <a:gd name="connsiteX36" fmla="*/ 1409457 w 4117712"/>
              <a:gd name="connsiteY36" fmla="*/ 655223 h 1071653"/>
              <a:gd name="connsiteX37" fmla="*/ 1473523 w 4117712"/>
              <a:gd name="connsiteY37" fmla="*/ 655223 h 1071653"/>
              <a:gd name="connsiteX38" fmla="*/ 1473523 w 4117712"/>
              <a:gd name="connsiteY38" fmla="*/ 678520 h 1071653"/>
              <a:gd name="connsiteX39" fmla="*/ 1482260 w 4117712"/>
              <a:gd name="connsiteY39" fmla="*/ 678520 h 1071653"/>
              <a:gd name="connsiteX40" fmla="*/ 1482260 w 4117712"/>
              <a:gd name="connsiteY40" fmla="*/ 701816 h 1071653"/>
              <a:gd name="connsiteX41" fmla="*/ 1566711 w 4117712"/>
              <a:gd name="connsiteY41" fmla="*/ 701816 h 1071653"/>
              <a:gd name="connsiteX42" fmla="*/ 1566711 w 4117712"/>
              <a:gd name="connsiteY42" fmla="*/ 725113 h 1071653"/>
              <a:gd name="connsiteX43" fmla="*/ 1924899 w 4117712"/>
              <a:gd name="connsiteY43" fmla="*/ 725113 h 1071653"/>
              <a:gd name="connsiteX44" fmla="*/ 1924899 w 4117712"/>
              <a:gd name="connsiteY44" fmla="*/ 777531 h 1071653"/>
              <a:gd name="connsiteX45" fmla="*/ 2020999 w 4117712"/>
              <a:gd name="connsiteY45" fmla="*/ 777531 h 1071653"/>
              <a:gd name="connsiteX46" fmla="*/ 2020999 w 4117712"/>
              <a:gd name="connsiteY46" fmla="*/ 832861 h 1071653"/>
              <a:gd name="connsiteX47" fmla="*/ 2236494 w 4117712"/>
              <a:gd name="connsiteY47" fmla="*/ 832861 h 1071653"/>
              <a:gd name="connsiteX48" fmla="*/ 2236494 w 4117712"/>
              <a:gd name="connsiteY48" fmla="*/ 882367 h 1071653"/>
              <a:gd name="connsiteX49" fmla="*/ 2338418 w 4117712"/>
              <a:gd name="connsiteY49" fmla="*/ 882367 h 1071653"/>
              <a:gd name="connsiteX50" fmla="*/ 2338418 w 4117712"/>
              <a:gd name="connsiteY50" fmla="*/ 905664 h 1071653"/>
              <a:gd name="connsiteX51" fmla="*/ 2355890 w 4117712"/>
              <a:gd name="connsiteY51" fmla="*/ 905664 h 1071653"/>
              <a:gd name="connsiteX52" fmla="*/ 2355890 w 4117712"/>
              <a:gd name="connsiteY52" fmla="*/ 955169 h 1071653"/>
              <a:gd name="connsiteX53" fmla="*/ 2749024 w 4117712"/>
              <a:gd name="connsiteY53" fmla="*/ 955169 h 1071653"/>
              <a:gd name="connsiteX54" fmla="*/ 2749024 w 4117712"/>
              <a:gd name="connsiteY54" fmla="*/ 1010499 h 1071653"/>
              <a:gd name="connsiteX55" fmla="*/ 2894629 w 4117712"/>
              <a:gd name="connsiteY55" fmla="*/ 1010499 h 1071653"/>
              <a:gd name="connsiteX56" fmla="*/ 2894629 w 4117712"/>
              <a:gd name="connsiteY56" fmla="*/ 1071653 h 1071653"/>
              <a:gd name="connsiteX57" fmla="*/ 4117712 w 4117712"/>
              <a:gd name="connsiteY57" fmla="*/ 1071653 h 107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4117712" h="1071653">
                <a:moveTo>
                  <a:pt x="0" y="0"/>
                </a:moveTo>
                <a:lnTo>
                  <a:pt x="163078" y="0"/>
                </a:lnTo>
                <a:lnTo>
                  <a:pt x="163078" y="8736"/>
                </a:lnTo>
                <a:lnTo>
                  <a:pt x="227144" y="8736"/>
                </a:lnTo>
                <a:lnTo>
                  <a:pt x="227144" y="23297"/>
                </a:lnTo>
                <a:lnTo>
                  <a:pt x="305770" y="23297"/>
                </a:lnTo>
                <a:lnTo>
                  <a:pt x="305770" y="52418"/>
                </a:lnTo>
                <a:lnTo>
                  <a:pt x="358188" y="52418"/>
                </a:lnTo>
                <a:lnTo>
                  <a:pt x="358188" y="104835"/>
                </a:lnTo>
                <a:lnTo>
                  <a:pt x="358188" y="104835"/>
                </a:lnTo>
                <a:lnTo>
                  <a:pt x="378573" y="125220"/>
                </a:lnTo>
                <a:lnTo>
                  <a:pt x="378573" y="168902"/>
                </a:lnTo>
                <a:lnTo>
                  <a:pt x="396046" y="168902"/>
                </a:lnTo>
                <a:lnTo>
                  <a:pt x="396046" y="259177"/>
                </a:lnTo>
                <a:lnTo>
                  <a:pt x="416430" y="259177"/>
                </a:lnTo>
                <a:lnTo>
                  <a:pt x="416430" y="326155"/>
                </a:lnTo>
                <a:lnTo>
                  <a:pt x="442639" y="326155"/>
                </a:lnTo>
                <a:lnTo>
                  <a:pt x="442639" y="364013"/>
                </a:lnTo>
                <a:lnTo>
                  <a:pt x="556211" y="364013"/>
                </a:lnTo>
                <a:lnTo>
                  <a:pt x="556211" y="384397"/>
                </a:lnTo>
                <a:lnTo>
                  <a:pt x="754234" y="384397"/>
                </a:lnTo>
                <a:lnTo>
                  <a:pt x="754234" y="413518"/>
                </a:lnTo>
                <a:lnTo>
                  <a:pt x="789179" y="413518"/>
                </a:lnTo>
                <a:lnTo>
                  <a:pt x="789179" y="486321"/>
                </a:lnTo>
                <a:lnTo>
                  <a:pt x="812476" y="486321"/>
                </a:lnTo>
                <a:lnTo>
                  <a:pt x="812476" y="535827"/>
                </a:lnTo>
                <a:lnTo>
                  <a:pt x="841597" y="535827"/>
                </a:lnTo>
                <a:lnTo>
                  <a:pt x="841597" y="535827"/>
                </a:lnTo>
                <a:lnTo>
                  <a:pt x="841597" y="562035"/>
                </a:lnTo>
                <a:lnTo>
                  <a:pt x="1138632" y="562035"/>
                </a:lnTo>
                <a:lnTo>
                  <a:pt x="1147368" y="570772"/>
                </a:lnTo>
                <a:lnTo>
                  <a:pt x="1150280" y="591157"/>
                </a:lnTo>
                <a:lnTo>
                  <a:pt x="1176488" y="617365"/>
                </a:lnTo>
                <a:lnTo>
                  <a:pt x="1211434" y="617365"/>
                </a:lnTo>
                <a:lnTo>
                  <a:pt x="1211434" y="646486"/>
                </a:lnTo>
                <a:lnTo>
                  <a:pt x="1409457" y="646486"/>
                </a:lnTo>
                <a:lnTo>
                  <a:pt x="1409457" y="655223"/>
                </a:lnTo>
                <a:lnTo>
                  <a:pt x="1473523" y="655223"/>
                </a:lnTo>
                <a:lnTo>
                  <a:pt x="1473523" y="678520"/>
                </a:lnTo>
                <a:lnTo>
                  <a:pt x="1482260" y="678520"/>
                </a:lnTo>
                <a:lnTo>
                  <a:pt x="1482260" y="701816"/>
                </a:lnTo>
                <a:lnTo>
                  <a:pt x="1566711" y="701816"/>
                </a:lnTo>
                <a:lnTo>
                  <a:pt x="1566711" y="725113"/>
                </a:lnTo>
                <a:lnTo>
                  <a:pt x="1924899" y="725113"/>
                </a:lnTo>
                <a:lnTo>
                  <a:pt x="1924899" y="777531"/>
                </a:lnTo>
                <a:lnTo>
                  <a:pt x="2020999" y="777531"/>
                </a:lnTo>
                <a:lnTo>
                  <a:pt x="2020999" y="832861"/>
                </a:lnTo>
                <a:lnTo>
                  <a:pt x="2236494" y="832861"/>
                </a:lnTo>
                <a:lnTo>
                  <a:pt x="2236494" y="882367"/>
                </a:lnTo>
                <a:lnTo>
                  <a:pt x="2338418" y="882367"/>
                </a:lnTo>
                <a:lnTo>
                  <a:pt x="2338418" y="905664"/>
                </a:lnTo>
                <a:lnTo>
                  <a:pt x="2355890" y="905664"/>
                </a:lnTo>
                <a:lnTo>
                  <a:pt x="2355890" y="955169"/>
                </a:lnTo>
                <a:lnTo>
                  <a:pt x="2749024" y="955169"/>
                </a:lnTo>
                <a:lnTo>
                  <a:pt x="2749024" y="1010499"/>
                </a:lnTo>
                <a:lnTo>
                  <a:pt x="2894629" y="1010499"/>
                </a:lnTo>
                <a:lnTo>
                  <a:pt x="2894629" y="1071653"/>
                </a:lnTo>
                <a:lnTo>
                  <a:pt x="4117712" y="1071653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71" name="Freeform: Shape 9370">
            <a:extLst>
              <a:ext uri="{FF2B5EF4-FFF2-40B4-BE49-F238E27FC236}">
                <a16:creationId xmlns:a16="http://schemas.microsoft.com/office/drawing/2014/main" id="{E3949CB9-2359-ADF4-C8EA-8FA145F96CA3}"/>
              </a:ext>
            </a:extLst>
          </p:cNvPr>
          <p:cNvSpPr/>
          <p:nvPr/>
        </p:nvSpPr>
        <p:spPr bwMode="auto">
          <a:xfrm>
            <a:off x="6849264" y="1855009"/>
            <a:ext cx="4135184" cy="1310446"/>
          </a:xfrm>
          <a:custGeom>
            <a:avLst/>
            <a:gdLst>
              <a:gd name="connsiteX0" fmla="*/ 0 w 4135184"/>
              <a:gd name="connsiteY0" fmla="*/ 0 h 1310446"/>
              <a:gd name="connsiteX1" fmla="*/ 215495 w 4135184"/>
              <a:gd name="connsiteY1" fmla="*/ 0 h 1310446"/>
              <a:gd name="connsiteX2" fmla="*/ 215495 w 4135184"/>
              <a:gd name="connsiteY2" fmla="*/ 17473 h 1310446"/>
              <a:gd name="connsiteX3" fmla="*/ 244616 w 4135184"/>
              <a:gd name="connsiteY3" fmla="*/ 17473 h 1310446"/>
              <a:gd name="connsiteX4" fmla="*/ 250440 w 4135184"/>
              <a:gd name="connsiteY4" fmla="*/ 23297 h 1310446"/>
              <a:gd name="connsiteX5" fmla="*/ 340716 w 4135184"/>
              <a:gd name="connsiteY5" fmla="*/ 23297 h 1310446"/>
              <a:gd name="connsiteX6" fmla="*/ 340716 w 4135184"/>
              <a:gd name="connsiteY6" fmla="*/ 81539 h 1310446"/>
              <a:gd name="connsiteX7" fmla="*/ 346540 w 4135184"/>
              <a:gd name="connsiteY7" fmla="*/ 81539 h 1310446"/>
              <a:gd name="connsiteX8" fmla="*/ 346540 w 4135184"/>
              <a:gd name="connsiteY8" fmla="*/ 128132 h 1310446"/>
              <a:gd name="connsiteX9" fmla="*/ 358188 w 4135184"/>
              <a:gd name="connsiteY9" fmla="*/ 128132 h 1310446"/>
              <a:gd name="connsiteX10" fmla="*/ 358188 w 4135184"/>
              <a:gd name="connsiteY10" fmla="*/ 174726 h 1310446"/>
              <a:gd name="connsiteX11" fmla="*/ 372749 w 4135184"/>
              <a:gd name="connsiteY11" fmla="*/ 174726 h 1310446"/>
              <a:gd name="connsiteX12" fmla="*/ 372749 w 4135184"/>
              <a:gd name="connsiteY12" fmla="*/ 270825 h 1310446"/>
              <a:gd name="connsiteX13" fmla="*/ 390221 w 4135184"/>
              <a:gd name="connsiteY13" fmla="*/ 270825 h 1310446"/>
              <a:gd name="connsiteX14" fmla="*/ 390221 w 4135184"/>
              <a:gd name="connsiteY14" fmla="*/ 340716 h 1310446"/>
              <a:gd name="connsiteX15" fmla="*/ 398958 w 4135184"/>
              <a:gd name="connsiteY15" fmla="*/ 340716 h 1310446"/>
              <a:gd name="connsiteX16" fmla="*/ 398958 w 4135184"/>
              <a:gd name="connsiteY16" fmla="*/ 480497 h 1310446"/>
              <a:gd name="connsiteX17" fmla="*/ 404782 w 4135184"/>
              <a:gd name="connsiteY17" fmla="*/ 480497 h 1310446"/>
              <a:gd name="connsiteX18" fmla="*/ 404782 w 4135184"/>
              <a:gd name="connsiteY18" fmla="*/ 591157 h 1310446"/>
              <a:gd name="connsiteX19" fmla="*/ 425167 w 4135184"/>
              <a:gd name="connsiteY19" fmla="*/ 591157 h 1310446"/>
              <a:gd name="connsiteX20" fmla="*/ 413518 w 4135184"/>
              <a:gd name="connsiteY20" fmla="*/ 602806 h 1310446"/>
              <a:gd name="connsiteX21" fmla="*/ 465936 w 4135184"/>
              <a:gd name="connsiteY21" fmla="*/ 602806 h 1310446"/>
              <a:gd name="connsiteX22" fmla="*/ 465936 w 4135184"/>
              <a:gd name="connsiteY22" fmla="*/ 631926 h 1310446"/>
              <a:gd name="connsiteX23" fmla="*/ 599893 w 4135184"/>
              <a:gd name="connsiteY23" fmla="*/ 631926 h 1310446"/>
              <a:gd name="connsiteX24" fmla="*/ 599893 w 4135184"/>
              <a:gd name="connsiteY24" fmla="*/ 631926 h 1310446"/>
              <a:gd name="connsiteX25" fmla="*/ 643574 w 4135184"/>
              <a:gd name="connsiteY25" fmla="*/ 631926 h 1310446"/>
              <a:gd name="connsiteX26" fmla="*/ 643574 w 4135184"/>
              <a:gd name="connsiteY26" fmla="*/ 658135 h 1310446"/>
              <a:gd name="connsiteX27" fmla="*/ 669783 w 4135184"/>
              <a:gd name="connsiteY27" fmla="*/ 658135 h 1310446"/>
              <a:gd name="connsiteX28" fmla="*/ 669783 w 4135184"/>
              <a:gd name="connsiteY28" fmla="*/ 663959 h 1310446"/>
              <a:gd name="connsiteX29" fmla="*/ 748410 w 4135184"/>
              <a:gd name="connsiteY29" fmla="*/ 663959 h 1310446"/>
              <a:gd name="connsiteX30" fmla="*/ 748410 w 4135184"/>
              <a:gd name="connsiteY30" fmla="*/ 695992 h 1310446"/>
              <a:gd name="connsiteX31" fmla="*/ 780443 w 4135184"/>
              <a:gd name="connsiteY31" fmla="*/ 695992 h 1310446"/>
              <a:gd name="connsiteX32" fmla="*/ 780443 w 4135184"/>
              <a:gd name="connsiteY32" fmla="*/ 841597 h 1310446"/>
              <a:gd name="connsiteX33" fmla="*/ 812476 w 4135184"/>
              <a:gd name="connsiteY33" fmla="*/ 841597 h 1310446"/>
              <a:gd name="connsiteX34" fmla="*/ 812476 w 4135184"/>
              <a:gd name="connsiteY34" fmla="*/ 856158 h 1310446"/>
              <a:gd name="connsiteX35" fmla="*/ 832861 w 4135184"/>
              <a:gd name="connsiteY35" fmla="*/ 856158 h 1310446"/>
              <a:gd name="connsiteX36" fmla="*/ 832861 w 4135184"/>
              <a:gd name="connsiteY36" fmla="*/ 876543 h 1310446"/>
              <a:gd name="connsiteX37" fmla="*/ 975554 w 4135184"/>
              <a:gd name="connsiteY37" fmla="*/ 876543 h 1310446"/>
              <a:gd name="connsiteX38" fmla="*/ 975554 w 4135184"/>
              <a:gd name="connsiteY38" fmla="*/ 885279 h 1310446"/>
              <a:gd name="connsiteX39" fmla="*/ 1115335 w 4135184"/>
              <a:gd name="connsiteY39" fmla="*/ 885279 h 1310446"/>
              <a:gd name="connsiteX40" fmla="*/ 1115335 w 4135184"/>
              <a:gd name="connsiteY40" fmla="*/ 914400 h 1310446"/>
              <a:gd name="connsiteX41" fmla="*/ 1138632 w 4135184"/>
              <a:gd name="connsiteY41" fmla="*/ 914400 h 1310446"/>
              <a:gd name="connsiteX42" fmla="*/ 1138632 w 4135184"/>
              <a:gd name="connsiteY42" fmla="*/ 975554 h 1310446"/>
              <a:gd name="connsiteX43" fmla="*/ 1179401 w 4135184"/>
              <a:gd name="connsiteY43" fmla="*/ 975554 h 1310446"/>
              <a:gd name="connsiteX44" fmla="*/ 1179401 w 4135184"/>
              <a:gd name="connsiteY44" fmla="*/ 1045445 h 1310446"/>
              <a:gd name="connsiteX45" fmla="*/ 1199786 w 4135184"/>
              <a:gd name="connsiteY45" fmla="*/ 1045445 h 1310446"/>
              <a:gd name="connsiteX46" fmla="*/ 1199786 w 4135184"/>
              <a:gd name="connsiteY46" fmla="*/ 1097862 h 1310446"/>
              <a:gd name="connsiteX47" fmla="*/ 1223082 w 4135184"/>
              <a:gd name="connsiteY47" fmla="*/ 1097862 h 1310446"/>
              <a:gd name="connsiteX48" fmla="*/ 1223082 w 4135184"/>
              <a:gd name="connsiteY48" fmla="*/ 1115335 h 1310446"/>
              <a:gd name="connsiteX49" fmla="*/ 1316270 w 4135184"/>
              <a:gd name="connsiteY49" fmla="*/ 1115335 h 1310446"/>
              <a:gd name="connsiteX50" fmla="*/ 1316270 w 4135184"/>
              <a:gd name="connsiteY50" fmla="*/ 1138632 h 1310446"/>
              <a:gd name="connsiteX51" fmla="*/ 1563798 w 4135184"/>
              <a:gd name="connsiteY51" fmla="*/ 1138632 h 1310446"/>
              <a:gd name="connsiteX52" fmla="*/ 1563798 w 4135184"/>
              <a:gd name="connsiteY52" fmla="*/ 1164841 h 1310446"/>
              <a:gd name="connsiteX53" fmla="*/ 1624953 w 4135184"/>
              <a:gd name="connsiteY53" fmla="*/ 1164841 h 1310446"/>
              <a:gd name="connsiteX54" fmla="*/ 1624953 w 4135184"/>
              <a:gd name="connsiteY54" fmla="*/ 1193962 h 1310446"/>
              <a:gd name="connsiteX55" fmla="*/ 1965668 w 4135184"/>
              <a:gd name="connsiteY55" fmla="*/ 1193962 h 1310446"/>
              <a:gd name="connsiteX56" fmla="*/ 1965668 w 4135184"/>
              <a:gd name="connsiteY56" fmla="*/ 1220171 h 1310446"/>
              <a:gd name="connsiteX57" fmla="*/ 2000614 w 4135184"/>
              <a:gd name="connsiteY57" fmla="*/ 1220171 h 1310446"/>
              <a:gd name="connsiteX58" fmla="*/ 2000614 w 4135184"/>
              <a:gd name="connsiteY58" fmla="*/ 1240555 h 1310446"/>
              <a:gd name="connsiteX59" fmla="*/ 2131658 w 4135184"/>
              <a:gd name="connsiteY59" fmla="*/ 1240555 h 1310446"/>
              <a:gd name="connsiteX60" fmla="*/ 2131658 w 4135184"/>
              <a:gd name="connsiteY60" fmla="*/ 1269676 h 1310446"/>
              <a:gd name="connsiteX61" fmla="*/ 2186988 w 4135184"/>
              <a:gd name="connsiteY61" fmla="*/ 1269676 h 1310446"/>
              <a:gd name="connsiteX62" fmla="*/ 2186988 w 4135184"/>
              <a:gd name="connsiteY62" fmla="*/ 1310446 h 1310446"/>
              <a:gd name="connsiteX63" fmla="*/ 4135184 w 4135184"/>
              <a:gd name="connsiteY63" fmla="*/ 1310446 h 1310446"/>
              <a:gd name="connsiteX0" fmla="*/ 0 w 4135184"/>
              <a:gd name="connsiteY0" fmla="*/ 0 h 1310446"/>
              <a:gd name="connsiteX1" fmla="*/ 215495 w 4135184"/>
              <a:gd name="connsiteY1" fmla="*/ 0 h 1310446"/>
              <a:gd name="connsiteX2" fmla="*/ 215495 w 4135184"/>
              <a:gd name="connsiteY2" fmla="*/ 17473 h 1310446"/>
              <a:gd name="connsiteX3" fmla="*/ 244616 w 4135184"/>
              <a:gd name="connsiteY3" fmla="*/ 17473 h 1310446"/>
              <a:gd name="connsiteX4" fmla="*/ 250440 w 4135184"/>
              <a:gd name="connsiteY4" fmla="*/ 23297 h 1310446"/>
              <a:gd name="connsiteX5" fmla="*/ 340716 w 4135184"/>
              <a:gd name="connsiteY5" fmla="*/ 23297 h 1310446"/>
              <a:gd name="connsiteX6" fmla="*/ 340716 w 4135184"/>
              <a:gd name="connsiteY6" fmla="*/ 81539 h 1310446"/>
              <a:gd name="connsiteX7" fmla="*/ 346540 w 4135184"/>
              <a:gd name="connsiteY7" fmla="*/ 81539 h 1310446"/>
              <a:gd name="connsiteX8" fmla="*/ 346540 w 4135184"/>
              <a:gd name="connsiteY8" fmla="*/ 128132 h 1310446"/>
              <a:gd name="connsiteX9" fmla="*/ 358188 w 4135184"/>
              <a:gd name="connsiteY9" fmla="*/ 128132 h 1310446"/>
              <a:gd name="connsiteX10" fmla="*/ 358188 w 4135184"/>
              <a:gd name="connsiteY10" fmla="*/ 174726 h 1310446"/>
              <a:gd name="connsiteX11" fmla="*/ 372749 w 4135184"/>
              <a:gd name="connsiteY11" fmla="*/ 174726 h 1310446"/>
              <a:gd name="connsiteX12" fmla="*/ 372749 w 4135184"/>
              <a:gd name="connsiteY12" fmla="*/ 270825 h 1310446"/>
              <a:gd name="connsiteX13" fmla="*/ 390221 w 4135184"/>
              <a:gd name="connsiteY13" fmla="*/ 270825 h 1310446"/>
              <a:gd name="connsiteX14" fmla="*/ 390221 w 4135184"/>
              <a:gd name="connsiteY14" fmla="*/ 340716 h 1310446"/>
              <a:gd name="connsiteX15" fmla="*/ 398958 w 4135184"/>
              <a:gd name="connsiteY15" fmla="*/ 340716 h 1310446"/>
              <a:gd name="connsiteX16" fmla="*/ 398958 w 4135184"/>
              <a:gd name="connsiteY16" fmla="*/ 480497 h 1310446"/>
              <a:gd name="connsiteX17" fmla="*/ 404782 w 4135184"/>
              <a:gd name="connsiteY17" fmla="*/ 480497 h 1310446"/>
              <a:gd name="connsiteX18" fmla="*/ 404782 w 4135184"/>
              <a:gd name="connsiteY18" fmla="*/ 591157 h 1310446"/>
              <a:gd name="connsiteX19" fmla="*/ 425167 w 4135184"/>
              <a:gd name="connsiteY19" fmla="*/ 591157 h 1310446"/>
              <a:gd name="connsiteX20" fmla="*/ 422255 w 4135184"/>
              <a:gd name="connsiteY20" fmla="*/ 602806 h 1310446"/>
              <a:gd name="connsiteX21" fmla="*/ 465936 w 4135184"/>
              <a:gd name="connsiteY21" fmla="*/ 602806 h 1310446"/>
              <a:gd name="connsiteX22" fmla="*/ 465936 w 4135184"/>
              <a:gd name="connsiteY22" fmla="*/ 631926 h 1310446"/>
              <a:gd name="connsiteX23" fmla="*/ 599893 w 4135184"/>
              <a:gd name="connsiteY23" fmla="*/ 631926 h 1310446"/>
              <a:gd name="connsiteX24" fmla="*/ 599893 w 4135184"/>
              <a:gd name="connsiteY24" fmla="*/ 631926 h 1310446"/>
              <a:gd name="connsiteX25" fmla="*/ 643574 w 4135184"/>
              <a:gd name="connsiteY25" fmla="*/ 631926 h 1310446"/>
              <a:gd name="connsiteX26" fmla="*/ 643574 w 4135184"/>
              <a:gd name="connsiteY26" fmla="*/ 658135 h 1310446"/>
              <a:gd name="connsiteX27" fmla="*/ 669783 w 4135184"/>
              <a:gd name="connsiteY27" fmla="*/ 658135 h 1310446"/>
              <a:gd name="connsiteX28" fmla="*/ 669783 w 4135184"/>
              <a:gd name="connsiteY28" fmla="*/ 663959 h 1310446"/>
              <a:gd name="connsiteX29" fmla="*/ 748410 w 4135184"/>
              <a:gd name="connsiteY29" fmla="*/ 663959 h 1310446"/>
              <a:gd name="connsiteX30" fmla="*/ 748410 w 4135184"/>
              <a:gd name="connsiteY30" fmla="*/ 695992 h 1310446"/>
              <a:gd name="connsiteX31" fmla="*/ 780443 w 4135184"/>
              <a:gd name="connsiteY31" fmla="*/ 695992 h 1310446"/>
              <a:gd name="connsiteX32" fmla="*/ 780443 w 4135184"/>
              <a:gd name="connsiteY32" fmla="*/ 841597 h 1310446"/>
              <a:gd name="connsiteX33" fmla="*/ 812476 w 4135184"/>
              <a:gd name="connsiteY33" fmla="*/ 841597 h 1310446"/>
              <a:gd name="connsiteX34" fmla="*/ 812476 w 4135184"/>
              <a:gd name="connsiteY34" fmla="*/ 856158 h 1310446"/>
              <a:gd name="connsiteX35" fmla="*/ 832861 w 4135184"/>
              <a:gd name="connsiteY35" fmla="*/ 856158 h 1310446"/>
              <a:gd name="connsiteX36" fmla="*/ 832861 w 4135184"/>
              <a:gd name="connsiteY36" fmla="*/ 876543 h 1310446"/>
              <a:gd name="connsiteX37" fmla="*/ 975554 w 4135184"/>
              <a:gd name="connsiteY37" fmla="*/ 876543 h 1310446"/>
              <a:gd name="connsiteX38" fmla="*/ 975554 w 4135184"/>
              <a:gd name="connsiteY38" fmla="*/ 885279 h 1310446"/>
              <a:gd name="connsiteX39" fmla="*/ 1115335 w 4135184"/>
              <a:gd name="connsiteY39" fmla="*/ 885279 h 1310446"/>
              <a:gd name="connsiteX40" fmla="*/ 1115335 w 4135184"/>
              <a:gd name="connsiteY40" fmla="*/ 914400 h 1310446"/>
              <a:gd name="connsiteX41" fmla="*/ 1138632 w 4135184"/>
              <a:gd name="connsiteY41" fmla="*/ 914400 h 1310446"/>
              <a:gd name="connsiteX42" fmla="*/ 1138632 w 4135184"/>
              <a:gd name="connsiteY42" fmla="*/ 975554 h 1310446"/>
              <a:gd name="connsiteX43" fmla="*/ 1179401 w 4135184"/>
              <a:gd name="connsiteY43" fmla="*/ 975554 h 1310446"/>
              <a:gd name="connsiteX44" fmla="*/ 1179401 w 4135184"/>
              <a:gd name="connsiteY44" fmla="*/ 1045445 h 1310446"/>
              <a:gd name="connsiteX45" fmla="*/ 1199786 w 4135184"/>
              <a:gd name="connsiteY45" fmla="*/ 1045445 h 1310446"/>
              <a:gd name="connsiteX46" fmla="*/ 1199786 w 4135184"/>
              <a:gd name="connsiteY46" fmla="*/ 1097862 h 1310446"/>
              <a:gd name="connsiteX47" fmla="*/ 1223082 w 4135184"/>
              <a:gd name="connsiteY47" fmla="*/ 1097862 h 1310446"/>
              <a:gd name="connsiteX48" fmla="*/ 1223082 w 4135184"/>
              <a:gd name="connsiteY48" fmla="*/ 1115335 h 1310446"/>
              <a:gd name="connsiteX49" fmla="*/ 1316270 w 4135184"/>
              <a:gd name="connsiteY49" fmla="*/ 1115335 h 1310446"/>
              <a:gd name="connsiteX50" fmla="*/ 1316270 w 4135184"/>
              <a:gd name="connsiteY50" fmla="*/ 1138632 h 1310446"/>
              <a:gd name="connsiteX51" fmla="*/ 1563798 w 4135184"/>
              <a:gd name="connsiteY51" fmla="*/ 1138632 h 1310446"/>
              <a:gd name="connsiteX52" fmla="*/ 1563798 w 4135184"/>
              <a:gd name="connsiteY52" fmla="*/ 1164841 h 1310446"/>
              <a:gd name="connsiteX53" fmla="*/ 1624953 w 4135184"/>
              <a:gd name="connsiteY53" fmla="*/ 1164841 h 1310446"/>
              <a:gd name="connsiteX54" fmla="*/ 1624953 w 4135184"/>
              <a:gd name="connsiteY54" fmla="*/ 1193962 h 1310446"/>
              <a:gd name="connsiteX55" fmla="*/ 1965668 w 4135184"/>
              <a:gd name="connsiteY55" fmla="*/ 1193962 h 1310446"/>
              <a:gd name="connsiteX56" fmla="*/ 1965668 w 4135184"/>
              <a:gd name="connsiteY56" fmla="*/ 1220171 h 1310446"/>
              <a:gd name="connsiteX57" fmla="*/ 2000614 w 4135184"/>
              <a:gd name="connsiteY57" fmla="*/ 1220171 h 1310446"/>
              <a:gd name="connsiteX58" fmla="*/ 2000614 w 4135184"/>
              <a:gd name="connsiteY58" fmla="*/ 1240555 h 1310446"/>
              <a:gd name="connsiteX59" fmla="*/ 2131658 w 4135184"/>
              <a:gd name="connsiteY59" fmla="*/ 1240555 h 1310446"/>
              <a:gd name="connsiteX60" fmla="*/ 2131658 w 4135184"/>
              <a:gd name="connsiteY60" fmla="*/ 1269676 h 1310446"/>
              <a:gd name="connsiteX61" fmla="*/ 2186988 w 4135184"/>
              <a:gd name="connsiteY61" fmla="*/ 1269676 h 1310446"/>
              <a:gd name="connsiteX62" fmla="*/ 2186988 w 4135184"/>
              <a:gd name="connsiteY62" fmla="*/ 1310446 h 1310446"/>
              <a:gd name="connsiteX63" fmla="*/ 4135184 w 4135184"/>
              <a:gd name="connsiteY63" fmla="*/ 1310446 h 1310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4135184" h="1310446">
                <a:moveTo>
                  <a:pt x="0" y="0"/>
                </a:moveTo>
                <a:lnTo>
                  <a:pt x="215495" y="0"/>
                </a:lnTo>
                <a:lnTo>
                  <a:pt x="215495" y="17473"/>
                </a:lnTo>
                <a:lnTo>
                  <a:pt x="244616" y="17473"/>
                </a:lnTo>
                <a:lnTo>
                  <a:pt x="250440" y="23297"/>
                </a:lnTo>
                <a:lnTo>
                  <a:pt x="340716" y="23297"/>
                </a:lnTo>
                <a:lnTo>
                  <a:pt x="340716" y="81539"/>
                </a:lnTo>
                <a:lnTo>
                  <a:pt x="346540" y="81539"/>
                </a:lnTo>
                <a:lnTo>
                  <a:pt x="346540" y="128132"/>
                </a:lnTo>
                <a:lnTo>
                  <a:pt x="358188" y="128132"/>
                </a:lnTo>
                <a:lnTo>
                  <a:pt x="358188" y="174726"/>
                </a:lnTo>
                <a:lnTo>
                  <a:pt x="372749" y="174726"/>
                </a:lnTo>
                <a:lnTo>
                  <a:pt x="372749" y="270825"/>
                </a:lnTo>
                <a:lnTo>
                  <a:pt x="390221" y="270825"/>
                </a:lnTo>
                <a:lnTo>
                  <a:pt x="390221" y="340716"/>
                </a:lnTo>
                <a:lnTo>
                  <a:pt x="398958" y="340716"/>
                </a:lnTo>
                <a:lnTo>
                  <a:pt x="398958" y="480497"/>
                </a:lnTo>
                <a:lnTo>
                  <a:pt x="404782" y="480497"/>
                </a:lnTo>
                <a:lnTo>
                  <a:pt x="404782" y="591157"/>
                </a:lnTo>
                <a:lnTo>
                  <a:pt x="425167" y="591157"/>
                </a:lnTo>
                <a:lnTo>
                  <a:pt x="422255" y="602806"/>
                </a:lnTo>
                <a:lnTo>
                  <a:pt x="465936" y="602806"/>
                </a:lnTo>
                <a:lnTo>
                  <a:pt x="465936" y="631926"/>
                </a:lnTo>
                <a:lnTo>
                  <a:pt x="599893" y="631926"/>
                </a:lnTo>
                <a:lnTo>
                  <a:pt x="599893" y="631926"/>
                </a:lnTo>
                <a:lnTo>
                  <a:pt x="643574" y="631926"/>
                </a:lnTo>
                <a:lnTo>
                  <a:pt x="643574" y="658135"/>
                </a:lnTo>
                <a:lnTo>
                  <a:pt x="669783" y="658135"/>
                </a:lnTo>
                <a:lnTo>
                  <a:pt x="669783" y="663959"/>
                </a:lnTo>
                <a:lnTo>
                  <a:pt x="748410" y="663959"/>
                </a:lnTo>
                <a:lnTo>
                  <a:pt x="748410" y="695992"/>
                </a:lnTo>
                <a:lnTo>
                  <a:pt x="780443" y="695992"/>
                </a:lnTo>
                <a:lnTo>
                  <a:pt x="780443" y="841597"/>
                </a:lnTo>
                <a:lnTo>
                  <a:pt x="812476" y="841597"/>
                </a:lnTo>
                <a:lnTo>
                  <a:pt x="812476" y="856158"/>
                </a:lnTo>
                <a:lnTo>
                  <a:pt x="832861" y="856158"/>
                </a:lnTo>
                <a:lnTo>
                  <a:pt x="832861" y="876543"/>
                </a:lnTo>
                <a:lnTo>
                  <a:pt x="975554" y="876543"/>
                </a:lnTo>
                <a:lnTo>
                  <a:pt x="975554" y="885279"/>
                </a:lnTo>
                <a:lnTo>
                  <a:pt x="1115335" y="885279"/>
                </a:lnTo>
                <a:lnTo>
                  <a:pt x="1115335" y="914400"/>
                </a:lnTo>
                <a:lnTo>
                  <a:pt x="1138632" y="914400"/>
                </a:lnTo>
                <a:lnTo>
                  <a:pt x="1138632" y="975554"/>
                </a:lnTo>
                <a:lnTo>
                  <a:pt x="1179401" y="975554"/>
                </a:lnTo>
                <a:lnTo>
                  <a:pt x="1179401" y="1045445"/>
                </a:lnTo>
                <a:lnTo>
                  <a:pt x="1199786" y="1045445"/>
                </a:lnTo>
                <a:lnTo>
                  <a:pt x="1199786" y="1097862"/>
                </a:lnTo>
                <a:lnTo>
                  <a:pt x="1223082" y="1097862"/>
                </a:lnTo>
                <a:lnTo>
                  <a:pt x="1223082" y="1115335"/>
                </a:lnTo>
                <a:lnTo>
                  <a:pt x="1316270" y="1115335"/>
                </a:lnTo>
                <a:lnTo>
                  <a:pt x="1316270" y="1138632"/>
                </a:lnTo>
                <a:lnTo>
                  <a:pt x="1563798" y="1138632"/>
                </a:lnTo>
                <a:lnTo>
                  <a:pt x="1563798" y="1164841"/>
                </a:lnTo>
                <a:lnTo>
                  <a:pt x="1624953" y="1164841"/>
                </a:lnTo>
                <a:lnTo>
                  <a:pt x="1624953" y="1193962"/>
                </a:lnTo>
                <a:lnTo>
                  <a:pt x="1965668" y="1193962"/>
                </a:lnTo>
                <a:lnTo>
                  <a:pt x="1965668" y="1220171"/>
                </a:lnTo>
                <a:lnTo>
                  <a:pt x="2000614" y="1220171"/>
                </a:lnTo>
                <a:lnTo>
                  <a:pt x="2000614" y="1240555"/>
                </a:lnTo>
                <a:lnTo>
                  <a:pt x="2131658" y="1240555"/>
                </a:lnTo>
                <a:lnTo>
                  <a:pt x="2131658" y="1269676"/>
                </a:lnTo>
                <a:lnTo>
                  <a:pt x="2186988" y="1269676"/>
                </a:lnTo>
                <a:lnTo>
                  <a:pt x="2186988" y="1310446"/>
                </a:lnTo>
                <a:lnTo>
                  <a:pt x="4135184" y="1310446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9267" name="Straight Connector 9266">
            <a:extLst>
              <a:ext uri="{FF2B5EF4-FFF2-40B4-BE49-F238E27FC236}">
                <a16:creationId xmlns:a16="http://schemas.microsoft.com/office/drawing/2014/main" id="{9C66F678-2954-9675-D09E-06B794B1AD68}"/>
              </a:ext>
            </a:extLst>
          </p:cNvPr>
          <p:cNvCxnSpPr/>
          <p:nvPr/>
        </p:nvCxnSpPr>
        <p:spPr bwMode="auto">
          <a:xfrm>
            <a:off x="2266019" y="2870387"/>
            <a:ext cx="0" cy="997878"/>
          </a:xfrm>
          <a:prstGeom prst="line">
            <a:avLst/>
          </a:prstGeom>
          <a:noFill/>
          <a:ln w="2857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A2333FB-73A3-5512-EF40-79547AC232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700" dirty="0"/>
          </a:p>
          <a:p>
            <a:r>
              <a:rPr lang="en-US" sz="1800" dirty="0"/>
              <a:t>27% and 45% PFS-related event risk reduction with abemaciclib + fulvestrant per investigator and BICR assessment, respectively</a:t>
            </a:r>
          </a:p>
          <a:p>
            <a:r>
              <a:rPr lang="en-US" sz="1800" dirty="0"/>
              <a:t>PFS by BICR affected by informative censoring: 51% with abemaciclib + fulvestrant vs 38% with fulvestrant monotherapy</a:t>
            </a:r>
          </a:p>
          <a:p>
            <a:r>
              <a:rPr lang="en-US" sz="1800" dirty="0"/>
              <a:t>PFS benefit consistent across subgroups including by age, region, metastases, duration of prior CDK4/6i</a:t>
            </a:r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DB96E75E-F572-2432-DC28-4463FC37D5CB}"/>
              </a:ext>
            </a:extLst>
          </p:cNvPr>
          <p:cNvSpPr/>
          <p:nvPr/>
        </p:nvSpPr>
        <p:spPr bwMode="auto">
          <a:xfrm>
            <a:off x="985212" y="1847273"/>
            <a:ext cx="4134812" cy="1915006"/>
          </a:xfrm>
          <a:custGeom>
            <a:avLst/>
            <a:gdLst>
              <a:gd name="connsiteX0" fmla="*/ 0 w 4134812"/>
              <a:gd name="connsiteY0" fmla="*/ 0 h 1915006"/>
              <a:gd name="connsiteX1" fmla="*/ 197043 w 4134812"/>
              <a:gd name="connsiteY1" fmla="*/ 0 h 1915006"/>
              <a:gd name="connsiteX2" fmla="*/ 184727 w 4134812"/>
              <a:gd name="connsiteY2" fmla="*/ 12316 h 1915006"/>
              <a:gd name="connsiteX3" fmla="*/ 221673 w 4134812"/>
              <a:gd name="connsiteY3" fmla="*/ 12316 h 1915006"/>
              <a:gd name="connsiteX4" fmla="*/ 221673 w 4134812"/>
              <a:gd name="connsiteY4" fmla="*/ 46182 h 1915006"/>
              <a:gd name="connsiteX5" fmla="*/ 310958 w 4134812"/>
              <a:gd name="connsiteY5" fmla="*/ 46182 h 1915006"/>
              <a:gd name="connsiteX6" fmla="*/ 310958 w 4134812"/>
              <a:gd name="connsiteY6" fmla="*/ 64654 h 1915006"/>
              <a:gd name="connsiteX7" fmla="*/ 344824 w 4134812"/>
              <a:gd name="connsiteY7" fmla="*/ 64654 h 1915006"/>
              <a:gd name="connsiteX8" fmla="*/ 344824 w 4134812"/>
              <a:gd name="connsiteY8" fmla="*/ 160097 h 1915006"/>
              <a:gd name="connsiteX9" fmla="*/ 344824 w 4134812"/>
              <a:gd name="connsiteY9" fmla="*/ 160097 h 1915006"/>
              <a:gd name="connsiteX10" fmla="*/ 378691 w 4134812"/>
              <a:gd name="connsiteY10" fmla="*/ 160097 h 1915006"/>
              <a:gd name="connsiteX11" fmla="*/ 378691 w 4134812"/>
              <a:gd name="connsiteY11" fmla="*/ 304800 h 1915006"/>
              <a:gd name="connsiteX12" fmla="*/ 397164 w 4134812"/>
              <a:gd name="connsiteY12" fmla="*/ 304800 h 1915006"/>
              <a:gd name="connsiteX13" fmla="*/ 397164 w 4134812"/>
              <a:gd name="connsiteY13" fmla="*/ 489527 h 1915006"/>
              <a:gd name="connsiteX14" fmla="*/ 412558 w 4134812"/>
              <a:gd name="connsiteY14" fmla="*/ 489527 h 1915006"/>
              <a:gd name="connsiteX15" fmla="*/ 412558 w 4134812"/>
              <a:gd name="connsiteY15" fmla="*/ 628072 h 1915006"/>
              <a:gd name="connsiteX16" fmla="*/ 452582 w 4134812"/>
              <a:gd name="connsiteY16" fmla="*/ 628072 h 1915006"/>
              <a:gd name="connsiteX17" fmla="*/ 452582 w 4134812"/>
              <a:gd name="connsiteY17" fmla="*/ 643466 h 1915006"/>
              <a:gd name="connsiteX18" fmla="*/ 480291 w 4134812"/>
              <a:gd name="connsiteY18" fmla="*/ 643466 h 1915006"/>
              <a:gd name="connsiteX19" fmla="*/ 480291 w 4134812"/>
              <a:gd name="connsiteY19" fmla="*/ 665018 h 1915006"/>
              <a:gd name="connsiteX20" fmla="*/ 508000 w 4134812"/>
              <a:gd name="connsiteY20" fmla="*/ 665018 h 1915006"/>
              <a:gd name="connsiteX21" fmla="*/ 508000 w 4134812"/>
              <a:gd name="connsiteY21" fmla="*/ 677333 h 1915006"/>
              <a:gd name="connsiteX22" fmla="*/ 640388 w 4134812"/>
              <a:gd name="connsiteY22" fmla="*/ 677333 h 1915006"/>
              <a:gd name="connsiteX23" fmla="*/ 640388 w 4134812"/>
              <a:gd name="connsiteY23" fmla="*/ 708121 h 1915006"/>
              <a:gd name="connsiteX24" fmla="*/ 698885 w 4134812"/>
              <a:gd name="connsiteY24" fmla="*/ 708121 h 1915006"/>
              <a:gd name="connsiteX25" fmla="*/ 698885 w 4134812"/>
              <a:gd name="connsiteY25" fmla="*/ 717357 h 1915006"/>
              <a:gd name="connsiteX26" fmla="*/ 751224 w 4134812"/>
              <a:gd name="connsiteY26" fmla="*/ 717357 h 1915006"/>
              <a:gd name="connsiteX27" fmla="*/ 751224 w 4134812"/>
              <a:gd name="connsiteY27" fmla="*/ 741988 h 1915006"/>
              <a:gd name="connsiteX28" fmla="*/ 772776 w 4134812"/>
              <a:gd name="connsiteY28" fmla="*/ 741988 h 1915006"/>
              <a:gd name="connsiteX29" fmla="*/ 772776 w 4134812"/>
              <a:gd name="connsiteY29" fmla="*/ 806642 h 1915006"/>
              <a:gd name="connsiteX30" fmla="*/ 785091 w 4134812"/>
              <a:gd name="connsiteY30" fmla="*/ 806642 h 1915006"/>
              <a:gd name="connsiteX31" fmla="*/ 785091 w 4134812"/>
              <a:gd name="connsiteY31" fmla="*/ 825115 h 1915006"/>
              <a:gd name="connsiteX32" fmla="*/ 800485 w 4134812"/>
              <a:gd name="connsiteY32" fmla="*/ 825115 h 1915006"/>
              <a:gd name="connsiteX33" fmla="*/ 800485 w 4134812"/>
              <a:gd name="connsiteY33" fmla="*/ 926715 h 1915006"/>
              <a:gd name="connsiteX34" fmla="*/ 825115 w 4134812"/>
              <a:gd name="connsiteY34" fmla="*/ 926715 h 1915006"/>
              <a:gd name="connsiteX35" fmla="*/ 831273 w 4134812"/>
              <a:gd name="connsiteY35" fmla="*/ 932873 h 1915006"/>
              <a:gd name="connsiteX36" fmla="*/ 889770 w 4134812"/>
              <a:gd name="connsiteY36" fmla="*/ 932873 h 1915006"/>
              <a:gd name="connsiteX37" fmla="*/ 889770 w 4134812"/>
              <a:gd name="connsiteY37" fmla="*/ 957503 h 1915006"/>
              <a:gd name="connsiteX38" fmla="*/ 929794 w 4134812"/>
              <a:gd name="connsiteY38" fmla="*/ 957503 h 1915006"/>
              <a:gd name="connsiteX39" fmla="*/ 929794 w 4134812"/>
              <a:gd name="connsiteY39" fmla="*/ 957503 h 1915006"/>
              <a:gd name="connsiteX40" fmla="*/ 939030 w 4134812"/>
              <a:gd name="connsiteY40" fmla="*/ 966739 h 1915006"/>
              <a:gd name="connsiteX41" fmla="*/ 1003685 w 4134812"/>
              <a:gd name="connsiteY41" fmla="*/ 966739 h 1915006"/>
              <a:gd name="connsiteX42" fmla="*/ 1003685 w 4134812"/>
              <a:gd name="connsiteY42" fmla="*/ 991369 h 1915006"/>
              <a:gd name="connsiteX43" fmla="*/ 1062182 w 4134812"/>
              <a:gd name="connsiteY43" fmla="*/ 991369 h 1915006"/>
              <a:gd name="connsiteX44" fmla="*/ 1062182 w 4134812"/>
              <a:gd name="connsiteY44" fmla="*/ 1009842 h 1915006"/>
              <a:gd name="connsiteX45" fmla="*/ 1132994 w 4134812"/>
              <a:gd name="connsiteY45" fmla="*/ 1009842 h 1915006"/>
              <a:gd name="connsiteX46" fmla="*/ 1132994 w 4134812"/>
              <a:gd name="connsiteY46" fmla="*/ 1009842 h 1915006"/>
              <a:gd name="connsiteX47" fmla="*/ 1154546 w 4134812"/>
              <a:gd name="connsiteY47" fmla="*/ 1031394 h 1915006"/>
              <a:gd name="connsiteX48" fmla="*/ 1154546 w 4134812"/>
              <a:gd name="connsiteY48" fmla="*/ 1096048 h 1915006"/>
              <a:gd name="connsiteX49" fmla="*/ 1173018 w 4134812"/>
              <a:gd name="connsiteY49" fmla="*/ 1096048 h 1915006"/>
              <a:gd name="connsiteX50" fmla="*/ 1173018 w 4134812"/>
              <a:gd name="connsiteY50" fmla="*/ 1111442 h 1915006"/>
              <a:gd name="connsiteX51" fmla="*/ 1185333 w 4134812"/>
              <a:gd name="connsiteY51" fmla="*/ 1123757 h 1915006"/>
              <a:gd name="connsiteX52" fmla="*/ 1185333 w 4134812"/>
              <a:gd name="connsiteY52" fmla="*/ 1209963 h 1915006"/>
              <a:gd name="connsiteX53" fmla="*/ 1222279 w 4134812"/>
              <a:gd name="connsiteY53" fmla="*/ 1209963 h 1915006"/>
              <a:gd name="connsiteX54" fmla="*/ 1222279 w 4134812"/>
              <a:gd name="connsiteY54" fmla="*/ 1277697 h 1915006"/>
              <a:gd name="connsiteX55" fmla="*/ 1274618 w 4134812"/>
              <a:gd name="connsiteY55" fmla="*/ 1277697 h 1915006"/>
              <a:gd name="connsiteX56" fmla="*/ 1274618 w 4134812"/>
              <a:gd name="connsiteY56" fmla="*/ 1283854 h 1915006"/>
              <a:gd name="connsiteX57" fmla="*/ 1323879 w 4134812"/>
              <a:gd name="connsiteY57" fmla="*/ 1283854 h 1915006"/>
              <a:gd name="connsiteX58" fmla="*/ 1323879 w 4134812"/>
              <a:gd name="connsiteY58" fmla="*/ 1305406 h 1915006"/>
              <a:gd name="connsiteX59" fmla="*/ 1576340 w 4134812"/>
              <a:gd name="connsiteY59" fmla="*/ 1305406 h 1915006"/>
              <a:gd name="connsiteX60" fmla="*/ 1576340 w 4134812"/>
              <a:gd name="connsiteY60" fmla="*/ 1366982 h 1915006"/>
              <a:gd name="connsiteX61" fmla="*/ 1604049 w 4134812"/>
              <a:gd name="connsiteY61" fmla="*/ 1366982 h 1915006"/>
              <a:gd name="connsiteX62" fmla="*/ 1604049 w 4134812"/>
              <a:gd name="connsiteY62" fmla="*/ 1366982 h 1915006"/>
              <a:gd name="connsiteX63" fmla="*/ 1628679 w 4134812"/>
              <a:gd name="connsiteY63" fmla="*/ 1391612 h 1915006"/>
              <a:gd name="connsiteX64" fmla="*/ 1628679 w 4134812"/>
              <a:gd name="connsiteY64" fmla="*/ 1391612 h 1915006"/>
              <a:gd name="connsiteX65" fmla="*/ 1653309 w 4134812"/>
              <a:gd name="connsiteY65" fmla="*/ 1416242 h 1915006"/>
              <a:gd name="connsiteX66" fmla="*/ 1659467 w 4134812"/>
              <a:gd name="connsiteY66" fmla="*/ 1422400 h 1915006"/>
              <a:gd name="connsiteX67" fmla="*/ 1933479 w 4134812"/>
              <a:gd name="connsiteY67" fmla="*/ 1422400 h 1915006"/>
              <a:gd name="connsiteX68" fmla="*/ 1933479 w 4134812"/>
              <a:gd name="connsiteY68" fmla="*/ 1450109 h 1915006"/>
              <a:gd name="connsiteX69" fmla="*/ 1976582 w 4134812"/>
              <a:gd name="connsiteY69" fmla="*/ 1450109 h 1915006"/>
              <a:gd name="connsiteX70" fmla="*/ 1976582 w 4134812"/>
              <a:gd name="connsiteY70" fmla="*/ 1480897 h 1915006"/>
              <a:gd name="connsiteX71" fmla="*/ 2007370 w 4134812"/>
              <a:gd name="connsiteY71" fmla="*/ 1480897 h 1915006"/>
              <a:gd name="connsiteX72" fmla="*/ 2007370 w 4134812"/>
              <a:gd name="connsiteY72" fmla="*/ 1505527 h 1915006"/>
              <a:gd name="connsiteX73" fmla="*/ 2056630 w 4134812"/>
              <a:gd name="connsiteY73" fmla="*/ 1505527 h 1915006"/>
              <a:gd name="connsiteX74" fmla="*/ 2056630 w 4134812"/>
              <a:gd name="connsiteY74" fmla="*/ 1520921 h 1915006"/>
              <a:gd name="connsiteX75" fmla="*/ 2102812 w 4134812"/>
              <a:gd name="connsiteY75" fmla="*/ 1520921 h 1915006"/>
              <a:gd name="connsiteX76" fmla="*/ 2102812 w 4134812"/>
              <a:gd name="connsiteY76" fmla="*/ 1536315 h 1915006"/>
              <a:gd name="connsiteX77" fmla="*/ 2142836 w 4134812"/>
              <a:gd name="connsiteY77" fmla="*/ 1536315 h 1915006"/>
              <a:gd name="connsiteX78" fmla="*/ 2142836 w 4134812"/>
              <a:gd name="connsiteY78" fmla="*/ 1557866 h 1915006"/>
              <a:gd name="connsiteX79" fmla="*/ 2201333 w 4134812"/>
              <a:gd name="connsiteY79" fmla="*/ 1557866 h 1915006"/>
              <a:gd name="connsiteX80" fmla="*/ 2201333 w 4134812"/>
              <a:gd name="connsiteY80" fmla="*/ 1576339 h 1915006"/>
              <a:gd name="connsiteX81" fmla="*/ 2367588 w 4134812"/>
              <a:gd name="connsiteY81" fmla="*/ 1576339 h 1915006"/>
              <a:gd name="connsiteX82" fmla="*/ 2367588 w 4134812"/>
              <a:gd name="connsiteY82" fmla="*/ 1610206 h 1915006"/>
              <a:gd name="connsiteX83" fmla="*/ 2426085 w 4134812"/>
              <a:gd name="connsiteY83" fmla="*/ 1610206 h 1915006"/>
              <a:gd name="connsiteX84" fmla="*/ 2426085 w 4134812"/>
              <a:gd name="connsiteY84" fmla="*/ 1634836 h 1915006"/>
              <a:gd name="connsiteX85" fmla="*/ 2798618 w 4134812"/>
              <a:gd name="connsiteY85" fmla="*/ 1634836 h 1915006"/>
              <a:gd name="connsiteX86" fmla="*/ 2798618 w 4134812"/>
              <a:gd name="connsiteY86" fmla="*/ 1662545 h 1915006"/>
              <a:gd name="connsiteX87" fmla="*/ 2906376 w 4134812"/>
              <a:gd name="connsiteY87" fmla="*/ 1662545 h 1915006"/>
              <a:gd name="connsiteX88" fmla="*/ 2906376 w 4134812"/>
              <a:gd name="connsiteY88" fmla="*/ 1705648 h 1915006"/>
              <a:gd name="connsiteX89" fmla="*/ 2918691 w 4134812"/>
              <a:gd name="connsiteY89" fmla="*/ 1693333 h 1915006"/>
              <a:gd name="connsiteX90" fmla="*/ 2918691 w 4134812"/>
              <a:gd name="connsiteY90" fmla="*/ 1730279 h 1915006"/>
              <a:gd name="connsiteX91" fmla="*/ 2949479 w 4134812"/>
              <a:gd name="connsiteY91" fmla="*/ 1730279 h 1915006"/>
              <a:gd name="connsiteX92" fmla="*/ 2949479 w 4134812"/>
              <a:gd name="connsiteY92" fmla="*/ 1751830 h 1915006"/>
              <a:gd name="connsiteX93" fmla="*/ 3229649 w 4134812"/>
              <a:gd name="connsiteY93" fmla="*/ 1751830 h 1915006"/>
              <a:gd name="connsiteX94" fmla="*/ 3229649 w 4134812"/>
              <a:gd name="connsiteY94" fmla="*/ 1785697 h 1915006"/>
              <a:gd name="connsiteX95" fmla="*/ 3728412 w 4134812"/>
              <a:gd name="connsiteY95" fmla="*/ 1785697 h 1915006"/>
              <a:gd name="connsiteX96" fmla="*/ 3728412 w 4134812"/>
              <a:gd name="connsiteY96" fmla="*/ 1859588 h 1915006"/>
              <a:gd name="connsiteX97" fmla="*/ 4042449 w 4134812"/>
              <a:gd name="connsiteY97" fmla="*/ 1859588 h 1915006"/>
              <a:gd name="connsiteX98" fmla="*/ 4042449 w 4134812"/>
              <a:gd name="connsiteY98" fmla="*/ 1915006 h 1915006"/>
              <a:gd name="connsiteX99" fmla="*/ 4134812 w 4134812"/>
              <a:gd name="connsiteY99" fmla="*/ 1915006 h 1915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4134812" h="1915006">
                <a:moveTo>
                  <a:pt x="0" y="0"/>
                </a:moveTo>
                <a:lnTo>
                  <a:pt x="197043" y="0"/>
                </a:lnTo>
                <a:lnTo>
                  <a:pt x="184727" y="12316"/>
                </a:lnTo>
                <a:lnTo>
                  <a:pt x="221673" y="12316"/>
                </a:lnTo>
                <a:lnTo>
                  <a:pt x="221673" y="46182"/>
                </a:lnTo>
                <a:lnTo>
                  <a:pt x="310958" y="46182"/>
                </a:lnTo>
                <a:lnTo>
                  <a:pt x="310958" y="64654"/>
                </a:lnTo>
                <a:lnTo>
                  <a:pt x="344824" y="64654"/>
                </a:lnTo>
                <a:lnTo>
                  <a:pt x="344824" y="160097"/>
                </a:lnTo>
                <a:lnTo>
                  <a:pt x="344824" y="160097"/>
                </a:lnTo>
                <a:lnTo>
                  <a:pt x="378691" y="160097"/>
                </a:lnTo>
                <a:lnTo>
                  <a:pt x="378691" y="304800"/>
                </a:lnTo>
                <a:lnTo>
                  <a:pt x="397164" y="304800"/>
                </a:lnTo>
                <a:lnTo>
                  <a:pt x="397164" y="489527"/>
                </a:lnTo>
                <a:lnTo>
                  <a:pt x="412558" y="489527"/>
                </a:lnTo>
                <a:lnTo>
                  <a:pt x="412558" y="628072"/>
                </a:lnTo>
                <a:lnTo>
                  <a:pt x="452582" y="628072"/>
                </a:lnTo>
                <a:lnTo>
                  <a:pt x="452582" y="643466"/>
                </a:lnTo>
                <a:lnTo>
                  <a:pt x="480291" y="643466"/>
                </a:lnTo>
                <a:lnTo>
                  <a:pt x="480291" y="665018"/>
                </a:lnTo>
                <a:lnTo>
                  <a:pt x="508000" y="665018"/>
                </a:lnTo>
                <a:lnTo>
                  <a:pt x="508000" y="677333"/>
                </a:lnTo>
                <a:lnTo>
                  <a:pt x="640388" y="677333"/>
                </a:lnTo>
                <a:lnTo>
                  <a:pt x="640388" y="708121"/>
                </a:lnTo>
                <a:lnTo>
                  <a:pt x="698885" y="708121"/>
                </a:lnTo>
                <a:lnTo>
                  <a:pt x="698885" y="717357"/>
                </a:lnTo>
                <a:lnTo>
                  <a:pt x="751224" y="717357"/>
                </a:lnTo>
                <a:lnTo>
                  <a:pt x="751224" y="741988"/>
                </a:lnTo>
                <a:lnTo>
                  <a:pt x="772776" y="741988"/>
                </a:lnTo>
                <a:lnTo>
                  <a:pt x="772776" y="806642"/>
                </a:lnTo>
                <a:lnTo>
                  <a:pt x="785091" y="806642"/>
                </a:lnTo>
                <a:lnTo>
                  <a:pt x="785091" y="825115"/>
                </a:lnTo>
                <a:lnTo>
                  <a:pt x="800485" y="825115"/>
                </a:lnTo>
                <a:lnTo>
                  <a:pt x="800485" y="926715"/>
                </a:lnTo>
                <a:lnTo>
                  <a:pt x="825115" y="926715"/>
                </a:lnTo>
                <a:lnTo>
                  <a:pt x="831273" y="932873"/>
                </a:lnTo>
                <a:lnTo>
                  <a:pt x="889770" y="932873"/>
                </a:lnTo>
                <a:lnTo>
                  <a:pt x="889770" y="957503"/>
                </a:lnTo>
                <a:lnTo>
                  <a:pt x="929794" y="957503"/>
                </a:lnTo>
                <a:lnTo>
                  <a:pt x="929794" y="957503"/>
                </a:lnTo>
                <a:lnTo>
                  <a:pt x="939030" y="966739"/>
                </a:lnTo>
                <a:lnTo>
                  <a:pt x="1003685" y="966739"/>
                </a:lnTo>
                <a:lnTo>
                  <a:pt x="1003685" y="991369"/>
                </a:lnTo>
                <a:lnTo>
                  <a:pt x="1062182" y="991369"/>
                </a:lnTo>
                <a:lnTo>
                  <a:pt x="1062182" y="1009842"/>
                </a:lnTo>
                <a:lnTo>
                  <a:pt x="1132994" y="1009842"/>
                </a:lnTo>
                <a:lnTo>
                  <a:pt x="1132994" y="1009842"/>
                </a:lnTo>
                <a:lnTo>
                  <a:pt x="1154546" y="1031394"/>
                </a:lnTo>
                <a:lnTo>
                  <a:pt x="1154546" y="1096048"/>
                </a:lnTo>
                <a:lnTo>
                  <a:pt x="1173018" y="1096048"/>
                </a:lnTo>
                <a:lnTo>
                  <a:pt x="1173018" y="1111442"/>
                </a:lnTo>
                <a:lnTo>
                  <a:pt x="1185333" y="1123757"/>
                </a:lnTo>
                <a:lnTo>
                  <a:pt x="1185333" y="1209963"/>
                </a:lnTo>
                <a:lnTo>
                  <a:pt x="1222279" y="1209963"/>
                </a:lnTo>
                <a:lnTo>
                  <a:pt x="1222279" y="1277697"/>
                </a:lnTo>
                <a:lnTo>
                  <a:pt x="1274618" y="1277697"/>
                </a:lnTo>
                <a:lnTo>
                  <a:pt x="1274618" y="1283854"/>
                </a:lnTo>
                <a:lnTo>
                  <a:pt x="1323879" y="1283854"/>
                </a:lnTo>
                <a:lnTo>
                  <a:pt x="1323879" y="1305406"/>
                </a:lnTo>
                <a:lnTo>
                  <a:pt x="1576340" y="1305406"/>
                </a:lnTo>
                <a:lnTo>
                  <a:pt x="1576340" y="1366982"/>
                </a:lnTo>
                <a:lnTo>
                  <a:pt x="1604049" y="1366982"/>
                </a:lnTo>
                <a:lnTo>
                  <a:pt x="1604049" y="1366982"/>
                </a:lnTo>
                <a:lnTo>
                  <a:pt x="1628679" y="1391612"/>
                </a:lnTo>
                <a:lnTo>
                  <a:pt x="1628679" y="1391612"/>
                </a:lnTo>
                <a:lnTo>
                  <a:pt x="1653309" y="1416242"/>
                </a:lnTo>
                <a:lnTo>
                  <a:pt x="1659467" y="1422400"/>
                </a:lnTo>
                <a:lnTo>
                  <a:pt x="1933479" y="1422400"/>
                </a:lnTo>
                <a:lnTo>
                  <a:pt x="1933479" y="1450109"/>
                </a:lnTo>
                <a:lnTo>
                  <a:pt x="1976582" y="1450109"/>
                </a:lnTo>
                <a:lnTo>
                  <a:pt x="1976582" y="1480897"/>
                </a:lnTo>
                <a:lnTo>
                  <a:pt x="2007370" y="1480897"/>
                </a:lnTo>
                <a:lnTo>
                  <a:pt x="2007370" y="1505527"/>
                </a:lnTo>
                <a:lnTo>
                  <a:pt x="2056630" y="1505527"/>
                </a:lnTo>
                <a:lnTo>
                  <a:pt x="2056630" y="1520921"/>
                </a:lnTo>
                <a:lnTo>
                  <a:pt x="2102812" y="1520921"/>
                </a:lnTo>
                <a:lnTo>
                  <a:pt x="2102812" y="1536315"/>
                </a:lnTo>
                <a:lnTo>
                  <a:pt x="2142836" y="1536315"/>
                </a:lnTo>
                <a:lnTo>
                  <a:pt x="2142836" y="1557866"/>
                </a:lnTo>
                <a:lnTo>
                  <a:pt x="2201333" y="1557866"/>
                </a:lnTo>
                <a:lnTo>
                  <a:pt x="2201333" y="1576339"/>
                </a:lnTo>
                <a:lnTo>
                  <a:pt x="2367588" y="1576339"/>
                </a:lnTo>
                <a:lnTo>
                  <a:pt x="2367588" y="1610206"/>
                </a:lnTo>
                <a:lnTo>
                  <a:pt x="2426085" y="1610206"/>
                </a:lnTo>
                <a:lnTo>
                  <a:pt x="2426085" y="1634836"/>
                </a:lnTo>
                <a:lnTo>
                  <a:pt x="2798618" y="1634836"/>
                </a:lnTo>
                <a:lnTo>
                  <a:pt x="2798618" y="1662545"/>
                </a:lnTo>
                <a:lnTo>
                  <a:pt x="2906376" y="1662545"/>
                </a:lnTo>
                <a:lnTo>
                  <a:pt x="2906376" y="1705648"/>
                </a:lnTo>
                <a:lnTo>
                  <a:pt x="2918691" y="1693333"/>
                </a:lnTo>
                <a:lnTo>
                  <a:pt x="2918691" y="1730279"/>
                </a:lnTo>
                <a:lnTo>
                  <a:pt x="2949479" y="1730279"/>
                </a:lnTo>
                <a:lnTo>
                  <a:pt x="2949479" y="1751830"/>
                </a:lnTo>
                <a:lnTo>
                  <a:pt x="3229649" y="1751830"/>
                </a:lnTo>
                <a:lnTo>
                  <a:pt x="3229649" y="1785697"/>
                </a:lnTo>
                <a:lnTo>
                  <a:pt x="3728412" y="1785697"/>
                </a:lnTo>
                <a:lnTo>
                  <a:pt x="3728412" y="1859588"/>
                </a:lnTo>
                <a:lnTo>
                  <a:pt x="4042449" y="1859588"/>
                </a:lnTo>
                <a:lnTo>
                  <a:pt x="4042449" y="1915006"/>
                </a:lnTo>
                <a:lnTo>
                  <a:pt x="4134812" y="1915006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98053562-F07B-8F63-7D99-68C43C07F869}"/>
              </a:ext>
            </a:extLst>
          </p:cNvPr>
          <p:cNvSpPr/>
          <p:nvPr/>
        </p:nvSpPr>
        <p:spPr bwMode="auto">
          <a:xfrm>
            <a:off x="979055" y="1838036"/>
            <a:ext cx="4137890" cy="1825722"/>
          </a:xfrm>
          <a:custGeom>
            <a:avLst/>
            <a:gdLst>
              <a:gd name="connsiteX0" fmla="*/ 0 w 4137890"/>
              <a:gd name="connsiteY0" fmla="*/ 0 h 1825722"/>
              <a:gd name="connsiteX1" fmla="*/ 120072 w 4137890"/>
              <a:gd name="connsiteY1" fmla="*/ 0 h 1825722"/>
              <a:gd name="connsiteX2" fmla="*/ 120072 w 4137890"/>
              <a:gd name="connsiteY2" fmla="*/ 24631 h 1825722"/>
              <a:gd name="connsiteX3" fmla="*/ 184727 w 4137890"/>
              <a:gd name="connsiteY3" fmla="*/ 24631 h 1825722"/>
              <a:gd name="connsiteX4" fmla="*/ 184727 w 4137890"/>
              <a:gd name="connsiteY4" fmla="*/ 43103 h 1825722"/>
              <a:gd name="connsiteX5" fmla="*/ 249381 w 4137890"/>
              <a:gd name="connsiteY5" fmla="*/ 43103 h 1825722"/>
              <a:gd name="connsiteX6" fmla="*/ 249381 w 4137890"/>
              <a:gd name="connsiteY6" fmla="*/ 64655 h 1825722"/>
              <a:gd name="connsiteX7" fmla="*/ 277090 w 4137890"/>
              <a:gd name="connsiteY7" fmla="*/ 64655 h 1825722"/>
              <a:gd name="connsiteX8" fmla="*/ 277090 w 4137890"/>
              <a:gd name="connsiteY8" fmla="*/ 80049 h 1825722"/>
              <a:gd name="connsiteX9" fmla="*/ 314036 w 4137890"/>
              <a:gd name="connsiteY9" fmla="*/ 80049 h 1825722"/>
              <a:gd name="connsiteX10" fmla="*/ 314036 w 4137890"/>
              <a:gd name="connsiteY10" fmla="*/ 104679 h 1825722"/>
              <a:gd name="connsiteX11" fmla="*/ 354060 w 4137890"/>
              <a:gd name="connsiteY11" fmla="*/ 104679 h 1825722"/>
              <a:gd name="connsiteX12" fmla="*/ 354060 w 4137890"/>
              <a:gd name="connsiteY12" fmla="*/ 175491 h 1825722"/>
              <a:gd name="connsiteX13" fmla="*/ 375612 w 4137890"/>
              <a:gd name="connsiteY13" fmla="*/ 175491 h 1825722"/>
              <a:gd name="connsiteX14" fmla="*/ 375612 w 4137890"/>
              <a:gd name="connsiteY14" fmla="*/ 240146 h 1825722"/>
              <a:gd name="connsiteX15" fmla="*/ 409478 w 4137890"/>
              <a:gd name="connsiteY15" fmla="*/ 240146 h 1825722"/>
              <a:gd name="connsiteX16" fmla="*/ 409478 w 4137890"/>
              <a:gd name="connsiteY16" fmla="*/ 467976 h 1825722"/>
              <a:gd name="connsiteX17" fmla="*/ 452581 w 4137890"/>
              <a:gd name="connsiteY17" fmla="*/ 467976 h 1825722"/>
              <a:gd name="connsiteX18" fmla="*/ 452581 w 4137890"/>
              <a:gd name="connsiteY18" fmla="*/ 486449 h 1825722"/>
              <a:gd name="connsiteX19" fmla="*/ 498763 w 4137890"/>
              <a:gd name="connsiteY19" fmla="*/ 486449 h 1825722"/>
              <a:gd name="connsiteX20" fmla="*/ 498763 w 4137890"/>
              <a:gd name="connsiteY20" fmla="*/ 520316 h 1825722"/>
              <a:gd name="connsiteX21" fmla="*/ 557260 w 4137890"/>
              <a:gd name="connsiteY21" fmla="*/ 520316 h 1825722"/>
              <a:gd name="connsiteX22" fmla="*/ 557260 w 4137890"/>
              <a:gd name="connsiteY22" fmla="*/ 544946 h 1825722"/>
              <a:gd name="connsiteX23" fmla="*/ 760460 w 4137890"/>
              <a:gd name="connsiteY23" fmla="*/ 544946 h 1825722"/>
              <a:gd name="connsiteX24" fmla="*/ 760460 w 4137890"/>
              <a:gd name="connsiteY24" fmla="*/ 606522 h 1825722"/>
              <a:gd name="connsiteX25" fmla="*/ 803563 w 4137890"/>
              <a:gd name="connsiteY25" fmla="*/ 606522 h 1825722"/>
              <a:gd name="connsiteX26" fmla="*/ 803563 w 4137890"/>
              <a:gd name="connsiteY26" fmla="*/ 643467 h 1825722"/>
              <a:gd name="connsiteX27" fmla="*/ 818957 w 4137890"/>
              <a:gd name="connsiteY27" fmla="*/ 643467 h 1825722"/>
              <a:gd name="connsiteX28" fmla="*/ 818957 w 4137890"/>
              <a:gd name="connsiteY28" fmla="*/ 726594 h 1825722"/>
              <a:gd name="connsiteX29" fmla="*/ 852824 w 4137890"/>
              <a:gd name="connsiteY29" fmla="*/ 726594 h 1825722"/>
              <a:gd name="connsiteX30" fmla="*/ 852824 w 4137890"/>
              <a:gd name="connsiteY30" fmla="*/ 772776 h 1825722"/>
              <a:gd name="connsiteX31" fmla="*/ 886690 w 4137890"/>
              <a:gd name="connsiteY31" fmla="*/ 772776 h 1825722"/>
              <a:gd name="connsiteX32" fmla="*/ 886690 w 4137890"/>
              <a:gd name="connsiteY32" fmla="*/ 772776 h 1825722"/>
              <a:gd name="connsiteX33" fmla="*/ 886690 w 4137890"/>
              <a:gd name="connsiteY33" fmla="*/ 791249 h 1825722"/>
              <a:gd name="connsiteX34" fmla="*/ 1148387 w 4137890"/>
              <a:gd name="connsiteY34" fmla="*/ 791249 h 1825722"/>
              <a:gd name="connsiteX35" fmla="*/ 1148387 w 4137890"/>
              <a:gd name="connsiteY35" fmla="*/ 825116 h 1825722"/>
              <a:gd name="connsiteX36" fmla="*/ 1176097 w 4137890"/>
              <a:gd name="connsiteY36" fmla="*/ 825116 h 1825722"/>
              <a:gd name="connsiteX37" fmla="*/ 1176097 w 4137890"/>
              <a:gd name="connsiteY37" fmla="*/ 843588 h 1825722"/>
              <a:gd name="connsiteX38" fmla="*/ 1194569 w 4137890"/>
              <a:gd name="connsiteY38" fmla="*/ 843588 h 1825722"/>
              <a:gd name="connsiteX39" fmla="*/ 1194569 w 4137890"/>
              <a:gd name="connsiteY39" fmla="*/ 917479 h 1825722"/>
              <a:gd name="connsiteX40" fmla="*/ 1194569 w 4137890"/>
              <a:gd name="connsiteY40" fmla="*/ 917479 h 1825722"/>
              <a:gd name="connsiteX41" fmla="*/ 1194569 w 4137890"/>
              <a:gd name="connsiteY41" fmla="*/ 960582 h 1825722"/>
              <a:gd name="connsiteX42" fmla="*/ 1243830 w 4137890"/>
              <a:gd name="connsiteY42" fmla="*/ 960582 h 1825722"/>
              <a:gd name="connsiteX43" fmla="*/ 1243830 w 4137890"/>
              <a:gd name="connsiteY43" fmla="*/ 994449 h 1825722"/>
              <a:gd name="connsiteX44" fmla="*/ 1271539 w 4137890"/>
              <a:gd name="connsiteY44" fmla="*/ 994449 h 1825722"/>
              <a:gd name="connsiteX45" fmla="*/ 1271539 w 4137890"/>
              <a:gd name="connsiteY45" fmla="*/ 1031394 h 1825722"/>
              <a:gd name="connsiteX46" fmla="*/ 1336193 w 4137890"/>
              <a:gd name="connsiteY46" fmla="*/ 1031394 h 1825722"/>
              <a:gd name="connsiteX47" fmla="*/ 1345430 w 4137890"/>
              <a:gd name="connsiteY47" fmla="*/ 1040631 h 1825722"/>
              <a:gd name="connsiteX48" fmla="*/ 1394690 w 4137890"/>
              <a:gd name="connsiteY48" fmla="*/ 1040631 h 1825722"/>
              <a:gd name="connsiteX49" fmla="*/ 1394690 w 4137890"/>
              <a:gd name="connsiteY49" fmla="*/ 1056025 h 1825722"/>
              <a:gd name="connsiteX50" fmla="*/ 1434715 w 4137890"/>
              <a:gd name="connsiteY50" fmla="*/ 1056025 h 1825722"/>
              <a:gd name="connsiteX51" fmla="*/ 1434715 w 4137890"/>
              <a:gd name="connsiteY51" fmla="*/ 1080655 h 1825722"/>
              <a:gd name="connsiteX52" fmla="*/ 1502448 w 4137890"/>
              <a:gd name="connsiteY52" fmla="*/ 1080655 h 1825722"/>
              <a:gd name="connsiteX53" fmla="*/ 1502448 w 4137890"/>
              <a:gd name="connsiteY53" fmla="*/ 1099128 h 1825722"/>
              <a:gd name="connsiteX54" fmla="*/ 1539393 w 4137890"/>
              <a:gd name="connsiteY54" fmla="*/ 1099128 h 1825722"/>
              <a:gd name="connsiteX55" fmla="*/ 1539393 w 4137890"/>
              <a:gd name="connsiteY55" fmla="*/ 1126837 h 1825722"/>
              <a:gd name="connsiteX56" fmla="*/ 1681018 w 4137890"/>
              <a:gd name="connsiteY56" fmla="*/ 1126837 h 1825722"/>
              <a:gd name="connsiteX57" fmla="*/ 1681018 w 4137890"/>
              <a:gd name="connsiteY57" fmla="*/ 1142231 h 1825722"/>
              <a:gd name="connsiteX58" fmla="*/ 1742593 w 4137890"/>
              <a:gd name="connsiteY58" fmla="*/ 1142231 h 1825722"/>
              <a:gd name="connsiteX59" fmla="*/ 1742593 w 4137890"/>
              <a:gd name="connsiteY59" fmla="*/ 1154546 h 1825722"/>
              <a:gd name="connsiteX60" fmla="*/ 1813406 w 4137890"/>
              <a:gd name="connsiteY60" fmla="*/ 1154546 h 1825722"/>
              <a:gd name="connsiteX61" fmla="*/ 1813406 w 4137890"/>
              <a:gd name="connsiteY61" fmla="*/ 1166861 h 1825722"/>
              <a:gd name="connsiteX62" fmla="*/ 1847272 w 4137890"/>
              <a:gd name="connsiteY62" fmla="*/ 1166861 h 1825722"/>
              <a:gd name="connsiteX63" fmla="*/ 1847272 w 4137890"/>
              <a:gd name="connsiteY63" fmla="*/ 1176097 h 1825722"/>
              <a:gd name="connsiteX64" fmla="*/ 1930400 w 4137890"/>
              <a:gd name="connsiteY64" fmla="*/ 1176097 h 1825722"/>
              <a:gd name="connsiteX65" fmla="*/ 1930400 w 4137890"/>
              <a:gd name="connsiteY65" fmla="*/ 1225358 h 1825722"/>
              <a:gd name="connsiteX66" fmla="*/ 1945793 w 4137890"/>
              <a:gd name="connsiteY66" fmla="*/ 1225358 h 1825722"/>
              <a:gd name="connsiteX67" fmla="*/ 1945793 w 4137890"/>
              <a:gd name="connsiteY67" fmla="*/ 1262303 h 1825722"/>
              <a:gd name="connsiteX68" fmla="*/ 1976581 w 4137890"/>
              <a:gd name="connsiteY68" fmla="*/ 1262303 h 1825722"/>
              <a:gd name="connsiteX69" fmla="*/ 1976581 w 4137890"/>
              <a:gd name="connsiteY69" fmla="*/ 1330037 h 1825722"/>
              <a:gd name="connsiteX70" fmla="*/ 2256751 w 4137890"/>
              <a:gd name="connsiteY70" fmla="*/ 1330037 h 1825722"/>
              <a:gd name="connsiteX71" fmla="*/ 2256751 w 4137890"/>
              <a:gd name="connsiteY71" fmla="*/ 1330037 h 1825722"/>
              <a:gd name="connsiteX72" fmla="*/ 2256751 w 4137890"/>
              <a:gd name="connsiteY72" fmla="*/ 1348509 h 1825722"/>
              <a:gd name="connsiteX73" fmla="*/ 2339878 w 4137890"/>
              <a:gd name="connsiteY73" fmla="*/ 1348509 h 1825722"/>
              <a:gd name="connsiteX74" fmla="*/ 2339878 w 4137890"/>
              <a:gd name="connsiteY74" fmla="*/ 1388534 h 1825722"/>
              <a:gd name="connsiteX75" fmla="*/ 2358351 w 4137890"/>
              <a:gd name="connsiteY75" fmla="*/ 1388534 h 1825722"/>
              <a:gd name="connsiteX76" fmla="*/ 2358351 w 4137890"/>
              <a:gd name="connsiteY76" fmla="*/ 1456267 h 1825722"/>
              <a:gd name="connsiteX77" fmla="*/ 2382981 w 4137890"/>
              <a:gd name="connsiteY77" fmla="*/ 1456267 h 1825722"/>
              <a:gd name="connsiteX78" fmla="*/ 2382981 w 4137890"/>
              <a:gd name="connsiteY78" fmla="*/ 1477819 h 1825722"/>
              <a:gd name="connsiteX79" fmla="*/ 2382981 w 4137890"/>
              <a:gd name="connsiteY79" fmla="*/ 1487055 h 1825722"/>
              <a:gd name="connsiteX80" fmla="*/ 2909454 w 4137890"/>
              <a:gd name="connsiteY80" fmla="*/ 1487055 h 1825722"/>
              <a:gd name="connsiteX81" fmla="*/ 2909454 w 4137890"/>
              <a:gd name="connsiteY81" fmla="*/ 1517843 h 1825722"/>
              <a:gd name="connsiteX82" fmla="*/ 2989503 w 4137890"/>
              <a:gd name="connsiteY82" fmla="*/ 1517843 h 1825722"/>
              <a:gd name="connsiteX83" fmla="*/ 3007975 w 4137890"/>
              <a:gd name="connsiteY83" fmla="*/ 1517843 h 1825722"/>
              <a:gd name="connsiteX84" fmla="*/ 3007975 w 4137890"/>
              <a:gd name="connsiteY84" fmla="*/ 1560946 h 1825722"/>
              <a:gd name="connsiteX85" fmla="*/ 3229648 w 4137890"/>
              <a:gd name="connsiteY85" fmla="*/ 1560946 h 1825722"/>
              <a:gd name="connsiteX86" fmla="*/ 3229648 w 4137890"/>
              <a:gd name="connsiteY86" fmla="*/ 1616364 h 1825722"/>
              <a:gd name="connsiteX87" fmla="*/ 3993187 w 4137890"/>
              <a:gd name="connsiteY87" fmla="*/ 1616364 h 1825722"/>
              <a:gd name="connsiteX88" fmla="*/ 3993187 w 4137890"/>
              <a:gd name="connsiteY88" fmla="*/ 1825722 h 1825722"/>
              <a:gd name="connsiteX89" fmla="*/ 4137890 w 4137890"/>
              <a:gd name="connsiteY89" fmla="*/ 1825722 h 1825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4137890" h="1825722">
                <a:moveTo>
                  <a:pt x="0" y="0"/>
                </a:moveTo>
                <a:lnTo>
                  <a:pt x="120072" y="0"/>
                </a:lnTo>
                <a:lnTo>
                  <a:pt x="120072" y="24631"/>
                </a:lnTo>
                <a:lnTo>
                  <a:pt x="184727" y="24631"/>
                </a:lnTo>
                <a:lnTo>
                  <a:pt x="184727" y="43103"/>
                </a:lnTo>
                <a:lnTo>
                  <a:pt x="249381" y="43103"/>
                </a:lnTo>
                <a:lnTo>
                  <a:pt x="249381" y="64655"/>
                </a:lnTo>
                <a:lnTo>
                  <a:pt x="277090" y="64655"/>
                </a:lnTo>
                <a:lnTo>
                  <a:pt x="277090" y="80049"/>
                </a:lnTo>
                <a:lnTo>
                  <a:pt x="314036" y="80049"/>
                </a:lnTo>
                <a:lnTo>
                  <a:pt x="314036" y="104679"/>
                </a:lnTo>
                <a:lnTo>
                  <a:pt x="354060" y="104679"/>
                </a:lnTo>
                <a:lnTo>
                  <a:pt x="354060" y="175491"/>
                </a:lnTo>
                <a:lnTo>
                  <a:pt x="375612" y="175491"/>
                </a:lnTo>
                <a:lnTo>
                  <a:pt x="375612" y="240146"/>
                </a:lnTo>
                <a:lnTo>
                  <a:pt x="409478" y="240146"/>
                </a:lnTo>
                <a:lnTo>
                  <a:pt x="409478" y="467976"/>
                </a:lnTo>
                <a:lnTo>
                  <a:pt x="452581" y="467976"/>
                </a:lnTo>
                <a:lnTo>
                  <a:pt x="452581" y="486449"/>
                </a:lnTo>
                <a:lnTo>
                  <a:pt x="498763" y="486449"/>
                </a:lnTo>
                <a:lnTo>
                  <a:pt x="498763" y="520316"/>
                </a:lnTo>
                <a:lnTo>
                  <a:pt x="557260" y="520316"/>
                </a:lnTo>
                <a:lnTo>
                  <a:pt x="557260" y="544946"/>
                </a:lnTo>
                <a:lnTo>
                  <a:pt x="760460" y="544946"/>
                </a:lnTo>
                <a:lnTo>
                  <a:pt x="760460" y="606522"/>
                </a:lnTo>
                <a:lnTo>
                  <a:pt x="803563" y="606522"/>
                </a:lnTo>
                <a:lnTo>
                  <a:pt x="803563" y="643467"/>
                </a:lnTo>
                <a:lnTo>
                  <a:pt x="818957" y="643467"/>
                </a:lnTo>
                <a:lnTo>
                  <a:pt x="818957" y="726594"/>
                </a:lnTo>
                <a:lnTo>
                  <a:pt x="852824" y="726594"/>
                </a:lnTo>
                <a:lnTo>
                  <a:pt x="852824" y="772776"/>
                </a:lnTo>
                <a:lnTo>
                  <a:pt x="886690" y="772776"/>
                </a:lnTo>
                <a:lnTo>
                  <a:pt x="886690" y="772776"/>
                </a:lnTo>
                <a:lnTo>
                  <a:pt x="886690" y="791249"/>
                </a:lnTo>
                <a:lnTo>
                  <a:pt x="1148387" y="791249"/>
                </a:lnTo>
                <a:lnTo>
                  <a:pt x="1148387" y="825116"/>
                </a:lnTo>
                <a:lnTo>
                  <a:pt x="1176097" y="825116"/>
                </a:lnTo>
                <a:lnTo>
                  <a:pt x="1176097" y="843588"/>
                </a:lnTo>
                <a:lnTo>
                  <a:pt x="1194569" y="843588"/>
                </a:lnTo>
                <a:lnTo>
                  <a:pt x="1194569" y="917479"/>
                </a:lnTo>
                <a:lnTo>
                  <a:pt x="1194569" y="917479"/>
                </a:lnTo>
                <a:lnTo>
                  <a:pt x="1194569" y="960582"/>
                </a:lnTo>
                <a:lnTo>
                  <a:pt x="1243830" y="960582"/>
                </a:lnTo>
                <a:lnTo>
                  <a:pt x="1243830" y="994449"/>
                </a:lnTo>
                <a:lnTo>
                  <a:pt x="1271539" y="994449"/>
                </a:lnTo>
                <a:lnTo>
                  <a:pt x="1271539" y="1031394"/>
                </a:lnTo>
                <a:lnTo>
                  <a:pt x="1336193" y="1031394"/>
                </a:lnTo>
                <a:lnTo>
                  <a:pt x="1345430" y="1040631"/>
                </a:lnTo>
                <a:lnTo>
                  <a:pt x="1394690" y="1040631"/>
                </a:lnTo>
                <a:lnTo>
                  <a:pt x="1394690" y="1056025"/>
                </a:lnTo>
                <a:lnTo>
                  <a:pt x="1434715" y="1056025"/>
                </a:lnTo>
                <a:lnTo>
                  <a:pt x="1434715" y="1080655"/>
                </a:lnTo>
                <a:lnTo>
                  <a:pt x="1502448" y="1080655"/>
                </a:lnTo>
                <a:lnTo>
                  <a:pt x="1502448" y="1099128"/>
                </a:lnTo>
                <a:lnTo>
                  <a:pt x="1539393" y="1099128"/>
                </a:lnTo>
                <a:lnTo>
                  <a:pt x="1539393" y="1126837"/>
                </a:lnTo>
                <a:lnTo>
                  <a:pt x="1681018" y="1126837"/>
                </a:lnTo>
                <a:lnTo>
                  <a:pt x="1681018" y="1142231"/>
                </a:lnTo>
                <a:lnTo>
                  <a:pt x="1742593" y="1142231"/>
                </a:lnTo>
                <a:lnTo>
                  <a:pt x="1742593" y="1154546"/>
                </a:lnTo>
                <a:lnTo>
                  <a:pt x="1813406" y="1154546"/>
                </a:lnTo>
                <a:lnTo>
                  <a:pt x="1813406" y="1166861"/>
                </a:lnTo>
                <a:lnTo>
                  <a:pt x="1847272" y="1166861"/>
                </a:lnTo>
                <a:lnTo>
                  <a:pt x="1847272" y="1176097"/>
                </a:lnTo>
                <a:lnTo>
                  <a:pt x="1930400" y="1176097"/>
                </a:lnTo>
                <a:lnTo>
                  <a:pt x="1930400" y="1225358"/>
                </a:lnTo>
                <a:lnTo>
                  <a:pt x="1945793" y="1225358"/>
                </a:lnTo>
                <a:lnTo>
                  <a:pt x="1945793" y="1262303"/>
                </a:lnTo>
                <a:lnTo>
                  <a:pt x="1976581" y="1262303"/>
                </a:lnTo>
                <a:lnTo>
                  <a:pt x="1976581" y="1330037"/>
                </a:lnTo>
                <a:lnTo>
                  <a:pt x="2256751" y="1330037"/>
                </a:lnTo>
                <a:lnTo>
                  <a:pt x="2256751" y="1330037"/>
                </a:lnTo>
                <a:lnTo>
                  <a:pt x="2256751" y="1348509"/>
                </a:lnTo>
                <a:lnTo>
                  <a:pt x="2339878" y="1348509"/>
                </a:lnTo>
                <a:lnTo>
                  <a:pt x="2339878" y="1388534"/>
                </a:lnTo>
                <a:lnTo>
                  <a:pt x="2358351" y="1388534"/>
                </a:lnTo>
                <a:lnTo>
                  <a:pt x="2358351" y="1456267"/>
                </a:lnTo>
                <a:lnTo>
                  <a:pt x="2382981" y="1456267"/>
                </a:lnTo>
                <a:lnTo>
                  <a:pt x="2382981" y="1477819"/>
                </a:lnTo>
                <a:lnTo>
                  <a:pt x="2382981" y="1487055"/>
                </a:lnTo>
                <a:lnTo>
                  <a:pt x="2909454" y="1487055"/>
                </a:lnTo>
                <a:lnTo>
                  <a:pt x="2909454" y="1517843"/>
                </a:lnTo>
                <a:lnTo>
                  <a:pt x="2989503" y="1517843"/>
                </a:lnTo>
                <a:lnTo>
                  <a:pt x="3007975" y="1517843"/>
                </a:lnTo>
                <a:lnTo>
                  <a:pt x="3007975" y="1560946"/>
                </a:lnTo>
                <a:lnTo>
                  <a:pt x="3229648" y="1560946"/>
                </a:lnTo>
                <a:lnTo>
                  <a:pt x="3229648" y="1616364"/>
                </a:lnTo>
                <a:lnTo>
                  <a:pt x="3993187" y="1616364"/>
                </a:lnTo>
                <a:lnTo>
                  <a:pt x="3993187" y="1825722"/>
                </a:lnTo>
                <a:lnTo>
                  <a:pt x="4137890" y="1825722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postMONARCH: </a:t>
            </a:r>
            <a:r>
              <a:rPr lang="en-US" altLang="en-US" sz="3600" dirty="0"/>
              <a:t>PF</a:t>
            </a:r>
            <a:r>
              <a:rPr lang="en-US" dirty="0"/>
              <a:t>S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LBA1001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Reproduced with permission.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432FA4-0297-CB06-E056-5C2580C3575F}"/>
              </a:ext>
            </a:extLst>
          </p:cNvPr>
          <p:cNvSpPr txBox="1"/>
          <p:nvPr/>
        </p:nvSpPr>
        <p:spPr bwMode="auto">
          <a:xfrm>
            <a:off x="1718379" y="1310705"/>
            <a:ext cx="29345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Investigator-Assessed PFS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CD38C2-6A78-3868-F2E5-B01C379C853E}"/>
              </a:ext>
            </a:extLst>
          </p:cNvPr>
          <p:cNvSpPr txBox="1"/>
          <p:nvPr/>
        </p:nvSpPr>
        <p:spPr bwMode="auto">
          <a:xfrm>
            <a:off x="7585715" y="1322674"/>
            <a:ext cx="29345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BICR-Assessed PFS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2315D00-2574-A633-D9FD-2C98729B25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160947"/>
              </p:ext>
            </p:extLst>
          </p:nvPr>
        </p:nvGraphicFramePr>
        <p:xfrm>
          <a:off x="2734811" y="1513767"/>
          <a:ext cx="3537882" cy="1188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9458">
                  <a:extLst>
                    <a:ext uri="{9D8B030D-6E8A-4147-A177-3AD203B41FA5}">
                      <a16:colId xmlns:a16="http://schemas.microsoft.com/office/drawing/2014/main" val="2090888447"/>
                    </a:ext>
                  </a:extLst>
                </a:gridCol>
                <a:gridCol w="1461034">
                  <a:extLst>
                    <a:ext uri="{9D8B030D-6E8A-4147-A177-3AD203B41FA5}">
                      <a16:colId xmlns:a16="http://schemas.microsoft.com/office/drawing/2014/main" val="4185695106"/>
                    </a:ext>
                  </a:extLst>
                </a:gridCol>
                <a:gridCol w="1127390">
                  <a:extLst>
                    <a:ext uri="{9D8B030D-6E8A-4147-A177-3AD203B41FA5}">
                      <a16:colId xmlns:a16="http://schemas.microsoft.com/office/drawing/2014/main" val="1256527381"/>
                    </a:ext>
                  </a:extLst>
                </a:gridCol>
              </a:tblGrid>
              <a:tr h="425781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accent1"/>
                          </a:solidFill>
                        </a:rPr>
                        <a:t>Abemaciclib + Fulvestrant</a:t>
                      </a:r>
                      <a:endParaRPr lang="en-US" sz="1200" b="1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accent3"/>
                          </a:solidFill>
                        </a:rPr>
                        <a:t>Placebo + Fulvestrant</a:t>
                      </a:r>
                      <a:endParaRPr lang="en-US" sz="1200" b="1" dirty="0">
                        <a:solidFill>
                          <a:schemeClr val="accent3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3242198"/>
                  </a:ext>
                </a:extLst>
              </a:tr>
              <a:tr h="425781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Median PFS, </a:t>
                      </a:r>
                      <a:br>
                        <a:rPr lang="en-US" sz="1200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mo (95% CI)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6.0 (5.6-8.6)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5.3 (3.7-5.6)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2326818"/>
                  </a:ext>
                </a:extLst>
              </a:tr>
              <a:tr h="255469"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bg1"/>
                          </a:solidFill>
                        </a:rPr>
                        <a:t>HR: 0.73 (95% CI: 0.57-0.95; </a:t>
                      </a:r>
                      <a:r>
                        <a:rPr lang="en-US" sz="1200" i="1">
                          <a:solidFill>
                            <a:schemeClr val="bg1"/>
                          </a:solidFill>
                        </a:rPr>
                        <a:t>P</a:t>
                      </a:r>
                      <a:r>
                        <a:rPr lang="en-US" sz="1200">
                          <a:solidFill>
                            <a:schemeClr val="bg1"/>
                          </a:solidFill>
                        </a:rPr>
                        <a:t> = .02)</a:t>
                      </a: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7827051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57481FF-B557-A558-01B6-7E5F0AE7BC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014755"/>
              </p:ext>
            </p:extLst>
          </p:nvPr>
        </p:nvGraphicFramePr>
        <p:xfrm>
          <a:off x="8474841" y="1539907"/>
          <a:ext cx="3634311" cy="1188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1888">
                  <a:extLst>
                    <a:ext uri="{9D8B030D-6E8A-4147-A177-3AD203B41FA5}">
                      <a16:colId xmlns:a16="http://schemas.microsoft.com/office/drawing/2014/main" val="2090888447"/>
                    </a:ext>
                  </a:extLst>
                </a:gridCol>
                <a:gridCol w="1202224">
                  <a:extLst>
                    <a:ext uri="{9D8B030D-6E8A-4147-A177-3AD203B41FA5}">
                      <a16:colId xmlns:a16="http://schemas.microsoft.com/office/drawing/2014/main" val="4185695106"/>
                    </a:ext>
                  </a:extLst>
                </a:gridCol>
                <a:gridCol w="1440199">
                  <a:extLst>
                    <a:ext uri="{9D8B030D-6E8A-4147-A177-3AD203B41FA5}">
                      <a16:colId xmlns:a16="http://schemas.microsoft.com/office/drawing/2014/main" val="1256527381"/>
                    </a:ext>
                  </a:extLst>
                </a:gridCol>
              </a:tblGrid>
              <a:tr h="191102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accent1"/>
                          </a:solidFill>
                        </a:rPr>
                        <a:t>Abemaciclib + Fulvestrant</a:t>
                      </a:r>
                      <a:endParaRPr lang="en-US" sz="12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accent3"/>
                          </a:solidFill>
                        </a:rPr>
                        <a:t>Placebo + Fulvestrant</a:t>
                      </a:r>
                      <a:endParaRPr lang="en-US" sz="1200" b="1" dirty="0">
                        <a:solidFill>
                          <a:schemeClr val="accent3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242198"/>
                  </a:ext>
                </a:extLst>
              </a:tr>
              <a:tr h="191102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Median PFS, </a:t>
                      </a:r>
                      <a:br>
                        <a:rPr lang="en-US" sz="1200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mo (95% CI)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12.9 (9.5-NR)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5.6 (3.9-7.7)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82326818"/>
                  </a:ext>
                </a:extLst>
              </a:tr>
              <a:tr h="191102"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bg1"/>
                          </a:solidFill>
                        </a:rPr>
                        <a:t>HR: 0.55 (95% CI: 0.39-0.77; </a:t>
                      </a:r>
                      <a:r>
                        <a:rPr lang="en-US" sz="1200" i="1">
                          <a:solidFill>
                            <a:schemeClr val="bg1"/>
                          </a:solidFill>
                        </a:rPr>
                        <a:t>P</a:t>
                      </a:r>
                      <a:r>
                        <a:rPr lang="en-US" sz="1200">
                          <a:solidFill>
                            <a:schemeClr val="bg1"/>
                          </a:solidFill>
                        </a:rPr>
                        <a:t> = .0004)</a:t>
                      </a:r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782705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E8D0E73D-2828-943A-0AAB-FB6A94AC8C23}"/>
              </a:ext>
            </a:extLst>
          </p:cNvPr>
          <p:cNvSpPr txBox="1"/>
          <p:nvPr/>
        </p:nvSpPr>
        <p:spPr bwMode="auto">
          <a:xfrm>
            <a:off x="2695294" y="4022288"/>
            <a:ext cx="118474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Mo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EE4914D-86ED-D4D1-3C37-11E1AD1E91E5}"/>
              </a:ext>
            </a:extLst>
          </p:cNvPr>
          <p:cNvSpPr txBox="1"/>
          <p:nvPr/>
        </p:nvSpPr>
        <p:spPr bwMode="auto">
          <a:xfrm rot="16200000">
            <a:off x="-40515" y="2731888"/>
            <a:ext cx="118474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PFS (%)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D573E06-01C7-943B-3453-3CFDED7E8178}"/>
              </a:ext>
            </a:extLst>
          </p:cNvPr>
          <p:cNvSpPr txBox="1"/>
          <p:nvPr/>
        </p:nvSpPr>
        <p:spPr bwMode="auto">
          <a:xfrm rot="16200000">
            <a:off x="5875740" y="2717434"/>
            <a:ext cx="118474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PFS (%)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2E53BAB6-8899-345F-114B-1A488A07B877}"/>
              </a:ext>
            </a:extLst>
          </p:cNvPr>
          <p:cNvSpPr/>
          <p:nvPr/>
        </p:nvSpPr>
        <p:spPr bwMode="auto">
          <a:xfrm>
            <a:off x="985560" y="1842923"/>
            <a:ext cx="4483050" cy="2032284"/>
          </a:xfrm>
          <a:custGeom>
            <a:avLst/>
            <a:gdLst>
              <a:gd name="connsiteX0" fmla="*/ 0 w 4483050"/>
              <a:gd name="connsiteY0" fmla="*/ 0 h 2038720"/>
              <a:gd name="connsiteX1" fmla="*/ 0 w 4483050"/>
              <a:gd name="connsiteY1" fmla="*/ 2038720 h 2038720"/>
              <a:gd name="connsiteX2" fmla="*/ 4483050 w 4483050"/>
              <a:gd name="connsiteY2" fmla="*/ 2038720 h 2038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83050" h="2038720">
                <a:moveTo>
                  <a:pt x="0" y="0"/>
                </a:moveTo>
                <a:lnTo>
                  <a:pt x="0" y="2038720"/>
                </a:lnTo>
                <a:lnTo>
                  <a:pt x="4483050" y="203872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8AF0712-5A5B-DE0C-44D2-9074BF703461}"/>
              </a:ext>
            </a:extLst>
          </p:cNvPr>
          <p:cNvGrpSpPr/>
          <p:nvPr/>
        </p:nvGrpSpPr>
        <p:grpSpPr>
          <a:xfrm>
            <a:off x="921738" y="1853597"/>
            <a:ext cx="74717" cy="2021610"/>
            <a:chOff x="921738" y="2020931"/>
            <a:chExt cx="74717" cy="2021610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EF5E841F-CE3F-DC9B-629F-CF3ACC06811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2020931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4117B693-0428-CAC1-3397-674B27AAA83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2425253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DD262FC-4916-432A-C444-930DED37C83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2829575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021E188-71F5-2155-7391-99527E7D484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3233897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13D1737-8128-3E9D-D068-7D45F54E4B1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3638219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E13A890-8E44-2691-E998-7A2AE272BFB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4042541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EA68788F-C627-53DC-AA82-14ADB8576580}"/>
              </a:ext>
            </a:extLst>
          </p:cNvPr>
          <p:cNvGrpSpPr/>
          <p:nvPr/>
        </p:nvGrpSpPr>
        <p:grpSpPr>
          <a:xfrm>
            <a:off x="985560" y="3868265"/>
            <a:ext cx="4475853" cy="70515"/>
            <a:chOff x="985560" y="4035599"/>
            <a:chExt cx="4475853" cy="70515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FEBB10B9-9B31-A41E-1C87-C1F00AF97D8C}"/>
                </a:ext>
              </a:extLst>
            </p:cNvPr>
            <p:cNvGrpSpPr/>
            <p:nvPr/>
          </p:nvGrpSpPr>
          <p:grpSpPr>
            <a:xfrm rot="5400000">
              <a:off x="2552414" y="2475931"/>
              <a:ext cx="63329" cy="3197038"/>
              <a:chOff x="921738" y="2020931"/>
              <a:chExt cx="74717" cy="2021610"/>
            </a:xfrm>
          </p:grpSpPr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50001080-31BF-8EE2-9847-41F15402F8A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2020931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28BE4959-7CF7-5A5A-C018-CB87A5E559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2425253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72F6D99A-F097-2532-8A2B-C798C516B8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2829575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E5B14216-CDAE-A9E5-04C5-7310F97B415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3233897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94EB9710-E1B8-89BE-C6EA-0A4F7AF26A7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3638219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979DAEF9-F5B4-CDC3-82E1-CE82A6B7F21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4042541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BF1C79BC-9BA2-02B3-379F-469544C81D7C}"/>
                </a:ext>
              </a:extLst>
            </p:cNvPr>
            <p:cNvGrpSpPr/>
            <p:nvPr/>
          </p:nvGrpSpPr>
          <p:grpSpPr>
            <a:xfrm>
              <a:off x="4822005" y="4035599"/>
              <a:ext cx="639408" cy="63329"/>
              <a:chOff x="3695590" y="4195185"/>
              <a:chExt cx="639408" cy="63329"/>
            </a:xfrm>
          </p:grpSpPr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755C6EB1-64E5-964C-5B36-74983A6E555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4303333" y="4226850"/>
                <a:ext cx="63329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1FD2C6C4-172C-E8E7-0AF6-372C4A05BF7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3663925" y="4226850"/>
                <a:ext cx="63329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D155EB4C-CC2F-4A18-63C3-C6D1DB6C64C4}"/>
              </a:ext>
            </a:extLst>
          </p:cNvPr>
          <p:cNvSpPr txBox="1"/>
          <p:nvPr/>
        </p:nvSpPr>
        <p:spPr bwMode="auto">
          <a:xfrm>
            <a:off x="556673" y="1713892"/>
            <a:ext cx="4203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6F3AF0F-DA49-6C52-2EF6-F5667950751B}"/>
              </a:ext>
            </a:extLst>
          </p:cNvPr>
          <p:cNvSpPr txBox="1"/>
          <p:nvPr/>
        </p:nvSpPr>
        <p:spPr bwMode="auto">
          <a:xfrm>
            <a:off x="642501" y="2119419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E5CA8B4-7050-D820-A623-D13B9C194A3F}"/>
              </a:ext>
            </a:extLst>
          </p:cNvPr>
          <p:cNvSpPr txBox="1"/>
          <p:nvPr/>
        </p:nvSpPr>
        <p:spPr bwMode="auto">
          <a:xfrm>
            <a:off x="635465" y="2521942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8CC0044-2C56-109F-7A37-C96F156F982A}"/>
              </a:ext>
            </a:extLst>
          </p:cNvPr>
          <p:cNvSpPr txBox="1"/>
          <p:nvPr/>
        </p:nvSpPr>
        <p:spPr bwMode="auto">
          <a:xfrm>
            <a:off x="642745" y="2927469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42B9C93-0A59-0F26-3DE4-9A7398E4EBB7}"/>
              </a:ext>
            </a:extLst>
          </p:cNvPr>
          <p:cNvSpPr txBox="1"/>
          <p:nvPr/>
        </p:nvSpPr>
        <p:spPr bwMode="auto">
          <a:xfrm>
            <a:off x="644627" y="3332145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274DD53-2659-0E9D-77CB-A83AAECF6F87}"/>
              </a:ext>
            </a:extLst>
          </p:cNvPr>
          <p:cNvSpPr txBox="1"/>
          <p:nvPr/>
        </p:nvSpPr>
        <p:spPr bwMode="auto">
          <a:xfrm>
            <a:off x="730454" y="3737672"/>
            <a:ext cx="2632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53831A7-9188-1893-0277-0137ACF40E46}"/>
              </a:ext>
            </a:extLst>
          </p:cNvPr>
          <p:cNvSpPr txBox="1"/>
          <p:nvPr/>
        </p:nvSpPr>
        <p:spPr bwMode="auto">
          <a:xfrm>
            <a:off x="852114" y="3875208"/>
            <a:ext cx="2632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2112313-6028-3CF9-7E28-F7044BA75FC3}"/>
              </a:ext>
            </a:extLst>
          </p:cNvPr>
          <p:cNvSpPr txBox="1"/>
          <p:nvPr/>
        </p:nvSpPr>
        <p:spPr bwMode="auto">
          <a:xfrm>
            <a:off x="1491699" y="3875208"/>
            <a:ext cx="2632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00FED74-E535-D91D-AF9A-3F1025C4CD33}"/>
              </a:ext>
            </a:extLst>
          </p:cNvPr>
          <p:cNvSpPr txBox="1"/>
          <p:nvPr/>
        </p:nvSpPr>
        <p:spPr bwMode="auto">
          <a:xfrm>
            <a:off x="2126580" y="3875208"/>
            <a:ext cx="2632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D031F0B-E9F9-8277-9EF1-6A15B0E130E5}"/>
              </a:ext>
            </a:extLst>
          </p:cNvPr>
          <p:cNvSpPr txBox="1"/>
          <p:nvPr/>
        </p:nvSpPr>
        <p:spPr bwMode="auto">
          <a:xfrm>
            <a:off x="2766165" y="3875208"/>
            <a:ext cx="2632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9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8C86F98-B120-A383-F9B4-2592A8D38E45}"/>
              </a:ext>
            </a:extLst>
          </p:cNvPr>
          <p:cNvSpPr txBox="1"/>
          <p:nvPr/>
        </p:nvSpPr>
        <p:spPr bwMode="auto">
          <a:xfrm>
            <a:off x="3378499" y="3875208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12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C2D066C-B51E-BEA7-0C18-445A8A5A6DB3}"/>
              </a:ext>
            </a:extLst>
          </p:cNvPr>
          <p:cNvSpPr txBox="1"/>
          <p:nvPr/>
        </p:nvSpPr>
        <p:spPr bwMode="auto">
          <a:xfrm>
            <a:off x="4018084" y="3875208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B505DAB-5558-3B36-3340-FD60E46D7D53}"/>
              </a:ext>
            </a:extLst>
          </p:cNvPr>
          <p:cNvSpPr txBox="1"/>
          <p:nvPr/>
        </p:nvSpPr>
        <p:spPr bwMode="auto">
          <a:xfrm>
            <a:off x="4652965" y="3875208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18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4AFDCF8-1DD4-6275-41C5-CF89CF930703}"/>
              </a:ext>
            </a:extLst>
          </p:cNvPr>
          <p:cNvSpPr txBox="1"/>
          <p:nvPr/>
        </p:nvSpPr>
        <p:spPr bwMode="auto">
          <a:xfrm>
            <a:off x="5292550" y="3875208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63E3BDA1-C280-0A1C-D798-633EDF41F0A2}"/>
              </a:ext>
            </a:extLst>
          </p:cNvPr>
          <p:cNvSpPr txBox="1"/>
          <p:nvPr/>
        </p:nvSpPr>
        <p:spPr bwMode="auto">
          <a:xfrm>
            <a:off x="766827" y="4162984"/>
            <a:ext cx="4203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182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186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56A5DB5-2AD8-51B7-70CD-460F02EF30A8}"/>
              </a:ext>
            </a:extLst>
          </p:cNvPr>
          <p:cNvSpPr txBox="1"/>
          <p:nvPr/>
        </p:nvSpPr>
        <p:spPr bwMode="auto">
          <a:xfrm>
            <a:off x="1406412" y="4162984"/>
            <a:ext cx="4203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114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1D6964C-20A3-8B57-CD0E-E7A0EF6A9BDA}"/>
              </a:ext>
            </a:extLst>
          </p:cNvPr>
          <p:cNvSpPr txBox="1"/>
          <p:nvPr/>
        </p:nvSpPr>
        <p:spPr bwMode="auto">
          <a:xfrm>
            <a:off x="2080567" y="4162984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3D49433-0580-A337-7710-AF5222248585}"/>
              </a:ext>
            </a:extLst>
          </p:cNvPr>
          <p:cNvSpPr txBox="1"/>
          <p:nvPr/>
        </p:nvSpPr>
        <p:spPr bwMode="auto">
          <a:xfrm>
            <a:off x="2720152" y="4162984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47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EBF99BD-DFA9-8E80-0A7D-D1C86232DB78}"/>
              </a:ext>
            </a:extLst>
          </p:cNvPr>
          <p:cNvSpPr txBox="1"/>
          <p:nvPr/>
        </p:nvSpPr>
        <p:spPr bwMode="auto">
          <a:xfrm>
            <a:off x="3371759" y="4162984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17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D070DB0-F950-B8B0-B5D1-6BE5D00D959A}"/>
              </a:ext>
            </a:extLst>
          </p:cNvPr>
          <p:cNvSpPr txBox="1"/>
          <p:nvPr/>
        </p:nvSpPr>
        <p:spPr bwMode="auto">
          <a:xfrm>
            <a:off x="4050617" y="4162984"/>
            <a:ext cx="2632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9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8EB106-0E0F-6702-54EB-4FDE172C3BA5}"/>
              </a:ext>
            </a:extLst>
          </p:cNvPr>
          <p:cNvSpPr txBox="1"/>
          <p:nvPr/>
        </p:nvSpPr>
        <p:spPr bwMode="auto">
          <a:xfrm>
            <a:off x="4685498" y="4162984"/>
            <a:ext cx="2632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C32BF35-1AFD-B623-7641-CABC638A3383}"/>
              </a:ext>
            </a:extLst>
          </p:cNvPr>
          <p:cNvSpPr txBox="1"/>
          <p:nvPr/>
        </p:nvSpPr>
        <p:spPr bwMode="auto">
          <a:xfrm>
            <a:off x="5325083" y="4162984"/>
            <a:ext cx="2632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0D0A8D5-4BA5-1248-65D5-C83FBADA8FFA}"/>
              </a:ext>
            </a:extLst>
          </p:cNvPr>
          <p:cNvSpPr txBox="1"/>
          <p:nvPr/>
        </p:nvSpPr>
        <p:spPr bwMode="auto">
          <a:xfrm>
            <a:off x="120554" y="3793652"/>
            <a:ext cx="76514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Patients </a:t>
            </a:r>
            <a:br>
              <a: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at Risk, n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 + F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 + F</a:t>
            </a:r>
          </a:p>
        </p:txBody>
      </p:sp>
      <p:grpSp>
        <p:nvGrpSpPr>
          <p:cNvPr id="9240" name="Group 9239">
            <a:extLst>
              <a:ext uri="{FF2B5EF4-FFF2-40B4-BE49-F238E27FC236}">
                <a16:creationId xmlns:a16="http://schemas.microsoft.com/office/drawing/2014/main" id="{F3E9ABF1-8AF5-4B95-35B0-BF5AA413875C}"/>
              </a:ext>
            </a:extLst>
          </p:cNvPr>
          <p:cNvGrpSpPr/>
          <p:nvPr/>
        </p:nvGrpSpPr>
        <p:grpSpPr>
          <a:xfrm>
            <a:off x="996038" y="1789759"/>
            <a:ext cx="4123986" cy="2027086"/>
            <a:chOff x="996038" y="1789759"/>
            <a:chExt cx="4123986" cy="2027086"/>
          </a:xfrm>
        </p:grpSpPr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8EB8EB8D-9A45-1562-83A8-8D652A963B50}"/>
                </a:ext>
              </a:extLst>
            </p:cNvPr>
            <p:cNvCxnSpPr/>
            <p:nvPr/>
          </p:nvCxnSpPr>
          <p:spPr bwMode="auto">
            <a:xfrm>
              <a:off x="996038" y="1789759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3EE7AFE-F9A4-D0E0-401F-8E1CB8601206}"/>
                </a:ext>
              </a:extLst>
            </p:cNvPr>
            <p:cNvCxnSpPr/>
            <p:nvPr/>
          </p:nvCxnSpPr>
          <p:spPr bwMode="auto">
            <a:xfrm>
              <a:off x="2472316" y="3089441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16" name="Straight Connector 9215">
              <a:extLst>
                <a:ext uri="{FF2B5EF4-FFF2-40B4-BE49-F238E27FC236}">
                  <a16:creationId xmlns:a16="http://schemas.microsoft.com/office/drawing/2014/main" id="{1600D701-CF47-5F85-0926-2F3DDD63FB7D}"/>
                </a:ext>
              </a:extLst>
            </p:cNvPr>
            <p:cNvCxnSpPr/>
            <p:nvPr/>
          </p:nvCxnSpPr>
          <p:spPr bwMode="auto">
            <a:xfrm>
              <a:off x="2513880" y="3089440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17" name="Straight Connector 9216">
              <a:extLst>
                <a:ext uri="{FF2B5EF4-FFF2-40B4-BE49-F238E27FC236}">
                  <a16:creationId xmlns:a16="http://schemas.microsoft.com/office/drawing/2014/main" id="{3FB88B46-896D-B158-ABAD-65658C1FAAC7}"/>
                </a:ext>
              </a:extLst>
            </p:cNvPr>
            <p:cNvCxnSpPr/>
            <p:nvPr/>
          </p:nvCxnSpPr>
          <p:spPr bwMode="auto">
            <a:xfrm>
              <a:off x="2543129" y="3089440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19" name="Straight Connector 9218">
              <a:extLst>
                <a:ext uri="{FF2B5EF4-FFF2-40B4-BE49-F238E27FC236}">
                  <a16:creationId xmlns:a16="http://schemas.microsoft.com/office/drawing/2014/main" id="{44B9CD93-A2D5-9508-19F9-B9DE341DF16F}"/>
                </a:ext>
              </a:extLst>
            </p:cNvPr>
            <p:cNvCxnSpPr/>
            <p:nvPr/>
          </p:nvCxnSpPr>
          <p:spPr bwMode="auto">
            <a:xfrm>
              <a:off x="2575456" y="3175214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0" name="Straight Connector 9219">
              <a:extLst>
                <a:ext uri="{FF2B5EF4-FFF2-40B4-BE49-F238E27FC236}">
                  <a16:creationId xmlns:a16="http://schemas.microsoft.com/office/drawing/2014/main" id="{E2B43EE5-94B1-AB89-5FAF-75E03BED802D}"/>
                </a:ext>
              </a:extLst>
            </p:cNvPr>
            <p:cNvCxnSpPr/>
            <p:nvPr/>
          </p:nvCxnSpPr>
          <p:spPr bwMode="auto">
            <a:xfrm>
              <a:off x="2907008" y="3229648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2" name="Straight Connector 9221">
              <a:extLst>
                <a:ext uri="{FF2B5EF4-FFF2-40B4-BE49-F238E27FC236}">
                  <a16:creationId xmlns:a16="http://schemas.microsoft.com/office/drawing/2014/main" id="{C0977472-058A-9FAA-393B-618EBABA5505}"/>
                </a:ext>
              </a:extLst>
            </p:cNvPr>
            <p:cNvCxnSpPr/>
            <p:nvPr/>
          </p:nvCxnSpPr>
          <p:spPr bwMode="auto">
            <a:xfrm>
              <a:off x="2927019" y="3241320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3" name="Straight Connector 9222">
              <a:extLst>
                <a:ext uri="{FF2B5EF4-FFF2-40B4-BE49-F238E27FC236}">
                  <a16:creationId xmlns:a16="http://schemas.microsoft.com/office/drawing/2014/main" id="{922AB4BC-5EC1-A560-4B88-6688DD1BE2D6}"/>
                </a:ext>
              </a:extLst>
            </p:cNvPr>
            <p:cNvCxnSpPr/>
            <p:nvPr/>
          </p:nvCxnSpPr>
          <p:spPr bwMode="auto">
            <a:xfrm>
              <a:off x="2950111" y="3241320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4" name="Straight Connector 9223">
              <a:extLst>
                <a:ext uri="{FF2B5EF4-FFF2-40B4-BE49-F238E27FC236}">
                  <a16:creationId xmlns:a16="http://schemas.microsoft.com/office/drawing/2014/main" id="{0E0A2892-8188-588F-D543-A35C0CB8D7CB}"/>
                </a:ext>
              </a:extLst>
            </p:cNvPr>
            <p:cNvCxnSpPr/>
            <p:nvPr/>
          </p:nvCxnSpPr>
          <p:spPr bwMode="auto">
            <a:xfrm>
              <a:off x="2965506" y="3278265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5" name="Straight Connector 9224">
              <a:extLst>
                <a:ext uri="{FF2B5EF4-FFF2-40B4-BE49-F238E27FC236}">
                  <a16:creationId xmlns:a16="http://schemas.microsoft.com/office/drawing/2014/main" id="{05DA8CA3-32B5-248D-1194-F62912A33FA8}"/>
                </a:ext>
              </a:extLst>
            </p:cNvPr>
            <p:cNvCxnSpPr/>
            <p:nvPr/>
          </p:nvCxnSpPr>
          <p:spPr bwMode="auto">
            <a:xfrm>
              <a:off x="3119444" y="332906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6" name="Straight Connector 9225">
              <a:extLst>
                <a:ext uri="{FF2B5EF4-FFF2-40B4-BE49-F238E27FC236}">
                  <a16:creationId xmlns:a16="http://schemas.microsoft.com/office/drawing/2014/main" id="{B991BDA0-8859-0599-18F5-BF67DD4D59FB}"/>
                </a:ext>
              </a:extLst>
            </p:cNvPr>
            <p:cNvCxnSpPr/>
            <p:nvPr/>
          </p:nvCxnSpPr>
          <p:spPr bwMode="auto">
            <a:xfrm>
              <a:off x="3145614" y="3344675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7" name="Straight Connector 9226">
              <a:extLst>
                <a:ext uri="{FF2B5EF4-FFF2-40B4-BE49-F238E27FC236}">
                  <a16:creationId xmlns:a16="http://schemas.microsoft.com/office/drawing/2014/main" id="{AF6EF431-D60D-38EF-6174-42F8F3D7B126}"/>
                </a:ext>
              </a:extLst>
            </p:cNvPr>
            <p:cNvCxnSpPr/>
            <p:nvPr/>
          </p:nvCxnSpPr>
          <p:spPr bwMode="auto">
            <a:xfrm>
              <a:off x="3290745" y="3362505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8" name="Straight Connector 9227">
              <a:extLst>
                <a:ext uri="{FF2B5EF4-FFF2-40B4-BE49-F238E27FC236}">
                  <a16:creationId xmlns:a16="http://schemas.microsoft.com/office/drawing/2014/main" id="{F2F58A33-43A7-8623-3D57-40990F8DE4D9}"/>
                </a:ext>
              </a:extLst>
            </p:cNvPr>
            <p:cNvCxnSpPr/>
            <p:nvPr/>
          </p:nvCxnSpPr>
          <p:spPr bwMode="auto">
            <a:xfrm>
              <a:off x="3319993" y="3362974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9" name="Straight Connector 9228">
              <a:extLst>
                <a:ext uri="{FF2B5EF4-FFF2-40B4-BE49-F238E27FC236}">
                  <a16:creationId xmlns:a16="http://schemas.microsoft.com/office/drawing/2014/main" id="{254C1A9D-6174-B06A-2F34-9A4D0B975D27}"/>
                </a:ext>
              </a:extLst>
            </p:cNvPr>
            <p:cNvCxnSpPr/>
            <p:nvPr/>
          </p:nvCxnSpPr>
          <p:spPr bwMode="auto">
            <a:xfrm>
              <a:off x="3341065" y="3362505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0" name="Straight Connector 9229">
              <a:extLst>
                <a:ext uri="{FF2B5EF4-FFF2-40B4-BE49-F238E27FC236}">
                  <a16:creationId xmlns:a16="http://schemas.microsoft.com/office/drawing/2014/main" id="{5F89D8D9-C95B-7864-636B-6595E69801E3}"/>
                </a:ext>
              </a:extLst>
            </p:cNvPr>
            <p:cNvCxnSpPr/>
            <p:nvPr/>
          </p:nvCxnSpPr>
          <p:spPr bwMode="auto">
            <a:xfrm>
              <a:off x="3415435" y="3423097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1" name="Straight Connector 9230">
              <a:extLst>
                <a:ext uri="{FF2B5EF4-FFF2-40B4-BE49-F238E27FC236}">
                  <a16:creationId xmlns:a16="http://schemas.microsoft.com/office/drawing/2014/main" id="{9BB38180-268A-C31F-0038-9FEEE31BF0DA}"/>
                </a:ext>
              </a:extLst>
            </p:cNvPr>
            <p:cNvCxnSpPr/>
            <p:nvPr/>
          </p:nvCxnSpPr>
          <p:spPr bwMode="auto">
            <a:xfrm>
              <a:off x="3539081" y="342617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2" name="Straight Connector 9231">
              <a:extLst>
                <a:ext uri="{FF2B5EF4-FFF2-40B4-BE49-F238E27FC236}">
                  <a16:creationId xmlns:a16="http://schemas.microsoft.com/office/drawing/2014/main" id="{80B7FEB2-0FE6-3FC1-8CCD-3155769912C9}"/>
                </a:ext>
              </a:extLst>
            </p:cNvPr>
            <p:cNvCxnSpPr/>
            <p:nvPr/>
          </p:nvCxnSpPr>
          <p:spPr bwMode="auto">
            <a:xfrm>
              <a:off x="3757180" y="342617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3" name="Straight Connector 9232">
              <a:extLst>
                <a:ext uri="{FF2B5EF4-FFF2-40B4-BE49-F238E27FC236}">
                  <a16:creationId xmlns:a16="http://schemas.microsoft.com/office/drawing/2014/main" id="{B0E66531-B219-F902-91A9-C703A161DCD3}"/>
                </a:ext>
              </a:extLst>
            </p:cNvPr>
            <p:cNvCxnSpPr/>
            <p:nvPr/>
          </p:nvCxnSpPr>
          <p:spPr bwMode="auto">
            <a:xfrm>
              <a:off x="3889275" y="3461407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4" name="Straight Connector 9233">
              <a:extLst>
                <a:ext uri="{FF2B5EF4-FFF2-40B4-BE49-F238E27FC236}">
                  <a16:creationId xmlns:a16="http://schemas.microsoft.com/office/drawing/2014/main" id="{3052EBFA-5A59-8E1F-2362-FAA48A5BA056}"/>
                </a:ext>
              </a:extLst>
            </p:cNvPr>
            <p:cNvCxnSpPr/>
            <p:nvPr/>
          </p:nvCxnSpPr>
          <p:spPr bwMode="auto">
            <a:xfrm>
              <a:off x="3924681" y="3509683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5" name="Straight Connector 9234">
              <a:extLst>
                <a:ext uri="{FF2B5EF4-FFF2-40B4-BE49-F238E27FC236}">
                  <a16:creationId xmlns:a16="http://schemas.microsoft.com/office/drawing/2014/main" id="{C82923F7-9B70-F103-CB42-13BB5EE6307D}"/>
                </a:ext>
              </a:extLst>
            </p:cNvPr>
            <p:cNvCxnSpPr/>
            <p:nvPr/>
          </p:nvCxnSpPr>
          <p:spPr bwMode="auto">
            <a:xfrm>
              <a:off x="3944693" y="3543552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6" name="Straight Connector 9235">
              <a:extLst>
                <a:ext uri="{FF2B5EF4-FFF2-40B4-BE49-F238E27FC236}">
                  <a16:creationId xmlns:a16="http://schemas.microsoft.com/office/drawing/2014/main" id="{7743299C-541C-ACED-7186-FA06C4893B5E}"/>
                </a:ext>
              </a:extLst>
            </p:cNvPr>
            <p:cNvCxnSpPr/>
            <p:nvPr/>
          </p:nvCxnSpPr>
          <p:spPr bwMode="auto">
            <a:xfrm>
              <a:off x="4501181" y="3576433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7" name="Straight Connector 9236">
              <a:extLst>
                <a:ext uri="{FF2B5EF4-FFF2-40B4-BE49-F238E27FC236}">
                  <a16:creationId xmlns:a16="http://schemas.microsoft.com/office/drawing/2014/main" id="{9017012A-F831-7506-7E5C-A692025597A9}"/>
                </a:ext>
              </a:extLst>
            </p:cNvPr>
            <p:cNvCxnSpPr/>
            <p:nvPr/>
          </p:nvCxnSpPr>
          <p:spPr bwMode="auto">
            <a:xfrm>
              <a:off x="4526584" y="3576301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8" name="Straight Connector 9237">
              <a:extLst>
                <a:ext uri="{FF2B5EF4-FFF2-40B4-BE49-F238E27FC236}">
                  <a16:creationId xmlns:a16="http://schemas.microsoft.com/office/drawing/2014/main" id="{7D5D98F4-C4B0-0D7F-A2C8-AB7C302722C0}"/>
                </a:ext>
              </a:extLst>
            </p:cNvPr>
            <p:cNvCxnSpPr/>
            <p:nvPr/>
          </p:nvCxnSpPr>
          <p:spPr bwMode="auto">
            <a:xfrm>
              <a:off x="5094621" y="3701818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9" name="Straight Connector 9238">
              <a:extLst>
                <a:ext uri="{FF2B5EF4-FFF2-40B4-BE49-F238E27FC236}">
                  <a16:creationId xmlns:a16="http://schemas.microsoft.com/office/drawing/2014/main" id="{00D12A2F-6F5B-2832-5CFD-1399175DDADD}"/>
                </a:ext>
              </a:extLst>
            </p:cNvPr>
            <p:cNvCxnSpPr/>
            <p:nvPr/>
          </p:nvCxnSpPr>
          <p:spPr bwMode="auto">
            <a:xfrm>
              <a:off x="5120024" y="370168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265" name="Group 9264">
            <a:extLst>
              <a:ext uri="{FF2B5EF4-FFF2-40B4-BE49-F238E27FC236}">
                <a16:creationId xmlns:a16="http://schemas.microsoft.com/office/drawing/2014/main" id="{40F59D9A-9E4D-036D-E29E-E8E98003B9E4}"/>
              </a:ext>
            </a:extLst>
          </p:cNvPr>
          <p:cNvGrpSpPr/>
          <p:nvPr/>
        </p:nvGrpSpPr>
        <p:grpSpPr>
          <a:xfrm>
            <a:off x="1513301" y="2297264"/>
            <a:ext cx="3601333" cy="1428065"/>
            <a:chOff x="1513301" y="2297264"/>
            <a:chExt cx="3601333" cy="1428065"/>
          </a:xfrm>
        </p:grpSpPr>
        <p:cxnSp>
          <p:nvCxnSpPr>
            <p:cNvPr id="9241" name="Straight Connector 9240">
              <a:extLst>
                <a:ext uri="{FF2B5EF4-FFF2-40B4-BE49-F238E27FC236}">
                  <a16:creationId xmlns:a16="http://schemas.microsoft.com/office/drawing/2014/main" id="{4F55C2E9-24E1-80DB-3215-E61599BBA551}"/>
                </a:ext>
              </a:extLst>
            </p:cNvPr>
            <p:cNvCxnSpPr/>
            <p:nvPr/>
          </p:nvCxnSpPr>
          <p:spPr bwMode="auto">
            <a:xfrm>
              <a:off x="1513301" y="2297264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2" name="Straight Connector 9241">
              <a:extLst>
                <a:ext uri="{FF2B5EF4-FFF2-40B4-BE49-F238E27FC236}">
                  <a16:creationId xmlns:a16="http://schemas.microsoft.com/office/drawing/2014/main" id="{5EB51051-4E0C-2443-CD8E-32E8749CBB71}"/>
                </a:ext>
              </a:extLst>
            </p:cNvPr>
            <p:cNvCxnSpPr/>
            <p:nvPr/>
          </p:nvCxnSpPr>
          <p:spPr bwMode="auto">
            <a:xfrm>
              <a:off x="1629463" y="2331565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3" name="Straight Connector 9242">
              <a:extLst>
                <a:ext uri="{FF2B5EF4-FFF2-40B4-BE49-F238E27FC236}">
                  <a16:creationId xmlns:a16="http://schemas.microsoft.com/office/drawing/2014/main" id="{2E438EC0-22C5-3D75-8284-EA45B9C18D1A}"/>
                </a:ext>
              </a:extLst>
            </p:cNvPr>
            <p:cNvCxnSpPr/>
            <p:nvPr/>
          </p:nvCxnSpPr>
          <p:spPr bwMode="auto">
            <a:xfrm>
              <a:off x="1761119" y="2373251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4" name="Straight Connector 9243">
              <a:extLst>
                <a:ext uri="{FF2B5EF4-FFF2-40B4-BE49-F238E27FC236}">
                  <a16:creationId xmlns:a16="http://schemas.microsoft.com/office/drawing/2014/main" id="{169F9D5F-9BC8-5A47-AA20-CB10A56163E0}"/>
                </a:ext>
              </a:extLst>
            </p:cNvPr>
            <p:cNvCxnSpPr/>
            <p:nvPr/>
          </p:nvCxnSpPr>
          <p:spPr bwMode="auto">
            <a:xfrm>
              <a:off x="2193686" y="2737827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5" name="Straight Connector 9244">
              <a:extLst>
                <a:ext uri="{FF2B5EF4-FFF2-40B4-BE49-F238E27FC236}">
                  <a16:creationId xmlns:a16="http://schemas.microsoft.com/office/drawing/2014/main" id="{33B385BF-3253-8A05-B11C-425DB0B80BD9}"/>
                </a:ext>
              </a:extLst>
            </p:cNvPr>
            <p:cNvCxnSpPr/>
            <p:nvPr/>
          </p:nvCxnSpPr>
          <p:spPr bwMode="auto">
            <a:xfrm>
              <a:off x="2496948" y="2882578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6" name="Straight Connector 9245">
              <a:extLst>
                <a:ext uri="{FF2B5EF4-FFF2-40B4-BE49-F238E27FC236}">
                  <a16:creationId xmlns:a16="http://schemas.microsoft.com/office/drawing/2014/main" id="{FF2D261C-6C4B-3A8D-44A2-1C2C1466A96E}"/>
                </a:ext>
              </a:extLst>
            </p:cNvPr>
            <p:cNvCxnSpPr/>
            <p:nvPr/>
          </p:nvCxnSpPr>
          <p:spPr bwMode="auto">
            <a:xfrm>
              <a:off x="2563773" y="2907559"/>
              <a:ext cx="0" cy="115027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7" name="Straight Connector 9246">
              <a:extLst>
                <a:ext uri="{FF2B5EF4-FFF2-40B4-BE49-F238E27FC236}">
                  <a16:creationId xmlns:a16="http://schemas.microsoft.com/office/drawing/2014/main" id="{FEB9D949-57AF-7DEC-45CC-616AC4201DB8}"/>
                </a:ext>
              </a:extLst>
            </p:cNvPr>
            <p:cNvCxnSpPr/>
            <p:nvPr/>
          </p:nvCxnSpPr>
          <p:spPr bwMode="auto">
            <a:xfrm>
              <a:off x="2760007" y="2931547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8" name="Straight Connector 9247">
              <a:extLst>
                <a:ext uri="{FF2B5EF4-FFF2-40B4-BE49-F238E27FC236}">
                  <a16:creationId xmlns:a16="http://schemas.microsoft.com/office/drawing/2014/main" id="{FB745856-8E0B-CBCD-0B67-B3E584C1D4BF}"/>
                </a:ext>
              </a:extLst>
            </p:cNvPr>
            <p:cNvCxnSpPr/>
            <p:nvPr/>
          </p:nvCxnSpPr>
          <p:spPr bwMode="auto">
            <a:xfrm>
              <a:off x="2520038" y="2900922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9" name="Straight Connector 9248">
              <a:extLst>
                <a:ext uri="{FF2B5EF4-FFF2-40B4-BE49-F238E27FC236}">
                  <a16:creationId xmlns:a16="http://schemas.microsoft.com/office/drawing/2014/main" id="{D0758FD3-286C-C30B-1A00-C77164E231FA}"/>
                </a:ext>
              </a:extLst>
            </p:cNvPr>
            <p:cNvCxnSpPr/>
            <p:nvPr/>
          </p:nvCxnSpPr>
          <p:spPr bwMode="auto">
            <a:xfrm>
              <a:off x="2927654" y="3037453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0" name="Straight Connector 9249">
              <a:extLst>
                <a:ext uri="{FF2B5EF4-FFF2-40B4-BE49-F238E27FC236}">
                  <a16:creationId xmlns:a16="http://schemas.microsoft.com/office/drawing/2014/main" id="{9729D207-2FA5-6DEA-680E-18DB901F78CC}"/>
                </a:ext>
              </a:extLst>
            </p:cNvPr>
            <p:cNvCxnSpPr/>
            <p:nvPr/>
          </p:nvCxnSpPr>
          <p:spPr bwMode="auto">
            <a:xfrm>
              <a:off x="3016156" y="3112871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1" name="Straight Connector 9250">
              <a:extLst>
                <a:ext uri="{FF2B5EF4-FFF2-40B4-BE49-F238E27FC236}">
                  <a16:creationId xmlns:a16="http://schemas.microsoft.com/office/drawing/2014/main" id="{8118B3BA-77B8-F62C-F30F-6B3B7F1C7ED6}"/>
                </a:ext>
              </a:extLst>
            </p:cNvPr>
            <p:cNvCxnSpPr/>
            <p:nvPr/>
          </p:nvCxnSpPr>
          <p:spPr bwMode="auto">
            <a:xfrm>
              <a:off x="2961518" y="3112872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2" name="Straight Connector 9251">
              <a:extLst>
                <a:ext uri="{FF2B5EF4-FFF2-40B4-BE49-F238E27FC236}">
                  <a16:creationId xmlns:a16="http://schemas.microsoft.com/office/drawing/2014/main" id="{F8DA1874-E864-0D57-78ED-9A00AD0648A3}"/>
                </a:ext>
              </a:extLst>
            </p:cNvPr>
            <p:cNvCxnSpPr/>
            <p:nvPr/>
          </p:nvCxnSpPr>
          <p:spPr bwMode="auto">
            <a:xfrm>
              <a:off x="3259955" y="313207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3" name="Straight Connector 9252">
              <a:extLst>
                <a:ext uri="{FF2B5EF4-FFF2-40B4-BE49-F238E27FC236}">
                  <a16:creationId xmlns:a16="http://schemas.microsoft.com/office/drawing/2014/main" id="{ABEBE641-D960-6C23-171D-EA6972F6FB9F}"/>
                </a:ext>
              </a:extLst>
            </p:cNvPr>
            <p:cNvCxnSpPr/>
            <p:nvPr/>
          </p:nvCxnSpPr>
          <p:spPr bwMode="auto">
            <a:xfrm>
              <a:off x="3716699" y="3272289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4" name="Straight Connector 9253">
              <a:extLst>
                <a:ext uri="{FF2B5EF4-FFF2-40B4-BE49-F238E27FC236}">
                  <a16:creationId xmlns:a16="http://schemas.microsoft.com/office/drawing/2014/main" id="{56468576-C324-9751-23CE-2E2FD3B12916}"/>
                </a:ext>
              </a:extLst>
            </p:cNvPr>
            <p:cNvCxnSpPr/>
            <p:nvPr/>
          </p:nvCxnSpPr>
          <p:spPr bwMode="auto">
            <a:xfrm>
              <a:off x="3737747" y="3271552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5" name="Straight Connector 9254">
              <a:extLst>
                <a:ext uri="{FF2B5EF4-FFF2-40B4-BE49-F238E27FC236}">
                  <a16:creationId xmlns:a16="http://schemas.microsoft.com/office/drawing/2014/main" id="{2FB348F1-7C44-CF76-A8FE-381C9AC5FC1C}"/>
                </a:ext>
              </a:extLst>
            </p:cNvPr>
            <p:cNvCxnSpPr/>
            <p:nvPr/>
          </p:nvCxnSpPr>
          <p:spPr bwMode="auto">
            <a:xfrm>
              <a:off x="3762857" y="3274047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6" name="Straight Connector 9255">
              <a:extLst>
                <a:ext uri="{FF2B5EF4-FFF2-40B4-BE49-F238E27FC236}">
                  <a16:creationId xmlns:a16="http://schemas.microsoft.com/office/drawing/2014/main" id="{0828D840-B9D0-886A-BA5C-407419BC50C5}"/>
                </a:ext>
              </a:extLst>
            </p:cNvPr>
            <p:cNvCxnSpPr/>
            <p:nvPr/>
          </p:nvCxnSpPr>
          <p:spPr bwMode="auto">
            <a:xfrm>
              <a:off x="3790002" y="327518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7" name="Straight Connector 9256">
              <a:extLst>
                <a:ext uri="{FF2B5EF4-FFF2-40B4-BE49-F238E27FC236}">
                  <a16:creationId xmlns:a16="http://schemas.microsoft.com/office/drawing/2014/main" id="{5A2FD114-0AB1-3F10-B06B-DC3C7515D99E}"/>
                </a:ext>
              </a:extLst>
            </p:cNvPr>
            <p:cNvCxnSpPr/>
            <p:nvPr/>
          </p:nvCxnSpPr>
          <p:spPr bwMode="auto">
            <a:xfrm>
              <a:off x="3927279" y="3302736"/>
              <a:ext cx="0" cy="115027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8" name="Straight Connector 9257">
              <a:extLst>
                <a:ext uri="{FF2B5EF4-FFF2-40B4-BE49-F238E27FC236}">
                  <a16:creationId xmlns:a16="http://schemas.microsoft.com/office/drawing/2014/main" id="{82CAE015-74DC-D5EE-E6FA-0AA01A09A4F5}"/>
                </a:ext>
              </a:extLst>
            </p:cNvPr>
            <p:cNvCxnSpPr/>
            <p:nvPr/>
          </p:nvCxnSpPr>
          <p:spPr bwMode="auto">
            <a:xfrm>
              <a:off x="3983178" y="3348094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9" name="Straight Connector 9258">
              <a:extLst>
                <a:ext uri="{FF2B5EF4-FFF2-40B4-BE49-F238E27FC236}">
                  <a16:creationId xmlns:a16="http://schemas.microsoft.com/office/drawing/2014/main" id="{6B75B763-7949-BBDE-223C-10C0E64CA6CE}"/>
                </a:ext>
              </a:extLst>
            </p:cNvPr>
            <p:cNvCxnSpPr/>
            <p:nvPr/>
          </p:nvCxnSpPr>
          <p:spPr bwMode="auto">
            <a:xfrm>
              <a:off x="4474244" y="3391577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0" name="Straight Connector 9259">
              <a:extLst>
                <a:ext uri="{FF2B5EF4-FFF2-40B4-BE49-F238E27FC236}">
                  <a16:creationId xmlns:a16="http://schemas.microsoft.com/office/drawing/2014/main" id="{14D9B6D8-021F-25BA-D7CF-96AA3D69BEC0}"/>
                </a:ext>
              </a:extLst>
            </p:cNvPr>
            <p:cNvCxnSpPr/>
            <p:nvPr/>
          </p:nvCxnSpPr>
          <p:spPr bwMode="auto">
            <a:xfrm>
              <a:off x="4178953" y="3350072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1" name="Straight Connector 9260">
              <a:extLst>
                <a:ext uri="{FF2B5EF4-FFF2-40B4-BE49-F238E27FC236}">
                  <a16:creationId xmlns:a16="http://schemas.microsoft.com/office/drawing/2014/main" id="{3A8EC1D3-B236-4BE9-56DD-EAAB3C6AEAC7}"/>
                </a:ext>
              </a:extLst>
            </p:cNvPr>
            <p:cNvCxnSpPr/>
            <p:nvPr/>
          </p:nvCxnSpPr>
          <p:spPr bwMode="auto">
            <a:xfrm>
              <a:off x="4546589" y="3394149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2" name="Straight Connector 9261">
              <a:extLst>
                <a:ext uri="{FF2B5EF4-FFF2-40B4-BE49-F238E27FC236}">
                  <a16:creationId xmlns:a16="http://schemas.microsoft.com/office/drawing/2014/main" id="{DF3AE370-F353-953C-877F-AFF14A398E38}"/>
                </a:ext>
              </a:extLst>
            </p:cNvPr>
            <p:cNvCxnSpPr/>
            <p:nvPr/>
          </p:nvCxnSpPr>
          <p:spPr bwMode="auto">
            <a:xfrm>
              <a:off x="4605093" y="3394149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3" name="Straight Connector 9262">
              <a:extLst>
                <a:ext uri="{FF2B5EF4-FFF2-40B4-BE49-F238E27FC236}">
                  <a16:creationId xmlns:a16="http://schemas.microsoft.com/office/drawing/2014/main" id="{4322C9F8-FB20-FC14-D90A-1391AF7AB70F}"/>
                </a:ext>
              </a:extLst>
            </p:cNvPr>
            <p:cNvCxnSpPr/>
            <p:nvPr/>
          </p:nvCxnSpPr>
          <p:spPr bwMode="auto">
            <a:xfrm>
              <a:off x="5114634" y="3610302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4" name="Straight Connector 9263">
              <a:extLst>
                <a:ext uri="{FF2B5EF4-FFF2-40B4-BE49-F238E27FC236}">
                  <a16:creationId xmlns:a16="http://schemas.microsoft.com/office/drawing/2014/main" id="{CF14DB86-88A3-324F-6437-558C5F8664A2}"/>
                </a:ext>
              </a:extLst>
            </p:cNvPr>
            <p:cNvCxnSpPr/>
            <p:nvPr/>
          </p:nvCxnSpPr>
          <p:spPr bwMode="auto">
            <a:xfrm>
              <a:off x="4708172" y="3394113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9268" name="TextBox 9267">
            <a:extLst>
              <a:ext uri="{FF2B5EF4-FFF2-40B4-BE49-F238E27FC236}">
                <a16:creationId xmlns:a16="http://schemas.microsoft.com/office/drawing/2014/main" id="{BBC65793-C247-3C55-6BA9-5EA65E5EA4E3}"/>
              </a:ext>
            </a:extLst>
          </p:cNvPr>
          <p:cNvSpPr txBox="1"/>
          <p:nvPr/>
        </p:nvSpPr>
        <p:spPr bwMode="auto">
          <a:xfrm>
            <a:off x="2211870" y="3221749"/>
            <a:ext cx="4523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37%</a:t>
            </a:r>
          </a:p>
        </p:txBody>
      </p:sp>
      <p:sp>
        <p:nvSpPr>
          <p:cNvPr id="9269" name="TextBox 9268">
            <a:extLst>
              <a:ext uri="{FF2B5EF4-FFF2-40B4-BE49-F238E27FC236}">
                <a16:creationId xmlns:a16="http://schemas.microsoft.com/office/drawing/2014/main" id="{896C88E8-69F2-F121-FBE5-2C6DA4968E5C}"/>
              </a:ext>
            </a:extLst>
          </p:cNvPr>
          <p:cNvSpPr txBox="1"/>
          <p:nvPr/>
        </p:nvSpPr>
        <p:spPr bwMode="auto">
          <a:xfrm>
            <a:off x="2178139" y="2616265"/>
            <a:ext cx="4523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50%</a:t>
            </a:r>
          </a:p>
        </p:txBody>
      </p:sp>
      <p:sp>
        <p:nvSpPr>
          <p:cNvPr id="9270" name="TextBox 9269">
            <a:extLst>
              <a:ext uri="{FF2B5EF4-FFF2-40B4-BE49-F238E27FC236}">
                <a16:creationId xmlns:a16="http://schemas.microsoft.com/office/drawing/2014/main" id="{C924ECFD-DC27-6861-4365-A896597ECD0F}"/>
              </a:ext>
            </a:extLst>
          </p:cNvPr>
          <p:cNvSpPr txBox="1"/>
          <p:nvPr/>
        </p:nvSpPr>
        <p:spPr bwMode="auto">
          <a:xfrm>
            <a:off x="2179390" y="2292547"/>
            <a:ext cx="7369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6-mo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PFS rate:</a:t>
            </a:r>
          </a:p>
        </p:txBody>
      </p:sp>
      <p:sp>
        <p:nvSpPr>
          <p:cNvPr id="9274" name="TextBox 9273">
            <a:extLst>
              <a:ext uri="{FF2B5EF4-FFF2-40B4-BE49-F238E27FC236}">
                <a16:creationId xmlns:a16="http://schemas.microsoft.com/office/drawing/2014/main" id="{5A927F6B-734B-6340-3FD9-2EC56B1B9FFC}"/>
              </a:ext>
            </a:extLst>
          </p:cNvPr>
          <p:cNvSpPr txBox="1"/>
          <p:nvPr/>
        </p:nvSpPr>
        <p:spPr bwMode="auto">
          <a:xfrm>
            <a:off x="8557019" y="4022288"/>
            <a:ext cx="118474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Mo</a:t>
            </a:r>
          </a:p>
        </p:txBody>
      </p:sp>
      <p:sp>
        <p:nvSpPr>
          <p:cNvPr id="9275" name="Freeform: Shape 9274">
            <a:extLst>
              <a:ext uri="{FF2B5EF4-FFF2-40B4-BE49-F238E27FC236}">
                <a16:creationId xmlns:a16="http://schemas.microsoft.com/office/drawing/2014/main" id="{1C393C5C-1FC1-8FB4-E9A9-F72234430262}"/>
              </a:ext>
            </a:extLst>
          </p:cNvPr>
          <p:cNvSpPr/>
          <p:nvPr/>
        </p:nvSpPr>
        <p:spPr bwMode="auto">
          <a:xfrm>
            <a:off x="6847285" y="1842923"/>
            <a:ext cx="4483050" cy="2032284"/>
          </a:xfrm>
          <a:custGeom>
            <a:avLst/>
            <a:gdLst>
              <a:gd name="connsiteX0" fmla="*/ 0 w 4483050"/>
              <a:gd name="connsiteY0" fmla="*/ 0 h 2038720"/>
              <a:gd name="connsiteX1" fmla="*/ 0 w 4483050"/>
              <a:gd name="connsiteY1" fmla="*/ 2038720 h 2038720"/>
              <a:gd name="connsiteX2" fmla="*/ 4483050 w 4483050"/>
              <a:gd name="connsiteY2" fmla="*/ 2038720 h 2038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83050" h="2038720">
                <a:moveTo>
                  <a:pt x="0" y="0"/>
                </a:moveTo>
                <a:lnTo>
                  <a:pt x="0" y="2038720"/>
                </a:lnTo>
                <a:lnTo>
                  <a:pt x="4483050" y="203872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9276" name="Group 9275">
            <a:extLst>
              <a:ext uri="{FF2B5EF4-FFF2-40B4-BE49-F238E27FC236}">
                <a16:creationId xmlns:a16="http://schemas.microsoft.com/office/drawing/2014/main" id="{0C6EA066-2631-7463-69DA-11AAF9EB396B}"/>
              </a:ext>
            </a:extLst>
          </p:cNvPr>
          <p:cNvGrpSpPr/>
          <p:nvPr/>
        </p:nvGrpSpPr>
        <p:grpSpPr>
          <a:xfrm>
            <a:off x="6783463" y="1853597"/>
            <a:ext cx="74717" cy="2021610"/>
            <a:chOff x="921738" y="2020931"/>
            <a:chExt cx="74717" cy="2021610"/>
          </a:xfrm>
        </p:grpSpPr>
        <p:cxnSp>
          <p:nvCxnSpPr>
            <p:cNvPr id="9277" name="Straight Connector 9276">
              <a:extLst>
                <a:ext uri="{FF2B5EF4-FFF2-40B4-BE49-F238E27FC236}">
                  <a16:creationId xmlns:a16="http://schemas.microsoft.com/office/drawing/2014/main" id="{F9ECDE9E-C8CF-5158-DD23-F0F5D107D0B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2020931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8" name="Straight Connector 9277">
              <a:extLst>
                <a:ext uri="{FF2B5EF4-FFF2-40B4-BE49-F238E27FC236}">
                  <a16:creationId xmlns:a16="http://schemas.microsoft.com/office/drawing/2014/main" id="{71ECC155-C1A7-0DB5-31CB-B7108E2A11A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2425253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9" name="Straight Connector 9278">
              <a:extLst>
                <a:ext uri="{FF2B5EF4-FFF2-40B4-BE49-F238E27FC236}">
                  <a16:creationId xmlns:a16="http://schemas.microsoft.com/office/drawing/2014/main" id="{73000B48-F65B-B62E-59E9-EC419F5B544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2829575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0" name="Straight Connector 9279">
              <a:extLst>
                <a:ext uri="{FF2B5EF4-FFF2-40B4-BE49-F238E27FC236}">
                  <a16:creationId xmlns:a16="http://schemas.microsoft.com/office/drawing/2014/main" id="{806F071A-CEB0-4D8A-49F4-4E41B0867CC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3233897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1" name="Straight Connector 9280">
              <a:extLst>
                <a:ext uri="{FF2B5EF4-FFF2-40B4-BE49-F238E27FC236}">
                  <a16:creationId xmlns:a16="http://schemas.microsoft.com/office/drawing/2014/main" id="{EF6979D4-E8CD-4E90-E08D-9BBFFCA5CD2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3638219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2" name="Straight Connector 9281">
              <a:extLst>
                <a:ext uri="{FF2B5EF4-FFF2-40B4-BE49-F238E27FC236}">
                  <a16:creationId xmlns:a16="http://schemas.microsoft.com/office/drawing/2014/main" id="{D677FC36-2128-9232-996F-CB0C7743DED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1738" y="4042541"/>
              <a:ext cx="7471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283" name="Group 9282">
            <a:extLst>
              <a:ext uri="{FF2B5EF4-FFF2-40B4-BE49-F238E27FC236}">
                <a16:creationId xmlns:a16="http://schemas.microsoft.com/office/drawing/2014/main" id="{F3BE4CF0-6DFE-B429-3CB7-67227ABDEB12}"/>
              </a:ext>
            </a:extLst>
          </p:cNvPr>
          <p:cNvGrpSpPr/>
          <p:nvPr/>
        </p:nvGrpSpPr>
        <p:grpSpPr>
          <a:xfrm>
            <a:off x="6847285" y="3868265"/>
            <a:ext cx="4475853" cy="70515"/>
            <a:chOff x="985560" y="4035599"/>
            <a:chExt cx="4475853" cy="70515"/>
          </a:xfrm>
        </p:grpSpPr>
        <p:grpSp>
          <p:nvGrpSpPr>
            <p:cNvPr id="9284" name="Group 9283">
              <a:extLst>
                <a:ext uri="{FF2B5EF4-FFF2-40B4-BE49-F238E27FC236}">
                  <a16:creationId xmlns:a16="http://schemas.microsoft.com/office/drawing/2014/main" id="{B2528213-DBD4-D599-5B18-1AA513AED157}"/>
                </a:ext>
              </a:extLst>
            </p:cNvPr>
            <p:cNvGrpSpPr/>
            <p:nvPr/>
          </p:nvGrpSpPr>
          <p:grpSpPr>
            <a:xfrm rot="5400000">
              <a:off x="2552414" y="2475931"/>
              <a:ext cx="63329" cy="3197038"/>
              <a:chOff x="921738" y="2020931"/>
              <a:chExt cx="74717" cy="2021610"/>
            </a:xfrm>
          </p:grpSpPr>
          <p:cxnSp>
            <p:nvCxnSpPr>
              <p:cNvPr id="9288" name="Straight Connector 9287">
                <a:extLst>
                  <a:ext uri="{FF2B5EF4-FFF2-40B4-BE49-F238E27FC236}">
                    <a16:creationId xmlns:a16="http://schemas.microsoft.com/office/drawing/2014/main" id="{37771767-EEF6-38DB-8E57-30766AA5446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2020931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89" name="Straight Connector 9288">
                <a:extLst>
                  <a:ext uri="{FF2B5EF4-FFF2-40B4-BE49-F238E27FC236}">
                    <a16:creationId xmlns:a16="http://schemas.microsoft.com/office/drawing/2014/main" id="{C3D6A713-EF55-E6B8-262E-EAA0768BDD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2425253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90" name="Straight Connector 9289">
                <a:extLst>
                  <a:ext uri="{FF2B5EF4-FFF2-40B4-BE49-F238E27FC236}">
                    <a16:creationId xmlns:a16="http://schemas.microsoft.com/office/drawing/2014/main" id="{19E26AAD-6E45-76D5-A36C-261368DFCBC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2829575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91" name="Straight Connector 9290">
                <a:extLst>
                  <a:ext uri="{FF2B5EF4-FFF2-40B4-BE49-F238E27FC236}">
                    <a16:creationId xmlns:a16="http://schemas.microsoft.com/office/drawing/2014/main" id="{5EF21233-7DFB-7B32-4041-0A2C2730D8B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3233897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92" name="Straight Connector 9291">
                <a:extLst>
                  <a:ext uri="{FF2B5EF4-FFF2-40B4-BE49-F238E27FC236}">
                    <a16:creationId xmlns:a16="http://schemas.microsoft.com/office/drawing/2014/main" id="{34F52257-491E-93AA-9C0D-32CE38389AB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3638219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93" name="Straight Connector 9292">
                <a:extLst>
                  <a:ext uri="{FF2B5EF4-FFF2-40B4-BE49-F238E27FC236}">
                    <a16:creationId xmlns:a16="http://schemas.microsoft.com/office/drawing/2014/main" id="{E091BE80-8ADF-1DE5-ACC7-7A451583CB1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1738" y="4042541"/>
                <a:ext cx="7471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85" name="Group 9284">
              <a:extLst>
                <a:ext uri="{FF2B5EF4-FFF2-40B4-BE49-F238E27FC236}">
                  <a16:creationId xmlns:a16="http://schemas.microsoft.com/office/drawing/2014/main" id="{1B9AF385-CD6F-AFC2-3989-CF86F844E7C4}"/>
                </a:ext>
              </a:extLst>
            </p:cNvPr>
            <p:cNvGrpSpPr/>
            <p:nvPr/>
          </p:nvGrpSpPr>
          <p:grpSpPr>
            <a:xfrm>
              <a:off x="4822005" y="4035599"/>
              <a:ext cx="639408" cy="63329"/>
              <a:chOff x="3695590" y="4195185"/>
              <a:chExt cx="639408" cy="63329"/>
            </a:xfrm>
          </p:grpSpPr>
          <p:cxnSp>
            <p:nvCxnSpPr>
              <p:cNvPr id="9286" name="Straight Connector 9285">
                <a:extLst>
                  <a:ext uri="{FF2B5EF4-FFF2-40B4-BE49-F238E27FC236}">
                    <a16:creationId xmlns:a16="http://schemas.microsoft.com/office/drawing/2014/main" id="{83B56439-1617-D484-DCBE-0BD19DCEA44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4303333" y="4226850"/>
                <a:ext cx="63329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87" name="Straight Connector 9286">
                <a:extLst>
                  <a:ext uri="{FF2B5EF4-FFF2-40B4-BE49-F238E27FC236}">
                    <a16:creationId xmlns:a16="http://schemas.microsoft.com/office/drawing/2014/main" id="{2D51BA60-45EC-B6CE-682E-337D993B765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3663925" y="4226850"/>
                <a:ext cx="63329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294" name="TextBox 9293">
            <a:extLst>
              <a:ext uri="{FF2B5EF4-FFF2-40B4-BE49-F238E27FC236}">
                <a16:creationId xmlns:a16="http://schemas.microsoft.com/office/drawing/2014/main" id="{5C2268B9-C6A3-7C7E-8680-3ED03C364CB9}"/>
              </a:ext>
            </a:extLst>
          </p:cNvPr>
          <p:cNvSpPr txBox="1"/>
          <p:nvPr/>
        </p:nvSpPr>
        <p:spPr bwMode="auto">
          <a:xfrm>
            <a:off x="6418398" y="1713892"/>
            <a:ext cx="4203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100</a:t>
            </a:r>
          </a:p>
        </p:txBody>
      </p:sp>
      <p:sp>
        <p:nvSpPr>
          <p:cNvPr id="9295" name="TextBox 9294">
            <a:extLst>
              <a:ext uri="{FF2B5EF4-FFF2-40B4-BE49-F238E27FC236}">
                <a16:creationId xmlns:a16="http://schemas.microsoft.com/office/drawing/2014/main" id="{7C432614-B0A4-155C-9E27-0FF3FE26EA17}"/>
              </a:ext>
            </a:extLst>
          </p:cNvPr>
          <p:cNvSpPr txBox="1"/>
          <p:nvPr/>
        </p:nvSpPr>
        <p:spPr bwMode="auto">
          <a:xfrm>
            <a:off x="6504226" y="2119419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80</a:t>
            </a:r>
          </a:p>
        </p:txBody>
      </p:sp>
      <p:sp>
        <p:nvSpPr>
          <p:cNvPr id="9296" name="TextBox 9295">
            <a:extLst>
              <a:ext uri="{FF2B5EF4-FFF2-40B4-BE49-F238E27FC236}">
                <a16:creationId xmlns:a16="http://schemas.microsoft.com/office/drawing/2014/main" id="{ED97516C-B467-3B82-F22C-A5A27EE2C3BE}"/>
              </a:ext>
            </a:extLst>
          </p:cNvPr>
          <p:cNvSpPr txBox="1"/>
          <p:nvPr/>
        </p:nvSpPr>
        <p:spPr bwMode="auto">
          <a:xfrm>
            <a:off x="6497190" y="2521942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60</a:t>
            </a:r>
          </a:p>
        </p:txBody>
      </p:sp>
      <p:sp>
        <p:nvSpPr>
          <p:cNvPr id="9297" name="TextBox 9296">
            <a:extLst>
              <a:ext uri="{FF2B5EF4-FFF2-40B4-BE49-F238E27FC236}">
                <a16:creationId xmlns:a16="http://schemas.microsoft.com/office/drawing/2014/main" id="{874F5D04-25FC-4444-429E-72AFC973F983}"/>
              </a:ext>
            </a:extLst>
          </p:cNvPr>
          <p:cNvSpPr txBox="1"/>
          <p:nvPr/>
        </p:nvSpPr>
        <p:spPr bwMode="auto">
          <a:xfrm>
            <a:off x="6504470" y="2927469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40</a:t>
            </a:r>
          </a:p>
        </p:txBody>
      </p:sp>
      <p:sp>
        <p:nvSpPr>
          <p:cNvPr id="9298" name="TextBox 9297">
            <a:extLst>
              <a:ext uri="{FF2B5EF4-FFF2-40B4-BE49-F238E27FC236}">
                <a16:creationId xmlns:a16="http://schemas.microsoft.com/office/drawing/2014/main" id="{06B3D4C5-9836-0FB1-16F6-8FDB3954F3FA}"/>
              </a:ext>
            </a:extLst>
          </p:cNvPr>
          <p:cNvSpPr txBox="1"/>
          <p:nvPr/>
        </p:nvSpPr>
        <p:spPr bwMode="auto">
          <a:xfrm>
            <a:off x="6506352" y="3332145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20</a:t>
            </a:r>
          </a:p>
        </p:txBody>
      </p:sp>
      <p:sp>
        <p:nvSpPr>
          <p:cNvPr id="9299" name="TextBox 9298">
            <a:extLst>
              <a:ext uri="{FF2B5EF4-FFF2-40B4-BE49-F238E27FC236}">
                <a16:creationId xmlns:a16="http://schemas.microsoft.com/office/drawing/2014/main" id="{88B3F3F2-B376-2DCB-CBAC-2DA1089B6C35}"/>
              </a:ext>
            </a:extLst>
          </p:cNvPr>
          <p:cNvSpPr txBox="1"/>
          <p:nvPr/>
        </p:nvSpPr>
        <p:spPr bwMode="auto">
          <a:xfrm>
            <a:off x="6592179" y="3737672"/>
            <a:ext cx="2632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9300" name="TextBox 9299">
            <a:extLst>
              <a:ext uri="{FF2B5EF4-FFF2-40B4-BE49-F238E27FC236}">
                <a16:creationId xmlns:a16="http://schemas.microsoft.com/office/drawing/2014/main" id="{4CCDC6E3-C811-ACCE-3EE2-C6D5B4BC7955}"/>
              </a:ext>
            </a:extLst>
          </p:cNvPr>
          <p:cNvSpPr txBox="1"/>
          <p:nvPr/>
        </p:nvSpPr>
        <p:spPr bwMode="auto">
          <a:xfrm>
            <a:off x="6713839" y="3875208"/>
            <a:ext cx="2632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9301" name="TextBox 9300">
            <a:extLst>
              <a:ext uri="{FF2B5EF4-FFF2-40B4-BE49-F238E27FC236}">
                <a16:creationId xmlns:a16="http://schemas.microsoft.com/office/drawing/2014/main" id="{9C106BD1-EE0C-DC72-80FB-0B2935595F8E}"/>
              </a:ext>
            </a:extLst>
          </p:cNvPr>
          <p:cNvSpPr txBox="1"/>
          <p:nvPr/>
        </p:nvSpPr>
        <p:spPr bwMode="auto">
          <a:xfrm>
            <a:off x="7353424" y="3875208"/>
            <a:ext cx="2632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9302" name="TextBox 9301">
            <a:extLst>
              <a:ext uri="{FF2B5EF4-FFF2-40B4-BE49-F238E27FC236}">
                <a16:creationId xmlns:a16="http://schemas.microsoft.com/office/drawing/2014/main" id="{CF9C0BB9-B0D6-84BF-6909-37571833A568}"/>
              </a:ext>
            </a:extLst>
          </p:cNvPr>
          <p:cNvSpPr txBox="1"/>
          <p:nvPr/>
        </p:nvSpPr>
        <p:spPr bwMode="auto">
          <a:xfrm>
            <a:off x="7988305" y="3875208"/>
            <a:ext cx="2632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9303" name="TextBox 9302">
            <a:extLst>
              <a:ext uri="{FF2B5EF4-FFF2-40B4-BE49-F238E27FC236}">
                <a16:creationId xmlns:a16="http://schemas.microsoft.com/office/drawing/2014/main" id="{915AAEB5-010C-D7D9-B57F-C8013F14116E}"/>
              </a:ext>
            </a:extLst>
          </p:cNvPr>
          <p:cNvSpPr txBox="1"/>
          <p:nvPr/>
        </p:nvSpPr>
        <p:spPr bwMode="auto">
          <a:xfrm>
            <a:off x="8627890" y="3875208"/>
            <a:ext cx="2632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9</a:t>
            </a:r>
          </a:p>
        </p:txBody>
      </p:sp>
      <p:sp>
        <p:nvSpPr>
          <p:cNvPr id="9304" name="TextBox 9303">
            <a:extLst>
              <a:ext uri="{FF2B5EF4-FFF2-40B4-BE49-F238E27FC236}">
                <a16:creationId xmlns:a16="http://schemas.microsoft.com/office/drawing/2014/main" id="{037F1F80-7E8B-17FD-7784-B3DF0EE5511C}"/>
              </a:ext>
            </a:extLst>
          </p:cNvPr>
          <p:cNvSpPr txBox="1"/>
          <p:nvPr/>
        </p:nvSpPr>
        <p:spPr bwMode="auto">
          <a:xfrm>
            <a:off x="9240224" y="3875208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12</a:t>
            </a:r>
          </a:p>
        </p:txBody>
      </p:sp>
      <p:sp>
        <p:nvSpPr>
          <p:cNvPr id="9305" name="TextBox 9304">
            <a:extLst>
              <a:ext uri="{FF2B5EF4-FFF2-40B4-BE49-F238E27FC236}">
                <a16:creationId xmlns:a16="http://schemas.microsoft.com/office/drawing/2014/main" id="{A2EE2A9A-921B-5D24-A51D-99F0BD6A57D4}"/>
              </a:ext>
            </a:extLst>
          </p:cNvPr>
          <p:cNvSpPr txBox="1"/>
          <p:nvPr/>
        </p:nvSpPr>
        <p:spPr bwMode="auto">
          <a:xfrm>
            <a:off x="9879809" y="3875208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15</a:t>
            </a:r>
          </a:p>
        </p:txBody>
      </p:sp>
      <p:sp>
        <p:nvSpPr>
          <p:cNvPr id="9306" name="TextBox 9305">
            <a:extLst>
              <a:ext uri="{FF2B5EF4-FFF2-40B4-BE49-F238E27FC236}">
                <a16:creationId xmlns:a16="http://schemas.microsoft.com/office/drawing/2014/main" id="{8BA68930-142D-DDBE-EAD9-2E620AB348A5}"/>
              </a:ext>
            </a:extLst>
          </p:cNvPr>
          <p:cNvSpPr txBox="1"/>
          <p:nvPr/>
        </p:nvSpPr>
        <p:spPr bwMode="auto">
          <a:xfrm>
            <a:off x="10514690" y="3875208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18</a:t>
            </a:r>
          </a:p>
        </p:txBody>
      </p:sp>
      <p:sp>
        <p:nvSpPr>
          <p:cNvPr id="9307" name="TextBox 9306">
            <a:extLst>
              <a:ext uri="{FF2B5EF4-FFF2-40B4-BE49-F238E27FC236}">
                <a16:creationId xmlns:a16="http://schemas.microsoft.com/office/drawing/2014/main" id="{14B21000-8CD6-503A-B045-AB93285825D0}"/>
              </a:ext>
            </a:extLst>
          </p:cNvPr>
          <p:cNvSpPr txBox="1"/>
          <p:nvPr/>
        </p:nvSpPr>
        <p:spPr bwMode="auto">
          <a:xfrm>
            <a:off x="11154275" y="3875208"/>
            <a:ext cx="341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21</a:t>
            </a:r>
          </a:p>
        </p:txBody>
      </p:sp>
      <p:sp>
        <p:nvSpPr>
          <p:cNvPr id="9308" name="TextBox 9307">
            <a:extLst>
              <a:ext uri="{FF2B5EF4-FFF2-40B4-BE49-F238E27FC236}">
                <a16:creationId xmlns:a16="http://schemas.microsoft.com/office/drawing/2014/main" id="{AE95A2DA-BA9A-F4C0-5589-E0DB14875A75}"/>
              </a:ext>
            </a:extLst>
          </p:cNvPr>
          <p:cNvSpPr txBox="1"/>
          <p:nvPr/>
        </p:nvSpPr>
        <p:spPr bwMode="auto">
          <a:xfrm>
            <a:off x="6628552" y="4162984"/>
            <a:ext cx="4203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182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186</a:t>
            </a:r>
          </a:p>
        </p:txBody>
      </p:sp>
      <p:sp>
        <p:nvSpPr>
          <p:cNvPr id="9309" name="TextBox 9308">
            <a:extLst>
              <a:ext uri="{FF2B5EF4-FFF2-40B4-BE49-F238E27FC236}">
                <a16:creationId xmlns:a16="http://schemas.microsoft.com/office/drawing/2014/main" id="{C9B2228F-781E-F204-97E3-DB628D94ED5C}"/>
              </a:ext>
            </a:extLst>
          </p:cNvPr>
          <p:cNvSpPr txBox="1"/>
          <p:nvPr/>
        </p:nvSpPr>
        <p:spPr bwMode="auto">
          <a:xfrm>
            <a:off x="7268136" y="4162984"/>
            <a:ext cx="4203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117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100</a:t>
            </a:r>
          </a:p>
        </p:txBody>
      </p:sp>
      <p:sp>
        <p:nvSpPr>
          <p:cNvPr id="9310" name="TextBox 9309">
            <a:extLst>
              <a:ext uri="{FF2B5EF4-FFF2-40B4-BE49-F238E27FC236}">
                <a16:creationId xmlns:a16="http://schemas.microsoft.com/office/drawing/2014/main" id="{E4492BA0-A8D4-096E-4AAF-B92F0FD71736}"/>
              </a:ext>
            </a:extLst>
          </p:cNvPr>
          <p:cNvSpPr txBox="1"/>
          <p:nvPr/>
        </p:nvSpPr>
        <p:spPr bwMode="auto">
          <a:xfrm>
            <a:off x="7942292" y="4162984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50</a:t>
            </a:r>
          </a:p>
        </p:txBody>
      </p:sp>
      <p:sp>
        <p:nvSpPr>
          <p:cNvPr id="9311" name="TextBox 9310">
            <a:extLst>
              <a:ext uri="{FF2B5EF4-FFF2-40B4-BE49-F238E27FC236}">
                <a16:creationId xmlns:a16="http://schemas.microsoft.com/office/drawing/2014/main" id="{4D06D146-2903-2CDB-0B54-BA22AC63C1CC}"/>
              </a:ext>
            </a:extLst>
          </p:cNvPr>
          <p:cNvSpPr txBox="1"/>
          <p:nvPr/>
        </p:nvSpPr>
        <p:spPr bwMode="auto">
          <a:xfrm>
            <a:off x="8581877" y="4162984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39</a:t>
            </a:r>
          </a:p>
        </p:txBody>
      </p:sp>
      <p:sp>
        <p:nvSpPr>
          <p:cNvPr id="9312" name="TextBox 9311">
            <a:extLst>
              <a:ext uri="{FF2B5EF4-FFF2-40B4-BE49-F238E27FC236}">
                <a16:creationId xmlns:a16="http://schemas.microsoft.com/office/drawing/2014/main" id="{C5002000-B28E-96B5-3B70-1B158E0590F3}"/>
              </a:ext>
            </a:extLst>
          </p:cNvPr>
          <p:cNvSpPr txBox="1"/>
          <p:nvPr/>
        </p:nvSpPr>
        <p:spPr bwMode="auto">
          <a:xfrm>
            <a:off x="9233484" y="4162984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13</a:t>
            </a:r>
          </a:p>
        </p:txBody>
      </p:sp>
      <p:sp>
        <p:nvSpPr>
          <p:cNvPr id="9313" name="TextBox 9312">
            <a:extLst>
              <a:ext uri="{FF2B5EF4-FFF2-40B4-BE49-F238E27FC236}">
                <a16:creationId xmlns:a16="http://schemas.microsoft.com/office/drawing/2014/main" id="{F7294A8B-F977-B0BC-5150-918E862D03A2}"/>
              </a:ext>
            </a:extLst>
          </p:cNvPr>
          <p:cNvSpPr txBox="1"/>
          <p:nvPr/>
        </p:nvSpPr>
        <p:spPr bwMode="auto">
          <a:xfrm>
            <a:off x="9912342" y="4162984"/>
            <a:ext cx="2632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9314" name="TextBox 9313">
            <a:extLst>
              <a:ext uri="{FF2B5EF4-FFF2-40B4-BE49-F238E27FC236}">
                <a16:creationId xmlns:a16="http://schemas.microsoft.com/office/drawing/2014/main" id="{DFC7AFF0-F910-B3C9-620C-99DE02CD7182}"/>
              </a:ext>
            </a:extLst>
          </p:cNvPr>
          <p:cNvSpPr txBox="1"/>
          <p:nvPr/>
        </p:nvSpPr>
        <p:spPr bwMode="auto">
          <a:xfrm>
            <a:off x="10547223" y="4162984"/>
            <a:ext cx="2632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9315" name="TextBox 9314">
            <a:extLst>
              <a:ext uri="{FF2B5EF4-FFF2-40B4-BE49-F238E27FC236}">
                <a16:creationId xmlns:a16="http://schemas.microsoft.com/office/drawing/2014/main" id="{6A58F115-7515-66DE-F1D3-886C1439499E}"/>
              </a:ext>
            </a:extLst>
          </p:cNvPr>
          <p:cNvSpPr txBox="1"/>
          <p:nvPr/>
        </p:nvSpPr>
        <p:spPr bwMode="auto">
          <a:xfrm>
            <a:off x="11186808" y="4162984"/>
            <a:ext cx="2632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9316" name="TextBox 9315">
            <a:extLst>
              <a:ext uri="{FF2B5EF4-FFF2-40B4-BE49-F238E27FC236}">
                <a16:creationId xmlns:a16="http://schemas.microsoft.com/office/drawing/2014/main" id="{FA906F1A-054B-F646-6D37-21FE561E560E}"/>
              </a:ext>
            </a:extLst>
          </p:cNvPr>
          <p:cNvSpPr txBox="1"/>
          <p:nvPr/>
        </p:nvSpPr>
        <p:spPr bwMode="auto">
          <a:xfrm>
            <a:off x="5982279" y="3793652"/>
            <a:ext cx="76514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Patients </a:t>
            </a:r>
            <a:br>
              <a: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at Risk, n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 + F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 + F</a:t>
            </a:r>
          </a:p>
        </p:txBody>
      </p:sp>
      <p:cxnSp>
        <p:nvCxnSpPr>
          <p:cNvPr id="9318" name="Straight Connector 9317">
            <a:extLst>
              <a:ext uri="{FF2B5EF4-FFF2-40B4-BE49-F238E27FC236}">
                <a16:creationId xmlns:a16="http://schemas.microsoft.com/office/drawing/2014/main" id="{D369B1FA-FC24-1315-3D18-766B44EA1C09}"/>
              </a:ext>
            </a:extLst>
          </p:cNvPr>
          <p:cNvCxnSpPr/>
          <p:nvPr/>
        </p:nvCxnSpPr>
        <p:spPr bwMode="auto">
          <a:xfrm>
            <a:off x="6851163" y="1793671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19" name="Straight Connector 9318">
            <a:extLst>
              <a:ext uri="{FF2B5EF4-FFF2-40B4-BE49-F238E27FC236}">
                <a16:creationId xmlns:a16="http://schemas.microsoft.com/office/drawing/2014/main" id="{8C53CB06-94CA-88F2-B036-70FB8B574591}"/>
              </a:ext>
            </a:extLst>
          </p:cNvPr>
          <p:cNvCxnSpPr/>
          <p:nvPr/>
        </p:nvCxnSpPr>
        <p:spPr bwMode="auto">
          <a:xfrm>
            <a:off x="7268136" y="2412291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20" name="Straight Connector 9319">
            <a:extLst>
              <a:ext uri="{FF2B5EF4-FFF2-40B4-BE49-F238E27FC236}">
                <a16:creationId xmlns:a16="http://schemas.microsoft.com/office/drawing/2014/main" id="{A0E2A142-BAFE-9BBB-69F1-4D41784C831B}"/>
              </a:ext>
            </a:extLst>
          </p:cNvPr>
          <p:cNvCxnSpPr/>
          <p:nvPr/>
        </p:nvCxnSpPr>
        <p:spPr bwMode="auto">
          <a:xfrm>
            <a:off x="7327383" y="2424571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21" name="Straight Connector 9320">
            <a:extLst>
              <a:ext uri="{FF2B5EF4-FFF2-40B4-BE49-F238E27FC236}">
                <a16:creationId xmlns:a16="http://schemas.microsoft.com/office/drawing/2014/main" id="{8FBC5F22-5201-0311-1B9F-887D8E630FF2}"/>
              </a:ext>
            </a:extLst>
          </p:cNvPr>
          <p:cNvCxnSpPr/>
          <p:nvPr/>
        </p:nvCxnSpPr>
        <p:spPr bwMode="auto">
          <a:xfrm>
            <a:off x="7300828" y="2411262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22" name="Straight Connector 9321">
            <a:extLst>
              <a:ext uri="{FF2B5EF4-FFF2-40B4-BE49-F238E27FC236}">
                <a16:creationId xmlns:a16="http://schemas.microsoft.com/office/drawing/2014/main" id="{98ECC538-080B-D058-4A10-EEA5FC377401}"/>
              </a:ext>
            </a:extLst>
          </p:cNvPr>
          <p:cNvCxnSpPr/>
          <p:nvPr/>
        </p:nvCxnSpPr>
        <p:spPr bwMode="auto">
          <a:xfrm>
            <a:off x="7347600" y="2426804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23" name="Straight Connector 9322">
            <a:extLst>
              <a:ext uri="{FF2B5EF4-FFF2-40B4-BE49-F238E27FC236}">
                <a16:creationId xmlns:a16="http://schemas.microsoft.com/office/drawing/2014/main" id="{0CFA1355-22E0-19FD-1853-47B456085C9F}"/>
              </a:ext>
            </a:extLst>
          </p:cNvPr>
          <p:cNvCxnSpPr/>
          <p:nvPr/>
        </p:nvCxnSpPr>
        <p:spPr bwMode="auto">
          <a:xfrm>
            <a:off x="7580726" y="2463765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24" name="Straight Connector 9323">
            <a:extLst>
              <a:ext uri="{FF2B5EF4-FFF2-40B4-BE49-F238E27FC236}">
                <a16:creationId xmlns:a16="http://schemas.microsoft.com/office/drawing/2014/main" id="{428C45E7-31FC-DFDC-3C38-A422471EE90E}"/>
              </a:ext>
            </a:extLst>
          </p:cNvPr>
          <p:cNvCxnSpPr/>
          <p:nvPr/>
        </p:nvCxnSpPr>
        <p:spPr bwMode="auto">
          <a:xfrm>
            <a:off x="7636997" y="2643119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25" name="Straight Connector 9324">
            <a:extLst>
              <a:ext uri="{FF2B5EF4-FFF2-40B4-BE49-F238E27FC236}">
                <a16:creationId xmlns:a16="http://schemas.microsoft.com/office/drawing/2014/main" id="{4A4AC78D-DEBC-37A0-126E-6ED7C2FF620E}"/>
              </a:ext>
            </a:extLst>
          </p:cNvPr>
          <p:cNvCxnSpPr/>
          <p:nvPr/>
        </p:nvCxnSpPr>
        <p:spPr bwMode="auto">
          <a:xfrm>
            <a:off x="7601110" y="2481506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26" name="Straight Connector 9325">
            <a:extLst>
              <a:ext uri="{FF2B5EF4-FFF2-40B4-BE49-F238E27FC236}">
                <a16:creationId xmlns:a16="http://schemas.microsoft.com/office/drawing/2014/main" id="{8EFA2499-B49F-A7DF-AAFC-B02BCC730087}"/>
              </a:ext>
            </a:extLst>
          </p:cNvPr>
          <p:cNvCxnSpPr/>
          <p:nvPr/>
        </p:nvCxnSpPr>
        <p:spPr bwMode="auto">
          <a:xfrm>
            <a:off x="7666898" y="2654617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27" name="Straight Connector 9326">
            <a:extLst>
              <a:ext uri="{FF2B5EF4-FFF2-40B4-BE49-F238E27FC236}">
                <a16:creationId xmlns:a16="http://schemas.microsoft.com/office/drawing/2014/main" id="{E9AA7112-0747-3512-2681-7A698DF26FD9}"/>
              </a:ext>
            </a:extLst>
          </p:cNvPr>
          <p:cNvCxnSpPr/>
          <p:nvPr/>
        </p:nvCxnSpPr>
        <p:spPr bwMode="auto">
          <a:xfrm>
            <a:off x="7778602" y="2674040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28" name="Straight Connector 9327">
            <a:extLst>
              <a:ext uri="{FF2B5EF4-FFF2-40B4-BE49-F238E27FC236}">
                <a16:creationId xmlns:a16="http://schemas.microsoft.com/office/drawing/2014/main" id="{C54698C2-7517-28A0-F7D4-80048DE2AD4A}"/>
              </a:ext>
            </a:extLst>
          </p:cNvPr>
          <p:cNvCxnSpPr/>
          <p:nvPr/>
        </p:nvCxnSpPr>
        <p:spPr bwMode="auto">
          <a:xfrm>
            <a:off x="7982481" y="2769644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29" name="Straight Connector 9328">
            <a:extLst>
              <a:ext uri="{FF2B5EF4-FFF2-40B4-BE49-F238E27FC236}">
                <a16:creationId xmlns:a16="http://schemas.microsoft.com/office/drawing/2014/main" id="{61C6EE77-FBA1-7A75-1EF4-DC14575BB6AD}"/>
              </a:ext>
            </a:extLst>
          </p:cNvPr>
          <p:cNvCxnSpPr/>
          <p:nvPr/>
        </p:nvCxnSpPr>
        <p:spPr bwMode="auto">
          <a:xfrm>
            <a:off x="8328254" y="2923368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30" name="Straight Connector 9329">
            <a:extLst>
              <a:ext uri="{FF2B5EF4-FFF2-40B4-BE49-F238E27FC236}">
                <a16:creationId xmlns:a16="http://schemas.microsoft.com/office/drawing/2014/main" id="{FCC5A052-CC5F-1F91-07D3-78123C0302FA}"/>
              </a:ext>
            </a:extLst>
          </p:cNvPr>
          <p:cNvCxnSpPr/>
          <p:nvPr/>
        </p:nvCxnSpPr>
        <p:spPr bwMode="auto">
          <a:xfrm>
            <a:off x="8367638" y="2923367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31" name="Straight Connector 9330">
            <a:extLst>
              <a:ext uri="{FF2B5EF4-FFF2-40B4-BE49-F238E27FC236}">
                <a16:creationId xmlns:a16="http://schemas.microsoft.com/office/drawing/2014/main" id="{4DF4007D-758E-B8F8-D9AA-C4BAB120BAD1}"/>
              </a:ext>
            </a:extLst>
          </p:cNvPr>
          <p:cNvCxnSpPr/>
          <p:nvPr/>
        </p:nvCxnSpPr>
        <p:spPr bwMode="auto">
          <a:xfrm>
            <a:off x="8015961" y="2775468"/>
            <a:ext cx="0" cy="115027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32" name="Straight Connector 9331">
            <a:extLst>
              <a:ext uri="{FF2B5EF4-FFF2-40B4-BE49-F238E27FC236}">
                <a16:creationId xmlns:a16="http://schemas.microsoft.com/office/drawing/2014/main" id="{8A6CB1DB-4533-FD29-7DCE-B818F607BB20}"/>
              </a:ext>
            </a:extLst>
          </p:cNvPr>
          <p:cNvCxnSpPr/>
          <p:nvPr/>
        </p:nvCxnSpPr>
        <p:spPr bwMode="auto">
          <a:xfrm>
            <a:off x="8402470" y="2924956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33" name="Straight Connector 9332">
            <a:extLst>
              <a:ext uri="{FF2B5EF4-FFF2-40B4-BE49-F238E27FC236}">
                <a16:creationId xmlns:a16="http://schemas.microsoft.com/office/drawing/2014/main" id="{F7DB406F-25ED-BCCA-B205-50A04A29FCF7}"/>
              </a:ext>
            </a:extLst>
          </p:cNvPr>
          <p:cNvCxnSpPr/>
          <p:nvPr/>
        </p:nvCxnSpPr>
        <p:spPr bwMode="auto">
          <a:xfrm>
            <a:off x="8408966" y="2969233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34" name="Straight Connector 9333">
            <a:extLst>
              <a:ext uri="{FF2B5EF4-FFF2-40B4-BE49-F238E27FC236}">
                <a16:creationId xmlns:a16="http://schemas.microsoft.com/office/drawing/2014/main" id="{D02772E8-9526-C95B-BA61-C5171A97FB20}"/>
              </a:ext>
            </a:extLst>
          </p:cNvPr>
          <p:cNvCxnSpPr/>
          <p:nvPr/>
        </p:nvCxnSpPr>
        <p:spPr bwMode="auto">
          <a:xfrm>
            <a:off x="8438568" y="2965072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35" name="Straight Connector 9334">
            <a:extLst>
              <a:ext uri="{FF2B5EF4-FFF2-40B4-BE49-F238E27FC236}">
                <a16:creationId xmlns:a16="http://schemas.microsoft.com/office/drawing/2014/main" id="{8E0B372F-0F9B-492F-C104-F0B79ABC07DF}"/>
              </a:ext>
            </a:extLst>
          </p:cNvPr>
          <p:cNvCxnSpPr/>
          <p:nvPr/>
        </p:nvCxnSpPr>
        <p:spPr bwMode="auto">
          <a:xfrm>
            <a:off x="8781294" y="2988869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36" name="Straight Connector 9335">
            <a:extLst>
              <a:ext uri="{FF2B5EF4-FFF2-40B4-BE49-F238E27FC236}">
                <a16:creationId xmlns:a16="http://schemas.microsoft.com/office/drawing/2014/main" id="{FD489351-7603-6930-DD85-A63776F79D2C}"/>
              </a:ext>
            </a:extLst>
          </p:cNvPr>
          <p:cNvCxnSpPr/>
          <p:nvPr/>
        </p:nvCxnSpPr>
        <p:spPr bwMode="auto">
          <a:xfrm>
            <a:off x="8863857" y="3042895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37" name="Straight Connector 9336">
            <a:extLst>
              <a:ext uri="{FF2B5EF4-FFF2-40B4-BE49-F238E27FC236}">
                <a16:creationId xmlns:a16="http://schemas.microsoft.com/office/drawing/2014/main" id="{E6E56B65-BB1F-CFB8-9083-13D4FF24FD32}"/>
              </a:ext>
            </a:extLst>
          </p:cNvPr>
          <p:cNvCxnSpPr/>
          <p:nvPr/>
        </p:nvCxnSpPr>
        <p:spPr bwMode="auto">
          <a:xfrm>
            <a:off x="8818311" y="3003668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38" name="Straight Connector 9337">
            <a:extLst>
              <a:ext uri="{FF2B5EF4-FFF2-40B4-BE49-F238E27FC236}">
                <a16:creationId xmlns:a16="http://schemas.microsoft.com/office/drawing/2014/main" id="{42859193-EBB3-07BE-7AA8-D2F14AB2710B}"/>
              </a:ext>
            </a:extLst>
          </p:cNvPr>
          <p:cNvCxnSpPr/>
          <p:nvPr/>
        </p:nvCxnSpPr>
        <p:spPr bwMode="auto">
          <a:xfrm>
            <a:off x="8901617" y="3045450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39" name="Straight Connector 9338">
            <a:extLst>
              <a:ext uri="{FF2B5EF4-FFF2-40B4-BE49-F238E27FC236}">
                <a16:creationId xmlns:a16="http://schemas.microsoft.com/office/drawing/2014/main" id="{4FB04B66-8007-ED31-8227-09ADD713B7CE}"/>
              </a:ext>
            </a:extLst>
          </p:cNvPr>
          <p:cNvCxnSpPr/>
          <p:nvPr/>
        </p:nvCxnSpPr>
        <p:spPr bwMode="auto">
          <a:xfrm>
            <a:off x="8987719" y="3039983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40" name="Straight Connector 9339">
            <a:extLst>
              <a:ext uri="{FF2B5EF4-FFF2-40B4-BE49-F238E27FC236}">
                <a16:creationId xmlns:a16="http://schemas.microsoft.com/office/drawing/2014/main" id="{48D23138-533E-7C90-972E-624DEB509DF5}"/>
              </a:ext>
            </a:extLst>
          </p:cNvPr>
          <p:cNvCxnSpPr/>
          <p:nvPr/>
        </p:nvCxnSpPr>
        <p:spPr bwMode="auto">
          <a:xfrm>
            <a:off x="9152303" y="3106808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41" name="Straight Connector 9340">
            <a:extLst>
              <a:ext uri="{FF2B5EF4-FFF2-40B4-BE49-F238E27FC236}">
                <a16:creationId xmlns:a16="http://schemas.microsoft.com/office/drawing/2014/main" id="{B3C3D76C-2AE6-2C57-C98E-73BF1094E52B}"/>
              </a:ext>
            </a:extLst>
          </p:cNvPr>
          <p:cNvCxnSpPr/>
          <p:nvPr/>
        </p:nvCxnSpPr>
        <p:spPr bwMode="auto">
          <a:xfrm>
            <a:off x="9179190" y="3107047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367" name="TextBox 9366">
            <a:extLst>
              <a:ext uri="{FF2B5EF4-FFF2-40B4-BE49-F238E27FC236}">
                <a16:creationId xmlns:a16="http://schemas.microsoft.com/office/drawing/2014/main" id="{024B6149-7168-B1B6-E6F4-5D6B2F025FC8}"/>
              </a:ext>
            </a:extLst>
          </p:cNvPr>
          <p:cNvSpPr txBox="1"/>
          <p:nvPr/>
        </p:nvSpPr>
        <p:spPr bwMode="auto">
          <a:xfrm>
            <a:off x="8069372" y="3004382"/>
            <a:ext cx="45397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45%</a:t>
            </a:r>
          </a:p>
        </p:txBody>
      </p:sp>
      <p:sp>
        <p:nvSpPr>
          <p:cNvPr id="9368" name="TextBox 9367">
            <a:extLst>
              <a:ext uri="{FF2B5EF4-FFF2-40B4-BE49-F238E27FC236}">
                <a16:creationId xmlns:a16="http://schemas.microsoft.com/office/drawing/2014/main" id="{DC184666-EE27-F2F0-8835-CE6A961CD534}"/>
              </a:ext>
            </a:extLst>
          </p:cNvPr>
          <p:cNvSpPr txBox="1"/>
          <p:nvPr/>
        </p:nvSpPr>
        <p:spPr bwMode="auto">
          <a:xfrm>
            <a:off x="7999733" y="2218438"/>
            <a:ext cx="45397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68%</a:t>
            </a:r>
          </a:p>
        </p:txBody>
      </p:sp>
      <p:sp>
        <p:nvSpPr>
          <p:cNvPr id="9369" name="TextBox 9368">
            <a:extLst>
              <a:ext uri="{FF2B5EF4-FFF2-40B4-BE49-F238E27FC236}">
                <a16:creationId xmlns:a16="http://schemas.microsoft.com/office/drawing/2014/main" id="{0B1473BC-D8B9-9149-7F00-03CA4F1CFC87}"/>
              </a:ext>
            </a:extLst>
          </p:cNvPr>
          <p:cNvSpPr txBox="1"/>
          <p:nvPr/>
        </p:nvSpPr>
        <p:spPr bwMode="auto">
          <a:xfrm>
            <a:off x="7737200" y="1884739"/>
            <a:ext cx="7307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6-mo PFS rate:</a:t>
            </a:r>
          </a:p>
        </p:txBody>
      </p:sp>
      <p:grpSp>
        <p:nvGrpSpPr>
          <p:cNvPr id="9397" name="Group 9396">
            <a:extLst>
              <a:ext uri="{FF2B5EF4-FFF2-40B4-BE49-F238E27FC236}">
                <a16:creationId xmlns:a16="http://schemas.microsoft.com/office/drawing/2014/main" id="{38EFE8FD-95AC-B1DC-3AEA-9C77A4AF9C2B}"/>
              </a:ext>
            </a:extLst>
          </p:cNvPr>
          <p:cNvGrpSpPr/>
          <p:nvPr/>
        </p:nvGrpSpPr>
        <p:grpSpPr>
          <a:xfrm>
            <a:off x="7075568" y="1810891"/>
            <a:ext cx="3893248" cy="1179692"/>
            <a:chOff x="7075568" y="1810891"/>
            <a:chExt cx="3893248" cy="1179692"/>
          </a:xfrm>
        </p:grpSpPr>
        <p:cxnSp>
          <p:nvCxnSpPr>
            <p:cNvPr id="9343" name="Straight Connector 9342">
              <a:extLst>
                <a:ext uri="{FF2B5EF4-FFF2-40B4-BE49-F238E27FC236}">
                  <a16:creationId xmlns:a16="http://schemas.microsoft.com/office/drawing/2014/main" id="{C07EE3B4-DA00-8250-0893-751D42079171}"/>
                </a:ext>
              </a:extLst>
            </p:cNvPr>
            <p:cNvCxnSpPr/>
            <p:nvPr/>
          </p:nvCxnSpPr>
          <p:spPr bwMode="auto">
            <a:xfrm>
              <a:off x="7075568" y="1810891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4" name="Straight Connector 9343">
              <a:extLst>
                <a:ext uri="{FF2B5EF4-FFF2-40B4-BE49-F238E27FC236}">
                  <a16:creationId xmlns:a16="http://schemas.microsoft.com/office/drawing/2014/main" id="{B8961E80-763C-7845-7016-662F850955CD}"/>
                </a:ext>
              </a:extLst>
            </p:cNvPr>
            <p:cNvCxnSpPr/>
            <p:nvPr/>
          </p:nvCxnSpPr>
          <p:spPr bwMode="auto">
            <a:xfrm>
              <a:off x="7121840" y="183803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5" name="Straight Connector 9344">
              <a:extLst>
                <a:ext uri="{FF2B5EF4-FFF2-40B4-BE49-F238E27FC236}">
                  <a16:creationId xmlns:a16="http://schemas.microsoft.com/office/drawing/2014/main" id="{53867488-B501-7A79-EE46-7009353C6E45}"/>
                </a:ext>
              </a:extLst>
            </p:cNvPr>
            <p:cNvCxnSpPr/>
            <p:nvPr/>
          </p:nvCxnSpPr>
          <p:spPr bwMode="auto">
            <a:xfrm>
              <a:off x="7285058" y="2124307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6" name="Straight Connector 9345">
              <a:extLst>
                <a:ext uri="{FF2B5EF4-FFF2-40B4-BE49-F238E27FC236}">
                  <a16:creationId xmlns:a16="http://schemas.microsoft.com/office/drawing/2014/main" id="{9638B2EE-7617-A5B9-DC5F-81A7C2539E7A}"/>
                </a:ext>
              </a:extLst>
            </p:cNvPr>
            <p:cNvCxnSpPr/>
            <p:nvPr/>
          </p:nvCxnSpPr>
          <p:spPr bwMode="auto">
            <a:xfrm>
              <a:off x="7300644" y="2154771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7" name="Straight Connector 9346">
              <a:extLst>
                <a:ext uri="{FF2B5EF4-FFF2-40B4-BE49-F238E27FC236}">
                  <a16:creationId xmlns:a16="http://schemas.microsoft.com/office/drawing/2014/main" id="{0FD81CE4-AB1A-0A66-1502-AE819EEBA38F}"/>
                </a:ext>
              </a:extLst>
            </p:cNvPr>
            <p:cNvCxnSpPr/>
            <p:nvPr/>
          </p:nvCxnSpPr>
          <p:spPr bwMode="auto">
            <a:xfrm>
              <a:off x="7380695" y="2153878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8" name="Straight Connector 9347">
              <a:extLst>
                <a:ext uri="{FF2B5EF4-FFF2-40B4-BE49-F238E27FC236}">
                  <a16:creationId xmlns:a16="http://schemas.microsoft.com/office/drawing/2014/main" id="{DC1C8003-7BC2-5DEC-F091-2F0C290DF155}"/>
                </a:ext>
              </a:extLst>
            </p:cNvPr>
            <p:cNvCxnSpPr/>
            <p:nvPr/>
          </p:nvCxnSpPr>
          <p:spPr bwMode="auto">
            <a:xfrm>
              <a:off x="8078108" y="2437856"/>
              <a:ext cx="0" cy="115027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49" name="Straight Connector 9348">
              <a:extLst>
                <a:ext uri="{FF2B5EF4-FFF2-40B4-BE49-F238E27FC236}">
                  <a16:creationId xmlns:a16="http://schemas.microsoft.com/office/drawing/2014/main" id="{4C5D96DD-B1C8-F18A-55C8-889FE1A08DED}"/>
                </a:ext>
              </a:extLst>
            </p:cNvPr>
            <p:cNvCxnSpPr/>
            <p:nvPr/>
          </p:nvCxnSpPr>
          <p:spPr bwMode="auto">
            <a:xfrm>
              <a:off x="7419522" y="2176413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0" name="Straight Connector 9349">
              <a:extLst>
                <a:ext uri="{FF2B5EF4-FFF2-40B4-BE49-F238E27FC236}">
                  <a16:creationId xmlns:a16="http://schemas.microsoft.com/office/drawing/2014/main" id="{CF31FD85-D255-452F-881A-C89572918C19}"/>
                </a:ext>
              </a:extLst>
            </p:cNvPr>
            <p:cNvCxnSpPr/>
            <p:nvPr/>
          </p:nvCxnSpPr>
          <p:spPr bwMode="auto">
            <a:xfrm>
              <a:off x="7336811" y="2154771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1" name="Straight Connector 9350">
              <a:extLst>
                <a:ext uri="{FF2B5EF4-FFF2-40B4-BE49-F238E27FC236}">
                  <a16:creationId xmlns:a16="http://schemas.microsoft.com/office/drawing/2014/main" id="{CCFB4C1D-D491-5901-F642-DB844B8DFAA8}"/>
                </a:ext>
              </a:extLst>
            </p:cNvPr>
            <p:cNvCxnSpPr/>
            <p:nvPr/>
          </p:nvCxnSpPr>
          <p:spPr bwMode="auto">
            <a:xfrm>
              <a:off x="7448211" y="2176412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2" name="Straight Connector 9351">
              <a:extLst>
                <a:ext uri="{FF2B5EF4-FFF2-40B4-BE49-F238E27FC236}">
                  <a16:creationId xmlns:a16="http://schemas.microsoft.com/office/drawing/2014/main" id="{10373884-1D48-E0F0-8A5E-D525E4ABCA12}"/>
                </a:ext>
              </a:extLst>
            </p:cNvPr>
            <p:cNvCxnSpPr/>
            <p:nvPr/>
          </p:nvCxnSpPr>
          <p:spPr bwMode="auto">
            <a:xfrm>
              <a:off x="7599165" y="218223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3" name="Straight Connector 9352">
              <a:extLst>
                <a:ext uri="{FF2B5EF4-FFF2-40B4-BE49-F238E27FC236}">
                  <a16:creationId xmlns:a16="http://schemas.microsoft.com/office/drawing/2014/main" id="{17E15FC9-E9DE-096E-6082-3FE9FC96651D}"/>
                </a:ext>
              </a:extLst>
            </p:cNvPr>
            <p:cNvCxnSpPr/>
            <p:nvPr/>
          </p:nvCxnSpPr>
          <p:spPr bwMode="auto">
            <a:xfrm>
              <a:off x="7485092" y="2176412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4" name="Straight Connector 9353">
              <a:extLst>
                <a:ext uri="{FF2B5EF4-FFF2-40B4-BE49-F238E27FC236}">
                  <a16:creationId xmlns:a16="http://schemas.microsoft.com/office/drawing/2014/main" id="{D85CAB1E-3F85-73D9-F88B-D09F76CBB26C}"/>
                </a:ext>
              </a:extLst>
            </p:cNvPr>
            <p:cNvCxnSpPr/>
            <p:nvPr/>
          </p:nvCxnSpPr>
          <p:spPr bwMode="auto">
            <a:xfrm>
              <a:off x="7671941" y="2347828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5" name="Straight Connector 9354">
              <a:extLst>
                <a:ext uri="{FF2B5EF4-FFF2-40B4-BE49-F238E27FC236}">
                  <a16:creationId xmlns:a16="http://schemas.microsoft.com/office/drawing/2014/main" id="{0C10CD79-E8F1-B520-C3DF-FA0B7084DC6A}"/>
                </a:ext>
              </a:extLst>
            </p:cNvPr>
            <p:cNvCxnSpPr/>
            <p:nvPr/>
          </p:nvCxnSpPr>
          <p:spPr bwMode="auto">
            <a:xfrm>
              <a:off x="7722640" y="2348859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6" name="Straight Connector 9355">
              <a:extLst>
                <a:ext uri="{FF2B5EF4-FFF2-40B4-BE49-F238E27FC236}">
                  <a16:creationId xmlns:a16="http://schemas.microsoft.com/office/drawing/2014/main" id="{228297DC-48D3-DB96-65C0-700F49F13C00}"/>
                </a:ext>
              </a:extLst>
            </p:cNvPr>
            <p:cNvCxnSpPr/>
            <p:nvPr/>
          </p:nvCxnSpPr>
          <p:spPr bwMode="auto">
            <a:xfrm>
              <a:off x="8010362" y="237160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7" name="Straight Connector 9356">
              <a:extLst>
                <a:ext uri="{FF2B5EF4-FFF2-40B4-BE49-F238E27FC236}">
                  <a16:creationId xmlns:a16="http://schemas.microsoft.com/office/drawing/2014/main" id="{E503F028-B195-AA34-E957-B872DF5CEC35}"/>
                </a:ext>
              </a:extLst>
            </p:cNvPr>
            <p:cNvCxnSpPr/>
            <p:nvPr/>
          </p:nvCxnSpPr>
          <p:spPr bwMode="auto">
            <a:xfrm>
              <a:off x="8021785" y="2416204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8" name="Straight Connector 9357">
              <a:extLst>
                <a:ext uri="{FF2B5EF4-FFF2-40B4-BE49-F238E27FC236}">
                  <a16:creationId xmlns:a16="http://schemas.microsoft.com/office/drawing/2014/main" id="{E93D30D6-64AE-052D-A658-69F5579778F5}"/>
                </a:ext>
              </a:extLst>
            </p:cNvPr>
            <p:cNvCxnSpPr/>
            <p:nvPr/>
          </p:nvCxnSpPr>
          <p:spPr bwMode="auto">
            <a:xfrm>
              <a:off x="7981078" y="2367427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59" name="Straight Connector 9358">
              <a:extLst>
                <a:ext uri="{FF2B5EF4-FFF2-40B4-BE49-F238E27FC236}">
                  <a16:creationId xmlns:a16="http://schemas.microsoft.com/office/drawing/2014/main" id="{DB0F8E31-987B-9AC8-D623-76AF1E512E64}"/>
                </a:ext>
              </a:extLst>
            </p:cNvPr>
            <p:cNvCxnSpPr/>
            <p:nvPr/>
          </p:nvCxnSpPr>
          <p:spPr bwMode="auto">
            <a:xfrm>
              <a:off x="8113172" y="2436220"/>
              <a:ext cx="0" cy="115027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60" name="Straight Connector 9359">
              <a:extLst>
                <a:ext uri="{FF2B5EF4-FFF2-40B4-BE49-F238E27FC236}">
                  <a16:creationId xmlns:a16="http://schemas.microsoft.com/office/drawing/2014/main" id="{614FE493-521B-6C43-AE2F-6F3BAE1D0ECF}"/>
                </a:ext>
              </a:extLst>
            </p:cNvPr>
            <p:cNvCxnSpPr/>
            <p:nvPr/>
          </p:nvCxnSpPr>
          <p:spPr bwMode="auto">
            <a:xfrm>
              <a:off x="8047568" y="2424940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61" name="Straight Connector 9360">
              <a:extLst>
                <a:ext uri="{FF2B5EF4-FFF2-40B4-BE49-F238E27FC236}">
                  <a16:creationId xmlns:a16="http://schemas.microsoft.com/office/drawing/2014/main" id="{6DE78234-18DE-FDBF-D5F8-2D7F01AD30F2}"/>
                </a:ext>
              </a:extLst>
            </p:cNvPr>
            <p:cNvCxnSpPr/>
            <p:nvPr/>
          </p:nvCxnSpPr>
          <p:spPr bwMode="auto">
            <a:xfrm>
              <a:off x="8213565" y="2436219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62" name="Straight Connector 9361">
              <a:extLst>
                <a:ext uri="{FF2B5EF4-FFF2-40B4-BE49-F238E27FC236}">
                  <a16:creationId xmlns:a16="http://schemas.microsoft.com/office/drawing/2014/main" id="{CFA46504-72C5-C294-C3DC-00639F82714A}"/>
                </a:ext>
              </a:extLst>
            </p:cNvPr>
            <p:cNvCxnSpPr/>
            <p:nvPr/>
          </p:nvCxnSpPr>
          <p:spPr bwMode="auto">
            <a:xfrm>
              <a:off x="8155657" y="243785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63" name="Straight Connector 9362">
              <a:extLst>
                <a:ext uri="{FF2B5EF4-FFF2-40B4-BE49-F238E27FC236}">
                  <a16:creationId xmlns:a16="http://schemas.microsoft.com/office/drawing/2014/main" id="{0E86640D-33A4-7B48-9CD3-2F1C97B49773}"/>
                </a:ext>
              </a:extLst>
            </p:cNvPr>
            <p:cNvCxnSpPr/>
            <p:nvPr/>
          </p:nvCxnSpPr>
          <p:spPr bwMode="auto">
            <a:xfrm>
              <a:off x="8245141" y="2436219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64" name="Straight Connector 9363">
              <a:extLst>
                <a:ext uri="{FF2B5EF4-FFF2-40B4-BE49-F238E27FC236}">
                  <a16:creationId xmlns:a16="http://schemas.microsoft.com/office/drawing/2014/main" id="{4571A394-859A-BF65-72E1-26FEE0F1E54A}"/>
                </a:ext>
              </a:extLst>
            </p:cNvPr>
            <p:cNvCxnSpPr/>
            <p:nvPr/>
          </p:nvCxnSpPr>
          <p:spPr bwMode="auto">
            <a:xfrm>
              <a:off x="8332735" y="2487091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65" name="Straight Connector 9364">
              <a:extLst>
                <a:ext uri="{FF2B5EF4-FFF2-40B4-BE49-F238E27FC236}">
                  <a16:creationId xmlns:a16="http://schemas.microsoft.com/office/drawing/2014/main" id="{F9D772FD-434D-1E54-3204-2C41AFAEC60F}"/>
                </a:ext>
              </a:extLst>
            </p:cNvPr>
            <p:cNvCxnSpPr/>
            <p:nvPr/>
          </p:nvCxnSpPr>
          <p:spPr bwMode="auto">
            <a:xfrm>
              <a:off x="8424864" y="2513144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66" name="Straight Connector 9365">
              <a:extLst>
                <a:ext uri="{FF2B5EF4-FFF2-40B4-BE49-F238E27FC236}">
                  <a16:creationId xmlns:a16="http://schemas.microsoft.com/office/drawing/2014/main" id="{2C85A055-7924-4FE9-C4D5-933D0EFC9AF1}"/>
                </a:ext>
              </a:extLst>
            </p:cNvPr>
            <p:cNvCxnSpPr/>
            <p:nvPr/>
          </p:nvCxnSpPr>
          <p:spPr bwMode="auto">
            <a:xfrm>
              <a:off x="8358910" y="2490820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3" name="Straight Connector 9372">
              <a:extLst>
                <a:ext uri="{FF2B5EF4-FFF2-40B4-BE49-F238E27FC236}">
                  <a16:creationId xmlns:a16="http://schemas.microsoft.com/office/drawing/2014/main" id="{D0D4F5D0-8D2B-8DB4-BA07-294FBDF7415E}"/>
                </a:ext>
              </a:extLst>
            </p:cNvPr>
            <p:cNvCxnSpPr/>
            <p:nvPr/>
          </p:nvCxnSpPr>
          <p:spPr bwMode="auto">
            <a:xfrm>
              <a:off x="8391488" y="2501238"/>
              <a:ext cx="0" cy="115027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4" name="Straight Connector 9373">
              <a:extLst>
                <a:ext uri="{FF2B5EF4-FFF2-40B4-BE49-F238E27FC236}">
                  <a16:creationId xmlns:a16="http://schemas.microsoft.com/office/drawing/2014/main" id="{8FDAC124-6F81-7868-A998-98514F28826B}"/>
                </a:ext>
              </a:extLst>
            </p:cNvPr>
            <p:cNvCxnSpPr/>
            <p:nvPr/>
          </p:nvCxnSpPr>
          <p:spPr bwMode="auto">
            <a:xfrm>
              <a:off x="8808073" y="2564837"/>
              <a:ext cx="0" cy="115027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5" name="Straight Connector 9374">
              <a:extLst>
                <a:ext uri="{FF2B5EF4-FFF2-40B4-BE49-F238E27FC236}">
                  <a16:creationId xmlns:a16="http://schemas.microsoft.com/office/drawing/2014/main" id="{7ECAAEFE-EBB6-9483-B717-55E9E5118A2A}"/>
                </a:ext>
              </a:extLst>
            </p:cNvPr>
            <p:cNvCxnSpPr/>
            <p:nvPr/>
          </p:nvCxnSpPr>
          <p:spPr bwMode="auto">
            <a:xfrm>
              <a:off x="9218262" y="2754061"/>
              <a:ext cx="0" cy="115027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6" name="Straight Connector 9375">
              <a:extLst>
                <a:ext uri="{FF2B5EF4-FFF2-40B4-BE49-F238E27FC236}">
                  <a16:creationId xmlns:a16="http://schemas.microsoft.com/office/drawing/2014/main" id="{C98A48E8-0545-E7B9-4ADE-FD2172B5476B}"/>
                </a:ext>
              </a:extLst>
            </p:cNvPr>
            <p:cNvCxnSpPr/>
            <p:nvPr/>
          </p:nvCxnSpPr>
          <p:spPr bwMode="auto">
            <a:xfrm>
              <a:off x="9794426" y="2868113"/>
              <a:ext cx="0" cy="115027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7" name="Straight Connector 9376">
              <a:extLst>
                <a:ext uri="{FF2B5EF4-FFF2-40B4-BE49-F238E27FC236}">
                  <a16:creationId xmlns:a16="http://schemas.microsoft.com/office/drawing/2014/main" id="{143DFCD1-8A28-3095-C57B-6525D4D2D78B}"/>
                </a:ext>
              </a:extLst>
            </p:cNvPr>
            <p:cNvCxnSpPr/>
            <p:nvPr/>
          </p:nvCxnSpPr>
          <p:spPr bwMode="auto">
            <a:xfrm>
              <a:off x="8586056" y="2513759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8" name="Straight Connector 9377">
              <a:extLst>
                <a:ext uri="{FF2B5EF4-FFF2-40B4-BE49-F238E27FC236}">
                  <a16:creationId xmlns:a16="http://schemas.microsoft.com/office/drawing/2014/main" id="{981D06E5-EA57-519F-7565-1EB1505D66B2}"/>
                </a:ext>
              </a:extLst>
            </p:cNvPr>
            <p:cNvCxnSpPr/>
            <p:nvPr/>
          </p:nvCxnSpPr>
          <p:spPr bwMode="auto">
            <a:xfrm>
              <a:off x="8617628" y="2513144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79" name="Straight Connector 9378">
              <a:extLst>
                <a:ext uri="{FF2B5EF4-FFF2-40B4-BE49-F238E27FC236}">
                  <a16:creationId xmlns:a16="http://schemas.microsoft.com/office/drawing/2014/main" id="{BC0E132A-5E66-38F1-D010-4A0F3DF4537A}"/>
                </a:ext>
              </a:extLst>
            </p:cNvPr>
            <p:cNvCxnSpPr/>
            <p:nvPr/>
          </p:nvCxnSpPr>
          <p:spPr bwMode="auto">
            <a:xfrm>
              <a:off x="8658706" y="2513144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0" name="Straight Connector 9379">
              <a:extLst>
                <a:ext uri="{FF2B5EF4-FFF2-40B4-BE49-F238E27FC236}">
                  <a16:creationId xmlns:a16="http://schemas.microsoft.com/office/drawing/2014/main" id="{A2E0082E-E616-992B-9BD1-921B5932AF3B}"/>
                </a:ext>
              </a:extLst>
            </p:cNvPr>
            <p:cNvCxnSpPr/>
            <p:nvPr/>
          </p:nvCxnSpPr>
          <p:spPr bwMode="auto">
            <a:xfrm>
              <a:off x="8687924" y="251605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1" name="Straight Connector 9380">
              <a:extLst>
                <a:ext uri="{FF2B5EF4-FFF2-40B4-BE49-F238E27FC236}">
                  <a16:creationId xmlns:a16="http://schemas.microsoft.com/office/drawing/2014/main" id="{B9CC8246-E263-71A8-6326-2E340A28DC63}"/>
                </a:ext>
              </a:extLst>
            </p:cNvPr>
            <p:cNvCxnSpPr/>
            <p:nvPr/>
          </p:nvCxnSpPr>
          <p:spPr bwMode="auto">
            <a:xfrm>
              <a:off x="8774408" y="2558751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2" name="Straight Connector 9381">
              <a:extLst>
                <a:ext uri="{FF2B5EF4-FFF2-40B4-BE49-F238E27FC236}">
                  <a16:creationId xmlns:a16="http://schemas.microsoft.com/office/drawing/2014/main" id="{5506E132-A1ED-459A-B9E6-55DE6569716F}"/>
                </a:ext>
              </a:extLst>
            </p:cNvPr>
            <p:cNvCxnSpPr/>
            <p:nvPr/>
          </p:nvCxnSpPr>
          <p:spPr bwMode="auto">
            <a:xfrm>
              <a:off x="8851094" y="2571839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3" name="Straight Connector 9382">
              <a:extLst>
                <a:ext uri="{FF2B5EF4-FFF2-40B4-BE49-F238E27FC236}">
                  <a16:creationId xmlns:a16="http://schemas.microsoft.com/office/drawing/2014/main" id="{B19B51A4-7B6D-EB42-3539-42931708410D}"/>
                </a:ext>
              </a:extLst>
            </p:cNvPr>
            <p:cNvCxnSpPr/>
            <p:nvPr/>
          </p:nvCxnSpPr>
          <p:spPr bwMode="auto">
            <a:xfrm>
              <a:off x="8882367" y="263004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4" name="Straight Connector 9383">
              <a:extLst>
                <a:ext uri="{FF2B5EF4-FFF2-40B4-BE49-F238E27FC236}">
                  <a16:creationId xmlns:a16="http://schemas.microsoft.com/office/drawing/2014/main" id="{8CFCF8DF-00C9-CF9C-E9B8-8A929A2FD4F3}"/>
                </a:ext>
              </a:extLst>
            </p:cNvPr>
            <p:cNvCxnSpPr/>
            <p:nvPr/>
          </p:nvCxnSpPr>
          <p:spPr bwMode="auto">
            <a:xfrm>
              <a:off x="9179190" y="2669177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5" name="Straight Connector 9384">
              <a:extLst>
                <a:ext uri="{FF2B5EF4-FFF2-40B4-BE49-F238E27FC236}">
                  <a16:creationId xmlns:a16="http://schemas.microsoft.com/office/drawing/2014/main" id="{D629A4AD-320E-0A19-C0EB-AFB197733E18}"/>
                </a:ext>
              </a:extLst>
            </p:cNvPr>
            <p:cNvCxnSpPr/>
            <p:nvPr/>
          </p:nvCxnSpPr>
          <p:spPr bwMode="auto">
            <a:xfrm>
              <a:off x="9192054" y="2696295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6" name="Straight Connector 9385">
              <a:extLst>
                <a:ext uri="{FF2B5EF4-FFF2-40B4-BE49-F238E27FC236}">
                  <a16:creationId xmlns:a16="http://schemas.microsoft.com/office/drawing/2014/main" id="{DCF84D63-E694-FC03-8022-303E99F4C480}"/>
                </a:ext>
              </a:extLst>
            </p:cNvPr>
            <p:cNvCxnSpPr/>
            <p:nvPr/>
          </p:nvCxnSpPr>
          <p:spPr bwMode="auto">
            <a:xfrm>
              <a:off x="9262671" y="2756973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7" name="Straight Connector 9386">
              <a:extLst>
                <a:ext uri="{FF2B5EF4-FFF2-40B4-BE49-F238E27FC236}">
                  <a16:creationId xmlns:a16="http://schemas.microsoft.com/office/drawing/2014/main" id="{6FACDB7E-3C63-00A0-E991-0CDA8056C3B0}"/>
                </a:ext>
              </a:extLst>
            </p:cNvPr>
            <p:cNvCxnSpPr/>
            <p:nvPr/>
          </p:nvCxnSpPr>
          <p:spPr bwMode="auto">
            <a:xfrm>
              <a:off x="9587808" y="2750174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8" name="Straight Connector 9387">
              <a:extLst>
                <a:ext uri="{FF2B5EF4-FFF2-40B4-BE49-F238E27FC236}">
                  <a16:creationId xmlns:a16="http://schemas.microsoft.com/office/drawing/2014/main" id="{DCEBB3F7-1824-CEDA-3BDE-1A8CCEF0E781}"/>
                </a:ext>
              </a:extLst>
            </p:cNvPr>
            <p:cNvCxnSpPr/>
            <p:nvPr/>
          </p:nvCxnSpPr>
          <p:spPr bwMode="auto">
            <a:xfrm>
              <a:off x="9623471" y="2813608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89" name="Straight Connector 9388">
              <a:extLst>
                <a:ext uri="{FF2B5EF4-FFF2-40B4-BE49-F238E27FC236}">
                  <a16:creationId xmlns:a16="http://schemas.microsoft.com/office/drawing/2014/main" id="{838F6E41-76C0-01CF-EEC2-7410B94AC49A}"/>
                </a:ext>
              </a:extLst>
            </p:cNvPr>
            <p:cNvCxnSpPr/>
            <p:nvPr/>
          </p:nvCxnSpPr>
          <p:spPr bwMode="auto">
            <a:xfrm>
              <a:off x="9598738" y="2814288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0" name="Straight Connector 9389">
              <a:extLst>
                <a:ext uri="{FF2B5EF4-FFF2-40B4-BE49-F238E27FC236}">
                  <a16:creationId xmlns:a16="http://schemas.microsoft.com/office/drawing/2014/main" id="{E1CBF46C-BE0C-D2E3-8C32-AC1C16FB8870}"/>
                </a:ext>
              </a:extLst>
            </p:cNvPr>
            <p:cNvCxnSpPr/>
            <p:nvPr/>
          </p:nvCxnSpPr>
          <p:spPr bwMode="auto">
            <a:xfrm>
              <a:off x="9841161" y="2868113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1" name="Straight Connector 9390">
              <a:extLst>
                <a:ext uri="{FF2B5EF4-FFF2-40B4-BE49-F238E27FC236}">
                  <a16:creationId xmlns:a16="http://schemas.microsoft.com/office/drawing/2014/main" id="{CBA60484-273C-FFAE-991B-7A76FC0C9173}"/>
                </a:ext>
              </a:extLst>
            </p:cNvPr>
            <p:cNvCxnSpPr/>
            <p:nvPr/>
          </p:nvCxnSpPr>
          <p:spPr bwMode="auto">
            <a:xfrm>
              <a:off x="9864795" y="2868889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2" name="Straight Connector 9391">
              <a:extLst>
                <a:ext uri="{FF2B5EF4-FFF2-40B4-BE49-F238E27FC236}">
                  <a16:creationId xmlns:a16="http://schemas.microsoft.com/office/drawing/2014/main" id="{A7C91C5A-EDC9-FEFE-2FA1-8BE3777F8346}"/>
                </a:ext>
              </a:extLst>
            </p:cNvPr>
            <p:cNvCxnSpPr/>
            <p:nvPr/>
          </p:nvCxnSpPr>
          <p:spPr bwMode="auto">
            <a:xfrm>
              <a:off x="10036129" y="2868113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3" name="Straight Connector 9392">
              <a:extLst>
                <a:ext uri="{FF2B5EF4-FFF2-40B4-BE49-F238E27FC236}">
                  <a16:creationId xmlns:a16="http://schemas.microsoft.com/office/drawing/2014/main" id="{7A05E6E2-1E32-8899-E5AD-EA710AFC67E7}"/>
                </a:ext>
              </a:extLst>
            </p:cNvPr>
            <p:cNvCxnSpPr/>
            <p:nvPr/>
          </p:nvCxnSpPr>
          <p:spPr bwMode="auto">
            <a:xfrm>
              <a:off x="10197109" y="2871121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4" name="Straight Connector 9393">
              <a:extLst>
                <a:ext uri="{FF2B5EF4-FFF2-40B4-BE49-F238E27FC236}">
                  <a16:creationId xmlns:a16="http://schemas.microsoft.com/office/drawing/2014/main" id="{8C28B9B5-D748-B502-B451-A7AD02547512}"/>
                </a:ext>
              </a:extLst>
            </p:cNvPr>
            <p:cNvCxnSpPr/>
            <p:nvPr/>
          </p:nvCxnSpPr>
          <p:spPr bwMode="auto">
            <a:xfrm>
              <a:off x="10400168" y="2875556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5" name="Straight Connector 9394">
              <a:extLst>
                <a:ext uri="{FF2B5EF4-FFF2-40B4-BE49-F238E27FC236}">
                  <a16:creationId xmlns:a16="http://schemas.microsoft.com/office/drawing/2014/main" id="{776EAB61-C5AD-B76C-32CA-83DFF3A8A498}"/>
                </a:ext>
              </a:extLst>
            </p:cNvPr>
            <p:cNvCxnSpPr/>
            <p:nvPr/>
          </p:nvCxnSpPr>
          <p:spPr bwMode="auto">
            <a:xfrm>
              <a:off x="10567453" y="2874033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96" name="Straight Connector 9395">
              <a:extLst>
                <a:ext uri="{FF2B5EF4-FFF2-40B4-BE49-F238E27FC236}">
                  <a16:creationId xmlns:a16="http://schemas.microsoft.com/office/drawing/2014/main" id="{29DDADF1-9376-BF66-0E19-14A9496EAB45}"/>
                </a:ext>
              </a:extLst>
            </p:cNvPr>
            <p:cNvCxnSpPr/>
            <p:nvPr/>
          </p:nvCxnSpPr>
          <p:spPr bwMode="auto">
            <a:xfrm>
              <a:off x="10968816" y="2869732"/>
              <a:ext cx="0" cy="115027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9398" name="Straight Connector 9397">
            <a:extLst>
              <a:ext uri="{FF2B5EF4-FFF2-40B4-BE49-F238E27FC236}">
                <a16:creationId xmlns:a16="http://schemas.microsoft.com/office/drawing/2014/main" id="{61F3DA4C-4809-B8F1-17FE-3B7C36119041}"/>
              </a:ext>
            </a:extLst>
          </p:cNvPr>
          <p:cNvCxnSpPr/>
          <p:nvPr/>
        </p:nvCxnSpPr>
        <p:spPr bwMode="auto">
          <a:xfrm>
            <a:off x="8168361" y="2927868"/>
            <a:ext cx="0" cy="115027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99" name="Straight Connector 9398">
            <a:extLst>
              <a:ext uri="{FF2B5EF4-FFF2-40B4-BE49-F238E27FC236}">
                <a16:creationId xmlns:a16="http://schemas.microsoft.com/office/drawing/2014/main" id="{EA57A3CE-00C1-4E0C-90DA-C5DFD916A348}"/>
              </a:ext>
            </a:extLst>
          </p:cNvPr>
          <p:cNvCxnSpPr/>
          <p:nvPr/>
        </p:nvCxnSpPr>
        <p:spPr bwMode="auto">
          <a:xfrm>
            <a:off x="8079135" y="2902984"/>
            <a:ext cx="0" cy="115027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00" name="Straight Connector 9399">
            <a:extLst>
              <a:ext uri="{FF2B5EF4-FFF2-40B4-BE49-F238E27FC236}">
                <a16:creationId xmlns:a16="http://schemas.microsoft.com/office/drawing/2014/main" id="{6D68A6B3-B754-ECD7-0664-87F566CACC90}"/>
              </a:ext>
            </a:extLst>
          </p:cNvPr>
          <p:cNvCxnSpPr/>
          <p:nvPr/>
        </p:nvCxnSpPr>
        <p:spPr bwMode="auto">
          <a:xfrm>
            <a:off x="9212438" y="3106884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01" name="Straight Connector 9400">
            <a:extLst>
              <a:ext uri="{FF2B5EF4-FFF2-40B4-BE49-F238E27FC236}">
                <a16:creationId xmlns:a16="http://schemas.microsoft.com/office/drawing/2014/main" id="{DE97629E-1F81-60E3-0E2C-B0DE49FB7EE1}"/>
              </a:ext>
            </a:extLst>
          </p:cNvPr>
          <p:cNvCxnSpPr/>
          <p:nvPr/>
        </p:nvCxnSpPr>
        <p:spPr bwMode="auto">
          <a:xfrm>
            <a:off x="9262671" y="3109959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02" name="Straight Connector 9401">
            <a:extLst>
              <a:ext uri="{FF2B5EF4-FFF2-40B4-BE49-F238E27FC236}">
                <a16:creationId xmlns:a16="http://schemas.microsoft.com/office/drawing/2014/main" id="{5BDCB42D-860B-ABE7-B835-B65AED5131FE}"/>
              </a:ext>
            </a:extLst>
          </p:cNvPr>
          <p:cNvCxnSpPr/>
          <p:nvPr/>
        </p:nvCxnSpPr>
        <p:spPr bwMode="auto">
          <a:xfrm>
            <a:off x="9268495" y="3109959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03" name="Straight Connector 9402">
            <a:extLst>
              <a:ext uri="{FF2B5EF4-FFF2-40B4-BE49-F238E27FC236}">
                <a16:creationId xmlns:a16="http://schemas.microsoft.com/office/drawing/2014/main" id="{AFF23716-080D-62A8-C278-E827F58C590F}"/>
              </a:ext>
            </a:extLst>
          </p:cNvPr>
          <p:cNvCxnSpPr/>
          <p:nvPr/>
        </p:nvCxnSpPr>
        <p:spPr bwMode="auto">
          <a:xfrm>
            <a:off x="9404364" y="3112085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04" name="Straight Connector 9403">
            <a:extLst>
              <a:ext uri="{FF2B5EF4-FFF2-40B4-BE49-F238E27FC236}">
                <a16:creationId xmlns:a16="http://schemas.microsoft.com/office/drawing/2014/main" id="{6C2C7DF9-5A2F-C2E5-9F39-E9BA042FF5E0}"/>
              </a:ext>
            </a:extLst>
          </p:cNvPr>
          <p:cNvCxnSpPr/>
          <p:nvPr/>
        </p:nvCxnSpPr>
        <p:spPr bwMode="auto">
          <a:xfrm>
            <a:off x="9614514" y="3111709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05" name="Straight Connector 9404">
            <a:extLst>
              <a:ext uri="{FF2B5EF4-FFF2-40B4-BE49-F238E27FC236}">
                <a16:creationId xmlns:a16="http://schemas.microsoft.com/office/drawing/2014/main" id="{54E29D58-7145-6BAC-2DCD-27FF3D4C3AD8}"/>
              </a:ext>
            </a:extLst>
          </p:cNvPr>
          <p:cNvCxnSpPr/>
          <p:nvPr/>
        </p:nvCxnSpPr>
        <p:spPr bwMode="auto">
          <a:xfrm>
            <a:off x="9644156" y="3111709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06" name="Straight Connector 9405">
            <a:extLst>
              <a:ext uri="{FF2B5EF4-FFF2-40B4-BE49-F238E27FC236}">
                <a16:creationId xmlns:a16="http://schemas.microsoft.com/office/drawing/2014/main" id="{78F1DB43-67C9-3AE9-DC5D-79CDB30C9DA3}"/>
              </a:ext>
            </a:extLst>
          </p:cNvPr>
          <p:cNvCxnSpPr/>
          <p:nvPr/>
        </p:nvCxnSpPr>
        <p:spPr bwMode="auto">
          <a:xfrm>
            <a:off x="9747587" y="3112871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07" name="Straight Connector 9406">
            <a:extLst>
              <a:ext uri="{FF2B5EF4-FFF2-40B4-BE49-F238E27FC236}">
                <a16:creationId xmlns:a16="http://schemas.microsoft.com/office/drawing/2014/main" id="{3D4B7313-A202-AA92-0B71-4B3DB666433A}"/>
              </a:ext>
            </a:extLst>
          </p:cNvPr>
          <p:cNvCxnSpPr/>
          <p:nvPr/>
        </p:nvCxnSpPr>
        <p:spPr bwMode="auto">
          <a:xfrm>
            <a:off x="9776954" y="3113191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08" name="Straight Connector 9407">
            <a:extLst>
              <a:ext uri="{FF2B5EF4-FFF2-40B4-BE49-F238E27FC236}">
                <a16:creationId xmlns:a16="http://schemas.microsoft.com/office/drawing/2014/main" id="{CE3ABE0C-9660-C6F7-DB05-F5F74D6F857F}"/>
              </a:ext>
            </a:extLst>
          </p:cNvPr>
          <p:cNvCxnSpPr/>
          <p:nvPr/>
        </p:nvCxnSpPr>
        <p:spPr bwMode="auto">
          <a:xfrm>
            <a:off x="9805348" y="3111733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09" name="Straight Connector 9408">
            <a:extLst>
              <a:ext uri="{FF2B5EF4-FFF2-40B4-BE49-F238E27FC236}">
                <a16:creationId xmlns:a16="http://schemas.microsoft.com/office/drawing/2014/main" id="{95DB5992-BDE9-3528-2C96-06AB7F459D78}"/>
              </a:ext>
            </a:extLst>
          </p:cNvPr>
          <p:cNvCxnSpPr/>
          <p:nvPr/>
        </p:nvCxnSpPr>
        <p:spPr bwMode="auto">
          <a:xfrm>
            <a:off x="10067490" y="3114645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10" name="Straight Connector 9409">
            <a:extLst>
              <a:ext uri="{FF2B5EF4-FFF2-40B4-BE49-F238E27FC236}">
                <a16:creationId xmlns:a16="http://schemas.microsoft.com/office/drawing/2014/main" id="{63C0994D-938B-5877-6A80-BBF2119AE484}"/>
              </a:ext>
            </a:extLst>
          </p:cNvPr>
          <p:cNvCxnSpPr/>
          <p:nvPr/>
        </p:nvCxnSpPr>
        <p:spPr bwMode="auto">
          <a:xfrm>
            <a:off x="10383951" y="3112056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11" name="Straight Connector 9410">
            <a:extLst>
              <a:ext uri="{FF2B5EF4-FFF2-40B4-BE49-F238E27FC236}">
                <a16:creationId xmlns:a16="http://schemas.microsoft.com/office/drawing/2014/main" id="{8F11B76C-19A5-1802-5542-966A221499F2}"/>
              </a:ext>
            </a:extLst>
          </p:cNvPr>
          <p:cNvCxnSpPr/>
          <p:nvPr/>
        </p:nvCxnSpPr>
        <p:spPr bwMode="auto">
          <a:xfrm>
            <a:off x="10488481" y="3113191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12" name="Straight Connector 9411">
            <a:extLst>
              <a:ext uri="{FF2B5EF4-FFF2-40B4-BE49-F238E27FC236}">
                <a16:creationId xmlns:a16="http://schemas.microsoft.com/office/drawing/2014/main" id="{2CBFDBC0-F835-8827-DD7F-196EC97E921C}"/>
              </a:ext>
            </a:extLst>
          </p:cNvPr>
          <p:cNvCxnSpPr/>
          <p:nvPr/>
        </p:nvCxnSpPr>
        <p:spPr bwMode="auto">
          <a:xfrm>
            <a:off x="10570365" y="3110599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13" name="Straight Connector 9412">
            <a:extLst>
              <a:ext uri="{FF2B5EF4-FFF2-40B4-BE49-F238E27FC236}">
                <a16:creationId xmlns:a16="http://schemas.microsoft.com/office/drawing/2014/main" id="{4C5DDE4A-F620-4C70-B6E6-444CF1D92744}"/>
              </a:ext>
            </a:extLst>
          </p:cNvPr>
          <p:cNvCxnSpPr/>
          <p:nvPr/>
        </p:nvCxnSpPr>
        <p:spPr bwMode="auto">
          <a:xfrm>
            <a:off x="10981536" y="3109720"/>
            <a:ext cx="0" cy="115027"/>
          </a:xfrm>
          <a:prstGeom prst="line">
            <a:avLst/>
          </a:prstGeom>
          <a:noFill/>
          <a:ln w="1905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8958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postMONARCH: </a:t>
            </a:r>
            <a:r>
              <a:rPr lang="en-US" altLang="en-US" sz="3600" dirty="0"/>
              <a:t>PF</a:t>
            </a:r>
            <a:r>
              <a:rPr lang="en-US" dirty="0"/>
              <a:t>S in Key Subgroups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LBA1001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CF34C87D-8ECC-0F3A-0A63-E37D566C415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1548279"/>
              </p:ext>
            </p:extLst>
          </p:nvPr>
        </p:nvGraphicFramePr>
        <p:xfrm>
          <a:off x="723900" y="1600571"/>
          <a:ext cx="10758302" cy="3871040"/>
        </p:xfrm>
        <a:graphic>
          <a:graphicData uri="http://schemas.openxmlformats.org/drawingml/2006/table">
            <a:tbl>
              <a:tblPr/>
              <a:tblGrid>
                <a:gridCol w="4995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9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85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2361">
                  <a:extLst>
                    <a:ext uri="{9D8B030D-6E8A-4147-A177-3AD203B41FA5}">
                      <a16:colId xmlns:a16="http://schemas.microsoft.com/office/drawing/2014/main" val="3090470468"/>
                    </a:ext>
                  </a:extLst>
                </a:gridCol>
                <a:gridCol w="852117">
                  <a:extLst>
                    <a:ext uri="{9D8B030D-6E8A-4147-A177-3AD203B41FA5}">
                      <a16:colId xmlns:a16="http://schemas.microsoft.com/office/drawing/2014/main" val="1218618295"/>
                    </a:ext>
                  </a:extLst>
                </a:gridCol>
              </a:tblGrid>
              <a:tr h="4305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Median Investigator-Assessed PFS, Mo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Abemaciclib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+ Fulvestrant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Placebo + Fulvestrant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HR (95% CI)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</a:t>
                      </a: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Value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05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CDK4/6i therapy duration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≥12 mo or recurrence after adjuvant therapy (n = 273)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&lt;12 mo or recurrence on adjuvant therapy (n = 93)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7.0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5.4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3.0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0.70 (0.52-0.94)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0.80 (0.50-1.29)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0.63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2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Visceral metastases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No (n = 147)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Yes (n = 221)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11.1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3.7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0.53 (0.34-0.83)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0.87 (0.64-1.17)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0.07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94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ESR1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mutation*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Detected (n = 145)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Not detected (n = 175)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0.79 (0.54-1.15)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0.79 (0.55-1.13)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.98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94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PIK3CA/AKT1/PTEN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alteration*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Detected (n = 156)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Not detected (n = 164)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0.86 (0.60-1.23)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0.73 (0.51-1.06)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.55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09928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B64D317-EB94-8AE9-D11E-9FEFEDE391A4}"/>
              </a:ext>
            </a:extLst>
          </p:cNvPr>
          <p:cNvSpPr txBox="1"/>
          <p:nvPr/>
        </p:nvSpPr>
        <p:spPr bwMode="auto">
          <a:xfrm>
            <a:off x="723900" y="5576853"/>
            <a:ext cx="18536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*Exploratory analysis. </a:t>
            </a:r>
          </a:p>
        </p:txBody>
      </p:sp>
    </p:spTree>
    <p:extLst>
      <p:ext uri="{BB962C8B-B14F-4D97-AF65-F5344CB8AC3E}">
        <p14:creationId xmlns:p14="http://schemas.microsoft.com/office/powerpoint/2010/main" val="1539196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B7E65-9074-2197-0238-D6498A24D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postMONARCH: ORR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67CF3-1B43-747E-3F77-B09C923C0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35" y="1513047"/>
            <a:ext cx="10772407" cy="4650686"/>
          </a:xfrm>
        </p:spPr>
        <p:txBody>
          <a:bodyPr/>
          <a:lstStyle/>
          <a:p>
            <a:r>
              <a:rPr lang="en-US" sz="2400" dirty="0"/>
              <a:t>Abemaciclib + fulvestrant improved ORR vs placebo + fulvestrant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F9E43A6F-0ABC-DCB4-461E-BCFF6B082D0C}"/>
              </a:ext>
            </a:extLst>
          </p:cNvPr>
          <p:cNvGraphicFramePr>
            <a:graphicFrameLocks/>
          </p:cNvGraphicFramePr>
          <p:nvPr/>
        </p:nvGraphicFramePr>
        <p:xfrm>
          <a:off x="709796" y="2021415"/>
          <a:ext cx="10772407" cy="1798368"/>
        </p:xfrm>
        <a:graphic>
          <a:graphicData uri="http://schemas.openxmlformats.org/drawingml/2006/table">
            <a:tbl>
              <a:tblPr/>
              <a:tblGrid>
                <a:gridCol w="3734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07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047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2296">
                  <a:extLst>
                    <a:ext uri="{9D8B030D-6E8A-4147-A177-3AD203B41FA5}">
                      <a16:colId xmlns:a16="http://schemas.microsoft.com/office/drawing/2014/main" val="41921864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ORR,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Abemaciclib + Fulvestrant</a:t>
                      </a:r>
                      <a:b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182)*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Placebo +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Fulvestrant</a:t>
                      </a:r>
                      <a:b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186)</a:t>
                      </a:r>
                      <a:r>
                        <a:rPr kumimoji="0" lang="en-US" sz="20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†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</a:t>
                      </a: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Value</a:t>
                      </a:r>
                      <a:endParaRPr kumimoji="0" lang="en-US" sz="20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By investigator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.0145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0992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By BICR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.0008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365406"/>
                  </a:ext>
                </a:extLst>
              </a:tr>
            </a:tbl>
          </a:graphicData>
        </a:graphic>
      </p:graphicFrame>
      <p:sp>
        <p:nvSpPr>
          <p:cNvPr id="5" name="Text Box 11">
            <a:extLst>
              <a:ext uri="{FF2B5EF4-FFF2-40B4-BE49-F238E27FC236}">
                <a16:creationId xmlns:a16="http://schemas.microsoft.com/office/drawing/2014/main" id="{EE2DEA6F-7B28-0C9C-FB1C-D0C0CD2E30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LBA1001.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168C04-8E8B-F325-169E-5CFE7FD671FB}"/>
              </a:ext>
            </a:extLst>
          </p:cNvPr>
          <p:cNvSpPr txBox="1"/>
          <p:nvPr/>
        </p:nvSpPr>
        <p:spPr bwMode="auto">
          <a:xfrm>
            <a:off x="709796" y="3976538"/>
            <a:ext cx="27025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*n = 131 with measurable disease.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aseline="30000" dirty="0">
                <a:solidFill>
                  <a:schemeClr val="bg1"/>
                </a:solidFill>
                <a:latin typeface="Calibri" panose="020F0502020204030204" pitchFamily="34" charset="0"/>
              </a:rPr>
              <a:t>†</a:t>
            </a: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</a:rPr>
              <a:t>n = 127 with measurable disease.</a:t>
            </a:r>
            <a:endParaRPr lang="en-US" sz="1400" b="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9043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postMONARCH: Safety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LBA1001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1FF78192-8518-ADEB-9578-E29DD63C0C2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7555863"/>
              </p:ext>
            </p:extLst>
          </p:nvPr>
        </p:nvGraphicFramePr>
        <p:xfrm>
          <a:off x="519734" y="1461536"/>
          <a:ext cx="5469147" cy="4889946"/>
        </p:xfrm>
        <a:graphic>
          <a:graphicData uri="http://schemas.openxmlformats.org/drawingml/2006/table">
            <a:tbl>
              <a:tblPr/>
              <a:tblGrid>
                <a:gridCol w="16520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50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2377">
                  <a:extLst>
                    <a:ext uri="{9D8B030D-6E8A-4147-A177-3AD203B41FA5}">
                      <a16:colId xmlns:a16="http://schemas.microsoft.com/office/drawing/2014/main" val="2677064311"/>
                    </a:ext>
                  </a:extLst>
                </a:gridCol>
                <a:gridCol w="879585">
                  <a:extLst>
                    <a:ext uri="{9D8B030D-6E8A-4147-A177-3AD203B41FA5}">
                      <a16:colId xmlns:a16="http://schemas.microsoft.com/office/drawing/2014/main" val="2184977269"/>
                    </a:ext>
                  </a:extLst>
                </a:gridCol>
              </a:tblGrid>
              <a:tr h="17434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AE in ≥15% of Patients,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Abemaciclib + Fulvestrant</a:t>
                      </a:r>
                      <a:b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Placebo + Fulvestrant</a:t>
                      </a:r>
                      <a:b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4343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Grade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≥3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Grade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≥3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53331"/>
                  </a:ext>
                </a:extLst>
              </a:tr>
              <a:tr h="230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Diarrhea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Neutropenia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Anemia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099280"/>
                  </a:ext>
                </a:extLst>
              </a:tr>
              <a:tr h="317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Fatigue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199552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Nausea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766281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Abdominal pain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40200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Vomiting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195761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Thrombocytopenia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5421982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Decreased appetite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728058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Leukopenia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7128800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AST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6225747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ALT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338862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Arthralgia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5261088"/>
                  </a:ext>
                </a:extLst>
              </a:tr>
              <a:tr h="174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creatinine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348638"/>
                  </a:ext>
                </a:extLst>
              </a:tr>
            </a:tbl>
          </a:graphicData>
        </a:graphic>
      </p:graphicFrame>
      <p:sp>
        <p:nvSpPr>
          <p:cNvPr id="3" name="Rectangle 3">
            <a:extLst>
              <a:ext uri="{FF2B5EF4-FFF2-40B4-BE49-F238E27FC236}">
                <a16:creationId xmlns:a16="http://schemas.microsoft.com/office/drawing/2014/main" id="{80CEB3C5-78DD-980F-C3CF-27019219C0E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44524" y="3117882"/>
            <a:ext cx="5237679" cy="3113378"/>
          </a:xfrm>
        </p:spPr>
        <p:txBody>
          <a:bodyPr/>
          <a:lstStyle/>
          <a:p>
            <a:r>
              <a:rPr lang="en-US" altLang="en-US" sz="2000" dirty="0"/>
              <a:t>1 treatment-related death occurred on abemaciclib + fulvestrant arm (pneumonia)</a:t>
            </a:r>
          </a:p>
          <a:p>
            <a:r>
              <a:rPr lang="en-US" altLang="en-US" sz="2000" dirty="0"/>
              <a:t>AE-related treatment modifications more frequent with abemaciclib + fulvestrant vs placebo + fulvestrant</a:t>
            </a:r>
          </a:p>
          <a:p>
            <a:pPr lvl="1"/>
            <a:r>
              <a:rPr lang="en-US" altLang="en-US" sz="1800" dirty="0"/>
              <a:t>Dose reduction: 30% vs 3%</a:t>
            </a:r>
          </a:p>
          <a:p>
            <a:pPr lvl="1"/>
            <a:r>
              <a:rPr lang="en-US" altLang="en-US" sz="1800" dirty="0"/>
              <a:t>Discontinuation: 6% vs 0%</a:t>
            </a:r>
          </a:p>
        </p:txBody>
      </p:sp>
      <p:graphicFrame>
        <p:nvGraphicFramePr>
          <p:cNvPr id="5" name="Group 3">
            <a:extLst>
              <a:ext uri="{FF2B5EF4-FFF2-40B4-BE49-F238E27FC236}">
                <a16:creationId xmlns:a16="http://schemas.microsoft.com/office/drawing/2014/main" id="{46765C0D-5DF9-64D0-6318-C68A7324A59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2703474"/>
              </p:ext>
            </p:extLst>
          </p:nvPr>
        </p:nvGraphicFramePr>
        <p:xfrm>
          <a:off x="6203121" y="1466669"/>
          <a:ext cx="5571367" cy="1554560"/>
        </p:xfrm>
        <a:graphic>
          <a:graphicData uri="http://schemas.openxmlformats.org/drawingml/2006/table">
            <a:tbl>
              <a:tblPr/>
              <a:tblGrid>
                <a:gridCol w="1330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9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13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0995">
                  <a:extLst>
                    <a:ext uri="{9D8B030D-6E8A-4147-A177-3AD203B41FA5}">
                      <a16:colId xmlns:a16="http://schemas.microsoft.com/office/drawing/2014/main" val="2677064311"/>
                    </a:ext>
                  </a:extLst>
                </a:gridCol>
                <a:gridCol w="1029205">
                  <a:extLst>
                    <a:ext uri="{9D8B030D-6E8A-4147-A177-3AD203B41FA5}">
                      <a16:colId xmlns:a16="http://schemas.microsoft.com/office/drawing/2014/main" val="2184977269"/>
                    </a:ext>
                  </a:extLst>
                </a:gridCol>
              </a:tblGrid>
              <a:tr h="17434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AE in ≥15% of Patients,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Abemaciclib + Fulvestrant</a:t>
                      </a:r>
                      <a:b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Placebo + Fulvestrant</a:t>
                      </a:r>
                      <a:b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4343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Grade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≥3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Grade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≥3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53331"/>
                  </a:ext>
                </a:extLst>
              </a:tr>
              <a:tr h="230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Cough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VTE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ILD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01200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29275E2E-3E83-3F88-A50D-C0CF1D4926F7}"/>
              </a:ext>
            </a:extLst>
          </p:cNvPr>
          <p:cNvSpPr txBox="1">
            <a:spLocks noChangeArrowheads="1"/>
          </p:cNvSpPr>
          <p:nvPr/>
        </p:nvSpPr>
        <p:spPr>
          <a:xfrm>
            <a:off x="604675" y="1496114"/>
            <a:ext cx="10877529" cy="4650686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ClrTx/>
              <a:defRPr/>
            </a:pPr>
            <a:r>
              <a:rPr lang="en-US" sz="2400" b="0" dirty="0"/>
              <a:t>Multicenter, randomized, open-label phase II trial (data cutoff: March 9, 2024)</a:t>
            </a:r>
            <a:endParaRPr lang="en-US" sz="2400" b="0" baseline="30000" dirty="0"/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lang="en-US" altLang="en-US" sz="2400" kern="0" dirty="0">
              <a:solidFill>
                <a:srgbClr val="000000"/>
              </a:solidFill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None/>
              <a:tabLst/>
              <a:defRPr/>
            </a:pPr>
            <a:br>
              <a:rPr lang="en-US" altLang="en-US" sz="2400" kern="0" dirty="0">
                <a:solidFill>
                  <a:srgbClr val="000000"/>
                </a:solidFill>
              </a:rPr>
            </a:b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>
              <a:buClrTx/>
              <a:defRPr/>
            </a:pPr>
            <a:r>
              <a:rPr lang="en-US" sz="2400" b="1" dirty="0"/>
              <a:t>Primary endpoints: </a:t>
            </a:r>
            <a:r>
              <a:rPr lang="en-US" sz="2400" b="0" dirty="0"/>
              <a:t>PFS in ITT population</a:t>
            </a:r>
          </a:p>
          <a:p>
            <a:pPr>
              <a:buClrTx/>
              <a:defRPr/>
            </a:pPr>
            <a:r>
              <a:rPr lang="en-US" sz="2400" b="1" dirty="0"/>
              <a:t>Key secondary endpoints: </a:t>
            </a:r>
            <a:r>
              <a:rPr lang="en-US" sz="2400" b="0" dirty="0"/>
              <a:t>PFS in patients with PD-L1 CPS ≥1, OS, ORR, DoR, TTR, CBR, safety</a:t>
            </a:r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F65B5284-A016-40AE-8211-CECB2CF279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 dirty="0"/>
              <a:t>SACI-IO HR+: Phase II Trial of Sacituzumab Govitecan ± Pembrolizumab in HR+/HER2- Metastatic Breast Cancer</a:t>
            </a:r>
            <a:endParaRPr lang="en-US" altLang="en-US" dirty="0"/>
          </a:p>
        </p:txBody>
      </p:sp>
      <p:sp>
        <p:nvSpPr>
          <p:cNvPr id="2" name="Text Box 11">
            <a:extLst>
              <a:ext uri="{FF2B5EF4-FFF2-40B4-BE49-F238E27FC236}">
                <a16:creationId xmlns:a16="http://schemas.microsoft.com/office/drawing/2014/main" id="{59013EB0-FA0F-240F-DDA2-BF92CE92F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Garrido-Castro. AS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2024. Abstr LBA1004.</a:t>
            </a:r>
          </a:p>
        </p:txBody>
      </p:sp>
      <p:sp>
        <p:nvSpPr>
          <p:cNvPr id="4" name="Text Box 45">
            <a:extLst>
              <a:ext uri="{FF2B5EF4-FFF2-40B4-BE49-F238E27FC236}">
                <a16:creationId xmlns:a16="http://schemas.microsoft.com/office/drawing/2014/main" id="{9BBDB52D-8C5A-0E8B-2F47-41059E33D6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619" y="2067807"/>
            <a:ext cx="390198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Patients with HR+/HER2- locally advanced or MBC; ≥1 prior ET for MBC or progression </a:t>
            </a:r>
            <a:r>
              <a:rPr lang="en-GB" altLang="en-US" sz="18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≤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12 mo of adjuvant ET; ≤1 prior CT for MBC; no prior topoisomerase I inhibitor ADC, irinotecan, or PD-1/PD-L1 inhibitor; no active brain metastases or leptomeningeal disease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110</a:t>
            </a:r>
            <a:r>
              <a:rPr kumimoji="0" lang="en-GB" altLang="en-US" sz="18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‡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Rectangle 49">
            <a:extLst>
              <a:ext uri="{FF2B5EF4-FFF2-40B4-BE49-F238E27FC236}">
                <a16:creationId xmlns:a16="http://schemas.microsoft.com/office/drawing/2014/main" id="{9EC9BFAE-2FA6-B9C1-B492-BE2836160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8250" y="2214146"/>
            <a:ext cx="4339959" cy="10058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Sacituzumab Govitecan*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Pembrolizumab</a:t>
            </a:r>
            <a:r>
              <a:rPr kumimoji="0" lang="en-US" altLang="en-US" sz="2000" b="1" i="0" u="none" strike="noStrike" kern="120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†</a:t>
            </a:r>
          </a:p>
        </p:txBody>
      </p:sp>
      <p:sp>
        <p:nvSpPr>
          <p:cNvPr id="6" name="Rectangle 50">
            <a:extLst>
              <a:ext uri="{FF2B5EF4-FFF2-40B4-BE49-F238E27FC236}">
                <a16:creationId xmlns:a16="http://schemas.microsoft.com/office/drawing/2014/main" id="{FE27D2A1-60E8-7069-F891-4A0B8824A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8250" y="3344820"/>
            <a:ext cx="4339959" cy="10058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Sacituzumab Govitecan* </a:t>
            </a:r>
          </a:p>
        </p:txBody>
      </p:sp>
      <p:sp>
        <p:nvSpPr>
          <p:cNvPr id="7" name="Text Box 45">
            <a:extLst>
              <a:ext uri="{FF2B5EF4-FFF2-40B4-BE49-F238E27FC236}">
                <a16:creationId xmlns:a16="http://schemas.microsoft.com/office/drawing/2014/main" id="{0BFF0A82-F2F8-CF18-FA34-465C3C9CC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599" y="2813168"/>
            <a:ext cx="198260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8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ntil PD or unacceptable toxicity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E78F38E-5171-E69C-37A2-923C1387FF20}"/>
              </a:ext>
            </a:extLst>
          </p:cNvPr>
          <p:cNvCxnSpPr>
            <a:cxnSpLocks/>
          </p:cNvCxnSpPr>
          <p:nvPr/>
        </p:nvCxnSpPr>
        <p:spPr bwMode="auto">
          <a:xfrm flipV="1">
            <a:off x="4244848" y="2806048"/>
            <a:ext cx="494077" cy="276818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08A0CE37-CE4C-16AC-1EB2-4ACC1B039708}"/>
              </a:ext>
            </a:extLst>
          </p:cNvPr>
          <p:cNvCxnSpPr>
            <a:cxnSpLocks/>
          </p:cNvCxnSpPr>
          <p:nvPr/>
        </p:nvCxnSpPr>
        <p:spPr bwMode="auto">
          <a:xfrm>
            <a:off x="4244236" y="3543895"/>
            <a:ext cx="494077" cy="276818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1145249-43FB-FAEF-FC8C-3444167680FA}"/>
              </a:ext>
            </a:extLst>
          </p:cNvPr>
          <p:cNvCxnSpPr/>
          <p:nvPr/>
        </p:nvCxnSpPr>
        <p:spPr bwMode="auto">
          <a:xfrm>
            <a:off x="9228209" y="3259757"/>
            <a:ext cx="574158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7BD71CD7-073B-5079-7B3D-7EAF2C2E5007}"/>
              </a:ext>
            </a:extLst>
          </p:cNvPr>
          <p:cNvSpPr txBox="1"/>
          <p:nvPr/>
        </p:nvSpPr>
        <p:spPr bwMode="auto">
          <a:xfrm>
            <a:off x="4834241" y="4350904"/>
            <a:ext cx="455445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*10 mg/kg IV on Day 1 and 8 of each 21-day cycle.</a:t>
            </a:r>
            <a:b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en-US" altLang="en-US" sz="1400" b="1" i="0" u="none" strike="noStrike" kern="1200" cap="none" spc="0" normalizeH="0" baseline="3000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†</a:t>
            </a: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 mg IV on Day 1 of each 21-day cycle.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kumimoji="0" lang="en-GB" altLang="en-US" sz="14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‡</a:t>
            </a:r>
            <a:r>
              <a:rPr kumimoji="0" lang="en-GB" altLang="en-US" sz="14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110 patients randomized, 104 patients included in analysis.</a:t>
            </a:r>
            <a:endParaRPr lang="en-US" sz="14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3101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/>
              <a:t>SACI-IO HR+: </a:t>
            </a:r>
            <a:r>
              <a:rPr lang="en-US" dirty="0"/>
              <a:t>Baseline Characteristics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Garrido-Castro. AS</a:t>
            </a: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2024.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Abstr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LBA1004.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CFF4D8D9-580B-A10B-1A4C-6A788321E803}"/>
              </a:ext>
            </a:extLst>
          </p:cNvPr>
          <p:cNvGraphicFramePr>
            <a:graphicFrameLocks/>
          </p:cNvGraphicFramePr>
          <p:nvPr/>
        </p:nvGraphicFramePr>
        <p:xfrm>
          <a:off x="714085" y="1471981"/>
          <a:ext cx="5338926" cy="4694016"/>
        </p:xfrm>
        <a:graphic>
          <a:graphicData uri="http://schemas.openxmlformats.org/drawingml/2006/table">
            <a:tbl>
              <a:tblPr/>
              <a:tblGrid>
                <a:gridCol w="26803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9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9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4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 + </a:t>
                      </a:r>
                      <a:r>
                        <a:rPr kumimoji="0" 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Pembro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age,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yr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56.5 (31-81)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57 (27-80)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Female sex at birth,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50 (96.2)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52 (100)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7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Race,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White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Black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Asian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Other (Incl. American Indian, Alaskan native)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 (76.9)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(7.7)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(7.7)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(7.7)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44 (84.6)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(5.8)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(1.9)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(7.7)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0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ER expression ≥10%,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49 (94.2)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50 (96.2)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099280"/>
                  </a:ext>
                </a:extLst>
              </a:tr>
              <a:tr h="2220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PD-L1 status,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Negative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CPS ≥1</a:t>
                      </a:r>
                    </a:p>
                    <a:p>
                      <a:pPr marL="630237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20000"/>
                        <a:buFont typeface="Calibri" panose="020F0502020204030204" pitchFamily="34" charset="0"/>
                        <a:buChar char="‒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CPS 1-9</a:t>
                      </a:r>
                    </a:p>
                    <a:p>
                      <a:pPr marL="630237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20000"/>
                        <a:buFont typeface="Calibri" panose="020F0502020204030204" pitchFamily="34" charset="0"/>
                        <a:buChar char="‒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CPS ≥10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Not tested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35 (67.3)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 (30.8)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(25.0)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(5.8)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(1.9)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 (53.8)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 (46.2)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 (38.5)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(7.7)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9102516"/>
                  </a:ext>
                </a:extLst>
              </a:tr>
            </a:tbl>
          </a:graphicData>
        </a:graphic>
      </p:graphicFrame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4076E228-BC5A-018A-44B8-124C19DCD543}"/>
              </a:ext>
            </a:extLst>
          </p:cNvPr>
          <p:cNvGraphicFramePr>
            <a:graphicFrameLocks/>
          </p:cNvGraphicFramePr>
          <p:nvPr/>
        </p:nvGraphicFramePr>
        <p:xfrm>
          <a:off x="6240027" y="1471981"/>
          <a:ext cx="5237888" cy="4694015"/>
        </p:xfrm>
        <a:graphic>
          <a:graphicData uri="http://schemas.openxmlformats.org/drawingml/2006/table">
            <a:tbl>
              <a:tblPr/>
              <a:tblGrid>
                <a:gridCol w="24919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64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9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33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 + </a:t>
                      </a:r>
                      <a:r>
                        <a:rPr kumimoji="0" 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Pembro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21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Presentation at diagnosis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De novo MBC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Recurrent MBC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 (19.2)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42 (80.8)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(25.0)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39 (75.0)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5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Liver metastasis at BL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 (76.9)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41 (78.8)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39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Brain metastasis at BL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(7.7)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(9.6)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39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(neo)adjuvant CT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 (66.7)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 (71.8)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504846"/>
                  </a:ext>
                </a:extLst>
              </a:tr>
              <a:tr h="4839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CDK4/6 inhibitor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47 (90.4)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45 (86.5)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711498"/>
                  </a:ext>
                </a:extLst>
              </a:tr>
              <a:tr h="10421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CT regimens for MBC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27 (51.9)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25 (48.1)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 (50.0)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 (50.0)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110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72494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/>
              <a:t>SACI-IO HR+: PF</a:t>
            </a:r>
            <a:r>
              <a:rPr lang="en-US" dirty="0"/>
              <a:t>S in ITT (Primary Endpoint)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Garrido-Castro. AS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2024. Abstr LBA1004. Reproduced with permission.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02894623-248E-E91B-DF3B-313FC6B0DB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0478924"/>
              </p:ext>
            </p:extLst>
          </p:nvPr>
        </p:nvGraphicFramePr>
        <p:xfrm>
          <a:off x="6561574" y="1603375"/>
          <a:ext cx="4932178" cy="1585024"/>
        </p:xfrm>
        <a:graphic>
          <a:graphicData uri="http://schemas.openxmlformats.org/drawingml/2006/table">
            <a:tbl>
              <a:tblPr/>
              <a:tblGrid>
                <a:gridCol w="20893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14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14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 + Pembro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52)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PFS, mo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8.12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6.22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7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0.81 (0.51-1.28)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98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 </a:t>
                      </a: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value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.37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24BC26D0-2D87-F2FC-AFFD-4F7F1E8CC679}"/>
              </a:ext>
            </a:extLst>
          </p:cNvPr>
          <p:cNvSpPr txBox="1"/>
          <p:nvPr/>
        </p:nvSpPr>
        <p:spPr bwMode="auto">
          <a:xfrm>
            <a:off x="6556871" y="3252977"/>
            <a:ext cx="27790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Median follow-up: 12.5 mo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C2BACD3-5574-4C3C-1E22-3781829D5C04}"/>
              </a:ext>
            </a:extLst>
          </p:cNvPr>
          <p:cNvGrpSpPr/>
          <p:nvPr/>
        </p:nvGrpSpPr>
        <p:grpSpPr>
          <a:xfrm>
            <a:off x="2223917" y="1603375"/>
            <a:ext cx="476413" cy="3018247"/>
            <a:chOff x="998219" y="1603375"/>
            <a:chExt cx="476413" cy="3018247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26952BA-1974-11AA-7A53-EC9BFA0F48B1}"/>
                </a:ext>
              </a:extLst>
            </p:cNvPr>
            <p:cNvSpPr txBox="1"/>
            <p:nvPr/>
          </p:nvSpPr>
          <p:spPr bwMode="auto">
            <a:xfrm>
              <a:off x="998220" y="1603375"/>
              <a:ext cx="4764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1.0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0C06DBB-2AF8-0CDE-CD4E-9B646AB608E2}"/>
                </a:ext>
              </a:extLst>
            </p:cNvPr>
            <p:cNvSpPr txBox="1"/>
            <p:nvPr/>
          </p:nvSpPr>
          <p:spPr bwMode="auto">
            <a:xfrm>
              <a:off x="998219" y="2143022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0.8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C64ADBC-75AC-ABBD-D0ED-79D0E3D8EFF4}"/>
                </a:ext>
              </a:extLst>
            </p:cNvPr>
            <p:cNvSpPr txBox="1"/>
            <p:nvPr/>
          </p:nvSpPr>
          <p:spPr bwMode="auto">
            <a:xfrm>
              <a:off x="998219" y="2660401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0.6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8754C8B-2886-36C0-855B-1DC3A15769E3}"/>
                </a:ext>
              </a:extLst>
            </p:cNvPr>
            <p:cNvSpPr txBox="1"/>
            <p:nvPr/>
          </p:nvSpPr>
          <p:spPr bwMode="auto">
            <a:xfrm>
              <a:off x="998219" y="3200048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0.4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37F5DA3-8254-8F2E-D279-52764BC24F92}"/>
                </a:ext>
              </a:extLst>
            </p:cNvPr>
            <p:cNvSpPr txBox="1"/>
            <p:nvPr/>
          </p:nvSpPr>
          <p:spPr bwMode="auto">
            <a:xfrm>
              <a:off x="998219" y="3712643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0.2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12E8F75-991C-B1CD-329F-AD97D13F7F12}"/>
                </a:ext>
              </a:extLst>
            </p:cNvPr>
            <p:cNvSpPr txBox="1"/>
            <p:nvPr/>
          </p:nvSpPr>
          <p:spPr bwMode="auto">
            <a:xfrm>
              <a:off x="1172947" y="4252290"/>
              <a:ext cx="3016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217D447-1D50-6A3E-7B91-3A21BC48C58A}"/>
              </a:ext>
            </a:extLst>
          </p:cNvPr>
          <p:cNvGrpSpPr/>
          <p:nvPr/>
        </p:nvGrpSpPr>
        <p:grpSpPr>
          <a:xfrm>
            <a:off x="2598241" y="4472886"/>
            <a:ext cx="5834863" cy="369332"/>
            <a:chOff x="1617166" y="4544687"/>
            <a:chExt cx="5834863" cy="36933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9B9D8FF-C061-536B-1D7F-72B843E94440}"/>
                </a:ext>
              </a:extLst>
            </p:cNvPr>
            <p:cNvSpPr txBox="1"/>
            <p:nvPr/>
          </p:nvSpPr>
          <p:spPr bwMode="auto">
            <a:xfrm>
              <a:off x="1617166" y="4544687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3CDB5F6-8DE5-F54E-CE92-BB80AACDA6E3}"/>
                </a:ext>
              </a:extLst>
            </p:cNvPr>
            <p:cNvSpPr txBox="1"/>
            <p:nvPr/>
          </p:nvSpPr>
          <p:spPr bwMode="auto">
            <a:xfrm>
              <a:off x="2995358" y="4544687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6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F3B6E4A-8061-B391-49D7-E79A3253346D}"/>
                </a:ext>
              </a:extLst>
            </p:cNvPr>
            <p:cNvSpPr txBox="1"/>
            <p:nvPr/>
          </p:nvSpPr>
          <p:spPr bwMode="auto">
            <a:xfrm>
              <a:off x="4299801" y="454468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12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36219D7-F47D-ECA9-FEB0-FBD4180CBE88}"/>
                </a:ext>
              </a:extLst>
            </p:cNvPr>
            <p:cNvSpPr txBox="1"/>
            <p:nvPr/>
          </p:nvSpPr>
          <p:spPr bwMode="auto">
            <a:xfrm>
              <a:off x="5670373" y="454468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18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6E20145-3685-A700-37CD-C27ECA9AC497}"/>
                </a:ext>
              </a:extLst>
            </p:cNvPr>
            <p:cNvSpPr txBox="1"/>
            <p:nvPr/>
          </p:nvSpPr>
          <p:spPr bwMode="auto">
            <a:xfrm>
              <a:off x="7033325" y="454468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24</a:t>
              </a:r>
            </a:p>
          </p:txBody>
        </p:sp>
      </p:grp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D9B5049-084A-D297-5550-8D3113774F2D}"/>
              </a:ext>
            </a:extLst>
          </p:cNvPr>
          <p:cNvSpPr/>
          <p:nvPr/>
        </p:nvSpPr>
        <p:spPr bwMode="auto">
          <a:xfrm>
            <a:off x="2755679" y="1645920"/>
            <a:ext cx="5982556" cy="2788920"/>
          </a:xfrm>
          <a:custGeom>
            <a:avLst/>
            <a:gdLst>
              <a:gd name="connsiteX0" fmla="*/ 0 w 6263640"/>
              <a:gd name="connsiteY0" fmla="*/ 0 h 2788920"/>
              <a:gd name="connsiteX1" fmla="*/ 0 w 6263640"/>
              <a:gd name="connsiteY1" fmla="*/ 2788920 h 2788920"/>
              <a:gd name="connsiteX2" fmla="*/ 6263640 w 6263640"/>
              <a:gd name="connsiteY2" fmla="*/ 2788920 h 2788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63640" h="2788920">
                <a:moveTo>
                  <a:pt x="0" y="0"/>
                </a:moveTo>
                <a:lnTo>
                  <a:pt x="0" y="2788920"/>
                </a:lnTo>
                <a:lnTo>
                  <a:pt x="6263640" y="278892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035AF08-0E3B-612D-4A65-57F097932FC6}"/>
              </a:ext>
            </a:extLst>
          </p:cNvPr>
          <p:cNvGrpSpPr/>
          <p:nvPr/>
        </p:nvGrpSpPr>
        <p:grpSpPr>
          <a:xfrm>
            <a:off x="2644981" y="1792287"/>
            <a:ext cx="110698" cy="2644140"/>
            <a:chOff x="1251408" y="1792287"/>
            <a:chExt cx="667444" cy="2644140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DA24628-2ED5-5A45-8066-21CF7BE4DBC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179228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CB86ABA-7C5D-75A6-0358-242F0D42056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232568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63A0475A-F9AA-8F53-D575-EF696F78D91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28438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24692279-9549-9F22-F34E-436595391C6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3772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549B094-1A86-24CD-FF00-8449148DC81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9030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861792C-0AC5-A755-09E8-EFD848F9F73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44364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68F17C5-5B4E-244B-8DC5-C2520BD06BF4}"/>
              </a:ext>
            </a:extLst>
          </p:cNvPr>
          <p:cNvGrpSpPr/>
          <p:nvPr/>
        </p:nvGrpSpPr>
        <p:grpSpPr>
          <a:xfrm rot="5400000">
            <a:off x="5442582" y="1748792"/>
            <a:ext cx="99063" cy="5471159"/>
            <a:chOff x="1251408" y="2325687"/>
            <a:chExt cx="667444" cy="2110740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D831F2B-8373-3C72-D0B3-594632FD164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232568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64B96A16-14C9-B4C9-6FCD-6ED39FDAA27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28438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E5D8EF06-5CB2-FDF4-806D-A91BFB0641D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3772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588D6AA6-B03A-A234-5159-0888A9660C9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9030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9307C0C9-F9ED-7E04-75C6-BAD598D46A6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44364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65CC80A7-E8EF-16A6-9190-66796863448D}"/>
              </a:ext>
            </a:extLst>
          </p:cNvPr>
          <p:cNvSpPr txBox="1"/>
          <p:nvPr/>
        </p:nvSpPr>
        <p:spPr bwMode="auto">
          <a:xfrm>
            <a:off x="4225533" y="4695598"/>
            <a:ext cx="255243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8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 From Randomization</a:t>
            </a:r>
            <a:endParaRPr lang="en-US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058E562-5279-01B2-C8D1-0A15F207CF60}"/>
              </a:ext>
            </a:extLst>
          </p:cNvPr>
          <p:cNvSpPr txBox="1"/>
          <p:nvPr/>
        </p:nvSpPr>
        <p:spPr bwMode="auto">
          <a:xfrm rot="16200000">
            <a:off x="1853276" y="2922273"/>
            <a:ext cx="519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800" b="1" dirty="0">
                <a:solidFill>
                  <a:schemeClr val="bg1"/>
                </a:solidFill>
                <a:effectLst/>
                <a:latin typeface="+mn-lt"/>
                <a:cs typeface="Calibri" panose="020F0502020204030204" pitchFamily="34" charset="0"/>
              </a:rPr>
              <a:t>PFS</a:t>
            </a:r>
            <a:endParaRPr lang="en-US" b="1" dirty="0">
              <a:solidFill>
                <a:schemeClr val="bg1"/>
              </a:solidFill>
              <a:latin typeface="+mn-lt"/>
              <a:cs typeface="Calibri" panose="020F0502020204030204" pitchFamily="34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142306D-0F92-D68A-AE80-2ECF252BA245}"/>
              </a:ext>
            </a:extLst>
          </p:cNvPr>
          <p:cNvGrpSpPr/>
          <p:nvPr/>
        </p:nvGrpSpPr>
        <p:grpSpPr>
          <a:xfrm>
            <a:off x="2414698" y="5293114"/>
            <a:ext cx="6143443" cy="584775"/>
            <a:chOff x="1433623" y="4544687"/>
            <a:chExt cx="6143443" cy="584775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0EB46E58-FC40-F18F-34E8-885D3F032F5F}"/>
                </a:ext>
              </a:extLst>
            </p:cNvPr>
            <p:cNvSpPr txBox="1"/>
            <p:nvPr/>
          </p:nvSpPr>
          <p:spPr bwMode="auto">
            <a:xfrm>
              <a:off x="1433623" y="4544687"/>
              <a:ext cx="66877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52 (1)</a:t>
              </a:r>
            </a:p>
            <a:p>
              <a:pPr algn="ctr">
                <a:spcAft>
                  <a:spcPct val="0"/>
                </a:spcAft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52 (0)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E02AED1-E732-C92A-C133-5DFE167D32F1}"/>
                </a:ext>
              </a:extLst>
            </p:cNvPr>
            <p:cNvSpPr txBox="1"/>
            <p:nvPr/>
          </p:nvSpPr>
          <p:spPr bwMode="auto">
            <a:xfrm>
              <a:off x="2811814" y="4544687"/>
              <a:ext cx="66877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25 (5)</a:t>
              </a:r>
            </a:p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23 (5)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07AD07D-D222-4197-EE7C-696417C57F8C}"/>
                </a:ext>
              </a:extLst>
            </p:cNvPr>
            <p:cNvSpPr txBox="1"/>
            <p:nvPr/>
          </p:nvSpPr>
          <p:spPr bwMode="auto">
            <a:xfrm>
              <a:off x="4174767" y="4544687"/>
              <a:ext cx="66877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11 (9)</a:t>
              </a:r>
            </a:p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5 (11)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D4F4784-4DB0-98AC-2277-97639FF4B8BD}"/>
                </a:ext>
              </a:extLst>
            </p:cNvPr>
            <p:cNvSpPr txBox="1"/>
            <p:nvPr/>
          </p:nvSpPr>
          <p:spPr bwMode="auto">
            <a:xfrm>
              <a:off x="5545339" y="4544687"/>
              <a:ext cx="66877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3 (11)</a:t>
              </a:r>
            </a:p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 (14)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AAF284CD-CBAB-D8A4-D7F1-250641A65AE3}"/>
                </a:ext>
              </a:extLst>
            </p:cNvPr>
            <p:cNvSpPr txBox="1"/>
            <p:nvPr/>
          </p:nvSpPr>
          <p:spPr bwMode="auto">
            <a:xfrm>
              <a:off x="6908292" y="4544687"/>
              <a:ext cx="66877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 (13)</a:t>
              </a:r>
            </a:p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 (14)</a:t>
              </a:r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9BF82B1A-3C59-7F56-0C08-5249E6872678}"/>
              </a:ext>
            </a:extLst>
          </p:cNvPr>
          <p:cNvSpPr txBox="1"/>
          <p:nvPr/>
        </p:nvSpPr>
        <p:spPr bwMode="auto">
          <a:xfrm>
            <a:off x="1138237" y="5294238"/>
            <a:ext cx="1276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6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SG + Pembro</a:t>
            </a:r>
          </a:p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6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SG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5FD203BC-9386-AB89-55BF-EB95E6545510}"/>
              </a:ext>
            </a:extLst>
          </p:cNvPr>
          <p:cNvGrpSpPr/>
          <p:nvPr/>
        </p:nvGrpSpPr>
        <p:grpSpPr>
          <a:xfrm>
            <a:off x="2932234" y="3750476"/>
            <a:ext cx="1566359" cy="584775"/>
            <a:chOff x="2932234" y="3750476"/>
            <a:chExt cx="1566359" cy="584775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4F96A22C-9A2A-1D1A-6EFD-38B42F2EE1E1}"/>
                </a:ext>
              </a:extLst>
            </p:cNvPr>
            <p:cNvSpPr txBox="1"/>
            <p:nvPr/>
          </p:nvSpPr>
          <p:spPr bwMode="auto">
            <a:xfrm>
              <a:off x="3221705" y="3750476"/>
              <a:ext cx="127688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effectLst/>
                  <a:latin typeface="+mn-lt"/>
                  <a:cs typeface="Calibri" panose="020F0502020204030204" pitchFamily="34" charset="0"/>
                </a:rPr>
                <a:t>SG + </a:t>
              </a:r>
              <a:r>
                <a:rPr lang="en-US" sz="1600" b="0" dirty="0" err="1">
                  <a:solidFill>
                    <a:schemeClr val="bg1"/>
                  </a:solidFill>
                  <a:effectLst/>
                  <a:latin typeface="+mn-lt"/>
                  <a:cs typeface="Calibri" panose="020F0502020204030204" pitchFamily="34" charset="0"/>
                </a:rPr>
                <a:t>Pembro</a:t>
              </a:r>
              <a:endParaRPr lang="en-US" sz="1600" b="0" dirty="0">
                <a:solidFill>
                  <a:schemeClr val="bg1"/>
                </a:solidFill>
                <a:effectLst/>
                <a:latin typeface="+mn-lt"/>
                <a:cs typeface="Calibri" panose="020F0502020204030204" pitchFamily="34" charset="0"/>
              </a:endParaRPr>
            </a:p>
            <a:p>
              <a:pPr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+mn-lt"/>
                  <a:cs typeface="Calibri" panose="020F0502020204030204" pitchFamily="34" charset="0"/>
                </a:rPr>
                <a:t>SG</a:t>
              </a:r>
            </a:p>
          </p:txBody>
        </p: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259E7566-5683-D021-A36B-EFF726C58760}"/>
                </a:ext>
              </a:extLst>
            </p:cNvPr>
            <p:cNvCxnSpPr/>
            <p:nvPr/>
          </p:nvCxnSpPr>
          <p:spPr bwMode="auto">
            <a:xfrm>
              <a:off x="2932234" y="3909643"/>
              <a:ext cx="351560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15F1A47-BBBA-FB24-EDB1-E9176BC6DA7F}"/>
                </a:ext>
              </a:extLst>
            </p:cNvPr>
            <p:cNvCxnSpPr/>
            <p:nvPr/>
          </p:nvCxnSpPr>
          <p:spPr bwMode="auto">
            <a:xfrm>
              <a:off x="2932234" y="4162055"/>
              <a:ext cx="351560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244" name="Group 9243">
            <a:extLst>
              <a:ext uri="{FF2B5EF4-FFF2-40B4-BE49-F238E27FC236}">
                <a16:creationId xmlns:a16="http://schemas.microsoft.com/office/drawing/2014/main" id="{ADFFD347-CED4-DF20-0F7C-1DDA62343FEA}"/>
              </a:ext>
            </a:extLst>
          </p:cNvPr>
          <p:cNvGrpSpPr/>
          <p:nvPr/>
        </p:nvGrpSpPr>
        <p:grpSpPr>
          <a:xfrm>
            <a:off x="2865899" y="1788041"/>
            <a:ext cx="5580198" cy="2432655"/>
            <a:chOff x="2865899" y="1788041"/>
            <a:chExt cx="5580198" cy="2432655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3B177D82-7D8D-2198-C0E0-984A2CD26408}"/>
                </a:ext>
              </a:extLst>
            </p:cNvPr>
            <p:cNvGrpSpPr/>
            <p:nvPr/>
          </p:nvGrpSpPr>
          <p:grpSpPr>
            <a:xfrm>
              <a:off x="4052939" y="2916079"/>
              <a:ext cx="129064" cy="129064"/>
              <a:chOff x="5100161" y="1645920"/>
              <a:chExt cx="268605" cy="268605"/>
            </a:xfrm>
          </p:grpSpPr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78D6059E-CF6B-E54A-B8D1-2CE20F19861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96445C8A-C1D3-8351-AACC-D94A86985A7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60CA18D2-2D91-0054-D28E-85FB3092B11D}"/>
                </a:ext>
              </a:extLst>
            </p:cNvPr>
            <p:cNvGrpSpPr/>
            <p:nvPr/>
          </p:nvGrpSpPr>
          <p:grpSpPr>
            <a:xfrm>
              <a:off x="4208824" y="2979490"/>
              <a:ext cx="129064" cy="129064"/>
              <a:chOff x="5100161" y="1645920"/>
              <a:chExt cx="268605" cy="268605"/>
            </a:xfrm>
          </p:grpSpPr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565EAC24-DCFC-5FFC-176B-5CDFE1EA4FF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0CDBFE9E-8611-3D39-6EE2-4F257E1908C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4A4AD377-E480-D0A7-A12D-E44B32D658AF}"/>
                </a:ext>
              </a:extLst>
            </p:cNvPr>
            <p:cNvGrpSpPr/>
            <p:nvPr/>
          </p:nvGrpSpPr>
          <p:grpSpPr>
            <a:xfrm>
              <a:off x="4587799" y="3106939"/>
              <a:ext cx="129064" cy="129064"/>
              <a:chOff x="5100161" y="1645920"/>
              <a:chExt cx="268605" cy="268605"/>
            </a:xfrm>
          </p:grpSpPr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A4803288-F6FA-D099-0F1C-C2117DA2F1D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DE6E48C8-FD5D-665C-298E-80F83761039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52C6BD56-5115-BFB0-908C-9BD30D36F15D}"/>
                </a:ext>
              </a:extLst>
            </p:cNvPr>
            <p:cNvGrpSpPr/>
            <p:nvPr/>
          </p:nvGrpSpPr>
          <p:grpSpPr>
            <a:xfrm>
              <a:off x="5067495" y="3440316"/>
              <a:ext cx="129064" cy="129064"/>
              <a:chOff x="5100161" y="1645920"/>
              <a:chExt cx="268605" cy="268605"/>
            </a:xfrm>
          </p:grpSpPr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9F2380C5-C968-CFE6-DB62-C51532B17B0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16" name="Straight Connector 9215">
                <a:extLst>
                  <a:ext uri="{FF2B5EF4-FFF2-40B4-BE49-F238E27FC236}">
                    <a16:creationId xmlns:a16="http://schemas.microsoft.com/office/drawing/2014/main" id="{0BB6C345-FD80-4A4B-052E-FB4C1DEB4D2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17" name="Group 9216">
              <a:extLst>
                <a:ext uri="{FF2B5EF4-FFF2-40B4-BE49-F238E27FC236}">
                  <a16:creationId xmlns:a16="http://schemas.microsoft.com/office/drawing/2014/main" id="{34FEFECC-769B-B717-E18A-3266D7A781F2}"/>
                </a:ext>
              </a:extLst>
            </p:cNvPr>
            <p:cNvGrpSpPr/>
            <p:nvPr/>
          </p:nvGrpSpPr>
          <p:grpSpPr>
            <a:xfrm>
              <a:off x="5760084" y="3734526"/>
              <a:ext cx="129064" cy="129064"/>
              <a:chOff x="5100161" y="1645920"/>
              <a:chExt cx="268605" cy="268605"/>
            </a:xfrm>
          </p:grpSpPr>
          <p:cxnSp>
            <p:nvCxnSpPr>
              <p:cNvPr id="9219" name="Straight Connector 9218">
                <a:extLst>
                  <a:ext uri="{FF2B5EF4-FFF2-40B4-BE49-F238E27FC236}">
                    <a16:creationId xmlns:a16="http://schemas.microsoft.com/office/drawing/2014/main" id="{AA52FF1B-63C7-BE5F-3B55-3387D284B82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20" name="Straight Connector 9219">
                <a:extLst>
                  <a:ext uri="{FF2B5EF4-FFF2-40B4-BE49-F238E27FC236}">
                    <a16:creationId xmlns:a16="http://schemas.microsoft.com/office/drawing/2014/main" id="{C662EDB7-694B-36C1-78FF-D8E37D2839F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22" name="Group 9221">
              <a:extLst>
                <a:ext uri="{FF2B5EF4-FFF2-40B4-BE49-F238E27FC236}">
                  <a16:creationId xmlns:a16="http://schemas.microsoft.com/office/drawing/2014/main" id="{4BEDEE04-C31E-1A02-4428-57365F235CB0}"/>
                </a:ext>
              </a:extLst>
            </p:cNvPr>
            <p:cNvGrpSpPr/>
            <p:nvPr/>
          </p:nvGrpSpPr>
          <p:grpSpPr>
            <a:xfrm>
              <a:off x="5791275" y="3734526"/>
              <a:ext cx="129064" cy="129064"/>
              <a:chOff x="5100161" y="1645920"/>
              <a:chExt cx="268605" cy="268605"/>
            </a:xfrm>
          </p:grpSpPr>
          <p:cxnSp>
            <p:nvCxnSpPr>
              <p:cNvPr id="9223" name="Straight Connector 9222">
                <a:extLst>
                  <a:ext uri="{FF2B5EF4-FFF2-40B4-BE49-F238E27FC236}">
                    <a16:creationId xmlns:a16="http://schemas.microsoft.com/office/drawing/2014/main" id="{F8F0EE25-C7FF-532F-37AC-EFC8E6C65E2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24" name="Straight Connector 9223">
                <a:extLst>
                  <a:ext uri="{FF2B5EF4-FFF2-40B4-BE49-F238E27FC236}">
                    <a16:creationId xmlns:a16="http://schemas.microsoft.com/office/drawing/2014/main" id="{4EE64EA4-94B2-8062-EEF4-96609F83877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25" name="Group 9224">
              <a:extLst>
                <a:ext uri="{FF2B5EF4-FFF2-40B4-BE49-F238E27FC236}">
                  <a16:creationId xmlns:a16="http://schemas.microsoft.com/office/drawing/2014/main" id="{9ABA70CB-99FD-4ACA-5241-72F439462DBA}"/>
                </a:ext>
              </a:extLst>
            </p:cNvPr>
            <p:cNvGrpSpPr/>
            <p:nvPr/>
          </p:nvGrpSpPr>
          <p:grpSpPr>
            <a:xfrm>
              <a:off x="6941088" y="4091632"/>
              <a:ext cx="129064" cy="129064"/>
              <a:chOff x="5100161" y="1645920"/>
              <a:chExt cx="268605" cy="268605"/>
            </a:xfrm>
          </p:grpSpPr>
          <p:cxnSp>
            <p:nvCxnSpPr>
              <p:cNvPr id="9226" name="Straight Connector 9225">
                <a:extLst>
                  <a:ext uri="{FF2B5EF4-FFF2-40B4-BE49-F238E27FC236}">
                    <a16:creationId xmlns:a16="http://schemas.microsoft.com/office/drawing/2014/main" id="{D0BA18CC-263A-E024-FEAC-4EC157D2848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27" name="Straight Connector 9226">
                <a:extLst>
                  <a:ext uri="{FF2B5EF4-FFF2-40B4-BE49-F238E27FC236}">
                    <a16:creationId xmlns:a16="http://schemas.microsoft.com/office/drawing/2014/main" id="{E5E0242F-7245-17DE-1627-B539485F4B7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28" name="Group 9227">
              <a:extLst>
                <a:ext uri="{FF2B5EF4-FFF2-40B4-BE49-F238E27FC236}">
                  <a16:creationId xmlns:a16="http://schemas.microsoft.com/office/drawing/2014/main" id="{EE53623F-71C6-9111-709A-BE0274E77C79}"/>
                </a:ext>
              </a:extLst>
            </p:cNvPr>
            <p:cNvGrpSpPr/>
            <p:nvPr/>
          </p:nvGrpSpPr>
          <p:grpSpPr>
            <a:xfrm>
              <a:off x="7564529" y="4091632"/>
              <a:ext cx="129064" cy="129064"/>
              <a:chOff x="5100161" y="1645920"/>
              <a:chExt cx="268605" cy="268605"/>
            </a:xfrm>
          </p:grpSpPr>
          <p:cxnSp>
            <p:nvCxnSpPr>
              <p:cNvPr id="9229" name="Straight Connector 9228">
                <a:extLst>
                  <a:ext uri="{FF2B5EF4-FFF2-40B4-BE49-F238E27FC236}">
                    <a16:creationId xmlns:a16="http://schemas.microsoft.com/office/drawing/2014/main" id="{945F19AC-8AFC-4D29-7508-F92AA545C6A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30" name="Straight Connector 9229">
                <a:extLst>
                  <a:ext uri="{FF2B5EF4-FFF2-40B4-BE49-F238E27FC236}">
                    <a16:creationId xmlns:a16="http://schemas.microsoft.com/office/drawing/2014/main" id="{9E02E273-97D7-3ACF-6334-996793CB001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31" name="Group 9230">
              <a:extLst>
                <a:ext uri="{FF2B5EF4-FFF2-40B4-BE49-F238E27FC236}">
                  <a16:creationId xmlns:a16="http://schemas.microsoft.com/office/drawing/2014/main" id="{A610BACD-982E-2DDA-96D7-2D7E7EDF0845}"/>
                </a:ext>
              </a:extLst>
            </p:cNvPr>
            <p:cNvGrpSpPr/>
            <p:nvPr/>
          </p:nvGrpSpPr>
          <p:grpSpPr>
            <a:xfrm>
              <a:off x="8317033" y="4091632"/>
              <a:ext cx="129064" cy="129064"/>
              <a:chOff x="5100161" y="1645920"/>
              <a:chExt cx="268605" cy="268605"/>
            </a:xfrm>
          </p:grpSpPr>
          <p:cxnSp>
            <p:nvCxnSpPr>
              <p:cNvPr id="9232" name="Straight Connector 9231">
                <a:extLst>
                  <a:ext uri="{FF2B5EF4-FFF2-40B4-BE49-F238E27FC236}">
                    <a16:creationId xmlns:a16="http://schemas.microsoft.com/office/drawing/2014/main" id="{A5F5D147-CDF1-06C3-454A-62F262BB376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33" name="Straight Connector 9232">
                <a:extLst>
                  <a:ext uri="{FF2B5EF4-FFF2-40B4-BE49-F238E27FC236}">
                    <a16:creationId xmlns:a16="http://schemas.microsoft.com/office/drawing/2014/main" id="{15A62E43-E3B8-DF1E-DF5F-50F27A2EE9E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34" name="Group 9233">
              <a:extLst>
                <a:ext uri="{FF2B5EF4-FFF2-40B4-BE49-F238E27FC236}">
                  <a16:creationId xmlns:a16="http://schemas.microsoft.com/office/drawing/2014/main" id="{955DBEE7-2E76-A2C2-1606-257E44A34BBE}"/>
                </a:ext>
              </a:extLst>
            </p:cNvPr>
            <p:cNvGrpSpPr/>
            <p:nvPr/>
          </p:nvGrpSpPr>
          <p:grpSpPr>
            <a:xfrm>
              <a:off x="3769893" y="2758375"/>
              <a:ext cx="129064" cy="129064"/>
              <a:chOff x="5100161" y="1645920"/>
              <a:chExt cx="268605" cy="268605"/>
            </a:xfrm>
          </p:grpSpPr>
          <p:cxnSp>
            <p:nvCxnSpPr>
              <p:cNvPr id="9235" name="Straight Connector 9234">
                <a:extLst>
                  <a:ext uri="{FF2B5EF4-FFF2-40B4-BE49-F238E27FC236}">
                    <a16:creationId xmlns:a16="http://schemas.microsoft.com/office/drawing/2014/main" id="{CD77D2E8-81BE-E992-0407-81E25076853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36" name="Straight Connector 9235">
                <a:extLst>
                  <a:ext uri="{FF2B5EF4-FFF2-40B4-BE49-F238E27FC236}">
                    <a16:creationId xmlns:a16="http://schemas.microsoft.com/office/drawing/2014/main" id="{7F5B3D78-E902-C49F-9D06-6DBE7AF2878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37" name="Group 9236">
              <a:extLst>
                <a:ext uri="{FF2B5EF4-FFF2-40B4-BE49-F238E27FC236}">
                  <a16:creationId xmlns:a16="http://schemas.microsoft.com/office/drawing/2014/main" id="{83FBCF55-5EC2-F72F-D059-4703237131CC}"/>
                </a:ext>
              </a:extLst>
            </p:cNvPr>
            <p:cNvGrpSpPr/>
            <p:nvPr/>
          </p:nvGrpSpPr>
          <p:grpSpPr>
            <a:xfrm>
              <a:off x="2865899" y="1788041"/>
              <a:ext cx="129064" cy="129064"/>
              <a:chOff x="5100161" y="1645920"/>
              <a:chExt cx="268605" cy="268605"/>
            </a:xfrm>
          </p:grpSpPr>
          <p:cxnSp>
            <p:nvCxnSpPr>
              <p:cNvPr id="9238" name="Straight Connector 9237">
                <a:extLst>
                  <a:ext uri="{FF2B5EF4-FFF2-40B4-BE49-F238E27FC236}">
                    <a16:creationId xmlns:a16="http://schemas.microsoft.com/office/drawing/2014/main" id="{18A31E38-EDD6-0287-D2B8-B0DE679F4C8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39" name="Straight Connector 9238">
                <a:extLst>
                  <a:ext uri="{FF2B5EF4-FFF2-40B4-BE49-F238E27FC236}">
                    <a16:creationId xmlns:a16="http://schemas.microsoft.com/office/drawing/2014/main" id="{F3FC1428-6C80-7316-6656-750FCC5BA9A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40" name="Group 9239">
              <a:extLst>
                <a:ext uri="{FF2B5EF4-FFF2-40B4-BE49-F238E27FC236}">
                  <a16:creationId xmlns:a16="http://schemas.microsoft.com/office/drawing/2014/main" id="{6760FCB9-57CE-C97A-E07A-8766452CB5FB}"/>
                </a:ext>
              </a:extLst>
            </p:cNvPr>
            <p:cNvGrpSpPr/>
            <p:nvPr/>
          </p:nvGrpSpPr>
          <p:grpSpPr>
            <a:xfrm>
              <a:off x="2907986" y="1788041"/>
              <a:ext cx="129064" cy="129064"/>
              <a:chOff x="5100161" y="1645920"/>
              <a:chExt cx="268605" cy="268605"/>
            </a:xfrm>
          </p:grpSpPr>
          <p:cxnSp>
            <p:nvCxnSpPr>
              <p:cNvPr id="9241" name="Straight Connector 9240">
                <a:extLst>
                  <a:ext uri="{FF2B5EF4-FFF2-40B4-BE49-F238E27FC236}">
                    <a16:creationId xmlns:a16="http://schemas.microsoft.com/office/drawing/2014/main" id="{6415F772-9E44-D962-8836-C2AF13FCA77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42" name="Straight Connector 9241">
                <a:extLst>
                  <a:ext uri="{FF2B5EF4-FFF2-40B4-BE49-F238E27FC236}">
                    <a16:creationId xmlns:a16="http://schemas.microsoft.com/office/drawing/2014/main" id="{5D0097E7-562C-06A7-6821-4C0DF9E3A9A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245" name="Freeform: Shape 9244">
            <a:extLst>
              <a:ext uri="{FF2B5EF4-FFF2-40B4-BE49-F238E27FC236}">
                <a16:creationId xmlns:a16="http://schemas.microsoft.com/office/drawing/2014/main" id="{4BFA6704-633A-69D7-5675-D7B8758AB09A}"/>
              </a:ext>
            </a:extLst>
          </p:cNvPr>
          <p:cNvSpPr/>
          <p:nvPr/>
        </p:nvSpPr>
        <p:spPr bwMode="auto">
          <a:xfrm>
            <a:off x="2862263" y="1785938"/>
            <a:ext cx="5514975" cy="2366962"/>
          </a:xfrm>
          <a:custGeom>
            <a:avLst/>
            <a:gdLst>
              <a:gd name="connsiteX0" fmla="*/ 5514975 w 5514975"/>
              <a:gd name="connsiteY0" fmla="*/ 2366962 h 2366962"/>
              <a:gd name="connsiteX1" fmla="*/ 3367087 w 5514975"/>
              <a:gd name="connsiteY1" fmla="*/ 2366962 h 2366962"/>
              <a:gd name="connsiteX2" fmla="*/ 3367087 w 5514975"/>
              <a:gd name="connsiteY2" fmla="*/ 2271712 h 2366962"/>
              <a:gd name="connsiteX3" fmla="*/ 3362325 w 5514975"/>
              <a:gd name="connsiteY3" fmla="*/ 2271712 h 2366962"/>
              <a:gd name="connsiteX4" fmla="*/ 3362325 w 5514975"/>
              <a:gd name="connsiteY4" fmla="*/ 2195512 h 2366962"/>
              <a:gd name="connsiteX5" fmla="*/ 3338512 w 5514975"/>
              <a:gd name="connsiteY5" fmla="*/ 2195512 h 2366962"/>
              <a:gd name="connsiteX6" fmla="*/ 3338512 w 5514975"/>
              <a:gd name="connsiteY6" fmla="*/ 2100262 h 2366962"/>
              <a:gd name="connsiteX7" fmla="*/ 3095625 w 5514975"/>
              <a:gd name="connsiteY7" fmla="*/ 2100262 h 2366962"/>
              <a:gd name="connsiteX8" fmla="*/ 3095625 w 5514975"/>
              <a:gd name="connsiteY8" fmla="*/ 1995487 h 2366962"/>
              <a:gd name="connsiteX9" fmla="*/ 2938462 w 5514975"/>
              <a:gd name="connsiteY9" fmla="*/ 1995487 h 2366962"/>
              <a:gd name="connsiteX10" fmla="*/ 2938462 w 5514975"/>
              <a:gd name="connsiteY10" fmla="*/ 1919287 h 2366962"/>
              <a:gd name="connsiteX11" fmla="*/ 2743200 w 5514975"/>
              <a:gd name="connsiteY11" fmla="*/ 1919287 h 2366962"/>
              <a:gd name="connsiteX12" fmla="*/ 2743200 w 5514975"/>
              <a:gd name="connsiteY12" fmla="*/ 1857375 h 2366962"/>
              <a:gd name="connsiteX13" fmla="*/ 2419350 w 5514975"/>
              <a:gd name="connsiteY13" fmla="*/ 1857375 h 2366962"/>
              <a:gd name="connsiteX14" fmla="*/ 2419350 w 5514975"/>
              <a:gd name="connsiteY14" fmla="*/ 1781175 h 2366962"/>
              <a:gd name="connsiteX15" fmla="*/ 2409825 w 5514975"/>
              <a:gd name="connsiteY15" fmla="*/ 1781175 h 2366962"/>
              <a:gd name="connsiteX16" fmla="*/ 2409825 w 5514975"/>
              <a:gd name="connsiteY16" fmla="*/ 1709737 h 2366962"/>
              <a:gd name="connsiteX17" fmla="*/ 2247900 w 5514975"/>
              <a:gd name="connsiteY17" fmla="*/ 1709737 h 2366962"/>
              <a:gd name="connsiteX18" fmla="*/ 2247900 w 5514975"/>
              <a:gd name="connsiteY18" fmla="*/ 1647825 h 2366962"/>
              <a:gd name="connsiteX19" fmla="*/ 2157412 w 5514975"/>
              <a:gd name="connsiteY19" fmla="*/ 1647825 h 2366962"/>
              <a:gd name="connsiteX20" fmla="*/ 2157412 w 5514975"/>
              <a:gd name="connsiteY20" fmla="*/ 1576387 h 2366962"/>
              <a:gd name="connsiteX21" fmla="*/ 1990725 w 5514975"/>
              <a:gd name="connsiteY21" fmla="*/ 1576387 h 2366962"/>
              <a:gd name="connsiteX22" fmla="*/ 1990725 w 5514975"/>
              <a:gd name="connsiteY22" fmla="*/ 1514475 h 2366962"/>
              <a:gd name="connsiteX23" fmla="*/ 1862137 w 5514975"/>
              <a:gd name="connsiteY23" fmla="*/ 1514475 h 2366962"/>
              <a:gd name="connsiteX24" fmla="*/ 1862137 w 5514975"/>
              <a:gd name="connsiteY24" fmla="*/ 1443037 h 2366962"/>
              <a:gd name="connsiteX25" fmla="*/ 1790700 w 5514975"/>
              <a:gd name="connsiteY25" fmla="*/ 1443037 h 2366962"/>
              <a:gd name="connsiteX26" fmla="*/ 1790700 w 5514975"/>
              <a:gd name="connsiteY26" fmla="*/ 1381125 h 2366962"/>
              <a:gd name="connsiteX27" fmla="*/ 1743075 w 5514975"/>
              <a:gd name="connsiteY27" fmla="*/ 1381125 h 2366962"/>
              <a:gd name="connsiteX28" fmla="*/ 1743075 w 5514975"/>
              <a:gd name="connsiteY28" fmla="*/ 1314450 h 2366962"/>
              <a:gd name="connsiteX29" fmla="*/ 1404937 w 5514975"/>
              <a:gd name="connsiteY29" fmla="*/ 1314450 h 2366962"/>
              <a:gd name="connsiteX30" fmla="*/ 1404937 w 5514975"/>
              <a:gd name="connsiteY30" fmla="*/ 1257300 h 2366962"/>
              <a:gd name="connsiteX31" fmla="*/ 1304925 w 5514975"/>
              <a:gd name="connsiteY31" fmla="*/ 1257300 h 2366962"/>
              <a:gd name="connsiteX32" fmla="*/ 1304925 w 5514975"/>
              <a:gd name="connsiteY32" fmla="*/ 1200150 h 2366962"/>
              <a:gd name="connsiteX33" fmla="*/ 1104900 w 5514975"/>
              <a:gd name="connsiteY33" fmla="*/ 1200150 h 2366962"/>
              <a:gd name="connsiteX34" fmla="*/ 1104900 w 5514975"/>
              <a:gd name="connsiteY34" fmla="*/ 1133475 h 2366962"/>
              <a:gd name="connsiteX35" fmla="*/ 1095375 w 5514975"/>
              <a:gd name="connsiteY35" fmla="*/ 1133475 h 2366962"/>
              <a:gd name="connsiteX36" fmla="*/ 1095375 w 5514975"/>
              <a:gd name="connsiteY36" fmla="*/ 1071562 h 2366962"/>
              <a:gd name="connsiteX37" fmla="*/ 1052512 w 5514975"/>
              <a:gd name="connsiteY37" fmla="*/ 1071562 h 2366962"/>
              <a:gd name="connsiteX38" fmla="*/ 1052512 w 5514975"/>
              <a:gd name="connsiteY38" fmla="*/ 1033462 h 2366962"/>
              <a:gd name="connsiteX39" fmla="*/ 928687 w 5514975"/>
              <a:gd name="connsiteY39" fmla="*/ 1033462 h 2366962"/>
              <a:gd name="connsiteX40" fmla="*/ 928687 w 5514975"/>
              <a:gd name="connsiteY40" fmla="*/ 976312 h 2366962"/>
              <a:gd name="connsiteX41" fmla="*/ 862012 w 5514975"/>
              <a:gd name="connsiteY41" fmla="*/ 976312 h 2366962"/>
              <a:gd name="connsiteX42" fmla="*/ 862012 w 5514975"/>
              <a:gd name="connsiteY42" fmla="*/ 928687 h 2366962"/>
              <a:gd name="connsiteX43" fmla="*/ 847725 w 5514975"/>
              <a:gd name="connsiteY43" fmla="*/ 928687 h 2366962"/>
              <a:gd name="connsiteX44" fmla="*/ 847725 w 5514975"/>
              <a:gd name="connsiteY44" fmla="*/ 866775 h 2366962"/>
              <a:gd name="connsiteX45" fmla="*/ 823912 w 5514975"/>
              <a:gd name="connsiteY45" fmla="*/ 866775 h 2366962"/>
              <a:gd name="connsiteX46" fmla="*/ 823912 w 5514975"/>
              <a:gd name="connsiteY46" fmla="*/ 809625 h 2366962"/>
              <a:gd name="connsiteX47" fmla="*/ 742950 w 5514975"/>
              <a:gd name="connsiteY47" fmla="*/ 809625 h 2366962"/>
              <a:gd name="connsiteX48" fmla="*/ 742950 w 5514975"/>
              <a:gd name="connsiteY48" fmla="*/ 771525 h 2366962"/>
              <a:gd name="connsiteX49" fmla="*/ 481012 w 5514975"/>
              <a:gd name="connsiteY49" fmla="*/ 771525 h 2366962"/>
              <a:gd name="connsiteX50" fmla="*/ 481012 w 5514975"/>
              <a:gd name="connsiteY50" fmla="*/ 709612 h 2366962"/>
              <a:gd name="connsiteX51" fmla="*/ 371475 w 5514975"/>
              <a:gd name="connsiteY51" fmla="*/ 709612 h 2366962"/>
              <a:gd name="connsiteX52" fmla="*/ 371475 w 5514975"/>
              <a:gd name="connsiteY52" fmla="*/ 538162 h 2366962"/>
              <a:gd name="connsiteX53" fmla="*/ 357187 w 5514975"/>
              <a:gd name="connsiteY53" fmla="*/ 538162 h 2366962"/>
              <a:gd name="connsiteX54" fmla="*/ 357187 w 5514975"/>
              <a:gd name="connsiteY54" fmla="*/ 328612 h 2366962"/>
              <a:gd name="connsiteX55" fmla="*/ 342900 w 5514975"/>
              <a:gd name="connsiteY55" fmla="*/ 328612 h 2366962"/>
              <a:gd name="connsiteX56" fmla="*/ 342900 w 5514975"/>
              <a:gd name="connsiteY56" fmla="*/ 219075 h 2366962"/>
              <a:gd name="connsiteX57" fmla="*/ 309562 w 5514975"/>
              <a:gd name="connsiteY57" fmla="*/ 219075 h 2366962"/>
              <a:gd name="connsiteX58" fmla="*/ 309562 w 5514975"/>
              <a:gd name="connsiteY58" fmla="*/ 157162 h 2366962"/>
              <a:gd name="connsiteX59" fmla="*/ 276225 w 5514975"/>
              <a:gd name="connsiteY59" fmla="*/ 157162 h 2366962"/>
              <a:gd name="connsiteX60" fmla="*/ 276225 w 5514975"/>
              <a:gd name="connsiteY60" fmla="*/ 114300 h 2366962"/>
              <a:gd name="connsiteX61" fmla="*/ 109537 w 5514975"/>
              <a:gd name="connsiteY61" fmla="*/ 114300 h 2366962"/>
              <a:gd name="connsiteX62" fmla="*/ 109537 w 5514975"/>
              <a:gd name="connsiteY62" fmla="*/ 61912 h 2366962"/>
              <a:gd name="connsiteX63" fmla="*/ 0 w 5514975"/>
              <a:gd name="connsiteY63" fmla="*/ 61912 h 2366962"/>
              <a:gd name="connsiteX64" fmla="*/ 0 w 5514975"/>
              <a:gd name="connsiteY64" fmla="*/ 0 h 2366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5514975" h="2366962">
                <a:moveTo>
                  <a:pt x="5514975" y="2366962"/>
                </a:moveTo>
                <a:lnTo>
                  <a:pt x="3367087" y="2366962"/>
                </a:lnTo>
                <a:lnTo>
                  <a:pt x="3367087" y="2271712"/>
                </a:lnTo>
                <a:lnTo>
                  <a:pt x="3362325" y="2271712"/>
                </a:lnTo>
                <a:lnTo>
                  <a:pt x="3362325" y="2195512"/>
                </a:lnTo>
                <a:lnTo>
                  <a:pt x="3338512" y="2195512"/>
                </a:lnTo>
                <a:lnTo>
                  <a:pt x="3338512" y="2100262"/>
                </a:lnTo>
                <a:lnTo>
                  <a:pt x="3095625" y="2100262"/>
                </a:lnTo>
                <a:lnTo>
                  <a:pt x="3095625" y="1995487"/>
                </a:lnTo>
                <a:lnTo>
                  <a:pt x="2938462" y="1995487"/>
                </a:lnTo>
                <a:lnTo>
                  <a:pt x="2938462" y="1919287"/>
                </a:lnTo>
                <a:lnTo>
                  <a:pt x="2743200" y="1919287"/>
                </a:lnTo>
                <a:lnTo>
                  <a:pt x="2743200" y="1857375"/>
                </a:lnTo>
                <a:lnTo>
                  <a:pt x="2419350" y="1857375"/>
                </a:lnTo>
                <a:lnTo>
                  <a:pt x="2419350" y="1781175"/>
                </a:lnTo>
                <a:lnTo>
                  <a:pt x="2409825" y="1781175"/>
                </a:lnTo>
                <a:lnTo>
                  <a:pt x="2409825" y="1709737"/>
                </a:lnTo>
                <a:lnTo>
                  <a:pt x="2247900" y="1709737"/>
                </a:lnTo>
                <a:lnTo>
                  <a:pt x="2247900" y="1647825"/>
                </a:lnTo>
                <a:lnTo>
                  <a:pt x="2157412" y="1647825"/>
                </a:lnTo>
                <a:lnTo>
                  <a:pt x="2157412" y="1576387"/>
                </a:lnTo>
                <a:lnTo>
                  <a:pt x="1990725" y="1576387"/>
                </a:lnTo>
                <a:lnTo>
                  <a:pt x="1990725" y="1514475"/>
                </a:lnTo>
                <a:lnTo>
                  <a:pt x="1862137" y="1514475"/>
                </a:lnTo>
                <a:lnTo>
                  <a:pt x="1862137" y="1443037"/>
                </a:lnTo>
                <a:lnTo>
                  <a:pt x="1790700" y="1443037"/>
                </a:lnTo>
                <a:lnTo>
                  <a:pt x="1790700" y="1381125"/>
                </a:lnTo>
                <a:lnTo>
                  <a:pt x="1743075" y="1381125"/>
                </a:lnTo>
                <a:lnTo>
                  <a:pt x="1743075" y="1314450"/>
                </a:lnTo>
                <a:lnTo>
                  <a:pt x="1404937" y="1314450"/>
                </a:lnTo>
                <a:lnTo>
                  <a:pt x="1404937" y="1257300"/>
                </a:lnTo>
                <a:lnTo>
                  <a:pt x="1304925" y="1257300"/>
                </a:lnTo>
                <a:lnTo>
                  <a:pt x="1304925" y="1200150"/>
                </a:lnTo>
                <a:lnTo>
                  <a:pt x="1104900" y="1200150"/>
                </a:lnTo>
                <a:lnTo>
                  <a:pt x="1104900" y="1133475"/>
                </a:lnTo>
                <a:lnTo>
                  <a:pt x="1095375" y="1133475"/>
                </a:lnTo>
                <a:lnTo>
                  <a:pt x="1095375" y="1071562"/>
                </a:lnTo>
                <a:lnTo>
                  <a:pt x="1052512" y="1071562"/>
                </a:lnTo>
                <a:lnTo>
                  <a:pt x="1052512" y="1033462"/>
                </a:lnTo>
                <a:lnTo>
                  <a:pt x="928687" y="1033462"/>
                </a:lnTo>
                <a:lnTo>
                  <a:pt x="928687" y="976312"/>
                </a:lnTo>
                <a:lnTo>
                  <a:pt x="862012" y="976312"/>
                </a:lnTo>
                <a:lnTo>
                  <a:pt x="862012" y="928687"/>
                </a:lnTo>
                <a:lnTo>
                  <a:pt x="847725" y="928687"/>
                </a:lnTo>
                <a:lnTo>
                  <a:pt x="847725" y="866775"/>
                </a:lnTo>
                <a:lnTo>
                  <a:pt x="823912" y="866775"/>
                </a:lnTo>
                <a:lnTo>
                  <a:pt x="823912" y="809625"/>
                </a:lnTo>
                <a:lnTo>
                  <a:pt x="742950" y="809625"/>
                </a:lnTo>
                <a:lnTo>
                  <a:pt x="742950" y="771525"/>
                </a:lnTo>
                <a:lnTo>
                  <a:pt x="481012" y="771525"/>
                </a:lnTo>
                <a:lnTo>
                  <a:pt x="481012" y="709612"/>
                </a:lnTo>
                <a:lnTo>
                  <a:pt x="371475" y="709612"/>
                </a:lnTo>
                <a:lnTo>
                  <a:pt x="371475" y="538162"/>
                </a:lnTo>
                <a:lnTo>
                  <a:pt x="357187" y="538162"/>
                </a:lnTo>
                <a:lnTo>
                  <a:pt x="357187" y="328612"/>
                </a:lnTo>
                <a:lnTo>
                  <a:pt x="342900" y="328612"/>
                </a:lnTo>
                <a:lnTo>
                  <a:pt x="342900" y="219075"/>
                </a:lnTo>
                <a:lnTo>
                  <a:pt x="309562" y="219075"/>
                </a:lnTo>
                <a:lnTo>
                  <a:pt x="309562" y="157162"/>
                </a:lnTo>
                <a:lnTo>
                  <a:pt x="276225" y="157162"/>
                </a:lnTo>
                <a:lnTo>
                  <a:pt x="276225" y="114300"/>
                </a:lnTo>
                <a:lnTo>
                  <a:pt x="109537" y="114300"/>
                </a:lnTo>
                <a:lnTo>
                  <a:pt x="109537" y="61912"/>
                </a:lnTo>
                <a:lnTo>
                  <a:pt x="0" y="61912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285" name="Group 9284">
            <a:extLst>
              <a:ext uri="{FF2B5EF4-FFF2-40B4-BE49-F238E27FC236}">
                <a16:creationId xmlns:a16="http://schemas.microsoft.com/office/drawing/2014/main" id="{57C997D3-B722-A31D-CFFF-41EDF7960262}"/>
              </a:ext>
            </a:extLst>
          </p:cNvPr>
          <p:cNvGrpSpPr/>
          <p:nvPr/>
        </p:nvGrpSpPr>
        <p:grpSpPr>
          <a:xfrm>
            <a:off x="2757879" y="1730535"/>
            <a:ext cx="3962433" cy="2368483"/>
            <a:chOff x="2757879" y="1730535"/>
            <a:chExt cx="3962433" cy="2368483"/>
          </a:xfrm>
        </p:grpSpPr>
        <p:grpSp>
          <p:nvGrpSpPr>
            <p:cNvPr id="9246" name="Group 9245">
              <a:extLst>
                <a:ext uri="{FF2B5EF4-FFF2-40B4-BE49-F238E27FC236}">
                  <a16:creationId xmlns:a16="http://schemas.microsoft.com/office/drawing/2014/main" id="{8B661C4B-ECF0-19BD-1F10-6C19CEF6B5A2}"/>
                </a:ext>
              </a:extLst>
            </p:cNvPr>
            <p:cNvGrpSpPr/>
            <p:nvPr/>
          </p:nvGrpSpPr>
          <p:grpSpPr>
            <a:xfrm>
              <a:off x="2757879" y="1730535"/>
              <a:ext cx="129064" cy="129064"/>
              <a:chOff x="5100161" y="1645920"/>
              <a:chExt cx="268605" cy="268605"/>
            </a:xfrm>
          </p:grpSpPr>
          <p:cxnSp>
            <p:nvCxnSpPr>
              <p:cNvPr id="9247" name="Straight Connector 9246">
                <a:extLst>
                  <a:ext uri="{FF2B5EF4-FFF2-40B4-BE49-F238E27FC236}">
                    <a16:creationId xmlns:a16="http://schemas.microsoft.com/office/drawing/2014/main" id="{306F43A4-AE66-EAED-36A5-8EC11D7749B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48" name="Straight Connector 9247">
                <a:extLst>
                  <a:ext uri="{FF2B5EF4-FFF2-40B4-BE49-F238E27FC236}">
                    <a16:creationId xmlns:a16="http://schemas.microsoft.com/office/drawing/2014/main" id="{408097C8-E28F-4CD3-7EE8-13D189F3DDB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49" name="Group 9248">
              <a:extLst>
                <a:ext uri="{FF2B5EF4-FFF2-40B4-BE49-F238E27FC236}">
                  <a16:creationId xmlns:a16="http://schemas.microsoft.com/office/drawing/2014/main" id="{A746B933-2039-9F81-8070-AEA856D2FA16}"/>
                </a:ext>
              </a:extLst>
            </p:cNvPr>
            <p:cNvGrpSpPr/>
            <p:nvPr/>
          </p:nvGrpSpPr>
          <p:grpSpPr>
            <a:xfrm>
              <a:off x="2881083" y="1730535"/>
              <a:ext cx="129064" cy="129064"/>
              <a:chOff x="5100161" y="1645920"/>
              <a:chExt cx="268605" cy="268605"/>
            </a:xfrm>
          </p:grpSpPr>
          <p:cxnSp>
            <p:nvCxnSpPr>
              <p:cNvPr id="9250" name="Straight Connector 9249">
                <a:extLst>
                  <a:ext uri="{FF2B5EF4-FFF2-40B4-BE49-F238E27FC236}">
                    <a16:creationId xmlns:a16="http://schemas.microsoft.com/office/drawing/2014/main" id="{2AEF3AB3-4B6D-C07D-394F-BAD95F43FE8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51" name="Straight Connector 9250">
                <a:extLst>
                  <a:ext uri="{FF2B5EF4-FFF2-40B4-BE49-F238E27FC236}">
                    <a16:creationId xmlns:a16="http://schemas.microsoft.com/office/drawing/2014/main" id="{B8ADA389-6644-4298-6344-F889DC8D7EA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52" name="Group 9251">
              <a:extLst>
                <a:ext uri="{FF2B5EF4-FFF2-40B4-BE49-F238E27FC236}">
                  <a16:creationId xmlns:a16="http://schemas.microsoft.com/office/drawing/2014/main" id="{D9CCFB91-38EC-4FF5-0D58-B28E5B53F893}"/>
                </a:ext>
              </a:extLst>
            </p:cNvPr>
            <p:cNvGrpSpPr/>
            <p:nvPr/>
          </p:nvGrpSpPr>
          <p:grpSpPr>
            <a:xfrm>
              <a:off x="3995303" y="3019749"/>
              <a:ext cx="129064" cy="129064"/>
              <a:chOff x="5100161" y="1645920"/>
              <a:chExt cx="268605" cy="268605"/>
            </a:xfrm>
          </p:grpSpPr>
          <p:cxnSp>
            <p:nvCxnSpPr>
              <p:cNvPr id="9253" name="Straight Connector 9252">
                <a:extLst>
                  <a:ext uri="{FF2B5EF4-FFF2-40B4-BE49-F238E27FC236}">
                    <a16:creationId xmlns:a16="http://schemas.microsoft.com/office/drawing/2014/main" id="{17C6E3E3-DFBE-8D05-53F2-BDF299D7D0B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54" name="Straight Connector 9253">
                <a:extLst>
                  <a:ext uri="{FF2B5EF4-FFF2-40B4-BE49-F238E27FC236}">
                    <a16:creationId xmlns:a16="http://schemas.microsoft.com/office/drawing/2014/main" id="{63C4180B-8C82-FCC4-0A00-437D8862507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55" name="Group 9254">
              <a:extLst>
                <a:ext uri="{FF2B5EF4-FFF2-40B4-BE49-F238E27FC236}">
                  <a16:creationId xmlns:a16="http://schemas.microsoft.com/office/drawing/2014/main" id="{04F4E5E3-F7E8-197B-4A68-FB49D608CA10}"/>
                </a:ext>
              </a:extLst>
            </p:cNvPr>
            <p:cNvGrpSpPr/>
            <p:nvPr/>
          </p:nvGrpSpPr>
          <p:grpSpPr>
            <a:xfrm>
              <a:off x="3608563" y="2787015"/>
              <a:ext cx="129064" cy="129064"/>
              <a:chOff x="5100161" y="1645920"/>
              <a:chExt cx="268605" cy="268605"/>
            </a:xfrm>
          </p:grpSpPr>
          <p:cxnSp>
            <p:nvCxnSpPr>
              <p:cNvPr id="9256" name="Straight Connector 9255">
                <a:extLst>
                  <a:ext uri="{FF2B5EF4-FFF2-40B4-BE49-F238E27FC236}">
                    <a16:creationId xmlns:a16="http://schemas.microsoft.com/office/drawing/2014/main" id="{EC78691E-B3A1-675A-7336-D183459BB3B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57" name="Straight Connector 9256">
                <a:extLst>
                  <a:ext uri="{FF2B5EF4-FFF2-40B4-BE49-F238E27FC236}">
                    <a16:creationId xmlns:a16="http://schemas.microsoft.com/office/drawing/2014/main" id="{365E6F90-601B-FFCA-52BF-F086317C014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58" name="Group 9257">
              <a:extLst>
                <a:ext uri="{FF2B5EF4-FFF2-40B4-BE49-F238E27FC236}">
                  <a16:creationId xmlns:a16="http://schemas.microsoft.com/office/drawing/2014/main" id="{EC9C401D-EC52-4FB8-FFCC-BC7397674AD6}"/>
                </a:ext>
              </a:extLst>
            </p:cNvPr>
            <p:cNvGrpSpPr/>
            <p:nvPr/>
          </p:nvGrpSpPr>
          <p:grpSpPr>
            <a:xfrm>
              <a:off x="4263830" y="3331242"/>
              <a:ext cx="129064" cy="129064"/>
              <a:chOff x="5100161" y="1645920"/>
              <a:chExt cx="268605" cy="268605"/>
            </a:xfrm>
          </p:grpSpPr>
          <p:cxnSp>
            <p:nvCxnSpPr>
              <p:cNvPr id="9259" name="Straight Connector 9258">
                <a:extLst>
                  <a:ext uri="{FF2B5EF4-FFF2-40B4-BE49-F238E27FC236}">
                    <a16:creationId xmlns:a16="http://schemas.microsoft.com/office/drawing/2014/main" id="{349054E6-39C9-A92B-3275-B4802D7B8A6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60" name="Straight Connector 9259">
                <a:extLst>
                  <a:ext uri="{FF2B5EF4-FFF2-40B4-BE49-F238E27FC236}">
                    <a16:creationId xmlns:a16="http://schemas.microsoft.com/office/drawing/2014/main" id="{96C277BC-6E6D-F741-30B5-C1A27F9C9A9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61" name="Group 9260">
              <a:extLst>
                <a:ext uri="{FF2B5EF4-FFF2-40B4-BE49-F238E27FC236}">
                  <a16:creationId xmlns:a16="http://schemas.microsoft.com/office/drawing/2014/main" id="{7FA02840-6FEB-E033-FA12-3EF9372CA3A6}"/>
                </a:ext>
              </a:extLst>
            </p:cNvPr>
            <p:cNvGrpSpPr/>
            <p:nvPr/>
          </p:nvGrpSpPr>
          <p:grpSpPr>
            <a:xfrm>
              <a:off x="4187055" y="3084281"/>
              <a:ext cx="129064" cy="129064"/>
              <a:chOff x="5100161" y="1645920"/>
              <a:chExt cx="268605" cy="268605"/>
            </a:xfrm>
          </p:grpSpPr>
          <p:cxnSp>
            <p:nvCxnSpPr>
              <p:cNvPr id="9262" name="Straight Connector 9261">
                <a:extLst>
                  <a:ext uri="{FF2B5EF4-FFF2-40B4-BE49-F238E27FC236}">
                    <a16:creationId xmlns:a16="http://schemas.microsoft.com/office/drawing/2014/main" id="{D471F412-7C63-242C-E20F-5F8BFC9938E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63" name="Straight Connector 9262">
                <a:extLst>
                  <a:ext uri="{FF2B5EF4-FFF2-40B4-BE49-F238E27FC236}">
                    <a16:creationId xmlns:a16="http://schemas.microsoft.com/office/drawing/2014/main" id="{48206FCF-A8FA-56F2-71E3-458507B0EC9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64" name="Group 9263">
              <a:extLst>
                <a:ext uri="{FF2B5EF4-FFF2-40B4-BE49-F238E27FC236}">
                  <a16:creationId xmlns:a16="http://schemas.microsoft.com/office/drawing/2014/main" id="{AF7C51A6-8525-C404-8438-3021C474597E}"/>
                </a:ext>
              </a:extLst>
            </p:cNvPr>
            <p:cNvGrpSpPr/>
            <p:nvPr/>
          </p:nvGrpSpPr>
          <p:grpSpPr>
            <a:xfrm>
              <a:off x="4561167" y="3383761"/>
              <a:ext cx="129064" cy="129064"/>
              <a:chOff x="5100161" y="1645920"/>
              <a:chExt cx="268605" cy="268605"/>
            </a:xfrm>
          </p:grpSpPr>
          <p:cxnSp>
            <p:nvCxnSpPr>
              <p:cNvPr id="9265" name="Straight Connector 9264">
                <a:extLst>
                  <a:ext uri="{FF2B5EF4-FFF2-40B4-BE49-F238E27FC236}">
                    <a16:creationId xmlns:a16="http://schemas.microsoft.com/office/drawing/2014/main" id="{BDF826A8-C3E3-54D6-4082-20D6BACCDDB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66" name="Straight Connector 9265">
                <a:extLst>
                  <a:ext uri="{FF2B5EF4-FFF2-40B4-BE49-F238E27FC236}">
                    <a16:creationId xmlns:a16="http://schemas.microsoft.com/office/drawing/2014/main" id="{382B5CFB-460B-65D5-BB50-A2532F41663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67" name="Group 9266">
              <a:extLst>
                <a:ext uri="{FF2B5EF4-FFF2-40B4-BE49-F238E27FC236}">
                  <a16:creationId xmlns:a16="http://schemas.microsoft.com/office/drawing/2014/main" id="{5879AA5A-A444-0983-F0DF-754D06453096}"/>
                </a:ext>
              </a:extLst>
            </p:cNvPr>
            <p:cNvGrpSpPr/>
            <p:nvPr/>
          </p:nvGrpSpPr>
          <p:grpSpPr>
            <a:xfrm>
              <a:off x="4601131" y="3458715"/>
              <a:ext cx="129064" cy="129064"/>
              <a:chOff x="5100161" y="1645920"/>
              <a:chExt cx="268605" cy="268605"/>
            </a:xfrm>
          </p:grpSpPr>
          <p:cxnSp>
            <p:nvCxnSpPr>
              <p:cNvPr id="9268" name="Straight Connector 9267">
                <a:extLst>
                  <a:ext uri="{FF2B5EF4-FFF2-40B4-BE49-F238E27FC236}">
                    <a16:creationId xmlns:a16="http://schemas.microsoft.com/office/drawing/2014/main" id="{EFA064E1-353A-5E86-C0B0-8A67282A647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69" name="Straight Connector 9268">
                <a:extLst>
                  <a:ext uri="{FF2B5EF4-FFF2-40B4-BE49-F238E27FC236}">
                    <a16:creationId xmlns:a16="http://schemas.microsoft.com/office/drawing/2014/main" id="{1159B907-A828-6B64-1031-CD3D5CE9CF3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70" name="Group 9269">
              <a:extLst>
                <a:ext uri="{FF2B5EF4-FFF2-40B4-BE49-F238E27FC236}">
                  <a16:creationId xmlns:a16="http://schemas.microsoft.com/office/drawing/2014/main" id="{08BD68F0-7331-7294-A723-DB20400E103C}"/>
                </a:ext>
              </a:extLst>
            </p:cNvPr>
            <p:cNvGrpSpPr/>
            <p:nvPr/>
          </p:nvGrpSpPr>
          <p:grpSpPr>
            <a:xfrm>
              <a:off x="4716863" y="3609079"/>
              <a:ext cx="129064" cy="129064"/>
              <a:chOff x="5100161" y="1645920"/>
              <a:chExt cx="268605" cy="268605"/>
            </a:xfrm>
          </p:grpSpPr>
          <p:cxnSp>
            <p:nvCxnSpPr>
              <p:cNvPr id="9271" name="Straight Connector 9270">
                <a:extLst>
                  <a:ext uri="{FF2B5EF4-FFF2-40B4-BE49-F238E27FC236}">
                    <a16:creationId xmlns:a16="http://schemas.microsoft.com/office/drawing/2014/main" id="{825240A6-1AAB-09A7-9509-A92CF95252F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72" name="Straight Connector 9271">
                <a:extLst>
                  <a:ext uri="{FF2B5EF4-FFF2-40B4-BE49-F238E27FC236}">
                    <a16:creationId xmlns:a16="http://schemas.microsoft.com/office/drawing/2014/main" id="{A65FC078-0FC5-644F-3CBD-154825125D5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73" name="Group 9272">
              <a:extLst>
                <a:ext uri="{FF2B5EF4-FFF2-40B4-BE49-F238E27FC236}">
                  <a16:creationId xmlns:a16="http://schemas.microsoft.com/office/drawing/2014/main" id="{C179A08A-CEF6-EDAE-8266-2A8AA21351EB}"/>
                </a:ext>
              </a:extLst>
            </p:cNvPr>
            <p:cNvGrpSpPr/>
            <p:nvPr/>
          </p:nvGrpSpPr>
          <p:grpSpPr>
            <a:xfrm>
              <a:off x="5002963" y="3780579"/>
              <a:ext cx="129064" cy="129064"/>
              <a:chOff x="5100161" y="1645920"/>
              <a:chExt cx="268605" cy="268605"/>
            </a:xfrm>
          </p:grpSpPr>
          <p:cxnSp>
            <p:nvCxnSpPr>
              <p:cNvPr id="9274" name="Straight Connector 9273">
                <a:extLst>
                  <a:ext uri="{FF2B5EF4-FFF2-40B4-BE49-F238E27FC236}">
                    <a16:creationId xmlns:a16="http://schemas.microsoft.com/office/drawing/2014/main" id="{084CF873-27B3-8049-0923-37520758A4C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75" name="Straight Connector 9274">
                <a:extLst>
                  <a:ext uri="{FF2B5EF4-FFF2-40B4-BE49-F238E27FC236}">
                    <a16:creationId xmlns:a16="http://schemas.microsoft.com/office/drawing/2014/main" id="{BF123763-9A69-B305-5709-B46E075FD80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76" name="Group 9275">
              <a:extLst>
                <a:ext uri="{FF2B5EF4-FFF2-40B4-BE49-F238E27FC236}">
                  <a16:creationId xmlns:a16="http://schemas.microsoft.com/office/drawing/2014/main" id="{7D41822B-278A-303E-F897-FE6354DB4824}"/>
                </a:ext>
              </a:extLst>
            </p:cNvPr>
            <p:cNvGrpSpPr/>
            <p:nvPr/>
          </p:nvGrpSpPr>
          <p:grpSpPr>
            <a:xfrm>
              <a:off x="5699580" y="3969954"/>
              <a:ext cx="129064" cy="129064"/>
              <a:chOff x="5100161" y="1645920"/>
              <a:chExt cx="268605" cy="268605"/>
            </a:xfrm>
          </p:grpSpPr>
          <p:cxnSp>
            <p:nvCxnSpPr>
              <p:cNvPr id="9277" name="Straight Connector 9276">
                <a:extLst>
                  <a:ext uri="{FF2B5EF4-FFF2-40B4-BE49-F238E27FC236}">
                    <a16:creationId xmlns:a16="http://schemas.microsoft.com/office/drawing/2014/main" id="{885D5282-484D-29F4-7FD2-ACE238BE2AB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78" name="Straight Connector 9277">
                <a:extLst>
                  <a:ext uri="{FF2B5EF4-FFF2-40B4-BE49-F238E27FC236}">
                    <a16:creationId xmlns:a16="http://schemas.microsoft.com/office/drawing/2014/main" id="{36490008-3A51-E0AA-D4C0-D6AB2074D97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79" name="Group 9278">
              <a:extLst>
                <a:ext uri="{FF2B5EF4-FFF2-40B4-BE49-F238E27FC236}">
                  <a16:creationId xmlns:a16="http://schemas.microsoft.com/office/drawing/2014/main" id="{FB73A85F-90B7-D49D-3AC4-B596D13ECC35}"/>
                </a:ext>
              </a:extLst>
            </p:cNvPr>
            <p:cNvGrpSpPr/>
            <p:nvPr/>
          </p:nvGrpSpPr>
          <p:grpSpPr>
            <a:xfrm>
              <a:off x="6509416" y="3969954"/>
              <a:ext cx="129064" cy="129064"/>
              <a:chOff x="5100161" y="1645920"/>
              <a:chExt cx="268605" cy="268605"/>
            </a:xfrm>
          </p:grpSpPr>
          <p:cxnSp>
            <p:nvCxnSpPr>
              <p:cNvPr id="9280" name="Straight Connector 9279">
                <a:extLst>
                  <a:ext uri="{FF2B5EF4-FFF2-40B4-BE49-F238E27FC236}">
                    <a16:creationId xmlns:a16="http://schemas.microsoft.com/office/drawing/2014/main" id="{CBFD2C68-677C-9C39-7DCF-D3A03A396F3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81" name="Straight Connector 9280">
                <a:extLst>
                  <a:ext uri="{FF2B5EF4-FFF2-40B4-BE49-F238E27FC236}">
                    <a16:creationId xmlns:a16="http://schemas.microsoft.com/office/drawing/2014/main" id="{1941CA27-DDD1-6A81-8EDF-7755183B29A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82" name="Group 9281">
              <a:extLst>
                <a:ext uri="{FF2B5EF4-FFF2-40B4-BE49-F238E27FC236}">
                  <a16:creationId xmlns:a16="http://schemas.microsoft.com/office/drawing/2014/main" id="{C8FC4482-AAA3-4A86-E2F6-38F3181A20EC}"/>
                </a:ext>
              </a:extLst>
            </p:cNvPr>
            <p:cNvGrpSpPr/>
            <p:nvPr/>
          </p:nvGrpSpPr>
          <p:grpSpPr>
            <a:xfrm>
              <a:off x="6591248" y="3969954"/>
              <a:ext cx="129064" cy="129064"/>
              <a:chOff x="5100161" y="1645920"/>
              <a:chExt cx="268605" cy="268605"/>
            </a:xfrm>
          </p:grpSpPr>
          <p:cxnSp>
            <p:nvCxnSpPr>
              <p:cNvPr id="9283" name="Straight Connector 9282">
                <a:extLst>
                  <a:ext uri="{FF2B5EF4-FFF2-40B4-BE49-F238E27FC236}">
                    <a16:creationId xmlns:a16="http://schemas.microsoft.com/office/drawing/2014/main" id="{2B8FC1C7-593E-1563-3ED7-BF033AC567E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84" name="Straight Connector 9283">
                <a:extLst>
                  <a:ext uri="{FF2B5EF4-FFF2-40B4-BE49-F238E27FC236}">
                    <a16:creationId xmlns:a16="http://schemas.microsoft.com/office/drawing/2014/main" id="{CE93EB66-1294-4403-3DC7-C7D6B572A55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286" name="Freeform: Shape 9285">
            <a:extLst>
              <a:ext uri="{FF2B5EF4-FFF2-40B4-BE49-F238E27FC236}">
                <a16:creationId xmlns:a16="http://schemas.microsoft.com/office/drawing/2014/main" id="{BCEAFBAE-0BDF-77E5-2F0C-460300DAD7B5}"/>
              </a:ext>
            </a:extLst>
          </p:cNvPr>
          <p:cNvSpPr/>
          <p:nvPr/>
        </p:nvSpPr>
        <p:spPr bwMode="auto">
          <a:xfrm>
            <a:off x="2767013" y="1776413"/>
            <a:ext cx="3971925" cy="2638425"/>
          </a:xfrm>
          <a:custGeom>
            <a:avLst/>
            <a:gdLst>
              <a:gd name="connsiteX0" fmla="*/ 3971925 w 3971925"/>
              <a:gd name="connsiteY0" fmla="*/ 2638425 h 2638425"/>
              <a:gd name="connsiteX1" fmla="*/ 3971925 w 3971925"/>
              <a:gd name="connsiteY1" fmla="*/ 2262187 h 2638425"/>
              <a:gd name="connsiteX2" fmla="*/ 2819400 w 3971925"/>
              <a:gd name="connsiteY2" fmla="*/ 2262187 h 2638425"/>
              <a:gd name="connsiteX3" fmla="*/ 2819400 w 3971925"/>
              <a:gd name="connsiteY3" fmla="*/ 2162175 h 2638425"/>
              <a:gd name="connsiteX4" fmla="*/ 2643187 w 3971925"/>
              <a:gd name="connsiteY4" fmla="*/ 2162175 h 2638425"/>
              <a:gd name="connsiteX5" fmla="*/ 2643187 w 3971925"/>
              <a:gd name="connsiteY5" fmla="*/ 2066925 h 2638425"/>
              <a:gd name="connsiteX6" fmla="*/ 2090737 w 3971925"/>
              <a:gd name="connsiteY6" fmla="*/ 2066925 h 2638425"/>
              <a:gd name="connsiteX7" fmla="*/ 2090737 w 3971925"/>
              <a:gd name="connsiteY7" fmla="*/ 1981200 h 2638425"/>
              <a:gd name="connsiteX8" fmla="*/ 2033587 w 3971925"/>
              <a:gd name="connsiteY8" fmla="*/ 1981200 h 2638425"/>
              <a:gd name="connsiteX9" fmla="*/ 2033587 w 3971925"/>
              <a:gd name="connsiteY9" fmla="*/ 1895475 h 2638425"/>
              <a:gd name="connsiteX10" fmla="*/ 1985962 w 3971925"/>
              <a:gd name="connsiteY10" fmla="*/ 1895475 h 2638425"/>
              <a:gd name="connsiteX11" fmla="*/ 1985962 w 3971925"/>
              <a:gd name="connsiteY11" fmla="*/ 1833562 h 2638425"/>
              <a:gd name="connsiteX12" fmla="*/ 1971675 w 3971925"/>
              <a:gd name="connsiteY12" fmla="*/ 1833562 h 2638425"/>
              <a:gd name="connsiteX13" fmla="*/ 1971675 w 3971925"/>
              <a:gd name="connsiteY13" fmla="*/ 1738312 h 2638425"/>
              <a:gd name="connsiteX14" fmla="*/ 1876425 w 3971925"/>
              <a:gd name="connsiteY14" fmla="*/ 1738312 h 2638425"/>
              <a:gd name="connsiteX15" fmla="*/ 1876425 w 3971925"/>
              <a:gd name="connsiteY15" fmla="*/ 1614487 h 2638425"/>
              <a:gd name="connsiteX16" fmla="*/ 1514475 w 3971925"/>
              <a:gd name="connsiteY16" fmla="*/ 1614487 h 2638425"/>
              <a:gd name="connsiteX17" fmla="*/ 1514475 w 3971925"/>
              <a:gd name="connsiteY17" fmla="*/ 1490662 h 2638425"/>
              <a:gd name="connsiteX18" fmla="*/ 1514475 w 3971925"/>
              <a:gd name="connsiteY18" fmla="*/ 1490662 h 2638425"/>
              <a:gd name="connsiteX19" fmla="*/ 1514475 w 3971925"/>
              <a:gd name="connsiteY19" fmla="*/ 1376362 h 2638425"/>
              <a:gd name="connsiteX20" fmla="*/ 1404937 w 3971925"/>
              <a:gd name="connsiteY20" fmla="*/ 1376362 h 2638425"/>
              <a:gd name="connsiteX21" fmla="*/ 1404937 w 3971925"/>
              <a:gd name="connsiteY21" fmla="*/ 1314450 h 2638425"/>
              <a:gd name="connsiteX22" fmla="*/ 1266825 w 3971925"/>
              <a:gd name="connsiteY22" fmla="*/ 1314450 h 2638425"/>
              <a:gd name="connsiteX23" fmla="*/ 1266825 w 3971925"/>
              <a:gd name="connsiteY23" fmla="*/ 1252537 h 2638425"/>
              <a:gd name="connsiteX24" fmla="*/ 1133475 w 3971925"/>
              <a:gd name="connsiteY24" fmla="*/ 1252537 h 2638425"/>
              <a:gd name="connsiteX25" fmla="*/ 1133475 w 3971925"/>
              <a:gd name="connsiteY25" fmla="*/ 1195387 h 2638425"/>
              <a:gd name="connsiteX26" fmla="*/ 995362 w 3971925"/>
              <a:gd name="connsiteY26" fmla="*/ 1195387 h 2638425"/>
              <a:gd name="connsiteX27" fmla="*/ 995362 w 3971925"/>
              <a:gd name="connsiteY27" fmla="*/ 1138237 h 2638425"/>
              <a:gd name="connsiteX28" fmla="*/ 933450 w 3971925"/>
              <a:gd name="connsiteY28" fmla="*/ 1138237 h 2638425"/>
              <a:gd name="connsiteX29" fmla="*/ 933450 w 3971925"/>
              <a:gd name="connsiteY29" fmla="*/ 1076325 h 2638425"/>
              <a:gd name="connsiteX30" fmla="*/ 890587 w 3971925"/>
              <a:gd name="connsiteY30" fmla="*/ 1076325 h 2638425"/>
              <a:gd name="connsiteX31" fmla="*/ 890587 w 3971925"/>
              <a:gd name="connsiteY31" fmla="*/ 1042987 h 2638425"/>
              <a:gd name="connsiteX32" fmla="*/ 862012 w 3971925"/>
              <a:gd name="connsiteY32" fmla="*/ 1042987 h 2638425"/>
              <a:gd name="connsiteX33" fmla="*/ 862012 w 3971925"/>
              <a:gd name="connsiteY33" fmla="*/ 976312 h 2638425"/>
              <a:gd name="connsiteX34" fmla="*/ 842962 w 3971925"/>
              <a:gd name="connsiteY34" fmla="*/ 976312 h 2638425"/>
              <a:gd name="connsiteX35" fmla="*/ 842962 w 3971925"/>
              <a:gd name="connsiteY35" fmla="*/ 919162 h 2638425"/>
              <a:gd name="connsiteX36" fmla="*/ 809625 w 3971925"/>
              <a:gd name="connsiteY36" fmla="*/ 919162 h 2638425"/>
              <a:gd name="connsiteX37" fmla="*/ 809625 w 3971925"/>
              <a:gd name="connsiteY37" fmla="*/ 862012 h 2638425"/>
              <a:gd name="connsiteX38" fmla="*/ 776287 w 3971925"/>
              <a:gd name="connsiteY38" fmla="*/ 862012 h 2638425"/>
              <a:gd name="connsiteX39" fmla="*/ 776287 w 3971925"/>
              <a:gd name="connsiteY39" fmla="*/ 819150 h 2638425"/>
              <a:gd name="connsiteX40" fmla="*/ 671512 w 3971925"/>
              <a:gd name="connsiteY40" fmla="*/ 819150 h 2638425"/>
              <a:gd name="connsiteX41" fmla="*/ 671512 w 3971925"/>
              <a:gd name="connsiteY41" fmla="*/ 762000 h 2638425"/>
              <a:gd name="connsiteX42" fmla="*/ 566737 w 3971925"/>
              <a:gd name="connsiteY42" fmla="*/ 762000 h 2638425"/>
              <a:gd name="connsiteX43" fmla="*/ 566737 w 3971925"/>
              <a:gd name="connsiteY43" fmla="*/ 661987 h 2638425"/>
              <a:gd name="connsiteX44" fmla="*/ 533400 w 3971925"/>
              <a:gd name="connsiteY44" fmla="*/ 661987 h 2638425"/>
              <a:gd name="connsiteX45" fmla="*/ 533400 w 3971925"/>
              <a:gd name="connsiteY45" fmla="*/ 590550 h 2638425"/>
              <a:gd name="connsiteX46" fmla="*/ 490537 w 3971925"/>
              <a:gd name="connsiteY46" fmla="*/ 590550 h 2638425"/>
              <a:gd name="connsiteX47" fmla="*/ 490537 w 3971925"/>
              <a:gd name="connsiteY47" fmla="*/ 542925 h 2638425"/>
              <a:gd name="connsiteX48" fmla="*/ 476250 w 3971925"/>
              <a:gd name="connsiteY48" fmla="*/ 542925 h 2638425"/>
              <a:gd name="connsiteX49" fmla="*/ 476250 w 3971925"/>
              <a:gd name="connsiteY49" fmla="*/ 466725 h 2638425"/>
              <a:gd name="connsiteX50" fmla="*/ 461962 w 3971925"/>
              <a:gd name="connsiteY50" fmla="*/ 466725 h 2638425"/>
              <a:gd name="connsiteX51" fmla="*/ 461962 w 3971925"/>
              <a:gd name="connsiteY51" fmla="*/ 323850 h 2638425"/>
              <a:gd name="connsiteX52" fmla="*/ 452437 w 3971925"/>
              <a:gd name="connsiteY52" fmla="*/ 323850 h 2638425"/>
              <a:gd name="connsiteX53" fmla="*/ 452437 w 3971925"/>
              <a:gd name="connsiteY53" fmla="*/ 276225 h 2638425"/>
              <a:gd name="connsiteX54" fmla="*/ 423862 w 3971925"/>
              <a:gd name="connsiteY54" fmla="*/ 276225 h 2638425"/>
              <a:gd name="connsiteX55" fmla="*/ 423862 w 3971925"/>
              <a:gd name="connsiteY55" fmla="*/ 185737 h 2638425"/>
              <a:gd name="connsiteX56" fmla="*/ 414337 w 3971925"/>
              <a:gd name="connsiteY56" fmla="*/ 185737 h 2638425"/>
              <a:gd name="connsiteX57" fmla="*/ 414337 w 3971925"/>
              <a:gd name="connsiteY57" fmla="*/ 114300 h 2638425"/>
              <a:gd name="connsiteX58" fmla="*/ 381000 w 3971925"/>
              <a:gd name="connsiteY58" fmla="*/ 114300 h 2638425"/>
              <a:gd name="connsiteX59" fmla="*/ 381000 w 3971925"/>
              <a:gd name="connsiteY59" fmla="*/ 66675 h 2638425"/>
              <a:gd name="connsiteX60" fmla="*/ 347662 w 3971925"/>
              <a:gd name="connsiteY60" fmla="*/ 66675 h 2638425"/>
              <a:gd name="connsiteX61" fmla="*/ 347662 w 3971925"/>
              <a:gd name="connsiteY61" fmla="*/ 0 h 2638425"/>
              <a:gd name="connsiteX62" fmla="*/ 0 w 3971925"/>
              <a:gd name="connsiteY62" fmla="*/ 0 h 2638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971925" h="2638425">
                <a:moveTo>
                  <a:pt x="3971925" y="2638425"/>
                </a:moveTo>
                <a:lnTo>
                  <a:pt x="3971925" y="2262187"/>
                </a:lnTo>
                <a:lnTo>
                  <a:pt x="2819400" y="2262187"/>
                </a:lnTo>
                <a:lnTo>
                  <a:pt x="2819400" y="2162175"/>
                </a:lnTo>
                <a:lnTo>
                  <a:pt x="2643187" y="2162175"/>
                </a:lnTo>
                <a:lnTo>
                  <a:pt x="2643187" y="2066925"/>
                </a:lnTo>
                <a:lnTo>
                  <a:pt x="2090737" y="2066925"/>
                </a:lnTo>
                <a:lnTo>
                  <a:pt x="2090737" y="1981200"/>
                </a:lnTo>
                <a:lnTo>
                  <a:pt x="2033587" y="1981200"/>
                </a:lnTo>
                <a:lnTo>
                  <a:pt x="2033587" y="1895475"/>
                </a:lnTo>
                <a:lnTo>
                  <a:pt x="1985962" y="1895475"/>
                </a:lnTo>
                <a:lnTo>
                  <a:pt x="1985962" y="1833562"/>
                </a:lnTo>
                <a:lnTo>
                  <a:pt x="1971675" y="1833562"/>
                </a:lnTo>
                <a:lnTo>
                  <a:pt x="1971675" y="1738312"/>
                </a:lnTo>
                <a:lnTo>
                  <a:pt x="1876425" y="1738312"/>
                </a:lnTo>
                <a:lnTo>
                  <a:pt x="1876425" y="1614487"/>
                </a:lnTo>
                <a:lnTo>
                  <a:pt x="1514475" y="1614487"/>
                </a:lnTo>
                <a:lnTo>
                  <a:pt x="1514475" y="1490662"/>
                </a:lnTo>
                <a:lnTo>
                  <a:pt x="1514475" y="1490662"/>
                </a:lnTo>
                <a:lnTo>
                  <a:pt x="1514475" y="1376362"/>
                </a:lnTo>
                <a:lnTo>
                  <a:pt x="1404937" y="1376362"/>
                </a:lnTo>
                <a:lnTo>
                  <a:pt x="1404937" y="1314450"/>
                </a:lnTo>
                <a:lnTo>
                  <a:pt x="1266825" y="1314450"/>
                </a:lnTo>
                <a:lnTo>
                  <a:pt x="1266825" y="1252537"/>
                </a:lnTo>
                <a:lnTo>
                  <a:pt x="1133475" y="1252537"/>
                </a:lnTo>
                <a:lnTo>
                  <a:pt x="1133475" y="1195387"/>
                </a:lnTo>
                <a:lnTo>
                  <a:pt x="995362" y="1195387"/>
                </a:lnTo>
                <a:lnTo>
                  <a:pt x="995362" y="1138237"/>
                </a:lnTo>
                <a:lnTo>
                  <a:pt x="933450" y="1138237"/>
                </a:lnTo>
                <a:lnTo>
                  <a:pt x="933450" y="1076325"/>
                </a:lnTo>
                <a:lnTo>
                  <a:pt x="890587" y="1076325"/>
                </a:lnTo>
                <a:lnTo>
                  <a:pt x="890587" y="1042987"/>
                </a:lnTo>
                <a:lnTo>
                  <a:pt x="862012" y="1042987"/>
                </a:lnTo>
                <a:lnTo>
                  <a:pt x="862012" y="976312"/>
                </a:lnTo>
                <a:lnTo>
                  <a:pt x="842962" y="976312"/>
                </a:lnTo>
                <a:lnTo>
                  <a:pt x="842962" y="919162"/>
                </a:lnTo>
                <a:lnTo>
                  <a:pt x="809625" y="919162"/>
                </a:lnTo>
                <a:lnTo>
                  <a:pt x="809625" y="862012"/>
                </a:lnTo>
                <a:lnTo>
                  <a:pt x="776287" y="862012"/>
                </a:lnTo>
                <a:lnTo>
                  <a:pt x="776287" y="819150"/>
                </a:lnTo>
                <a:lnTo>
                  <a:pt x="671512" y="819150"/>
                </a:lnTo>
                <a:lnTo>
                  <a:pt x="671512" y="762000"/>
                </a:lnTo>
                <a:lnTo>
                  <a:pt x="566737" y="762000"/>
                </a:lnTo>
                <a:lnTo>
                  <a:pt x="566737" y="661987"/>
                </a:lnTo>
                <a:lnTo>
                  <a:pt x="533400" y="661987"/>
                </a:lnTo>
                <a:lnTo>
                  <a:pt x="533400" y="590550"/>
                </a:lnTo>
                <a:lnTo>
                  <a:pt x="490537" y="590550"/>
                </a:lnTo>
                <a:lnTo>
                  <a:pt x="490537" y="542925"/>
                </a:lnTo>
                <a:lnTo>
                  <a:pt x="476250" y="542925"/>
                </a:lnTo>
                <a:lnTo>
                  <a:pt x="476250" y="466725"/>
                </a:lnTo>
                <a:lnTo>
                  <a:pt x="461962" y="466725"/>
                </a:lnTo>
                <a:lnTo>
                  <a:pt x="461962" y="323850"/>
                </a:lnTo>
                <a:lnTo>
                  <a:pt x="452437" y="323850"/>
                </a:lnTo>
                <a:lnTo>
                  <a:pt x="452437" y="276225"/>
                </a:lnTo>
                <a:lnTo>
                  <a:pt x="423862" y="276225"/>
                </a:lnTo>
                <a:lnTo>
                  <a:pt x="423862" y="185737"/>
                </a:lnTo>
                <a:lnTo>
                  <a:pt x="414337" y="185737"/>
                </a:lnTo>
                <a:lnTo>
                  <a:pt x="414337" y="114300"/>
                </a:lnTo>
                <a:lnTo>
                  <a:pt x="381000" y="114300"/>
                </a:lnTo>
                <a:lnTo>
                  <a:pt x="381000" y="66675"/>
                </a:lnTo>
                <a:lnTo>
                  <a:pt x="347662" y="66675"/>
                </a:lnTo>
                <a:lnTo>
                  <a:pt x="347662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5056FC5-B402-6B90-71F6-4E19DD384EFE}"/>
              </a:ext>
            </a:extLst>
          </p:cNvPr>
          <p:cNvSpPr txBox="1"/>
          <p:nvPr/>
        </p:nvSpPr>
        <p:spPr bwMode="auto">
          <a:xfrm>
            <a:off x="423612" y="4967236"/>
            <a:ext cx="32587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  <a:spcAft>
                <a:spcPct val="0"/>
              </a:spcAft>
            </a:pPr>
            <a:r>
              <a:rPr lang="en-US" sz="1800" dirty="0">
                <a:solidFill>
                  <a:schemeClr val="bg1"/>
                </a:solidFill>
                <a:effectLst/>
                <a:latin typeface="+mn-lt"/>
                <a:cs typeface="Calibri" panose="020F0502020204030204" pitchFamily="34" charset="0"/>
              </a:rPr>
              <a:t>Patient at Risk (No. </a:t>
            </a:r>
            <a:r>
              <a:rPr lang="en-US" dirty="0">
                <a:solidFill>
                  <a:schemeClr val="bg1"/>
                </a:solidFill>
                <a:latin typeface="+mn-lt"/>
                <a:cs typeface="Calibri" panose="020F0502020204030204" pitchFamily="34" charset="0"/>
              </a:rPr>
              <a:t>Ce</a:t>
            </a:r>
            <a:r>
              <a:rPr lang="en-US" sz="1800" dirty="0">
                <a:solidFill>
                  <a:schemeClr val="bg1"/>
                </a:solidFill>
                <a:effectLst/>
                <a:latin typeface="+mn-lt"/>
                <a:cs typeface="Calibri" panose="020F0502020204030204" pitchFamily="34" charset="0"/>
              </a:rPr>
              <a:t>nsored), n</a:t>
            </a:r>
          </a:p>
        </p:txBody>
      </p:sp>
    </p:spTree>
    <p:extLst>
      <p:ext uri="{BB962C8B-B14F-4D97-AF65-F5344CB8AC3E}">
        <p14:creationId xmlns:p14="http://schemas.microsoft.com/office/powerpoint/2010/main" val="10662989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/>
              <a:t>SACI-IO HR+: PF</a:t>
            </a:r>
            <a:r>
              <a:rPr lang="en-US" dirty="0"/>
              <a:t>S by PD-L1 IHC Status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Garrido-Castro. AS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2024. Abstr LBA1004. Reproduced with permission.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02894623-248E-E91B-DF3B-313FC6B0DB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7723780"/>
              </p:ext>
            </p:extLst>
          </p:nvPr>
        </p:nvGraphicFramePr>
        <p:xfrm>
          <a:off x="1126025" y="4775084"/>
          <a:ext cx="4827655" cy="1432624"/>
        </p:xfrm>
        <a:graphic>
          <a:graphicData uri="http://schemas.openxmlformats.org/drawingml/2006/table">
            <a:tbl>
              <a:tblPr/>
              <a:tblGrid>
                <a:gridCol w="2045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1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12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 + Pembro</a:t>
                      </a:r>
                      <a:b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16)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</a:t>
                      </a:r>
                      <a:b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PFS, mo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11.05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6.68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7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0.62 (0.29-1.36)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98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 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value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.23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Group 3">
            <a:extLst>
              <a:ext uri="{FF2B5EF4-FFF2-40B4-BE49-F238E27FC236}">
                <a16:creationId xmlns:a16="http://schemas.microsoft.com/office/drawing/2014/main" id="{E712862B-6682-3B4A-1FFB-A0DBD7B1FE19}"/>
              </a:ext>
            </a:extLst>
          </p:cNvPr>
          <p:cNvGraphicFramePr>
            <a:graphicFrameLocks/>
          </p:cNvGraphicFramePr>
          <p:nvPr/>
        </p:nvGraphicFramePr>
        <p:xfrm>
          <a:off x="6651558" y="4763966"/>
          <a:ext cx="4827655" cy="1432624"/>
        </p:xfrm>
        <a:graphic>
          <a:graphicData uri="http://schemas.openxmlformats.org/drawingml/2006/table">
            <a:tbl>
              <a:tblPr/>
              <a:tblGrid>
                <a:gridCol w="2045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1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12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 + Pembro</a:t>
                      </a:r>
                      <a:b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35)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</a:t>
                      </a:r>
                      <a:b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PFS, mo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5.36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5.07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7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1.06 (0.59-1.90)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98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value</a:t>
                      </a:r>
                      <a:endParaRPr kumimoji="0" lang="en-US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.84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F206CF9-0980-F7E4-0DD6-CAB9DC8AD353}"/>
              </a:ext>
            </a:extLst>
          </p:cNvPr>
          <p:cNvSpPr txBox="1"/>
          <p:nvPr/>
        </p:nvSpPr>
        <p:spPr bwMode="auto">
          <a:xfrm>
            <a:off x="2229268" y="1323399"/>
            <a:ext cx="26211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PD-L1 Positive (CPS ≥1)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F9850A-14CF-5968-C528-071332C85D30}"/>
              </a:ext>
            </a:extLst>
          </p:cNvPr>
          <p:cNvSpPr txBox="1"/>
          <p:nvPr/>
        </p:nvSpPr>
        <p:spPr bwMode="auto">
          <a:xfrm>
            <a:off x="7874298" y="1323399"/>
            <a:ext cx="272593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PD-L1 Negative (CPS &lt;1)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5898429-278B-FB63-63FE-A5002DEF145B}"/>
              </a:ext>
            </a:extLst>
          </p:cNvPr>
          <p:cNvGrpSpPr/>
          <p:nvPr/>
        </p:nvGrpSpPr>
        <p:grpSpPr>
          <a:xfrm>
            <a:off x="1165549" y="1547813"/>
            <a:ext cx="444352" cy="2226141"/>
            <a:chOff x="1030280" y="1603375"/>
            <a:chExt cx="444352" cy="3124019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3F647BF-8E86-F89F-CEB4-A3EF77478CA8}"/>
                </a:ext>
              </a:extLst>
            </p:cNvPr>
            <p:cNvSpPr txBox="1"/>
            <p:nvPr/>
          </p:nvSpPr>
          <p:spPr bwMode="auto">
            <a:xfrm>
              <a:off x="1030280" y="1603375"/>
              <a:ext cx="444352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1.0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3CE9912-925A-10CF-15BC-880758F80E71}"/>
                </a:ext>
              </a:extLst>
            </p:cNvPr>
            <p:cNvSpPr txBox="1"/>
            <p:nvPr/>
          </p:nvSpPr>
          <p:spPr bwMode="auto">
            <a:xfrm>
              <a:off x="1030280" y="2143021"/>
              <a:ext cx="444352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0.8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2EB3C80-740E-91D1-6CD5-C604124D816B}"/>
                </a:ext>
              </a:extLst>
            </p:cNvPr>
            <p:cNvSpPr txBox="1"/>
            <p:nvPr/>
          </p:nvSpPr>
          <p:spPr bwMode="auto">
            <a:xfrm>
              <a:off x="1030280" y="2660401"/>
              <a:ext cx="444352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0.6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C738787-E9F6-EBF5-1A99-D54F32810DA5}"/>
                </a:ext>
              </a:extLst>
            </p:cNvPr>
            <p:cNvSpPr txBox="1"/>
            <p:nvPr/>
          </p:nvSpPr>
          <p:spPr bwMode="auto">
            <a:xfrm>
              <a:off x="1030280" y="3200048"/>
              <a:ext cx="444352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0.4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E7F6D86-44AB-B954-BA27-45E8806DFD2A}"/>
                </a:ext>
              </a:extLst>
            </p:cNvPr>
            <p:cNvSpPr txBox="1"/>
            <p:nvPr/>
          </p:nvSpPr>
          <p:spPr bwMode="auto">
            <a:xfrm>
              <a:off x="1030280" y="3712643"/>
              <a:ext cx="444352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0.2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06E0892-798A-08DD-E3FF-06C205680ED8}"/>
                </a:ext>
              </a:extLst>
            </p:cNvPr>
            <p:cNvSpPr txBox="1"/>
            <p:nvPr/>
          </p:nvSpPr>
          <p:spPr bwMode="auto">
            <a:xfrm>
              <a:off x="1185771" y="4252290"/>
              <a:ext cx="288861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F078AB8-73E5-44EC-980B-83AECED1B8CC}"/>
              </a:ext>
            </a:extLst>
          </p:cNvPr>
          <p:cNvGrpSpPr/>
          <p:nvPr/>
        </p:nvGrpSpPr>
        <p:grpSpPr>
          <a:xfrm>
            <a:off x="1498900" y="3616828"/>
            <a:ext cx="3985995" cy="338554"/>
            <a:chOff x="1605086" y="4544687"/>
            <a:chExt cx="4496330" cy="33855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0F48586-417E-5CB9-5975-117740C33B2D}"/>
                </a:ext>
              </a:extLst>
            </p:cNvPr>
            <p:cNvSpPr txBox="1"/>
            <p:nvPr/>
          </p:nvSpPr>
          <p:spPr bwMode="auto">
            <a:xfrm>
              <a:off x="1605086" y="4544687"/>
              <a:ext cx="32584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AB4524C-8846-E90A-3962-7BE387B2348C}"/>
                </a:ext>
              </a:extLst>
            </p:cNvPr>
            <p:cNvSpPr txBox="1"/>
            <p:nvPr/>
          </p:nvSpPr>
          <p:spPr bwMode="auto">
            <a:xfrm>
              <a:off x="2983278" y="4544687"/>
              <a:ext cx="32584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6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D51F126-2786-A10B-9CF8-192698C67467}"/>
                </a:ext>
              </a:extLst>
            </p:cNvPr>
            <p:cNvSpPr txBox="1"/>
            <p:nvPr/>
          </p:nvSpPr>
          <p:spPr bwMode="auto">
            <a:xfrm>
              <a:off x="4287463" y="4544687"/>
              <a:ext cx="44338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12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BA58CCD-FB1E-215F-E8E7-FF04F3253800}"/>
                </a:ext>
              </a:extLst>
            </p:cNvPr>
            <p:cNvSpPr txBox="1"/>
            <p:nvPr/>
          </p:nvSpPr>
          <p:spPr bwMode="auto">
            <a:xfrm>
              <a:off x="5658035" y="4544687"/>
              <a:ext cx="44338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18</a:t>
              </a:r>
            </a:p>
          </p:txBody>
        </p:sp>
      </p:grp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BEAC713-EC3B-6734-21DD-8EDF560398D6}"/>
              </a:ext>
            </a:extLst>
          </p:cNvPr>
          <p:cNvSpPr/>
          <p:nvPr/>
        </p:nvSpPr>
        <p:spPr bwMode="auto">
          <a:xfrm>
            <a:off x="1644941" y="1619477"/>
            <a:ext cx="3869559" cy="1979542"/>
          </a:xfrm>
          <a:custGeom>
            <a:avLst/>
            <a:gdLst>
              <a:gd name="connsiteX0" fmla="*/ 0 w 6263640"/>
              <a:gd name="connsiteY0" fmla="*/ 0 h 2788920"/>
              <a:gd name="connsiteX1" fmla="*/ 0 w 6263640"/>
              <a:gd name="connsiteY1" fmla="*/ 2788920 h 2788920"/>
              <a:gd name="connsiteX2" fmla="*/ 6263640 w 6263640"/>
              <a:gd name="connsiteY2" fmla="*/ 2788920 h 2788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63640" h="2788920">
                <a:moveTo>
                  <a:pt x="0" y="0"/>
                </a:moveTo>
                <a:lnTo>
                  <a:pt x="0" y="2788920"/>
                </a:lnTo>
                <a:lnTo>
                  <a:pt x="6263640" y="278892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7FB7D8B-C081-62DF-35D7-C4F77C1CE73F}"/>
              </a:ext>
            </a:extLst>
          </p:cNvPr>
          <p:cNvGrpSpPr/>
          <p:nvPr/>
        </p:nvGrpSpPr>
        <p:grpSpPr>
          <a:xfrm>
            <a:off x="1568137" y="1719264"/>
            <a:ext cx="79794" cy="1879754"/>
            <a:chOff x="1251408" y="1792287"/>
            <a:chExt cx="667444" cy="2644140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700BC4D6-BC30-C6C3-A77F-861DCAFE572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179228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89D8B3-5D10-418D-5080-534502967FA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232568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BFE2D76-C619-936F-9E1E-87F93543BF7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28438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D621E1D-E013-C4DC-9B96-F203898BBB9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3772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2AC36317-19F6-0E0B-B6AB-50030CA6BDB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9030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95DCA8C4-FBCE-8E5A-E7A1-F563CB01B2A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44364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80D61A8-1804-EC24-1D4E-8DCF550739FC}"/>
              </a:ext>
            </a:extLst>
          </p:cNvPr>
          <p:cNvGrpSpPr/>
          <p:nvPr/>
        </p:nvGrpSpPr>
        <p:grpSpPr>
          <a:xfrm rot="5400000">
            <a:off x="3417374" y="1821939"/>
            <a:ext cx="90488" cy="3637985"/>
            <a:chOff x="1251408" y="2843847"/>
            <a:chExt cx="667444" cy="1592580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8E606C5-9CC9-6621-DAF3-0BF1737A7FE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28438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3A1F634-5201-6142-5940-7A50B6C88F3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3772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45A681FC-C728-11FF-5ADF-7980C53EDDC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9030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A170161-3A33-82AE-4520-443EFD96784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44364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180A0EEA-09AF-8138-4684-FF769CB559B3}"/>
              </a:ext>
            </a:extLst>
          </p:cNvPr>
          <p:cNvSpPr txBox="1"/>
          <p:nvPr/>
        </p:nvSpPr>
        <p:spPr bwMode="auto">
          <a:xfrm>
            <a:off x="2431564" y="3802580"/>
            <a:ext cx="229518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 From Randomization</a:t>
            </a:r>
            <a:endParaRPr lang="en-US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953A982-ECE5-43E6-C279-ED357CF10499}"/>
              </a:ext>
            </a:extLst>
          </p:cNvPr>
          <p:cNvSpPr txBox="1"/>
          <p:nvPr/>
        </p:nvSpPr>
        <p:spPr bwMode="auto">
          <a:xfrm rot="16200000">
            <a:off x="806552" y="2487217"/>
            <a:ext cx="4833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PFS</a:t>
            </a:r>
            <a:endParaRPr lang="en-US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9F9D0C79-CAD9-7435-5CFB-0993B62D8C19}"/>
              </a:ext>
            </a:extLst>
          </p:cNvPr>
          <p:cNvGrpSpPr/>
          <p:nvPr/>
        </p:nvGrpSpPr>
        <p:grpSpPr>
          <a:xfrm>
            <a:off x="1426614" y="4217289"/>
            <a:ext cx="4148208" cy="523220"/>
            <a:chOff x="1419527" y="4544687"/>
            <a:chExt cx="4756298" cy="523220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876B133-2C3B-D85D-6C59-8FB0B9BF9253}"/>
                </a:ext>
              </a:extLst>
            </p:cNvPr>
            <p:cNvSpPr txBox="1"/>
            <p:nvPr/>
          </p:nvSpPr>
          <p:spPr bwMode="auto">
            <a:xfrm>
              <a:off x="1419527" y="4544687"/>
              <a:ext cx="69696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16 (0)</a:t>
              </a:r>
            </a:p>
            <a:p>
              <a:pPr algn="ctr">
                <a:spcAft>
                  <a:spcPct val="0"/>
                </a:spcAft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24 (0)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837D8679-D8BB-3F23-777F-33B637DCD952}"/>
                </a:ext>
              </a:extLst>
            </p:cNvPr>
            <p:cNvSpPr txBox="1"/>
            <p:nvPr/>
          </p:nvSpPr>
          <p:spPr bwMode="auto">
            <a:xfrm>
              <a:off x="2797718" y="4544687"/>
              <a:ext cx="69696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10 (0)</a:t>
              </a:r>
            </a:p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10 (4)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1123284E-D395-BB73-327A-A41D468E4064}"/>
                </a:ext>
              </a:extLst>
            </p:cNvPr>
            <p:cNvSpPr txBox="1"/>
            <p:nvPr/>
          </p:nvSpPr>
          <p:spPr bwMode="auto">
            <a:xfrm>
              <a:off x="4213054" y="4544687"/>
              <a:ext cx="592201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4 (3)</a:t>
              </a:r>
            </a:p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 (6)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A8B4B995-20DA-1BA7-0A82-F5BF1EBD8380}"/>
                </a:ext>
              </a:extLst>
            </p:cNvPr>
            <p:cNvSpPr txBox="1"/>
            <p:nvPr/>
          </p:nvSpPr>
          <p:spPr bwMode="auto">
            <a:xfrm>
              <a:off x="5583625" y="4544687"/>
              <a:ext cx="59220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 (5)</a:t>
              </a:r>
            </a:p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 (6)</a:t>
              </a:r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E99F4FDA-B22B-CC8D-4D5A-2EAEC874A0C1}"/>
              </a:ext>
            </a:extLst>
          </p:cNvPr>
          <p:cNvSpPr txBox="1"/>
          <p:nvPr/>
        </p:nvSpPr>
        <p:spPr bwMode="auto">
          <a:xfrm>
            <a:off x="397365" y="4001220"/>
            <a:ext cx="113665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en-US" sz="1400" b="1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SG + Pembro</a:t>
            </a:r>
          </a:p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SG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801C12E-32B3-ED14-6CBF-0C5FED73C947}"/>
              </a:ext>
            </a:extLst>
          </p:cNvPr>
          <p:cNvGrpSpPr/>
          <p:nvPr/>
        </p:nvGrpSpPr>
        <p:grpSpPr>
          <a:xfrm>
            <a:off x="1809370" y="2974525"/>
            <a:ext cx="1566359" cy="584775"/>
            <a:chOff x="2932234" y="3750476"/>
            <a:chExt cx="1566359" cy="584775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C33113E1-BD85-FB9C-2884-EF5B54A40AA9}"/>
                </a:ext>
              </a:extLst>
            </p:cNvPr>
            <p:cNvSpPr txBox="1"/>
            <p:nvPr/>
          </p:nvSpPr>
          <p:spPr bwMode="auto">
            <a:xfrm>
              <a:off x="3221705" y="3750476"/>
              <a:ext cx="127688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  <a:t>SG + </a:t>
              </a:r>
              <a:r>
                <a:rPr lang="en-US" sz="1600" b="0" dirty="0" err="1">
                  <a:solidFill>
                    <a:schemeClr val="bg1"/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  <a:t>Pembro</a:t>
              </a:r>
              <a:endParaRPr lang="en-US" sz="1600" b="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SG</a:t>
              </a:r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298A546-ECDF-EE29-2B68-7D440C700F10}"/>
                </a:ext>
              </a:extLst>
            </p:cNvPr>
            <p:cNvCxnSpPr/>
            <p:nvPr/>
          </p:nvCxnSpPr>
          <p:spPr bwMode="auto">
            <a:xfrm>
              <a:off x="2932234" y="3909643"/>
              <a:ext cx="351560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B272CE72-3F3D-BEE4-FBA1-B8B2E06389EA}"/>
                </a:ext>
              </a:extLst>
            </p:cNvPr>
            <p:cNvCxnSpPr/>
            <p:nvPr/>
          </p:nvCxnSpPr>
          <p:spPr bwMode="auto">
            <a:xfrm>
              <a:off x="2932234" y="4162055"/>
              <a:ext cx="351560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219" name="Group 9218">
            <a:extLst>
              <a:ext uri="{FF2B5EF4-FFF2-40B4-BE49-F238E27FC236}">
                <a16:creationId xmlns:a16="http://schemas.microsoft.com/office/drawing/2014/main" id="{0D664F30-D4C9-7F02-1078-5CBCD5B3ABD6}"/>
              </a:ext>
            </a:extLst>
          </p:cNvPr>
          <p:cNvGrpSpPr/>
          <p:nvPr/>
        </p:nvGrpSpPr>
        <p:grpSpPr>
          <a:xfrm>
            <a:off x="2932534" y="2357148"/>
            <a:ext cx="1541730" cy="802589"/>
            <a:chOff x="2932534" y="2357148"/>
            <a:chExt cx="1541730" cy="802589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47EA1A63-A0A9-FFB8-5802-081DBFBC7598}"/>
                </a:ext>
              </a:extLst>
            </p:cNvPr>
            <p:cNvGrpSpPr/>
            <p:nvPr/>
          </p:nvGrpSpPr>
          <p:grpSpPr>
            <a:xfrm>
              <a:off x="3685971" y="2510897"/>
              <a:ext cx="129064" cy="129064"/>
              <a:chOff x="5100161" y="1645920"/>
              <a:chExt cx="268605" cy="268605"/>
            </a:xfrm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893B1CD8-474B-8B7C-B49C-31D1C0E6B41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B6805235-7259-B69D-55E6-143507B914E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52863FB6-1E5F-77A0-7F29-2C0936D11A71}"/>
                </a:ext>
              </a:extLst>
            </p:cNvPr>
            <p:cNvGrpSpPr/>
            <p:nvPr/>
          </p:nvGrpSpPr>
          <p:grpSpPr>
            <a:xfrm>
              <a:off x="4291494" y="3030673"/>
              <a:ext cx="129064" cy="129064"/>
              <a:chOff x="5100161" y="1645920"/>
              <a:chExt cx="268605" cy="268605"/>
            </a:xfrm>
          </p:grpSpPr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BC3EA582-4635-AB2B-267A-E60DEF29398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A9CF0651-B7F4-3943-11A5-CB6D9F45728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5CA97129-216E-946A-2ADD-075C0567CB94}"/>
                </a:ext>
              </a:extLst>
            </p:cNvPr>
            <p:cNvGrpSpPr/>
            <p:nvPr/>
          </p:nvGrpSpPr>
          <p:grpSpPr>
            <a:xfrm>
              <a:off x="4345200" y="3030673"/>
              <a:ext cx="129064" cy="129064"/>
              <a:chOff x="5100161" y="1645920"/>
              <a:chExt cx="268605" cy="268605"/>
            </a:xfrm>
          </p:grpSpPr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1382F08F-A00F-CA2B-FFB4-8F14636CA9A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497E20D4-1630-8459-76E3-495BD2B68A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8F2486EB-ACEB-DB16-108E-54F658EA0562}"/>
                </a:ext>
              </a:extLst>
            </p:cNvPr>
            <p:cNvGrpSpPr/>
            <p:nvPr/>
          </p:nvGrpSpPr>
          <p:grpSpPr>
            <a:xfrm>
              <a:off x="3259350" y="2357148"/>
              <a:ext cx="129064" cy="129064"/>
              <a:chOff x="5100161" y="1645920"/>
              <a:chExt cx="268605" cy="268605"/>
            </a:xfrm>
          </p:grpSpPr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464B0EFA-9956-7AD6-BA15-2D32CFF5C3C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C097093E-5C96-0E51-1DEF-1BD199CC615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12387C0E-4026-96FB-758B-7B5035DF59B2}"/>
                </a:ext>
              </a:extLst>
            </p:cNvPr>
            <p:cNvGrpSpPr/>
            <p:nvPr/>
          </p:nvGrpSpPr>
          <p:grpSpPr>
            <a:xfrm>
              <a:off x="2932534" y="2357148"/>
              <a:ext cx="129064" cy="129064"/>
              <a:chOff x="5100161" y="1645920"/>
              <a:chExt cx="268605" cy="268605"/>
            </a:xfrm>
          </p:grpSpPr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F6F52729-2EC5-EA49-D7E3-D305E6E14B3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16" name="Straight Connector 9215">
                <a:extLst>
                  <a:ext uri="{FF2B5EF4-FFF2-40B4-BE49-F238E27FC236}">
                    <a16:creationId xmlns:a16="http://schemas.microsoft.com/office/drawing/2014/main" id="{F69F8F32-2CF8-DBE5-E4C8-6128E2919A9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220" name="Freeform: Shape 9219">
            <a:extLst>
              <a:ext uri="{FF2B5EF4-FFF2-40B4-BE49-F238E27FC236}">
                <a16:creationId xmlns:a16="http://schemas.microsoft.com/office/drawing/2014/main" id="{A7078B53-0FAF-619C-839A-3E20D6C1161F}"/>
              </a:ext>
            </a:extLst>
          </p:cNvPr>
          <p:cNvSpPr/>
          <p:nvPr/>
        </p:nvSpPr>
        <p:spPr bwMode="auto">
          <a:xfrm>
            <a:off x="1838325" y="1724025"/>
            <a:ext cx="2882900" cy="1866900"/>
          </a:xfrm>
          <a:custGeom>
            <a:avLst/>
            <a:gdLst>
              <a:gd name="connsiteX0" fmla="*/ 2882900 w 2882900"/>
              <a:gd name="connsiteY0" fmla="*/ 1866900 h 1866900"/>
              <a:gd name="connsiteX1" fmla="*/ 2882900 w 2882900"/>
              <a:gd name="connsiteY1" fmla="*/ 1358900 h 1866900"/>
              <a:gd name="connsiteX2" fmla="*/ 2327275 w 2882900"/>
              <a:gd name="connsiteY2" fmla="*/ 1358900 h 1866900"/>
              <a:gd name="connsiteX3" fmla="*/ 2327275 w 2882900"/>
              <a:gd name="connsiteY3" fmla="*/ 1187450 h 1866900"/>
              <a:gd name="connsiteX4" fmla="*/ 2057400 w 2882900"/>
              <a:gd name="connsiteY4" fmla="*/ 1187450 h 1866900"/>
              <a:gd name="connsiteX5" fmla="*/ 2057400 w 2882900"/>
              <a:gd name="connsiteY5" fmla="*/ 1009650 h 1866900"/>
              <a:gd name="connsiteX6" fmla="*/ 2041525 w 2882900"/>
              <a:gd name="connsiteY6" fmla="*/ 1009650 h 1866900"/>
              <a:gd name="connsiteX7" fmla="*/ 2041525 w 2882900"/>
              <a:gd name="connsiteY7" fmla="*/ 847725 h 1866900"/>
              <a:gd name="connsiteX8" fmla="*/ 1492250 w 2882900"/>
              <a:gd name="connsiteY8" fmla="*/ 847725 h 1866900"/>
              <a:gd name="connsiteX9" fmla="*/ 1492250 w 2882900"/>
              <a:gd name="connsiteY9" fmla="*/ 704850 h 1866900"/>
              <a:gd name="connsiteX10" fmla="*/ 666750 w 2882900"/>
              <a:gd name="connsiteY10" fmla="*/ 704850 h 1866900"/>
              <a:gd name="connsiteX11" fmla="*/ 666750 w 2882900"/>
              <a:gd name="connsiteY11" fmla="*/ 584200 h 1866900"/>
              <a:gd name="connsiteX12" fmla="*/ 234950 w 2882900"/>
              <a:gd name="connsiteY12" fmla="*/ 584200 h 1866900"/>
              <a:gd name="connsiteX13" fmla="*/ 234950 w 2882900"/>
              <a:gd name="connsiteY13" fmla="*/ 460375 h 1866900"/>
              <a:gd name="connsiteX14" fmla="*/ 222250 w 2882900"/>
              <a:gd name="connsiteY14" fmla="*/ 460375 h 1866900"/>
              <a:gd name="connsiteX15" fmla="*/ 222250 w 2882900"/>
              <a:gd name="connsiteY15" fmla="*/ 231775 h 1866900"/>
              <a:gd name="connsiteX16" fmla="*/ 209550 w 2882900"/>
              <a:gd name="connsiteY16" fmla="*/ 231775 h 1866900"/>
              <a:gd name="connsiteX17" fmla="*/ 209550 w 2882900"/>
              <a:gd name="connsiteY17" fmla="*/ 111125 h 1866900"/>
              <a:gd name="connsiteX18" fmla="*/ 0 w 2882900"/>
              <a:gd name="connsiteY18" fmla="*/ 111125 h 1866900"/>
              <a:gd name="connsiteX19" fmla="*/ 0 w 2882900"/>
              <a:gd name="connsiteY19" fmla="*/ 0 h 186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882900" h="1866900">
                <a:moveTo>
                  <a:pt x="2882900" y="1866900"/>
                </a:moveTo>
                <a:lnTo>
                  <a:pt x="2882900" y="1358900"/>
                </a:lnTo>
                <a:lnTo>
                  <a:pt x="2327275" y="1358900"/>
                </a:lnTo>
                <a:lnTo>
                  <a:pt x="2327275" y="1187450"/>
                </a:lnTo>
                <a:lnTo>
                  <a:pt x="2057400" y="1187450"/>
                </a:lnTo>
                <a:lnTo>
                  <a:pt x="2057400" y="1009650"/>
                </a:lnTo>
                <a:lnTo>
                  <a:pt x="2041525" y="1009650"/>
                </a:lnTo>
                <a:lnTo>
                  <a:pt x="2041525" y="847725"/>
                </a:lnTo>
                <a:lnTo>
                  <a:pt x="1492250" y="847725"/>
                </a:lnTo>
                <a:lnTo>
                  <a:pt x="1492250" y="704850"/>
                </a:lnTo>
                <a:lnTo>
                  <a:pt x="666750" y="704850"/>
                </a:lnTo>
                <a:lnTo>
                  <a:pt x="666750" y="584200"/>
                </a:lnTo>
                <a:lnTo>
                  <a:pt x="234950" y="584200"/>
                </a:lnTo>
                <a:lnTo>
                  <a:pt x="234950" y="460375"/>
                </a:lnTo>
                <a:lnTo>
                  <a:pt x="222250" y="460375"/>
                </a:lnTo>
                <a:lnTo>
                  <a:pt x="222250" y="231775"/>
                </a:lnTo>
                <a:lnTo>
                  <a:pt x="209550" y="231775"/>
                </a:lnTo>
                <a:lnTo>
                  <a:pt x="209550" y="111125"/>
                </a:lnTo>
                <a:lnTo>
                  <a:pt x="0" y="111125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237" name="Group 9236">
            <a:extLst>
              <a:ext uri="{FF2B5EF4-FFF2-40B4-BE49-F238E27FC236}">
                <a16:creationId xmlns:a16="http://schemas.microsoft.com/office/drawing/2014/main" id="{8A51017E-3AE4-9363-C3E4-56CC7A63B0B9}"/>
              </a:ext>
            </a:extLst>
          </p:cNvPr>
          <p:cNvGrpSpPr/>
          <p:nvPr/>
        </p:nvGrpSpPr>
        <p:grpSpPr>
          <a:xfrm>
            <a:off x="1657021" y="1650589"/>
            <a:ext cx="2108328" cy="1687543"/>
            <a:chOff x="1657021" y="1650589"/>
            <a:chExt cx="2108328" cy="1687543"/>
          </a:xfrm>
        </p:grpSpPr>
        <p:grpSp>
          <p:nvGrpSpPr>
            <p:cNvPr id="9222" name="Group 9221">
              <a:extLst>
                <a:ext uri="{FF2B5EF4-FFF2-40B4-BE49-F238E27FC236}">
                  <a16:creationId xmlns:a16="http://schemas.microsoft.com/office/drawing/2014/main" id="{A2A63784-AAC8-D134-C267-439F4CBA002A}"/>
                </a:ext>
              </a:extLst>
            </p:cNvPr>
            <p:cNvGrpSpPr/>
            <p:nvPr/>
          </p:nvGrpSpPr>
          <p:grpSpPr>
            <a:xfrm>
              <a:off x="3636285" y="3209068"/>
              <a:ext cx="129064" cy="129064"/>
              <a:chOff x="5100161" y="1645920"/>
              <a:chExt cx="268605" cy="268605"/>
            </a:xfrm>
          </p:grpSpPr>
          <p:cxnSp>
            <p:nvCxnSpPr>
              <p:cNvPr id="9223" name="Straight Connector 9222">
                <a:extLst>
                  <a:ext uri="{FF2B5EF4-FFF2-40B4-BE49-F238E27FC236}">
                    <a16:creationId xmlns:a16="http://schemas.microsoft.com/office/drawing/2014/main" id="{AC8CA77D-60FA-C6FD-7229-44EBC128293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24" name="Straight Connector 9223">
                <a:extLst>
                  <a:ext uri="{FF2B5EF4-FFF2-40B4-BE49-F238E27FC236}">
                    <a16:creationId xmlns:a16="http://schemas.microsoft.com/office/drawing/2014/main" id="{8328E7A0-CFD3-2676-A7B1-1CB6138B61D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25" name="Group 9224">
              <a:extLst>
                <a:ext uri="{FF2B5EF4-FFF2-40B4-BE49-F238E27FC236}">
                  <a16:creationId xmlns:a16="http://schemas.microsoft.com/office/drawing/2014/main" id="{CA3EEE96-87A5-CF71-34A9-8141C793862B}"/>
                </a:ext>
              </a:extLst>
            </p:cNvPr>
            <p:cNvGrpSpPr/>
            <p:nvPr/>
          </p:nvGrpSpPr>
          <p:grpSpPr>
            <a:xfrm>
              <a:off x="2915662" y="2538084"/>
              <a:ext cx="129064" cy="129064"/>
              <a:chOff x="5100161" y="1645920"/>
              <a:chExt cx="268605" cy="268605"/>
            </a:xfrm>
          </p:grpSpPr>
          <p:cxnSp>
            <p:nvCxnSpPr>
              <p:cNvPr id="9226" name="Straight Connector 9225">
                <a:extLst>
                  <a:ext uri="{FF2B5EF4-FFF2-40B4-BE49-F238E27FC236}">
                    <a16:creationId xmlns:a16="http://schemas.microsoft.com/office/drawing/2014/main" id="{3C05E04B-7696-3A5B-0096-6A43A25EA3A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27" name="Straight Connector 9226">
                <a:extLst>
                  <a:ext uri="{FF2B5EF4-FFF2-40B4-BE49-F238E27FC236}">
                    <a16:creationId xmlns:a16="http://schemas.microsoft.com/office/drawing/2014/main" id="{8DA08724-B238-BAC1-A1DB-AC8EB114C65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28" name="Group 9227">
              <a:extLst>
                <a:ext uri="{FF2B5EF4-FFF2-40B4-BE49-F238E27FC236}">
                  <a16:creationId xmlns:a16="http://schemas.microsoft.com/office/drawing/2014/main" id="{22E21995-BC24-3A89-E58F-12AE3DEFA334}"/>
                </a:ext>
              </a:extLst>
            </p:cNvPr>
            <p:cNvGrpSpPr/>
            <p:nvPr/>
          </p:nvGrpSpPr>
          <p:grpSpPr>
            <a:xfrm>
              <a:off x="2733025" y="2538084"/>
              <a:ext cx="129064" cy="129064"/>
              <a:chOff x="5100161" y="1645920"/>
              <a:chExt cx="268605" cy="268605"/>
            </a:xfrm>
          </p:grpSpPr>
          <p:cxnSp>
            <p:nvCxnSpPr>
              <p:cNvPr id="9229" name="Straight Connector 9228">
                <a:extLst>
                  <a:ext uri="{FF2B5EF4-FFF2-40B4-BE49-F238E27FC236}">
                    <a16:creationId xmlns:a16="http://schemas.microsoft.com/office/drawing/2014/main" id="{378A65AB-2763-FBAB-2C51-45B5C94D126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30" name="Straight Connector 9229">
                <a:extLst>
                  <a:ext uri="{FF2B5EF4-FFF2-40B4-BE49-F238E27FC236}">
                    <a16:creationId xmlns:a16="http://schemas.microsoft.com/office/drawing/2014/main" id="{3DB83D18-C9B6-BFD0-3534-6F35A01A579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31" name="Group 9230">
              <a:extLst>
                <a:ext uri="{FF2B5EF4-FFF2-40B4-BE49-F238E27FC236}">
                  <a16:creationId xmlns:a16="http://schemas.microsoft.com/office/drawing/2014/main" id="{35034FF0-0DFB-F0D1-38E0-008ED86FE2DF}"/>
                </a:ext>
              </a:extLst>
            </p:cNvPr>
            <p:cNvGrpSpPr/>
            <p:nvPr/>
          </p:nvGrpSpPr>
          <p:grpSpPr>
            <a:xfrm>
              <a:off x="1761030" y="1650589"/>
              <a:ext cx="129064" cy="129064"/>
              <a:chOff x="5100161" y="1645920"/>
              <a:chExt cx="268605" cy="268605"/>
            </a:xfrm>
          </p:grpSpPr>
          <p:cxnSp>
            <p:nvCxnSpPr>
              <p:cNvPr id="9232" name="Straight Connector 9231">
                <a:extLst>
                  <a:ext uri="{FF2B5EF4-FFF2-40B4-BE49-F238E27FC236}">
                    <a16:creationId xmlns:a16="http://schemas.microsoft.com/office/drawing/2014/main" id="{A650C553-87B1-7390-34CB-59634E5035A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33" name="Straight Connector 9232">
                <a:extLst>
                  <a:ext uri="{FF2B5EF4-FFF2-40B4-BE49-F238E27FC236}">
                    <a16:creationId xmlns:a16="http://schemas.microsoft.com/office/drawing/2014/main" id="{069205AE-5098-F74B-1A91-02E71B0C68B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34" name="Group 9233">
              <a:extLst>
                <a:ext uri="{FF2B5EF4-FFF2-40B4-BE49-F238E27FC236}">
                  <a16:creationId xmlns:a16="http://schemas.microsoft.com/office/drawing/2014/main" id="{68225464-8A7C-208C-0B35-D8C51B382DE2}"/>
                </a:ext>
              </a:extLst>
            </p:cNvPr>
            <p:cNvGrpSpPr/>
            <p:nvPr/>
          </p:nvGrpSpPr>
          <p:grpSpPr>
            <a:xfrm>
              <a:off x="1657021" y="1650589"/>
              <a:ext cx="129064" cy="129064"/>
              <a:chOff x="5100161" y="1645920"/>
              <a:chExt cx="268605" cy="268605"/>
            </a:xfrm>
          </p:grpSpPr>
          <p:cxnSp>
            <p:nvCxnSpPr>
              <p:cNvPr id="9235" name="Straight Connector 9234">
                <a:extLst>
                  <a:ext uri="{FF2B5EF4-FFF2-40B4-BE49-F238E27FC236}">
                    <a16:creationId xmlns:a16="http://schemas.microsoft.com/office/drawing/2014/main" id="{BEE38276-E9DB-10D5-4982-F8DABA06B91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36" name="Straight Connector 9235">
                <a:extLst>
                  <a:ext uri="{FF2B5EF4-FFF2-40B4-BE49-F238E27FC236}">
                    <a16:creationId xmlns:a16="http://schemas.microsoft.com/office/drawing/2014/main" id="{17DFD878-6F6A-6748-DFB3-248AB2D1BED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238" name="Freeform: Shape 9237">
            <a:extLst>
              <a:ext uri="{FF2B5EF4-FFF2-40B4-BE49-F238E27FC236}">
                <a16:creationId xmlns:a16="http://schemas.microsoft.com/office/drawing/2014/main" id="{5D886E09-441C-9BA9-FD61-F74AD168AD0B}"/>
              </a:ext>
            </a:extLst>
          </p:cNvPr>
          <p:cNvSpPr/>
          <p:nvPr/>
        </p:nvSpPr>
        <p:spPr bwMode="auto">
          <a:xfrm>
            <a:off x="1657350" y="1717675"/>
            <a:ext cx="3521075" cy="1866900"/>
          </a:xfrm>
          <a:custGeom>
            <a:avLst/>
            <a:gdLst>
              <a:gd name="connsiteX0" fmla="*/ 3521075 w 3521075"/>
              <a:gd name="connsiteY0" fmla="*/ 1866900 h 1866900"/>
              <a:gd name="connsiteX1" fmla="*/ 3521075 w 3521075"/>
              <a:gd name="connsiteY1" fmla="*/ 1711325 h 1866900"/>
              <a:gd name="connsiteX2" fmla="*/ 2498725 w 3521075"/>
              <a:gd name="connsiteY2" fmla="*/ 1711325 h 1866900"/>
              <a:gd name="connsiteX3" fmla="*/ 2498725 w 3521075"/>
              <a:gd name="connsiteY3" fmla="*/ 1543050 h 1866900"/>
              <a:gd name="connsiteX4" fmla="*/ 1851025 w 3521075"/>
              <a:gd name="connsiteY4" fmla="*/ 1543050 h 1866900"/>
              <a:gd name="connsiteX5" fmla="*/ 1851025 w 3521075"/>
              <a:gd name="connsiteY5" fmla="*/ 1431925 h 1866900"/>
              <a:gd name="connsiteX6" fmla="*/ 1800225 w 3521075"/>
              <a:gd name="connsiteY6" fmla="*/ 1431925 h 1866900"/>
              <a:gd name="connsiteX7" fmla="*/ 1800225 w 3521075"/>
              <a:gd name="connsiteY7" fmla="*/ 1320800 h 1866900"/>
              <a:gd name="connsiteX8" fmla="*/ 1752600 w 3521075"/>
              <a:gd name="connsiteY8" fmla="*/ 1320800 h 1866900"/>
              <a:gd name="connsiteX9" fmla="*/ 1752600 w 3521075"/>
              <a:gd name="connsiteY9" fmla="*/ 1216025 h 1866900"/>
              <a:gd name="connsiteX10" fmla="*/ 1743075 w 3521075"/>
              <a:gd name="connsiteY10" fmla="*/ 1216025 h 1866900"/>
              <a:gd name="connsiteX11" fmla="*/ 1743075 w 3521075"/>
              <a:gd name="connsiteY11" fmla="*/ 1104900 h 1866900"/>
              <a:gd name="connsiteX12" fmla="*/ 1673225 w 3521075"/>
              <a:gd name="connsiteY12" fmla="*/ 1104900 h 1866900"/>
              <a:gd name="connsiteX13" fmla="*/ 1673225 w 3521075"/>
              <a:gd name="connsiteY13" fmla="*/ 993775 h 1866900"/>
              <a:gd name="connsiteX14" fmla="*/ 1336675 w 3521075"/>
              <a:gd name="connsiteY14" fmla="*/ 993775 h 1866900"/>
              <a:gd name="connsiteX15" fmla="*/ 1336675 w 3521075"/>
              <a:gd name="connsiteY15" fmla="*/ 885825 h 1866900"/>
              <a:gd name="connsiteX16" fmla="*/ 1111250 w 3521075"/>
              <a:gd name="connsiteY16" fmla="*/ 885825 h 1866900"/>
              <a:gd name="connsiteX17" fmla="*/ 1111250 w 3521075"/>
              <a:gd name="connsiteY17" fmla="*/ 796925 h 1866900"/>
              <a:gd name="connsiteX18" fmla="*/ 669925 w 3521075"/>
              <a:gd name="connsiteY18" fmla="*/ 796925 h 1866900"/>
              <a:gd name="connsiteX19" fmla="*/ 669925 w 3521075"/>
              <a:gd name="connsiteY19" fmla="*/ 698500 h 1866900"/>
              <a:gd name="connsiteX20" fmla="*/ 498475 w 3521075"/>
              <a:gd name="connsiteY20" fmla="*/ 698500 h 1866900"/>
              <a:gd name="connsiteX21" fmla="*/ 498475 w 3521075"/>
              <a:gd name="connsiteY21" fmla="*/ 511175 h 1866900"/>
              <a:gd name="connsiteX22" fmla="*/ 438150 w 3521075"/>
              <a:gd name="connsiteY22" fmla="*/ 511175 h 1866900"/>
              <a:gd name="connsiteX23" fmla="*/ 438150 w 3521075"/>
              <a:gd name="connsiteY23" fmla="*/ 425450 h 1866900"/>
              <a:gd name="connsiteX24" fmla="*/ 419100 w 3521075"/>
              <a:gd name="connsiteY24" fmla="*/ 425450 h 1866900"/>
              <a:gd name="connsiteX25" fmla="*/ 419100 w 3521075"/>
              <a:gd name="connsiteY25" fmla="*/ 349250 h 1866900"/>
              <a:gd name="connsiteX26" fmla="*/ 387350 w 3521075"/>
              <a:gd name="connsiteY26" fmla="*/ 349250 h 1866900"/>
              <a:gd name="connsiteX27" fmla="*/ 387350 w 3521075"/>
              <a:gd name="connsiteY27" fmla="*/ 254000 h 1866900"/>
              <a:gd name="connsiteX28" fmla="*/ 365125 w 3521075"/>
              <a:gd name="connsiteY28" fmla="*/ 254000 h 1866900"/>
              <a:gd name="connsiteX29" fmla="*/ 365125 w 3521075"/>
              <a:gd name="connsiteY29" fmla="*/ 168275 h 1866900"/>
              <a:gd name="connsiteX30" fmla="*/ 333375 w 3521075"/>
              <a:gd name="connsiteY30" fmla="*/ 168275 h 1866900"/>
              <a:gd name="connsiteX31" fmla="*/ 333375 w 3521075"/>
              <a:gd name="connsiteY31" fmla="*/ 92075 h 1866900"/>
              <a:gd name="connsiteX32" fmla="*/ 304800 w 3521075"/>
              <a:gd name="connsiteY32" fmla="*/ 92075 h 1866900"/>
              <a:gd name="connsiteX33" fmla="*/ 304800 w 3521075"/>
              <a:gd name="connsiteY33" fmla="*/ 0 h 1866900"/>
              <a:gd name="connsiteX34" fmla="*/ 0 w 3521075"/>
              <a:gd name="connsiteY34" fmla="*/ 0 h 186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521075" h="1866900">
                <a:moveTo>
                  <a:pt x="3521075" y="1866900"/>
                </a:moveTo>
                <a:lnTo>
                  <a:pt x="3521075" y="1711325"/>
                </a:lnTo>
                <a:lnTo>
                  <a:pt x="2498725" y="1711325"/>
                </a:lnTo>
                <a:lnTo>
                  <a:pt x="2498725" y="1543050"/>
                </a:lnTo>
                <a:lnTo>
                  <a:pt x="1851025" y="1543050"/>
                </a:lnTo>
                <a:lnTo>
                  <a:pt x="1851025" y="1431925"/>
                </a:lnTo>
                <a:lnTo>
                  <a:pt x="1800225" y="1431925"/>
                </a:lnTo>
                <a:lnTo>
                  <a:pt x="1800225" y="1320800"/>
                </a:lnTo>
                <a:lnTo>
                  <a:pt x="1752600" y="1320800"/>
                </a:lnTo>
                <a:lnTo>
                  <a:pt x="1752600" y="1216025"/>
                </a:lnTo>
                <a:lnTo>
                  <a:pt x="1743075" y="1216025"/>
                </a:lnTo>
                <a:lnTo>
                  <a:pt x="1743075" y="1104900"/>
                </a:lnTo>
                <a:lnTo>
                  <a:pt x="1673225" y="1104900"/>
                </a:lnTo>
                <a:lnTo>
                  <a:pt x="1673225" y="993775"/>
                </a:lnTo>
                <a:lnTo>
                  <a:pt x="1336675" y="993775"/>
                </a:lnTo>
                <a:lnTo>
                  <a:pt x="1336675" y="885825"/>
                </a:lnTo>
                <a:lnTo>
                  <a:pt x="1111250" y="885825"/>
                </a:lnTo>
                <a:lnTo>
                  <a:pt x="1111250" y="796925"/>
                </a:lnTo>
                <a:lnTo>
                  <a:pt x="669925" y="796925"/>
                </a:lnTo>
                <a:lnTo>
                  <a:pt x="669925" y="698500"/>
                </a:lnTo>
                <a:lnTo>
                  <a:pt x="498475" y="698500"/>
                </a:lnTo>
                <a:lnTo>
                  <a:pt x="498475" y="511175"/>
                </a:lnTo>
                <a:lnTo>
                  <a:pt x="438150" y="511175"/>
                </a:lnTo>
                <a:lnTo>
                  <a:pt x="438150" y="425450"/>
                </a:lnTo>
                <a:lnTo>
                  <a:pt x="419100" y="425450"/>
                </a:lnTo>
                <a:lnTo>
                  <a:pt x="419100" y="349250"/>
                </a:lnTo>
                <a:lnTo>
                  <a:pt x="387350" y="349250"/>
                </a:lnTo>
                <a:lnTo>
                  <a:pt x="387350" y="254000"/>
                </a:lnTo>
                <a:lnTo>
                  <a:pt x="365125" y="254000"/>
                </a:lnTo>
                <a:lnTo>
                  <a:pt x="365125" y="168275"/>
                </a:lnTo>
                <a:lnTo>
                  <a:pt x="333375" y="168275"/>
                </a:lnTo>
                <a:lnTo>
                  <a:pt x="333375" y="92075"/>
                </a:lnTo>
                <a:lnTo>
                  <a:pt x="304800" y="92075"/>
                </a:lnTo>
                <a:lnTo>
                  <a:pt x="304800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239" name="Group 9238">
            <a:extLst>
              <a:ext uri="{FF2B5EF4-FFF2-40B4-BE49-F238E27FC236}">
                <a16:creationId xmlns:a16="http://schemas.microsoft.com/office/drawing/2014/main" id="{98B70E05-1EC0-EACD-F243-0CE955CFD7AF}"/>
              </a:ext>
            </a:extLst>
          </p:cNvPr>
          <p:cNvGrpSpPr/>
          <p:nvPr/>
        </p:nvGrpSpPr>
        <p:grpSpPr>
          <a:xfrm>
            <a:off x="6697336" y="1547813"/>
            <a:ext cx="444352" cy="2226141"/>
            <a:chOff x="1030280" y="1603375"/>
            <a:chExt cx="444352" cy="3124019"/>
          </a:xfrm>
        </p:grpSpPr>
        <p:sp>
          <p:nvSpPr>
            <p:cNvPr id="9240" name="TextBox 9239">
              <a:extLst>
                <a:ext uri="{FF2B5EF4-FFF2-40B4-BE49-F238E27FC236}">
                  <a16:creationId xmlns:a16="http://schemas.microsoft.com/office/drawing/2014/main" id="{2EA2B5C2-3A07-47D9-7D5B-A50B70634CDE}"/>
                </a:ext>
              </a:extLst>
            </p:cNvPr>
            <p:cNvSpPr txBox="1"/>
            <p:nvPr/>
          </p:nvSpPr>
          <p:spPr bwMode="auto">
            <a:xfrm>
              <a:off x="1030280" y="1603375"/>
              <a:ext cx="444352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1.0</a:t>
              </a:r>
            </a:p>
          </p:txBody>
        </p:sp>
        <p:sp>
          <p:nvSpPr>
            <p:cNvPr id="9241" name="TextBox 9240">
              <a:extLst>
                <a:ext uri="{FF2B5EF4-FFF2-40B4-BE49-F238E27FC236}">
                  <a16:creationId xmlns:a16="http://schemas.microsoft.com/office/drawing/2014/main" id="{2DD12CB2-060C-6B8A-AD0E-10296B4FBB48}"/>
                </a:ext>
              </a:extLst>
            </p:cNvPr>
            <p:cNvSpPr txBox="1"/>
            <p:nvPr/>
          </p:nvSpPr>
          <p:spPr bwMode="auto">
            <a:xfrm>
              <a:off x="1030280" y="2143021"/>
              <a:ext cx="444352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0.8</a:t>
              </a:r>
            </a:p>
          </p:txBody>
        </p:sp>
        <p:sp>
          <p:nvSpPr>
            <p:cNvPr id="9242" name="TextBox 9241">
              <a:extLst>
                <a:ext uri="{FF2B5EF4-FFF2-40B4-BE49-F238E27FC236}">
                  <a16:creationId xmlns:a16="http://schemas.microsoft.com/office/drawing/2014/main" id="{DAF26464-B1FA-59AF-6BDF-E7888869BF40}"/>
                </a:ext>
              </a:extLst>
            </p:cNvPr>
            <p:cNvSpPr txBox="1"/>
            <p:nvPr/>
          </p:nvSpPr>
          <p:spPr bwMode="auto">
            <a:xfrm>
              <a:off x="1030280" y="2660401"/>
              <a:ext cx="444352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0.6</a:t>
              </a:r>
            </a:p>
          </p:txBody>
        </p:sp>
        <p:sp>
          <p:nvSpPr>
            <p:cNvPr id="9243" name="TextBox 9242">
              <a:extLst>
                <a:ext uri="{FF2B5EF4-FFF2-40B4-BE49-F238E27FC236}">
                  <a16:creationId xmlns:a16="http://schemas.microsoft.com/office/drawing/2014/main" id="{CB2CE4B6-5295-7175-8526-41B66003F9C9}"/>
                </a:ext>
              </a:extLst>
            </p:cNvPr>
            <p:cNvSpPr txBox="1"/>
            <p:nvPr/>
          </p:nvSpPr>
          <p:spPr bwMode="auto">
            <a:xfrm>
              <a:off x="1030280" y="3200048"/>
              <a:ext cx="444352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0.4</a:t>
              </a:r>
            </a:p>
          </p:txBody>
        </p:sp>
        <p:sp>
          <p:nvSpPr>
            <p:cNvPr id="9244" name="TextBox 9243">
              <a:extLst>
                <a:ext uri="{FF2B5EF4-FFF2-40B4-BE49-F238E27FC236}">
                  <a16:creationId xmlns:a16="http://schemas.microsoft.com/office/drawing/2014/main" id="{8A8ACDD3-0A89-45A6-65AB-25FB23458E62}"/>
                </a:ext>
              </a:extLst>
            </p:cNvPr>
            <p:cNvSpPr txBox="1"/>
            <p:nvPr/>
          </p:nvSpPr>
          <p:spPr bwMode="auto">
            <a:xfrm>
              <a:off x="1030280" y="3712643"/>
              <a:ext cx="444352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0.2</a:t>
              </a:r>
            </a:p>
          </p:txBody>
        </p:sp>
        <p:sp>
          <p:nvSpPr>
            <p:cNvPr id="9245" name="TextBox 9244">
              <a:extLst>
                <a:ext uri="{FF2B5EF4-FFF2-40B4-BE49-F238E27FC236}">
                  <a16:creationId xmlns:a16="http://schemas.microsoft.com/office/drawing/2014/main" id="{7F8D6310-9745-9F02-58AD-F396E53CA8ED}"/>
                </a:ext>
              </a:extLst>
            </p:cNvPr>
            <p:cNvSpPr txBox="1"/>
            <p:nvPr/>
          </p:nvSpPr>
          <p:spPr bwMode="auto">
            <a:xfrm>
              <a:off x="1185771" y="4252290"/>
              <a:ext cx="288861" cy="475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</a:t>
              </a:r>
            </a:p>
          </p:txBody>
        </p:sp>
      </p:grpSp>
      <p:grpSp>
        <p:nvGrpSpPr>
          <p:cNvPr id="9246" name="Group 9245">
            <a:extLst>
              <a:ext uri="{FF2B5EF4-FFF2-40B4-BE49-F238E27FC236}">
                <a16:creationId xmlns:a16="http://schemas.microsoft.com/office/drawing/2014/main" id="{780DF598-AE23-FF06-4320-C8CB5A28917B}"/>
              </a:ext>
            </a:extLst>
          </p:cNvPr>
          <p:cNvGrpSpPr/>
          <p:nvPr/>
        </p:nvGrpSpPr>
        <p:grpSpPr>
          <a:xfrm>
            <a:off x="7030687" y="3616828"/>
            <a:ext cx="3985995" cy="338554"/>
            <a:chOff x="1605086" y="4544687"/>
            <a:chExt cx="4496330" cy="338554"/>
          </a:xfrm>
        </p:grpSpPr>
        <p:sp>
          <p:nvSpPr>
            <p:cNvPr id="9247" name="TextBox 9246">
              <a:extLst>
                <a:ext uri="{FF2B5EF4-FFF2-40B4-BE49-F238E27FC236}">
                  <a16:creationId xmlns:a16="http://schemas.microsoft.com/office/drawing/2014/main" id="{2E674BAA-CC19-799E-ED83-F66223A3F565}"/>
                </a:ext>
              </a:extLst>
            </p:cNvPr>
            <p:cNvSpPr txBox="1"/>
            <p:nvPr/>
          </p:nvSpPr>
          <p:spPr bwMode="auto">
            <a:xfrm>
              <a:off x="1605086" y="4544687"/>
              <a:ext cx="32584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9248" name="TextBox 9247">
              <a:extLst>
                <a:ext uri="{FF2B5EF4-FFF2-40B4-BE49-F238E27FC236}">
                  <a16:creationId xmlns:a16="http://schemas.microsoft.com/office/drawing/2014/main" id="{DF89388B-FD65-C606-A234-3BA24C240DAD}"/>
                </a:ext>
              </a:extLst>
            </p:cNvPr>
            <p:cNvSpPr txBox="1"/>
            <p:nvPr/>
          </p:nvSpPr>
          <p:spPr bwMode="auto">
            <a:xfrm>
              <a:off x="2983278" y="4544687"/>
              <a:ext cx="32584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6</a:t>
              </a:r>
            </a:p>
          </p:txBody>
        </p:sp>
        <p:sp>
          <p:nvSpPr>
            <p:cNvPr id="9249" name="TextBox 9248">
              <a:extLst>
                <a:ext uri="{FF2B5EF4-FFF2-40B4-BE49-F238E27FC236}">
                  <a16:creationId xmlns:a16="http://schemas.microsoft.com/office/drawing/2014/main" id="{1DC243FC-B4EA-DA9D-5B08-298E0AEEF32C}"/>
                </a:ext>
              </a:extLst>
            </p:cNvPr>
            <p:cNvSpPr txBox="1"/>
            <p:nvPr/>
          </p:nvSpPr>
          <p:spPr bwMode="auto">
            <a:xfrm>
              <a:off x="4287463" y="4544687"/>
              <a:ext cx="44338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12</a:t>
              </a:r>
            </a:p>
          </p:txBody>
        </p:sp>
        <p:sp>
          <p:nvSpPr>
            <p:cNvPr id="9250" name="TextBox 9249">
              <a:extLst>
                <a:ext uri="{FF2B5EF4-FFF2-40B4-BE49-F238E27FC236}">
                  <a16:creationId xmlns:a16="http://schemas.microsoft.com/office/drawing/2014/main" id="{7E6745C3-EA0D-863A-1C73-CC27607C1016}"/>
                </a:ext>
              </a:extLst>
            </p:cNvPr>
            <p:cNvSpPr txBox="1"/>
            <p:nvPr/>
          </p:nvSpPr>
          <p:spPr bwMode="auto">
            <a:xfrm>
              <a:off x="5658035" y="4544687"/>
              <a:ext cx="44338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18</a:t>
              </a:r>
            </a:p>
          </p:txBody>
        </p:sp>
      </p:grpSp>
      <p:sp>
        <p:nvSpPr>
          <p:cNvPr id="9251" name="Freeform: Shape 9250">
            <a:extLst>
              <a:ext uri="{FF2B5EF4-FFF2-40B4-BE49-F238E27FC236}">
                <a16:creationId xmlns:a16="http://schemas.microsoft.com/office/drawing/2014/main" id="{8A9DCDE0-7F0D-126F-D1EF-0A213AC4A4FF}"/>
              </a:ext>
            </a:extLst>
          </p:cNvPr>
          <p:cNvSpPr/>
          <p:nvPr/>
        </p:nvSpPr>
        <p:spPr bwMode="auto">
          <a:xfrm>
            <a:off x="7176728" y="1619477"/>
            <a:ext cx="4248510" cy="1979542"/>
          </a:xfrm>
          <a:custGeom>
            <a:avLst/>
            <a:gdLst>
              <a:gd name="connsiteX0" fmla="*/ 0 w 6263640"/>
              <a:gd name="connsiteY0" fmla="*/ 0 h 2788920"/>
              <a:gd name="connsiteX1" fmla="*/ 0 w 6263640"/>
              <a:gd name="connsiteY1" fmla="*/ 2788920 h 2788920"/>
              <a:gd name="connsiteX2" fmla="*/ 6263640 w 6263640"/>
              <a:gd name="connsiteY2" fmla="*/ 2788920 h 2788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63640" h="2788920">
                <a:moveTo>
                  <a:pt x="0" y="0"/>
                </a:moveTo>
                <a:lnTo>
                  <a:pt x="0" y="2788920"/>
                </a:lnTo>
                <a:lnTo>
                  <a:pt x="6263640" y="278892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252" name="Group 9251">
            <a:extLst>
              <a:ext uri="{FF2B5EF4-FFF2-40B4-BE49-F238E27FC236}">
                <a16:creationId xmlns:a16="http://schemas.microsoft.com/office/drawing/2014/main" id="{6D9F3F26-7249-BFD3-246D-142374A548EF}"/>
              </a:ext>
            </a:extLst>
          </p:cNvPr>
          <p:cNvGrpSpPr/>
          <p:nvPr/>
        </p:nvGrpSpPr>
        <p:grpSpPr>
          <a:xfrm>
            <a:off x="7099924" y="1719264"/>
            <a:ext cx="79794" cy="1879754"/>
            <a:chOff x="1251408" y="1792287"/>
            <a:chExt cx="667444" cy="2644140"/>
          </a:xfrm>
        </p:grpSpPr>
        <p:cxnSp>
          <p:nvCxnSpPr>
            <p:cNvPr id="9253" name="Straight Connector 9252">
              <a:extLst>
                <a:ext uri="{FF2B5EF4-FFF2-40B4-BE49-F238E27FC236}">
                  <a16:creationId xmlns:a16="http://schemas.microsoft.com/office/drawing/2014/main" id="{6793B2A2-F7AC-07F3-D86D-8E3640C0C3A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179228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4" name="Straight Connector 9253">
              <a:extLst>
                <a:ext uri="{FF2B5EF4-FFF2-40B4-BE49-F238E27FC236}">
                  <a16:creationId xmlns:a16="http://schemas.microsoft.com/office/drawing/2014/main" id="{3F92B2B6-BC85-446A-16F6-F6105E79D9F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232568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5" name="Straight Connector 9254">
              <a:extLst>
                <a:ext uri="{FF2B5EF4-FFF2-40B4-BE49-F238E27FC236}">
                  <a16:creationId xmlns:a16="http://schemas.microsoft.com/office/drawing/2014/main" id="{894CB1D2-DCE7-3871-FB72-DEFB1EDF7B9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28438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6" name="Straight Connector 9255">
              <a:extLst>
                <a:ext uri="{FF2B5EF4-FFF2-40B4-BE49-F238E27FC236}">
                  <a16:creationId xmlns:a16="http://schemas.microsoft.com/office/drawing/2014/main" id="{CF8F1D42-8AF8-0A59-182B-486A13C67C3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3772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7" name="Straight Connector 9256">
              <a:extLst>
                <a:ext uri="{FF2B5EF4-FFF2-40B4-BE49-F238E27FC236}">
                  <a16:creationId xmlns:a16="http://schemas.microsoft.com/office/drawing/2014/main" id="{FAB86EFD-DB27-4FD8-B646-A12E143F3B1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9030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8" name="Straight Connector 9257">
              <a:extLst>
                <a:ext uri="{FF2B5EF4-FFF2-40B4-BE49-F238E27FC236}">
                  <a16:creationId xmlns:a16="http://schemas.microsoft.com/office/drawing/2014/main" id="{E1260DD1-2592-6236-01D4-8AE28AF3C7D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44364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259" name="Group 9258">
            <a:extLst>
              <a:ext uri="{FF2B5EF4-FFF2-40B4-BE49-F238E27FC236}">
                <a16:creationId xmlns:a16="http://schemas.microsoft.com/office/drawing/2014/main" id="{2F8C6CB4-138E-97DC-2549-4FB5DE0638A0}"/>
              </a:ext>
            </a:extLst>
          </p:cNvPr>
          <p:cNvGrpSpPr/>
          <p:nvPr/>
        </p:nvGrpSpPr>
        <p:grpSpPr>
          <a:xfrm rot="5400000">
            <a:off x="8949161" y="1821939"/>
            <a:ext cx="90488" cy="3637985"/>
            <a:chOff x="1251408" y="2843847"/>
            <a:chExt cx="667444" cy="1592580"/>
          </a:xfrm>
        </p:grpSpPr>
        <p:cxnSp>
          <p:nvCxnSpPr>
            <p:cNvPr id="9260" name="Straight Connector 9259">
              <a:extLst>
                <a:ext uri="{FF2B5EF4-FFF2-40B4-BE49-F238E27FC236}">
                  <a16:creationId xmlns:a16="http://schemas.microsoft.com/office/drawing/2014/main" id="{23B58C1C-36ED-E3B7-0FFD-1286E4D7C13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28438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1" name="Straight Connector 9260">
              <a:extLst>
                <a:ext uri="{FF2B5EF4-FFF2-40B4-BE49-F238E27FC236}">
                  <a16:creationId xmlns:a16="http://schemas.microsoft.com/office/drawing/2014/main" id="{F352F76A-35DB-6268-C7CD-6C27041F8DD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37724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2" name="Straight Connector 9261">
              <a:extLst>
                <a:ext uri="{FF2B5EF4-FFF2-40B4-BE49-F238E27FC236}">
                  <a16:creationId xmlns:a16="http://schemas.microsoft.com/office/drawing/2014/main" id="{C1322165-5859-6B66-5BEE-A94D512680E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39030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3" name="Straight Connector 9262">
              <a:extLst>
                <a:ext uri="{FF2B5EF4-FFF2-40B4-BE49-F238E27FC236}">
                  <a16:creationId xmlns:a16="http://schemas.microsoft.com/office/drawing/2014/main" id="{374ED73F-C19B-FE8C-01A1-388197D8D9C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251408" y="4436427"/>
              <a:ext cx="6674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9264" name="TextBox 9263">
            <a:extLst>
              <a:ext uri="{FF2B5EF4-FFF2-40B4-BE49-F238E27FC236}">
                <a16:creationId xmlns:a16="http://schemas.microsoft.com/office/drawing/2014/main" id="{B6CB525A-31E1-BFC9-73E7-7158527EAC3C}"/>
              </a:ext>
            </a:extLst>
          </p:cNvPr>
          <p:cNvSpPr txBox="1"/>
          <p:nvPr/>
        </p:nvSpPr>
        <p:spPr bwMode="auto">
          <a:xfrm>
            <a:off x="7963351" y="3802580"/>
            <a:ext cx="229518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 From Randomization</a:t>
            </a:r>
            <a:endParaRPr lang="en-US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265" name="TextBox 9264">
            <a:extLst>
              <a:ext uri="{FF2B5EF4-FFF2-40B4-BE49-F238E27FC236}">
                <a16:creationId xmlns:a16="http://schemas.microsoft.com/office/drawing/2014/main" id="{E5392BEC-B16B-88C0-66CF-E0625EAB5FD4}"/>
              </a:ext>
            </a:extLst>
          </p:cNvPr>
          <p:cNvSpPr txBox="1"/>
          <p:nvPr/>
        </p:nvSpPr>
        <p:spPr bwMode="auto">
          <a:xfrm rot="16200000">
            <a:off x="6326305" y="2487217"/>
            <a:ext cx="4833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PFS</a:t>
            </a:r>
            <a:endParaRPr lang="en-US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266" name="Group 9265">
            <a:extLst>
              <a:ext uri="{FF2B5EF4-FFF2-40B4-BE49-F238E27FC236}">
                <a16:creationId xmlns:a16="http://schemas.microsoft.com/office/drawing/2014/main" id="{57651867-DB3F-444C-FCDF-C3BAFB6473EE}"/>
              </a:ext>
            </a:extLst>
          </p:cNvPr>
          <p:cNvGrpSpPr/>
          <p:nvPr/>
        </p:nvGrpSpPr>
        <p:grpSpPr>
          <a:xfrm>
            <a:off x="6958401" y="4217288"/>
            <a:ext cx="4148208" cy="523220"/>
            <a:chOff x="1419527" y="4544687"/>
            <a:chExt cx="4756298" cy="523220"/>
          </a:xfrm>
        </p:grpSpPr>
        <p:sp>
          <p:nvSpPr>
            <p:cNvPr id="9267" name="TextBox 9266">
              <a:extLst>
                <a:ext uri="{FF2B5EF4-FFF2-40B4-BE49-F238E27FC236}">
                  <a16:creationId xmlns:a16="http://schemas.microsoft.com/office/drawing/2014/main" id="{6A5C2D1C-4D45-562F-C0D1-F9250B1201A8}"/>
                </a:ext>
              </a:extLst>
            </p:cNvPr>
            <p:cNvSpPr txBox="1"/>
            <p:nvPr/>
          </p:nvSpPr>
          <p:spPr bwMode="auto">
            <a:xfrm>
              <a:off x="1419527" y="4544687"/>
              <a:ext cx="69696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35 (1)</a:t>
              </a:r>
            </a:p>
            <a:p>
              <a:pPr algn="ctr">
                <a:spcAft>
                  <a:spcPct val="0"/>
                </a:spcAft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28 (0)</a:t>
              </a:r>
            </a:p>
          </p:txBody>
        </p:sp>
        <p:sp>
          <p:nvSpPr>
            <p:cNvPr id="9268" name="TextBox 9267">
              <a:extLst>
                <a:ext uri="{FF2B5EF4-FFF2-40B4-BE49-F238E27FC236}">
                  <a16:creationId xmlns:a16="http://schemas.microsoft.com/office/drawing/2014/main" id="{3FE9507E-AF48-B3F6-BCF1-C29AC3D4B057}"/>
                </a:ext>
              </a:extLst>
            </p:cNvPr>
            <p:cNvSpPr txBox="1"/>
            <p:nvPr/>
          </p:nvSpPr>
          <p:spPr bwMode="auto">
            <a:xfrm>
              <a:off x="2797718" y="4544687"/>
              <a:ext cx="69696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14 (5)</a:t>
              </a:r>
            </a:p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13 (1)</a:t>
              </a:r>
            </a:p>
          </p:txBody>
        </p:sp>
        <p:sp>
          <p:nvSpPr>
            <p:cNvPr id="9269" name="TextBox 9268">
              <a:extLst>
                <a:ext uri="{FF2B5EF4-FFF2-40B4-BE49-F238E27FC236}">
                  <a16:creationId xmlns:a16="http://schemas.microsoft.com/office/drawing/2014/main" id="{D228E840-354C-4385-03E2-E2C07F8FDB75}"/>
                </a:ext>
              </a:extLst>
            </p:cNvPr>
            <p:cNvSpPr txBox="1"/>
            <p:nvPr/>
          </p:nvSpPr>
          <p:spPr bwMode="auto">
            <a:xfrm>
              <a:off x="4213054" y="4544687"/>
              <a:ext cx="592201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6 (6)</a:t>
              </a:r>
            </a:p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3 (5)</a:t>
              </a:r>
            </a:p>
          </p:txBody>
        </p:sp>
        <p:sp>
          <p:nvSpPr>
            <p:cNvPr id="9270" name="TextBox 9269">
              <a:extLst>
                <a:ext uri="{FF2B5EF4-FFF2-40B4-BE49-F238E27FC236}">
                  <a16:creationId xmlns:a16="http://schemas.microsoft.com/office/drawing/2014/main" id="{833EA35B-8F82-C07D-4968-2A7FEBF75298}"/>
                </a:ext>
              </a:extLst>
            </p:cNvPr>
            <p:cNvSpPr txBox="1"/>
            <p:nvPr/>
          </p:nvSpPr>
          <p:spPr bwMode="auto">
            <a:xfrm>
              <a:off x="5583625" y="4544687"/>
              <a:ext cx="59220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 (6)</a:t>
              </a:r>
            </a:p>
            <a:p>
              <a:pPr algn="ctr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0 (8)</a:t>
              </a:r>
            </a:p>
          </p:txBody>
        </p:sp>
      </p:grpSp>
      <p:grpSp>
        <p:nvGrpSpPr>
          <p:cNvPr id="9289" name="Group 9288">
            <a:extLst>
              <a:ext uri="{FF2B5EF4-FFF2-40B4-BE49-F238E27FC236}">
                <a16:creationId xmlns:a16="http://schemas.microsoft.com/office/drawing/2014/main" id="{E8D7F1BF-BFC0-DDCD-F265-CF831E03C45C}"/>
              </a:ext>
            </a:extLst>
          </p:cNvPr>
          <p:cNvGrpSpPr/>
          <p:nvPr/>
        </p:nvGrpSpPr>
        <p:grpSpPr>
          <a:xfrm>
            <a:off x="7262331" y="1711969"/>
            <a:ext cx="3756745" cy="1799368"/>
            <a:chOff x="7262331" y="1711969"/>
            <a:chExt cx="3756745" cy="1799368"/>
          </a:xfrm>
        </p:grpSpPr>
        <p:grpSp>
          <p:nvGrpSpPr>
            <p:cNvPr id="9271" name="Group 9270">
              <a:extLst>
                <a:ext uri="{FF2B5EF4-FFF2-40B4-BE49-F238E27FC236}">
                  <a16:creationId xmlns:a16="http://schemas.microsoft.com/office/drawing/2014/main" id="{D714C672-B454-9971-53F7-E1FB3AB35E30}"/>
                </a:ext>
              </a:extLst>
            </p:cNvPr>
            <p:cNvGrpSpPr/>
            <p:nvPr/>
          </p:nvGrpSpPr>
          <p:grpSpPr>
            <a:xfrm>
              <a:off x="7262331" y="1711969"/>
              <a:ext cx="129064" cy="129064"/>
              <a:chOff x="5100161" y="1645920"/>
              <a:chExt cx="268605" cy="268605"/>
            </a:xfrm>
          </p:grpSpPr>
          <p:cxnSp>
            <p:nvCxnSpPr>
              <p:cNvPr id="9272" name="Straight Connector 9271">
                <a:extLst>
                  <a:ext uri="{FF2B5EF4-FFF2-40B4-BE49-F238E27FC236}">
                    <a16:creationId xmlns:a16="http://schemas.microsoft.com/office/drawing/2014/main" id="{F99B0E2A-BFEB-F27B-0F33-54524E3D8FA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73" name="Straight Connector 9272">
                <a:extLst>
                  <a:ext uri="{FF2B5EF4-FFF2-40B4-BE49-F238E27FC236}">
                    <a16:creationId xmlns:a16="http://schemas.microsoft.com/office/drawing/2014/main" id="{FC83671B-ADFB-EF12-ACB5-AC6A1A8AB69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74" name="Group 9273">
              <a:extLst>
                <a:ext uri="{FF2B5EF4-FFF2-40B4-BE49-F238E27FC236}">
                  <a16:creationId xmlns:a16="http://schemas.microsoft.com/office/drawing/2014/main" id="{7452298A-2F63-1B83-925F-BF54A8485D0E}"/>
                </a:ext>
              </a:extLst>
            </p:cNvPr>
            <p:cNvGrpSpPr/>
            <p:nvPr/>
          </p:nvGrpSpPr>
          <p:grpSpPr>
            <a:xfrm>
              <a:off x="7302585" y="1711969"/>
              <a:ext cx="129064" cy="129064"/>
              <a:chOff x="5100161" y="1645920"/>
              <a:chExt cx="268605" cy="268605"/>
            </a:xfrm>
          </p:grpSpPr>
          <p:cxnSp>
            <p:nvCxnSpPr>
              <p:cNvPr id="9275" name="Straight Connector 9274">
                <a:extLst>
                  <a:ext uri="{FF2B5EF4-FFF2-40B4-BE49-F238E27FC236}">
                    <a16:creationId xmlns:a16="http://schemas.microsoft.com/office/drawing/2014/main" id="{AF5173A1-62D2-54ED-2CEE-23A487AD9D9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76" name="Straight Connector 9275">
                <a:extLst>
                  <a:ext uri="{FF2B5EF4-FFF2-40B4-BE49-F238E27FC236}">
                    <a16:creationId xmlns:a16="http://schemas.microsoft.com/office/drawing/2014/main" id="{B11077DF-4630-08F2-DBDD-F5D3B0046DE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77" name="Group 9276">
              <a:extLst>
                <a:ext uri="{FF2B5EF4-FFF2-40B4-BE49-F238E27FC236}">
                  <a16:creationId xmlns:a16="http://schemas.microsoft.com/office/drawing/2014/main" id="{6307A638-2916-5882-5C21-3824202B4260}"/>
                </a:ext>
              </a:extLst>
            </p:cNvPr>
            <p:cNvGrpSpPr/>
            <p:nvPr/>
          </p:nvGrpSpPr>
          <p:grpSpPr>
            <a:xfrm>
              <a:off x="8324524" y="2592943"/>
              <a:ext cx="129064" cy="129064"/>
              <a:chOff x="5100161" y="1645920"/>
              <a:chExt cx="268605" cy="268605"/>
            </a:xfrm>
          </p:grpSpPr>
          <p:cxnSp>
            <p:nvCxnSpPr>
              <p:cNvPr id="9278" name="Straight Connector 9277">
                <a:extLst>
                  <a:ext uri="{FF2B5EF4-FFF2-40B4-BE49-F238E27FC236}">
                    <a16:creationId xmlns:a16="http://schemas.microsoft.com/office/drawing/2014/main" id="{CA7081CD-E3A2-C45D-A70E-17CD361DED2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79" name="Straight Connector 9278">
                <a:extLst>
                  <a:ext uri="{FF2B5EF4-FFF2-40B4-BE49-F238E27FC236}">
                    <a16:creationId xmlns:a16="http://schemas.microsoft.com/office/drawing/2014/main" id="{F3EE2C16-4E25-02FA-C761-847D4492E78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80" name="Group 9279">
              <a:extLst>
                <a:ext uri="{FF2B5EF4-FFF2-40B4-BE49-F238E27FC236}">
                  <a16:creationId xmlns:a16="http://schemas.microsoft.com/office/drawing/2014/main" id="{7C7018FB-FCE2-3F9F-5EA6-1182025EBBE5}"/>
                </a:ext>
              </a:extLst>
            </p:cNvPr>
            <p:cNvGrpSpPr/>
            <p:nvPr/>
          </p:nvGrpSpPr>
          <p:grpSpPr>
            <a:xfrm>
              <a:off x="8460391" y="2664592"/>
              <a:ext cx="129064" cy="129064"/>
              <a:chOff x="5100161" y="1645920"/>
              <a:chExt cx="268605" cy="268605"/>
            </a:xfrm>
          </p:grpSpPr>
          <p:cxnSp>
            <p:nvCxnSpPr>
              <p:cNvPr id="9281" name="Straight Connector 9280">
                <a:extLst>
                  <a:ext uri="{FF2B5EF4-FFF2-40B4-BE49-F238E27FC236}">
                    <a16:creationId xmlns:a16="http://schemas.microsoft.com/office/drawing/2014/main" id="{3474B918-1166-E012-6829-35BBE67DD0E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82" name="Straight Connector 9281">
                <a:extLst>
                  <a:ext uri="{FF2B5EF4-FFF2-40B4-BE49-F238E27FC236}">
                    <a16:creationId xmlns:a16="http://schemas.microsoft.com/office/drawing/2014/main" id="{02D359DE-BCA0-2ED8-F75F-E76A8862007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83" name="Group 9282">
              <a:extLst>
                <a:ext uri="{FF2B5EF4-FFF2-40B4-BE49-F238E27FC236}">
                  <a16:creationId xmlns:a16="http://schemas.microsoft.com/office/drawing/2014/main" id="{91B01E1F-6C66-EA07-F46E-A4460508A6D4}"/>
                </a:ext>
              </a:extLst>
            </p:cNvPr>
            <p:cNvGrpSpPr/>
            <p:nvPr/>
          </p:nvGrpSpPr>
          <p:grpSpPr>
            <a:xfrm>
              <a:off x="8070339" y="2414825"/>
              <a:ext cx="129064" cy="129064"/>
              <a:chOff x="5100161" y="1645920"/>
              <a:chExt cx="268605" cy="268605"/>
            </a:xfrm>
          </p:grpSpPr>
          <p:cxnSp>
            <p:nvCxnSpPr>
              <p:cNvPr id="9284" name="Straight Connector 9283">
                <a:extLst>
                  <a:ext uri="{FF2B5EF4-FFF2-40B4-BE49-F238E27FC236}">
                    <a16:creationId xmlns:a16="http://schemas.microsoft.com/office/drawing/2014/main" id="{C63EE1E7-C7B2-7EB7-2C7A-20F23D2FC96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85" name="Straight Connector 9284">
                <a:extLst>
                  <a:ext uri="{FF2B5EF4-FFF2-40B4-BE49-F238E27FC236}">
                    <a16:creationId xmlns:a16="http://schemas.microsoft.com/office/drawing/2014/main" id="{96F13FD6-39B8-2171-FD32-338964834CB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86" name="Group 9285">
              <a:extLst>
                <a:ext uri="{FF2B5EF4-FFF2-40B4-BE49-F238E27FC236}">
                  <a16:creationId xmlns:a16="http://schemas.microsoft.com/office/drawing/2014/main" id="{B0015BD4-3D8C-6A8B-A5CC-70A15621CCA3}"/>
                </a:ext>
              </a:extLst>
            </p:cNvPr>
            <p:cNvGrpSpPr/>
            <p:nvPr/>
          </p:nvGrpSpPr>
          <p:grpSpPr>
            <a:xfrm>
              <a:off x="10890012" y="3382273"/>
              <a:ext cx="129064" cy="129064"/>
              <a:chOff x="5100161" y="1645920"/>
              <a:chExt cx="268605" cy="268605"/>
            </a:xfrm>
          </p:grpSpPr>
          <p:cxnSp>
            <p:nvCxnSpPr>
              <p:cNvPr id="9287" name="Straight Connector 9286">
                <a:extLst>
                  <a:ext uri="{FF2B5EF4-FFF2-40B4-BE49-F238E27FC236}">
                    <a16:creationId xmlns:a16="http://schemas.microsoft.com/office/drawing/2014/main" id="{6ADD573B-A79E-1983-3AAA-32A9C47A43D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88" name="Straight Connector 9287">
                <a:extLst>
                  <a:ext uri="{FF2B5EF4-FFF2-40B4-BE49-F238E27FC236}">
                    <a16:creationId xmlns:a16="http://schemas.microsoft.com/office/drawing/2014/main" id="{55423995-9F43-D108-D69C-0A62EDC43AC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290" name="Freeform: Shape 9289">
            <a:extLst>
              <a:ext uri="{FF2B5EF4-FFF2-40B4-BE49-F238E27FC236}">
                <a16:creationId xmlns:a16="http://schemas.microsoft.com/office/drawing/2014/main" id="{D41620E0-07A5-27A8-50ED-B46FDF3485A1}"/>
              </a:ext>
            </a:extLst>
          </p:cNvPr>
          <p:cNvSpPr/>
          <p:nvPr/>
        </p:nvSpPr>
        <p:spPr bwMode="auto">
          <a:xfrm>
            <a:off x="7267575" y="1714500"/>
            <a:ext cx="4152900" cy="1733550"/>
          </a:xfrm>
          <a:custGeom>
            <a:avLst/>
            <a:gdLst>
              <a:gd name="connsiteX0" fmla="*/ 4152900 w 4152900"/>
              <a:gd name="connsiteY0" fmla="*/ 1733550 h 1733550"/>
              <a:gd name="connsiteX1" fmla="*/ 2987675 w 4152900"/>
              <a:gd name="connsiteY1" fmla="*/ 1733550 h 1733550"/>
              <a:gd name="connsiteX2" fmla="*/ 2987675 w 4152900"/>
              <a:gd name="connsiteY2" fmla="*/ 1670050 h 1733550"/>
              <a:gd name="connsiteX3" fmla="*/ 2965450 w 4152900"/>
              <a:gd name="connsiteY3" fmla="*/ 1670050 h 1733550"/>
              <a:gd name="connsiteX4" fmla="*/ 2965450 w 4152900"/>
              <a:gd name="connsiteY4" fmla="*/ 1593850 h 1733550"/>
              <a:gd name="connsiteX5" fmla="*/ 2752725 w 4152900"/>
              <a:gd name="connsiteY5" fmla="*/ 1593850 h 1733550"/>
              <a:gd name="connsiteX6" fmla="*/ 2752725 w 4152900"/>
              <a:gd name="connsiteY6" fmla="*/ 1524000 h 1733550"/>
              <a:gd name="connsiteX7" fmla="*/ 2616200 w 4152900"/>
              <a:gd name="connsiteY7" fmla="*/ 1524000 h 1733550"/>
              <a:gd name="connsiteX8" fmla="*/ 2616200 w 4152900"/>
              <a:gd name="connsiteY8" fmla="*/ 1454150 h 1733550"/>
              <a:gd name="connsiteX9" fmla="*/ 1997075 w 4152900"/>
              <a:gd name="connsiteY9" fmla="*/ 1454150 h 1733550"/>
              <a:gd name="connsiteX10" fmla="*/ 1997075 w 4152900"/>
              <a:gd name="connsiteY10" fmla="*/ 1384300 h 1733550"/>
              <a:gd name="connsiteX11" fmla="*/ 1924050 w 4152900"/>
              <a:gd name="connsiteY11" fmla="*/ 1384300 h 1733550"/>
              <a:gd name="connsiteX12" fmla="*/ 1924050 w 4152900"/>
              <a:gd name="connsiteY12" fmla="*/ 1308100 h 1733550"/>
              <a:gd name="connsiteX13" fmla="*/ 1771650 w 4152900"/>
              <a:gd name="connsiteY13" fmla="*/ 1308100 h 1733550"/>
              <a:gd name="connsiteX14" fmla="*/ 1771650 w 4152900"/>
              <a:gd name="connsiteY14" fmla="*/ 1228725 h 1733550"/>
              <a:gd name="connsiteX15" fmla="*/ 1654175 w 4152900"/>
              <a:gd name="connsiteY15" fmla="*/ 1228725 h 1733550"/>
              <a:gd name="connsiteX16" fmla="*/ 1654175 w 4152900"/>
              <a:gd name="connsiteY16" fmla="*/ 1158875 h 1733550"/>
              <a:gd name="connsiteX17" fmla="*/ 1546225 w 4152900"/>
              <a:gd name="connsiteY17" fmla="*/ 1158875 h 1733550"/>
              <a:gd name="connsiteX18" fmla="*/ 1546225 w 4152900"/>
              <a:gd name="connsiteY18" fmla="*/ 1082675 h 1733550"/>
              <a:gd name="connsiteX19" fmla="*/ 1257300 w 4152900"/>
              <a:gd name="connsiteY19" fmla="*/ 1082675 h 1733550"/>
              <a:gd name="connsiteX20" fmla="*/ 1257300 w 4152900"/>
              <a:gd name="connsiteY20" fmla="*/ 1016000 h 1733550"/>
              <a:gd name="connsiteX21" fmla="*/ 1149350 w 4152900"/>
              <a:gd name="connsiteY21" fmla="*/ 1016000 h 1733550"/>
              <a:gd name="connsiteX22" fmla="*/ 1149350 w 4152900"/>
              <a:gd name="connsiteY22" fmla="*/ 949325 h 1733550"/>
              <a:gd name="connsiteX23" fmla="*/ 990600 w 4152900"/>
              <a:gd name="connsiteY23" fmla="*/ 949325 h 1733550"/>
              <a:gd name="connsiteX24" fmla="*/ 990600 w 4152900"/>
              <a:gd name="connsiteY24" fmla="*/ 889000 h 1733550"/>
              <a:gd name="connsiteX25" fmla="*/ 984250 w 4152900"/>
              <a:gd name="connsiteY25" fmla="*/ 889000 h 1733550"/>
              <a:gd name="connsiteX26" fmla="*/ 984250 w 4152900"/>
              <a:gd name="connsiteY26" fmla="*/ 825500 h 1733550"/>
              <a:gd name="connsiteX27" fmla="*/ 911225 w 4152900"/>
              <a:gd name="connsiteY27" fmla="*/ 825500 h 1733550"/>
              <a:gd name="connsiteX28" fmla="*/ 911225 w 4152900"/>
              <a:gd name="connsiteY28" fmla="*/ 765175 h 1733550"/>
              <a:gd name="connsiteX29" fmla="*/ 815975 w 4152900"/>
              <a:gd name="connsiteY29" fmla="*/ 765175 h 1733550"/>
              <a:gd name="connsiteX30" fmla="*/ 815975 w 4152900"/>
              <a:gd name="connsiteY30" fmla="*/ 708025 h 1733550"/>
              <a:gd name="connsiteX31" fmla="*/ 742950 w 4152900"/>
              <a:gd name="connsiteY31" fmla="*/ 708025 h 1733550"/>
              <a:gd name="connsiteX32" fmla="*/ 742950 w 4152900"/>
              <a:gd name="connsiteY32" fmla="*/ 644525 h 1733550"/>
              <a:gd name="connsiteX33" fmla="*/ 742950 w 4152900"/>
              <a:gd name="connsiteY33" fmla="*/ 641350 h 1733550"/>
              <a:gd name="connsiteX34" fmla="*/ 742950 w 4152900"/>
              <a:gd name="connsiteY34" fmla="*/ 590550 h 1733550"/>
              <a:gd name="connsiteX35" fmla="*/ 666750 w 4152900"/>
              <a:gd name="connsiteY35" fmla="*/ 590550 h 1733550"/>
              <a:gd name="connsiteX36" fmla="*/ 666750 w 4152900"/>
              <a:gd name="connsiteY36" fmla="*/ 523875 h 1733550"/>
              <a:gd name="connsiteX37" fmla="*/ 419100 w 4152900"/>
              <a:gd name="connsiteY37" fmla="*/ 523875 h 1733550"/>
              <a:gd name="connsiteX38" fmla="*/ 419100 w 4152900"/>
              <a:gd name="connsiteY38" fmla="*/ 463550 h 1733550"/>
              <a:gd name="connsiteX39" fmla="*/ 330200 w 4152900"/>
              <a:gd name="connsiteY39" fmla="*/ 463550 h 1733550"/>
              <a:gd name="connsiteX40" fmla="*/ 330200 w 4152900"/>
              <a:gd name="connsiteY40" fmla="*/ 415925 h 1733550"/>
              <a:gd name="connsiteX41" fmla="*/ 323850 w 4152900"/>
              <a:gd name="connsiteY41" fmla="*/ 415925 h 1733550"/>
              <a:gd name="connsiteX42" fmla="*/ 323850 w 4152900"/>
              <a:gd name="connsiteY42" fmla="*/ 342900 h 1733550"/>
              <a:gd name="connsiteX43" fmla="*/ 314325 w 4152900"/>
              <a:gd name="connsiteY43" fmla="*/ 342900 h 1733550"/>
              <a:gd name="connsiteX44" fmla="*/ 314325 w 4152900"/>
              <a:gd name="connsiteY44" fmla="*/ 174625 h 1733550"/>
              <a:gd name="connsiteX45" fmla="*/ 273050 w 4152900"/>
              <a:gd name="connsiteY45" fmla="*/ 174625 h 1733550"/>
              <a:gd name="connsiteX46" fmla="*/ 273050 w 4152900"/>
              <a:gd name="connsiteY46" fmla="*/ 120650 h 1733550"/>
              <a:gd name="connsiteX47" fmla="*/ 241300 w 4152900"/>
              <a:gd name="connsiteY47" fmla="*/ 120650 h 1733550"/>
              <a:gd name="connsiteX48" fmla="*/ 241300 w 4152900"/>
              <a:gd name="connsiteY48" fmla="*/ 63500 h 1733550"/>
              <a:gd name="connsiteX49" fmla="*/ 0 w 4152900"/>
              <a:gd name="connsiteY49" fmla="*/ 63500 h 1733550"/>
              <a:gd name="connsiteX50" fmla="*/ 0 w 4152900"/>
              <a:gd name="connsiteY50" fmla="*/ 0 h 1733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4152900" h="1733550">
                <a:moveTo>
                  <a:pt x="4152900" y="1733550"/>
                </a:moveTo>
                <a:lnTo>
                  <a:pt x="2987675" y="1733550"/>
                </a:lnTo>
                <a:lnTo>
                  <a:pt x="2987675" y="1670050"/>
                </a:lnTo>
                <a:lnTo>
                  <a:pt x="2965450" y="1670050"/>
                </a:lnTo>
                <a:lnTo>
                  <a:pt x="2965450" y="1593850"/>
                </a:lnTo>
                <a:lnTo>
                  <a:pt x="2752725" y="1593850"/>
                </a:lnTo>
                <a:lnTo>
                  <a:pt x="2752725" y="1524000"/>
                </a:lnTo>
                <a:lnTo>
                  <a:pt x="2616200" y="1524000"/>
                </a:lnTo>
                <a:lnTo>
                  <a:pt x="2616200" y="1454150"/>
                </a:lnTo>
                <a:lnTo>
                  <a:pt x="1997075" y="1454150"/>
                </a:lnTo>
                <a:lnTo>
                  <a:pt x="1997075" y="1384300"/>
                </a:lnTo>
                <a:lnTo>
                  <a:pt x="1924050" y="1384300"/>
                </a:lnTo>
                <a:lnTo>
                  <a:pt x="1924050" y="1308100"/>
                </a:lnTo>
                <a:lnTo>
                  <a:pt x="1771650" y="1308100"/>
                </a:lnTo>
                <a:lnTo>
                  <a:pt x="1771650" y="1228725"/>
                </a:lnTo>
                <a:lnTo>
                  <a:pt x="1654175" y="1228725"/>
                </a:lnTo>
                <a:lnTo>
                  <a:pt x="1654175" y="1158875"/>
                </a:lnTo>
                <a:lnTo>
                  <a:pt x="1546225" y="1158875"/>
                </a:lnTo>
                <a:lnTo>
                  <a:pt x="1546225" y="1082675"/>
                </a:lnTo>
                <a:lnTo>
                  <a:pt x="1257300" y="1082675"/>
                </a:lnTo>
                <a:lnTo>
                  <a:pt x="1257300" y="1016000"/>
                </a:lnTo>
                <a:lnTo>
                  <a:pt x="1149350" y="1016000"/>
                </a:lnTo>
                <a:lnTo>
                  <a:pt x="1149350" y="949325"/>
                </a:lnTo>
                <a:lnTo>
                  <a:pt x="990600" y="949325"/>
                </a:lnTo>
                <a:lnTo>
                  <a:pt x="990600" y="889000"/>
                </a:lnTo>
                <a:lnTo>
                  <a:pt x="984250" y="889000"/>
                </a:lnTo>
                <a:lnTo>
                  <a:pt x="984250" y="825500"/>
                </a:lnTo>
                <a:lnTo>
                  <a:pt x="911225" y="825500"/>
                </a:lnTo>
                <a:lnTo>
                  <a:pt x="911225" y="765175"/>
                </a:lnTo>
                <a:lnTo>
                  <a:pt x="815975" y="765175"/>
                </a:lnTo>
                <a:lnTo>
                  <a:pt x="815975" y="708025"/>
                </a:lnTo>
                <a:lnTo>
                  <a:pt x="742950" y="708025"/>
                </a:lnTo>
                <a:lnTo>
                  <a:pt x="742950" y="644525"/>
                </a:lnTo>
                <a:lnTo>
                  <a:pt x="742950" y="641350"/>
                </a:lnTo>
                <a:lnTo>
                  <a:pt x="742950" y="590550"/>
                </a:lnTo>
                <a:lnTo>
                  <a:pt x="666750" y="590550"/>
                </a:lnTo>
                <a:lnTo>
                  <a:pt x="666750" y="523875"/>
                </a:lnTo>
                <a:lnTo>
                  <a:pt x="419100" y="523875"/>
                </a:lnTo>
                <a:lnTo>
                  <a:pt x="419100" y="463550"/>
                </a:lnTo>
                <a:lnTo>
                  <a:pt x="330200" y="463550"/>
                </a:lnTo>
                <a:lnTo>
                  <a:pt x="330200" y="415925"/>
                </a:lnTo>
                <a:lnTo>
                  <a:pt x="323850" y="415925"/>
                </a:lnTo>
                <a:lnTo>
                  <a:pt x="323850" y="342900"/>
                </a:lnTo>
                <a:lnTo>
                  <a:pt x="314325" y="342900"/>
                </a:lnTo>
                <a:lnTo>
                  <a:pt x="314325" y="174625"/>
                </a:lnTo>
                <a:lnTo>
                  <a:pt x="273050" y="174625"/>
                </a:lnTo>
                <a:lnTo>
                  <a:pt x="273050" y="120650"/>
                </a:lnTo>
                <a:lnTo>
                  <a:pt x="241300" y="120650"/>
                </a:lnTo>
                <a:lnTo>
                  <a:pt x="241300" y="63500"/>
                </a:lnTo>
                <a:lnTo>
                  <a:pt x="0" y="6350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315" name="Group 9314">
            <a:extLst>
              <a:ext uri="{FF2B5EF4-FFF2-40B4-BE49-F238E27FC236}">
                <a16:creationId xmlns:a16="http://schemas.microsoft.com/office/drawing/2014/main" id="{4A802101-96DA-D926-E51A-699C63376227}"/>
              </a:ext>
            </a:extLst>
          </p:cNvPr>
          <p:cNvGrpSpPr/>
          <p:nvPr/>
        </p:nvGrpSpPr>
        <p:grpSpPr>
          <a:xfrm>
            <a:off x="7917950" y="2387191"/>
            <a:ext cx="2801235" cy="848820"/>
            <a:chOff x="7917950" y="2387191"/>
            <a:chExt cx="2801235" cy="848820"/>
          </a:xfrm>
        </p:grpSpPr>
        <p:grpSp>
          <p:nvGrpSpPr>
            <p:cNvPr id="9291" name="Group 9290">
              <a:extLst>
                <a:ext uri="{FF2B5EF4-FFF2-40B4-BE49-F238E27FC236}">
                  <a16:creationId xmlns:a16="http://schemas.microsoft.com/office/drawing/2014/main" id="{34F79BCF-A8A6-8762-A122-6DAC0DCC92C1}"/>
                </a:ext>
              </a:extLst>
            </p:cNvPr>
            <p:cNvGrpSpPr/>
            <p:nvPr/>
          </p:nvGrpSpPr>
          <p:grpSpPr>
            <a:xfrm>
              <a:off x="7917950" y="2387191"/>
              <a:ext cx="129064" cy="129064"/>
              <a:chOff x="5100161" y="1645920"/>
              <a:chExt cx="268605" cy="268605"/>
            </a:xfrm>
          </p:grpSpPr>
          <p:cxnSp>
            <p:nvCxnSpPr>
              <p:cNvPr id="9292" name="Straight Connector 9291">
                <a:extLst>
                  <a:ext uri="{FF2B5EF4-FFF2-40B4-BE49-F238E27FC236}">
                    <a16:creationId xmlns:a16="http://schemas.microsoft.com/office/drawing/2014/main" id="{7414B35F-E993-16D5-C9C1-468E73F5825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93" name="Straight Connector 9292">
                <a:extLst>
                  <a:ext uri="{FF2B5EF4-FFF2-40B4-BE49-F238E27FC236}">
                    <a16:creationId xmlns:a16="http://schemas.microsoft.com/office/drawing/2014/main" id="{6030B051-CE2B-EB3C-0735-ABD59DC89AB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94" name="Group 9293">
              <a:extLst>
                <a:ext uri="{FF2B5EF4-FFF2-40B4-BE49-F238E27FC236}">
                  <a16:creationId xmlns:a16="http://schemas.microsoft.com/office/drawing/2014/main" id="{8956D405-6BB5-A93B-2F23-FAB063757450}"/>
                </a:ext>
              </a:extLst>
            </p:cNvPr>
            <p:cNvGrpSpPr/>
            <p:nvPr/>
          </p:nvGrpSpPr>
          <p:grpSpPr>
            <a:xfrm>
              <a:off x="8495800" y="2886071"/>
              <a:ext cx="129064" cy="129064"/>
              <a:chOff x="5100161" y="1645920"/>
              <a:chExt cx="268605" cy="268605"/>
            </a:xfrm>
          </p:grpSpPr>
          <p:cxnSp>
            <p:nvCxnSpPr>
              <p:cNvPr id="9295" name="Straight Connector 9294">
                <a:extLst>
                  <a:ext uri="{FF2B5EF4-FFF2-40B4-BE49-F238E27FC236}">
                    <a16:creationId xmlns:a16="http://schemas.microsoft.com/office/drawing/2014/main" id="{89AB6BFB-8451-9B3C-8DB5-CE5261EF0E6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96" name="Straight Connector 9295">
                <a:extLst>
                  <a:ext uri="{FF2B5EF4-FFF2-40B4-BE49-F238E27FC236}">
                    <a16:creationId xmlns:a16="http://schemas.microsoft.com/office/drawing/2014/main" id="{B1B2B4AF-425A-3A1C-F974-9E8A2275C0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97" name="Group 9296">
              <a:extLst>
                <a:ext uri="{FF2B5EF4-FFF2-40B4-BE49-F238E27FC236}">
                  <a16:creationId xmlns:a16="http://schemas.microsoft.com/office/drawing/2014/main" id="{EBA26FA6-EF97-6488-ADE8-529089ADD5F6}"/>
                </a:ext>
              </a:extLst>
            </p:cNvPr>
            <p:cNvGrpSpPr/>
            <p:nvPr/>
          </p:nvGrpSpPr>
          <p:grpSpPr>
            <a:xfrm>
              <a:off x="8768251" y="2979871"/>
              <a:ext cx="129064" cy="129064"/>
              <a:chOff x="5100161" y="1645920"/>
              <a:chExt cx="268605" cy="268605"/>
            </a:xfrm>
          </p:grpSpPr>
          <p:cxnSp>
            <p:nvCxnSpPr>
              <p:cNvPr id="9298" name="Straight Connector 9297">
                <a:extLst>
                  <a:ext uri="{FF2B5EF4-FFF2-40B4-BE49-F238E27FC236}">
                    <a16:creationId xmlns:a16="http://schemas.microsoft.com/office/drawing/2014/main" id="{98FE5A6E-1C63-48F2-DB80-1D62F379C32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299" name="Straight Connector 9298">
                <a:extLst>
                  <a:ext uri="{FF2B5EF4-FFF2-40B4-BE49-F238E27FC236}">
                    <a16:creationId xmlns:a16="http://schemas.microsoft.com/office/drawing/2014/main" id="{CFAEE370-E293-8272-C561-C6A78E464CA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00" name="Group 9299">
              <a:extLst>
                <a:ext uri="{FF2B5EF4-FFF2-40B4-BE49-F238E27FC236}">
                  <a16:creationId xmlns:a16="http://schemas.microsoft.com/office/drawing/2014/main" id="{6579C4AF-A05F-83C0-A0BF-94E3D4A2BC9C}"/>
                </a:ext>
              </a:extLst>
            </p:cNvPr>
            <p:cNvGrpSpPr/>
            <p:nvPr/>
          </p:nvGrpSpPr>
          <p:grpSpPr>
            <a:xfrm>
              <a:off x="8803916" y="2979871"/>
              <a:ext cx="129064" cy="129064"/>
              <a:chOff x="5100161" y="1645920"/>
              <a:chExt cx="268605" cy="268605"/>
            </a:xfrm>
          </p:grpSpPr>
          <p:cxnSp>
            <p:nvCxnSpPr>
              <p:cNvPr id="9301" name="Straight Connector 9300">
                <a:extLst>
                  <a:ext uri="{FF2B5EF4-FFF2-40B4-BE49-F238E27FC236}">
                    <a16:creationId xmlns:a16="http://schemas.microsoft.com/office/drawing/2014/main" id="{4732CE5E-448F-59D8-52B1-7E2582DFDCE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302" name="Straight Connector 9301">
                <a:extLst>
                  <a:ext uri="{FF2B5EF4-FFF2-40B4-BE49-F238E27FC236}">
                    <a16:creationId xmlns:a16="http://schemas.microsoft.com/office/drawing/2014/main" id="{763235D9-CB08-FC1A-8357-6E5E7EE8875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03" name="Group 9302">
              <a:extLst>
                <a:ext uri="{FF2B5EF4-FFF2-40B4-BE49-F238E27FC236}">
                  <a16:creationId xmlns:a16="http://schemas.microsoft.com/office/drawing/2014/main" id="{910A62AC-DD98-9A40-B42B-07D26080C3E6}"/>
                </a:ext>
              </a:extLst>
            </p:cNvPr>
            <p:cNvGrpSpPr/>
            <p:nvPr/>
          </p:nvGrpSpPr>
          <p:grpSpPr>
            <a:xfrm>
              <a:off x="8918431" y="2979871"/>
              <a:ext cx="129064" cy="129064"/>
              <a:chOff x="5100161" y="1645920"/>
              <a:chExt cx="268605" cy="268605"/>
            </a:xfrm>
          </p:grpSpPr>
          <p:cxnSp>
            <p:nvCxnSpPr>
              <p:cNvPr id="9304" name="Straight Connector 9303">
                <a:extLst>
                  <a:ext uri="{FF2B5EF4-FFF2-40B4-BE49-F238E27FC236}">
                    <a16:creationId xmlns:a16="http://schemas.microsoft.com/office/drawing/2014/main" id="{F5BCCFB2-3C04-7A60-9045-DA7D272D540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305" name="Straight Connector 9304">
                <a:extLst>
                  <a:ext uri="{FF2B5EF4-FFF2-40B4-BE49-F238E27FC236}">
                    <a16:creationId xmlns:a16="http://schemas.microsoft.com/office/drawing/2014/main" id="{4C8ED1BB-2D9C-0363-F7A4-DE571F7441E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06" name="Group 9305">
              <a:extLst>
                <a:ext uri="{FF2B5EF4-FFF2-40B4-BE49-F238E27FC236}">
                  <a16:creationId xmlns:a16="http://schemas.microsoft.com/office/drawing/2014/main" id="{BD32E260-E02C-AD65-4505-022257D846C0}"/>
                </a:ext>
              </a:extLst>
            </p:cNvPr>
            <p:cNvGrpSpPr/>
            <p:nvPr/>
          </p:nvGrpSpPr>
          <p:grpSpPr>
            <a:xfrm>
              <a:off x="9779363" y="3106947"/>
              <a:ext cx="129064" cy="129064"/>
              <a:chOff x="5100161" y="1645920"/>
              <a:chExt cx="268605" cy="268605"/>
            </a:xfrm>
          </p:grpSpPr>
          <p:cxnSp>
            <p:nvCxnSpPr>
              <p:cNvPr id="9307" name="Straight Connector 9306">
                <a:extLst>
                  <a:ext uri="{FF2B5EF4-FFF2-40B4-BE49-F238E27FC236}">
                    <a16:creationId xmlns:a16="http://schemas.microsoft.com/office/drawing/2014/main" id="{27764A99-38B7-CBC2-81FA-8DB2850B57F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308" name="Straight Connector 9307">
                <a:extLst>
                  <a:ext uri="{FF2B5EF4-FFF2-40B4-BE49-F238E27FC236}">
                    <a16:creationId xmlns:a16="http://schemas.microsoft.com/office/drawing/2014/main" id="{36250624-A86F-2B1B-41DB-365E60DE228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09" name="Group 9308">
              <a:extLst>
                <a:ext uri="{FF2B5EF4-FFF2-40B4-BE49-F238E27FC236}">
                  <a16:creationId xmlns:a16="http://schemas.microsoft.com/office/drawing/2014/main" id="{816DC533-116C-F86F-8BE9-FCB11C769B88}"/>
                </a:ext>
              </a:extLst>
            </p:cNvPr>
            <p:cNvGrpSpPr/>
            <p:nvPr/>
          </p:nvGrpSpPr>
          <p:grpSpPr>
            <a:xfrm>
              <a:off x="10495012" y="3106947"/>
              <a:ext cx="129064" cy="129064"/>
              <a:chOff x="5100161" y="1645920"/>
              <a:chExt cx="268605" cy="268605"/>
            </a:xfrm>
          </p:grpSpPr>
          <p:cxnSp>
            <p:nvCxnSpPr>
              <p:cNvPr id="9310" name="Straight Connector 9309">
                <a:extLst>
                  <a:ext uri="{FF2B5EF4-FFF2-40B4-BE49-F238E27FC236}">
                    <a16:creationId xmlns:a16="http://schemas.microsoft.com/office/drawing/2014/main" id="{B1B202A2-3745-157A-E23B-247899634F9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311" name="Straight Connector 9310">
                <a:extLst>
                  <a:ext uri="{FF2B5EF4-FFF2-40B4-BE49-F238E27FC236}">
                    <a16:creationId xmlns:a16="http://schemas.microsoft.com/office/drawing/2014/main" id="{694A5093-AB9F-00AE-9840-1B24386CC60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312" name="Group 9311">
              <a:extLst>
                <a:ext uri="{FF2B5EF4-FFF2-40B4-BE49-F238E27FC236}">
                  <a16:creationId xmlns:a16="http://schemas.microsoft.com/office/drawing/2014/main" id="{FAE8C02D-6B4B-0527-4196-8DFB42C496BC}"/>
                </a:ext>
              </a:extLst>
            </p:cNvPr>
            <p:cNvGrpSpPr/>
            <p:nvPr/>
          </p:nvGrpSpPr>
          <p:grpSpPr>
            <a:xfrm>
              <a:off x="10590121" y="3106947"/>
              <a:ext cx="129064" cy="129064"/>
              <a:chOff x="5100161" y="1645920"/>
              <a:chExt cx="268605" cy="268605"/>
            </a:xfrm>
          </p:grpSpPr>
          <p:cxnSp>
            <p:nvCxnSpPr>
              <p:cNvPr id="9313" name="Straight Connector 9312">
                <a:extLst>
                  <a:ext uri="{FF2B5EF4-FFF2-40B4-BE49-F238E27FC236}">
                    <a16:creationId xmlns:a16="http://schemas.microsoft.com/office/drawing/2014/main" id="{E56D7909-2EDE-E397-5E9C-CF25BDC711D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314" name="Straight Connector 9313">
                <a:extLst>
                  <a:ext uri="{FF2B5EF4-FFF2-40B4-BE49-F238E27FC236}">
                    <a16:creationId xmlns:a16="http://schemas.microsoft.com/office/drawing/2014/main" id="{38FB3B29-4777-AC8B-FDB1-220C5FBF023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5234464" y="1645920"/>
                <a:ext cx="0" cy="26860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316" name="Freeform: Shape 9315">
            <a:extLst>
              <a:ext uri="{FF2B5EF4-FFF2-40B4-BE49-F238E27FC236}">
                <a16:creationId xmlns:a16="http://schemas.microsoft.com/office/drawing/2014/main" id="{833474B0-A478-E630-B033-A2FDEEC48F37}"/>
              </a:ext>
            </a:extLst>
          </p:cNvPr>
          <p:cNvSpPr/>
          <p:nvPr/>
        </p:nvSpPr>
        <p:spPr bwMode="auto">
          <a:xfrm>
            <a:off x="7185025" y="1708150"/>
            <a:ext cx="3476625" cy="1466850"/>
          </a:xfrm>
          <a:custGeom>
            <a:avLst/>
            <a:gdLst>
              <a:gd name="connsiteX0" fmla="*/ 0 w 3476625"/>
              <a:gd name="connsiteY0" fmla="*/ 0 h 1466850"/>
              <a:gd name="connsiteX1" fmla="*/ 374650 w 3476625"/>
              <a:gd name="connsiteY1" fmla="*/ 0 h 1466850"/>
              <a:gd name="connsiteX2" fmla="*/ 374650 w 3476625"/>
              <a:gd name="connsiteY2" fmla="*/ 133350 h 1466850"/>
              <a:gd name="connsiteX3" fmla="*/ 390525 w 3476625"/>
              <a:gd name="connsiteY3" fmla="*/ 133350 h 1466850"/>
              <a:gd name="connsiteX4" fmla="*/ 390525 w 3476625"/>
              <a:gd name="connsiteY4" fmla="*/ 273050 h 1466850"/>
              <a:gd name="connsiteX5" fmla="*/ 409575 w 3476625"/>
              <a:gd name="connsiteY5" fmla="*/ 273050 h 1466850"/>
              <a:gd name="connsiteX6" fmla="*/ 409575 w 3476625"/>
              <a:gd name="connsiteY6" fmla="*/ 346075 h 1466850"/>
              <a:gd name="connsiteX7" fmla="*/ 463550 w 3476625"/>
              <a:gd name="connsiteY7" fmla="*/ 346075 h 1466850"/>
              <a:gd name="connsiteX8" fmla="*/ 463550 w 3476625"/>
              <a:gd name="connsiteY8" fmla="*/ 409575 h 1466850"/>
              <a:gd name="connsiteX9" fmla="*/ 587375 w 3476625"/>
              <a:gd name="connsiteY9" fmla="*/ 409575 h 1466850"/>
              <a:gd name="connsiteX10" fmla="*/ 587375 w 3476625"/>
              <a:gd name="connsiteY10" fmla="*/ 463550 h 1466850"/>
              <a:gd name="connsiteX11" fmla="*/ 711200 w 3476625"/>
              <a:gd name="connsiteY11" fmla="*/ 463550 h 1466850"/>
              <a:gd name="connsiteX12" fmla="*/ 711200 w 3476625"/>
              <a:gd name="connsiteY12" fmla="*/ 555625 h 1466850"/>
              <a:gd name="connsiteX13" fmla="*/ 749300 w 3476625"/>
              <a:gd name="connsiteY13" fmla="*/ 555625 h 1466850"/>
              <a:gd name="connsiteX14" fmla="*/ 749300 w 3476625"/>
              <a:gd name="connsiteY14" fmla="*/ 619125 h 1466850"/>
              <a:gd name="connsiteX15" fmla="*/ 771525 w 3476625"/>
              <a:gd name="connsiteY15" fmla="*/ 619125 h 1466850"/>
              <a:gd name="connsiteX16" fmla="*/ 771525 w 3476625"/>
              <a:gd name="connsiteY16" fmla="*/ 682625 h 1466850"/>
              <a:gd name="connsiteX17" fmla="*/ 796925 w 3476625"/>
              <a:gd name="connsiteY17" fmla="*/ 682625 h 1466850"/>
              <a:gd name="connsiteX18" fmla="*/ 796925 w 3476625"/>
              <a:gd name="connsiteY18" fmla="*/ 730250 h 1466850"/>
              <a:gd name="connsiteX19" fmla="*/ 850900 w 3476625"/>
              <a:gd name="connsiteY19" fmla="*/ 730250 h 1466850"/>
              <a:gd name="connsiteX20" fmla="*/ 850900 w 3476625"/>
              <a:gd name="connsiteY20" fmla="*/ 822325 h 1466850"/>
              <a:gd name="connsiteX21" fmla="*/ 876300 w 3476625"/>
              <a:gd name="connsiteY21" fmla="*/ 822325 h 1466850"/>
              <a:gd name="connsiteX22" fmla="*/ 876300 w 3476625"/>
              <a:gd name="connsiteY22" fmla="*/ 879475 h 1466850"/>
              <a:gd name="connsiteX23" fmla="*/ 1012825 w 3476625"/>
              <a:gd name="connsiteY23" fmla="*/ 879475 h 1466850"/>
              <a:gd name="connsiteX24" fmla="*/ 1012825 w 3476625"/>
              <a:gd name="connsiteY24" fmla="*/ 958850 h 1466850"/>
              <a:gd name="connsiteX25" fmla="*/ 1250950 w 3476625"/>
              <a:gd name="connsiteY25" fmla="*/ 958850 h 1466850"/>
              <a:gd name="connsiteX26" fmla="*/ 1250950 w 3476625"/>
              <a:gd name="connsiteY26" fmla="*/ 1016000 h 1466850"/>
              <a:gd name="connsiteX27" fmla="*/ 1343025 w 3476625"/>
              <a:gd name="connsiteY27" fmla="*/ 1016000 h 1466850"/>
              <a:gd name="connsiteX28" fmla="*/ 1343025 w 3476625"/>
              <a:gd name="connsiteY28" fmla="*/ 1241425 h 1466850"/>
              <a:gd name="connsiteX29" fmla="*/ 1644650 w 3476625"/>
              <a:gd name="connsiteY29" fmla="*/ 1241425 h 1466850"/>
              <a:gd name="connsiteX30" fmla="*/ 1644650 w 3476625"/>
              <a:gd name="connsiteY30" fmla="*/ 1317625 h 1466850"/>
              <a:gd name="connsiteX31" fmla="*/ 2346325 w 3476625"/>
              <a:gd name="connsiteY31" fmla="*/ 1317625 h 1466850"/>
              <a:gd name="connsiteX32" fmla="*/ 2346325 w 3476625"/>
              <a:gd name="connsiteY32" fmla="*/ 1466850 h 1466850"/>
              <a:gd name="connsiteX33" fmla="*/ 3476625 w 3476625"/>
              <a:gd name="connsiteY33" fmla="*/ 1466850 h 1466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476625" h="1466850">
                <a:moveTo>
                  <a:pt x="0" y="0"/>
                </a:moveTo>
                <a:lnTo>
                  <a:pt x="374650" y="0"/>
                </a:lnTo>
                <a:lnTo>
                  <a:pt x="374650" y="133350"/>
                </a:lnTo>
                <a:lnTo>
                  <a:pt x="390525" y="133350"/>
                </a:lnTo>
                <a:lnTo>
                  <a:pt x="390525" y="273050"/>
                </a:lnTo>
                <a:lnTo>
                  <a:pt x="409575" y="273050"/>
                </a:lnTo>
                <a:lnTo>
                  <a:pt x="409575" y="346075"/>
                </a:lnTo>
                <a:lnTo>
                  <a:pt x="463550" y="346075"/>
                </a:lnTo>
                <a:lnTo>
                  <a:pt x="463550" y="409575"/>
                </a:lnTo>
                <a:lnTo>
                  <a:pt x="587375" y="409575"/>
                </a:lnTo>
                <a:lnTo>
                  <a:pt x="587375" y="463550"/>
                </a:lnTo>
                <a:lnTo>
                  <a:pt x="711200" y="463550"/>
                </a:lnTo>
                <a:lnTo>
                  <a:pt x="711200" y="555625"/>
                </a:lnTo>
                <a:lnTo>
                  <a:pt x="749300" y="555625"/>
                </a:lnTo>
                <a:lnTo>
                  <a:pt x="749300" y="619125"/>
                </a:lnTo>
                <a:lnTo>
                  <a:pt x="771525" y="619125"/>
                </a:lnTo>
                <a:lnTo>
                  <a:pt x="771525" y="682625"/>
                </a:lnTo>
                <a:lnTo>
                  <a:pt x="796925" y="682625"/>
                </a:lnTo>
                <a:lnTo>
                  <a:pt x="796925" y="730250"/>
                </a:lnTo>
                <a:lnTo>
                  <a:pt x="850900" y="730250"/>
                </a:lnTo>
                <a:lnTo>
                  <a:pt x="850900" y="822325"/>
                </a:lnTo>
                <a:lnTo>
                  <a:pt x="876300" y="822325"/>
                </a:lnTo>
                <a:lnTo>
                  <a:pt x="876300" y="879475"/>
                </a:lnTo>
                <a:lnTo>
                  <a:pt x="1012825" y="879475"/>
                </a:lnTo>
                <a:lnTo>
                  <a:pt x="1012825" y="958850"/>
                </a:lnTo>
                <a:lnTo>
                  <a:pt x="1250950" y="958850"/>
                </a:lnTo>
                <a:lnTo>
                  <a:pt x="1250950" y="1016000"/>
                </a:lnTo>
                <a:lnTo>
                  <a:pt x="1343025" y="1016000"/>
                </a:lnTo>
                <a:lnTo>
                  <a:pt x="1343025" y="1241425"/>
                </a:lnTo>
                <a:lnTo>
                  <a:pt x="1644650" y="1241425"/>
                </a:lnTo>
                <a:lnTo>
                  <a:pt x="1644650" y="1317625"/>
                </a:lnTo>
                <a:lnTo>
                  <a:pt x="2346325" y="1317625"/>
                </a:lnTo>
                <a:lnTo>
                  <a:pt x="2346325" y="1466850"/>
                </a:lnTo>
                <a:lnTo>
                  <a:pt x="3476625" y="1466850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317" name="TextBox 9316">
            <a:extLst>
              <a:ext uri="{FF2B5EF4-FFF2-40B4-BE49-F238E27FC236}">
                <a16:creationId xmlns:a16="http://schemas.microsoft.com/office/drawing/2014/main" id="{D6C9CE4A-B944-4C94-9280-36CE17CCF001}"/>
              </a:ext>
            </a:extLst>
          </p:cNvPr>
          <p:cNvSpPr txBox="1"/>
          <p:nvPr/>
        </p:nvSpPr>
        <p:spPr bwMode="auto">
          <a:xfrm>
            <a:off x="5934971" y="4001219"/>
            <a:ext cx="113665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en-US" sz="1400" b="1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SG + Pembro</a:t>
            </a:r>
          </a:p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12970D-7BBD-9CF9-8F22-481A1E22620E}"/>
              </a:ext>
            </a:extLst>
          </p:cNvPr>
          <p:cNvSpPr txBox="1"/>
          <p:nvPr/>
        </p:nvSpPr>
        <p:spPr bwMode="auto">
          <a:xfrm>
            <a:off x="195062" y="3980044"/>
            <a:ext cx="26522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Patient at Risk (No. </a:t>
            </a: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US" sz="1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ensored), n</a:t>
            </a:r>
            <a:endParaRPr lang="en-US" sz="14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33B49E-2034-FC19-CB02-C2BE9A73D131}"/>
              </a:ext>
            </a:extLst>
          </p:cNvPr>
          <p:cNvSpPr txBox="1"/>
          <p:nvPr/>
        </p:nvSpPr>
        <p:spPr bwMode="auto">
          <a:xfrm>
            <a:off x="5670873" y="4013291"/>
            <a:ext cx="26522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Patient at Risk (No. </a:t>
            </a: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US" sz="1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ensored), n</a:t>
            </a:r>
            <a:endParaRPr lang="en-US" sz="14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241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/>
              <a:t>SACI-IO HR+: OS and Response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Garrido-Castro. AS</a:t>
            </a: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2024.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Abstr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LBA1004.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232D3855-AE9C-5CAF-70C6-9CA0CE67692E}"/>
              </a:ext>
            </a:extLst>
          </p:cNvPr>
          <p:cNvGraphicFramePr>
            <a:graphicFrameLocks/>
          </p:cNvGraphicFramePr>
          <p:nvPr/>
        </p:nvGraphicFramePr>
        <p:xfrm>
          <a:off x="723900" y="1603375"/>
          <a:ext cx="10758303" cy="4158798"/>
        </p:xfrm>
        <a:graphic>
          <a:graphicData uri="http://schemas.openxmlformats.org/drawingml/2006/table">
            <a:tbl>
              <a:tblPr/>
              <a:tblGrid>
                <a:gridCol w="3941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14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9145">
                  <a:extLst>
                    <a:ext uri="{9D8B030D-6E8A-4147-A177-3AD203B41FA5}">
                      <a16:colId xmlns:a16="http://schemas.microsoft.com/office/drawing/2014/main" val="2677064311"/>
                    </a:ext>
                  </a:extLst>
                </a:gridCol>
                <a:gridCol w="1565396">
                  <a:extLst>
                    <a:ext uri="{9D8B030D-6E8A-4147-A177-3AD203B41FA5}">
                      <a16:colId xmlns:a16="http://schemas.microsoft.com/office/drawing/2014/main" val="979060183"/>
                    </a:ext>
                  </a:extLst>
                </a:gridCol>
              </a:tblGrid>
              <a:tr h="7306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Endpoint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 + </a:t>
                      </a: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Pembro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HR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37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OS,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mo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PD-L1 positive (CPS ≥1)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PD-L1 negative (CPS &lt;1)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18.52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18.52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16.55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17.96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12.50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18.03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0.65 (0.33-1.28)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0.61 (0.18-2.04)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0.68 (0.29-1.59)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.21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.42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.38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37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ORR,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PD-L1 positive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PD-L1 negative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 (21.2)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(18.8)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 (22.9)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 (17.3)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(20.8)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(14.3)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.80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9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Clinical benefit rate,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 (50.0)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 (46.2)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.84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9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duration of response,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mo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.31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099280"/>
                  </a:ext>
                </a:extLst>
              </a:tr>
              <a:tr h="4469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time to objective response,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mo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2.3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4.1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.68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199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42977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/>
              <a:t>SACI-IO HR+: TEAEs and TRAEs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Garrido-Castro. AS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2024. Abstr LBA1004.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1FF78192-8518-ADEB-9578-E29DD63C0C2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1125718"/>
              </p:ext>
            </p:extLst>
          </p:nvPr>
        </p:nvGraphicFramePr>
        <p:xfrm>
          <a:off x="723900" y="1612128"/>
          <a:ext cx="6558127" cy="3977816"/>
        </p:xfrm>
        <a:graphic>
          <a:graphicData uri="http://schemas.openxmlformats.org/drawingml/2006/table">
            <a:tbl>
              <a:tblPr/>
              <a:tblGrid>
                <a:gridCol w="21385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677064311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184977269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TEAEs Occurring in ≥15% in Either Arm,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 + Pembro (n = 52)</a:t>
                      </a:r>
                      <a:endParaRPr kumimoji="0" lang="en-US" sz="1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 (n = 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3/4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3/4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53331"/>
                  </a:ext>
                </a:extLst>
              </a:tr>
              <a:tr h="139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Neutrophil count decreased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69.2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53.8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59.6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44.2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Anemia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34.6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WBC count decreased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23.1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15.4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7.7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9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Lymphocyte count decreased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15.4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0992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Diarrhea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23.1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38.5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7.7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1995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Nausea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32.7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7662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Alopecia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42.3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38.5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—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402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Fatigue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38.5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34.6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1957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Anorexia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17.3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5421982"/>
                  </a:ext>
                </a:extLst>
              </a:tr>
            </a:tbl>
          </a:graphicData>
        </a:graphic>
      </p:graphicFrame>
      <p:sp>
        <p:nvSpPr>
          <p:cNvPr id="3" name="Rectangle 3">
            <a:extLst>
              <a:ext uri="{FF2B5EF4-FFF2-40B4-BE49-F238E27FC236}">
                <a16:creationId xmlns:a16="http://schemas.microsoft.com/office/drawing/2014/main" id="{80CEB3C5-78DD-980F-C3CF-27019219C0E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50641" y="1498714"/>
            <a:ext cx="4169736" cy="4551606"/>
          </a:xfrm>
        </p:spPr>
        <p:txBody>
          <a:bodyPr/>
          <a:lstStyle/>
          <a:p>
            <a:r>
              <a:rPr lang="en-US" altLang="en-US" sz="2600" dirty="0"/>
              <a:t>Overall safety profile for SG + pembro vs SG alone</a:t>
            </a:r>
          </a:p>
          <a:p>
            <a:pPr lvl="1"/>
            <a:r>
              <a:rPr lang="en-US" altLang="en-US" sz="2400" dirty="0"/>
              <a:t>Any TEAE: 98.1% vs 96.2%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altLang="en-US" sz="2200" dirty="0"/>
              <a:t>TEAEs leading to d/c: 5.8% vs 1.9%</a:t>
            </a:r>
          </a:p>
          <a:p>
            <a:pPr lvl="1"/>
            <a:r>
              <a:rPr lang="en-US" altLang="en-US" sz="2400" dirty="0"/>
              <a:t>Any TRAE: 92.3% vs 94.2%</a:t>
            </a:r>
          </a:p>
        </p:txBody>
      </p:sp>
    </p:spTree>
    <p:extLst>
      <p:ext uri="{BB962C8B-B14F-4D97-AF65-F5344CB8AC3E}">
        <p14:creationId xmlns:p14="http://schemas.microsoft.com/office/powerpoint/2010/main" val="42440269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/>
              <a:t>SACI-IO HR+: </a:t>
            </a:r>
            <a:r>
              <a:rPr lang="en-US" dirty="0" err="1"/>
              <a:t>irAEs</a:t>
            </a:r>
            <a:r>
              <a:rPr lang="en-US" dirty="0"/>
              <a:t> Attributed to Pembrolizumab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Garrido-Castro. AS</a:t>
            </a: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2024.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Abstr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LBA1004.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200F8012-4D5C-069A-A7E6-51751DD7BFA0}"/>
              </a:ext>
            </a:extLst>
          </p:cNvPr>
          <p:cNvGraphicFramePr>
            <a:graphicFrameLocks/>
          </p:cNvGraphicFramePr>
          <p:nvPr/>
        </p:nvGraphicFramePr>
        <p:xfrm>
          <a:off x="1678113" y="1371360"/>
          <a:ext cx="8835775" cy="4800840"/>
        </p:xfrm>
        <a:graphic>
          <a:graphicData uri="http://schemas.openxmlformats.org/drawingml/2006/table">
            <a:tbl>
              <a:tblPr/>
              <a:tblGrid>
                <a:gridCol w="4345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5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45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888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TRAEs,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SG + </a:t>
                      </a:r>
                      <a:r>
                        <a:rPr kumimoji="0" lang="en-US" sz="15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Pembro</a:t>
                      </a: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(n = 52)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883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3/4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53331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Hypothyroidism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Hypoalbuminemia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alanine aminotransferase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alkaline phosphatase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099280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aspartate aminotransferase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199552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Acute kidney injury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766281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Viral hepatitis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40200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Adrenal insufficiency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195761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Arthralgia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5421982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blood bilirubin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0832947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Dyspnea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528933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Pneumonitis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648190"/>
                  </a:ext>
                </a:extLst>
              </a:tr>
              <a:tr h="198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Pruritus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1563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92562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29275E2E-3E83-3F88-A50D-C0CF1D4926F7}"/>
              </a:ext>
            </a:extLst>
          </p:cNvPr>
          <p:cNvSpPr txBox="1">
            <a:spLocks noChangeArrowheads="1"/>
          </p:cNvSpPr>
          <p:nvPr/>
        </p:nvSpPr>
        <p:spPr>
          <a:xfrm>
            <a:off x="604675" y="1513046"/>
            <a:ext cx="10877529" cy="4872693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Multicenter, randomized, open-label, 2-part modular phase Ib/II study; data presented from interim analysis of part 2 dose-expansion phase</a:t>
            </a:r>
          </a:p>
          <a:p>
            <a:pPr lvl="1" indent="-342900">
              <a:buClr>
                <a:srgbClr val="000000"/>
              </a:buClr>
              <a:buFont typeface="Wingdings" panose="05000000000000000000" pitchFamily="2" charset="2"/>
              <a:buChar char="§"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None/>
              <a:tabLst/>
              <a:defRPr/>
            </a:pPr>
            <a:endParaRPr lang="en-US" altLang="en-US" sz="2200" kern="0" dirty="0">
              <a:solidFill>
                <a:srgbClr val="000000"/>
              </a:solidFill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Primary endpoints: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safety and tolerability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200" b="1" kern="0" dirty="0">
                <a:solidFill>
                  <a:srgbClr val="000000"/>
                </a:solidFill>
              </a:rPr>
              <a:t>Key secondary endpoints: </a:t>
            </a:r>
            <a:r>
              <a:rPr lang="en-US" altLang="en-US" sz="2200" kern="0" dirty="0">
                <a:solidFill>
                  <a:srgbClr val="000000"/>
                </a:solidFill>
              </a:rPr>
              <a:t>ORR, PFS per investigator (by RECIST v1.1), DoR</a:t>
            </a: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F65B5284-A016-40AE-8211-CECB2CF279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DESTINY-Breast07: </a:t>
            </a:r>
            <a:r>
              <a:rPr lang="en-US" sz="3600" dirty="0"/>
              <a:t>Trastuzumab </a:t>
            </a:r>
            <a:r>
              <a:rPr lang="en-US" sz="3600" dirty="0" err="1"/>
              <a:t>Deruxtecan</a:t>
            </a:r>
            <a:r>
              <a:rPr lang="en-US" sz="3600" dirty="0"/>
              <a:t> ± </a:t>
            </a:r>
            <a:r>
              <a:rPr lang="en-US" sz="3600" dirty="0" err="1"/>
              <a:t>Pertuzumab</a:t>
            </a:r>
            <a:r>
              <a:rPr lang="en-US" sz="3600" dirty="0"/>
              <a:t> for Previously Untreated HER2+ MBC</a:t>
            </a:r>
            <a:endParaRPr lang="en-US" altLang="en-US" dirty="0"/>
          </a:p>
        </p:txBody>
      </p:sp>
      <p:sp>
        <p:nvSpPr>
          <p:cNvPr id="19460" name="Text Box 45">
            <a:extLst>
              <a:ext uri="{FF2B5EF4-FFF2-40B4-BE49-F238E27FC236}">
                <a16:creationId xmlns:a16="http://schemas.microsoft.com/office/drawing/2014/main" id="{73BB8788-EA93-4F80-B091-B8486BEE8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880" y="2976561"/>
            <a:ext cx="3627748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Arial" panose="020B0604020202020204" pitchFamily="34" charset="0"/>
              </a:rPr>
              <a:t>Previously untreated HER2+* advanced or metastatic BC with measurable disease; no or previously treated/stable brain mets;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Arial" panose="020B0604020202020204" pitchFamily="34" charset="0"/>
              </a:rPr>
              <a:t>≥12-mo DFI from adjuvant anti-HER2 therapy or CT; ECOG PS 0/1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Arial" panose="020B0604020202020204" pitchFamily="34" charset="0"/>
              </a:rPr>
              <a:t>(N = </a:t>
            </a:r>
            <a:r>
              <a:rPr lang="en-GB" altLang="en-US" sz="18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125</a:t>
            </a:r>
            <a:r>
              <a:rPr kumimoji="0" lang="en-GB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Arial" panose="020B0604020202020204" pitchFamily="34" charset="0"/>
              </a:rPr>
              <a:t>)</a:t>
            </a:r>
            <a:endParaRPr kumimoji="0" lang="en-US" altLang="en-US" sz="18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9461" name="Rectangle 46">
            <a:extLst>
              <a:ext uri="{FF2B5EF4-FFF2-40B4-BE49-F238E27FC236}">
                <a16:creationId xmlns:a16="http://schemas.microsoft.com/office/drawing/2014/main" id="{937A8B82-B1A2-4F68-B7FF-D7788F4B7C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5564" y="2325725"/>
            <a:ext cx="537918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Arial" panose="020B0604020202020204" pitchFamily="34" charset="0"/>
              </a:rPr>
              <a:t>Stratified by HR status</a:t>
            </a:r>
            <a:r>
              <a:rPr lang="en-US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kumimoji="0" lang="en-US" altLang="en-US" sz="160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Arial" panose="020B0604020202020204" pitchFamily="34" charset="0"/>
              </a:rPr>
              <a:t>disease status, PD-L1 status</a:t>
            </a:r>
          </a:p>
        </p:txBody>
      </p:sp>
      <p:sp>
        <p:nvSpPr>
          <p:cNvPr id="19463" name="Rectangle 49">
            <a:extLst>
              <a:ext uri="{FF2B5EF4-FFF2-40B4-BE49-F238E27FC236}">
                <a16:creationId xmlns:a16="http://schemas.microsoft.com/office/drawing/2014/main" id="{C346F25D-ABA6-46CD-940B-7C5654E37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5563" y="2663156"/>
            <a:ext cx="5808642" cy="82299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800" b="1" dirty="0"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T-DXd</a:t>
            </a:r>
            <a:r>
              <a:rPr lang="en-US" altLang="en-US" sz="1800" dirty="0"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5.4 mg/kg IV Q3W</a:t>
            </a:r>
            <a:r>
              <a:rPr lang="en-US" altLang="en-US" sz="1800" b="1" dirty="0"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altLang="en-US" sz="180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(n = 75)</a:t>
            </a:r>
          </a:p>
        </p:txBody>
      </p:sp>
      <p:sp>
        <p:nvSpPr>
          <p:cNvPr id="19464" name="Rectangle 50">
            <a:extLst>
              <a:ext uri="{FF2B5EF4-FFF2-40B4-BE49-F238E27FC236}">
                <a16:creationId xmlns:a16="http://schemas.microsoft.com/office/drawing/2014/main" id="{FD3256D1-4424-49E5-A490-F3D2F2281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5563" y="3566343"/>
            <a:ext cx="5808642" cy="82396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T-DXd </a:t>
            </a:r>
            <a:r>
              <a:rPr lang="en-US" altLang="en-US" sz="1800" dirty="0"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5.4 mg/kg IV Q3W +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Pertuzumab</a:t>
            </a: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420 mg IV Q3W with 840-mg loading dose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(n = </a:t>
            </a:r>
            <a:r>
              <a:rPr lang="en-US" altLang="en-US" sz="1800" dirty="0"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50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9468" name="Line 54">
            <a:extLst>
              <a:ext uri="{FF2B5EF4-FFF2-40B4-BE49-F238E27FC236}">
                <a16:creationId xmlns:a16="http://schemas.microsoft.com/office/drawing/2014/main" id="{D1F2E6DC-39ED-43FE-A784-E6851ADCA3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35233" y="3062051"/>
            <a:ext cx="816033" cy="27522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 Box 11">
            <a:extLst>
              <a:ext uri="{FF2B5EF4-FFF2-40B4-BE49-F238E27FC236}">
                <a16:creationId xmlns:a16="http://schemas.microsoft.com/office/drawing/2014/main" id="{C4AE4272-934E-B73F-D505-EAD87E2DD5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Andre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ASCO 2024. Abstr </a:t>
            </a: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1009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Rectangle 50">
            <a:extLst>
              <a:ext uri="{FF2B5EF4-FFF2-40B4-BE49-F238E27FC236}">
                <a16:creationId xmlns:a16="http://schemas.microsoft.com/office/drawing/2014/main" id="{5CD866A1-51FC-5FEC-0D02-C1029BBFB1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3696" y="4480022"/>
            <a:ext cx="5781933" cy="823961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T-DXd + Durvalumab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800" i="1" dirty="0"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(not presented)</a:t>
            </a:r>
            <a:endParaRPr kumimoji="0" lang="en-US" altLang="en-US" sz="1800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Line 51">
            <a:extLst>
              <a:ext uri="{FF2B5EF4-FFF2-40B4-BE49-F238E27FC236}">
                <a16:creationId xmlns:a16="http://schemas.microsoft.com/office/drawing/2014/main" id="{C8922688-87BF-E756-8C52-D041BE567F1F}"/>
              </a:ext>
            </a:extLst>
          </p:cNvPr>
          <p:cNvSpPr>
            <a:spLocks noChangeShapeType="1"/>
          </p:cNvSpPr>
          <p:nvPr/>
        </p:nvSpPr>
        <p:spPr bwMode="auto">
          <a:xfrm rot="16200000" flipH="1">
            <a:off x="4420035" y="4408396"/>
            <a:ext cx="246429" cy="816033"/>
          </a:xfrm>
          <a:prstGeom prst="line">
            <a:avLst/>
          </a:prstGeom>
          <a:noFill/>
          <a:ln w="28575">
            <a:solidFill>
              <a:schemeClr val="bg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9716DB0-0AA8-A13B-E93D-AE98DEE3D6B7}"/>
              </a:ext>
            </a:extLst>
          </p:cNvPr>
          <p:cNvCxnSpPr>
            <a:cxnSpLocks/>
          </p:cNvCxnSpPr>
          <p:nvPr/>
        </p:nvCxnSpPr>
        <p:spPr bwMode="auto">
          <a:xfrm>
            <a:off x="4496783" y="2704626"/>
            <a:ext cx="0" cy="363421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ysDash"/>
            <a:round/>
            <a:headEnd type="none" w="med" len="med"/>
            <a:tailEnd type="triangle"/>
          </a:ln>
          <a:effectLst/>
        </p:spPr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0892638-9665-6AD7-2FE5-99DD2416C9F5}"/>
              </a:ext>
            </a:extLst>
          </p:cNvPr>
          <p:cNvCxnSpPr/>
          <p:nvPr/>
        </p:nvCxnSpPr>
        <p:spPr bwMode="auto">
          <a:xfrm>
            <a:off x="4135233" y="3978323"/>
            <a:ext cx="816033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" name="Rectangle 46">
            <a:extLst>
              <a:ext uri="{FF2B5EF4-FFF2-40B4-BE49-F238E27FC236}">
                <a16:creationId xmlns:a16="http://schemas.microsoft.com/office/drawing/2014/main" id="{C99DB4DA-54C0-6AFF-63E0-08CD1B78C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9650" y="5305888"/>
            <a:ext cx="234455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Arial" panose="020B0604020202020204" pitchFamily="34" charset="0"/>
              </a:rPr>
              <a:t>*IHC 3+ or IHC 2+/ISH+.</a:t>
            </a:r>
          </a:p>
        </p:txBody>
      </p:sp>
    </p:spTree>
    <p:extLst>
      <p:ext uri="{BB962C8B-B14F-4D97-AF65-F5344CB8AC3E}">
        <p14:creationId xmlns:p14="http://schemas.microsoft.com/office/powerpoint/2010/main" val="31947089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DESTINY-Breast07: Baseline Characteristics</a:t>
            </a:r>
            <a:endParaRPr lang="en-US" altLang="en-US" dirty="0"/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2BEA5245-55B8-DA58-76A0-AD7F7CDD5575}"/>
              </a:ext>
            </a:extLst>
          </p:cNvPr>
          <p:cNvGraphicFramePr>
            <a:graphicFrameLocks noGrp="1"/>
          </p:cNvGraphicFramePr>
          <p:nvPr/>
        </p:nvGraphicFramePr>
        <p:xfrm>
          <a:off x="723899" y="1601690"/>
          <a:ext cx="5234324" cy="4605592"/>
        </p:xfrm>
        <a:graphic>
          <a:graphicData uri="http://schemas.openxmlformats.org/drawingml/2006/table">
            <a:tbl>
              <a:tblPr/>
              <a:tblGrid>
                <a:gridCol w="23004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2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1076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</a:tblGrid>
              <a:tr h="474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(n = 75)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+ Pertuzumab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age, yr 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(range)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57.0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(33.0-80.0)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56.5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(24.0-75.0)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Female, n (%)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74 (98.7)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50 (100)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Race,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White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Asian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Black/African American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Not reported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Other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52 (69.3)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 (26.7)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(2.7)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(1.3)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37 (74.0)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 (24.0)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(2.0)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HER2 status,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IHC 3+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IHC 2+/ISH+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IHC 2+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60 (80.0)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 (18.7)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(1.3)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41 (82.0)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 (18.0)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3033112"/>
                  </a:ext>
                </a:extLst>
              </a:tr>
            </a:tbl>
          </a:graphicData>
        </a:graphic>
      </p:graphicFrame>
      <p:sp>
        <p:nvSpPr>
          <p:cNvPr id="2" name="Text Box 11">
            <a:extLst>
              <a:ext uri="{FF2B5EF4-FFF2-40B4-BE49-F238E27FC236}">
                <a16:creationId xmlns:a16="http://schemas.microsoft.com/office/drawing/2014/main" id="{A8CAFFE3-F3EA-63B7-56EF-19D89076F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Andre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ASCO 2024. Abstr </a:t>
            </a: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1009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graphicFrame>
        <p:nvGraphicFramePr>
          <p:cNvPr id="5" name="Group 32">
            <a:extLst>
              <a:ext uri="{FF2B5EF4-FFF2-40B4-BE49-F238E27FC236}">
                <a16:creationId xmlns:a16="http://schemas.microsoft.com/office/drawing/2014/main" id="{02C87CA4-E65C-2DBB-F8F8-B364F0AF3059}"/>
              </a:ext>
            </a:extLst>
          </p:cNvPr>
          <p:cNvGraphicFramePr>
            <a:graphicFrameLocks noGrp="1"/>
          </p:cNvGraphicFramePr>
          <p:nvPr/>
        </p:nvGraphicFramePr>
        <p:xfrm>
          <a:off x="6213872" y="1601690"/>
          <a:ext cx="5268331" cy="3291904"/>
        </p:xfrm>
        <a:graphic>
          <a:graphicData uri="http://schemas.openxmlformats.org/drawingml/2006/table">
            <a:tbl>
              <a:tblPr/>
              <a:tblGrid>
                <a:gridCol w="23153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0698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</a:tblGrid>
              <a:tr h="474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(n = 75)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+ Pertuzumab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 status,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Positive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Negative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47 (62.7)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 (37.3)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34 (68.0)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 (32.0)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Disease status,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Recurrent*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De novo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27 (36.0)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48 (64.0)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 (40.0)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30 (60.0)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ECOG PS,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49 (65.3)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 (34.7)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37 (74.0)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(26.0)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Rectangle 3">
            <a:extLst>
              <a:ext uri="{FF2B5EF4-FFF2-40B4-BE49-F238E27FC236}">
                <a16:creationId xmlns:a16="http://schemas.microsoft.com/office/drawing/2014/main" id="{3691D816-74D1-95B8-655A-7C14415C0B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8655" y="5183813"/>
            <a:ext cx="5353548" cy="1408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1800" dirty="0">
                <a:solidFill>
                  <a:schemeClr val="bg1"/>
                </a:solidFill>
              </a:rPr>
              <a:t>T-DXd arm (n = 27): trastuzumab (51.9%), pertuzumab (14.8%), T-DM1 (7.4%)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1800" b="0" dirty="0">
                <a:solidFill>
                  <a:schemeClr val="bg1"/>
                </a:solidFill>
              </a:rPr>
              <a:t>T-DXd + pertuzumab arm (n = 20): </a:t>
            </a:r>
            <a:r>
              <a:rPr lang="en-US" sz="1800" b="0" dirty="0"/>
              <a:t>t</a:t>
            </a:r>
            <a:r>
              <a:rPr lang="en-US" sz="1800" dirty="0">
                <a:solidFill>
                  <a:schemeClr val="bg1"/>
                </a:solidFill>
              </a:rPr>
              <a:t>rastuzumab (65%), pertuzumab (10%), T-DM1 (0%)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6465FA-707E-B535-3705-BAF310B405B4}"/>
              </a:ext>
            </a:extLst>
          </p:cNvPr>
          <p:cNvSpPr txBox="1"/>
          <p:nvPr/>
        </p:nvSpPr>
        <p:spPr bwMode="auto">
          <a:xfrm>
            <a:off x="6199704" y="4891527"/>
            <a:ext cx="51274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  <a:spcAft>
                <a:spcPct val="0"/>
              </a:spcAft>
            </a:pPr>
            <a:r>
              <a:rPr lang="en-US" sz="1400" dirty="0">
                <a:solidFill>
                  <a:schemeClr val="bg1"/>
                </a:solidFill>
              </a:rPr>
              <a:t>*</a:t>
            </a:r>
            <a:r>
              <a:rPr lang="en-US" sz="1400" b="0" dirty="0">
                <a:solidFill>
                  <a:schemeClr val="bg1"/>
                </a:solidFill>
              </a:rPr>
              <a:t>P</a:t>
            </a:r>
            <a:r>
              <a:rPr lang="en-US" sz="1400" dirty="0">
                <a:solidFill>
                  <a:schemeClr val="bg1"/>
                </a:solidFill>
              </a:rPr>
              <a:t>rior</a:t>
            </a:r>
            <a:r>
              <a:rPr lang="en-US" sz="1400" b="0" dirty="0">
                <a:solidFill>
                  <a:schemeClr val="bg1"/>
                </a:solidFill>
              </a:rPr>
              <a:t> HER2-directed therapy in patients with recurrent </a:t>
            </a:r>
            <a:r>
              <a:rPr lang="en-US" sz="1400" dirty="0">
                <a:solidFill>
                  <a:schemeClr val="bg1"/>
                </a:solidFill>
              </a:rPr>
              <a:t>disease.</a:t>
            </a:r>
            <a:endParaRPr lang="en-US" sz="1400" b="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8063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DESTINY-Breast07: Response and PFS</a:t>
            </a:r>
            <a:endParaRPr lang="en-US" altLang="en-US" dirty="0"/>
          </a:p>
        </p:txBody>
      </p:sp>
      <p:sp>
        <p:nvSpPr>
          <p:cNvPr id="2" name="Text Box 11">
            <a:extLst>
              <a:ext uri="{FF2B5EF4-FFF2-40B4-BE49-F238E27FC236}">
                <a16:creationId xmlns:a16="http://schemas.microsoft.com/office/drawing/2014/main" id="{A8CAFFE3-F3EA-63B7-56EF-19D89076F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Andre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ASCO 2024. Abstr </a:t>
            </a: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1009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Reproduced with permission.</a:t>
            </a:r>
          </a:p>
        </p:txBody>
      </p:sp>
      <p:sp>
        <p:nvSpPr>
          <p:cNvPr id="10" name="Text Box 11">
            <a:extLst>
              <a:ext uri="{FF2B5EF4-FFF2-40B4-BE49-F238E27FC236}">
                <a16:creationId xmlns:a16="http://schemas.microsoft.com/office/drawing/2014/main" id="{B238CF42-78E9-DE53-B756-CC1CB457F6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8" y="6105267"/>
            <a:ext cx="80105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4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Response by RECIST v1.1 (investigator).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3CA137-1730-8C60-371D-E6E82678CB52}"/>
              </a:ext>
            </a:extLst>
          </p:cNvPr>
          <p:cNvSpPr txBox="1"/>
          <p:nvPr/>
        </p:nvSpPr>
        <p:spPr bwMode="auto">
          <a:xfrm>
            <a:off x="1245870" y="1487323"/>
            <a:ext cx="43014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</a:rPr>
              <a:t>T-DXd Monotherapy (n = 75)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9BEE9E-EFF5-9B80-82B7-979D40C83DD1}"/>
              </a:ext>
            </a:extLst>
          </p:cNvPr>
          <p:cNvSpPr txBox="1"/>
          <p:nvPr/>
        </p:nvSpPr>
        <p:spPr bwMode="auto">
          <a:xfrm>
            <a:off x="6974872" y="1487323"/>
            <a:ext cx="43014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</a:rPr>
              <a:t>T-DXd + Pertuzumab (n = 50)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43E7C1-416B-52C3-31ED-3168A2D2095C}"/>
              </a:ext>
            </a:extLst>
          </p:cNvPr>
          <p:cNvSpPr txBox="1"/>
          <p:nvPr/>
        </p:nvSpPr>
        <p:spPr bwMode="auto">
          <a:xfrm rot="16200000">
            <a:off x="-326734" y="2944894"/>
            <a:ext cx="24917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Best Change From Baseline in Target Lesion Size (%)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EF5DEC-EE3D-8C7C-B2E5-632530644E0E}"/>
              </a:ext>
            </a:extLst>
          </p:cNvPr>
          <p:cNvCxnSpPr/>
          <p:nvPr/>
        </p:nvCxnSpPr>
        <p:spPr bwMode="auto">
          <a:xfrm>
            <a:off x="1547446" y="2167380"/>
            <a:ext cx="0" cy="2024793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C90E7CF-DF57-D8B5-B98A-2C2FA6721034}"/>
              </a:ext>
            </a:extLst>
          </p:cNvPr>
          <p:cNvGrpSpPr/>
          <p:nvPr/>
        </p:nvGrpSpPr>
        <p:grpSpPr>
          <a:xfrm>
            <a:off x="1469331" y="2176570"/>
            <a:ext cx="82710" cy="2004494"/>
            <a:chOff x="1469331" y="2176570"/>
            <a:chExt cx="82710" cy="2004494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D3DCD1C-D089-71C1-1D48-DD1F8E974C9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2176570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657529-A123-8D78-7159-D58D618B21A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2427132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94D0F7F2-BB6F-E286-6965-13863119161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2677694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49BD104-B93F-A365-0671-3260214563A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2928256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DEA92541-3B74-5466-A407-CDE99CFA149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3178818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BE5D1AF-CC28-4E3A-0B1B-F92F8CE8595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3429380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C4F0514-D330-21F4-9326-7B33ACBE05A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3679942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7D16E7C-9C7A-EB2F-5E36-9CEFB34901A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3930504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A5C2847-B5F0-697E-9CBE-6BDA4F70413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4181064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299" name="Group 9298">
            <a:extLst>
              <a:ext uri="{FF2B5EF4-FFF2-40B4-BE49-F238E27FC236}">
                <a16:creationId xmlns:a16="http://schemas.microsoft.com/office/drawing/2014/main" id="{8F7068B8-D6AE-2469-7CB2-8D1E5FDA72F9}"/>
              </a:ext>
            </a:extLst>
          </p:cNvPr>
          <p:cNvGrpSpPr/>
          <p:nvPr/>
        </p:nvGrpSpPr>
        <p:grpSpPr>
          <a:xfrm>
            <a:off x="3228925" y="2149815"/>
            <a:ext cx="2497709" cy="523220"/>
            <a:chOff x="3228925" y="2149815"/>
            <a:chExt cx="2497709" cy="523220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3B92008-D887-56A3-A2B6-20C8FBE22EE6}"/>
                </a:ext>
              </a:extLst>
            </p:cNvPr>
            <p:cNvSpPr txBox="1"/>
            <p:nvPr/>
          </p:nvSpPr>
          <p:spPr bwMode="auto">
            <a:xfrm>
              <a:off x="3269541" y="2149815"/>
              <a:ext cx="24570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Patients with recurrent disease</a:t>
              </a:r>
            </a:p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Patients with de novo disease</a:t>
              </a:r>
              <a:endParaRPr lang="en-US" sz="1400" b="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09300BC-857A-001A-61A2-C4424C3714FB}"/>
                </a:ext>
              </a:extLst>
            </p:cNvPr>
            <p:cNvGrpSpPr/>
            <p:nvPr/>
          </p:nvGrpSpPr>
          <p:grpSpPr>
            <a:xfrm>
              <a:off x="3228925" y="2254135"/>
              <a:ext cx="97411" cy="313584"/>
              <a:chOff x="3662498" y="2254126"/>
              <a:chExt cx="79769" cy="256791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EF52173A-40FA-647B-F89F-AD5F7E3864A0}"/>
                  </a:ext>
                </a:extLst>
              </p:cNvPr>
              <p:cNvSpPr/>
              <p:nvPr/>
            </p:nvSpPr>
            <p:spPr bwMode="auto">
              <a:xfrm>
                <a:off x="3662498" y="2254126"/>
                <a:ext cx="78114" cy="78114"/>
              </a:xfrm>
              <a:prstGeom prst="rect">
                <a:avLst/>
              </a:prstGeom>
              <a:solidFill>
                <a:schemeClr val="accent1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160FC7C9-4902-70FB-ED52-676DBA83A157}"/>
                  </a:ext>
                </a:extLst>
              </p:cNvPr>
              <p:cNvSpPr/>
              <p:nvPr/>
            </p:nvSpPr>
            <p:spPr bwMode="auto">
              <a:xfrm>
                <a:off x="3664153" y="2432803"/>
                <a:ext cx="78114" cy="78114"/>
              </a:xfrm>
              <a:prstGeom prst="rect">
                <a:avLst/>
              </a:prstGeom>
              <a:solidFill>
                <a:schemeClr val="accent3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p:grpSp>
      </p:grpSp>
      <p:grpSp>
        <p:nvGrpSpPr>
          <p:cNvPr id="9298" name="Group 9297">
            <a:extLst>
              <a:ext uri="{FF2B5EF4-FFF2-40B4-BE49-F238E27FC236}">
                <a16:creationId xmlns:a16="http://schemas.microsoft.com/office/drawing/2014/main" id="{71D2F143-91BB-6AC3-1038-2D67F2DEF738}"/>
              </a:ext>
            </a:extLst>
          </p:cNvPr>
          <p:cNvGrpSpPr/>
          <p:nvPr/>
        </p:nvGrpSpPr>
        <p:grpSpPr>
          <a:xfrm>
            <a:off x="1616372" y="2998980"/>
            <a:ext cx="3934699" cy="1177861"/>
            <a:chOff x="1616372" y="2998980"/>
            <a:chExt cx="3934699" cy="1177861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E0DC38F8-AB52-EB68-5721-BEA1272A8E37}"/>
                </a:ext>
              </a:extLst>
            </p:cNvPr>
            <p:cNvCxnSpPr/>
            <p:nvPr/>
          </p:nvCxnSpPr>
          <p:spPr bwMode="auto">
            <a:xfrm flipV="1">
              <a:off x="1616372" y="2998980"/>
              <a:ext cx="0" cy="170648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FFB2D4C5-DBB7-697F-F48F-5F87F9BBF32E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782557" y="3178818"/>
              <a:ext cx="0" cy="88209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57F880B-BA14-3751-745F-6B17F9316FA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837976" y="3169628"/>
              <a:ext cx="0" cy="109443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A1E0B163-9B35-FB40-03EB-A756671BE3E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893395" y="3168200"/>
              <a:ext cx="0" cy="109443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40DA80DD-85A9-CED7-1B56-5199C3CE7581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948814" y="3181676"/>
              <a:ext cx="0" cy="154361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F8B1A14D-CA81-89A1-243F-F1E126368F8F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004233" y="3178818"/>
              <a:ext cx="0" cy="235892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1459057-9307-30F8-2DE2-F75150D0348C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059652" y="3178818"/>
              <a:ext cx="0" cy="274279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75A86FC-91CC-17CF-09DC-8929B0230154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115071" y="3178818"/>
              <a:ext cx="0" cy="27230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2D87E10-DABA-46BA-4592-8D5A3F563CEE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170490" y="3178818"/>
              <a:ext cx="0" cy="29337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07128F44-024E-1597-FF1E-B0D8995050AA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225909" y="3178818"/>
              <a:ext cx="0" cy="312666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B9E30BBC-5409-51CF-7043-1519C9DA8DC1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281328" y="3178818"/>
              <a:ext cx="0" cy="328901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42C3BCE3-1800-CE88-0CCB-93B57BD4AEFE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336747" y="3178818"/>
              <a:ext cx="0" cy="328901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E1086039-F6C8-4CD8-4143-FFAEA700C5F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392166" y="3184533"/>
              <a:ext cx="0" cy="328901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42DF7CC-20A5-64A0-E050-97EEB2740CF8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447585" y="3178818"/>
              <a:ext cx="0" cy="37271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EBE5D916-B5FC-4546-BB55-9D711029D428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503004" y="3178818"/>
              <a:ext cx="0" cy="37271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36588E3B-A659-32C4-42F8-9B38B8EA85CF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558423" y="3178818"/>
              <a:ext cx="0" cy="39152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D47A472E-296B-EF30-36CD-4940C457F2C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613842" y="3178818"/>
              <a:ext cx="0" cy="39152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EC6CFD5C-A745-9CB3-5756-3303C7AE4C5A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669261" y="3178818"/>
              <a:ext cx="0" cy="41528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33175D6-CF18-0479-6ED1-3B793F3C2436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724680" y="3178818"/>
              <a:ext cx="0" cy="41528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16" name="Straight Connector 9215">
              <a:extLst>
                <a:ext uri="{FF2B5EF4-FFF2-40B4-BE49-F238E27FC236}">
                  <a16:creationId xmlns:a16="http://schemas.microsoft.com/office/drawing/2014/main" id="{64EE51E1-3B5C-12CD-5EED-342DFA73154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780099" y="3178818"/>
              <a:ext cx="0" cy="440674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19" name="Straight Connector 9218">
              <a:extLst>
                <a:ext uri="{FF2B5EF4-FFF2-40B4-BE49-F238E27FC236}">
                  <a16:creationId xmlns:a16="http://schemas.microsoft.com/office/drawing/2014/main" id="{D3021519-C86F-3E15-D4DB-C5E0AC12DEF8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835518" y="3168200"/>
              <a:ext cx="0" cy="46970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1" name="Straight Connector 9220">
              <a:extLst>
                <a:ext uri="{FF2B5EF4-FFF2-40B4-BE49-F238E27FC236}">
                  <a16:creationId xmlns:a16="http://schemas.microsoft.com/office/drawing/2014/main" id="{7DA362B7-DB8D-3342-F593-1CA17A127F46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890937" y="3174141"/>
              <a:ext cx="0" cy="469705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2" name="Straight Connector 9221">
              <a:extLst>
                <a:ext uri="{FF2B5EF4-FFF2-40B4-BE49-F238E27FC236}">
                  <a16:creationId xmlns:a16="http://schemas.microsoft.com/office/drawing/2014/main" id="{DB704400-207E-C3AA-9286-0F410BD908A6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946356" y="3184533"/>
              <a:ext cx="0" cy="46970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3" name="Straight Connector 9222">
              <a:extLst>
                <a:ext uri="{FF2B5EF4-FFF2-40B4-BE49-F238E27FC236}">
                  <a16:creationId xmlns:a16="http://schemas.microsoft.com/office/drawing/2014/main" id="{23AADFEC-4BFA-AD77-10BB-250756656C24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001775" y="3184533"/>
              <a:ext cx="0" cy="46970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4" name="Straight Connector 9223">
              <a:extLst>
                <a:ext uri="{FF2B5EF4-FFF2-40B4-BE49-F238E27FC236}">
                  <a16:creationId xmlns:a16="http://schemas.microsoft.com/office/drawing/2014/main" id="{A581F1D6-762C-72CE-CE1E-BF088A329C72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057194" y="3178818"/>
              <a:ext cx="0" cy="487892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6" name="Straight Connector 9225">
              <a:extLst>
                <a:ext uri="{FF2B5EF4-FFF2-40B4-BE49-F238E27FC236}">
                  <a16:creationId xmlns:a16="http://schemas.microsoft.com/office/drawing/2014/main" id="{082871D5-C0A0-635A-B1E4-72514493BE23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112613" y="3178818"/>
              <a:ext cx="0" cy="501443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29" name="Straight Connector 9228">
              <a:extLst>
                <a:ext uri="{FF2B5EF4-FFF2-40B4-BE49-F238E27FC236}">
                  <a16:creationId xmlns:a16="http://schemas.microsoft.com/office/drawing/2014/main" id="{FF7A761A-09D4-676F-2912-4C7CFBF2E6E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168032" y="3178818"/>
              <a:ext cx="0" cy="513188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1" name="Straight Connector 9230">
              <a:extLst>
                <a:ext uri="{FF2B5EF4-FFF2-40B4-BE49-F238E27FC236}">
                  <a16:creationId xmlns:a16="http://schemas.microsoft.com/office/drawing/2014/main" id="{5BCE3643-ED63-FED2-2320-B536F243CA0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223451" y="3178818"/>
              <a:ext cx="0" cy="531759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3" name="Straight Connector 9232">
              <a:extLst>
                <a:ext uri="{FF2B5EF4-FFF2-40B4-BE49-F238E27FC236}">
                  <a16:creationId xmlns:a16="http://schemas.microsoft.com/office/drawing/2014/main" id="{551B6BA0-994C-2AC1-792A-0ACC68576AF1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278870" y="3178818"/>
              <a:ext cx="0" cy="555104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5" name="Straight Connector 9234">
              <a:extLst>
                <a:ext uri="{FF2B5EF4-FFF2-40B4-BE49-F238E27FC236}">
                  <a16:creationId xmlns:a16="http://schemas.microsoft.com/office/drawing/2014/main" id="{83698ECA-E931-5B73-0DD1-CBC31EB25891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334289" y="3178818"/>
              <a:ext cx="0" cy="555104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6" name="Straight Connector 9235">
              <a:extLst>
                <a:ext uri="{FF2B5EF4-FFF2-40B4-BE49-F238E27FC236}">
                  <a16:creationId xmlns:a16="http://schemas.microsoft.com/office/drawing/2014/main" id="{2BE34570-2050-4689-064B-D197D5F5C98D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389708" y="3178818"/>
              <a:ext cx="0" cy="572252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38" name="Straight Connector 9237">
              <a:extLst>
                <a:ext uri="{FF2B5EF4-FFF2-40B4-BE49-F238E27FC236}">
                  <a16:creationId xmlns:a16="http://schemas.microsoft.com/office/drawing/2014/main" id="{795C5EBA-B868-B02B-980C-1C40DF806B3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445127" y="3178818"/>
              <a:ext cx="0" cy="575110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0" name="Straight Connector 9239">
              <a:extLst>
                <a:ext uri="{FF2B5EF4-FFF2-40B4-BE49-F238E27FC236}">
                  <a16:creationId xmlns:a16="http://schemas.microsoft.com/office/drawing/2014/main" id="{15B342BF-F32B-6A52-AF4A-D27EE948BB4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500546" y="3178818"/>
              <a:ext cx="0" cy="586988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2" name="Straight Connector 9241">
              <a:extLst>
                <a:ext uri="{FF2B5EF4-FFF2-40B4-BE49-F238E27FC236}">
                  <a16:creationId xmlns:a16="http://schemas.microsoft.com/office/drawing/2014/main" id="{2674FE84-B261-3ECC-098C-1357FF1C059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555965" y="3178818"/>
              <a:ext cx="0" cy="61302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4" name="Straight Connector 9243">
              <a:extLst>
                <a:ext uri="{FF2B5EF4-FFF2-40B4-BE49-F238E27FC236}">
                  <a16:creationId xmlns:a16="http://schemas.microsoft.com/office/drawing/2014/main" id="{1CF27817-9B01-7C95-6103-A83AD6D327F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611384" y="3178818"/>
              <a:ext cx="0" cy="631428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6" name="Straight Connector 9245">
              <a:extLst>
                <a:ext uri="{FF2B5EF4-FFF2-40B4-BE49-F238E27FC236}">
                  <a16:creationId xmlns:a16="http://schemas.microsoft.com/office/drawing/2014/main" id="{41DC8B09-6FF6-2CDF-3AF6-287F334AE2CE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666803" y="3181676"/>
              <a:ext cx="0" cy="631428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7" name="Straight Connector 9246">
              <a:extLst>
                <a:ext uri="{FF2B5EF4-FFF2-40B4-BE49-F238E27FC236}">
                  <a16:creationId xmlns:a16="http://schemas.microsoft.com/office/drawing/2014/main" id="{12BC0181-81E4-7FC0-6A52-DA595849875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722222" y="3181676"/>
              <a:ext cx="0" cy="631428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48" name="Straight Connector 9247">
              <a:extLst>
                <a:ext uri="{FF2B5EF4-FFF2-40B4-BE49-F238E27FC236}">
                  <a16:creationId xmlns:a16="http://schemas.microsoft.com/office/drawing/2014/main" id="{78E27D34-AA2A-4CF3-7C49-CCE8E357E78D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777641" y="3178818"/>
              <a:ext cx="0" cy="659996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0" name="Straight Connector 9249">
              <a:extLst>
                <a:ext uri="{FF2B5EF4-FFF2-40B4-BE49-F238E27FC236}">
                  <a16:creationId xmlns:a16="http://schemas.microsoft.com/office/drawing/2014/main" id="{3E179067-9E74-866E-13F7-296DD567900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833060" y="3178818"/>
              <a:ext cx="0" cy="671077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2" name="Straight Connector 9251">
              <a:extLst>
                <a:ext uri="{FF2B5EF4-FFF2-40B4-BE49-F238E27FC236}">
                  <a16:creationId xmlns:a16="http://schemas.microsoft.com/office/drawing/2014/main" id="{3D82BA42-43AF-84D9-36F3-B76F78045F0C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888479" y="3178818"/>
              <a:ext cx="0" cy="691284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4" name="Straight Connector 9253">
              <a:extLst>
                <a:ext uri="{FF2B5EF4-FFF2-40B4-BE49-F238E27FC236}">
                  <a16:creationId xmlns:a16="http://schemas.microsoft.com/office/drawing/2014/main" id="{109E30BC-7634-46BB-FD79-FBB82B7200F2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943898" y="3168200"/>
              <a:ext cx="0" cy="7272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6" name="Straight Connector 9255">
              <a:extLst>
                <a:ext uri="{FF2B5EF4-FFF2-40B4-BE49-F238E27FC236}">
                  <a16:creationId xmlns:a16="http://schemas.microsoft.com/office/drawing/2014/main" id="{F466C170-B34B-2DB7-48BD-EAE1F4F827C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999317" y="3168199"/>
              <a:ext cx="0" cy="7272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7" name="Straight Connector 9256">
              <a:extLst>
                <a:ext uri="{FF2B5EF4-FFF2-40B4-BE49-F238E27FC236}">
                  <a16:creationId xmlns:a16="http://schemas.microsoft.com/office/drawing/2014/main" id="{151452D6-659C-8DE4-C48C-04B221C854F6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054736" y="3168199"/>
              <a:ext cx="0" cy="728484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59" name="Straight Connector 9258">
              <a:extLst>
                <a:ext uri="{FF2B5EF4-FFF2-40B4-BE49-F238E27FC236}">
                  <a16:creationId xmlns:a16="http://schemas.microsoft.com/office/drawing/2014/main" id="{70B51FB0-215F-99D7-C97B-092375BD729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110155" y="3180063"/>
              <a:ext cx="0" cy="728484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0" name="Straight Connector 9259">
              <a:extLst>
                <a:ext uri="{FF2B5EF4-FFF2-40B4-BE49-F238E27FC236}">
                  <a16:creationId xmlns:a16="http://schemas.microsoft.com/office/drawing/2014/main" id="{5CF82333-B765-CFEA-A8E3-055825FCF803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165574" y="3182185"/>
              <a:ext cx="0" cy="727257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1" name="Straight Connector 9260">
              <a:extLst>
                <a:ext uri="{FF2B5EF4-FFF2-40B4-BE49-F238E27FC236}">
                  <a16:creationId xmlns:a16="http://schemas.microsoft.com/office/drawing/2014/main" id="{691E610E-BB2C-032E-B6A3-F54361D57F7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220993" y="3184430"/>
              <a:ext cx="0" cy="728484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2" name="Straight Connector 9261">
              <a:extLst>
                <a:ext uri="{FF2B5EF4-FFF2-40B4-BE49-F238E27FC236}">
                  <a16:creationId xmlns:a16="http://schemas.microsoft.com/office/drawing/2014/main" id="{80A25625-0E27-4BA3-39E4-C41EDCA07C6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276412" y="3178818"/>
              <a:ext cx="0" cy="76382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4" name="Straight Connector 9263">
              <a:extLst>
                <a:ext uri="{FF2B5EF4-FFF2-40B4-BE49-F238E27FC236}">
                  <a16:creationId xmlns:a16="http://schemas.microsoft.com/office/drawing/2014/main" id="{34786F7A-8462-379B-46AA-94FB2ADA8D91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331831" y="3178818"/>
              <a:ext cx="0" cy="76382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5" name="Straight Connector 9264">
              <a:extLst>
                <a:ext uri="{FF2B5EF4-FFF2-40B4-BE49-F238E27FC236}">
                  <a16:creationId xmlns:a16="http://schemas.microsoft.com/office/drawing/2014/main" id="{EBD0CE0E-5A3A-E081-FC14-E9876871F90E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387250" y="3178818"/>
              <a:ext cx="0" cy="794333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7" name="Straight Connector 9266">
              <a:extLst>
                <a:ext uri="{FF2B5EF4-FFF2-40B4-BE49-F238E27FC236}">
                  <a16:creationId xmlns:a16="http://schemas.microsoft.com/office/drawing/2014/main" id="{416459E8-FA49-2B9A-A511-41121F833E0E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442669" y="3178818"/>
              <a:ext cx="0" cy="794333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8" name="Straight Connector 9267">
              <a:extLst>
                <a:ext uri="{FF2B5EF4-FFF2-40B4-BE49-F238E27FC236}">
                  <a16:creationId xmlns:a16="http://schemas.microsoft.com/office/drawing/2014/main" id="{6E4B4FC0-D632-C7DB-A2DB-42024A8000CC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498088" y="3181676"/>
              <a:ext cx="0" cy="794333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69" name="Straight Connector 9268">
              <a:extLst>
                <a:ext uri="{FF2B5EF4-FFF2-40B4-BE49-F238E27FC236}">
                  <a16:creationId xmlns:a16="http://schemas.microsoft.com/office/drawing/2014/main" id="{83E34222-C801-6071-A50D-AF912272E251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553507" y="3184534"/>
              <a:ext cx="0" cy="794333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0" name="Straight Connector 9269">
              <a:extLst>
                <a:ext uri="{FF2B5EF4-FFF2-40B4-BE49-F238E27FC236}">
                  <a16:creationId xmlns:a16="http://schemas.microsoft.com/office/drawing/2014/main" id="{48326B50-5B50-39DC-7CF1-3B08467E8E6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608926" y="3178818"/>
              <a:ext cx="0" cy="812446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2" name="Straight Connector 9271">
              <a:extLst>
                <a:ext uri="{FF2B5EF4-FFF2-40B4-BE49-F238E27FC236}">
                  <a16:creationId xmlns:a16="http://schemas.microsoft.com/office/drawing/2014/main" id="{6C13E608-8B91-445D-E25D-070A9EFF118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664345" y="3168199"/>
              <a:ext cx="0" cy="823065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4" name="Straight Connector 9273">
              <a:extLst>
                <a:ext uri="{FF2B5EF4-FFF2-40B4-BE49-F238E27FC236}">
                  <a16:creationId xmlns:a16="http://schemas.microsoft.com/office/drawing/2014/main" id="{AF730D02-64FC-40CD-D6A8-45DC7F358C71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719764" y="3178818"/>
              <a:ext cx="0" cy="823065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5" name="Straight Connector 9274">
              <a:extLst>
                <a:ext uri="{FF2B5EF4-FFF2-40B4-BE49-F238E27FC236}">
                  <a16:creationId xmlns:a16="http://schemas.microsoft.com/office/drawing/2014/main" id="{E0C0DD6E-A130-58E0-4C7F-C9E743724FD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775183" y="3178818"/>
              <a:ext cx="0" cy="84797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7" name="Straight Connector 9276">
              <a:extLst>
                <a:ext uri="{FF2B5EF4-FFF2-40B4-BE49-F238E27FC236}">
                  <a16:creationId xmlns:a16="http://schemas.microsoft.com/office/drawing/2014/main" id="{E674DF3F-696C-E460-C9B3-C7C9B24D74F2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830602" y="3178818"/>
              <a:ext cx="0" cy="847975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79" name="Straight Connector 9278">
              <a:extLst>
                <a:ext uri="{FF2B5EF4-FFF2-40B4-BE49-F238E27FC236}">
                  <a16:creationId xmlns:a16="http://schemas.microsoft.com/office/drawing/2014/main" id="{55AA6C3D-1448-399A-992C-62004727E766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941440" y="3178818"/>
              <a:ext cx="0" cy="945580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1" name="Straight Connector 9280">
              <a:extLst>
                <a:ext uri="{FF2B5EF4-FFF2-40B4-BE49-F238E27FC236}">
                  <a16:creationId xmlns:a16="http://schemas.microsoft.com/office/drawing/2014/main" id="{1E841063-90AC-6EF1-CE06-A341FD1B01CC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886021" y="3178818"/>
              <a:ext cx="0" cy="911879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3" name="Straight Connector 9282">
              <a:extLst>
                <a:ext uri="{FF2B5EF4-FFF2-40B4-BE49-F238E27FC236}">
                  <a16:creationId xmlns:a16="http://schemas.microsoft.com/office/drawing/2014/main" id="{F44A5757-18C5-ED75-5E4E-20F18CDD79E2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996859" y="3178818"/>
              <a:ext cx="0" cy="946411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5" name="Straight Connector 9284">
              <a:extLst>
                <a:ext uri="{FF2B5EF4-FFF2-40B4-BE49-F238E27FC236}">
                  <a16:creationId xmlns:a16="http://schemas.microsoft.com/office/drawing/2014/main" id="{BD80E695-39DA-8D46-A943-A42EE16E3BD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052278" y="3178818"/>
              <a:ext cx="0" cy="963955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7" name="Straight Connector 9286">
              <a:extLst>
                <a:ext uri="{FF2B5EF4-FFF2-40B4-BE49-F238E27FC236}">
                  <a16:creationId xmlns:a16="http://schemas.microsoft.com/office/drawing/2014/main" id="{F427109A-CB61-949E-7DFD-241A1030D03A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107697" y="3175960"/>
              <a:ext cx="0" cy="1000881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89" name="Straight Connector 9288">
              <a:extLst>
                <a:ext uri="{FF2B5EF4-FFF2-40B4-BE49-F238E27FC236}">
                  <a16:creationId xmlns:a16="http://schemas.microsoft.com/office/drawing/2014/main" id="{08B77403-7C40-4A29-1874-711A629DB9C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163116" y="3178818"/>
              <a:ext cx="0" cy="998023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1" name="Straight Connector 9290">
              <a:extLst>
                <a:ext uri="{FF2B5EF4-FFF2-40B4-BE49-F238E27FC236}">
                  <a16:creationId xmlns:a16="http://schemas.microsoft.com/office/drawing/2014/main" id="{AA0AD76F-C2EC-AB3F-929C-284BAED307BC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218535" y="3178818"/>
              <a:ext cx="0" cy="998023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2" name="Straight Connector 9291">
              <a:extLst>
                <a:ext uri="{FF2B5EF4-FFF2-40B4-BE49-F238E27FC236}">
                  <a16:creationId xmlns:a16="http://schemas.microsoft.com/office/drawing/2014/main" id="{A9C7215E-DB8B-9D81-B892-B5090E08398A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273954" y="3175960"/>
              <a:ext cx="0" cy="1000881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3" name="Straight Connector 9292">
              <a:extLst>
                <a:ext uri="{FF2B5EF4-FFF2-40B4-BE49-F238E27FC236}">
                  <a16:creationId xmlns:a16="http://schemas.microsoft.com/office/drawing/2014/main" id="{8D0E1EB3-7660-1F69-945B-8D431A8CB12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329373" y="3175960"/>
              <a:ext cx="0" cy="1000881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4" name="Straight Connector 9293">
              <a:extLst>
                <a:ext uri="{FF2B5EF4-FFF2-40B4-BE49-F238E27FC236}">
                  <a16:creationId xmlns:a16="http://schemas.microsoft.com/office/drawing/2014/main" id="{1F9B0724-3B34-A201-C287-DE9C3A1B0D6F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384792" y="3178818"/>
              <a:ext cx="0" cy="998023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5" name="Straight Connector 9294">
              <a:extLst>
                <a:ext uri="{FF2B5EF4-FFF2-40B4-BE49-F238E27FC236}">
                  <a16:creationId xmlns:a16="http://schemas.microsoft.com/office/drawing/2014/main" id="{905427CA-B18E-6446-A5B6-B3AF1155E48D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440211" y="3175960"/>
              <a:ext cx="0" cy="1000881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6" name="Straight Connector 9295">
              <a:extLst>
                <a:ext uri="{FF2B5EF4-FFF2-40B4-BE49-F238E27FC236}">
                  <a16:creationId xmlns:a16="http://schemas.microsoft.com/office/drawing/2014/main" id="{91400236-7F2D-7727-48F3-467DB3554E6D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495630" y="3178818"/>
              <a:ext cx="0" cy="998023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97" name="Straight Connector 9296">
              <a:extLst>
                <a:ext uri="{FF2B5EF4-FFF2-40B4-BE49-F238E27FC236}">
                  <a16:creationId xmlns:a16="http://schemas.microsoft.com/office/drawing/2014/main" id="{60221D79-79B6-D6BD-D6E1-31A2160D7C72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5551071" y="3178818"/>
              <a:ext cx="0" cy="998023"/>
            </a:xfrm>
            <a:prstGeom prst="line">
              <a:avLst/>
            </a:prstGeom>
            <a:noFill/>
            <a:ln w="381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FD84F54-A6D5-4069-3B22-B905A21ADF5D}"/>
              </a:ext>
            </a:extLst>
          </p:cNvPr>
          <p:cNvCxnSpPr/>
          <p:nvPr/>
        </p:nvCxnSpPr>
        <p:spPr bwMode="auto">
          <a:xfrm>
            <a:off x="1547446" y="3179776"/>
            <a:ext cx="4085993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300" name="TextBox 9299">
            <a:extLst>
              <a:ext uri="{FF2B5EF4-FFF2-40B4-BE49-F238E27FC236}">
                <a16:creationId xmlns:a16="http://schemas.microsoft.com/office/drawing/2014/main" id="{FE76864D-B23D-D168-7ABE-7D969C4D6CCA}"/>
              </a:ext>
            </a:extLst>
          </p:cNvPr>
          <p:cNvSpPr txBox="1"/>
          <p:nvPr/>
        </p:nvSpPr>
        <p:spPr bwMode="auto">
          <a:xfrm>
            <a:off x="1030894" y="2022681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100</a:t>
            </a:r>
          </a:p>
        </p:txBody>
      </p:sp>
      <p:sp>
        <p:nvSpPr>
          <p:cNvPr id="9301" name="TextBox 9300">
            <a:extLst>
              <a:ext uri="{FF2B5EF4-FFF2-40B4-BE49-F238E27FC236}">
                <a16:creationId xmlns:a16="http://schemas.microsoft.com/office/drawing/2014/main" id="{ADBB4E5C-B698-BF27-7ABD-7CC79D2F2D50}"/>
              </a:ext>
            </a:extLst>
          </p:cNvPr>
          <p:cNvSpPr txBox="1"/>
          <p:nvPr/>
        </p:nvSpPr>
        <p:spPr bwMode="auto">
          <a:xfrm>
            <a:off x="1030894" y="2268800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75</a:t>
            </a:r>
          </a:p>
        </p:txBody>
      </p:sp>
      <p:sp>
        <p:nvSpPr>
          <p:cNvPr id="9302" name="TextBox 9301">
            <a:extLst>
              <a:ext uri="{FF2B5EF4-FFF2-40B4-BE49-F238E27FC236}">
                <a16:creationId xmlns:a16="http://schemas.microsoft.com/office/drawing/2014/main" id="{2A4B6B27-61F1-C001-D573-CA6413C97285}"/>
              </a:ext>
            </a:extLst>
          </p:cNvPr>
          <p:cNvSpPr txBox="1"/>
          <p:nvPr/>
        </p:nvSpPr>
        <p:spPr bwMode="auto">
          <a:xfrm>
            <a:off x="1030894" y="2518378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50</a:t>
            </a:r>
          </a:p>
        </p:txBody>
      </p:sp>
      <p:sp>
        <p:nvSpPr>
          <p:cNvPr id="9303" name="TextBox 9302">
            <a:extLst>
              <a:ext uri="{FF2B5EF4-FFF2-40B4-BE49-F238E27FC236}">
                <a16:creationId xmlns:a16="http://schemas.microsoft.com/office/drawing/2014/main" id="{A0E8D6C1-529F-0AC9-11EB-9B904AFAD69D}"/>
              </a:ext>
            </a:extLst>
          </p:cNvPr>
          <p:cNvSpPr txBox="1"/>
          <p:nvPr/>
        </p:nvSpPr>
        <p:spPr bwMode="auto">
          <a:xfrm>
            <a:off x="1030894" y="2764497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25</a:t>
            </a:r>
          </a:p>
        </p:txBody>
      </p:sp>
      <p:sp>
        <p:nvSpPr>
          <p:cNvPr id="9304" name="TextBox 9303">
            <a:extLst>
              <a:ext uri="{FF2B5EF4-FFF2-40B4-BE49-F238E27FC236}">
                <a16:creationId xmlns:a16="http://schemas.microsoft.com/office/drawing/2014/main" id="{EAE92263-7CB4-FA90-2847-3A2ECBA3AE0D}"/>
              </a:ext>
            </a:extLst>
          </p:cNvPr>
          <p:cNvSpPr txBox="1"/>
          <p:nvPr/>
        </p:nvSpPr>
        <p:spPr bwMode="auto">
          <a:xfrm>
            <a:off x="1030894" y="3027374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9305" name="TextBox 9304">
            <a:extLst>
              <a:ext uri="{FF2B5EF4-FFF2-40B4-BE49-F238E27FC236}">
                <a16:creationId xmlns:a16="http://schemas.microsoft.com/office/drawing/2014/main" id="{1481E087-FDBE-E8EB-787C-9BD972F10374}"/>
              </a:ext>
            </a:extLst>
          </p:cNvPr>
          <p:cNvSpPr txBox="1"/>
          <p:nvPr/>
        </p:nvSpPr>
        <p:spPr bwMode="auto">
          <a:xfrm>
            <a:off x="1030894" y="3275364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-25</a:t>
            </a:r>
          </a:p>
        </p:txBody>
      </p:sp>
      <p:sp>
        <p:nvSpPr>
          <p:cNvPr id="9306" name="TextBox 9305">
            <a:extLst>
              <a:ext uri="{FF2B5EF4-FFF2-40B4-BE49-F238E27FC236}">
                <a16:creationId xmlns:a16="http://schemas.microsoft.com/office/drawing/2014/main" id="{60DCAE34-E4F3-82A7-AEA0-D672E4253996}"/>
              </a:ext>
            </a:extLst>
          </p:cNvPr>
          <p:cNvSpPr txBox="1"/>
          <p:nvPr/>
        </p:nvSpPr>
        <p:spPr bwMode="auto">
          <a:xfrm>
            <a:off x="1030894" y="3524942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-50</a:t>
            </a:r>
          </a:p>
        </p:txBody>
      </p:sp>
      <p:sp>
        <p:nvSpPr>
          <p:cNvPr id="9307" name="TextBox 9306">
            <a:extLst>
              <a:ext uri="{FF2B5EF4-FFF2-40B4-BE49-F238E27FC236}">
                <a16:creationId xmlns:a16="http://schemas.microsoft.com/office/drawing/2014/main" id="{17F1AA5E-10A6-C579-1AEE-A726F38E0A5B}"/>
              </a:ext>
            </a:extLst>
          </p:cNvPr>
          <p:cNvSpPr txBox="1"/>
          <p:nvPr/>
        </p:nvSpPr>
        <p:spPr bwMode="auto">
          <a:xfrm>
            <a:off x="1030894" y="3771061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-75</a:t>
            </a:r>
          </a:p>
        </p:txBody>
      </p:sp>
      <p:sp>
        <p:nvSpPr>
          <p:cNvPr id="9308" name="TextBox 9307">
            <a:extLst>
              <a:ext uri="{FF2B5EF4-FFF2-40B4-BE49-F238E27FC236}">
                <a16:creationId xmlns:a16="http://schemas.microsoft.com/office/drawing/2014/main" id="{7F04B172-670F-48ED-4579-B74C45EE635E}"/>
              </a:ext>
            </a:extLst>
          </p:cNvPr>
          <p:cNvSpPr txBox="1"/>
          <p:nvPr/>
        </p:nvSpPr>
        <p:spPr bwMode="auto">
          <a:xfrm>
            <a:off x="953121" y="4020639"/>
            <a:ext cx="5717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-100</a:t>
            </a:r>
          </a:p>
        </p:txBody>
      </p:sp>
      <p:grpSp>
        <p:nvGrpSpPr>
          <p:cNvPr id="9312" name="Group 9311">
            <a:extLst>
              <a:ext uri="{FF2B5EF4-FFF2-40B4-BE49-F238E27FC236}">
                <a16:creationId xmlns:a16="http://schemas.microsoft.com/office/drawing/2014/main" id="{29E78C0A-1A49-4A53-F8F0-D9D12D67D2E4}"/>
              </a:ext>
            </a:extLst>
          </p:cNvPr>
          <p:cNvGrpSpPr/>
          <p:nvPr/>
        </p:nvGrpSpPr>
        <p:grpSpPr>
          <a:xfrm>
            <a:off x="1524876" y="4402000"/>
            <a:ext cx="4301489" cy="1188009"/>
            <a:chOff x="1559538" y="5058993"/>
            <a:chExt cx="4301489" cy="1188009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379F48F-67CB-DDD9-4DCC-D43AA3C3A9D8}"/>
                </a:ext>
              </a:extLst>
            </p:cNvPr>
            <p:cNvSpPr txBox="1"/>
            <p:nvPr/>
          </p:nvSpPr>
          <p:spPr bwMode="auto">
            <a:xfrm>
              <a:off x="1559538" y="5723782"/>
              <a:ext cx="430148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Median DoR, mo (range)		  NE (2.1-28.5)</a:t>
              </a:r>
            </a:p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12-mo P</a:t>
              </a: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FS, % (80% CI)		80.8 (73.7-86.1)</a:t>
              </a:r>
              <a:endParaRPr lang="en-US" sz="1400" b="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310" name="TextBox 9309">
              <a:extLst>
                <a:ext uri="{FF2B5EF4-FFF2-40B4-BE49-F238E27FC236}">
                  <a16:creationId xmlns:a16="http://schemas.microsoft.com/office/drawing/2014/main" id="{6F5D37D5-0329-394E-7A3D-3EE41EFC6DAD}"/>
                </a:ext>
              </a:extLst>
            </p:cNvPr>
            <p:cNvSpPr txBox="1"/>
            <p:nvPr/>
          </p:nvSpPr>
          <p:spPr bwMode="auto">
            <a:xfrm>
              <a:off x="1559538" y="5283277"/>
              <a:ext cx="408599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285750" indent="-285750" algn="l">
                <a:lnSpc>
                  <a:spcPct val="100000"/>
                </a:lnSpc>
                <a:spcAft>
                  <a:spcPct val="0"/>
                </a:spcAft>
                <a:buClrTx/>
                <a:buFont typeface="Wingdings" panose="05000000000000000000" pitchFamily="2" charset="2"/>
                <a:buChar char="§"/>
              </a:pP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Complete response, n (%)	        6 (8.0)</a:t>
              </a:r>
            </a:p>
            <a:p>
              <a:pPr marL="285750" indent="-285750" algn="l">
                <a:lnSpc>
                  <a:spcPct val="100000"/>
                </a:lnSpc>
                <a:spcAft>
                  <a:spcPct val="0"/>
                </a:spcAft>
                <a:buClrTx/>
                <a:buFont typeface="Wingdings" panose="05000000000000000000" pitchFamily="2" charset="2"/>
                <a:buChar char="§"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Partial </a:t>
              </a: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response, n (%)	      51 (68.0)</a:t>
              </a:r>
              <a:endParaRPr lang="en-US" sz="1400" b="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311" name="TextBox 9310">
              <a:extLst>
                <a:ext uri="{FF2B5EF4-FFF2-40B4-BE49-F238E27FC236}">
                  <a16:creationId xmlns:a16="http://schemas.microsoft.com/office/drawing/2014/main" id="{5A09A4B1-2275-39F1-2227-56B8639C9175}"/>
                </a:ext>
              </a:extLst>
            </p:cNvPr>
            <p:cNvSpPr txBox="1"/>
            <p:nvPr/>
          </p:nvSpPr>
          <p:spPr bwMode="auto">
            <a:xfrm>
              <a:off x="1559538" y="5058993"/>
              <a:ext cx="430148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1" dirty="0">
                  <a:solidFill>
                    <a:schemeClr val="bg1"/>
                  </a:solidFill>
                  <a:latin typeface="Calibri" panose="020F0502020204030204" pitchFamily="34" charset="0"/>
                </a:rPr>
                <a:t>Confirmed ORR, % (80% CI)	76.0 (68.5-82.5)</a:t>
              </a:r>
            </a:p>
          </p:txBody>
        </p:sp>
      </p:grpSp>
      <p:sp>
        <p:nvSpPr>
          <p:cNvPr id="9314" name="TextBox 9313">
            <a:extLst>
              <a:ext uri="{FF2B5EF4-FFF2-40B4-BE49-F238E27FC236}">
                <a16:creationId xmlns:a16="http://schemas.microsoft.com/office/drawing/2014/main" id="{F87AC870-7E5F-42E0-D2DC-0AEFF3123B7A}"/>
              </a:ext>
            </a:extLst>
          </p:cNvPr>
          <p:cNvSpPr txBox="1"/>
          <p:nvPr/>
        </p:nvSpPr>
        <p:spPr bwMode="auto">
          <a:xfrm rot="16200000">
            <a:off x="5231010" y="2947513"/>
            <a:ext cx="24917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Best Change From Baseline in Target Lesion Size (%)</a:t>
            </a:r>
          </a:p>
        </p:txBody>
      </p:sp>
      <p:cxnSp>
        <p:nvCxnSpPr>
          <p:cNvPr id="9315" name="Straight Connector 9314">
            <a:extLst>
              <a:ext uri="{FF2B5EF4-FFF2-40B4-BE49-F238E27FC236}">
                <a16:creationId xmlns:a16="http://schemas.microsoft.com/office/drawing/2014/main" id="{9B9FAC8C-98D4-A2B2-A70C-12BD1D6778F0}"/>
              </a:ext>
            </a:extLst>
          </p:cNvPr>
          <p:cNvCxnSpPr/>
          <p:nvPr/>
        </p:nvCxnSpPr>
        <p:spPr bwMode="auto">
          <a:xfrm>
            <a:off x="7105190" y="2169999"/>
            <a:ext cx="0" cy="2024793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9316" name="Group 9315">
            <a:extLst>
              <a:ext uri="{FF2B5EF4-FFF2-40B4-BE49-F238E27FC236}">
                <a16:creationId xmlns:a16="http://schemas.microsoft.com/office/drawing/2014/main" id="{0E18CBA3-C0DA-AFF2-12CE-CD2D7FB9A34A}"/>
              </a:ext>
            </a:extLst>
          </p:cNvPr>
          <p:cNvGrpSpPr/>
          <p:nvPr/>
        </p:nvGrpSpPr>
        <p:grpSpPr>
          <a:xfrm>
            <a:off x="7027075" y="2179189"/>
            <a:ext cx="82710" cy="2004494"/>
            <a:chOff x="1469331" y="2176570"/>
            <a:chExt cx="82710" cy="2004494"/>
          </a:xfrm>
        </p:grpSpPr>
        <p:cxnSp>
          <p:nvCxnSpPr>
            <p:cNvPr id="9317" name="Straight Connector 9316">
              <a:extLst>
                <a:ext uri="{FF2B5EF4-FFF2-40B4-BE49-F238E27FC236}">
                  <a16:creationId xmlns:a16="http://schemas.microsoft.com/office/drawing/2014/main" id="{2B4E4D7E-4971-77A9-7E8D-17BEDC25693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2176570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18" name="Straight Connector 9317">
              <a:extLst>
                <a:ext uri="{FF2B5EF4-FFF2-40B4-BE49-F238E27FC236}">
                  <a16:creationId xmlns:a16="http://schemas.microsoft.com/office/drawing/2014/main" id="{15140E69-B567-F928-4758-DD44ABECD2E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2427132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19" name="Straight Connector 9318">
              <a:extLst>
                <a:ext uri="{FF2B5EF4-FFF2-40B4-BE49-F238E27FC236}">
                  <a16:creationId xmlns:a16="http://schemas.microsoft.com/office/drawing/2014/main" id="{CCCF33EF-AFC6-79C9-15B4-20821155803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2677694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0" name="Straight Connector 9319">
              <a:extLst>
                <a:ext uri="{FF2B5EF4-FFF2-40B4-BE49-F238E27FC236}">
                  <a16:creationId xmlns:a16="http://schemas.microsoft.com/office/drawing/2014/main" id="{F86F47E4-1763-53B6-6F28-9846A259312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2928256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1" name="Straight Connector 9320">
              <a:extLst>
                <a:ext uri="{FF2B5EF4-FFF2-40B4-BE49-F238E27FC236}">
                  <a16:creationId xmlns:a16="http://schemas.microsoft.com/office/drawing/2014/main" id="{9A4A70F0-B664-564F-682F-D181BBAA579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3178818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2" name="Straight Connector 9321">
              <a:extLst>
                <a:ext uri="{FF2B5EF4-FFF2-40B4-BE49-F238E27FC236}">
                  <a16:creationId xmlns:a16="http://schemas.microsoft.com/office/drawing/2014/main" id="{203BC242-9012-94AC-42D4-D3BA26BD4DB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3429380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3" name="Straight Connector 9322">
              <a:extLst>
                <a:ext uri="{FF2B5EF4-FFF2-40B4-BE49-F238E27FC236}">
                  <a16:creationId xmlns:a16="http://schemas.microsoft.com/office/drawing/2014/main" id="{65BF889D-88E5-7448-34FA-5EA7090D634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3679942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4" name="Straight Connector 9323">
              <a:extLst>
                <a:ext uri="{FF2B5EF4-FFF2-40B4-BE49-F238E27FC236}">
                  <a16:creationId xmlns:a16="http://schemas.microsoft.com/office/drawing/2014/main" id="{7079EC64-7567-DA80-0EED-C909D95BB50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3930504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25" name="Straight Connector 9324">
              <a:extLst>
                <a:ext uri="{FF2B5EF4-FFF2-40B4-BE49-F238E27FC236}">
                  <a16:creationId xmlns:a16="http://schemas.microsoft.com/office/drawing/2014/main" id="{8C0F0944-AF41-70AA-88FB-B19BDCF3257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469331" y="4181064"/>
              <a:ext cx="8271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326" name="Group 9325">
            <a:extLst>
              <a:ext uri="{FF2B5EF4-FFF2-40B4-BE49-F238E27FC236}">
                <a16:creationId xmlns:a16="http://schemas.microsoft.com/office/drawing/2014/main" id="{778DE2FF-27FC-60EC-34BC-96C99382372F}"/>
              </a:ext>
            </a:extLst>
          </p:cNvPr>
          <p:cNvGrpSpPr/>
          <p:nvPr/>
        </p:nvGrpSpPr>
        <p:grpSpPr>
          <a:xfrm>
            <a:off x="8786669" y="2152434"/>
            <a:ext cx="2497709" cy="523220"/>
            <a:chOff x="3228925" y="2149815"/>
            <a:chExt cx="2497709" cy="523220"/>
          </a:xfrm>
        </p:grpSpPr>
        <p:sp>
          <p:nvSpPr>
            <p:cNvPr id="9327" name="TextBox 9326">
              <a:extLst>
                <a:ext uri="{FF2B5EF4-FFF2-40B4-BE49-F238E27FC236}">
                  <a16:creationId xmlns:a16="http://schemas.microsoft.com/office/drawing/2014/main" id="{FBDCAB8E-ED94-416D-DFCB-25CE6938A5F6}"/>
                </a:ext>
              </a:extLst>
            </p:cNvPr>
            <p:cNvSpPr txBox="1"/>
            <p:nvPr/>
          </p:nvSpPr>
          <p:spPr bwMode="auto">
            <a:xfrm>
              <a:off x="3269541" y="2149815"/>
              <a:ext cx="24570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Patients with recurrent disease</a:t>
              </a:r>
            </a:p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Patients with de novo disease</a:t>
              </a:r>
              <a:endParaRPr lang="en-US" sz="1400" b="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9328" name="Group 9327">
              <a:extLst>
                <a:ext uri="{FF2B5EF4-FFF2-40B4-BE49-F238E27FC236}">
                  <a16:creationId xmlns:a16="http://schemas.microsoft.com/office/drawing/2014/main" id="{CBED77BC-525E-0FBC-27AF-27AA31A46187}"/>
                </a:ext>
              </a:extLst>
            </p:cNvPr>
            <p:cNvGrpSpPr/>
            <p:nvPr/>
          </p:nvGrpSpPr>
          <p:grpSpPr>
            <a:xfrm>
              <a:off x="3228925" y="2254135"/>
              <a:ext cx="97411" cy="313584"/>
              <a:chOff x="3662498" y="2254126"/>
              <a:chExt cx="79769" cy="256791"/>
            </a:xfrm>
          </p:grpSpPr>
          <p:sp>
            <p:nvSpPr>
              <p:cNvPr id="9329" name="Rectangle 9328">
                <a:extLst>
                  <a:ext uri="{FF2B5EF4-FFF2-40B4-BE49-F238E27FC236}">
                    <a16:creationId xmlns:a16="http://schemas.microsoft.com/office/drawing/2014/main" id="{04C623C4-B12B-A99F-D26A-7F11EB505DDA}"/>
                  </a:ext>
                </a:extLst>
              </p:cNvPr>
              <p:cNvSpPr/>
              <p:nvPr/>
            </p:nvSpPr>
            <p:spPr bwMode="auto">
              <a:xfrm>
                <a:off x="3662498" y="2254126"/>
                <a:ext cx="78114" cy="78114"/>
              </a:xfrm>
              <a:prstGeom prst="rect">
                <a:avLst/>
              </a:prstGeom>
              <a:solidFill>
                <a:schemeClr val="accent1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9330" name="Rectangle 9329">
                <a:extLst>
                  <a:ext uri="{FF2B5EF4-FFF2-40B4-BE49-F238E27FC236}">
                    <a16:creationId xmlns:a16="http://schemas.microsoft.com/office/drawing/2014/main" id="{6126D319-714E-8540-F8C0-522F8E5F72C8}"/>
                  </a:ext>
                </a:extLst>
              </p:cNvPr>
              <p:cNvSpPr/>
              <p:nvPr/>
            </p:nvSpPr>
            <p:spPr bwMode="auto">
              <a:xfrm>
                <a:off x="3664153" y="2432803"/>
                <a:ext cx="78114" cy="78114"/>
              </a:xfrm>
              <a:prstGeom prst="rect">
                <a:avLst/>
              </a:prstGeom>
              <a:solidFill>
                <a:schemeClr val="accent3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p:grpSp>
      </p:grpSp>
      <p:sp>
        <p:nvSpPr>
          <p:cNvPr id="9403" name="TextBox 9402">
            <a:extLst>
              <a:ext uri="{FF2B5EF4-FFF2-40B4-BE49-F238E27FC236}">
                <a16:creationId xmlns:a16="http://schemas.microsoft.com/office/drawing/2014/main" id="{3DB99B06-A906-388F-8F5F-0CFEC6141C5A}"/>
              </a:ext>
            </a:extLst>
          </p:cNvPr>
          <p:cNvSpPr txBox="1"/>
          <p:nvPr/>
        </p:nvSpPr>
        <p:spPr bwMode="auto">
          <a:xfrm>
            <a:off x="6588638" y="2025300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100</a:t>
            </a:r>
          </a:p>
        </p:txBody>
      </p:sp>
      <p:sp>
        <p:nvSpPr>
          <p:cNvPr id="9404" name="TextBox 9403">
            <a:extLst>
              <a:ext uri="{FF2B5EF4-FFF2-40B4-BE49-F238E27FC236}">
                <a16:creationId xmlns:a16="http://schemas.microsoft.com/office/drawing/2014/main" id="{BA2DB3E1-7745-B5C5-F83C-6DC146ADE9F2}"/>
              </a:ext>
            </a:extLst>
          </p:cNvPr>
          <p:cNvSpPr txBox="1"/>
          <p:nvPr/>
        </p:nvSpPr>
        <p:spPr bwMode="auto">
          <a:xfrm>
            <a:off x="6588638" y="2271419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75</a:t>
            </a:r>
          </a:p>
        </p:txBody>
      </p:sp>
      <p:sp>
        <p:nvSpPr>
          <p:cNvPr id="9405" name="TextBox 9404">
            <a:extLst>
              <a:ext uri="{FF2B5EF4-FFF2-40B4-BE49-F238E27FC236}">
                <a16:creationId xmlns:a16="http://schemas.microsoft.com/office/drawing/2014/main" id="{EA806B5A-6628-9F75-D5DD-0456D5080C84}"/>
              </a:ext>
            </a:extLst>
          </p:cNvPr>
          <p:cNvSpPr txBox="1"/>
          <p:nvPr/>
        </p:nvSpPr>
        <p:spPr bwMode="auto">
          <a:xfrm>
            <a:off x="6588638" y="2520997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50</a:t>
            </a:r>
          </a:p>
        </p:txBody>
      </p:sp>
      <p:sp>
        <p:nvSpPr>
          <p:cNvPr id="9406" name="TextBox 9405">
            <a:extLst>
              <a:ext uri="{FF2B5EF4-FFF2-40B4-BE49-F238E27FC236}">
                <a16:creationId xmlns:a16="http://schemas.microsoft.com/office/drawing/2014/main" id="{5FA1EC34-A74B-5353-520F-2435E640A35C}"/>
              </a:ext>
            </a:extLst>
          </p:cNvPr>
          <p:cNvSpPr txBox="1"/>
          <p:nvPr/>
        </p:nvSpPr>
        <p:spPr bwMode="auto">
          <a:xfrm>
            <a:off x="6588638" y="2767116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25</a:t>
            </a:r>
          </a:p>
        </p:txBody>
      </p:sp>
      <p:sp>
        <p:nvSpPr>
          <p:cNvPr id="9407" name="TextBox 9406">
            <a:extLst>
              <a:ext uri="{FF2B5EF4-FFF2-40B4-BE49-F238E27FC236}">
                <a16:creationId xmlns:a16="http://schemas.microsoft.com/office/drawing/2014/main" id="{3B9FD122-9BD5-A2F1-D4C1-24B133FB45C4}"/>
              </a:ext>
            </a:extLst>
          </p:cNvPr>
          <p:cNvSpPr txBox="1"/>
          <p:nvPr/>
        </p:nvSpPr>
        <p:spPr bwMode="auto">
          <a:xfrm>
            <a:off x="6588638" y="3029993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9408" name="TextBox 9407">
            <a:extLst>
              <a:ext uri="{FF2B5EF4-FFF2-40B4-BE49-F238E27FC236}">
                <a16:creationId xmlns:a16="http://schemas.microsoft.com/office/drawing/2014/main" id="{AB726281-3433-3909-CBA2-73ABF26D57B2}"/>
              </a:ext>
            </a:extLst>
          </p:cNvPr>
          <p:cNvSpPr txBox="1"/>
          <p:nvPr/>
        </p:nvSpPr>
        <p:spPr bwMode="auto">
          <a:xfrm>
            <a:off x="6588638" y="3277983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-25</a:t>
            </a:r>
          </a:p>
        </p:txBody>
      </p:sp>
      <p:sp>
        <p:nvSpPr>
          <p:cNvPr id="9409" name="TextBox 9408">
            <a:extLst>
              <a:ext uri="{FF2B5EF4-FFF2-40B4-BE49-F238E27FC236}">
                <a16:creationId xmlns:a16="http://schemas.microsoft.com/office/drawing/2014/main" id="{96B730D6-B069-3431-5D2F-F810501B2702}"/>
              </a:ext>
            </a:extLst>
          </p:cNvPr>
          <p:cNvSpPr txBox="1"/>
          <p:nvPr/>
        </p:nvSpPr>
        <p:spPr bwMode="auto">
          <a:xfrm>
            <a:off x="6588638" y="3527561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-50</a:t>
            </a:r>
          </a:p>
        </p:txBody>
      </p:sp>
      <p:sp>
        <p:nvSpPr>
          <p:cNvPr id="9410" name="TextBox 9409">
            <a:extLst>
              <a:ext uri="{FF2B5EF4-FFF2-40B4-BE49-F238E27FC236}">
                <a16:creationId xmlns:a16="http://schemas.microsoft.com/office/drawing/2014/main" id="{7AD1F49B-D25F-4808-722F-84AFF65E2D87}"/>
              </a:ext>
            </a:extLst>
          </p:cNvPr>
          <p:cNvSpPr txBox="1"/>
          <p:nvPr/>
        </p:nvSpPr>
        <p:spPr bwMode="auto">
          <a:xfrm>
            <a:off x="6588638" y="3773680"/>
            <a:ext cx="493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-75</a:t>
            </a:r>
          </a:p>
        </p:txBody>
      </p:sp>
      <p:sp>
        <p:nvSpPr>
          <p:cNvPr id="9411" name="TextBox 9410">
            <a:extLst>
              <a:ext uri="{FF2B5EF4-FFF2-40B4-BE49-F238E27FC236}">
                <a16:creationId xmlns:a16="http://schemas.microsoft.com/office/drawing/2014/main" id="{783F924F-34F6-301C-6134-7E28C7A602EE}"/>
              </a:ext>
            </a:extLst>
          </p:cNvPr>
          <p:cNvSpPr txBox="1"/>
          <p:nvPr/>
        </p:nvSpPr>
        <p:spPr bwMode="auto">
          <a:xfrm>
            <a:off x="6510865" y="4023258"/>
            <a:ext cx="5717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-100</a:t>
            </a:r>
          </a:p>
        </p:txBody>
      </p:sp>
      <p:grpSp>
        <p:nvGrpSpPr>
          <p:cNvPr id="9412" name="Group 9411">
            <a:extLst>
              <a:ext uri="{FF2B5EF4-FFF2-40B4-BE49-F238E27FC236}">
                <a16:creationId xmlns:a16="http://schemas.microsoft.com/office/drawing/2014/main" id="{6B5FDA08-9EBE-9D81-4030-D126C5BB5EA8}"/>
              </a:ext>
            </a:extLst>
          </p:cNvPr>
          <p:cNvGrpSpPr/>
          <p:nvPr/>
        </p:nvGrpSpPr>
        <p:grpSpPr>
          <a:xfrm>
            <a:off x="7082620" y="4404619"/>
            <a:ext cx="4301489" cy="1188205"/>
            <a:chOff x="1559538" y="5058993"/>
            <a:chExt cx="4301489" cy="1188205"/>
          </a:xfrm>
        </p:grpSpPr>
        <p:sp>
          <p:nvSpPr>
            <p:cNvPr id="9413" name="TextBox 9412">
              <a:extLst>
                <a:ext uri="{FF2B5EF4-FFF2-40B4-BE49-F238E27FC236}">
                  <a16:creationId xmlns:a16="http://schemas.microsoft.com/office/drawing/2014/main" id="{A95A0404-BD10-7EAD-AD05-4EEEC8829F59}"/>
                </a:ext>
              </a:extLst>
            </p:cNvPr>
            <p:cNvSpPr txBox="1"/>
            <p:nvPr/>
          </p:nvSpPr>
          <p:spPr bwMode="auto">
            <a:xfrm>
              <a:off x="1559538" y="5723978"/>
              <a:ext cx="430148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>
                <a:spcAft>
                  <a:spcPct val="0"/>
                </a:spcAft>
              </a:pP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Median </a:t>
              </a:r>
              <a:r>
                <a:rPr lang="en-US" sz="1400" dirty="0" err="1">
                  <a:solidFill>
                    <a:schemeClr val="bg1"/>
                  </a:solidFill>
                  <a:latin typeface="Calibri" panose="020F0502020204030204" pitchFamily="34" charset="0"/>
                </a:rPr>
                <a:t>DoR</a:t>
              </a: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, </a:t>
              </a:r>
              <a:r>
                <a:rPr lang="en-US" sz="1400" dirty="0" err="1">
                  <a:solidFill>
                    <a:schemeClr val="bg1"/>
                  </a:solidFill>
                  <a:latin typeface="Calibri" panose="020F0502020204030204" pitchFamily="34" charset="0"/>
                </a:rPr>
                <a:t>mo</a:t>
              </a: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 (range) 		   NE (4.5-28.3)</a:t>
              </a:r>
            </a:p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12-mo P</a:t>
              </a: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FS, % (80% CI) 		89.4 (81.9-93.9)</a:t>
              </a:r>
              <a:endParaRPr lang="en-US" sz="1400" b="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414" name="TextBox 9413">
              <a:extLst>
                <a:ext uri="{FF2B5EF4-FFF2-40B4-BE49-F238E27FC236}">
                  <a16:creationId xmlns:a16="http://schemas.microsoft.com/office/drawing/2014/main" id="{E650E60D-22BA-9102-F09F-CC54F9BCAB2E}"/>
                </a:ext>
              </a:extLst>
            </p:cNvPr>
            <p:cNvSpPr txBox="1"/>
            <p:nvPr/>
          </p:nvSpPr>
          <p:spPr bwMode="auto">
            <a:xfrm>
              <a:off x="1559538" y="5283277"/>
              <a:ext cx="408599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285750" indent="-285750" algn="l">
                <a:lnSpc>
                  <a:spcPct val="100000"/>
                </a:lnSpc>
                <a:spcAft>
                  <a:spcPct val="0"/>
                </a:spcAft>
                <a:buClrTx/>
                <a:buFont typeface="Wingdings" panose="05000000000000000000" pitchFamily="2" charset="2"/>
                <a:buChar char="§"/>
              </a:pP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Complete response, n (%)	       10 (20.0)</a:t>
              </a:r>
            </a:p>
            <a:p>
              <a:pPr marL="285750" indent="-285750" algn="l">
                <a:lnSpc>
                  <a:spcPct val="100000"/>
                </a:lnSpc>
                <a:spcAft>
                  <a:spcPct val="0"/>
                </a:spcAft>
                <a:buClrTx/>
                <a:buFont typeface="Wingdings" panose="05000000000000000000" pitchFamily="2" charset="2"/>
                <a:buChar char="§"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Partial </a:t>
              </a:r>
              <a:r>
                <a:rPr lang="en-US" sz="1400" dirty="0">
                  <a:solidFill>
                    <a:schemeClr val="bg1"/>
                  </a:solidFill>
                  <a:latin typeface="Calibri" panose="020F0502020204030204" pitchFamily="34" charset="0"/>
                </a:rPr>
                <a:t>response, n (%)	       32 (64.0)</a:t>
              </a:r>
              <a:endParaRPr lang="en-US" sz="1400" b="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415" name="TextBox 9414">
              <a:extLst>
                <a:ext uri="{FF2B5EF4-FFF2-40B4-BE49-F238E27FC236}">
                  <a16:creationId xmlns:a16="http://schemas.microsoft.com/office/drawing/2014/main" id="{7955E717-5423-1B2A-B5F2-84FBC8BA5360}"/>
                </a:ext>
              </a:extLst>
            </p:cNvPr>
            <p:cNvSpPr txBox="1"/>
            <p:nvPr/>
          </p:nvSpPr>
          <p:spPr bwMode="auto">
            <a:xfrm>
              <a:off x="1559538" y="5058993"/>
              <a:ext cx="430148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400" b="1" dirty="0">
                  <a:solidFill>
                    <a:schemeClr val="bg1"/>
                  </a:solidFill>
                  <a:latin typeface="Calibri" panose="020F0502020204030204" pitchFamily="34" charset="0"/>
                </a:rPr>
                <a:t>Confirmed ORR, % (80% CI)	84.0 (75.3-90.5)</a:t>
              </a:r>
            </a:p>
          </p:txBody>
        </p:sp>
      </p:grpSp>
      <p:grpSp>
        <p:nvGrpSpPr>
          <p:cNvPr id="9498" name="Group 9497">
            <a:extLst>
              <a:ext uri="{FF2B5EF4-FFF2-40B4-BE49-F238E27FC236}">
                <a16:creationId xmlns:a16="http://schemas.microsoft.com/office/drawing/2014/main" id="{FE30E6AE-8CDB-08F2-AB8B-917B4385107F}"/>
              </a:ext>
            </a:extLst>
          </p:cNvPr>
          <p:cNvGrpSpPr/>
          <p:nvPr/>
        </p:nvGrpSpPr>
        <p:grpSpPr>
          <a:xfrm>
            <a:off x="7179273" y="3168199"/>
            <a:ext cx="3909068" cy="1021864"/>
            <a:chOff x="7179273" y="3168199"/>
            <a:chExt cx="3909068" cy="1021864"/>
          </a:xfrm>
        </p:grpSpPr>
        <p:cxnSp>
          <p:nvCxnSpPr>
            <p:cNvPr id="9416" name="Straight Connector 9415">
              <a:extLst>
                <a:ext uri="{FF2B5EF4-FFF2-40B4-BE49-F238E27FC236}">
                  <a16:creationId xmlns:a16="http://schemas.microsoft.com/office/drawing/2014/main" id="{231F6D3E-CC21-6092-51C4-AD6E4B7560EC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179273" y="3170965"/>
              <a:ext cx="0" cy="114369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18" name="Straight Connector 9417">
              <a:extLst>
                <a:ext uri="{FF2B5EF4-FFF2-40B4-BE49-F238E27FC236}">
                  <a16:creationId xmlns:a16="http://schemas.microsoft.com/office/drawing/2014/main" id="{C44C9F34-0F9A-5F67-16F4-5F26C790C811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260712" y="3186205"/>
              <a:ext cx="0" cy="180253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20" name="Straight Connector 9419">
              <a:extLst>
                <a:ext uri="{FF2B5EF4-FFF2-40B4-BE49-F238E27FC236}">
                  <a16:creationId xmlns:a16="http://schemas.microsoft.com/office/drawing/2014/main" id="{A23256D4-BF9B-B845-2DD3-F2105AE7588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342151" y="3175960"/>
              <a:ext cx="0" cy="236757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22" name="Straight Connector 9421">
              <a:extLst>
                <a:ext uri="{FF2B5EF4-FFF2-40B4-BE49-F238E27FC236}">
                  <a16:creationId xmlns:a16="http://schemas.microsoft.com/office/drawing/2014/main" id="{D9FB3E64-677C-4963-B5B8-93B9C2AFD5D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423590" y="3168199"/>
              <a:ext cx="0" cy="260702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24" name="Straight Connector 9423">
              <a:extLst>
                <a:ext uri="{FF2B5EF4-FFF2-40B4-BE49-F238E27FC236}">
                  <a16:creationId xmlns:a16="http://schemas.microsoft.com/office/drawing/2014/main" id="{6FF0155D-17A6-6F3E-13CC-CE84A0886722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505029" y="3182395"/>
              <a:ext cx="0" cy="268730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26" name="Straight Connector 9425">
              <a:extLst>
                <a:ext uri="{FF2B5EF4-FFF2-40B4-BE49-F238E27FC236}">
                  <a16:creationId xmlns:a16="http://schemas.microsoft.com/office/drawing/2014/main" id="{0E710654-DED7-75DB-17DF-B3864E03315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586468" y="3182395"/>
              <a:ext cx="0" cy="325324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28" name="Straight Connector 9427">
              <a:extLst>
                <a:ext uri="{FF2B5EF4-FFF2-40B4-BE49-F238E27FC236}">
                  <a16:creationId xmlns:a16="http://schemas.microsoft.com/office/drawing/2014/main" id="{B628B11C-12CB-F830-1454-AC31ADCABBCD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667907" y="3175960"/>
              <a:ext cx="0" cy="379775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30" name="Straight Connector 9429">
              <a:extLst>
                <a:ext uri="{FF2B5EF4-FFF2-40B4-BE49-F238E27FC236}">
                  <a16:creationId xmlns:a16="http://schemas.microsoft.com/office/drawing/2014/main" id="{24E9B6B2-9672-521B-60CA-0A3C2D43CA3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749346" y="3180606"/>
              <a:ext cx="0" cy="380123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33" name="Straight Connector 9432">
              <a:extLst>
                <a:ext uri="{FF2B5EF4-FFF2-40B4-BE49-F238E27FC236}">
                  <a16:creationId xmlns:a16="http://schemas.microsoft.com/office/drawing/2014/main" id="{37873CE4-F46D-19CA-F6FA-BE0209A5478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830785" y="3182395"/>
              <a:ext cx="0" cy="402612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35" name="Straight Connector 9434">
              <a:extLst>
                <a:ext uri="{FF2B5EF4-FFF2-40B4-BE49-F238E27FC236}">
                  <a16:creationId xmlns:a16="http://schemas.microsoft.com/office/drawing/2014/main" id="{9C96B311-8EEA-8F1E-5EF3-AD70B66B1BD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912224" y="3168199"/>
              <a:ext cx="0" cy="465367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37" name="Straight Connector 9436">
              <a:extLst>
                <a:ext uri="{FF2B5EF4-FFF2-40B4-BE49-F238E27FC236}">
                  <a16:creationId xmlns:a16="http://schemas.microsoft.com/office/drawing/2014/main" id="{961C748B-2ED7-477B-E546-D2984574CF5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993663" y="3169735"/>
              <a:ext cx="0" cy="465367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38" name="Straight Connector 9437">
              <a:extLst>
                <a:ext uri="{FF2B5EF4-FFF2-40B4-BE49-F238E27FC236}">
                  <a16:creationId xmlns:a16="http://schemas.microsoft.com/office/drawing/2014/main" id="{3CF38D42-65CD-121B-198F-CB0CDC2203F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075102" y="3175960"/>
              <a:ext cx="0" cy="503876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0" name="Straight Connector 9439">
              <a:extLst>
                <a:ext uri="{FF2B5EF4-FFF2-40B4-BE49-F238E27FC236}">
                  <a16:creationId xmlns:a16="http://schemas.microsoft.com/office/drawing/2014/main" id="{120B0D75-D272-DB67-3C23-3E201E15578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156541" y="3175960"/>
              <a:ext cx="0" cy="539702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2" name="Straight Connector 9441">
              <a:extLst>
                <a:ext uri="{FF2B5EF4-FFF2-40B4-BE49-F238E27FC236}">
                  <a16:creationId xmlns:a16="http://schemas.microsoft.com/office/drawing/2014/main" id="{D15A4222-464F-AC48-CF5D-13F28BB5724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237980" y="3175960"/>
              <a:ext cx="0" cy="539702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3" name="Straight Connector 9442">
              <a:extLst>
                <a:ext uri="{FF2B5EF4-FFF2-40B4-BE49-F238E27FC236}">
                  <a16:creationId xmlns:a16="http://schemas.microsoft.com/office/drawing/2014/main" id="{E6B32E57-7A29-63D0-726B-D7EEC49B5E3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319419" y="3175960"/>
              <a:ext cx="0" cy="575528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5" name="Straight Connector 9444">
              <a:extLst>
                <a:ext uri="{FF2B5EF4-FFF2-40B4-BE49-F238E27FC236}">
                  <a16:creationId xmlns:a16="http://schemas.microsoft.com/office/drawing/2014/main" id="{D61F7C58-2376-5479-8BE1-72741FB71793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400858" y="3182395"/>
              <a:ext cx="0" cy="584065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7" name="Straight Connector 9446">
              <a:extLst>
                <a:ext uri="{FF2B5EF4-FFF2-40B4-BE49-F238E27FC236}">
                  <a16:creationId xmlns:a16="http://schemas.microsoft.com/office/drawing/2014/main" id="{B06EBB66-597C-199A-894D-54E1EEF07B4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482297" y="3189615"/>
              <a:ext cx="0" cy="584065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48" name="Straight Connector 9447">
              <a:extLst>
                <a:ext uri="{FF2B5EF4-FFF2-40B4-BE49-F238E27FC236}">
                  <a16:creationId xmlns:a16="http://schemas.microsoft.com/office/drawing/2014/main" id="{9461EAC3-BDAD-A6D9-1D23-4E4FE0A01638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563736" y="3182395"/>
              <a:ext cx="0" cy="604473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0" name="Straight Connector 9449">
              <a:extLst>
                <a:ext uri="{FF2B5EF4-FFF2-40B4-BE49-F238E27FC236}">
                  <a16:creationId xmlns:a16="http://schemas.microsoft.com/office/drawing/2014/main" id="{DCB5F3A7-AED9-A736-E4AD-1EA02BB67156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645175" y="3183881"/>
              <a:ext cx="0" cy="604473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1" name="Straight Connector 9450">
              <a:extLst>
                <a:ext uri="{FF2B5EF4-FFF2-40B4-BE49-F238E27FC236}">
                  <a16:creationId xmlns:a16="http://schemas.microsoft.com/office/drawing/2014/main" id="{C12429F1-B7EC-7C67-7958-10574B53380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726614" y="3189615"/>
              <a:ext cx="0" cy="616773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3" name="Straight Connector 9452">
              <a:extLst>
                <a:ext uri="{FF2B5EF4-FFF2-40B4-BE49-F238E27FC236}">
                  <a16:creationId xmlns:a16="http://schemas.microsoft.com/office/drawing/2014/main" id="{6D6B9BE2-69DD-103A-2524-6871C2AC1A4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808053" y="3189615"/>
              <a:ext cx="0" cy="631109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5" name="Straight Connector 9454">
              <a:extLst>
                <a:ext uri="{FF2B5EF4-FFF2-40B4-BE49-F238E27FC236}">
                  <a16:creationId xmlns:a16="http://schemas.microsoft.com/office/drawing/2014/main" id="{22B29FD1-FD72-1FB3-52F1-876C894B3A5F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889492" y="3175960"/>
              <a:ext cx="0" cy="656434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7" name="Straight Connector 9456">
              <a:extLst>
                <a:ext uri="{FF2B5EF4-FFF2-40B4-BE49-F238E27FC236}">
                  <a16:creationId xmlns:a16="http://schemas.microsoft.com/office/drawing/2014/main" id="{D5F42805-3BF5-A738-972A-C15CEC7FEAD1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970931" y="3175960"/>
              <a:ext cx="0" cy="673935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59" name="Straight Connector 9458">
              <a:extLst>
                <a:ext uri="{FF2B5EF4-FFF2-40B4-BE49-F238E27FC236}">
                  <a16:creationId xmlns:a16="http://schemas.microsoft.com/office/drawing/2014/main" id="{2F742831-3986-3053-2B3D-8F6D4523B7F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052370" y="3182395"/>
              <a:ext cx="0" cy="668799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1" name="Straight Connector 9460">
              <a:extLst>
                <a:ext uri="{FF2B5EF4-FFF2-40B4-BE49-F238E27FC236}">
                  <a16:creationId xmlns:a16="http://schemas.microsoft.com/office/drawing/2014/main" id="{90C2E06B-2D60-27BC-5DB9-2062FFF3AAFF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133809" y="3189615"/>
              <a:ext cx="0" cy="693308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3" name="Straight Connector 9462">
              <a:extLst>
                <a:ext uri="{FF2B5EF4-FFF2-40B4-BE49-F238E27FC236}">
                  <a16:creationId xmlns:a16="http://schemas.microsoft.com/office/drawing/2014/main" id="{9BCFA6D8-C557-0DC7-3F55-A1E7C6C00A2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215248" y="3189615"/>
              <a:ext cx="0" cy="693308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5" name="Straight Connector 9464">
              <a:extLst>
                <a:ext uri="{FF2B5EF4-FFF2-40B4-BE49-F238E27FC236}">
                  <a16:creationId xmlns:a16="http://schemas.microsoft.com/office/drawing/2014/main" id="{9D7B93F6-C6E1-3729-CBC4-778AB09B6E0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296687" y="3182395"/>
              <a:ext cx="0" cy="749443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67" name="Straight Connector 9466">
              <a:extLst>
                <a:ext uri="{FF2B5EF4-FFF2-40B4-BE49-F238E27FC236}">
                  <a16:creationId xmlns:a16="http://schemas.microsoft.com/office/drawing/2014/main" id="{0DDFC702-5D69-B97D-9E6D-3114BB9B3CA3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378126" y="3186205"/>
              <a:ext cx="0" cy="742554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0" name="Straight Connector 9469">
              <a:extLst>
                <a:ext uri="{FF2B5EF4-FFF2-40B4-BE49-F238E27FC236}">
                  <a16:creationId xmlns:a16="http://schemas.microsoft.com/office/drawing/2014/main" id="{7E5B8FF9-3653-8C0D-B1A7-FDEE49267B53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459565" y="3189284"/>
              <a:ext cx="0" cy="742554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1" name="Straight Connector 9470">
              <a:extLst>
                <a:ext uri="{FF2B5EF4-FFF2-40B4-BE49-F238E27FC236}">
                  <a16:creationId xmlns:a16="http://schemas.microsoft.com/office/drawing/2014/main" id="{84B5E55F-434B-3C32-3FC4-E1FA6842C30F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541004" y="3178585"/>
              <a:ext cx="0" cy="764055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3" name="Straight Connector 9472">
              <a:extLst>
                <a:ext uri="{FF2B5EF4-FFF2-40B4-BE49-F238E27FC236}">
                  <a16:creationId xmlns:a16="http://schemas.microsoft.com/office/drawing/2014/main" id="{D8AAFAB0-A19D-06FF-3560-70941F313C74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622443" y="3177854"/>
              <a:ext cx="0" cy="764055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4" name="Straight Connector 9473">
              <a:extLst>
                <a:ext uri="{FF2B5EF4-FFF2-40B4-BE49-F238E27FC236}">
                  <a16:creationId xmlns:a16="http://schemas.microsoft.com/office/drawing/2014/main" id="{01D83D53-E677-5A63-A46D-542F193ED6AF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703882" y="3189284"/>
              <a:ext cx="0" cy="780679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6" name="Straight Connector 9475">
              <a:extLst>
                <a:ext uri="{FF2B5EF4-FFF2-40B4-BE49-F238E27FC236}">
                  <a16:creationId xmlns:a16="http://schemas.microsoft.com/office/drawing/2014/main" id="{28A7D084-88B8-A717-DA42-D16EC6C2283A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785321" y="3174775"/>
              <a:ext cx="0" cy="835858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78" name="Straight Connector 9477">
              <a:extLst>
                <a:ext uri="{FF2B5EF4-FFF2-40B4-BE49-F238E27FC236}">
                  <a16:creationId xmlns:a16="http://schemas.microsoft.com/office/drawing/2014/main" id="{EC4450D1-A7B1-4603-4C2D-A2200EB5D728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866760" y="3174775"/>
              <a:ext cx="0" cy="857987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0" name="Straight Connector 9479">
              <a:extLst>
                <a:ext uri="{FF2B5EF4-FFF2-40B4-BE49-F238E27FC236}">
                  <a16:creationId xmlns:a16="http://schemas.microsoft.com/office/drawing/2014/main" id="{761BC440-675E-D6DE-ADD3-F2F575E110B1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948199" y="3174775"/>
              <a:ext cx="0" cy="883467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2" name="Straight Connector 9481">
              <a:extLst>
                <a:ext uri="{FF2B5EF4-FFF2-40B4-BE49-F238E27FC236}">
                  <a16:creationId xmlns:a16="http://schemas.microsoft.com/office/drawing/2014/main" id="{8BC2A53F-2FB0-8FEF-9B12-90783D5847E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029638" y="3181262"/>
              <a:ext cx="0" cy="971048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4" name="Straight Connector 9483">
              <a:extLst>
                <a:ext uri="{FF2B5EF4-FFF2-40B4-BE49-F238E27FC236}">
                  <a16:creationId xmlns:a16="http://schemas.microsoft.com/office/drawing/2014/main" id="{E2157981-23BE-14D9-396E-5059E00773B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111077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6" name="Straight Connector 9485">
              <a:extLst>
                <a:ext uri="{FF2B5EF4-FFF2-40B4-BE49-F238E27FC236}">
                  <a16:creationId xmlns:a16="http://schemas.microsoft.com/office/drawing/2014/main" id="{688B342F-BA38-73A0-0829-444C4392CF7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192516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7" name="Straight Connector 9486">
              <a:extLst>
                <a:ext uri="{FF2B5EF4-FFF2-40B4-BE49-F238E27FC236}">
                  <a16:creationId xmlns:a16="http://schemas.microsoft.com/office/drawing/2014/main" id="{09D0C3E0-CDA0-DA6A-6E0F-F74C79C3526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273955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8" name="Straight Connector 9487">
              <a:extLst>
                <a:ext uri="{FF2B5EF4-FFF2-40B4-BE49-F238E27FC236}">
                  <a16:creationId xmlns:a16="http://schemas.microsoft.com/office/drawing/2014/main" id="{EA1EA1FD-ECC3-52EA-5E2F-A5CEAB2B5754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355394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89" name="Straight Connector 9488">
              <a:extLst>
                <a:ext uri="{FF2B5EF4-FFF2-40B4-BE49-F238E27FC236}">
                  <a16:creationId xmlns:a16="http://schemas.microsoft.com/office/drawing/2014/main" id="{3D8CCA90-F843-A9B7-2117-8DFAB533B34F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436833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0" name="Straight Connector 9489">
              <a:extLst>
                <a:ext uri="{FF2B5EF4-FFF2-40B4-BE49-F238E27FC236}">
                  <a16:creationId xmlns:a16="http://schemas.microsoft.com/office/drawing/2014/main" id="{85328AB8-2182-3EF3-E48E-636EF7A584BF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762589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1" name="Straight Connector 9490">
              <a:extLst>
                <a:ext uri="{FF2B5EF4-FFF2-40B4-BE49-F238E27FC236}">
                  <a16:creationId xmlns:a16="http://schemas.microsoft.com/office/drawing/2014/main" id="{B70FF5E9-19F5-321A-91BA-48FE9FE5C58B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844028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2" name="Straight Connector 9491">
              <a:extLst>
                <a:ext uri="{FF2B5EF4-FFF2-40B4-BE49-F238E27FC236}">
                  <a16:creationId xmlns:a16="http://schemas.microsoft.com/office/drawing/2014/main" id="{5F67EB66-7545-6580-6319-92EC6200BF3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518272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3" name="Straight Connector 9492">
              <a:extLst>
                <a:ext uri="{FF2B5EF4-FFF2-40B4-BE49-F238E27FC236}">
                  <a16:creationId xmlns:a16="http://schemas.microsoft.com/office/drawing/2014/main" id="{0B850914-F44D-D0E3-5A23-0A5C9C559C12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1006906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4" name="Straight Connector 9493">
              <a:extLst>
                <a:ext uri="{FF2B5EF4-FFF2-40B4-BE49-F238E27FC236}">
                  <a16:creationId xmlns:a16="http://schemas.microsoft.com/office/drawing/2014/main" id="{62FA65A1-4E6D-2827-D0F2-75E48638680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599711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5" name="Straight Connector 9494">
              <a:extLst>
                <a:ext uri="{FF2B5EF4-FFF2-40B4-BE49-F238E27FC236}">
                  <a16:creationId xmlns:a16="http://schemas.microsoft.com/office/drawing/2014/main" id="{D300C121-0C7B-0908-05C8-22577802CDBE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681150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6" name="Straight Connector 9495">
              <a:extLst>
                <a:ext uri="{FF2B5EF4-FFF2-40B4-BE49-F238E27FC236}">
                  <a16:creationId xmlns:a16="http://schemas.microsoft.com/office/drawing/2014/main" id="{539440A2-CED4-5066-C46B-C768AC0360B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925467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97" name="Straight Connector 9496">
              <a:extLst>
                <a:ext uri="{FF2B5EF4-FFF2-40B4-BE49-F238E27FC236}">
                  <a16:creationId xmlns:a16="http://schemas.microsoft.com/office/drawing/2014/main" id="{9FA933D2-C50F-CF2E-ECCC-4F5B9514F783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1088341" y="3182962"/>
              <a:ext cx="0" cy="1007101"/>
            </a:xfrm>
            <a:prstGeom prst="line">
              <a:avLst/>
            </a:prstGeom>
            <a:noFill/>
            <a:ln w="571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9402" name="Straight Connector 9401">
            <a:extLst>
              <a:ext uri="{FF2B5EF4-FFF2-40B4-BE49-F238E27FC236}">
                <a16:creationId xmlns:a16="http://schemas.microsoft.com/office/drawing/2014/main" id="{E0177352-A89D-EC90-19E1-62705A0B4184}"/>
              </a:ext>
            </a:extLst>
          </p:cNvPr>
          <p:cNvCxnSpPr/>
          <p:nvPr/>
        </p:nvCxnSpPr>
        <p:spPr bwMode="auto">
          <a:xfrm>
            <a:off x="7105190" y="3182395"/>
            <a:ext cx="4085993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09" name="Straight Connector 9308">
            <a:extLst>
              <a:ext uri="{FF2B5EF4-FFF2-40B4-BE49-F238E27FC236}">
                <a16:creationId xmlns:a16="http://schemas.microsoft.com/office/drawing/2014/main" id="{F73C809C-ECD3-9F80-7202-2332C432C838}"/>
              </a:ext>
            </a:extLst>
          </p:cNvPr>
          <p:cNvCxnSpPr/>
          <p:nvPr/>
        </p:nvCxnSpPr>
        <p:spPr bwMode="auto">
          <a:xfrm>
            <a:off x="1559921" y="3479327"/>
            <a:ext cx="4085993" cy="0"/>
          </a:xfrm>
          <a:prstGeom prst="line">
            <a:avLst/>
          </a:prstGeom>
          <a:noFill/>
          <a:ln w="2857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313" name="Straight Connector 9312">
            <a:extLst>
              <a:ext uri="{FF2B5EF4-FFF2-40B4-BE49-F238E27FC236}">
                <a16:creationId xmlns:a16="http://schemas.microsoft.com/office/drawing/2014/main" id="{6A00A4E3-453C-9889-CF54-9478B4338850}"/>
              </a:ext>
            </a:extLst>
          </p:cNvPr>
          <p:cNvCxnSpPr/>
          <p:nvPr/>
        </p:nvCxnSpPr>
        <p:spPr bwMode="auto">
          <a:xfrm>
            <a:off x="7117665" y="3481946"/>
            <a:ext cx="4085993" cy="0"/>
          </a:xfrm>
          <a:prstGeom prst="line">
            <a:avLst/>
          </a:prstGeom>
          <a:noFill/>
          <a:ln w="2857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7802060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DESTINY-Breast07: Response by Subgroup</a:t>
            </a:r>
            <a:endParaRPr lang="en-US" altLang="en-US" dirty="0"/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2BEA5245-55B8-DA58-76A0-AD7F7CDD5575}"/>
              </a:ext>
            </a:extLst>
          </p:cNvPr>
          <p:cNvGraphicFramePr>
            <a:graphicFrameLocks noGrp="1"/>
          </p:cNvGraphicFramePr>
          <p:nvPr/>
        </p:nvGraphicFramePr>
        <p:xfrm>
          <a:off x="723900" y="1349255"/>
          <a:ext cx="10758302" cy="4907456"/>
        </p:xfrm>
        <a:graphic>
          <a:graphicData uri="http://schemas.openxmlformats.org/drawingml/2006/table">
            <a:tbl>
              <a:tblPr/>
              <a:tblGrid>
                <a:gridCol w="20191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58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2502">
                  <a:extLst>
                    <a:ext uri="{9D8B030D-6E8A-4147-A177-3AD203B41FA5}">
                      <a16:colId xmlns:a16="http://schemas.microsoft.com/office/drawing/2014/main" val="2347277322"/>
                    </a:ext>
                  </a:extLst>
                </a:gridCol>
                <a:gridCol w="2252986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  <a:gridCol w="2017795">
                  <a:extLst>
                    <a:ext uri="{9D8B030D-6E8A-4147-A177-3AD203B41FA5}">
                      <a16:colId xmlns:a16="http://schemas.microsoft.com/office/drawing/2014/main" val="1408788035"/>
                    </a:ext>
                  </a:extLst>
                </a:gridCol>
              </a:tblGrid>
              <a:tr h="211222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Response by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Disease Status, n (%)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+ Pertuzumab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211222">
                <a:tc v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Disease status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Recurrent (n = 27)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De novo (n = 48)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Recurrent (n = 20)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De novo (n = 30)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81907"/>
                  </a:ext>
                </a:extLst>
              </a:tr>
              <a:tr h="518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cORR [80% CI]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CR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 (70.4) [56.4-81.9]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(14.8)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 (55.6)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38 (79.2) [69.7-86.6]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(4.2)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36 (75.0)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 (80.0) [63.9-91.0]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 (30.0)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 (50.0)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 (86.7) [75.1-94.1]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(13.3)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 (73.3)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2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SD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 (22.2)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 (16.7)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(20.0)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(10.0)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2343569"/>
                  </a:ext>
                </a:extLst>
              </a:tr>
              <a:tr h="2112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PD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(3.7)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(4.2)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(3.3)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126625"/>
                  </a:ext>
                </a:extLst>
              </a:tr>
              <a:tr h="2112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(3.7)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48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Response by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HR Status, n (%)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Positive (n = 47)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Negative (n = 28)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Positive (n = 34)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Negative (n = 16)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286511"/>
                  </a:ext>
                </a:extLst>
              </a:tr>
              <a:tr h="518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cORR (80% CI)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CR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36 (76.6) [66.8-84.5]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(8.5)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32 (68.1)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21 (75.0) [61.5-85.5]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(7.1)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 (67.9)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30 (88.2) [77.9-94.8]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 (17.6)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 (70.6)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 (75.0) [56.1-88.6]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(25.0)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 (50.0)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6534404"/>
                  </a:ext>
                </a:extLst>
              </a:tr>
              <a:tr h="2112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SD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 (19.1)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(17.9)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(11.8)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(18.8)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306888"/>
                  </a:ext>
                </a:extLst>
              </a:tr>
              <a:tr h="2112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PD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(4.3)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(3.6)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(6.3)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222133"/>
                  </a:ext>
                </a:extLst>
              </a:tr>
              <a:tr h="2112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(3.6)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033906"/>
                  </a:ext>
                </a:extLst>
              </a:tr>
            </a:tbl>
          </a:graphicData>
        </a:graphic>
      </p:graphicFrame>
      <p:sp>
        <p:nvSpPr>
          <p:cNvPr id="2" name="Text Box 11">
            <a:extLst>
              <a:ext uri="{FF2B5EF4-FFF2-40B4-BE49-F238E27FC236}">
                <a16:creationId xmlns:a16="http://schemas.microsoft.com/office/drawing/2014/main" id="{A8CAFFE3-F3EA-63B7-56EF-19D89076F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Andre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ASCO 2024. Abstr </a:t>
            </a: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1009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43936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DESTINY-Breast07: Safety Overview</a:t>
            </a:r>
            <a:endParaRPr lang="en-US" altLang="en-US" dirty="0"/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2BEA5245-55B8-DA58-76A0-AD7F7CDD5575}"/>
              </a:ext>
            </a:extLst>
          </p:cNvPr>
          <p:cNvGraphicFramePr>
            <a:graphicFrameLocks noGrp="1"/>
          </p:cNvGraphicFramePr>
          <p:nvPr/>
        </p:nvGraphicFramePr>
        <p:xfrm>
          <a:off x="723899" y="1601606"/>
          <a:ext cx="10753220" cy="4541632"/>
        </p:xfrm>
        <a:graphic>
          <a:graphicData uri="http://schemas.openxmlformats.org/drawingml/2006/table">
            <a:tbl>
              <a:tblPr/>
              <a:tblGrid>
                <a:gridCol w="4725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846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2673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</a:tblGrid>
              <a:tr h="2833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AE, n (%)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(n = 75)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+ Pertuzumab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50)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178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Any AE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75 (100)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50 (100)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5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Any AE grade ≥3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39 (52.0)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31 (62.0)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19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AE associated with change in T-DXd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Interruption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Dose reduction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Discontinuation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44 (58.7)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 (16.0)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 (10.7)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32 (64.0)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 (16.0)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 (16.0)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38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Any serious AE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(17.3)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(26.0)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3033112"/>
                  </a:ext>
                </a:extLst>
              </a:tr>
              <a:tr h="1938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AE leading to death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(1.3)*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7636211"/>
                  </a:ext>
                </a:extLst>
              </a:tr>
              <a:tr h="760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AESI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Pneumonitis (adjudicated as ILD related to T-DXd)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630237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20000"/>
                        <a:buFont typeface="Calibri" panose="020F0502020204030204" pitchFamily="34" charset="0"/>
                        <a:buChar char="–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1</a:t>
                      </a:r>
                    </a:p>
                    <a:p>
                      <a:pPr marL="630237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20000"/>
                        <a:buFont typeface="Calibri" panose="020F0502020204030204" pitchFamily="34" charset="0"/>
                        <a:buChar char="–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2</a:t>
                      </a:r>
                    </a:p>
                    <a:p>
                      <a:pPr marL="630237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20000"/>
                        <a:buFont typeface="Calibri" panose="020F0502020204030204" pitchFamily="34" charset="0"/>
                        <a:buChar char="–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 3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LV dysfunction (possibly related to T-DXd)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 (9.3)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(2.7)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(6.7)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(6.7)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 (14.0)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 (12.0)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(2.0)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(4.0)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3680366"/>
                  </a:ext>
                </a:extLst>
              </a:tr>
            </a:tbl>
          </a:graphicData>
        </a:graphic>
      </p:graphicFrame>
      <p:sp>
        <p:nvSpPr>
          <p:cNvPr id="2" name="Text Box 11">
            <a:extLst>
              <a:ext uri="{FF2B5EF4-FFF2-40B4-BE49-F238E27FC236}">
                <a16:creationId xmlns:a16="http://schemas.microsoft.com/office/drawing/2014/main" id="{A8CAFFE3-F3EA-63B7-56EF-19D89076F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Andre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ASCO 2024. Abstr </a:t>
            </a: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1009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3D74E6-C511-E7AF-353C-445F8BD877A9}"/>
              </a:ext>
            </a:extLst>
          </p:cNvPr>
          <p:cNvSpPr txBox="1"/>
          <p:nvPr/>
        </p:nvSpPr>
        <p:spPr bwMode="auto">
          <a:xfrm>
            <a:off x="792245" y="6135423"/>
            <a:ext cx="623751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*Investigator reported as non</a:t>
            </a: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</a:t>
            </a: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treatment-related post-acute COVID-19 syndrome.</a:t>
            </a:r>
          </a:p>
        </p:txBody>
      </p:sp>
    </p:spTree>
    <p:extLst>
      <p:ext uri="{BB962C8B-B14F-4D97-AF65-F5344CB8AC3E}">
        <p14:creationId xmlns:p14="http://schemas.microsoft.com/office/powerpoint/2010/main" val="2078458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DESTINY-Breast07: Adverse Events in &gt;20% of Patients</a:t>
            </a:r>
            <a:endParaRPr lang="en-US" altLang="en-US" dirty="0"/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2BEA5245-55B8-DA58-76A0-AD7F7CDD5575}"/>
              </a:ext>
            </a:extLst>
          </p:cNvPr>
          <p:cNvGraphicFramePr>
            <a:graphicFrameLocks noGrp="1"/>
          </p:cNvGraphicFramePr>
          <p:nvPr/>
        </p:nvGraphicFramePr>
        <p:xfrm>
          <a:off x="723900" y="1385844"/>
          <a:ext cx="10753217" cy="4736592"/>
        </p:xfrm>
        <a:graphic>
          <a:graphicData uri="http://schemas.openxmlformats.org/drawingml/2006/table">
            <a:tbl>
              <a:tblPr/>
              <a:tblGrid>
                <a:gridCol w="2018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4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551">
                  <a:extLst>
                    <a:ext uri="{9D8B030D-6E8A-4147-A177-3AD203B41FA5}">
                      <a16:colId xmlns:a16="http://schemas.microsoft.com/office/drawing/2014/main" val="2347277322"/>
                    </a:ext>
                  </a:extLst>
                </a:gridCol>
                <a:gridCol w="2251921">
                  <a:extLst>
                    <a:ext uri="{9D8B030D-6E8A-4147-A177-3AD203B41FA5}">
                      <a16:colId xmlns:a16="http://schemas.microsoft.com/office/drawing/2014/main" val="127998858"/>
                    </a:ext>
                  </a:extLst>
                </a:gridCol>
                <a:gridCol w="2016841">
                  <a:extLst>
                    <a:ext uri="{9D8B030D-6E8A-4147-A177-3AD203B41FA5}">
                      <a16:colId xmlns:a16="http://schemas.microsoft.com/office/drawing/2014/main" val="1408788035"/>
                    </a:ext>
                  </a:extLst>
                </a:gridCol>
              </a:tblGrid>
              <a:tr h="33832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AE, %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(n = 75)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T-DXd + Pertuzumab (n = 50)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432"/>
                  </a:ext>
                </a:extLst>
              </a:tr>
              <a:tr h="338328">
                <a:tc v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Grade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Grade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Grade ≥3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81907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Nausea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Vomiting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2343569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Neutropenia*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126625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Diarrhea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Alopecia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718918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Asthenia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3921436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COVID-19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768971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Anemia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8181150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Decreased appetite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623668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Constipation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961967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Fatigue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547957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AST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577708"/>
                  </a:ext>
                </a:extLst>
              </a:tr>
            </a:tbl>
          </a:graphicData>
        </a:graphic>
      </p:graphicFrame>
      <p:sp>
        <p:nvSpPr>
          <p:cNvPr id="2" name="Text Box 11">
            <a:extLst>
              <a:ext uri="{FF2B5EF4-FFF2-40B4-BE49-F238E27FC236}">
                <a16:creationId xmlns:a16="http://schemas.microsoft.com/office/drawing/2014/main" id="{A8CAFFE3-F3EA-63B7-56EF-19D89076F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Andre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 ASCO 2024. Abstr </a:t>
            </a:r>
            <a:r>
              <a:rPr lang="en-US" altLang="en-US" sz="120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1009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91C72D-394F-459E-32B6-FF21886A6686}"/>
              </a:ext>
            </a:extLst>
          </p:cNvPr>
          <p:cNvSpPr txBox="1"/>
          <p:nvPr/>
        </p:nvSpPr>
        <p:spPr bwMode="auto">
          <a:xfrm>
            <a:off x="807874" y="6114515"/>
            <a:ext cx="623751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</a:rPr>
              <a:t>*Including neutropenia, decreased neutrophil count, febrile neutropenia.</a:t>
            </a:r>
          </a:p>
        </p:txBody>
      </p:sp>
    </p:spTree>
    <p:extLst>
      <p:ext uri="{BB962C8B-B14F-4D97-AF65-F5344CB8AC3E}">
        <p14:creationId xmlns:p14="http://schemas.microsoft.com/office/powerpoint/2010/main" val="18255423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0DD0F53-379C-3493-88C4-38EEC08FE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Early Breast Cancer</a:t>
            </a:r>
          </a:p>
        </p:txBody>
      </p:sp>
    </p:spTree>
    <p:extLst>
      <p:ext uri="{BB962C8B-B14F-4D97-AF65-F5344CB8AC3E}">
        <p14:creationId xmlns:p14="http://schemas.microsoft.com/office/powerpoint/2010/main" val="27986978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F65B5284-A016-40AE-8211-CECB2CF279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I-SPY 2.2: </a:t>
            </a:r>
            <a:r>
              <a:rPr lang="en-US" altLang="en-US" sz="3600" dirty="0"/>
              <a:t>Neoadjuvant Dato-DXd + Durvalumab in </a:t>
            </a:r>
            <a:br>
              <a:rPr lang="en-US" altLang="en-US" sz="3600" dirty="0"/>
            </a:br>
            <a:r>
              <a:rPr lang="en-US" altLang="en-US" sz="3600" dirty="0"/>
              <a:t>High-Risk Stage II-III HER2-Negative Breast Cancer</a:t>
            </a:r>
            <a:endParaRPr lang="en-US" alt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BC9F2F-7374-FBD9-53CD-82C28E22F8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Multicenter, open-label, adaptive phase II platform trial for evaluating novel agents as neoadjuvant therapy followed by SoC therapy</a:t>
            </a:r>
            <a:r>
              <a:rPr lang="en-US" sz="2400" baseline="30000" dirty="0"/>
              <a:t>1,2</a:t>
            </a:r>
            <a:r>
              <a:rPr lang="en-US" sz="2400" dirty="0"/>
              <a:t> </a:t>
            </a:r>
          </a:p>
          <a:p>
            <a:pPr lvl="1"/>
            <a:r>
              <a:rPr lang="en-US" sz="2200" dirty="0"/>
              <a:t>Incorporates multiple sequential regimens </a:t>
            </a:r>
          </a:p>
          <a:p>
            <a:pPr lvl="1"/>
            <a:endParaRPr lang="en-US" sz="2000" dirty="0"/>
          </a:p>
          <a:p>
            <a:pPr lvl="1"/>
            <a:endParaRPr lang="en-US" sz="2000" dirty="0"/>
          </a:p>
          <a:p>
            <a:pPr lvl="1"/>
            <a:endParaRPr lang="en-US" sz="2000" dirty="0"/>
          </a:p>
          <a:p>
            <a:pPr lvl="1"/>
            <a:endParaRPr lang="en-US" sz="2000" dirty="0"/>
          </a:p>
          <a:p>
            <a:pPr lvl="1"/>
            <a:endParaRPr lang="en-US" sz="2000" dirty="0"/>
          </a:p>
          <a:p>
            <a:endParaRPr lang="en-US" sz="2400" b="1" dirty="0"/>
          </a:p>
          <a:p>
            <a:r>
              <a:rPr lang="en-US" sz="2400" b="1" dirty="0"/>
              <a:t>Primary endpoint: </a:t>
            </a:r>
            <a:r>
              <a:rPr lang="en-US" sz="2400" dirty="0"/>
              <a:t>pCR</a:t>
            </a:r>
          </a:p>
          <a:p>
            <a:endParaRPr lang="en-US" sz="2400" dirty="0"/>
          </a:p>
        </p:txBody>
      </p:sp>
      <p:sp>
        <p:nvSpPr>
          <p:cNvPr id="19463" name="Rectangle 49">
            <a:extLst>
              <a:ext uri="{FF2B5EF4-FFF2-40B4-BE49-F238E27FC236}">
                <a16:creationId xmlns:a16="http://schemas.microsoft.com/office/drawing/2014/main" id="{C346F25D-ABA6-46CD-940B-7C5654E37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4292" y="4017267"/>
            <a:ext cx="2325450" cy="10058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Paclitaxel </a:t>
            </a:r>
            <a:r>
              <a:rPr lang="en-US" altLang="en-US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±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Carboplatin </a:t>
            </a:r>
            <a:r>
              <a:rPr lang="en-US" altLang="en-US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±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PD-1 Inhibitor </a:t>
            </a:r>
            <a:r>
              <a:rPr lang="en-US" altLang="en-US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 = 66)</a:t>
            </a:r>
          </a:p>
        </p:txBody>
      </p:sp>
      <p:sp>
        <p:nvSpPr>
          <p:cNvPr id="19468" name="Line 54">
            <a:extLst>
              <a:ext uri="{FF2B5EF4-FFF2-40B4-BE49-F238E27FC236}">
                <a16:creationId xmlns:a16="http://schemas.microsoft.com/office/drawing/2014/main" id="{D1F2E6DC-39ED-43FE-A784-E6851ADCA3EA}"/>
              </a:ext>
            </a:extLst>
          </p:cNvPr>
          <p:cNvSpPr>
            <a:spLocks noChangeShapeType="1"/>
          </p:cNvSpPr>
          <p:nvPr/>
        </p:nvSpPr>
        <p:spPr bwMode="auto">
          <a:xfrm>
            <a:off x="2101689" y="4520187"/>
            <a:ext cx="416656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" name="Text Box 11">
            <a:extLst>
              <a:ext uri="{FF2B5EF4-FFF2-40B4-BE49-F238E27FC236}">
                <a16:creationId xmlns:a16="http://schemas.microsoft.com/office/drawing/2014/main" id="{59013EB0-FA0F-240F-DDA2-BF92CE92F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912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1. Wang. Curr Breast Cancer Rep. 2019;11:303. 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 Shatsky.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ASCO 2024. Abstr LBA501. </a:t>
            </a:r>
          </a:p>
        </p:txBody>
      </p:sp>
      <p:sp>
        <p:nvSpPr>
          <p:cNvPr id="6" name="Text Box 45">
            <a:extLst>
              <a:ext uri="{FF2B5EF4-FFF2-40B4-BE49-F238E27FC236}">
                <a16:creationId xmlns:a16="http://schemas.microsoft.com/office/drawing/2014/main" id="{BCD49712-AB4C-347F-B3F6-7AF72FDA4B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918" y="2933269"/>
            <a:ext cx="264771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Block A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: Investigational agents across response-predictive subtypes (no chemotherapy)</a:t>
            </a:r>
            <a:endParaRPr lang="en-GB" altLang="en-US" sz="1400" b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49">
            <a:extLst>
              <a:ext uri="{FF2B5EF4-FFF2-40B4-BE49-F238E27FC236}">
                <a16:creationId xmlns:a16="http://schemas.microsoft.com/office/drawing/2014/main" id="{F49B7E45-C919-4BC0-8FBE-98EC796957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6758" y="4017267"/>
            <a:ext cx="2470888" cy="10058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Dato-DXd +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urvalumab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 4 Cycles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 = 106)</a:t>
            </a:r>
            <a:endParaRPr kumimoji="0" lang="en-US" altLang="en-US" sz="160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Text Box 45">
            <a:extLst>
              <a:ext uri="{FF2B5EF4-FFF2-40B4-BE49-F238E27FC236}">
                <a16:creationId xmlns:a16="http://schemas.microsoft.com/office/drawing/2014/main" id="{90ABA37B-E491-C858-F83E-B17CA5A42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65" y="3641573"/>
            <a:ext cx="1913687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Patients with </a:t>
            </a:r>
            <a:b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stage II-III, </a:t>
            </a:r>
            <a:b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HER2-negative, </a:t>
            </a:r>
            <a:b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high-risk breast cancer via </a:t>
            </a:r>
            <a:b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70-gene assay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106)</a:t>
            </a:r>
          </a:p>
        </p:txBody>
      </p:sp>
      <p:sp>
        <p:nvSpPr>
          <p:cNvPr id="10" name="Text Box 45">
            <a:extLst>
              <a:ext uri="{FF2B5EF4-FFF2-40B4-BE49-F238E27FC236}">
                <a16:creationId xmlns:a16="http://schemas.microsoft.com/office/drawing/2014/main" id="{8681DACD-A6C0-DB4B-61FA-237CD934E6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0447" y="5216640"/>
            <a:ext cx="7679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Surgery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4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 = 35)</a:t>
            </a:r>
            <a:endParaRPr lang="en-GB" altLang="en-US" sz="1400" b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 Box 45">
            <a:extLst>
              <a:ext uri="{FF2B5EF4-FFF2-40B4-BE49-F238E27FC236}">
                <a16:creationId xmlns:a16="http://schemas.microsoft.com/office/drawing/2014/main" id="{1EBC26FB-5924-7DAB-B542-9C4999928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26" y="4485637"/>
            <a:ext cx="8579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preRCB*</a:t>
            </a:r>
            <a:endParaRPr lang="en-GB" altLang="en-US" sz="1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Text Box 45">
            <a:extLst>
              <a:ext uri="{FF2B5EF4-FFF2-40B4-BE49-F238E27FC236}">
                <a16:creationId xmlns:a16="http://schemas.microsoft.com/office/drawing/2014/main" id="{9BCAF847-039A-3FB6-6BA0-367AC98E35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8028" y="2916769"/>
            <a:ext cx="271924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Block B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: Optimal therapy based on response-predictive subtypes and SoC</a:t>
            </a:r>
            <a:r>
              <a:rPr lang="en-US" altLang="en-US" sz="14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investigational agents may be added to improve response</a:t>
            </a:r>
            <a:endParaRPr lang="en-GB" altLang="en-US" sz="1400" b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 Box 45">
            <a:extLst>
              <a:ext uri="{FF2B5EF4-FFF2-40B4-BE49-F238E27FC236}">
                <a16:creationId xmlns:a16="http://schemas.microsoft.com/office/drawing/2014/main" id="{A73A2F75-970C-0595-EE49-400B7BF227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3799" y="5210606"/>
            <a:ext cx="76792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Surgery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4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 = 35)</a:t>
            </a:r>
            <a:endParaRPr lang="en-GB" altLang="en-US" sz="1400" b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 Box 45">
            <a:extLst>
              <a:ext uri="{FF2B5EF4-FFF2-40B4-BE49-F238E27FC236}">
                <a16:creationId xmlns:a16="http://schemas.microsoft.com/office/drawing/2014/main" id="{FCD21786-78B9-6287-F6B1-4EB5930778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5914" y="4485637"/>
            <a:ext cx="76792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preRCB</a:t>
            </a:r>
            <a:endParaRPr lang="en-GB" altLang="en-US" sz="1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Line 54">
            <a:extLst>
              <a:ext uri="{FF2B5EF4-FFF2-40B4-BE49-F238E27FC236}">
                <a16:creationId xmlns:a16="http://schemas.microsoft.com/office/drawing/2014/main" id="{EA552D5C-1EED-F64C-665B-DC048ACF0DC0}"/>
              </a:ext>
            </a:extLst>
          </p:cNvPr>
          <p:cNvSpPr>
            <a:spLocks noChangeShapeType="1"/>
          </p:cNvSpPr>
          <p:nvPr/>
        </p:nvSpPr>
        <p:spPr bwMode="auto">
          <a:xfrm>
            <a:off x="5250902" y="4520187"/>
            <a:ext cx="416656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Line 54">
            <a:extLst>
              <a:ext uri="{FF2B5EF4-FFF2-40B4-BE49-F238E27FC236}">
                <a16:creationId xmlns:a16="http://schemas.microsoft.com/office/drawing/2014/main" id="{49BA1F38-EB15-2B0F-D400-07F518991AA0}"/>
              </a:ext>
            </a:extLst>
          </p:cNvPr>
          <p:cNvSpPr>
            <a:spLocks noChangeShapeType="1"/>
          </p:cNvSpPr>
          <p:nvPr/>
        </p:nvSpPr>
        <p:spPr bwMode="auto">
          <a:xfrm>
            <a:off x="8222306" y="4520187"/>
            <a:ext cx="416656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1" name="Rectangle 49">
            <a:extLst>
              <a:ext uri="{FF2B5EF4-FFF2-40B4-BE49-F238E27FC236}">
                <a16:creationId xmlns:a16="http://schemas.microsoft.com/office/drawing/2014/main" id="{1DCD44F9-9985-D704-3E4E-98E30BC7F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5345" y="4017267"/>
            <a:ext cx="2194560" cy="10058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Doxorubicin </a:t>
            </a:r>
            <a:r>
              <a:rPr lang="en-US" altLang="en-US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+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Cyclophosphamide  </a:t>
            </a:r>
            <a:r>
              <a:rPr lang="en-US" altLang="en-US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±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PD-1 Inhibitor </a:t>
            </a:r>
            <a:b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 = 26)</a:t>
            </a:r>
          </a:p>
        </p:txBody>
      </p:sp>
      <p:sp>
        <p:nvSpPr>
          <p:cNvPr id="22" name="Text Box 45">
            <a:extLst>
              <a:ext uri="{FF2B5EF4-FFF2-40B4-BE49-F238E27FC236}">
                <a16:creationId xmlns:a16="http://schemas.microsoft.com/office/drawing/2014/main" id="{2796B92B-DB25-A093-41F3-9DFE89A96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69599" y="2926196"/>
            <a:ext cx="264771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b: Chemotherapy with or without immunotherapy per SoC</a:t>
            </a:r>
            <a:endParaRPr lang="en-GB" altLang="en-US" sz="1400" b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 Box 45">
            <a:extLst>
              <a:ext uri="{FF2B5EF4-FFF2-40B4-BE49-F238E27FC236}">
                <a16:creationId xmlns:a16="http://schemas.microsoft.com/office/drawing/2014/main" id="{28347F43-9BD9-C251-1277-916142AEF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06945" y="4258577"/>
            <a:ext cx="76792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Surgery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4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 = 20)</a:t>
            </a:r>
            <a:endParaRPr lang="en-GB" altLang="en-US" sz="1400" b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D7F447F-85CC-23B8-9F0B-5BC2C5BACA22}"/>
              </a:ext>
            </a:extLst>
          </p:cNvPr>
          <p:cNvCxnSpPr>
            <a:cxnSpLocks/>
          </p:cNvCxnSpPr>
          <p:nvPr/>
        </p:nvCxnSpPr>
        <p:spPr bwMode="auto">
          <a:xfrm>
            <a:off x="5429608" y="4765260"/>
            <a:ext cx="0" cy="54864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19381E6-E72D-6F64-A68C-F4442D925685}"/>
              </a:ext>
            </a:extLst>
          </p:cNvPr>
          <p:cNvCxnSpPr>
            <a:cxnSpLocks/>
          </p:cNvCxnSpPr>
          <p:nvPr/>
        </p:nvCxnSpPr>
        <p:spPr bwMode="auto">
          <a:xfrm flipH="1">
            <a:off x="8442710" y="4765260"/>
            <a:ext cx="3466" cy="54864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80B22EC-523F-C29B-2DDA-D82CDDD553E0}"/>
              </a:ext>
            </a:extLst>
          </p:cNvPr>
          <p:cNvSpPr txBox="1"/>
          <p:nvPr/>
        </p:nvSpPr>
        <p:spPr bwMode="auto">
          <a:xfrm>
            <a:off x="4554137" y="5739709"/>
            <a:ext cx="721402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*preRCB determined at end of each block by MRI and ≥1 core biopsy of original tumor bed ± LN.</a:t>
            </a:r>
          </a:p>
        </p:txBody>
      </p:sp>
      <p:sp>
        <p:nvSpPr>
          <p:cNvPr id="11" name="Line 54">
            <a:extLst>
              <a:ext uri="{FF2B5EF4-FFF2-40B4-BE49-F238E27FC236}">
                <a16:creationId xmlns:a16="http://schemas.microsoft.com/office/drawing/2014/main" id="{2E2F09E3-51A5-F5C2-0DED-5F86815FB1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0949905" y="4509679"/>
            <a:ext cx="36576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8415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I-SPY 2.2: Baseline Characteristics</a:t>
            </a:r>
            <a:endParaRPr lang="en-US" alt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0C34AF9-05D6-9B88-8FD5-53075547228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Shatsky. ASCO 2024. Abstr LBA501.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5FB593F4-D880-67FF-3D2B-5F7E0399B532}"/>
              </a:ext>
            </a:extLst>
          </p:cNvPr>
          <p:cNvGraphicFramePr>
            <a:graphicFrameLocks/>
          </p:cNvGraphicFramePr>
          <p:nvPr/>
        </p:nvGraphicFramePr>
        <p:xfrm>
          <a:off x="731907" y="1603375"/>
          <a:ext cx="5222917" cy="3779585"/>
        </p:xfrm>
        <a:graphic>
          <a:graphicData uri="http://schemas.openxmlformats.org/drawingml/2006/table">
            <a:tbl>
              <a:tblPr/>
              <a:tblGrid>
                <a:gridCol w="27713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1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49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Arial" panose="020B0604020202020204" pitchFamily="34" charset="0"/>
                        </a:rPr>
                        <a:t>Dato-DXd + Durvalumab (N = 106)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age, yr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50.0 (25.0-77.0)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48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Ethnicity,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Hispanic/Latino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Not Hispanic/Latino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Missing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(12.3)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81 (76.4)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 (11.3)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04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Race,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Asian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Black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White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Missing/other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 (11.3)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 (8.5)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63 (59.4)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 (20.8)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0F99F04C-25F3-9D9C-AB72-E12A0E18477B}"/>
              </a:ext>
            </a:extLst>
          </p:cNvPr>
          <p:cNvGraphicFramePr>
            <a:graphicFrameLocks/>
          </p:cNvGraphicFramePr>
          <p:nvPr/>
        </p:nvGraphicFramePr>
        <p:xfrm>
          <a:off x="6252634" y="1603375"/>
          <a:ext cx="5207459" cy="3535744"/>
        </p:xfrm>
        <a:graphic>
          <a:graphicData uri="http://schemas.openxmlformats.org/drawingml/2006/table">
            <a:tbl>
              <a:tblPr/>
              <a:tblGrid>
                <a:gridCol w="2801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62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Arial" panose="020B0604020202020204" pitchFamily="34" charset="0"/>
                        </a:rPr>
                        <a:t>Dato-DXd + Durvalumab (N = 106)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Response-predictive subtype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HR+ immune- DRD-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HR- immune- DRD-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Immune+</a:t>
                      </a:r>
                    </a:p>
                    <a:p>
                      <a:pPr marL="741363" marR="0" lvl="1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Immune+ (HR+)</a:t>
                      </a:r>
                    </a:p>
                    <a:p>
                      <a:pPr marL="741363" marR="0" lvl="1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Immune+ (HR-)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Immune- DRD+</a:t>
                      </a:r>
                    </a:p>
                    <a:p>
                      <a:pPr marL="741363" marR="0" lvl="1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Immune- DRD+ (HR+)</a:t>
                      </a:r>
                    </a:p>
                    <a:p>
                      <a:pPr marL="741363" marR="0" lvl="1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Immune- DRD+ (HR-)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25 (23.6)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 (21.7)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47 (44.3)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 (15.1)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31 (29.2)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 (10.4)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(0.9)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 (9.4)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41445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HR+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42 (39.6)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5528384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64 (60.4)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0155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83978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I-SPY 2.2: Efficacy of Neoadjuvant </a:t>
            </a:r>
            <a:br>
              <a:rPr lang="en-US" dirty="0"/>
            </a:br>
            <a:r>
              <a:rPr lang="en-US" dirty="0"/>
              <a:t>Dato-DXd Plus Durvalumab</a:t>
            </a:r>
            <a:endParaRPr lang="en-US" alt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692C9FF-F67D-9876-DDC3-DDA25F036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5" y="5662246"/>
            <a:ext cx="10877529" cy="501486"/>
          </a:xfrm>
        </p:spPr>
        <p:txBody>
          <a:bodyPr/>
          <a:lstStyle/>
          <a:p>
            <a:r>
              <a:rPr lang="en-US" altLang="en-US" sz="2000" kern="0" dirty="0"/>
              <a:t>Datopotamab deruxtecan + durvalumab deemed effective among patients in immune+ subtype</a:t>
            </a:r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Shatsky. ASCO 2024. Abstr LBA501.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5FB593F4-D880-67FF-3D2B-5F7E0399B53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8094031"/>
              </p:ext>
            </p:extLst>
          </p:nvPr>
        </p:nvGraphicFramePr>
        <p:xfrm>
          <a:off x="747792" y="1616308"/>
          <a:ext cx="10734410" cy="1920320"/>
        </p:xfrm>
        <a:graphic>
          <a:graphicData uri="http://schemas.openxmlformats.org/drawingml/2006/table">
            <a:tbl>
              <a:tblPr/>
              <a:tblGrid>
                <a:gridCol w="2353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93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9357">
                  <a:extLst>
                    <a:ext uri="{9D8B030D-6E8A-4147-A177-3AD203B41FA5}">
                      <a16:colId xmlns:a16="http://schemas.microsoft.com/office/drawing/2014/main" val="3125795336"/>
                    </a:ext>
                  </a:extLst>
                </a:gridCol>
                <a:gridCol w="1231434">
                  <a:extLst>
                    <a:ext uri="{9D8B030D-6E8A-4147-A177-3AD203B41FA5}">
                      <a16:colId xmlns:a16="http://schemas.microsoft.com/office/drawing/2014/main" val="2755873644"/>
                    </a:ext>
                  </a:extLst>
                </a:gridCol>
                <a:gridCol w="2055548">
                  <a:extLst>
                    <a:ext uri="{9D8B030D-6E8A-4147-A177-3AD203B41FA5}">
                      <a16:colId xmlns:a16="http://schemas.microsoft.com/office/drawing/2014/main" val="1819200311"/>
                    </a:ext>
                  </a:extLst>
                </a:gridCol>
                <a:gridCol w="1562974">
                  <a:extLst>
                    <a:ext uri="{9D8B030D-6E8A-4147-A177-3AD203B41FA5}">
                      <a16:colId xmlns:a16="http://schemas.microsoft.com/office/drawing/2014/main" val="3020586852"/>
                    </a:ext>
                  </a:extLst>
                </a:gridCol>
                <a:gridCol w="1531885">
                  <a:extLst>
                    <a:ext uri="{9D8B030D-6E8A-4147-A177-3AD203B41FA5}">
                      <a16:colId xmlns:a16="http://schemas.microsoft.com/office/drawing/2014/main" val="2977344420"/>
                    </a:ext>
                  </a:extLst>
                </a:gridCol>
              </a:tblGrid>
              <a:tr h="136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Response-Predictive Subtype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n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pCR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Non-pCR*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Modeled Rate, %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Threshold,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</a:t>
                      </a: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Value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(&gt; Threshold)</a:t>
                      </a:r>
                      <a:endParaRPr kumimoji="0" lang="en-US" sz="16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HR+ immune- DRD-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(0-7)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.00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HR- immune- DRD-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(3-23)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.33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00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Immune+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65 (47-83)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.99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Immune- DRD+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 (4-44)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.06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5528384"/>
                  </a:ext>
                </a:extLst>
              </a:tr>
            </a:tbl>
          </a:graphicData>
        </a:graphic>
      </p:graphicFrame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2F3055BA-74CA-CB7D-3389-AD8686F65F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6439738"/>
              </p:ext>
            </p:extLst>
          </p:nvPr>
        </p:nvGraphicFramePr>
        <p:xfrm>
          <a:off x="747792" y="3838390"/>
          <a:ext cx="10739623" cy="1249728"/>
        </p:xfrm>
        <a:graphic>
          <a:graphicData uri="http://schemas.openxmlformats.org/drawingml/2006/table">
            <a:tbl>
              <a:tblPr/>
              <a:tblGrid>
                <a:gridCol w="2355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0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304">
                  <a:extLst>
                    <a:ext uri="{9D8B030D-6E8A-4147-A177-3AD203B41FA5}">
                      <a16:colId xmlns:a16="http://schemas.microsoft.com/office/drawing/2014/main" val="3125795336"/>
                    </a:ext>
                  </a:extLst>
                </a:gridCol>
                <a:gridCol w="1227645">
                  <a:extLst>
                    <a:ext uri="{9D8B030D-6E8A-4147-A177-3AD203B41FA5}">
                      <a16:colId xmlns:a16="http://schemas.microsoft.com/office/drawing/2014/main" val="2755873644"/>
                    </a:ext>
                  </a:extLst>
                </a:gridCol>
                <a:gridCol w="2055169">
                  <a:extLst>
                    <a:ext uri="{9D8B030D-6E8A-4147-A177-3AD203B41FA5}">
                      <a16:colId xmlns:a16="http://schemas.microsoft.com/office/drawing/2014/main" val="1819200311"/>
                    </a:ext>
                  </a:extLst>
                </a:gridCol>
                <a:gridCol w="1564111">
                  <a:extLst>
                    <a:ext uri="{9D8B030D-6E8A-4147-A177-3AD203B41FA5}">
                      <a16:colId xmlns:a16="http://schemas.microsoft.com/office/drawing/2014/main" val="3020586852"/>
                    </a:ext>
                  </a:extLst>
                </a:gridCol>
                <a:gridCol w="1536830">
                  <a:extLst>
                    <a:ext uri="{9D8B030D-6E8A-4147-A177-3AD203B41FA5}">
                      <a16:colId xmlns:a16="http://schemas.microsoft.com/office/drawing/2014/main" val="2977344420"/>
                    </a:ext>
                  </a:extLst>
                </a:gridCol>
              </a:tblGrid>
              <a:tr h="136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Receptor Subtype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n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pCR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Non-pCR*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Modeled Rate,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Threshold,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 </a:t>
                      </a: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Value</a:t>
                      </a:r>
                      <a:endParaRPr kumimoji="0" lang="en-US" sz="16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(&gt; Threshold)</a:t>
                      </a:r>
                      <a:endParaRPr kumimoji="0" lang="en-US" sz="16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HR+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 (6-30)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.68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44 (32-56)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.74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D9D32DA-F4CC-97CB-9437-49088CE114B6}"/>
              </a:ext>
            </a:extLst>
          </p:cNvPr>
          <p:cNvSpPr txBox="1"/>
          <p:nvPr/>
        </p:nvSpPr>
        <p:spPr bwMode="auto">
          <a:xfrm>
            <a:off x="681141" y="5083602"/>
            <a:ext cx="774372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*Includes patients with positive biopsy for invasive cancer after Block A or non-pCR after Block B or C.</a:t>
            </a:r>
          </a:p>
        </p:txBody>
      </p:sp>
    </p:spTree>
    <p:extLst>
      <p:ext uri="{BB962C8B-B14F-4D97-AF65-F5344CB8AC3E}">
        <p14:creationId xmlns:p14="http://schemas.microsoft.com/office/powerpoint/2010/main" val="19347113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I-SPY 2.2: Safety</a:t>
            </a:r>
            <a:endParaRPr lang="en-US" alt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B9CBA14-7193-F087-84DC-A65C70A560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7078" y="4584396"/>
            <a:ext cx="5309278" cy="1542163"/>
          </a:xfrm>
        </p:spPr>
        <p:txBody>
          <a:bodyPr/>
          <a:lstStyle/>
          <a:p>
            <a:endParaRPr lang="en-US" sz="1800" dirty="0"/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sz="1800" dirty="0"/>
              <a:t>Discontinuation rates due to AEs:</a:t>
            </a:r>
          </a:p>
          <a:p>
            <a:pPr lvl="1">
              <a:spcBef>
                <a:spcPts val="0"/>
              </a:spcBef>
              <a:spcAft>
                <a:spcPts val="300"/>
              </a:spcAft>
            </a:pPr>
            <a:r>
              <a:rPr lang="en-US" sz="1600" dirty="0"/>
              <a:t>Dato-DXd: 2%</a:t>
            </a:r>
          </a:p>
          <a:p>
            <a:pPr lvl="1">
              <a:spcBef>
                <a:spcPts val="0"/>
              </a:spcBef>
              <a:spcAft>
                <a:spcPts val="300"/>
              </a:spcAft>
            </a:pPr>
            <a:r>
              <a:rPr lang="en-US" sz="1600" dirty="0"/>
              <a:t>Durvalumab: 5%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sz="1800" dirty="0"/>
              <a:t>1 fatal AE: grade 5 cardiac arrest in Block B in </a:t>
            </a:r>
            <a:br>
              <a:rPr lang="en-US" sz="1800" dirty="0"/>
            </a:br>
            <a:r>
              <a:rPr lang="en-US" sz="1800" dirty="0"/>
              <a:t>70-yr-old with history of hypertension</a:t>
            </a:r>
          </a:p>
          <a:p>
            <a:pPr marL="0" indent="0">
              <a:spcBef>
                <a:spcPts val="700"/>
              </a:spcBef>
              <a:spcAft>
                <a:spcPts val="300"/>
              </a:spcAft>
              <a:buNone/>
            </a:pPr>
            <a:endParaRPr lang="en-US" sz="2000" dirty="0"/>
          </a:p>
          <a:p>
            <a:endParaRPr lang="en-US" sz="18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4CE1D3F-D84B-A0C5-257C-7D55172A7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35341" y="1487344"/>
            <a:ext cx="4654840" cy="4679462"/>
          </a:xfrm>
        </p:spPr>
        <p:txBody>
          <a:bodyPr/>
          <a:lstStyle/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1800" dirty="0"/>
          </a:p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1800" dirty="0"/>
          </a:p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1800" dirty="0"/>
          </a:p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1800" dirty="0"/>
          </a:p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1800" dirty="0"/>
          </a:p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1800" dirty="0"/>
          </a:p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1800" dirty="0"/>
          </a:p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1800" dirty="0"/>
          </a:p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1800" dirty="0"/>
          </a:p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1800" dirty="0"/>
          </a:p>
          <a:p>
            <a:pPr>
              <a:spcBef>
                <a:spcPts val="700"/>
              </a:spcBef>
              <a:spcAft>
                <a:spcPts val="300"/>
              </a:spcAft>
            </a:pPr>
            <a:r>
              <a:rPr lang="en-US" sz="1800" dirty="0"/>
              <a:t>1 reported case of ILD</a:t>
            </a:r>
          </a:p>
          <a:p>
            <a:pPr>
              <a:spcBef>
                <a:spcPts val="700"/>
              </a:spcBef>
              <a:spcAft>
                <a:spcPts val="300"/>
              </a:spcAft>
            </a:pPr>
            <a:r>
              <a:rPr lang="en-US" sz="1800" dirty="0"/>
              <a:t>Prophylactic dexamethasone mouthwash was provided for stomatitis</a:t>
            </a:r>
          </a:p>
          <a:p>
            <a:pPr>
              <a:spcBef>
                <a:spcPts val="700"/>
              </a:spcBef>
              <a:spcAft>
                <a:spcPts val="300"/>
              </a:spcAft>
            </a:pPr>
            <a:endParaRPr lang="en-US" sz="2000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Shatsky. ASCO 2024. Abstr LBA501. Reproduced with permission.</a:t>
            </a:r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D949C1E3-8B22-9006-E89F-5D4C0E7CD6A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1943415"/>
              </p:ext>
            </p:extLst>
          </p:nvPr>
        </p:nvGraphicFramePr>
        <p:xfrm>
          <a:off x="6935341" y="1608519"/>
          <a:ext cx="4839147" cy="3567924"/>
        </p:xfrm>
        <a:graphic>
          <a:graphicData uri="http://schemas.openxmlformats.org/drawingml/2006/table">
            <a:tbl>
              <a:tblPr/>
              <a:tblGrid>
                <a:gridCol w="22788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3125795336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755873644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1819200311"/>
                    </a:ext>
                  </a:extLst>
                </a:gridCol>
              </a:tblGrid>
              <a:tr h="136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Dato-DXd + Durvalumab </a:t>
                      </a:r>
                      <a:b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106)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1761378"/>
                  </a:ext>
                </a:extLst>
              </a:tr>
              <a:tr h="136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irAE, 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Gr 1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 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 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 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Rash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Pruritus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4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Adrenal insufficiency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Type 1 diabetes mellitus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5528384"/>
                  </a:ext>
                </a:extLst>
              </a:tr>
              <a:tr h="136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Pneumonitis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248898"/>
                  </a:ext>
                </a:extLst>
              </a:tr>
              <a:tr h="146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Hypothyroidism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217627"/>
                  </a:ext>
                </a:extLst>
              </a:tr>
              <a:tr h="136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Colitis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809804"/>
                  </a:ext>
                </a:extLst>
              </a:tr>
              <a:tr h="136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Autoimmune hepatitis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938106"/>
                  </a:ext>
                </a:extLst>
              </a:tr>
              <a:tr h="1368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Acute kidney injury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8073733"/>
                  </a:ext>
                </a:extLst>
              </a:tr>
            </a:tbl>
          </a:graphicData>
        </a:graphic>
      </p:graphicFrame>
      <p:grpSp>
        <p:nvGrpSpPr>
          <p:cNvPr id="9230" name="Group 9229">
            <a:extLst>
              <a:ext uri="{FF2B5EF4-FFF2-40B4-BE49-F238E27FC236}">
                <a16:creationId xmlns:a16="http://schemas.microsoft.com/office/drawing/2014/main" id="{C37D8B13-B7BE-6DC4-9402-07725C2ECE94}"/>
              </a:ext>
            </a:extLst>
          </p:cNvPr>
          <p:cNvGrpSpPr/>
          <p:nvPr/>
        </p:nvGrpSpPr>
        <p:grpSpPr>
          <a:xfrm>
            <a:off x="520700" y="1577340"/>
            <a:ext cx="6456608" cy="3416714"/>
            <a:chOff x="520700" y="1577340"/>
            <a:chExt cx="6456608" cy="3416714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AA6BCA1E-56CA-C5CF-4879-16747F143F86}"/>
                </a:ext>
              </a:extLst>
            </p:cNvPr>
            <p:cNvSpPr txBox="1"/>
            <p:nvPr/>
          </p:nvSpPr>
          <p:spPr bwMode="auto">
            <a:xfrm>
              <a:off x="2888248" y="4655500"/>
              <a:ext cx="164817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Patients (n)</a:t>
              </a: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EDA1147-CE3F-8E25-0C95-558C19BD908C}"/>
                </a:ext>
              </a:extLst>
            </p:cNvPr>
            <p:cNvGrpSpPr/>
            <p:nvPr/>
          </p:nvGrpSpPr>
          <p:grpSpPr>
            <a:xfrm>
              <a:off x="520700" y="4460839"/>
              <a:ext cx="6456608" cy="338554"/>
              <a:chOff x="627078" y="1248414"/>
              <a:chExt cx="6456608" cy="338554"/>
            </a:xfrm>
          </p:grpSpPr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85DCEAB-6C63-A8F8-B938-ED58F73E42E1}"/>
                  </a:ext>
                </a:extLst>
              </p:cNvPr>
              <p:cNvSpPr txBox="1"/>
              <p:nvPr/>
            </p:nvSpPr>
            <p:spPr bwMode="auto">
              <a:xfrm>
                <a:off x="627078" y="1248414"/>
                <a:ext cx="288862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42152AC-7B85-44BB-86B3-35980FD3ED15}"/>
                  </a:ext>
                </a:extLst>
              </p:cNvPr>
              <p:cNvSpPr txBox="1"/>
              <p:nvPr/>
            </p:nvSpPr>
            <p:spPr bwMode="auto">
              <a:xfrm>
                <a:off x="1176961" y="1248414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8A23A6A-479B-3914-A114-CA090EBFA427}"/>
                  </a:ext>
                </a:extLst>
              </p:cNvPr>
              <p:cNvSpPr txBox="1"/>
              <p:nvPr/>
            </p:nvSpPr>
            <p:spPr bwMode="auto">
              <a:xfrm>
                <a:off x="1778941" y="1248414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20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C29B452-B4F7-EBAE-FA27-D2DFCD01CBAD}"/>
                  </a:ext>
                </a:extLst>
              </p:cNvPr>
              <p:cNvSpPr txBox="1"/>
              <p:nvPr/>
            </p:nvSpPr>
            <p:spPr bwMode="auto">
              <a:xfrm>
                <a:off x="2388541" y="1248414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</a:t>
                </a: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BD1B868-E161-7FF3-8F0A-E2B288EFB0A4}"/>
                  </a:ext>
                </a:extLst>
              </p:cNvPr>
              <p:cNvSpPr txBox="1"/>
              <p:nvPr/>
            </p:nvSpPr>
            <p:spPr bwMode="auto">
              <a:xfrm>
                <a:off x="2998141" y="1248414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40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AD2C672-C00E-204C-846E-6207A115BD96}"/>
                  </a:ext>
                </a:extLst>
              </p:cNvPr>
              <p:cNvSpPr txBox="1"/>
              <p:nvPr/>
            </p:nvSpPr>
            <p:spPr bwMode="auto">
              <a:xfrm>
                <a:off x="3615361" y="1248414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C1C767B-66C6-B417-B353-D3B3EE00B2FB}"/>
                  </a:ext>
                </a:extLst>
              </p:cNvPr>
              <p:cNvSpPr txBox="1"/>
              <p:nvPr/>
            </p:nvSpPr>
            <p:spPr bwMode="auto">
              <a:xfrm>
                <a:off x="4224961" y="1248414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60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7703A6B-E7B7-5B0F-573F-B8F57846F0E5}"/>
                  </a:ext>
                </a:extLst>
              </p:cNvPr>
              <p:cNvSpPr txBox="1"/>
              <p:nvPr/>
            </p:nvSpPr>
            <p:spPr bwMode="auto">
              <a:xfrm>
                <a:off x="4834561" y="1248414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70</a:t>
                </a: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1366F91-34D6-58B3-F433-11C50C37F862}"/>
                  </a:ext>
                </a:extLst>
              </p:cNvPr>
              <p:cNvSpPr txBox="1"/>
              <p:nvPr/>
            </p:nvSpPr>
            <p:spPr bwMode="auto">
              <a:xfrm>
                <a:off x="5451781" y="1248414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80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371654A-7784-B0A8-97F8-6FB9DD3D4CE7}"/>
                  </a:ext>
                </a:extLst>
              </p:cNvPr>
              <p:cNvSpPr txBox="1"/>
              <p:nvPr/>
            </p:nvSpPr>
            <p:spPr bwMode="auto">
              <a:xfrm>
                <a:off x="6061381" y="1248414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90</a:t>
                </a: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C0976184-8EE8-7305-062D-7173B8BBBCEC}"/>
                  </a:ext>
                </a:extLst>
              </p:cNvPr>
              <p:cNvSpPr txBox="1"/>
              <p:nvPr/>
            </p:nvSpPr>
            <p:spPr bwMode="auto">
              <a:xfrm>
                <a:off x="6586434" y="1248414"/>
                <a:ext cx="497252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100</a:t>
                </a:r>
              </a:p>
            </p:txBody>
          </p:sp>
        </p:grp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6736575-F6CB-34E5-825C-C6FBCAD018A6}"/>
                </a:ext>
              </a:extLst>
            </p:cNvPr>
            <p:cNvSpPr/>
            <p:nvPr/>
          </p:nvSpPr>
          <p:spPr bwMode="auto">
            <a:xfrm>
              <a:off x="652462" y="1577340"/>
              <a:ext cx="6076299" cy="2842260"/>
            </a:xfrm>
            <a:custGeom>
              <a:avLst/>
              <a:gdLst>
                <a:gd name="connsiteX0" fmla="*/ 0 w 6088380"/>
                <a:gd name="connsiteY0" fmla="*/ 0 h 2842260"/>
                <a:gd name="connsiteX1" fmla="*/ 0 w 6088380"/>
                <a:gd name="connsiteY1" fmla="*/ 2842260 h 2842260"/>
                <a:gd name="connsiteX2" fmla="*/ 6088380 w 6088380"/>
                <a:gd name="connsiteY2" fmla="*/ 2842260 h 2842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088380" h="2842260">
                  <a:moveTo>
                    <a:pt x="0" y="0"/>
                  </a:moveTo>
                  <a:lnTo>
                    <a:pt x="0" y="2842260"/>
                  </a:lnTo>
                  <a:lnTo>
                    <a:pt x="6088380" y="2842260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en-US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DC831244-59D4-97CD-4F48-254C55CC2B23}"/>
                </a:ext>
              </a:extLst>
            </p:cNvPr>
            <p:cNvGrpSpPr/>
            <p:nvPr/>
          </p:nvGrpSpPr>
          <p:grpSpPr>
            <a:xfrm>
              <a:off x="651483" y="4429209"/>
              <a:ext cx="6077279" cy="91440"/>
              <a:chOff x="757861" y="1341440"/>
              <a:chExt cx="6077279" cy="733459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1605F6F9-4645-7058-6207-B9D4B1D1FD6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57861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DE09AF04-A31B-10B1-4240-16B65DF4A9A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375081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56B95798-B6C5-A3E5-762D-8D3F59058AD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984681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C91412EE-E6B1-7E54-54B8-E26596E0B52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601901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ECC8CD0B-0EA1-F1B9-842D-BB1AFB3B283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188641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19658E14-7B2F-8A22-102B-7ACB3DB5D40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805861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38AE122D-CC36-F7A9-D220-EB34A57F20C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415461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994AC5FC-7F7B-E452-A636-D76A3A2335B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032681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B66D67E8-7BFA-A776-55A7-7B0FD0E43BA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627041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E0C9D03A-A5CD-794E-D3FC-BF6B5DA11AF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244261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A0F11552-3A94-211A-5169-A5204C610A7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835140" y="1341440"/>
                <a:ext cx="0" cy="733459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9229" name="Group 9228">
              <a:extLst>
                <a:ext uri="{FF2B5EF4-FFF2-40B4-BE49-F238E27FC236}">
                  <a16:creationId xmlns:a16="http://schemas.microsoft.com/office/drawing/2014/main" id="{1A0987AA-9973-1FC1-0AF5-2FAAF4717B13}"/>
                </a:ext>
              </a:extLst>
            </p:cNvPr>
            <p:cNvGrpSpPr/>
            <p:nvPr/>
          </p:nvGrpSpPr>
          <p:grpSpPr>
            <a:xfrm>
              <a:off x="5926994" y="2968740"/>
              <a:ext cx="699551" cy="1323439"/>
              <a:chOff x="5815266" y="2379851"/>
              <a:chExt cx="699551" cy="1323439"/>
            </a:xfrm>
          </p:grpSpPr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A7FE1952-CD1D-3C05-C1B9-1B75EC678386}"/>
                  </a:ext>
                </a:extLst>
              </p:cNvPr>
              <p:cNvSpPr txBox="1"/>
              <p:nvPr/>
            </p:nvSpPr>
            <p:spPr bwMode="auto">
              <a:xfrm>
                <a:off x="5815266" y="2379851"/>
                <a:ext cx="699551" cy="13234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algn="r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Grade</a:t>
                </a:r>
              </a:p>
              <a:p>
                <a:pPr algn="r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</a:p>
              <a:p>
                <a:pPr algn="r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</a:p>
              <a:p>
                <a:pPr algn="r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</a:p>
              <a:p>
                <a:pPr algn="r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en-US" sz="1600" b="0" dirty="0">
                    <a:solidFill>
                      <a:schemeClr val="bg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</a:p>
            </p:txBody>
          </p:sp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00FB2CC6-DFAB-BC6E-48A3-76098772A53C}"/>
                  </a:ext>
                </a:extLst>
              </p:cNvPr>
              <p:cNvGrpSpPr/>
              <p:nvPr/>
            </p:nvGrpSpPr>
            <p:grpSpPr>
              <a:xfrm>
                <a:off x="6083300" y="2705520"/>
                <a:ext cx="188022" cy="912158"/>
                <a:chOff x="6083300" y="2705520"/>
                <a:chExt cx="188022" cy="912158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9331A52E-DA23-8FC1-8823-4EA2E332256C}"/>
                    </a:ext>
                  </a:extLst>
                </p:cNvPr>
                <p:cNvSpPr/>
                <p:nvPr/>
              </p:nvSpPr>
              <p:spPr bwMode="auto">
                <a:xfrm>
                  <a:off x="6083300" y="2705520"/>
                  <a:ext cx="188022" cy="188022"/>
                </a:xfrm>
                <a:prstGeom prst="rect">
                  <a:avLst/>
                </a:prstGeom>
                <a:solidFill>
                  <a:schemeClr val="accent1"/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algn="ctr" eaLnBrk="1" hangingPunct="1">
                    <a:spcBef>
                      <a:spcPct val="35000"/>
                    </a:spcBef>
                    <a:spcAft>
                      <a:spcPct val="25000"/>
                    </a:spcAft>
                    <a:buClr>
                      <a:schemeClr val="folHlink"/>
                    </a:buClr>
                    <a:buNone/>
                  </a:pPr>
                  <a:endParaRPr lang="en-US" sz="1800" b="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827BBED8-307E-7361-4136-A3E638F5CADD}"/>
                    </a:ext>
                  </a:extLst>
                </p:cNvPr>
                <p:cNvSpPr/>
                <p:nvPr/>
              </p:nvSpPr>
              <p:spPr bwMode="auto">
                <a:xfrm>
                  <a:off x="6083300" y="2946899"/>
                  <a:ext cx="188022" cy="188022"/>
                </a:xfrm>
                <a:prstGeom prst="rect">
                  <a:avLst/>
                </a:prstGeom>
                <a:solidFill>
                  <a:schemeClr val="accent2"/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algn="ctr" eaLnBrk="1" hangingPunct="1">
                    <a:spcBef>
                      <a:spcPct val="35000"/>
                    </a:spcBef>
                    <a:spcAft>
                      <a:spcPct val="25000"/>
                    </a:spcAft>
                    <a:buClr>
                      <a:schemeClr val="folHlink"/>
                    </a:buClr>
                    <a:buNone/>
                  </a:pPr>
                  <a:endParaRPr lang="en-US" sz="1800" b="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718D41D7-6A4E-1E23-13E2-8C3A7284AA4D}"/>
                    </a:ext>
                  </a:extLst>
                </p:cNvPr>
                <p:cNvSpPr/>
                <p:nvPr/>
              </p:nvSpPr>
              <p:spPr bwMode="auto">
                <a:xfrm>
                  <a:off x="6083300" y="3188278"/>
                  <a:ext cx="188022" cy="188022"/>
                </a:xfrm>
                <a:prstGeom prst="rect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algn="ctr" eaLnBrk="1" hangingPunct="1">
                    <a:spcBef>
                      <a:spcPct val="35000"/>
                    </a:spcBef>
                    <a:spcAft>
                      <a:spcPct val="25000"/>
                    </a:spcAft>
                    <a:buClr>
                      <a:schemeClr val="folHlink"/>
                    </a:buClr>
                    <a:buNone/>
                  </a:pPr>
                  <a:endParaRPr lang="en-US" sz="1800" b="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EF61B32A-DA0F-B07D-26A6-6E4369A929FF}"/>
                    </a:ext>
                  </a:extLst>
                </p:cNvPr>
                <p:cNvSpPr/>
                <p:nvPr/>
              </p:nvSpPr>
              <p:spPr bwMode="auto">
                <a:xfrm>
                  <a:off x="6083300" y="3429656"/>
                  <a:ext cx="188022" cy="188022"/>
                </a:xfrm>
                <a:prstGeom prst="rect">
                  <a:avLst/>
                </a:prstGeom>
                <a:solidFill>
                  <a:schemeClr val="accent3"/>
                </a:solidFill>
                <a:ln w="0">
                  <a:noFill/>
                  <a:miter lim="800000"/>
                  <a:headEnd/>
                  <a:tailEnd/>
                </a:ln>
              </p:spPr>
              <p:txBody>
                <a:bodyPr rtlCol="0" anchor="b"/>
                <a:lstStyle/>
                <a:p>
                  <a:pPr algn="ctr" eaLnBrk="1" hangingPunct="1">
                    <a:spcBef>
                      <a:spcPct val="35000"/>
                    </a:spcBef>
                    <a:spcAft>
                      <a:spcPct val="25000"/>
                    </a:spcAft>
                    <a:buClr>
                      <a:schemeClr val="folHlink"/>
                    </a:buClr>
                    <a:buNone/>
                  </a:pPr>
                  <a:endParaRPr lang="en-US" sz="1800" b="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E3AB0A8-6D13-C658-384C-BEAEC7D219E8}"/>
                </a:ext>
              </a:extLst>
            </p:cNvPr>
            <p:cNvSpPr/>
            <p:nvPr/>
          </p:nvSpPr>
          <p:spPr bwMode="auto">
            <a:xfrm>
              <a:off x="665131" y="4098131"/>
              <a:ext cx="1704213" cy="23098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r>
                <a:rPr lang="en-US" sz="1600" b="1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Cough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5B192C5-E419-CC7E-688F-45D2E357912D}"/>
                </a:ext>
              </a:extLst>
            </p:cNvPr>
            <p:cNvSpPr/>
            <p:nvPr/>
          </p:nvSpPr>
          <p:spPr bwMode="auto">
            <a:xfrm>
              <a:off x="2369344" y="4098131"/>
              <a:ext cx="53503" cy="230982"/>
            </a:xfrm>
            <a:prstGeom prst="rect">
              <a:avLst/>
            </a:prstGeom>
            <a:solidFill>
              <a:schemeClr val="accent2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D26D1903-F13E-881E-5075-5E831363ACC4}"/>
                </a:ext>
              </a:extLst>
            </p:cNvPr>
            <p:cNvSpPr/>
            <p:nvPr/>
          </p:nvSpPr>
          <p:spPr bwMode="auto">
            <a:xfrm>
              <a:off x="665131" y="3837266"/>
              <a:ext cx="1513713" cy="23098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587037FB-6F76-7D58-FD36-21CCAF5A87B3}"/>
                </a:ext>
              </a:extLst>
            </p:cNvPr>
            <p:cNvSpPr/>
            <p:nvPr/>
          </p:nvSpPr>
          <p:spPr bwMode="auto">
            <a:xfrm>
              <a:off x="2178844" y="3837266"/>
              <a:ext cx="244003" cy="230982"/>
            </a:xfrm>
            <a:prstGeom prst="rect">
              <a:avLst/>
            </a:prstGeom>
            <a:solidFill>
              <a:schemeClr val="accent2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F21CCC00-0B13-F183-4C1A-464BFB8DBCD2}"/>
                </a:ext>
              </a:extLst>
            </p:cNvPr>
            <p:cNvSpPr/>
            <p:nvPr/>
          </p:nvSpPr>
          <p:spPr bwMode="auto">
            <a:xfrm>
              <a:off x="665131" y="3566110"/>
              <a:ext cx="1637539" cy="23098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r>
                <a:rPr lang="en-US" sz="1600" b="1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Headache</a:t>
              </a: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595D651E-F7B2-9618-AF2B-76579C59EB46}"/>
                </a:ext>
              </a:extLst>
            </p:cNvPr>
            <p:cNvSpPr/>
            <p:nvPr/>
          </p:nvSpPr>
          <p:spPr bwMode="auto">
            <a:xfrm>
              <a:off x="2302670" y="3566110"/>
              <a:ext cx="310678" cy="230982"/>
            </a:xfrm>
            <a:prstGeom prst="rect">
              <a:avLst/>
            </a:prstGeom>
            <a:solidFill>
              <a:schemeClr val="accent2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EC31A421-9289-851D-C658-16669BCA6E24}"/>
                </a:ext>
              </a:extLst>
            </p:cNvPr>
            <p:cNvSpPr/>
            <p:nvPr/>
          </p:nvSpPr>
          <p:spPr bwMode="auto">
            <a:xfrm>
              <a:off x="665131" y="3300773"/>
              <a:ext cx="2547175" cy="23098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r>
                <a:rPr lang="en-US" sz="1600" b="1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Ocular events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59C58C7F-0E89-5CBF-7E6A-A4CD9616EE36}"/>
                </a:ext>
              </a:extLst>
            </p:cNvPr>
            <p:cNvSpPr/>
            <p:nvPr/>
          </p:nvSpPr>
          <p:spPr bwMode="auto">
            <a:xfrm>
              <a:off x="3212306" y="3300773"/>
              <a:ext cx="251148" cy="230982"/>
            </a:xfrm>
            <a:prstGeom prst="rect">
              <a:avLst/>
            </a:prstGeom>
            <a:solidFill>
              <a:schemeClr val="accent2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0792886-133E-0804-3A82-DE6CED67739B}"/>
                </a:ext>
              </a:extLst>
            </p:cNvPr>
            <p:cNvSpPr/>
            <p:nvPr/>
          </p:nvSpPr>
          <p:spPr bwMode="auto">
            <a:xfrm>
              <a:off x="665131" y="3033887"/>
              <a:ext cx="2732913" cy="23098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r>
                <a:rPr lang="en-US" sz="1600" b="1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Alopecia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128B185-B3F0-A011-A4FB-95F9B5266575}"/>
                </a:ext>
              </a:extLst>
            </p:cNvPr>
            <p:cNvSpPr/>
            <p:nvPr/>
          </p:nvSpPr>
          <p:spPr bwMode="auto">
            <a:xfrm>
              <a:off x="3398044" y="3033887"/>
              <a:ext cx="1275981" cy="230982"/>
            </a:xfrm>
            <a:prstGeom prst="rect">
              <a:avLst/>
            </a:prstGeom>
            <a:solidFill>
              <a:schemeClr val="accent2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481024C7-B1DA-C02F-C753-68658040CD34}"/>
                </a:ext>
              </a:extLst>
            </p:cNvPr>
            <p:cNvSpPr/>
            <p:nvPr/>
          </p:nvSpPr>
          <p:spPr bwMode="auto">
            <a:xfrm>
              <a:off x="665131" y="2766370"/>
              <a:ext cx="3883516" cy="23098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r>
                <a:rPr lang="en-US" sz="1600" b="1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Constipation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A6C0B00-CE6E-F27F-5121-6E36EB778BB6}"/>
                </a:ext>
              </a:extLst>
            </p:cNvPr>
            <p:cNvSpPr/>
            <p:nvPr/>
          </p:nvSpPr>
          <p:spPr bwMode="auto">
            <a:xfrm>
              <a:off x="4548647" y="2766370"/>
              <a:ext cx="179536" cy="230982"/>
            </a:xfrm>
            <a:prstGeom prst="rect">
              <a:avLst/>
            </a:prstGeom>
            <a:solidFill>
              <a:schemeClr val="accent2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7CD51B88-57AF-0325-E959-033F40AB7FAD}"/>
                </a:ext>
              </a:extLst>
            </p:cNvPr>
            <p:cNvSpPr/>
            <p:nvPr/>
          </p:nvSpPr>
          <p:spPr bwMode="auto">
            <a:xfrm>
              <a:off x="665131" y="2501033"/>
              <a:ext cx="3152013" cy="23098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r>
                <a:rPr lang="en-US" sz="1600" b="1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Rash</a:t>
              </a: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3119283B-BCFE-0647-8BB8-0A82D54F09B8}"/>
                </a:ext>
              </a:extLst>
            </p:cNvPr>
            <p:cNvSpPr/>
            <p:nvPr/>
          </p:nvSpPr>
          <p:spPr bwMode="auto">
            <a:xfrm>
              <a:off x="3817145" y="2501033"/>
              <a:ext cx="788194" cy="230982"/>
            </a:xfrm>
            <a:prstGeom prst="rect">
              <a:avLst/>
            </a:prstGeom>
            <a:solidFill>
              <a:schemeClr val="accent2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D123B647-47C1-C0F0-BA28-224FDA5785AD}"/>
                </a:ext>
              </a:extLst>
            </p:cNvPr>
            <p:cNvSpPr/>
            <p:nvPr/>
          </p:nvSpPr>
          <p:spPr bwMode="auto">
            <a:xfrm>
              <a:off x="4602956" y="2501033"/>
              <a:ext cx="252274" cy="230982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216" name="Rectangle 9215">
              <a:extLst>
                <a:ext uri="{FF2B5EF4-FFF2-40B4-BE49-F238E27FC236}">
                  <a16:creationId xmlns:a16="http://schemas.microsoft.com/office/drawing/2014/main" id="{17A243D6-11B8-168F-E99A-F8CBA88B4770}"/>
                </a:ext>
              </a:extLst>
            </p:cNvPr>
            <p:cNvSpPr/>
            <p:nvPr/>
          </p:nvSpPr>
          <p:spPr bwMode="auto">
            <a:xfrm>
              <a:off x="665131" y="2235672"/>
              <a:ext cx="4063052" cy="23098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r>
                <a:rPr lang="en-US" sz="1600" b="1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Fatigue</a:t>
              </a:r>
            </a:p>
          </p:txBody>
        </p:sp>
        <p:sp>
          <p:nvSpPr>
            <p:cNvPr id="9217" name="Rectangle 9216">
              <a:extLst>
                <a:ext uri="{FF2B5EF4-FFF2-40B4-BE49-F238E27FC236}">
                  <a16:creationId xmlns:a16="http://schemas.microsoft.com/office/drawing/2014/main" id="{EB6C180B-2E52-4846-7FF4-BBB2A4ED5B98}"/>
                </a:ext>
              </a:extLst>
            </p:cNvPr>
            <p:cNvSpPr/>
            <p:nvPr/>
          </p:nvSpPr>
          <p:spPr bwMode="auto">
            <a:xfrm>
              <a:off x="4729162" y="2235672"/>
              <a:ext cx="666749" cy="230982"/>
            </a:xfrm>
            <a:prstGeom prst="rect">
              <a:avLst/>
            </a:prstGeom>
            <a:solidFill>
              <a:schemeClr val="accent2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219" name="Rectangle 9218">
              <a:extLst>
                <a:ext uri="{FF2B5EF4-FFF2-40B4-BE49-F238E27FC236}">
                  <a16:creationId xmlns:a16="http://schemas.microsoft.com/office/drawing/2014/main" id="{D345F3C8-3E84-E800-6045-5D8ADA9D79DC}"/>
                </a:ext>
              </a:extLst>
            </p:cNvPr>
            <p:cNvSpPr/>
            <p:nvPr/>
          </p:nvSpPr>
          <p:spPr bwMode="auto">
            <a:xfrm>
              <a:off x="5395912" y="2235672"/>
              <a:ext cx="68917" cy="230982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220" name="Rectangle 9219">
              <a:extLst>
                <a:ext uri="{FF2B5EF4-FFF2-40B4-BE49-F238E27FC236}">
                  <a16:creationId xmlns:a16="http://schemas.microsoft.com/office/drawing/2014/main" id="{C566BBF3-0852-0A90-48BB-410888B3C795}"/>
                </a:ext>
              </a:extLst>
            </p:cNvPr>
            <p:cNvSpPr/>
            <p:nvPr/>
          </p:nvSpPr>
          <p:spPr bwMode="auto">
            <a:xfrm>
              <a:off x="665131" y="1969138"/>
              <a:ext cx="3583019" cy="23098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r>
                <a:rPr lang="en-US" sz="1600" b="1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Stomatitis</a:t>
              </a:r>
            </a:p>
          </p:txBody>
        </p:sp>
        <p:sp>
          <p:nvSpPr>
            <p:cNvPr id="9222" name="Rectangle 9221">
              <a:extLst>
                <a:ext uri="{FF2B5EF4-FFF2-40B4-BE49-F238E27FC236}">
                  <a16:creationId xmlns:a16="http://schemas.microsoft.com/office/drawing/2014/main" id="{2F99F98F-E76B-3820-93C4-76B6C1B0B9A3}"/>
                </a:ext>
              </a:extLst>
            </p:cNvPr>
            <p:cNvSpPr/>
            <p:nvPr/>
          </p:nvSpPr>
          <p:spPr bwMode="auto">
            <a:xfrm>
              <a:off x="4248151" y="1969138"/>
              <a:ext cx="1092994" cy="230982"/>
            </a:xfrm>
            <a:prstGeom prst="rect">
              <a:avLst/>
            </a:prstGeom>
            <a:solidFill>
              <a:schemeClr val="accent2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223" name="Rectangle 9222">
              <a:extLst>
                <a:ext uri="{FF2B5EF4-FFF2-40B4-BE49-F238E27FC236}">
                  <a16:creationId xmlns:a16="http://schemas.microsoft.com/office/drawing/2014/main" id="{41FFD9F7-0BE7-9881-3FB4-91E6AAB6FF0D}"/>
                </a:ext>
              </a:extLst>
            </p:cNvPr>
            <p:cNvSpPr/>
            <p:nvPr/>
          </p:nvSpPr>
          <p:spPr bwMode="auto">
            <a:xfrm>
              <a:off x="5341145" y="1969138"/>
              <a:ext cx="304799" cy="230982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224" name="Rectangle 9223">
              <a:extLst>
                <a:ext uri="{FF2B5EF4-FFF2-40B4-BE49-F238E27FC236}">
                  <a16:creationId xmlns:a16="http://schemas.microsoft.com/office/drawing/2014/main" id="{EE7CDEF8-B3B6-274F-3DBD-5B8FA4D0DA8B}"/>
                </a:ext>
              </a:extLst>
            </p:cNvPr>
            <p:cNvSpPr/>
            <p:nvPr/>
          </p:nvSpPr>
          <p:spPr bwMode="auto">
            <a:xfrm>
              <a:off x="5645944" y="1969138"/>
              <a:ext cx="57150" cy="230982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225" name="Rectangle 9224">
              <a:extLst>
                <a:ext uri="{FF2B5EF4-FFF2-40B4-BE49-F238E27FC236}">
                  <a16:creationId xmlns:a16="http://schemas.microsoft.com/office/drawing/2014/main" id="{746E1D7B-BA21-AA07-7993-45CFDDD8DC85}"/>
                </a:ext>
              </a:extLst>
            </p:cNvPr>
            <p:cNvSpPr/>
            <p:nvPr/>
          </p:nvSpPr>
          <p:spPr bwMode="auto">
            <a:xfrm>
              <a:off x="665131" y="1702604"/>
              <a:ext cx="4252150" cy="23098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r>
                <a:rPr lang="en-US" sz="1600" b="1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Nausea</a:t>
              </a:r>
            </a:p>
          </p:txBody>
        </p:sp>
        <p:sp>
          <p:nvSpPr>
            <p:cNvPr id="9226" name="Rectangle 9225">
              <a:extLst>
                <a:ext uri="{FF2B5EF4-FFF2-40B4-BE49-F238E27FC236}">
                  <a16:creationId xmlns:a16="http://schemas.microsoft.com/office/drawing/2014/main" id="{491556D4-62E1-EA90-0EC9-483C6320094D}"/>
                </a:ext>
              </a:extLst>
            </p:cNvPr>
            <p:cNvSpPr/>
            <p:nvPr/>
          </p:nvSpPr>
          <p:spPr bwMode="auto">
            <a:xfrm>
              <a:off x="4912518" y="1702604"/>
              <a:ext cx="1035705" cy="230982"/>
            </a:xfrm>
            <a:prstGeom prst="rect">
              <a:avLst/>
            </a:prstGeom>
            <a:solidFill>
              <a:schemeClr val="accent2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227" name="Rectangle 9226">
              <a:extLst>
                <a:ext uri="{FF2B5EF4-FFF2-40B4-BE49-F238E27FC236}">
                  <a16:creationId xmlns:a16="http://schemas.microsoft.com/office/drawing/2014/main" id="{10CE087E-CCEF-029E-2D39-E3256995587A}"/>
                </a:ext>
              </a:extLst>
            </p:cNvPr>
            <p:cNvSpPr/>
            <p:nvPr/>
          </p:nvSpPr>
          <p:spPr bwMode="auto">
            <a:xfrm>
              <a:off x="5943600" y="1702604"/>
              <a:ext cx="121444" cy="230982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C48F5FC-CCAD-8EB2-7465-6C92B2469F4F}"/>
              </a:ext>
            </a:extLst>
          </p:cNvPr>
          <p:cNvSpPr txBox="1"/>
          <p:nvPr/>
        </p:nvSpPr>
        <p:spPr bwMode="auto">
          <a:xfrm>
            <a:off x="657687" y="3771223"/>
            <a:ext cx="18343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Decreased appetite</a:t>
            </a:r>
          </a:p>
        </p:txBody>
      </p:sp>
    </p:spTree>
    <p:extLst>
      <p:ext uri="{BB962C8B-B14F-4D97-AF65-F5344CB8AC3E}">
        <p14:creationId xmlns:p14="http://schemas.microsoft.com/office/powerpoint/2010/main" val="14700911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29275E2E-3E83-3F88-A50D-C0CF1D4926F7}"/>
              </a:ext>
            </a:extLst>
          </p:cNvPr>
          <p:cNvSpPr txBox="1">
            <a:spLocks noChangeArrowheads="1"/>
          </p:cNvSpPr>
          <p:nvPr/>
        </p:nvSpPr>
        <p:spPr>
          <a:xfrm>
            <a:off x="604675" y="1498926"/>
            <a:ext cx="10877529" cy="5077095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400" b="0" kern="0" dirty="0">
                <a:solidFill>
                  <a:srgbClr val="000000"/>
                </a:solidFill>
              </a:rPr>
              <a:t>Open-label, randomized phase III trial (median f/u: 52.1 mo)</a:t>
            </a:r>
            <a:br>
              <a:rPr lang="en-US" altLang="en-US" sz="2400" b="0" kern="0" dirty="0">
                <a:solidFill>
                  <a:srgbClr val="000000"/>
                </a:solidFill>
              </a:rPr>
            </a:br>
            <a:endParaRPr lang="en-US" altLang="en-US" sz="2400" b="0" kern="0" dirty="0">
              <a:solidFill>
                <a:srgbClr val="000000"/>
              </a:solidFill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lang="en-US" altLang="en-US" sz="2400" b="0" kern="0" dirty="0">
              <a:solidFill>
                <a:srgbClr val="000000"/>
              </a:solidFill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lang="en-US" altLang="en-US" sz="500" b="0" kern="0" dirty="0">
              <a:solidFill>
                <a:srgbClr val="000000"/>
              </a:solidFill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400" kern="0" dirty="0">
                <a:solidFill>
                  <a:srgbClr val="000000"/>
                </a:solidFill>
              </a:rPr>
              <a:t>Coprimary endpoints: </a:t>
            </a:r>
            <a:r>
              <a:rPr lang="en-US" altLang="en-US" sz="2400" b="0" kern="0" dirty="0">
                <a:solidFill>
                  <a:srgbClr val="000000"/>
                </a:solidFill>
              </a:rPr>
              <a:t>DFS, DFS in postneoadjuvant population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Key secondary endpoints: 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OS, DFS in PD-L1–positive patients, safety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400" kern="0" dirty="0">
                <a:solidFill>
                  <a:srgbClr val="000000"/>
                </a:solidFill>
              </a:rPr>
              <a:t>Exploratory objectives: </a:t>
            </a:r>
            <a:r>
              <a:rPr lang="en-US" altLang="en-US" sz="2400" b="0" kern="0" dirty="0">
                <a:solidFill>
                  <a:srgbClr val="000000"/>
                </a:solidFill>
              </a:rPr>
              <a:t>biomarker analysis</a:t>
            </a: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F65B5284-A016-40AE-8211-CECB2CF279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759" y="238127"/>
            <a:ext cx="11141055" cy="1103313"/>
          </a:xfrm>
        </p:spPr>
        <p:txBody>
          <a:bodyPr/>
          <a:lstStyle/>
          <a:p>
            <a:r>
              <a:rPr lang="en-US" altLang="en-US" sz="3600" dirty="0"/>
              <a:t>A-BRAVE: Adjuvant Avelumab vs Observation in </a:t>
            </a:r>
            <a:br>
              <a:rPr lang="en-US" altLang="en-US" sz="3600" dirty="0"/>
            </a:br>
            <a:r>
              <a:rPr lang="en-US" altLang="en-US" sz="3600" dirty="0"/>
              <a:t>High-Risk Early TNBC Post (Neo)adjuvant CT</a:t>
            </a:r>
            <a:endParaRPr lang="en-US" altLang="en-US" dirty="0"/>
          </a:p>
        </p:txBody>
      </p:sp>
      <p:sp>
        <p:nvSpPr>
          <p:cNvPr id="19463" name="Rectangle 49">
            <a:extLst>
              <a:ext uri="{FF2B5EF4-FFF2-40B4-BE49-F238E27FC236}">
                <a16:creationId xmlns:a16="http://schemas.microsoft.com/office/drawing/2014/main" id="{C346F25D-ABA6-46CD-940B-7C5654E37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0944" y="2643773"/>
            <a:ext cx="3830506" cy="7591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8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Avelumab </a:t>
            </a:r>
            <a:r>
              <a:rPr lang="en-US" altLang="en-US" sz="1800" b="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mg/kg IV Q2W x 52 wk</a:t>
            </a:r>
            <a:br>
              <a:rPr lang="en-US" altLang="en-US" sz="1800" b="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1800" b="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 = 238)</a:t>
            </a:r>
          </a:p>
        </p:txBody>
      </p:sp>
      <p:sp>
        <p:nvSpPr>
          <p:cNvPr id="19468" name="Line 54">
            <a:extLst>
              <a:ext uri="{FF2B5EF4-FFF2-40B4-BE49-F238E27FC236}">
                <a16:creationId xmlns:a16="http://schemas.microsoft.com/office/drawing/2014/main" id="{D1F2E6DC-39ED-43FE-A784-E6851ADCA3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19602" y="2902756"/>
            <a:ext cx="444314" cy="335106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" name="Text Box 11">
            <a:extLst>
              <a:ext uri="{FF2B5EF4-FFF2-40B4-BE49-F238E27FC236}">
                <a16:creationId xmlns:a16="http://schemas.microsoft.com/office/drawing/2014/main" id="{59013EB0-FA0F-240F-DDA2-BF92CE92F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NCT02926196. Conte. ASCO 2024. Abstr LBA500.</a:t>
            </a:r>
          </a:p>
        </p:txBody>
      </p:sp>
      <p:sp>
        <p:nvSpPr>
          <p:cNvPr id="13" name="Line 54">
            <a:extLst>
              <a:ext uri="{FF2B5EF4-FFF2-40B4-BE49-F238E27FC236}">
                <a16:creationId xmlns:a16="http://schemas.microsoft.com/office/drawing/2014/main" id="{7A5BD40B-0096-27F9-7432-FCFAA79E92AD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2" y="3555715"/>
            <a:ext cx="444314" cy="335105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" name="Rectangle 49">
            <a:extLst>
              <a:ext uri="{FF2B5EF4-FFF2-40B4-BE49-F238E27FC236}">
                <a16:creationId xmlns:a16="http://schemas.microsoft.com/office/drawing/2014/main" id="{F49B7E45-C919-4BC0-8FBE-98EC796957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0944" y="3524039"/>
            <a:ext cx="3830506" cy="7591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Observation</a:t>
            </a:r>
            <a:b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239)</a:t>
            </a:r>
          </a:p>
        </p:txBody>
      </p:sp>
      <p:sp>
        <p:nvSpPr>
          <p:cNvPr id="5" name="Text Box 45">
            <a:extLst>
              <a:ext uri="{FF2B5EF4-FFF2-40B4-BE49-F238E27FC236}">
                <a16:creationId xmlns:a16="http://schemas.microsoft.com/office/drawing/2014/main" id="{90ABA37B-E491-C858-F83E-B17CA5A42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675" y="2642754"/>
            <a:ext cx="373193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Adults with high-risk TNBC; previous locoregional and systemic therapy with curative intent; prior (neo)adjuvant anthracycline and taxane CT; tissue </a:t>
            </a:r>
            <a:r>
              <a:rPr kumimoji="0" lang="en-GB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fo</a:t>
            </a:r>
            <a:r>
              <a:rPr lang="en-GB" altLang="en-US" sz="16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 </a:t>
            </a:r>
            <a:br>
              <a:rPr lang="en-GB" altLang="en-US" sz="16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16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PD-L1 expression;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ECOG PS ≤1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6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 = 477)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7B7569-7CD3-ABC4-6E24-670D8A70CC4E}"/>
              </a:ext>
            </a:extLst>
          </p:cNvPr>
          <p:cNvSpPr txBox="1"/>
          <p:nvPr/>
        </p:nvSpPr>
        <p:spPr bwMode="auto">
          <a:xfrm>
            <a:off x="2626944" y="1874973"/>
            <a:ext cx="39890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200" b="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Stratified by adjuvant therapy (pN2-3 any T, pT2N1, pT3-4 </a:t>
            </a:r>
            <a:br>
              <a:rPr lang="en-GB" altLang="en-US" sz="1200" b="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1200" b="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N0-3) or postneoadjuvant patients (</a:t>
            </a:r>
            <a:r>
              <a:rPr lang="en-GB" altLang="en-US" sz="1200" b="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residual invasive disease in breast and/or axillary lymph nodes)</a:t>
            </a:r>
            <a:endParaRPr lang="en-GB" altLang="en-US" sz="1200" b="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D7B4A1A-6726-8FDB-4500-3FDB37BBC399}"/>
              </a:ext>
            </a:extLst>
          </p:cNvPr>
          <p:cNvCxnSpPr/>
          <p:nvPr/>
        </p:nvCxnSpPr>
        <p:spPr bwMode="auto">
          <a:xfrm>
            <a:off x="4546350" y="2544368"/>
            <a:ext cx="0" cy="427555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ysDash"/>
            <a:round/>
            <a:headEnd type="none" w="med" len="med"/>
            <a:tailEnd type="triangle"/>
          </a:ln>
          <a:effectLst/>
        </p:spPr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42A40312-3897-6B1D-1137-E0D6CBFA0E08}"/>
              </a:ext>
            </a:extLst>
          </p:cNvPr>
          <p:cNvSpPr txBox="1"/>
          <p:nvPr/>
        </p:nvSpPr>
        <p:spPr bwMode="auto">
          <a:xfrm>
            <a:off x="4975638" y="4294829"/>
            <a:ext cx="43691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Adjuvant ET allowed for ER 1%-9% at treating physician’s discretion; radiotherapy allowed where indicated.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F3E1D75-8DF4-80D6-01B9-F7D8A09AE8C3}"/>
              </a:ext>
            </a:extLst>
          </p:cNvPr>
          <p:cNvCxnSpPr/>
          <p:nvPr/>
        </p:nvCxnSpPr>
        <p:spPr bwMode="auto">
          <a:xfrm>
            <a:off x="8985566" y="3478898"/>
            <a:ext cx="434566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0127F50A-88CD-6787-748C-4E90BBF378EB}"/>
              </a:ext>
            </a:extLst>
          </p:cNvPr>
          <p:cNvSpPr txBox="1"/>
          <p:nvPr/>
        </p:nvSpPr>
        <p:spPr bwMode="auto">
          <a:xfrm>
            <a:off x="9386966" y="2888975"/>
            <a:ext cx="22012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Follow-up assessment </a:t>
            </a:r>
            <a:br>
              <a:rPr lang="en-US" sz="16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6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times during first yr of therapy, every 4 mo during second yr, then every 6 mo thereafter</a:t>
            </a:r>
          </a:p>
        </p:txBody>
      </p:sp>
    </p:spTree>
    <p:extLst>
      <p:ext uri="{BB962C8B-B14F-4D97-AF65-F5344CB8AC3E}">
        <p14:creationId xmlns:p14="http://schemas.microsoft.com/office/powerpoint/2010/main" val="8475698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A-BRAVE: Baseline Characteristics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Conte. ASCO 2024. Abstr LBA500.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5FB593F4-D880-67FF-3D2B-5F7E0399B532}"/>
              </a:ext>
            </a:extLst>
          </p:cNvPr>
          <p:cNvGraphicFramePr>
            <a:graphicFrameLocks/>
          </p:cNvGraphicFramePr>
          <p:nvPr/>
        </p:nvGraphicFramePr>
        <p:xfrm>
          <a:off x="520700" y="1607919"/>
          <a:ext cx="5395480" cy="4389248"/>
        </p:xfrm>
        <a:graphic>
          <a:graphicData uri="http://schemas.openxmlformats.org/drawingml/2006/table">
            <a:tbl>
              <a:tblPr/>
              <a:tblGrid>
                <a:gridCol w="2064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82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2382">
                  <a:extLst>
                    <a:ext uri="{9D8B030D-6E8A-4147-A177-3AD203B41FA5}">
                      <a16:colId xmlns:a16="http://schemas.microsoft.com/office/drawing/2014/main" val="2866848476"/>
                    </a:ext>
                  </a:extLst>
                </a:gridCol>
              </a:tblGrid>
              <a:tr h="308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Arial" panose="020B0604020202020204" pitchFamily="34" charset="0"/>
                        </a:rPr>
                        <a:t>Avelumab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Arial" panose="020B0604020202020204" pitchFamily="34" charset="0"/>
                        </a:rPr>
                        <a:t>(n = 235)</a:t>
                      </a: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Observation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231)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age, yr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50.9 (28.3-78.6)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51.9 (28.8-79.9)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ER and PgR &lt;10%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231 (98.3)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226 (97.8)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HER2 status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1+/2+ (ISH-)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150 (64.1)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84 (35.7)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147 (63.9)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83 (35.9)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gBRCA</a:t>
                      </a: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mutated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 (10.2)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27 (11.7)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41445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Adjuvant Population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554049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Avelumab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 n = 40)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Observation</a:t>
                      </a:r>
                      <a:b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43)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2814644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AJCC stage at surgery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II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III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 (50.0)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 (50.0)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 (51.2)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21 (48.8)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022564"/>
                  </a:ext>
                </a:extLst>
              </a:tr>
            </a:tbl>
          </a:graphicData>
        </a:graphic>
      </p:graphicFrame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7B7C4531-D8EB-C508-F9FA-DC9373E75736}"/>
              </a:ext>
            </a:extLst>
          </p:cNvPr>
          <p:cNvGraphicFramePr>
            <a:graphicFrameLocks/>
          </p:cNvGraphicFramePr>
          <p:nvPr/>
        </p:nvGraphicFramePr>
        <p:xfrm>
          <a:off x="6275820" y="1607919"/>
          <a:ext cx="5498667" cy="3871040"/>
        </p:xfrm>
        <a:graphic>
          <a:graphicData uri="http://schemas.openxmlformats.org/drawingml/2006/table">
            <a:tbl>
              <a:tblPr/>
              <a:tblGrid>
                <a:gridCol w="2420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6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0707">
                  <a:extLst>
                    <a:ext uri="{9D8B030D-6E8A-4147-A177-3AD203B41FA5}">
                      <a16:colId xmlns:a16="http://schemas.microsoft.com/office/drawing/2014/main" val="286684847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Postneoadjuvant Population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332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Characteristic, n (%)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Arial" panose="020B0604020202020204" pitchFamily="34" charset="0"/>
                        </a:rPr>
                        <a:t>Avelumab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Arial" panose="020B0604020202020204" pitchFamily="34" charset="0"/>
                        </a:rPr>
                        <a:t>(n = 195)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Observation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AJCC stage at surgery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ypT1/ypN0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≥ ypT2/ypN0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Any ypT/ypN1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Any ypT/≥ ypN2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93 (47.7)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31 (15.9)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49 (25.1)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 (11.3)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85 (45.2)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38 (20.2)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42 (22.3)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 (12.2)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250421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RCB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Under evaluation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 (4.1)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98 (50.3)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 (13.1)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63 (32.3)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 (9.0)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77 (41.0)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18 (9.6)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76 (40.4)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1362">
                <a:tc>
                  <a:txBody>
                    <a:bodyPr/>
                    <a:lstStyle/>
                    <a:p>
                      <a:pPr marL="11271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Adjuvant capecitabine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57 (24.2)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42 (18.2)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05868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91395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A-BRAVE: DFS and OS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Conte. ASCO 2024. Abstr LBA500.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5FB593F4-D880-67FF-3D2B-5F7E0399B532}"/>
              </a:ext>
            </a:extLst>
          </p:cNvPr>
          <p:cNvGraphicFramePr>
            <a:graphicFrameLocks/>
          </p:cNvGraphicFramePr>
          <p:nvPr/>
        </p:nvGraphicFramePr>
        <p:xfrm>
          <a:off x="723900" y="1603375"/>
          <a:ext cx="10755313" cy="1737424"/>
        </p:xfrm>
        <a:graphic>
          <a:graphicData uri="http://schemas.openxmlformats.org/drawingml/2006/table">
            <a:tbl>
              <a:tblPr/>
              <a:tblGrid>
                <a:gridCol w="3129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85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4075">
                  <a:extLst>
                    <a:ext uri="{9D8B030D-6E8A-4147-A177-3AD203B41FA5}">
                      <a16:colId xmlns:a16="http://schemas.microsoft.com/office/drawing/2014/main" val="2866848476"/>
                    </a:ext>
                  </a:extLst>
                </a:gridCol>
                <a:gridCol w="1261648">
                  <a:extLst>
                    <a:ext uri="{9D8B030D-6E8A-4147-A177-3AD203B41FA5}">
                      <a16:colId xmlns:a16="http://schemas.microsoft.com/office/drawing/2014/main" val="2931489889"/>
                    </a:ext>
                  </a:extLst>
                </a:gridCol>
                <a:gridCol w="2195720">
                  <a:extLst>
                    <a:ext uri="{9D8B030D-6E8A-4147-A177-3AD203B41FA5}">
                      <a16:colId xmlns:a16="http://schemas.microsoft.com/office/drawing/2014/main" val="4100032348"/>
                    </a:ext>
                  </a:extLst>
                </a:gridCol>
                <a:gridCol w="1036002">
                  <a:extLst>
                    <a:ext uri="{9D8B030D-6E8A-4147-A177-3AD203B41FA5}">
                      <a16:colId xmlns:a16="http://schemas.microsoft.com/office/drawing/2014/main" val="69883105"/>
                    </a:ext>
                  </a:extLst>
                </a:gridCol>
              </a:tblGrid>
              <a:tr h="3415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Outcome in ITT,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Avelumab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(n = 235)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Observation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231)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Difference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HR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 </a:t>
                      </a: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Value</a:t>
                      </a:r>
                      <a:endParaRPr kumimoji="0" lang="en-US" sz="18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3-yr DFS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68.3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63.2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5.1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0.81 (0.61-1.09)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.172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4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3-yr OS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84.8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76.3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0.66 (0.45-0.97)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.035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845699"/>
                  </a:ext>
                </a:extLst>
              </a:tr>
              <a:tr h="264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3-yr DDFS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75.4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67.9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7.5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0.70 (0.50-0.96)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.0277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5419177"/>
                  </a:ext>
                </a:extLst>
              </a:tr>
            </a:tbl>
          </a:graphicData>
        </a:graphic>
      </p:graphicFrame>
      <p:graphicFrame>
        <p:nvGraphicFramePr>
          <p:cNvPr id="5" name="Group 3">
            <a:extLst>
              <a:ext uri="{FF2B5EF4-FFF2-40B4-BE49-F238E27FC236}">
                <a16:creationId xmlns:a16="http://schemas.microsoft.com/office/drawing/2014/main" id="{90A8D6C2-6B41-10EB-E3D7-250C42B678BE}"/>
              </a:ext>
            </a:extLst>
          </p:cNvPr>
          <p:cNvGraphicFramePr>
            <a:graphicFrameLocks/>
          </p:cNvGraphicFramePr>
          <p:nvPr/>
        </p:nvGraphicFramePr>
        <p:xfrm>
          <a:off x="723901" y="3637601"/>
          <a:ext cx="10755314" cy="1005872"/>
        </p:xfrm>
        <a:graphic>
          <a:graphicData uri="http://schemas.openxmlformats.org/drawingml/2006/table">
            <a:tbl>
              <a:tblPr/>
              <a:tblGrid>
                <a:gridCol w="31197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9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3626">
                  <a:extLst>
                    <a:ext uri="{9D8B030D-6E8A-4147-A177-3AD203B41FA5}">
                      <a16:colId xmlns:a16="http://schemas.microsoft.com/office/drawing/2014/main" val="2866848476"/>
                    </a:ext>
                  </a:extLst>
                </a:gridCol>
                <a:gridCol w="1489915">
                  <a:extLst>
                    <a:ext uri="{9D8B030D-6E8A-4147-A177-3AD203B41FA5}">
                      <a16:colId xmlns:a16="http://schemas.microsoft.com/office/drawing/2014/main" val="2931489889"/>
                    </a:ext>
                  </a:extLst>
                </a:gridCol>
                <a:gridCol w="2015208">
                  <a:extLst>
                    <a:ext uri="{9D8B030D-6E8A-4147-A177-3AD203B41FA5}">
                      <a16:colId xmlns:a16="http://schemas.microsoft.com/office/drawing/2014/main" val="4100032348"/>
                    </a:ext>
                  </a:extLst>
                </a:gridCol>
                <a:gridCol w="997799">
                  <a:extLst>
                    <a:ext uri="{9D8B030D-6E8A-4147-A177-3AD203B41FA5}">
                      <a16:colId xmlns:a16="http://schemas.microsoft.com/office/drawing/2014/main" val="69883105"/>
                    </a:ext>
                  </a:extLst>
                </a:gridCol>
              </a:tblGrid>
              <a:tr h="3415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Outcome in Postneoadjuvant Population, %</a:t>
                      </a: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Avelumab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(n = 195)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Observation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188)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Difference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HR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 </a:t>
                      </a: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Value</a:t>
                      </a:r>
                      <a:endParaRPr kumimoji="0" lang="en-US" sz="18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3-yr DFS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66.9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60.7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6.2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0.80 (0.58-1.10)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.170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04418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A-BRAVE: Safety</a:t>
            </a:r>
            <a:endParaRPr lang="en-US" altLang="en-US" dirty="0"/>
          </a:p>
        </p:txBody>
      </p:sp>
      <p:sp>
        <p:nvSpPr>
          <p:cNvPr id="9221" name="Text Box 11">
            <a:extLst>
              <a:ext uri="{FF2B5EF4-FFF2-40B4-BE49-F238E27FC236}">
                <a16:creationId xmlns:a16="http://schemas.microsoft.com/office/drawing/2014/main" id="{0B865CED-4EF9-403A-B72A-0302F40DC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Conte. ASCO 2024. Abstr LBA500.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5FB593F4-D880-67FF-3D2B-5F7E0399B532}"/>
              </a:ext>
            </a:extLst>
          </p:cNvPr>
          <p:cNvGraphicFramePr>
            <a:graphicFrameLocks/>
          </p:cNvGraphicFramePr>
          <p:nvPr/>
        </p:nvGraphicFramePr>
        <p:xfrm>
          <a:off x="732282" y="1604681"/>
          <a:ext cx="4283083" cy="2499456"/>
        </p:xfrm>
        <a:graphic>
          <a:graphicData uri="http://schemas.openxmlformats.org/drawingml/2006/table">
            <a:tbl>
              <a:tblPr/>
              <a:tblGrid>
                <a:gridCol w="25185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45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8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Treatment Discontinuation,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Avelumab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(n = 235)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Any reason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65 (27.9)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AEs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irAEs, n/N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 (30.8)</a:t>
                      </a:r>
                      <a:b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17/20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58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Disease recurrence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33 (50.8)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Patient decision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 (10.8)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414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Other reasons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(7.7)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8088883"/>
                  </a:ext>
                </a:extLst>
              </a:tr>
            </a:tbl>
          </a:graphicData>
        </a:graphic>
      </p:graphicFrame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7B7C4531-D8EB-C508-F9FA-DC9373E75736}"/>
              </a:ext>
            </a:extLst>
          </p:cNvPr>
          <p:cNvGraphicFramePr>
            <a:graphicFrameLocks/>
          </p:cNvGraphicFramePr>
          <p:nvPr/>
        </p:nvGraphicFramePr>
        <p:xfrm>
          <a:off x="5156090" y="1610097"/>
          <a:ext cx="6348598" cy="4021042"/>
        </p:xfrm>
        <a:graphic>
          <a:graphicData uri="http://schemas.openxmlformats.org/drawingml/2006/table">
            <a:tbl>
              <a:tblPr/>
              <a:tblGrid>
                <a:gridCol w="2812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9045">
                  <a:extLst>
                    <a:ext uri="{9D8B030D-6E8A-4147-A177-3AD203B41FA5}">
                      <a16:colId xmlns:a16="http://schemas.microsoft.com/office/drawing/2014/main" val="187862253"/>
                    </a:ext>
                  </a:extLst>
                </a:gridCol>
                <a:gridCol w="821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9086">
                  <a:extLst>
                    <a:ext uri="{9D8B030D-6E8A-4147-A177-3AD203B41FA5}">
                      <a16:colId xmlns:a16="http://schemas.microsoft.com/office/drawing/2014/main" val="125269165"/>
                    </a:ext>
                  </a:extLst>
                </a:gridCol>
                <a:gridCol w="877077">
                  <a:extLst>
                    <a:ext uri="{9D8B030D-6E8A-4147-A177-3AD203B41FA5}">
                      <a16:colId xmlns:a16="http://schemas.microsoft.com/office/drawing/2014/main" val="2866848476"/>
                    </a:ext>
                  </a:extLst>
                </a:gridCol>
              </a:tblGrid>
              <a:tr h="25429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irAEs, n (%)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Avelumab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(n = 235)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Observation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231)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586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178803"/>
                  </a:ext>
                </a:extLst>
              </a:tr>
              <a:tr h="4242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Hypothyroidism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31 (13.2)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(2.2)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Hyperthyroidism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 (4.7)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(0.4)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0586895"/>
                  </a:ext>
                </a:extLst>
              </a:tr>
              <a:tr h="254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Adrenal insufficiency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(0.8)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9901220"/>
                  </a:ext>
                </a:extLst>
              </a:tr>
              <a:tr h="254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Colitis/diarrhea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 (7.2)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(0.4)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(0.4)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3816133"/>
                  </a:ext>
                </a:extLst>
              </a:tr>
              <a:tr h="254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Hypertransaminases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 (4.7)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(1.3)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(0.9)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27714"/>
                  </a:ext>
                </a:extLst>
              </a:tr>
              <a:tr h="254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lipase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(2.1)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(1.3)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0350402"/>
                  </a:ext>
                </a:extLst>
              </a:tr>
              <a:tr h="254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amylase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(1.7)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(1.3)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2791646"/>
                  </a:ext>
                </a:extLst>
              </a:tr>
              <a:tr h="254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Myocarditis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(0.4)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1839501"/>
                  </a:ext>
                </a:extLst>
              </a:tr>
              <a:tr h="254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Uveitis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(0.4)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485039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92F32B7-784D-E37D-6308-BB6B7D030B92}"/>
              </a:ext>
            </a:extLst>
          </p:cNvPr>
          <p:cNvSpPr txBox="1"/>
          <p:nvPr/>
        </p:nvSpPr>
        <p:spPr bwMode="auto">
          <a:xfrm>
            <a:off x="655426" y="4163527"/>
            <a:ext cx="435994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285750" indent="-285750"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patients decided to discontinue treatment after C2, and 5 others decided after C8, C10, C11, C16, and C23, respectively </a:t>
            </a:r>
          </a:p>
          <a:p>
            <a:pPr marL="285750" indent="-285750"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Other reasons for discontinuing therapy:</a:t>
            </a:r>
          </a:p>
          <a:p>
            <a:pPr marL="742950" lvl="1" indent="-285750">
              <a:spcBef>
                <a:spcPct val="50000"/>
              </a:spcBef>
              <a:spcAft>
                <a:spcPct val="0"/>
              </a:spcAft>
              <a:buFont typeface="Calibri" panose="020F0502020204030204" pitchFamily="34" charset="0"/>
              <a:buChar char="–"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to each: lung cancer, COVID-19 emergency, lost to follow-up</a:t>
            </a:r>
          </a:p>
          <a:p>
            <a:pPr marL="742950" lvl="1" indent="-285750">
              <a:spcBef>
                <a:spcPct val="50000"/>
              </a:spcBef>
              <a:spcAft>
                <a:spcPct val="0"/>
              </a:spcAft>
              <a:buFont typeface="Calibri" panose="020F0502020204030204" pitchFamily="34" charset="0"/>
              <a:buChar char="–"/>
            </a:pPr>
            <a:r>
              <a:rPr lang="en-US" sz="14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medical decisions (at C18 and C24 each)</a:t>
            </a:r>
          </a:p>
        </p:txBody>
      </p:sp>
    </p:spTree>
    <p:extLst>
      <p:ext uri="{BB962C8B-B14F-4D97-AF65-F5344CB8AC3E}">
        <p14:creationId xmlns:p14="http://schemas.microsoft.com/office/powerpoint/2010/main" val="21516798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86D16-5C61-4391-B95D-BDF1F3CB8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/>
              <a:t>NATALEE: Subgroup Analysis of Adj Ribociclib + NSAI vs NSAI Alone in Stage II/III Node-Negative HR+/HER2- EBC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58901D-7A40-413D-A6B0-5C76C61E19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defTabSz="121911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International, randomized, open-label phase III trial (data cutoff: July 21, 2023; median f/u: 33 mo)</a:t>
            </a:r>
          </a:p>
          <a:p>
            <a:pPr defTabSz="121911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000" b="1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sp>
        <p:nvSpPr>
          <p:cNvPr id="14" name="Rounded Rectangle 9">
            <a:extLst>
              <a:ext uri="{FF2B5EF4-FFF2-40B4-BE49-F238E27FC236}">
                <a16:creationId xmlns:a16="http://schemas.microsoft.com/office/drawing/2014/main" id="{412FEAED-0625-43FB-892B-798541495E4E}"/>
              </a:ext>
            </a:extLst>
          </p:cNvPr>
          <p:cNvSpPr/>
          <p:nvPr/>
        </p:nvSpPr>
        <p:spPr bwMode="auto">
          <a:xfrm>
            <a:off x="5141859" y="2545026"/>
            <a:ext cx="4289818" cy="914400"/>
          </a:xfrm>
          <a:prstGeom prst="roundRect">
            <a:avLst>
              <a:gd name="adj" fmla="val 0"/>
            </a:avLst>
          </a:prstGeom>
          <a:solidFill>
            <a:srgbClr val="015873"/>
          </a:solidFill>
          <a:ln w="38100" cap="flat" cmpd="sng" algn="ctr">
            <a:noFill/>
            <a:prstDash val="solid"/>
          </a:ln>
          <a:effectLst/>
        </p:spPr>
        <p:txBody>
          <a:bodyPr lIns="162548" tIns="81273" rIns="162548" bIns="81273" anchor="ctr"/>
          <a:lstStyle/>
          <a:p>
            <a:pPr algn="ctr" defTabSz="121908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BE" b="1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Ribociclib</a:t>
            </a:r>
            <a:r>
              <a:rPr lang="nl-BE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 </a:t>
            </a:r>
            <a:r>
              <a:rPr lang="en-GB" b="0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400 mg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 </a:t>
            </a:r>
            <a:r>
              <a:rPr lang="en-GB" b="0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PO QD for 3 wk on/1 wk off for 3 yr +</a:t>
            </a:r>
            <a:r>
              <a:rPr lang="nl-BE" b="0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 </a:t>
            </a:r>
            <a:r>
              <a:rPr lang="nl-BE" b="1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NSAI</a:t>
            </a:r>
            <a:r>
              <a:rPr lang="nl-BE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* </a:t>
            </a:r>
            <a:r>
              <a:rPr lang="nl-BE" b="0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for ≥5 yr</a:t>
            </a:r>
          </a:p>
          <a:p>
            <a:pPr algn="ctr" defTabSz="121908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BE" b="0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(n = 2549)</a:t>
            </a:r>
          </a:p>
        </p:txBody>
      </p:sp>
      <p:sp>
        <p:nvSpPr>
          <p:cNvPr id="15" name="Rounded Rectangle 10">
            <a:extLst>
              <a:ext uri="{FF2B5EF4-FFF2-40B4-BE49-F238E27FC236}">
                <a16:creationId xmlns:a16="http://schemas.microsoft.com/office/drawing/2014/main" id="{2104663A-CB87-4961-B239-C633B3092DAD}"/>
              </a:ext>
            </a:extLst>
          </p:cNvPr>
          <p:cNvSpPr/>
          <p:nvPr/>
        </p:nvSpPr>
        <p:spPr bwMode="auto">
          <a:xfrm>
            <a:off x="5141858" y="3692730"/>
            <a:ext cx="4289818" cy="914400"/>
          </a:xfrm>
          <a:prstGeom prst="roundRect">
            <a:avLst>
              <a:gd name="adj" fmla="val 0"/>
            </a:avLst>
          </a:prstGeom>
          <a:solidFill>
            <a:srgbClr val="E1471D"/>
          </a:solidFill>
          <a:ln w="38100" cap="flat" cmpd="sng" algn="ctr">
            <a:noFill/>
            <a:prstDash val="solid"/>
          </a:ln>
          <a:effectLst/>
        </p:spPr>
        <p:txBody>
          <a:bodyPr lIns="162548" tIns="81273" rIns="162548" bIns="81273" anchor="ctr"/>
          <a:lstStyle/>
          <a:p>
            <a:pPr algn="ctr" defTabSz="121908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BE" b="1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NSAI*</a:t>
            </a:r>
            <a:r>
              <a:rPr lang="nl-BE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 </a:t>
            </a:r>
            <a:r>
              <a:rPr lang="nl-BE" b="0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for ≥5 yr</a:t>
            </a:r>
          </a:p>
          <a:p>
            <a:pPr algn="ctr" defTabSz="121908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BE" b="0" dirty="0">
                <a:solidFill>
                  <a:prstClr val="white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(n = 2552)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B0CFF7-7B81-4A97-A1B2-4CEBFB63F8DC}"/>
              </a:ext>
            </a:extLst>
          </p:cNvPr>
          <p:cNvSpPr txBox="1"/>
          <p:nvPr/>
        </p:nvSpPr>
        <p:spPr>
          <a:xfrm>
            <a:off x="412751" y="2545027"/>
            <a:ext cx="3975976" cy="206210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R="0" lvl="0" algn="ctr" defTabSz="121911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0" kern="0" dirty="0">
                <a:solidFill>
                  <a:prstClr val="black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Pre/postmenopausal women and men 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with HR+/HER2- EBC;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 stage IIA (either N0 with grade 2 and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Ki-67 ≥20%, Oncotype DX 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RS ≥26, or high risk via genomic risk profiling, N0 with grade 3, or 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N1), stage IIB, or stage III disease; 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prior ET up to 12 mo permitted; </a:t>
            </a:r>
            <a:b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</a:b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prior (neo)adjuvant </a:t>
            </a:r>
            <a:r>
              <a:rPr lang="en-GB" sz="1600" b="0" kern="0" dirty="0">
                <a:solidFill>
                  <a:prstClr val="black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CT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 permitted</a:t>
            </a:r>
            <a:b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</a:b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(N = 5101)</a:t>
            </a:r>
          </a:p>
        </p:txBody>
      </p:sp>
      <p:sp>
        <p:nvSpPr>
          <p:cNvPr id="17" name="Line 53">
            <a:extLst>
              <a:ext uri="{FF2B5EF4-FFF2-40B4-BE49-F238E27FC236}">
                <a16:creationId xmlns:a16="http://schemas.microsoft.com/office/drawing/2014/main" id="{FA426514-2897-44AE-9068-E550B35A1550}"/>
              </a:ext>
            </a:extLst>
          </p:cNvPr>
          <p:cNvSpPr>
            <a:spLocks noChangeShapeType="1"/>
          </p:cNvSpPr>
          <p:nvPr/>
        </p:nvSpPr>
        <p:spPr bwMode="auto">
          <a:xfrm>
            <a:off x="4395025" y="3799093"/>
            <a:ext cx="622300" cy="35083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Line 54">
            <a:extLst>
              <a:ext uri="{FF2B5EF4-FFF2-40B4-BE49-F238E27FC236}">
                <a16:creationId xmlns:a16="http://schemas.microsoft.com/office/drawing/2014/main" id="{B4D5AFB6-6A7D-4408-9EC1-6F5B3B49A45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395025" y="2974622"/>
            <a:ext cx="622300" cy="3476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55357ED-1EC3-4D3C-BC5D-F7C3B6B012E5}"/>
              </a:ext>
            </a:extLst>
          </p:cNvPr>
          <p:cNvSpPr txBox="1"/>
          <p:nvPr/>
        </p:nvSpPr>
        <p:spPr>
          <a:xfrm flipH="1">
            <a:off x="9556209" y="3160579"/>
            <a:ext cx="18275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US" sz="1200" b="0" dirty="0">
                <a:solidFill>
                  <a:prstClr val="black"/>
                </a:solidFill>
                <a:latin typeface="Calibri" panose="020F0502020204030204"/>
                <a:ea typeface="Arial Unicode MS" panose="020B0604020202020204" pitchFamily="34" charset="-128"/>
                <a:cs typeface="Calibri" panose="020F0502020204030204" pitchFamily="34" charset="0"/>
              </a:rPr>
              <a:t>*Letrozole or anastrozole. Men and premenopausal women also received goserelin 3.6 mg/28 days.</a:t>
            </a:r>
          </a:p>
        </p:txBody>
      </p:sp>
      <p:sp>
        <p:nvSpPr>
          <p:cNvPr id="21" name="Text Box 15">
            <a:extLst>
              <a:ext uri="{FF2B5EF4-FFF2-40B4-BE49-F238E27FC236}">
                <a16:creationId xmlns:a16="http://schemas.microsoft.com/office/drawing/2014/main" id="{30AAC9F6-0606-4247-BDA2-53F73109F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1200" b="0" spc="-1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NCT03701334. Slamon. ASCO 2023. Abstr LBA500. Yardley.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ASCO 2024. Abstr 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512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  <a:r>
              <a:rPr lang="en-US" altLang="en-US" sz="1200" b="0" spc="-1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6" name="Line 54">
            <a:extLst>
              <a:ext uri="{FF2B5EF4-FFF2-40B4-BE49-F238E27FC236}">
                <a16:creationId xmlns:a16="http://schemas.microsoft.com/office/drawing/2014/main" id="{25986A3C-5E6A-5C96-2CA7-C38F37195E1D}"/>
              </a:ext>
            </a:extLst>
          </p:cNvPr>
          <p:cNvSpPr>
            <a:spLocks noChangeShapeType="1"/>
          </p:cNvSpPr>
          <p:nvPr/>
        </p:nvSpPr>
        <p:spPr bwMode="auto">
          <a:xfrm>
            <a:off x="4662654" y="2541653"/>
            <a:ext cx="0" cy="567630"/>
          </a:xfrm>
          <a:prstGeom prst="line">
            <a:avLst/>
          </a:prstGeom>
          <a:noFill/>
          <a:ln w="28575">
            <a:solidFill>
              <a:srgbClr val="00000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81DDEB-430D-0BB9-6C2B-2049844C7FAD}"/>
              </a:ext>
            </a:extLst>
          </p:cNvPr>
          <p:cNvSpPr txBox="1"/>
          <p:nvPr/>
        </p:nvSpPr>
        <p:spPr bwMode="auto">
          <a:xfrm>
            <a:off x="839556" y="1936483"/>
            <a:ext cx="76461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Stratified by stage (II vs III), menopausal status (men and premenopausal vs postmenopausal women), </a:t>
            </a:r>
            <a:br>
              <a:rPr lang="en-US" sz="14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prior (neo)adjuvant CT (yes vs no), geography (N America/W Europe/Oceania vs rest of world)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2CE55E4-D49D-2D37-2560-BDBBA458DE5E}"/>
              </a:ext>
            </a:extLst>
          </p:cNvPr>
          <p:cNvSpPr txBox="1">
            <a:spLocks/>
          </p:cNvSpPr>
          <p:nvPr/>
        </p:nvSpPr>
        <p:spPr bwMode="auto">
          <a:xfrm>
            <a:off x="623299" y="4595844"/>
            <a:ext cx="10953752" cy="170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defTabSz="1219114" fontAlgn="auto">
              <a:defRPr/>
            </a:pPr>
            <a:r>
              <a:rPr lang="en-US" sz="2000" b="1" kern="0" dirty="0">
                <a:solidFill>
                  <a:srgbClr val="000000"/>
                </a:solidFill>
                <a:cs typeface="Calibri" panose="020F0502020204030204" pitchFamily="34" charset="0"/>
              </a:rPr>
              <a:t>Primary endpoint: </a:t>
            </a:r>
            <a:r>
              <a:rPr lang="en-US" sz="2000" b="0" kern="0" dirty="0">
                <a:solidFill>
                  <a:srgbClr val="000000"/>
                </a:solidFill>
                <a:cs typeface="Calibri" panose="020F0502020204030204" pitchFamily="34" charset="0"/>
              </a:rPr>
              <a:t>iDFS (STEEP criteria)</a:t>
            </a:r>
          </a:p>
          <a:p>
            <a:pPr defTabSz="1219114" fontAlgn="auto">
              <a:defRPr/>
            </a:pPr>
            <a:r>
              <a:rPr lang="en-US" sz="2000" b="1" kern="0" dirty="0">
                <a:solidFill>
                  <a:srgbClr val="000000"/>
                </a:solidFill>
                <a:cs typeface="Calibri" panose="020F0502020204030204" pitchFamily="34" charset="0"/>
              </a:rPr>
              <a:t>Key secondary endpoints: </a:t>
            </a:r>
            <a:r>
              <a:rPr lang="en-GB" sz="2000" b="0" kern="0" dirty="0">
                <a:solidFill>
                  <a:srgbClr val="000000"/>
                </a:solidFill>
                <a:cs typeface="Calibri" panose="020F0502020204030204" pitchFamily="34" charset="0"/>
              </a:rPr>
              <a:t>recurrence-free survival, DDFS, OS, PROs, PK, safety</a:t>
            </a:r>
          </a:p>
          <a:p>
            <a:pPr marL="0" indent="0" algn="ctr" defTabSz="1219114" fontAlgn="auto">
              <a:buNone/>
              <a:defRPr/>
            </a:pPr>
            <a:r>
              <a:rPr lang="en-GB" sz="2000" b="0" kern="0" dirty="0">
                <a:solidFill>
                  <a:srgbClr val="000000"/>
                </a:solidFill>
                <a:cs typeface="Calibri" panose="020F0502020204030204" pitchFamily="34" charset="0"/>
              </a:rPr>
              <a:t>Current report of N0 disease: Stage IIA grade 3 or grade 2 and Ki-67 ≥20%, Oncotype DX Breast Recurrence Score ≥26, or high-risk per genomic risk profiling; stage IIB/III N0 included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F1CEE7E-3228-129A-D379-5020BB38E630}"/>
              </a:ext>
            </a:extLst>
          </p:cNvPr>
          <p:cNvSpPr/>
          <p:nvPr/>
        </p:nvSpPr>
        <p:spPr bwMode="auto">
          <a:xfrm>
            <a:off x="614949" y="5577228"/>
            <a:ext cx="10982650" cy="63610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2972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NATALEE N0 Subgroup Analysis: Baseline Characteristics</a:t>
            </a:r>
            <a:endParaRPr lang="en-US" altLang="en-US" dirty="0"/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1E635FA1-43F6-47CA-E671-F10FC378C5B3}"/>
              </a:ext>
            </a:extLst>
          </p:cNvPr>
          <p:cNvGraphicFramePr>
            <a:graphicFrameLocks/>
          </p:cNvGraphicFramePr>
          <p:nvPr/>
        </p:nvGraphicFramePr>
        <p:xfrm>
          <a:off x="723900" y="1603375"/>
          <a:ext cx="6270463" cy="3444288"/>
        </p:xfrm>
        <a:graphic>
          <a:graphicData uri="http://schemas.openxmlformats.org/drawingml/2006/table">
            <a:tbl>
              <a:tblPr/>
              <a:tblGrid>
                <a:gridCol w="40376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7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51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9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Ribociclib + NSAI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285)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NSAI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Alone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age, yr (range)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55 (29-81)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55 (24-89)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777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Disease stage 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IIA</a:t>
                      </a:r>
                    </a:p>
                    <a:p>
                      <a:pPr marL="520700" marR="0" lvl="1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G2</a:t>
                      </a:r>
                    </a:p>
                    <a:p>
                      <a:pPr marL="747713" marR="0" lvl="2" indent="-1730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Ki-67 ≥20%</a:t>
                      </a:r>
                    </a:p>
                    <a:p>
                      <a:pPr marL="747713" marR="0" lvl="2" indent="-1730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Ki-67 &lt;20% + high genomic risk</a:t>
                      </a:r>
                    </a:p>
                    <a:p>
                      <a:pPr marL="747713" marR="0" lvl="2" indent="-1730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Ki-67 &lt;20% + unknown genomic risk</a:t>
                      </a:r>
                    </a:p>
                    <a:p>
                      <a:pPr marL="574675" marR="0" lvl="2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G3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IIB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III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212 (74)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104 (49)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70 (33)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 (3)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 (13)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104 (49)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48 (17)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25 (9)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241 (73)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128 (53)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91 (38)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 (5)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26 (11)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109 (45)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44 (13)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 (12)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 Box 15">
            <a:extLst>
              <a:ext uri="{FF2B5EF4-FFF2-40B4-BE49-F238E27FC236}">
                <a16:creationId xmlns:a16="http://schemas.microsoft.com/office/drawing/2014/main" id="{7F39D6D9-6284-56FF-8629-A435D79C64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 dirty="0">
                <a:solidFill>
                  <a:srgbClr val="455560"/>
                </a:solidFill>
                <a:latin typeface="Calibri" panose="020F0502020204030204" pitchFamily="34" charset="0"/>
              </a:rPr>
              <a:t>Yardley.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ASCO 2024. Abstr 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512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5D9F0881-8656-537E-496F-4A2AF5D74BE0}"/>
              </a:ext>
            </a:extLst>
          </p:cNvPr>
          <p:cNvGraphicFramePr>
            <a:graphicFrameLocks/>
          </p:cNvGraphicFramePr>
          <p:nvPr/>
        </p:nvGraphicFramePr>
        <p:xfrm>
          <a:off x="7182148" y="1603375"/>
          <a:ext cx="4300055" cy="4358720"/>
        </p:xfrm>
        <a:graphic>
          <a:graphicData uri="http://schemas.openxmlformats.org/drawingml/2006/table">
            <a:tbl>
              <a:tblPr/>
              <a:tblGrid>
                <a:gridCol w="2102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4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26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9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Characteristic,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Ribociclib + NSAI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285)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NSAI Alone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84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T status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212 (74)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48 (17)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25 (9)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241 (73)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44 (13)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 (12)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7262284"/>
                  </a:ext>
                </a:extLst>
              </a:tr>
              <a:tr h="741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Grade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149 (52)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127 (45)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 (2)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178 (54)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138 (42)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ET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169 (59)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204 (62)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326630"/>
                  </a:ext>
                </a:extLst>
              </a:tr>
              <a:tr h="239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Prior CT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Neoadjuvant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Adjuvant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205 (72)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90 (32)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121 (42)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232 (71)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99 (30)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136 (41)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5565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72940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NATALEE N0 Subgroup Analysis: Efficacy </a:t>
            </a:r>
            <a:br>
              <a:rPr lang="en-US" dirty="0"/>
            </a:br>
            <a:r>
              <a:rPr lang="en-US" dirty="0"/>
              <a:t>(iDFS, DDFS, DRFS) </a:t>
            </a:r>
            <a:endParaRPr lang="en-US" alt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7097297-D7EE-D883-1978-8B885D81D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8388" y="1507251"/>
            <a:ext cx="3646944" cy="468359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b="1" dirty="0"/>
              <a:t>iDFS in N0 Subgroup</a:t>
            </a:r>
          </a:p>
        </p:txBody>
      </p:sp>
      <p:sp>
        <p:nvSpPr>
          <p:cNvPr id="3" name="Text Box 15">
            <a:extLst>
              <a:ext uri="{FF2B5EF4-FFF2-40B4-BE49-F238E27FC236}">
                <a16:creationId xmlns:a16="http://schemas.microsoft.com/office/drawing/2014/main" id="{7F39D6D9-6284-56FF-8629-A435D79C64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78524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Yardley.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ASCO 2024. Abstr 512. Reproduced with permission.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2BF60A2-E536-9AA8-B210-B31C9DAAF4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498528"/>
              </p:ext>
            </p:extLst>
          </p:nvPr>
        </p:nvGraphicFramePr>
        <p:xfrm>
          <a:off x="1757396" y="3497580"/>
          <a:ext cx="4416108" cy="13411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96632">
                  <a:extLst>
                    <a:ext uri="{9D8B030D-6E8A-4147-A177-3AD203B41FA5}">
                      <a16:colId xmlns:a16="http://schemas.microsoft.com/office/drawing/2014/main" val="1595929415"/>
                    </a:ext>
                  </a:extLst>
                </a:gridCol>
                <a:gridCol w="1639316">
                  <a:extLst>
                    <a:ext uri="{9D8B030D-6E8A-4147-A177-3AD203B41FA5}">
                      <a16:colId xmlns:a16="http://schemas.microsoft.com/office/drawing/2014/main" val="2473436254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3823921023"/>
                    </a:ext>
                  </a:extLst>
                </a:gridCol>
              </a:tblGrid>
              <a:tr h="201104">
                <a:tc>
                  <a:txBody>
                    <a:bodyPr/>
                    <a:lstStyle/>
                    <a:p>
                      <a:endParaRPr lang="en-US" sz="16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Ribociclib + NSAI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NSAI Alone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299856"/>
                  </a:ext>
                </a:extLst>
              </a:tr>
              <a:tr h="201104"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Events, n/N (%)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20/285 (7.0)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1"/>
                          </a:solidFill>
                        </a:rPr>
                        <a:t>31/328 (9.5)</a:t>
                      </a:r>
                      <a:endParaRPr lang="en-US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823765"/>
                  </a:ext>
                </a:extLst>
              </a:tr>
              <a:tr h="201104">
                <a:tc>
                  <a:txBody>
                    <a:bodyPr/>
                    <a:lstStyle/>
                    <a:p>
                      <a:pPr algn="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3-yr iDFS,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1"/>
                          </a:solidFill>
                        </a:rPr>
                        <a:t>93.2</a:t>
                      </a:r>
                      <a:endParaRPr lang="en-US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1"/>
                          </a:solidFill>
                        </a:rPr>
                        <a:t>90.6</a:t>
                      </a:r>
                      <a:endParaRPr lang="en-US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2502627"/>
                  </a:ext>
                </a:extLst>
              </a:tr>
              <a:tr h="20110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1"/>
                          </a:solidFill>
                        </a:rPr>
                        <a:t>HR: 0.723 (95% CI: 0.412-1.268)</a:t>
                      </a:r>
                      <a:endParaRPr lang="en-US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Hazard ratio: 0.723 (95% CI: 0.412-1.268)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6649749"/>
                  </a:ext>
                </a:extLst>
              </a:tr>
            </a:tbl>
          </a:graphicData>
        </a:graphic>
      </p:graphicFrame>
      <p:graphicFrame>
        <p:nvGraphicFramePr>
          <p:cNvPr id="10" name="Group 3">
            <a:extLst>
              <a:ext uri="{FF2B5EF4-FFF2-40B4-BE49-F238E27FC236}">
                <a16:creationId xmlns:a16="http://schemas.microsoft.com/office/drawing/2014/main" id="{8B2578B6-4968-EA06-194D-067F1AA6A8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5383016"/>
              </p:ext>
            </p:extLst>
          </p:nvPr>
        </p:nvGraphicFramePr>
        <p:xfrm>
          <a:off x="6578074" y="1615004"/>
          <a:ext cx="5196414" cy="3383360"/>
        </p:xfrm>
        <a:graphic>
          <a:graphicData uri="http://schemas.openxmlformats.org/drawingml/2006/table">
            <a:tbl>
              <a:tblPr/>
              <a:tblGrid>
                <a:gridCol w="1795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0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0480">
                  <a:extLst>
                    <a:ext uri="{9D8B030D-6E8A-4147-A177-3AD203B41FA5}">
                      <a16:colId xmlns:a16="http://schemas.microsoft.com/office/drawing/2014/main" val="1229423626"/>
                    </a:ext>
                  </a:extLst>
                </a:gridCol>
              </a:tblGrid>
              <a:tr h="2489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Efficacy Outcome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Ribociclib + NSAI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285)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NSAI Alone </a:t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(n = 328)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961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DDFS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No. of events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3-yr rate, % (95% CI)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94.3 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(90.6-96.6)</a:t>
                      </a:r>
                    </a:p>
                  </a:txBody>
                  <a:tcPr marL="121699" marR="121699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27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91.5 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(87.6-94.2)</a:t>
                      </a:r>
                    </a:p>
                  </a:txBody>
                  <a:tcPr marL="121699" marR="121699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961">
                <a:tc vMerge="1">
                  <a:txBody>
                    <a:bodyPr/>
                    <a:lstStyle/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HR: 0.703 (0.383-1.290)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9482614"/>
                  </a:ext>
                </a:extLst>
              </a:tr>
              <a:tr h="68433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DRFS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No. of events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3-yr rate, % (95% CI) 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96.3 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(93.0-98.1)</a:t>
                      </a:r>
                    </a:p>
                  </a:txBody>
                  <a:tcPr marL="121699" marR="121699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23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92.5 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(88.8-95.1)</a:t>
                      </a:r>
                    </a:p>
                  </a:txBody>
                  <a:tcPr marL="121699" marR="121699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8225">
                <a:tc vMerge="1">
                  <a:txBody>
                    <a:bodyPr/>
                    <a:lstStyle/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HR: 0.580 (0.298-1.170)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752965"/>
                  </a:ext>
                </a:extLst>
              </a:tr>
            </a:tbl>
          </a:graphicData>
        </a:graphic>
      </p:graphicFrame>
      <p:grpSp>
        <p:nvGrpSpPr>
          <p:cNvPr id="9493" name="Group 9492">
            <a:extLst>
              <a:ext uri="{FF2B5EF4-FFF2-40B4-BE49-F238E27FC236}">
                <a16:creationId xmlns:a16="http://schemas.microsoft.com/office/drawing/2014/main" id="{281986FC-2B34-9727-F3AF-656BA5BD4259}"/>
              </a:ext>
            </a:extLst>
          </p:cNvPr>
          <p:cNvGrpSpPr/>
          <p:nvPr/>
        </p:nvGrpSpPr>
        <p:grpSpPr>
          <a:xfrm>
            <a:off x="164127" y="1831308"/>
            <a:ext cx="6318250" cy="3970370"/>
            <a:chOff x="95250" y="1831308"/>
            <a:chExt cx="6318250" cy="3970370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E42AED49-B0C5-36A2-CF4A-B076128577DF}"/>
                </a:ext>
              </a:extLst>
            </p:cNvPr>
            <p:cNvSpPr txBox="1"/>
            <p:nvPr/>
          </p:nvSpPr>
          <p:spPr bwMode="auto">
            <a:xfrm>
              <a:off x="2651832" y="5056383"/>
              <a:ext cx="211469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Mo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2B54363-C810-FFE9-7BDF-74CBBFDEA225}"/>
                </a:ext>
              </a:extLst>
            </p:cNvPr>
            <p:cNvSpPr txBox="1"/>
            <p:nvPr/>
          </p:nvSpPr>
          <p:spPr bwMode="auto">
            <a:xfrm rot="16200000">
              <a:off x="80419" y="3099973"/>
              <a:ext cx="211469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iDFS (%)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6EDB168-FBF6-B108-DBF6-6705D7AC1619}"/>
                </a:ext>
              </a:extLst>
            </p:cNvPr>
            <p:cNvSpPr txBox="1"/>
            <p:nvPr/>
          </p:nvSpPr>
          <p:spPr bwMode="auto">
            <a:xfrm>
              <a:off x="95250" y="5063014"/>
              <a:ext cx="1519328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Patients at Risk, n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Ribociclib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 + NSAI        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NSAI alone</a:t>
              </a:r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0AABF6D-3459-1645-0FC4-D780036173DE}"/>
                </a:ext>
              </a:extLst>
            </p:cNvPr>
            <p:cNvGrpSpPr/>
            <p:nvPr/>
          </p:nvGrpSpPr>
          <p:grpSpPr>
            <a:xfrm>
              <a:off x="1175864" y="1831308"/>
              <a:ext cx="497252" cy="3166090"/>
              <a:chOff x="972228" y="1831308"/>
              <a:chExt cx="497252" cy="3166090"/>
            </a:xfrm>
          </p:grpSpPr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1B0C4FE-41C7-26CC-180E-8EF6CBD5927B}"/>
                  </a:ext>
                </a:extLst>
              </p:cNvPr>
              <p:cNvSpPr txBox="1"/>
              <p:nvPr/>
            </p:nvSpPr>
            <p:spPr bwMode="auto">
              <a:xfrm>
                <a:off x="972228" y="1831308"/>
                <a:ext cx="497252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100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D068E61-11D8-0796-C9F3-722FC528F32D}"/>
                  </a:ext>
                </a:extLst>
              </p:cNvPr>
              <p:cNvSpPr txBox="1"/>
              <p:nvPr/>
            </p:nvSpPr>
            <p:spPr bwMode="auto">
              <a:xfrm>
                <a:off x="1076424" y="2389529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80</a:t>
                </a: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CF3D3DF-C8E2-EE37-7020-3BF2DFD107BA}"/>
                  </a:ext>
                </a:extLst>
              </p:cNvPr>
              <p:cNvSpPr txBox="1"/>
              <p:nvPr/>
            </p:nvSpPr>
            <p:spPr bwMode="auto">
              <a:xfrm>
                <a:off x="1076424" y="2956219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60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A622E15-E5FF-2F07-D75D-60B0770FC18F}"/>
                  </a:ext>
                </a:extLst>
              </p:cNvPr>
              <p:cNvSpPr txBox="1"/>
              <p:nvPr/>
            </p:nvSpPr>
            <p:spPr bwMode="auto">
              <a:xfrm>
                <a:off x="1076424" y="3514440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40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3611F30-0C3E-3BF9-0209-4D1E8340CA01}"/>
                  </a:ext>
                </a:extLst>
              </p:cNvPr>
              <p:cNvSpPr txBox="1"/>
              <p:nvPr/>
            </p:nvSpPr>
            <p:spPr bwMode="auto">
              <a:xfrm>
                <a:off x="1076424" y="4100623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20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C63FD3F-33BD-3BE0-6461-233B63DE2345}"/>
                  </a:ext>
                </a:extLst>
              </p:cNvPr>
              <p:cNvSpPr txBox="1"/>
              <p:nvPr/>
            </p:nvSpPr>
            <p:spPr bwMode="auto">
              <a:xfrm>
                <a:off x="1180619" y="4658844"/>
                <a:ext cx="288861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</a:t>
                </a:r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38319071-4C8B-DA1B-FBB1-3BA1AD60208B}"/>
                </a:ext>
              </a:extLst>
            </p:cNvPr>
            <p:cNvGrpSpPr/>
            <p:nvPr/>
          </p:nvGrpSpPr>
          <p:grpSpPr>
            <a:xfrm>
              <a:off x="1565694" y="4883158"/>
              <a:ext cx="4828408" cy="338554"/>
              <a:chOff x="1565694" y="4883158"/>
              <a:chExt cx="4828408" cy="338554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00E05AB-46A3-5A35-E470-28AB69179574}"/>
                  </a:ext>
                </a:extLst>
              </p:cNvPr>
              <p:cNvSpPr txBox="1"/>
              <p:nvPr/>
            </p:nvSpPr>
            <p:spPr bwMode="auto">
              <a:xfrm>
                <a:off x="1565694" y="4883158"/>
                <a:ext cx="288862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8A6EA74-4064-DF57-3B92-451D6BFDABDC}"/>
                  </a:ext>
                </a:extLst>
              </p:cNvPr>
              <p:cNvSpPr txBox="1"/>
              <p:nvPr/>
            </p:nvSpPr>
            <p:spPr bwMode="auto">
              <a:xfrm>
                <a:off x="2070823" y="4883158"/>
                <a:ext cx="288862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6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9674F42-4836-D738-EF8A-CFA0D1EB2B1D}"/>
                  </a:ext>
                </a:extLst>
              </p:cNvPr>
              <p:cNvSpPr txBox="1"/>
              <p:nvPr/>
            </p:nvSpPr>
            <p:spPr bwMode="auto">
              <a:xfrm>
                <a:off x="2518273" y="4883158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12</a:t>
                </a: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BEC2078-9CF7-0638-462C-4A4678FDF8F5}"/>
                  </a:ext>
                </a:extLst>
              </p:cNvPr>
              <p:cNvSpPr txBox="1"/>
              <p:nvPr/>
            </p:nvSpPr>
            <p:spPr bwMode="auto">
              <a:xfrm>
                <a:off x="3023402" y="4883158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18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E1775741-CF1A-E801-ECCD-269E3D04F309}"/>
                  </a:ext>
                </a:extLst>
              </p:cNvPr>
              <p:cNvSpPr txBox="1"/>
              <p:nvPr/>
            </p:nvSpPr>
            <p:spPr bwMode="auto">
              <a:xfrm>
                <a:off x="3511594" y="4883158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24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6E7B0B4-F362-0FBD-1557-8DF25461FCAB}"/>
                  </a:ext>
                </a:extLst>
              </p:cNvPr>
              <p:cNvSpPr txBox="1"/>
              <p:nvPr/>
            </p:nvSpPr>
            <p:spPr bwMode="auto">
              <a:xfrm>
                <a:off x="4004023" y="4883158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30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4F708BDD-041C-337A-4280-3BA4BDEF3DB5}"/>
                  </a:ext>
                </a:extLst>
              </p:cNvPr>
              <p:cNvSpPr txBox="1"/>
              <p:nvPr/>
            </p:nvSpPr>
            <p:spPr bwMode="auto">
              <a:xfrm>
                <a:off x="4516270" y="4883158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36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67E02C0-94AA-6A7D-36ED-5ADF7EBF9F03}"/>
                  </a:ext>
                </a:extLst>
              </p:cNvPr>
              <p:cNvSpPr txBox="1"/>
              <p:nvPr/>
            </p:nvSpPr>
            <p:spPr bwMode="auto">
              <a:xfrm>
                <a:off x="5021399" y="4883158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42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E00B54F7-D4A2-1A2C-7B46-18A048A7BC99}"/>
                  </a:ext>
                </a:extLst>
              </p:cNvPr>
              <p:cNvSpPr txBox="1"/>
              <p:nvPr/>
            </p:nvSpPr>
            <p:spPr bwMode="auto">
              <a:xfrm>
                <a:off x="5495917" y="4883158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48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72BA643-6B71-6C7D-F71D-8944E7ADF04E}"/>
                  </a:ext>
                </a:extLst>
              </p:cNvPr>
              <p:cNvSpPr txBox="1"/>
              <p:nvPr/>
            </p:nvSpPr>
            <p:spPr bwMode="auto">
              <a:xfrm>
                <a:off x="6001046" y="4883158"/>
                <a:ext cx="39305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54</a:t>
                </a:r>
              </a:p>
            </p:txBody>
          </p:sp>
        </p:grp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F152AD81-1183-7448-AD56-F26788E5B019}"/>
                </a:ext>
              </a:extLst>
            </p:cNvPr>
            <p:cNvSpPr/>
            <p:nvPr/>
          </p:nvSpPr>
          <p:spPr bwMode="auto">
            <a:xfrm>
              <a:off x="1708150" y="1949450"/>
              <a:ext cx="4705350" cy="2889250"/>
            </a:xfrm>
            <a:custGeom>
              <a:avLst/>
              <a:gdLst>
                <a:gd name="connsiteX0" fmla="*/ 0 w 4946650"/>
                <a:gd name="connsiteY0" fmla="*/ 0 h 2889250"/>
                <a:gd name="connsiteX1" fmla="*/ 0 w 4946650"/>
                <a:gd name="connsiteY1" fmla="*/ 2889250 h 2889250"/>
                <a:gd name="connsiteX2" fmla="*/ 4946650 w 4946650"/>
                <a:gd name="connsiteY2" fmla="*/ 2889250 h 288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46650" h="2889250">
                  <a:moveTo>
                    <a:pt x="0" y="0"/>
                  </a:moveTo>
                  <a:lnTo>
                    <a:pt x="0" y="2889250"/>
                  </a:lnTo>
                  <a:lnTo>
                    <a:pt x="4946650" y="2889250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DFEF224F-6532-D0BF-C989-93176C126F13}"/>
                </a:ext>
              </a:extLst>
            </p:cNvPr>
            <p:cNvGrpSpPr/>
            <p:nvPr/>
          </p:nvGrpSpPr>
          <p:grpSpPr>
            <a:xfrm>
              <a:off x="1606551" y="1994518"/>
              <a:ext cx="101600" cy="2844800"/>
              <a:chOff x="1316786" y="1994518"/>
              <a:chExt cx="497815" cy="2844800"/>
            </a:xfrm>
          </p:grpSpPr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91102064-2054-BBB7-6D2B-703A4CA33C43}"/>
                  </a:ext>
                </a:extLst>
              </p:cNvPr>
              <p:cNvCxnSpPr/>
              <p:nvPr/>
            </p:nvCxnSpPr>
            <p:spPr bwMode="auto">
              <a:xfrm>
                <a:off x="1316786" y="1994518"/>
                <a:ext cx="49781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46E88308-B7F4-FDE5-FE7A-250D4A280B9F}"/>
                  </a:ext>
                </a:extLst>
              </p:cNvPr>
              <p:cNvCxnSpPr/>
              <p:nvPr/>
            </p:nvCxnSpPr>
            <p:spPr bwMode="auto">
              <a:xfrm>
                <a:off x="1316786" y="2566018"/>
                <a:ext cx="49781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2633D47C-F47F-C033-4B1D-9173AD2D1F54}"/>
                  </a:ext>
                </a:extLst>
              </p:cNvPr>
              <p:cNvCxnSpPr/>
              <p:nvPr/>
            </p:nvCxnSpPr>
            <p:spPr bwMode="auto">
              <a:xfrm>
                <a:off x="1316786" y="3131168"/>
                <a:ext cx="49781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2E0385DD-398A-5413-A9CD-A22C1C6C8AA2}"/>
                  </a:ext>
                </a:extLst>
              </p:cNvPr>
              <p:cNvCxnSpPr/>
              <p:nvPr/>
            </p:nvCxnSpPr>
            <p:spPr bwMode="auto">
              <a:xfrm>
                <a:off x="1316786" y="3702668"/>
                <a:ext cx="49781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999967FC-E333-91BC-AEAA-1E95CA3B1350}"/>
                  </a:ext>
                </a:extLst>
              </p:cNvPr>
              <p:cNvCxnSpPr/>
              <p:nvPr/>
            </p:nvCxnSpPr>
            <p:spPr bwMode="auto">
              <a:xfrm>
                <a:off x="1316786" y="4267818"/>
                <a:ext cx="49781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61DE692C-4AEF-F754-6D66-13D9AED19700}"/>
                  </a:ext>
                </a:extLst>
              </p:cNvPr>
              <p:cNvCxnSpPr/>
              <p:nvPr/>
            </p:nvCxnSpPr>
            <p:spPr bwMode="auto">
              <a:xfrm>
                <a:off x="1316786" y="4839318"/>
                <a:ext cx="497815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A6A94826-DBBE-CDDF-2F5F-7890AAC3E16A}"/>
                </a:ext>
              </a:extLst>
            </p:cNvPr>
            <p:cNvGrpSpPr/>
            <p:nvPr/>
          </p:nvGrpSpPr>
          <p:grpSpPr>
            <a:xfrm rot="5400000">
              <a:off x="3894840" y="2637075"/>
              <a:ext cx="104029" cy="4477014"/>
              <a:chOff x="1316786" y="-242801"/>
              <a:chExt cx="497828" cy="4477014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08BA38A1-C5E6-006A-22C4-96BC065A4431}"/>
                  </a:ext>
                </a:extLst>
              </p:cNvPr>
              <p:cNvCxnSpPr/>
              <p:nvPr/>
            </p:nvCxnSpPr>
            <p:spPr bwMode="auto">
              <a:xfrm>
                <a:off x="1316788" y="1746984"/>
                <a:ext cx="4978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AEF0FBE-4572-90DB-FEDA-D11ABF709917}"/>
                  </a:ext>
                </a:extLst>
              </p:cNvPr>
              <p:cNvCxnSpPr/>
              <p:nvPr/>
            </p:nvCxnSpPr>
            <p:spPr bwMode="auto">
              <a:xfrm>
                <a:off x="1316788" y="2244430"/>
                <a:ext cx="4978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5D6F33A2-9D48-1FAB-5CEB-5B892B5A1E58}"/>
                  </a:ext>
                </a:extLst>
              </p:cNvPr>
              <p:cNvCxnSpPr/>
              <p:nvPr/>
            </p:nvCxnSpPr>
            <p:spPr bwMode="auto">
              <a:xfrm>
                <a:off x="1316788" y="2741876"/>
                <a:ext cx="4978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D6104867-9042-84C8-F13B-F9E4C44FB687}"/>
                  </a:ext>
                </a:extLst>
              </p:cNvPr>
              <p:cNvCxnSpPr/>
              <p:nvPr/>
            </p:nvCxnSpPr>
            <p:spPr bwMode="auto">
              <a:xfrm>
                <a:off x="1316788" y="3239322"/>
                <a:ext cx="4978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BFF49D82-E1C2-51A6-7805-9E29BA97FAC4}"/>
                  </a:ext>
                </a:extLst>
              </p:cNvPr>
              <p:cNvCxnSpPr/>
              <p:nvPr/>
            </p:nvCxnSpPr>
            <p:spPr bwMode="auto">
              <a:xfrm>
                <a:off x="1316793" y="4234213"/>
                <a:ext cx="4978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A8E1A80A-0727-B516-E723-F27647BD8821}"/>
                  </a:ext>
                </a:extLst>
              </p:cNvPr>
              <p:cNvCxnSpPr/>
              <p:nvPr/>
            </p:nvCxnSpPr>
            <p:spPr bwMode="auto">
              <a:xfrm>
                <a:off x="1316786" y="3736768"/>
                <a:ext cx="49782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A74E652C-ADD8-6E55-5BB3-C37336BB8945}"/>
                  </a:ext>
                </a:extLst>
              </p:cNvPr>
              <p:cNvCxnSpPr/>
              <p:nvPr/>
            </p:nvCxnSpPr>
            <p:spPr bwMode="auto">
              <a:xfrm>
                <a:off x="1316788" y="-242801"/>
                <a:ext cx="4978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A8193D2C-F8EC-9A65-8C52-8A0EE6E5EECF}"/>
                  </a:ext>
                </a:extLst>
              </p:cNvPr>
              <p:cNvCxnSpPr/>
              <p:nvPr/>
            </p:nvCxnSpPr>
            <p:spPr bwMode="auto">
              <a:xfrm>
                <a:off x="1316788" y="254646"/>
                <a:ext cx="4978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80646FEF-6398-CA19-E36F-19A2F8C8CFF8}"/>
                  </a:ext>
                </a:extLst>
              </p:cNvPr>
              <p:cNvCxnSpPr/>
              <p:nvPr/>
            </p:nvCxnSpPr>
            <p:spPr bwMode="auto">
              <a:xfrm>
                <a:off x="1316788" y="752092"/>
                <a:ext cx="4978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E8BE05C7-D1C4-A2FF-44B8-B372D9E3331B}"/>
                  </a:ext>
                </a:extLst>
              </p:cNvPr>
              <p:cNvCxnSpPr/>
              <p:nvPr/>
            </p:nvCxnSpPr>
            <p:spPr bwMode="auto">
              <a:xfrm>
                <a:off x="1316788" y="1249538"/>
                <a:ext cx="4978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3D9C10C3-0355-7441-0EDB-FFB7AD76F33B}"/>
                </a:ext>
              </a:extLst>
            </p:cNvPr>
            <p:cNvGrpSpPr/>
            <p:nvPr/>
          </p:nvGrpSpPr>
          <p:grpSpPr>
            <a:xfrm>
              <a:off x="1480735" y="5270095"/>
              <a:ext cx="4854858" cy="523220"/>
              <a:chOff x="1480735" y="4883158"/>
              <a:chExt cx="4854858" cy="523220"/>
            </a:xfrm>
          </p:grpSpPr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91895894-528F-A907-E32D-2F274CB862C4}"/>
                  </a:ext>
                </a:extLst>
              </p:cNvPr>
              <p:cNvSpPr txBox="1"/>
              <p:nvPr/>
            </p:nvSpPr>
            <p:spPr bwMode="auto">
              <a:xfrm>
                <a:off x="1480735" y="4883158"/>
                <a:ext cx="458779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285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328</a:t>
                </a: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E7816C14-9E05-B321-435D-5649D3572521}"/>
                  </a:ext>
                </a:extLst>
              </p:cNvPr>
              <p:cNvSpPr txBox="1"/>
              <p:nvPr/>
            </p:nvSpPr>
            <p:spPr bwMode="auto">
              <a:xfrm>
                <a:off x="1985864" y="4883158"/>
                <a:ext cx="458779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262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300</a:t>
                </a: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03848608-B41A-2FD0-2F13-658B997BA8AA}"/>
                  </a:ext>
                </a:extLst>
              </p:cNvPr>
              <p:cNvSpPr txBox="1"/>
              <p:nvPr/>
            </p:nvSpPr>
            <p:spPr bwMode="auto">
              <a:xfrm>
                <a:off x="2485411" y="4883158"/>
                <a:ext cx="458779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258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294</a:t>
                </a: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E9C6D3C0-54D4-685E-6F85-F5F9390F023E}"/>
                  </a:ext>
                </a:extLst>
              </p:cNvPr>
              <p:cNvSpPr txBox="1"/>
              <p:nvPr/>
            </p:nvSpPr>
            <p:spPr bwMode="auto">
              <a:xfrm>
                <a:off x="2990540" y="4883158"/>
                <a:ext cx="458779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250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287</a:t>
                </a: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64641CF-5E5A-2B2F-F80B-D8840419F977}"/>
                  </a:ext>
                </a:extLst>
              </p:cNvPr>
              <p:cNvSpPr txBox="1"/>
              <p:nvPr/>
            </p:nvSpPr>
            <p:spPr bwMode="auto">
              <a:xfrm>
                <a:off x="3478732" y="4883158"/>
                <a:ext cx="458779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244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276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01CD319D-DA3B-0AC1-7E97-A455694F411A}"/>
                  </a:ext>
                </a:extLst>
              </p:cNvPr>
              <p:cNvSpPr txBox="1"/>
              <p:nvPr/>
            </p:nvSpPr>
            <p:spPr bwMode="auto">
              <a:xfrm>
                <a:off x="3971161" y="4883158"/>
                <a:ext cx="458779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235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258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6ED4C44E-0D83-1A5A-934C-34FFCBAD1A4B}"/>
                  </a:ext>
                </a:extLst>
              </p:cNvPr>
              <p:cNvSpPr txBox="1"/>
              <p:nvPr/>
            </p:nvSpPr>
            <p:spPr bwMode="auto">
              <a:xfrm>
                <a:off x="4483408" y="4883158"/>
                <a:ext cx="458779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177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188</a:t>
                </a: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F084BFCC-B9FB-65B1-AE4F-F047D9ECA055}"/>
                  </a:ext>
                </a:extLst>
              </p:cNvPr>
              <p:cNvSpPr txBox="1"/>
              <p:nvPr/>
            </p:nvSpPr>
            <p:spPr bwMode="auto">
              <a:xfrm>
                <a:off x="5034223" y="4883158"/>
                <a:ext cx="367408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67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80</a:t>
                </a: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31A55D4C-2C2A-88A5-A232-DB27F1A17685}"/>
                  </a:ext>
                </a:extLst>
              </p:cNvPr>
              <p:cNvSpPr txBox="1"/>
              <p:nvPr/>
            </p:nvSpPr>
            <p:spPr bwMode="auto">
              <a:xfrm>
                <a:off x="5554426" y="4883158"/>
                <a:ext cx="276038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5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5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B49497AB-5432-52DA-FB4C-80484946D483}"/>
                  </a:ext>
                </a:extLst>
              </p:cNvPr>
              <p:cNvSpPr txBox="1"/>
              <p:nvPr/>
            </p:nvSpPr>
            <p:spPr bwMode="auto">
              <a:xfrm>
                <a:off x="6059555" y="4883158"/>
                <a:ext cx="276038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</a:t>
                </a:r>
              </a:p>
            </p:txBody>
          </p:sp>
        </p:grpSp>
        <p:grpSp>
          <p:nvGrpSpPr>
            <p:cNvPr id="9334" name="Group 9333">
              <a:extLst>
                <a:ext uri="{FF2B5EF4-FFF2-40B4-BE49-F238E27FC236}">
                  <a16:creationId xmlns:a16="http://schemas.microsoft.com/office/drawing/2014/main" id="{35E74020-B1D3-CF0C-128B-476390D93B7A}"/>
                </a:ext>
              </a:extLst>
            </p:cNvPr>
            <p:cNvGrpSpPr/>
            <p:nvPr/>
          </p:nvGrpSpPr>
          <p:grpSpPr>
            <a:xfrm>
              <a:off x="1752600" y="1965642"/>
              <a:ext cx="4282683" cy="393741"/>
              <a:chOff x="1752600" y="1965642"/>
              <a:chExt cx="4282683" cy="393741"/>
            </a:xfrm>
          </p:grpSpPr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202BF89D-4DEA-A7C6-8F08-48CE002213A2}"/>
                  </a:ext>
                </a:extLst>
              </p:cNvPr>
              <p:cNvSpPr/>
              <p:nvPr/>
            </p:nvSpPr>
            <p:spPr bwMode="auto">
              <a:xfrm>
                <a:off x="1752600" y="2000250"/>
                <a:ext cx="4254500" cy="304800"/>
              </a:xfrm>
              <a:custGeom>
                <a:avLst/>
                <a:gdLst>
                  <a:gd name="connsiteX0" fmla="*/ 4254500 w 4254500"/>
                  <a:gd name="connsiteY0" fmla="*/ 304800 h 304800"/>
                  <a:gd name="connsiteX1" fmla="*/ 3594100 w 4254500"/>
                  <a:gd name="connsiteY1" fmla="*/ 304800 h 304800"/>
                  <a:gd name="connsiteX2" fmla="*/ 3594100 w 4254500"/>
                  <a:gd name="connsiteY2" fmla="*/ 273050 h 304800"/>
                  <a:gd name="connsiteX3" fmla="*/ 3359150 w 4254500"/>
                  <a:gd name="connsiteY3" fmla="*/ 273050 h 304800"/>
                  <a:gd name="connsiteX4" fmla="*/ 3359150 w 4254500"/>
                  <a:gd name="connsiteY4" fmla="*/ 228600 h 304800"/>
                  <a:gd name="connsiteX5" fmla="*/ 3248025 w 4254500"/>
                  <a:gd name="connsiteY5" fmla="*/ 228600 h 304800"/>
                  <a:gd name="connsiteX6" fmla="*/ 3248025 w 4254500"/>
                  <a:gd name="connsiteY6" fmla="*/ 196850 h 304800"/>
                  <a:gd name="connsiteX7" fmla="*/ 2879725 w 4254500"/>
                  <a:gd name="connsiteY7" fmla="*/ 196850 h 304800"/>
                  <a:gd name="connsiteX8" fmla="*/ 2879725 w 4254500"/>
                  <a:gd name="connsiteY8" fmla="*/ 187325 h 304800"/>
                  <a:gd name="connsiteX9" fmla="*/ 2809875 w 4254500"/>
                  <a:gd name="connsiteY9" fmla="*/ 187325 h 304800"/>
                  <a:gd name="connsiteX10" fmla="*/ 2809875 w 4254500"/>
                  <a:gd name="connsiteY10" fmla="*/ 171450 h 304800"/>
                  <a:gd name="connsiteX11" fmla="*/ 2638425 w 4254500"/>
                  <a:gd name="connsiteY11" fmla="*/ 171450 h 304800"/>
                  <a:gd name="connsiteX12" fmla="*/ 2638425 w 4254500"/>
                  <a:gd name="connsiteY12" fmla="*/ 155575 h 304800"/>
                  <a:gd name="connsiteX13" fmla="*/ 2517775 w 4254500"/>
                  <a:gd name="connsiteY13" fmla="*/ 155575 h 304800"/>
                  <a:gd name="connsiteX14" fmla="*/ 2517775 w 4254500"/>
                  <a:gd name="connsiteY14" fmla="*/ 146050 h 304800"/>
                  <a:gd name="connsiteX15" fmla="*/ 2346325 w 4254500"/>
                  <a:gd name="connsiteY15" fmla="*/ 146050 h 304800"/>
                  <a:gd name="connsiteX16" fmla="*/ 2346325 w 4254500"/>
                  <a:gd name="connsiteY16" fmla="*/ 136525 h 304800"/>
                  <a:gd name="connsiteX17" fmla="*/ 2295525 w 4254500"/>
                  <a:gd name="connsiteY17" fmla="*/ 136525 h 304800"/>
                  <a:gd name="connsiteX18" fmla="*/ 2295525 w 4254500"/>
                  <a:gd name="connsiteY18" fmla="*/ 127000 h 304800"/>
                  <a:gd name="connsiteX19" fmla="*/ 2273300 w 4254500"/>
                  <a:gd name="connsiteY19" fmla="*/ 127000 h 304800"/>
                  <a:gd name="connsiteX20" fmla="*/ 2273300 w 4254500"/>
                  <a:gd name="connsiteY20" fmla="*/ 123825 h 304800"/>
                  <a:gd name="connsiteX21" fmla="*/ 2105025 w 4254500"/>
                  <a:gd name="connsiteY21" fmla="*/ 123825 h 304800"/>
                  <a:gd name="connsiteX22" fmla="*/ 2105025 w 4254500"/>
                  <a:gd name="connsiteY22" fmla="*/ 117475 h 304800"/>
                  <a:gd name="connsiteX23" fmla="*/ 1793875 w 4254500"/>
                  <a:gd name="connsiteY23" fmla="*/ 117475 h 304800"/>
                  <a:gd name="connsiteX24" fmla="*/ 1793875 w 4254500"/>
                  <a:gd name="connsiteY24" fmla="*/ 107950 h 304800"/>
                  <a:gd name="connsiteX25" fmla="*/ 1733550 w 4254500"/>
                  <a:gd name="connsiteY25" fmla="*/ 107950 h 304800"/>
                  <a:gd name="connsiteX26" fmla="*/ 1733550 w 4254500"/>
                  <a:gd name="connsiteY26" fmla="*/ 104775 h 304800"/>
                  <a:gd name="connsiteX27" fmla="*/ 1679575 w 4254500"/>
                  <a:gd name="connsiteY27" fmla="*/ 104775 h 304800"/>
                  <a:gd name="connsiteX28" fmla="*/ 1679575 w 4254500"/>
                  <a:gd name="connsiteY28" fmla="*/ 92075 h 304800"/>
                  <a:gd name="connsiteX29" fmla="*/ 1450975 w 4254500"/>
                  <a:gd name="connsiteY29" fmla="*/ 92075 h 304800"/>
                  <a:gd name="connsiteX30" fmla="*/ 1450975 w 4254500"/>
                  <a:gd name="connsiteY30" fmla="*/ 66675 h 304800"/>
                  <a:gd name="connsiteX31" fmla="*/ 1358900 w 4254500"/>
                  <a:gd name="connsiteY31" fmla="*/ 66675 h 304800"/>
                  <a:gd name="connsiteX32" fmla="*/ 1358900 w 4254500"/>
                  <a:gd name="connsiteY32" fmla="*/ 53975 h 304800"/>
                  <a:gd name="connsiteX33" fmla="*/ 965200 w 4254500"/>
                  <a:gd name="connsiteY33" fmla="*/ 53975 h 304800"/>
                  <a:gd name="connsiteX34" fmla="*/ 965200 w 4254500"/>
                  <a:gd name="connsiteY34" fmla="*/ 44450 h 304800"/>
                  <a:gd name="connsiteX35" fmla="*/ 701675 w 4254500"/>
                  <a:gd name="connsiteY35" fmla="*/ 44450 h 304800"/>
                  <a:gd name="connsiteX36" fmla="*/ 701675 w 4254500"/>
                  <a:gd name="connsiteY36" fmla="*/ 34925 h 304800"/>
                  <a:gd name="connsiteX37" fmla="*/ 546100 w 4254500"/>
                  <a:gd name="connsiteY37" fmla="*/ 34925 h 304800"/>
                  <a:gd name="connsiteX38" fmla="*/ 546100 w 4254500"/>
                  <a:gd name="connsiteY38" fmla="*/ 19050 h 304800"/>
                  <a:gd name="connsiteX39" fmla="*/ 184150 w 4254500"/>
                  <a:gd name="connsiteY39" fmla="*/ 19050 h 304800"/>
                  <a:gd name="connsiteX40" fmla="*/ 184150 w 4254500"/>
                  <a:gd name="connsiteY40" fmla="*/ 19050 h 304800"/>
                  <a:gd name="connsiteX41" fmla="*/ 0 w 4254500"/>
                  <a:gd name="connsiteY41" fmla="*/ 19050 h 304800"/>
                  <a:gd name="connsiteX42" fmla="*/ 0 w 4254500"/>
                  <a:gd name="connsiteY42" fmla="*/ 0 h 30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4254500" h="304800">
                    <a:moveTo>
                      <a:pt x="4254500" y="304800"/>
                    </a:moveTo>
                    <a:lnTo>
                      <a:pt x="3594100" y="304800"/>
                    </a:lnTo>
                    <a:lnTo>
                      <a:pt x="3594100" y="273050"/>
                    </a:lnTo>
                    <a:lnTo>
                      <a:pt x="3359150" y="273050"/>
                    </a:lnTo>
                    <a:lnTo>
                      <a:pt x="3359150" y="228600"/>
                    </a:lnTo>
                    <a:lnTo>
                      <a:pt x="3248025" y="228600"/>
                    </a:lnTo>
                    <a:lnTo>
                      <a:pt x="3248025" y="196850"/>
                    </a:lnTo>
                    <a:lnTo>
                      <a:pt x="2879725" y="196850"/>
                    </a:lnTo>
                    <a:lnTo>
                      <a:pt x="2879725" y="187325"/>
                    </a:lnTo>
                    <a:lnTo>
                      <a:pt x="2809875" y="187325"/>
                    </a:lnTo>
                    <a:lnTo>
                      <a:pt x="2809875" y="171450"/>
                    </a:lnTo>
                    <a:lnTo>
                      <a:pt x="2638425" y="171450"/>
                    </a:lnTo>
                    <a:lnTo>
                      <a:pt x="2638425" y="155575"/>
                    </a:lnTo>
                    <a:lnTo>
                      <a:pt x="2517775" y="155575"/>
                    </a:lnTo>
                    <a:lnTo>
                      <a:pt x="2517775" y="146050"/>
                    </a:lnTo>
                    <a:lnTo>
                      <a:pt x="2346325" y="146050"/>
                    </a:lnTo>
                    <a:lnTo>
                      <a:pt x="2346325" y="136525"/>
                    </a:lnTo>
                    <a:lnTo>
                      <a:pt x="2295525" y="136525"/>
                    </a:lnTo>
                    <a:lnTo>
                      <a:pt x="2295525" y="127000"/>
                    </a:lnTo>
                    <a:lnTo>
                      <a:pt x="2273300" y="127000"/>
                    </a:lnTo>
                    <a:lnTo>
                      <a:pt x="2273300" y="123825"/>
                    </a:lnTo>
                    <a:lnTo>
                      <a:pt x="2105025" y="123825"/>
                    </a:lnTo>
                    <a:lnTo>
                      <a:pt x="2105025" y="117475"/>
                    </a:lnTo>
                    <a:lnTo>
                      <a:pt x="1793875" y="117475"/>
                    </a:lnTo>
                    <a:lnTo>
                      <a:pt x="1793875" y="107950"/>
                    </a:lnTo>
                    <a:lnTo>
                      <a:pt x="1733550" y="107950"/>
                    </a:lnTo>
                    <a:lnTo>
                      <a:pt x="1733550" y="104775"/>
                    </a:lnTo>
                    <a:lnTo>
                      <a:pt x="1679575" y="104775"/>
                    </a:lnTo>
                    <a:lnTo>
                      <a:pt x="1679575" y="92075"/>
                    </a:lnTo>
                    <a:lnTo>
                      <a:pt x="1450975" y="92075"/>
                    </a:lnTo>
                    <a:lnTo>
                      <a:pt x="1450975" y="66675"/>
                    </a:lnTo>
                    <a:lnTo>
                      <a:pt x="1358900" y="66675"/>
                    </a:lnTo>
                    <a:lnTo>
                      <a:pt x="1358900" y="53975"/>
                    </a:lnTo>
                    <a:lnTo>
                      <a:pt x="965200" y="53975"/>
                    </a:lnTo>
                    <a:lnTo>
                      <a:pt x="965200" y="44450"/>
                    </a:lnTo>
                    <a:lnTo>
                      <a:pt x="701675" y="44450"/>
                    </a:lnTo>
                    <a:lnTo>
                      <a:pt x="701675" y="34925"/>
                    </a:lnTo>
                    <a:lnTo>
                      <a:pt x="546100" y="34925"/>
                    </a:lnTo>
                    <a:lnTo>
                      <a:pt x="546100" y="19050"/>
                    </a:lnTo>
                    <a:lnTo>
                      <a:pt x="184150" y="19050"/>
                    </a:lnTo>
                    <a:lnTo>
                      <a:pt x="184150" y="19050"/>
                    </a:lnTo>
                    <a:lnTo>
                      <a:pt x="0" y="1905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9216" name="Group 9215">
                <a:extLst>
                  <a:ext uri="{FF2B5EF4-FFF2-40B4-BE49-F238E27FC236}">
                    <a16:creationId xmlns:a16="http://schemas.microsoft.com/office/drawing/2014/main" id="{DC20C85E-36E9-0003-5403-188A07CEFD9A}"/>
                  </a:ext>
                </a:extLst>
              </p:cNvPr>
              <p:cNvGrpSpPr/>
              <p:nvPr/>
            </p:nvGrpSpPr>
            <p:grpSpPr>
              <a:xfrm>
                <a:off x="1885160" y="1965642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17" name="Straight Connector 9216">
                  <a:extLst>
                    <a:ext uri="{FF2B5EF4-FFF2-40B4-BE49-F238E27FC236}">
                      <a16:creationId xmlns:a16="http://schemas.microsoft.com/office/drawing/2014/main" id="{65EF17F2-9A89-FA7F-454D-B28F5EA428E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19" name="Straight Connector 9218">
                  <a:extLst>
                    <a:ext uri="{FF2B5EF4-FFF2-40B4-BE49-F238E27FC236}">
                      <a16:creationId xmlns:a16="http://schemas.microsoft.com/office/drawing/2014/main" id="{A36D5A4D-0A7D-85BA-EB36-23F74C7B2E7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20" name="Group 9219">
                <a:extLst>
                  <a:ext uri="{FF2B5EF4-FFF2-40B4-BE49-F238E27FC236}">
                    <a16:creationId xmlns:a16="http://schemas.microsoft.com/office/drawing/2014/main" id="{DC53AFAA-A2EA-BF0D-E334-DB86799D20D2}"/>
                  </a:ext>
                </a:extLst>
              </p:cNvPr>
              <p:cNvGrpSpPr/>
              <p:nvPr/>
            </p:nvGrpSpPr>
            <p:grpSpPr>
              <a:xfrm>
                <a:off x="2128188" y="1965642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21" name="Straight Connector 9220">
                  <a:extLst>
                    <a:ext uri="{FF2B5EF4-FFF2-40B4-BE49-F238E27FC236}">
                      <a16:creationId xmlns:a16="http://schemas.microsoft.com/office/drawing/2014/main" id="{4E1D599D-46F3-0FA1-2CAF-7F04F8CE133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22" name="Straight Connector 9221">
                  <a:extLst>
                    <a:ext uri="{FF2B5EF4-FFF2-40B4-BE49-F238E27FC236}">
                      <a16:creationId xmlns:a16="http://schemas.microsoft.com/office/drawing/2014/main" id="{8F3A06C8-3A8B-B9A4-5971-33100F3B0B3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23" name="Group 9222">
                <a:extLst>
                  <a:ext uri="{FF2B5EF4-FFF2-40B4-BE49-F238E27FC236}">
                    <a16:creationId xmlns:a16="http://schemas.microsoft.com/office/drawing/2014/main" id="{4C24A3DB-492A-FC9C-E68C-C63CC4F0E8C8}"/>
                  </a:ext>
                </a:extLst>
              </p:cNvPr>
              <p:cNvGrpSpPr/>
              <p:nvPr/>
            </p:nvGrpSpPr>
            <p:grpSpPr>
              <a:xfrm>
                <a:off x="2621650" y="1994222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24" name="Straight Connector 9223">
                  <a:extLst>
                    <a:ext uri="{FF2B5EF4-FFF2-40B4-BE49-F238E27FC236}">
                      <a16:creationId xmlns:a16="http://schemas.microsoft.com/office/drawing/2014/main" id="{E69E21A9-7AA1-2970-5CA1-32C640040F4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25" name="Straight Connector 9224">
                  <a:extLst>
                    <a:ext uri="{FF2B5EF4-FFF2-40B4-BE49-F238E27FC236}">
                      <a16:creationId xmlns:a16="http://schemas.microsoft.com/office/drawing/2014/main" id="{F9B09F5C-6A48-DADF-8E25-F196003281C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26" name="Group 9225">
                <a:extLst>
                  <a:ext uri="{FF2B5EF4-FFF2-40B4-BE49-F238E27FC236}">
                    <a16:creationId xmlns:a16="http://schemas.microsoft.com/office/drawing/2014/main" id="{A19E41B4-928D-6A6B-F186-3157AA22FFF2}"/>
                  </a:ext>
                </a:extLst>
              </p:cNvPr>
              <p:cNvGrpSpPr/>
              <p:nvPr/>
            </p:nvGrpSpPr>
            <p:grpSpPr>
              <a:xfrm>
                <a:off x="2811625" y="1995491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27" name="Straight Connector 9226">
                  <a:extLst>
                    <a:ext uri="{FF2B5EF4-FFF2-40B4-BE49-F238E27FC236}">
                      <a16:creationId xmlns:a16="http://schemas.microsoft.com/office/drawing/2014/main" id="{62140ACA-372F-61A7-F052-DD2D1E65439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28" name="Straight Connector 9227">
                  <a:extLst>
                    <a:ext uri="{FF2B5EF4-FFF2-40B4-BE49-F238E27FC236}">
                      <a16:creationId xmlns:a16="http://schemas.microsoft.com/office/drawing/2014/main" id="{FEB64C51-CAC0-44FB-03F1-1F39A99860E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29" name="Group 9228">
                <a:extLst>
                  <a:ext uri="{FF2B5EF4-FFF2-40B4-BE49-F238E27FC236}">
                    <a16:creationId xmlns:a16="http://schemas.microsoft.com/office/drawing/2014/main" id="{B57E9D1C-6188-7FBA-ED66-DAF0B9907955}"/>
                  </a:ext>
                </a:extLst>
              </p:cNvPr>
              <p:cNvGrpSpPr/>
              <p:nvPr/>
            </p:nvGrpSpPr>
            <p:grpSpPr>
              <a:xfrm>
                <a:off x="2884486" y="1995491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30" name="Straight Connector 9229">
                  <a:extLst>
                    <a:ext uri="{FF2B5EF4-FFF2-40B4-BE49-F238E27FC236}">
                      <a16:creationId xmlns:a16="http://schemas.microsoft.com/office/drawing/2014/main" id="{96FB3D9D-346E-0AFC-C171-2EE4145002E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31" name="Straight Connector 9230">
                  <a:extLst>
                    <a:ext uri="{FF2B5EF4-FFF2-40B4-BE49-F238E27FC236}">
                      <a16:creationId xmlns:a16="http://schemas.microsoft.com/office/drawing/2014/main" id="{C19CF73A-38D7-251B-1B7D-20878305B49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32" name="Group 9231">
                <a:extLst>
                  <a:ext uri="{FF2B5EF4-FFF2-40B4-BE49-F238E27FC236}">
                    <a16:creationId xmlns:a16="http://schemas.microsoft.com/office/drawing/2014/main" id="{031E3325-9909-763D-111E-5D7FA648A419}"/>
                  </a:ext>
                </a:extLst>
              </p:cNvPr>
              <p:cNvGrpSpPr/>
              <p:nvPr/>
            </p:nvGrpSpPr>
            <p:grpSpPr>
              <a:xfrm>
                <a:off x="3042989" y="1994222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33" name="Straight Connector 9232">
                  <a:extLst>
                    <a:ext uri="{FF2B5EF4-FFF2-40B4-BE49-F238E27FC236}">
                      <a16:creationId xmlns:a16="http://schemas.microsoft.com/office/drawing/2014/main" id="{945EC5C0-0F78-4D3D-C0FA-410ED76B19A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34" name="Straight Connector 9233">
                  <a:extLst>
                    <a:ext uri="{FF2B5EF4-FFF2-40B4-BE49-F238E27FC236}">
                      <a16:creationId xmlns:a16="http://schemas.microsoft.com/office/drawing/2014/main" id="{FE38AB2E-5410-76DB-47E5-A3C40E5B9B4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35" name="Group 9234">
                <a:extLst>
                  <a:ext uri="{FF2B5EF4-FFF2-40B4-BE49-F238E27FC236}">
                    <a16:creationId xmlns:a16="http://schemas.microsoft.com/office/drawing/2014/main" id="{AE737EF2-1B79-110B-D8C6-648C20E43E29}"/>
                  </a:ext>
                </a:extLst>
              </p:cNvPr>
              <p:cNvGrpSpPr/>
              <p:nvPr/>
            </p:nvGrpSpPr>
            <p:grpSpPr>
              <a:xfrm>
                <a:off x="3114117" y="2005970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36" name="Straight Connector 9235">
                  <a:extLst>
                    <a:ext uri="{FF2B5EF4-FFF2-40B4-BE49-F238E27FC236}">
                      <a16:creationId xmlns:a16="http://schemas.microsoft.com/office/drawing/2014/main" id="{CDE32389-ACB7-4D18-71DC-FB0993E0A42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37" name="Straight Connector 9236">
                  <a:extLst>
                    <a:ext uri="{FF2B5EF4-FFF2-40B4-BE49-F238E27FC236}">
                      <a16:creationId xmlns:a16="http://schemas.microsoft.com/office/drawing/2014/main" id="{1B1C5CA3-2BEF-24FB-63B7-A480404F65B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38" name="Group 9237">
                <a:extLst>
                  <a:ext uri="{FF2B5EF4-FFF2-40B4-BE49-F238E27FC236}">
                    <a16:creationId xmlns:a16="http://schemas.microsoft.com/office/drawing/2014/main" id="{CF5361AD-82C2-9A62-C3B3-1BD9F132EBCB}"/>
                  </a:ext>
                </a:extLst>
              </p:cNvPr>
              <p:cNvGrpSpPr/>
              <p:nvPr/>
            </p:nvGrpSpPr>
            <p:grpSpPr>
              <a:xfrm>
                <a:off x="3490701" y="2060324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39" name="Straight Connector 9238">
                  <a:extLst>
                    <a:ext uri="{FF2B5EF4-FFF2-40B4-BE49-F238E27FC236}">
                      <a16:creationId xmlns:a16="http://schemas.microsoft.com/office/drawing/2014/main" id="{E8B3DEF6-B79B-F325-486E-7B9C9003D29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40" name="Straight Connector 9239">
                  <a:extLst>
                    <a:ext uri="{FF2B5EF4-FFF2-40B4-BE49-F238E27FC236}">
                      <a16:creationId xmlns:a16="http://schemas.microsoft.com/office/drawing/2014/main" id="{41353CAF-86FF-8FFB-C1E2-D4B0D1306D3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41" name="Group 9240">
                <a:extLst>
                  <a:ext uri="{FF2B5EF4-FFF2-40B4-BE49-F238E27FC236}">
                    <a16:creationId xmlns:a16="http://schemas.microsoft.com/office/drawing/2014/main" id="{637A5743-116E-CF50-0E3B-B810BF20A915}"/>
                  </a:ext>
                </a:extLst>
              </p:cNvPr>
              <p:cNvGrpSpPr/>
              <p:nvPr/>
            </p:nvGrpSpPr>
            <p:grpSpPr>
              <a:xfrm>
                <a:off x="3937555" y="2072390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42" name="Straight Connector 9241">
                  <a:extLst>
                    <a:ext uri="{FF2B5EF4-FFF2-40B4-BE49-F238E27FC236}">
                      <a16:creationId xmlns:a16="http://schemas.microsoft.com/office/drawing/2014/main" id="{A26C72CB-9D58-4BEB-ACDE-B094C14A24B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43" name="Straight Connector 9242">
                  <a:extLst>
                    <a:ext uri="{FF2B5EF4-FFF2-40B4-BE49-F238E27FC236}">
                      <a16:creationId xmlns:a16="http://schemas.microsoft.com/office/drawing/2014/main" id="{800A8E28-D4C6-13E4-CC68-409DDFF224D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44" name="Group 9243">
                <a:extLst>
                  <a:ext uri="{FF2B5EF4-FFF2-40B4-BE49-F238E27FC236}">
                    <a16:creationId xmlns:a16="http://schemas.microsoft.com/office/drawing/2014/main" id="{144668D5-CD52-1AC6-DC86-21090E21DC79}"/>
                  </a:ext>
                </a:extLst>
              </p:cNvPr>
              <p:cNvGrpSpPr/>
              <p:nvPr/>
            </p:nvGrpSpPr>
            <p:grpSpPr>
              <a:xfrm>
                <a:off x="3979624" y="2072390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45" name="Straight Connector 9244">
                  <a:extLst>
                    <a:ext uri="{FF2B5EF4-FFF2-40B4-BE49-F238E27FC236}">
                      <a16:creationId xmlns:a16="http://schemas.microsoft.com/office/drawing/2014/main" id="{717C05FF-E5B6-729D-6084-C216E53D72C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46" name="Straight Connector 9245">
                  <a:extLst>
                    <a:ext uri="{FF2B5EF4-FFF2-40B4-BE49-F238E27FC236}">
                      <a16:creationId xmlns:a16="http://schemas.microsoft.com/office/drawing/2014/main" id="{36AEFE7D-C863-FBC3-F7D3-83546ADECA0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47" name="Group 9246">
                <a:extLst>
                  <a:ext uri="{FF2B5EF4-FFF2-40B4-BE49-F238E27FC236}">
                    <a16:creationId xmlns:a16="http://schemas.microsoft.com/office/drawing/2014/main" id="{4546B1F4-735F-D828-A7A0-10F291B01400}"/>
                  </a:ext>
                </a:extLst>
              </p:cNvPr>
              <p:cNvGrpSpPr/>
              <p:nvPr/>
            </p:nvGrpSpPr>
            <p:grpSpPr>
              <a:xfrm>
                <a:off x="4010324" y="2074356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48" name="Straight Connector 9247">
                  <a:extLst>
                    <a:ext uri="{FF2B5EF4-FFF2-40B4-BE49-F238E27FC236}">
                      <a16:creationId xmlns:a16="http://schemas.microsoft.com/office/drawing/2014/main" id="{02E35F14-1E0A-3E9C-60A5-92B377CE8F1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49" name="Straight Connector 9248">
                  <a:extLst>
                    <a:ext uri="{FF2B5EF4-FFF2-40B4-BE49-F238E27FC236}">
                      <a16:creationId xmlns:a16="http://schemas.microsoft.com/office/drawing/2014/main" id="{33801A2A-8256-E405-2F96-9C7A972C4A6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50" name="Group 9249">
                <a:extLst>
                  <a:ext uri="{FF2B5EF4-FFF2-40B4-BE49-F238E27FC236}">
                    <a16:creationId xmlns:a16="http://schemas.microsoft.com/office/drawing/2014/main" id="{D6B23B21-A952-BF39-1674-D753402D3403}"/>
                  </a:ext>
                </a:extLst>
              </p:cNvPr>
              <p:cNvGrpSpPr/>
              <p:nvPr/>
            </p:nvGrpSpPr>
            <p:grpSpPr>
              <a:xfrm>
                <a:off x="4120785" y="2093749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51" name="Straight Connector 9250">
                  <a:extLst>
                    <a:ext uri="{FF2B5EF4-FFF2-40B4-BE49-F238E27FC236}">
                      <a16:creationId xmlns:a16="http://schemas.microsoft.com/office/drawing/2014/main" id="{775F74B1-AA76-02BD-6B17-074F99A3242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52" name="Straight Connector 9251">
                  <a:extLst>
                    <a:ext uri="{FF2B5EF4-FFF2-40B4-BE49-F238E27FC236}">
                      <a16:creationId xmlns:a16="http://schemas.microsoft.com/office/drawing/2014/main" id="{B08FA98D-8B40-59E1-5338-C008C6F8254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53" name="Group 9252">
                <a:extLst>
                  <a:ext uri="{FF2B5EF4-FFF2-40B4-BE49-F238E27FC236}">
                    <a16:creationId xmlns:a16="http://schemas.microsoft.com/office/drawing/2014/main" id="{C7ACEA9F-A117-9231-CAC4-73FC93C619F7}"/>
                  </a:ext>
                </a:extLst>
              </p:cNvPr>
              <p:cNvGrpSpPr/>
              <p:nvPr/>
            </p:nvGrpSpPr>
            <p:grpSpPr>
              <a:xfrm>
                <a:off x="4416979" y="2120571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54" name="Straight Connector 9253">
                  <a:extLst>
                    <a:ext uri="{FF2B5EF4-FFF2-40B4-BE49-F238E27FC236}">
                      <a16:creationId xmlns:a16="http://schemas.microsoft.com/office/drawing/2014/main" id="{1AB1F90B-73CB-E5D1-C60F-F7CE896C603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55" name="Straight Connector 9254">
                  <a:extLst>
                    <a:ext uri="{FF2B5EF4-FFF2-40B4-BE49-F238E27FC236}">
                      <a16:creationId xmlns:a16="http://schemas.microsoft.com/office/drawing/2014/main" id="{41992409-C293-21AA-2C96-61C12CDE71D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56" name="Group 9255">
                <a:extLst>
                  <a:ext uri="{FF2B5EF4-FFF2-40B4-BE49-F238E27FC236}">
                    <a16:creationId xmlns:a16="http://schemas.microsoft.com/office/drawing/2014/main" id="{529AA457-A20D-AD88-267C-D587063D5508}"/>
                  </a:ext>
                </a:extLst>
              </p:cNvPr>
              <p:cNvGrpSpPr/>
              <p:nvPr/>
            </p:nvGrpSpPr>
            <p:grpSpPr>
              <a:xfrm>
                <a:off x="4438762" y="2120571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57" name="Straight Connector 9256">
                  <a:extLst>
                    <a:ext uri="{FF2B5EF4-FFF2-40B4-BE49-F238E27FC236}">
                      <a16:creationId xmlns:a16="http://schemas.microsoft.com/office/drawing/2014/main" id="{0BD818FA-61D6-C8EB-EA7C-4B9DB00887E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58" name="Straight Connector 9257">
                  <a:extLst>
                    <a:ext uri="{FF2B5EF4-FFF2-40B4-BE49-F238E27FC236}">
                      <a16:creationId xmlns:a16="http://schemas.microsoft.com/office/drawing/2014/main" id="{6C4470CA-9FBB-E108-0C19-6F39A3E5757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59" name="Group 9258">
                <a:extLst>
                  <a:ext uri="{FF2B5EF4-FFF2-40B4-BE49-F238E27FC236}">
                    <a16:creationId xmlns:a16="http://schemas.microsoft.com/office/drawing/2014/main" id="{8B78347F-571B-EB5A-0F6B-529B6B97B720}"/>
                  </a:ext>
                </a:extLst>
              </p:cNvPr>
              <p:cNvGrpSpPr/>
              <p:nvPr/>
            </p:nvGrpSpPr>
            <p:grpSpPr>
              <a:xfrm>
                <a:off x="4455360" y="2120571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60" name="Straight Connector 9259">
                  <a:extLst>
                    <a:ext uri="{FF2B5EF4-FFF2-40B4-BE49-F238E27FC236}">
                      <a16:creationId xmlns:a16="http://schemas.microsoft.com/office/drawing/2014/main" id="{1907D96E-4739-AB2F-A013-985C6B46853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61" name="Straight Connector 9260">
                  <a:extLst>
                    <a:ext uri="{FF2B5EF4-FFF2-40B4-BE49-F238E27FC236}">
                      <a16:creationId xmlns:a16="http://schemas.microsoft.com/office/drawing/2014/main" id="{F65536A9-C1EB-EC03-8E47-ED31BCE9769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62" name="Group 9261">
                <a:extLst>
                  <a:ext uri="{FF2B5EF4-FFF2-40B4-BE49-F238E27FC236}">
                    <a16:creationId xmlns:a16="http://schemas.microsoft.com/office/drawing/2014/main" id="{DD554CA4-4CBD-F5EE-414E-282A254E6D80}"/>
                  </a:ext>
                </a:extLst>
              </p:cNvPr>
              <p:cNvGrpSpPr/>
              <p:nvPr/>
            </p:nvGrpSpPr>
            <p:grpSpPr>
              <a:xfrm>
                <a:off x="4565826" y="213202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63" name="Straight Connector 9262">
                  <a:extLst>
                    <a:ext uri="{FF2B5EF4-FFF2-40B4-BE49-F238E27FC236}">
                      <a16:creationId xmlns:a16="http://schemas.microsoft.com/office/drawing/2014/main" id="{BEBDEEDF-97B4-3744-CB19-54A3BAF9ECA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64" name="Straight Connector 9263">
                  <a:extLst>
                    <a:ext uri="{FF2B5EF4-FFF2-40B4-BE49-F238E27FC236}">
                      <a16:creationId xmlns:a16="http://schemas.microsoft.com/office/drawing/2014/main" id="{941879BA-7BEC-2D96-F4AE-74D918103D0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65" name="Group 9264">
                <a:extLst>
                  <a:ext uri="{FF2B5EF4-FFF2-40B4-BE49-F238E27FC236}">
                    <a16:creationId xmlns:a16="http://schemas.microsoft.com/office/drawing/2014/main" id="{E9C26523-D1AE-676E-D1F0-77DC12308C85}"/>
                  </a:ext>
                </a:extLst>
              </p:cNvPr>
              <p:cNvGrpSpPr/>
              <p:nvPr/>
            </p:nvGrpSpPr>
            <p:grpSpPr>
              <a:xfrm>
                <a:off x="4580928" y="2128673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66" name="Straight Connector 9265">
                  <a:extLst>
                    <a:ext uri="{FF2B5EF4-FFF2-40B4-BE49-F238E27FC236}">
                      <a16:creationId xmlns:a16="http://schemas.microsoft.com/office/drawing/2014/main" id="{351C0DB6-EE76-2265-1D70-0719D4402C1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67" name="Straight Connector 9266">
                  <a:extLst>
                    <a:ext uri="{FF2B5EF4-FFF2-40B4-BE49-F238E27FC236}">
                      <a16:creationId xmlns:a16="http://schemas.microsoft.com/office/drawing/2014/main" id="{2FDE52CD-F992-655F-3BBA-ADCF37809D3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68" name="Group 9267">
                <a:extLst>
                  <a:ext uri="{FF2B5EF4-FFF2-40B4-BE49-F238E27FC236}">
                    <a16:creationId xmlns:a16="http://schemas.microsoft.com/office/drawing/2014/main" id="{211AE8B8-B32C-AD65-843E-1F44D0E16E56}"/>
                  </a:ext>
                </a:extLst>
              </p:cNvPr>
              <p:cNvGrpSpPr/>
              <p:nvPr/>
            </p:nvGrpSpPr>
            <p:grpSpPr>
              <a:xfrm>
                <a:off x="4631677" y="214196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69" name="Straight Connector 9268">
                  <a:extLst>
                    <a:ext uri="{FF2B5EF4-FFF2-40B4-BE49-F238E27FC236}">
                      <a16:creationId xmlns:a16="http://schemas.microsoft.com/office/drawing/2014/main" id="{EBF09574-3C1D-7B52-CC2E-F4CA2A78FC7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70" name="Straight Connector 9269">
                  <a:extLst>
                    <a:ext uri="{FF2B5EF4-FFF2-40B4-BE49-F238E27FC236}">
                      <a16:creationId xmlns:a16="http://schemas.microsoft.com/office/drawing/2014/main" id="{5E9E2327-46CD-9D50-2318-80B90F0ACBE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71" name="Group 9270">
                <a:extLst>
                  <a:ext uri="{FF2B5EF4-FFF2-40B4-BE49-F238E27FC236}">
                    <a16:creationId xmlns:a16="http://schemas.microsoft.com/office/drawing/2014/main" id="{7984DDEE-B86B-03CB-1F1A-E923470B61E6}"/>
                  </a:ext>
                </a:extLst>
              </p:cNvPr>
              <p:cNvGrpSpPr/>
              <p:nvPr/>
            </p:nvGrpSpPr>
            <p:grpSpPr>
              <a:xfrm>
                <a:off x="4653848" y="214196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72" name="Straight Connector 9271">
                  <a:extLst>
                    <a:ext uri="{FF2B5EF4-FFF2-40B4-BE49-F238E27FC236}">
                      <a16:creationId xmlns:a16="http://schemas.microsoft.com/office/drawing/2014/main" id="{3D257199-6C4A-5960-7282-7990C4C81B0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73" name="Straight Connector 9272">
                  <a:extLst>
                    <a:ext uri="{FF2B5EF4-FFF2-40B4-BE49-F238E27FC236}">
                      <a16:creationId xmlns:a16="http://schemas.microsoft.com/office/drawing/2014/main" id="{25896FAC-1E6A-0EA5-FFC4-BDB458B0003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74" name="Group 9273">
                <a:extLst>
                  <a:ext uri="{FF2B5EF4-FFF2-40B4-BE49-F238E27FC236}">
                    <a16:creationId xmlns:a16="http://schemas.microsoft.com/office/drawing/2014/main" id="{7290028F-F2A5-2355-81FD-59A08620AD7E}"/>
                  </a:ext>
                </a:extLst>
              </p:cNvPr>
              <p:cNvGrpSpPr/>
              <p:nvPr/>
            </p:nvGrpSpPr>
            <p:grpSpPr>
              <a:xfrm>
                <a:off x="4691393" y="214196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75" name="Straight Connector 9274">
                  <a:extLst>
                    <a:ext uri="{FF2B5EF4-FFF2-40B4-BE49-F238E27FC236}">
                      <a16:creationId xmlns:a16="http://schemas.microsoft.com/office/drawing/2014/main" id="{DB02AAFB-311A-8F0C-FDD8-1B9ECCEE0B3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76" name="Straight Connector 9275">
                  <a:extLst>
                    <a:ext uri="{FF2B5EF4-FFF2-40B4-BE49-F238E27FC236}">
                      <a16:creationId xmlns:a16="http://schemas.microsoft.com/office/drawing/2014/main" id="{F0A7CD13-6C9D-47C9-7ABD-FA095878A70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77" name="Group 9276">
                <a:extLst>
                  <a:ext uri="{FF2B5EF4-FFF2-40B4-BE49-F238E27FC236}">
                    <a16:creationId xmlns:a16="http://schemas.microsoft.com/office/drawing/2014/main" id="{E67DB293-2B9E-0AB1-98E5-09FFD13383DE}"/>
                  </a:ext>
                </a:extLst>
              </p:cNvPr>
              <p:cNvGrpSpPr/>
              <p:nvPr/>
            </p:nvGrpSpPr>
            <p:grpSpPr>
              <a:xfrm>
                <a:off x="4856468" y="214196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78" name="Straight Connector 9277">
                  <a:extLst>
                    <a:ext uri="{FF2B5EF4-FFF2-40B4-BE49-F238E27FC236}">
                      <a16:creationId xmlns:a16="http://schemas.microsoft.com/office/drawing/2014/main" id="{A0D0A084-EF93-8642-7A9B-B4516200CA7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79" name="Straight Connector 9278">
                  <a:extLst>
                    <a:ext uri="{FF2B5EF4-FFF2-40B4-BE49-F238E27FC236}">
                      <a16:creationId xmlns:a16="http://schemas.microsoft.com/office/drawing/2014/main" id="{11AECA39-4F83-D740-81C7-1736574C177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80" name="Group 9279">
                <a:extLst>
                  <a:ext uri="{FF2B5EF4-FFF2-40B4-BE49-F238E27FC236}">
                    <a16:creationId xmlns:a16="http://schemas.microsoft.com/office/drawing/2014/main" id="{2F12A4AB-3D0D-DB3E-72F4-8F3924ED4FBF}"/>
                  </a:ext>
                </a:extLst>
              </p:cNvPr>
              <p:cNvGrpSpPr/>
              <p:nvPr/>
            </p:nvGrpSpPr>
            <p:grpSpPr>
              <a:xfrm>
                <a:off x="4887833" y="214196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81" name="Straight Connector 9280">
                  <a:extLst>
                    <a:ext uri="{FF2B5EF4-FFF2-40B4-BE49-F238E27FC236}">
                      <a16:creationId xmlns:a16="http://schemas.microsoft.com/office/drawing/2014/main" id="{4C9D9BDA-1313-05DA-31FD-32B917DF2B6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82" name="Straight Connector 9281">
                  <a:extLst>
                    <a:ext uri="{FF2B5EF4-FFF2-40B4-BE49-F238E27FC236}">
                      <a16:creationId xmlns:a16="http://schemas.microsoft.com/office/drawing/2014/main" id="{774200F7-D07B-4CCD-DE38-2BF95BE5C52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83" name="Group 9282">
                <a:extLst>
                  <a:ext uri="{FF2B5EF4-FFF2-40B4-BE49-F238E27FC236}">
                    <a16:creationId xmlns:a16="http://schemas.microsoft.com/office/drawing/2014/main" id="{45461143-DBE5-A29D-F43F-29381A0A5046}"/>
                  </a:ext>
                </a:extLst>
              </p:cNvPr>
              <p:cNvGrpSpPr/>
              <p:nvPr/>
            </p:nvGrpSpPr>
            <p:grpSpPr>
              <a:xfrm>
                <a:off x="4911831" y="214196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84" name="Straight Connector 9283">
                  <a:extLst>
                    <a:ext uri="{FF2B5EF4-FFF2-40B4-BE49-F238E27FC236}">
                      <a16:creationId xmlns:a16="http://schemas.microsoft.com/office/drawing/2014/main" id="{6D8BD21A-F4E4-03A2-CB5F-F56A4145A54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85" name="Straight Connector 9284">
                  <a:extLst>
                    <a:ext uri="{FF2B5EF4-FFF2-40B4-BE49-F238E27FC236}">
                      <a16:creationId xmlns:a16="http://schemas.microsoft.com/office/drawing/2014/main" id="{EA4A96F4-633D-C3F6-7C67-16AD3CF35E6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86" name="Group 9285">
                <a:extLst>
                  <a:ext uri="{FF2B5EF4-FFF2-40B4-BE49-F238E27FC236}">
                    <a16:creationId xmlns:a16="http://schemas.microsoft.com/office/drawing/2014/main" id="{3A4F13E4-FA0F-E599-A984-6FC6698135A3}"/>
                  </a:ext>
                </a:extLst>
              </p:cNvPr>
              <p:cNvGrpSpPr/>
              <p:nvPr/>
            </p:nvGrpSpPr>
            <p:grpSpPr>
              <a:xfrm>
                <a:off x="4975439" y="218302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87" name="Straight Connector 9286">
                  <a:extLst>
                    <a:ext uri="{FF2B5EF4-FFF2-40B4-BE49-F238E27FC236}">
                      <a16:creationId xmlns:a16="http://schemas.microsoft.com/office/drawing/2014/main" id="{E7243012-EF6A-0505-FBB1-C64C7B40068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88" name="Straight Connector 9287">
                  <a:extLst>
                    <a:ext uri="{FF2B5EF4-FFF2-40B4-BE49-F238E27FC236}">
                      <a16:creationId xmlns:a16="http://schemas.microsoft.com/office/drawing/2014/main" id="{3227B496-A752-7DA3-E3DE-1C6B27D57FB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89" name="Group 9288">
                <a:extLst>
                  <a:ext uri="{FF2B5EF4-FFF2-40B4-BE49-F238E27FC236}">
                    <a16:creationId xmlns:a16="http://schemas.microsoft.com/office/drawing/2014/main" id="{0402C77A-619B-61E4-81F2-DA48C966F617}"/>
                  </a:ext>
                </a:extLst>
              </p:cNvPr>
              <p:cNvGrpSpPr/>
              <p:nvPr/>
            </p:nvGrpSpPr>
            <p:grpSpPr>
              <a:xfrm>
                <a:off x="5015963" y="218302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90" name="Straight Connector 9289">
                  <a:extLst>
                    <a:ext uri="{FF2B5EF4-FFF2-40B4-BE49-F238E27FC236}">
                      <a16:creationId xmlns:a16="http://schemas.microsoft.com/office/drawing/2014/main" id="{9D7486FF-DA39-D973-7537-837447272E2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91" name="Straight Connector 9290">
                  <a:extLst>
                    <a:ext uri="{FF2B5EF4-FFF2-40B4-BE49-F238E27FC236}">
                      <a16:creationId xmlns:a16="http://schemas.microsoft.com/office/drawing/2014/main" id="{1EE36C52-CFE7-5672-DD0C-39F6D666A07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92" name="Group 9291">
                <a:extLst>
                  <a:ext uri="{FF2B5EF4-FFF2-40B4-BE49-F238E27FC236}">
                    <a16:creationId xmlns:a16="http://schemas.microsoft.com/office/drawing/2014/main" id="{735578F5-96DB-8E9E-0571-951BE759908A}"/>
                  </a:ext>
                </a:extLst>
              </p:cNvPr>
              <p:cNvGrpSpPr/>
              <p:nvPr/>
            </p:nvGrpSpPr>
            <p:grpSpPr>
              <a:xfrm>
                <a:off x="5050694" y="218302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93" name="Straight Connector 9292">
                  <a:extLst>
                    <a:ext uri="{FF2B5EF4-FFF2-40B4-BE49-F238E27FC236}">
                      <a16:creationId xmlns:a16="http://schemas.microsoft.com/office/drawing/2014/main" id="{88E5808E-C9D0-992D-BB90-CF6B751E458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94" name="Straight Connector 9293">
                  <a:extLst>
                    <a:ext uri="{FF2B5EF4-FFF2-40B4-BE49-F238E27FC236}">
                      <a16:creationId xmlns:a16="http://schemas.microsoft.com/office/drawing/2014/main" id="{33C62A9A-45DC-F20F-8F3F-7A54281D6D2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95" name="Group 9294">
                <a:extLst>
                  <a:ext uri="{FF2B5EF4-FFF2-40B4-BE49-F238E27FC236}">
                    <a16:creationId xmlns:a16="http://schemas.microsoft.com/office/drawing/2014/main" id="{9F0AB437-FA0F-2D03-D8AB-D9A7AAAF8D18}"/>
                  </a:ext>
                </a:extLst>
              </p:cNvPr>
              <p:cNvGrpSpPr/>
              <p:nvPr/>
            </p:nvGrpSpPr>
            <p:grpSpPr>
              <a:xfrm>
                <a:off x="5084071" y="220390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96" name="Straight Connector 9295">
                  <a:extLst>
                    <a:ext uri="{FF2B5EF4-FFF2-40B4-BE49-F238E27FC236}">
                      <a16:creationId xmlns:a16="http://schemas.microsoft.com/office/drawing/2014/main" id="{49E90924-1669-431F-FBCF-5A1F1C0DA6E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97" name="Straight Connector 9296">
                  <a:extLst>
                    <a:ext uri="{FF2B5EF4-FFF2-40B4-BE49-F238E27FC236}">
                      <a16:creationId xmlns:a16="http://schemas.microsoft.com/office/drawing/2014/main" id="{2871ECC2-44C7-5C90-0D8C-5962A120397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298" name="Group 9297">
                <a:extLst>
                  <a:ext uri="{FF2B5EF4-FFF2-40B4-BE49-F238E27FC236}">
                    <a16:creationId xmlns:a16="http://schemas.microsoft.com/office/drawing/2014/main" id="{825D4901-7C62-06A9-FEA6-9D6F0F5903BA}"/>
                  </a:ext>
                </a:extLst>
              </p:cNvPr>
              <p:cNvGrpSpPr/>
              <p:nvPr/>
            </p:nvGrpSpPr>
            <p:grpSpPr>
              <a:xfrm>
                <a:off x="5125950" y="2213646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299" name="Straight Connector 9298">
                  <a:extLst>
                    <a:ext uri="{FF2B5EF4-FFF2-40B4-BE49-F238E27FC236}">
                      <a16:creationId xmlns:a16="http://schemas.microsoft.com/office/drawing/2014/main" id="{AB25659F-1AF7-951E-89A4-86461790355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00" name="Straight Connector 9299">
                  <a:extLst>
                    <a:ext uri="{FF2B5EF4-FFF2-40B4-BE49-F238E27FC236}">
                      <a16:creationId xmlns:a16="http://schemas.microsoft.com/office/drawing/2014/main" id="{DC8818C0-2A9C-3A50-265E-545225A881F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01" name="Group 9300">
                <a:extLst>
                  <a:ext uri="{FF2B5EF4-FFF2-40B4-BE49-F238E27FC236}">
                    <a16:creationId xmlns:a16="http://schemas.microsoft.com/office/drawing/2014/main" id="{E12AB480-8EB2-763B-B788-AB3D48D5E0B9}"/>
                  </a:ext>
                </a:extLst>
              </p:cNvPr>
              <p:cNvGrpSpPr/>
              <p:nvPr/>
            </p:nvGrpSpPr>
            <p:grpSpPr>
              <a:xfrm>
                <a:off x="5155123" y="2213646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02" name="Straight Connector 9301">
                  <a:extLst>
                    <a:ext uri="{FF2B5EF4-FFF2-40B4-BE49-F238E27FC236}">
                      <a16:creationId xmlns:a16="http://schemas.microsoft.com/office/drawing/2014/main" id="{1D018830-5E9F-EF88-821E-8977FD825FC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03" name="Straight Connector 9302">
                  <a:extLst>
                    <a:ext uri="{FF2B5EF4-FFF2-40B4-BE49-F238E27FC236}">
                      <a16:creationId xmlns:a16="http://schemas.microsoft.com/office/drawing/2014/main" id="{B3EBEB18-0459-D6CA-3770-67DCD42253B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04" name="Group 9303">
                <a:extLst>
                  <a:ext uri="{FF2B5EF4-FFF2-40B4-BE49-F238E27FC236}">
                    <a16:creationId xmlns:a16="http://schemas.microsoft.com/office/drawing/2014/main" id="{815FB6B6-5EB9-3854-1395-4C90626EBAE7}"/>
                  </a:ext>
                </a:extLst>
              </p:cNvPr>
              <p:cNvGrpSpPr/>
              <p:nvPr/>
            </p:nvGrpSpPr>
            <p:grpSpPr>
              <a:xfrm>
                <a:off x="5212163" y="2213646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05" name="Straight Connector 9304">
                  <a:extLst>
                    <a:ext uri="{FF2B5EF4-FFF2-40B4-BE49-F238E27FC236}">
                      <a16:creationId xmlns:a16="http://schemas.microsoft.com/office/drawing/2014/main" id="{FFE6DD87-2EEA-4F34-3FC1-80EC9165ECD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06" name="Straight Connector 9305">
                  <a:extLst>
                    <a:ext uri="{FF2B5EF4-FFF2-40B4-BE49-F238E27FC236}">
                      <a16:creationId xmlns:a16="http://schemas.microsoft.com/office/drawing/2014/main" id="{61862423-BB0A-F018-F871-C055B190585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07" name="Group 9306">
                <a:extLst>
                  <a:ext uri="{FF2B5EF4-FFF2-40B4-BE49-F238E27FC236}">
                    <a16:creationId xmlns:a16="http://schemas.microsoft.com/office/drawing/2014/main" id="{768509E7-25A7-128E-C3FA-4AA3CDA882C3}"/>
                  </a:ext>
                </a:extLst>
              </p:cNvPr>
              <p:cNvGrpSpPr/>
              <p:nvPr/>
            </p:nvGrpSpPr>
            <p:grpSpPr>
              <a:xfrm>
                <a:off x="5306067" y="225067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08" name="Straight Connector 9307">
                  <a:extLst>
                    <a:ext uri="{FF2B5EF4-FFF2-40B4-BE49-F238E27FC236}">
                      <a16:creationId xmlns:a16="http://schemas.microsoft.com/office/drawing/2014/main" id="{6C56A4AD-E198-2AF9-BAD5-7D14881A1E9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09" name="Straight Connector 9308">
                  <a:extLst>
                    <a:ext uri="{FF2B5EF4-FFF2-40B4-BE49-F238E27FC236}">
                      <a16:creationId xmlns:a16="http://schemas.microsoft.com/office/drawing/2014/main" id="{49FA4246-F071-81A4-CD78-5A801C2B03A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10" name="Group 9309">
                <a:extLst>
                  <a:ext uri="{FF2B5EF4-FFF2-40B4-BE49-F238E27FC236}">
                    <a16:creationId xmlns:a16="http://schemas.microsoft.com/office/drawing/2014/main" id="{5646DD0B-703C-71A7-4FF0-8B3DB8A4610F}"/>
                  </a:ext>
                </a:extLst>
              </p:cNvPr>
              <p:cNvGrpSpPr/>
              <p:nvPr/>
            </p:nvGrpSpPr>
            <p:grpSpPr>
              <a:xfrm>
                <a:off x="5331639" y="225067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11" name="Straight Connector 9310">
                  <a:extLst>
                    <a:ext uri="{FF2B5EF4-FFF2-40B4-BE49-F238E27FC236}">
                      <a16:creationId xmlns:a16="http://schemas.microsoft.com/office/drawing/2014/main" id="{B41C0B94-2BA6-D742-A884-E3F21836ED8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12" name="Straight Connector 9311">
                  <a:extLst>
                    <a:ext uri="{FF2B5EF4-FFF2-40B4-BE49-F238E27FC236}">
                      <a16:creationId xmlns:a16="http://schemas.microsoft.com/office/drawing/2014/main" id="{04067671-A02D-002E-5A52-385CAD9CD7A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13" name="Group 9312">
                <a:extLst>
                  <a:ext uri="{FF2B5EF4-FFF2-40B4-BE49-F238E27FC236}">
                    <a16:creationId xmlns:a16="http://schemas.microsoft.com/office/drawing/2014/main" id="{F93B3CA7-647A-76F6-F48E-93B4DAB892F9}"/>
                  </a:ext>
                </a:extLst>
              </p:cNvPr>
              <p:cNvGrpSpPr/>
              <p:nvPr/>
            </p:nvGrpSpPr>
            <p:grpSpPr>
              <a:xfrm>
                <a:off x="5353937" y="225067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14" name="Straight Connector 9313">
                  <a:extLst>
                    <a:ext uri="{FF2B5EF4-FFF2-40B4-BE49-F238E27FC236}">
                      <a16:creationId xmlns:a16="http://schemas.microsoft.com/office/drawing/2014/main" id="{7581BA77-FB42-15EE-3259-E9D4A64CEF0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15" name="Straight Connector 9314">
                  <a:extLst>
                    <a:ext uri="{FF2B5EF4-FFF2-40B4-BE49-F238E27FC236}">
                      <a16:creationId xmlns:a16="http://schemas.microsoft.com/office/drawing/2014/main" id="{832C5960-687C-E5AD-099F-6DF30ED5E85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16" name="Group 9315">
                <a:extLst>
                  <a:ext uri="{FF2B5EF4-FFF2-40B4-BE49-F238E27FC236}">
                    <a16:creationId xmlns:a16="http://schemas.microsoft.com/office/drawing/2014/main" id="{0B1EB2B7-FCC9-858F-E89D-650EBAE5400B}"/>
                  </a:ext>
                </a:extLst>
              </p:cNvPr>
              <p:cNvGrpSpPr/>
              <p:nvPr/>
            </p:nvGrpSpPr>
            <p:grpSpPr>
              <a:xfrm>
                <a:off x="5401587" y="225067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17" name="Straight Connector 9316">
                  <a:extLst>
                    <a:ext uri="{FF2B5EF4-FFF2-40B4-BE49-F238E27FC236}">
                      <a16:creationId xmlns:a16="http://schemas.microsoft.com/office/drawing/2014/main" id="{BDC3D99C-B550-CCD9-CDFC-BB799D24A8A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18" name="Straight Connector 9317">
                  <a:extLst>
                    <a:ext uri="{FF2B5EF4-FFF2-40B4-BE49-F238E27FC236}">
                      <a16:creationId xmlns:a16="http://schemas.microsoft.com/office/drawing/2014/main" id="{6FD0F60E-3601-56E4-F8D4-019D5661F30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19" name="Group 9318">
                <a:extLst>
                  <a:ext uri="{FF2B5EF4-FFF2-40B4-BE49-F238E27FC236}">
                    <a16:creationId xmlns:a16="http://schemas.microsoft.com/office/drawing/2014/main" id="{5E45D9B8-BAF8-FA9A-30A1-87FBD574AB08}"/>
                  </a:ext>
                </a:extLst>
              </p:cNvPr>
              <p:cNvGrpSpPr/>
              <p:nvPr/>
            </p:nvGrpSpPr>
            <p:grpSpPr>
              <a:xfrm>
                <a:off x="5459224" y="225067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20" name="Straight Connector 9319">
                  <a:extLst>
                    <a:ext uri="{FF2B5EF4-FFF2-40B4-BE49-F238E27FC236}">
                      <a16:creationId xmlns:a16="http://schemas.microsoft.com/office/drawing/2014/main" id="{1650C8C6-5DBA-6B75-A785-03ECC48B5A5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21" name="Straight Connector 9320">
                  <a:extLst>
                    <a:ext uri="{FF2B5EF4-FFF2-40B4-BE49-F238E27FC236}">
                      <a16:creationId xmlns:a16="http://schemas.microsoft.com/office/drawing/2014/main" id="{2ECF34EF-BB8F-B689-C1CE-9A3F253F164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22" name="Group 9321">
                <a:extLst>
                  <a:ext uri="{FF2B5EF4-FFF2-40B4-BE49-F238E27FC236}">
                    <a16:creationId xmlns:a16="http://schemas.microsoft.com/office/drawing/2014/main" id="{030D7077-6B4E-0059-26AB-3290E670A1DA}"/>
                  </a:ext>
                </a:extLst>
              </p:cNvPr>
              <p:cNvGrpSpPr/>
              <p:nvPr/>
            </p:nvGrpSpPr>
            <p:grpSpPr>
              <a:xfrm>
                <a:off x="5478238" y="225067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23" name="Straight Connector 9322">
                  <a:extLst>
                    <a:ext uri="{FF2B5EF4-FFF2-40B4-BE49-F238E27FC236}">
                      <a16:creationId xmlns:a16="http://schemas.microsoft.com/office/drawing/2014/main" id="{5EEC22AD-56CD-A3D2-FEB4-BEB4D991384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24" name="Straight Connector 9323">
                  <a:extLst>
                    <a:ext uri="{FF2B5EF4-FFF2-40B4-BE49-F238E27FC236}">
                      <a16:creationId xmlns:a16="http://schemas.microsoft.com/office/drawing/2014/main" id="{E33941F3-35B8-BCF6-6D66-58ED08467E9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25" name="Group 9324">
                <a:extLst>
                  <a:ext uri="{FF2B5EF4-FFF2-40B4-BE49-F238E27FC236}">
                    <a16:creationId xmlns:a16="http://schemas.microsoft.com/office/drawing/2014/main" id="{EEF50538-FA13-E8EF-8D3D-2DC265FA57B5}"/>
                  </a:ext>
                </a:extLst>
              </p:cNvPr>
              <p:cNvGrpSpPr/>
              <p:nvPr/>
            </p:nvGrpSpPr>
            <p:grpSpPr>
              <a:xfrm>
                <a:off x="5771752" y="225067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26" name="Straight Connector 9325">
                  <a:extLst>
                    <a:ext uri="{FF2B5EF4-FFF2-40B4-BE49-F238E27FC236}">
                      <a16:creationId xmlns:a16="http://schemas.microsoft.com/office/drawing/2014/main" id="{471935D4-80F5-55D5-B1D5-A0327C6783D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27" name="Straight Connector 9326">
                  <a:extLst>
                    <a:ext uri="{FF2B5EF4-FFF2-40B4-BE49-F238E27FC236}">
                      <a16:creationId xmlns:a16="http://schemas.microsoft.com/office/drawing/2014/main" id="{FEC67682-6ED2-84D0-1AE0-5094C17B1D7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28" name="Group 9327">
                <a:extLst>
                  <a:ext uri="{FF2B5EF4-FFF2-40B4-BE49-F238E27FC236}">
                    <a16:creationId xmlns:a16="http://schemas.microsoft.com/office/drawing/2014/main" id="{E5A86EA7-6355-9111-4EC4-A7DCCAF9D1D8}"/>
                  </a:ext>
                </a:extLst>
              </p:cNvPr>
              <p:cNvGrpSpPr/>
              <p:nvPr/>
            </p:nvGrpSpPr>
            <p:grpSpPr>
              <a:xfrm>
                <a:off x="5802696" y="225067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29" name="Straight Connector 9328">
                  <a:extLst>
                    <a:ext uri="{FF2B5EF4-FFF2-40B4-BE49-F238E27FC236}">
                      <a16:creationId xmlns:a16="http://schemas.microsoft.com/office/drawing/2014/main" id="{96DED252-3F59-6F20-BF2B-5FC9F6C0131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30" name="Straight Connector 9329">
                  <a:extLst>
                    <a:ext uri="{FF2B5EF4-FFF2-40B4-BE49-F238E27FC236}">
                      <a16:creationId xmlns:a16="http://schemas.microsoft.com/office/drawing/2014/main" id="{F7BC2CD0-F6DD-51D4-01BD-6D540345919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31" name="Group 9330">
                <a:extLst>
                  <a:ext uri="{FF2B5EF4-FFF2-40B4-BE49-F238E27FC236}">
                    <a16:creationId xmlns:a16="http://schemas.microsoft.com/office/drawing/2014/main" id="{66235F9C-B8AE-E673-74F4-F4065093F1A8}"/>
                  </a:ext>
                </a:extLst>
              </p:cNvPr>
              <p:cNvGrpSpPr/>
              <p:nvPr/>
            </p:nvGrpSpPr>
            <p:grpSpPr>
              <a:xfrm>
                <a:off x="5926575" y="225067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32" name="Straight Connector 9331">
                  <a:extLst>
                    <a:ext uri="{FF2B5EF4-FFF2-40B4-BE49-F238E27FC236}">
                      <a16:creationId xmlns:a16="http://schemas.microsoft.com/office/drawing/2014/main" id="{88197E5F-1BCE-5136-A558-120BEFEB643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33" name="Straight Connector 9332">
                  <a:extLst>
                    <a:ext uri="{FF2B5EF4-FFF2-40B4-BE49-F238E27FC236}">
                      <a16:creationId xmlns:a16="http://schemas.microsoft.com/office/drawing/2014/main" id="{06FD58F2-43AC-54B9-647F-A4914E46D5C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9490" name="Group 9489">
              <a:extLst>
                <a:ext uri="{FF2B5EF4-FFF2-40B4-BE49-F238E27FC236}">
                  <a16:creationId xmlns:a16="http://schemas.microsoft.com/office/drawing/2014/main" id="{0B45618E-1502-B4FE-0E35-92CDA167586A}"/>
                </a:ext>
              </a:extLst>
            </p:cNvPr>
            <p:cNvGrpSpPr/>
            <p:nvPr/>
          </p:nvGrpSpPr>
          <p:grpSpPr>
            <a:xfrm>
              <a:off x="1649717" y="1941782"/>
              <a:ext cx="4178598" cy="456944"/>
              <a:chOff x="1649717" y="1941782"/>
              <a:chExt cx="4178598" cy="456944"/>
            </a:xfrm>
          </p:grpSpPr>
          <p:grpSp>
            <p:nvGrpSpPr>
              <p:cNvPr id="9335" name="Group 9334">
                <a:extLst>
                  <a:ext uri="{FF2B5EF4-FFF2-40B4-BE49-F238E27FC236}">
                    <a16:creationId xmlns:a16="http://schemas.microsoft.com/office/drawing/2014/main" id="{559534E1-073E-CB86-4381-04552FD64EDB}"/>
                  </a:ext>
                </a:extLst>
              </p:cNvPr>
              <p:cNvGrpSpPr/>
              <p:nvPr/>
            </p:nvGrpSpPr>
            <p:grpSpPr>
              <a:xfrm>
                <a:off x="1649717" y="1941782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36" name="Straight Connector 9335">
                  <a:extLst>
                    <a:ext uri="{FF2B5EF4-FFF2-40B4-BE49-F238E27FC236}">
                      <a16:creationId xmlns:a16="http://schemas.microsoft.com/office/drawing/2014/main" id="{50972676-C309-50D4-B011-6DF4D7125EE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37" name="Straight Connector 9336">
                  <a:extLst>
                    <a:ext uri="{FF2B5EF4-FFF2-40B4-BE49-F238E27FC236}">
                      <a16:creationId xmlns:a16="http://schemas.microsoft.com/office/drawing/2014/main" id="{CBA35EC7-7FF7-5E01-DCBA-37A274F9122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38" name="Group 9337">
                <a:extLst>
                  <a:ext uri="{FF2B5EF4-FFF2-40B4-BE49-F238E27FC236}">
                    <a16:creationId xmlns:a16="http://schemas.microsoft.com/office/drawing/2014/main" id="{90261AE8-FD69-F9DF-CAD7-805BCAC3045C}"/>
                  </a:ext>
                </a:extLst>
              </p:cNvPr>
              <p:cNvGrpSpPr/>
              <p:nvPr/>
            </p:nvGrpSpPr>
            <p:grpSpPr>
              <a:xfrm>
                <a:off x="1861600" y="196077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39" name="Straight Connector 9338">
                  <a:extLst>
                    <a:ext uri="{FF2B5EF4-FFF2-40B4-BE49-F238E27FC236}">
                      <a16:creationId xmlns:a16="http://schemas.microsoft.com/office/drawing/2014/main" id="{B66165E4-1C3E-B64C-15A8-6BB75673F84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40" name="Straight Connector 9339">
                  <a:extLst>
                    <a:ext uri="{FF2B5EF4-FFF2-40B4-BE49-F238E27FC236}">
                      <a16:creationId xmlns:a16="http://schemas.microsoft.com/office/drawing/2014/main" id="{51B1DE4F-9C67-4E8E-21D9-174BD6A5E3F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41" name="Group 9340">
                <a:extLst>
                  <a:ext uri="{FF2B5EF4-FFF2-40B4-BE49-F238E27FC236}">
                    <a16:creationId xmlns:a16="http://schemas.microsoft.com/office/drawing/2014/main" id="{F2E00D36-9FFA-856B-BCC5-938A9D2EE43E}"/>
                  </a:ext>
                </a:extLst>
              </p:cNvPr>
              <p:cNvGrpSpPr/>
              <p:nvPr/>
            </p:nvGrpSpPr>
            <p:grpSpPr>
              <a:xfrm>
                <a:off x="1896054" y="196402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42" name="Straight Connector 9341">
                  <a:extLst>
                    <a:ext uri="{FF2B5EF4-FFF2-40B4-BE49-F238E27FC236}">
                      <a16:creationId xmlns:a16="http://schemas.microsoft.com/office/drawing/2014/main" id="{B68EAFEC-3975-6ABE-79F4-21E9847FF9D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43" name="Straight Connector 9342">
                  <a:extLst>
                    <a:ext uri="{FF2B5EF4-FFF2-40B4-BE49-F238E27FC236}">
                      <a16:creationId xmlns:a16="http://schemas.microsoft.com/office/drawing/2014/main" id="{11D81B99-595C-A1FD-A758-2A10425CAC4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44" name="Group 9343">
                <a:extLst>
                  <a:ext uri="{FF2B5EF4-FFF2-40B4-BE49-F238E27FC236}">
                    <a16:creationId xmlns:a16="http://schemas.microsoft.com/office/drawing/2014/main" id="{F3240BA6-8354-ECF3-9A33-BC1FDAADAFB9}"/>
                  </a:ext>
                </a:extLst>
              </p:cNvPr>
              <p:cNvGrpSpPr/>
              <p:nvPr/>
            </p:nvGrpSpPr>
            <p:grpSpPr>
              <a:xfrm>
                <a:off x="2147258" y="1967441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45" name="Straight Connector 9344">
                  <a:extLst>
                    <a:ext uri="{FF2B5EF4-FFF2-40B4-BE49-F238E27FC236}">
                      <a16:creationId xmlns:a16="http://schemas.microsoft.com/office/drawing/2014/main" id="{34D2859A-DE23-E99E-13B9-000DA313BE4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46" name="Straight Connector 9345">
                  <a:extLst>
                    <a:ext uri="{FF2B5EF4-FFF2-40B4-BE49-F238E27FC236}">
                      <a16:creationId xmlns:a16="http://schemas.microsoft.com/office/drawing/2014/main" id="{F390E7D1-F07A-F86B-0F83-3B86F3B14CF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47" name="Group 9346">
                <a:extLst>
                  <a:ext uri="{FF2B5EF4-FFF2-40B4-BE49-F238E27FC236}">
                    <a16:creationId xmlns:a16="http://schemas.microsoft.com/office/drawing/2014/main" id="{7F89C121-D90C-951E-DDA3-4F579C5A3FF9}"/>
                  </a:ext>
                </a:extLst>
              </p:cNvPr>
              <p:cNvGrpSpPr/>
              <p:nvPr/>
            </p:nvGrpSpPr>
            <p:grpSpPr>
              <a:xfrm>
                <a:off x="2350871" y="198682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48" name="Straight Connector 9347">
                  <a:extLst>
                    <a:ext uri="{FF2B5EF4-FFF2-40B4-BE49-F238E27FC236}">
                      <a16:creationId xmlns:a16="http://schemas.microsoft.com/office/drawing/2014/main" id="{6E440F45-22F1-A93D-BB7E-70D8147F710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49" name="Straight Connector 9348">
                  <a:extLst>
                    <a:ext uri="{FF2B5EF4-FFF2-40B4-BE49-F238E27FC236}">
                      <a16:creationId xmlns:a16="http://schemas.microsoft.com/office/drawing/2014/main" id="{CDF8CAA8-B8DE-E55E-BD0A-35BAAFAC901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50" name="Group 9349">
                <a:extLst>
                  <a:ext uri="{FF2B5EF4-FFF2-40B4-BE49-F238E27FC236}">
                    <a16:creationId xmlns:a16="http://schemas.microsoft.com/office/drawing/2014/main" id="{213331F5-1A8D-85E4-F2A9-CCA4351DF121}"/>
                  </a:ext>
                </a:extLst>
              </p:cNvPr>
              <p:cNvGrpSpPr/>
              <p:nvPr/>
            </p:nvGrpSpPr>
            <p:grpSpPr>
              <a:xfrm>
                <a:off x="2786226" y="1997294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51" name="Straight Connector 9350">
                  <a:extLst>
                    <a:ext uri="{FF2B5EF4-FFF2-40B4-BE49-F238E27FC236}">
                      <a16:creationId xmlns:a16="http://schemas.microsoft.com/office/drawing/2014/main" id="{105ECB1A-3BC4-9587-B01B-DBC4308359F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52" name="Straight Connector 9351">
                  <a:extLst>
                    <a:ext uri="{FF2B5EF4-FFF2-40B4-BE49-F238E27FC236}">
                      <a16:creationId xmlns:a16="http://schemas.microsoft.com/office/drawing/2014/main" id="{98DFF1FE-EC2D-3171-C1F7-C629D737894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53" name="Group 9352">
                <a:extLst>
                  <a:ext uri="{FF2B5EF4-FFF2-40B4-BE49-F238E27FC236}">
                    <a16:creationId xmlns:a16="http://schemas.microsoft.com/office/drawing/2014/main" id="{875BBE22-6E27-AE40-D228-BBD1C87F2380}"/>
                  </a:ext>
                </a:extLst>
              </p:cNvPr>
              <p:cNvGrpSpPr/>
              <p:nvPr/>
            </p:nvGrpSpPr>
            <p:grpSpPr>
              <a:xfrm>
                <a:off x="2595419" y="199730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54" name="Straight Connector 9353">
                  <a:extLst>
                    <a:ext uri="{FF2B5EF4-FFF2-40B4-BE49-F238E27FC236}">
                      <a16:creationId xmlns:a16="http://schemas.microsoft.com/office/drawing/2014/main" id="{6EB77DEE-258A-A206-C2A3-E081CB87B42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55" name="Straight Connector 9354">
                  <a:extLst>
                    <a:ext uri="{FF2B5EF4-FFF2-40B4-BE49-F238E27FC236}">
                      <a16:creationId xmlns:a16="http://schemas.microsoft.com/office/drawing/2014/main" id="{9D3CE2C9-8FA1-64B2-A96E-F7CC1097DEE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56" name="Group 9355">
                <a:extLst>
                  <a:ext uri="{FF2B5EF4-FFF2-40B4-BE49-F238E27FC236}">
                    <a16:creationId xmlns:a16="http://schemas.microsoft.com/office/drawing/2014/main" id="{F6466F41-2FBF-258A-299A-A6D71F2A5E3C}"/>
                  </a:ext>
                </a:extLst>
              </p:cNvPr>
              <p:cNvGrpSpPr/>
              <p:nvPr/>
            </p:nvGrpSpPr>
            <p:grpSpPr>
              <a:xfrm>
                <a:off x="2907307" y="2022731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57" name="Straight Connector 9356">
                  <a:extLst>
                    <a:ext uri="{FF2B5EF4-FFF2-40B4-BE49-F238E27FC236}">
                      <a16:creationId xmlns:a16="http://schemas.microsoft.com/office/drawing/2014/main" id="{438C4916-FFB6-9EB4-A525-5263FFED037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58" name="Straight Connector 9357">
                  <a:extLst>
                    <a:ext uri="{FF2B5EF4-FFF2-40B4-BE49-F238E27FC236}">
                      <a16:creationId xmlns:a16="http://schemas.microsoft.com/office/drawing/2014/main" id="{36C79281-387F-D9A7-9E16-AE0E8CA3530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59" name="Group 9358">
                <a:extLst>
                  <a:ext uri="{FF2B5EF4-FFF2-40B4-BE49-F238E27FC236}">
                    <a16:creationId xmlns:a16="http://schemas.microsoft.com/office/drawing/2014/main" id="{49682E19-B161-DEAF-2F74-DADA3A108756}"/>
                  </a:ext>
                </a:extLst>
              </p:cNvPr>
              <p:cNvGrpSpPr/>
              <p:nvPr/>
            </p:nvGrpSpPr>
            <p:grpSpPr>
              <a:xfrm>
                <a:off x="3034389" y="203939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60" name="Straight Connector 9359">
                  <a:extLst>
                    <a:ext uri="{FF2B5EF4-FFF2-40B4-BE49-F238E27FC236}">
                      <a16:creationId xmlns:a16="http://schemas.microsoft.com/office/drawing/2014/main" id="{EB920A0F-6371-A245-151A-AC2BB1B798C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61" name="Straight Connector 9360">
                  <a:extLst>
                    <a:ext uri="{FF2B5EF4-FFF2-40B4-BE49-F238E27FC236}">
                      <a16:creationId xmlns:a16="http://schemas.microsoft.com/office/drawing/2014/main" id="{AC47E487-09B2-8B86-2CD7-D80F6F78647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62" name="Group 9361">
                <a:extLst>
                  <a:ext uri="{FF2B5EF4-FFF2-40B4-BE49-F238E27FC236}">
                    <a16:creationId xmlns:a16="http://schemas.microsoft.com/office/drawing/2014/main" id="{50416E87-0BDE-DA4C-4406-2FA1DEBA2F25}"/>
                  </a:ext>
                </a:extLst>
              </p:cNvPr>
              <p:cNvGrpSpPr/>
              <p:nvPr/>
            </p:nvGrpSpPr>
            <p:grpSpPr>
              <a:xfrm>
                <a:off x="3072025" y="203939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63" name="Straight Connector 9362">
                  <a:extLst>
                    <a:ext uri="{FF2B5EF4-FFF2-40B4-BE49-F238E27FC236}">
                      <a16:creationId xmlns:a16="http://schemas.microsoft.com/office/drawing/2014/main" id="{D20C838C-592C-4D7D-8C94-1639290D403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64" name="Straight Connector 9363">
                  <a:extLst>
                    <a:ext uri="{FF2B5EF4-FFF2-40B4-BE49-F238E27FC236}">
                      <a16:creationId xmlns:a16="http://schemas.microsoft.com/office/drawing/2014/main" id="{E648EE8B-9ECE-F145-07DE-224FFFC0E64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65" name="Group 9364">
                <a:extLst>
                  <a:ext uri="{FF2B5EF4-FFF2-40B4-BE49-F238E27FC236}">
                    <a16:creationId xmlns:a16="http://schemas.microsoft.com/office/drawing/2014/main" id="{56930FB4-759A-AF83-735E-318ED4F035F5}"/>
                  </a:ext>
                </a:extLst>
              </p:cNvPr>
              <p:cNvGrpSpPr/>
              <p:nvPr/>
            </p:nvGrpSpPr>
            <p:grpSpPr>
              <a:xfrm>
                <a:off x="3294038" y="2060632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66" name="Straight Connector 9365">
                  <a:extLst>
                    <a:ext uri="{FF2B5EF4-FFF2-40B4-BE49-F238E27FC236}">
                      <a16:creationId xmlns:a16="http://schemas.microsoft.com/office/drawing/2014/main" id="{EE75C828-75E4-B58B-7AB5-9B945CBE545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67" name="Straight Connector 9366">
                  <a:extLst>
                    <a:ext uri="{FF2B5EF4-FFF2-40B4-BE49-F238E27FC236}">
                      <a16:creationId xmlns:a16="http://schemas.microsoft.com/office/drawing/2014/main" id="{27B9F6B4-15C5-091F-34DC-4B774CD7940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68" name="Group 9367">
                <a:extLst>
                  <a:ext uri="{FF2B5EF4-FFF2-40B4-BE49-F238E27FC236}">
                    <a16:creationId xmlns:a16="http://schemas.microsoft.com/office/drawing/2014/main" id="{C6811348-26A1-BE72-AB65-6FF3E89B7390}"/>
                  </a:ext>
                </a:extLst>
              </p:cNvPr>
              <p:cNvGrpSpPr/>
              <p:nvPr/>
            </p:nvGrpSpPr>
            <p:grpSpPr>
              <a:xfrm>
                <a:off x="3348919" y="2069486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69" name="Straight Connector 9368">
                  <a:extLst>
                    <a:ext uri="{FF2B5EF4-FFF2-40B4-BE49-F238E27FC236}">
                      <a16:creationId xmlns:a16="http://schemas.microsoft.com/office/drawing/2014/main" id="{E9FBBE20-16BB-0DBF-711E-0875015F3A5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70" name="Straight Connector 9369">
                  <a:extLst>
                    <a:ext uri="{FF2B5EF4-FFF2-40B4-BE49-F238E27FC236}">
                      <a16:creationId xmlns:a16="http://schemas.microsoft.com/office/drawing/2014/main" id="{75ABA9BD-4B68-4FC3-1D3A-28A25C4998F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71" name="Group 9370">
                <a:extLst>
                  <a:ext uri="{FF2B5EF4-FFF2-40B4-BE49-F238E27FC236}">
                    <a16:creationId xmlns:a16="http://schemas.microsoft.com/office/drawing/2014/main" id="{39C3CCD3-15D3-B53A-10BA-53C29E1B6DBD}"/>
                  </a:ext>
                </a:extLst>
              </p:cNvPr>
              <p:cNvGrpSpPr/>
              <p:nvPr/>
            </p:nvGrpSpPr>
            <p:grpSpPr>
              <a:xfrm>
                <a:off x="3558809" y="2105429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72" name="Straight Connector 9371">
                  <a:extLst>
                    <a:ext uri="{FF2B5EF4-FFF2-40B4-BE49-F238E27FC236}">
                      <a16:creationId xmlns:a16="http://schemas.microsoft.com/office/drawing/2014/main" id="{AD0BF642-23C5-1320-4403-64D77F688AF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73" name="Straight Connector 9372">
                  <a:extLst>
                    <a:ext uri="{FF2B5EF4-FFF2-40B4-BE49-F238E27FC236}">
                      <a16:creationId xmlns:a16="http://schemas.microsoft.com/office/drawing/2014/main" id="{92759FAA-B1F5-734E-7B86-77E78CA94AB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74" name="Group 9373">
                <a:extLst>
                  <a:ext uri="{FF2B5EF4-FFF2-40B4-BE49-F238E27FC236}">
                    <a16:creationId xmlns:a16="http://schemas.microsoft.com/office/drawing/2014/main" id="{9EAE8D9A-0187-7B33-CFB3-723988D61715}"/>
                  </a:ext>
                </a:extLst>
              </p:cNvPr>
              <p:cNvGrpSpPr/>
              <p:nvPr/>
            </p:nvGrpSpPr>
            <p:grpSpPr>
              <a:xfrm>
                <a:off x="3953237" y="2132773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75" name="Straight Connector 9374">
                  <a:extLst>
                    <a:ext uri="{FF2B5EF4-FFF2-40B4-BE49-F238E27FC236}">
                      <a16:creationId xmlns:a16="http://schemas.microsoft.com/office/drawing/2014/main" id="{26088266-E4A2-E946-04C1-7317BE7DDCA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76" name="Straight Connector 9375">
                  <a:extLst>
                    <a:ext uri="{FF2B5EF4-FFF2-40B4-BE49-F238E27FC236}">
                      <a16:creationId xmlns:a16="http://schemas.microsoft.com/office/drawing/2014/main" id="{5D5B633D-1EE4-4738-4CEE-1946EFA389A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77" name="Group 9376">
                <a:extLst>
                  <a:ext uri="{FF2B5EF4-FFF2-40B4-BE49-F238E27FC236}">
                    <a16:creationId xmlns:a16="http://schemas.microsoft.com/office/drawing/2014/main" id="{53A87664-9469-FC51-E97F-719DBC0F1094}"/>
                  </a:ext>
                </a:extLst>
              </p:cNvPr>
              <p:cNvGrpSpPr/>
              <p:nvPr/>
            </p:nvGrpSpPr>
            <p:grpSpPr>
              <a:xfrm>
                <a:off x="3978008" y="2132773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78" name="Straight Connector 9377">
                  <a:extLst>
                    <a:ext uri="{FF2B5EF4-FFF2-40B4-BE49-F238E27FC236}">
                      <a16:creationId xmlns:a16="http://schemas.microsoft.com/office/drawing/2014/main" id="{E5FBEB7D-AD13-5D9F-8D17-75EAC80A854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79" name="Straight Connector 9378">
                  <a:extLst>
                    <a:ext uri="{FF2B5EF4-FFF2-40B4-BE49-F238E27FC236}">
                      <a16:creationId xmlns:a16="http://schemas.microsoft.com/office/drawing/2014/main" id="{E741BB15-F956-FB63-3263-A78D1871AEB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80" name="Group 9379">
                <a:extLst>
                  <a:ext uri="{FF2B5EF4-FFF2-40B4-BE49-F238E27FC236}">
                    <a16:creationId xmlns:a16="http://schemas.microsoft.com/office/drawing/2014/main" id="{2E389020-D605-7D55-87B6-393361873C40}"/>
                  </a:ext>
                </a:extLst>
              </p:cNvPr>
              <p:cNvGrpSpPr/>
              <p:nvPr/>
            </p:nvGrpSpPr>
            <p:grpSpPr>
              <a:xfrm>
                <a:off x="4028676" y="213637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81" name="Straight Connector 9380">
                  <a:extLst>
                    <a:ext uri="{FF2B5EF4-FFF2-40B4-BE49-F238E27FC236}">
                      <a16:creationId xmlns:a16="http://schemas.microsoft.com/office/drawing/2014/main" id="{C4ADFF39-1CB6-1D05-E94D-12E9BF91066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82" name="Straight Connector 9381">
                  <a:extLst>
                    <a:ext uri="{FF2B5EF4-FFF2-40B4-BE49-F238E27FC236}">
                      <a16:creationId xmlns:a16="http://schemas.microsoft.com/office/drawing/2014/main" id="{0A6DA7D0-95E9-41DB-55E7-85F27AA2C60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83" name="Group 9382">
                <a:extLst>
                  <a:ext uri="{FF2B5EF4-FFF2-40B4-BE49-F238E27FC236}">
                    <a16:creationId xmlns:a16="http://schemas.microsoft.com/office/drawing/2014/main" id="{0A41665F-DF3B-762C-ACA3-319FC5B2B701}"/>
                  </a:ext>
                </a:extLst>
              </p:cNvPr>
              <p:cNvGrpSpPr/>
              <p:nvPr/>
            </p:nvGrpSpPr>
            <p:grpSpPr>
              <a:xfrm>
                <a:off x="4212478" y="2165091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84" name="Straight Connector 9383">
                  <a:extLst>
                    <a:ext uri="{FF2B5EF4-FFF2-40B4-BE49-F238E27FC236}">
                      <a16:creationId xmlns:a16="http://schemas.microsoft.com/office/drawing/2014/main" id="{F03D85EB-BBCD-1E31-881E-F48C10FDBEE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85" name="Straight Connector 9384">
                  <a:extLst>
                    <a:ext uri="{FF2B5EF4-FFF2-40B4-BE49-F238E27FC236}">
                      <a16:creationId xmlns:a16="http://schemas.microsoft.com/office/drawing/2014/main" id="{A35714F3-E219-03F7-8AA5-AA95E6933A0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86" name="Group 9385">
                <a:extLst>
                  <a:ext uri="{FF2B5EF4-FFF2-40B4-BE49-F238E27FC236}">
                    <a16:creationId xmlns:a16="http://schemas.microsoft.com/office/drawing/2014/main" id="{71DEB344-9EE9-897F-19F8-66785AB5A778}"/>
                  </a:ext>
                </a:extLst>
              </p:cNvPr>
              <p:cNvGrpSpPr/>
              <p:nvPr/>
            </p:nvGrpSpPr>
            <p:grpSpPr>
              <a:xfrm>
                <a:off x="4348300" y="2190732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87" name="Straight Connector 9386">
                  <a:extLst>
                    <a:ext uri="{FF2B5EF4-FFF2-40B4-BE49-F238E27FC236}">
                      <a16:creationId xmlns:a16="http://schemas.microsoft.com/office/drawing/2014/main" id="{E8860272-90D6-6EBF-177C-553B468C534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88" name="Straight Connector 9387">
                  <a:extLst>
                    <a:ext uri="{FF2B5EF4-FFF2-40B4-BE49-F238E27FC236}">
                      <a16:creationId xmlns:a16="http://schemas.microsoft.com/office/drawing/2014/main" id="{58C19380-DD48-28EA-F4DF-370C8A644B5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93" name="Group 9392">
                <a:extLst>
                  <a:ext uri="{FF2B5EF4-FFF2-40B4-BE49-F238E27FC236}">
                    <a16:creationId xmlns:a16="http://schemas.microsoft.com/office/drawing/2014/main" id="{02AFF3AC-AB52-5515-7C31-4854BF46FF54}"/>
                  </a:ext>
                </a:extLst>
              </p:cNvPr>
              <p:cNvGrpSpPr/>
              <p:nvPr/>
            </p:nvGrpSpPr>
            <p:grpSpPr>
              <a:xfrm>
                <a:off x="4370744" y="2190732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94" name="Straight Connector 9393">
                  <a:extLst>
                    <a:ext uri="{FF2B5EF4-FFF2-40B4-BE49-F238E27FC236}">
                      <a16:creationId xmlns:a16="http://schemas.microsoft.com/office/drawing/2014/main" id="{98069081-228A-4EBF-F646-03BF3DAEFF0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95" name="Straight Connector 9394">
                  <a:extLst>
                    <a:ext uri="{FF2B5EF4-FFF2-40B4-BE49-F238E27FC236}">
                      <a16:creationId xmlns:a16="http://schemas.microsoft.com/office/drawing/2014/main" id="{E66D280A-BDE3-5057-D635-35CC6E4B17D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96" name="Group 9395">
                <a:extLst>
                  <a:ext uri="{FF2B5EF4-FFF2-40B4-BE49-F238E27FC236}">
                    <a16:creationId xmlns:a16="http://schemas.microsoft.com/office/drawing/2014/main" id="{53E00CBF-82B0-013C-6BEA-8BD73D22245A}"/>
                  </a:ext>
                </a:extLst>
              </p:cNvPr>
              <p:cNvGrpSpPr/>
              <p:nvPr/>
            </p:nvGrpSpPr>
            <p:grpSpPr>
              <a:xfrm>
                <a:off x="4411907" y="2196321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397" name="Straight Connector 9396">
                  <a:extLst>
                    <a:ext uri="{FF2B5EF4-FFF2-40B4-BE49-F238E27FC236}">
                      <a16:creationId xmlns:a16="http://schemas.microsoft.com/office/drawing/2014/main" id="{B24B2DF0-B2BF-5D70-9AEA-716D6415B8F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98" name="Straight Connector 9397">
                  <a:extLst>
                    <a:ext uri="{FF2B5EF4-FFF2-40B4-BE49-F238E27FC236}">
                      <a16:creationId xmlns:a16="http://schemas.microsoft.com/office/drawing/2014/main" id="{C33DE5B6-F602-B486-2CF0-3E7B8BECB43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399" name="Group 9398">
                <a:extLst>
                  <a:ext uri="{FF2B5EF4-FFF2-40B4-BE49-F238E27FC236}">
                    <a16:creationId xmlns:a16="http://schemas.microsoft.com/office/drawing/2014/main" id="{078A7AB5-826E-09E4-0CC6-3208BD95C1AE}"/>
                  </a:ext>
                </a:extLst>
              </p:cNvPr>
              <p:cNvGrpSpPr/>
              <p:nvPr/>
            </p:nvGrpSpPr>
            <p:grpSpPr>
              <a:xfrm>
                <a:off x="4437049" y="2207380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00" name="Straight Connector 9399">
                  <a:extLst>
                    <a:ext uri="{FF2B5EF4-FFF2-40B4-BE49-F238E27FC236}">
                      <a16:creationId xmlns:a16="http://schemas.microsoft.com/office/drawing/2014/main" id="{BF53107F-4786-84A7-4568-7B3E5ACEDF3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01" name="Straight Connector 9400">
                  <a:extLst>
                    <a:ext uri="{FF2B5EF4-FFF2-40B4-BE49-F238E27FC236}">
                      <a16:creationId xmlns:a16="http://schemas.microsoft.com/office/drawing/2014/main" id="{0911A683-CB07-E567-8516-4C208C91C2F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02" name="Group 9401">
                <a:extLst>
                  <a:ext uri="{FF2B5EF4-FFF2-40B4-BE49-F238E27FC236}">
                    <a16:creationId xmlns:a16="http://schemas.microsoft.com/office/drawing/2014/main" id="{9856F7C7-975D-9BC0-86BC-99A41C1FAF5B}"/>
                  </a:ext>
                </a:extLst>
              </p:cNvPr>
              <p:cNvGrpSpPr/>
              <p:nvPr/>
            </p:nvGrpSpPr>
            <p:grpSpPr>
              <a:xfrm>
                <a:off x="4498111" y="2207039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03" name="Straight Connector 9402">
                  <a:extLst>
                    <a:ext uri="{FF2B5EF4-FFF2-40B4-BE49-F238E27FC236}">
                      <a16:creationId xmlns:a16="http://schemas.microsoft.com/office/drawing/2014/main" id="{135045E0-CF56-22CB-906B-34E5D44BF1B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04" name="Straight Connector 9403">
                  <a:extLst>
                    <a:ext uri="{FF2B5EF4-FFF2-40B4-BE49-F238E27FC236}">
                      <a16:creationId xmlns:a16="http://schemas.microsoft.com/office/drawing/2014/main" id="{D9219C2E-9B9C-0BEB-7A76-ED6820552AB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05" name="Group 9404">
                <a:extLst>
                  <a:ext uri="{FF2B5EF4-FFF2-40B4-BE49-F238E27FC236}">
                    <a16:creationId xmlns:a16="http://schemas.microsoft.com/office/drawing/2014/main" id="{E339F0D3-95DE-3811-4A0C-64E7D999F70E}"/>
                  </a:ext>
                </a:extLst>
              </p:cNvPr>
              <p:cNvGrpSpPr/>
              <p:nvPr/>
            </p:nvGrpSpPr>
            <p:grpSpPr>
              <a:xfrm>
                <a:off x="4536640" y="2207039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06" name="Straight Connector 9405">
                  <a:extLst>
                    <a:ext uri="{FF2B5EF4-FFF2-40B4-BE49-F238E27FC236}">
                      <a16:creationId xmlns:a16="http://schemas.microsoft.com/office/drawing/2014/main" id="{FEC77CBE-7E3C-9071-B47E-D5ED82E6B72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07" name="Straight Connector 9406">
                  <a:extLst>
                    <a:ext uri="{FF2B5EF4-FFF2-40B4-BE49-F238E27FC236}">
                      <a16:creationId xmlns:a16="http://schemas.microsoft.com/office/drawing/2014/main" id="{0B09342D-6A85-3A2E-6270-6AF7D943431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08" name="Group 9407">
                <a:extLst>
                  <a:ext uri="{FF2B5EF4-FFF2-40B4-BE49-F238E27FC236}">
                    <a16:creationId xmlns:a16="http://schemas.microsoft.com/office/drawing/2014/main" id="{20BD5E5E-0501-C7AF-23CE-D63FFCD84545}"/>
                  </a:ext>
                </a:extLst>
              </p:cNvPr>
              <p:cNvGrpSpPr/>
              <p:nvPr/>
            </p:nvGrpSpPr>
            <p:grpSpPr>
              <a:xfrm>
                <a:off x="4572186" y="2213389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09" name="Straight Connector 9408">
                  <a:extLst>
                    <a:ext uri="{FF2B5EF4-FFF2-40B4-BE49-F238E27FC236}">
                      <a16:creationId xmlns:a16="http://schemas.microsoft.com/office/drawing/2014/main" id="{1D3601E2-3CB9-78A6-CA84-91FD54DC298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10" name="Straight Connector 9409">
                  <a:extLst>
                    <a:ext uri="{FF2B5EF4-FFF2-40B4-BE49-F238E27FC236}">
                      <a16:creationId xmlns:a16="http://schemas.microsoft.com/office/drawing/2014/main" id="{F059A9DD-47C8-2747-F8BD-50704D1365E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11" name="Group 9410">
                <a:extLst>
                  <a:ext uri="{FF2B5EF4-FFF2-40B4-BE49-F238E27FC236}">
                    <a16:creationId xmlns:a16="http://schemas.microsoft.com/office/drawing/2014/main" id="{98744C82-4283-D3AD-46F2-FA3BC4B0778D}"/>
                  </a:ext>
                </a:extLst>
              </p:cNvPr>
              <p:cNvGrpSpPr/>
              <p:nvPr/>
            </p:nvGrpSpPr>
            <p:grpSpPr>
              <a:xfrm>
                <a:off x="4617308" y="2213389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12" name="Straight Connector 9411">
                  <a:extLst>
                    <a:ext uri="{FF2B5EF4-FFF2-40B4-BE49-F238E27FC236}">
                      <a16:creationId xmlns:a16="http://schemas.microsoft.com/office/drawing/2014/main" id="{6985B8B8-404E-47F4-D9CA-2F781FD9D0A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13" name="Straight Connector 9412">
                  <a:extLst>
                    <a:ext uri="{FF2B5EF4-FFF2-40B4-BE49-F238E27FC236}">
                      <a16:creationId xmlns:a16="http://schemas.microsoft.com/office/drawing/2014/main" id="{886E0D76-7953-0CBF-61EE-AD0304C32DB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14" name="Group 9413">
                <a:extLst>
                  <a:ext uri="{FF2B5EF4-FFF2-40B4-BE49-F238E27FC236}">
                    <a16:creationId xmlns:a16="http://schemas.microsoft.com/office/drawing/2014/main" id="{87A6C3B2-DE83-86D4-D082-1D06867117FE}"/>
                  </a:ext>
                </a:extLst>
              </p:cNvPr>
              <p:cNvGrpSpPr/>
              <p:nvPr/>
            </p:nvGrpSpPr>
            <p:grpSpPr>
              <a:xfrm>
                <a:off x="4635979" y="2213389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15" name="Straight Connector 9414">
                  <a:extLst>
                    <a:ext uri="{FF2B5EF4-FFF2-40B4-BE49-F238E27FC236}">
                      <a16:creationId xmlns:a16="http://schemas.microsoft.com/office/drawing/2014/main" id="{28F44407-DAFF-E26E-100F-923BC4C11D4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16" name="Straight Connector 9415">
                  <a:extLst>
                    <a:ext uri="{FF2B5EF4-FFF2-40B4-BE49-F238E27FC236}">
                      <a16:creationId xmlns:a16="http://schemas.microsoft.com/office/drawing/2014/main" id="{EA6A28C2-A3E6-F550-C4F4-908F0D3766A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17" name="Group 9416">
                <a:extLst>
                  <a:ext uri="{FF2B5EF4-FFF2-40B4-BE49-F238E27FC236}">
                    <a16:creationId xmlns:a16="http://schemas.microsoft.com/office/drawing/2014/main" id="{814A5EEE-DD8E-8108-46E7-04D41DC93095}"/>
                  </a:ext>
                </a:extLst>
              </p:cNvPr>
              <p:cNvGrpSpPr/>
              <p:nvPr/>
            </p:nvGrpSpPr>
            <p:grpSpPr>
              <a:xfrm>
                <a:off x="4706393" y="222349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18" name="Straight Connector 9417">
                  <a:extLst>
                    <a:ext uri="{FF2B5EF4-FFF2-40B4-BE49-F238E27FC236}">
                      <a16:creationId xmlns:a16="http://schemas.microsoft.com/office/drawing/2014/main" id="{B2DB07B0-9519-DD0B-5309-3A451C49A9D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19" name="Straight Connector 9418">
                  <a:extLst>
                    <a:ext uri="{FF2B5EF4-FFF2-40B4-BE49-F238E27FC236}">
                      <a16:creationId xmlns:a16="http://schemas.microsoft.com/office/drawing/2014/main" id="{D72455C7-C295-9456-9054-9158632C0A4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20" name="Group 9419">
                <a:extLst>
                  <a:ext uri="{FF2B5EF4-FFF2-40B4-BE49-F238E27FC236}">
                    <a16:creationId xmlns:a16="http://schemas.microsoft.com/office/drawing/2014/main" id="{4562C421-8ACA-1C2A-1F44-EBD1BD23A231}"/>
                  </a:ext>
                </a:extLst>
              </p:cNvPr>
              <p:cNvGrpSpPr/>
              <p:nvPr/>
            </p:nvGrpSpPr>
            <p:grpSpPr>
              <a:xfrm>
                <a:off x="4741117" y="2223497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21" name="Straight Connector 9420">
                  <a:extLst>
                    <a:ext uri="{FF2B5EF4-FFF2-40B4-BE49-F238E27FC236}">
                      <a16:creationId xmlns:a16="http://schemas.microsoft.com/office/drawing/2014/main" id="{B39BDF7A-E228-A76F-2922-1A808820D8B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22" name="Straight Connector 9421">
                  <a:extLst>
                    <a:ext uri="{FF2B5EF4-FFF2-40B4-BE49-F238E27FC236}">
                      <a16:creationId xmlns:a16="http://schemas.microsoft.com/office/drawing/2014/main" id="{E405D474-46DD-F739-091B-E1418F582EB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23" name="Group 9422">
                <a:extLst>
                  <a:ext uri="{FF2B5EF4-FFF2-40B4-BE49-F238E27FC236}">
                    <a16:creationId xmlns:a16="http://schemas.microsoft.com/office/drawing/2014/main" id="{17C21E76-F649-0E03-A3D6-FEBD95481AF2}"/>
                  </a:ext>
                </a:extLst>
              </p:cNvPr>
              <p:cNvGrpSpPr/>
              <p:nvPr/>
            </p:nvGrpSpPr>
            <p:grpSpPr>
              <a:xfrm>
                <a:off x="4807907" y="2228795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24" name="Straight Connector 9423">
                  <a:extLst>
                    <a:ext uri="{FF2B5EF4-FFF2-40B4-BE49-F238E27FC236}">
                      <a16:creationId xmlns:a16="http://schemas.microsoft.com/office/drawing/2014/main" id="{8B03387F-FDC9-FA6F-7D97-B9A16D45309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25" name="Straight Connector 9424">
                  <a:extLst>
                    <a:ext uri="{FF2B5EF4-FFF2-40B4-BE49-F238E27FC236}">
                      <a16:creationId xmlns:a16="http://schemas.microsoft.com/office/drawing/2014/main" id="{0C14CF1F-2FEC-760D-9C89-FF64BE5095D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26" name="Group 9425">
                <a:extLst>
                  <a:ext uri="{FF2B5EF4-FFF2-40B4-BE49-F238E27FC236}">
                    <a16:creationId xmlns:a16="http://schemas.microsoft.com/office/drawing/2014/main" id="{718FA11E-5F78-1F1D-3FC8-AE363922CB7E}"/>
                  </a:ext>
                </a:extLst>
              </p:cNvPr>
              <p:cNvGrpSpPr/>
              <p:nvPr/>
            </p:nvGrpSpPr>
            <p:grpSpPr>
              <a:xfrm>
                <a:off x="4855624" y="224895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27" name="Straight Connector 9426">
                  <a:extLst>
                    <a:ext uri="{FF2B5EF4-FFF2-40B4-BE49-F238E27FC236}">
                      <a16:creationId xmlns:a16="http://schemas.microsoft.com/office/drawing/2014/main" id="{E455A091-4458-CB14-54BB-EBDDD30A4A8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28" name="Straight Connector 9427">
                  <a:extLst>
                    <a:ext uri="{FF2B5EF4-FFF2-40B4-BE49-F238E27FC236}">
                      <a16:creationId xmlns:a16="http://schemas.microsoft.com/office/drawing/2014/main" id="{98F0BD05-64F8-DE4D-DF7E-673CD50FBA6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29" name="Group 9428">
                <a:extLst>
                  <a:ext uri="{FF2B5EF4-FFF2-40B4-BE49-F238E27FC236}">
                    <a16:creationId xmlns:a16="http://schemas.microsoft.com/office/drawing/2014/main" id="{49B98A8F-8DAD-C22F-1EC1-43633B9490BA}"/>
                  </a:ext>
                </a:extLst>
              </p:cNvPr>
              <p:cNvGrpSpPr/>
              <p:nvPr/>
            </p:nvGrpSpPr>
            <p:grpSpPr>
              <a:xfrm>
                <a:off x="4880997" y="224895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30" name="Straight Connector 9429">
                  <a:extLst>
                    <a:ext uri="{FF2B5EF4-FFF2-40B4-BE49-F238E27FC236}">
                      <a16:creationId xmlns:a16="http://schemas.microsoft.com/office/drawing/2014/main" id="{F61441AE-8E83-23D1-D85A-46EFE241C91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31" name="Straight Connector 9430">
                  <a:extLst>
                    <a:ext uri="{FF2B5EF4-FFF2-40B4-BE49-F238E27FC236}">
                      <a16:creationId xmlns:a16="http://schemas.microsoft.com/office/drawing/2014/main" id="{60F9B8DC-F148-70F3-2B03-EA98D010F95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32" name="Group 9431">
                <a:extLst>
                  <a:ext uri="{FF2B5EF4-FFF2-40B4-BE49-F238E27FC236}">
                    <a16:creationId xmlns:a16="http://schemas.microsoft.com/office/drawing/2014/main" id="{CA9F21DD-59B5-9F7F-0C8D-1CF14CD51C9F}"/>
                  </a:ext>
                </a:extLst>
              </p:cNvPr>
              <p:cNvGrpSpPr/>
              <p:nvPr/>
            </p:nvGrpSpPr>
            <p:grpSpPr>
              <a:xfrm>
                <a:off x="4906132" y="224895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33" name="Straight Connector 9432">
                  <a:extLst>
                    <a:ext uri="{FF2B5EF4-FFF2-40B4-BE49-F238E27FC236}">
                      <a16:creationId xmlns:a16="http://schemas.microsoft.com/office/drawing/2014/main" id="{92A5A2DB-0C8D-01B1-7742-03775CF243B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34" name="Straight Connector 9433">
                  <a:extLst>
                    <a:ext uri="{FF2B5EF4-FFF2-40B4-BE49-F238E27FC236}">
                      <a16:creationId xmlns:a16="http://schemas.microsoft.com/office/drawing/2014/main" id="{A28DE25A-EF40-A40D-6223-C3073F5EE24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35" name="Group 9434">
                <a:extLst>
                  <a:ext uri="{FF2B5EF4-FFF2-40B4-BE49-F238E27FC236}">
                    <a16:creationId xmlns:a16="http://schemas.microsoft.com/office/drawing/2014/main" id="{D91E3141-E7EC-C56A-1E15-ACFEAEDB1B2A}"/>
                  </a:ext>
                </a:extLst>
              </p:cNvPr>
              <p:cNvGrpSpPr/>
              <p:nvPr/>
            </p:nvGrpSpPr>
            <p:grpSpPr>
              <a:xfrm>
                <a:off x="4974023" y="22900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36" name="Straight Connector 9435">
                  <a:extLst>
                    <a:ext uri="{FF2B5EF4-FFF2-40B4-BE49-F238E27FC236}">
                      <a16:creationId xmlns:a16="http://schemas.microsoft.com/office/drawing/2014/main" id="{E273E624-8517-0195-6A8B-579209B854F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37" name="Straight Connector 9436">
                  <a:extLst>
                    <a:ext uri="{FF2B5EF4-FFF2-40B4-BE49-F238E27FC236}">
                      <a16:creationId xmlns:a16="http://schemas.microsoft.com/office/drawing/2014/main" id="{6383D877-8E09-5CCC-8225-8761A6B65BB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38" name="Group 9437">
                <a:extLst>
                  <a:ext uri="{FF2B5EF4-FFF2-40B4-BE49-F238E27FC236}">
                    <a16:creationId xmlns:a16="http://schemas.microsoft.com/office/drawing/2014/main" id="{3D3A9AEB-5974-C4AD-4A61-158F8DAA2CF5}"/>
                  </a:ext>
                </a:extLst>
              </p:cNvPr>
              <p:cNvGrpSpPr/>
              <p:nvPr/>
            </p:nvGrpSpPr>
            <p:grpSpPr>
              <a:xfrm>
                <a:off x="5033138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39" name="Straight Connector 9438">
                  <a:extLst>
                    <a:ext uri="{FF2B5EF4-FFF2-40B4-BE49-F238E27FC236}">
                      <a16:creationId xmlns:a16="http://schemas.microsoft.com/office/drawing/2014/main" id="{BBD351C7-4345-C346-AD44-7074266B2C9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40" name="Straight Connector 9439">
                  <a:extLst>
                    <a:ext uri="{FF2B5EF4-FFF2-40B4-BE49-F238E27FC236}">
                      <a16:creationId xmlns:a16="http://schemas.microsoft.com/office/drawing/2014/main" id="{974D7315-12F3-FCCE-7024-3D203DFF7EB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41" name="Group 9440">
                <a:extLst>
                  <a:ext uri="{FF2B5EF4-FFF2-40B4-BE49-F238E27FC236}">
                    <a16:creationId xmlns:a16="http://schemas.microsoft.com/office/drawing/2014/main" id="{EEC3D265-0431-AEBF-0FD2-61C4C3D76602}"/>
                  </a:ext>
                </a:extLst>
              </p:cNvPr>
              <p:cNvGrpSpPr/>
              <p:nvPr/>
            </p:nvGrpSpPr>
            <p:grpSpPr>
              <a:xfrm>
                <a:off x="5074569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42" name="Straight Connector 9441">
                  <a:extLst>
                    <a:ext uri="{FF2B5EF4-FFF2-40B4-BE49-F238E27FC236}">
                      <a16:creationId xmlns:a16="http://schemas.microsoft.com/office/drawing/2014/main" id="{B0D5A27A-89AE-580E-777E-E33B95C578C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43" name="Straight Connector 9442">
                  <a:extLst>
                    <a:ext uri="{FF2B5EF4-FFF2-40B4-BE49-F238E27FC236}">
                      <a16:creationId xmlns:a16="http://schemas.microsoft.com/office/drawing/2014/main" id="{0377AD64-C0B5-669C-44C2-C0E2801BF1E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44" name="Group 9443">
                <a:extLst>
                  <a:ext uri="{FF2B5EF4-FFF2-40B4-BE49-F238E27FC236}">
                    <a16:creationId xmlns:a16="http://schemas.microsoft.com/office/drawing/2014/main" id="{4B3DF94A-28A5-EB8A-4EE4-5E4D3F48A476}"/>
                  </a:ext>
                </a:extLst>
              </p:cNvPr>
              <p:cNvGrpSpPr/>
              <p:nvPr/>
            </p:nvGrpSpPr>
            <p:grpSpPr>
              <a:xfrm>
                <a:off x="5092875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45" name="Straight Connector 9444">
                  <a:extLst>
                    <a:ext uri="{FF2B5EF4-FFF2-40B4-BE49-F238E27FC236}">
                      <a16:creationId xmlns:a16="http://schemas.microsoft.com/office/drawing/2014/main" id="{9A55FF21-27ED-496D-694D-3718FF2B2B5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46" name="Straight Connector 9445">
                  <a:extLst>
                    <a:ext uri="{FF2B5EF4-FFF2-40B4-BE49-F238E27FC236}">
                      <a16:creationId xmlns:a16="http://schemas.microsoft.com/office/drawing/2014/main" id="{349A8D1D-9451-A348-ED04-CEC9630BC97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47" name="Group 9446">
                <a:extLst>
                  <a:ext uri="{FF2B5EF4-FFF2-40B4-BE49-F238E27FC236}">
                    <a16:creationId xmlns:a16="http://schemas.microsoft.com/office/drawing/2014/main" id="{28ED0442-7C07-F9B5-8349-D14C88C9E307}"/>
                  </a:ext>
                </a:extLst>
              </p:cNvPr>
              <p:cNvGrpSpPr/>
              <p:nvPr/>
            </p:nvGrpSpPr>
            <p:grpSpPr>
              <a:xfrm>
                <a:off x="5159898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48" name="Straight Connector 9447">
                  <a:extLst>
                    <a:ext uri="{FF2B5EF4-FFF2-40B4-BE49-F238E27FC236}">
                      <a16:creationId xmlns:a16="http://schemas.microsoft.com/office/drawing/2014/main" id="{6A7D2D22-B8DA-9BDB-F9EF-6AAE58D0ED6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49" name="Straight Connector 9448">
                  <a:extLst>
                    <a:ext uri="{FF2B5EF4-FFF2-40B4-BE49-F238E27FC236}">
                      <a16:creationId xmlns:a16="http://schemas.microsoft.com/office/drawing/2014/main" id="{809516C2-53B8-A331-C612-C9C7DD39603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50" name="Group 9449">
                <a:extLst>
                  <a:ext uri="{FF2B5EF4-FFF2-40B4-BE49-F238E27FC236}">
                    <a16:creationId xmlns:a16="http://schemas.microsoft.com/office/drawing/2014/main" id="{44FC66DB-FDED-44BA-E9F7-C8AD05EB5F13}"/>
                  </a:ext>
                </a:extLst>
              </p:cNvPr>
              <p:cNvGrpSpPr/>
              <p:nvPr/>
            </p:nvGrpSpPr>
            <p:grpSpPr>
              <a:xfrm>
                <a:off x="5222540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51" name="Straight Connector 9450">
                  <a:extLst>
                    <a:ext uri="{FF2B5EF4-FFF2-40B4-BE49-F238E27FC236}">
                      <a16:creationId xmlns:a16="http://schemas.microsoft.com/office/drawing/2014/main" id="{9BDA7140-0115-1186-BAAD-7DAB371D9C3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52" name="Straight Connector 9451">
                  <a:extLst>
                    <a:ext uri="{FF2B5EF4-FFF2-40B4-BE49-F238E27FC236}">
                      <a16:creationId xmlns:a16="http://schemas.microsoft.com/office/drawing/2014/main" id="{A2A81F32-8742-5424-BA8C-B237881BFD6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53" name="Group 9452">
                <a:extLst>
                  <a:ext uri="{FF2B5EF4-FFF2-40B4-BE49-F238E27FC236}">
                    <a16:creationId xmlns:a16="http://schemas.microsoft.com/office/drawing/2014/main" id="{A9644774-7573-F186-39BE-492A3CB4702E}"/>
                  </a:ext>
                </a:extLst>
              </p:cNvPr>
              <p:cNvGrpSpPr/>
              <p:nvPr/>
            </p:nvGrpSpPr>
            <p:grpSpPr>
              <a:xfrm>
                <a:off x="5248361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54" name="Straight Connector 9453">
                  <a:extLst>
                    <a:ext uri="{FF2B5EF4-FFF2-40B4-BE49-F238E27FC236}">
                      <a16:creationId xmlns:a16="http://schemas.microsoft.com/office/drawing/2014/main" id="{A782FF45-2787-4AE5-93A8-1996AE1393B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55" name="Straight Connector 9454">
                  <a:extLst>
                    <a:ext uri="{FF2B5EF4-FFF2-40B4-BE49-F238E27FC236}">
                      <a16:creationId xmlns:a16="http://schemas.microsoft.com/office/drawing/2014/main" id="{3880CBFC-2E59-9EF2-C56E-3FF285822D6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56" name="Group 9455">
                <a:extLst>
                  <a:ext uri="{FF2B5EF4-FFF2-40B4-BE49-F238E27FC236}">
                    <a16:creationId xmlns:a16="http://schemas.microsoft.com/office/drawing/2014/main" id="{C1873BF5-0EEA-DEAE-1CEA-503EE92BCC76}"/>
                  </a:ext>
                </a:extLst>
              </p:cNvPr>
              <p:cNvGrpSpPr/>
              <p:nvPr/>
            </p:nvGrpSpPr>
            <p:grpSpPr>
              <a:xfrm>
                <a:off x="5277230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57" name="Straight Connector 9456">
                  <a:extLst>
                    <a:ext uri="{FF2B5EF4-FFF2-40B4-BE49-F238E27FC236}">
                      <a16:creationId xmlns:a16="http://schemas.microsoft.com/office/drawing/2014/main" id="{2E3FB781-124C-200A-5088-2B95669FD5F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58" name="Straight Connector 9457">
                  <a:extLst>
                    <a:ext uri="{FF2B5EF4-FFF2-40B4-BE49-F238E27FC236}">
                      <a16:creationId xmlns:a16="http://schemas.microsoft.com/office/drawing/2014/main" id="{E2BCF924-FEED-8D9F-1D2D-6E95BD5F741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59" name="Group 9458">
                <a:extLst>
                  <a:ext uri="{FF2B5EF4-FFF2-40B4-BE49-F238E27FC236}">
                    <a16:creationId xmlns:a16="http://schemas.microsoft.com/office/drawing/2014/main" id="{B2572D5F-F894-2479-9829-B805FA52AA62}"/>
                  </a:ext>
                </a:extLst>
              </p:cNvPr>
              <p:cNvGrpSpPr/>
              <p:nvPr/>
            </p:nvGrpSpPr>
            <p:grpSpPr>
              <a:xfrm>
                <a:off x="5328762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60" name="Straight Connector 9459">
                  <a:extLst>
                    <a:ext uri="{FF2B5EF4-FFF2-40B4-BE49-F238E27FC236}">
                      <a16:creationId xmlns:a16="http://schemas.microsoft.com/office/drawing/2014/main" id="{A2B34D53-5168-F5F5-0543-DC66791B2CE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61" name="Straight Connector 9460">
                  <a:extLst>
                    <a:ext uri="{FF2B5EF4-FFF2-40B4-BE49-F238E27FC236}">
                      <a16:creationId xmlns:a16="http://schemas.microsoft.com/office/drawing/2014/main" id="{64BCB92F-89A7-DC49-19F5-C3F68C6776D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62" name="Group 9461">
                <a:extLst>
                  <a:ext uri="{FF2B5EF4-FFF2-40B4-BE49-F238E27FC236}">
                    <a16:creationId xmlns:a16="http://schemas.microsoft.com/office/drawing/2014/main" id="{63DF0D5C-3CA8-A20C-7BBF-6E5E6EB58C2A}"/>
                  </a:ext>
                </a:extLst>
              </p:cNvPr>
              <p:cNvGrpSpPr/>
              <p:nvPr/>
            </p:nvGrpSpPr>
            <p:grpSpPr>
              <a:xfrm>
                <a:off x="5358417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63" name="Straight Connector 9462">
                  <a:extLst>
                    <a:ext uri="{FF2B5EF4-FFF2-40B4-BE49-F238E27FC236}">
                      <a16:creationId xmlns:a16="http://schemas.microsoft.com/office/drawing/2014/main" id="{1E0143FC-6F5A-DA5E-6933-C2F5914559B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64" name="Straight Connector 9463">
                  <a:extLst>
                    <a:ext uri="{FF2B5EF4-FFF2-40B4-BE49-F238E27FC236}">
                      <a16:creationId xmlns:a16="http://schemas.microsoft.com/office/drawing/2014/main" id="{D769729A-92BB-FCF7-6E03-10215F66AB7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65" name="Group 9464">
                <a:extLst>
                  <a:ext uri="{FF2B5EF4-FFF2-40B4-BE49-F238E27FC236}">
                    <a16:creationId xmlns:a16="http://schemas.microsoft.com/office/drawing/2014/main" id="{59C7A560-61E1-36E4-4986-A3AE569458CC}"/>
                  </a:ext>
                </a:extLst>
              </p:cNvPr>
              <p:cNvGrpSpPr/>
              <p:nvPr/>
            </p:nvGrpSpPr>
            <p:grpSpPr>
              <a:xfrm>
                <a:off x="5389473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66" name="Straight Connector 9465">
                  <a:extLst>
                    <a:ext uri="{FF2B5EF4-FFF2-40B4-BE49-F238E27FC236}">
                      <a16:creationId xmlns:a16="http://schemas.microsoft.com/office/drawing/2014/main" id="{66982DD7-A852-F9FE-2EA3-65EEF7BC5AC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67" name="Straight Connector 9466">
                  <a:extLst>
                    <a:ext uri="{FF2B5EF4-FFF2-40B4-BE49-F238E27FC236}">
                      <a16:creationId xmlns:a16="http://schemas.microsoft.com/office/drawing/2014/main" id="{D9B14DCB-C752-42C7-981E-4FA3D6B43AC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68" name="Group 9467">
                <a:extLst>
                  <a:ext uri="{FF2B5EF4-FFF2-40B4-BE49-F238E27FC236}">
                    <a16:creationId xmlns:a16="http://schemas.microsoft.com/office/drawing/2014/main" id="{C5432E3E-3365-11B9-343C-30B233B8B789}"/>
                  </a:ext>
                </a:extLst>
              </p:cNvPr>
              <p:cNvGrpSpPr/>
              <p:nvPr/>
            </p:nvGrpSpPr>
            <p:grpSpPr>
              <a:xfrm>
                <a:off x="5455940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69" name="Straight Connector 9468">
                  <a:extLst>
                    <a:ext uri="{FF2B5EF4-FFF2-40B4-BE49-F238E27FC236}">
                      <a16:creationId xmlns:a16="http://schemas.microsoft.com/office/drawing/2014/main" id="{3E724A9B-2BEA-FD12-246F-A8DD0C0306F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70" name="Straight Connector 9469">
                  <a:extLst>
                    <a:ext uri="{FF2B5EF4-FFF2-40B4-BE49-F238E27FC236}">
                      <a16:creationId xmlns:a16="http://schemas.microsoft.com/office/drawing/2014/main" id="{EB6C5D01-D5C3-03F7-4733-A5124DC4373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71" name="Group 9470">
                <a:extLst>
                  <a:ext uri="{FF2B5EF4-FFF2-40B4-BE49-F238E27FC236}">
                    <a16:creationId xmlns:a16="http://schemas.microsoft.com/office/drawing/2014/main" id="{D478CDE5-3C4A-84D0-B4D0-EBE7A2D87719}"/>
                  </a:ext>
                </a:extLst>
              </p:cNvPr>
              <p:cNvGrpSpPr/>
              <p:nvPr/>
            </p:nvGrpSpPr>
            <p:grpSpPr>
              <a:xfrm>
                <a:off x="5522687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72" name="Straight Connector 9471">
                  <a:extLst>
                    <a:ext uri="{FF2B5EF4-FFF2-40B4-BE49-F238E27FC236}">
                      <a16:creationId xmlns:a16="http://schemas.microsoft.com/office/drawing/2014/main" id="{94170AEC-35C3-6C59-B467-ECB43ECD151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73" name="Straight Connector 9472">
                  <a:extLst>
                    <a:ext uri="{FF2B5EF4-FFF2-40B4-BE49-F238E27FC236}">
                      <a16:creationId xmlns:a16="http://schemas.microsoft.com/office/drawing/2014/main" id="{0570C8E2-7BE5-AB87-690B-FBE3582FC78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74" name="Group 9473">
                <a:extLst>
                  <a:ext uri="{FF2B5EF4-FFF2-40B4-BE49-F238E27FC236}">
                    <a16:creationId xmlns:a16="http://schemas.microsoft.com/office/drawing/2014/main" id="{48CCF7CA-80A3-F1DF-0BFD-47BF3E19FC77}"/>
                  </a:ext>
                </a:extLst>
              </p:cNvPr>
              <p:cNvGrpSpPr/>
              <p:nvPr/>
            </p:nvGrpSpPr>
            <p:grpSpPr>
              <a:xfrm>
                <a:off x="5550651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75" name="Straight Connector 9474">
                  <a:extLst>
                    <a:ext uri="{FF2B5EF4-FFF2-40B4-BE49-F238E27FC236}">
                      <a16:creationId xmlns:a16="http://schemas.microsoft.com/office/drawing/2014/main" id="{D9EFD36D-44E0-317C-D86A-2BBC08AF015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76" name="Straight Connector 9475">
                  <a:extLst>
                    <a:ext uri="{FF2B5EF4-FFF2-40B4-BE49-F238E27FC236}">
                      <a16:creationId xmlns:a16="http://schemas.microsoft.com/office/drawing/2014/main" id="{B6A16544-0D9C-A67E-6AED-391E8B25143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81" name="Group 9480">
                <a:extLst>
                  <a:ext uri="{FF2B5EF4-FFF2-40B4-BE49-F238E27FC236}">
                    <a16:creationId xmlns:a16="http://schemas.microsoft.com/office/drawing/2014/main" id="{AC93AE0C-C09C-FA0C-5911-A0585FE01CD5}"/>
                  </a:ext>
                </a:extLst>
              </p:cNvPr>
              <p:cNvGrpSpPr/>
              <p:nvPr/>
            </p:nvGrpSpPr>
            <p:grpSpPr>
              <a:xfrm>
                <a:off x="5645527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82" name="Straight Connector 9481">
                  <a:extLst>
                    <a:ext uri="{FF2B5EF4-FFF2-40B4-BE49-F238E27FC236}">
                      <a16:creationId xmlns:a16="http://schemas.microsoft.com/office/drawing/2014/main" id="{2337F24F-CFC3-7F7B-8987-C32DD7CD8DE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83" name="Straight Connector 9482">
                  <a:extLst>
                    <a:ext uri="{FF2B5EF4-FFF2-40B4-BE49-F238E27FC236}">
                      <a16:creationId xmlns:a16="http://schemas.microsoft.com/office/drawing/2014/main" id="{8CD73607-D933-007D-DC43-3D6B846A511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484" name="Group 9483">
                <a:extLst>
                  <a:ext uri="{FF2B5EF4-FFF2-40B4-BE49-F238E27FC236}">
                    <a16:creationId xmlns:a16="http://schemas.microsoft.com/office/drawing/2014/main" id="{E70E1FBC-7241-5BF3-79A9-249817FE7335}"/>
                  </a:ext>
                </a:extLst>
              </p:cNvPr>
              <p:cNvGrpSpPr/>
              <p:nvPr/>
            </p:nvGrpSpPr>
            <p:grpSpPr>
              <a:xfrm>
                <a:off x="5719607" y="2286618"/>
                <a:ext cx="108708" cy="108708"/>
                <a:chOff x="2567296" y="2668398"/>
                <a:chExt cx="108708" cy="108708"/>
              </a:xfrm>
            </p:grpSpPr>
            <p:cxnSp>
              <p:nvCxnSpPr>
                <p:cNvPr id="9485" name="Straight Connector 9484">
                  <a:extLst>
                    <a:ext uri="{FF2B5EF4-FFF2-40B4-BE49-F238E27FC236}">
                      <a16:creationId xmlns:a16="http://schemas.microsoft.com/office/drawing/2014/main" id="{9EB8236D-1323-4513-72DE-230761694B3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21650" y="2668398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86" name="Straight Connector 9485">
                  <a:extLst>
                    <a:ext uri="{FF2B5EF4-FFF2-40B4-BE49-F238E27FC236}">
                      <a16:creationId xmlns:a16="http://schemas.microsoft.com/office/drawing/2014/main" id="{5BB250A0-A082-32FA-2EE0-E1B05B192CD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16200000">
                  <a:off x="2621650" y="2668399"/>
                  <a:ext cx="0" cy="108708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9487" name="Group 9486">
              <a:extLst>
                <a:ext uri="{FF2B5EF4-FFF2-40B4-BE49-F238E27FC236}">
                  <a16:creationId xmlns:a16="http://schemas.microsoft.com/office/drawing/2014/main" id="{957E2FFE-33D4-8AD4-85FE-1B19EF10B802}"/>
                </a:ext>
              </a:extLst>
            </p:cNvPr>
            <p:cNvGrpSpPr/>
            <p:nvPr/>
          </p:nvGrpSpPr>
          <p:grpSpPr>
            <a:xfrm>
              <a:off x="5789286" y="2286618"/>
              <a:ext cx="108708" cy="108708"/>
              <a:chOff x="2567296" y="2668398"/>
              <a:chExt cx="108708" cy="108708"/>
            </a:xfrm>
          </p:grpSpPr>
          <p:cxnSp>
            <p:nvCxnSpPr>
              <p:cNvPr id="9488" name="Straight Connector 9487">
                <a:extLst>
                  <a:ext uri="{FF2B5EF4-FFF2-40B4-BE49-F238E27FC236}">
                    <a16:creationId xmlns:a16="http://schemas.microsoft.com/office/drawing/2014/main" id="{16512225-AF71-57C5-F316-E7C120B3651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621650" y="2668398"/>
                <a:ext cx="0" cy="108708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489" name="Straight Connector 9488">
                <a:extLst>
                  <a:ext uri="{FF2B5EF4-FFF2-40B4-BE49-F238E27FC236}">
                    <a16:creationId xmlns:a16="http://schemas.microsoft.com/office/drawing/2014/main" id="{9966EDF9-0BFD-6C56-A557-AC12F0F3C94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2621650" y="2668399"/>
                <a:ext cx="0" cy="108708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9491" name="Freeform: Shape 9490">
              <a:extLst>
                <a:ext uri="{FF2B5EF4-FFF2-40B4-BE49-F238E27FC236}">
                  <a16:creationId xmlns:a16="http://schemas.microsoft.com/office/drawing/2014/main" id="{11E9F5ED-6DF7-12D5-D0D9-837B6E8B00B8}"/>
                </a:ext>
              </a:extLst>
            </p:cNvPr>
            <p:cNvSpPr/>
            <p:nvPr/>
          </p:nvSpPr>
          <p:spPr bwMode="auto">
            <a:xfrm>
              <a:off x="1657350" y="2000250"/>
              <a:ext cx="3009900" cy="263525"/>
            </a:xfrm>
            <a:custGeom>
              <a:avLst/>
              <a:gdLst>
                <a:gd name="connsiteX0" fmla="*/ 0 w 3009900"/>
                <a:gd name="connsiteY0" fmla="*/ 0 h 263525"/>
                <a:gd name="connsiteX1" fmla="*/ 222250 w 3009900"/>
                <a:gd name="connsiteY1" fmla="*/ 0 h 263525"/>
                <a:gd name="connsiteX2" fmla="*/ 222250 w 3009900"/>
                <a:gd name="connsiteY2" fmla="*/ 25400 h 263525"/>
                <a:gd name="connsiteX3" fmla="*/ 546100 w 3009900"/>
                <a:gd name="connsiteY3" fmla="*/ 25400 h 263525"/>
                <a:gd name="connsiteX4" fmla="*/ 536575 w 3009900"/>
                <a:gd name="connsiteY4" fmla="*/ 25400 h 263525"/>
                <a:gd name="connsiteX5" fmla="*/ 612775 w 3009900"/>
                <a:gd name="connsiteY5" fmla="*/ 25400 h 263525"/>
                <a:gd name="connsiteX6" fmla="*/ 612775 w 3009900"/>
                <a:gd name="connsiteY6" fmla="*/ 38100 h 263525"/>
                <a:gd name="connsiteX7" fmla="*/ 803275 w 3009900"/>
                <a:gd name="connsiteY7" fmla="*/ 38100 h 263525"/>
                <a:gd name="connsiteX8" fmla="*/ 803275 w 3009900"/>
                <a:gd name="connsiteY8" fmla="*/ 57150 h 263525"/>
                <a:gd name="connsiteX9" fmla="*/ 1206500 w 3009900"/>
                <a:gd name="connsiteY9" fmla="*/ 57150 h 263525"/>
                <a:gd name="connsiteX10" fmla="*/ 1206500 w 3009900"/>
                <a:gd name="connsiteY10" fmla="*/ 76200 h 263525"/>
                <a:gd name="connsiteX11" fmla="*/ 1435100 w 3009900"/>
                <a:gd name="connsiteY11" fmla="*/ 76200 h 263525"/>
                <a:gd name="connsiteX12" fmla="*/ 1435100 w 3009900"/>
                <a:gd name="connsiteY12" fmla="*/ 88900 h 263525"/>
                <a:gd name="connsiteX13" fmla="*/ 1666875 w 3009900"/>
                <a:gd name="connsiteY13" fmla="*/ 88900 h 263525"/>
                <a:gd name="connsiteX14" fmla="*/ 1666875 w 3009900"/>
                <a:gd name="connsiteY14" fmla="*/ 107950 h 263525"/>
                <a:gd name="connsiteX15" fmla="*/ 1758950 w 3009900"/>
                <a:gd name="connsiteY15" fmla="*/ 107950 h 263525"/>
                <a:gd name="connsiteX16" fmla="*/ 1758950 w 3009900"/>
                <a:gd name="connsiteY16" fmla="*/ 130175 h 263525"/>
                <a:gd name="connsiteX17" fmla="*/ 1828800 w 3009900"/>
                <a:gd name="connsiteY17" fmla="*/ 130175 h 263525"/>
                <a:gd name="connsiteX18" fmla="*/ 1828800 w 3009900"/>
                <a:gd name="connsiteY18" fmla="*/ 142875 h 263525"/>
                <a:gd name="connsiteX19" fmla="*/ 1892300 w 3009900"/>
                <a:gd name="connsiteY19" fmla="*/ 142875 h 263525"/>
                <a:gd name="connsiteX20" fmla="*/ 1892300 w 3009900"/>
                <a:gd name="connsiteY20" fmla="*/ 152400 h 263525"/>
                <a:gd name="connsiteX21" fmla="*/ 2035175 w 3009900"/>
                <a:gd name="connsiteY21" fmla="*/ 152400 h 263525"/>
                <a:gd name="connsiteX22" fmla="*/ 2035175 w 3009900"/>
                <a:gd name="connsiteY22" fmla="*/ 168275 h 263525"/>
                <a:gd name="connsiteX23" fmla="*/ 2111375 w 3009900"/>
                <a:gd name="connsiteY23" fmla="*/ 168275 h 263525"/>
                <a:gd name="connsiteX24" fmla="*/ 2111375 w 3009900"/>
                <a:gd name="connsiteY24" fmla="*/ 177800 h 263525"/>
                <a:gd name="connsiteX25" fmla="*/ 2371725 w 3009900"/>
                <a:gd name="connsiteY25" fmla="*/ 177800 h 263525"/>
                <a:gd name="connsiteX26" fmla="*/ 2371725 w 3009900"/>
                <a:gd name="connsiteY26" fmla="*/ 193675 h 263525"/>
                <a:gd name="connsiteX27" fmla="*/ 2460625 w 3009900"/>
                <a:gd name="connsiteY27" fmla="*/ 193675 h 263525"/>
                <a:gd name="connsiteX28" fmla="*/ 2460625 w 3009900"/>
                <a:gd name="connsiteY28" fmla="*/ 209550 h 263525"/>
                <a:gd name="connsiteX29" fmla="*/ 2489200 w 3009900"/>
                <a:gd name="connsiteY29" fmla="*/ 209550 h 263525"/>
                <a:gd name="connsiteX30" fmla="*/ 2489200 w 3009900"/>
                <a:gd name="connsiteY30" fmla="*/ 222250 h 263525"/>
                <a:gd name="connsiteX31" fmla="*/ 2686050 w 3009900"/>
                <a:gd name="connsiteY31" fmla="*/ 222250 h 263525"/>
                <a:gd name="connsiteX32" fmla="*/ 2686050 w 3009900"/>
                <a:gd name="connsiteY32" fmla="*/ 244475 h 263525"/>
                <a:gd name="connsiteX33" fmla="*/ 2863850 w 3009900"/>
                <a:gd name="connsiteY33" fmla="*/ 244475 h 263525"/>
                <a:gd name="connsiteX34" fmla="*/ 2863850 w 3009900"/>
                <a:gd name="connsiteY34" fmla="*/ 263525 h 263525"/>
                <a:gd name="connsiteX35" fmla="*/ 3009900 w 3009900"/>
                <a:gd name="connsiteY35" fmla="*/ 263525 h 26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3009900" h="263525">
                  <a:moveTo>
                    <a:pt x="0" y="0"/>
                  </a:moveTo>
                  <a:lnTo>
                    <a:pt x="222250" y="0"/>
                  </a:lnTo>
                  <a:lnTo>
                    <a:pt x="222250" y="25400"/>
                  </a:lnTo>
                  <a:lnTo>
                    <a:pt x="546100" y="25400"/>
                  </a:lnTo>
                  <a:lnTo>
                    <a:pt x="536575" y="25400"/>
                  </a:lnTo>
                  <a:lnTo>
                    <a:pt x="612775" y="25400"/>
                  </a:lnTo>
                  <a:lnTo>
                    <a:pt x="612775" y="38100"/>
                  </a:lnTo>
                  <a:lnTo>
                    <a:pt x="803275" y="38100"/>
                  </a:lnTo>
                  <a:lnTo>
                    <a:pt x="803275" y="57150"/>
                  </a:lnTo>
                  <a:lnTo>
                    <a:pt x="1206500" y="57150"/>
                  </a:lnTo>
                  <a:lnTo>
                    <a:pt x="1206500" y="76200"/>
                  </a:lnTo>
                  <a:lnTo>
                    <a:pt x="1435100" y="76200"/>
                  </a:lnTo>
                  <a:lnTo>
                    <a:pt x="1435100" y="88900"/>
                  </a:lnTo>
                  <a:lnTo>
                    <a:pt x="1666875" y="88900"/>
                  </a:lnTo>
                  <a:lnTo>
                    <a:pt x="1666875" y="107950"/>
                  </a:lnTo>
                  <a:lnTo>
                    <a:pt x="1758950" y="107950"/>
                  </a:lnTo>
                  <a:lnTo>
                    <a:pt x="1758950" y="130175"/>
                  </a:lnTo>
                  <a:lnTo>
                    <a:pt x="1828800" y="130175"/>
                  </a:lnTo>
                  <a:lnTo>
                    <a:pt x="1828800" y="142875"/>
                  </a:lnTo>
                  <a:lnTo>
                    <a:pt x="1892300" y="142875"/>
                  </a:lnTo>
                  <a:lnTo>
                    <a:pt x="1892300" y="152400"/>
                  </a:lnTo>
                  <a:lnTo>
                    <a:pt x="2035175" y="152400"/>
                  </a:lnTo>
                  <a:lnTo>
                    <a:pt x="2035175" y="168275"/>
                  </a:lnTo>
                  <a:lnTo>
                    <a:pt x="2111375" y="168275"/>
                  </a:lnTo>
                  <a:lnTo>
                    <a:pt x="2111375" y="177800"/>
                  </a:lnTo>
                  <a:lnTo>
                    <a:pt x="2371725" y="177800"/>
                  </a:lnTo>
                  <a:lnTo>
                    <a:pt x="2371725" y="193675"/>
                  </a:lnTo>
                  <a:lnTo>
                    <a:pt x="2460625" y="193675"/>
                  </a:lnTo>
                  <a:lnTo>
                    <a:pt x="2460625" y="209550"/>
                  </a:lnTo>
                  <a:lnTo>
                    <a:pt x="2489200" y="209550"/>
                  </a:lnTo>
                  <a:lnTo>
                    <a:pt x="2489200" y="222250"/>
                  </a:lnTo>
                  <a:lnTo>
                    <a:pt x="2686050" y="222250"/>
                  </a:lnTo>
                  <a:lnTo>
                    <a:pt x="2686050" y="244475"/>
                  </a:lnTo>
                  <a:lnTo>
                    <a:pt x="2863850" y="244475"/>
                  </a:lnTo>
                  <a:lnTo>
                    <a:pt x="2863850" y="263525"/>
                  </a:lnTo>
                  <a:lnTo>
                    <a:pt x="3009900" y="263525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492" name="Freeform: Shape 9491">
              <a:extLst>
                <a:ext uri="{FF2B5EF4-FFF2-40B4-BE49-F238E27FC236}">
                  <a16:creationId xmlns:a16="http://schemas.microsoft.com/office/drawing/2014/main" id="{1D03F67A-F30E-B323-47D7-BCD10D3107FA}"/>
                </a:ext>
              </a:extLst>
            </p:cNvPr>
            <p:cNvSpPr/>
            <p:nvPr/>
          </p:nvSpPr>
          <p:spPr bwMode="auto">
            <a:xfrm>
              <a:off x="4476750" y="2247900"/>
              <a:ext cx="1422400" cy="92075"/>
            </a:xfrm>
            <a:custGeom>
              <a:avLst/>
              <a:gdLst>
                <a:gd name="connsiteX0" fmla="*/ 1422400 w 1422400"/>
                <a:gd name="connsiteY0" fmla="*/ 92075 h 92075"/>
                <a:gd name="connsiteX1" fmla="*/ 508000 w 1422400"/>
                <a:gd name="connsiteY1" fmla="*/ 92075 h 92075"/>
                <a:gd name="connsiteX2" fmla="*/ 508000 w 1422400"/>
                <a:gd name="connsiteY2" fmla="*/ 53975 h 92075"/>
                <a:gd name="connsiteX3" fmla="*/ 374650 w 1422400"/>
                <a:gd name="connsiteY3" fmla="*/ 53975 h 92075"/>
                <a:gd name="connsiteX4" fmla="*/ 374650 w 1422400"/>
                <a:gd name="connsiteY4" fmla="*/ 31750 h 92075"/>
                <a:gd name="connsiteX5" fmla="*/ 53975 w 1422400"/>
                <a:gd name="connsiteY5" fmla="*/ 31750 h 92075"/>
                <a:gd name="connsiteX6" fmla="*/ 53975 w 1422400"/>
                <a:gd name="connsiteY6" fmla="*/ 0 h 92075"/>
                <a:gd name="connsiteX7" fmla="*/ 0 w 1422400"/>
                <a:gd name="connsiteY7" fmla="*/ 0 h 92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2400" h="92075">
                  <a:moveTo>
                    <a:pt x="1422400" y="92075"/>
                  </a:moveTo>
                  <a:lnTo>
                    <a:pt x="508000" y="92075"/>
                  </a:lnTo>
                  <a:lnTo>
                    <a:pt x="508000" y="53975"/>
                  </a:lnTo>
                  <a:lnTo>
                    <a:pt x="374650" y="53975"/>
                  </a:lnTo>
                  <a:lnTo>
                    <a:pt x="374650" y="31750"/>
                  </a:lnTo>
                  <a:lnTo>
                    <a:pt x="53975" y="31750"/>
                  </a:lnTo>
                  <a:lnTo>
                    <a:pt x="53975" y="0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9" name="Content Placeholder 6">
            <a:extLst>
              <a:ext uri="{FF2B5EF4-FFF2-40B4-BE49-F238E27FC236}">
                <a16:creationId xmlns:a16="http://schemas.microsoft.com/office/drawing/2014/main" id="{AE560F13-1865-EA9A-2D22-EE2B20081271}"/>
              </a:ext>
            </a:extLst>
          </p:cNvPr>
          <p:cNvSpPr txBox="1">
            <a:spLocks/>
          </p:cNvSpPr>
          <p:nvPr/>
        </p:nvSpPr>
        <p:spPr bwMode="auto">
          <a:xfrm>
            <a:off x="692488" y="5963828"/>
            <a:ext cx="3646944" cy="468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Median follow-up: 38.7 mo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50112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759" y="238128"/>
            <a:ext cx="10872444" cy="720134"/>
          </a:xfrm>
        </p:spPr>
        <p:txBody>
          <a:bodyPr/>
          <a:lstStyle/>
          <a:p>
            <a:r>
              <a:rPr lang="en-US" dirty="0"/>
              <a:t>NATALEE N0 Subgroup Analysis: Safety</a:t>
            </a:r>
            <a:endParaRPr lang="en-US" altLang="en-US" dirty="0"/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09B2DE0D-39BC-5361-70F0-5829753CD8A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6466239"/>
              </p:ext>
            </p:extLst>
          </p:nvPr>
        </p:nvGraphicFramePr>
        <p:xfrm>
          <a:off x="717550" y="1298547"/>
          <a:ext cx="6985547" cy="5090368"/>
        </p:xfrm>
        <a:graphic>
          <a:graphicData uri="http://schemas.openxmlformats.org/drawingml/2006/table">
            <a:tbl>
              <a:tblPr/>
              <a:tblGrid>
                <a:gridCol w="2349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5075">
                  <a:extLst>
                    <a:ext uri="{9D8B030D-6E8A-4147-A177-3AD203B41FA5}">
                      <a16:colId xmlns:a16="http://schemas.microsoft.com/office/drawing/2014/main" val="3495917419"/>
                    </a:ext>
                  </a:extLst>
                </a:gridCol>
                <a:gridCol w="1253447">
                  <a:extLst>
                    <a:ext uri="{9D8B030D-6E8A-4147-A177-3AD203B41FA5}">
                      <a16:colId xmlns:a16="http://schemas.microsoft.com/office/drawing/2014/main" val="3750024698"/>
                    </a:ext>
                  </a:extLst>
                </a:gridCol>
                <a:gridCol w="1019845">
                  <a:extLst>
                    <a:ext uri="{9D8B030D-6E8A-4147-A177-3AD203B41FA5}">
                      <a16:colId xmlns:a16="http://schemas.microsoft.com/office/drawing/2014/main" val="213997919"/>
                    </a:ext>
                  </a:extLst>
                </a:gridCol>
                <a:gridCol w="1047964">
                  <a:extLst>
                    <a:ext uri="{9D8B030D-6E8A-4147-A177-3AD203B41FA5}">
                      <a16:colId xmlns:a16="http://schemas.microsoft.com/office/drawing/2014/main" val="2214376675"/>
                    </a:ext>
                  </a:extLst>
                </a:gridCol>
              </a:tblGrid>
              <a:tr h="25377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AE of Special Interest, </a:t>
                      </a:r>
                      <a:b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Ribociclib + NSAI  (n = 283)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gridSpan="2">
                  <a:txBody>
                    <a:bodyPr/>
                    <a:lstStyle/>
                    <a:p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NSAI Alone  (n = 318)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820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 ≥3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Any Gr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 ≥3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5740258"/>
                  </a:ext>
                </a:extLst>
              </a:tr>
              <a:tr h="168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Neutropenia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168 (59)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111 (39)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19 (6)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(2)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7325795"/>
                  </a:ext>
                </a:extLst>
              </a:tr>
              <a:tr h="41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Liver-related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ALT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Increased AST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86 (30)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69 (24)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61 (22)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29 (10)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 (10)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16 (6)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32 (10)</a:t>
                      </a:r>
                      <a:b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 (4)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 (4)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(&lt;1)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(&lt;1)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QT interval prolongation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ECG QT prolonged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15 (5)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 (4)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(&lt;1)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(&lt;1)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(&lt;1)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8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ILD pneumonitis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 (&lt;1)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  <a:endParaRPr lang="en-US" dirty="0"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254373"/>
                  </a:ext>
                </a:extLst>
              </a:tr>
              <a:tr h="168202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Other AEs,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4415569"/>
                  </a:ext>
                </a:extLst>
              </a:tr>
              <a:tr h="168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Arthralgia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105 (37)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146 (46)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2720694"/>
                  </a:ext>
                </a:extLst>
              </a:tr>
              <a:tr h="168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Nausea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58 (20)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(&lt;1)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21 (7)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1588764"/>
                  </a:ext>
                </a:extLst>
              </a:tr>
              <a:tr h="168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Headache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58 (20)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(&lt;1)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 (13)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4267891"/>
                  </a:ext>
                </a:extLst>
              </a:tr>
              <a:tr h="168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Fatigue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61 (22)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 (1)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47 (15)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(&lt;1)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186929"/>
                  </a:ext>
                </a:extLst>
              </a:tr>
              <a:tr h="168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Diarrhea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47 (17)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 (7)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759461"/>
                  </a:ext>
                </a:extLst>
              </a:tr>
              <a:tr h="168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VTE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 (1)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 (&lt;1)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0 (0)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2088811"/>
                  </a:ext>
                </a:extLst>
              </a:tr>
            </a:tbl>
          </a:graphicData>
        </a:graphic>
      </p:graphicFrame>
      <p:sp>
        <p:nvSpPr>
          <p:cNvPr id="5" name="Text Box 15">
            <a:extLst>
              <a:ext uri="{FF2B5EF4-FFF2-40B4-BE49-F238E27FC236}">
                <a16:creationId xmlns:a16="http://schemas.microsoft.com/office/drawing/2014/main" id="{1D98A007-514A-5ABE-B015-4A32231246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Yardley.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ASCO 2024. Abstr 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512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ED84E0AD-1684-E158-FD71-3B2C4BFDEF1B}"/>
              </a:ext>
            </a:extLst>
          </p:cNvPr>
          <p:cNvSpPr txBox="1">
            <a:spLocks noChangeArrowheads="1"/>
          </p:cNvSpPr>
          <p:nvPr/>
        </p:nvSpPr>
        <p:spPr>
          <a:xfrm>
            <a:off x="7930841" y="1511230"/>
            <a:ext cx="3907443" cy="4296364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en-US" sz="2200" b="0" kern="0" dirty="0"/>
              <a:t>Safety profile consistent among N0 subgroup and </a:t>
            </a:r>
            <a:br>
              <a:rPr lang="en-US" altLang="en-US" sz="2200" b="0" kern="0" dirty="0"/>
            </a:br>
            <a:r>
              <a:rPr lang="en-US" altLang="en-US" sz="2200" b="0" kern="0" dirty="0"/>
              <a:t>ITT population</a:t>
            </a:r>
          </a:p>
          <a:p>
            <a:r>
              <a:rPr lang="en-US" altLang="en-US" sz="2200" b="0" kern="0" dirty="0"/>
              <a:t>AE led to discontinuation:     24% with ribociclib + NSAI</a:t>
            </a:r>
          </a:p>
          <a:p>
            <a:r>
              <a:rPr lang="en-US" altLang="en-US" sz="2200" b="0" kern="0" dirty="0"/>
              <a:t>No febrile neutropenia reported</a:t>
            </a:r>
            <a:endParaRPr lang="en-US" altLang="en-US" sz="2000" b="0" kern="0" dirty="0"/>
          </a:p>
        </p:txBody>
      </p:sp>
    </p:spTree>
    <p:extLst>
      <p:ext uri="{BB962C8B-B14F-4D97-AF65-F5344CB8AC3E}">
        <p14:creationId xmlns:p14="http://schemas.microsoft.com/office/powerpoint/2010/main" val="38309092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290AF-BA3E-6B2E-8B37-7D1A131F7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RxPONDER Subset Analysis: Serum AMH and Adjuvant CT for Premenopausal Patients With HR+/HER2- EBC</a:t>
            </a:r>
          </a:p>
        </p:txBody>
      </p:sp>
      <p:sp>
        <p:nvSpPr>
          <p:cNvPr id="32" name="Text Box 11">
            <a:extLst>
              <a:ext uri="{FF2B5EF4-FFF2-40B4-BE49-F238E27FC236}">
                <a16:creationId xmlns:a16="http://schemas.microsoft.com/office/drawing/2014/main" id="{CAC4B114-C89B-7FAB-4C98-8C366C7116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Kalinsky. NEJM 2021;385:2336.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505.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77723A6-4FC5-4508-9F52-4CDAA281F493}"/>
              </a:ext>
            </a:extLst>
          </p:cNvPr>
          <p:cNvGrpSpPr/>
          <p:nvPr/>
        </p:nvGrpSpPr>
        <p:grpSpPr>
          <a:xfrm>
            <a:off x="503761" y="1834515"/>
            <a:ext cx="11184479" cy="3188971"/>
            <a:chOff x="539927" y="1937559"/>
            <a:chExt cx="11184479" cy="3188971"/>
          </a:xfrm>
        </p:grpSpPr>
        <p:sp>
          <p:nvSpPr>
            <p:cNvPr id="34" name="Text Box 45">
              <a:extLst>
                <a:ext uri="{FF2B5EF4-FFF2-40B4-BE49-F238E27FC236}">
                  <a16:creationId xmlns:a16="http://schemas.microsoft.com/office/drawing/2014/main" id="{323900F9-8FD1-49B8-B75E-FCD8AB496B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9927" y="2468956"/>
              <a:ext cx="3799356" cy="2031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Adults with HR+/HER2- EBC and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1-3 positive LN without distant mets*;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able to receive adjuvant taxane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and/or anthracycline-based CT</a:t>
              </a:r>
              <a:r>
                <a:rPr kumimoji="0" lang="en-GB" altLang="en-US" sz="1800" b="0" i="0" u="none" strike="noStrike" kern="1200" cap="none" spc="0" normalizeH="0" baseline="300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†</a:t>
              </a:r>
              <a:r>
                <a:rPr kumimoji="0" lang="en-GB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;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axillary staging by SLNB or ALND;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RS 0-25</a:t>
              </a:r>
              <a:r>
                <a:rPr kumimoji="0" lang="en-US" altLang="en-US" sz="1800" b="0" i="0" u="none" strike="noStrike" kern="1200" cap="none" spc="0" normalizeH="0" baseline="300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‡</a:t>
              </a:r>
              <a:endPara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(N = 5015)</a:t>
              </a:r>
              <a:endPara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FFA4D78-1A82-41DD-A86A-AAFE3180F1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0028" y="2650452"/>
              <a:ext cx="4109872" cy="83470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 anchorCtr="1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Chemotherapy Followed by ET</a:t>
              </a:r>
              <a:endPara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(n = 2509) 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98543B7-2BB8-4E73-AAF2-1121E5A15F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0028" y="3543744"/>
              <a:ext cx="4107684" cy="834706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 anchorCtr="1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ET Alone</a:t>
              </a:r>
              <a:endPara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(n = 2506)</a:t>
              </a:r>
              <a:r>
                <a:rPr kumimoji="0" lang="en-US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endPara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37" name="Line 53">
              <a:extLst>
                <a:ext uri="{FF2B5EF4-FFF2-40B4-BE49-F238E27FC236}">
                  <a16:creationId xmlns:a16="http://schemas.microsoft.com/office/drawing/2014/main" id="{16429C93-9A42-4543-B42B-9C401A7643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8886" y="3608118"/>
              <a:ext cx="575036" cy="330137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8" name="Line 54">
              <a:extLst>
                <a:ext uri="{FF2B5EF4-FFF2-40B4-BE49-F238E27FC236}">
                  <a16:creationId xmlns:a16="http://schemas.microsoft.com/office/drawing/2014/main" id="{0EBF8C83-2467-4805-B44C-0B55A6BFC6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178885" y="3063542"/>
              <a:ext cx="571861" cy="267543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9" name="Text Box 30">
              <a:extLst>
                <a:ext uri="{FF2B5EF4-FFF2-40B4-BE49-F238E27FC236}">
                  <a16:creationId xmlns:a16="http://schemas.microsoft.com/office/drawing/2014/main" id="{CF27E7AD-FB86-4188-9198-08275B1815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2643" y="4390431"/>
              <a:ext cx="7639489" cy="736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488" tIns="44450" rIns="90488" bIns="44450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*Protocol amended to exclude patients with pN1mic as only nodal disease after 2493 patients randomized. </a:t>
              </a:r>
              <a:r>
                <a:rPr kumimoji="0" lang="en-US" altLang="en-US" sz="1400" b="0" i="0" u="none" strike="noStrike" kern="1200" cap="none" spc="0" normalizeH="0" baseline="300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†</a:t>
              </a: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Approved CT regimens: TC, FAC (or FEC), AC/T (or EC/T), FAC/T (or FEC/T); AC alone or CMF not allowed.</a:t>
              </a:r>
              <a:r>
                <a:rPr kumimoji="0" lang="en-US" altLang="en-US" sz="1400" b="0" i="0" u="none" strike="noStrike" kern="1200" cap="none" spc="0" normalizeH="0" baseline="300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‡</a:t>
              </a: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Patients with RS &gt; 25 recommended to be treated with CT followed ET off study.</a:t>
              </a:r>
              <a:endPara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0" name="TextBox 1">
              <a:extLst>
                <a:ext uri="{FF2B5EF4-FFF2-40B4-BE49-F238E27FC236}">
                  <a16:creationId xmlns:a16="http://schemas.microsoft.com/office/drawing/2014/main" id="{7FB646D2-9FE6-43A7-ADC1-21EC65562E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13417" y="1937559"/>
              <a:ext cx="60326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Stratified by RS (0-13 vs 14-25), menopausal status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(pre vs post), axillary surgery (ALND vs SLNB)</a:t>
              </a:r>
            </a:p>
          </p:txBody>
        </p: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B0473A01-3645-49AB-8ED3-A739B36EABF8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429764" y="2500105"/>
              <a:ext cx="0" cy="457200"/>
            </a:xfrm>
            <a:prstGeom prst="straightConnector1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334102AF-D94D-4096-920F-A5E9929114E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rot="16200000">
              <a:off x="9488460" y="3285648"/>
              <a:ext cx="0" cy="457200"/>
            </a:xfrm>
            <a:prstGeom prst="straightConnector1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3" name="Text Box 45">
              <a:extLst>
                <a:ext uri="{FF2B5EF4-FFF2-40B4-BE49-F238E27FC236}">
                  <a16:creationId xmlns:a16="http://schemas.microsoft.com/office/drawing/2014/main" id="{70C50B15-5661-41CB-982D-2B37FB014A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85821" y="2784313"/>
              <a:ext cx="2138585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Baseline characteristics generally well balanced between treatment arms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02092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23860-C3B7-3949-8573-7074D68B5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RxPONDER Subset Analysis: iDFS by Menopausal Status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873489-005F-12F6-6560-4AEAF6E80A0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2400" dirty="0"/>
              <a:t>No significant iDFS difference for postmenopausal women</a:t>
            </a:r>
          </a:p>
          <a:p>
            <a:r>
              <a:rPr lang="en-US" sz="2400" dirty="0"/>
              <a:t>Subset analysis found less iDFS benefit in “premenopausal” women </a:t>
            </a:r>
            <a:br>
              <a:rPr lang="en-US" sz="2400" dirty="0"/>
            </a:br>
            <a:r>
              <a:rPr lang="en-US" sz="2400" dirty="0">
                <a:cs typeface="Calibri" panose="020F0502020204030204" pitchFamily="34" charset="0"/>
              </a:rPr>
              <a:t>≥</a:t>
            </a:r>
            <a:r>
              <a:rPr lang="en-US" sz="2400" dirty="0"/>
              <a:t>50 yr of age</a:t>
            </a:r>
          </a:p>
          <a:p>
            <a:r>
              <a:rPr lang="en-US" sz="2400" dirty="0"/>
              <a:t>Low serum anti-Müllerian hormone and inhibin B are markers of diminished ovarian reserve</a:t>
            </a:r>
          </a:p>
          <a:p>
            <a:r>
              <a:rPr lang="en-US" sz="2400" dirty="0"/>
              <a:t>Current analysis assessed benefit with chemotherapy in patients &lt;55 yr of age using serum markers of ovarian function/reserve</a:t>
            </a:r>
          </a:p>
          <a:p>
            <a:endParaRPr lang="en-US" sz="2400" dirty="0"/>
          </a:p>
        </p:txBody>
      </p:sp>
      <p:sp>
        <p:nvSpPr>
          <p:cNvPr id="4" name="Text Box 11">
            <a:extLst>
              <a:ext uri="{FF2B5EF4-FFF2-40B4-BE49-F238E27FC236}">
                <a16:creationId xmlns:a16="http://schemas.microsoft.com/office/drawing/2014/main" id="{4237D231-E7DA-AF45-9423-0DBCA8252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Kalinsky. NEJM 2021;385:2336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 Kalinsky. ASCO 2024. Abstr 505.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CF5A4AE-B853-D6AB-8AE6-7F07BD613D94}"/>
              </a:ext>
            </a:extLst>
          </p:cNvPr>
          <p:cNvGrpSpPr/>
          <p:nvPr/>
        </p:nvGrpSpPr>
        <p:grpSpPr>
          <a:xfrm>
            <a:off x="71117" y="1463559"/>
            <a:ext cx="5974864" cy="4157708"/>
            <a:chOff x="6018877" y="1105515"/>
            <a:chExt cx="5974864" cy="4157708"/>
          </a:xfrm>
        </p:grpSpPr>
        <p:sp>
          <p:nvSpPr>
            <p:cNvPr id="8" name="Text Placeholder 4">
              <a:extLst>
                <a:ext uri="{FF2B5EF4-FFF2-40B4-BE49-F238E27FC236}">
                  <a16:creationId xmlns:a16="http://schemas.microsoft.com/office/drawing/2014/main" id="{60136ED5-6266-44FF-856F-685D6FD50C28}"/>
                </a:ext>
              </a:extLst>
            </p:cNvPr>
            <p:cNvSpPr txBox="1">
              <a:spLocks/>
            </p:cNvSpPr>
            <p:nvPr/>
          </p:nvSpPr>
          <p:spPr>
            <a:xfrm>
              <a:off x="7466499" y="1105515"/>
              <a:ext cx="4268241" cy="487706"/>
            </a:xfrm>
            <a:prstGeom prst="rect">
              <a:avLst/>
            </a:prstGeom>
          </p:spPr>
          <p:txBody>
            <a:bodyPr anchor="ctr">
              <a:norm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Premenopausal*</a:t>
              </a:r>
            </a:p>
          </p:txBody>
        </p:sp>
        <p:sp>
          <p:nvSpPr>
            <p:cNvPr id="11" name="TextBox 9">
              <a:extLst>
                <a:ext uri="{FF2B5EF4-FFF2-40B4-BE49-F238E27FC236}">
                  <a16:creationId xmlns:a16="http://schemas.microsoft.com/office/drawing/2014/main" id="{21126BC9-BD91-40EA-AA1E-81CD3067A9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30825" y="3591347"/>
              <a:ext cx="296291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+mn-cs"/>
                </a:rPr>
                <a:t>HR: 0.54 (95% CI: 0.38-0.76; </a:t>
              </a:r>
              <a:r>
                <a:rPr kumimoji="0" lang="en-US" altLang="en-US" sz="14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+mn-cs"/>
                </a:rPr>
                <a:t>P =</a:t>
              </a: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+mn-cs"/>
                </a:rPr>
                <a:t> .0004)</a:t>
              </a:r>
            </a:p>
          </p:txBody>
        </p:sp>
        <p:pic>
          <p:nvPicPr>
            <p:cNvPr id="12" name="table">
              <a:extLst>
                <a:ext uri="{FF2B5EF4-FFF2-40B4-BE49-F238E27FC236}">
                  <a16:creationId xmlns:a16="http://schemas.microsoft.com/office/drawing/2014/main" id="{A8C23D84-438C-58E9-911D-F88260945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55091" y="2187964"/>
              <a:ext cx="4114800" cy="1432624"/>
            </a:xfrm>
            <a:prstGeom prst="rect">
              <a:avLst/>
            </a:prstGeom>
          </p:spPr>
        </p:pic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F3A3264B-38F8-4F61-8501-19B421D7EF6C}"/>
                </a:ext>
              </a:extLst>
            </p:cNvPr>
            <p:cNvGrpSpPr/>
            <p:nvPr/>
          </p:nvGrpSpPr>
          <p:grpSpPr>
            <a:xfrm>
              <a:off x="6018877" y="1242919"/>
              <a:ext cx="5713708" cy="3681202"/>
              <a:chOff x="5470922" y="1643881"/>
              <a:chExt cx="5713708" cy="3681202"/>
            </a:xfrm>
          </p:grpSpPr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E741DB5A-3B27-443C-B73A-352D97B99DC2}"/>
                  </a:ext>
                </a:extLst>
              </p:cNvPr>
              <p:cNvSpPr/>
              <p:nvPr/>
            </p:nvSpPr>
            <p:spPr bwMode="auto">
              <a:xfrm>
                <a:off x="6974358" y="1892349"/>
                <a:ext cx="4210272" cy="2407802"/>
              </a:xfrm>
              <a:custGeom>
                <a:avLst/>
                <a:gdLst>
                  <a:gd name="connsiteX0" fmla="*/ 0 w 4314273"/>
                  <a:gd name="connsiteY0" fmla="*/ 0 h 2407802"/>
                  <a:gd name="connsiteX1" fmla="*/ 0 w 4314273"/>
                  <a:gd name="connsiteY1" fmla="*/ 2407802 h 2407802"/>
                  <a:gd name="connsiteX2" fmla="*/ 4314273 w 4314273"/>
                  <a:gd name="connsiteY2" fmla="*/ 2407802 h 24078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14273" h="2407802">
                    <a:moveTo>
                      <a:pt x="0" y="0"/>
                    </a:moveTo>
                    <a:lnTo>
                      <a:pt x="0" y="2407802"/>
                    </a:lnTo>
                    <a:lnTo>
                      <a:pt x="4314273" y="2407802"/>
                    </a:lnTo>
                  </a:path>
                </a:pathLst>
              </a:custGeom>
              <a:noFill/>
              <a:ln w="2857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5656BFDB-F943-408D-B67D-8FAEF81CBC65}"/>
                  </a:ext>
                </a:extLst>
              </p:cNvPr>
              <p:cNvGrpSpPr/>
              <p:nvPr/>
            </p:nvGrpSpPr>
            <p:grpSpPr>
              <a:xfrm>
                <a:off x="6905662" y="1955898"/>
                <a:ext cx="68696" cy="2343663"/>
                <a:chOff x="6905662" y="1955898"/>
                <a:chExt cx="68696" cy="2343663"/>
              </a:xfrm>
            </p:grpSpPr>
            <p:cxnSp>
              <p:nvCxnSpPr>
                <p:cNvPr id="109" name="Straight Connector 108">
                  <a:extLst>
                    <a:ext uri="{FF2B5EF4-FFF2-40B4-BE49-F238E27FC236}">
                      <a16:creationId xmlns:a16="http://schemas.microsoft.com/office/drawing/2014/main" id="{EC68FAE8-C5DD-40C7-8926-683966A277A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H="1">
                  <a:off x="6905662" y="1955898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0" name="Straight Connector 109">
                  <a:extLst>
                    <a:ext uri="{FF2B5EF4-FFF2-40B4-BE49-F238E27FC236}">
                      <a16:creationId xmlns:a16="http://schemas.microsoft.com/office/drawing/2014/main" id="{7DCD3AE3-A5B5-45A1-AC5D-714B55874DD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H="1">
                  <a:off x="6905662" y="2424631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1" name="Straight Connector 110">
                  <a:extLst>
                    <a:ext uri="{FF2B5EF4-FFF2-40B4-BE49-F238E27FC236}">
                      <a16:creationId xmlns:a16="http://schemas.microsoft.com/office/drawing/2014/main" id="{4E193308-0595-4212-B38A-A7B4E6B9264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H="1">
                  <a:off x="6905662" y="2893364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2" name="Straight Connector 111">
                  <a:extLst>
                    <a:ext uri="{FF2B5EF4-FFF2-40B4-BE49-F238E27FC236}">
                      <a16:creationId xmlns:a16="http://schemas.microsoft.com/office/drawing/2014/main" id="{B4F90DED-AA60-45FE-AFD4-CCCB228F71F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H="1">
                  <a:off x="6905662" y="3362097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3" name="Straight Connector 112">
                  <a:extLst>
                    <a:ext uri="{FF2B5EF4-FFF2-40B4-BE49-F238E27FC236}">
                      <a16:creationId xmlns:a16="http://schemas.microsoft.com/office/drawing/2014/main" id="{907D1609-246B-4996-9E8B-36F9CC9DCAD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H="1">
                  <a:off x="6905662" y="3830830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4" name="Straight Connector 113">
                  <a:extLst>
                    <a:ext uri="{FF2B5EF4-FFF2-40B4-BE49-F238E27FC236}">
                      <a16:creationId xmlns:a16="http://schemas.microsoft.com/office/drawing/2014/main" id="{6754BF30-00B0-44A9-B34D-1774C1F0283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flipH="1">
                  <a:off x="6905662" y="4299561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69" name="Group 68">
                <a:extLst>
                  <a:ext uri="{FF2B5EF4-FFF2-40B4-BE49-F238E27FC236}">
                    <a16:creationId xmlns:a16="http://schemas.microsoft.com/office/drawing/2014/main" id="{3A0BA8B4-0A8E-4C2D-AC02-7F5EDA7DFB76}"/>
                  </a:ext>
                </a:extLst>
              </p:cNvPr>
              <p:cNvGrpSpPr/>
              <p:nvPr/>
            </p:nvGrpSpPr>
            <p:grpSpPr>
              <a:xfrm>
                <a:off x="6974358" y="4299561"/>
                <a:ext cx="3913569" cy="68696"/>
                <a:chOff x="6974358" y="4299561"/>
                <a:chExt cx="3913569" cy="68696"/>
              </a:xfrm>
            </p:grpSpPr>
            <p:cxnSp>
              <p:nvCxnSpPr>
                <p:cNvPr id="99" name="Straight Connector 98">
                  <a:extLst>
                    <a:ext uri="{FF2B5EF4-FFF2-40B4-BE49-F238E27FC236}">
                      <a16:creationId xmlns:a16="http://schemas.microsoft.com/office/drawing/2014/main" id="{6FB14FCE-4A07-45F9-9585-46983A50710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5400000" flipH="1">
                  <a:off x="6940010" y="4333909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0" name="Straight Connector 99">
                  <a:extLst>
                    <a:ext uri="{FF2B5EF4-FFF2-40B4-BE49-F238E27FC236}">
                      <a16:creationId xmlns:a16="http://schemas.microsoft.com/office/drawing/2014/main" id="{8FEE4ADF-B6A3-4547-B2C1-6EEA5201EB4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5400000" flipH="1">
                  <a:off x="7374851" y="4333909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1" name="Straight Connector 100">
                  <a:extLst>
                    <a:ext uri="{FF2B5EF4-FFF2-40B4-BE49-F238E27FC236}">
                      <a16:creationId xmlns:a16="http://schemas.microsoft.com/office/drawing/2014/main" id="{85A84ADB-55BE-4732-89ED-21E1314F37C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5400000" flipH="1">
                  <a:off x="7809692" y="4333909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2" name="Straight Connector 101">
                  <a:extLst>
                    <a:ext uri="{FF2B5EF4-FFF2-40B4-BE49-F238E27FC236}">
                      <a16:creationId xmlns:a16="http://schemas.microsoft.com/office/drawing/2014/main" id="{89AAEB40-BBA8-41C0-9970-737B84E560B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5400000" flipH="1">
                  <a:off x="8244533" y="4333909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3" name="Straight Connector 102">
                  <a:extLst>
                    <a:ext uri="{FF2B5EF4-FFF2-40B4-BE49-F238E27FC236}">
                      <a16:creationId xmlns:a16="http://schemas.microsoft.com/office/drawing/2014/main" id="{B5852230-D888-4BE3-BA2F-32EADDFE7B9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5400000" flipH="1">
                  <a:off x="8679374" y="4333909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4" name="Straight Connector 103">
                  <a:extLst>
                    <a:ext uri="{FF2B5EF4-FFF2-40B4-BE49-F238E27FC236}">
                      <a16:creationId xmlns:a16="http://schemas.microsoft.com/office/drawing/2014/main" id="{0021ADC5-1141-45C4-B58F-FDC94022359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5400000" flipH="1">
                  <a:off x="9114215" y="4333909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5" name="Straight Connector 104">
                  <a:extLst>
                    <a:ext uri="{FF2B5EF4-FFF2-40B4-BE49-F238E27FC236}">
                      <a16:creationId xmlns:a16="http://schemas.microsoft.com/office/drawing/2014/main" id="{E8093B90-96E5-4247-9BB9-733A0EFA4A6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5400000" flipH="1">
                  <a:off x="9549056" y="4333909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6" name="Straight Connector 105">
                  <a:extLst>
                    <a:ext uri="{FF2B5EF4-FFF2-40B4-BE49-F238E27FC236}">
                      <a16:creationId xmlns:a16="http://schemas.microsoft.com/office/drawing/2014/main" id="{E5EE85B6-E59A-4753-9B3B-901B87EBCF2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5400000" flipH="1">
                  <a:off x="9983897" y="4333909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7" name="Straight Connector 106">
                  <a:extLst>
                    <a:ext uri="{FF2B5EF4-FFF2-40B4-BE49-F238E27FC236}">
                      <a16:creationId xmlns:a16="http://schemas.microsoft.com/office/drawing/2014/main" id="{A0A27E98-E7A5-47AB-AA3C-C985150BDB2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5400000" flipH="1">
                  <a:off x="10418738" y="4333909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8" name="Straight Connector 107">
                  <a:extLst>
                    <a:ext uri="{FF2B5EF4-FFF2-40B4-BE49-F238E27FC236}">
                      <a16:creationId xmlns:a16="http://schemas.microsoft.com/office/drawing/2014/main" id="{9EAC7231-EB9A-4717-97AC-743759586C7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 rot="5400000" flipH="1">
                  <a:off x="10853579" y="4333909"/>
                  <a:ext cx="68696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sp>
            <p:nvSpPr>
              <p:cNvPr id="70" name="TextBox 29">
                <a:extLst>
                  <a:ext uri="{FF2B5EF4-FFF2-40B4-BE49-F238E27FC236}">
                    <a16:creationId xmlns:a16="http://schemas.microsoft.com/office/drawing/2014/main" id="{E4E14D11-2ADA-4322-ACCB-3AACEE9CD7EC}"/>
                  </a:ext>
                </a:extLst>
              </p:cNvPr>
              <p:cNvSpPr txBox="1"/>
              <p:nvPr/>
            </p:nvSpPr>
            <p:spPr bwMode="auto">
              <a:xfrm>
                <a:off x="6781356" y="4316589"/>
                <a:ext cx="38129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</a:t>
                </a:r>
              </a:p>
            </p:txBody>
          </p:sp>
          <p:sp>
            <p:nvSpPr>
              <p:cNvPr id="71" name="TextBox 30">
                <a:extLst>
                  <a:ext uri="{FF2B5EF4-FFF2-40B4-BE49-F238E27FC236}">
                    <a16:creationId xmlns:a16="http://schemas.microsoft.com/office/drawing/2014/main" id="{3B41656A-6BB0-4853-983D-EE3F5083D0DE}"/>
                  </a:ext>
                </a:extLst>
              </p:cNvPr>
              <p:cNvSpPr txBox="1"/>
              <p:nvPr/>
            </p:nvSpPr>
            <p:spPr bwMode="auto">
              <a:xfrm>
                <a:off x="7216590" y="4316589"/>
                <a:ext cx="38129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</a:t>
                </a:r>
              </a:p>
            </p:txBody>
          </p:sp>
          <p:sp>
            <p:nvSpPr>
              <p:cNvPr id="72" name="TextBox 31">
                <a:extLst>
                  <a:ext uri="{FF2B5EF4-FFF2-40B4-BE49-F238E27FC236}">
                    <a16:creationId xmlns:a16="http://schemas.microsoft.com/office/drawing/2014/main" id="{AB5050CD-DDB1-46DF-B5F4-07371ACA2753}"/>
                  </a:ext>
                </a:extLst>
              </p:cNvPr>
              <p:cNvSpPr txBox="1"/>
              <p:nvPr/>
            </p:nvSpPr>
            <p:spPr bwMode="auto">
              <a:xfrm>
                <a:off x="7651824" y="4316589"/>
                <a:ext cx="38129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</a:t>
                </a:r>
              </a:p>
            </p:txBody>
          </p:sp>
          <p:sp>
            <p:nvSpPr>
              <p:cNvPr id="73" name="TextBox 32">
                <a:extLst>
                  <a:ext uri="{FF2B5EF4-FFF2-40B4-BE49-F238E27FC236}">
                    <a16:creationId xmlns:a16="http://schemas.microsoft.com/office/drawing/2014/main" id="{BAC43AEB-0E6E-42AD-87BA-A27A03A25F46}"/>
                  </a:ext>
                </a:extLst>
              </p:cNvPr>
              <p:cNvSpPr txBox="1"/>
              <p:nvPr/>
            </p:nvSpPr>
            <p:spPr bwMode="auto">
              <a:xfrm>
                <a:off x="8087058" y="4316589"/>
                <a:ext cx="38129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</a:t>
                </a:r>
              </a:p>
            </p:txBody>
          </p:sp>
          <p:sp>
            <p:nvSpPr>
              <p:cNvPr id="74" name="TextBox 33">
                <a:extLst>
                  <a:ext uri="{FF2B5EF4-FFF2-40B4-BE49-F238E27FC236}">
                    <a16:creationId xmlns:a16="http://schemas.microsoft.com/office/drawing/2014/main" id="{061963E2-ABC0-4BE5-AB0E-8EE35E92D772}"/>
                  </a:ext>
                </a:extLst>
              </p:cNvPr>
              <p:cNvSpPr txBox="1"/>
              <p:nvPr/>
            </p:nvSpPr>
            <p:spPr bwMode="auto">
              <a:xfrm>
                <a:off x="8522292" y="4316589"/>
                <a:ext cx="38129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</a:t>
                </a:r>
              </a:p>
            </p:txBody>
          </p:sp>
          <p:sp>
            <p:nvSpPr>
              <p:cNvPr id="75" name="TextBox 34">
                <a:extLst>
                  <a:ext uri="{FF2B5EF4-FFF2-40B4-BE49-F238E27FC236}">
                    <a16:creationId xmlns:a16="http://schemas.microsoft.com/office/drawing/2014/main" id="{B12C0D67-6E2A-4C1E-95AF-297B670F992B}"/>
                  </a:ext>
                </a:extLst>
              </p:cNvPr>
              <p:cNvSpPr txBox="1"/>
              <p:nvPr/>
            </p:nvSpPr>
            <p:spPr bwMode="auto">
              <a:xfrm>
                <a:off x="8957526" y="4316589"/>
                <a:ext cx="38129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5</a:t>
                </a:r>
              </a:p>
            </p:txBody>
          </p:sp>
          <p:sp>
            <p:nvSpPr>
              <p:cNvPr id="76" name="TextBox 35">
                <a:extLst>
                  <a:ext uri="{FF2B5EF4-FFF2-40B4-BE49-F238E27FC236}">
                    <a16:creationId xmlns:a16="http://schemas.microsoft.com/office/drawing/2014/main" id="{7D5D55F7-F5C1-4F2E-8531-A7CE9D4A2B9B}"/>
                  </a:ext>
                </a:extLst>
              </p:cNvPr>
              <p:cNvSpPr txBox="1"/>
              <p:nvPr/>
            </p:nvSpPr>
            <p:spPr bwMode="auto">
              <a:xfrm>
                <a:off x="9392760" y="4316589"/>
                <a:ext cx="38129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6</a:t>
                </a:r>
              </a:p>
            </p:txBody>
          </p:sp>
          <p:sp>
            <p:nvSpPr>
              <p:cNvPr id="77" name="TextBox 36">
                <a:extLst>
                  <a:ext uri="{FF2B5EF4-FFF2-40B4-BE49-F238E27FC236}">
                    <a16:creationId xmlns:a16="http://schemas.microsoft.com/office/drawing/2014/main" id="{489D2638-F6CD-477F-8A64-0FBEE73EE32F}"/>
                  </a:ext>
                </a:extLst>
              </p:cNvPr>
              <p:cNvSpPr txBox="1"/>
              <p:nvPr/>
            </p:nvSpPr>
            <p:spPr bwMode="auto">
              <a:xfrm>
                <a:off x="9827994" y="4316589"/>
                <a:ext cx="38129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7</a:t>
                </a:r>
              </a:p>
            </p:txBody>
          </p:sp>
          <p:sp>
            <p:nvSpPr>
              <p:cNvPr id="78" name="TextBox 37">
                <a:extLst>
                  <a:ext uri="{FF2B5EF4-FFF2-40B4-BE49-F238E27FC236}">
                    <a16:creationId xmlns:a16="http://schemas.microsoft.com/office/drawing/2014/main" id="{D90A877F-1676-43B5-B1BD-BE62B7CC07E8}"/>
                  </a:ext>
                </a:extLst>
              </p:cNvPr>
              <p:cNvSpPr txBox="1"/>
              <p:nvPr/>
            </p:nvSpPr>
            <p:spPr bwMode="auto">
              <a:xfrm>
                <a:off x="10263228" y="4316589"/>
                <a:ext cx="38129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8</a:t>
                </a:r>
              </a:p>
            </p:txBody>
          </p:sp>
          <p:sp>
            <p:nvSpPr>
              <p:cNvPr id="79" name="TextBox 38">
                <a:extLst>
                  <a:ext uri="{FF2B5EF4-FFF2-40B4-BE49-F238E27FC236}">
                    <a16:creationId xmlns:a16="http://schemas.microsoft.com/office/drawing/2014/main" id="{98BF97D2-788F-484B-A6D6-09FD9C4587D1}"/>
                  </a:ext>
                </a:extLst>
              </p:cNvPr>
              <p:cNvSpPr txBox="1"/>
              <p:nvPr/>
            </p:nvSpPr>
            <p:spPr bwMode="auto">
              <a:xfrm>
                <a:off x="10698465" y="4316589"/>
                <a:ext cx="38129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9</a:t>
                </a:r>
              </a:p>
            </p:txBody>
          </p:sp>
          <p:sp>
            <p:nvSpPr>
              <p:cNvPr id="80" name="TextBox 39">
                <a:extLst>
                  <a:ext uri="{FF2B5EF4-FFF2-40B4-BE49-F238E27FC236}">
                    <a16:creationId xmlns:a16="http://schemas.microsoft.com/office/drawing/2014/main" id="{F9F92332-855B-4692-92EC-BF62B5014219}"/>
                  </a:ext>
                </a:extLst>
              </p:cNvPr>
              <p:cNvSpPr txBox="1"/>
              <p:nvPr/>
            </p:nvSpPr>
            <p:spPr bwMode="auto">
              <a:xfrm>
                <a:off x="6687429" y="4863418"/>
                <a:ext cx="56677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834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831</a:t>
                </a:r>
              </a:p>
            </p:txBody>
          </p:sp>
          <p:sp>
            <p:nvSpPr>
              <p:cNvPr id="81" name="TextBox 40">
                <a:extLst>
                  <a:ext uri="{FF2B5EF4-FFF2-40B4-BE49-F238E27FC236}">
                    <a16:creationId xmlns:a16="http://schemas.microsoft.com/office/drawing/2014/main" id="{3C82F291-ECE4-49C0-805C-AC77FED4332D}"/>
                  </a:ext>
                </a:extLst>
              </p:cNvPr>
              <p:cNvSpPr txBox="1"/>
              <p:nvPr/>
            </p:nvSpPr>
            <p:spPr bwMode="auto">
              <a:xfrm>
                <a:off x="7122663" y="4863418"/>
                <a:ext cx="56677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763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760</a:t>
                </a:r>
              </a:p>
            </p:txBody>
          </p:sp>
          <p:sp>
            <p:nvSpPr>
              <p:cNvPr id="82" name="TextBox 41">
                <a:extLst>
                  <a:ext uri="{FF2B5EF4-FFF2-40B4-BE49-F238E27FC236}">
                    <a16:creationId xmlns:a16="http://schemas.microsoft.com/office/drawing/2014/main" id="{1DC47AA4-3AE3-45A0-BA66-E4BB5FA1671E}"/>
                  </a:ext>
                </a:extLst>
              </p:cNvPr>
              <p:cNvSpPr txBox="1"/>
              <p:nvPr/>
            </p:nvSpPr>
            <p:spPr bwMode="auto">
              <a:xfrm>
                <a:off x="7557897" y="4863418"/>
                <a:ext cx="56677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704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699</a:t>
                </a:r>
              </a:p>
            </p:txBody>
          </p:sp>
          <p:sp>
            <p:nvSpPr>
              <p:cNvPr id="83" name="TextBox 42">
                <a:extLst>
                  <a:ext uri="{FF2B5EF4-FFF2-40B4-BE49-F238E27FC236}">
                    <a16:creationId xmlns:a16="http://schemas.microsoft.com/office/drawing/2014/main" id="{4C01FD8A-9975-4761-B8F4-B8CA063AA1ED}"/>
                  </a:ext>
                </a:extLst>
              </p:cNvPr>
              <p:cNvSpPr txBox="1"/>
              <p:nvPr/>
            </p:nvSpPr>
            <p:spPr bwMode="auto">
              <a:xfrm>
                <a:off x="7993131" y="4863418"/>
                <a:ext cx="56677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625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602</a:t>
                </a:r>
              </a:p>
            </p:txBody>
          </p:sp>
          <p:sp>
            <p:nvSpPr>
              <p:cNvPr id="84" name="TextBox 43">
                <a:extLst>
                  <a:ext uri="{FF2B5EF4-FFF2-40B4-BE49-F238E27FC236}">
                    <a16:creationId xmlns:a16="http://schemas.microsoft.com/office/drawing/2014/main" id="{D8AEE5F4-B564-4137-8C40-4E62A1AC7824}"/>
                  </a:ext>
                </a:extLst>
              </p:cNvPr>
              <p:cNvSpPr txBox="1"/>
              <p:nvPr/>
            </p:nvSpPr>
            <p:spPr bwMode="auto">
              <a:xfrm>
                <a:off x="8428365" y="4863418"/>
                <a:ext cx="56677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535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529</a:t>
                </a:r>
              </a:p>
            </p:txBody>
          </p:sp>
          <p:sp>
            <p:nvSpPr>
              <p:cNvPr id="85" name="TextBox 44">
                <a:extLst>
                  <a:ext uri="{FF2B5EF4-FFF2-40B4-BE49-F238E27FC236}">
                    <a16:creationId xmlns:a16="http://schemas.microsoft.com/office/drawing/2014/main" id="{B57BC744-E649-4A8F-BE7D-7D64FB90B3EA}"/>
                  </a:ext>
                </a:extLst>
              </p:cNvPr>
              <p:cNvSpPr txBox="1"/>
              <p:nvPr/>
            </p:nvSpPr>
            <p:spPr bwMode="auto">
              <a:xfrm>
                <a:off x="8863599" y="4863418"/>
                <a:ext cx="56677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454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429</a:t>
                </a:r>
              </a:p>
            </p:txBody>
          </p:sp>
          <p:sp>
            <p:nvSpPr>
              <p:cNvPr id="86" name="TextBox 45">
                <a:extLst>
                  <a:ext uri="{FF2B5EF4-FFF2-40B4-BE49-F238E27FC236}">
                    <a16:creationId xmlns:a16="http://schemas.microsoft.com/office/drawing/2014/main" id="{FDD523E1-6E73-4C04-92A6-AA84316120B0}"/>
                  </a:ext>
                </a:extLst>
              </p:cNvPr>
              <p:cNvSpPr txBox="1"/>
              <p:nvPr/>
            </p:nvSpPr>
            <p:spPr bwMode="auto">
              <a:xfrm>
                <a:off x="9298833" y="4863418"/>
                <a:ext cx="56677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272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245</a:t>
                </a:r>
              </a:p>
            </p:txBody>
          </p:sp>
          <p:sp>
            <p:nvSpPr>
              <p:cNvPr id="87" name="TextBox 46">
                <a:extLst>
                  <a:ext uri="{FF2B5EF4-FFF2-40B4-BE49-F238E27FC236}">
                    <a16:creationId xmlns:a16="http://schemas.microsoft.com/office/drawing/2014/main" id="{C487CA78-96F6-4DA4-87AD-4C9B59333A58}"/>
                  </a:ext>
                </a:extLst>
              </p:cNvPr>
              <p:cNvSpPr txBox="1"/>
              <p:nvPr/>
            </p:nvSpPr>
            <p:spPr bwMode="auto">
              <a:xfrm>
                <a:off x="9734067" y="4863418"/>
                <a:ext cx="56677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116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99</a:t>
                </a:r>
              </a:p>
            </p:txBody>
          </p:sp>
          <p:sp>
            <p:nvSpPr>
              <p:cNvPr id="88" name="TextBox 47">
                <a:extLst>
                  <a:ext uri="{FF2B5EF4-FFF2-40B4-BE49-F238E27FC236}">
                    <a16:creationId xmlns:a16="http://schemas.microsoft.com/office/drawing/2014/main" id="{18E15348-D86D-4F45-98A4-9C5512CC765C}"/>
                  </a:ext>
                </a:extLst>
              </p:cNvPr>
              <p:cNvSpPr txBox="1"/>
              <p:nvPr/>
            </p:nvSpPr>
            <p:spPr bwMode="auto">
              <a:xfrm>
                <a:off x="10169301" y="4863418"/>
                <a:ext cx="56677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34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31</a:t>
                </a:r>
              </a:p>
            </p:txBody>
          </p:sp>
          <p:sp>
            <p:nvSpPr>
              <p:cNvPr id="89" name="TextBox 48">
                <a:extLst>
                  <a:ext uri="{FF2B5EF4-FFF2-40B4-BE49-F238E27FC236}">
                    <a16:creationId xmlns:a16="http://schemas.microsoft.com/office/drawing/2014/main" id="{94F9B9D4-2FE1-41BC-9176-3242BB72360F}"/>
                  </a:ext>
                </a:extLst>
              </p:cNvPr>
              <p:cNvSpPr txBox="1"/>
              <p:nvPr/>
            </p:nvSpPr>
            <p:spPr bwMode="auto">
              <a:xfrm>
                <a:off x="10604538" y="4863418"/>
                <a:ext cx="56677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</a:t>
                </a:r>
              </a:p>
            </p:txBody>
          </p:sp>
          <p:sp>
            <p:nvSpPr>
              <p:cNvPr id="90" name="TextBox 49">
                <a:extLst>
                  <a:ext uri="{FF2B5EF4-FFF2-40B4-BE49-F238E27FC236}">
                    <a16:creationId xmlns:a16="http://schemas.microsoft.com/office/drawing/2014/main" id="{A4EB25AA-2805-49B2-BD59-EFC745268A8B}"/>
                  </a:ext>
                </a:extLst>
              </p:cNvPr>
              <p:cNvSpPr txBox="1"/>
              <p:nvPr/>
            </p:nvSpPr>
            <p:spPr bwMode="auto">
              <a:xfrm>
                <a:off x="5470922" y="4484094"/>
                <a:ext cx="1348048" cy="8309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Patients at </a:t>
                </a:r>
              </a:p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200" dirty="0">
                    <a:solidFill>
                      <a:srgbClr val="000000"/>
                    </a:solidFill>
                    <a:latin typeface="Calibri" panose="020F0502020204030204" pitchFamily="34" charset="0"/>
                    <a:cs typeface="+mn-cs"/>
                  </a:rPr>
                  <a:t>R</a:t>
                </a: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isk, n</a:t>
                </a:r>
                <a:b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15873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CT + ET</a:t>
                </a:r>
                <a:b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</a:b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E1471D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is</a:t>
                </a:r>
              </a:p>
            </p:txBody>
          </p:sp>
          <p:sp>
            <p:nvSpPr>
              <p:cNvPr id="91" name="TextBox 50">
                <a:extLst>
                  <a:ext uri="{FF2B5EF4-FFF2-40B4-BE49-F238E27FC236}">
                    <a16:creationId xmlns:a16="http://schemas.microsoft.com/office/drawing/2014/main" id="{42BDB2B1-EA85-450F-818A-68E032A5A0F3}"/>
                  </a:ext>
                </a:extLst>
              </p:cNvPr>
              <p:cNvSpPr txBox="1"/>
              <p:nvPr/>
            </p:nvSpPr>
            <p:spPr bwMode="auto">
              <a:xfrm>
                <a:off x="6393110" y="4115180"/>
                <a:ext cx="56677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2" name="TextBox 51">
                <a:extLst>
                  <a:ext uri="{FF2B5EF4-FFF2-40B4-BE49-F238E27FC236}">
                    <a16:creationId xmlns:a16="http://schemas.microsoft.com/office/drawing/2014/main" id="{1D516B6C-70B4-4E9E-95E7-CCF2DA8D5F0B}"/>
                  </a:ext>
                </a:extLst>
              </p:cNvPr>
              <p:cNvSpPr txBox="1"/>
              <p:nvPr/>
            </p:nvSpPr>
            <p:spPr bwMode="auto">
              <a:xfrm>
                <a:off x="6393110" y="3645884"/>
                <a:ext cx="56677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0.2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3" name="TextBox 52">
                <a:extLst>
                  <a:ext uri="{FF2B5EF4-FFF2-40B4-BE49-F238E27FC236}">
                    <a16:creationId xmlns:a16="http://schemas.microsoft.com/office/drawing/2014/main" id="{7FA97619-A866-49A3-9879-80EA674255BF}"/>
                  </a:ext>
                </a:extLst>
              </p:cNvPr>
              <p:cNvSpPr txBox="1"/>
              <p:nvPr/>
            </p:nvSpPr>
            <p:spPr bwMode="auto">
              <a:xfrm>
                <a:off x="6393110" y="3176586"/>
                <a:ext cx="56677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0.4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4" name="TextBox 53">
                <a:extLst>
                  <a:ext uri="{FF2B5EF4-FFF2-40B4-BE49-F238E27FC236}">
                    <a16:creationId xmlns:a16="http://schemas.microsoft.com/office/drawing/2014/main" id="{174A353E-0C86-4A26-B5C0-83F4CCFEE16F}"/>
                  </a:ext>
                </a:extLst>
              </p:cNvPr>
              <p:cNvSpPr txBox="1"/>
              <p:nvPr/>
            </p:nvSpPr>
            <p:spPr bwMode="auto">
              <a:xfrm>
                <a:off x="6393110" y="2707288"/>
                <a:ext cx="56677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0.6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5" name="TextBox 54">
                <a:extLst>
                  <a:ext uri="{FF2B5EF4-FFF2-40B4-BE49-F238E27FC236}">
                    <a16:creationId xmlns:a16="http://schemas.microsoft.com/office/drawing/2014/main" id="{C0988026-1882-46EF-B706-03C673A107AB}"/>
                  </a:ext>
                </a:extLst>
              </p:cNvPr>
              <p:cNvSpPr txBox="1"/>
              <p:nvPr/>
            </p:nvSpPr>
            <p:spPr bwMode="auto">
              <a:xfrm>
                <a:off x="6393110" y="2237990"/>
                <a:ext cx="56677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0.8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6" name="TextBox 55">
                <a:extLst>
                  <a:ext uri="{FF2B5EF4-FFF2-40B4-BE49-F238E27FC236}">
                    <a16:creationId xmlns:a16="http://schemas.microsoft.com/office/drawing/2014/main" id="{BEA14465-2673-499A-91A4-FE8D09C90A7C}"/>
                  </a:ext>
                </a:extLst>
              </p:cNvPr>
              <p:cNvSpPr txBox="1"/>
              <p:nvPr/>
            </p:nvSpPr>
            <p:spPr bwMode="auto">
              <a:xfrm>
                <a:off x="6393110" y="1768692"/>
                <a:ext cx="56677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1.0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7" name="TextBox 56">
                <a:extLst>
                  <a:ext uri="{FF2B5EF4-FFF2-40B4-BE49-F238E27FC236}">
                    <a16:creationId xmlns:a16="http://schemas.microsoft.com/office/drawing/2014/main" id="{13C5E2B7-DE7A-482D-B182-8B2CE68E77E3}"/>
                  </a:ext>
                </a:extLst>
              </p:cNvPr>
              <p:cNvSpPr txBox="1"/>
              <p:nvPr/>
            </p:nvSpPr>
            <p:spPr bwMode="auto">
              <a:xfrm>
                <a:off x="6919386" y="4564044"/>
                <a:ext cx="4224743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Yr Since Randomization</a:t>
                </a: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8" name="TextBox 57">
                <a:extLst>
                  <a:ext uri="{FF2B5EF4-FFF2-40B4-BE49-F238E27FC236}">
                    <a16:creationId xmlns:a16="http://schemas.microsoft.com/office/drawing/2014/main" id="{33EBE5FF-4401-49C6-8243-CFB84901333D}"/>
                  </a:ext>
                </a:extLst>
              </p:cNvPr>
              <p:cNvSpPr txBox="1"/>
              <p:nvPr/>
            </p:nvSpPr>
            <p:spPr bwMode="auto">
              <a:xfrm rot="16200000">
                <a:off x="4865673" y="2997263"/>
                <a:ext cx="3076095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5pPr>
                <a:lvl6pPr marL="22860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6pPr>
                <a:lvl7pPr marL="27432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7pPr>
                <a:lvl8pPr marL="32004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8pPr>
                <a:lvl9pPr marL="3657600" algn="l" defTabSz="914400" rtl="0" eaLnBrk="1" latinLnBrk="0" hangingPunct="1">
                  <a:defRPr b="1"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b="1" i="0" u="none" strike="noStrike" kern="1200" cap="none" spc="0" normalizeH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iDFS Probability</a:t>
                </a:r>
              </a:p>
            </p:txBody>
          </p:sp>
        </p:grp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1E38594-2E6B-401B-85C7-6547B5EBD47E}"/>
                </a:ext>
              </a:extLst>
            </p:cNvPr>
            <p:cNvSpPr/>
            <p:nvPr/>
          </p:nvSpPr>
          <p:spPr bwMode="auto">
            <a:xfrm>
              <a:off x="7536210" y="1572070"/>
              <a:ext cx="3924300" cy="335756"/>
            </a:xfrm>
            <a:custGeom>
              <a:avLst/>
              <a:gdLst>
                <a:gd name="connsiteX0" fmla="*/ 0 w 3924300"/>
                <a:gd name="connsiteY0" fmla="*/ 0 h 335756"/>
                <a:gd name="connsiteX1" fmla="*/ 161925 w 3924300"/>
                <a:gd name="connsiteY1" fmla="*/ 0 h 335756"/>
                <a:gd name="connsiteX2" fmla="*/ 161925 w 3924300"/>
                <a:gd name="connsiteY2" fmla="*/ 0 h 335756"/>
                <a:gd name="connsiteX3" fmla="*/ 345281 w 3924300"/>
                <a:gd name="connsiteY3" fmla="*/ 0 h 335756"/>
                <a:gd name="connsiteX4" fmla="*/ 345281 w 3924300"/>
                <a:gd name="connsiteY4" fmla="*/ 11906 h 335756"/>
                <a:gd name="connsiteX5" fmla="*/ 478631 w 3924300"/>
                <a:gd name="connsiteY5" fmla="*/ 11906 h 335756"/>
                <a:gd name="connsiteX6" fmla="*/ 478631 w 3924300"/>
                <a:gd name="connsiteY6" fmla="*/ 19050 h 335756"/>
                <a:gd name="connsiteX7" fmla="*/ 642938 w 3924300"/>
                <a:gd name="connsiteY7" fmla="*/ 19050 h 335756"/>
                <a:gd name="connsiteX8" fmla="*/ 640557 w 3924300"/>
                <a:gd name="connsiteY8" fmla="*/ 21431 h 335756"/>
                <a:gd name="connsiteX9" fmla="*/ 771525 w 3924300"/>
                <a:gd name="connsiteY9" fmla="*/ 21431 h 335756"/>
                <a:gd name="connsiteX10" fmla="*/ 771525 w 3924300"/>
                <a:gd name="connsiteY10" fmla="*/ 30956 h 335756"/>
                <a:gd name="connsiteX11" fmla="*/ 828675 w 3924300"/>
                <a:gd name="connsiteY11" fmla="*/ 30956 h 335756"/>
                <a:gd name="connsiteX12" fmla="*/ 828675 w 3924300"/>
                <a:gd name="connsiteY12" fmla="*/ 33338 h 335756"/>
                <a:gd name="connsiteX13" fmla="*/ 900113 w 3924300"/>
                <a:gd name="connsiteY13" fmla="*/ 33338 h 335756"/>
                <a:gd name="connsiteX14" fmla="*/ 900113 w 3924300"/>
                <a:gd name="connsiteY14" fmla="*/ 42863 h 335756"/>
                <a:gd name="connsiteX15" fmla="*/ 973931 w 3924300"/>
                <a:gd name="connsiteY15" fmla="*/ 42863 h 335756"/>
                <a:gd name="connsiteX16" fmla="*/ 973931 w 3924300"/>
                <a:gd name="connsiteY16" fmla="*/ 45244 h 335756"/>
                <a:gd name="connsiteX17" fmla="*/ 1071563 w 3924300"/>
                <a:gd name="connsiteY17" fmla="*/ 45244 h 335756"/>
                <a:gd name="connsiteX18" fmla="*/ 1071563 w 3924300"/>
                <a:gd name="connsiteY18" fmla="*/ 54769 h 335756"/>
                <a:gd name="connsiteX19" fmla="*/ 1169194 w 3924300"/>
                <a:gd name="connsiteY19" fmla="*/ 54769 h 335756"/>
                <a:gd name="connsiteX20" fmla="*/ 1169194 w 3924300"/>
                <a:gd name="connsiteY20" fmla="*/ 66675 h 335756"/>
                <a:gd name="connsiteX21" fmla="*/ 1371600 w 3924300"/>
                <a:gd name="connsiteY21" fmla="*/ 66675 h 335756"/>
                <a:gd name="connsiteX22" fmla="*/ 1371600 w 3924300"/>
                <a:gd name="connsiteY22" fmla="*/ 76200 h 335756"/>
                <a:gd name="connsiteX23" fmla="*/ 1409700 w 3924300"/>
                <a:gd name="connsiteY23" fmla="*/ 76200 h 335756"/>
                <a:gd name="connsiteX24" fmla="*/ 1409700 w 3924300"/>
                <a:gd name="connsiteY24" fmla="*/ 80963 h 335756"/>
                <a:gd name="connsiteX25" fmla="*/ 1624013 w 3924300"/>
                <a:gd name="connsiteY25" fmla="*/ 80963 h 335756"/>
                <a:gd name="connsiteX26" fmla="*/ 1624013 w 3924300"/>
                <a:gd name="connsiteY26" fmla="*/ 92869 h 335756"/>
                <a:gd name="connsiteX27" fmla="*/ 1766888 w 3924300"/>
                <a:gd name="connsiteY27" fmla="*/ 92869 h 335756"/>
                <a:gd name="connsiteX28" fmla="*/ 1766888 w 3924300"/>
                <a:gd name="connsiteY28" fmla="*/ 107156 h 335756"/>
                <a:gd name="connsiteX29" fmla="*/ 1804988 w 3924300"/>
                <a:gd name="connsiteY29" fmla="*/ 107156 h 335756"/>
                <a:gd name="connsiteX30" fmla="*/ 1804988 w 3924300"/>
                <a:gd name="connsiteY30" fmla="*/ 114300 h 335756"/>
                <a:gd name="connsiteX31" fmla="*/ 1909763 w 3924300"/>
                <a:gd name="connsiteY31" fmla="*/ 114300 h 335756"/>
                <a:gd name="connsiteX32" fmla="*/ 1909763 w 3924300"/>
                <a:gd name="connsiteY32" fmla="*/ 123825 h 335756"/>
                <a:gd name="connsiteX33" fmla="*/ 1945481 w 3924300"/>
                <a:gd name="connsiteY33" fmla="*/ 123825 h 335756"/>
                <a:gd name="connsiteX34" fmla="*/ 1945481 w 3924300"/>
                <a:gd name="connsiteY34" fmla="*/ 130969 h 335756"/>
                <a:gd name="connsiteX35" fmla="*/ 2183606 w 3924300"/>
                <a:gd name="connsiteY35" fmla="*/ 130969 h 335756"/>
                <a:gd name="connsiteX36" fmla="*/ 2183606 w 3924300"/>
                <a:gd name="connsiteY36" fmla="*/ 138113 h 335756"/>
                <a:gd name="connsiteX37" fmla="*/ 2219325 w 3924300"/>
                <a:gd name="connsiteY37" fmla="*/ 138113 h 335756"/>
                <a:gd name="connsiteX38" fmla="*/ 2219325 w 3924300"/>
                <a:gd name="connsiteY38" fmla="*/ 157163 h 335756"/>
                <a:gd name="connsiteX39" fmla="*/ 2505075 w 3924300"/>
                <a:gd name="connsiteY39" fmla="*/ 157163 h 335756"/>
                <a:gd name="connsiteX40" fmla="*/ 2505075 w 3924300"/>
                <a:gd name="connsiteY40" fmla="*/ 157163 h 335756"/>
                <a:gd name="connsiteX41" fmla="*/ 2509838 w 3924300"/>
                <a:gd name="connsiteY41" fmla="*/ 161926 h 335756"/>
                <a:gd name="connsiteX42" fmla="*/ 2566988 w 3924300"/>
                <a:gd name="connsiteY42" fmla="*/ 161926 h 335756"/>
                <a:gd name="connsiteX43" fmla="*/ 2566988 w 3924300"/>
                <a:gd name="connsiteY43" fmla="*/ 171450 h 335756"/>
                <a:gd name="connsiteX44" fmla="*/ 2747963 w 3924300"/>
                <a:gd name="connsiteY44" fmla="*/ 171450 h 335756"/>
                <a:gd name="connsiteX45" fmla="*/ 2747963 w 3924300"/>
                <a:gd name="connsiteY45" fmla="*/ 185738 h 335756"/>
                <a:gd name="connsiteX46" fmla="*/ 2793206 w 3924300"/>
                <a:gd name="connsiteY46" fmla="*/ 185738 h 335756"/>
                <a:gd name="connsiteX47" fmla="*/ 2793206 w 3924300"/>
                <a:gd name="connsiteY47" fmla="*/ 200025 h 335756"/>
                <a:gd name="connsiteX48" fmla="*/ 2938463 w 3924300"/>
                <a:gd name="connsiteY48" fmla="*/ 200025 h 335756"/>
                <a:gd name="connsiteX49" fmla="*/ 2938463 w 3924300"/>
                <a:gd name="connsiteY49" fmla="*/ 200025 h 335756"/>
                <a:gd name="connsiteX50" fmla="*/ 2938463 w 3924300"/>
                <a:gd name="connsiteY50" fmla="*/ 219075 h 335756"/>
                <a:gd name="connsiteX51" fmla="*/ 3121819 w 3924300"/>
                <a:gd name="connsiteY51" fmla="*/ 219075 h 335756"/>
                <a:gd name="connsiteX52" fmla="*/ 3121819 w 3924300"/>
                <a:gd name="connsiteY52" fmla="*/ 238125 h 335756"/>
                <a:gd name="connsiteX53" fmla="*/ 3155156 w 3924300"/>
                <a:gd name="connsiteY53" fmla="*/ 238125 h 335756"/>
                <a:gd name="connsiteX54" fmla="*/ 3155156 w 3924300"/>
                <a:gd name="connsiteY54" fmla="*/ 257175 h 335756"/>
                <a:gd name="connsiteX55" fmla="*/ 3479006 w 3924300"/>
                <a:gd name="connsiteY55" fmla="*/ 257175 h 335756"/>
                <a:gd name="connsiteX56" fmla="*/ 3479006 w 3924300"/>
                <a:gd name="connsiteY56" fmla="*/ 335756 h 335756"/>
                <a:gd name="connsiteX57" fmla="*/ 3924300 w 3924300"/>
                <a:gd name="connsiteY57" fmla="*/ 335756 h 335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3924300" h="335756">
                  <a:moveTo>
                    <a:pt x="0" y="0"/>
                  </a:moveTo>
                  <a:lnTo>
                    <a:pt x="161925" y="0"/>
                  </a:lnTo>
                  <a:lnTo>
                    <a:pt x="161925" y="0"/>
                  </a:lnTo>
                  <a:lnTo>
                    <a:pt x="345281" y="0"/>
                  </a:lnTo>
                  <a:lnTo>
                    <a:pt x="345281" y="11906"/>
                  </a:lnTo>
                  <a:lnTo>
                    <a:pt x="478631" y="11906"/>
                  </a:lnTo>
                  <a:lnTo>
                    <a:pt x="478631" y="19050"/>
                  </a:lnTo>
                  <a:lnTo>
                    <a:pt x="642938" y="19050"/>
                  </a:lnTo>
                  <a:lnTo>
                    <a:pt x="640557" y="21431"/>
                  </a:lnTo>
                  <a:lnTo>
                    <a:pt x="771525" y="21431"/>
                  </a:lnTo>
                  <a:lnTo>
                    <a:pt x="771525" y="30956"/>
                  </a:lnTo>
                  <a:lnTo>
                    <a:pt x="828675" y="30956"/>
                  </a:lnTo>
                  <a:lnTo>
                    <a:pt x="828675" y="33338"/>
                  </a:lnTo>
                  <a:lnTo>
                    <a:pt x="900113" y="33338"/>
                  </a:lnTo>
                  <a:lnTo>
                    <a:pt x="900113" y="42863"/>
                  </a:lnTo>
                  <a:lnTo>
                    <a:pt x="973931" y="42863"/>
                  </a:lnTo>
                  <a:lnTo>
                    <a:pt x="973931" y="45244"/>
                  </a:lnTo>
                  <a:lnTo>
                    <a:pt x="1071563" y="45244"/>
                  </a:lnTo>
                  <a:lnTo>
                    <a:pt x="1071563" y="54769"/>
                  </a:lnTo>
                  <a:lnTo>
                    <a:pt x="1169194" y="54769"/>
                  </a:lnTo>
                  <a:lnTo>
                    <a:pt x="1169194" y="66675"/>
                  </a:lnTo>
                  <a:lnTo>
                    <a:pt x="1371600" y="66675"/>
                  </a:lnTo>
                  <a:lnTo>
                    <a:pt x="1371600" y="76200"/>
                  </a:lnTo>
                  <a:lnTo>
                    <a:pt x="1409700" y="76200"/>
                  </a:lnTo>
                  <a:lnTo>
                    <a:pt x="1409700" y="80963"/>
                  </a:lnTo>
                  <a:lnTo>
                    <a:pt x="1624013" y="80963"/>
                  </a:lnTo>
                  <a:lnTo>
                    <a:pt x="1624013" y="92869"/>
                  </a:lnTo>
                  <a:lnTo>
                    <a:pt x="1766888" y="92869"/>
                  </a:lnTo>
                  <a:lnTo>
                    <a:pt x="1766888" y="107156"/>
                  </a:lnTo>
                  <a:lnTo>
                    <a:pt x="1804988" y="107156"/>
                  </a:lnTo>
                  <a:lnTo>
                    <a:pt x="1804988" y="114300"/>
                  </a:lnTo>
                  <a:lnTo>
                    <a:pt x="1909763" y="114300"/>
                  </a:lnTo>
                  <a:lnTo>
                    <a:pt x="1909763" y="123825"/>
                  </a:lnTo>
                  <a:lnTo>
                    <a:pt x="1945481" y="123825"/>
                  </a:lnTo>
                  <a:lnTo>
                    <a:pt x="1945481" y="130969"/>
                  </a:lnTo>
                  <a:lnTo>
                    <a:pt x="2183606" y="130969"/>
                  </a:lnTo>
                  <a:lnTo>
                    <a:pt x="2183606" y="138113"/>
                  </a:lnTo>
                  <a:lnTo>
                    <a:pt x="2219325" y="138113"/>
                  </a:lnTo>
                  <a:lnTo>
                    <a:pt x="2219325" y="157163"/>
                  </a:lnTo>
                  <a:lnTo>
                    <a:pt x="2505075" y="157163"/>
                  </a:lnTo>
                  <a:lnTo>
                    <a:pt x="2505075" y="157163"/>
                  </a:lnTo>
                  <a:lnTo>
                    <a:pt x="2509838" y="161926"/>
                  </a:lnTo>
                  <a:lnTo>
                    <a:pt x="2566988" y="161926"/>
                  </a:lnTo>
                  <a:lnTo>
                    <a:pt x="2566988" y="171450"/>
                  </a:lnTo>
                  <a:lnTo>
                    <a:pt x="2747963" y="171450"/>
                  </a:lnTo>
                  <a:lnTo>
                    <a:pt x="2747963" y="185738"/>
                  </a:lnTo>
                  <a:lnTo>
                    <a:pt x="2793206" y="185738"/>
                  </a:lnTo>
                  <a:lnTo>
                    <a:pt x="2793206" y="200025"/>
                  </a:lnTo>
                  <a:lnTo>
                    <a:pt x="2938463" y="200025"/>
                  </a:lnTo>
                  <a:lnTo>
                    <a:pt x="2938463" y="200025"/>
                  </a:lnTo>
                  <a:lnTo>
                    <a:pt x="2938463" y="219075"/>
                  </a:lnTo>
                  <a:lnTo>
                    <a:pt x="3121819" y="219075"/>
                  </a:lnTo>
                  <a:lnTo>
                    <a:pt x="3121819" y="238125"/>
                  </a:lnTo>
                  <a:lnTo>
                    <a:pt x="3155156" y="238125"/>
                  </a:lnTo>
                  <a:lnTo>
                    <a:pt x="3155156" y="257175"/>
                  </a:lnTo>
                  <a:lnTo>
                    <a:pt x="3479006" y="257175"/>
                  </a:lnTo>
                  <a:lnTo>
                    <a:pt x="3479006" y="335756"/>
                  </a:lnTo>
                  <a:lnTo>
                    <a:pt x="3924300" y="335756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tlCol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3177D62-790D-4334-A0DD-9EC17C911E11}"/>
                </a:ext>
              </a:extLst>
            </p:cNvPr>
            <p:cNvSpPr/>
            <p:nvPr/>
          </p:nvSpPr>
          <p:spPr bwMode="auto">
            <a:xfrm>
              <a:off x="7526685" y="1567308"/>
              <a:ext cx="4010025" cy="392906"/>
            </a:xfrm>
            <a:custGeom>
              <a:avLst/>
              <a:gdLst>
                <a:gd name="connsiteX0" fmla="*/ 0 w 4010025"/>
                <a:gd name="connsiteY0" fmla="*/ 0 h 392906"/>
                <a:gd name="connsiteX1" fmla="*/ 195263 w 4010025"/>
                <a:gd name="connsiteY1" fmla="*/ 0 h 392906"/>
                <a:gd name="connsiteX2" fmla="*/ 195263 w 4010025"/>
                <a:gd name="connsiteY2" fmla="*/ 21431 h 392906"/>
                <a:gd name="connsiteX3" fmla="*/ 259556 w 4010025"/>
                <a:gd name="connsiteY3" fmla="*/ 21431 h 392906"/>
                <a:gd name="connsiteX4" fmla="*/ 311944 w 4010025"/>
                <a:gd name="connsiteY4" fmla="*/ 21431 h 392906"/>
                <a:gd name="connsiteX5" fmla="*/ 311944 w 4010025"/>
                <a:gd name="connsiteY5" fmla="*/ 28575 h 392906"/>
                <a:gd name="connsiteX6" fmla="*/ 385763 w 4010025"/>
                <a:gd name="connsiteY6" fmla="*/ 28575 h 392906"/>
                <a:gd name="connsiteX7" fmla="*/ 385763 w 4010025"/>
                <a:gd name="connsiteY7" fmla="*/ 42862 h 392906"/>
                <a:gd name="connsiteX8" fmla="*/ 540544 w 4010025"/>
                <a:gd name="connsiteY8" fmla="*/ 42862 h 392906"/>
                <a:gd name="connsiteX9" fmla="*/ 540544 w 4010025"/>
                <a:gd name="connsiteY9" fmla="*/ 52387 h 392906"/>
                <a:gd name="connsiteX10" fmla="*/ 609600 w 4010025"/>
                <a:gd name="connsiteY10" fmla="*/ 52387 h 392906"/>
                <a:gd name="connsiteX11" fmla="*/ 611981 w 4010025"/>
                <a:gd name="connsiteY11" fmla="*/ 54768 h 392906"/>
                <a:gd name="connsiteX12" fmla="*/ 671513 w 4010025"/>
                <a:gd name="connsiteY12" fmla="*/ 54768 h 392906"/>
                <a:gd name="connsiteX13" fmla="*/ 671513 w 4010025"/>
                <a:gd name="connsiteY13" fmla="*/ 61912 h 392906"/>
                <a:gd name="connsiteX14" fmla="*/ 709613 w 4010025"/>
                <a:gd name="connsiteY14" fmla="*/ 61912 h 392906"/>
                <a:gd name="connsiteX15" fmla="*/ 709613 w 4010025"/>
                <a:gd name="connsiteY15" fmla="*/ 69056 h 392906"/>
                <a:gd name="connsiteX16" fmla="*/ 759619 w 4010025"/>
                <a:gd name="connsiteY16" fmla="*/ 69056 h 392906"/>
                <a:gd name="connsiteX17" fmla="*/ 759619 w 4010025"/>
                <a:gd name="connsiteY17" fmla="*/ 78581 h 392906"/>
                <a:gd name="connsiteX18" fmla="*/ 812006 w 4010025"/>
                <a:gd name="connsiteY18" fmla="*/ 78581 h 392906"/>
                <a:gd name="connsiteX19" fmla="*/ 812006 w 4010025"/>
                <a:gd name="connsiteY19" fmla="*/ 92868 h 392906"/>
                <a:gd name="connsiteX20" fmla="*/ 873919 w 4010025"/>
                <a:gd name="connsiteY20" fmla="*/ 92868 h 392906"/>
                <a:gd name="connsiteX21" fmla="*/ 873919 w 4010025"/>
                <a:gd name="connsiteY21" fmla="*/ 95250 h 392906"/>
                <a:gd name="connsiteX22" fmla="*/ 914400 w 4010025"/>
                <a:gd name="connsiteY22" fmla="*/ 95250 h 392906"/>
                <a:gd name="connsiteX23" fmla="*/ 914400 w 4010025"/>
                <a:gd name="connsiteY23" fmla="*/ 104775 h 392906"/>
                <a:gd name="connsiteX24" fmla="*/ 962025 w 4010025"/>
                <a:gd name="connsiteY24" fmla="*/ 104775 h 392906"/>
                <a:gd name="connsiteX25" fmla="*/ 962025 w 4010025"/>
                <a:gd name="connsiteY25" fmla="*/ 109537 h 392906"/>
                <a:gd name="connsiteX26" fmla="*/ 1035844 w 4010025"/>
                <a:gd name="connsiteY26" fmla="*/ 109537 h 392906"/>
                <a:gd name="connsiteX27" fmla="*/ 1035844 w 4010025"/>
                <a:gd name="connsiteY27" fmla="*/ 116681 h 392906"/>
                <a:gd name="connsiteX28" fmla="*/ 1085850 w 4010025"/>
                <a:gd name="connsiteY28" fmla="*/ 116681 h 392906"/>
                <a:gd name="connsiteX29" fmla="*/ 1085850 w 4010025"/>
                <a:gd name="connsiteY29" fmla="*/ 121443 h 392906"/>
                <a:gd name="connsiteX30" fmla="*/ 1104900 w 4010025"/>
                <a:gd name="connsiteY30" fmla="*/ 121443 h 392906"/>
                <a:gd name="connsiteX31" fmla="*/ 1104900 w 4010025"/>
                <a:gd name="connsiteY31" fmla="*/ 126206 h 392906"/>
                <a:gd name="connsiteX32" fmla="*/ 1138238 w 4010025"/>
                <a:gd name="connsiteY32" fmla="*/ 126206 h 392906"/>
                <a:gd name="connsiteX33" fmla="*/ 1138238 w 4010025"/>
                <a:gd name="connsiteY33" fmla="*/ 133350 h 392906"/>
                <a:gd name="connsiteX34" fmla="*/ 1219200 w 4010025"/>
                <a:gd name="connsiteY34" fmla="*/ 133350 h 392906"/>
                <a:gd name="connsiteX35" fmla="*/ 1219200 w 4010025"/>
                <a:gd name="connsiteY35" fmla="*/ 142875 h 392906"/>
                <a:gd name="connsiteX36" fmla="*/ 1250156 w 4010025"/>
                <a:gd name="connsiteY36" fmla="*/ 142875 h 392906"/>
                <a:gd name="connsiteX37" fmla="*/ 1250156 w 4010025"/>
                <a:gd name="connsiteY37" fmla="*/ 152400 h 392906"/>
                <a:gd name="connsiteX38" fmla="*/ 1288256 w 4010025"/>
                <a:gd name="connsiteY38" fmla="*/ 152400 h 392906"/>
                <a:gd name="connsiteX39" fmla="*/ 1288256 w 4010025"/>
                <a:gd name="connsiteY39" fmla="*/ 152400 h 392906"/>
                <a:gd name="connsiteX40" fmla="*/ 1288256 w 4010025"/>
                <a:gd name="connsiteY40" fmla="*/ 166687 h 392906"/>
                <a:gd name="connsiteX41" fmla="*/ 1371600 w 4010025"/>
                <a:gd name="connsiteY41" fmla="*/ 166687 h 392906"/>
                <a:gd name="connsiteX42" fmla="*/ 1376363 w 4010025"/>
                <a:gd name="connsiteY42" fmla="*/ 171450 h 392906"/>
                <a:gd name="connsiteX43" fmla="*/ 1483519 w 4010025"/>
                <a:gd name="connsiteY43" fmla="*/ 171450 h 392906"/>
                <a:gd name="connsiteX44" fmla="*/ 1483519 w 4010025"/>
                <a:gd name="connsiteY44" fmla="*/ 173831 h 392906"/>
                <a:gd name="connsiteX45" fmla="*/ 1531144 w 4010025"/>
                <a:gd name="connsiteY45" fmla="*/ 173831 h 392906"/>
                <a:gd name="connsiteX46" fmla="*/ 1535906 w 4010025"/>
                <a:gd name="connsiteY46" fmla="*/ 173831 h 392906"/>
                <a:gd name="connsiteX47" fmla="*/ 1583531 w 4010025"/>
                <a:gd name="connsiteY47" fmla="*/ 173831 h 392906"/>
                <a:gd name="connsiteX48" fmla="*/ 1583531 w 4010025"/>
                <a:gd name="connsiteY48" fmla="*/ 185737 h 392906"/>
                <a:gd name="connsiteX49" fmla="*/ 1614488 w 4010025"/>
                <a:gd name="connsiteY49" fmla="*/ 185737 h 392906"/>
                <a:gd name="connsiteX50" fmla="*/ 1616869 w 4010025"/>
                <a:gd name="connsiteY50" fmla="*/ 188118 h 392906"/>
                <a:gd name="connsiteX51" fmla="*/ 1650206 w 4010025"/>
                <a:gd name="connsiteY51" fmla="*/ 188118 h 392906"/>
                <a:gd name="connsiteX52" fmla="*/ 1650206 w 4010025"/>
                <a:gd name="connsiteY52" fmla="*/ 195262 h 392906"/>
                <a:gd name="connsiteX53" fmla="*/ 1735931 w 4010025"/>
                <a:gd name="connsiteY53" fmla="*/ 195262 h 392906"/>
                <a:gd name="connsiteX54" fmla="*/ 1735931 w 4010025"/>
                <a:gd name="connsiteY54" fmla="*/ 202406 h 392906"/>
                <a:gd name="connsiteX55" fmla="*/ 1769269 w 4010025"/>
                <a:gd name="connsiteY55" fmla="*/ 202406 h 392906"/>
                <a:gd name="connsiteX56" fmla="*/ 1769269 w 4010025"/>
                <a:gd name="connsiteY56" fmla="*/ 209550 h 392906"/>
                <a:gd name="connsiteX57" fmla="*/ 1804988 w 4010025"/>
                <a:gd name="connsiteY57" fmla="*/ 209550 h 392906"/>
                <a:gd name="connsiteX58" fmla="*/ 1804988 w 4010025"/>
                <a:gd name="connsiteY58" fmla="*/ 216693 h 392906"/>
                <a:gd name="connsiteX59" fmla="*/ 1847850 w 4010025"/>
                <a:gd name="connsiteY59" fmla="*/ 216693 h 392906"/>
                <a:gd name="connsiteX60" fmla="*/ 1847850 w 4010025"/>
                <a:gd name="connsiteY60" fmla="*/ 226218 h 392906"/>
                <a:gd name="connsiteX61" fmla="*/ 1885950 w 4010025"/>
                <a:gd name="connsiteY61" fmla="*/ 226218 h 392906"/>
                <a:gd name="connsiteX62" fmla="*/ 1885950 w 4010025"/>
                <a:gd name="connsiteY62" fmla="*/ 238125 h 392906"/>
                <a:gd name="connsiteX63" fmla="*/ 1909763 w 4010025"/>
                <a:gd name="connsiteY63" fmla="*/ 238125 h 392906"/>
                <a:gd name="connsiteX64" fmla="*/ 1909763 w 4010025"/>
                <a:gd name="connsiteY64" fmla="*/ 245268 h 392906"/>
                <a:gd name="connsiteX65" fmla="*/ 1935956 w 4010025"/>
                <a:gd name="connsiteY65" fmla="*/ 245268 h 392906"/>
                <a:gd name="connsiteX66" fmla="*/ 1940719 w 4010025"/>
                <a:gd name="connsiteY66" fmla="*/ 250031 h 392906"/>
                <a:gd name="connsiteX67" fmla="*/ 2012156 w 4010025"/>
                <a:gd name="connsiteY67" fmla="*/ 250031 h 392906"/>
                <a:gd name="connsiteX68" fmla="*/ 2012156 w 4010025"/>
                <a:gd name="connsiteY68" fmla="*/ 261937 h 392906"/>
                <a:gd name="connsiteX69" fmla="*/ 2071688 w 4010025"/>
                <a:gd name="connsiteY69" fmla="*/ 261937 h 392906"/>
                <a:gd name="connsiteX70" fmla="*/ 2071688 w 4010025"/>
                <a:gd name="connsiteY70" fmla="*/ 269081 h 392906"/>
                <a:gd name="connsiteX71" fmla="*/ 2228850 w 4010025"/>
                <a:gd name="connsiteY71" fmla="*/ 269081 h 392906"/>
                <a:gd name="connsiteX72" fmla="*/ 2228850 w 4010025"/>
                <a:gd name="connsiteY72" fmla="*/ 269081 h 392906"/>
                <a:gd name="connsiteX73" fmla="*/ 2340769 w 4010025"/>
                <a:gd name="connsiteY73" fmla="*/ 269081 h 392906"/>
                <a:gd name="connsiteX74" fmla="*/ 2340769 w 4010025"/>
                <a:gd name="connsiteY74" fmla="*/ 276225 h 392906"/>
                <a:gd name="connsiteX75" fmla="*/ 2390775 w 4010025"/>
                <a:gd name="connsiteY75" fmla="*/ 276225 h 392906"/>
                <a:gd name="connsiteX76" fmla="*/ 2390775 w 4010025"/>
                <a:gd name="connsiteY76" fmla="*/ 285750 h 392906"/>
                <a:gd name="connsiteX77" fmla="*/ 2459831 w 4010025"/>
                <a:gd name="connsiteY77" fmla="*/ 285750 h 392906"/>
                <a:gd name="connsiteX78" fmla="*/ 2459831 w 4010025"/>
                <a:gd name="connsiteY78" fmla="*/ 297656 h 392906"/>
                <a:gd name="connsiteX79" fmla="*/ 2512219 w 4010025"/>
                <a:gd name="connsiteY79" fmla="*/ 297656 h 392906"/>
                <a:gd name="connsiteX80" fmla="*/ 2512219 w 4010025"/>
                <a:gd name="connsiteY80" fmla="*/ 307181 h 392906"/>
                <a:gd name="connsiteX81" fmla="*/ 2536031 w 4010025"/>
                <a:gd name="connsiteY81" fmla="*/ 307181 h 392906"/>
                <a:gd name="connsiteX82" fmla="*/ 2536031 w 4010025"/>
                <a:gd name="connsiteY82" fmla="*/ 314325 h 392906"/>
                <a:gd name="connsiteX83" fmla="*/ 2559844 w 4010025"/>
                <a:gd name="connsiteY83" fmla="*/ 314325 h 392906"/>
                <a:gd name="connsiteX84" fmla="*/ 2559844 w 4010025"/>
                <a:gd name="connsiteY84" fmla="*/ 319087 h 392906"/>
                <a:gd name="connsiteX85" fmla="*/ 2612231 w 4010025"/>
                <a:gd name="connsiteY85" fmla="*/ 319087 h 392906"/>
                <a:gd name="connsiteX86" fmla="*/ 2612231 w 4010025"/>
                <a:gd name="connsiteY86" fmla="*/ 328612 h 392906"/>
                <a:gd name="connsiteX87" fmla="*/ 2633663 w 4010025"/>
                <a:gd name="connsiteY87" fmla="*/ 328612 h 392906"/>
                <a:gd name="connsiteX88" fmla="*/ 2633663 w 4010025"/>
                <a:gd name="connsiteY88" fmla="*/ 335756 h 392906"/>
                <a:gd name="connsiteX89" fmla="*/ 2683669 w 4010025"/>
                <a:gd name="connsiteY89" fmla="*/ 335756 h 392906"/>
                <a:gd name="connsiteX90" fmla="*/ 2683669 w 4010025"/>
                <a:gd name="connsiteY90" fmla="*/ 345281 h 392906"/>
                <a:gd name="connsiteX91" fmla="*/ 2712244 w 4010025"/>
                <a:gd name="connsiteY91" fmla="*/ 345281 h 392906"/>
                <a:gd name="connsiteX92" fmla="*/ 2712244 w 4010025"/>
                <a:gd name="connsiteY92" fmla="*/ 354806 h 392906"/>
                <a:gd name="connsiteX93" fmla="*/ 2847975 w 4010025"/>
                <a:gd name="connsiteY93" fmla="*/ 354806 h 392906"/>
                <a:gd name="connsiteX94" fmla="*/ 2847975 w 4010025"/>
                <a:gd name="connsiteY94" fmla="*/ 364331 h 392906"/>
                <a:gd name="connsiteX95" fmla="*/ 3019425 w 4010025"/>
                <a:gd name="connsiteY95" fmla="*/ 364331 h 392906"/>
                <a:gd name="connsiteX96" fmla="*/ 3019425 w 4010025"/>
                <a:gd name="connsiteY96" fmla="*/ 392906 h 392906"/>
                <a:gd name="connsiteX97" fmla="*/ 4010025 w 4010025"/>
                <a:gd name="connsiteY97" fmla="*/ 392906 h 392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4010025" h="392906">
                  <a:moveTo>
                    <a:pt x="0" y="0"/>
                  </a:moveTo>
                  <a:lnTo>
                    <a:pt x="195263" y="0"/>
                  </a:lnTo>
                  <a:lnTo>
                    <a:pt x="195263" y="21431"/>
                  </a:lnTo>
                  <a:lnTo>
                    <a:pt x="259556" y="21431"/>
                  </a:lnTo>
                  <a:lnTo>
                    <a:pt x="311944" y="21431"/>
                  </a:lnTo>
                  <a:lnTo>
                    <a:pt x="311944" y="28575"/>
                  </a:lnTo>
                  <a:lnTo>
                    <a:pt x="385763" y="28575"/>
                  </a:lnTo>
                  <a:lnTo>
                    <a:pt x="385763" y="42862"/>
                  </a:lnTo>
                  <a:lnTo>
                    <a:pt x="540544" y="42862"/>
                  </a:lnTo>
                  <a:lnTo>
                    <a:pt x="540544" y="52387"/>
                  </a:lnTo>
                  <a:lnTo>
                    <a:pt x="609600" y="52387"/>
                  </a:lnTo>
                  <a:lnTo>
                    <a:pt x="611981" y="54768"/>
                  </a:lnTo>
                  <a:lnTo>
                    <a:pt x="671513" y="54768"/>
                  </a:lnTo>
                  <a:lnTo>
                    <a:pt x="671513" y="61912"/>
                  </a:lnTo>
                  <a:lnTo>
                    <a:pt x="709613" y="61912"/>
                  </a:lnTo>
                  <a:lnTo>
                    <a:pt x="709613" y="69056"/>
                  </a:lnTo>
                  <a:lnTo>
                    <a:pt x="759619" y="69056"/>
                  </a:lnTo>
                  <a:lnTo>
                    <a:pt x="759619" y="78581"/>
                  </a:lnTo>
                  <a:lnTo>
                    <a:pt x="812006" y="78581"/>
                  </a:lnTo>
                  <a:lnTo>
                    <a:pt x="812006" y="92868"/>
                  </a:lnTo>
                  <a:lnTo>
                    <a:pt x="873919" y="92868"/>
                  </a:lnTo>
                  <a:lnTo>
                    <a:pt x="873919" y="95250"/>
                  </a:lnTo>
                  <a:lnTo>
                    <a:pt x="914400" y="95250"/>
                  </a:lnTo>
                  <a:lnTo>
                    <a:pt x="914400" y="104775"/>
                  </a:lnTo>
                  <a:lnTo>
                    <a:pt x="962025" y="104775"/>
                  </a:lnTo>
                  <a:lnTo>
                    <a:pt x="962025" y="109537"/>
                  </a:lnTo>
                  <a:lnTo>
                    <a:pt x="1035844" y="109537"/>
                  </a:lnTo>
                  <a:lnTo>
                    <a:pt x="1035844" y="116681"/>
                  </a:lnTo>
                  <a:lnTo>
                    <a:pt x="1085850" y="116681"/>
                  </a:lnTo>
                  <a:lnTo>
                    <a:pt x="1085850" y="121443"/>
                  </a:lnTo>
                  <a:lnTo>
                    <a:pt x="1104900" y="121443"/>
                  </a:lnTo>
                  <a:lnTo>
                    <a:pt x="1104900" y="126206"/>
                  </a:lnTo>
                  <a:lnTo>
                    <a:pt x="1138238" y="126206"/>
                  </a:lnTo>
                  <a:lnTo>
                    <a:pt x="1138238" y="133350"/>
                  </a:lnTo>
                  <a:lnTo>
                    <a:pt x="1219200" y="133350"/>
                  </a:lnTo>
                  <a:lnTo>
                    <a:pt x="1219200" y="142875"/>
                  </a:lnTo>
                  <a:lnTo>
                    <a:pt x="1250156" y="142875"/>
                  </a:lnTo>
                  <a:lnTo>
                    <a:pt x="1250156" y="152400"/>
                  </a:lnTo>
                  <a:lnTo>
                    <a:pt x="1288256" y="152400"/>
                  </a:lnTo>
                  <a:lnTo>
                    <a:pt x="1288256" y="152400"/>
                  </a:lnTo>
                  <a:lnTo>
                    <a:pt x="1288256" y="166687"/>
                  </a:lnTo>
                  <a:lnTo>
                    <a:pt x="1371600" y="166687"/>
                  </a:lnTo>
                  <a:lnTo>
                    <a:pt x="1376363" y="171450"/>
                  </a:lnTo>
                  <a:lnTo>
                    <a:pt x="1483519" y="171450"/>
                  </a:lnTo>
                  <a:lnTo>
                    <a:pt x="1483519" y="173831"/>
                  </a:lnTo>
                  <a:lnTo>
                    <a:pt x="1531144" y="173831"/>
                  </a:lnTo>
                  <a:lnTo>
                    <a:pt x="1535906" y="173831"/>
                  </a:lnTo>
                  <a:lnTo>
                    <a:pt x="1583531" y="173831"/>
                  </a:lnTo>
                  <a:lnTo>
                    <a:pt x="1583531" y="185737"/>
                  </a:lnTo>
                  <a:lnTo>
                    <a:pt x="1614488" y="185737"/>
                  </a:lnTo>
                  <a:lnTo>
                    <a:pt x="1616869" y="188118"/>
                  </a:lnTo>
                  <a:lnTo>
                    <a:pt x="1650206" y="188118"/>
                  </a:lnTo>
                  <a:lnTo>
                    <a:pt x="1650206" y="195262"/>
                  </a:lnTo>
                  <a:lnTo>
                    <a:pt x="1735931" y="195262"/>
                  </a:lnTo>
                  <a:lnTo>
                    <a:pt x="1735931" y="202406"/>
                  </a:lnTo>
                  <a:lnTo>
                    <a:pt x="1769269" y="202406"/>
                  </a:lnTo>
                  <a:lnTo>
                    <a:pt x="1769269" y="209550"/>
                  </a:lnTo>
                  <a:lnTo>
                    <a:pt x="1804988" y="209550"/>
                  </a:lnTo>
                  <a:lnTo>
                    <a:pt x="1804988" y="216693"/>
                  </a:lnTo>
                  <a:lnTo>
                    <a:pt x="1847850" y="216693"/>
                  </a:lnTo>
                  <a:lnTo>
                    <a:pt x="1847850" y="226218"/>
                  </a:lnTo>
                  <a:lnTo>
                    <a:pt x="1885950" y="226218"/>
                  </a:lnTo>
                  <a:lnTo>
                    <a:pt x="1885950" y="238125"/>
                  </a:lnTo>
                  <a:lnTo>
                    <a:pt x="1909763" y="238125"/>
                  </a:lnTo>
                  <a:lnTo>
                    <a:pt x="1909763" y="245268"/>
                  </a:lnTo>
                  <a:lnTo>
                    <a:pt x="1935956" y="245268"/>
                  </a:lnTo>
                  <a:lnTo>
                    <a:pt x="1940719" y="250031"/>
                  </a:lnTo>
                  <a:lnTo>
                    <a:pt x="2012156" y="250031"/>
                  </a:lnTo>
                  <a:lnTo>
                    <a:pt x="2012156" y="261937"/>
                  </a:lnTo>
                  <a:lnTo>
                    <a:pt x="2071688" y="261937"/>
                  </a:lnTo>
                  <a:lnTo>
                    <a:pt x="2071688" y="269081"/>
                  </a:lnTo>
                  <a:lnTo>
                    <a:pt x="2228850" y="269081"/>
                  </a:lnTo>
                  <a:lnTo>
                    <a:pt x="2228850" y="269081"/>
                  </a:lnTo>
                  <a:lnTo>
                    <a:pt x="2340769" y="269081"/>
                  </a:lnTo>
                  <a:lnTo>
                    <a:pt x="2340769" y="276225"/>
                  </a:lnTo>
                  <a:lnTo>
                    <a:pt x="2390775" y="276225"/>
                  </a:lnTo>
                  <a:lnTo>
                    <a:pt x="2390775" y="285750"/>
                  </a:lnTo>
                  <a:lnTo>
                    <a:pt x="2459831" y="285750"/>
                  </a:lnTo>
                  <a:lnTo>
                    <a:pt x="2459831" y="297656"/>
                  </a:lnTo>
                  <a:lnTo>
                    <a:pt x="2512219" y="297656"/>
                  </a:lnTo>
                  <a:lnTo>
                    <a:pt x="2512219" y="307181"/>
                  </a:lnTo>
                  <a:lnTo>
                    <a:pt x="2536031" y="307181"/>
                  </a:lnTo>
                  <a:lnTo>
                    <a:pt x="2536031" y="314325"/>
                  </a:lnTo>
                  <a:lnTo>
                    <a:pt x="2559844" y="314325"/>
                  </a:lnTo>
                  <a:lnTo>
                    <a:pt x="2559844" y="319087"/>
                  </a:lnTo>
                  <a:lnTo>
                    <a:pt x="2612231" y="319087"/>
                  </a:lnTo>
                  <a:lnTo>
                    <a:pt x="2612231" y="328612"/>
                  </a:lnTo>
                  <a:lnTo>
                    <a:pt x="2633663" y="328612"/>
                  </a:lnTo>
                  <a:lnTo>
                    <a:pt x="2633663" y="335756"/>
                  </a:lnTo>
                  <a:lnTo>
                    <a:pt x="2683669" y="335756"/>
                  </a:lnTo>
                  <a:lnTo>
                    <a:pt x="2683669" y="345281"/>
                  </a:lnTo>
                  <a:lnTo>
                    <a:pt x="2712244" y="345281"/>
                  </a:lnTo>
                  <a:lnTo>
                    <a:pt x="2712244" y="354806"/>
                  </a:lnTo>
                  <a:lnTo>
                    <a:pt x="2847975" y="354806"/>
                  </a:lnTo>
                  <a:lnTo>
                    <a:pt x="2847975" y="364331"/>
                  </a:lnTo>
                  <a:lnTo>
                    <a:pt x="3019425" y="364331"/>
                  </a:lnTo>
                  <a:lnTo>
                    <a:pt x="3019425" y="392906"/>
                  </a:lnTo>
                  <a:lnTo>
                    <a:pt x="4010025" y="392906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tlCol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b="1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7D4768AD-FC9E-E9DB-F9EF-9E21A6669081}"/>
                </a:ext>
              </a:extLst>
            </p:cNvPr>
            <p:cNvSpPr txBox="1"/>
            <p:nvPr/>
          </p:nvSpPr>
          <p:spPr bwMode="auto">
            <a:xfrm>
              <a:off x="7453617" y="4955446"/>
              <a:ext cx="431415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 dirty="0">
                  <a:solidFill>
                    <a:schemeClr val="bg1"/>
                  </a:solidFill>
                  <a:latin typeface="Calibri" panose="020F0502020204030204" pitchFamily="34" charset="0"/>
                </a:rPr>
                <a:t>*Last menstrual period &lt;6 mo or 6-12 mo and &lt;50 yr.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9801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" t="15109" r="5710" b="9957"/>
          <a:stretch/>
        </p:blipFill>
        <p:spPr bwMode="auto">
          <a:xfrm>
            <a:off x="495300" y="1467293"/>
            <a:ext cx="10655920" cy="4810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E0A19D8-5AD0-4720-C0CF-3151F3B4C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RxPONDER Subset Analysis: Premenopausal Patient Population</a:t>
            </a:r>
          </a:p>
        </p:txBody>
      </p:sp>
      <p:sp>
        <p:nvSpPr>
          <p:cNvPr id="5" name="Text Box 11">
            <a:extLst>
              <a:ext uri="{FF2B5EF4-FFF2-40B4-BE49-F238E27FC236}">
                <a16:creationId xmlns:a16="http://schemas.microsoft.com/office/drawing/2014/main" id="{BCA1BD6C-1A19-9085-F899-4789E2115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505.</a:t>
            </a:r>
          </a:p>
        </p:txBody>
      </p:sp>
    </p:spTree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83"/>
          <a:stretch/>
        </p:blipFill>
        <p:spPr bwMode="auto">
          <a:xfrm>
            <a:off x="984776" y="1345633"/>
            <a:ext cx="9887912" cy="5040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11">
            <a:extLst>
              <a:ext uri="{FF2B5EF4-FFF2-40B4-BE49-F238E27FC236}">
                <a16:creationId xmlns:a16="http://schemas.microsoft.com/office/drawing/2014/main" id="{A1B4DCA2-1F0B-0652-EA48-1DB3EB281E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505. Reproduced with permission.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D326CE2-9C4F-615D-265B-A3BCAE3EF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RxPONDER Subset Analysis: Serum AMH in Premenopausal Women &lt;55 Yr of age</a:t>
            </a:r>
          </a:p>
        </p:txBody>
      </p:sp>
    </p:spTree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26"/>
          <a:stretch/>
        </p:blipFill>
        <p:spPr bwMode="auto">
          <a:xfrm>
            <a:off x="1355668" y="1341439"/>
            <a:ext cx="9480665" cy="4851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11">
            <a:extLst>
              <a:ext uri="{FF2B5EF4-FFF2-40B4-BE49-F238E27FC236}">
                <a16:creationId xmlns:a16="http://schemas.microsoft.com/office/drawing/2014/main" id="{9567E1BD-2459-DD8D-A6D3-4850CD79B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505.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F7204EF-6AEE-E240-2B68-610430C16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RxPONDER Subset Analysis: Serum Hormone Levels and CT Benefit in Premenopausal Women &lt;55 Yr of Age</a:t>
            </a:r>
          </a:p>
        </p:txBody>
      </p:sp>
    </p:spTree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272"/>
          <a:stretch/>
        </p:blipFill>
        <p:spPr bwMode="auto">
          <a:xfrm>
            <a:off x="1147327" y="1276872"/>
            <a:ext cx="9910534" cy="5015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11">
            <a:extLst>
              <a:ext uri="{FF2B5EF4-FFF2-40B4-BE49-F238E27FC236}">
                <a16:creationId xmlns:a16="http://schemas.microsoft.com/office/drawing/2014/main" id="{99384615-2F6B-32DA-CF53-AE98B447F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505. Reproduced with permission.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D6F32BE-0D75-440D-14A2-80D20DFD1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RxPONDER Subset Analysis: Serum AMH Level and iDFS in Premenopausal Women &lt;55 Yr of Age</a:t>
            </a:r>
          </a:p>
        </p:txBody>
      </p:sp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739"/>
          <a:stretch/>
        </p:blipFill>
        <p:spPr bwMode="auto">
          <a:xfrm>
            <a:off x="1108761" y="1320176"/>
            <a:ext cx="9984540" cy="494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11">
            <a:extLst>
              <a:ext uri="{FF2B5EF4-FFF2-40B4-BE49-F238E27FC236}">
                <a16:creationId xmlns:a16="http://schemas.microsoft.com/office/drawing/2014/main" id="{32525F53-B862-E5CD-26FC-626F5D4F50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8574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Kalinsky. ASCO 2024. Abstr 505. Reproduced with permission.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4195C6-C9AF-DDBE-B06E-6A1B07300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RxPONDER Subset Analysis: Serum AMH Level and DRFS in Premenopausal Women &lt;55 Yr of Age</a:t>
            </a:r>
          </a:p>
        </p:txBody>
      </p:sp>
    </p:spTree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514351" y="4856674"/>
            <a:ext cx="11283950" cy="1155939"/>
          </a:xfrm>
        </p:spPr>
        <p:txBody>
          <a:bodyPr/>
          <a:lstStyle/>
          <a:p>
            <a:pPr marL="0" indent="0">
              <a:buNone/>
            </a:pPr>
            <a:r>
              <a:rPr lang="en-US" sz="2400" b="1">
                <a:solidFill>
                  <a:srgbClr val="00823B"/>
                </a:solidFill>
                <a:hlinkClick r:id="rId3"/>
              </a:rPr>
              <a:t>clinicaloptions.com</a:t>
            </a:r>
            <a:endParaRPr lang="en-US" sz="2400" b="1" u="sng">
              <a:solidFill>
                <a:srgbClr val="E1471D"/>
              </a:solidFill>
            </a:endParaRP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gray"/>
        <p:txBody>
          <a:bodyPr/>
          <a:lstStyle/>
          <a:p>
            <a:pPr eaLnBrk="1" hangingPunct="1"/>
            <a:r>
              <a:rPr lang="en-US" altLang="en-US" sz="4000" dirty="0"/>
              <a:t>Go Online for More CCO </a:t>
            </a:r>
            <a:br>
              <a:rPr lang="en-US" altLang="en-US" sz="4000" dirty="0"/>
            </a:br>
            <a:r>
              <a:rPr lang="en-US" altLang="en-US" sz="4000" dirty="0"/>
              <a:t>Coverage of Breast Cancer!</a:t>
            </a:r>
          </a:p>
        </p:txBody>
      </p:sp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sz="quarter" idx="10"/>
          </p:nvPr>
        </p:nvSpPr>
        <p:spPr/>
        <p:txBody>
          <a:bodyPr rtlCol="0">
            <a:normAutofit lnSpcReduction="10000"/>
          </a:bodyPr>
          <a:lstStyle/>
          <a:p>
            <a:pPr algn="l" rtl="0" fontAlgn="base"/>
            <a:r>
              <a:rPr lang="en-US" sz="2200" b="1" i="0" u="none" strike="noStrike" dirty="0">
                <a:solidFill>
                  <a:srgbClr val="E1471D"/>
                </a:solidFill>
                <a:effectLst/>
                <a:latin typeface="+mn-lt"/>
              </a:rPr>
              <a:t>Downloadable </a:t>
            </a:r>
            <a:r>
              <a:rPr lang="en-US" sz="2200" b="1" i="0" u="none" strike="noStrike" dirty="0" err="1">
                <a:solidFill>
                  <a:srgbClr val="E1471D"/>
                </a:solidFill>
                <a:effectLst/>
                <a:latin typeface="+mn-lt"/>
              </a:rPr>
              <a:t>slideset</a:t>
            </a:r>
            <a:r>
              <a:rPr lang="en-US" sz="2200" b="1" i="0" u="none" strike="noStrike" dirty="0">
                <a:solidFill>
                  <a:srgbClr val="E1471D"/>
                </a:solidFill>
                <a:effectLst/>
                <a:latin typeface="+mn-lt"/>
              </a:rPr>
              <a:t> </a:t>
            </a:r>
            <a:r>
              <a:rPr lang="en-US" sz="2200" b="0" i="0" u="none" strike="noStrike" dirty="0">
                <a:solidFill>
                  <a:srgbClr val="455560"/>
                </a:solidFill>
                <a:effectLst/>
                <a:latin typeface="+mn-lt"/>
              </a:rPr>
              <a:t>of all key data presented today (</a:t>
            </a:r>
            <a:r>
              <a:rPr lang="en-US" sz="2200" b="0" i="1" u="none" strike="noStrike" dirty="0">
                <a:solidFill>
                  <a:srgbClr val="455560"/>
                </a:solidFill>
                <a:effectLst/>
                <a:latin typeface="+mn-lt"/>
              </a:rPr>
              <a:t>available now</a:t>
            </a:r>
            <a:r>
              <a:rPr lang="en-US" sz="2200" b="0" i="0" u="none" strike="noStrike" dirty="0">
                <a:solidFill>
                  <a:srgbClr val="455560"/>
                </a:solidFill>
                <a:effectLst/>
                <a:latin typeface="+mn-lt"/>
              </a:rPr>
              <a:t>)</a:t>
            </a:r>
            <a:r>
              <a:rPr lang="en-US" sz="2200" b="0" i="0" dirty="0">
                <a:solidFill>
                  <a:srgbClr val="FFFFFF"/>
                </a:solidFill>
                <a:effectLst/>
                <a:latin typeface="+mn-lt"/>
              </a:rPr>
              <a:t>​</a:t>
            </a:r>
            <a:endParaRPr lang="en-US" sz="2000" b="0" i="0" dirty="0">
              <a:solidFill>
                <a:srgbClr val="FFFFFF"/>
              </a:solidFill>
              <a:effectLst/>
              <a:latin typeface="+mn-lt"/>
            </a:endParaRPr>
          </a:p>
          <a:p>
            <a:pPr algn="l" rtl="0" fontAlgn="base"/>
            <a:r>
              <a:rPr lang="en-US" sz="2200" b="1" i="0" u="none" strike="noStrike" dirty="0">
                <a:solidFill>
                  <a:srgbClr val="E1471D"/>
                </a:solidFill>
                <a:effectLst/>
                <a:latin typeface="+mn-lt"/>
              </a:rPr>
              <a:t>CME-certified on-demand webcast </a:t>
            </a:r>
            <a:r>
              <a:rPr lang="en-US" sz="2200" b="0" i="0" u="none" strike="noStrike" dirty="0">
                <a:solidFill>
                  <a:srgbClr val="455560"/>
                </a:solidFill>
                <a:effectLst/>
                <a:latin typeface="+mn-lt"/>
              </a:rPr>
              <a:t>to revisit today’s expert presentation and discussions (</a:t>
            </a:r>
            <a:r>
              <a:rPr lang="en-US" sz="2200" b="0" i="1" u="none" strike="noStrike" dirty="0">
                <a:solidFill>
                  <a:srgbClr val="455560"/>
                </a:solidFill>
                <a:effectLst/>
                <a:latin typeface="+mn-lt"/>
              </a:rPr>
              <a:t>coming soon</a:t>
            </a:r>
            <a:r>
              <a:rPr lang="en-US" sz="2200" b="0" i="0" u="none" strike="noStrike" dirty="0">
                <a:solidFill>
                  <a:srgbClr val="455560"/>
                </a:solidFill>
                <a:effectLst/>
                <a:latin typeface="+mn-lt"/>
              </a:rPr>
              <a:t>)</a:t>
            </a:r>
            <a:endParaRPr lang="en-US" sz="2000" b="0" i="0" dirty="0">
              <a:solidFill>
                <a:srgbClr val="FFFFFF"/>
              </a:solidFill>
              <a:effectLst/>
              <a:latin typeface="+mn-lt"/>
            </a:endParaRPr>
          </a:p>
          <a:p>
            <a:pPr>
              <a:buClr>
                <a:schemeClr val="tx2">
                  <a:lumMod val="20000"/>
                  <a:lumOff val="80000"/>
                </a:schemeClr>
              </a:buClr>
              <a:defRPr/>
            </a:pPr>
            <a:r>
              <a:rPr lang="en-US" sz="2200" b="1" i="0" u="none" strike="noStrike" dirty="0">
                <a:solidFill>
                  <a:srgbClr val="E1471D"/>
                </a:solidFill>
                <a:effectLst/>
                <a:latin typeface="+mn-lt"/>
              </a:rPr>
              <a:t>Capsule Summaries </a:t>
            </a:r>
            <a:r>
              <a:rPr lang="en-US" sz="2200" b="0" i="0" u="none" strike="noStrike" dirty="0">
                <a:solidFill>
                  <a:srgbClr val="455560"/>
                </a:solidFill>
                <a:effectLst/>
                <a:latin typeface="+mn-lt"/>
              </a:rPr>
              <a:t>of all the key breast cancer data</a:t>
            </a:r>
            <a:r>
              <a:rPr lang="en-US" sz="2200" b="0" i="0" dirty="0">
                <a:solidFill>
                  <a:srgbClr val="000000"/>
                </a:solidFill>
                <a:effectLst/>
                <a:latin typeface="+mn-lt"/>
              </a:rPr>
              <a:t>​ </a:t>
            </a:r>
            <a:r>
              <a:rPr lang="en-US" sz="2200" b="0" i="0" dirty="0">
                <a:effectLst/>
                <a:latin typeface="+mn-lt"/>
              </a:rPr>
              <a:t>from ASCO 2024</a:t>
            </a:r>
          </a:p>
          <a:p>
            <a:pPr>
              <a:buClr>
                <a:schemeClr val="tx2">
                  <a:lumMod val="20000"/>
                  <a:lumOff val="80000"/>
                </a:schemeClr>
              </a:buClr>
              <a:defRPr/>
            </a:pPr>
            <a:r>
              <a:rPr lang="en-US" sz="2200" dirty="0">
                <a:solidFill>
                  <a:srgbClr val="E1471D"/>
                </a:solidFill>
                <a:latin typeface="+mn-lt"/>
              </a:rPr>
              <a:t>Additional CME/CE-certified analyses </a:t>
            </a:r>
            <a:r>
              <a:rPr lang="en-US" sz="2200" b="0" dirty="0">
                <a:latin typeface="+mn-lt"/>
              </a:rPr>
              <a:t>on breast cancer with expert faculty commentary on all the key studies </a:t>
            </a:r>
            <a:r>
              <a:rPr lang="en-US" sz="2200" b="0" i="0" u="none" strike="noStrike" dirty="0">
                <a:solidFill>
                  <a:srgbClr val="455560"/>
                </a:solidFill>
                <a:effectLst/>
                <a:latin typeface="+mn-lt"/>
              </a:rPr>
              <a:t>(</a:t>
            </a:r>
            <a:r>
              <a:rPr lang="en-US" sz="2200" b="0" i="1" u="none" strike="noStrike" dirty="0">
                <a:solidFill>
                  <a:srgbClr val="455560"/>
                </a:solidFill>
                <a:effectLst/>
                <a:latin typeface="+mn-lt"/>
              </a:rPr>
              <a:t>coming soon</a:t>
            </a:r>
            <a:r>
              <a:rPr lang="en-US" sz="2200" b="0" i="0" u="none" strike="noStrike" dirty="0">
                <a:solidFill>
                  <a:srgbClr val="455560"/>
                </a:solidFill>
                <a:effectLst/>
                <a:latin typeface="+mn-lt"/>
              </a:rPr>
              <a:t>)</a:t>
            </a:r>
            <a:endParaRPr lang="en-US" sz="2000" b="0" i="0" dirty="0">
              <a:solidFill>
                <a:srgbClr val="FFFFFF"/>
              </a:solidFill>
              <a:effectLst/>
              <a:latin typeface="+mn-lt"/>
            </a:endParaRPr>
          </a:p>
          <a:p>
            <a:pPr>
              <a:buClr>
                <a:schemeClr val="tx2">
                  <a:lumMod val="20000"/>
                  <a:lumOff val="80000"/>
                </a:schemeClr>
              </a:buClr>
              <a:defRPr/>
            </a:pPr>
            <a:endParaRPr lang="en-US" sz="2200" b="0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sz="2400" b="0">
              <a:solidFill>
                <a:schemeClr val="tx1"/>
              </a:solidFill>
              <a:latin typeface="Times" panose="02020603050405020304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5&quot;&gt;&lt;property id=&quot;20148&quot; value=&quot;5&quot;/&gt;&lt;property id=&quot;20300&quot; value=&quot;Slide 3 - &amp;quot;Title-Arial-36-Bold-Yellow. Title may continue on 2 lines keep text at 36pt&amp;quot;&quot;/&gt;&lt;property id=&quot;20307&quot; value=&quot;257&quot;/&gt;&lt;/object&gt;&lt;object type=&quot;3&quot; unique_id=&quot;10006&quot;&gt;&lt;property id=&quot;20148&quot; value=&quot;5&quot;/&gt;&lt;property id=&quot;20300&quot; value=&quot;Slide 4 - &amp;quot;Text and Margin Consistency&amp;quot;&quot;/&gt;&lt;property id=&quot;20307&quot; value=&quot;267&quot;/&gt;&lt;/object&gt;&lt;object type=&quot;3&quot; unique_id=&quot;10007&quot;&gt;&lt;property id=&quot;20148&quot; value=&quot;5&quot;/&gt;&lt;property id=&quot;20300&quot; value=&quot;Slide 5 - &amp;quot;Transition Title &amp;#x0D;&amp;#x0A;for next topic of discussion &amp;#x0D;&amp;#x0A;or can be used as closer slide &amp;#x0D;&amp;#x0A;(ie: Q&amp;amp;A)&amp;#x0D;&amp;#x0A;(Arial-40-Bold-White-Cent&quot;/&gt;&lt;property id=&quot;20307&quot; value=&quot;261&quot;/&gt;&lt;/object&gt;&lt;object type=&quot;3&quot; unique_id=&quot;10008&quot;&gt;&lt;property id=&quot;20148&quot; value=&quot;5&quot;/&gt;&lt;property id=&quot;20300&quot; value=&quot;Slide 6 - &amp;quot;RGB Pallet&amp;quot;&quot;/&gt;&lt;property id=&quot;20307&quot; value=&quot;258&quot;/&gt;&lt;/object&gt;&lt;object type=&quot;3&quot; unique_id=&quot;10009&quot;&gt;&lt;property id=&quot;20148&quot; value=&quot;5&quot;/&gt;&lt;property id=&quot;20300&quot; value=&quot;Slide 7 - &amp;quot;Example Graph&amp;quot;&quot;/&gt;&lt;property id=&quot;20307&quot; value=&quot;286&quot;/&gt;&lt;/object&gt;&lt;object type=&quot;3&quot; unique_id=&quot;10010&quot;&gt;&lt;property id=&quot;20148&quot; value=&quot;5&quot;/&gt;&lt;property id=&quot;20300&quot; value=&quot;Slide 8 - &amp;quot;Example Graph and Text&amp;quot;&quot;/&gt;&lt;property id=&quot;20307&quot; value=&quot;288&quot;/&gt;&lt;/object&gt;&lt;object type=&quot;3&quot; unique_id=&quot;10011&quot;&gt;&lt;property id=&quot;20148&quot; value=&quot;5&quot;/&gt;&lt;property id=&quot;20300&quot; value=&quot;Slide 9 - &amp;quot;Example Line Graph&amp;quot;&quot;/&gt;&lt;property id=&quot;20307&quot; value=&quot;287&quot;/&gt;&lt;/object&gt;&lt;object type=&quot;3&quot; unique_id=&quot;10012&quot;&gt;&lt;property id=&quot;20148&quot; value=&quot;5&quot;/&gt;&lt;property id=&quot;20300&quot; value=&quot;Slide 10 - &amp;quot;Example Line Graph with Data Values&amp;quot;&quot;/&gt;&lt;property id=&quot;20307&quot; value=&quot;292&quot;/&gt;&lt;/object&gt;&lt;object type=&quot;3&quot; unique_id=&quot;10013&quot;&gt;&lt;property id=&quot;20148&quot; value=&quot;5&quot;/&gt;&lt;property id=&quot;20300&quot; value=&quot;Slide 11 - &amp;quot;Example Line Graph with Color &amp;#x0D;&amp;#x0A;Data Values&amp;quot;&quot;/&gt;&lt;property id=&quot;20307&quot; value=&quot;309&quot;/&gt;&lt;/object&gt;&lt;object type=&quot;3&quot; unique_id=&quot;10014&quot;&gt;&lt;property id=&quot;20148&quot; value=&quot;5&quot;/&gt;&lt;property id=&quot;20300&quot; value=&quot;Slide 12 - &amp;quot;Example Schematic&amp;quot;&quot;/&gt;&lt;property id=&quot;20307&quot; value=&quot;262&quot;/&gt;&lt;/object&gt;&lt;object type=&quot;3&quot; unique_id=&quot;10015&quot;&gt;&lt;property id=&quot;20148&quot; value=&quot;5&quot;/&gt;&lt;property id=&quot;20300&quot; value=&quot;Slide 13 - &amp;quot;Example Schematic Continued&amp;quot;&quot;/&gt;&lt;property id=&quot;20307&quot; value=&quot;263&quot;/&gt;&lt;/object&gt;&lt;object type=&quot;3&quot; unique_id=&quot;10016&quot;&gt;&lt;property id=&quot;20148&quot; value=&quot;5&quot;/&gt;&lt;property id=&quot;20300&quot; value=&quot;Slide 14 - &amp;quot;Example Tables&amp;quot;&quot;/&gt;&lt;property id=&quot;20307&quot; value=&quot;311&quot;/&gt;&lt;/object&gt;&lt;object type=&quot;3&quot; unique_id=&quot;10017&quot;&gt;&lt;property id=&quot;20148&quot; value=&quot;5&quot;/&gt;&lt;property id=&quot;20300&quot; value=&quot;Slide 15 - &amp;quot;Example Tables Continued&amp;quot;&quot;/&gt;&lt;property id=&quot;20307&quot; value=&quot;312&quot;/&gt;&lt;/object&gt;&lt;object type=&quot;3&quot; unique_id=&quot;10018&quot;&gt;&lt;property id=&quot;20148&quot; value=&quot;5&quot;/&gt;&lt;property id=&quot;20300&quot; value=&quot;Slide 16 - &amp;quot;Example Tables Continued&amp;quot;&quot;/&gt;&lt;property id=&quot;20307&quot; value=&quot;313&quot;/&gt;&lt;/object&gt;&lt;object type=&quot;3&quot; unique_id=&quot;10019&quot;&gt;&lt;property id=&quot;20148&quot; value=&quot;5&quot;/&gt;&lt;property id=&quot;20300&quot; value=&quot;Slide 17 - &amp;quot;Example Tables Continued&amp;quot;&quot;/&gt;&lt;property id=&quot;20307&quot; value=&quot;314&quot;/&gt;&lt;/object&gt;&lt;object type=&quot;3&quot; unique_id=&quot;10020&quot;&gt;&lt;property id=&quot;20148&quot; value=&quot;5&quot;/&gt;&lt;property id=&quot;20300&quot; value=&quot;Slide 21 - &amp;quot;Additional Formatting Notes&amp;quot;&quot;/&gt;&lt;property id=&quot;20307&quot; value=&quot;270&quot;/&gt;&lt;/object&gt;&lt;object type=&quot;3&quot; unique_id=&quot;10021&quot;&gt;&lt;property id=&quot;20148&quot; value=&quot;5&quot;/&gt;&lt;property id=&quot;20300&quot; value=&quot;Slide 22 - &amp;quot;“Polish Stage” Notes&amp;quot;&quot;/&gt;&lt;property id=&quot;20307&quot; value=&quot;272&quot;/&gt;&lt;/object&gt;&lt;object type=&quot;3&quot; unique_id=&quot;10022&quot;&gt;&lt;property id=&quot;20148&quot; value=&quot;5&quot;/&gt;&lt;property id=&quot;20300&quot; value=&quot;Slide 23 - &amp;quot;For Black and White Print Slides&amp;quot;&quot;/&gt;&lt;property id=&quot;20307&quot; value=&quot;290&quot;/&gt;&lt;/object&gt;&lt;object type=&quot;3&quot; unique_id=&quot;10023&quot;&gt;&lt;property id=&quot;20148&quot; value=&quot;5&quot;/&gt;&lt;property id=&quot;20300&quot; value=&quot;Slide 24 - &amp;quot;For Black and White Print Slides&amp;quot;&quot;/&gt;&lt;property id=&quot;20307&quot; value=&quot;291&quot;/&gt;&lt;/object&gt;&lt;object type=&quot;3&quot; unique_id=&quot;10024&quot;&gt;&lt;property id=&quot;20148&quot; value=&quot;5&quot;/&gt;&lt;property id=&quot;20300&quot; value=&quot;Slide 25 - &amp;quot;CME Slides for Designer and Editorial Reference…&amp;quot;&quot;/&gt;&lt;property id=&quot;20307&quot; value=&quot;273&quot;/&gt;&lt;/object&gt;&lt;object type=&quot;3&quot; unique_id=&quot;10025&quot;&gt;&lt;property id=&quot;20148&quot; value=&quot;5&quot;/&gt;&lt;property id=&quot;20300&quot; value=&quot;Slide 26 - &amp;quot;About These Slides&amp;quot;&quot;/&gt;&lt;property id=&quot;20307&quot; value=&quot;308&quot;/&gt;&lt;/object&gt;&lt;object type=&quot;3&quot; unique_id=&quot;10026&quot;&gt;&lt;property id=&quot;20148&quot; value=&quot;5&quot;/&gt;&lt;property id=&quot;20300&quot; value=&quot;Slide 27 - &amp;quot;Faculty&amp;quot;&quot;/&gt;&lt;property id=&quot;20307&quot; value=&quot;294&quot;/&gt;&lt;/object&gt;&lt;object type=&quot;3&quot; unique_id=&quot;10027&quot;&gt;&lt;property id=&quot;20148&quot; value=&quot;5&quot;/&gt;&lt;property id=&quot;20300&quot; value=&quot;Slide 28 - &amp;quot;Disclosure of Conflicts of Interest&amp;quot;&quot;/&gt;&lt;property id=&quot;20307&quot; value=&quot;295&quot;/&gt;&lt;/object&gt;&lt;object type=&quot;3&quot; unique_id=&quot;10028&quot;&gt;&lt;property id=&quot;20148&quot; value=&quot;5&quot;/&gt;&lt;property id=&quot;20300&quot; value=&quot;Slide 29 - &amp;quot;Disclosures&amp;quot;&quot;/&gt;&lt;property id=&quot;20307&quot; value=&quot;296&quot;/&gt;&lt;/object&gt;&lt;object type=&quot;3&quot; unique_id=&quot;10029&quot;&gt;&lt;property id=&quot;20148&quot; value=&quot;5&quot;/&gt;&lt;property id=&quot;20300&quot; value=&quot;Slide 30 - &amp;quot;Disclosure of Unlabeled Use&amp;quot;&quot;/&gt;&lt;property id=&quot;20307&quot; value=&quot;297&quot;/&gt;&lt;/object&gt;&lt;object type=&quot;3&quot; unique_id=&quot;10030&quot;&gt;&lt;property id=&quot;20148&quot; value=&quot;5&quot;/&gt;&lt;property id=&quot;20300&quot; value=&quot;Slide 31&quot;/&gt;&lt;property id=&quot;20307&quot; value=&quot;298&quot;/&gt;&lt;/object&gt;&lt;object type=&quot;3&quot; unique_id=&quot;10031&quot;&gt;&lt;property id=&quot;20148&quot; value=&quot;5&quot;/&gt;&lt;property id=&quot;20300&quot; value=&quot;Slide 32 - &amp;quot;Physician Continuing Medical Education&amp;quot;&quot;/&gt;&lt;property id=&quot;20307&quot; value=&quot;299&quot;/&gt;&lt;/object&gt;&lt;object type=&quot;3&quot; unique_id=&quot;10032&quot;&gt;&lt;property id=&quot;20148&quot; value=&quot;5&quot;/&gt;&lt;property id=&quot;20300&quot; value=&quot;Slide 33 - &amp;quot;Pharmacist Continuing Education&amp;quot;&quot;/&gt;&lt;property id=&quot;20307&quot; value=&quot;300&quot;/&gt;&lt;/object&gt;&lt;object type=&quot;3&quot; unique_id=&quot;10033&quot;&gt;&lt;property id=&quot;20148&quot; value=&quot;5&quot;/&gt;&lt;property id=&quot;20300&quot; value=&quot;Slide 34 - &amp;quot;Nursing Continuing Education&amp;quot;&quot;/&gt;&lt;property id=&quot;20307&quot; value=&quot;301&quot;/&gt;&lt;/object&gt;&lt;object type=&quot;3&quot; unique_id=&quot;10034&quot;&gt;&lt;property id=&quot;20148&quot; value=&quot;5&quot;/&gt;&lt;property id=&quot;20300&quot; value=&quot;Slide 35 - &amp;quot;Please review the following important &amp;#x0D;&amp;#x0A;CME information in your handout&amp;quot;&quot;/&gt;&lt;property id=&quot;20307&quot; value=&quot;310&quot;/&gt;&lt;/object&gt;&lt;object type=&quot;3&quot; unique_id=&quot;10036&quot;&gt;&lt;property id=&quot;20148&quot; value=&quot;5&quot;/&gt;&lt;property id=&quot;20300&quot; value=&quot;Slide 37 - &amp;quot;Instructions for Credit&amp;quot;&quot;/&gt;&lt;property id=&quot;20307&quot; value=&quot;303&quot;/&gt;&lt;/object&gt;&lt;object type=&quot;3&quot; unique_id=&quot;10037&quot;&gt;&lt;property id=&quot;20148&quot; value=&quot;5&quot;/&gt;&lt;property id=&quot;20300&quot; value=&quot;Slide 38 - &amp;quot;Now Take the Test . . .&amp;quot;&quot;/&gt;&lt;property id=&quot;20307&quot; value=&quot;304&quot;/&gt;&lt;/object&gt;&lt;object type=&quot;3&quot; unique_id=&quot;10040&quot;&gt;&lt;property id=&quot;20148&quot; value=&quot;5&quot;/&gt;&lt;property id=&quot;20300&quot; value=&quot;Slide 39 - &amp;quot;General Information&amp;quot;&quot;/&gt;&lt;property id=&quot;20307&quot; value=&quot;315&quot;/&gt;&lt;/object&gt;&lt;object type=&quot;3&quot; unique_id=&quot;10041&quot;&gt;&lt;property id=&quot;20148&quot; value=&quot;5&quot;/&gt;&lt;property id=&quot;20300&quot; value=&quot;Slide 40 - &amp;quot;Please review the slide notes &amp;#x0D;&amp;#x0A;for analysis of each study &amp;#x0D;&amp;#x0A;by expert faculty &amp;lt;Insert Name, MD&amp;gt;, &amp;#x0D;&amp;#x0A;and &amp;lt;Insert Name,&quot;/&gt;&lt;property id=&quot;20307&quot; value=&quot;316&quot;/&gt;&lt;/object&gt;&lt;object type=&quot;3&quot; unique_id=&quot;10042&quot;&gt;&lt;property id=&quot;20148&quot; value=&quot;5&quot;/&gt;&lt;property id=&quot;20300&quot; value=&quot;Slide 41 - &amp;quot;Promo Slide Reference&amp;#x0D;&amp;#x0A;(Placed as the last slide in a slideset, &amp;#x0D;&amp;#x0A;if requested)&amp;quot;&quot;/&gt;&lt;property id=&quot;20307&quot; value=&quot;307&quot;/&gt;&lt;/object&gt;&lt;object type=&quot;3&quot; unique_id=&quot;12121&quot;&gt;&lt;property id=&quot;20148&quot; value=&quot;5&quot;/&gt;&lt;property id=&quot;20300&quot; value=&quot;Slide 36 - &amp;quot;Disclaimer&amp;quot;&quot;/&gt;&lt;property id=&quot;20307&quot; value=&quot;317&quot;/&gt;&lt;/object&gt;&lt;object type=&quot;3&quot; unique_id=&quot;12122&quot;&gt;&lt;property id=&quot;20148&quot; value=&quot;5&quot;/&gt;&lt;property id=&quot;20300&quot; value=&quot;Slide 1 - &amp;quot;Title of the program and will possibly take &amp;#x0D;&amp;#x0A;up three lines. It is presented in Arial-39-Bold-White.&amp;quot;&quot;/&gt;&lt;property id=&quot;20307&quot; value=&quot;321&quot;/&gt;&lt;/object&gt;&lt;object type=&quot;3&quot; unique_id=&quot;12123&quot;&gt;&lt;property id=&quot;20148&quot; value=&quot;5&quot;/&gt;&lt;property id=&quot;20300&quot; value=&quot;Slide 2 - &amp;quot;Title of the program and will possibly take up three lines. It is presented in Arial-39-Bold-White.&amp;quot;&quot;/&gt;&lt;property id=&quot;20307&quot; value=&quot;322&quot;/&gt;&lt;/object&gt;&lt;object type=&quot;3&quot; unique_id=&quot;12124&quot;&gt;&lt;property id=&quot;20148&quot; value=&quot;5&quot;/&gt;&lt;property id=&quot;20300&quot; value=&quot;Slide 18 - &amp;quot;Outcomes Analysis: What Did You Learn?&amp;quot;&quot;/&gt;&lt;property id=&quot;20307&quot; value=&quot;324&quot;/&gt;&lt;/object&gt;&lt;object type=&quot;3&quot; unique_id=&quot;12125&quot;&gt;&lt;property id=&quot;20148&quot; value=&quot;5&quot;/&gt;&lt;property id=&quot;20300&quot; value=&quot;Slide 19 - &amp;quot;Outcomes Questions&amp;quot;&quot;/&gt;&lt;property id=&quot;20307&quot; value=&quot;320&quot;/&gt;&lt;/object&gt;&lt;object type=&quot;3&quot; unique_id=&quot;12126&quot;&gt;&lt;property id=&quot;20148&quot; value=&quot;5&quot;/&gt;&lt;property id=&quot;20300&quot; value=&quot;Slide 20 - &amp;quot;How many patients with XXX do you provide care for in a typical week?&amp;quot;&quot;/&gt;&lt;property id=&quot;20307&quot; value=&quot;323&quot;/&gt;&lt;/object&gt;&lt;object type=&quot;3&quot; unique_id=&quot;12127&quot;&gt;&lt;property id=&quot;20148&quot; value=&quot;5&quot;/&gt;&lt;property id=&quot;20300&quot; value=&quot;Slide 42 - &amp;quot;Go Online for More CCO &amp;#x0D;&amp;#x0A;Coverage of XXXXXXXXXXXX!&amp;quot;&quot;/&gt;&lt;property id=&quot;20307&quot; value=&quot;318&quot;/&gt;&lt;/object&gt;&lt;/object&gt;&lt;/object&gt;&lt;/database&gt;"/>
</p:tagLst>
</file>

<file path=ppt/theme/theme1.xml><?xml version="1.0" encoding="utf-8"?>
<a:theme xmlns:a="http://schemas.openxmlformats.org/drawingml/2006/main" name="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2.xml><?xml version="1.0" encoding="utf-8"?>
<a:theme xmlns:a="http://schemas.openxmlformats.org/drawingml/2006/main" name="1_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D1082B28BCB448B32CA291EDB8ED1C" ma:contentTypeVersion="14" ma:contentTypeDescription="Create a new document." ma:contentTypeScope="" ma:versionID="8f80fee1b8efb89743b20a51a683151d">
  <xsd:schema xmlns:xsd="http://www.w3.org/2001/XMLSchema" xmlns:xs="http://www.w3.org/2001/XMLSchema" xmlns:p="http://schemas.microsoft.com/office/2006/metadata/properties" xmlns:ns2="bdab38e9-5eb7-47ce-85ee-3004fd1473f1" xmlns:ns3="22fd6914-46d4-4c7e-bbad-46e82841b69d" targetNamespace="http://schemas.microsoft.com/office/2006/metadata/properties" ma:root="true" ma:fieldsID="b62bb9e78f54af637dad41a870e7ee7b" ns2:_="" ns3:_="">
    <xsd:import namespace="bdab38e9-5eb7-47ce-85ee-3004fd1473f1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ab38e9-5eb7-47ce-85ee-3004fd1473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dab38e9-5eb7-47ce-85ee-3004fd1473f1">
      <Terms xmlns="http://schemas.microsoft.com/office/infopath/2007/PartnerControls"/>
    </lcf76f155ced4ddcb4097134ff3c332f>
    <SharedWithUsers xmlns="22fd6914-46d4-4c7e-bbad-46e82841b69d">
      <UserInfo>
        <DisplayName>Sarah Nisly</DisplayName>
        <AccountId>2098</AccountId>
        <AccountType/>
      </UserInfo>
    </SharedWithUsers>
    <TaxCatchAll xmlns="22fd6914-46d4-4c7e-bbad-46e82841b69d" xsi:nil="true"/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E151B5-E2EE-4BEC-82C3-105A302A3BE7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23D61B3E-29FF-47BB-8981-DCA12F0638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dab38e9-5eb7-47ce-85ee-3004fd1473f1"/>
    <ds:schemaRef ds:uri="22fd6914-46d4-4c7e-bbad-46e82841b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BA55BC3-5A03-47C2-8EC3-D964C3B5E779}">
  <ds:schemaRefs>
    <ds:schemaRef ds:uri="http://purl.org/dc/terms/"/>
    <ds:schemaRef ds:uri="http://www.w3.org/XML/1998/namespace"/>
    <ds:schemaRef ds:uri="http://purl.org/dc/elements/1.1/"/>
    <ds:schemaRef ds:uri="http://purl.org/dc/dcmitype/"/>
    <ds:schemaRef ds:uri="http://schemas.openxmlformats.org/package/2006/metadata/core-properties"/>
    <ds:schemaRef ds:uri="bdab38e9-5eb7-47ce-85ee-3004fd1473f1"/>
    <ds:schemaRef ds:uri="http://schemas.microsoft.com/office/2006/documentManagement/types"/>
    <ds:schemaRef ds:uri="22fd6914-46d4-4c7e-bbad-46e82841b69d"/>
    <ds:schemaRef ds:uri="http://schemas.microsoft.com/office/infopath/2007/PartnerControls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3A18F4D2-3653-4F4F-B917-116198900D9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439</TotalTime>
  <Words>10194</Words>
  <Application>Microsoft Office PowerPoint</Application>
  <PresentationFormat>Widescreen</PresentationFormat>
  <Paragraphs>2439</Paragraphs>
  <Slides>49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8" baseType="lpstr">
      <vt:lpstr>Aptos</vt:lpstr>
      <vt:lpstr>Arial</vt:lpstr>
      <vt:lpstr>Calibri</vt:lpstr>
      <vt:lpstr>Google Sans</vt:lpstr>
      <vt:lpstr>Noto Sans</vt:lpstr>
      <vt:lpstr>Times</vt:lpstr>
      <vt:lpstr>Wingdings</vt:lpstr>
      <vt:lpstr>2022_CCO_Template</vt:lpstr>
      <vt:lpstr>1_2022_CCO_Template</vt:lpstr>
      <vt:lpstr>Learning Objectives​ At the conclusion of this activity, learners should be able to:​</vt:lpstr>
      <vt:lpstr>Advanced Breast Cancer</vt:lpstr>
      <vt:lpstr>DESTINY-Breast06: Trastuzumab Deruxtecan vs CT in Previously Treated HR+/HER2-Low or HER2-Ultralow MBC</vt:lpstr>
      <vt:lpstr>DESTINY-Breast06: Baseline Characteristics</vt:lpstr>
      <vt:lpstr>DESTINY-Breast06: Prior Treatment</vt:lpstr>
      <vt:lpstr>DESTINY-Breast06: Efficacy</vt:lpstr>
      <vt:lpstr>DESTINY-Breast06: Antitumor Activity</vt:lpstr>
      <vt:lpstr>DESTINY-Breast06: TEAEs and AEs of Special Interest</vt:lpstr>
      <vt:lpstr>postMONARCH: Abemaciclib + Fulvestrant vs Fulvestrant for HR+/HER2- Adv BC Post CDK4/6i + ET</vt:lpstr>
      <vt:lpstr>postMONARCH: Baseline Characteristics</vt:lpstr>
      <vt:lpstr>postMONARCH: Prior Treatment History at Baseline</vt:lpstr>
      <vt:lpstr>postMONARCH: PFS</vt:lpstr>
      <vt:lpstr>postMONARCH: PFS in Key Subgroups</vt:lpstr>
      <vt:lpstr>postMONARCH: ORR</vt:lpstr>
      <vt:lpstr>postMONARCH: Safety</vt:lpstr>
      <vt:lpstr>SACI-IO HR+: Phase II Trial of Sacituzumab Govitecan ± Pembrolizumab in HR+/HER2- Metastatic Breast Cancer</vt:lpstr>
      <vt:lpstr>SACI-IO HR+: Baseline Characteristics</vt:lpstr>
      <vt:lpstr>SACI-IO HR+: PFS in ITT (Primary Endpoint)</vt:lpstr>
      <vt:lpstr>SACI-IO HR+: PFS by PD-L1 IHC Status</vt:lpstr>
      <vt:lpstr>SACI-IO HR+: OS and Response</vt:lpstr>
      <vt:lpstr>SACI-IO HR+: TEAEs and TRAEs</vt:lpstr>
      <vt:lpstr>SACI-IO HR+: irAEs Attributed to Pembrolizumab</vt:lpstr>
      <vt:lpstr>DESTINY-Breast07: Trastuzumab Deruxtecan ± Pertuzumab for Previously Untreated HER2+ MBC</vt:lpstr>
      <vt:lpstr>DESTINY-Breast07: Baseline Characteristics</vt:lpstr>
      <vt:lpstr>DESTINY-Breast07: Response and PFS</vt:lpstr>
      <vt:lpstr>DESTINY-Breast07: Response by Subgroup</vt:lpstr>
      <vt:lpstr>DESTINY-Breast07: Safety Overview</vt:lpstr>
      <vt:lpstr>DESTINY-Breast07: Adverse Events in &gt;20% of Patients</vt:lpstr>
      <vt:lpstr>Early Breast Cancer</vt:lpstr>
      <vt:lpstr>I-SPY 2.2: Neoadjuvant Dato-DXd + Durvalumab in  High-Risk Stage II-III HER2-Negative Breast Cancer</vt:lpstr>
      <vt:lpstr>I-SPY 2.2: Baseline Characteristics</vt:lpstr>
      <vt:lpstr>I-SPY 2.2: Efficacy of Neoadjuvant  Dato-DXd Plus Durvalumab</vt:lpstr>
      <vt:lpstr>I-SPY 2.2: Safety</vt:lpstr>
      <vt:lpstr>A-BRAVE: Adjuvant Avelumab vs Observation in  High-Risk Early TNBC Post (Neo)adjuvant CT</vt:lpstr>
      <vt:lpstr>A-BRAVE: Baseline Characteristics</vt:lpstr>
      <vt:lpstr>A-BRAVE: DFS and OS</vt:lpstr>
      <vt:lpstr>A-BRAVE: Safety</vt:lpstr>
      <vt:lpstr>NATALEE: Subgroup Analysis of Adj Ribociclib + NSAI vs NSAI Alone in Stage II/III Node-Negative HR+/HER2- EBC</vt:lpstr>
      <vt:lpstr>NATALEE N0 Subgroup Analysis: Baseline Characteristics</vt:lpstr>
      <vt:lpstr>NATALEE N0 Subgroup Analysis: Efficacy  (iDFS, DDFS, DRFS) </vt:lpstr>
      <vt:lpstr>NATALEE N0 Subgroup Analysis: Safety</vt:lpstr>
      <vt:lpstr>RxPONDER Subset Analysis: Serum AMH and Adjuvant CT for Premenopausal Patients With HR+/HER2- EBC</vt:lpstr>
      <vt:lpstr>RxPONDER Subset Analysis: iDFS by Menopausal Status</vt:lpstr>
      <vt:lpstr>RxPONDER Subset Analysis: Premenopausal Patient Population</vt:lpstr>
      <vt:lpstr>RxPONDER Subset Analysis: Serum AMH in Premenopausal Women &lt;55 Yr of age</vt:lpstr>
      <vt:lpstr>RxPONDER Subset Analysis: Serum Hormone Levels and CT Benefit in Premenopausal Women &lt;55 Yr of Age</vt:lpstr>
      <vt:lpstr>RxPONDER Subset Analysis: Serum AMH Level and iDFS in Premenopausal Women &lt;55 Yr of Age</vt:lpstr>
      <vt:lpstr>RxPONDER Subset Analysis: Serum AMH Level and DRFS in Premenopausal Women &lt;55 Yr of Age</vt:lpstr>
      <vt:lpstr>Go Online for More CCO  Coverage of Breast Cancer!</vt:lpstr>
    </vt:vector>
  </TitlesOfParts>
  <Company>Preferred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Conference to Clinic: Breast Cancer</dc:title>
  <dc:creator>Preferred User</dc:creator>
  <cp:lastModifiedBy>Valerie Wenzel</cp:lastModifiedBy>
  <cp:revision>32</cp:revision>
  <cp:lastPrinted>2016-09-26T20:21:49Z</cp:lastPrinted>
  <dcterms:created xsi:type="dcterms:W3CDTF">2005-05-27T15:08:01Z</dcterms:created>
  <dcterms:modified xsi:type="dcterms:W3CDTF">2024-08-13T16:59:35Z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gs">
    <vt:lpwstr/>
  </property>
  <property fmtid="{D5CDD505-2E9C-101B-9397-08002B2CF9AE}" pid="3" name="display_urn:schemas-microsoft-com:office:office#Editor">
    <vt:lpwstr>Melanie Couton</vt:lpwstr>
  </property>
  <property fmtid="{D5CDD505-2E9C-101B-9397-08002B2CF9AE}" pid="4" name="display_urn:schemas-microsoft-com:office:office#Author">
    <vt:lpwstr>Melanie Couton</vt:lpwstr>
  </property>
  <property fmtid="{D5CDD505-2E9C-101B-9397-08002B2CF9AE}" pid="5" name="_dlc_DocId">
    <vt:lpwstr>56M7VY3CDVN5-387186687-1</vt:lpwstr>
  </property>
  <property fmtid="{D5CDD505-2E9C-101B-9397-08002B2CF9AE}" pid="6" name="_dlc_DocIdItemGuid">
    <vt:lpwstr>f6b19e28-ce23-4e45-8ab9-80e12fd2421e</vt:lpwstr>
  </property>
  <property fmtid="{D5CDD505-2E9C-101B-9397-08002B2CF9AE}" pid="7" name="_dlc_DocIdUrl">
    <vt:lpwstr>https://intranet.clinicaloptions.com/mews/oncology/ASH_ALL_Satellite-TU_2016/Template/_layouts/15/DocIdRedir.aspx?ID=56M7VY3CDVN5-387186687-1, 56M7VY3CDVN5-387186687-1</vt:lpwstr>
  </property>
  <property fmtid="{D5CDD505-2E9C-101B-9397-08002B2CF9AE}" pid="8" name="ContentTypeId">
    <vt:lpwstr>0x0101000DD1082B28BCB448B32CA291EDB8ED1C</vt:lpwstr>
  </property>
  <property fmtid="{D5CDD505-2E9C-101B-9397-08002B2CF9AE}" pid="9" name="MediaServiceImageTags">
    <vt:lpwstr/>
  </property>
</Properties>
</file>