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6" r:id="rId9"/>
    <p:sldId id="262" r:id="rId10"/>
    <p:sldId id="260" r:id="rId11"/>
    <p:sldId id="548" r:id="rId12"/>
    <p:sldId id="550" r:id="rId13"/>
    <p:sldId id="264" r:id="rId14"/>
    <p:sldId id="551"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1" clrIdx="15">
    <p:extLst>
      <p:ext uri="{19B8F6BF-5375-455C-9EA6-DF929625EA0E}">
        <p15:presenceInfo xmlns:p15="http://schemas.microsoft.com/office/powerpoint/2012/main" userId="S::mbecker@clinicaloptions.com::a16991b8-7bb5-4da5-98af-c360d036dd20" providerId="AD"/>
      </p:ext>
    </p:extLst>
  </p:cmAuthor>
  <p:cmAuthor id="17" name="Kristen Morrow" initials="KM" lastIdx="2" clrIdx="16">
    <p:extLst>
      <p:ext uri="{19B8F6BF-5375-455C-9EA6-DF929625EA0E}">
        <p15:presenceInfo xmlns:p15="http://schemas.microsoft.com/office/powerpoint/2012/main" userId="41d2ac2a3a2c2d93" providerId="Windows Live"/>
      </p:ext>
    </p:extLst>
  </p:cmAuthor>
  <p:cmAuthor id="18" name="CLINICALOPTIONS\gkelley" initials="C" lastIdx="6" clrIdx="17">
    <p:extLst>
      <p:ext uri="{19B8F6BF-5375-455C-9EA6-DF929625EA0E}">
        <p15:presenceInfo xmlns:p15="http://schemas.microsoft.com/office/powerpoint/2012/main" userId="CLINICALOPTIONS\gkelley" providerId="None"/>
      </p:ext>
    </p:extLst>
  </p:cmAuthor>
  <p:cmAuthor id="19" name="nhanson" initials="n" lastIdx="1" clrIdx="18">
    <p:extLst>
      <p:ext uri="{19B8F6BF-5375-455C-9EA6-DF929625EA0E}">
        <p15:presenceInfo xmlns:p15="http://schemas.microsoft.com/office/powerpoint/2012/main" userId="nhanson" providerId="None"/>
      </p:ext>
    </p:extLst>
  </p:cmAuthor>
  <p:cmAuthor id="20" name="CLINICALOPTIONS\tquill" initials="C" lastIdx="5" clrIdx="19">
    <p:extLst>
      <p:ext uri="{19B8F6BF-5375-455C-9EA6-DF929625EA0E}">
        <p15:presenceInfo xmlns:p15="http://schemas.microsoft.com/office/powerpoint/2012/main" userId="CLINICALOPTIONS\tquill" providerId="None"/>
      </p:ext>
    </p:extLst>
  </p:cmAuthor>
  <p:cmAuthor id="21" name="Christy Seals" initials="CS" lastIdx="1" clrIdx="20">
    <p:extLst>
      <p:ext uri="{19B8F6BF-5375-455C-9EA6-DF929625EA0E}">
        <p15:presenceInfo xmlns:p15="http://schemas.microsoft.com/office/powerpoint/2012/main" userId="S::cseals@clinicaloptions.com::0852e532-1f9e-4bbf-9b56-be19a9543a31" providerId="AD"/>
      </p:ext>
    </p:extLst>
  </p:cmAuthor>
  <p:cmAuthor id="22" name="Melanie Couton" initials="MC [2]" lastIdx="1" clrIdx="21">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D9D621-438D-4ECD-8D46-B476D7EC0CD0}" v="19" dt="2023-02-21T15:48:31.67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18" autoAdjust="0"/>
    <p:restoredTop sz="90068" autoAdjust="0"/>
  </p:normalViewPr>
  <p:slideViewPr>
    <p:cSldViewPr snapToGrid="0">
      <p:cViewPr varScale="1">
        <p:scale>
          <a:sx n="110" d="100"/>
          <a:sy n="110" d="100"/>
        </p:scale>
        <p:origin x="952" y="184"/>
      </p:cViewPr>
      <p:guideLst>
        <p:guide orient="horz" pos="4128"/>
        <p:guide orient="horz" pos="1008"/>
        <p:guide orient="horz" pos="4032"/>
        <p:guide orient="horz" pos="151"/>
        <p:guide orient="horz" pos="264"/>
        <p:guide orient="horz" pos="3912"/>
        <p:guide pos="329"/>
        <p:guide pos="7407"/>
        <p:guide pos="3840"/>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1953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MIUC, muscle-invasive urothelial cancer; OS, overall survival; PaIR, pathologic muscle-invasive response rate;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35695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ECOG, European Cooperative Oncology Group; MIUC, muscle-invasive urothelial cancer; OS, overall survival; PaIR, pathologic muscle-invasive response rate; PS, performance status;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28028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MIUC, muscle-invasive urothelial cancer.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608176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MIUC, muscle-invasive urothelial cancer; OS, overall survival; PaIR, pathologic muscle-invasive response rate;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53813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MIUC, muscle-invasive urothelial cancer.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71705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MIUC, muscle-invasive urothelial cancer; OS, overall survival; PaIR, pathologic muscle-invasive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93250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Ib/II Study of Neoadjuvant </a:t>
            </a:r>
            <a:br>
              <a:rPr lang="en-US" altLang="en-US" sz="4000" dirty="0"/>
            </a:br>
            <a:r>
              <a:rPr lang="en-US" altLang="en-US" sz="4000" dirty="0"/>
              <a:t>Chemotherapy + Pembrolizumab for </a:t>
            </a:r>
            <a:br>
              <a:rPr lang="en-US" altLang="en-US" sz="4000" dirty="0"/>
            </a:br>
            <a:r>
              <a:rPr lang="en-US" altLang="en-US" sz="4000" dirty="0"/>
              <a:t>Muscle-Invasive Urothelial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8A8B0-15C5-2962-04FE-5445EA0007EE}"/>
              </a:ext>
            </a:extLst>
          </p:cNvPr>
          <p:cNvSpPr>
            <a:spLocks noGrp="1"/>
          </p:cNvSpPr>
          <p:nvPr>
            <p:ph type="title"/>
          </p:nvPr>
        </p:nvSpPr>
        <p:spPr/>
        <p:txBody>
          <a:bodyPr/>
          <a:lstStyle/>
          <a:p>
            <a:r>
              <a:rPr lang="en-US" dirty="0">
                <a:effectLst/>
                <a:latin typeface="+mn-lt"/>
              </a:rPr>
              <a:t>Neoadjuvant Pembrolizumab + Chemotherapy in MIUC</a:t>
            </a:r>
            <a:r>
              <a:rPr lang="en-US" altLang="en-US" dirty="0">
                <a:latin typeface="+mn-lt"/>
              </a:rPr>
              <a:t>: </a:t>
            </a:r>
            <a:r>
              <a:rPr lang="en-US" dirty="0">
                <a:latin typeface="+mn-lt"/>
              </a:rPr>
              <a:t>Background</a:t>
            </a:r>
          </a:p>
        </p:txBody>
      </p:sp>
      <p:sp>
        <p:nvSpPr>
          <p:cNvPr id="3" name="Content Placeholder 2">
            <a:extLst>
              <a:ext uri="{FF2B5EF4-FFF2-40B4-BE49-F238E27FC236}">
                <a16:creationId xmlns:a16="http://schemas.microsoft.com/office/drawing/2014/main" id="{6707AA52-E33C-4A78-7457-7762FAE357C2}"/>
              </a:ext>
            </a:extLst>
          </p:cNvPr>
          <p:cNvSpPr>
            <a:spLocks noGrp="1"/>
          </p:cNvSpPr>
          <p:nvPr>
            <p:ph idx="1"/>
          </p:nvPr>
        </p:nvSpPr>
        <p:spPr/>
        <p:txBody>
          <a:bodyPr/>
          <a:lstStyle/>
          <a:p>
            <a:r>
              <a:rPr lang="en-US" sz="2600" dirty="0"/>
              <a:t>Neoadjuvant cisplatin is the current standard of care for MIUC requiring radical </a:t>
            </a:r>
            <a:r>
              <a:rPr lang="en-US" sz="2600" b="0" dirty="0">
                <a:solidFill>
                  <a:schemeClr val="bg1"/>
                </a:solidFill>
                <a:latin typeface="Calibri" panose="020F0502020204030204" pitchFamily="34" charset="0"/>
              </a:rPr>
              <a:t>cystectomy, but many patients are cisplatin ineligible</a:t>
            </a:r>
            <a:r>
              <a:rPr lang="en-US" sz="2600" b="0" baseline="30000" dirty="0">
                <a:solidFill>
                  <a:schemeClr val="bg1"/>
                </a:solidFill>
                <a:latin typeface="Calibri" panose="020F0502020204030204" pitchFamily="34" charset="0"/>
              </a:rPr>
              <a:t>1,2</a:t>
            </a:r>
            <a:endParaRPr lang="en-US" sz="2600" dirty="0"/>
          </a:p>
          <a:p>
            <a:r>
              <a:rPr lang="en-US" sz="2600" dirty="0"/>
              <a:t>After approval for metastatic MIUC, checkpoint inhibitors are being evaluated alone and in combination with chemotherapy in neoadjuvant and adjuvant settings</a:t>
            </a:r>
            <a:r>
              <a:rPr lang="en-US" sz="2600" baseline="30000" dirty="0"/>
              <a:t>2,3</a:t>
            </a:r>
            <a:endParaRPr lang="en-US" sz="2600" dirty="0"/>
          </a:p>
          <a:p>
            <a:r>
              <a:rPr lang="en-US" sz="2600" b="0" kern="0" dirty="0"/>
              <a:t>HCRN GU14-188 is an ongoing phase Ib/II study of neoadjuvant chemotherapy in combination with pembrolizumab</a:t>
            </a:r>
            <a:r>
              <a:rPr lang="en-US" sz="2600" dirty="0"/>
              <a:t> for patients with MIUC</a:t>
            </a:r>
            <a:r>
              <a:rPr lang="en-US" sz="2600" baseline="30000" dirty="0"/>
              <a:t>4</a:t>
            </a:r>
            <a:endParaRPr lang="en-US" sz="2600" dirty="0"/>
          </a:p>
          <a:p>
            <a:pPr lvl="1"/>
            <a:r>
              <a:rPr lang="en-US" dirty="0"/>
              <a:t>Current analysis reports PaIR at definitive surgery, complete pathologic response </a:t>
            </a:r>
            <a:r>
              <a:rPr lang="en-US" b="0" kern="0" dirty="0"/>
              <a:t>rate, definitive surgery rate, 18-mo RFS, and 36-mo OS</a:t>
            </a:r>
            <a:r>
              <a:rPr lang="en-US" b="0" kern="0" baseline="30000" dirty="0"/>
              <a:t>5</a:t>
            </a:r>
            <a:endParaRPr lang="en-US" dirty="0"/>
          </a:p>
        </p:txBody>
      </p:sp>
      <p:sp>
        <p:nvSpPr>
          <p:cNvPr id="4" name="TextBox 3">
            <a:extLst>
              <a:ext uri="{FF2B5EF4-FFF2-40B4-BE49-F238E27FC236}">
                <a16:creationId xmlns:a16="http://schemas.microsoft.com/office/drawing/2014/main" id="{6A558E23-BEB6-9AE1-5327-010C9C112429}"/>
              </a:ext>
            </a:extLst>
          </p:cNvPr>
          <p:cNvSpPr txBox="1"/>
          <p:nvPr/>
        </p:nvSpPr>
        <p:spPr bwMode="auto">
          <a:xfrm>
            <a:off x="441606" y="6183156"/>
            <a:ext cx="73171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200" b="0" dirty="0">
                <a:solidFill>
                  <a:schemeClr val="bg2"/>
                </a:solidFill>
                <a:latin typeface="Calibri" panose="020F0502020204030204" pitchFamily="34" charset="0"/>
              </a:rPr>
              <a:t>1. Patil. Ther Adv Urol. 2022;14:17562872221134389. 2. Kaur. Ther Adv Med Oncol. 2021;13:7588359211045858. </a:t>
            </a:r>
          </a:p>
          <a:p>
            <a:pPr>
              <a:spcBef>
                <a:spcPts val="0"/>
              </a:spcBef>
            </a:pPr>
            <a:r>
              <a:rPr lang="en-US" sz="1200" b="0" dirty="0">
                <a:solidFill>
                  <a:schemeClr val="bg2"/>
                </a:solidFill>
                <a:latin typeface="Calibri" panose="020F0502020204030204" pitchFamily="34" charset="0"/>
              </a:rPr>
              <a:t>3. Chhaya. Oncol Ther. 2023;11:49. 4. NCT02365766. 5. Brown. ASCO GU 2023. Abstr 448.</a:t>
            </a:r>
          </a:p>
        </p:txBody>
      </p:sp>
    </p:spTree>
    <p:extLst>
      <p:ext uri="{BB962C8B-B14F-4D97-AF65-F5344CB8AC3E}">
        <p14:creationId xmlns:p14="http://schemas.microsoft.com/office/powerpoint/2010/main" val="3323059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0A3B5E-8867-BE66-9283-79B2305DC56F}"/>
              </a:ext>
            </a:extLst>
          </p:cNvPr>
          <p:cNvSpPr txBox="1"/>
          <p:nvPr/>
        </p:nvSpPr>
        <p:spPr bwMode="auto">
          <a:xfrm>
            <a:off x="4225500" y="1975022"/>
            <a:ext cx="4116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Cohort A: Cisplatin-Eligible Patients</a:t>
            </a:r>
          </a:p>
        </p:txBody>
      </p:sp>
      <p:sp>
        <p:nvSpPr>
          <p:cNvPr id="3" name="TextBox 2">
            <a:extLst>
              <a:ext uri="{FF2B5EF4-FFF2-40B4-BE49-F238E27FC236}">
                <a16:creationId xmlns:a16="http://schemas.microsoft.com/office/drawing/2014/main" id="{035CC4AE-DE27-5B71-5DF2-32DB12A5E7F2}"/>
              </a:ext>
            </a:extLst>
          </p:cNvPr>
          <p:cNvSpPr txBox="1"/>
          <p:nvPr/>
        </p:nvSpPr>
        <p:spPr bwMode="auto">
          <a:xfrm>
            <a:off x="3965838" y="3361142"/>
            <a:ext cx="45578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Cohort B: Cisplatin-Ineligible Patients</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effectLst/>
                <a:latin typeface="+mn-lt"/>
              </a:rPr>
              <a:t>Neoadjuvant Pembrolizumab + Chemotherapy in MIUC</a:t>
            </a:r>
            <a:r>
              <a:rPr lang="en-US" altLang="en-US" dirty="0">
                <a:latin typeface="+mn-lt"/>
              </a:rPr>
              <a:t>: </a:t>
            </a:r>
            <a:r>
              <a:rPr lang="en-US" altLang="en-US" dirty="0"/>
              <a:t>Study Design</a:t>
            </a:r>
          </a:p>
        </p:txBody>
      </p:sp>
      <p:sp>
        <p:nvSpPr>
          <p:cNvPr id="6" name="Content Placeholder 5">
            <a:extLst>
              <a:ext uri="{FF2B5EF4-FFF2-40B4-BE49-F238E27FC236}">
                <a16:creationId xmlns:a16="http://schemas.microsoft.com/office/drawing/2014/main" id="{610703DB-FA79-1562-7BF8-4BD72B92AE58}"/>
              </a:ext>
            </a:extLst>
          </p:cNvPr>
          <p:cNvSpPr>
            <a:spLocks noGrp="1"/>
          </p:cNvSpPr>
          <p:nvPr>
            <p:ph idx="1"/>
          </p:nvPr>
        </p:nvSpPr>
        <p:spPr/>
        <p:txBody>
          <a:bodyPr/>
          <a:lstStyle/>
          <a:p>
            <a:r>
              <a:rPr lang="en-US" sz="2400" dirty="0"/>
              <a:t>Nonrandomized, parallel-assignment, open-label phase Ib/II study</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a:p>
            <a:pPr>
              <a:spcBef>
                <a:spcPts val="0"/>
              </a:spcBef>
            </a:pPr>
            <a:r>
              <a:rPr lang="en-US" sz="2400" b="1" kern="0" dirty="0"/>
              <a:t>Primary endpoint: </a:t>
            </a:r>
            <a:r>
              <a:rPr lang="en-US" sz="2400" b="0" kern="0" dirty="0" err="1"/>
              <a:t>PaIR</a:t>
            </a:r>
            <a:r>
              <a:rPr lang="en-US" sz="2400" b="0" kern="0" dirty="0"/>
              <a:t> at definitive surgery</a:t>
            </a:r>
          </a:p>
          <a:p>
            <a:pPr>
              <a:spcBef>
                <a:spcPts val="0"/>
              </a:spcBef>
            </a:pPr>
            <a:r>
              <a:rPr lang="en-US" sz="2400" b="1" kern="0" dirty="0"/>
              <a:t>Secondary endpoints: </a:t>
            </a:r>
            <a:r>
              <a:rPr lang="en-US" sz="2400" b="0" kern="0" dirty="0"/>
              <a:t>complete pathologic response (ypT0N0) rate, </a:t>
            </a:r>
            <a:br>
              <a:rPr lang="en-US" sz="2400" b="0" kern="0" dirty="0"/>
            </a:br>
            <a:r>
              <a:rPr lang="en-US" sz="2400" b="0" kern="0" dirty="0"/>
              <a:t>definitive surgery rate, 18-mo RFS, 36-mo OS </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817502" y="2559852"/>
            <a:ext cx="286140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Adults with cT2-4aN0M0 urothelial carcinoma; eligible for surgery;</a:t>
            </a:r>
          </a:p>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ECOG PS ≤2 </a:t>
            </a:r>
          </a:p>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(N = 83)</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44199" y="2367661"/>
            <a:ext cx="3659324" cy="8760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Cisplatin-Based CT*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IV Q21D x 5</a:t>
            </a:r>
            <a:endParaRPr lang="en-US" altLang="en-US" sz="1800" b="0" baseline="30000" dirty="0">
              <a:solidFill>
                <a:schemeClr val="tx1"/>
              </a:solidFill>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44199" y="3735256"/>
            <a:ext cx="3659324" cy="87283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Non‒Cisplatin-Based CT</a:t>
            </a:r>
            <a:r>
              <a:rPr lang="en-US" altLang="en-US" sz="1800" baseline="3000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endParaRPr lang="en-US" altLang="en-US" sz="1800" baseline="30000"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IV Q21D x 5</a:t>
            </a:r>
            <a:endParaRPr lang="en-US" altLang="en-US" sz="1800" b="0" baseline="30000" dirty="0">
              <a:solidFill>
                <a:schemeClr val="tx1"/>
              </a:solidFill>
              <a:latin typeface="Calibri" panose="020F050202020403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8511578" y="3688101"/>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257579" y="289911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802227" y="4003577"/>
            <a:ext cx="45867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a:off x="3802227" y="2863087"/>
            <a:ext cx="4575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E7ECBB55-2A59-BB29-568B-02EA6F056B47}"/>
              </a:ext>
            </a:extLst>
          </p:cNvPr>
          <p:cNvSpPr txBox="1"/>
          <p:nvPr/>
        </p:nvSpPr>
        <p:spPr bwMode="auto">
          <a:xfrm>
            <a:off x="3267857" y="4659648"/>
            <a:ext cx="72477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*4 x 21-day cycles: cisplatin: 70 mg/m</a:t>
            </a:r>
            <a:r>
              <a:rPr lang="en-US" sz="1400" b="0" baseline="300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or 35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IV D1,8; gemcitabine: 1000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IV D1,8.</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3 x 28-day cycles: gemcitabine: 1000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IV D1,8,15.</a:t>
            </a:r>
          </a:p>
        </p:txBody>
      </p:sp>
      <p:sp>
        <p:nvSpPr>
          <p:cNvPr id="5" name="TextBox 4">
            <a:extLst>
              <a:ext uri="{FF2B5EF4-FFF2-40B4-BE49-F238E27FC236}">
                <a16:creationId xmlns:a16="http://schemas.microsoft.com/office/drawing/2014/main" id="{6CD22DE0-6647-52EA-0821-7CFBAB8B139B}"/>
              </a:ext>
            </a:extLst>
          </p:cNvPr>
          <p:cNvSpPr txBox="1"/>
          <p:nvPr/>
        </p:nvSpPr>
        <p:spPr bwMode="auto">
          <a:xfrm>
            <a:off x="8891060" y="2899116"/>
            <a:ext cx="24942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Definitive surgery (radical cystectomy or nephroureterectomy)</a:t>
            </a:r>
          </a:p>
        </p:txBody>
      </p:sp>
      <p:sp>
        <p:nvSpPr>
          <p:cNvPr id="8" name="TextBox 7">
            <a:extLst>
              <a:ext uri="{FF2B5EF4-FFF2-40B4-BE49-F238E27FC236}">
                <a16:creationId xmlns:a16="http://schemas.microsoft.com/office/drawing/2014/main" id="{E6306EC5-13D1-111B-C4B3-30874378DB7E}"/>
              </a:ext>
            </a:extLst>
          </p:cNvPr>
          <p:cNvSpPr txBox="1"/>
          <p:nvPr/>
        </p:nvSpPr>
        <p:spPr bwMode="auto">
          <a:xfrm>
            <a:off x="441606" y="6363792"/>
            <a:ext cx="32642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Brown. ASCO GU 2023. Abstr 448. NCT02365766.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CCA4-1BE4-BDE7-6561-E9716B851DD2}"/>
              </a:ext>
            </a:extLst>
          </p:cNvPr>
          <p:cNvSpPr>
            <a:spLocks noGrp="1"/>
          </p:cNvSpPr>
          <p:nvPr>
            <p:ph type="title"/>
          </p:nvPr>
        </p:nvSpPr>
        <p:spPr/>
        <p:txBody>
          <a:bodyPr/>
          <a:lstStyle/>
          <a:p>
            <a:r>
              <a:rPr lang="en-US" dirty="0">
                <a:effectLst/>
                <a:latin typeface="+mn-lt"/>
              </a:rPr>
              <a:t>Neoadjuvant Pembrolizumab + Chemotherapy in MIUC</a:t>
            </a:r>
            <a:r>
              <a:rPr lang="en-US" altLang="en-US" dirty="0">
                <a:latin typeface="+mn-lt"/>
              </a:rPr>
              <a:t>: </a:t>
            </a:r>
            <a:r>
              <a:rPr lang="en-US" altLang="en-US" dirty="0"/>
              <a:t>Baseline Characteristics</a:t>
            </a:r>
            <a:endParaRPr lang="en-US" dirty="0"/>
          </a:p>
        </p:txBody>
      </p:sp>
      <p:graphicFrame>
        <p:nvGraphicFramePr>
          <p:cNvPr id="5" name="Group 3">
            <a:extLst>
              <a:ext uri="{FF2B5EF4-FFF2-40B4-BE49-F238E27FC236}">
                <a16:creationId xmlns:a16="http://schemas.microsoft.com/office/drawing/2014/main" id="{3A8B366B-6813-DDA0-5CE4-261E36DA05FB}"/>
              </a:ext>
            </a:extLst>
          </p:cNvPr>
          <p:cNvGraphicFramePr>
            <a:graphicFrameLocks/>
          </p:cNvGraphicFramePr>
          <p:nvPr>
            <p:extLst>
              <p:ext uri="{D42A27DB-BD31-4B8C-83A1-F6EECF244321}">
                <p14:modId xmlns:p14="http://schemas.microsoft.com/office/powerpoint/2010/main" val="900959048"/>
              </p:ext>
            </p:extLst>
          </p:nvPr>
        </p:nvGraphicFramePr>
        <p:xfrm>
          <a:off x="709797" y="1600200"/>
          <a:ext cx="10787063" cy="4633088"/>
        </p:xfrm>
        <a:graphic>
          <a:graphicData uri="http://schemas.openxmlformats.org/drawingml/2006/table">
            <a:tbl>
              <a:tblPr/>
              <a:tblGrid>
                <a:gridCol w="3775117">
                  <a:extLst>
                    <a:ext uri="{9D8B030D-6E8A-4147-A177-3AD203B41FA5}">
                      <a16:colId xmlns:a16="http://schemas.microsoft.com/office/drawing/2014/main" val="20000"/>
                    </a:ext>
                  </a:extLst>
                </a:gridCol>
                <a:gridCol w="3505973">
                  <a:extLst>
                    <a:ext uri="{9D8B030D-6E8A-4147-A177-3AD203B41FA5}">
                      <a16:colId xmlns:a16="http://schemas.microsoft.com/office/drawing/2014/main" val="20001"/>
                    </a:ext>
                  </a:extLst>
                </a:gridCol>
                <a:gridCol w="3505973">
                  <a:extLst>
                    <a:ext uri="{9D8B030D-6E8A-4147-A177-3AD203B41FA5}">
                      <a16:colId xmlns:a16="http://schemas.microsoft.com/office/drawing/2014/main" val="20002"/>
                    </a:ext>
                  </a:extLst>
                </a:gridCol>
              </a:tblGrid>
              <a:tr h="5762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A: Cisplatin Eligible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B: Cisplatin Ineligible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3632">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(58-83)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3407331"/>
                  </a:ext>
                </a:extLst>
              </a:tr>
              <a:tr h="333632">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54.8 (2.2-67.0)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29.2 (1.5-62.6)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6015142"/>
                  </a:ext>
                </a:extLst>
              </a:tr>
              <a:tr h="818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Gender,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(73.8)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61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(92.3)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36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&gt; T2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(61.5)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18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chemotherapy cycles,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Pembrolizumab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Gemcitabine ± platinum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5109886"/>
                  </a:ext>
                </a:extLst>
              </a:tr>
              <a:tr h="3336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surgery,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 (81-186)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(11-226)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4123519"/>
                  </a:ext>
                </a:extLst>
              </a:tr>
            </a:tbl>
          </a:graphicData>
        </a:graphic>
      </p:graphicFrame>
      <p:sp>
        <p:nvSpPr>
          <p:cNvPr id="6" name="TextBox 5">
            <a:extLst>
              <a:ext uri="{FF2B5EF4-FFF2-40B4-BE49-F238E27FC236}">
                <a16:creationId xmlns:a16="http://schemas.microsoft.com/office/drawing/2014/main" id="{A0813A2A-C899-59CE-6A4A-1658C7EFECFF}"/>
              </a:ext>
            </a:extLst>
          </p:cNvPr>
          <p:cNvSpPr txBox="1"/>
          <p:nvPr/>
        </p:nvSpPr>
        <p:spPr bwMode="auto">
          <a:xfrm>
            <a:off x="441606" y="6359263"/>
            <a:ext cx="2340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Brown. ASCO GU 2023. Abstr 448.</a:t>
            </a:r>
          </a:p>
        </p:txBody>
      </p:sp>
    </p:spTree>
    <p:extLst>
      <p:ext uri="{BB962C8B-B14F-4D97-AF65-F5344CB8AC3E}">
        <p14:creationId xmlns:p14="http://schemas.microsoft.com/office/powerpoint/2010/main" val="4142095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Freeform 228">
            <a:extLst>
              <a:ext uri="{FF2B5EF4-FFF2-40B4-BE49-F238E27FC236}">
                <a16:creationId xmlns:a16="http://schemas.microsoft.com/office/drawing/2014/main" id="{467C12E0-BF81-1815-2DA9-183F07D114CF}"/>
              </a:ext>
            </a:extLst>
          </p:cNvPr>
          <p:cNvSpPr/>
          <p:nvPr/>
        </p:nvSpPr>
        <p:spPr bwMode="auto">
          <a:xfrm>
            <a:off x="8743950" y="4337050"/>
            <a:ext cx="2622550" cy="844550"/>
          </a:xfrm>
          <a:custGeom>
            <a:avLst/>
            <a:gdLst>
              <a:gd name="connsiteX0" fmla="*/ 1495425 w 2622550"/>
              <a:gd name="connsiteY0" fmla="*/ 844550 h 844550"/>
              <a:gd name="connsiteX1" fmla="*/ 2622550 w 2622550"/>
              <a:gd name="connsiteY1" fmla="*/ 844550 h 844550"/>
              <a:gd name="connsiteX2" fmla="*/ 2622550 w 2622550"/>
              <a:gd name="connsiteY2" fmla="*/ 285750 h 844550"/>
              <a:gd name="connsiteX3" fmla="*/ 1482725 w 2622550"/>
              <a:gd name="connsiteY3" fmla="*/ 285750 h 844550"/>
              <a:gd name="connsiteX4" fmla="*/ 1482725 w 2622550"/>
              <a:gd name="connsiteY4" fmla="*/ 244475 h 844550"/>
              <a:gd name="connsiteX5" fmla="*/ 1311275 w 2622550"/>
              <a:gd name="connsiteY5" fmla="*/ 244475 h 844550"/>
              <a:gd name="connsiteX6" fmla="*/ 1311275 w 2622550"/>
              <a:gd name="connsiteY6" fmla="*/ 203200 h 844550"/>
              <a:gd name="connsiteX7" fmla="*/ 1187450 w 2622550"/>
              <a:gd name="connsiteY7" fmla="*/ 203200 h 844550"/>
              <a:gd name="connsiteX8" fmla="*/ 1187450 w 2622550"/>
              <a:gd name="connsiteY8" fmla="*/ 168275 h 844550"/>
              <a:gd name="connsiteX9" fmla="*/ 711200 w 2622550"/>
              <a:gd name="connsiteY9" fmla="*/ 168275 h 844550"/>
              <a:gd name="connsiteX10" fmla="*/ 711200 w 2622550"/>
              <a:gd name="connsiteY10" fmla="*/ 133350 h 844550"/>
              <a:gd name="connsiteX11" fmla="*/ 669925 w 2622550"/>
              <a:gd name="connsiteY11" fmla="*/ 133350 h 844550"/>
              <a:gd name="connsiteX12" fmla="*/ 669925 w 2622550"/>
              <a:gd name="connsiteY12" fmla="*/ 98425 h 844550"/>
              <a:gd name="connsiteX13" fmla="*/ 587375 w 2622550"/>
              <a:gd name="connsiteY13" fmla="*/ 98425 h 844550"/>
              <a:gd name="connsiteX14" fmla="*/ 587375 w 2622550"/>
              <a:gd name="connsiteY14" fmla="*/ 69850 h 844550"/>
              <a:gd name="connsiteX15" fmla="*/ 542925 w 2622550"/>
              <a:gd name="connsiteY15" fmla="*/ 69850 h 844550"/>
              <a:gd name="connsiteX16" fmla="*/ 542925 w 2622550"/>
              <a:gd name="connsiteY16" fmla="*/ 22225 h 844550"/>
              <a:gd name="connsiteX17" fmla="*/ 511175 w 2622550"/>
              <a:gd name="connsiteY17" fmla="*/ 22225 h 844550"/>
              <a:gd name="connsiteX18" fmla="*/ 511175 w 2622550"/>
              <a:gd name="connsiteY18" fmla="*/ 0 h 844550"/>
              <a:gd name="connsiteX19" fmla="*/ 0 w 2622550"/>
              <a:gd name="connsiteY19" fmla="*/ 0 h 844550"/>
              <a:gd name="connsiteX20" fmla="*/ 0 w 2622550"/>
              <a:gd name="connsiteY20" fmla="*/ 104775 h 844550"/>
              <a:gd name="connsiteX21" fmla="*/ 69850 w 2622550"/>
              <a:gd name="connsiteY21" fmla="*/ 104775 h 844550"/>
              <a:gd name="connsiteX22" fmla="*/ 69850 w 2622550"/>
              <a:gd name="connsiteY22" fmla="*/ 174625 h 844550"/>
              <a:gd name="connsiteX23" fmla="*/ 127000 w 2622550"/>
              <a:gd name="connsiteY23" fmla="*/ 174625 h 844550"/>
              <a:gd name="connsiteX24" fmla="*/ 127000 w 2622550"/>
              <a:gd name="connsiteY24" fmla="*/ 241300 h 844550"/>
              <a:gd name="connsiteX25" fmla="*/ 311150 w 2622550"/>
              <a:gd name="connsiteY25" fmla="*/ 241300 h 844550"/>
              <a:gd name="connsiteX26" fmla="*/ 311150 w 2622550"/>
              <a:gd name="connsiteY26" fmla="*/ 298450 h 844550"/>
              <a:gd name="connsiteX27" fmla="*/ 508000 w 2622550"/>
              <a:gd name="connsiteY27" fmla="*/ 298450 h 844550"/>
              <a:gd name="connsiteX28" fmla="*/ 508000 w 2622550"/>
              <a:gd name="connsiteY28" fmla="*/ 355600 h 844550"/>
              <a:gd name="connsiteX29" fmla="*/ 546100 w 2622550"/>
              <a:gd name="connsiteY29" fmla="*/ 355600 h 844550"/>
              <a:gd name="connsiteX30" fmla="*/ 546100 w 2622550"/>
              <a:gd name="connsiteY30" fmla="*/ 457200 h 844550"/>
              <a:gd name="connsiteX31" fmla="*/ 584200 w 2622550"/>
              <a:gd name="connsiteY31" fmla="*/ 457200 h 844550"/>
              <a:gd name="connsiteX32" fmla="*/ 584200 w 2622550"/>
              <a:gd name="connsiteY32" fmla="*/ 514350 h 844550"/>
              <a:gd name="connsiteX33" fmla="*/ 669925 w 2622550"/>
              <a:gd name="connsiteY33" fmla="*/ 514350 h 844550"/>
              <a:gd name="connsiteX34" fmla="*/ 669925 w 2622550"/>
              <a:gd name="connsiteY34" fmla="*/ 558800 h 844550"/>
              <a:gd name="connsiteX35" fmla="*/ 708025 w 2622550"/>
              <a:gd name="connsiteY35" fmla="*/ 558800 h 844550"/>
              <a:gd name="connsiteX36" fmla="*/ 708025 w 2622550"/>
              <a:gd name="connsiteY36" fmla="*/ 606425 h 844550"/>
              <a:gd name="connsiteX37" fmla="*/ 1193800 w 2622550"/>
              <a:gd name="connsiteY37" fmla="*/ 606425 h 844550"/>
              <a:gd name="connsiteX38" fmla="*/ 1193800 w 2622550"/>
              <a:gd name="connsiteY38" fmla="*/ 673100 h 844550"/>
              <a:gd name="connsiteX39" fmla="*/ 1298575 w 2622550"/>
              <a:gd name="connsiteY39" fmla="*/ 673100 h 844550"/>
              <a:gd name="connsiteX40" fmla="*/ 1298575 w 2622550"/>
              <a:gd name="connsiteY40" fmla="*/ 742950 h 844550"/>
              <a:gd name="connsiteX41" fmla="*/ 1489075 w 2622550"/>
              <a:gd name="connsiteY41" fmla="*/ 742950 h 844550"/>
              <a:gd name="connsiteX42" fmla="*/ 1495425 w 2622550"/>
              <a:gd name="connsiteY42" fmla="*/ 844550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622550" h="844550">
                <a:moveTo>
                  <a:pt x="1495425" y="844550"/>
                </a:moveTo>
                <a:lnTo>
                  <a:pt x="2622550" y="844550"/>
                </a:lnTo>
                <a:lnTo>
                  <a:pt x="2622550" y="285750"/>
                </a:lnTo>
                <a:lnTo>
                  <a:pt x="1482725" y="285750"/>
                </a:lnTo>
                <a:lnTo>
                  <a:pt x="1482725" y="244475"/>
                </a:lnTo>
                <a:lnTo>
                  <a:pt x="1311275" y="244475"/>
                </a:lnTo>
                <a:lnTo>
                  <a:pt x="1311275" y="203200"/>
                </a:lnTo>
                <a:lnTo>
                  <a:pt x="1187450" y="203200"/>
                </a:lnTo>
                <a:lnTo>
                  <a:pt x="1187450" y="168275"/>
                </a:lnTo>
                <a:lnTo>
                  <a:pt x="711200" y="168275"/>
                </a:lnTo>
                <a:lnTo>
                  <a:pt x="711200" y="133350"/>
                </a:lnTo>
                <a:lnTo>
                  <a:pt x="669925" y="133350"/>
                </a:lnTo>
                <a:lnTo>
                  <a:pt x="669925" y="98425"/>
                </a:lnTo>
                <a:lnTo>
                  <a:pt x="587375" y="98425"/>
                </a:lnTo>
                <a:lnTo>
                  <a:pt x="587375" y="69850"/>
                </a:lnTo>
                <a:lnTo>
                  <a:pt x="542925" y="69850"/>
                </a:lnTo>
                <a:lnTo>
                  <a:pt x="542925" y="22225"/>
                </a:lnTo>
                <a:lnTo>
                  <a:pt x="511175" y="22225"/>
                </a:lnTo>
                <a:lnTo>
                  <a:pt x="511175" y="0"/>
                </a:lnTo>
                <a:lnTo>
                  <a:pt x="0" y="0"/>
                </a:lnTo>
                <a:lnTo>
                  <a:pt x="0" y="104775"/>
                </a:lnTo>
                <a:lnTo>
                  <a:pt x="69850" y="104775"/>
                </a:lnTo>
                <a:lnTo>
                  <a:pt x="69850" y="174625"/>
                </a:lnTo>
                <a:lnTo>
                  <a:pt x="127000" y="174625"/>
                </a:lnTo>
                <a:lnTo>
                  <a:pt x="127000" y="241300"/>
                </a:lnTo>
                <a:lnTo>
                  <a:pt x="311150" y="241300"/>
                </a:lnTo>
                <a:lnTo>
                  <a:pt x="311150" y="298450"/>
                </a:lnTo>
                <a:lnTo>
                  <a:pt x="508000" y="298450"/>
                </a:lnTo>
                <a:lnTo>
                  <a:pt x="508000" y="355600"/>
                </a:lnTo>
                <a:lnTo>
                  <a:pt x="546100" y="355600"/>
                </a:lnTo>
                <a:lnTo>
                  <a:pt x="546100" y="457200"/>
                </a:lnTo>
                <a:lnTo>
                  <a:pt x="584200" y="457200"/>
                </a:lnTo>
                <a:lnTo>
                  <a:pt x="584200" y="514350"/>
                </a:lnTo>
                <a:lnTo>
                  <a:pt x="669925" y="514350"/>
                </a:lnTo>
                <a:lnTo>
                  <a:pt x="669925" y="558800"/>
                </a:lnTo>
                <a:lnTo>
                  <a:pt x="708025" y="558800"/>
                </a:lnTo>
                <a:lnTo>
                  <a:pt x="708025" y="606425"/>
                </a:lnTo>
                <a:lnTo>
                  <a:pt x="1193800" y="606425"/>
                </a:lnTo>
                <a:lnTo>
                  <a:pt x="1193800" y="673100"/>
                </a:lnTo>
                <a:lnTo>
                  <a:pt x="1298575" y="673100"/>
                </a:lnTo>
                <a:lnTo>
                  <a:pt x="1298575" y="742950"/>
                </a:lnTo>
                <a:lnTo>
                  <a:pt x="1489075" y="742950"/>
                </a:lnTo>
                <a:lnTo>
                  <a:pt x="1495425" y="844550"/>
                </a:ln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Freeform 227">
            <a:extLst>
              <a:ext uri="{FF2B5EF4-FFF2-40B4-BE49-F238E27FC236}">
                <a16:creationId xmlns:a16="http://schemas.microsoft.com/office/drawing/2014/main" id="{934F9746-E09E-5E70-8027-B433DAADAF35}"/>
              </a:ext>
            </a:extLst>
          </p:cNvPr>
          <p:cNvSpPr/>
          <p:nvPr/>
        </p:nvSpPr>
        <p:spPr bwMode="auto">
          <a:xfrm>
            <a:off x="8588375" y="4324350"/>
            <a:ext cx="2778125" cy="615950"/>
          </a:xfrm>
          <a:custGeom>
            <a:avLst/>
            <a:gdLst>
              <a:gd name="connsiteX0" fmla="*/ 0 w 2778125"/>
              <a:gd name="connsiteY0" fmla="*/ 0 h 615950"/>
              <a:gd name="connsiteX1" fmla="*/ 161925 w 2778125"/>
              <a:gd name="connsiteY1" fmla="*/ 0 h 615950"/>
              <a:gd name="connsiteX2" fmla="*/ 161925 w 2778125"/>
              <a:gd name="connsiteY2" fmla="*/ 44450 h 615950"/>
              <a:gd name="connsiteX3" fmla="*/ 225425 w 2778125"/>
              <a:gd name="connsiteY3" fmla="*/ 44450 h 615950"/>
              <a:gd name="connsiteX4" fmla="*/ 225425 w 2778125"/>
              <a:gd name="connsiteY4" fmla="*/ 85725 h 615950"/>
              <a:gd name="connsiteX5" fmla="*/ 282575 w 2778125"/>
              <a:gd name="connsiteY5" fmla="*/ 85725 h 615950"/>
              <a:gd name="connsiteX6" fmla="*/ 282575 w 2778125"/>
              <a:gd name="connsiteY6" fmla="*/ 130175 h 615950"/>
              <a:gd name="connsiteX7" fmla="*/ 457200 w 2778125"/>
              <a:gd name="connsiteY7" fmla="*/ 130175 h 615950"/>
              <a:gd name="connsiteX8" fmla="*/ 457200 w 2778125"/>
              <a:gd name="connsiteY8" fmla="*/ 171450 h 615950"/>
              <a:gd name="connsiteX9" fmla="*/ 660400 w 2778125"/>
              <a:gd name="connsiteY9" fmla="*/ 171450 h 615950"/>
              <a:gd name="connsiteX10" fmla="*/ 660400 w 2778125"/>
              <a:gd name="connsiteY10" fmla="*/ 212725 h 615950"/>
              <a:gd name="connsiteX11" fmla="*/ 701675 w 2778125"/>
              <a:gd name="connsiteY11" fmla="*/ 212725 h 615950"/>
              <a:gd name="connsiteX12" fmla="*/ 701675 w 2778125"/>
              <a:gd name="connsiteY12" fmla="*/ 288925 h 615950"/>
              <a:gd name="connsiteX13" fmla="*/ 739775 w 2778125"/>
              <a:gd name="connsiteY13" fmla="*/ 288925 h 615950"/>
              <a:gd name="connsiteX14" fmla="*/ 739775 w 2778125"/>
              <a:gd name="connsiteY14" fmla="*/ 336550 h 615950"/>
              <a:gd name="connsiteX15" fmla="*/ 819150 w 2778125"/>
              <a:gd name="connsiteY15" fmla="*/ 336550 h 615950"/>
              <a:gd name="connsiteX16" fmla="*/ 819150 w 2778125"/>
              <a:gd name="connsiteY16" fmla="*/ 371475 h 615950"/>
              <a:gd name="connsiteX17" fmla="*/ 866775 w 2778125"/>
              <a:gd name="connsiteY17" fmla="*/ 371475 h 615950"/>
              <a:gd name="connsiteX18" fmla="*/ 866775 w 2778125"/>
              <a:gd name="connsiteY18" fmla="*/ 419100 h 615950"/>
              <a:gd name="connsiteX19" fmla="*/ 1339850 w 2778125"/>
              <a:gd name="connsiteY19" fmla="*/ 419100 h 615950"/>
              <a:gd name="connsiteX20" fmla="*/ 1339850 w 2778125"/>
              <a:gd name="connsiteY20" fmla="*/ 466725 h 615950"/>
              <a:gd name="connsiteX21" fmla="*/ 1463675 w 2778125"/>
              <a:gd name="connsiteY21" fmla="*/ 466725 h 615950"/>
              <a:gd name="connsiteX22" fmla="*/ 1463675 w 2778125"/>
              <a:gd name="connsiteY22" fmla="*/ 533400 h 615950"/>
              <a:gd name="connsiteX23" fmla="*/ 1628775 w 2778125"/>
              <a:gd name="connsiteY23" fmla="*/ 533400 h 615950"/>
              <a:gd name="connsiteX24" fmla="*/ 1628775 w 2778125"/>
              <a:gd name="connsiteY24" fmla="*/ 615950 h 615950"/>
              <a:gd name="connsiteX25" fmla="*/ 2778125 w 2778125"/>
              <a:gd name="connsiteY25" fmla="*/ 615950 h 61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78125" h="615950">
                <a:moveTo>
                  <a:pt x="0" y="0"/>
                </a:moveTo>
                <a:lnTo>
                  <a:pt x="161925" y="0"/>
                </a:lnTo>
                <a:lnTo>
                  <a:pt x="161925" y="44450"/>
                </a:lnTo>
                <a:lnTo>
                  <a:pt x="225425" y="44450"/>
                </a:lnTo>
                <a:lnTo>
                  <a:pt x="225425" y="85725"/>
                </a:lnTo>
                <a:lnTo>
                  <a:pt x="282575" y="85725"/>
                </a:lnTo>
                <a:lnTo>
                  <a:pt x="282575" y="130175"/>
                </a:lnTo>
                <a:lnTo>
                  <a:pt x="457200" y="130175"/>
                </a:lnTo>
                <a:lnTo>
                  <a:pt x="457200" y="171450"/>
                </a:lnTo>
                <a:lnTo>
                  <a:pt x="660400" y="171450"/>
                </a:lnTo>
                <a:lnTo>
                  <a:pt x="660400" y="212725"/>
                </a:lnTo>
                <a:lnTo>
                  <a:pt x="701675" y="212725"/>
                </a:lnTo>
                <a:lnTo>
                  <a:pt x="701675" y="288925"/>
                </a:lnTo>
                <a:lnTo>
                  <a:pt x="739775" y="288925"/>
                </a:lnTo>
                <a:lnTo>
                  <a:pt x="739775" y="336550"/>
                </a:lnTo>
                <a:lnTo>
                  <a:pt x="819150" y="336550"/>
                </a:lnTo>
                <a:lnTo>
                  <a:pt x="819150" y="371475"/>
                </a:lnTo>
                <a:lnTo>
                  <a:pt x="866775" y="371475"/>
                </a:lnTo>
                <a:lnTo>
                  <a:pt x="866775" y="419100"/>
                </a:lnTo>
                <a:lnTo>
                  <a:pt x="1339850" y="419100"/>
                </a:lnTo>
                <a:lnTo>
                  <a:pt x="1339850" y="466725"/>
                </a:lnTo>
                <a:lnTo>
                  <a:pt x="1463675" y="466725"/>
                </a:lnTo>
                <a:lnTo>
                  <a:pt x="1463675" y="533400"/>
                </a:lnTo>
                <a:lnTo>
                  <a:pt x="1628775" y="533400"/>
                </a:lnTo>
                <a:lnTo>
                  <a:pt x="1628775" y="615950"/>
                </a:lnTo>
                <a:lnTo>
                  <a:pt x="2778125" y="615950"/>
                </a:lnTo>
              </a:path>
            </a:pathLst>
          </a:custGeom>
          <a:noFill/>
          <a:ln w="28575">
            <a:solidFill>
              <a:schemeClr val="accent3"/>
            </a:solidFill>
            <a:miter lim="800000"/>
            <a:headEnd/>
            <a:tailEnd/>
          </a:ln>
        </p:spPr>
        <p:txBody>
          <a:bodyPr rtlCol="0" anchor="ctr"/>
          <a:lstStyle/>
          <a:p>
            <a:pPr algn="ctr"/>
            <a:endParaRPr lang="en-US"/>
          </a:p>
        </p:txBody>
      </p:sp>
      <p:sp>
        <p:nvSpPr>
          <p:cNvPr id="204" name="Freeform 203">
            <a:extLst>
              <a:ext uri="{FF2B5EF4-FFF2-40B4-BE49-F238E27FC236}">
                <a16:creationId xmlns:a16="http://schemas.microsoft.com/office/drawing/2014/main" id="{343BD4AB-5498-0CD1-8B18-60EA56D235FB}"/>
              </a:ext>
            </a:extLst>
          </p:cNvPr>
          <p:cNvSpPr/>
          <p:nvPr/>
        </p:nvSpPr>
        <p:spPr bwMode="auto">
          <a:xfrm>
            <a:off x="4927600" y="4327525"/>
            <a:ext cx="2755900" cy="622300"/>
          </a:xfrm>
          <a:custGeom>
            <a:avLst/>
            <a:gdLst>
              <a:gd name="connsiteX0" fmla="*/ 0 w 2755900"/>
              <a:gd name="connsiteY0" fmla="*/ 6350 h 622300"/>
              <a:gd name="connsiteX1" fmla="*/ 0 w 2755900"/>
              <a:gd name="connsiteY1" fmla="*/ 101600 h 622300"/>
              <a:gd name="connsiteX2" fmla="*/ 158750 w 2755900"/>
              <a:gd name="connsiteY2" fmla="*/ 101600 h 622300"/>
              <a:gd name="connsiteX3" fmla="*/ 158750 w 2755900"/>
              <a:gd name="connsiteY3" fmla="*/ 184150 h 622300"/>
              <a:gd name="connsiteX4" fmla="*/ 409575 w 2755900"/>
              <a:gd name="connsiteY4" fmla="*/ 184150 h 622300"/>
              <a:gd name="connsiteX5" fmla="*/ 409575 w 2755900"/>
              <a:gd name="connsiteY5" fmla="*/ 288925 h 622300"/>
              <a:gd name="connsiteX6" fmla="*/ 511175 w 2755900"/>
              <a:gd name="connsiteY6" fmla="*/ 288925 h 622300"/>
              <a:gd name="connsiteX7" fmla="*/ 511175 w 2755900"/>
              <a:gd name="connsiteY7" fmla="*/ 349250 h 622300"/>
              <a:gd name="connsiteX8" fmla="*/ 717550 w 2755900"/>
              <a:gd name="connsiteY8" fmla="*/ 349250 h 622300"/>
              <a:gd name="connsiteX9" fmla="*/ 717550 w 2755900"/>
              <a:gd name="connsiteY9" fmla="*/ 400050 h 622300"/>
              <a:gd name="connsiteX10" fmla="*/ 822325 w 2755900"/>
              <a:gd name="connsiteY10" fmla="*/ 400050 h 622300"/>
              <a:gd name="connsiteX11" fmla="*/ 822325 w 2755900"/>
              <a:gd name="connsiteY11" fmla="*/ 450850 h 622300"/>
              <a:gd name="connsiteX12" fmla="*/ 1203325 w 2755900"/>
              <a:gd name="connsiteY12" fmla="*/ 450850 h 622300"/>
              <a:gd name="connsiteX13" fmla="*/ 1203325 w 2755900"/>
              <a:gd name="connsiteY13" fmla="*/ 485775 h 622300"/>
              <a:gd name="connsiteX14" fmla="*/ 1203325 w 2755900"/>
              <a:gd name="connsiteY14" fmla="*/ 485775 h 622300"/>
              <a:gd name="connsiteX15" fmla="*/ 1752600 w 2755900"/>
              <a:gd name="connsiteY15" fmla="*/ 485775 h 622300"/>
              <a:gd name="connsiteX16" fmla="*/ 1752600 w 2755900"/>
              <a:gd name="connsiteY16" fmla="*/ 517525 h 622300"/>
              <a:gd name="connsiteX17" fmla="*/ 1752600 w 2755900"/>
              <a:gd name="connsiteY17" fmla="*/ 558800 h 622300"/>
              <a:gd name="connsiteX18" fmla="*/ 1825625 w 2755900"/>
              <a:gd name="connsiteY18" fmla="*/ 558800 h 622300"/>
              <a:gd name="connsiteX19" fmla="*/ 1825625 w 2755900"/>
              <a:gd name="connsiteY19" fmla="*/ 622300 h 622300"/>
              <a:gd name="connsiteX20" fmla="*/ 2755900 w 2755900"/>
              <a:gd name="connsiteY20" fmla="*/ 622300 h 622300"/>
              <a:gd name="connsiteX21" fmla="*/ 2755900 w 2755900"/>
              <a:gd name="connsiteY21" fmla="*/ 165100 h 622300"/>
              <a:gd name="connsiteX22" fmla="*/ 1825625 w 2755900"/>
              <a:gd name="connsiteY22" fmla="*/ 165100 h 622300"/>
              <a:gd name="connsiteX23" fmla="*/ 1825625 w 2755900"/>
              <a:gd name="connsiteY23" fmla="*/ 142875 h 622300"/>
              <a:gd name="connsiteX24" fmla="*/ 1758950 w 2755900"/>
              <a:gd name="connsiteY24" fmla="*/ 142875 h 622300"/>
              <a:gd name="connsiteX25" fmla="*/ 1758950 w 2755900"/>
              <a:gd name="connsiteY25" fmla="*/ 111125 h 622300"/>
              <a:gd name="connsiteX26" fmla="*/ 1206500 w 2755900"/>
              <a:gd name="connsiteY26" fmla="*/ 111125 h 622300"/>
              <a:gd name="connsiteX27" fmla="*/ 1206500 w 2755900"/>
              <a:gd name="connsiteY27" fmla="*/ 79375 h 622300"/>
              <a:gd name="connsiteX28" fmla="*/ 815975 w 2755900"/>
              <a:gd name="connsiteY28" fmla="*/ 79375 h 622300"/>
              <a:gd name="connsiteX29" fmla="*/ 815975 w 2755900"/>
              <a:gd name="connsiteY29" fmla="*/ 57150 h 622300"/>
              <a:gd name="connsiteX30" fmla="*/ 723900 w 2755900"/>
              <a:gd name="connsiteY30" fmla="*/ 57150 h 622300"/>
              <a:gd name="connsiteX31" fmla="*/ 723900 w 2755900"/>
              <a:gd name="connsiteY31" fmla="*/ 28575 h 622300"/>
              <a:gd name="connsiteX32" fmla="*/ 498475 w 2755900"/>
              <a:gd name="connsiteY32" fmla="*/ 28575 h 622300"/>
              <a:gd name="connsiteX33" fmla="*/ 498475 w 2755900"/>
              <a:gd name="connsiteY33" fmla="*/ 0 h 622300"/>
              <a:gd name="connsiteX34" fmla="*/ 0 w 2755900"/>
              <a:gd name="connsiteY34" fmla="*/ 6350 h 622300"/>
              <a:gd name="connsiteX0" fmla="*/ 0 w 2755900"/>
              <a:gd name="connsiteY0" fmla="*/ 6350 h 622300"/>
              <a:gd name="connsiteX1" fmla="*/ 0 w 2755900"/>
              <a:gd name="connsiteY1" fmla="*/ 101600 h 622300"/>
              <a:gd name="connsiteX2" fmla="*/ 158750 w 2755900"/>
              <a:gd name="connsiteY2" fmla="*/ 101600 h 622300"/>
              <a:gd name="connsiteX3" fmla="*/ 158750 w 2755900"/>
              <a:gd name="connsiteY3" fmla="*/ 184150 h 622300"/>
              <a:gd name="connsiteX4" fmla="*/ 409575 w 2755900"/>
              <a:gd name="connsiteY4" fmla="*/ 184150 h 622300"/>
              <a:gd name="connsiteX5" fmla="*/ 409575 w 2755900"/>
              <a:gd name="connsiteY5" fmla="*/ 288925 h 622300"/>
              <a:gd name="connsiteX6" fmla="*/ 511175 w 2755900"/>
              <a:gd name="connsiteY6" fmla="*/ 288925 h 622300"/>
              <a:gd name="connsiteX7" fmla="*/ 511175 w 2755900"/>
              <a:gd name="connsiteY7" fmla="*/ 349250 h 622300"/>
              <a:gd name="connsiteX8" fmla="*/ 717550 w 2755900"/>
              <a:gd name="connsiteY8" fmla="*/ 349250 h 622300"/>
              <a:gd name="connsiteX9" fmla="*/ 717550 w 2755900"/>
              <a:gd name="connsiteY9" fmla="*/ 400050 h 622300"/>
              <a:gd name="connsiteX10" fmla="*/ 822325 w 2755900"/>
              <a:gd name="connsiteY10" fmla="*/ 400050 h 622300"/>
              <a:gd name="connsiteX11" fmla="*/ 822325 w 2755900"/>
              <a:gd name="connsiteY11" fmla="*/ 450850 h 622300"/>
              <a:gd name="connsiteX12" fmla="*/ 1203325 w 2755900"/>
              <a:gd name="connsiteY12" fmla="*/ 450850 h 622300"/>
              <a:gd name="connsiteX13" fmla="*/ 1203325 w 2755900"/>
              <a:gd name="connsiteY13" fmla="*/ 485775 h 622300"/>
              <a:gd name="connsiteX14" fmla="*/ 1203325 w 2755900"/>
              <a:gd name="connsiteY14" fmla="*/ 504825 h 622300"/>
              <a:gd name="connsiteX15" fmla="*/ 1752600 w 2755900"/>
              <a:gd name="connsiteY15" fmla="*/ 485775 h 622300"/>
              <a:gd name="connsiteX16" fmla="*/ 1752600 w 2755900"/>
              <a:gd name="connsiteY16" fmla="*/ 517525 h 622300"/>
              <a:gd name="connsiteX17" fmla="*/ 1752600 w 2755900"/>
              <a:gd name="connsiteY17" fmla="*/ 558800 h 622300"/>
              <a:gd name="connsiteX18" fmla="*/ 1825625 w 2755900"/>
              <a:gd name="connsiteY18" fmla="*/ 558800 h 622300"/>
              <a:gd name="connsiteX19" fmla="*/ 1825625 w 2755900"/>
              <a:gd name="connsiteY19" fmla="*/ 622300 h 622300"/>
              <a:gd name="connsiteX20" fmla="*/ 2755900 w 2755900"/>
              <a:gd name="connsiteY20" fmla="*/ 622300 h 622300"/>
              <a:gd name="connsiteX21" fmla="*/ 2755900 w 2755900"/>
              <a:gd name="connsiteY21" fmla="*/ 165100 h 622300"/>
              <a:gd name="connsiteX22" fmla="*/ 1825625 w 2755900"/>
              <a:gd name="connsiteY22" fmla="*/ 165100 h 622300"/>
              <a:gd name="connsiteX23" fmla="*/ 1825625 w 2755900"/>
              <a:gd name="connsiteY23" fmla="*/ 142875 h 622300"/>
              <a:gd name="connsiteX24" fmla="*/ 1758950 w 2755900"/>
              <a:gd name="connsiteY24" fmla="*/ 142875 h 622300"/>
              <a:gd name="connsiteX25" fmla="*/ 1758950 w 2755900"/>
              <a:gd name="connsiteY25" fmla="*/ 111125 h 622300"/>
              <a:gd name="connsiteX26" fmla="*/ 1206500 w 2755900"/>
              <a:gd name="connsiteY26" fmla="*/ 111125 h 622300"/>
              <a:gd name="connsiteX27" fmla="*/ 1206500 w 2755900"/>
              <a:gd name="connsiteY27" fmla="*/ 79375 h 622300"/>
              <a:gd name="connsiteX28" fmla="*/ 815975 w 2755900"/>
              <a:gd name="connsiteY28" fmla="*/ 79375 h 622300"/>
              <a:gd name="connsiteX29" fmla="*/ 815975 w 2755900"/>
              <a:gd name="connsiteY29" fmla="*/ 57150 h 622300"/>
              <a:gd name="connsiteX30" fmla="*/ 723900 w 2755900"/>
              <a:gd name="connsiteY30" fmla="*/ 57150 h 622300"/>
              <a:gd name="connsiteX31" fmla="*/ 723900 w 2755900"/>
              <a:gd name="connsiteY31" fmla="*/ 28575 h 622300"/>
              <a:gd name="connsiteX32" fmla="*/ 498475 w 2755900"/>
              <a:gd name="connsiteY32" fmla="*/ 28575 h 622300"/>
              <a:gd name="connsiteX33" fmla="*/ 498475 w 2755900"/>
              <a:gd name="connsiteY33" fmla="*/ 0 h 622300"/>
              <a:gd name="connsiteX34" fmla="*/ 0 w 2755900"/>
              <a:gd name="connsiteY34" fmla="*/ 6350 h 622300"/>
              <a:gd name="connsiteX0" fmla="*/ 0 w 2755900"/>
              <a:gd name="connsiteY0" fmla="*/ 6350 h 622300"/>
              <a:gd name="connsiteX1" fmla="*/ 0 w 2755900"/>
              <a:gd name="connsiteY1" fmla="*/ 101600 h 622300"/>
              <a:gd name="connsiteX2" fmla="*/ 158750 w 2755900"/>
              <a:gd name="connsiteY2" fmla="*/ 101600 h 622300"/>
              <a:gd name="connsiteX3" fmla="*/ 158750 w 2755900"/>
              <a:gd name="connsiteY3" fmla="*/ 184150 h 622300"/>
              <a:gd name="connsiteX4" fmla="*/ 409575 w 2755900"/>
              <a:gd name="connsiteY4" fmla="*/ 184150 h 622300"/>
              <a:gd name="connsiteX5" fmla="*/ 409575 w 2755900"/>
              <a:gd name="connsiteY5" fmla="*/ 288925 h 622300"/>
              <a:gd name="connsiteX6" fmla="*/ 511175 w 2755900"/>
              <a:gd name="connsiteY6" fmla="*/ 288925 h 622300"/>
              <a:gd name="connsiteX7" fmla="*/ 511175 w 2755900"/>
              <a:gd name="connsiteY7" fmla="*/ 349250 h 622300"/>
              <a:gd name="connsiteX8" fmla="*/ 717550 w 2755900"/>
              <a:gd name="connsiteY8" fmla="*/ 349250 h 622300"/>
              <a:gd name="connsiteX9" fmla="*/ 717550 w 2755900"/>
              <a:gd name="connsiteY9" fmla="*/ 400050 h 622300"/>
              <a:gd name="connsiteX10" fmla="*/ 822325 w 2755900"/>
              <a:gd name="connsiteY10" fmla="*/ 400050 h 622300"/>
              <a:gd name="connsiteX11" fmla="*/ 822325 w 2755900"/>
              <a:gd name="connsiteY11" fmla="*/ 450850 h 622300"/>
              <a:gd name="connsiteX12" fmla="*/ 1203325 w 2755900"/>
              <a:gd name="connsiteY12" fmla="*/ 450850 h 622300"/>
              <a:gd name="connsiteX13" fmla="*/ 1203325 w 2755900"/>
              <a:gd name="connsiteY13" fmla="*/ 485775 h 622300"/>
              <a:gd name="connsiteX14" fmla="*/ 1203325 w 2755900"/>
              <a:gd name="connsiteY14" fmla="*/ 504825 h 622300"/>
              <a:gd name="connsiteX15" fmla="*/ 1752600 w 2755900"/>
              <a:gd name="connsiteY15" fmla="*/ 485775 h 622300"/>
              <a:gd name="connsiteX16" fmla="*/ 1752600 w 2755900"/>
              <a:gd name="connsiteY16" fmla="*/ 558800 h 622300"/>
              <a:gd name="connsiteX17" fmla="*/ 1825625 w 2755900"/>
              <a:gd name="connsiteY17" fmla="*/ 558800 h 622300"/>
              <a:gd name="connsiteX18" fmla="*/ 1825625 w 2755900"/>
              <a:gd name="connsiteY18" fmla="*/ 622300 h 622300"/>
              <a:gd name="connsiteX19" fmla="*/ 2755900 w 2755900"/>
              <a:gd name="connsiteY19" fmla="*/ 622300 h 622300"/>
              <a:gd name="connsiteX20" fmla="*/ 2755900 w 2755900"/>
              <a:gd name="connsiteY20" fmla="*/ 165100 h 622300"/>
              <a:gd name="connsiteX21" fmla="*/ 1825625 w 2755900"/>
              <a:gd name="connsiteY21" fmla="*/ 165100 h 622300"/>
              <a:gd name="connsiteX22" fmla="*/ 1825625 w 2755900"/>
              <a:gd name="connsiteY22" fmla="*/ 142875 h 622300"/>
              <a:gd name="connsiteX23" fmla="*/ 1758950 w 2755900"/>
              <a:gd name="connsiteY23" fmla="*/ 142875 h 622300"/>
              <a:gd name="connsiteX24" fmla="*/ 1758950 w 2755900"/>
              <a:gd name="connsiteY24" fmla="*/ 111125 h 622300"/>
              <a:gd name="connsiteX25" fmla="*/ 1206500 w 2755900"/>
              <a:gd name="connsiteY25" fmla="*/ 111125 h 622300"/>
              <a:gd name="connsiteX26" fmla="*/ 1206500 w 2755900"/>
              <a:gd name="connsiteY26" fmla="*/ 79375 h 622300"/>
              <a:gd name="connsiteX27" fmla="*/ 815975 w 2755900"/>
              <a:gd name="connsiteY27" fmla="*/ 79375 h 622300"/>
              <a:gd name="connsiteX28" fmla="*/ 815975 w 2755900"/>
              <a:gd name="connsiteY28" fmla="*/ 57150 h 622300"/>
              <a:gd name="connsiteX29" fmla="*/ 723900 w 2755900"/>
              <a:gd name="connsiteY29" fmla="*/ 57150 h 622300"/>
              <a:gd name="connsiteX30" fmla="*/ 723900 w 2755900"/>
              <a:gd name="connsiteY30" fmla="*/ 28575 h 622300"/>
              <a:gd name="connsiteX31" fmla="*/ 498475 w 2755900"/>
              <a:gd name="connsiteY31" fmla="*/ 28575 h 622300"/>
              <a:gd name="connsiteX32" fmla="*/ 498475 w 2755900"/>
              <a:gd name="connsiteY32" fmla="*/ 0 h 622300"/>
              <a:gd name="connsiteX33" fmla="*/ 0 w 2755900"/>
              <a:gd name="connsiteY33" fmla="*/ 6350 h 622300"/>
              <a:gd name="connsiteX0" fmla="*/ 0 w 2755900"/>
              <a:gd name="connsiteY0" fmla="*/ 6350 h 622300"/>
              <a:gd name="connsiteX1" fmla="*/ 0 w 2755900"/>
              <a:gd name="connsiteY1" fmla="*/ 101600 h 622300"/>
              <a:gd name="connsiteX2" fmla="*/ 158750 w 2755900"/>
              <a:gd name="connsiteY2" fmla="*/ 101600 h 622300"/>
              <a:gd name="connsiteX3" fmla="*/ 158750 w 2755900"/>
              <a:gd name="connsiteY3" fmla="*/ 184150 h 622300"/>
              <a:gd name="connsiteX4" fmla="*/ 409575 w 2755900"/>
              <a:gd name="connsiteY4" fmla="*/ 184150 h 622300"/>
              <a:gd name="connsiteX5" fmla="*/ 409575 w 2755900"/>
              <a:gd name="connsiteY5" fmla="*/ 288925 h 622300"/>
              <a:gd name="connsiteX6" fmla="*/ 511175 w 2755900"/>
              <a:gd name="connsiteY6" fmla="*/ 288925 h 622300"/>
              <a:gd name="connsiteX7" fmla="*/ 511175 w 2755900"/>
              <a:gd name="connsiteY7" fmla="*/ 349250 h 622300"/>
              <a:gd name="connsiteX8" fmla="*/ 717550 w 2755900"/>
              <a:gd name="connsiteY8" fmla="*/ 349250 h 622300"/>
              <a:gd name="connsiteX9" fmla="*/ 717550 w 2755900"/>
              <a:gd name="connsiteY9" fmla="*/ 400050 h 622300"/>
              <a:gd name="connsiteX10" fmla="*/ 822325 w 2755900"/>
              <a:gd name="connsiteY10" fmla="*/ 400050 h 622300"/>
              <a:gd name="connsiteX11" fmla="*/ 822325 w 2755900"/>
              <a:gd name="connsiteY11" fmla="*/ 450850 h 622300"/>
              <a:gd name="connsiteX12" fmla="*/ 1203325 w 2755900"/>
              <a:gd name="connsiteY12" fmla="*/ 450850 h 622300"/>
              <a:gd name="connsiteX13" fmla="*/ 1203325 w 2755900"/>
              <a:gd name="connsiteY13" fmla="*/ 485775 h 622300"/>
              <a:gd name="connsiteX14" fmla="*/ 1203325 w 2755900"/>
              <a:gd name="connsiteY14" fmla="*/ 504825 h 622300"/>
              <a:gd name="connsiteX15" fmla="*/ 1749425 w 2755900"/>
              <a:gd name="connsiteY15" fmla="*/ 504825 h 622300"/>
              <a:gd name="connsiteX16" fmla="*/ 1752600 w 2755900"/>
              <a:gd name="connsiteY16" fmla="*/ 558800 h 622300"/>
              <a:gd name="connsiteX17" fmla="*/ 1825625 w 2755900"/>
              <a:gd name="connsiteY17" fmla="*/ 558800 h 622300"/>
              <a:gd name="connsiteX18" fmla="*/ 1825625 w 2755900"/>
              <a:gd name="connsiteY18" fmla="*/ 622300 h 622300"/>
              <a:gd name="connsiteX19" fmla="*/ 2755900 w 2755900"/>
              <a:gd name="connsiteY19" fmla="*/ 622300 h 622300"/>
              <a:gd name="connsiteX20" fmla="*/ 2755900 w 2755900"/>
              <a:gd name="connsiteY20" fmla="*/ 165100 h 622300"/>
              <a:gd name="connsiteX21" fmla="*/ 1825625 w 2755900"/>
              <a:gd name="connsiteY21" fmla="*/ 165100 h 622300"/>
              <a:gd name="connsiteX22" fmla="*/ 1825625 w 2755900"/>
              <a:gd name="connsiteY22" fmla="*/ 142875 h 622300"/>
              <a:gd name="connsiteX23" fmla="*/ 1758950 w 2755900"/>
              <a:gd name="connsiteY23" fmla="*/ 142875 h 622300"/>
              <a:gd name="connsiteX24" fmla="*/ 1758950 w 2755900"/>
              <a:gd name="connsiteY24" fmla="*/ 111125 h 622300"/>
              <a:gd name="connsiteX25" fmla="*/ 1206500 w 2755900"/>
              <a:gd name="connsiteY25" fmla="*/ 111125 h 622300"/>
              <a:gd name="connsiteX26" fmla="*/ 1206500 w 2755900"/>
              <a:gd name="connsiteY26" fmla="*/ 79375 h 622300"/>
              <a:gd name="connsiteX27" fmla="*/ 815975 w 2755900"/>
              <a:gd name="connsiteY27" fmla="*/ 79375 h 622300"/>
              <a:gd name="connsiteX28" fmla="*/ 815975 w 2755900"/>
              <a:gd name="connsiteY28" fmla="*/ 57150 h 622300"/>
              <a:gd name="connsiteX29" fmla="*/ 723900 w 2755900"/>
              <a:gd name="connsiteY29" fmla="*/ 57150 h 622300"/>
              <a:gd name="connsiteX30" fmla="*/ 723900 w 2755900"/>
              <a:gd name="connsiteY30" fmla="*/ 28575 h 622300"/>
              <a:gd name="connsiteX31" fmla="*/ 498475 w 2755900"/>
              <a:gd name="connsiteY31" fmla="*/ 28575 h 622300"/>
              <a:gd name="connsiteX32" fmla="*/ 498475 w 2755900"/>
              <a:gd name="connsiteY32" fmla="*/ 0 h 622300"/>
              <a:gd name="connsiteX33" fmla="*/ 0 w 2755900"/>
              <a:gd name="connsiteY33" fmla="*/ 63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55900" h="622300">
                <a:moveTo>
                  <a:pt x="0" y="6350"/>
                </a:moveTo>
                <a:lnTo>
                  <a:pt x="0" y="101600"/>
                </a:lnTo>
                <a:lnTo>
                  <a:pt x="158750" y="101600"/>
                </a:lnTo>
                <a:lnTo>
                  <a:pt x="158750" y="184150"/>
                </a:lnTo>
                <a:lnTo>
                  <a:pt x="409575" y="184150"/>
                </a:lnTo>
                <a:lnTo>
                  <a:pt x="409575" y="288925"/>
                </a:lnTo>
                <a:lnTo>
                  <a:pt x="511175" y="288925"/>
                </a:lnTo>
                <a:lnTo>
                  <a:pt x="511175" y="349250"/>
                </a:lnTo>
                <a:lnTo>
                  <a:pt x="717550" y="349250"/>
                </a:lnTo>
                <a:lnTo>
                  <a:pt x="717550" y="400050"/>
                </a:lnTo>
                <a:lnTo>
                  <a:pt x="822325" y="400050"/>
                </a:lnTo>
                <a:lnTo>
                  <a:pt x="822325" y="450850"/>
                </a:lnTo>
                <a:lnTo>
                  <a:pt x="1203325" y="450850"/>
                </a:lnTo>
                <a:lnTo>
                  <a:pt x="1203325" y="485775"/>
                </a:lnTo>
                <a:lnTo>
                  <a:pt x="1203325" y="504825"/>
                </a:lnTo>
                <a:lnTo>
                  <a:pt x="1749425" y="504825"/>
                </a:lnTo>
                <a:lnTo>
                  <a:pt x="1752600" y="558800"/>
                </a:lnTo>
                <a:lnTo>
                  <a:pt x="1825625" y="558800"/>
                </a:lnTo>
                <a:lnTo>
                  <a:pt x="1825625" y="622300"/>
                </a:lnTo>
                <a:lnTo>
                  <a:pt x="2755900" y="622300"/>
                </a:lnTo>
                <a:lnTo>
                  <a:pt x="2755900" y="165100"/>
                </a:lnTo>
                <a:lnTo>
                  <a:pt x="1825625" y="165100"/>
                </a:lnTo>
                <a:lnTo>
                  <a:pt x="1825625" y="142875"/>
                </a:lnTo>
                <a:lnTo>
                  <a:pt x="1758950" y="142875"/>
                </a:lnTo>
                <a:lnTo>
                  <a:pt x="1758950" y="111125"/>
                </a:lnTo>
                <a:lnTo>
                  <a:pt x="1206500" y="111125"/>
                </a:lnTo>
                <a:lnTo>
                  <a:pt x="1206500" y="79375"/>
                </a:lnTo>
                <a:lnTo>
                  <a:pt x="815975" y="79375"/>
                </a:lnTo>
                <a:lnTo>
                  <a:pt x="815975" y="57150"/>
                </a:lnTo>
                <a:lnTo>
                  <a:pt x="723900" y="57150"/>
                </a:lnTo>
                <a:lnTo>
                  <a:pt x="723900" y="28575"/>
                </a:lnTo>
                <a:lnTo>
                  <a:pt x="498475" y="28575"/>
                </a:lnTo>
                <a:lnTo>
                  <a:pt x="498475" y="0"/>
                </a:lnTo>
                <a:lnTo>
                  <a:pt x="0" y="6350"/>
                </a:ln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Freeform 181">
            <a:extLst>
              <a:ext uri="{FF2B5EF4-FFF2-40B4-BE49-F238E27FC236}">
                <a16:creationId xmlns:a16="http://schemas.microsoft.com/office/drawing/2014/main" id="{3D458476-A431-5151-DFA7-8D333057AB3B}"/>
              </a:ext>
            </a:extLst>
          </p:cNvPr>
          <p:cNvSpPr/>
          <p:nvPr/>
        </p:nvSpPr>
        <p:spPr bwMode="auto">
          <a:xfrm>
            <a:off x="8778898" y="1802486"/>
            <a:ext cx="2608342" cy="976895"/>
          </a:xfrm>
          <a:custGeom>
            <a:avLst/>
            <a:gdLst>
              <a:gd name="connsiteX0" fmla="*/ 0 w 2608342"/>
              <a:gd name="connsiteY0" fmla="*/ 3290 h 976895"/>
              <a:gd name="connsiteX1" fmla="*/ 0 w 2608342"/>
              <a:gd name="connsiteY1" fmla="*/ 305897 h 976895"/>
              <a:gd name="connsiteX2" fmla="*/ 154593 w 2608342"/>
              <a:gd name="connsiteY2" fmla="*/ 305897 h 976895"/>
              <a:gd name="connsiteX3" fmla="*/ 154593 w 2608342"/>
              <a:gd name="connsiteY3" fmla="*/ 371681 h 976895"/>
              <a:gd name="connsiteX4" fmla="*/ 187485 w 2608342"/>
              <a:gd name="connsiteY4" fmla="*/ 371681 h 976895"/>
              <a:gd name="connsiteX5" fmla="*/ 187485 w 2608342"/>
              <a:gd name="connsiteY5" fmla="*/ 414441 h 976895"/>
              <a:gd name="connsiteX6" fmla="*/ 226955 w 2608342"/>
              <a:gd name="connsiteY6" fmla="*/ 414441 h 976895"/>
              <a:gd name="connsiteX7" fmla="*/ 226955 w 2608342"/>
              <a:gd name="connsiteY7" fmla="*/ 470357 h 976895"/>
              <a:gd name="connsiteX8" fmla="*/ 292739 w 2608342"/>
              <a:gd name="connsiteY8" fmla="*/ 470357 h 976895"/>
              <a:gd name="connsiteX9" fmla="*/ 292739 w 2608342"/>
              <a:gd name="connsiteY9" fmla="*/ 519695 h 976895"/>
              <a:gd name="connsiteX10" fmla="*/ 292739 w 2608342"/>
              <a:gd name="connsiteY10" fmla="*/ 519695 h 976895"/>
              <a:gd name="connsiteX11" fmla="*/ 292739 w 2608342"/>
              <a:gd name="connsiteY11" fmla="*/ 519695 h 976895"/>
              <a:gd name="connsiteX12" fmla="*/ 292739 w 2608342"/>
              <a:gd name="connsiteY12" fmla="*/ 519695 h 976895"/>
              <a:gd name="connsiteX13" fmla="*/ 309185 w 2608342"/>
              <a:gd name="connsiteY13" fmla="*/ 536141 h 976895"/>
              <a:gd name="connsiteX14" fmla="*/ 309185 w 2608342"/>
              <a:gd name="connsiteY14" fmla="*/ 670999 h 976895"/>
              <a:gd name="connsiteX15" fmla="*/ 351945 w 2608342"/>
              <a:gd name="connsiteY15" fmla="*/ 670999 h 976895"/>
              <a:gd name="connsiteX16" fmla="*/ 351945 w 2608342"/>
              <a:gd name="connsiteY16" fmla="*/ 759808 h 976895"/>
              <a:gd name="connsiteX17" fmla="*/ 480224 w 2608342"/>
              <a:gd name="connsiteY17" fmla="*/ 759808 h 976895"/>
              <a:gd name="connsiteX18" fmla="*/ 480224 w 2608342"/>
              <a:gd name="connsiteY18" fmla="*/ 782832 h 976895"/>
              <a:gd name="connsiteX19" fmla="*/ 516406 w 2608342"/>
              <a:gd name="connsiteY19" fmla="*/ 782832 h 976895"/>
              <a:gd name="connsiteX20" fmla="*/ 516406 w 2608342"/>
              <a:gd name="connsiteY20" fmla="*/ 815724 h 976895"/>
              <a:gd name="connsiteX21" fmla="*/ 565744 w 2608342"/>
              <a:gd name="connsiteY21" fmla="*/ 815724 h 976895"/>
              <a:gd name="connsiteX22" fmla="*/ 565744 w 2608342"/>
              <a:gd name="connsiteY22" fmla="*/ 865062 h 976895"/>
              <a:gd name="connsiteX23" fmla="*/ 664420 w 2608342"/>
              <a:gd name="connsiteY23" fmla="*/ 865062 h 976895"/>
              <a:gd name="connsiteX24" fmla="*/ 664420 w 2608342"/>
              <a:gd name="connsiteY24" fmla="*/ 907822 h 976895"/>
              <a:gd name="connsiteX25" fmla="*/ 1286080 w 2608342"/>
              <a:gd name="connsiteY25" fmla="*/ 907822 h 976895"/>
              <a:gd name="connsiteX26" fmla="*/ 1286080 w 2608342"/>
              <a:gd name="connsiteY26" fmla="*/ 976895 h 976895"/>
              <a:gd name="connsiteX27" fmla="*/ 2608342 w 2608342"/>
              <a:gd name="connsiteY27" fmla="*/ 976895 h 976895"/>
              <a:gd name="connsiteX28" fmla="*/ 2608342 w 2608342"/>
              <a:gd name="connsiteY28" fmla="*/ 467068 h 976895"/>
              <a:gd name="connsiteX29" fmla="*/ 1286080 w 2608342"/>
              <a:gd name="connsiteY29" fmla="*/ 467068 h 976895"/>
              <a:gd name="connsiteX30" fmla="*/ 1286080 w 2608342"/>
              <a:gd name="connsiteY30" fmla="*/ 414441 h 976895"/>
              <a:gd name="connsiteX31" fmla="*/ 657842 w 2608342"/>
              <a:gd name="connsiteY31" fmla="*/ 414441 h 976895"/>
              <a:gd name="connsiteX32" fmla="*/ 657842 w 2608342"/>
              <a:gd name="connsiteY32" fmla="*/ 371681 h 976895"/>
              <a:gd name="connsiteX33" fmla="*/ 565744 w 2608342"/>
              <a:gd name="connsiteY33" fmla="*/ 371681 h 976895"/>
              <a:gd name="connsiteX34" fmla="*/ 565744 w 2608342"/>
              <a:gd name="connsiteY34" fmla="*/ 338789 h 976895"/>
              <a:gd name="connsiteX35" fmla="*/ 480224 w 2608342"/>
              <a:gd name="connsiteY35" fmla="*/ 338789 h 976895"/>
              <a:gd name="connsiteX36" fmla="*/ 480224 w 2608342"/>
              <a:gd name="connsiteY36" fmla="*/ 296029 h 976895"/>
              <a:gd name="connsiteX37" fmla="*/ 355234 w 2608342"/>
              <a:gd name="connsiteY37" fmla="*/ 296029 h 976895"/>
              <a:gd name="connsiteX38" fmla="*/ 355234 w 2608342"/>
              <a:gd name="connsiteY38" fmla="*/ 223667 h 976895"/>
              <a:gd name="connsiteX39" fmla="*/ 302607 w 2608342"/>
              <a:gd name="connsiteY39" fmla="*/ 223667 h 976895"/>
              <a:gd name="connsiteX40" fmla="*/ 302607 w 2608342"/>
              <a:gd name="connsiteY40" fmla="*/ 82231 h 976895"/>
              <a:gd name="connsiteX41" fmla="*/ 217088 w 2608342"/>
              <a:gd name="connsiteY41" fmla="*/ 82231 h 976895"/>
              <a:gd name="connsiteX42" fmla="*/ 217088 w 2608342"/>
              <a:gd name="connsiteY42" fmla="*/ 55917 h 976895"/>
              <a:gd name="connsiteX43" fmla="*/ 184196 w 2608342"/>
              <a:gd name="connsiteY43" fmla="*/ 55917 h 976895"/>
              <a:gd name="connsiteX44" fmla="*/ 184196 w 2608342"/>
              <a:gd name="connsiteY44" fmla="*/ 55917 h 976895"/>
              <a:gd name="connsiteX45" fmla="*/ 184196 w 2608342"/>
              <a:gd name="connsiteY45" fmla="*/ 29603 h 976895"/>
              <a:gd name="connsiteX46" fmla="*/ 161171 w 2608342"/>
              <a:gd name="connsiteY46" fmla="*/ 29603 h 976895"/>
              <a:gd name="connsiteX47" fmla="*/ 161171 w 2608342"/>
              <a:gd name="connsiteY47" fmla="*/ 0 h 976895"/>
              <a:gd name="connsiteX48" fmla="*/ 0 w 2608342"/>
              <a:gd name="connsiteY48" fmla="*/ 3290 h 97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608342" h="976895">
                <a:moveTo>
                  <a:pt x="0" y="3290"/>
                </a:moveTo>
                <a:lnTo>
                  <a:pt x="0" y="305897"/>
                </a:lnTo>
                <a:lnTo>
                  <a:pt x="154593" y="305897"/>
                </a:lnTo>
                <a:lnTo>
                  <a:pt x="154593" y="371681"/>
                </a:lnTo>
                <a:lnTo>
                  <a:pt x="187485" y="371681"/>
                </a:lnTo>
                <a:lnTo>
                  <a:pt x="187485" y="414441"/>
                </a:lnTo>
                <a:lnTo>
                  <a:pt x="226955" y="414441"/>
                </a:lnTo>
                <a:lnTo>
                  <a:pt x="226955" y="470357"/>
                </a:lnTo>
                <a:lnTo>
                  <a:pt x="292739" y="470357"/>
                </a:lnTo>
                <a:lnTo>
                  <a:pt x="292739" y="519695"/>
                </a:lnTo>
                <a:lnTo>
                  <a:pt x="292739" y="519695"/>
                </a:lnTo>
                <a:lnTo>
                  <a:pt x="292739" y="519695"/>
                </a:lnTo>
                <a:lnTo>
                  <a:pt x="292739" y="519695"/>
                </a:lnTo>
                <a:lnTo>
                  <a:pt x="309185" y="536141"/>
                </a:lnTo>
                <a:lnTo>
                  <a:pt x="309185" y="670999"/>
                </a:lnTo>
                <a:lnTo>
                  <a:pt x="351945" y="670999"/>
                </a:lnTo>
                <a:lnTo>
                  <a:pt x="351945" y="759808"/>
                </a:lnTo>
                <a:lnTo>
                  <a:pt x="480224" y="759808"/>
                </a:lnTo>
                <a:lnTo>
                  <a:pt x="480224" y="782832"/>
                </a:lnTo>
                <a:lnTo>
                  <a:pt x="516406" y="782832"/>
                </a:lnTo>
                <a:lnTo>
                  <a:pt x="516406" y="815724"/>
                </a:lnTo>
                <a:lnTo>
                  <a:pt x="565744" y="815724"/>
                </a:lnTo>
                <a:lnTo>
                  <a:pt x="565744" y="865062"/>
                </a:lnTo>
                <a:lnTo>
                  <a:pt x="664420" y="865062"/>
                </a:lnTo>
                <a:lnTo>
                  <a:pt x="664420" y="907822"/>
                </a:lnTo>
                <a:lnTo>
                  <a:pt x="1286080" y="907822"/>
                </a:lnTo>
                <a:lnTo>
                  <a:pt x="1286080" y="976895"/>
                </a:lnTo>
                <a:lnTo>
                  <a:pt x="2608342" y="976895"/>
                </a:lnTo>
                <a:lnTo>
                  <a:pt x="2608342" y="467068"/>
                </a:lnTo>
                <a:lnTo>
                  <a:pt x="1286080" y="467068"/>
                </a:lnTo>
                <a:lnTo>
                  <a:pt x="1286080" y="414441"/>
                </a:lnTo>
                <a:lnTo>
                  <a:pt x="657842" y="414441"/>
                </a:lnTo>
                <a:lnTo>
                  <a:pt x="657842" y="371681"/>
                </a:lnTo>
                <a:lnTo>
                  <a:pt x="565744" y="371681"/>
                </a:lnTo>
                <a:lnTo>
                  <a:pt x="565744" y="338789"/>
                </a:lnTo>
                <a:lnTo>
                  <a:pt x="480224" y="338789"/>
                </a:lnTo>
                <a:lnTo>
                  <a:pt x="480224" y="296029"/>
                </a:lnTo>
                <a:lnTo>
                  <a:pt x="355234" y="296029"/>
                </a:lnTo>
                <a:lnTo>
                  <a:pt x="355234" y="223667"/>
                </a:lnTo>
                <a:lnTo>
                  <a:pt x="302607" y="223667"/>
                </a:lnTo>
                <a:lnTo>
                  <a:pt x="302607" y="82231"/>
                </a:lnTo>
                <a:lnTo>
                  <a:pt x="217088" y="82231"/>
                </a:lnTo>
                <a:lnTo>
                  <a:pt x="217088" y="55917"/>
                </a:lnTo>
                <a:lnTo>
                  <a:pt x="184196" y="55917"/>
                </a:lnTo>
                <a:lnTo>
                  <a:pt x="184196" y="55917"/>
                </a:lnTo>
                <a:lnTo>
                  <a:pt x="184196" y="29603"/>
                </a:lnTo>
                <a:lnTo>
                  <a:pt x="161171" y="29603"/>
                </a:lnTo>
                <a:lnTo>
                  <a:pt x="161171" y="0"/>
                </a:lnTo>
                <a:lnTo>
                  <a:pt x="0" y="329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1" name="Group 180">
            <a:extLst>
              <a:ext uri="{FF2B5EF4-FFF2-40B4-BE49-F238E27FC236}">
                <a16:creationId xmlns:a16="http://schemas.microsoft.com/office/drawing/2014/main" id="{ABABCE60-6743-78C0-244E-8385B2965784}"/>
              </a:ext>
            </a:extLst>
          </p:cNvPr>
          <p:cNvGrpSpPr/>
          <p:nvPr/>
        </p:nvGrpSpPr>
        <p:grpSpPr>
          <a:xfrm>
            <a:off x="8591413" y="1786040"/>
            <a:ext cx="2792538" cy="733494"/>
            <a:chOff x="8591413" y="1786040"/>
            <a:chExt cx="2792538" cy="733494"/>
          </a:xfrm>
        </p:grpSpPr>
        <p:sp>
          <p:nvSpPr>
            <p:cNvPr id="179" name="Freeform 178">
              <a:extLst>
                <a:ext uri="{FF2B5EF4-FFF2-40B4-BE49-F238E27FC236}">
                  <a16:creationId xmlns:a16="http://schemas.microsoft.com/office/drawing/2014/main" id="{C7A28141-1260-2D4A-8D2F-F73F0CA13EAE}"/>
                </a:ext>
              </a:extLst>
            </p:cNvPr>
            <p:cNvSpPr/>
            <p:nvPr/>
          </p:nvSpPr>
          <p:spPr bwMode="auto">
            <a:xfrm>
              <a:off x="8591413" y="1786040"/>
              <a:ext cx="549298" cy="549298"/>
            </a:xfrm>
            <a:custGeom>
              <a:avLst/>
              <a:gdLst>
                <a:gd name="connsiteX0" fmla="*/ 0 w 549298"/>
                <a:gd name="connsiteY0" fmla="*/ 0 h 549298"/>
                <a:gd name="connsiteX1" fmla="*/ 148014 w 549298"/>
                <a:gd name="connsiteY1" fmla="*/ 0 h 549298"/>
                <a:gd name="connsiteX2" fmla="*/ 148014 w 549298"/>
                <a:gd name="connsiteY2" fmla="*/ 46049 h 549298"/>
                <a:gd name="connsiteX3" fmla="*/ 177617 w 549298"/>
                <a:gd name="connsiteY3" fmla="*/ 46049 h 549298"/>
                <a:gd name="connsiteX4" fmla="*/ 177617 w 549298"/>
                <a:gd name="connsiteY4" fmla="*/ 161172 h 549298"/>
                <a:gd name="connsiteX5" fmla="*/ 348656 w 549298"/>
                <a:gd name="connsiteY5" fmla="*/ 161172 h 549298"/>
                <a:gd name="connsiteX6" fmla="*/ 348656 w 549298"/>
                <a:gd name="connsiteY6" fmla="*/ 203931 h 549298"/>
                <a:gd name="connsiteX7" fmla="*/ 381548 w 549298"/>
                <a:gd name="connsiteY7" fmla="*/ 203931 h 549298"/>
                <a:gd name="connsiteX8" fmla="*/ 381548 w 549298"/>
                <a:gd name="connsiteY8" fmla="*/ 253269 h 549298"/>
                <a:gd name="connsiteX9" fmla="*/ 414440 w 549298"/>
                <a:gd name="connsiteY9" fmla="*/ 253269 h 549298"/>
                <a:gd name="connsiteX10" fmla="*/ 414440 w 549298"/>
                <a:gd name="connsiteY10" fmla="*/ 253269 h 549298"/>
                <a:gd name="connsiteX11" fmla="*/ 414440 w 549298"/>
                <a:gd name="connsiteY11" fmla="*/ 299318 h 549298"/>
                <a:gd name="connsiteX12" fmla="*/ 480224 w 549298"/>
                <a:gd name="connsiteY12" fmla="*/ 299318 h 549298"/>
                <a:gd name="connsiteX13" fmla="*/ 480224 w 549298"/>
                <a:gd name="connsiteY13" fmla="*/ 338789 h 549298"/>
                <a:gd name="connsiteX14" fmla="*/ 503249 w 549298"/>
                <a:gd name="connsiteY14" fmla="*/ 338789 h 549298"/>
                <a:gd name="connsiteX15" fmla="*/ 503249 w 549298"/>
                <a:gd name="connsiteY15" fmla="*/ 463779 h 549298"/>
                <a:gd name="connsiteX16" fmla="*/ 549298 w 549298"/>
                <a:gd name="connsiteY16" fmla="*/ 463779 h 549298"/>
                <a:gd name="connsiteX17" fmla="*/ 549298 w 549298"/>
                <a:gd name="connsiteY17" fmla="*/ 549298 h 54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9298" h="549298">
                  <a:moveTo>
                    <a:pt x="0" y="0"/>
                  </a:moveTo>
                  <a:lnTo>
                    <a:pt x="148014" y="0"/>
                  </a:lnTo>
                  <a:lnTo>
                    <a:pt x="148014" y="46049"/>
                  </a:lnTo>
                  <a:lnTo>
                    <a:pt x="177617" y="46049"/>
                  </a:lnTo>
                  <a:lnTo>
                    <a:pt x="177617" y="161172"/>
                  </a:lnTo>
                  <a:lnTo>
                    <a:pt x="348656" y="161172"/>
                  </a:lnTo>
                  <a:lnTo>
                    <a:pt x="348656" y="203931"/>
                  </a:lnTo>
                  <a:lnTo>
                    <a:pt x="381548" y="203931"/>
                  </a:lnTo>
                  <a:lnTo>
                    <a:pt x="381548" y="253269"/>
                  </a:lnTo>
                  <a:lnTo>
                    <a:pt x="414440" y="253269"/>
                  </a:lnTo>
                  <a:lnTo>
                    <a:pt x="414440" y="253269"/>
                  </a:lnTo>
                  <a:lnTo>
                    <a:pt x="414440" y="299318"/>
                  </a:lnTo>
                  <a:lnTo>
                    <a:pt x="480224" y="299318"/>
                  </a:lnTo>
                  <a:lnTo>
                    <a:pt x="480224" y="338789"/>
                  </a:lnTo>
                  <a:lnTo>
                    <a:pt x="503249" y="338789"/>
                  </a:lnTo>
                  <a:lnTo>
                    <a:pt x="503249" y="463779"/>
                  </a:lnTo>
                  <a:lnTo>
                    <a:pt x="549298" y="463779"/>
                  </a:lnTo>
                  <a:lnTo>
                    <a:pt x="549298" y="549298"/>
                  </a:lnTo>
                </a:path>
              </a:pathLst>
            </a:custGeom>
            <a:noFill/>
            <a:ln w="28575">
              <a:solidFill>
                <a:schemeClr val="accent1"/>
              </a:solidFill>
              <a:miter lim="800000"/>
              <a:headEnd/>
              <a:tailEnd/>
            </a:ln>
          </p:spPr>
          <p:txBody>
            <a:bodyPr rtlCol="0" anchor="ctr"/>
            <a:lstStyle/>
            <a:p>
              <a:pPr algn="ctr"/>
              <a:endParaRPr lang="en-US"/>
            </a:p>
          </p:txBody>
        </p:sp>
        <p:sp>
          <p:nvSpPr>
            <p:cNvPr id="180" name="Freeform 179">
              <a:extLst>
                <a:ext uri="{FF2B5EF4-FFF2-40B4-BE49-F238E27FC236}">
                  <a16:creationId xmlns:a16="http://schemas.microsoft.com/office/drawing/2014/main" id="{6DB12FA5-D758-1B7D-3AD9-F7454AB1712A}"/>
                </a:ext>
              </a:extLst>
            </p:cNvPr>
            <p:cNvSpPr/>
            <p:nvPr/>
          </p:nvSpPr>
          <p:spPr bwMode="auto">
            <a:xfrm>
              <a:off x="9137422" y="2332049"/>
              <a:ext cx="2246529" cy="187485"/>
            </a:xfrm>
            <a:custGeom>
              <a:avLst/>
              <a:gdLst>
                <a:gd name="connsiteX0" fmla="*/ 2246529 w 2246529"/>
                <a:gd name="connsiteY0" fmla="*/ 187485 h 187485"/>
                <a:gd name="connsiteX1" fmla="*/ 937424 w 2246529"/>
                <a:gd name="connsiteY1" fmla="*/ 187485 h 187485"/>
                <a:gd name="connsiteX2" fmla="*/ 937424 w 2246529"/>
                <a:gd name="connsiteY2" fmla="*/ 128279 h 187485"/>
                <a:gd name="connsiteX3" fmla="*/ 305896 w 2246529"/>
                <a:gd name="connsiteY3" fmla="*/ 128279 h 187485"/>
                <a:gd name="connsiteX4" fmla="*/ 305896 w 2246529"/>
                <a:gd name="connsiteY4" fmla="*/ 88809 h 187485"/>
                <a:gd name="connsiteX5" fmla="*/ 210509 w 2246529"/>
                <a:gd name="connsiteY5" fmla="*/ 88809 h 187485"/>
                <a:gd name="connsiteX6" fmla="*/ 210509 w 2246529"/>
                <a:gd name="connsiteY6" fmla="*/ 49338 h 187485"/>
                <a:gd name="connsiteX7" fmla="*/ 121700 w 2246529"/>
                <a:gd name="connsiteY7" fmla="*/ 49338 h 187485"/>
                <a:gd name="connsiteX8" fmla="*/ 121700 w 2246529"/>
                <a:gd name="connsiteY8" fmla="*/ 0 h 187485"/>
                <a:gd name="connsiteX9" fmla="*/ 0 w 2246529"/>
                <a:gd name="connsiteY9" fmla="*/ 0 h 18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6529" h="187485">
                  <a:moveTo>
                    <a:pt x="2246529" y="187485"/>
                  </a:moveTo>
                  <a:lnTo>
                    <a:pt x="937424" y="187485"/>
                  </a:lnTo>
                  <a:lnTo>
                    <a:pt x="937424" y="128279"/>
                  </a:lnTo>
                  <a:lnTo>
                    <a:pt x="305896" y="128279"/>
                  </a:lnTo>
                  <a:lnTo>
                    <a:pt x="305896" y="88809"/>
                  </a:lnTo>
                  <a:lnTo>
                    <a:pt x="210509" y="88809"/>
                  </a:lnTo>
                  <a:lnTo>
                    <a:pt x="210509" y="49338"/>
                  </a:lnTo>
                  <a:lnTo>
                    <a:pt x="121700" y="49338"/>
                  </a:lnTo>
                  <a:lnTo>
                    <a:pt x="121700" y="0"/>
                  </a:lnTo>
                  <a:lnTo>
                    <a:pt x="0" y="0"/>
                  </a:lnTo>
                </a:path>
              </a:pathLst>
            </a:custGeom>
            <a:noFill/>
            <a:ln w="28575">
              <a:solidFill>
                <a:schemeClr val="accent1"/>
              </a:solidFill>
              <a:miter lim="800000"/>
              <a:headEnd/>
              <a:tailEnd/>
            </a:ln>
          </p:spPr>
          <p:txBody>
            <a:bodyPr rtlCol="0" anchor="ctr"/>
            <a:lstStyle/>
            <a:p>
              <a:pPr algn="ctr"/>
              <a:endParaRPr lang="en-US"/>
            </a:p>
          </p:txBody>
        </p:sp>
      </p:grpSp>
      <p:sp>
        <p:nvSpPr>
          <p:cNvPr id="155" name="Freeform 154">
            <a:extLst>
              <a:ext uri="{FF2B5EF4-FFF2-40B4-BE49-F238E27FC236}">
                <a16:creationId xmlns:a16="http://schemas.microsoft.com/office/drawing/2014/main" id="{D754FA28-BA00-5415-969D-72D5B542CA3B}"/>
              </a:ext>
            </a:extLst>
          </p:cNvPr>
          <p:cNvSpPr/>
          <p:nvPr/>
        </p:nvSpPr>
        <p:spPr bwMode="auto">
          <a:xfrm>
            <a:off x="4924425" y="1793875"/>
            <a:ext cx="2743200" cy="708025"/>
          </a:xfrm>
          <a:custGeom>
            <a:avLst/>
            <a:gdLst>
              <a:gd name="connsiteX0" fmla="*/ 0 w 2743200"/>
              <a:gd name="connsiteY0" fmla="*/ 0 h 708025"/>
              <a:gd name="connsiteX1" fmla="*/ 0 w 2743200"/>
              <a:gd name="connsiteY1" fmla="*/ 111125 h 708025"/>
              <a:gd name="connsiteX2" fmla="*/ 114300 w 2743200"/>
              <a:gd name="connsiteY2" fmla="*/ 111125 h 708025"/>
              <a:gd name="connsiteX3" fmla="*/ 114300 w 2743200"/>
              <a:gd name="connsiteY3" fmla="*/ 177800 h 708025"/>
              <a:gd name="connsiteX4" fmla="*/ 155575 w 2743200"/>
              <a:gd name="connsiteY4" fmla="*/ 177800 h 708025"/>
              <a:gd name="connsiteX5" fmla="*/ 155575 w 2743200"/>
              <a:gd name="connsiteY5" fmla="*/ 234950 h 708025"/>
              <a:gd name="connsiteX6" fmla="*/ 174625 w 2743200"/>
              <a:gd name="connsiteY6" fmla="*/ 234950 h 708025"/>
              <a:gd name="connsiteX7" fmla="*/ 174625 w 2743200"/>
              <a:gd name="connsiteY7" fmla="*/ 285750 h 708025"/>
              <a:gd name="connsiteX8" fmla="*/ 263525 w 2743200"/>
              <a:gd name="connsiteY8" fmla="*/ 285750 h 708025"/>
              <a:gd name="connsiteX9" fmla="*/ 263525 w 2743200"/>
              <a:gd name="connsiteY9" fmla="*/ 352425 h 708025"/>
              <a:gd name="connsiteX10" fmla="*/ 342900 w 2743200"/>
              <a:gd name="connsiteY10" fmla="*/ 352425 h 708025"/>
              <a:gd name="connsiteX11" fmla="*/ 342900 w 2743200"/>
              <a:gd name="connsiteY11" fmla="*/ 400050 h 708025"/>
              <a:gd name="connsiteX12" fmla="*/ 536575 w 2743200"/>
              <a:gd name="connsiteY12" fmla="*/ 400050 h 708025"/>
              <a:gd name="connsiteX13" fmla="*/ 536575 w 2743200"/>
              <a:gd name="connsiteY13" fmla="*/ 447675 h 708025"/>
              <a:gd name="connsiteX14" fmla="*/ 727075 w 2743200"/>
              <a:gd name="connsiteY14" fmla="*/ 447675 h 708025"/>
              <a:gd name="connsiteX15" fmla="*/ 727075 w 2743200"/>
              <a:gd name="connsiteY15" fmla="*/ 517525 h 708025"/>
              <a:gd name="connsiteX16" fmla="*/ 809625 w 2743200"/>
              <a:gd name="connsiteY16" fmla="*/ 517525 h 708025"/>
              <a:gd name="connsiteX17" fmla="*/ 809625 w 2743200"/>
              <a:gd name="connsiteY17" fmla="*/ 530225 h 708025"/>
              <a:gd name="connsiteX18" fmla="*/ 917575 w 2743200"/>
              <a:gd name="connsiteY18" fmla="*/ 530225 h 708025"/>
              <a:gd name="connsiteX19" fmla="*/ 917575 w 2743200"/>
              <a:gd name="connsiteY19" fmla="*/ 606425 h 708025"/>
              <a:gd name="connsiteX20" fmla="*/ 1762125 w 2743200"/>
              <a:gd name="connsiteY20" fmla="*/ 606425 h 708025"/>
              <a:gd name="connsiteX21" fmla="*/ 1762125 w 2743200"/>
              <a:gd name="connsiteY21" fmla="*/ 654050 h 708025"/>
              <a:gd name="connsiteX22" fmla="*/ 1835150 w 2743200"/>
              <a:gd name="connsiteY22" fmla="*/ 654050 h 708025"/>
              <a:gd name="connsiteX23" fmla="*/ 1835150 w 2743200"/>
              <a:gd name="connsiteY23" fmla="*/ 708025 h 708025"/>
              <a:gd name="connsiteX24" fmla="*/ 2743200 w 2743200"/>
              <a:gd name="connsiteY24" fmla="*/ 708025 h 708025"/>
              <a:gd name="connsiteX25" fmla="*/ 2743200 w 2743200"/>
              <a:gd name="connsiteY25" fmla="*/ 238125 h 708025"/>
              <a:gd name="connsiteX26" fmla="*/ 1822450 w 2743200"/>
              <a:gd name="connsiteY26" fmla="*/ 238125 h 708025"/>
              <a:gd name="connsiteX27" fmla="*/ 1822450 w 2743200"/>
              <a:gd name="connsiteY27" fmla="*/ 203200 h 708025"/>
              <a:gd name="connsiteX28" fmla="*/ 1758950 w 2743200"/>
              <a:gd name="connsiteY28" fmla="*/ 203200 h 708025"/>
              <a:gd name="connsiteX29" fmla="*/ 1758950 w 2743200"/>
              <a:gd name="connsiteY29" fmla="*/ 165100 h 708025"/>
              <a:gd name="connsiteX30" fmla="*/ 809625 w 2743200"/>
              <a:gd name="connsiteY30" fmla="*/ 165100 h 708025"/>
              <a:gd name="connsiteX31" fmla="*/ 809625 w 2743200"/>
              <a:gd name="connsiteY31" fmla="*/ 107950 h 708025"/>
              <a:gd name="connsiteX32" fmla="*/ 723900 w 2743200"/>
              <a:gd name="connsiteY32" fmla="*/ 107950 h 708025"/>
              <a:gd name="connsiteX33" fmla="*/ 723900 w 2743200"/>
              <a:gd name="connsiteY33" fmla="*/ 88900 h 708025"/>
              <a:gd name="connsiteX34" fmla="*/ 530225 w 2743200"/>
              <a:gd name="connsiteY34" fmla="*/ 88900 h 708025"/>
              <a:gd name="connsiteX35" fmla="*/ 530225 w 2743200"/>
              <a:gd name="connsiteY35" fmla="*/ 57150 h 708025"/>
              <a:gd name="connsiteX36" fmla="*/ 339725 w 2743200"/>
              <a:gd name="connsiteY36" fmla="*/ 57150 h 708025"/>
              <a:gd name="connsiteX37" fmla="*/ 339725 w 2743200"/>
              <a:gd name="connsiteY37" fmla="*/ 28575 h 708025"/>
              <a:gd name="connsiteX38" fmla="*/ 263525 w 2743200"/>
              <a:gd name="connsiteY38" fmla="*/ 28575 h 708025"/>
              <a:gd name="connsiteX39" fmla="*/ 263525 w 2743200"/>
              <a:gd name="connsiteY39" fmla="*/ 28575 h 708025"/>
              <a:gd name="connsiteX40" fmla="*/ 263525 w 2743200"/>
              <a:gd name="connsiteY40" fmla="*/ 3175 h 708025"/>
              <a:gd name="connsiteX41" fmla="*/ 0 w 2743200"/>
              <a:gd name="connsiteY41" fmla="*/ 0 h 708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743200" h="708025">
                <a:moveTo>
                  <a:pt x="0" y="0"/>
                </a:moveTo>
                <a:lnTo>
                  <a:pt x="0" y="111125"/>
                </a:lnTo>
                <a:lnTo>
                  <a:pt x="114300" y="111125"/>
                </a:lnTo>
                <a:lnTo>
                  <a:pt x="114300" y="177800"/>
                </a:lnTo>
                <a:lnTo>
                  <a:pt x="155575" y="177800"/>
                </a:lnTo>
                <a:lnTo>
                  <a:pt x="155575" y="234950"/>
                </a:lnTo>
                <a:lnTo>
                  <a:pt x="174625" y="234950"/>
                </a:lnTo>
                <a:lnTo>
                  <a:pt x="174625" y="285750"/>
                </a:lnTo>
                <a:lnTo>
                  <a:pt x="263525" y="285750"/>
                </a:lnTo>
                <a:lnTo>
                  <a:pt x="263525" y="352425"/>
                </a:lnTo>
                <a:lnTo>
                  <a:pt x="342900" y="352425"/>
                </a:lnTo>
                <a:lnTo>
                  <a:pt x="342900" y="400050"/>
                </a:lnTo>
                <a:lnTo>
                  <a:pt x="536575" y="400050"/>
                </a:lnTo>
                <a:lnTo>
                  <a:pt x="536575" y="447675"/>
                </a:lnTo>
                <a:lnTo>
                  <a:pt x="727075" y="447675"/>
                </a:lnTo>
                <a:lnTo>
                  <a:pt x="727075" y="517525"/>
                </a:lnTo>
                <a:lnTo>
                  <a:pt x="809625" y="517525"/>
                </a:lnTo>
                <a:lnTo>
                  <a:pt x="809625" y="530225"/>
                </a:lnTo>
                <a:lnTo>
                  <a:pt x="917575" y="530225"/>
                </a:lnTo>
                <a:lnTo>
                  <a:pt x="917575" y="606425"/>
                </a:lnTo>
                <a:lnTo>
                  <a:pt x="1762125" y="606425"/>
                </a:lnTo>
                <a:lnTo>
                  <a:pt x="1762125" y="654050"/>
                </a:lnTo>
                <a:lnTo>
                  <a:pt x="1835150" y="654050"/>
                </a:lnTo>
                <a:lnTo>
                  <a:pt x="1835150" y="708025"/>
                </a:lnTo>
                <a:lnTo>
                  <a:pt x="2743200" y="708025"/>
                </a:lnTo>
                <a:lnTo>
                  <a:pt x="2743200" y="238125"/>
                </a:lnTo>
                <a:lnTo>
                  <a:pt x="1822450" y="238125"/>
                </a:lnTo>
                <a:lnTo>
                  <a:pt x="1822450" y="203200"/>
                </a:lnTo>
                <a:lnTo>
                  <a:pt x="1758950" y="203200"/>
                </a:lnTo>
                <a:lnTo>
                  <a:pt x="1758950" y="165100"/>
                </a:lnTo>
                <a:lnTo>
                  <a:pt x="809625" y="165100"/>
                </a:lnTo>
                <a:lnTo>
                  <a:pt x="809625" y="107950"/>
                </a:lnTo>
                <a:lnTo>
                  <a:pt x="723900" y="107950"/>
                </a:lnTo>
                <a:lnTo>
                  <a:pt x="723900" y="88900"/>
                </a:lnTo>
                <a:lnTo>
                  <a:pt x="530225" y="88900"/>
                </a:lnTo>
                <a:lnTo>
                  <a:pt x="530225" y="57150"/>
                </a:lnTo>
                <a:lnTo>
                  <a:pt x="339725" y="57150"/>
                </a:lnTo>
                <a:lnTo>
                  <a:pt x="339725" y="28575"/>
                </a:lnTo>
                <a:lnTo>
                  <a:pt x="263525" y="28575"/>
                </a:lnTo>
                <a:lnTo>
                  <a:pt x="263525" y="28575"/>
                </a:lnTo>
                <a:lnTo>
                  <a:pt x="263525" y="3175"/>
                </a:lnTo>
                <a:lnTo>
                  <a:pt x="0"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Freeform 153">
            <a:extLst>
              <a:ext uri="{FF2B5EF4-FFF2-40B4-BE49-F238E27FC236}">
                <a16:creationId xmlns:a16="http://schemas.microsoft.com/office/drawing/2014/main" id="{C627547F-98E9-7455-3E04-FA5BA78C9E17}"/>
              </a:ext>
            </a:extLst>
          </p:cNvPr>
          <p:cNvSpPr/>
          <p:nvPr/>
        </p:nvSpPr>
        <p:spPr bwMode="auto">
          <a:xfrm>
            <a:off x="4721225" y="1781175"/>
            <a:ext cx="2936875" cy="508000"/>
          </a:xfrm>
          <a:custGeom>
            <a:avLst/>
            <a:gdLst>
              <a:gd name="connsiteX0" fmla="*/ 0 w 2936875"/>
              <a:gd name="connsiteY0" fmla="*/ 0 h 508000"/>
              <a:gd name="connsiteX1" fmla="*/ 203200 w 2936875"/>
              <a:gd name="connsiteY1" fmla="*/ 0 h 508000"/>
              <a:gd name="connsiteX2" fmla="*/ 203200 w 2936875"/>
              <a:gd name="connsiteY2" fmla="*/ 41275 h 508000"/>
              <a:gd name="connsiteX3" fmla="*/ 320675 w 2936875"/>
              <a:gd name="connsiteY3" fmla="*/ 41275 h 508000"/>
              <a:gd name="connsiteX4" fmla="*/ 320675 w 2936875"/>
              <a:gd name="connsiteY4" fmla="*/ 92075 h 508000"/>
              <a:gd name="connsiteX5" fmla="*/ 358775 w 2936875"/>
              <a:gd name="connsiteY5" fmla="*/ 92075 h 508000"/>
              <a:gd name="connsiteX6" fmla="*/ 358775 w 2936875"/>
              <a:gd name="connsiteY6" fmla="*/ 127000 h 508000"/>
              <a:gd name="connsiteX7" fmla="*/ 358775 w 2936875"/>
              <a:gd name="connsiteY7" fmla="*/ 127000 h 508000"/>
              <a:gd name="connsiteX8" fmla="*/ 384175 w 2936875"/>
              <a:gd name="connsiteY8" fmla="*/ 127000 h 508000"/>
              <a:gd name="connsiteX9" fmla="*/ 384175 w 2936875"/>
              <a:gd name="connsiteY9" fmla="*/ 174625 h 508000"/>
              <a:gd name="connsiteX10" fmla="*/ 473075 w 2936875"/>
              <a:gd name="connsiteY10" fmla="*/ 174625 h 508000"/>
              <a:gd name="connsiteX11" fmla="*/ 473075 w 2936875"/>
              <a:gd name="connsiteY11" fmla="*/ 206375 h 508000"/>
              <a:gd name="connsiteX12" fmla="*/ 539750 w 2936875"/>
              <a:gd name="connsiteY12" fmla="*/ 206375 h 508000"/>
              <a:gd name="connsiteX13" fmla="*/ 539750 w 2936875"/>
              <a:gd name="connsiteY13" fmla="*/ 247650 h 508000"/>
              <a:gd name="connsiteX14" fmla="*/ 733425 w 2936875"/>
              <a:gd name="connsiteY14" fmla="*/ 247650 h 508000"/>
              <a:gd name="connsiteX15" fmla="*/ 733425 w 2936875"/>
              <a:gd name="connsiteY15" fmla="*/ 295275 h 508000"/>
              <a:gd name="connsiteX16" fmla="*/ 933450 w 2936875"/>
              <a:gd name="connsiteY16" fmla="*/ 295275 h 508000"/>
              <a:gd name="connsiteX17" fmla="*/ 933450 w 2936875"/>
              <a:gd name="connsiteY17" fmla="*/ 333375 h 508000"/>
              <a:gd name="connsiteX18" fmla="*/ 1009650 w 2936875"/>
              <a:gd name="connsiteY18" fmla="*/ 333375 h 508000"/>
              <a:gd name="connsiteX19" fmla="*/ 1009650 w 2936875"/>
              <a:gd name="connsiteY19" fmla="*/ 377825 h 508000"/>
              <a:gd name="connsiteX20" fmla="*/ 1025525 w 2936875"/>
              <a:gd name="connsiteY20" fmla="*/ 377825 h 508000"/>
              <a:gd name="connsiteX21" fmla="*/ 1025525 w 2936875"/>
              <a:gd name="connsiteY21" fmla="*/ 419100 h 508000"/>
              <a:gd name="connsiteX22" fmla="*/ 1958975 w 2936875"/>
              <a:gd name="connsiteY22" fmla="*/ 419100 h 508000"/>
              <a:gd name="connsiteX23" fmla="*/ 1958975 w 2936875"/>
              <a:gd name="connsiteY23" fmla="*/ 463550 h 508000"/>
              <a:gd name="connsiteX24" fmla="*/ 2041525 w 2936875"/>
              <a:gd name="connsiteY24" fmla="*/ 463550 h 508000"/>
              <a:gd name="connsiteX25" fmla="*/ 2041525 w 2936875"/>
              <a:gd name="connsiteY25" fmla="*/ 508000 h 508000"/>
              <a:gd name="connsiteX26" fmla="*/ 2936875 w 2936875"/>
              <a:gd name="connsiteY26" fmla="*/ 5080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36875" h="508000">
                <a:moveTo>
                  <a:pt x="0" y="0"/>
                </a:moveTo>
                <a:lnTo>
                  <a:pt x="203200" y="0"/>
                </a:lnTo>
                <a:lnTo>
                  <a:pt x="203200" y="41275"/>
                </a:lnTo>
                <a:lnTo>
                  <a:pt x="320675" y="41275"/>
                </a:lnTo>
                <a:lnTo>
                  <a:pt x="320675" y="92075"/>
                </a:lnTo>
                <a:lnTo>
                  <a:pt x="358775" y="92075"/>
                </a:lnTo>
                <a:lnTo>
                  <a:pt x="358775" y="127000"/>
                </a:lnTo>
                <a:lnTo>
                  <a:pt x="358775" y="127000"/>
                </a:lnTo>
                <a:lnTo>
                  <a:pt x="384175" y="127000"/>
                </a:lnTo>
                <a:lnTo>
                  <a:pt x="384175" y="174625"/>
                </a:lnTo>
                <a:lnTo>
                  <a:pt x="473075" y="174625"/>
                </a:lnTo>
                <a:lnTo>
                  <a:pt x="473075" y="206375"/>
                </a:lnTo>
                <a:lnTo>
                  <a:pt x="539750" y="206375"/>
                </a:lnTo>
                <a:lnTo>
                  <a:pt x="539750" y="247650"/>
                </a:lnTo>
                <a:lnTo>
                  <a:pt x="733425" y="247650"/>
                </a:lnTo>
                <a:lnTo>
                  <a:pt x="733425" y="295275"/>
                </a:lnTo>
                <a:lnTo>
                  <a:pt x="933450" y="295275"/>
                </a:lnTo>
                <a:lnTo>
                  <a:pt x="933450" y="333375"/>
                </a:lnTo>
                <a:lnTo>
                  <a:pt x="1009650" y="333375"/>
                </a:lnTo>
                <a:lnTo>
                  <a:pt x="1009650" y="377825"/>
                </a:lnTo>
                <a:lnTo>
                  <a:pt x="1025525" y="377825"/>
                </a:lnTo>
                <a:lnTo>
                  <a:pt x="1025525" y="419100"/>
                </a:lnTo>
                <a:lnTo>
                  <a:pt x="1958975" y="419100"/>
                </a:lnTo>
                <a:lnTo>
                  <a:pt x="1958975" y="463550"/>
                </a:lnTo>
                <a:lnTo>
                  <a:pt x="2041525" y="463550"/>
                </a:lnTo>
                <a:lnTo>
                  <a:pt x="2041525" y="508000"/>
                </a:lnTo>
                <a:lnTo>
                  <a:pt x="2936875" y="508000"/>
                </a:lnTo>
              </a:path>
            </a:pathLst>
          </a:custGeom>
          <a:noFill/>
          <a:ln w="28575">
            <a:solidFill>
              <a:schemeClr val="accent1"/>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AEA2F4D5-DB90-10DF-5830-090150C91B9C}"/>
              </a:ext>
            </a:extLst>
          </p:cNvPr>
          <p:cNvSpPr>
            <a:spLocks noGrp="1"/>
          </p:cNvSpPr>
          <p:nvPr>
            <p:ph type="title"/>
          </p:nvPr>
        </p:nvSpPr>
        <p:spPr/>
        <p:txBody>
          <a:bodyPr/>
          <a:lstStyle/>
          <a:p>
            <a:r>
              <a:rPr lang="en-US" dirty="0">
                <a:effectLst/>
                <a:latin typeface="+mn-lt"/>
              </a:rPr>
              <a:t>Neoadjuvant Pembrolizumab + Chemotherapy in MIUC</a:t>
            </a:r>
            <a:r>
              <a:rPr lang="en-US" altLang="en-US" dirty="0">
                <a:latin typeface="+mn-lt"/>
              </a:rPr>
              <a:t>: </a:t>
            </a:r>
            <a:r>
              <a:rPr lang="en-US" altLang="en-US" dirty="0"/>
              <a:t>Efficacy</a:t>
            </a:r>
            <a:endParaRPr lang="en-US" dirty="0"/>
          </a:p>
        </p:txBody>
      </p:sp>
      <p:graphicFrame>
        <p:nvGraphicFramePr>
          <p:cNvPr id="9" name="Group 3">
            <a:extLst>
              <a:ext uri="{FF2B5EF4-FFF2-40B4-BE49-F238E27FC236}">
                <a16:creationId xmlns:a16="http://schemas.microsoft.com/office/drawing/2014/main" id="{E1C64604-34FB-FCA2-4794-92C6940A5325}"/>
              </a:ext>
            </a:extLst>
          </p:cNvPr>
          <p:cNvGraphicFramePr>
            <a:graphicFrameLocks/>
          </p:cNvGraphicFramePr>
          <p:nvPr>
            <p:extLst>
              <p:ext uri="{D42A27DB-BD31-4B8C-83A1-F6EECF244321}">
                <p14:modId xmlns:p14="http://schemas.microsoft.com/office/powerpoint/2010/main" val="1834865102"/>
              </p:ext>
            </p:extLst>
          </p:nvPr>
        </p:nvGraphicFramePr>
        <p:xfrm>
          <a:off x="363353" y="1775970"/>
          <a:ext cx="3637949" cy="1828864"/>
        </p:xfrm>
        <a:graphic>
          <a:graphicData uri="http://schemas.openxmlformats.org/drawingml/2006/table">
            <a:tbl>
              <a:tblPr/>
              <a:tblGrid>
                <a:gridCol w="1148365">
                  <a:extLst>
                    <a:ext uri="{9D8B030D-6E8A-4147-A177-3AD203B41FA5}">
                      <a16:colId xmlns:a16="http://schemas.microsoft.com/office/drawing/2014/main" val="20000"/>
                    </a:ext>
                  </a:extLst>
                </a:gridCol>
                <a:gridCol w="1175321">
                  <a:extLst>
                    <a:ext uri="{9D8B030D-6E8A-4147-A177-3AD203B41FA5}">
                      <a16:colId xmlns:a16="http://schemas.microsoft.com/office/drawing/2014/main" val="20001"/>
                    </a:ext>
                  </a:extLst>
                </a:gridCol>
                <a:gridCol w="1314263">
                  <a:extLst>
                    <a:ext uri="{9D8B030D-6E8A-4147-A177-3AD203B41FA5}">
                      <a16:colId xmlns:a16="http://schemas.microsoft.com/office/drawing/2014/main" val="20002"/>
                    </a:ext>
                  </a:extLst>
                </a:gridCol>
              </a:tblGrid>
              <a:tr h="1889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Cisplatin Eligible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Cisplatin Ineligible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ypT0N0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(29-61)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(31-61)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(72-93)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(73-94)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0" name="TextBox 9">
            <a:extLst>
              <a:ext uri="{FF2B5EF4-FFF2-40B4-BE49-F238E27FC236}">
                <a16:creationId xmlns:a16="http://schemas.microsoft.com/office/drawing/2014/main" id="{4F3DC2FA-8F82-0124-9833-A9B3E41E51D6}"/>
              </a:ext>
            </a:extLst>
          </p:cNvPr>
          <p:cNvSpPr txBox="1"/>
          <p:nvPr/>
        </p:nvSpPr>
        <p:spPr bwMode="auto">
          <a:xfrm>
            <a:off x="441606" y="6350796"/>
            <a:ext cx="4167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Brown. ASCO GU 2023. Abstr 448. Reproduced with permission.</a:t>
            </a:r>
          </a:p>
        </p:txBody>
      </p:sp>
      <p:sp>
        <p:nvSpPr>
          <p:cNvPr id="3" name="TextBox 2">
            <a:extLst>
              <a:ext uri="{FF2B5EF4-FFF2-40B4-BE49-F238E27FC236}">
                <a16:creationId xmlns:a16="http://schemas.microsoft.com/office/drawing/2014/main" id="{6BCD2E87-AC46-9AEC-AB2C-3B2369523FA4}"/>
              </a:ext>
            </a:extLst>
          </p:cNvPr>
          <p:cNvSpPr txBox="1"/>
          <p:nvPr/>
        </p:nvSpPr>
        <p:spPr bwMode="auto">
          <a:xfrm>
            <a:off x="290707" y="3604834"/>
            <a:ext cx="3475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*Radical cystectomy or nephroureterectomy.</a:t>
            </a:r>
          </a:p>
        </p:txBody>
      </p:sp>
      <p:sp>
        <p:nvSpPr>
          <p:cNvPr id="21" name="TextBox 20">
            <a:extLst>
              <a:ext uri="{FF2B5EF4-FFF2-40B4-BE49-F238E27FC236}">
                <a16:creationId xmlns:a16="http://schemas.microsoft.com/office/drawing/2014/main" id="{1E989C7F-C03B-556E-4E72-2A023FB56480}"/>
              </a:ext>
            </a:extLst>
          </p:cNvPr>
          <p:cNvSpPr txBox="1"/>
          <p:nvPr/>
        </p:nvSpPr>
        <p:spPr bwMode="auto">
          <a:xfrm>
            <a:off x="4731937" y="1347068"/>
            <a:ext cx="3168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Cisplatin Eligible: RFS</a:t>
            </a:r>
          </a:p>
        </p:txBody>
      </p:sp>
      <p:sp>
        <p:nvSpPr>
          <p:cNvPr id="22" name="TextBox 21">
            <a:extLst>
              <a:ext uri="{FF2B5EF4-FFF2-40B4-BE49-F238E27FC236}">
                <a16:creationId xmlns:a16="http://schemas.microsoft.com/office/drawing/2014/main" id="{F107EE6D-8D8E-F85F-6709-0CD0105D55B8}"/>
              </a:ext>
            </a:extLst>
          </p:cNvPr>
          <p:cNvSpPr txBox="1"/>
          <p:nvPr/>
        </p:nvSpPr>
        <p:spPr bwMode="auto">
          <a:xfrm>
            <a:off x="8594479" y="1347068"/>
            <a:ext cx="3195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Cisplatin Ineligible: RFS</a:t>
            </a:r>
          </a:p>
        </p:txBody>
      </p:sp>
      <p:sp>
        <p:nvSpPr>
          <p:cNvPr id="6" name="TextBox 5">
            <a:extLst>
              <a:ext uri="{FF2B5EF4-FFF2-40B4-BE49-F238E27FC236}">
                <a16:creationId xmlns:a16="http://schemas.microsoft.com/office/drawing/2014/main" id="{1939BCD3-E8FE-5ED0-A66B-96F37D13683A}"/>
              </a:ext>
            </a:extLst>
          </p:cNvPr>
          <p:cNvSpPr txBox="1"/>
          <p:nvPr/>
        </p:nvSpPr>
        <p:spPr bwMode="auto">
          <a:xfrm rot="16200000">
            <a:off x="3393838" y="2414729"/>
            <a:ext cx="158529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8" name="TextBox 7">
            <a:extLst>
              <a:ext uri="{FF2B5EF4-FFF2-40B4-BE49-F238E27FC236}">
                <a16:creationId xmlns:a16="http://schemas.microsoft.com/office/drawing/2014/main" id="{127696CF-CDB6-C181-13F4-828446F15BB5}"/>
              </a:ext>
            </a:extLst>
          </p:cNvPr>
          <p:cNvSpPr txBox="1"/>
          <p:nvPr/>
        </p:nvSpPr>
        <p:spPr bwMode="auto">
          <a:xfrm>
            <a:off x="4731937" y="3630480"/>
            <a:ext cx="3168748"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cxnSp>
        <p:nvCxnSpPr>
          <p:cNvPr id="19" name="Straight Connector 18">
            <a:extLst>
              <a:ext uri="{FF2B5EF4-FFF2-40B4-BE49-F238E27FC236}">
                <a16:creationId xmlns:a16="http://schemas.microsoft.com/office/drawing/2014/main" id="{A626BCF0-4CBA-C379-0CB7-A1220F5E43AF}"/>
              </a:ext>
            </a:extLst>
          </p:cNvPr>
          <p:cNvCxnSpPr>
            <a:cxnSpLocks/>
          </p:cNvCxnSpPr>
          <p:nvPr/>
        </p:nvCxnSpPr>
        <p:spPr bwMode="auto">
          <a:xfrm>
            <a:off x="4731937" y="3412066"/>
            <a:ext cx="317746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F1612B5-B5F1-B5A6-917B-33F165F5E96D}"/>
              </a:ext>
            </a:extLst>
          </p:cNvPr>
          <p:cNvCxnSpPr/>
          <p:nvPr/>
        </p:nvCxnSpPr>
        <p:spPr bwMode="auto">
          <a:xfrm flipV="1">
            <a:off x="4731937" y="1775969"/>
            <a:ext cx="0" cy="165303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278D1FB-87F5-9DDD-3EEE-43316B28EB3E}"/>
              </a:ext>
            </a:extLst>
          </p:cNvPr>
          <p:cNvCxnSpPr>
            <a:cxnSpLocks/>
          </p:cNvCxnSpPr>
          <p:nvPr/>
        </p:nvCxnSpPr>
        <p:spPr bwMode="auto">
          <a:xfrm>
            <a:off x="473193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9E68BB5-153B-D4A3-4D1F-21B55D2572D7}"/>
              </a:ext>
            </a:extLst>
          </p:cNvPr>
          <p:cNvCxnSpPr>
            <a:cxnSpLocks/>
          </p:cNvCxnSpPr>
          <p:nvPr/>
        </p:nvCxnSpPr>
        <p:spPr bwMode="auto">
          <a:xfrm>
            <a:off x="526006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C06BF3E-BB2D-DC64-6510-E7EF52517FEE}"/>
              </a:ext>
            </a:extLst>
          </p:cNvPr>
          <p:cNvCxnSpPr>
            <a:cxnSpLocks/>
          </p:cNvCxnSpPr>
          <p:nvPr/>
        </p:nvCxnSpPr>
        <p:spPr bwMode="auto">
          <a:xfrm>
            <a:off x="578818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B8BCF03-35E2-017C-F091-F4828176C626}"/>
              </a:ext>
            </a:extLst>
          </p:cNvPr>
          <p:cNvCxnSpPr>
            <a:cxnSpLocks/>
          </p:cNvCxnSpPr>
          <p:nvPr/>
        </p:nvCxnSpPr>
        <p:spPr bwMode="auto">
          <a:xfrm>
            <a:off x="631631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C7021F-F698-9147-279F-04DDE8034BC2}"/>
              </a:ext>
            </a:extLst>
          </p:cNvPr>
          <p:cNvCxnSpPr>
            <a:cxnSpLocks/>
          </p:cNvCxnSpPr>
          <p:nvPr/>
        </p:nvCxnSpPr>
        <p:spPr bwMode="auto">
          <a:xfrm>
            <a:off x="684443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7878C90-805C-E01F-003E-7A7E6EA80AF7}"/>
              </a:ext>
            </a:extLst>
          </p:cNvPr>
          <p:cNvCxnSpPr>
            <a:cxnSpLocks/>
          </p:cNvCxnSpPr>
          <p:nvPr/>
        </p:nvCxnSpPr>
        <p:spPr bwMode="auto">
          <a:xfrm>
            <a:off x="737256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363E0DC-C07C-34EA-1677-696D5A616339}"/>
              </a:ext>
            </a:extLst>
          </p:cNvPr>
          <p:cNvCxnSpPr>
            <a:cxnSpLocks/>
          </p:cNvCxnSpPr>
          <p:nvPr/>
        </p:nvCxnSpPr>
        <p:spPr bwMode="auto">
          <a:xfrm>
            <a:off x="790068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7BF7559-2097-3E89-0EE4-50E05578046C}"/>
              </a:ext>
            </a:extLst>
          </p:cNvPr>
          <p:cNvCxnSpPr>
            <a:cxnSpLocks/>
          </p:cNvCxnSpPr>
          <p:nvPr/>
        </p:nvCxnSpPr>
        <p:spPr bwMode="auto">
          <a:xfrm flipH="1">
            <a:off x="4664201" y="17844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EF21D0E-425C-EAC0-D829-2C843D4AB913}"/>
              </a:ext>
            </a:extLst>
          </p:cNvPr>
          <p:cNvCxnSpPr>
            <a:cxnSpLocks/>
          </p:cNvCxnSpPr>
          <p:nvPr/>
        </p:nvCxnSpPr>
        <p:spPr bwMode="auto">
          <a:xfrm flipH="1">
            <a:off x="4664201" y="21099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14238A2-6C85-34D0-1282-0B7B51858705}"/>
              </a:ext>
            </a:extLst>
          </p:cNvPr>
          <p:cNvCxnSpPr>
            <a:cxnSpLocks/>
          </p:cNvCxnSpPr>
          <p:nvPr/>
        </p:nvCxnSpPr>
        <p:spPr bwMode="auto">
          <a:xfrm flipH="1">
            <a:off x="4664201" y="24354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C08492A-0026-E94F-D539-D8144D4ACEB4}"/>
              </a:ext>
            </a:extLst>
          </p:cNvPr>
          <p:cNvCxnSpPr>
            <a:cxnSpLocks/>
          </p:cNvCxnSpPr>
          <p:nvPr/>
        </p:nvCxnSpPr>
        <p:spPr bwMode="auto">
          <a:xfrm flipH="1">
            <a:off x="4664201" y="27610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B592858-0F0E-E8AD-0224-A366C972A340}"/>
              </a:ext>
            </a:extLst>
          </p:cNvPr>
          <p:cNvCxnSpPr>
            <a:cxnSpLocks/>
          </p:cNvCxnSpPr>
          <p:nvPr/>
        </p:nvCxnSpPr>
        <p:spPr bwMode="auto">
          <a:xfrm flipH="1">
            <a:off x="4664201" y="3086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4D3CB66-62E4-6008-22CE-9D441C251F6B}"/>
              </a:ext>
            </a:extLst>
          </p:cNvPr>
          <p:cNvCxnSpPr>
            <a:cxnSpLocks/>
          </p:cNvCxnSpPr>
          <p:nvPr/>
        </p:nvCxnSpPr>
        <p:spPr bwMode="auto">
          <a:xfrm flipH="1">
            <a:off x="4664201" y="3412066"/>
            <a:ext cx="64008"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B6E436A1-B90F-BEEF-3677-48AC46A335D2}"/>
              </a:ext>
            </a:extLst>
          </p:cNvPr>
          <p:cNvSpPr txBox="1"/>
          <p:nvPr/>
        </p:nvSpPr>
        <p:spPr bwMode="auto">
          <a:xfrm>
            <a:off x="4217073" y="1616515"/>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63595411-E153-F6DF-F8F5-3F6467DEB479}"/>
              </a:ext>
            </a:extLst>
          </p:cNvPr>
          <p:cNvSpPr txBox="1"/>
          <p:nvPr/>
        </p:nvSpPr>
        <p:spPr bwMode="auto">
          <a:xfrm>
            <a:off x="4217073" y="1938051"/>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BBCA9AE0-6E53-18AB-6565-92EFB1CDA3EF}"/>
              </a:ext>
            </a:extLst>
          </p:cNvPr>
          <p:cNvSpPr txBox="1"/>
          <p:nvPr/>
        </p:nvSpPr>
        <p:spPr bwMode="auto">
          <a:xfrm>
            <a:off x="4217073" y="2259587"/>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C4CF6D15-D966-D974-9368-DCB80D10FE48}"/>
              </a:ext>
            </a:extLst>
          </p:cNvPr>
          <p:cNvSpPr txBox="1"/>
          <p:nvPr/>
        </p:nvSpPr>
        <p:spPr bwMode="auto">
          <a:xfrm>
            <a:off x="4217073" y="258112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881C2C34-1FF8-9CEC-0607-CC456B4758D9}"/>
              </a:ext>
            </a:extLst>
          </p:cNvPr>
          <p:cNvSpPr txBox="1"/>
          <p:nvPr/>
        </p:nvSpPr>
        <p:spPr bwMode="auto">
          <a:xfrm>
            <a:off x="4217073" y="290265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3913BC4E-DD55-9852-520A-510FF535F17C}"/>
              </a:ext>
            </a:extLst>
          </p:cNvPr>
          <p:cNvSpPr txBox="1"/>
          <p:nvPr/>
        </p:nvSpPr>
        <p:spPr bwMode="auto">
          <a:xfrm>
            <a:off x="4217073" y="322419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D002FA9A-9948-6ADF-8BB0-E5F6E08A3B0E}"/>
              </a:ext>
            </a:extLst>
          </p:cNvPr>
          <p:cNvSpPr txBox="1"/>
          <p:nvPr/>
        </p:nvSpPr>
        <p:spPr bwMode="auto">
          <a:xfrm>
            <a:off x="4477937"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83AEF937-2E80-8976-3AD1-25420B7F3E9B}"/>
              </a:ext>
            </a:extLst>
          </p:cNvPr>
          <p:cNvSpPr txBox="1"/>
          <p:nvPr/>
        </p:nvSpPr>
        <p:spPr bwMode="auto">
          <a:xfrm>
            <a:off x="5007206"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6F140332-8196-7746-5F9D-6DD08EC83B2D}"/>
              </a:ext>
            </a:extLst>
          </p:cNvPr>
          <p:cNvSpPr txBox="1"/>
          <p:nvPr/>
        </p:nvSpPr>
        <p:spPr bwMode="auto">
          <a:xfrm>
            <a:off x="5536475"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05B3FB6E-69EA-8460-BE58-AD6EA89C8766}"/>
              </a:ext>
            </a:extLst>
          </p:cNvPr>
          <p:cNvSpPr txBox="1"/>
          <p:nvPr/>
        </p:nvSpPr>
        <p:spPr bwMode="auto">
          <a:xfrm>
            <a:off x="6065744"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5" name="TextBox 54">
            <a:extLst>
              <a:ext uri="{FF2B5EF4-FFF2-40B4-BE49-F238E27FC236}">
                <a16:creationId xmlns:a16="http://schemas.microsoft.com/office/drawing/2014/main" id="{5480B9A1-5928-AAB2-4C2B-C832DB7C7656}"/>
              </a:ext>
            </a:extLst>
          </p:cNvPr>
          <p:cNvSpPr txBox="1"/>
          <p:nvPr/>
        </p:nvSpPr>
        <p:spPr bwMode="auto">
          <a:xfrm>
            <a:off x="6595013"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6" name="TextBox 55">
            <a:extLst>
              <a:ext uri="{FF2B5EF4-FFF2-40B4-BE49-F238E27FC236}">
                <a16:creationId xmlns:a16="http://schemas.microsoft.com/office/drawing/2014/main" id="{1B5FE9E6-7B77-F872-2E59-F046910DDCD8}"/>
              </a:ext>
            </a:extLst>
          </p:cNvPr>
          <p:cNvSpPr txBox="1"/>
          <p:nvPr/>
        </p:nvSpPr>
        <p:spPr bwMode="auto">
          <a:xfrm>
            <a:off x="7124282"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3A2304E4-DFAA-5821-7504-CE0586F97484}"/>
              </a:ext>
            </a:extLst>
          </p:cNvPr>
          <p:cNvSpPr txBox="1"/>
          <p:nvPr/>
        </p:nvSpPr>
        <p:spPr bwMode="auto">
          <a:xfrm>
            <a:off x="7653549"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58" name="TextBox 57">
            <a:extLst>
              <a:ext uri="{FF2B5EF4-FFF2-40B4-BE49-F238E27FC236}">
                <a16:creationId xmlns:a16="http://schemas.microsoft.com/office/drawing/2014/main" id="{2B864B39-D34A-4C9D-13C7-5A50FB25D8C6}"/>
              </a:ext>
            </a:extLst>
          </p:cNvPr>
          <p:cNvSpPr txBox="1"/>
          <p:nvPr/>
        </p:nvSpPr>
        <p:spPr bwMode="auto">
          <a:xfrm>
            <a:off x="4742628" y="3098139"/>
            <a:ext cx="3109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18-month RFS: 82% (95% CI: 66%-91%)</a:t>
            </a:r>
          </a:p>
        </p:txBody>
      </p:sp>
      <p:sp>
        <p:nvSpPr>
          <p:cNvPr id="59" name="TextBox 58">
            <a:extLst>
              <a:ext uri="{FF2B5EF4-FFF2-40B4-BE49-F238E27FC236}">
                <a16:creationId xmlns:a16="http://schemas.microsoft.com/office/drawing/2014/main" id="{7C883222-B153-A9F0-826A-64A9BA9A7972}"/>
              </a:ext>
            </a:extLst>
          </p:cNvPr>
          <p:cNvSpPr txBox="1"/>
          <p:nvPr/>
        </p:nvSpPr>
        <p:spPr bwMode="auto">
          <a:xfrm rot="16200000">
            <a:off x="7245688" y="2414729"/>
            <a:ext cx="158529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60" name="TextBox 59">
            <a:extLst>
              <a:ext uri="{FF2B5EF4-FFF2-40B4-BE49-F238E27FC236}">
                <a16:creationId xmlns:a16="http://schemas.microsoft.com/office/drawing/2014/main" id="{BD3FDFA7-9538-DABB-B640-28763CD7357D}"/>
              </a:ext>
            </a:extLst>
          </p:cNvPr>
          <p:cNvSpPr txBox="1"/>
          <p:nvPr/>
        </p:nvSpPr>
        <p:spPr bwMode="auto">
          <a:xfrm>
            <a:off x="8583787" y="3630480"/>
            <a:ext cx="3168748"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cxnSp>
        <p:nvCxnSpPr>
          <p:cNvPr id="61" name="Straight Connector 60">
            <a:extLst>
              <a:ext uri="{FF2B5EF4-FFF2-40B4-BE49-F238E27FC236}">
                <a16:creationId xmlns:a16="http://schemas.microsoft.com/office/drawing/2014/main" id="{CE20AD0D-A047-9142-B57E-F70EE70E2619}"/>
              </a:ext>
            </a:extLst>
          </p:cNvPr>
          <p:cNvCxnSpPr>
            <a:cxnSpLocks/>
          </p:cNvCxnSpPr>
          <p:nvPr/>
        </p:nvCxnSpPr>
        <p:spPr bwMode="auto">
          <a:xfrm>
            <a:off x="8583787" y="3412066"/>
            <a:ext cx="317746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DA60914-8EFA-0E68-0323-C5BE95A65853}"/>
              </a:ext>
            </a:extLst>
          </p:cNvPr>
          <p:cNvCxnSpPr/>
          <p:nvPr/>
        </p:nvCxnSpPr>
        <p:spPr bwMode="auto">
          <a:xfrm flipV="1">
            <a:off x="8583787" y="1775969"/>
            <a:ext cx="0" cy="1653031"/>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E73E83F-8754-6E39-99AE-4B7099173F85}"/>
              </a:ext>
            </a:extLst>
          </p:cNvPr>
          <p:cNvCxnSpPr>
            <a:cxnSpLocks/>
          </p:cNvCxnSpPr>
          <p:nvPr/>
        </p:nvCxnSpPr>
        <p:spPr bwMode="auto">
          <a:xfrm>
            <a:off x="858378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DE4ECE6-E47F-EE56-4AA8-647C42EDE217}"/>
              </a:ext>
            </a:extLst>
          </p:cNvPr>
          <p:cNvCxnSpPr>
            <a:cxnSpLocks/>
          </p:cNvCxnSpPr>
          <p:nvPr/>
        </p:nvCxnSpPr>
        <p:spPr bwMode="auto">
          <a:xfrm>
            <a:off x="911191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010513C-8438-7BED-9ECD-F100E4F4BC26}"/>
              </a:ext>
            </a:extLst>
          </p:cNvPr>
          <p:cNvCxnSpPr>
            <a:cxnSpLocks/>
          </p:cNvCxnSpPr>
          <p:nvPr/>
        </p:nvCxnSpPr>
        <p:spPr bwMode="auto">
          <a:xfrm>
            <a:off x="964003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A7B8E97-EB4F-9017-6D3C-7E4D07471547}"/>
              </a:ext>
            </a:extLst>
          </p:cNvPr>
          <p:cNvCxnSpPr>
            <a:cxnSpLocks/>
          </p:cNvCxnSpPr>
          <p:nvPr/>
        </p:nvCxnSpPr>
        <p:spPr bwMode="auto">
          <a:xfrm>
            <a:off x="1016816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AF90596-97BE-9161-5D84-8C8CCD8504FC}"/>
              </a:ext>
            </a:extLst>
          </p:cNvPr>
          <p:cNvCxnSpPr>
            <a:cxnSpLocks/>
          </p:cNvCxnSpPr>
          <p:nvPr/>
        </p:nvCxnSpPr>
        <p:spPr bwMode="auto">
          <a:xfrm>
            <a:off x="1069628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3380C6C-DF22-E1AB-5336-87E06FC020E1}"/>
              </a:ext>
            </a:extLst>
          </p:cNvPr>
          <p:cNvCxnSpPr>
            <a:cxnSpLocks/>
          </p:cNvCxnSpPr>
          <p:nvPr/>
        </p:nvCxnSpPr>
        <p:spPr bwMode="auto">
          <a:xfrm>
            <a:off x="11224412"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3F0CD9A-29C0-7C65-B20C-1BDD1BD8E1A9}"/>
              </a:ext>
            </a:extLst>
          </p:cNvPr>
          <p:cNvCxnSpPr>
            <a:cxnSpLocks/>
          </p:cNvCxnSpPr>
          <p:nvPr/>
        </p:nvCxnSpPr>
        <p:spPr bwMode="auto">
          <a:xfrm>
            <a:off x="11752537" y="341206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8D97A72-5005-B9AB-6E6E-E3C6F5C6D064}"/>
              </a:ext>
            </a:extLst>
          </p:cNvPr>
          <p:cNvCxnSpPr>
            <a:cxnSpLocks/>
          </p:cNvCxnSpPr>
          <p:nvPr/>
        </p:nvCxnSpPr>
        <p:spPr bwMode="auto">
          <a:xfrm flipH="1">
            <a:off x="8516051" y="17844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89767BE-F79B-8AB8-3FD5-8418B6E15684}"/>
              </a:ext>
            </a:extLst>
          </p:cNvPr>
          <p:cNvCxnSpPr>
            <a:cxnSpLocks/>
          </p:cNvCxnSpPr>
          <p:nvPr/>
        </p:nvCxnSpPr>
        <p:spPr bwMode="auto">
          <a:xfrm flipH="1">
            <a:off x="8516051" y="21099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006AB03-7BE6-FA4B-591E-3E2F281C2BA7}"/>
              </a:ext>
            </a:extLst>
          </p:cNvPr>
          <p:cNvCxnSpPr>
            <a:cxnSpLocks/>
          </p:cNvCxnSpPr>
          <p:nvPr/>
        </p:nvCxnSpPr>
        <p:spPr bwMode="auto">
          <a:xfrm flipH="1">
            <a:off x="8516051" y="24354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829FA6F-F0C1-4C78-04B3-49BBAA1E72C2}"/>
              </a:ext>
            </a:extLst>
          </p:cNvPr>
          <p:cNvCxnSpPr>
            <a:cxnSpLocks/>
          </p:cNvCxnSpPr>
          <p:nvPr/>
        </p:nvCxnSpPr>
        <p:spPr bwMode="auto">
          <a:xfrm flipH="1">
            <a:off x="8516051" y="27610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8C5B811-DD3B-AA19-4A26-13BF05C0889B}"/>
              </a:ext>
            </a:extLst>
          </p:cNvPr>
          <p:cNvCxnSpPr>
            <a:cxnSpLocks/>
          </p:cNvCxnSpPr>
          <p:nvPr/>
        </p:nvCxnSpPr>
        <p:spPr bwMode="auto">
          <a:xfrm flipH="1">
            <a:off x="8516051" y="3086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448F1AB-AC28-DF4D-B650-9C69D61EF981}"/>
              </a:ext>
            </a:extLst>
          </p:cNvPr>
          <p:cNvCxnSpPr>
            <a:cxnSpLocks/>
          </p:cNvCxnSpPr>
          <p:nvPr/>
        </p:nvCxnSpPr>
        <p:spPr bwMode="auto">
          <a:xfrm flipH="1">
            <a:off x="8516051" y="3412066"/>
            <a:ext cx="64008" cy="0"/>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E4EFDD31-93DD-C5D7-42F9-0491CB97D8B1}"/>
              </a:ext>
            </a:extLst>
          </p:cNvPr>
          <p:cNvSpPr txBox="1"/>
          <p:nvPr/>
        </p:nvSpPr>
        <p:spPr bwMode="auto">
          <a:xfrm>
            <a:off x="8068923" y="1616515"/>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7" name="TextBox 76">
            <a:extLst>
              <a:ext uri="{FF2B5EF4-FFF2-40B4-BE49-F238E27FC236}">
                <a16:creationId xmlns:a16="http://schemas.microsoft.com/office/drawing/2014/main" id="{3294C914-9800-51C3-D107-60B9C2397498}"/>
              </a:ext>
            </a:extLst>
          </p:cNvPr>
          <p:cNvSpPr txBox="1"/>
          <p:nvPr/>
        </p:nvSpPr>
        <p:spPr bwMode="auto">
          <a:xfrm>
            <a:off x="8068923" y="1938051"/>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8" name="TextBox 77">
            <a:extLst>
              <a:ext uri="{FF2B5EF4-FFF2-40B4-BE49-F238E27FC236}">
                <a16:creationId xmlns:a16="http://schemas.microsoft.com/office/drawing/2014/main" id="{DC99CF3C-A757-18A6-7507-AA6648636280}"/>
              </a:ext>
            </a:extLst>
          </p:cNvPr>
          <p:cNvSpPr txBox="1"/>
          <p:nvPr/>
        </p:nvSpPr>
        <p:spPr bwMode="auto">
          <a:xfrm>
            <a:off x="8068923" y="2259587"/>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9" name="TextBox 78">
            <a:extLst>
              <a:ext uri="{FF2B5EF4-FFF2-40B4-BE49-F238E27FC236}">
                <a16:creationId xmlns:a16="http://schemas.microsoft.com/office/drawing/2014/main" id="{3B47672E-034E-6964-AB11-E053EEB990AA}"/>
              </a:ext>
            </a:extLst>
          </p:cNvPr>
          <p:cNvSpPr txBox="1"/>
          <p:nvPr/>
        </p:nvSpPr>
        <p:spPr bwMode="auto">
          <a:xfrm>
            <a:off x="8068923" y="258112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80" name="TextBox 79">
            <a:extLst>
              <a:ext uri="{FF2B5EF4-FFF2-40B4-BE49-F238E27FC236}">
                <a16:creationId xmlns:a16="http://schemas.microsoft.com/office/drawing/2014/main" id="{AC12BA16-6A97-1607-D4F0-D2D732C527A2}"/>
              </a:ext>
            </a:extLst>
          </p:cNvPr>
          <p:cNvSpPr txBox="1"/>
          <p:nvPr/>
        </p:nvSpPr>
        <p:spPr bwMode="auto">
          <a:xfrm>
            <a:off x="8068923" y="290265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29F5B02D-22BD-D8E0-E902-D560CCFD5DEA}"/>
              </a:ext>
            </a:extLst>
          </p:cNvPr>
          <p:cNvSpPr txBox="1"/>
          <p:nvPr/>
        </p:nvSpPr>
        <p:spPr bwMode="auto">
          <a:xfrm>
            <a:off x="8068923" y="322419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B03BBC46-D4A1-282B-CE52-86632AFA93D9}"/>
              </a:ext>
            </a:extLst>
          </p:cNvPr>
          <p:cNvSpPr txBox="1"/>
          <p:nvPr/>
        </p:nvSpPr>
        <p:spPr bwMode="auto">
          <a:xfrm>
            <a:off x="8329787"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9717A88F-6CE5-E00A-17D6-BAC3B216EC3E}"/>
              </a:ext>
            </a:extLst>
          </p:cNvPr>
          <p:cNvSpPr txBox="1"/>
          <p:nvPr/>
        </p:nvSpPr>
        <p:spPr bwMode="auto">
          <a:xfrm>
            <a:off x="8859056"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84" name="TextBox 83">
            <a:extLst>
              <a:ext uri="{FF2B5EF4-FFF2-40B4-BE49-F238E27FC236}">
                <a16:creationId xmlns:a16="http://schemas.microsoft.com/office/drawing/2014/main" id="{E60D8F03-7FDD-DB57-4CAD-CE36E1DE911A}"/>
              </a:ext>
            </a:extLst>
          </p:cNvPr>
          <p:cNvSpPr txBox="1"/>
          <p:nvPr/>
        </p:nvSpPr>
        <p:spPr bwMode="auto">
          <a:xfrm>
            <a:off x="9388325"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D002C17B-A34C-8930-B718-895FB78AE4FA}"/>
              </a:ext>
            </a:extLst>
          </p:cNvPr>
          <p:cNvSpPr txBox="1"/>
          <p:nvPr/>
        </p:nvSpPr>
        <p:spPr bwMode="auto">
          <a:xfrm>
            <a:off x="9917594"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86" name="TextBox 85">
            <a:extLst>
              <a:ext uri="{FF2B5EF4-FFF2-40B4-BE49-F238E27FC236}">
                <a16:creationId xmlns:a16="http://schemas.microsoft.com/office/drawing/2014/main" id="{E08DE54E-4993-A073-EE83-A698CDCE6FE4}"/>
              </a:ext>
            </a:extLst>
          </p:cNvPr>
          <p:cNvSpPr txBox="1"/>
          <p:nvPr/>
        </p:nvSpPr>
        <p:spPr bwMode="auto">
          <a:xfrm>
            <a:off x="10446863"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87" name="TextBox 86">
            <a:extLst>
              <a:ext uri="{FF2B5EF4-FFF2-40B4-BE49-F238E27FC236}">
                <a16:creationId xmlns:a16="http://schemas.microsoft.com/office/drawing/2014/main" id="{191D5C90-F31E-6FE1-6415-DEABDB20F4BC}"/>
              </a:ext>
            </a:extLst>
          </p:cNvPr>
          <p:cNvSpPr txBox="1"/>
          <p:nvPr/>
        </p:nvSpPr>
        <p:spPr bwMode="auto">
          <a:xfrm>
            <a:off x="10976132"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8" name="TextBox 87">
            <a:extLst>
              <a:ext uri="{FF2B5EF4-FFF2-40B4-BE49-F238E27FC236}">
                <a16:creationId xmlns:a16="http://schemas.microsoft.com/office/drawing/2014/main" id="{DC2237DB-C536-958D-D0DB-0CA1E9C47DFC}"/>
              </a:ext>
            </a:extLst>
          </p:cNvPr>
          <p:cNvSpPr txBox="1"/>
          <p:nvPr/>
        </p:nvSpPr>
        <p:spPr bwMode="auto">
          <a:xfrm>
            <a:off x="11505399" y="3419784"/>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89" name="TextBox 88">
            <a:extLst>
              <a:ext uri="{FF2B5EF4-FFF2-40B4-BE49-F238E27FC236}">
                <a16:creationId xmlns:a16="http://schemas.microsoft.com/office/drawing/2014/main" id="{7A06AF8C-D441-A2EE-D54C-E0E553C54149}"/>
              </a:ext>
            </a:extLst>
          </p:cNvPr>
          <p:cNvSpPr txBox="1"/>
          <p:nvPr/>
        </p:nvSpPr>
        <p:spPr bwMode="auto">
          <a:xfrm>
            <a:off x="8594479" y="3098139"/>
            <a:ext cx="3277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18-month RFS: 65% (95% CI: 48%-78%)</a:t>
            </a:r>
          </a:p>
        </p:txBody>
      </p:sp>
      <p:sp>
        <p:nvSpPr>
          <p:cNvPr id="90" name="TextBox 89">
            <a:extLst>
              <a:ext uri="{FF2B5EF4-FFF2-40B4-BE49-F238E27FC236}">
                <a16:creationId xmlns:a16="http://schemas.microsoft.com/office/drawing/2014/main" id="{700AF818-A338-B693-BA29-F1DAD107FFC9}"/>
              </a:ext>
            </a:extLst>
          </p:cNvPr>
          <p:cNvSpPr txBox="1"/>
          <p:nvPr/>
        </p:nvSpPr>
        <p:spPr bwMode="auto">
          <a:xfrm>
            <a:off x="4731937" y="3882734"/>
            <a:ext cx="30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Cisplatin Eligible: OS</a:t>
            </a:r>
          </a:p>
        </p:txBody>
      </p:sp>
      <p:sp>
        <p:nvSpPr>
          <p:cNvPr id="91" name="TextBox 90">
            <a:extLst>
              <a:ext uri="{FF2B5EF4-FFF2-40B4-BE49-F238E27FC236}">
                <a16:creationId xmlns:a16="http://schemas.microsoft.com/office/drawing/2014/main" id="{C6B9C7F5-D2D7-937D-A72C-054CD84A506D}"/>
              </a:ext>
            </a:extLst>
          </p:cNvPr>
          <p:cNvSpPr txBox="1"/>
          <p:nvPr/>
        </p:nvSpPr>
        <p:spPr bwMode="auto">
          <a:xfrm>
            <a:off x="8594480" y="3882734"/>
            <a:ext cx="3158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Cisplatin Ineligible: OS</a:t>
            </a:r>
          </a:p>
        </p:txBody>
      </p:sp>
      <p:sp>
        <p:nvSpPr>
          <p:cNvPr id="92" name="TextBox 91">
            <a:extLst>
              <a:ext uri="{FF2B5EF4-FFF2-40B4-BE49-F238E27FC236}">
                <a16:creationId xmlns:a16="http://schemas.microsoft.com/office/drawing/2014/main" id="{451516AA-A5A0-F411-9406-43B7FEC92A75}"/>
              </a:ext>
            </a:extLst>
          </p:cNvPr>
          <p:cNvSpPr txBox="1"/>
          <p:nvPr/>
        </p:nvSpPr>
        <p:spPr bwMode="auto">
          <a:xfrm rot="16200000">
            <a:off x="3393838" y="4950395"/>
            <a:ext cx="158529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93" name="TextBox 92">
            <a:extLst>
              <a:ext uri="{FF2B5EF4-FFF2-40B4-BE49-F238E27FC236}">
                <a16:creationId xmlns:a16="http://schemas.microsoft.com/office/drawing/2014/main" id="{59AB7574-F635-12F4-26AB-88B953CC1DFA}"/>
              </a:ext>
            </a:extLst>
          </p:cNvPr>
          <p:cNvSpPr txBox="1"/>
          <p:nvPr/>
        </p:nvSpPr>
        <p:spPr bwMode="auto">
          <a:xfrm>
            <a:off x="4731937" y="6166146"/>
            <a:ext cx="3168748"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cxnSp>
        <p:nvCxnSpPr>
          <p:cNvPr id="94" name="Straight Connector 93">
            <a:extLst>
              <a:ext uri="{FF2B5EF4-FFF2-40B4-BE49-F238E27FC236}">
                <a16:creationId xmlns:a16="http://schemas.microsoft.com/office/drawing/2014/main" id="{01280EC5-38A0-D08A-29C4-AD221406BB22}"/>
              </a:ext>
            </a:extLst>
          </p:cNvPr>
          <p:cNvCxnSpPr>
            <a:cxnSpLocks/>
          </p:cNvCxnSpPr>
          <p:nvPr/>
        </p:nvCxnSpPr>
        <p:spPr bwMode="auto">
          <a:xfrm>
            <a:off x="4731937" y="5947732"/>
            <a:ext cx="317746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B750214-60C5-AF04-85FB-D3E4065E7397}"/>
              </a:ext>
            </a:extLst>
          </p:cNvPr>
          <p:cNvCxnSpPr/>
          <p:nvPr/>
        </p:nvCxnSpPr>
        <p:spPr bwMode="auto">
          <a:xfrm flipV="1">
            <a:off x="4731937" y="4311635"/>
            <a:ext cx="0" cy="1653031"/>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03F80E2-2AC1-AEB8-DD12-2031600B4DDD}"/>
              </a:ext>
            </a:extLst>
          </p:cNvPr>
          <p:cNvCxnSpPr>
            <a:cxnSpLocks/>
          </p:cNvCxnSpPr>
          <p:nvPr/>
        </p:nvCxnSpPr>
        <p:spPr bwMode="auto">
          <a:xfrm>
            <a:off x="473193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7AB2EAA-3507-3E3C-05BF-87A4673C9559}"/>
              </a:ext>
            </a:extLst>
          </p:cNvPr>
          <p:cNvCxnSpPr>
            <a:cxnSpLocks/>
          </p:cNvCxnSpPr>
          <p:nvPr/>
        </p:nvCxnSpPr>
        <p:spPr bwMode="auto">
          <a:xfrm>
            <a:off x="526006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3E19CB8-DF96-8361-8C53-D7EC424125DB}"/>
              </a:ext>
            </a:extLst>
          </p:cNvPr>
          <p:cNvCxnSpPr>
            <a:cxnSpLocks/>
          </p:cNvCxnSpPr>
          <p:nvPr/>
        </p:nvCxnSpPr>
        <p:spPr bwMode="auto">
          <a:xfrm>
            <a:off x="578818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FA0273A-F0B5-BCDC-C147-5D2732F16C02}"/>
              </a:ext>
            </a:extLst>
          </p:cNvPr>
          <p:cNvCxnSpPr>
            <a:cxnSpLocks/>
          </p:cNvCxnSpPr>
          <p:nvPr/>
        </p:nvCxnSpPr>
        <p:spPr bwMode="auto">
          <a:xfrm>
            <a:off x="631631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478DAED-3F39-8319-9F63-A6CADA93C1A9}"/>
              </a:ext>
            </a:extLst>
          </p:cNvPr>
          <p:cNvCxnSpPr>
            <a:cxnSpLocks/>
          </p:cNvCxnSpPr>
          <p:nvPr/>
        </p:nvCxnSpPr>
        <p:spPr bwMode="auto">
          <a:xfrm>
            <a:off x="684443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31F421F-7AC2-EC5D-5603-291C7F0AD966}"/>
              </a:ext>
            </a:extLst>
          </p:cNvPr>
          <p:cNvCxnSpPr>
            <a:cxnSpLocks/>
          </p:cNvCxnSpPr>
          <p:nvPr/>
        </p:nvCxnSpPr>
        <p:spPr bwMode="auto">
          <a:xfrm>
            <a:off x="737256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E017958-F61F-DCD5-CDB6-E031BEB9F676}"/>
              </a:ext>
            </a:extLst>
          </p:cNvPr>
          <p:cNvCxnSpPr>
            <a:cxnSpLocks/>
          </p:cNvCxnSpPr>
          <p:nvPr/>
        </p:nvCxnSpPr>
        <p:spPr bwMode="auto">
          <a:xfrm>
            <a:off x="790068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66AF6F1-64CC-E268-BC07-CC48EEC21652}"/>
              </a:ext>
            </a:extLst>
          </p:cNvPr>
          <p:cNvCxnSpPr>
            <a:cxnSpLocks/>
          </p:cNvCxnSpPr>
          <p:nvPr/>
        </p:nvCxnSpPr>
        <p:spPr bwMode="auto">
          <a:xfrm flipH="1">
            <a:off x="4664201" y="43201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40F78B1-DBBF-3C04-1156-F54AF54B91D4}"/>
              </a:ext>
            </a:extLst>
          </p:cNvPr>
          <p:cNvCxnSpPr>
            <a:cxnSpLocks/>
          </p:cNvCxnSpPr>
          <p:nvPr/>
        </p:nvCxnSpPr>
        <p:spPr bwMode="auto">
          <a:xfrm flipH="1">
            <a:off x="4664201" y="4645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4A12148-E116-78B2-EE65-D2EC94F5972D}"/>
              </a:ext>
            </a:extLst>
          </p:cNvPr>
          <p:cNvCxnSpPr>
            <a:cxnSpLocks/>
          </p:cNvCxnSpPr>
          <p:nvPr/>
        </p:nvCxnSpPr>
        <p:spPr bwMode="auto">
          <a:xfrm flipH="1">
            <a:off x="4664201" y="4971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C2B5B12-D40A-F374-9F3C-C94E5531C268}"/>
              </a:ext>
            </a:extLst>
          </p:cNvPr>
          <p:cNvCxnSpPr>
            <a:cxnSpLocks/>
          </p:cNvCxnSpPr>
          <p:nvPr/>
        </p:nvCxnSpPr>
        <p:spPr bwMode="auto">
          <a:xfrm flipH="1">
            <a:off x="4664201" y="5296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41908D6-4561-F194-E560-21EDA96A6ADC}"/>
              </a:ext>
            </a:extLst>
          </p:cNvPr>
          <p:cNvCxnSpPr>
            <a:cxnSpLocks/>
          </p:cNvCxnSpPr>
          <p:nvPr/>
        </p:nvCxnSpPr>
        <p:spPr bwMode="auto">
          <a:xfrm flipH="1">
            <a:off x="4664201" y="56222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BBF8078-71C8-CA3A-8A6D-AC3536F5C57A}"/>
              </a:ext>
            </a:extLst>
          </p:cNvPr>
          <p:cNvCxnSpPr>
            <a:cxnSpLocks/>
          </p:cNvCxnSpPr>
          <p:nvPr/>
        </p:nvCxnSpPr>
        <p:spPr bwMode="auto">
          <a:xfrm flipH="1">
            <a:off x="4664201" y="594773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9" name="TextBox 108">
            <a:extLst>
              <a:ext uri="{FF2B5EF4-FFF2-40B4-BE49-F238E27FC236}">
                <a16:creationId xmlns:a16="http://schemas.microsoft.com/office/drawing/2014/main" id="{49C1F414-7181-7B43-827A-12FCFDBD1E0A}"/>
              </a:ext>
            </a:extLst>
          </p:cNvPr>
          <p:cNvSpPr txBox="1"/>
          <p:nvPr/>
        </p:nvSpPr>
        <p:spPr bwMode="auto">
          <a:xfrm>
            <a:off x="4217073" y="4152181"/>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10" name="TextBox 109">
            <a:extLst>
              <a:ext uri="{FF2B5EF4-FFF2-40B4-BE49-F238E27FC236}">
                <a16:creationId xmlns:a16="http://schemas.microsoft.com/office/drawing/2014/main" id="{E19BBB79-3F73-3CF1-9063-31AE4517D3E1}"/>
              </a:ext>
            </a:extLst>
          </p:cNvPr>
          <p:cNvSpPr txBox="1"/>
          <p:nvPr/>
        </p:nvSpPr>
        <p:spPr bwMode="auto">
          <a:xfrm>
            <a:off x="4217073" y="4473717"/>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11" name="TextBox 110">
            <a:extLst>
              <a:ext uri="{FF2B5EF4-FFF2-40B4-BE49-F238E27FC236}">
                <a16:creationId xmlns:a16="http://schemas.microsoft.com/office/drawing/2014/main" id="{0E4D1A77-2CD5-E227-6B48-099A03C22FB3}"/>
              </a:ext>
            </a:extLst>
          </p:cNvPr>
          <p:cNvSpPr txBox="1"/>
          <p:nvPr/>
        </p:nvSpPr>
        <p:spPr bwMode="auto">
          <a:xfrm>
            <a:off x="4217073" y="479525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2" name="TextBox 111">
            <a:extLst>
              <a:ext uri="{FF2B5EF4-FFF2-40B4-BE49-F238E27FC236}">
                <a16:creationId xmlns:a16="http://schemas.microsoft.com/office/drawing/2014/main" id="{FA021ADC-4774-5209-6F1D-9BB6F2598BFF}"/>
              </a:ext>
            </a:extLst>
          </p:cNvPr>
          <p:cNvSpPr txBox="1"/>
          <p:nvPr/>
        </p:nvSpPr>
        <p:spPr bwMode="auto">
          <a:xfrm>
            <a:off x="4217073" y="511678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3" name="TextBox 112">
            <a:extLst>
              <a:ext uri="{FF2B5EF4-FFF2-40B4-BE49-F238E27FC236}">
                <a16:creationId xmlns:a16="http://schemas.microsoft.com/office/drawing/2014/main" id="{1746BFD0-8C3E-4BE4-1027-139754E7E134}"/>
              </a:ext>
            </a:extLst>
          </p:cNvPr>
          <p:cNvSpPr txBox="1"/>
          <p:nvPr/>
        </p:nvSpPr>
        <p:spPr bwMode="auto">
          <a:xfrm>
            <a:off x="4217073" y="5438325"/>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4" name="TextBox 113">
            <a:extLst>
              <a:ext uri="{FF2B5EF4-FFF2-40B4-BE49-F238E27FC236}">
                <a16:creationId xmlns:a16="http://schemas.microsoft.com/office/drawing/2014/main" id="{45264C25-7198-F0B2-B5F1-8D0EB0E6AC8B}"/>
              </a:ext>
            </a:extLst>
          </p:cNvPr>
          <p:cNvSpPr txBox="1"/>
          <p:nvPr/>
        </p:nvSpPr>
        <p:spPr bwMode="auto">
          <a:xfrm>
            <a:off x="4217073" y="575985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5" name="TextBox 114">
            <a:extLst>
              <a:ext uri="{FF2B5EF4-FFF2-40B4-BE49-F238E27FC236}">
                <a16:creationId xmlns:a16="http://schemas.microsoft.com/office/drawing/2014/main" id="{1B644093-BB99-4913-832D-A5D51DFF43AC}"/>
              </a:ext>
            </a:extLst>
          </p:cNvPr>
          <p:cNvSpPr txBox="1"/>
          <p:nvPr/>
        </p:nvSpPr>
        <p:spPr bwMode="auto">
          <a:xfrm>
            <a:off x="4477937"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6" name="TextBox 115">
            <a:extLst>
              <a:ext uri="{FF2B5EF4-FFF2-40B4-BE49-F238E27FC236}">
                <a16:creationId xmlns:a16="http://schemas.microsoft.com/office/drawing/2014/main" id="{406D7337-579C-B1F6-6449-546890CE5CDA}"/>
              </a:ext>
            </a:extLst>
          </p:cNvPr>
          <p:cNvSpPr txBox="1"/>
          <p:nvPr/>
        </p:nvSpPr>
        <p:spPr bwMode="auto">
          <a:xfrm>
            <a:off x="5007206"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7" name="TextBox 116">
            <a:extLst>
              <a:ext uri="{FF2B5EF4-FFF2-40B4-BE49-F238E27FC236}">
                <a16:creationId xmlns:a16="http://schemas.microsoft.com/office/drawing/2014/main" id="{A25896F0-62AC-7C5C-D64C-287821506133}"/>
              </a:ext>
            </a:extLst>
          </p:cNvPr>
          <p:cNvSpPr txBox="1"/>
          <p:nvPr/>
        </p:nvSpPr>
        <p:spPr bwMode="auto">
          <a:xfrm>
            <a:off x="5536475"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8" name="TextBox 117">
            <a:extLst>
              <a:ext uri="{FF2B5EF4-FFF2-40B4-BE49-F238E27FC236}">
                <a16:creationId xmlns:a16="http://schemas.microsoft.com/office/drawing/2014/main" id="{5FF0B7DE-5AED-BF51-BF37-0094D5DF7E5C}"/>
              </a:ext>
            </a:extLst>
          </p:cNvPr>
          <p:cNvSpPr txBox="1"/>
          <p:nvPr/>
        </p:nvSpPr>
        <p:spPr bwMode="auto">
          <a:xfrm>
            <a:off x="6065744"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19" name="TextBox 118">
            <a:extLst>
              <a:ext uri="{FF2B5EF4-FFF2-40B4-BE49-F238E27FC236}">
                <a16:creationId xmlns:a16="http://schemas.microsoft.com/office/drawing/2014/main" id="{752855BA-8550-F371-8D2D-A52C559DD3A9}"/>
              </a:ext>
            </a:extLst>
          </p:cNvPr>
          <p:cNvSpPr txBox="1"/>
          <p:nvPr/>
        </p:nvSpPr>
        <p:spPr bwMode="auto">
          <a:xfrm>
            <a:off x="6595013"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20" name="TextBox 119">
            <a:extLst>
              <a:ext uri="{FF2B5EF4-FFF2-40B4-BE49-F238E27FC236}">
                <a16:creationId xmlns:a16="http://schemas.microsoft.com/office/drawing/2014/main" id="{287328DF-0EB7-7965-1DD0-D42DD7B2DAFF}"/>
              </a:ext>
            </a:extLst>
          </p:cNvPr>
          <p:cNvSpPr txBox="1"/>
          <p:nvPr/>
        </p:nvSpPr>
        <p:spPr bwMode="auto">
          <a:xfrm>
            <a:off x="7124282"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21" name="TextBox 120">
            <a:extLst>
              <a:ext uri="{FF2B5EF4-FFF2-40B4-BE49-F238E27FC236}">
                <a16:creationId xmlns:a16="http://schemas.microsoft.com/office/drawing/2014/main" id="{8A8BC163-C3D1-0C06-6422-230F502E8B91}"/>
              </a:ext>
            </a:extLst>
          </p:cNvPr>
          <p:cNvSpPr txBox="1"/>
          <p:nvPr/>
        </p:nvSpPr>
        <p:spPr bwMode="auto">
          <a:xfrm>
            <a:off x="7653549"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22" name="TextBox 121">
            <a:extLst>
              <a:ext uri="{FF2B5EF4-FFF2-40B4-BE49-F238E27FC236}">
                <a16:creationId xmlns:a16="http://schemas.microsoft.com/office/drawing/2014/main" id="{39A733BA-7BF4-7624-8D93-102565171D2E}"/>
              </a:ext>
            </a:extLst>
          </p:cNvPr>
          <p:cNvSpPr txBox="1"/>
          <p:nvPr/>
        </p:nvSpPr>
        <p:spPr bwMode="auto">
          <a:xfrm>
            <a:off x="4742628" y="5633805"/>
            <a:ext cx="3167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36-month OS: 79% (95% CI: 65%-90%)</a:t>
            </a:r>
          </a:p>
        </p:txBody>
      </p:sp>
      <p:sp>
        <p:nvSpPr>
          <p:cNvPr id="123" name="TextBox 122">
            <a:extLst>
              <a:ext uri="{FF2B5EF4-FFF2-40B4-BE49-F238E27FC236}">
                <a16:creationId xmlns:a16="http://schemas.microsoft.com/office/drawing/2014/main" id="{E54FABFD-5F23-3B44-E653-10E7378B00AE}"/>
              </a:ext>
            </a:extLst>
          </p:cNvPr>
          <p:cNvSpPr txBox="1"/>
          <p:nvPr/>
        </p:nvSpPr>
        <p:spPr bwMode="auto">
          <a:xfrm rot="16200000">
            <a:off x="7245688" y="4950395"/>
            <a:ext cx="158529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124" name="TextBox 123">
            <a:extLst>
              <a:ext uri="{FF2B5EF4-FFF2-40B4-BE49-F238E27FC236}">
                <a16:creationId xmlns:a16="http://schemas.microsoft.com/office/drawing/2014/main" id="{7DAEF381-2698-011D-EE74-2F288BE7BB46}"/>
              </a:ext>
            </a:extLst>
          </p:cNvPr>
          <p:cNvSpPr txBox="1"/>
          <p:nvPr/>
        </p:nvSpPr>
        <p:spPr bwMode="auto">
          <a:xfrm>
            <a:off x="8583787" y="6166146"/>
            <a:ext cx="3168748"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cxnSp>
        <p:nvCxnSpPr>
          <p:cNvPr id="125" name="Straight Connector 124">
            <a:extLst>
              <a:ext uri="{FF2B5EF4-FFF2-40B4-BE49-F238E27FC236}">
                <a16:creationId xmlns:a16="http://schemas.microsoft.com/office/drawing/2014/main" id="{863BB51F-70B0-CD69-DC6A-0677039A64FD}"/>
              </a:ext>
            </a:extLst>
          </p:cNvPr>
          <p:cNvCxnSpPr>
            <a:cxnSpLocks/>
          </p:cNvCxnSpPr>
          <p:nvPr/>
        </p:nvCxnSpPr>
        <p:spPr bwMode="auto">
          <a:xfrm>
            <a:off x="8583787" y="5947732"/>
            <a:ext cx="3177462"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45958CE-4CE3-A7C6-E646-E210D15F7A5C}"/>
              </a:ext>
            </a:extLst>
          </p:cNvPr>
          <p:cNvCxnSpPr/>
          <p:nvPr/>
        </p:nvCxnSpPr>
        <p:spPr bwMode="auto">
          <a:xfrm flipV="1">
            <a:off x="8583787" y="4311635"/>
            <a:ext cx="0" cy="1653031"/>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0F099DA-4FB0-A91A-48CE-C3B8A2B38F72}"/>
              </a:ext>
            </a:extLst>
          </p:cNvPr>
          <p:cNvCxnSpPr>
            <a:cxnSpLocks/>
          </p:cNvCxnSpPr>
          <p:nvPr/>
        </p:nvCxnSpPr>
        <p:spPr bwMode="auto">
          <a:xfrm>
            <a:off x="858378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23B8B10-9A5C-86CC-0CE6-123A24EE940A}"/>
              </a:ext>
            </a:extLst>
          </p:cNvPr>
          <p:cNvCxnSpPr>
            <a:cxnSpLocks/>
          </p:cNvCxnSpPr>
          <p:nvPr/>
        </p:nvCxnSpPr>
        <p:spPr bwMode="auto">
          <a:xfrm>
            <a:off x="911191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6EEA14F-0E07-9343-9B5B-2A0D195F3C54}"/>
              </a:ext>
            </a:extLst>
          </p:cNvPr>
          <p:cNvCxnSpPr>
            <a:cxnSpLocks/>
          </p:cNvCxnSpPr>
          <p:nvPr/>
        </p:nvCxnSpPr>
        <p:spPr bwMode="auto">
          <a:xfrm>
            <a:off x="964003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1C75CBE-E993-4AD9-040A-73EEC44A4E4B}"/>
              </a:ext>
            </a:extLst>
          </p:cNvPr>
          <p:cNvCxnSpPr>
            <a:cxnSpLocks/>
          </p:cNvCxnSpPr>
          <p:nvPr/>
        </p:nvCxnSpPr>
        <p:spPr bwMode="auto">
          <a:xfrm>
            <a:off x="1016816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EC623A4-52F4-1FC9-AEFB-6A337A3FDD3F}"/>
              </a:ext>
            </a:extLst>
          </p:cNvPr>
          <p:cNvCxnSpPr>
            <a:cxnSpLocks/>
          </p:cNvCxnSpPr>
          <p:nvPr/>
        </p:nvCxnSpPr>
        <p:spPr bwMode="auto">
          <a:xfrm>
            <a:off x="1069628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ACB256D-F49B-49CE-4051-A74BAD029F0B}"/>
              </a:ext>
            </a:extLst>
          </p:cNvPr>
          <p:cNvCxnSpPr>
            <a:cxnSpLocks/>
          </p:cNvCxnSpPr>
          <p:nvPr/>
        </p:nvCxnSpPr>
        <p:spPr bwMode="auto">
          <a:xfrm>
            <a:off x="11224412"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9F323DE-FA43-B285-95A9-9614FA40E03B}"/>
              </a:ext>
            </a:extLst>
          </p:cNvPr>
          <p:cNvCxnSpPr>
            <a:cxnSpLocks/>
          </p:cNvCxnSpPr>
          <p:nvPr/>
        </p:nvCxnSpPr>
        <p:spPr bwMode="auto">
          <a:xfrm>
            <a:off x="11752537" y="59477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DD6E2DB-7CD3-BFC0-C40B-4CCD9ECBE1FC}"/>
              </a:ext>
            </a:extLst>
          </p:cNvPr>
          <p:cNvCxnSpPr>
            <a:cxnSpLocks/>
          </p:cNvCxnSpPr>
          <p:nvPr/>
        </p:nvCxnSpPr>
        <p:spPr bwMode="auto">
          <a:xfrm flipH="1">
            <a:off x="8516051" y="43201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4371AC7-1680-4510-2E52-6DFC8B971D67}"/>
              </a:ext>
            </a:extLst>
          </p:cNvPr>
          <p:cNvCxnSpPr>
            <a:cxnSpLocks/>
          </p:cNvCxnSpPr>
          <p:nvPr/>
        </p:nvCxnSpPr>
        <p:spPr bwMode="auto">
          <a:xfrm flipH="1">
            <a:off x="8516051" y="4645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FC94B23-D1EE-F2FB-2A25-6144956EDBE9}"/>
              </a:ext>
            </a:extLst>
          </p:cNvPr>
          <p:cNvCxnSpPr>
            <a:cxnSpLocks/>
          </p:cNvCxnSpPr>
          <p:nvPr/>
        </p:nvCxnSpPr>
        <p:spPr bwMode="auto">
          <a:xfrm flipH="1">
            <a:off x="8516051" y="4971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52ADC99-FD37-5D8F-2709-EC5ABED7B106}"/>
              </a:ext>
            </a:extLst>
          </p:cNvPr>
          <p:cNvCxnSpPr>
            <a:cxnSpLocks/>
          </p:cNvCxnSpPr>
          <p:nvPr/>
        </p:nvCxnSpPr>
        <p:spPr bwMode="auto">
          <a:xfrm flipH="1">
            <a:off x="8516051" y="5296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625CB50-594A-5AB8-9A66-ADCED880E93C}"/>
              </a:ext>
            </a:extLst>
          </p:cNvPr>
          <p:cNvCxnSpPr>
            <a:cxnSpLocks/>
          </p:cNvCxnSpPr>
          <p:nvPr/>
        </p:nvCxnSpPr>
        <p:spPr bwMode="auto">
          <a:xfrm flipH="1">
            <a:off x="8516051" y="56222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516EFC4-61E0-8825-0C32-4D9E1C69D776}"/>
              </a:ext>
            </a:extLst>
          </p:cNvPr>
          <p:cNvCxnSpPr>
            <a:cxnSpLocks/>
          </p:cNvCxnSpPr>
          <p:nvPr/>
        </p:nvCxnSpPr>
        <p:spPr bwMode="auto">
          <a:xfrm flipH="1">
            <a:off x="8516051" y="594773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84CAA0B0-B110-3A8E-77E1-111CCBA52A50}"/>
              </a:ext>
            </a:extLst>
          </p:cNvPr>
          <p:cNvSpPr txBox="1"/>
          <p:nvPr/>
        </p:nvSpPr>
        <p:spPr bwMode="auto">
          <a:xfrm>
            <a:off x="8068923" y="4152181"/>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41" name="TextBox 140">
            <a:extLst>
              <a:ext uri="{FF2B5EF4-FFF2-40B4-BE49-F238E27FC236}">
                <a16:creationId xmlns:a16="http://schemas.microsoft.com/office/drawing/2014/main" id="{97E22893-54CD-0905-FAC5-7628946EAEFF}"/>
              </a:ext>
            </a:extLst>
          </p:cNvPr>
          <p:cNvSpPr txBox="1"/>
          <p:nvPr/>
        </p:nvSpPr>
        <p:spPr bwMode="auto">
          <a:xfrm>
            <a:off x="8068923" y="4473717"/>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42" name="TextBox 141">
            <a:extLst>
              <a:ext uri="{FF2B5EF4-FFF2-40B4-BE49-F238E27FC236}">
                <a16:creationId xmlns:a16="http://schemas.microsoft.com/office/drawing/2014/main" id="{7409234C-B84E-9621-E84C-632C79C94C12}"/>
              </a:ext>
            </a:extLst>
          </p:cNvPr>
          <p:cNvSpPr txBox="1"/>
          <p:nvPr/>
        </p:nvSpPr>
        <p:spPr bwMode="auto">
          <a:xfrm>
            <a:off x="8068923" y="4795253"/>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43" name="TextBox 142">
            <a:extLst>
              <a:ext uri="{FF2B5EF4-FFF2-40B4-BE49-F238E27FC236}">
                <a16:creationId xmlns:a16="http://schemas.microsoft.com/office/drawing/2014/main" id="{6208C95A-E231-AA1D-F1B3-5FEEE7889F5A}"/>
              </a:ext>
            </a:extLst>
          </p:cNvPr>
          <p:cNvSpPr txBox="1"/>
          <p:nvPr/>
        </p:nvSpPr>
        <p:spPr bwMode="auto">
          <a:xfrm>
            <a:off x="8068923" y="511678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44" name="TextBox 143">
            <a:extLst>
              <a:ext uri="{FF2B5EF4-FFF2-40B4-BE49-F238E27FC236}">
                <a16:creationId xmlns:a16="http://schemas.microsoft.com/office/drawing/2014/main" id="{42392DAF-DFCB-66E6-C253-32C1791A7D41}"/>
              </a:ext>
            </a:extLst>
          </p:cNvPr>
          <p:cNvSpPr txBox="1"/>
          <p:nvPr/>
        </p:nvSpPr>
        <p:spPr bwMode="auto">
          <a:xfrm>
            <a:off x="8068923" y="5438325"/>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45" name="TextBox 144">
            <a:extLst>
              <a:ext uri="{FF2B5EF4-FFF2-40B4-BE49-F238E27FC236}">
                <a16:creationId xmlns:a16="http://schemas.microsoft.com/office/drawing/2014/main" id="{6BCC7E42-9AFA-144A-EE96-A0CDB8FDAAE2}"/>
              </a:ext>
            </a:extLst>
          </p:cNvPr>
          <p:cNvSpPr txBox="1"/>
          <p:nvPr/>
        </p:nvSpPr>
        <p:spPr bwMode="auto">
          <a:xfrm>
            <a:off x="8068923" y="5759859"/>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6" name="TextBox 145">
            <a:extLst>
              <a:ext uri="{FF2B5EF4-FFF2-40B4-BE49-F238E27FC236}">
                <a16:creationId xmlns:a16="http://schemas.microsoft.com/office/drawing/2014/main" id="{697E4772-FCF0-CFF5-BA52-31B786A1A404}"/>
              </a:ext>
            </a:extLst>
          </p:cNvPr>
          <p:cNvSpPr txBox="1"/>
          <p:nvPr/>
        </p:nvSpPr>
        <p:spPr bwMode="auto">
          <a:xfrm>
            <a:off x="8329787"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31856F30-2DC6-65A1-01B4-38C7D3BEE674}"/>
              </a:ext>
            </a:extLst>
          </p:cNvPr>
          <p:cNvSpPr txBox="1"/>
          <p:nvPr/>
        </p:nvSpPr>
        <p:spPr bwMode="auto">
          <a:xfrm>
            <a:off x="8859056"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48" name="TextBox 147">
            <a:extLst>
              <a:ext uri="{FF2B5EF4-FFF2-40B4-BE49-F238E27FC236}">
                <a16:creationId xmlns:a16="http://schemas.microsoft.com/office/drawing/2014/main" id="{347F4A3B-E4EC-85A6-E3B6-B8A9D52518C4}"/>
              </a:ext>
            </a:extLst>
          </p:cNvPr>
          <p:cNvSpPr txBox="1"/>
          <p:nvPr/>
        </p:nvSpPr>
        <p:spPr bwMode="auto">
          <a:xfrm>
            <a:off x="9388325"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49" name="TextBox 148">
            <a:extLst>
              <a:ext uri="{FF2B5EF4-FFF2-40B4-BE49-F238E27FC236}">
                <a16:creationId xmlns:a16="http://schemas.microsoft.com/office/drawing/2014/main" id="{E7424BF7-6171-350C-4C78-43D616CCA498}"/>
              </a:ext>
            </a:extLst>
          </p:cNvPr>
          <p:cNvSpPr txBox="1"/>
          <p:nvPr/>
        </p:nvSpPr>
        <p:spPr bwMode="auto">
          <a:xfrm>
            <a:off x="9917594"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50" name="TextBox 149">
            <a:extLst>
              <a:ext uri="{FF2B5EF4-FFF2-40B4-BE49-F238E27FC236}">
                <a16:creationId xmlns:a16="http://schemas.microsoft.com/office/drawing/2014/main" id="{C7E45ABC-3779-367C-997E-252F31864025}"/>
              </a:ext>
            </a:extLst>
          </p:cNvPr>
          <p:cNvSpPr txBox="1"/>
          <p:nvPr/>
        </p:nvSpPr>
        <p:spPr bwMode="auto">
          <a:xfrm>
            <a:off x="10446863"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51" name="TextBox 150">
            <a:extLst>
              <a:ext uri="{FF2B5EF4-FFF2-40B4-BE49-F238E27FC236}">
                <a16:creationId xmlns:a16="http://schemas.microsoft.com/office/drawing/2014/main" id="{F91B1553-E8C9-7303-BBE0-6471A6751ADC}"/>
              </a:ext>
            </a:extLst>
          </p:cNvPr>
          <p:cNvSpPr txBox="1"/>
          <p:nvPr/>
        </p:nvSpPr>
        <p:spPr bwMode="auto">
          <a:xfrm>
            <a:off x="10976132"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52" name="TextBox 151">
            <a:extLst>
              <a:ext uri="{FF2B5EF4-FFF2-40B4-BE49-F238E27FC236}">
                <a16:creationId xmlns:a16="http://schemas.microsoft.com/office/drawing/2014/main" id="{E1F58F46-ED5F-F9D3-3AD8-A63E3636ECAB}"/>
              </a:ext>
            </a:extLst>
          </p:cNvPr>
          <p:cNvSpPr txBox="1"/>
          <p:nvPr/>
        </p:nvSpPr>
        <p:spPr bwMode="auto">
          <a:xfrm>
            <a:off x="11505399" y="5955450"/>
            <a:ext cx="50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53" name="TextBox 152">
            <a:extLst>
              <a:ext uri="{FF2B5EF4-FFF2-40B4-BE49-F238E27FC236}">
                <a16:creationId xmlns:a16="http://schemas.microsoft.com/office/drawing/2014/main" id="{73A115CE-5B06-21BB-B4EC-ECE003BCAA6A}"/>
              </a:ext>
            </a:extLst>
          </p:cNvPr>
          <p:cNvSpPr txBox="1"/>
          <p:nvPr/>
        </p:nvSpPr>
        <p:spPr bwMode="auto">
          <a:xfrm>
            <a:off x="8594478" y="5633805"/>
            <a:ext cx="3114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36-month OS: 66% (95% CI: 47%-79%)</a:t>
            </a:r>
          </a:p>
        </p:txBody>
      </p:sp>
      <p:grpSp>
        <p:nvGrpSpPr>
          <p:cNvPr id="178" name="Group 177">
            <a:extLst>
              <a:ext uri="{FF2B5EF4-FFF2-40B4-BE49-F238E27FC236}">
                <a16:creationId xmlns:a16="http://schemas.microsoft.com/office/drawing/2014/main" id="{223C69D7-3B5C-ADA6-93F8-DA73236678F6}"/>
              </a:ext>
            </a:extLst>
          </p:cNvPr>
          <p:cNvGrpSpPr/>
          <p:nvPr/>
        </p:nvGrpSpPr>
        <p:grpSpPr>
          <a:xfrm>
            <a:off x="4717107" y="1627720"/>
            <a:ext cx="3051680" cy="815896"/>
            <a:chOff x="4717107" y="1627720"/>
            <a:chExt cx="3051680" cy="815896"/>
          </a:xfrm>
        </p:grpSpPr>
        <p:sp>
          <p:nvSpPr>
            <p:cNvPr id="156" name="TextBox 155">
              <a:extLst>
                <a:ext uri="{FF2B5EF4-FFF2-40B4-BE49-F238E27FC236}">
                  <a16:creationId xmlns:a16="http://schemas.microsoft.com/office/drawing/2014/main" id="{CADE4077-621F-C99F-9FE0-6843950A0764}"/>
                </a:ext>
              </a:extLst>
            </p:cNvPr>
            <p:cNvSpPr txBox="1"/>
            <p:nvPr/>
          </p:nvSpPr>
          <p:spPr bwMode="auto">
            <a:xfrm>
              <a:off x="4717107" y="163122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18C3661D-F3EE-3351-D0D7-270A839DEDE3}"/>
                </a:ext>
              </a:extLst>
            </p:cNvPr>
            <p:cNvSpPr txBox="1"/>
            <p:nvPr/>
          </p:nvSpPr>
          <p:spPr bwMode="auto">
            <a:xfrm>
              <a:off x="4748676" y="1627720"/>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2E78077B-C8DE-A19C-9400-C15AA6A39EBA}"/>
                </a:ext>
              </a:extLst>
            </p:cNvPr>
            <p:cNvSpPr txBox="1"/>
            <p:nvPr/>
          </p:nvSpPr>
          <p:spPr bwMode="auto">
            <a:xfrm>
              <a:off x="4897019" y="1671685"/>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2B05949E-5726-BFD7-6099-C280D62ABDD0}"/>
                </a:ext>
              </a:extLst>
            </p:cNvPr>
            <p:cNvSpPr txBox="1"/>
            <p:nvPr/>
          </p:nvSpPr>
          <p:spPr bwMode="auto">
            <a:xfrm>
              <a:off x="5294327" y="187609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0B743BCA-005D-F33D-6B54-00B5A1541A02}"/>
                </a:ext>
              </a:extLst>
            </p:cNvPr>
            <p:cNvSpPr txBox="1"/>
            <p:nvPr/>
          </p:nvSpPr>
          <p:spPr bwMode="auto">
            <a:xfrm>
              <a:off x="5376210" y="191010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CE7B6792-4A48-A1DC-8199-B80E8D971711}"/>
                </a:ext>
              </a:extLst>
            </p:cNvPr>
            <p:cNvSpPr txBox="1"/>
            <p:nvPr/>
          </p:nvSpPr>
          <p:spPr bwMode="auto">
            <a:xfrm>
              <a:off x="5960825" y="203961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5A35CB75-F246-3811-1842-E8F95B7FF940}"/>
                </a:ext>
              </a:extLst>
            </p:cNvPr>
            <p:cNvSpPr txBox="1"/>
            <p:nvPr/>
          </p:nvSpPr>
          <p:spPr bwMode="auto">
            <a:xfrm>
              <a:off x="6619354" y="2085660"/>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EE066939-D278-3788-381A-FA940D1D6B40}"/>
                </a:ext>
              </a:extLst>
            </p:cNvPr>
            <p:cNvSpPr txBox="1"/>
            <p:nvPr/>
          </p:nvSpPr>
          <p:spPr bwMode="auto">
            <a:xfrm>
              <a:off x="6657330" y="212271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25775914-6FF0-9F14-F2A2-05C55ECBEE36}"/>
                </a:ext>
              </a:extLst>
            </p:cNvPr>
            <p:cNvSpPr txBox="1"/>
            <p:nvPr/>
          </p:nvSpPr>
          <p:spPr bwMode="auto">
            <a:xfrm>
              <a:off x="6692157"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022D6864-E866-8AAC-C835-C3B61A5D4A13}"/>
                </a:ext>
              </a:extLst>
            </p:cNvPr>
            <p:cNvSpPr txBox="1"/>
            <p:nvPr/>
          </p:nvSpPr>
          <p:spPr bwMode="auto">
            <a:xfrm>
              <a:off x="6878909"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F74F0C94-495F-FA85-8BC4-8E7D7A8F1FCB}"/>
                </a:ext>
              </a:extLst>
            </p:cNvPr>
            <p:cNvSpPr txBox="1"/>
            <p:nvPr/>
          </p:nvSpPr>
          <p:spPr bwMode="auto">
            <a:xfrm>
              <a:off x="6949161"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72C10095-132F-7BB9-9473-5662F5A8D21A}"/>
                </a:ext>
              </a:extLst>
            </p:cNvPr>
            <p:cNvSpPr txBox="1"/>
            <p:nvPr/>
          </p:nvSpPr>
          <p:spPr bwMode="auto">
            <a:xfrm>
              <a:off x="7114672"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A062A483-C4A6-D35D-F197-6648D03F2017}"/>
                </a:ext>
              </a:extLst>
            </p:cNvPr>
            <p:cNvSpPr txBox="1"/>
            <p:nvPr/>
          </p:nvSpPr>
          <p:spPr bwMode="auto">
            <a:xfrm>
              <a:off x="7554074"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5E28A6E8-CC4A-43C9-9BC2-B8A453E8F908}"/>
                </a:ext>
              </a:extLst>
            </p:cNvPr>
            <p:cNvSpPr txBox="1"/>
            <p:nvPr/>
          </p:nvSpPr>
          <p:spPr bwMode="auto">
            <a:xfrm>
              <a:off x="7165253"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D819EA7B-DD31-1C26-BFB4-1FE99B530710}"/>
                </a:ext>
              </a:extLst>
            </p:cNvPr>
            <p:cNvSpPr txBox="1"/>
            <p:nvPr/>
          </p:nvSpPr>
          <p:spPr bwMode="auto">
            <a:xfrm>
              <a:off x="7185006"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ED4BFEBE-9341-FC6E-FC94-D40A00733737}"/>
                </a:ext>
              </a:extLst>
            </p:cNvPr>
            <p:cNvSpPr txBox="1"/>
            <p:nvPr/>
          </p:nvSpPr>
          <p:spPr bwMode="auto">
            <a:xfrm>
              <a:off x="7279535"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6C4D3FAA-479A-DB0B-3C3A-23FAD54AF302}"/>
                </a:ext>
              </a:extLst>
            </p:cNvPr>
            <p:cNvSpPr txBox="1"/>
            <p:nvPr/>
          </p:nvSpPr>
          <p:spPr bwMode="auto">
            <a:xfrm>
              <a:off x="7318229"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D633DE35-19DA-EF1E-DE5B-43667DA82A92}"/>
                </a:ext>
              </a:extLst>
            </p:cNvPr>
            <p:cNvSpPr txBox="1"/>
            <p:nvPr/>
          </p:nvSpPr>
          <p:spPr bwMode="auto">
            <a:xfrm>
              <a:off x="7361936"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AD524DAA-5A18-6F64-C0C3-EA6C3AA8FF2C}"/>
                </a:ext>
              </a:extLst>
            </p:cNvPr>
            <p:cNvSpPr txBox="1"/>
            <p:nvPr/>
          </p:nvSpPr>
          <p:spPr bwMode="auto">
            <a:xfrm>
              <a:off x="7384759"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C57B0C5F-5DF4-2029-241D-D0A4A578E8AB}"/>
                </a:ext>
              </a:extLst>
            </p:cNvPr>
            <p:cNvSpPr txBox="1"/>
            <p:nvPr/>
          </p:nvSpPr>
          <p:spPr bwMode="auto">
            <a:xfrm>
              <a:off x="7459545"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0B85A905-CD8D-8935-1190-9B0C1B9DA44A}"/>
                </a:ext>
              </a:extLst>
            </p:cNvPr>
            <p:cNvSpPr txBox="1"/>
            <p:nvPr/>
          </p:nvSpPr>
          <p:spPr bwMode="auto">
            <a:xfrm>
              <a:off x="7493684" y="213583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201" name="Group 200">
            <a:extLst>
              <a:ext uri="{FF2B5EF4-FFF2-40B4-BE49-F238E27FC236}">
                <a16:creationId xmlns:a16="http://schemas.microsoft.com/office/drawing/2014/main" id="{C4125650-8D17-8F70-F713-0FF6675777CC}"/>
              </a:ext>
            </a:extLst>
          </p:cNvPr>
          <p:cNvGrpSpPr/>
          <p:nvPr/>
        </p:nvGrpSpPr>
        <p:grpSpPr>
          <a:xfrm>
            <a:off x="8632538" y="1666028"/>
            <a:ext cx="2450950" cy="1008290"/>
            <a:chOff x="8632538" y="1666028"/>
            <a:chExt cx="2450950" cy="1008290"/>
          </a:xfrm>
        </p:grpSpPr>
        <p:sp>
          <p:nvSpPr>
            <p:cNvPr id="183" name="TextBox 182">
              <a:extLst>
                <a:ext uri="{FF2B5EF4-FFF2-40B4-BE49-F238E27FC236}">
                  <a16:creationId xmlns:a16="http://schemas.microsoft.com/office/drawing/2014/main" id="{9395B0F9-7B10-BC23-C4C2-4A65FC510566}"/>
                </a:ext>
              </a:extLst>
            </p:cNvPr>
            <p:cNvSpPr txBox="1"/>
            <p:nvPr/>
          </p:nvSpPr>
          <p:spPr bwMode="auto">
            <a:xfrm>
              <a:off x="8632538" y="1666028"/>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F2B00CE3-8FD5-4810-9AE1-69671B4AE572}"/>
                </a:ext>
              </a:extLst>
            </p:cNvPr>
            <p:cNvSpPr txBox="1"/>
            <p:nvPr/>
          </p:nvSpPr>
          <p:spPr bwMode="auto">
            <a:xfrm>
              <a:off x="8682128" y="1795482"/>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BDE02D34-4682-2F36-E6C2-4984D218E67F}"/>
                </a:ext>
              </a:extLst>
            </p:cNvPr>
            <p:cNvSpPr txBox="1"/>
            <p:nvPr/>
          </p:nvSpPr>
          <p:spPr bwMode="auto">
            <a:xfrm>
              <a:off x="9425324" y="230106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81789624-831C-7400-A77A-E2A46A519315}"/>
                </a:ext>
              </a:extLst>
            </p:cNvPr>
            <p:cNvSpPr txBox="1"/>
            <p:nvPr/>
          </p:nvSpPr>
          <p:spPr bwMode="auto">
            <a:xfrm>
              <a:off x="9756339" y="229934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9F11CA2D-1AC9-648B-6684-8155D8A1E6B1}"/>
                </a:ext>
              </a:extLst>
            </p:cNvPr>
            <p:cNvSpPr txBox="1"/>
            <p:nvPr/>
          </p:nvSpPr>
          <p:spPr bwMode="auto">
            <a:xfrm>
              <a:off x="9571606" y="230315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74173740-719E-7B40-ABAB-522E43623F78}"/>
                </a:ext>
              </a:extLst>
            </p:cNvPr>
            <p:cNvSpPr txBox="1"/>
            <p:nvPr/>
          </p:nvSpPr>
          <p:spPr bwMode="auto">
            <a:xfrm>
              <a:off x="9713226" y="230099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491006FB-A58A-B4C1-4A28-5919EF58CEEB}"/>
                </a:ext>
              </a:extLst>
            </p:cNvPr>
            <p:cNvSpPr txBox="1"/>
            <p:nvPr/>
          </p:nvSpPr>
          <p:spPr bwMode="auto">
            <a:xfrm>
              <a:off x="9924650" y="229959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61390C7B-B390-24DB-F1DD-5D84F7406A04}"/>
                </a:ext>
              </a:extLst>
            </p:cNvPr>
            <p:cNvSpPr txBox="1"/>
            <p:nvPr/>
          </p:nvSpPr>
          <p:spPr bwMode="auto">
            <a:xfrm>
              <a:off x="10002026" y="236564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5E25496E-017C-A63E-0229-E0F1109C5F8A}"/>
                </a:ext>
              </a:extLst>
            </p:cNvPr>
            <p:cNvSpPr txBox="1"/>
            <p:nvPr/>
          </p:nvSpPr>
          <p:spPr bwMode="auto">
            <a:xfrm>
              <a:off x="10048428" y="2365645"/>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4EC1ECE8-B144-863E-1EB9-5B39B351579C}"/>
                </a:ext>
              </a:extLst>
            </p:cNvPr>
            <p:cNvSpPr txBox="1"/>
            <p:nvPr/>
          </p:nvSpPr>
          <p:spPr bwMode="auto">
            <a:xfrm>
              <a:off x="10092961" y="236564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54BE1B1F-6B77-581E-E571-9A0A5F042FE8}"/>
                </a:ext>
              </a:extLst>
            </p:cNvPr>
            <p:cNvSpPr txBox="1"/>
            <p:nvPr/>
          </p:nvSpPr>
          <p:spPr bwMode="auto">
            <a:xfrm>
              <a:off x="10255650" y="236357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AD891655-1955-5B72-3C24-82A649F1D4E7}"/>
                </a:ext>
              </a:extLst>
            </p:cNvPr>
            <p:cNvSpPr txBox="1"/>
            <p:nvPr/>
          </p:nvSpPr>
          <p:spPr bwMode="auto">
            <a:xfrm>
              <a:off x="10286020" y="236531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681AF985-A65C-1498-8552-E9271F4BF42C}"/>
                </a:ext>
              </a:extLst>
            </p:cNvPr>
            <p:cNvSpPr txBox="1"/>
            <p:nvPr/>
          </p:nvSpPr>
          <p:spPr bwMode="auto">
            <a:xfrm>
              <a:off x="10868775" y="236564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0965C4B2-CCBD-ABA3-035F-204662122D68}"/>
                </a:ext>
              </a:extLst>
            </p:cNvPr>
            <p:cNvSpPr txBox="1"/>
            <p:nvPr/>
          </p:nvSpPr>
          <p:spPr bwMode="auto">
            <a:xfrm>
              <a:off x="10316604" y="236325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3D6DC48E-8CB1-42C5-A72F-EA357B828A97}"/>
                </a:ext>
              </a:extLst>
            </p:cNvPr>
            <p:cNvSpPr txBox="1"/>
            <p:nvPr/>
          </p:nvSpPr>
          <p:spPr bwMode="auto">
            <a:xfrm>
              <a:off x="10432446" y="236466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60789C61-7767-1F08-D995-5F5C461385FF}"/>
                </a:ext>
              </a:extLst>
            </p:cNvPr>
            <p:cNvSpPr txBox="1"/>
            <p:nvPr/>
          </p:nvSpPr>
          <p:spPr bwMode="auto">
            <a:xfrm>
              <a:off x="10614889" y="2362290"/>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FC67F9F2-A080-B42C-5769-649B6876CEE1}"/>
                </a:ext>
              </a:extLst>
            </p:cNvPr>
            <p:cNvSpPr txBox="1"/>
            <p:nvPr/>
          </p:nvSpPr>
          <p:spPr bwMode="auto">
            <a:xfrm>
              <a:off x="10819800" y="236654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BEE80043-F7A5-DD71-E5D1-D13CE253CF3A}"/>
                </a:ext>
              </a:extLst>
            </p:cNvPr>
            <p:cNvSpPr txBox="1"/>
            <p:nvPr/>
          </p:nvSpPr>
          <p:spPr bwMode="auto">
            <a:xfrm>
              <a:off x="10664889" y="235974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203" name="Freeform 202">
            <a:extLst>
              <a:ext uri="{FF2B5EF4-FFF2-40B4-BE49-F238E27FC236}">
                <a16:creationId xmlns:a16="http://schemas.microsoft.com/office/drawing/2014/main" id="{9ED4159D-E410-3318-0BE1-8F868A248323}"/>
              </a:ext>
            </a:extLst>
          </p:cNvPr>
          <p:cNvSpPr/>
          <p:nvPr/>
        </p:nvSpPr>
        <p:spPr bwMode="auto">
          <a:xfrm>
            <a:off x="4733925" y="4324350"/>
            <a:ext cx="2943225" cy="412750"/>
          </a:xfrm>
          <a:custGeom>
            <a:avLst/>
            <a:gdLst>
              <a:gd name="connsiteX0" fmla="*/ 2943225 w 2943225"/>
              <a:gd name="connsiteY0" fmla="*/ 412750 h 412750"/>
              <a:gd name="connsiteX1" fmla="*/ 2019300 w 2943225"/>
              <a:gd name="connsiteY1" fmla="*/ 412750 h 412750"/>
              <a:gd name="connsiteX2" fmla="*/ 2019300 w 2943225"/>
              <a:gd name="connsiteY2" fmla="*/ 368300 h 412750"/>
              <a:gd name="connsiteX3" fmla="*/ 1955800 w 2943225"/>
              <a:gd name="connsiteY3" fmla="*/ 368300 h 412750"/>
              <a:gd name="connsiteX4" fmla="*/ 1955800 w 2943225"/>
              <a:gd name="connsiteY4" fmla="*/ 330200 h 412750"/>
              <a:gd name="connsiteX5" fmla="*/ 1397000 w 2943225"/>
              <a:gd name="connsiteY5" fmla="*/ 330200 h 412750"/>
              <a:gd name="connsiteX6" fmla="*/ 1397000 w 2943225"/>
              <a:gd name="connsiteY6" fmla="*/ 279400 h 412750"/>
              <a:gd name="connsiteX7" fmla="*/ 1012825 w 2943225"/>
              <a:gd name="connsiteY7" fmla="*/ 279400 h 412750"/>
              <a:gd name="connsiteX8" fmla="*/ 1012825 w 2943225"/>
              <a:gd name="connsiteY8" fmla="*/ 241300 h 412750"/>
              <a:gd name="connsiteX9" fmla="*/ 920750 w 2943225"/>
              <a:gd name="connsiteY9" fmla="*/ 241300 h 412750"/>
              <a:gd name="connsiteX10" fmla="*/ 920750 w 2943225"/>
              <a:gd name="connsiteY10" fmla="*/ 200025 h 412750"/>
              <a:gd name="connsiteX11" fmla="*/ 698500 w 2943225"/>
              <a:gd name="connsiteY11" fmla="*/ 200025 h 412750"/>
              <a:gd name="connsiteX12" fmla="*/ 698500 w 2943225"/>
              <a:gd name="connsiteY12" fmla="*/ 161925 h 412750"/>
              <a:gd name="connsiteX13" fmla="*/ 606425 w 2943225"/>
              <a:gd name="connsiteY13" fmla="*/ 161925 h 412750"/>
              <a:gd name="connsiteX14" fmla="*/ 606425 w 2943225"/>
              <a:gd name="connsiteY14" fmla="*/ 120650 h 412750"/>
              <a:gd name="connsiteX15" fmla="*/ 593725 w 2943225"/>
              <a:gd name="connsiteY15" fmla="*/ 120650 h 412750"/>
              <a:gd name="connsiteX16" fmla="*/ 593725 w 2943225"/>
              <a:gd name="connsiteY16" fmla="*/ 79375 h 412750"/>
              <a:gd name="connsiteX17" fmla="*/ 346075 w 2943225"/>
              <a:gd name="connsiteY17" fmla="*/ 79375 h 412750"/>
              <a:gd name="connsiteX18" fmla="*/ 346075 w 2943225"/>
              <a:gd name="connsiteY18" fmla="*/ 41275 h 412750"/>
              <a:gd name="connsiteX19" fmla="*/ 184150 w 2943225"/>
              <a:gd name="connsiteY19" fmla="*/ 41275 h 412750"/>
              <a:gd name="connsiteX20" fmla="*/ 184150 w 2943225"/>
              <a:gd name="connsiteY20" fmla="*/ 0 h 412750"/>
              <a:gd name="connsiteX21" fmla="*/ 0 w 2943225"/>
              <a:gd name="connsiteY21" fmla="*/ 0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43225" h="412750">
                <a:moveTo>
                  <a:pt x="2943225" y="412750"/>
                </a:moveTo>
                <a:lnTo>
                  <a:pt x="2019300" y="412750"/>
                </a:lnTo>
                <a:lnTo>
                  <a:pt x="2019300" y="368300"/>
                </a:lnTo>
                <a:lnTo>
                  <a:pt x="1955800" y="368300"/>
                </a:lnTo>
                <a:lnTo>
                  <a:pt x="1955800" y="330200"/>
                </a:lnTo>
                <a:lnTo>
                  <a:pt x="1397000" y="330200"/>
                </a:lnTo>
                <a:lnTo>
                  <a:pt x="1397000" y="279400"/>
                </a:lnTo>
                <a:lnTo>
                  <a:pt x="1012825" y="279400"/>
                </a:lnTo>
                <a:lnTo>
                  <a:pt x="1012825" y="241300"/>
                </a:lnTo>
                <a:lnTo>
                  <a:pt x="920750" y="241300"/>
                </a:lnTo>
                <a:lnTo>
                  <a:pt x="920750" y="200025"/>
                </a:lnTo>
                <a:lnTo>
                  <a:pt x="698500" y="200025"/>
                </a:lnTo>
                <a:lnTo>
                  <a:pt x="698500" y="161925"/>
                </a:lnTo>
                <a:lnTo>
                  <a:pt x="606425" y="161925"/>
                </a:lnTo>
                <a:lnTo>
                  <a:pt x="606425" y="120650"/>
                </a:lnTo>
                <a:lnTo>
                  <a:pt x="593725" y="120650"/>
                </a:lnTo>
                <a:lnTo>
                  <a:pt x="593725" y="79375"/>
                </a:lnTo>
                <a:lnTo>
                  <a:pt x="346075" y="79375"/>
                </a:lnTo>
                <a:lnTo>
                  <a:pt x="346075" y="41275"/>
                </a:lnTo>
                <a:lnTo>
                  <a:pt x="184150" y="41275"/>
                </a:lnTo>
                <a:lnTo>
                  <a:pt x="1841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227" name="Group 226">
            <a:extLst>
              <a:ext uri="{FF2B5EF4-FFF2-40B4-BE49-F238E27FC236}">
                <a16:creationId xmlns:a16="http://schemas.microsoft.com/office/drawing/2014/main" id="{F5766DBE-8E04-21F2-DDF5-5B753C609DDA}"/>
              </a:ext>
            </a:extLst>
          </p:cNvPr>
          <p:cNvGrpSpPr/>
          <p:nvPr/>
        </p:nvGrpSpPr>
        <p:grpSpPr>
          <a:xfrm>
            <a:off x="4717128" y="4165136"/>
            <a:ext cx="3056024" cy="722623"/>
            <a:chOff x="4717128" y="4165136"/>
            <a:chExt cx="3056024" cy="722623"/>
          </a:xfrm>
        </p:grpSpPr>
        <p:sp>
          <p:nvSpPr>
            <p:cNvPr id="205" name="TextBox 204">
              <a:extLst>
                <a:ext uri="{FF2B5EF4-FFF2-40B4-BE49-F238E27FC236}">
                  <a16:creationId xmlns:a16="http://schemas.microsoft.com/office/drawing/2014/main" id="{6AFA482A-1615-8EFF-ADC6-4CC2EAF1D1DB}"/>
                </a:ext>
              </a:extLst>
            </p:cNvPr>
            <p:cNvSpPr txBox="1"/>
            <p:nvPr/>
          </p:nvSpPr>
          <p:spPr bwMode="auto">
            <a:xfrm>
              <a:off x="4898898" y="420682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6" name="TextBox 205">
              <a:extLst>
                <a:ext uri="{FF2B5EF4-FFF2-40B4-BE49-F238E27FC236}">
                  <a16:creationId xmlns:a16="http://schemas.microsoft.com/office/drawing/2014/main" id="{AF8C695C-B54F-4034-7F23-788A5165DC15}"/>
                </a:ext>
              </a:extLst>
            </p:cNvPr>
            <p:cNvSpPr txBox="1"/>
            <p:nvPr/>
          </p:nvSpPr>
          <p:spPr bwMode="auto">
            <a:xfrm>
              <a:off x="4717128" y="416513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7" name="TextBox 206">
              <a:extLst>
                <a:ext uri="{FF2B5EF4-FFF2-40B4-BE49-F238E27FC236}">
                  <a16:creationId xmlns:a16="http://schemas.microsoft.com/office/drawing/2014/main" id="{1C29D81D-A443-F18C-77A6-1910B78209F5}"/>
                </a:ext>
              </a:extLst>
            </p:cNvPr>
            <p:cNvSpPr txBox="1"/>
            <p:nvPr/>
          </p:nvSpPr>
          <p:spPr bwMode="auto">
            <a:xfrm>
              <a:off x="4749495" y="416582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8" name="TextBox 207">
              <a:extLst>
                <a:ext uri="{FF2B5EF4-FFF2-40B4-BE49-F238E27FC236}">
                  <a16:creationId xmlns:a16="http://schemas.microsoft.com/office/drawing/2014/main" id="{A0A946F8-E664-3441-CAFD-0134FC9828AC}"/>
                </a:ext>
              </a:extLst>
            </p:cNvPr>
            <p:cNvSpPr txBox="1"/>
            <p:nvPr/>
          </p:nvSpPr>
          <p:spPr bwMode="auto">
            <a:xfrm>
              <a:off x="5298086" y="433076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9" name="TextBox 208">
              <a:extLst>
                <a:ext uri="{FF2B5EF4-FFF2-40B4-BE49-F238E27FC236}">
                  <a16:creationId xmlns:a16="http://schemas.microsoft.com/office/drawing/2014/main" id="{57892981-A712-506F-FAB1-28A6DF5D2AAA}"/>
                </a:ext>
              </a:extLst>
            </p:cNvPr>
            <p:cNvSpPr txBox="1"/>
            <p:nvPr/>
          </p:nvSpPr>
          <p:spPr bwMode="auto">
            <a:xfrm>
              <a:off x="5378310" y="436987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CCE8B8A7-70C6-9B59-1420-54CA97EB63D6}"/>
                </a:ext>
              </a:extLst>
            </p:cNvPr>
            <p:cNvSpPr txBox="1"/>
            <p:nvPr/>
          </p:nvSpPr>
          <p:spPr bwMode="auto">
            <a:xfrm>
              <a:off x="5965431" y="445199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1" name="TextBox 210">
              <a:extLst>
                <a:ext uri="{FF2B5EF4-FFF2-40B4-BE49-F238E27FC236}">
                  <a16:creationId xmlns:a16="http://schemas.microsoft.com/office/drawing/2014/main" id="{8731AC5E-9D9A-DAF6-EF6E-187D23B9D05E}"/>
                </a:ext>
              </a:extLst>
            </p:cNvPr>
            <p:cNvSpPr txBox="1"/>
            <p:nvPr/>
          </p:nvSpPr>
          <p:spPr bwMode="auto">
            <a:xfrm>
              <a:off x="6624248" y="453675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2" name="TextBox 211">
              <a:extLst>
                <a:ext uri="{FF2B5EF4-FFF2-40B4-BE49-F238E27FC236}">
                  <a16:creationId xmlns:a16="http://schemas.microsoft.com/office/drawing/2014/main" id="{05096F0B-C83A-B27C-767E-F1FBE3932E9D}"/>
                </a:ext>
              </a:extLst>
            </p:cNvPr>
            <p:cNvSpPr txBox="1"/>
            <p:nvPr/>
          </p:nvSpPr>
          <p:spPr bwMode="auto">
            <a:xfrm>
              <a:off x="6664196" y="4570342"/>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3" name="TextBox 212">
              <a:extLst>
                <a:ext uri="{FF2B5EF4-FFF2-40B4-BE49-F238E27FC236}">
                  <a16:creationId xmlns:a16="http://schemas.microsoft.com/office/drawing/2014/main" id="{8B844EB8-39EC-28AC-01C1-F56535F00454}"/>
                </a:ext>
              </a:extLst>
            </p:cNvPr>
            <p:cNvSpPr txBox="1"/>
            <p:nvPr/>
          </p:nvSpPr>
          <p:spPr bwMode="auto">
            <a:xfrm>
              <a:off x="6703074" y="4568650"/>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4" name="TextBox 213">
              <a:extLst>
                <a:ext uri="{FF2B5EF4-FFF2-40B4-BE49-F238E27FC236}">
                  <a16:creationId xmlns:a16="http://schemas.microsoft.com/office/drawing/2014/main" id="{7809FD84-0660-FF5F-3D68-2848A6EE7CB9}"/>
                </a:ext>
              </a:extLst>
            </p:cNvPr>
            <p:cNvSpPr txBox="1"/>
            <p:nvPr/>
          </p:nvSpPr>
          <p:spPr bwMode="auto">
            <a:xfrm>
              <a:off x="6881948" y="4571765"/>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5" name="TextBox 214">
              <a:extLst>
                <a:ext uri="{FF2B5EF4-FFF2-40B4-BE49-F238E27FC236}">
                  <a16:creationId xmlns:a16="http://schemas.microsoft.com/office/drawing/2014/main" id="{EDF4FA85-658A-A9AB-BBA4-50A8BC9EBB8E}"/>
                </a:ext>
              </a:extLst>
            </p:cNvPr>
            <p:cNvSpPr txBox="1"/>
            <p:nvPr/>
          </p:nvSpPr>
          <p:spPr bwMode="auto">
            <a:xfrm>
              <a:off x="6954440" y="457456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6" name="TextBox 215">
              <a:extLst>
                <a:ext uri="{FF2B5EF4-FFF2-40B4-BE49-F238E27FC236}">
                  <a16:creationId xmlns:a16="http://schemas.microsoft.com/office/drawing/2014/main" id="{52E75269-9C9A-3594-D4F1-A28839360BDF}"/>
                </a:ext>
              </a:extLst>
            </p:cNvPr>
            <p:cNvSpPr txBox="1"/>
            <p:nvPr/>
          </p:nvSpPr>
          <p:spPr bwMode="auto">
            <a:xfrm>
              <a:off x="7558439" y="457759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7" name="TextBox 216">
              <a:extLst>
                <a:ext uri="{FF2B5EF4-FFF2-40B4-BE49-F238E27FC236}">
                  <a16:creationId xmlns:a16="http://schemas.microsoft.com/office/drawing/2014/main" id="{7E6D78AC-08B1-93C0-971A-C8FE2F860100}"/>
                </a:ext>
              </a:extLst>
            </p:cNvPr>
            <p:cNvSpPr txBox="1"/>
            <p:nvPr/>
          </p:nvSpPr>
          <p:spPr bwMode="auto">
            <a:xfrm>
              <a:off x="7121923" y="457759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8" name="TextBox 217">
              <a:extLst>
                <a:ext uri="{FF2B5EF4-FFF2-40B4-BE49-F238E27FC236}">
                  <a16:creationId xmlns:a16="http://schemas.microsoft.com/office/drawing/2014/main" id="{D5E16873-B60E-9F0C-11D0-3122D02BDC24}"/>
                </a:ext>
              </a:extLst>
            </p:cNvPr>
            <p:cNvSpPr txBox="1"/>
            <p:nvPr/>
          </p:nvSpPr>
          <p:spPr bwMode="auto">
            <a:xfrm>
              <a:off x="7182490" y="457759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9" name="TextBox 218">
              <a:extLst>
                <a:ext uri="{FF2B5EF4-FFF2-40B4-BE49-F238E27FC236}">
                  <a16:creationId xmlns:a16="http://schemas.microsoft.com/office/drawing/2014/main" id="{818DC0C4-12DD-40CF-E6A3-EA3789D3240B}"/>
                </a:ext>
              </a:extLst>
            </p:cNvPr>
            <p:cNvSpPr txBox="1"/>
            <p:nvPr/>
          </p:nvSpPr>
          <p:spPr bwMode="auto">
            <a:xfrm>
              <a:off x="7217565" y="4579982"/>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0" name="TextBox 219">
              <a:extLst>
                <a:ext uri="{FF2B5EF4-FFF2-40B4-BE49-F238E27FC236}">
                  <a16:creationId xmlns:a16="http://schemas.microsoft.com/office/drawing/2014/main" id="{A28D6997-31ED-EEB7-60C6-758B458F76E0}"/>
                </a:ext>
              </a:extLst>
            </p:cNvPr>
            <p:cNvSpPr txBox="1"/>
            <p:nvPr/>
          </p:nvSpPr>
          <p:spPr bwMode="auto">
            <a:xfrm>
              <a:off x="7312568" y="457700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1" name="TextBox 220">
              <a:extLst>
                <a:ext uri="{FF2B5EF4-FFF2-40B4-BE49-F238E27FC236}">
                  <a16:creationId xmlns:a16="http://schemas.microsoft.com/office/drawing/2014/main" id="{6D561B3C-4C59-569E-2BEE-6FB12BA7588F}"/>
                </a:ext>
              </a:extLst>
            </p:cNvPr>
            <p:cNvSpPr txBox="1"/>
            <p:nvPr/>
          </p:nvSpPr>
          <p:spPr bwMode="auto">
            <a:xfrm>
              <a:off x="7369748" y="457683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2" name="TextBox 221">
              <a:extLst>
                <a:ext uri="{FF2B5EF4-FFF2-40B4-BE49-F238E27FC236}">
                  <a16:creationId xmlns:a16="http://schemas.microsoft.com/office/drawing/2014/main" id="{19B9B4F3-AEF5-A0FD-73C2-EB96E51006C2}"/>
                </a:ext>
              </a:extLst>
            </p:cNvPr>
            <p:cNvSpPr txBox="1"/>
            <p:nvPr/>
          </p:nvSpPr>
          <p:spPr bwMode="auto">
            <a:xfrm>
              <a:off x="7277493" y="457998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AD88A031-33CC-E379-46C4-1A312A628E20}"/>
                </a:ext>
              </a:extLst>
            </p:cNvPr>
            <p:cNvSpPr txBox="1"/>
            <p:nvPr/>
          </p:nvSpPr>
          <p:spPr bwMode="auto">
            <a:xfrm>
              <a:off x="7464751" y="457683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4" name="TextBox 223">
              <a:extLst>
                <a:ext uri="{FF2B5EF4-FFF2-40B4-BE49-F238E27FC236}">
                  <a16:creationId xmlns:a16="http://schemas.microsoft.com/office/drawing/2014/main" id="{AF69F382-6853-F897-F5CF-FD14008D60A3}"/>
                </a:ext>
              </a:extLst>
            </p:cNvPr>
            <p:cNvSpPr txBox="1"/>
            <p:nvPr/>
          </p:nvSpPr>
          <p:spPr bwMode="auto">
            <a:xfrm>
              <a:off x="7387893" y="457683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5" name="TextBox 224">
              <a:extLst>
                <a:ext uri="{FF2B5EF4-FFF2-40B4-BE49-F238E27FC236}">
                  <a16:creationId xmlns:a16="http://schemas.microsoft.com/office/drawing/2014/main" id="{FC20C284-079F-8709-A9B9-74C52A807EF9}"/>
                </a:ext>
              </a:extLst>
            </p:cNvPr>
            <p:cNvSpPr txBox="1"/>
            <p:nvPr/>
          </p:nvSpPr>
          <p:spPr bwMode="auto">
            <a:xfrm>
              <a:off x="7495249" y="457226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6" name="TextBox 225">
              <a:extLst>
                <a:ext uri="{FF2B5EF4-FFF2-40B4-BE49-F238E27FC236}">
                  <a16:creationId xmlns:a16="http://schemas.microsoft.com/office/drawing/2014/main" id="{96BA9E10-8A91-A453-832C-2468F113295B}"/>
                </a:ext>
              </a:extLst>
            </p:cNvPr>
            <p:cNvSpPr txBox="1"/>
            <p:nvPr/>
          </p:nvSpPr>
          <p:spPr bwMode="auto">
            <a:xfrm>
              <a:off x="7514892" y="4573625"/>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sp>
        <p:nvSpPr>
          <p:cNvPr id="230" name="TextBox 229">
            <a:extLst>
              <a:ext uri="{FF2B5EF4-FFF2-40B4-BE49-F238E27FC236}">
                <a16:creationId xmlns:a16="http://schemas.microsoft.com/office/drawing/2014/main" id="{02CA8060-1949-F582-F050-E7BA85B33250}"/>
              </a:ext>
            </a:extLst>
          </p:cNvPr>
          <p:cNvSpPr txBox="1"/>
          <p:nvPr/>
        </p:nvSpPr>
        <p:spPr bwMode="auto">
          <a:xfrm>
            <a:off x="8603818" y="416971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nvGrpSpPr>
          <p:cNvPr id="250" name="Group 249">
            <a:extLst>
              <a:ext uri="{FF2B5EF4-FFF2-40B4-BE49-F238E27FC236}">
                <a16:creationId xmlns:a16="http://schemas.microsoft.com/office/drawing/2014/main" id="{25924D99-BFC2-0139-8BFA-004D74C4DD57}"/>
              </a:ext>
            </a:extLst>
          </p:cNvPr>
          <p:cNvGrpSpPr/>
          <p:nvPr/>
        </p:nvGrpSpPr>
        <p:grpSpPr>
          <a:xfrm>
            <a:off x="8656328" y="4211602"/>
            <a:ext cx="2410511" cy="881806"/>
            <a:chOff x="8656328" y="4211602"/>
            <a:chExt cx="2410511" cy="881806"/>
          </a:xfrm>
        </p:grpSpPr>
        <p:sp>
          <p:nvSpPr>
            <p:cNvPr id="231" name="TextBox 230">
              <a:extLst>
                <a:ext uri="{FF2B5EF4-FFF2-40B4-BE49-F238E27FC236}">
                  <a16:creationId xmlns:a16="http://schemas.microsoft.com/office/drawing/2014/main" id="{47D76C39-8F05-1924-3F61-A6CD7647AE01}"/>
                </a:ext>
              </a:extLst>
            </p:cNvPr>
            <p:cNvSpPr txBox="1"/>
            <p:nvPr/>
          </p:nvSpPr>
          <p:spPr bwMode="auto">
            <a:xfrm>
              <a:off x="8656328" y="4211602"/>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2" name="TextBox 231">
              <a:extLst>
                <a:ext uri="{FF2B5EF4-FFF2-40B4-BE49-F238E27FC236}">
                  <a16:creationId xmlns:a16="http://schemas.microsoft.com/office/drawing/2014/main" id="{6FCA893E-EF51-9E1C-D342-A67CDF7E5258}"/>
                </a:ext>
              </a:extLst>
            </p:cNvPr>
            <p:cNvSpPr txBox="1"/>
            <p:nvPr/>
          </p:nvSpPr>
          <p:spPr bwMode="auto">
            <a:xfrm>
              <a:off x="9405181" y="458074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3" name="TextBox 232">
              <a:extLst>
                <a:ext uri="{FF2B5EF4-FFF2-40B4-BE49-F238E27FC236}">
                  <a16:creationId xmlns:a16="http://schemas.microsoft.com/office/drawing/2014/main" id="{2243EA3C-D921-05F3-84B7-B79E7A9E4C04}"/>
                </a:ext>
              </a:extLst>
            </p:cNvPr>
            <p:cNvSpPr txBox="1"/>
            <p:nvPr/>
          </p:nvSpPr>
          <p:spPr bwMode="auto">
            <a:xfrm>
              <a:off x="9542389" y="458140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4" name="TextBox 233">
              <a:extLst>
                <a:ext uri="{FF2B5EF4-FFF2-40B4-BE49-F238E27FC236}">
                  <a16:creationId xmlns:a16="http://schemas.microsoft.com/office/drawing/2014/main" id="{FDBD32A0-100E-D3C6-198A-3DCB990D2CC7}"/>
                </a:ext>
              </a:extLst>
            </p:cNvPr>
            <p:cNvSpPr txBox="1"/>
            <p:nvPr/>
          </p:nvSpPr>
          <p:spPr bwMode="auto">
            <a:xfrm>
              <a:off x="9694891" y="4586022"/>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5" name="TextBox 234">
              <a:extLst>
                <a:ext uri="{FF2B5EF4-FFF2-40B4-BE49-F238E27FC236}">
                  <a16:creationId xmlns:a16="http://schemas.microsoft.com/office/drawing/2014/main" id="{E7B7A204-6831-BCF7-4324-7B8CE6B91F8C}"/>
                </a:ext>
              </a:extLst>
            </p:cNvPr>
            <p:cNvSpPr txBox="1"/>
            <p:nvPr/>
          </p:nvSpPr>
          <p:spPr bwMode="auto">
            <a:xfrm>
              <a:off x="9735960" y="458914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6" name="TextBox 235">
              <a:extLst>
                <a:ext uri="{FF2B5EF4-FFF2-40B4-BE49-F238E27FC236}">
                  <a16:creationId xmlns:a16="http://schemas.microsoft.com/office/drawing/2014/main" id="{5DDF4048-4897-363A-1BDE-30A6E54AE0A6}"/>
                </a:ext>
              </a:extLst>
            </p:cNvPr>
            <p:cNvSpPr txBox="1"/>
            <p:nvPr/>
          </p:nvSpPr>
          <p:spPr bwMode="auto">
            <a:xfrm>
              <a:off x="9891255" y="4636624"/>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7" name="TextBox 236">
              <a:extLst>
                <a:ext uri="{FF2B5EF4-FFF2-40B4-BE49-F238E27FC236}">
                  <a16:creationId xmlns:a16="http://schemas.microsoft.com/office/drawing/2014/main" id="{E4F02E4A-E82A-6C3A-5680-CA6C5985C410}"/>
                </a:ext>
              </a:extLst>
            </p:cNvPr>
            <p:cNvSpPr txBox="1"/>
            <p:nvPr/>
          </p:nvSpPr>
          <p:spPr bwMode="auto">
            <a:xfrm>
              <a:off x="9909604" y="463725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8" name="TextBox 237">
              <a:extLst>
                <a:ext uri="{FF2B5EF4-FFF2-40B4-BE49-F238E27FC236}">
                  <a16:creationId xmlns:a16="http://schemas.microsoft.com/office/drawing/2014/main" id="{DA03D988-3E14-8D84-4DC2-43393109C7A8}"/>
                </a:ext>
              </a:extLst>
            </p:cNvPr>
            <p:cNvSpPr txBox="1"/>
            <p:nvPr/>
          </p:nvSpPr>
          <p:spPr bwMode="auto">
            <a:xfrm>
              <a:off x="9945331" y="4688900"/>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9" name="TextBox 238">
              <a:extLst>
                <a:ext uri="{FF2B5EF4-FFF2-40B4-BE49-F238E27FC236}">
                  <a16:creationId xmlns:a16="http://schemas.microsoft.com/office/drawing/2014/main" id="{B277A9E4-0205-15D3-65B9-ACBEAED1C038}"/>
                </a:ext>
              </a:extLst>
            </p:cNvPr>
            <p:cNvSpPr txBox="1"/>
            <p:nvPr/>
          </p:nvSpPr>
          <p:spPr bwMode="auto">
            <a:xfrm>
              <a:off x="10065179" y="469767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0" name="TextBox 239">
              <a:extLst>
                <a:ext uri="{FF2B5EF4-FFF2-40B4-BE49-F238E27FC236}">
                  <a16:creationId xmlns:a16="http://schemas.microsoft.com/office/drawing/2014/main" id="{D5DDBB2D-533C-D37F-9D85-AD7E04CA1E22}"/>
                </a:ext>
              </a:extLst>
            </p:cNvPr>
            <p:cNvSpPr txBox="1"/>
            <p:nvPr/>
          </p:nvSpPr>
          <p:spPr bwMode="auto">
            <a:xfrm>
              <a:off x="9983041" y="4688899"/>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1" name="TextBox 240">
              <a:extLst>
                <a:ext uri="{FF2B5EF4-FFF2-40B4-BE49-F238E27FC236}">
                  <a16:creationId xmlns:a16="http://schemas.microsoft.com/office/drawing/2014/main" id="{5A8260A0-05E7-2332-592A-1FF8FBB351A9}"/>
                </a:ext>
              </a:extLst>
            </p:cNvPr>
            <p:cNvSpPr txBox="1"/>
            <p:nvPr/>
          </p:nvSpPr>
          <p:spPr bwMode="auto">
            <a:xfrm>
              <a:off x="10032953" y="4695908"/>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2" name="TextBox 241">
              <a:extLst>
                <a:ext uri="{FF2B5EF4-FFF2-40B4-BE49-F238E27FC236}">
                  <a16:creationId xmlns:a16="http://schemas.microsoft.com/office/drawing/2014/main" id="{71662024-87DB-962C-2820-30D7A9277079}"/>
                </a:ext>
              </a:extLst>
            </p:cNvPr>
            <p:cNvSpPr txBox="1"/>
            <p:nvPr/>
          </p:nvSpPr>
          <p:spPr bwMode="auto">
            <a:xfrm>
              <a:off x="10235464" y="478177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3" name="TextBox 242">
              <a:extLst>
                <a:ext uri="{FF2B5EF4-FFF2-40B4-BE49-F238E27FC236}">
                  <a16:creationId xmlns:a16="http://schemas.microsoft.com/office/drawing/2014/main" id="{CBCB3579-6344-F969-52FB-534C38EF4571}"/>
                </a:ext>
              </a:extLst>
            </p:cNvPr>
            <p:cNvSpPr txBox="1"/>
            <p:nvPr/>
          </p:nvSpPr>
          <p:spPr bwMode="auto">
            <a:xfrm>
              <a:off x="10264639" y="4785631"/>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4" name="TextBox 243">
              <a:extLst>
                <a:ext uri="{FF2B5EF4-FFF2-40B4-BE49-F238E27FC236}">
                  <a16:creationId xmlns:a16="http://schemas.microsoft.com/office/drawing/2014/main" id="{A0CA799F-5F2B-0548-7D28-2621E5A1732C}"/>
                </a:ext>
              </a:extLst>
            </p:cNvPr>
            <p:cNvSpPr txBox="1"/>
            <p:nvPr/>
          </p:nvSpPr>
          <p:spPr bwMode="auto">
            <a:xfrm>
              <a:off x="10852126" y="4777676"/>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5" name="TextBox 244">
              <a:extLst>
                <a:ext uri="{FF2B5EF4-FFF2-40B4-BE49-F238E27FC236}">
                  <a16:creationId xmlns:a16="http://schemas.microsoft.com/office/drawing/2014/main" id="{132CD894-CA3E-7147-2393-FE5FDA5CDCF1}"/>
                </a:ext>
              </a:extLst>
            </p:cNvPr>
            <p:cNvSpPr txBox="1"/>
            <p:nvPr/>
          </p:nvSpPr>
          <p:spPr bwMode="auto">
            <a:xfrm>
              <a:off x="10299189" y="478177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6" name="TextBox 245">
              <a:extLst>
                <a:ext uri="{FF2B5EF4-FFF2-40B4-BE49-F238E27FC236}">
                  <a16:creationId xmlns:a16="http://schemas.microsoft.com/office/drawing/2014/main" id="{AFC821D2-3140-CDEE-62DE-92CB4221B08B}"/>
                </a:ext>
              </a:extLst>
            </p:cNvPr>
            <p:cNvSpPr txBox="1"/>
            <p:nvPr/>
          </p:nvSpPr>
          <p:spPr bwMode="auto">
            <a:xfrm>
              <a:off x="10403972" y="478179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7" name="TextBox 246">
              <a:extLst>
                <a:ext uri="{FF2B5EF4-FFF2-40B4-BE49-F238E27FC236}">
                  <a16:creationId xmlns:a16="http://schemas.microsoft.com/office/drawing/2014/main" id="{E4D4A234-3CCD-3847-4BDF-8EC8B8F2A172}"/>
                </a:ext>
              </a:extLst>
            </p:cNvPr>
            <p:cNvSpPr txBox="1"/>
            <p:nvPr/>
          </p:nvSpPr>
          <p:spPr bwMode="auto">
            <a:xfrm>
              <a:off x="10794257" y="4778607"/>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8" name="TextBox 247">
              <a:extLst>
                <a:ext uri="{FF2B5EF4-FFF2-40B4-BE49-F238E27FC236}">
                  <a16:creationId xmlns:a16="http://schemas.microsoft.com/office/drawing/2014/main" id="{4DE7A6D2-B0AD-8490-DC1A-4595BB99A323}"/>
                </a:ext>
              </a:extLst>
            </p:cNvPr>
            <p:cNvSpPr txBox="1"/>
            <p:nvPr/>
          </p:nvSpPr>
          <p:spPr bwMode="auto">
            <a:xfrm>
              <a:off x="10597019" y="4781773"/>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9" name="TextBox 248">
              <a:extLst>
                <a:ext uri="{FF2B5EF4-FFF2-40B4-BE49-F238E27FC236}">
                  <a16:creationId xmlns:a16="http://schemas.microsoft.com/office/drawing/2014/main" id="{EA2F957B-D099-E8A8-2698-F6E05A0C998C}"/>
                </a:ext>
              </a:extLst>
            </p:cNvPr>
            <p:cNvSpPr txBox="1"/>
            <p:nvPr/>
          </p:nvSpPr>
          <p:spPr bwMode="auto">
            <a:xfrm>
              <a:off x="10654062" y="4781805"/>
              <a:ext cx="214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206900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5F99-6D44-F9EF-FC07-8718C59EF1B8}"/>
              </a:ext>
            </a:extLst>
          </p:cNvPr>
          <p:cNvSpPr>
            <a:spLocks noGrp="1"/>
          </p:cNvSpPr>
          <p:nvPr>
            <p:ph type="title"/>
          </p:nvPr>
        </p:nvSpPr>
        <p:spPr/>
        <p:txBody>
          <a:bodyPr/>
          <a:lstStyle/>
          <a:p>
            <a:r>
              <a:rPr lang="en-US" dirty="0">
                <a:effectLst/>
                <a:latin typeface="+mn-lt"/>
              </a:rPr>
              <a:t>Neoadjuvant Pembrolizumab + Chemotherapy in MIUC</a:t>
            </a:r>
            <a:r>
              <a:rPr lang="en-US" altLang="en-US" dirty="0">
                <a:latin typeface="+mn-lt"/>
              </a:rPr>
              <a:t>: </a:t>
            </a:r>
            <a:r>
              <a:rPr lang="en-US" altLang="en-US" dirty="0"/>
              <a:t>Safety</a:t>
            </a:r>
            <a:endParaRPr lang="en-US" dirty="0"/>
          </a:p>
        </p:txBody>
      </p:sp>
      <p:graphicFrame>
        <p:nvGraphicFramePr>
          <p:cNvPr id="4" name="Group 3">
            <a:extLst>
              <a:ext uri="{FF2B5EF4-FFF2-40B4-BE49-F238E27FC236}">
                <a16:creationId xmlns:a16="http://schemas.microsoft.com/office/drawing/2014/main" id="{F64CAF51-7E24-91FF-BCB7-F69B0B1C0388}"/>
              </a:ext>
            </a:extLst>
          </p:cNvPr>
          <p:cNvGraphicFramePr>
            <a:graphicFrameLocks/>
          </p:cNvGraphicFramePr>
          <p:nvPr>
            <p:extLst>
              <p:ext uri="{D42A27DB-BD31-4B8C-83A1-F6EECF244321}">
                <p14:modId xmlns:p14="http://schemas.microsoft.com/office/powerpoint/2010/main" val="947236945"/>
              </p:ext>
            </p:extLst>
          </p:nvPr>
        </p:nvGraphicFramePr>
        <p:xfrm>
          <a:off x="719138" y="1600200"/>
          <a:ext cx="5376862" cy="4511232"/>
        </p:xfrm>
        <a:graphic>
          <a:graphicData uri="http://schemas.openxmlformats.org/drawingml/2006/table">
            <a:tbl>
              <a:tblPr/>
              <a:tblGrid>
                <a:gridCol w="2010905">
                  <a:extLst>
                    <a:ext uri="{9D8B030D-6E8A-4147-A177-3AD203B41FA5}">
                      <a16:colId xmlns:a16="http://schemas.microsoft.com/office/drawing/2014/main" val="20000"/>
                    </a:ext>
                  </a:extLst>
                </a:gridCol>
                <a:gridCol w="1652305">
                  <a:extLst>
                    <a:ext uri="{9D8B030D-6E8A-4147-A177-3AD203B41FA5}">
                      <a16:colId xmlns:a16="http://schemas.microsoft.com/office/drawing/2014/main" val="20001"/>
                    </a:ext>
                  </a:extLst>
                </a:gridCol>
                <a:gridCol w="1713652">
                  <a:extLst>
                    <a:ext uri="{9D8B030D-6E8A-4147-A177-3AD203B41FA5}">
                      <a16:colId xmlns:a16="http://schemas.microsoft.com/office/drawing/2014/main" val="20002"/>
                    </a:ext>
                  </a:extLst>
                </a:gridCol>
              </a:tblGrid>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(72.8)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9667318"/>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Hyponatremia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7694873"/>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Thromboembolic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08197735"/>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5650463"/>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003134"/>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Acute kidney injury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8590437"/>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5764818"/>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671280"/>
                  </a:ext>
                </a:extLst>
              </a:tr>
            </a:tbl>
          </a:graphicData>
        </a:graphic>
      </p:graphicFrame>
      <p:sp>
        <p:nvSpPr>
          <p:cNvPr id="5" name="TextBox 4">
            <a:extLst>
              <a:ext uri="{FF2B5EF4-FFF2-40B4-BE49-F238E27FC236}">
                <a16:creationId xmlns:a16="http://schemas.microsoft.com/office/drawing/2014/main" id="{DFD29A6E-4A33-B454-E715-FE317C6A022A}"/>
              </a:ext>
            </a:extLst>
          </p:cNvPr>
          <p:cNvSpPr txBox="1"/>
          <p:nvPr/>
        </p:nvSpPr>
        <p:spPr bwMode="auto">
          <a:xfrm>
            <a:off x="441606" y="6350796"/>
            <a:ext cx="2340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Brown. ASCO GU 2023. Abstr 448.</a:t>
            </a:r>
          </a:p>
        </p:txBody>
      </p:sp>
      <p:graphicFrame>
        <p:nvGraphicFramePr>
          <p:cNvPr id="6" name="Group 3">
            <a:extLst>
              <a:ext uri="{FF2B5EF4-FFF2-40B4-BE49-F238E27FC236}">
                <a16:creationId xmlns:a16="http://schemas.microsoft.com/office/drawing/2014/main" id="{71E30F29-971C-FC36-2229-0DD9A10755C4}"/>
              </a:ext>
            </a:extLst>
          </p:cNvPr>
          <p:cNvGraphicFramePr>
            <a:graphicFrameLocks/>
          </p:cNvGraphicFramePr>
          <p:nvPr>
            <p:extLst>
              <p:ext uri="{D42A27DB-BD31-4B8C-83A1-F6EECF244321}">
                <p14:modId xmlns:p14="http://schemas.microsoft.com/office/powerpoint/2010/main" val="3120683122"/>
              </p:ext>
            </p:extLst>
          </p:nvPr>
        </p:nvGraphicFramePr>
        <p:xfrm>
          <a:off x="6231466" y="1607029"/>
          <a:ext cx="5274733" cy="2590912"/>
        </p:xfrm>
        <a:graphic>
          <a:graphicData uri="http://schemas.openxmlformats.org/drawingml/2006/table">
            <a:tbl>
              <a:tblPr/>
              <a:tblGrid>
                <a:gridCol w="1980010">
                  <a:extLst>
                    <a:ext uri="{9D8B030D-6E8A-4147-A177-3AD203B41FA5}">
                      <a16:colId xmlns:a16="http://schemas.microsoft.com/office/drawing/2014/main" val="20000"/>
                    </a:ext>
                  </a:extLst>
                </a:gridCol>
                <a:gridCol w="1613620">
                  <a:extLst>
                    <a:ext uri="{9D8B030D-6E8A-4147-A177-3AD203B41FA5}">
                      <a16:colId xmlns:a16="http://schemas.microsoft.com/office/drawing/2014/main" val="20001"/>
                    </a:ext>
                  </a:extLst>
                </a:gridCol>
                <a:gridCol w="1681103">
                  <a:extLst>
                    <a:ext uri="{9D8B030D-6E8A-4147-A177-3AD203B41FA5}">
                      <a16:colId xmlns:a16="http://schemas.microsoft.com/office/drawing/2014/main" val="20002"/>
                    </a:ext>
                  </a:extLst>
                </a:gridCol>
              </a:tblGrid>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9627132"/>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liver enzymes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2472748"/>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0333128"/>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1608434"/>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2732931"/>
                  </a:ext>
                </a:extLst>
              </a:tr>
              <a:tr h="1932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Thyroid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059689"/>
                  </a:ext>
                </a:extLst>
              </a:tr>
            </a:tbl>
          </a:graphicData>
        </a:graphic>
      </p:graphicFrame>
    </p:spTree>
    <p:extLst>
      <p:ext uri="{BB962C8B-B14F-4D97-AF65-F5344CB8AC3E}">
        <p14:creationId xmlns:p14="http://schemas.microsoft.com/office/powerpoint/2010/main" val="1138204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50501-10D1-8F6C-992E-5C8FAEBB57EA}"/>
              </a:ext>
            </a:extLst>
          </p:cNvPr>
          <p:cNvSpPr>
            <a:spLocks noGrp="1"/>
          </p:cNvSpPr>
          <p:nvPr>
            <p:ph type="title"/>
          </p:nvPr>
        </p:nvSpPr>
        <p:spPr/>
        <p:txBody>
          <a:bodyPr/>
          <a:lstStyle/>
          <a:p>
            <a:r>
              <a:rPr lang="en-US" dirty="0">
                <a:effectLst/>
                <a:latin typeface="+mn-lt"/>
              </a:rPr>
              <a:t>Neoadjuvant Pembrolizumab + Chemotherapy in MIUC</a:t>
            </a:r>
            <a:r>
              <a:rPr lang="en-US" altLang="en-US" dirty="0">
                <a:latin typeface="+mn-lt"/>
              </a:rPr>
              <a:t>: </a:t>
            </a:r>
            <a:r>
              <a:rPr lang="en-US" altLang="en-US" dirty="0"/>
              <a:t>Investigators’ Conclusions</a:t>
            </a:r>
            <a:endParaRPr lang="en-US" dirty="0"/>
          </a:p>
        </p:txBody>
      </p:sp>
      <p:sp>
        <p:nvSpPr>
          <p:cNvPr id="5" name="Content Placeholder 4">
            <a:extLst>
              <a:ext uri="{FF2B5EF4-FFF2-40B4-BE49-F238E27FC236}">
                <a16:creationId xmlns:a16="http://schemas.microsoft.com/office/drawing/2014/main" id="{2CD2B26D-7BC3-2923-7A47-02FB7844DB15}"/>
              </a:ext>
            </a:extLst>
          </p:cNvPr>
          <p:cNvSpPr>
            <a:spLocks noGrp="1"/>
          </p:cNvSpPr>
          <p:nvPr>
            <p:ph idx="1"/>
          </p:nvPr>
        </p:nvSpPr>
        <p:spPr/>
        <p:txBody>
          <a:bodyPr/>
          <a:lstStyle/>
          <a:p>
            <a:r>
              <a:rPr lang="en-US" dirty="0"/>
              <a:t>In this phase Ib/II study of patients with MIUC, neoadjuvant chemotherapy + pembrolizumab was associated with a </a:t>
            </a:r>
            <a:r>
              <a:rPr kumimoji="0" lang="en-US" sz="2800" b="0" i="0" u="none" strike="noStrike" cap="none" normalizeH="0" baseline="0" dirty="0">
                <a:ln>
                  <a:noFill/>
                </a:ln>
                <a:solidFill>
                  <a:schemeClr val="bg2">
                    <a:lumMod val="10000"/>
                  </a:schemeClr>
                </a:solidFill>
                <a:effectLst/>
                <a:latin typeface="Calibri" panose="020F0502020204030204" pitchFamily="34" charset="0"/>
              </a:rPr>
              <a:t>PaIR rate of 61% in cisplatin-eligible patients and 52% in cisplatin-ineligible patients</a:t>
            </a:r>
          </a:p>
          <a:p>
            <a:r>
              <a:rPr lang="en-US" dirty="0"/>
              <a:t>36-mo OS was 79% in cisplatin-eligible group and 66% in </a:t>
            </a:r>
            <a:br>
              <a:rPr lang="en-US" dirty="0"/>
            </a:br>
            <a:r>
              <a:rPr lang="en-US" dirty="0"/>
              <a:t>cisplatin-ineligible group</a:t>
            </a:r>
          </a:p>
          <a:p>
            <a:r>
              <a:rPr lang="en-US" dirty="0"/>
              <a:t>Combination of chemotherapy and pembrolizumab was well tolerated</a:t>
            </a:r>
          </a:p>
          <a:p>
            <a:r>
              <a:rPr lang="en-US" dirty="0"/>
              <a:t>Phase III studies will further evaluate the efficacy and safety of chemoimmunotherapy in MUIC</a:t>
            </a:r>
          </a:p>
        </p:txBody>
      </p:sp>
      <p:sp>
        <p:nvSpPr>
          <p:cNvPr id="4" name="TextBox 3">
            <a:extLst>
              <a:ext uri="{FF2B5EF4-FFF2-40B4-BE49-F238E27FC236}">
                <a16:creationId xmlns:a16="http://schemas.microsoft.com/office/drawing/2014/main" id="{F618ECFD-BDCF-9EAB-7119-E964830229F9}"/>
              </a:ext>
            </a:extLst>
          </p:cNvPr>
          <p:cNvSpPr txBox="1"/>
          <p:nvPr/>
        </p:nvSpPr>
        <p:spPr bwMode="auto">
          <a:xfrm>
            <a:off x="441606" y="6350796"/>
            <a:ext cx="2340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Brown. ASCO GU 2023. Abstr 448.</a:t>
            </a:r>
          </a:p>
        </p:txBody>
      </p:sp>
    </p:spTree>
    <p:extLst>
      <p:ext uri="{BB962C8B-B14F-4D97-AF65-F5344CB8AC3E}">
        <p14:creationId xmlns:p14="http://schemas.microsoft.com/office/powerpoint/2010/main" val="1721557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3C0F99619B9240AB122B3B3E789291" ma:contentTypeVersion="1" ma:contentTypeDescription="Create a new document." ma:contentTypeScope="" ma:versionID="1f96c87efd41bf89a80e3992eddc6d39">
  <xsd:schema xmlns:xsd="http://www.w3.org/2001/XMLSchema" xmlns:xs="http://www.w3.org/2001/XMLSchema" xmlns:p="http://schemas.microsoft.com/office/2006/metadata/properties" xmlns:ns2="d54cbe69-32bd-412a-b004-9152f949605e" xmlns:ns3="90635e11-7bd1-4783-b8fe-e9434645ee44" targetNamespace="http://schemas.microsoft.com/office/2006/metadata/properties" ma:root="true" ma:fieldsID="150ff5d98248f68322d84505c3c88a80" ns2:_="" ns3:_="">
    <xsd:import namespace="d54cbe69-32bd-412a-b004-9152f949605e"/>
    <xsd:import namespace="90635e11-7bd1-4783-b8fe-e9434645ee4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0635e11-7bd1-4783-b8fe-e9434645ee4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56M7VY3CDVN5-1371658748-2</_dlc_DocId>
    <_dlc_DocIdUrl xmlns="d54cbe69-32bd-412a-b004-9152f949605e">
      <Url>https://intranet.clinicaloptions.com/mews/oncology/ONC_2023_ASCO_GU_CF_(PRP5798)/448_Brown/_layouts/15/DocIdRedir.aspx?ID=56M7VY3CDVN5-1371658748-2</Url>
      <Description>56M7VY3CDVN5-1371658748-2</Description>
    </_dlc_DocIdUrl>
    <Document_x0020_Category xmlns="90635e11-7bd1-4783-b8fe-e9434645ee44">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FA377A2B-33FF-45D2-8D0D-22AEF6551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0635e11-7bd1-4783-b8fe-e9434645ee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purl.org/dc/terms/"/>
    <ds:schemaRef ds:uri="http://purl.org/dc/elements/1.1/"/>
    <ds:schemaRef ds:uri="http://www.w3.org/XML/1998/namespace"/>
    <ds:schemaRef ds:uri="http://schemas.openxmlformats.org/package/2006/metadata/core-properties"/>
    <ds:schemaRef ds:uri="d54cbe69-32bd-412a-b004-9152f949605e"/>
    <ds:schemaRef ds:uri="90635e11-7bd1-4783-b8fe-e9434645ee44"/>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2592</TotalTime>
  <Words>1489</Words>
  <Application>Microsoft Macintosh PowerPoint</Application>
  <PresentationFormat>Widescreen</PresentationFormat>
  <Paragraphs>336</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Phase Ib/II Study of Neoadjuvant  Chemotherapy + Pembrolizumab for  Muscle-Invasive Urothelial Cancer</vt:lpstr>
      <vt:lpstr>About These Slides</vt:lpstr>
      <vt:lpstr>Neoadjuvant Pembrolizumab + Chemotherapy in MIUC: Background</vt:lpstr>
      <vt:lpstr>Neoadjuvant Pembrolizumab + Chemotherapy in MIUC: Study Design</vt:lpstr>
      <vt:lpstr>Neoadjuvant Pembrolizumab + Chemotherapy in MIUC: Baseline Characteristics</vt:lpstr>
      <vt:lpstr>Neoadjuvant Pembrolizumab + Chemotherapy in MIUC: Efficacy</vt:lpstr>
      <vt:lpstr>Neoadjuvant Pembrolizumab + Chemotherapy in MIUC: Safety</vt:lpstr>
      <vt:lpstr>Neoadjuvant Pembrolizumab + Chemotherapy in MIUC: Investigators’ Conclusions</vt:lpstr>
      <vt:lpstr>Go Online for More CCO  Coverage of ASCO GU 2023!</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Ib/II Study of Neoadjuvant  Chemotherapy + Pembrolizumab for Muscle-Invasive Urothelial Cancer</dc:title>
  <dc:subject/>
  <dc:creator>Preferred User</dc:creator>
  <cp:keywords/>
  <dc:description/>
  <cp:lastModifiedBy>Nicole Mitchell</cp:lastModifiedBy>
  <cp:revision>44</cp:revision>
  <cp:lastPrinted>2016-09-26T20:21:49Z</cp:lastPrinted>
  <dcterms:created xsi:type="dcterms:W3CDTF">2005-05-27T15:08:01Z</dcterms:created>
  <dcterms:modified xsi:type="dcterms:W3CDTF">2023-02-22T17:54:05Z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1f9e7be3-f5c5-4612-8f97-1c1f69eac186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0x010100FA3C0F99619B9240AB122B3B3E789291</vt:lpwstr>
  </property>
  <property fmtid="{D5CDD505-2E9C-101B-9397-08002B2CF9AE}" pid="9" name="MediaServiceImageTags">
    <vt:lpwstr/>
  </property>
</Properties>
</file>