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27"/>
  </p:notesMasterIdLst>
  <p:handoutMasterIdLst>
    <p:handoutMasterId r:id="rId28"/>
  </p:handoutMasterIdLst>
  <p:sldIdLst>
    <p:sldId id="322" r:id="rId6"/>
    <p:sldId id="544" r:id="rId7"/>
    <p:sldId id="579" r:id="rId8"/>
    <p:sldId id="2076137075" r:id="rId9"/>
    <p:sldId id="2147475311" r:id="rId10"/>
    <p:sldId id="2147475239" r:id="rId11"/>
    <p:sldId id="2147475313" r:id="rId12"/>
    <p:sldId id="2147475310" r:id="rId13"/>
    <p:sldId id="2147475316" r:id="rId14"/>
    <p:sldId id="2147475309" r:id="rId15"/>
    <p:sldId id="2147475299" r:id="rId16"/>
    <p:sldId id="2147475236" r:id="rId17"/>
    <p:sldId id="2147475290" r:id="rId18"/>
    <p:sldId id="2147475293" r:id="rId19"/>
    <p:sldId id="2147475296" r:id="rId20"/>
    <p:sldId id="2147475297" r:id="rId21"/>
    <p:sldId id="2147475314" r:id="rId22"/>
    <p:sldId id="2147475234" r:id="rId23"/>
    <p:sldId id="2147471214" r:id="rId24"/>
    <p:sldId id="2147475307" r:id="rId25"/>
    <p:sldId id="2147475317" r:id="rId26"/>
  </p:sldIdLst>
  <p:sldSz cx="12192000" cy="6858000"/>
  <p:notesSz cx="7315200" cy="9601200"/>
  <p:custDataLst>
    <p:tags r:id="rId2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12"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6" clrIdx="6"/>
  <p:cmAuthor id="2" name="Melanie Couton" initials="MAC" lastIdx="4" clrIdx="3"/>
  <p:cmAuthor id="3" name="ralfieri" initials="ra" lastIdx="2" clrIdx="8"/>
  <p:cmAuthor id="4" name="Megan Capel" initials="MC" lastIdx="12" clrIdx="0"/>
  <p:cmAuthor id="5" name="Andrew Bowser" initials="AB" lastIdx="8" clrIdx="2"/>
  <p:cmAuthor id="6" name="mcalloway" initials="mc" lastIdx="2" clrIdx="4"/>
  <p:cmAuthor id="7" name="agoldman" initials="a" lastIdx="4" clrIdx="9"/>
  <p:cmAuthor id="8" name="Devin Overbey" initials="DO" lastIdx="6" clrIdx="7"/>
  <p:cmAuthor id="9" name="Erik Brady" initials="EB" lastIdx="3" clrIdx="5"/>
  <p:cmAuthor id="10" name=" " initials="MAC" lastIdx="28" clrIdx="1"/>
  <p:cmAuthor id="11" name="alison.heintz@gmail.com" initials="a" lastIdx="6"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Nicole Mitchell" initials="NM" lastIdx="11" clrIdx="14">
    <p:extLst>
      <p:ext uri="{19B8F6BF-5375-455C-9EA6-DF929625EA0E}">
        <p15:presenceInfo xmlns:p15="http://schemas.microsoft.com/office/powerpoint/2012/main" userId="S::nmitchell@practicingclinicians.com::e6112baa-5d07-499c-8da8-7bdc6749eb49" providerId="AD"/>
      </p:ext>
    </p:extLst>
  </p:cmAuthor>
  <p:cmAuthor id="16" name="Jennifer Eimers" initials="JE" lastIdx="2" clrIdx="15">
    <p:extLst>
      <p:ext uri="{19B8F6BF-5375-455C-9EA6-DF929625EA0E}">
        <p15:presenceInfo xmlns:p15="http://schemas.microsoft.com/office/powerpoint/2012/main" userId="S::jeimers@clinicaloptions.com::e496f3f7-6a48-4339-9b0c-9f426a43f948" providerId="AD"/>
      </p:ext>
    </p:extLst>
  </p:cmAuthor>
  <p:cmAuthor id="17" name="Zachary Schwartz" initials="ZS" lastIdx="6" clrIdx="16">
    <p:extLst>
      <p:ext uri="{19B8F6BF-5375-455C-9EA6-DF929625EA0E}">
        <p15:presenceInfo xmlns:p15="http://schemas.microsoft.com/office/powerpoint/2012/main" userId="S::zschwartz@clinicaloptions.com::64648e91-b212-4092-bee8-eff2e880b6f9" providerId="AD"/>
      </p:ext>
    </p:extLst>
  </p:cmAuthor>
  <p:cmAuthor id="18" name="Kristen Rosenthal" initials="KR" lastIdx="2" clrIdx="17">
    <p:extLst>
      <p:ext uri="{19B8F6BF-5375-455C-9EA6-DF929625EA0E}">
        <p15:presenceInfo xmlns:p15="http://schemas.microsoft.com/office/powerpoint/2012/main" userId="S::krosenthal@clinicaloptions.com::67a58a6d-22ff-4b03-8f01-10ea3f44af52" providerId="AD"/>
      </p:ext>
    </p:extLst>
  </p:cmAuthor>
  <p:cmAuthor id="19" name="Liz Donohue" initials="LD" lastIdx="1" clrIdx="18">
    <p:extLst>
      <p:ext uri="{19B8F6BF-5375-455C-9EA6-DF929625EA0E}">
        <p15:presenceInfo xmlns:p15="http://schemas.microsoft.com/office/powerpoint/2012/main" userId="S::ldonohue@practicingclinicians.com::1dd2b9cf-45e8-40ae-9123-4564d15e2785" providerId="AD"/>
      </p:ext>
    </p:extLst>
  </p:cmAuthor>
  <p:cmAuthor id="20" name="Timothy Quill" initials="TQ" lastIdx="8" clrIdx="19">
    <p:extLst>
      <p:ext uri="{19B8F6BF-5375-455C-9EA6-DF929625EA0E}">
        <p15:presenceInfo xmlns:p15="http://schemas.microsoft.com/office/powerpoint/2012/main" userId="S::tquill@clinicaloptions.com::b1dc6efb-2995-45e7-a306-57a2c67aa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3A0"/>
    <a:srgbClr val="609140"/>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02" autoAdjust="0"/>
    <p:restoredTop sz="84538" autoAdjust="0"/>
  </p:normalViewPr>
  <p:slideViewPr>
    <p:cSldViewPr snapToGrid="0">
      <p:cViewPr varScale="1">
        <p:scale>
          <a:sx n="82" d="100"/>
          <a:sy n="82" d="100"/>
        </p:scale>
        <p:origin x="336" y="62"/>
      </p:cViewPr>
      <p:guideLst>
        <p:guide orient="horz" pos="4128"/>
        <p:guide orient="horz" pos="1008"/>
        <p:guide orient="horz" pos="4032"/>
        <p:guide orient="horz" pos="151"/>
        <p:guide orient="horz" pos="264"/>
        <p:guide orient="horz" pos="3912"/>
        <p:guide orient="horz"/>
        <p:guide pos="312"/>
        <p:guide pos="7407"/>
        <p:guide pos="453"/>
        <p:guide pos="7248"/>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commentAuthors" Target="commentAuthor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a:t>
            </a:r>
            <a:r>
              <a:rPr lang="en-GB" altLang="en-US" dirty="0">
                <a:solidFill>
                  <a:srgbClr val="FEFDDE"/>
                </a:solidFill>
                <a:latin typeface="Arial" panose="020B0604020202020204" pitchFamily="34" charset="0"/>
              </a:rPr>
              <a:t>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791970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066" indent="-291179">
              <a:spcBef>
                <a:spcPct val="30000"/>
              </a:spcBef>
              <a:defRPr sz="1200">
                <a:solidFill>
                  <a:schemeClr val="tx1"/>
                </a:solidFill>
                <a:latin typeface="Arial" panose="020B0604020202020204" pitchFamily="34" charset="0"/>
              </a:defRPr>
            </a:lvl2pPr>
            <a:lvl3pPr marL="1164717" indent="-232943">
              <a:spcBef>
                <a:spcPct val="30000"/>
              </a:spcBef>
              <a:defRPr sz="1200">
                <a:solidFill>
                  <a:schemeClr val="tx1"/>
                </a:solidFill>
                <a:latin typeface="Arial" panose="020B0604020202020204" pitchFamily="34" charset="0"/>
              </a:defRPr>
            </a:lvl3pPr>
            <a:lvl4pPr marL="1630604" indent="-232943">
              <a:spcBef>
                <a:spcPct val="30000"/>
              </a:spcBef>
              <a:defRPr sz="1200">
                <a:solidFill>
                  <a:schemeClr val="tx1"/>
                </a:solidFill>
                <a:latin typeface="Arial" panose="020B0604020202020204" pitchFamily="34" charset="0"/>
              </a:defRPr>
            </a:lvl4pPr>
            <a:lvl5pPr marL="2096491" indent="-232943">
              <a:spcBef>
                <a:spcPct val="30000"/>
              </a:spcBef>
              <a:defRPr sz="1200">
                <a:solidFill>
                  <a:schemeClr val="tx1"/>
                </a:solidFill>
                <a:latin typeface="Arial" panose="020B0604020202020204" pitchFamily="34" charset="0"/>
              </a:defRPr>
            </a:lvl5pPr>
            <a:lvl6pPr marL="2562377" indent="-232943" eaLnBrk="0" fontAlgn="base" hangingPunct="0">
              <a:spcBef>
                <a:spcPct val="30000"/>
              </a:spcBef>
              <a:spcAft>
                <a:spcPct val="0"/>
              </a:spcAft>
              <a:defRPr sz="1200">
                <a:solidFill>
                  <a:schemeClr val="tx1"/>
                </a:solidFill>
                <a:latin typeface="Arial" panose="020B0604020202020204" pitchFamily="34" charset="0"/>
              </a:defRPr>
            </a:lvl6pPr>
            <a:lvl7pPr marL="3028264" indent="-232943" eaLnBrk="0" fontAlgn="base" hangingPunct="0">
              <a:spcBef>
                <a:spcPct val="30000"/>
              </a:spcBef>
              <a:spcAft>
                <a:spcPct val="0"/>
              </a:spcAft>
              <a:defRPr sz="1200">
                <a:solidFill>
                  <a:schemeClr val="tx1"/>
                </a:solidFill>
                <a:latin typeface="Arial" panose="020B0604020202020204" pitchFamily="34" charset="0"/>
              </a:defRPr>
            </a:lvl7pPr>
            <a:lvl8pPr marL="3494151" indent="-232943" eaLnBrk="0" fontAlgn="base" hangingPunct="0">
              <a:spcBef>
                <a:spcPct val="30000"/>
              </a:spcBef>
              <a:spcAft>
                <a:spcPct val="0"/>
              </a:spcAft>
              <a:defRPr sz="1200">
                <a:solidFill>
                  <a:schemeClr val="tx1"/>
                </a:solidFill>
                <a:latin typeface="Arial" panose="020B0604020202020204" pitchFamily="34" charset="0"/>
              </a:defRPr>
            </a:lvl8pPr>
            <a:lvl9pPr marL="3960038" indent="-23294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31774"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31774"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85775" y="733425"/>
            <a:ext cx="6505575" cy="3659188"/>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C36E6-2FAB-9B5D-9411-3E9E51DC1A36}"/>
            </a:ext>
          </a:extLst>
        </p:cNvPr>
        <p:cNvGrpSpPr/>
        <p:nvPr/>
      </p:nvGrpSpPr>
      <p:grpSpPr>
        <a:xfrm>
          <a:off x="0" y="0"/>
          <a:ext cx="0" cy="0"/>
          <a:chOff x="0" y="0"/>
          <a:chExt cx="0" cy="0"/>
        </a:xfrm>
      </p:grpSpPr>
      <p:sp>
        <p:nvSpPr>
          <p:cNvPr id="48130" name="Rectangle 7">
            <a:extLst>
              <a:ext uri="{FF2B5EF4-FFF2-40B4-BE49-F238E27FC236}">
                <a16:creationId xmlns:a16="http://schemas.microsoft.com/office/drawing/2014/main" id="{0F02BA88-1D2D-27F3-5D33-0028D8AAAF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77A2DE-C173-4395-83E9-B5734CC76E7E}" type="slidenum">
              <a:rPr lang="en-US" altLang="en-US" smtClean="0"/>
              <a:pPr>
                <a:spcBef>
                  <a:spcPct val="0"/>
                </a:spcBef>
              </a:pPr>
              <a:t>4</a:t>
            </a:fld>
            <a:endParaRPr lang="en-US" altLang="en-US"/>
          </a:p>
        </p:txBody>
      </p:sp>
      <p:sp>
        <p:nvSpPr>
          <p:cNvPr id="48131" name="Rectangle 2">
            <a:extLst>
              <a:ext uri="{FF2B5EF4-FFF2-40B4-BE49-F238E27FC236}">
                <a16:creationId xmlns:a16="http://schemas.microsoft.com/office/drawing/2014/main" id="{279B6E17-AE6B-3E1A-AE99-E780B1B04BB5}"/>
              </a:ext>
            </a:extLst>
          </p:cNvPr>
          <p:cNvSpPr>
            <a:spLocks noGrp="1" noRot="1" noChangeAspect="1" noChangeArrowheads="1" noTextEdit="1"/>
          </p:cNvSpPr>
          <p:nvPr>
            <p:ph type="sldImg"/>
          </p:nvPr>
        </p:nvSpPr>
        <p:spPr>
          <a:xfrm>
            <a:off x="457200" y="720725"/>
            <a:ext cx="6400800" cy="3600450"/>
          </a:xfrm>
          <a:ln/>
        </p:spPr>
      </p:sp>
      <p:sp>
        <p:nvSpPr>
          <p:cNvPr id="48132" name="Rectangle 3">
            <a:extLst>
              <a:ext uri="{FF2B5EF4-FFF2-40B4-BE49-F238E27FC236}">
                <a16:creationId xmlns:a16="http://schemas.microsoft.com/office/drawing/2014/main" id="{5CBB3A76-8290-93C3-ADD5-525C09419A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i="1" dirty="0">
                <a:latin typeface="Arial" panose="020B0604020202020204" pitchFamily="34" charset="0"/>
              </a:rPr>
              <a:t>HR, hormone receptor; MBC, metastatic breast cancer; RCT, randomized, controlled trial; RWE, real-world evidence.</a:t>
            </a:r>
          </a:p>
          <a:p>
            <a:pPr eaLnBrk="1" hangingPunct="1"/>
            <a:endParaRPr lang="en-GB" altLang="en-US" dirty="0">
              <a:latin typeface="Arial" panose="020B0604020202020204" pitchFamily="34" charset="0"/>
            </a:endParaRPr>
          </a:p>
          <a:p>
            <a:pPr eaLnBrk="1" hangingPunct="1"/>
            <a:r>
              <a:rPr lang="en-GB" altLang="en-US" dirty="0">
                <a:latin typeface="Arial" panose="020B0604020202020204" pitchFamily="34" charset="0"/>
              </a:rPr>
              <a:t>This slide summarizes the target audience, goal, and learning objectives for this CME activity.</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4289101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9AE88-74D7-1A50-6CF1-FC457E2D9C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740292-ED6E-5BD3-D21A-1033BD82EC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673939-7E50-552F-F2B1-A2CA6F4FEBA1}"/>
              </a:ext>
            </a:extLst>
          </p:cNvPr>
          <p:cNvSpPr>
            <a:spLocks noGrp="1"/>
          </p:cNvSpPr>
          <p:nvPr>
            <p:ph type="body" idx="1"/>
          </p:nvPr>
        </p:nvSpPr>
        <p:spPr/>
        <p:txBody>
          <a:bodyPr/>
          <a:lstStyle/>
          <a:p>
            <a:r>
              <a:rPr lang="en-US" i="1" dirty="0"/>
              <a:t>HR, hormone receptor; MBC, metastatic breast cancer.</a:t>
            </a:r>
          </a:p>
        </p:txBody>
      </p:sp>
      <p:sp>
        <p:nvSpPr>
          <p:cNvPr id="4" name="Slide Number Placeholder 3">
            <a:extLst>
              <a:ext uri="{FF2B5EF4-FFF2-40B4-BE49-F238E27FC236}">
                <a16:creationId xmlns:a16="http://schemas.microsoft.com/office/drawing/2014/main" id="{1B34B663-FCAF-5197-69E6-4DC6E3894A10}"/>
              </a:ext>
            </a:extLst>
          </p:cNvPr>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24449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AI, aromatase inhibitor; CDK4/6i, CDK4/6 inhibitor; CNS, central nervous system; HR, hormone receptor; MBC, metastatic breast cancer; suppr/abl, suppression/ablation; tx, treatment.</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315703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008D2-C68C-B73F-049F-A5D8C4ECE5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23E157-130C-F315-D57B-5FAAC0B50E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1BEE48-A250-A4D9-9EEF-9A0735EF52FF}"/>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Adv, advanced; AE, adverse event; BC, breast cancer; ET, endocrine therapy; HR, hormone receptor; MBC, metastatic breast cancer; NE, not estimable; NR, not reported; OS, overall survival; PFS, progression-free survival; </a:t>
            </a:r>
            <a:r>
              <a:rPr lang="en-US" i="1" dirty="0" err="1"/>
              <a:t>tx</a:t>
            </a:r>
            <a:r>
              <a:rPr lang="en-US" i="1" dirty="0"/>
              <a:t>, therapy; WBC, white blood count.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a:extLst>
              <a:ext uri="{FF2B5EF4-FFF2-40B4-BE49-F238E27FC236}">
                <a16:creationId xmlns:a16="http://schemas.microsoft.com/office/drawing/2014/main" id="{A38A721B-E928-C56C-7546-FC174102D8F0}"/>
              </a:ext>
            </a:extLst>
          </p:cNvPr>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552343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EA1BA-8D6A-2781-59E1-99E0220131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9400C4-7D21-9548-DD26-73691599B4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95F42F-3239-0037-058A-7950A293CC36}"/>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latin typeface="Arial" panose="020B0604020202020204" pitchFamily="34" charset="0"/>
                <a:cs typeface="Arial" panose="020B0604020202020204" pitchFamily="34" charset="0"/>
              </a:rPr>
              <a:t>Adv, advanced; AE, adverse event; AI, aromatase inhibitor; BC, breast cancer; CT, </a:t>
            </a:r>
            <a:r>
              <a:rPr kumimoji="0" lang="en-US" altLang="en-US" sz="1200" b="0" i="1" u="none" strike="noStrike" kern="1200" cap="none" spc="-10" normalizeH="0" noProof="0" dirty="0">
                <a:ln>
                  <a:noFill/>
                </a:ln>
                <a:solidFill>
                  <a:srgbClr val="000000"/>
                </a:solidFill>
                <a:effectLst/>
                <a:uLnTx/>
                <a:uFillTx/>
                <a:latin typeface="Arial" panose="020B0604020202020204" pitchFamily="34" charset="0"/>
                <a:ea typeface="+mn-ea"/>
                <a:cs typeface="Arial" panose="020B0604020202020204" pitchFamily="34" charset="0"/>
              </a:rPr>
              <a:t>chemotherapy; ET, endocrine therapy; HR, hormone receptor; MBC, metastatic breast cancer; NA, not available; NE, not estimable; OS, overall survival; </a:t>
            </a:r>
            <a:r>
              <a:rPr kumimoji="0" lang="en-US" sz="1200" b="0" i="1" u="none" strike="noStrike" kern="1200" cap="none" spc="-10" normalizeH="0" noProof="0" dirty="0">
                <a:ln>
                  <a:noFill/>
                </a:ln>
                <a:solidFill>
                  <a:srgbClr val="000000"/>
                </a:solidFill>
                <a:effectLst/>
                <a:uLnTx/>
                <a:uFillTx/>
                <a:latin typeface="Arial" panose="020B0604020202020204" pitchFamily="34" charset="0"/>
                <a:ea typeface="+mn-ea"/>
                <a:cs typeface="Arial" panose="020B0604020202020204" pitchFamily="34" charset="0"/>
              </a:rPr>
              <a:t>PCT, physician’s choice of therapy; </a:t>
            </a:r>
            <a:r>
              <a:rPr lang="en-US" i="1" dirty="0">
                <a:latin typeface="Arial" panose="020B0604020202020204" pitchFamily="34" charset="0"/>
                <a:cs typeface="Arial" panose="020B0604020202020204" pitchFamily="34" charset="0"/>
              </a:rPr>
              <a:t>PFS, progression-free survival; TTF, time to treatment failure; </a:t>
            </a:r>
            <a:r>
              <a:rPr lang="en-US" i="1" dirty="0" err="1">
                <a:latin typeface="Arial" panose="020B0604020202020204" pitchFamily="34" charset="0"/>
                <a:cs typeface="Arial" panose="020B0604020202020204" pitchFamily="34" charset="0"/>
              </a:rPr>
              <a:t>tx</a:t>
            </a:r>
            <a:r>
              <a:rPr lang="en-US" i="1" dirty="0">
                <a:latin typeface="Arial" panose="020B0604020202020204" pitchFamily="34" charset="0"/>
                <a:cs typeface="Arial" panose="020B0604020202020204" pitchFamily="34" charset="0"/>
              </a:rPr>
              <a:t>, therapy</a:t>
            </a:r>
            <a:r>
              <a:rPr lang="en-GB" sz="1200" b="0" i="1" dirty="0">
                <a:solidFill>
                  <a:schemeClr val="bg1"/>
                </a:solidFill>
                <a:latin typeface="Arial" panose="020B0604020202020204" pitchFamily="34" charset="0"/>
                <a:cs typeface="Arial" panose="020B0604020202020204" pitchFamily="34" charset="0"/>
              </a:rPr>
              <a:t>; WBC, white blood cell.</a:t>
            </a:r>
            <a:endParaRPr lang="en-US" i="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F37E8DB-F05E-9119-D028-82CBC3EBC8E2}"/>
              </a:ext>
            </a:extLst>
          </p:cNvPr>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081828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10BDC-42C8-C1F2-772F-7FD831D1CA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957ED-2FC1-A2F2-0E28-8D876F68A7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79C225-2072-C470-35C2-E113D444304C}"/>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CDK4/6i, CDK4/6 inhibitor; ET, endocrine therapy; HR, hormone receptor; MBC, metastatic breast cancer.</a:t>
            </a:r>
          </a:p>
          <a:p>
            <a:endParaRPr lang="en-US" i="1" dirty="0"/>
          </a:p>
        </p:txBody>
      </p:sp>
      <p:sp>
        <p:nvSpPr>
          <p:cNvPr id="4" name="Slide Number Placeholder 3">
            <a:extLst>
              <a:ext uri="{FF2B5EF4-FFF2-40B4-BE49-F238E27FC236}">
                <a16:creationId xmlns:a16="http://schemas.microsoft.com/office/drawing/2014/main" id="{DE84C356-8ACE-CF02-22E1-5EA91FF5649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15809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9E18D-099D-9F9E-9225-63DD3380C6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FA8605-AB93-6C3F-BEF1-853016994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4F93A9-7DB2-820D-00B8-5200FAB5F5A7}"/>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Adv, advanced; AE, adverse event; </a:t>
            </a:r>
            <a:r>
              <a:rPr kumimoji="0" lang="en-US" altLang="en-US" sz="1200" b="0" i="1"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rPr>
              <a:t>ET, endocrine therapy; HR, hormone receptor; MBC, metastatic breast cancer; OS, overall survival; </a:t>
            </a:r>
            <a:r>
              <a:rPr lang="en-US" i="1" dirty="0"/>
              <a:t>PD, progressive disease; PFS, progression-free survival; tx, therapy</a:t>
            </a:r>
            <a:r>
              <a:rPr lang="en-GB" sz="1200" b="0" i="1" dirty="0">
                <a:solidFill>
                  <a:schemeClr val="bg1"/>
                </a:solidFill>
                <a:latin typeface="Calibri" panose="020F0502020204030204" pitchFamily="34" charset="0"/>
              </a:rPr>
              <a:t>.</a:t>
            </a:r>
            <a:endParaRPr lang="en-US" i="1" dirty="0"/>
          </a:p>
        </p:txBody>
      </p:sp>
      <p:sp>
        <p:nvSpPr>
          <p:cNvPr id="4" name="Slide Number Placeholder 3">
            <a:extLst>
              <a:ext uri="{FF2B5EF4-FFF2-40B4-BE49-F238E27FC236}">
                <a16:creationId xmlns:a16="http://schemas.microsoft.com/office/drawing/2014/main" id="{E7163360-E18A-AB85-99C0-6ABDFAA4B1AB}"/>
              </a:ext>
            </a:extLst>
          </p:cNvPr>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404336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95A42-BAE6-286F-363F-86D0DEE778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2DC1E0-307D-B88B-96C6-666CC52807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C29DEF-2F7E-2BA6-DD1C-DAFC65055A09}"/>
              </a:ext>
            </a:extLst>
          </p:cNvPr>
          <p:cNvSpPr>
            <a:spLocks noGrp="1"/>
          </p:cNvSpPr>
          <p:nvPr>
            <p:ph type="body" idx="1"/>
          </p:nvPr>
        </p:nvSpPr>
        <p:spPr/>
        <p:txBody>
          <a:bodyPr/>
          <a:lstStyle/>
          <a:p>
            <a:r>
              <a:rPr lang="en-US" i="1" dirty="0"/>
              <a:t>HR, hormone receptor; MBC, metastatic breast cancer.</a:t>
            </a:r>
          </a:p>
        </p:txBody>
      </p:sp>
      <p:sp>
        <p:nvSpPr>
          <p:cNvPr id="4" name="Slide Number Placeholder 3">
            <a:extLst>
              <a:ext uri="{FF2B5EF4-FFF2-40B4-BE49-F238E27FC236}">
                <a16:creationId xmlns:a16="http://schemas.microsoft.com/office/drawing/2014/main" id="{1BA904CC-9488-A748-D08B-3D65B83FC1F0}"/>
              </a:ext>
            </a:extLst>
          </p:cNvPr>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199558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81390" rtl="0" eaLnBrk="1" fontAlgn="auto" latinLnBrk="0" hangingPunct="1">
              <a:lnSpc>
                <a:spcPct val="100000"/>
              </a:lnSpc>
              <a:spcBef>
                <a:spcPts val="0"/>
              </a:spcBef>
              <a:spcAft>
                <a:spcPts val="0"/>
              </a:spcAft>
              <a:buClrTx/>
              <a:buSzTx/>
              <a:buFontTx/>
              <a:buNone/>
              <a:tabLst/>
              <a:defRPr/>
            </a:pPr>
            <a:r>
              <a:rPr lang="en-US" i="1" dirty="0"/>
              <a:t>HIPAA, Health Insurance Portability and Accountability Act; </a:t>
            </a:r>
            <a:r>
              <a:rPr lang="en-US" b="0" i="1" dirty="0"/>
              <a:t>HR, hormone receptor; </a:t>
            </a:r>
            <a:r>
              <a:rPr lang="en-US" i="1" dirty="0"/>
              <a:t>MBC, metastatic breast cancer.</a:t>
            </a:r>
            <a:endParaRPr lang="en-US" b="0" i="1" dirty="0"/>
          </a:p>
          <a:p>
            <a:pPr defTabSz="881390">
              <a:defRPr/>
            </a:pP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89625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CV, cardiovascular; HR, hormone receptor; MBC, metastatic breast cancer.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214882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21241-392B-9C27-2770-E2BC93BD2C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0D45CB-47F4-58B0-D235-F65C8EE5C0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A9F72D-F8C7-4B23-03FC-E696DB6E8BEC}"/>
              </a:ext>
            </a:extLst>
          </p:cNvPr>
          <p:cNvSpPr>
            <a:spLocks noGrp="1"/>
          </p:cNvSpPr>
          <p:nvPr>
            <p:ph type="body" idx="1"/>
          </p:nvPr>
        </p:nvSpPr>
        <p:spPr/>
        <p:txBody>
          <a:bodyPr/>
          <a:lstStyle/>
          <a:p>
            <a:r>
              <a:rPr lang="en-US" i="1" dirty="0"/>
              <a:t>BC, breast cancer; HR, hormone receptor; MBC, metastatic breast cancer; SSRI, selective serotonin reuptake inhibitor; </a:t>
            </a:r>
            <a:r>
              <a:rPr lang="en-US" i="1" dirty="0" err="1"/>
              <a:t>TdP</a:t>
            </a:r>
            <a:r>
              <a:rPr lang="en-US" i="1" dirty="0"/>
              <a:t>, </a:t>
            </a:r>
            <a:r>
              <a:rPr lang="en-US" i="1" dirty="0" err="1"/>
              <a:t>torsades</a:t>
            </a:r>
            <a:r>
              <a:rPr lang="en-US" i="1" dirty="0"/>
              <a:t> de pointes.</a:t>
            </a:r>
          </a:p>
        </p:txBody>
      </p:sp>
      <p:sp>
        <p:nvSpPr>
          <p:cNvPr id="4" name="Slide Number Placeholder 3">
            <a:extLst>
              <a:ext uri="{FF2B5EF4-FFF2-40B4-BE49-F238E27FC236}">
                <a16:creationId xmlns:a16="http://schemas.microsoft.com/office/drawing/2014/main" id="{7B3E9CF5-B3BE-B912-CB24-0A5095C86FC8}"/>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182883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43D44-ACCC-C597-E7BB-7F751CFE99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109427-7431-A8D4-DB15-9F4624B392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7603B9-DBD0-E13C-E2A2-FDF9FBEBF06B}"/>
              </a:ext>
            </a:extLst>
          </p:cNvPr>
          <p:cNvSpPr>
            <a:spLocks noGrp="1"/>
          </p:cNvSpPr>
          <p:nvPr>
            <p:ph type="body" idx="1"/>
          </p:nvPr>
        </p:nvSpPr>
        <p:spPr/>
        <p:txBody>
          <a:bodyPr/>
          <a:lstStyle/>
          <a:p>
            <a:pPr defTabSz="881390">
              <a:defRPr/>
            </a:pPr>
            <a:r>
              <a:rPr lang="en-US" b="0" i="1" dirty="0"/>
              <a:t>ABC, advanced breast cancer; BL, baseline; CDK4/6i, cyclin-dependent kinase 4/6 inhibitor; CIRS, cumulative illness rating scale; CT, chemotherapy; ECOG, Eastern Cooperative Oncology Group; EORTC, European Organization for Research and Treatment of Cancer; ET, endocrine therapy; HR, hormone receptor; </a:t>
            </a:r>
            <a:r>
              <a:rPr lang="en-US" b="0" i="1" dirty="0" err="1"/>
              <a:t>HRQol</a:t>
            </a:r>
            <a:r>
              <a:rPr lang="en-US" b="0" i="1" dirty="0"/>
              <a:t>, health-related quality of life; </a:t>
            </a:r>
            <a:r>
              <a:rPr lang="en-US" b="0" i="1" dirty="0" err="1"/>
              <a:t>LoT</a:t>
            </a:r>
            <a:r>
              <a:rPr lang="en-US" b="0" i="1" dirty="0"/>
              <a:t>, line of treatment; </a:t>
            </a:r>
            <a:r>
              <a:rPr lang="en-US" i="1" dirty="0"/>
              <a:t>MBC, metastatic breast cancer; NSAI, nonsteroidal aromatase inhibitor; PD, progression of disease; PROs, patient-reported outcomes; PS, performance status; QLQ-BR23, quality of life questionnaire breast cancer questionnaire; QLQ-C30, quality of life questionnaire CORE 30; QoL, quality of life.</a:t>
            </a:r>
            <a:endParaRPr lang="en-US" dirty="0"/>
          </a:p>
        </p:txBody>
      </p:sp>
      <p:sp>
        <p:nvSpPr>
          <p:cNvPr id="4" name="Slide Number Placeholder 3">
            <a:extLst>
              <a:ext uri="{FF2B5EF4-FFF2-40B4-BE49-F238E27FC236}">
                <a16:creationId xmlns:a16="http://schemas.microsoft.com/office/drawing/2014/main" id="{95DD3462-3EDC-E669-6993-A739E647699D}"/>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22340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770A3-ADA5-AE7C-7F0E-BF0E0523A9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A6E5D9-65B0-573C-3B01-6531399B2B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8C04BB-E994-66CD-D476-12037FEC215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ABC, advanced breast cancer; CDK4/6i, cyclin-dependent kinase 4/6 inhibitor; ECOG, Eastern Cooperative Oncology Group; HR, hormone receptor; IQR, interquartile range; </a:t>
            </a:r>
            <a:r>
              <a:rPr lang="en-US" i="1" dirty="0"/>
              <a:t>MBC, metastatic breast cancer; PFS, progression-free survival; PS, performance status.</a:t>
            </a:r>
            <a:endParaRPr lang="en-US" dirty="0"/>
          </a:p>
          <a:p>
            <a:endParaRPr lang="en-US" i="1" dirty="0"/>
          </a:p>
        </p:txBody>
      </p:sp>
      <p:sp>
        <p:nvSpPr>
          <p:cNvPr id="4" name="Slide Number Placeholder 3">
            <a:extLst>
              <a:ext uri="{FF2B5EF4-FFF2-40B4-BE49-F238E27FC236}">
                <a16:creationId xmlns:a16="http://schemas.microsoft.com/office/drawing/2014/main" id="{F8F81239-73A9-C7F0-C514-B7F58EB0B077}"/>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23657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0929B-FCE0-4DB5-C8AB-C00A3B70D1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B6C10D-E03F-4838-4F5A-6EEBF75ADB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5209EB-0B41-4AF0-A87B-758164336C88}"/>
              </a:ext>
            </a:extLst>
          </p:cNvPr>
          <p:cNvSpPr>
            <a:spLocks noGrp="1"/>
          </p:cNvSpPr>
          <p:nvPr>
            <p:ph type="body" idx="1"/>
          </p:nvPr>
        </p:nvSpPr>
        <p:spPr/>
        <p:txBody>
          <a:bodyPr/>
          <a:lstStyle/>
          <a:p>
            <a:r>
              <a:rPr lang="en-US" b="0" i="1" dirty="0"/>
              <a:t>ABC, advanced breast cancer; </a:t>
            </a:r>
            <a:r>
              <a:rPr lang="en-US" i="1" dirty="0" err="1"/>
              <a:t>EoT</a:t>
            </a:r>
            <a:r>
              <a:rPr lang="en-US" i="1" dirty="0"/>
              <a:t>, end of treatment; </a:t>
            </a:r>
            <a:r>
              <a:rPr lang="en-US" b="0" i="1" dirty="0"/>
              <a:t>HR, hormone receptor; </a:t>
            </a:r>
            <a:r>
              <a:rPr lang="en-US" i="1" dirty="0"/>
              <a:t>PD, progressive disease; PRO, patient-reported outcome; QLQ-BR23, quality of life questionnaire breast cancer questionnaire; QLQ-C30, quality of life questionnaire CORE 30.</a:t>
            </a:r>
          </a:p>
        </p:txBody>
      </p:sp>
      <p:sp>
        <p:nvSpPr>
          <p:cNvPr id="4" name="Slide Number Placeholder 3">
            <a:extLst>
              <a:ext uri="{FF2B5EF4-FFF2-40B4-BE49-F238E27FC236}">
                <a16:creationId xmlns:a16="http://schemas.microsoft.com/office/drawing/2014/main" id="{051D2302-BF7C-F010-6788-1B73CB424E16}"/>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75978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9691981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261">
              <a:defRPr/>
            </a:pPr>
            <a:r>
              <a:rPr lang="en-US" i="1" dirty="0"/>
              <a:t>AE, adverse event; CBC, complete blood count; ILD, </a:t>
            </a:r>
            <a:r>
              <a:rPr lang="en-US" i="1" dirty="0">
                <a:latin typeface="+mn-lt"/>
              </a:rPr>
              <a:t>interstitial lung disease; </a:t>
            </a:r>
            <a:r>
              <a:rPr lang="en-US" i="1" dirty="0"/>
              <a:t>LFT, liver function test; VTE, venous thromboembolism.</a:t>
            </a:r>
          </a:p>
        </p:txBody>
      </p:sp>
      <p:sp>
        <p:nvSpPr>
          <p:cNvPr id="4" name="Slide Number Placeholder 3"/>
          <p:cNvSpPr>
            <a:spLocks noGrp="1"/>
          </p:cNvSpPr>
          <p:nvPr>
            <p:ph type="sldNum" sz="quarter" idx="5"/>
          </p:nvPr>
        </p:nvSpPr>
        <p:spPr/>
        <p:txBody>
          <a:bodyPr/>
          <a:lstStyle/>
          <a:p>
            <a:pPr defTabSz="881261">
              <a:defRPr/>
            </a:pPr>
            <a:fld id="{2FB72F01-6714-4A31-8C22-8E0F1B091B56}" type="slidenum">
              <a:rPr lang="en-US" altLang="en-US">
                <a:solidFill>
                  <a:srgbClr val="000000"/>
                </a:solidFill>
              </a:rPr>
              <a:pPr defTabSz="881261">
                <a:defRPr/>
              </a:pPr>
              <a:t>19</a:t>
            </a:fld>
            <a:endParaRPr lang="en-US" altLang="en-US" dirty="0">
              <a:solidFill>
                <a:srgbClr val="000000"/>
              </a:solidFill>
            </a:endParaRPr>
          </a:p>
        </p:txBody>
      </p:sp>
    </p:spTree>
    <p:extLst>
      <p:ext uri="{BB962C8B-B14F-4D97-AF65-F5344CB8AC3E}">
        <p14:creationId xmlns:p14="http://schemas.microsoft.com/office/powerpoint/2010/main" val="1678963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03372-D359-1932-14C3-622C3DB169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410BF5-2FAA-4994-FD9F-7E75E1CBF4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5F1D5D-2472-3BB9-7A8D-C49D3B0B6E08}"/>
              </a:ext>
            </a:extLst>
          </p:cNvPr>
          <p:cNvSpPr>
            <a:spLocks noGrp="1"/>
          </p:cNvSpPr>
          <p:nvPr>
            <p:ph type="body" idx="1"/>
          </p:nvPr>
        </p:nvSpPr>
        <p:spPr/>
        <p:txBody>
          <a:bodyPr/>
          <a:lstStyle/>
          <a:p>
            <a:pPr algn="ctr">
              <a:lnSpc>
                <a:spcPct val="100000"/>
              </a:lnSpc>
              <a:spcBef>
                <a:spcPct val="0"/>
              </a:spcBef>
              <a:spcAft>
                <a:spcPct val="0"/>
              </a:spcAft>
              <a:buClrTx/>
              <a:buFontTx/>
              <a:buNone/>
            </a:pPr>
            <a:endParaRPr lang="en-GB" altLang="en-US" sz="1200" b="0" dirty="0">
              <a:solidFill>
                <a:schemeClr val="bg1"/>
              </a:solidFill>
              <a:latin typeface="Calibri" panose="020F0502020204030204" pitchFamily="34" charset="0"/>
            </a:endParaRPr>
          </a:p>
          <a:p>
            <a:endParaRPr lang="en-US" i="1" dirty="0"/>
          </a:p>
          <a:p>
            <a:endParaRPr lang="en-US" i="1" dirty="0"/>
          </a:p>
        </p:txBody>
      </p:sp>
      <p:sp>
        <p:nvSpPr>
          <p:cNvPr id="4" name="Slide Number Placeholder 3">
            <a:extLst>
              <a:ext uri="{FF2B5EF4-FFF2-40B4-BE49-F238E27FC236}">
                <a16:creationId xmlns:a16="http://schemas.microsoft.com/office/drawing/2014/main" id="{93968594-FC34-557C-969A-2B1C5C479F50}"/>
              </a:ext>
            </a:extLst>
          </p:cNvPr>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23581330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47CA1-5A30-1947-4B80-10B4F22AC6FA}"/>
            </a:ext>
          </a:extLst>
        </p:cNvPr>
        <p:cNvGrpSpPr/>
        <p:nvPr/>
      </p:nvGrpSpPr>
      <p:grpSpPr>
        <a:xfrm>
          <a:off x="0" y="0"/>
          <a:ext cx="0" cy="0"/>
          <a:chOff x="0" y="0"/>
          <a:chExt cx="0" cy="0"/>
        </a:xfrm>
      </p:grpSpPr>
      <p:sp>
        <p:nvSpPr>
          <p:cNvPr id="63490" name="Rectangle 7">
            <a:extLst>
              <a:ext uri="{FF2B5EF4-FFF2-40B4-BE49-F238E27FC236}">
                <a16:creationId xmlns:a16="http://schemas.microsoft.com/office/drawing/2014/main" id="{531E6ECC-44E0-2B8C-717A-A36E3D720B5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21</a:t>
            </a:fld>
            <a:endParaRPr lang="en-US" altLang="en-US"/>
          </a:p>
        </p:txBody>
      </p:sp>
      <p:sp>
        <p:nvSpPr>
          <p:cNvPr id="63491" name="Rectangle 2">
            <a:extLst>
              <a:ext uri="{FF2B5EF4-FFF2-40B4-BE49-F238E27FC236}">
                <a16:creationId xmlns:a16="http://schemas.microsoft.com/office/drawing/2014/main" id="{5ADC330D-1494-A33B-61F8-B12CE2DE751E}"/>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8ADCAD73-15E9-5EA6-F913-83D2E1AE7E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5103426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Several doctors standing in a line&#10;&#10;Description automatically generated">
            <a:extLst>
              <a:ext uri="{FF2B5EF4-FFF2-40B4-BE49-F238E27FC236}">
                <a16:creationId xmlns:a16="http://schemas.microsoft.com/office/drawing/2014/main" id="{00DDC504-B51D-A08C-318A-629680129295}"/>
              </a:ext>
            </a:extLst>
          </p:cNvPr>
          <p:cNvPicPr>
            <a:picLocks noChangeAspect="1"/>
          </p:cNvPicPr>
          <p:nvPr userDrawn="1"/>
        </p:nvPicPr>
        <p:blipFill>
          <a:blip r:embed="rId2">
            <a:extLst>
              <a:ext uri="{28A0092B-C50C-407E-A947-70E740481C1C}">
                <a14:useLocalDpi xmlns:a14="http://schemas.microsoft.com/office/drawing/2010/main" val="0"/>
              </a:ext>
            </a:extLst>
          </a:blip>
          <a:srcRect b="8398"/>
          <a:stretch/>
        </p:blipFill>
        <p:spPr>
          <a:xfrm>
            <a:off x="6109445" y="3667127"/>
            <a:ext cx="6096000" cy="319087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2" name="Picture 1">
            <a:extLst>
              <a:ext uri="{FF2B5EF4-FFF2-40B4-BE49-F238E27FC236}">
                <a16:creationId xmlns:a16="http://schemas.microsoft.com/office/drawing/2014/main" id="{61EBEFA8-FE9A-3645-66E5-65D77C6060F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21210" y="426350"/>
            <a:ext cx="5374790" cy="811967"/>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211ED9E3-DB6B-A95F-50CB-BE6488BBED96}"/>
              </a:ext>
            </a:extLst>
          </p:cNvPr>
          <p:cNvGrpSpPr/>
          <p:nvPr userDrawn="1"/>
        </p:nvGrpSpPr>
        <p:grpSpPr>
          <a:xfrm>
            <a:off x="9809410" y="6163733"/>
            <a:ext cx="1980029" cy="558174"/>
            <a:chOff x="9874835" y="6236872"/>
            <a:chExt cx="1980029" cy="558174"/>
          </a:xfrm>
        </p:grpSpPr>
        <p:pic>
          <p:nvPicPr>
            <p:cNvPr id="5" name="Picture 1">
              <a:extLst>
                <a:ext uri="{FF2B5EF4-FFF2-40B4-BE49-F238E27FC236}">
                  <a16:creationId xmlns:a16="http://schemas.microsoft.com/office/drawing/2014/main" id="{BB5D7729-CF2D-97E1-ED4F-D87CD32B50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4071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6837252B-350B-FE8B-6C0E-63B4805A81A9}"/>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err="1">
                  <a:solidFill>
                    <a:schemeClr val="bg2"/>
                  </a:solidFill>
                  <a:latin typeface="Calibri" panose="020F0502020204030204" pitchFamily="34" charset="0"/>
                  <a:cs typeface="Calibri" panose="020F0502020204030204" pitchFamily="34" charset="0"/>
                </a:rPr>
                <a:t>clinicaleducationalliance</a:t>
              </a:r>
              <a:r>
                <a:rPr lang="en-US" sz="800" b="0" err="1">
                  <a:solidFill>
                    <a:schemeClr val="bg2"/>
                  </a:solidFill>
                  <a:latin typeface="Calibri" panose="020F0502020204030204" pitchFamily="34" charset="0"/>
                  <a:cs typeface="Calibri" panose="020F0502020204030204" pitchFamily="34" charset="0"/>
                </a:rPr>
                <a:t>.com</a:t>
              </a:r>
              <a:r>
                <a:rPr lang="en-US" sz="800" b="0">
                  <a:solidFill>
                    <a:schemeClr val="bg2"/>
                  </a:solidFill>
                  <a:latin typeface="Calibri" panose="020F0502020204030204" pitchFamily="34" charset="0"/>
                  <a:cs typeface="Calibri" panose="020F0502020204030204" pitchFamily="34" charset="0"/>
                </a:rPr>
                <a:t>:</a:t>
              </a:r>
            </a:p>
          </p:txBody>
        </p:sp>
      </p:gr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3100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39B743C8-024D-643D-E069-06D6F23FC6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424351" y="5580993"/>
            <a:ext cx="5374790" cy="811967"/>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677FE316-E268-F14F-B6A6-1AC212FCEB14}"/>
              </a:ext>
            </a:extLst>
          </p:cNvPr>
          <p:cNvGrpSpPr/>
          <p:nvPr userDrawn="1"/>
        </p:nvGrpSpPr>
        <p:grpSpPr>
          <a:xfrm>
            <a:off x="9809410" y="6163733"/>
            <a:ext cx="1980029" cy="558174"/>
            <a:chOff x="9874835" y="6236872"/>
            <a:chExt cx="1980029" cy="558174"/>
          </a:xfrm>
        </p:grpSpPr>
        <p:pic>
          <p:nvPicPr>
            <p:cNvPr id="9" name="Picture 1">
              <a:extLst>
                <a:ext uri="{FF2B5EF4-FFF2-40B4-BE49-F238E27FC236}">
                  <a16:creationId xmlns:a16="http://schemas.microsoft.com/office/drawing/2014/main" id="{6C07A675-1701-C0EC-A02F-EC9AD3DCDE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4071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DEEE9C4F-83F2-C1D1-18BD-8BCC0CF5252C}"/>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err="1">
                  <a:solidFill>
                    <a:schemeClr val="bg2"/>
                  </a:solidFill>
                  <a:latin typeface="Calibri" panose="020F0502020204030204" pitchFamily="34" charset="0"/>
                  <a:cs typeface="Calibri" panose="020F0502020204030204" pitchFamily="34" charset="0"/>
                </a:rPr>
                <a:t>clinicaleducationalliance</a:t>
              </a:r>
              <a:r>
                <a:rPr lang="en-US" sz="800" b="0" err="1">
                  <a:solidFill>
                    <a:schemeClr val="bg2"/>
                  </a:solidFill>
                  <a:latin typeface="Calibri" panose="020F0502020204030204" pitchFamily="34" charset="0"/>
                  <a:cs typeface="Calibri" panose="020F0502020204030204" pitchFamily="34" charset="0"/>
                </a:rPr>
                <a:t>.com</a:t>
              </a:r>
              <a:r>
                <a:rPr lang="en-US" sz="800" b="0">
                  <a:solidFill>
                    <a:schemeClr val="bg2"/>
                  </a:solidFill>
                  <a:latin typeface="Calibri" panose="020F0502020204030204" pitchFamily="34" charset="0"/>
                  <a:cs typeface="Calibri" panose="020F0502020204030204" pitchFamily="34" charset="0"/>
                </a:rPr>
                <a:t>:</a:t>
              </a:r>
            </a:p>
          </p:txBody>
        </p:sp>
      </p:gr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A7AFE0FC-4134-257E-E807-16748F79C340}"/>
              </a:ext>
            </a:extLst>
          </p:cNvPr>
          <p:cNvGrpSpPr/>
          <p:nvPr userDrawn="1"/>
        </p:nvGrpSpPr>
        <p:grpSpPr>
          <a:xfrm>
            <a:off x="9809410" y="6163733"/>
            <a:ext cx="1980029" cy="558174"/>
            <a:chOff x="9874835" y="6236872"/>
            <a:chExt cx="1980029" cy="558174"/>
          </a:xfrm>
        </p:grpSpPr>
        <p:pic>
          <p:nvPicPr>
            <p:cNvPr id="7" name="Picture 1">
              <a:extLst>
                <a:ext uri="{FF2B5EF4-FFF2-40B4-BE49-F238E27FC236}">
                  <a16:creationId xmlns:a16="http://schemas.microsoft.com/office/drawing/2014/main" id="{786EDFAE-AAAF-9215-4EB8-B5FBFACD03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4071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B6DDE279-CD74-4A42-2800-F1BF44FE987C}"/>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err="1">
                  <a:solidFill>
                    <a:schemeClr val="bg2"/>
                  </a:solidFill>
                  <a:latin typeface="Calibri" panose="020F0502020204030204" pitchFamily="34" charset="0"/>
                  <a:cs typeface="Calibri" panose="020F0502020204030204" pitchFamily="34" charset="0"/>
                </a:rPr>
                <a:t>clinicaleducationalliance</a:t>
              </a:r>
              <a:r>
                <a:rPr lang="en-US" sz="800" b="0" err="1">
                  <a:solidFill>
                    <a:schemeClr val="bg2"/>
                  </a:solidFill>
                  <a:latin typeface="Calibri" panose="020F0502020204030204" pitchFamily="34" charset="0"/>
                  <a:cs typeface="Calibri" panose="020F0502020204030204" pitchFamily="34" charset="0"/>
                </a:rPr>
                <a:t>.com</a:t>
              </a:r>
              <a:r>
                <a:rPr lang="en-US" sz="800" b="0">
                  <a:solidFill>
                    <a:schemeClr val="bg2"/>
                  </a:solidFill>
                  <a:latin typeface="Calibri" panose="020F0502020204030204" pitchFamily="34" charset="0"/>
                  <a:cs typeface="Calibri" panose="020F0502020204030204" pitchFamily="34" charset="0"/>
                </a:rPr>
                <a:t>:</a:t>
              </a:r>
            </a:p>
          </p:txBody>
        </p:sp>
      </p:grpSp>
    </p:spTree>
    <p:extLst>
      <p:ext uri="{BB962C8B-B14F-4D97-AF65-F5344CB8AC3E}">
        <p14:creationId xmlns:p14="http://schemas.microsoft.com/office/powerpoint/2010/main" val="3500554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556011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5523E2CF-6BF6-4A4E-E2A3-1D5644F48A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424351" y="5580993"/>
            <a:ext cx="5374790" cy="811967"/>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59" r:id="rId6"/>
    <p:sldLayoutId id="2147484660" r:id="rId7"/>
    <p:sldLayoutId id="2147484664" r:id="rId8"/>
    <p:sldLayoutId id="2147484661" r:id="rId9"/>
    <p:sldLayoutId id="2147484662" r:id="rId10"/>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hyperlink" Target="https://www.proce.com/" TargetMode="External"/><Relationship Id="rId4" Type="http://schemas.openxmlformats.org/officeDocument/2006/relationships/hyperlink" Target="https://practicingclinicia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598489" y="1600200"/>
            <a:ext cx="10882313" cy="2057400"/>
          </a:xfrm>
        </p:spPr>
        <p:txBody>
          <a:bodyPr>
            <a:normAutofit/>
          </a:bodyPr>
          <a:lstStyle/>
          <a:p>
            <a:pPr eaLnBrk="1" hangingPunct="1"/>
            <a:r>
              <a:rPr lang="en-US" altLang="en-US" sz="4000" dirty="0"/>
              <a:t>Treating the Whole Patient: Understanding Needs of Patients With HR+/HER2- MBC and Comorbidities</a:t>
            </a:r>
          </a:p>
        </p:txBody>
      </p:sp>
      <p:sp>
        <p:nvSpPr>
          <p:cNvPr id="3" name="Text Box 19">
            <a:extLst>
              <a:ext uri="{FF2B5EF4-FFF2-40B4-BE49-F238E27FC236}">
                <a16:creationId xmlns:a16="http://schemas.microsoft.com/office/drawing/2014/main" id="{EECF2B1D-77DF-3007-CCEB-A594004AEF71}"/>
              </a:ext>
            </a:extLst>
          </p:cNvPr>
          <p:cNvSpPr txBox="1">
            <a:spLocks noChangeArrowheads="1"/>
          </p:cNvSpPr>
          <p:nvPr/>
        </p:nvSpPr>
        <p:spPr bwMode="auto">
          <a:xfrm>
            <a:off x="6096000" y="1043214"/>
            <a:ext cx="59817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sz="1200" b="0" dirty="0">
                <a:solidFill>
                  <a:schemeClr val="bg2"/>
                </a:solidFill>
                <a:latin typeface="Calibri" panose="020F0502020204030204" pitchFamily="34" charset="0"/>
              </a:rPr>
              <a:t>Provided by Clinical Care Options, LLC </a:t>
            </a:r>
            <a:br>
              <a:rPr lang="en-US" sz="1200" b="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in partnership with Practicing Clinicians Exchange and </a:t>
            </a:r>
            <a:r>
              <a:rPr lang="en-US" sz="1200" b="0" dirty="0" err="1">
                <a:solidFill>
                  <a:schemeClr val="bg2"/>
                </a:solidFill>
                <a:latin typeface="Calibri" panose="020F0502020204030204" pitchFamily="34" charset="0"/>
              </a:rPr>
              <a:t>ProCE</a:t>
            </a:r>
            <a:r>
              <a:rPr lang="en-US" sz="1200" b="0" dirty="0">
                <a:solidFill>
                  <a:schemeClr val="bg2"/>
                </a:solidFill>
                <a:latin typeface="Calibri" panose="020F0502020204030204" pitchFamily="34" charset="0"/>
              </a:rPr>
              <a:t>, LLC.</a:t>
            </a:r>
            <a:endParaRPr lang="en-US" altLang="en-US" sz="1200" b="0" dirty="0">
              <a:solidFill>
                <a:schemeClr val="bg2"/>
              </a:solidFill>
              <a:latin typeface="Calibri" panose="020F0502020204030204" pitchFamily="34" charset="0"/>
            </a:endParaRPr>
          </a:p>
        </p:txBody>
      </p:sp>
      <p:sp>
        <p:nvSpPr>
          <p:cNvPr id="4" name="Text Box 21">
            <a:extLst>
              <a:ext uri="{FF2B5EF4-FFF2-40B4-BE49-F238E27FC236}">
                <a16:creationId xmlns:a16="http://schemas.microsoft.com/office/drawing/2014/main" id="{4116A805-8656-246F-B4EF-0D63F0E5AC4D}"/>
              </a:ext>
            </a:extLst>
          </p:cNvPr>
          <p:cNvSpPr txBox="1">
            <a:spLocks noChangeArrowheads="1"/>
          </p:cNvSpPr>
          <p:nvPr/>
        </p:nvSpPr>
        <p:spPr bwMode="auto">
          <a:xfrm>
            <a:off x="437311" y="6378340"/>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Pfizer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8" name="Rectangle 8">
            <a:extLst>
              <a:ext uri="{FF2B5EF4-FFF2-40B4-BE49-F238E27FC236}">
                <a16:creationId xmlns:a16="http://schemas.microsoft.com/office/drawing/2014/main" id="{E0F7D15D-C030-7744-B515-D7C82C9D21F6}"/>
              </a:ext>
            </a:extLst>
          </p:cNvPr>
          <p:cNvSpPr>
            <a:spLocks noChangeArrowheads="1"/>
          </p:cNvSpPr>
          <p:nvPr/>
        </p:nvSpPr>
        <p:spPr bwMode="auto">
          <a:xfrm>
            <a:off x="1979407" y="3590179"/>
            <a:ext cx="73500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2000" b="0">
                <a:solidFill>
                  <a:srgbClr val="455560"/>
                </a:solidFill>
                <a:latin typeface="Calibri" panose="020F0502020204030204" pitchFamily="34" charset="0"/>
              </a:rPr>
              <a:t>Slide credit: </a:t>
            </a:r>
            <a:r>
              <a:rPr lang="en-US" sz="2000" b="0" err="1">
                <a:solidFill>
                  <a:schemeClr val="bg2"/>
                </a:solidFill>
                <a:latin typeface="Calibri" panose="020F0502020204030204" pitchFamily="34" charset="0"/>
                <a:cs typeface="Calibri" panose="020F0502020204030204" pitchFamily="34" charset="0"/>
              </a:rPr>
              <a:t>clinicaleducationalliance.com</a:t>
            </a:r>
            <a:endParaRPr lang="en-US" altLang="en-US" sz="2000" b="0" u="sng">
              <a:solidFill>
                <a:schemeClr val="bg2"/>
              </a:solidFill>
              <a:latin typeface="Calibri" panose="020F0502020204030204" pitchFamily="34" charset="0"/>
              <a:cs typeface="Calibri" panose="020F0502020204030204" pitchFamily="34" charset="0"/>
            </a:endParaRPr>
          </a:p>
        </p:txBody>
      </p:sp>
      <p:pic>
        <p:nvPicPr>
          <p:cNvPr id="4" name="Picture 1">
            <a:extLst>
              <a:ext uri="{FF2B5EF4-FFF2-40B4-BE49-F238E27FC236}">
                <a16:creationId xmlns:a16="http://schemas.microsoft.com/office/drawing/2014/main" id="{B714CA98-EEA4-2012-AA0B-EE788D2969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8519" y="3278393"/>
            <a:ext cx="2972925" cy="75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8997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a:t>
            </a:r>
          </a:p>
        </p:txBody>
      </p:sp>
      <p:sp>
        <p:nvSpPr>
          <p:cNvPr id="6" name="Rectangle 3">
            <a:extLst>
              <a:ext uri="{FF2B5EF4-FFF2-40B4-BE49-F238E27FC236}">
                <a16:creationId xmlns:a16="http://schemas.microsoft.com/office/drawing/2014/main" id="{B98F30B0-EEF1-42FE-9069-E4F3DF0A136E}"/>
              </a:ext>
            </a:extLst>
          </p:cNvPr>
          <p:cNvSpPr>
            <a:spLocks noGrp="1" noChangeArrowheads="1"/>
          </p:cNvSpPr>
          <p:nvPr>
            <p:ph idx="1"/>
          </p:nvPr>
        </p:nvSpPr>
        <p:spPr/>
        <p:txBody>
          <a:bodyPr/>
          <a:lstStyle/>
          <a:p>
            <a:pPr marL="0" marR="0" indent="0">
              <a:spcBef>
                <a:spcPts val="0"/>
              </a:spcBef>
              <a:spcAft>
                <a:spcPts val="0"/>
              </a:spcAft>
              <a:buNone/>
            </a:pPr>
            <a:r>
              <a:rPr lang="pt-BR" sz="2600" b="1" dirty="0">
                <a:solidFill>
                  <a:schemeClr val="accent3"/>
                </a:solidFill>
              </a:rPr>
              <a:t>Sara A. Hurvitz, MD, FACP</a:t>
            </a:r>
            <a:br>
              <a:rPr lang="en-US" sz="2400" dirty="0"/>
            </a:br>
            <a:r>
              <a:rPr lang="en-US" sz="2400" dirty="0">
                <a:effectLst/>
                <a:ea typeface="Times New Roman" panose="02020603050405020304" pitchFamily="18" charset="0"/>
                <a:cs typeface="Calibri" panose="020F0502020204030204" pitchFamily="34" charset="0"/>
              </a:rPr>
              <a:t>Professor of Medicine</a:t>
            </a:r>
          </a:p>
          <a:p>
            <a:pPr marL="0" marR="0" indent="0">
              <a:spcBef>
                <a:spcPts val="0"/>
              </a:spcBef>
              <a:spcAft>
                <a:spcPts val="0"/>
              </a:spcAft>
              <a:buNone/>
            </a:pPr>
            <a:r>
              <a:rPr lang="en-US" sz="2400" dirty="0">
                <a:effectLst/>
                <a:ea typeface="Times New Roman" panose="02020603050405020304" pitchFamily="18" charset="0"/>
                <a:cs typeface="Calibri" panose="020F0502020204030204" pitchFamily="34" charset="0"/>
              </a:rPr>
              <a:t>Smith Family Endowed Chair in Women’s Health</a:t>
            </a:r>
          </a:p>
          <a:p>
            <a:pPr marL="0" marR="0" indent="0">
              <a:spcBef>
                <a:spcPts val="0"/>
              </a:spcBef>
              <a:spcAft>
                <a:spcPts val="0"/>
              </a:spcAft>
              <a:buNone/>
            </a:pPr>
            <a:r>
              <a:rPr lang="en-US" sz="2400" dirty="0">
                <a:effectLst/>
                <a:ea typeface="Times New Roman" panose="02020603050405020304" pitchFamily="18" charset="0"/>
                <a:cs typeface="Calibri" panose="020F0502020204030204" pitchFamily="34" charset="0"/>
              </a:rPr>
              <a:t>Head, Division of Hematology and Oncology</a:t>
            </a:r>
          </a:p>
          <a:p>
            <a:pPr marL="0" marR="0" indent="0">
              <a:spcBef>
                <a:spcPts val="0"/>
              </a:spcBef>
              <a:spcAft>
                <a:spcPts val="0"/>
              </a:spcAft>
              <a:buNone/>
            </a:pPr>
            <a:r>
              <a:rPr lang="en-US" sz="2400" dirty="0">
                <a:effectLst/>
                <a:ea typeface="Times New Roman" panose="02020603050405020304" pitchFamily="18" charset="0"/>
                <a:cs typeface="Calibri" panose="020F0502020204030204" pitchFamily="34" charset="0"/>
              </a:rPr>
              <a:t>Department of Medicine, UW Medicine</a:t>
            </a:r>
          </a:p>
          <a:p>
            <a:pPr marL="0" marR="0" indent="0">
              <a:spcBef>
                <a:spcPts val="0"/>
              </a:spcBef>
              <a:spcAft>
                <a:spcPts val="0"/>
              </a:spcAft>
              <a:buNone/>
            </a:pPr>
            <a:r>
              <a:rPr lang="en-US" sz="2400" dirty="0">
                <a:effectLst/>
                <a:ea typeface="Times New Roman" panose="02020603050405020304" pitchFamily="18" charset="0"/>
                <a:cs typeface="Calibri" panose="020F0502020204030204" pitchFamily="34" charset="0"/>
              </a:rPr>
              <a:t>Senior Vice President, Clinical Research Division Fred Hutchinson Cancer Center</a:t>
            </a:r>
          </a:p>
          <a:p>
            <a:pPr marL="0" marR="0" indent="0">
              <a:spcBef>
                <a:spcPts val="0"/>
              </a:spcBef>
              <a:spcAft>
                <a:spcPts val="0"/>
              </a:spcAft>
              <a:buNone/>
            </a:pPr>
            <a:r>
              <a:rPr lang="en-US" sz="2400" dirty="0">
                <a:effectLst/>
                <a:ea typeface="Times New Roman" panose="02020603050405020304" pitchFamily="18" charset="0"/>
                <a:cs typeface="Calibri" panose="020F0502020204030204" pitchFamily="34" charset="0"/>
              </a:rPr>
              <a:t>Seattle, Washington</a:t>
            </a:r>
          </a:p>
          <a:p>
            <a:pPr marL="0" marR="0" indent="0">
              <a:spcBef>
                <a:spcPts val="0"/>
              </a:spcBef>
              <a:spcAft>
                <a:spcPts val="0"/>
              </a:spcAft>
              <a:buNone/>
            </a:pPr>
            <a:endParaRPr lang="en-US" altLang="en-US" sz="2400" dirty="0">
              <a:highlight>
                <a:srgbClr val="FFFF00"/>
              </a:highlight>
              <a:cs typeface="Calibri" panose="020F0502020204030204" pitchFamily="34" charset="0"/>
            </a:endParaRPr>
          </a:p>
          <a:p>
            <a:pPr marL="0" indent="0">
              <a:spcBef>
                <a:spcPts val="0"/>
              </a:spcBef>
              <a:spcAft>
                <a:spcPts val="0"/>
              </a:spcAft>
              <a:buNone/>
            </a:pPr>
            <a:r>
              <a:rPr lang="en-US" sz="2400" b="1" i="0" dirty="0">
                <a:solidFill>
                  <a:schemeClr val="accent3"/>
                </a:solidFill>
                <a:effectLst/>
                <a:cs typeface="Calibri" panose="020F0502020204030204" pitchFamily="34" charset="0"/>
              </a:rPr>
              <a:t>Sara A. Hurvitz, MD, FACP: </a:t>
            </a:r>
            <a:r>
              <a:rPr lang="en-US" sz="2400" b="0" i="1" dirty="0">
                <a:solidFill>
                  <a:schemeClr val="bg1"/>
                </a:solidFill>
                <a:effectLst/>
                <a:cs typeface="Calibri" panose="020F0502020204030204" pitchFamily="34" charset="0"/>
              </a:rPr>
              <a:t>researcher:</a:t>
            </a:r>
            <a:r>
              <a:rPr lang="en-US" sz="2400" b="0" i="0" dirty="0">
                <a:solidFill>
                  <a:schemeClr val="bg1"/>
                </a:solidFill>
                <a:effectLst/>
                <a:cs typeface="Calibri" panose="020F0502020204030204" pitchFamily="34" charset="0"/>
              </a:rPr>
              <a:t> </a:t>
            </a:r>
            <a:r>
              <a:rPr lang="en-US" sz="2400" b="0" i="0" dirty="0" err="1">
                <a:solidFill>
                  <a:schemeClr val="bg1"/>
                </a:solidFill>
                <a:effectLst/>
                <a:cs typeface="Calibri" panose="020F0502020204030204" pitchFamily="34" charset="0"/>
              </a:rPr>
              <a:t>Arvinas</a:t>
            </a:r>
            <a:r>
              <a:rPr lang="en-US" sz="2400" b="0" i="0" dirty="0">
                <a:solidFill>
                  <a:schemeClr val="bg1"/>
                </a:solidFill>
                <a:effectLst/>
                <a:cs typeface="Calibri" panose="020F0502020204030204" pitchFamily="34" charset="0"/>
              </a:rPr>
              <a:t>, AstraZeneca, Boehringer Ingelheim, </a:t>
            </a:r>
            <a:r>
              <a:rPr lang="en-US" sz="2400" b="0" i="0" dirty="0" err="1">
                <a:solidFill>
                  <a:schemeClr val="bg1"/>
                </a:solidFill>
                <a:effectLst/>
                <a:cs typeface="Calibri" panose="020F0502020204030204" pitchFamily="34" charset="0"/>
              </a:rPr>
              <a:t>Celcuity</a:t>
            </a:r>
            <a:r>
              <a:rPr lang="en-US" sz="2400" b="0" i="0" dirty="0">
                <a:solidFill>
                  <a:schemeClr val="bg1"/>
                </a:solidFill>
                <a:effectLst/>
                <a:cs typeface="Calibri" panose="020F0502020204030204" pitchFamily="34" charset="0"/>
              </a:rPr>
              <a:t>, </a:t>
            </a:r>
            <a:r>
              <a:rPr lang="en-US" sz="2400" b="0" i="0" dirty="0" err="1">
                <a:solidFill>
                  <a:schemeClr val="bg1"/>
                </a:solidFill>
                <a:effectLst/>
                <a:cs typeface="Calibri" panose="020F0502020204030204" pitchFamily="34" charset="0"/>
              </a:rPr>
              <a:t>Dantari</a:t>
            </a:r>
            <a:r>
              <a:rPr lang="en-US" sz="2400" b="0" i="0" dirty="0">
                <a:solidFill>
                  <a:schemeClr val="bg1"/>
                </a:solidFill>
                <a:effectLst/>
                <a:cs typeface="Calibri" panose="020F0502020204030204" pitchFamily="34" charset="0"/>
              </a:rPr>
              <a:t>, G1 Therapeutics, Genentech/Roche, Gilead, Greenwich </a:t>
            </a:r>
            <a:r>
              <a:rPr lang="en-US" sz="2400" b="0" i="0" dirty="0" err="1">
                <a:solidFill>
                  <a:schemeClr val="bg1"/>
                </a:solidFill>
                <a:effectLst/>
                <a:cs typeface="Calibri" panose="020F0502020204030204" pitchFamily="34" charset="0"/>
              </a:rPr>
              <a:t>LifeSciences</a:t>
            </a:r>
            <a:r>
              <a:rPr lang="en-US" sz="2400" b="0" i="0" dirty="0">
                <a:solidFill>
                  <a:schemeClr val="bg1"/>
                </a:solidFill>
                <a:effectLst/>
                <a:cs typeface="Calibri" panose="020F0502020204030204" pitchFamily="34" charset="0"/>
              </a:rPr>
              <a:t>, </a:t>
            </a:r>
            <a:r>
              <a:rPr lang="en-US" sz="2400" b="0" i="0" dirty="0" err="1">
                <a:solidFill>
                  <a:schemeClr val="bg1"/>
                </a:solidFill>
                <a:effectLst/>
                <a:cs typeface="Calibri" panose="020F0502020204030204" pitchFamily="34" charset="0"/>
              </a:rPr>
              <a:t>Immunomedics</a:t>
            </a:r>
            <a:r>
              <a:rPr lang="en-US" sz="2400" b="0" i="0" dirty="0">
                <a:solidFill>
                  <a:schemeClr val="bg1"/>
                </a:solidFill>
                <a:effectLst/>
                <a:cs typeface="Calibri" panose="020F0502020204030204" pitchFamily="34" charset="0"/>
              </a:rPr>
              <a:t>, Jazz/</a:t>
            </a:r>
            <a:r>
              <a:rPr lang="en-US" sz="2400" b="0" i="0" dirty="0" err="1">
                <a:solidFill>
                  <a:schemeClr val="bg1"/>
                </a:solidFill>
                <a:effectLst/>
                <a:cs typeface="Calibri" panose="020F0502020204030204" pitchFamily="34" charset="0"/>
              </a:rPr>
              <a:t>Zymeworks</a:t>
            </a:r>
            <a:r>
              <a:rPr lang="en-US" sz="2400" b="0" i="0" dirty="0">
                <a:solidFill>
                  <a:schemeClr val="bg1"/>
                </a:solidFill>
                <a:effectLst/>
                <a:cs typeface="Calibri" panose="020F0502020204030204" pitchFamily="34" charset="0"/>
              </a:rPr>
              <a:t>, Lilly, </a:t>
            </a:r>
            <a:r>
              <a:rPr lang="en-US" sz="2400" b="0" i="0" dirty="0" err="1">
                <a:solidFill>
                  <a:schemeClr val="bg1"/>
                </a:solidFill>
                <a:effectLst/>
                <a:cs typeface="Calibri" panose="020F0502020204030204" pitchFamily="34" charset="0"/>
              </a:rPr>
              <a:t>Loxo</a:t>
            </a:r>
            <a:r>
              <a:rPr lang="en-US" sz="2400" b="0" i="0" dirty="0">
                <a:solidFill>
                  <a:schemeClr val="bg1"/>
                </a:solidFill>
                <a:effectLst/>
                <a:cs typeface="Calibri" panose="020F0502020204030204" pitchFamily="34" charset="0"/>
              </a:rPr>
              <a:t>, Novartis, </a:t>
            </a:r>
            <a:r>
              <a:rPr lang="en-US" sz="2400" b="0" i="0" dirty="0" err="1">
                <a:solidFill>
                  <a:schemeClr val="bg1"/>
                </a:solidFill>
                <a:effectLst/>
                <a:cs typeface="Calibri" panose="020F0502020204030204" pitchFamily="34" charset="0"/>
              </a:rPr>
              <a:t>Orinove</a:t>
            </a:r>
            <a:r>
              <a:rPr lang="en-US" sz="2400" b="0" i="0" dirty="0">
                <a:solidFill>
                  <a:schemeClr val="bg1"/>
                </a:solidFill>
                <a:effectLst/>
                <a:cs typeface="Calibri" panose="020F0502020204030204" pitchFamily="34" charset="0"/>
              </a:rPr>
              <a:t>, </a:t>
            </a:r>
            <a:r>
              <a:rPr lang="en-US" sz="2400" b="0" i="0" dirty="0" err="1">
                <a:solidFill>
                  <a:schemeClr val="bg1"/>
                </a:solidFill>
                <a:effectLst/>
                <a:cs typeface="Calibri" panose="020F0502020204030204" pitchFamily="34" charset="0"/>
              </a:rPr>
              <a:t>Orum</a:t>
            </a:r>
            <a:r>
              <a:rPr lang="en-US" sz="2400" b="0" i="0" dirty="0">
                <a:solidFill>
                  <a:schemeClr val="bg1"/>
                </a:solidFill>
                <a:effectLst/>
                <a:cs typeface="Calibri" panose="020F0502020204030204" pitchFamily="34" charset="0"/>
              </a:rPr>
              <a:t>, Pfizer, Puma, Radius, Sanofi, </a:t>
            </a:r>
            <a:r>
              <a:rPr lang="en-US" sz="2400" b="0" i="0" dirty="0" err="1">
                <a:solidFill>
                  <a:schemeClr val="bg1"/>
                </a:solidFill>
                <a:effectLst/>
                <a:cs typeface="Calibri" panose="020F0502020204030204" pitchFamily="34" charset="0"/>
              </a:rPr>
              <a:t>Seagen</a:t>
            </a:r>
            <a:r>
              <a:rPr lang="en-US" sz="2400" b="0" i="0" dirty="0">
                <a:solidFill>
                  <a:schemeClr val="bg1"/>
                </a:solidFill>
                <a:effectLst/>
                <a:cs typeface="Calibri" panose="020F0502020204030204" pitchFamily="34" charset="0"/>
              </a:rPr>
              <a:t>, </a:t>
            </a:r>
            <a:r>
              <a:rPr lang="en-US" sz="2400" b="0" i="0" dirty="0" err="1">
                <a:solidFill>
                  <a:schemeClr val="bg1"/>
                </a:solidFill>
                <a:effectLst/>
                <a:cs typeface="Calibri" panose="020F0502020204030204" pitchFamily="34" charset="0"/>
              </a:rPr>
              <a:t>Stemline</a:t>
            </a:r>
            <a:r>
              <a:rPr lang="en-US" sz="2400" b="0" i="0" dirty="0">
                <a:solidFill>
                  <a:schemeClr val="bg1"/>
                </a:solidFill>
                <a:effectLst/>
                <a:cs typeface="Calibri" panose="020F0502020204030204" pitchFamily="34" charset="0"/>
              </a:rPr>
              <a:t>/Menarini; </a:t>
            </a:r>
            <a:r>
              <a:rPr lang="en-US" sz="2400" b="0" i="1" dirty="0">
                <a:solidFill>
                  <a:schemeClr val="bg1"/>
                </a:solidFill>
                <a:effectLst/>
                <a:cs typeface="Calibri" panose="020F0502020204030204" pitchFamily="34" charset="0"/>
              </a:rPr>
              <a:t>data and safety monitoring board: </a:t>
            </a:r>
            <a:r>
              <a:rPr lang="en-US" sz="2400" b="0" i="0" dirty="0">
                <a:solidFill>
                  <a:schemeClr val="bg1"/>
                </a:solidFill>
                <a:effectLst/>
                <a:cs typeface="Calibri" panose="020F0502020204030204" pitchFamily="34" charset="0"/>
              </a:rPr>
              <a:t>Atossa</a:t>
            </a:r>
            <a:endParaRPr lang="en-US" altLang="en-US" sz="2400" b="0" kern="0" dirty="0">
              <a:solidFill>
                <a:schemeClr val="bg1"/>
              </a:solidFill>
              <a:cs typeface="Calibri" panose="020F0502020204030204" pitchFamily="34" charset="0"/>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72CD7-728C-8942-683D-39D49B3933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7B8ECB-3D4F-57C9-9B3C-3F4064FCE372}"/>
              </a:ext>
            </a:extLst>
          </p:cNvPr>
          <p:cNvSpPr>
            <a:spLocks noGrp="1"/>
          </p:cNvSpPr>
          <p:nvPr>
            <p:ph type="title"/>
          </p:nvPr>
        </p:nvSpPr>
        <p:spPr/>
        <p:txBody>
          <a:bodyPr/>
          <a:lstStyle/>
          <a:p>
            <a:r>
              <a:rPr lang="en-US" sz="3600" b="1" dirty="0">
                <a:latin typeface="Calibri"/>
                <a:ea typeface="Calibri"/>
                <a:cs typeface="Calibri"/>
              </a:rPr>
              <a:t>Learning Objectives</a:t>
            </a:r>
            <a:endParaRPr lang="en-US" dirty="0"/>
          </a:p>
        </p:txBody>
      </p:sp>
      <p:sp>
        <p:nvSpPr>
          <p:cNvPr id="6" name="Content Placeholder 5">
            <a:extLst>
              <a:ext uri="{FF2B5EF4-FFF2-40B4-BE49-F238E27FC236}">
                <a16:creationId xmlns:a16="http://schemas.microsoft.com/office/drawing/2014/main" id="{5963D142-FAC3-23E6-8D56-A0E65AA7A2E5}"/>
              </a:ext>
            </a:extLst>
          </p:cNvPr>
          <p:cNvSpPr>
            <a:spLocks noGrp="1"/>
          </p:cNvSpPr>
          <p:nvPr>
            <p:ph idx="1"/>
          </p:nvPr>
        </p:nvSpPr>
        <p:spPr>
          <a:xfrm>
            <a:off x="604675" y="1129553"/>
            <a:ext cx="10977566" cy="5007285"/>
          </a:xfrm>
        </p:spPr>
        <p:txBody>
          <a:bodyPr/>
          <a:lstStyle/>
          <a:p>
            <a:pPr>
              <a:spcBef>
                <a:spcPct val="15000"/>
              </a:spcBef>
              <a:buClr>
                <a:schemeClr val="accent6"/>
              </a:buClr>
              <a:buNone/>
              <a:defRPr/>
            </a:pPr>
            <a:r>
              <a:rPr lang="en-US" sz="2400" dirty="0">
                <a:latin typeface="Calibri"/>
                <a:cs typeface="Calibri"/>
              </a:rPr>
              <a:t>At the conclusion of this activity, learners should be able to:</a:t>
            </a:r>
            <a:endParaRPr lang="en-US" sz="2400" dirty="0">
              <a:latin typeface="Calibri"/>
              <a:ea typeface="Calibri"/>
              <a:cs typeface="Calibri"/>
            </a:endParaRPr>
          </a:p>
          <a:p>
            <a:pPr>
              <a:spcBef>
                <a:spcPct val="20000"/>
              </a:spcBef>
              <a:spcAft>
                <a:spcPct val="20000"/>
              </a:spcAft>
              <a:defRPr/>
            </a:pPr>
            <a:r>
              <a:rPr lang="en-US" sz="2400" dirty="0">
                <a:latin typeface="Calibri"/>
                <a:ea typeface="Calibri"/>
                <a:cs typeface="Calibri"/>
              </a:rPr>
              <a:t>Describe common comorbidities and related factors in patients with HR+/HER2- MBC, including cardiovascular disease, polypharmacy, and poor performance status</a:t>
            </a:r>
          </a:p>
          <a:p>
            <a:pPr>
              <a:spcBef>
                <a:spcPct val="20000"/>
              </a:spcBef>
              <a:spcAft>
                <a:spcPct val="20000"/>
              </a:spcAft>
              <a:defRPr/>
            </a:pPr>
            <a:r>
              <a:rPr lang="en-US" sz="2400" dirty="0">
                <a:latin typeface="Calibri"/>
                <a:ea typeface="Calibri"/>
                <a:cs typeface="Calibri"/>
              </a:rPr>
              <a:t>Select individualized treatment for patients with HR+/HER2- MBC, considering efficacy and safety data (RCT/RWE), treatment guidelines, and health status</a:t>
            </a:r>
          </a:p>
          <a:p>
            <a:pPr>
              <a:spcBef>
                <a:spcPct val="20000"/>
              </a:spcBef>
              <a:spcAft>
                <a:spcPct val="20000"/>
              </a:spcAft>
              <a:defRPr/>
            </a:pPr>
            <a:r>
              <a:rPr lang="en-US" sz="2400" dirty="0">
                <a:latin typeface="Calibri"/>
                <a:ea typeface="Calibri"/>
                <a:cs typeface="Calibri"/>
              </a:rPr>
              <a:t>Implement effective multidisciplinary team processes to mitigate and monitor potential drug–drug interactions in patients with comorbid conditions</a:t>
            </a:r>
          </a:p>
          <a:p>
            <a:pPr>
              <a:spcBef>
                <a:spcPct val="20000"/>
              </a:spcBef>
              <a:spcAft>
                <a:spcPct val="20000"/>
              </a:spcAft>
              <a:defRPr/>
            </a:pPr>
            <a:r>
              <a:rPr lang="en-US" sz="2400" dirty="0">
                <a:latin typeface="Calibri"/>
                <a:ea typeface="Calibri"/>
                <a:cs typeface="Calibri"/>
              </a:rPr>
              <a:t>Plan communication strategies, utilizing shared decision-making to optimize patient–physician trust and understand patient goals when selecting MBC treatment</a:t>
            </a:r>
          </a:p>
          <a:p>
            <a:pPr>
              <a:spcBef>
                <a:spcPct val="20000"/>
              </a:spcBef>
              <a:spcAft>
                <a:spcPct val="20000"/>
              </a:spcAft>
              <a:defRPr/>
            </a:pPr>
            <a:r>
              <a:rPr lang="en-US" sz="2400" dirty="0">
                <a:latin typeface="Calibri"/>
                <a:ea typeface="Calibri"/>
                <a:cs typeface="Calibri"/>
              </a:rPr>
              <a:t>Evaluate available RWE for CDK4/6 inhibitors in patients with comorbid conditions and underrepresented subgroups in RCTs, such as geriatric patients.</a:t>
            </a:r>
          </a:p>
        </p:txBody>
      </p:sp>
    </p:spTree>
    <p:extLst>
      <p:ext uri="{BB962C8B-B14F-4D97-AF65-F5344CB8AC3E}">
        <p14:creationId xmlns:p14="http://schemas.microsoft.com/office/powerpoint/2010/main" val="150273754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7AB74-933B-F69E-5333-644F017FEAB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B6719DB-8DD6-428F-9D2D-DDA59129EDF0}"/>
              </a:ext>
            </a:extLst>
          </p:cNvPr>
          <p:cNvSpPr>
            <a:spLocks noGrp="1"/>
          </p:cNvSpPr>
          <p:nvPr>
            <p:ph type="title"/>
          </p:nvPr>
        </p:nvSpPr>
        <p:spPr/>
        <p:txBody>
          <a:bodyPr/>
          <a:lstStyle/>
          <a:p>
            <a:r>
              <a:rPr lang="en-US" dirty="0"/>
              <a:t>Overview of the Treatment Landscape for Patients With HR+/HER2- MBC</a:t>
            </a:r>
          </a:p>
        </p:txBody>
      </p:sp>
    </p:spTree>
    <p:extLst>
      <p:ext uri="{BB962C8B-B14F-4D97-AF65-F5344CB8AC3E}">
        <p14:creationId xmlns:p14="http://schemas.microsoft.com/office/powerpoint/2010/main" val="30281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D1FB3-35A8-1F30-CAF3-4C4269C4723D}"/>
              </a:ext>
            </a:extLst>
          </p:cNvPr>
          <p:cNvSpPr>
            <a:spLocks noGrp="1"/>
          </p:cNvSpPr>
          <p:nvPr>
            <p:ph type="title"/>
          </p:nvPr>
        </p:nvSpPr>
        <p:spPr>
          <a:xfrm>
            <a:off x="609759" y="238127"/>
            <a:ext cx="11307316" cy="1103313"/>
          </a:xfrm>
        </p:spPr>
        <p:txBody>
          <a:bodyPr/>
          <a:lstStyle/>
          <a:p>
            <a:r>
              <a:rPr lang="en-US" dirty="0"/>
              <a:t>Considerations for First-line Treatment of HR+/HER2- MBC</a:t>
            </a:r>
          </a:p>
        </p:txBody>
      </p:sp>
      <p:cxnSp>
        <p:nvCxnSpPr>
          <p:cNvPr id="5" name="Straight Arrow Connector 4">
            <a:extLst>
              <a:ext uri="{FF2B5EF4-FFF2-40B4-BE49-F238E27FC236}">
                <a16:creationId xmlns:a16="http://schemas.microsoft.com/office/drawing/2014/main" id="{3B069027-BC13-2780-6D4A-A7DCC28BE101}"/>
              </a:ext>
            </a:extLst>
          </p:cNvPr>
          <p:cNvCxnSpPr>
            <a:cxnSpLocks/>
          </p:cNvCxnSpPr>
          <p:nvPr/>
        </p:nvCxnSpPr>
        <p:spPr bwMode="auto">
          <a:xfrm>
            <a:off x="1474667" y="2977427"/>
            <a:ext cx="530073" cy="461665"/>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D3480E92-EFA9-D3A4-8073-6DAD8775E8D1}"/>
              </a:ext>
            </a:extLst>
          </p:cNvPr>
          <p:cNvSpPr txBox="1"/>
          <p:nvPr/>
        </p:nvSpPr>
        <p:spPr bwMode="auto">
          <a:xfrm>
            <a:off x="288758" y="2589064"/>
            <a:ext cx="14598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Stage IV (M1):  Metastatic</a:t>
            </a:r>
          </a:p>
        </p:txBody>
      </p:sp>
      <p:cxnSp>
        <p:nvCxnSpPr>
          <p:cNvPr id="9" name="Straight Arrow Connector 8">
            <a:extLst>
              <a:ext uri="{FF2B5EF4-FFF2-40B4-BE49-F238E27FC236}">
                <a16:creationId xmlns:a16="http://schemas.microsoft.com/office/drawing/2014/main" id="{744BB409-5434-C67D-8A00-23F8C6E15A98}"/>
              </a:ext>
            </a:extLst>
          </p:cNvPr>
          <p:cNvCxnSpPr>
            <a:cxnSpLocks/>
          </p:cNvCxnSpPr>
          <p:nvPr/>
        </p:nvCxnSpPr>
        <p:spPr bwMode="auto">
          <a:xfrm flipV="1">
            <a:off x="1491915" y="2329850"/>
            <a:ext cx="368969" cy="642860"/>
          </a:xfrm>
          <a:prstGeom prst="straightConnector1">
            <a:avLst/>
          </a:prstGeom>
          <a:noFill/>
          <a:ln w="28575" cap="flat" cmpd="sng" algn="ctr">
            <a:solidFill>
              <a:schemeClr val="bg1"/>
            </a:solidFill>
            <a:prstDash val="solid"/>
            <a:round/>
            <a:headEnd type="none" w="med" len="med"/>
            <a:tailEnd type="triangle"/>
          </a:ln>
          <a:effectLst/>
        </p:spPr>
      </p:cxnSp>
      <p:sp>
        <p:nvSpPr>
          <p:cNvPr id="3" name="Text Box 11">
            <a:extLst>
              <a:ext uri="{FF2B5EF4-FFF2-40B4-BE49-F238E27FC236}">
                <a16:creationId xmlns:a16="http://schemas.microsoft.com/office/drawing/2014/main" id="{06AEFC78-1164-4E98-B722-09ADBCCA38D6}"/>
              </a:ext>
            </a:extLst>
          </p:cNvPr>
          <p:cNvSpPr txBox="1">
            <a:spLocks noChangeArrowheads="1"/>
          </p:cNvSpPr>
          <p:nvPr/>
        </p:nvSpPr>
        <p:spPr bwMode="auto">
          <a:xfrm>
            <a:off x="414339" y="63678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NCCN. Clinical practice guidelines in oncology: breast cancer. v.1.2025. nccn.org.</a:t>
            </a:r>
          </a:p>
        </p:txBody>
      </p:sp>
      <p:sp>
        <p:nvSpPr>
          <p:cNvPr id="4" name="TextBox 3">
            <a:extLst>
              <a:ext uri="{FF2B5EF4-FFF2-40B4-BE49-F238E27FC236}">
                <a16:creationId xmlns:a16="http://schemas.microsoft.com/office/drawing/2014/main" id="{7E49F6C3-A9C8-D1A1-125E-5F4014B1670A}"/>
              </a:ext>
            </a:extLst>
          </p:cNvPr>
          <p:cNvSpPr txBox="1"/>
          <p:nvPr/>
        </p:nvSpPr>
        <p:spPr bwMode="auto">
          <a:xfrm>
            <a:off x="1877284" y="1864026"/>
            <a:ext cx="431524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dirty="0">
                <a:solidFill>
                  <a:schemeClr val="accent3"/>
                </a:solidFill>
                <a:latin typeface="Calibri" panose="020F0502020204030204" pitchFamily="34" charset="0"/>
              </a:rPr>
              <a:t>Localized recurrence</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Consider treatment for locoregional recurrence and supportive care measures</a:t>
            </a:r>
          </a:p>
        </p:txBody>
      </p:sp>
      <p:sp>
        <p:nvSpPr>
          <p:cNvPr id="12" name="TextBox 11">
            <a:extLst>
              <a:ext uri="{FF2B5EF4-FFF2-40B4-BE49-F238E27FC236}">
                <a16:creationId xmlns:a16="http://schemas.microsoft.com/office/drawing/2014/main" id="{4C632A95-E1AA-02DD-81F0-17D31CDCBD1F}"/>
              </a:ext>
            </a:extLst>
          </p:cNvPr>
          <p:cNvSpPr txBox="1"/>
          <p:nvPr/>
        </p:nvSpPr>
        <p:spPr bwMode="auto">
          <a:xfrm>
            <a:off x="1998114" y="2990679"/>
            <a:ext cx="31602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dirty="0">
                <a:solidFill>
                  <a:schemeClr val="accent3"/>
                </a:solidFill>
                <a:latin typeface="Calibri" panose="020F0502020204030204" pitchFamily="34" charset="0"/>
              </a:rPr>
              <a:t>Systemic/unresectable disease                           </a:t>
            </a:r>
            <a:r>
              <a:rPr lang="en-US" b="0" dirty="0">
                <a:solidFill>
                  <a:schemeClr val="bg1"/>
                </a:solidFill>
                <a:latin typeface="Calibri" panose="020F0502020204030204" pitchFamily="34" charset="0"/>
              </a:rPr>
              <a:t>Systemic tx</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Supportive care</a:t>
            </a:r>
          </a:p>
        </p:txBody>
      </p:sp>
      <p:cxnSp>
        <p:nvCxnSpPr>
          <p:cNvPr id="17" name="Straight Arrow Connector 16">
            <a:extLst>
              <a:ext uri="{FF2B5EF4-FFF2-40B4-BE49-F238E27FC236}">
                <a16:creationId xmlns:a16="http://schemas.microsoft.com/office/drawing/2014/main" id="{50B15060-49DF-AD90-C72F-EEEAC00B6016}"/>
              </a:ext>
            </a:extLst>
          </p:cNvPr>
          <p:cNvCxnSpPr>
            <a:cxnSpLocks/>
          </p:cNvCxnSpPr>
          <p:nvPr/>
        </p:nvCxnSpPr>
        <p:spPr bwMode="auto">
          <a:xfrm>
            <a:off x="3737179" y="3600557"/>
            <a:ext cx="443053" cy="0"/>
          </a:xfrm>
          <a:prstGeom prst="straightConnector1">
            <a:avLst/>
          </a:prstGeom>
          <a:noFill/>
          <a:ln w="28575" cap="flat" cmpd="sng" algn="ctr">
            <a:solidFill>
              <a:schemeClr val="bg1"/>
            </a:solidFill>
            <a:prstDash val="solid"/>
            <a:round/>
            <a:headEnd type="none" w="med" len="med"/>
            <a:tailEnd type="triangle"/>
          </a:ln>
          <a:effectLst/>
        </p:spPr>
      </p:cxnSp>
      <p:sp>
        <p:nvSpPr>
          <p:cNvPr id="20" name="TextBox 19">
            <a:extLst>
              <a:ext uri="{FF2B5EF4-FFF2-40B4-BE49-F238E27FC236}">
                <a16:creationId xmlns:a16="http://schemas.microsoft.com/office/drawing/2014/main" id="{E8A9CA3B-8246-B619-D1B0-4C992E13A494}"/>
              </a:ext>
            </a:extLst>
          </p:cNvPr>
          <p:cNvSpPr txBox="1"/>
          <p:nvPr/>
        </p:nvSpPr>
        <p:spPr bwMode="auto">
          <a:xfrm>
            <a:off x="6100207" y="1735651"/>
            <a:ext cx="5454483" cy="4093428"/>
          </a:xfrm>
          <a:prstGeom prst="rect">
            <a:avLst/>
          </a:prstGeom>
          <a:solidFill>
            <a:schemeClr val="accent2">
              <a:lumMod val="20000"/>
              <a:lumOff val="80000"/>
            </a:schemeClr>
          </a:solidFill>
          <a:ln w="9525" algn="ctr">
            <a:solidFill>
              <a:srgbClr val="000000"/>
            </a:solidFill>
            <a:miter lim="800000"/>
            <a:headEnd/>
            <a:tailEnd/>
          </a:ln>
        </p:spPr>
        <p:txBody>
          <a:bodyPr wrap="square" rtlCol="0">
            <a:spAutoFit/>
          </a:bodyPr>
          <a:lstStyle/>
          <a:p>
            <a:pPr marL="342900" indent="-342900" algn="l">
              <a:lnSpc>
                <a:spcPct val="100000"/>
              </a:lnSpc>
              <a:spcBef>
                <a:spcPts val="6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Bone disease: consider bone antiresorptive agents (eg, denosumab, zoledronic acid, or pamidronate)</a:t>
            </a:r>
          </a:p>
          <a:p>
            <a:pPr marL="342900" indent="-342900" algn="l">
              <a:lnSpc>
                <a:spcPct val="100000"/>
              </a:lnSpc>
              <a:spcBef>
                <a:spcPts val="6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If no visceral crisis:</a:t>
            </a:r>
          </a:p>
          <a:p>
            <a:pPr marL="800100" lvl="1" indent="-342900">
              <a:spcBef>
                <a:spcPts val="600"/>
              </a:spcBef>
              <a:buFont typeface="Calibri" panose="020F0502020204030204" pitchFamily="34" charset="0"/>
              <a:buChar char="−"/>
            </a:pPr>
            <a:r>
              <a:rPr lang="en-US" sz="2400" b="0" dirty="0">
                <a:solidFill>
                  <a:schemeClr val="bg1"/>
                </a:solidFill>
                <a:latin typeface="Calibri" panose="020F0502020204030204" pitchFamily="34" charset="0"/>
              </a:rPr>
              <a:t>If premenopausal: </a:t>
            </a:r>
            <a:r>
              <a:rPr lang="en-US" sz="2400" b="1" dirty="0">
                <a:solidFill>
                  <a:schemeClr val="accent3"/>
                </a:solidFill>
                <a:latin typeface="Calibri" panose="020F0502020204030204" pitchFamily="34" charset="0"/>
              </a:rPr>
              <a:t>ovarian suppr/abl + AI + CDK4/6i</a:t>
            </a:r>
          </a:p>
          <a:p>
            <a:pPr marL="800100" lvl="1" indent="-342900">
              <a:spcBef>
                <a:spcPts val="600"/>
              </a:spcBef>
              <a:buFont typeface="Calibri" panose="020F0502020204030204" pitchFamily="34" charset="0"/>
              <a:buChar char="−"/>
            </a:pPr>
            <a:r>
              <a:rPr lang="en-US" sz="2400" b="0" dirty="0">
                <a:solidFill>
                  <a:schemeClr val="bg1"/>
                </a:solidFill>
                <a:latin typeface="Calibri" panose="020F0502020204030204" pitchFamily="34" charset="0"/>
              </a:rPr>
              <a:t>If postmenopausal: </a:t>
            </a:r>
            <a:r>
              <a:rPr lang="en-US" sz="2400" b="1" dirty="0">
                <a:solidFill>
                  <a:schemeClr val="accent3"/>
                </a:solidFill>
                <a:latin typeface="Calibri" panose="020F0502020204030204" pitchFamily="34" charset="0"/>
              </a:rPr>
              <a:t>AI + CDK4/6i </a:t>
            </a:r>
          </a:p>
          <a:p>
            <a:pPr marL="342900" indent="-342900" algn="l">
              <a:lnSpc>
                <a:spcPct val="100000"/>
              </a:lnSpc>
              <a:spcBef>
                <a:spcPts val="6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If CNS disease: local CNS-directed therapy followed by endocrine tx + CDK4/6i</a:t>
            </a:r>
            <a:endParaRPr lang="en-US" sz="2400" dirty="0">
              <a:solidFill>
                <a:schemeClr val="bg1"/>
              </a:solidFill>
              <a:latin typeface="Calibri" panose="020F0502020204030204" pitchFamily="34" charset="0"/>
            </a:endParaRPr>
          </a:p>
        </p:txBody>
      </p:sp>
      <p:cxnSp>
        <p:nvCxnSpPr>
          <p:cNvPr id="22" name="Straight Connector 21">
            <a:extLst>
              <a:ext uri="{FF2B5EF4-FFF2-40B4-BE49-F238E27FC236}">
                <a16:creationId xmlns:a16="http://schemas.microsoft.com/office/drawing/2014/main" id="{5B6A6959-5B82-FBE2-ECE1-58170595E867}"/>
              </a:ext>
            </a:extLst>
          </p:cNvPr>
          <p:cNvCxnSpPr>
            <a:cxnSpLocks/>
          </p:cNvCxnSpPr>
          <p:nvPr/>
        </p:nvCxnSpPr>
        <p:spPr bwMode="auto">
          <a:xfrm flipV="1">
            <a:off x="5783887" y="1818776"/>
            <a:ext cx="312113" cy="1599611"/>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C67BA03-8B7D-525C-D0D9-2A19984FF0D9}"/>
              </a:ext>
            </a:extLst>
          </p:cNvPr>
          <p:cNvCxnSpPr>
            <a:cxnSpLocks/>
          </p:cNvCxnSpPr>
          <p:nvPr/>
        </p:nvCxnSpPr>
        <p:spPr bwMode="auto">
          <a:xfrm>
            <a:off x="5783887" y="3787719"/>
            <a:ext cx="312113" cy="1970597"/>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6D0485FD-A23F-1535-8881-D3AA7B17155B}"/>
              </a:ext>
            </a:extLst>
          </p:cNvPr>
          <p:cNvSpPr txBox="1"/>
          <p:nvPr/>
        </p:nvSpPr>
        <p:spPr bwMode="auto">
          <a:xfrm>
            <a:off x="4205057" y="3418387"/>
            <a:ext cx="1578830" cy="369332"/>
          </a:xfrm>
          <a:prstGeom prst="rect">
            <a:avLst/>
          </a:prstGeom>
          <a:solidFill>
            <a:schemeClr val="accent2"/>
          </a:solidFill>
          <a:ln w="9525" algn="ctr">
            <a:solidFill>
              <a:srgbClr val="000000"/>
            </a:solidFill>
            <a:miter lim="800000"/>
            <a:headEnd/>
            <a:tailEnd/>
          </a:ln>
        </p:spPr>
        <p:txBody>
          <a:bodyPr wrap="none" rtlCol="0">
            <a:spAutoFit/>
          </a:bodyPr>
          <a:lstStyle/>
          <a:p>
            <a:pPr algn="ctr">
              <a:lnSpc>
                <a:spcPct val="100000"/>
              </a:lnSpc>
              <a:spcBef>
                <a:spcPts val="600"/>
              </a:spcBef>
              <a:spcAft>
                <a:spcPct val="0"/>
              </a:spcAft>
              <a:buClrTx/>
              <a:buFontTx/>
              <a:buNone/>
            </a:pPr>
            <a:r>
              <a:rPr lang="en-US" b="0" dirty="0">
                <a:solidFill>
                  <a:schemeClr val="bg1"/>
                </a:solidFill>
                <a:latin typeface="Calibri" panose="020F0502020204030204" pitchFamily="34" charset="0"/>
              </a:rPr>
              <a:t>Considerations</a:t>
            </a:r>
          </a:p>
        </p:txBody>
      </p:sp>
    </p:spTree>
    <p:extLst>
      <p:ext uri="{BB962C8B-B14F-4D97-AF65-F5344CB8AC3E}">
        <p14:creationId xmlns:p14="http://schemas.microsoft.com/office/powerpoint/2010/main" val="180951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FFB63-DF4C-C0B9-79A4-AA89E6EC44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0ED395-2C6D-7D80-E7C0-3CDF73BE13C1}"/>
              </a:ext>
            </a:extLst>
          </p:cNvPr>
          <p:cNvSpPr>
            <a:spLocks noGrp="1"/>
          </p:cNvSpPr>
          <p:nvPr>
            <p:ph type="title"/>
          </p:nvPr>
        </p:nvSpPr>
        <p:spPr/>
        <p:txBody>
          <a:bodyPr/>
          <a:lstStyle/>
          <a:p>
            <a:r>
              <a:rPr lang="en-US" dirty="0"/>
              <a:t>First-line Trials of ET ± CDK4/6i vs ET in HR+/HER2- MBC: Results</a:t>
            </a:r>
          </a:p>
        </p:txBody>
      </p:sp>
      <p:graphicFrame>
        <p:nvGraphicFramePr>
          <p:cNvPr id="4" name="Group 3">
            <a:extLst>
              <a:ext uri="{FF2B5EF4-FFF2-40B4-BE49-F238E27FC236}">
                <a16:creationId xmlns:a16="http://schemas.microsoft.com/office/drawing/2014/main" id="{1B093142-6006-0E6A-2C26-A45FB287FFB2}"/>
              </a:ext>
            </a:extLst>
          </p:cNvPr>
          <p:cNvGraphicFramePr>
            <a:graphicFrameLocks/>
          </p:cNvGraphicFramePr>
          <p:nvPr>
            <p:extLst>
              <p:ext uri="{D42A27DB-BD31-4B8C-83A1-F6EECF244321}">
                <p14:modId xmlns:p14="http://schemas.microsoft.com/office/powerpoint/2010/main" val="2750940114"/>
              </p:ext>
            </p:extLst>
          </p:nvPr>
        </p:nvGraphicFramePr>
        <p:xfrm>
          <a:off x="719138" y="1514214"/>
          <a:ext cx="10787060" cy="4297792"/>
        </p:xfrm>
        <a:graphic>
          <a:graphicData uri="http://schemas.openxmlformats.org/drawingml/2006/table">
            <a:tbl>
              <a:tblPr/>
              <a:tblGrid>
                <a:gridCol w="1563420">
                  <a:extLst>
                    <a:ext uri="{9D8B030D-6E8A-4147-A177-3AD203B41FA5}">
                      <a16:colId xmlns:a16="http://schemas.microsoft.com/office/drawing/2014/main" val="20000"/>
                    </a:ext>
                  </a:extLst>
                </a:gridCol>
                <a:gridCol w="2305910">
                  <a:extLst>
                    <a:ext uri="{9D8B030D-6E8A-4147-A177-3AD203B41FA5}">
                      <a16:colId xmlns:a16="http://schemas.microsoft.com/office/drawing/2014/main" val="20001"/>
                    </a:ext>
                  </a:extLst>
                </a:gridCol>
                <a:gridCol w="2305910">
                  <a:extLst>
                    <a:ext uri="{9D8B030D-6E8A-4147-A177-3AD203B41FA5}">
                      <a16:colId xmlns:a16="http://schemas.microsoft.com/office/drawing/2014/main" val="20002"/>
                    </a:ext>
                  </a:extLst>
                </a:gridCol>
                <a:gridCol w="2305910">
                  <a:extLst>
                    <a:ext uri="{9D8B030D-6E8A-4147-A177-3AD203B41FA5}">
                      <a16:colId xmlns:a16="http://schemas.microsoft.com/office/drawing/2014/main" val="2922282549"/>
                    </a:ext>
                  </a:extLst>
                </a:gridCol>
                <a:gridCol w="2305910">
                  <a:extLst>
                    <a:ext uri="{9D8B030D-6E8A-4147-A177-3AD203B41FA5}">
                      <a16:colId xmlns:a16="http://schemas.microsoft.com/office/drawing/2014/main" val="2288881523"/>
                    </a:ext>
                  </a:extLst>
                </a:gridCol>
              </a:tblGrid>
              <a:tr h="1960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PALOMA-2</a:t>
                      </a:r>
                      <a:r>
                        <a:rPr lang="en-US" sz="1600" b="1" baseline="30000" dirty="0">
                          <a:latin typeface="Calibri" panose="020F0502020204030204" pitchFamily="34" charset="0"/>
                          <a:cs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MONALEESA-2</a:t>
                      </a:r>
                      <a:r>
                        <a:rPr lang="en-US" sz="1600" b="1" baseline="30000" dirty="0">
                          <a:latin typeface="Calibri" panose="020F0502020204030204" pitchFamily="34" charset="0"/>
                          <a:cs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MONALEESA-7</a:t>
                      </a:r>
                      <a:r>
                        <a:rPr lang="en-US" sz="1600" b="1" baseline="30000" dirty="0">
                          <a:latin typeface="Calibri" panose="020F0502020204030204" pitchFamily="34" charset="0"/>
                          <a:cs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MONARCH 3</a:t>
                      </a:r>
                      <a:r>
                        <a:rPr lang="en-US" sz="1600" b="1" baseline="30000" dirty="0">
                          <a:latin typeface="Calibri" panose="020F0502020204030204" pitchFamily="34" charset="0"/>
                          <a:cs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960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811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Treatment arm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Letrozole ± palbociclib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Letrozole  ±  ribociclib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Tamoxifen, anastrozole, or letrozole ± ribociclib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Anastrozole or letrozole ± abemaciclib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4812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chemeClr val="bg1"/>
                          </a:solidFill>
                          <a:latin typeface="Calibri" panose="020F0502020204030204" pitchFamily="34" charset="0"/>
                          <a:cs typeface="Calibri" panose="020F0502020204030204" pitchFamily="34" charset="0"/>
                        </a:rPr>
                        <a:t>Postmenopausal adv BC; no previous systemic tx</a:t>
                      </a:r>
                      <a:r>
                        <a:rPr lang="en-US" sz="1600" b="0" baseline="30000" dirty="0">
                          <a:solidFill>
                            <a:schemeClr val="bg1"/>
                          </a:solidFill>
                          <a:latin typeface="Calibri" panose="020F0502020204030204" pitchFamily="34" charset="0"/>
                          <a:cs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Postmenopausal adv BC with recurrent or MBC; no previous systemic tx</a:t>
                      </a:r>
                      <a:r>
                        <a:rPr kumimoji="0" lang="en-US" altLang="en-US" sz="1600" b="0" i="0" u="none" strike="noStrike" kern="1200" cap="none" spc="-1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Pre/perimenopausal advanced BC; no previous ET for adv BC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Locally adv or MBC; postmenopausal; no previous systemic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02935"/>
                  </a:ext>
                </a:extLst>
              </a:tr>
              <a:tr h="4812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PFS, mo</a:t>
                      </a:r>
                    </a:p>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(HR; </a:t>
                      </a:r>
                      <a:r>
                        <a:rPr kumimoji="0" lang="en-US" sz="16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value)</a:t>
                      </a:r>
                      <a:endParaRPr kumimoji="0" lang="en-US" sz="16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chemeClr val="bg1"/>
                          </a:solidFill>
                          <a:latin typeface="Calibri" panose="020F0502020204030204" pitchFamily="34" charset="0"/>
                          <a:cs typeface="Calibri" panose="020F0502020204030204" pitchFamily="34" charset="0"/>
                        </a:rPr>
                        <a:t>27.6 vs 14.5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chemeClr val="bg1"/>
                          </a:solidFill>
                          <a:latin typeface="Calibri" panose="020F0502020204030204" pitchFamily="34" charset="0"/>
                          <a:cs typeface="Calibri" panose="020F0502020204030204" pitchFamily="34" charset="0"/>
                        </a:rPr>
                        <a:t>(0.56; .0001)</a:t>
                      </a:r>
                      <a:r>
                        <a:rPr lang="en-US" sz="1600" b="0" baseline="30000" dirty="0">
                          <a:solidFill>
                            <a:schemeClr val="bg1"/>
                          </a:solidFill>
                          <a:latin typeface="Calibri" panose="020F0502020204030204" pitchFamily="34" charset="0"/>
                          <a:cs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25.3 vs 16.0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(0.57; .0001)</a:t>
                      </a:r>
                      <a:r>
                        <a:rPr kumimoji="0" lang="en-US"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23.8 vs 13.0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(0.55; .0001)</a:t>
                      </a:r>
                      <a:r>
                        <a:rPr kumimoji="0" lang="en-US"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chemeClr val="bg1"/>
                          </a:solidFill>
                          <a:latin typeface="Calibri" panose="020F0502020204030204" pitchFamily="34" charset="0"/>
                          <a:cs typeface="Calibri" panose="020F0502020204030204" pitchFamily="34" charset="0"/>
                        </a:rPr>
                        <a:t>29.0 vs 14.8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chemeClr val="bg1"/>
                          </a:solidFill>
                          <a:latin typeface="Calibri" panose="020F0502020204030204" pitchFamily="34" charset="0"/>
                          <a:cs typeface="Calibri" panose="020F0502020204030204" pitchFamily="34" charset="0"/>
                        </a:rPr>
                        <a:t>(0.535; &lt;.0001)</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1958432"/>
                  </a:ext>
                </a:extLst>
              </a:tr>
              <a:tr h="3386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OS,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(HR; </a:t>
                      </a:r>
                      <a:r>
                        <a:rPr kumimoji="0" lang="en-US" sz="16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value)</a:t>
                      </a:r>
                      <a:endParaRPr kumimoji="0" lang="en-US" sz="16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53.9 vs 51.2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(0.96; .34)</a:t>
                      </a:r>
                      <a:r>
                        <a:rPr kumimoji="0" lang="en-US"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63.9 vs 51.4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(0.76; .008)</a:t>
                      </a:r>
                      <a:r>
                        <a:rPr kumimoji="0" lang="en-US"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58.7 vs 48.0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(0.76; NR)</a:t>
                      </a:r>
                      <a:r>
                        <a:rPr kumimoji="0" lang="en-US"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66.8 vs 53.7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(0.804; .0664)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3307595"/>
                  </a:ext>
                </a:extLst>
              </a:tr>
              <a:tr h="4812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Common grade ≥3 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Neutropenia (69.1), WBC decrease (26.0), anemia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Neutropenia (52.0),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hypertension (15.6),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WBC decrease (13.8)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Neutropenia (64.0), WBC decrease (16.1), hepatobiliary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Neutropenia (27.5), diarrhea (9.8), </a:t>
                      </a:r>
                      <a:b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anemia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8852199"/>
                  </a:ext>
                </a:extLst>
              </a:tr>
            </a:tbl>
          </a:graphicData>
        </a:graphic>
      </p:graphicFrame>
      <p:sp>
        <p:nvSpPr>
          <p:cNvPr id="8" name="Text Box 15">
            <a:extLst>
              <a:ext uri="{FF2B5EF4-FFF2-40B4-BE49-F238E27FC236}">
                <a16:creationId xmlns:a16="http://schemas.microsoft.com/office/drawing/2014/main" id="{FEB78E24-525B-8B5A-925E-1BA7CC8ECF87}"/>
              </a:ext>
            </a:extLst>
          </p:cNvPr>
          <p:cNvSpPr txBox="1">
            <a:spLocks noChangeArrowheads="1"/>
          </p:cNvSpPr>
          <p:nvPr/>
        </p:nvSpPr>
        <p:spPr bwMode="auto">
          <a:xfrm>
            <a:off x="405652" y="6175523"/>
            <a:ext cx="9778254"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a:t>
            </a:r>
            <a:r>
              <a:rPr lang="en-US" altLang="en-US" sz="1200" b="0" spc="-10" dirty="0" err="1">
                <a:solidFill>
                  <a:schemeClr val="bg2"/>
                </a:solidFill>
                <a:latin typeface="Calibri" panose="020F0502020204030204" pitchFamily="34" charset="0"/>
              </a:rPr>
              <a:t>Rugo</a:t>
            </a:r>
            <a:r>
              <a:rPr lang="en-US" altLang="en-US" sz="1200" b="0" spc="-10" dirty="0">
                <a:solidFill>
                  <a:schemeClr val="bg2"/>
                </a:solidFill>
                <a:latin typeface="Calibri" panose="020F0502020204030204" pitchFamily="34" charset="0"/>
              </a:rPr>
              <a:t>. Breast Cancer Res Treat. 2019;174:719. 2. </a:t>
            </a:r>
            <a:r>
              <a:rPr lang="en-US" altLang="en-US" sz="1200" b="0" spc="-10" dirty="0" err="1">
                <a:solidFill>
                  <a:schemeClr val="bg2"/>
                </a:solidFill>
                <a:latin typeface="Calibri" panose="020F0502020204030204" pitchFamily="34" charset="0"/>
              </a:rPr>
              <a:t>Slamon</a:t>
            </a:r>
            <a:r>
              <a:rPr lang="en-US" altLang="en-US" sz="1200" b="0" spc="-10" dirty="0">
                <a:solidFill>
                  <a:schemeClr val="bg2"/>
                </a:solidFill>
                <a:latin typeface="Calibri" panose="020F0502020204030204" pitchFamily="34" charset="0"/>
              </a:rPr>
              <a:t>. JCO. 2024;42:994. 3. Hortobagyi. Ann Oncol. 2018;29;1541.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Hortobagyi. NEJM. 2022;386;942. 5. Tripathy. Lancet Oncol. 2018;19;904. 6</a:t>
            </a:r>
            <a:r>
              <a:rPr lang="fr-FR" altLang="en-US" sz="1200" b="0" spc="-10" dirty="0">
                <a:solidFill>
                  <a:schemeClr val="bg2"/>
                </a:solidFill>
                <a:latin typeface="Calibri" panose="020F0502020204030204" pitchFamily="34" charset="0"/>
              </a:rPr>
              <a:t>. Lu. Clin Cancer </a:t>
            </a:r>
            <a:r>
              <a:rPr lang="fr-FR" altLang="en-US" sz="1200" b="0" spc="-10" dirty="0" err="1">
                <a:solidFill>
                  <a:schemeClr val="bg2"/>
                </a:solidFill>
                <a:latin typeface="Calibri" panose="020F0502020204030204" pitchFamily="34" charset="0"/>
              </a:rPr>
              <a:t>Res</a:t>
            </a:r>
            <a:r>
              <a:rPr lang="fr-FR" altLang="en-US" sz="1200" b="0" spc="-10" dirty="0">
                <a:solidFill>
                  <a:schemeClr val="bg2"/>
                </a:solidFill>
                <a:latin typeface="Calibri" panose="020F0502020204030204" pitchFamily="34" charset="0"/>
              </a:rPr>
              <a:t>. 2022;28:851. </a:t>
            </a:r>
            <a:r>
              <a:rPr lang="en-US" altLang="en-US" sz="1200" b="0" spc="-10" dirty="0">
                <a:solidFill>
                  <a:schemeClr val="bg2"/>
                </a:solidFill>
                <a:latin typeface="Calibri" panose="020F0502020204030204" pitchFamily="34" charset="0"/>
              </a:rPr>
              <a:t>7. </a:t>
            </a:r>
            <a:r>
              <a:rPr lang="pt-BR" altLang="en-US" sz="1200" b="0" spc="-10" dirty="0">
                <a:solidFill>
                  <a:schemeClr val="bg2"/>
                </a:solidFill>
                <a:latin typeface="Calibri" panose="020F0502020204030204" pitchFamily="34" charset="0"/>
              </a:rPr>
              <a:t>Goetz. Ann </a:t>
            </a:r>
            <a:r>
              <a:rPr lang="pt-BR" altLang="en-US" sz="1200" b="0" spc="-10" dirty="0" err="1">
                <a:solidFill>
                  <a:schemeClr val="bg2"/>
                </a:solidFill>
                <a:latin typeface="Calibri" panose="020F0502020204030204" pitchFamily="34" charset="0"/>
              </a:rPr>
              <a:t>Oncol</a:t>
            </a:r>
            <a:r>
              <a:rPr lang="pt-BR" altLang="en-US" sz="1200" b="0" spc="-10" dirty="0">
                <a:solidFill>
                  <a:schemeClr val="bg2"/>
                </a:solidFill>
                <a:latin typeface="Calibri" panose="020F0502020204030204" pitchFamily="34" charset="0"/>
              </a:rPr>
              <a:t>. 2024;35:718.</a:t>
            </a:r>
            <a:r>
              <a:rPr lang="en-US" altLang="en-US" sz="1200" b="0" spc="-10" dirty="0">
                <a:solidFill>
                  <a:schemeClr val="bg2"/>
                </a:solidFill>
                <a:latin typeface="Calibri" panose="020F0502020204030204" pitchFamily="34" charset="0"/>
              </a:rPr>
              <a:t> </a:t>
            </a:r>
          </a:p>
        </p:txBody>
      </p:sp>
      <p:sp>
        <p:nvSpPr>
          <p:cNvPr id="5" name="TextBox 4">
            <a:extLst>
              <a:ext uri="{FF2B5EF4-FFF2-40B4-BE49-F238E27FC236}">
                <a16:creationId xmlns:a16="http://schemas.microsoft.com/office/drawing/2014/main" id="{FECE0622-5A0B-48A8-28B7-42587502EF4B}"/>
              </a:ext>
            </a:extLst>
          </p:cNvPr>
          <p:cNvSpPr txBox="1"/>
          <p:nvPr/>
        </p:nvSpPr>
        <p:spPr bwMode="auto">
          <a:xfrm>
            <a:off x="719138" y="5795085"/>
            <a:ext cx="103506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spcBef>
                <a:spcPts val="0"/>
              </a:spcBef>
              <a:spcAft>
                <a:spcPct val="0"/>
              </a:spcAft>
              <a:buClrTx/>
              <a:buFontTx/>
              <a:buNone/>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*Cross-trial comparisons have significant limitations due to differences in study design and populations.</a:t>
            </a:r>
          </a:p>
          <a:p>
            <a:pPr algn="l">
              <a:spcBef>
                <a:spcPts val="0"/>
              </a:spcBef>
              <a:spcAft>
                <a:spcPct val="0"/>
              </a:spcAft>
              <a:buClrTx/>
              <a:buFontTx/>
              <a:buNone/>
            </a:pPr>
            <a:r>
              <a:rPr kumimoji="0" lang="en-US" altLang="en-US" sz="1200" b="0" i="0" u="none" strike="noStrike" kern="1200" cap="none" spc="-1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rPr>
              <a:t>No previous </a:t>
            </a:r>
            <a:r>
              <a:rPr lang="en-US" altLang="en-US" sz="1200" b="0" spc="-10" dirty="0">
                <a:solidFill>
                  <a:srgbClr val="000000"/>
                </a:solidFill>
                <a:latin typeface="Calibri" panose="020F0502020204030204" pitchFamily="34" charset="0"/>
              </a:rPr>
              <a:t>therapy has been received for the advanced, recurrent, or metastatic setting.</a:t>
            </a:r>
            <a:endPar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72424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96EA2-F1F6-731D-88F9-3C468BFC3F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E75B1C-FDE7-5C62-7437-79AC5501AF31}"/>
              </a:ext>
            </a:extLst>
          </p:cNvPr>
          <p:cNvSpPr>
            <a:spLocks noGrp="1"/>
          </p:cNvSpPr>
          <p:nvPr>
            <p:ph type="title"/>
          </p:nvPr>
        </p:nvSpPr>
        <p:spPr/>
        <p:txBody>
          <a:bodyPr/>
          <a:lstStyle/>
          <a:p>
            <a:r>
              <a:rPr lang="en-US" dirty="0"/>
              <a:t>First-line Trials of CDK4/6i + ET vs CT in HR+/HER2- MBC: Results</a:t>
            </a:r>
          </a:p>
        </p:txBody>
      </p:sp>
      <p:graphicFrame>
        <p:nvGraphicFramePr>
          <p:cNvPr id="4" name="Group 3">
            <a:extLst>
              <a:ext uri="{FF2B5EF4-FFF2-40B4-BE49-F238E27FC236}">
                <a16:creationId xmlns:a16="http://schemas.microsoft.com/office/drawing/2014/main" id="{407A28B4-FDF0-73B4-4801-A61798B7D014}"/>
              </a:ext>
            </a:extLst>
          </p:cNvPr>
          <p:cNvGraphicFramePr>
            <a:graphicFrameLocks/>
          </p:cNvGraphicFramePr>
          <p:nvPr>
            <p:extLst>
              <p:ext uri="{D42A27DB-BD31-4B8C-83A1-F6EECF244321}">
                <p14:modId xmlns:p14="http://schemas.microsoft.com/office/powerpoint/2010/main" val="1130649973"/>
              </p:ext>
            </p:extLst>
          </p:nvPr>
        </p:nvGraphicFramePr>
        <p:xfrm>
          <a:off x="719138" y="1596934"/>
          <a:ext cx="10787062" cy="3566272"/>
        </p:xfrm>
        <a:graphic>
          <a:graphicData uri="http://schemas.openxmlformats.org/drawingml/2006/table">
            <a:tbl>
              <a:tblPr/>
              <a:tblGrid>
                <a:gridCol w="2939812">
                  <a:extLst>
                    <a:ext uri="{9D8B030D-6E8A-4147-A177-3AD203B41FA5}">
                      <a16:colId xmlns:a16="http://schemas.microsoft.com/office/drawing/2014/main" val="20000"/>
                    </a:ext>
                  </a:extLst>
                </a:gridCol>
                <a:gridCol w="4188080">
                  <a:extLst>
                    <a:ext uri="{9D8B030D-6E8A-4147-A177-3AD203B41FA5}">
                      <a16:colId xmlns:a16="http://schemas.microsoft.com/office/drawing/2014/main" val="20001"/>
                    </a:ext>
                  </a:extLst>
                </a:gridCol>
                <a:gridCol w="365917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PADMA</a:t>
                      </a:r>
                      <a:r>
                        <a:rPr lang="en-US" sz="1600" b="1" baseline="30000" dirty="0">
                          <a:latin typeface="Calibri" panose="020F0502020204030204" pitchFamily="34" charset="0"/>
                          <a:cs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RIGHT Choice</a:t>
                      </a:r>
                      <a:r>
                        <a:rPr lang="en-US" sz="1600" b="1" baseline="30000" dirty="0">
                          <a:latin typeface="Calibri" panose="020F0502020204030204" pitchFamily="34" charset="0"/>
                          <a:cs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222</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766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Treatment arm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Palbociclib + ET</a:t>
                      </a:r>
                      <a:r>
                        <a:rPr kumimoji="0" lang="en-US"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vs PCT</a:t>
                      </a:r>
                      <a:r>
                        <a:rPr kumimoji="0" lang="en-US"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 maintenance 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Ribociclib + anastrozole + goserelin or letrozole vs Inv choice of CT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1981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Adv BC with indication for mono-CT; no asymptomatic bone-only, oligometastatic dx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Adv or metastatic BC; with aggressive disease</a:t>
                      </a:r>
                      <a:r>
                        <a:rPr kumimoji="0" lang="en-US"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no previous systemic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02935"/>
                  </a:ext>
                </a:extLst>
              </a:tr>
              <a:tr h="1449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PFS, mo</a:t>
                      </a:r>
                    </a:p>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(HR; </a:t>
                      </a:r>
                      <a:r>
                        <a:rPr kumimoji="0" lang="en-US" sz="16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value)</a:t>
                      </a:r>
                      <a:endParaRPr kumimoji="0" lang="en-US" sz="16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18.7 vs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(0.45; &lt;.001)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21.8 vs 12.8</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t>
                      </a:r>
                      <a:r>
                        <a:rPr kumimoji="0" lang="it-IT"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0.611; .003</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1958432"/>
                  </a:ext>
                </a:extLst>
              </a:tr>
              <a:tr h="1449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OS,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(HR; </a:t>
                      </a:r>
                      <a:r>
                        <a:rPr kumimoji="0" lang="en-US" sz="16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value)</a:t>
                      </a:r>
                      <a:endParaRPr kumimoji="0" lang="en-US" sz="16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46.1  vs 36.8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NE vs 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(0.921; 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3307595"/>
                  </a:ext>
                </a:extLst>
              </a:tr>
              <a:tr h="1981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Common grade ≥3 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Hematologic AEs (54.8), </a:t>
                      </a:r>
                      <a:b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nonhematologic AEs (19.4)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Neutropenia (59.8), leukopenia (25.0), and anemia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8852199"/>
                  </a:ext>
                </a:extLst>
              </a:tr>
            </a:tbl>
          </a:graphicData>
        </a:graphic>
      </p:graphicFrame>
      <p:sp>
        <p:nvSpPr>
          <p:cNvPr id="8" name="Text Box 15">
            <a:extLst>
              <a:ext uri="{FF2B5EF4-FFF2-40B4-BE49-F238E27FC236}">
                <a16:creationId xmlns:a16="http://schemas.microsoft.com/office/drawing/2014/main" id="{C34FE4A0-9BEC-A679-5BEB-9D06183066B1}"/>
              </a:ext>
            </a:extLst>
          </p:cNvPr>
          <p:cNvSpPr txBox="1">
            <a:spLocks noChangeArrowheads="1"/>
          </p:cNvSpPr>
          <p:nvPr/>
        </p:nvSpPr>
        <p:spPr bwMode="auto">
          <a:xfrm>
            <a:off x="399108" y="6364941"/>
            <a:ext cx="1033762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a:t>
            </a:r>
            <a:r>
              <a:rPr lang="en-US" altLang="en-US" sz="1200" b="0" spc="-10" dirty="0" err="1">
                <a:solidFill>
                  <a:schemeClr val="bg2"/>
                </a:solidFill>
                <a:latin typeface="Calibri" panose="020F0502020204030204" pitchFamily="34" charset="0"/>
              </a:rPr>
              <a:t>Loibl</a:t>
            </a:r>
            <a:r>
              <a:rPr lang="en-US" altLang="en-US" sz="1200" b="0" spc="-10" dirty="0">
                <a:solidFill>
                  <a:schemeClr val="bg2"/>
                </a:solidFill>
                <a:latin typeface="Calibri" panose="020F0502020204030204" pitchFamily="34" charset="0"/>
              </a:rPr>
              <a:t>. SABCS 2024.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LBA1-03.</a:t>
            </a:r>
            <a:r>
              <a:rPr lang="pt-BR" altLang="en-US" sz="1200" b="0" spc="-10" dirty="0">
                <a:solidFill>
                  <a:schemeClr val="bg2"/>
                </a:solidFill>
                <a:latin typeface="Calibri" panose="020F0502020204030204" pitchFamily="34" charset="0"/>
              </a:rPr>
              <a:t> 2. </a:t>
            </a:r>
            <a:r>
              <a:rPr lang="en-US" altLang="en-US" sz="1200" b="0" spc="-10" dirty="0">
                <a:solidFill>
                  <a:schemeClr val="bg2"/>
                </a:solidFill>
                <a:latin typeface="Calibri" panose="020F0502020204030204" pitchFamily="34" charset="0"/>
              </a:rPr>
              <a:t>Lu. JCO. 2024;42:2812. </a:t>
            </a:r>
          </a:p>
        </p:txBody>
      </p:sp>
      <p:sp>
        <p:nvSpPr>
          <p:cNvPr id="5" name="TextBox 4">
            <a:extLst>
              <a:ext uri="{FF2B5EF4-FFF2-40B4-BE49-F238E27FC236}">
                <a16:creationId xmlns:a16="http://schemas.microsoft.com/office/drawing/2014/main" id="{C7BC6534-F955-D8BA-02A6-E87D978AADFA}"/>
              </a:ext>
            </a:extLst>
          </p:cNvPr>
          <p:cNvSpPr txBox="1"/>
          <p:nvPr/>
        </p:nvSpPr>
        <p:spPr bwMode="auto">
          <a:xfrm>
            <a:off x="712694" y="5707629"/>
            <a:ext cx="90551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spcBef>
                <a:spcPts val="0"/>
              </a:spcBef>
              <a:spcAft>
                <a:spcPct val="0"/>
              </a:spcAft>
              <a:buClrTx/>
              <a:buFontTx/>
              <a:buNone/>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*Cross-trial comparisons have significant limitations due to differences in study design and populations.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Included AI, tamoxifen, fulvestrant.</a:t>
            </a:r>
            <a:endParaRPr lang="en-US" sz="1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l">
              <a:spcBef>
                <a:spcPts val="0"/>
              </a:spcBef>
              <a:spcAft>
                <a:spcPct val="0"/>
              </a:spcAft>
              <a:buClrTx/>
              <a:buFontTx/>
              <a:buNone/>
            </a:pPr>
            <a:r>
              <a:rPr lang="en-US" sz="1200" b="0" baseline="30000"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Single-agent capecitabine, paclitaxel, or vinorelbine.</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Defined as asymptomatic visceral metastases with rapid progression or impending visceral compromise, highly symptomatic disease.</a:t>
            </a:r>
            <a:endPar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3B4DB0AD-1B84-4230-7DD7-059563890C24}"/>
              </a:ext>
            </a:extLst>
          </p:cNvPr>
          <p:cNvSpPr txBox="1"/>
          <p:nvPr/>
        </p:nvSpPr>
        <p:spPr bwMode="auto">
          <a:xfrm>
            <a:off x="719138" y="5163206"/>
            <a:ext cx="107870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In the PADMA trial, the primary endpoint of TTF was significantly improved in the palbociclib arm vs the PCT arm </a:t>
            </a:r>
            <a:r>
              <a:rPr lang="it-IT" sz="1600" b="0" dirty="0">
                <a:solidFill>
                  <a:schemeClr val="bg1"/>
                </a:solidFill>
                <a:latin typeface="Calibri" panose="020F0502020204030204" pitchFamily="34" charset="0"/>
              </a:rPr>
              <a:t>(17.2 mo vs 6.1 mo; HR: 0.46; 95% CI: 0.31-0.69; </a:t>
            </a:r>
            <a:r>
              <a:rPr lang="it-IT" sz="1600" b="0" i="1" dirty="0">
                <a:solidFill>
                  <a:schemeClr val="bg1"/>
                </a:solidFill>
                <a:latin typeface="Calibri" panose="020F0502020204030204" pitchFamily="34" charset="0"/>
              </a:rPr>
              <a:t>P</a:t>
            </a:r>
            <a:r>
              <a:rPr lang="it-IT" sz="1600" b="0" dirty="0">
                <a:solidFill>
                  <a:schemeClr val="bg1"/>
                </a:solidFill>
                <a:latin typeface="Calibri" panose="020F0502020204030204" pitchFamily="34" charset="0"/>
              </a:rPr>
              <a:t> &lt;.001)</a:t>
            </a:r>
            <a:r>
              <a:rPr lang="it-IT" sz="1600" b="0" baseline="30000" dirty="0">
                <a:solidFill>
                  <a:schemeClr val="bg1"/>
                </a:solidFill>
                <a:latin typeface="Calibri" panose="020F0502020204030204" pitchFamily="34" charset="0"/>
              </a:rPr>
              <a:t>1</a:t>
            </a:r>
            <a:endParaRPr lang="en-US" sz="1600" b="0" baseline="300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770896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38034-05FA-8E2C-566F-E23D6DB229CB}"/>
            </a:ext>
          </a:extLst>
        </p:cNvPr>
        <p:cNvGrpSpPr/>
        <p:nvPr/>
      </p:nvGrpSpPr>
      <p:grpSpPr>
        <a:xfrm>
          <a:off x="0" y="0"/>
          <a:ext cx="0" cy="0"/>
          <a:chOff x="0" y="0"/>
          <a:chExt cx="0" cy="0"/>
        </a:xfrm>
      </p:grpSpPr>
      <p:graphicFrame>
        <p:nvGraphicFramePr>
          <p:cNvPr id="6" name="Group 32">
            <a:extLst>
              <a:ext uri="{FF2B5EF4-FFF2-40B4-BE49-F238E27FC236}">
                <a16:creationId xmlns:a16="http://schemas.microsoft.com/office/drawing/2014/main" id="{B2C1B1A4-3741-945A-9B5D-37C7A21CB4D8}"/>
              </a:ext>
            </a:extLst>
          </p:cNvPr>
          <p:cNvGraphicFramePr>
            <a:graphicFrameLocks noGrp="1"/>
          </p:cNvGraphicFramePr>
          <p:nvPr>
            <p:extLst>
              <p:ext uri="{D42A27DB-BD31-4B8C-83A1-F6EECF244321}">
                <p14:modId xmlns:p14="http://schemas.microsoft.com/office/powerpoint/2010/main" val="2067035964"/>
              </p:ext>
            </p:extLst>
          </p:nvPr>
        </p:nvGraphicFramePr>
        <p:xfrm>
          <a:off x="719139" y="1335362"/>
          <a:ext cx="10787061" cy="4897184"/>
        </p:xfrm>
        <a:graphic>
          <a:graphicData uri="http://schemas.openxmlformats.org/drawingml/2006/table">
            <a:tbl>
              <a:tblPr/>
              <a:tblGrid>
                <a:gridCol w="10787061">
                  <a:extLst>
                    <a:ext uri="{9D8B030D-6E8A-4147-A177-3AD203B41FA5}">
                      <a16:colId xmlns:a16="http://schemas.microsoft.com/office/drawing/2014/main" val="20000"/>
                    </a:ext>
                  </a:extLst>
                </a:gridCol>
              </a:tblGrid>
              <a:tr h="304457">
                <a:tc>
                  <a:txBody>
                    <a:bodyPr/>
                    <a:lstStyle/>
                    <a:p>
                      <a:pPr marL="0" marR="0" lvl="0" indent="0" algn="ctr" defTabSz="914400" rtl="0" eaLnBrk="1" fontAlgn="base" latinLnBrk="0" hangingPunct="1">
                        <a:lnSpc>
                          <a:spcPct val="100000"/>
                        </a:lnSpc>
                        <a:spcBef>
                          <a:spcPts val="300"/>
                        </a:spcBef>
                        <a:spcAft>
                          <a:spcPts val="200"/>
                        </a:spcAft>
                        <a:buClr>
                          <a:schemeClr val="accent2"/>
                        </a:buClr>
                        <a:buSzTx/>
                        <a:buFont typeface="Wingdings" pitchFamily="2" charset="2"/>
                        <a:buNone/>
                        <a:tabLst/>
                      </a:pPr>
                      <a:r>
                        <a:rPr kumimoji="0" lang="en-US" sz="2200" b="1" i="0" u="none" strike="noStrike" cap="none" normalizeH="0" baseline="0" dirty="0">
                          <a:ln>
                            <a:noFill/>
                          </a:ln>
                          <a:solidFill>
                            <a:schemeClr val="tx1"/>
                          </a:solidFill>
                          <a:effectLst/>
                          <a:latin typeface="Calibri" panose="020F0502020204030204" pitchFamily="34" charset="0"/>
                        </a:rPr>
                        <a:t>Second-line Therapy and Beyond: Preferred Regimens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60492039"/>
                  </a:ext>
                </a:extLst>
              </a:tr>
              <a:tr h="1834358">
                <a:tc>
                  <a:txBody>
                    <a:bodyPr/>
                    <a:lstStyle/>
                    <a:p>
                      <a:pPr marL="285750" marR="0" lvl="0" indent="-285750" algn="l" defTabSz="914400" rtl="0" eaLnBrk="1" fontAlgn="base" latinLnBrk="0" hangingPunct="1">
                        <a:lnSpc>
                          <a:spcPct val="100000"/>
                        </a:lnSpc>
                        <a:spcBef>
                          <a:spcPts val="300"/>
                        </a:spcBef>
                        <a:spcAft>
                          <a:spcPts val="200"/>
                        </a:spcAft>
                        <a:buClrTx/>
                        <a:buSzTx/>
                        <a:buFont typeface="Wingdings" panose="05000000000000000000" pitchFamily="2" charset="2"/>
                        <a:buChar char="§"/>
                        <a:tabLst/>
                      </a:pPr>
                      <a:r>
                        <a:rPr kumimoji="0" lang="en-US" sz="2200" b="0" i="0" u="none" strike="noStrike" cap="none" normalizeH="0" baseline="0" dirty="0" err="1">
                          <a:ln>
                            <a:noFill/>
                          </a:ln>
                          <a:solidFill>
                            <a:schemeClr val="bg2">
                              <a:lumMod val="10000"/>
                            </a:schemeClr>
                          </a:solidFill>
                          <a:effectLst/>
                          <a:latin typeface="Calibri" panose="020F0502020204030204" pitchFamily="34" charset="0"/>
                        </a:rPr>
                        <a:t>Fulvestrant</a:t>
                      </a:r>
                      <a:r>
                        <a:rPr kumimoji="0" lang="en-US" sz="2200" b="0" i="0" u="none" strike="noStrike" cap="none" normalizeH="0" baseline="0" dirty="0">
                          <a:ln>
                            <a:noFill/>
                          </a:ln>
                          <a:solidFill>
                            <a:schemeClr val="bg2">
                              <a:lumMod val="10000"/>
                            </a:schemeClr>
                          </a:solidFill>
                          <a:effectLst/>
                          <a:latin typeface="Calibri" panose="020F0502020204030204" pitchFamily="34" charset="0"/>
                        </a:rPr>
                        <a:t> + CDK4/6i (if CDK4/6i not previously used) – </a:t>
                      </a:r>
                      <a:r>
                        <a:rPr kumimoji="0" lang="en-US" sz="2200" b="1" i="0" u="none" strike="noStrike" cap="none" normalizeH="0" baseline="0" dirty="0">
                          <a:ln>
                            <a:noFill/>
                          </a:ln>
                          <a:solidFill>
                            <a:schemeClr val="bg2">
                              <a:lumMod val="10000"/>
                            </a:schemeClr>
                          </a:solidFill>
                          <a:effectLst/>
                          <a:latin typeface="Calibri" panose="020F0502020204030204" pitchFamily="34" charset="0"/>
                        </a:rPr>
                        <a:t>category 1</a:t>
                      </a:r>
                    </a:p>
                    <a:p>
                      <a:pPr marL="285750" marR="0" lvl="0" indent="-285750" algn="l" defTabSz="914400" rtl="0" eaLnBrk="1" fontAlgn="base" latinLnBrk="0" hangingPunct="1">
                        <a:lnSpc>
                          <a:spcPct val="100000"/>
                        </a:lnSpc>
                        <a:spcBef>
                          <a:spcPts val="300"/>
                        </a:spcBef>
                        <a:spcAft>
                          <a:spcPts val="200"/>
                        </a:spcAft>
                        <a:buClrTx/>
                        <a:buSzTx/>
                        <a:buFont typeface="Wingdings" panose="05000000000000000000" pitchFamily="2" charset="2"/>
                        <a:buChar char="§"/>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With </a:t>
                      </a:r>
                      <a:r>
                        <a:rPr kumimoji="0" lang="en-US" sz="2200" b="0" i="1" u="none" strike="noStrike" cap="none" normalizeH="0" baseline="0" dirty="0">
                          <a:ln>
                            <a:noFill/>
                          </a:ln>
                          <a:solidFill>
                            <a:schemeClr val="bg2">
                              <a:lumMod val="10000"/>
                            </a:schemeClr>
                          </a:solidFill>
                          <a:effectLst/>
                          <a:latin typeface="Calibri" panose="020F0502020204030204" pitchFamily="34" charset="0"/>
                        </a:rPr>
                        <a:t>PIK3CA </a:t>
                      </a:r>
                      <a:r>
                        <a:rPr kumimoji="0" lang="en-US" sz="2200" b="0" i="0" u="none" strike="noStrike" cap="none" normalizeH="0" baseline="0" dirty="0">
                          <a:ln>
                            <a:noFill/>
                          </a:ln>
                          <a:solidFill>
                            <a:schemeClr val="bg2">
                              <a:lumMod val="10000"/>
                            </a:schemeClr>
                          </a:solidFill>
                          <a:effectLst/>
                          <a:latin typeface="Calibri" panose="020F0502020204030204" pitchFamily="34" charset="0"/>
                        </a:rPr>
                        <a:t>activating mutation: </a:t>
                      </a:r>
                    </a:p>
                    <a:p>
                      <a:pPr marL="685800" marR="0" lvl="0" indent="-285750" algn="l" defTabSz="914400" rtl="0" eaLnBrk="1" fontAlgn="base" latinLnBrk="0" hangingPunct="1">
                        <a:lnSpc>
                          <a:spcPct val="100000"/>
                        </a:lnSpc>
                        <a:spcBef>
                          <a:spcPts val="300"/>
                        </a:spcBef>
                        <a:spcAft>
                          <a:spcPts val="200"/>
                        </a:spcAft>
                        <a:buClrTx/>
                        <a:buSzTx/>
                        <a:buFont typeface="Calibri" panose="020F0502020204030204" pitchFamily="34" charset="0"/>
                        <a:buChar char="‒"/>
                        <a:tabLst/>
                      </a:pPr>
                      <a:r>
                        <a:rPr kumimoji="0" lang="en-US" sz="2200" b="0" i="0" u="none" strike="noStrike" cap="none" normalizeH="0" baseline="0" dirty="0" err="1">
                          <a:ln>
                            <a:noFill/>
                          </a:ln>
                          <a:solidFill>
                            <a:schemeClr val="bg2">
                              <a:lumMod val="10000"/>
                            </a:schemeClr>
                          </a:solidFill>
                          <a:effectLst/>
                          <a:latin typeface="Calibri" panose="020F0502020204030204" pitchFamily="34" charset="0"/>
                        </a:rPr>
                        <a:t>Inavolisib</a:t>
                      </a:r>
                      <a:r>
                        <a:rPr kumimoji="0" lang="en-US" sz="2200" b="0" i="0" u="none" strike="noStrike" cap="none" normalizeH="0" baseline="0" dirty="0">
                          <a:ln>
                            <a:noFill/>
                          </a:ln>
                          <a:solidFill>
                            <a:schemeClr val="bg2">
                              <a:lumMod val="10000"/>
                            </a:schemeClr>
                          </a:solidFill>
                          <a:effectLst/>
                          <a:latin typeface="Calibri" panose="020F0502020204030204" pitchFamily="34" charset="0"/>
                        </a:rPr>
                        <a:t> + palbociclib + </a:t>
                      </a:r>
                      <a:r>
                        <a:rPr kumimoji="0" lang="en-US" sz="2200" b="0" i="0" u="none" strike="noStrike" cap="none" normalizeH="0" baseline="0" dirty="0" err="1">
                          <a:ln>
                            <a:noFill/>
                          </a:ln>
                          <a:solidFill>
                            <a:schemeClr val="bg2">
                              <a:lumMod val="10000"/>
                            </a:schemeClr>
                          </a:solidFill>
                          <a:effectLst/>
                          <a:latin typeface="Calibri" panose="020F0502020204030204" pitchFamily="34" charset="0"/>
                        </a:rPr>
                        <a:t>fulvestrant</a:t>
                      </a:r>
                      <a:r>
                        <a:rPr kumimoji="0" lang="en-US" sz="2200" b="0" i="0" u="none" strike="noStrike" cap="none" normalizeH="0" baseline="0" dirty="0">
                          <a:ln>
                            <a:noFill/>
                          </a:ln>
                          <a:solidFill>
                            <a:schemeClr val="bg2">
                              <a:lumMod val="10000"/>
                            </a:schemeClr>
                          </a:solidFill>
                          <a:effectLst/>
                          <a:latin typeface="Calibri" panose="020F0502020204030204" pitchFamily="34" charset="0"/>
                        </a:rPr>
                        <a:t> – </a:t>
                      </a:r>
                      <a:r>
                        <a:rPr kumimoji="0" lang="en-US" sz="2200" b="1" i="0" u="none" strike="noStrike" cap="none" normalizeH="0" baseline="0" dirty="0">
                          <a:ln>
                            <a:noFill/>
                          </a:ln>
                          <a:solidFill>
                            <a:schemeClr val="bg2">
                              <a:lumMod val="10000"/>
                            </a:schemeClr>
                          </a:solidFill>
                          <a:effectLst/>
                          <a:latin typeface="Calibri" panose="020F0502020204030204" pitchFamily="34" charset="0"/>
                        </a:rPr>
                        <a:t>category 1</a:t>
                      </a:r>
                    </a:p>
                    <a:p>
                      <a:pPr marL="685800" marR="0" lvl="0" indent="-285750" algn="l" defTabSz="914400" rtl="0" eaLnBrk="1" fontAlgn="base" latinLnBrk="0" hangingPunct="1">
                        <a:lnSpc>
                          <a:spcPct val="100000"/>
                        </a:lnSpc>
                        <a:spcBef>
                          <a:spcPts val="300"/>
                        </a:spcBef>
                        <a:spcAft>
                          <a:spcPts val="200"/>
                        </a:spcAft>
                        <a:buClrTx/>
                        <a:buSzTx/>
                        <a:buFont typeface="Calibri" panose="020F0502020204030204" pitchFamily="34" charset="0"/>
                        <a:buChar char="‒"/>
                        <a:tabLst/>
                      </a:pPr>
                      <a:r>
                        <a:rPr kumimoji="0" lang="en-US" sz="2200" b="0" i="0" u="none" strike="noStrike" cap="none" normalizeH="0" baseline="0" dirty="0" err="1">
                          <a:ln>
                            <a:noFill/>
                          </a:ln>
                          <a:solidFill>
                            <a:schemeClr val="bg2">
                              <a:lumMod val="10000"/>
                            </a:schemeClr>
                          </a:solidFill>
                          <a:effectLst/>
                          <a:latin typeface="Calibri" panose="020F0502020204030204" pitchFamily="34" charset="0"/>
                        </a:rPr>
                        <a:t>Alpelisib</a:t>
                      </a:r>
                      <a:r>
                        <a:rPr kumimoji="0" lang="en-US" sz="2200" b="0" i="0" u="none" strike="noStrike" cap="none" normalizeH="0" baseline="0" dirty="0">
                          <a:ln>
                            <a:noFill/>
                          </a:ln>
                          <a:solidFill>
                            <a:schemeClr val="bg2">
                              <a:lumMod val="10000"/>
                            </a:schemeClr>
                          </a:solidFill>
                          <a:effectLst/>
                          <a:latin typeface="Calibri" panose="020F0502020204030204" pitchFamily="34" charset="0"/>
                        </a:rPr>
                        <a:t> + </a:t>
                      </a:r>
                      <a:r>
                        <a:rPr kumimoji="0" lang="en-US" sz="2200" b="0" i="0" u="none" strike="noStrike" cap="none" normalizeH="0" baseline="0" dirty="0" err="1">
                          <a:ln>
                            <a:noFill/>
                          </a:ln>
                          <a:solidFill>
                            <a:schemeClr val="bg2">
                              <a:lumMod val="10000"/>
                            </a:schemeClr>
                          </a:solidFill>
                          <a:effectLst/>
                          <a:latin typeface="Calibri" panose="020F0502020204030204" pitchFamily="34" charset="0"/>
                        </a:rPr>
                        <a:t>fulvestrant</a:t>
                      </a:r>
                      <a:r>
                        <a:rPr kumimoji="0" lang="en-US" sz="2200" b="0" i="0" u="none" strike="noStrike" cap="none" normalizeH="0" baseline="0" dirty="0">
                          <a:ln>
                            <a:noFill/>
                          </a:ln>
                          <a:solidFill>
                            <a:schemeClr val="bg2">
                              <a:lumMod val="10000"/>
                            </a:schemeClr>
                          </a:solidFill>
                          <a:effectLst/>
                          <a:latin typeface="Calibri" panose="020F0502020204030204" pitchFamily="34" charset="0"/>
                        </a:rPr>
                        <a:t> – </a:t>
                      </a:r>
                      <a:r>
                        <a:rPr kumimoji="0" lang="en-US" sz="2200" b="1" i="0" u="none" strike="noStrike" cap="none" normalizeH="0" baseline="0" dirty="0">
                          <a:ln>
                            <a:noFill/>
                          </a:ln>
                          <a:solidFill>
                            <a:schemeClr val="bg2">
                              <a:lumMod val="10000"/>
                            </a:schemeClr>
                          </a:solidFill>
                          <a:effectLst/>
                          <a:latin typeface="Calibri" panose="020F0502020204030204" pitchFamily="34" charset="0"/>
                        </a:rPr>
                        <a:t>category 1</a:t>
                      </a:r>
                    </a:p>
                    <a:p>
                      <a:pPr marL="285750" marR="0" lvl="0" indent="-285750" algn="l" defTabSz="914400" rtl="0" eaLnBrk="1" fontAlgn="base" latinLnBrk="0" hangingPunct="1">
                        <a:lnSpc>
                          <a:spcPct val="100000"/>
                        </a:lnSpc>
                        <a:spcBef>
                          <a:spcPts val="300"/>
                        </a:spcBef>
                        <a:spcAft>
                          <a:spcPts val="200"/>
                        </a:spcAft>
                        <a:buClrTx/>
                        <a:buSzTx/>
                        <a:buFont typeface="Wingdings" panose="05000000000000000000" pitchFamily="2" charset="2"/>
                        <a:buChar char="§"/>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With </a:t>
                      </a:r>
                      <a:r>
                        <a:rPr kumimoji="0" lang="en-US" sz="2200" b="0" i="1" u="none" strike="noStrike" cap="none" normalizeH="0" baseline="0" dirty="0">
                          <a:ln>
                            <a:noFill/>
                          </a:ln>
                          <a:solidFill>
                            <a:schemeClr val="bg2">
                              <a:lumMod val="10000"/>
                            </a:schemeClr>
                          </a:solidFill>
                          <a:effectLst/>
                          <a:latin typeface="Calibri" panose="020F0502020204030204" pitchFamily="34" charset="0"/>
                        </a:rPr>
                        <a:t>PIK3CA</a:t>
                      </a:r>
                      <a:r>
                        <a:rPr kumimoji="0" lang="en-US" sz="2200" b="0" i="0" u="none" strike="noStrike" cap="none" normalizeH="0" baseline="0" dirty="0">
                          <a:ln>
                            <a:noFill/>
                          </a:ln>
                          <a:solidFill>
                            <a:schemeClr val="bg2">
                              <a:lumMod val="10000"/>
                            </a:schemeClr>
                          </a:solidFill>
                          <a:effectLst/>
                          <a:latin typeface="Calibri" panose="020F0502020204030204" pitchFamily="34" charset="0"/>
                        </a:rPr>
                        <a:t> or </a:t>
                      </a:r>
                      <a:r>
                        <a:rPr kumimoji="0" lang="en-US" sz="2200" b="0" i="1" u="none" strike="noStrike" cap="none" normalizeH="0" baseline="0" dirty="0">
                          <a:ln>
                            <a:noFill/>
                          </a:ln>
                          <a:solidFill>
                            <a:schemeClr val="bg2">
                              <a:lumMod val="10000"/>
                            </a:schemeClr>
                          </a:solidFill>
                          <a:effectLst/>
                          <a:latin typeface="Calibri" panose="020F0502020204030204" pitchFamily="34" charset="0"/>
                        </a:rPr>
                        <a:t>AKT1 </a:t>
                      </a:r>
                      <a:r>
                        <a:rPr kumimoji="0" lang="en-US" sz="2200" b="0" i="0" u="none" strike="noStrike" cap="none" normalizeH="0" baseline="0" dirty="0">
                          <a:ln>
                            <a:noFill/>
                          </a:ln>
                          <a:solidFill>
                            <a:schemeClr val="bg2">
                              <a:lumMod val="10000"/>
                            </a:schemeClr>
                          </a:solidFill>
                          <a:effectLst/>
                          <a:latin typeface="Calibri" panose="020F0502020204030204" pitchFamily="34" charset="0"/>
                        </a:rPr>
                        <a:t>activating mutations or </a:t>
                      </a:r>
                      <a:r>
                        <a:rPr kumimoji="0" lang="en-US" sz="2200" b="0" i="1" u="none" strike="noStrike" cap="none" normalizeH="0" baseline="0" dirty="0">
                          <a:ln>
                            <a:noFill/>
                          </a:ln>
                          <a:solidFill>
                            <a:schemeClr val="bg2">
                              <a:lumMod val="10000"/>
                            </a:schemeClr>
                          </a:solidFill>
                          <a:effectLst/>
                          <a:latin typeface="Calibri" panose="020F0502020204030204" pitchFamily="34" charset="0"/>
                        </a:rPr>
                        <a:t>PTEN</a:t>
                      </a:r>
                      <a:r>
                        <a:rPr kumimoji="0" lang="en-US" sz="2200" b="0" i="0" u="none" strike="noStrike" cap="none" normalizeH="0" baseline="0" dirty="0">
                          <a:ln>
                            <a:noFill/>
                          </a:ln>
                          <a:solidFill>
                            <a:schemeClr val="bg2">
                              <a:lumMod val="10000"/>
                            </a:schemeClr>
                          </a:solidFill>
                          <a:effectLst/>
                          <a:latin typeface="Calibri" panose="020F0502020204030204" pitchFamily="34" charset="0"/>
                        </a:rPr>
                        <a:t> alterations: </a:t>
                      </a:r>
                    </a:p>
                    <a:p>
                      <a:pPr marL="685800" marR="0" lvl="0" indent="-285750" algn="l" defTabSz="914400" rtl="0" eaLnBrk="1" fontAlgn="base" latinLnBrk="0" hangingPunct="1">
                        <a:lnSpc>
                          <a:spcPct val="100000"/>
                        </a:lnSpc>
                        <a:spcBef>
                          <a:spcPts val="300"/>
                        </a:spcBef>
                        <a:spcAft>
                          <a:spcPts val="200"/>
                        </a:spcAft>
                        <a:buClrTx/>
                        <a:buSzTx/>
                        <a:buFont typeface="Calibri" panose="020F0502020204030204" pitchFamily="34" charset="0"/>
                        <a:buChar char="‒"/>
                        <a:tabLst/>
                      </a:pPr>
                      <a:r>
                        <a:rPr kumimoji="0" lang="en-US" sz="2200" b="0" i="0" u="none" strike="noStrike" cap="none" normalizeH="0" baseline="0" dirty="0" err="1">
                          <a:ln>
                            <a:noFill/>
                          </a:ln>
                          <a:solidFill>
                            <a:schemeClr val="bg2">
                              <a:lumMod val="10000"/>
                            </a:schemeClr>
                          </a:solidFill>
                          <a:effectLst/>
                          <a:latin typeface="Calibri" panose="020F0502020204030204" pitchFamily="34" charset="0"/>
                        </a:rPr>
                        <a:t>Capivasertib</a:t>
                      </a:r>
                      <a:r>
                        <a:rPr kumimoji="0" lang="en-US" sz="2200" b="0" i="0" u="none" strike="noStrike" cap="none" normalizeH="0" baseline="0" dirty="0">
                          <a:ln>
                            <a:noFill/>
                          </a:ln>
                          <a:solidFill>
                            <a:schemeClr val="bg2">
                              <a:lumMod val="10000"/>
                            </a:schemeClr>
                          </a:solidFill>
                          <a:effectLst/>
                          <a:latin typeface="Calibri" panose="020F0502020204030204" pitchFamily="34" charset="0"/>
                        </a:rPr>
                        <a:t> + </a:t>
                      </a:r>
                      <a:r>
                        <a:rPr kumimoji="0" lang="en-US" sz="2200" b="0" i="0" u="none" strike="noStrike" cap="none" normalizeH="0" baseline="0" dirty="0" err="1">
                          <a:ln>
                            <a:noFill/>
                          </a:ln>
                          <a:solidFill>
                            <a:schemeClr val="bg2">
                              <a:lumMod val="10000"/>
                            </a:schemeClr>
                          </a:solidFill>
                          <a:effectLst/>
                          <a:latin typeface="Calibri" panose="020F0502020204030204" pitchFamily="34" charset="0"/>
                        </a:rPr>
                        <a:t>fulvestrant</a:t>
                      </a:r>
                      <a:r>
                        <a:rPr kumimoji="0" lang="en-US" sz="2200" b="0" i="0" u="none" strike="noStrike" cap="none" normalizeH="0" baseline="0" dirty="0">
                          <a:ln>
                            <a:noFill/>
                          </a:ln>
                          <a:solidFill>
                            <a:schemeClr val="bg2">
                              <a:lumMod val="10000"/>
                            </a:schemeClr>
                          </a:solidFill>
                          <a:effectLst/>
                          <a:latin typeface="Calibri" panose="020F0502020204030204" pitchFamily="34" charset="0"/>
                        </a:rPr>
                        <a:t> – </a:t>
                      </a:r>
                      <a:r>
                        <a:rPr kumimoji="0" lang="en-US" sz="2200" b="1" i="0" u="none" strike="noStrike" cap="none" normalizeH="0" baseline="0" dirty="0">
                          <a:ln>
                            <a:noFill/>
                          </a:ln>
                          <a:solidFill>
                            <a:schemeClr val="bg2">
                              <a:lumMod val="10000"/>
                            </a:schemeClr>
                          </a:solidFill>
                          <a:effectLst/>
                          <a:latin typeface="Calibri" panose="020F0502020204030204" pitchFamily="34" charset="0"/>
                        </a:rPr>
                        <a:t>category 1</a:t>
                      </a:r>
                    </a:p>
                    <a:p>
                      <a:pPr marL="285750" marR="0" lvl="0" indent="-285750" algn="l" defTabSz="914400" rtl="0" eaLnBrk="1" fontAlgn="base" latinLnBrk="0" hangingPunct="1">
                        <a:lnSpc>
                          <a:spcPct val="100000"/>
                        </a:lnSpc>
                        <a:spcBef>
                          <a:spcPts val="300"/>
                        </a:spcBef>
                        <a:spcAft>
                          <a:spcPts val="200"/>
                        </a:spcAft>
                        <a:buClrTx/>
                        <a:buSzTx/>
                        <a:buFont typeface="Wingdings" panose="05000000000000000000" pitchFamily="2" charset="2"/>
                        <a:buChar char="§"/>
                        <a:tabLst/>
                      </a:pPr>
                      <a:r>
                        <a:rPr kumimoji="0" lang="en-US" sz="2200" b="0" i="0" u="none" strike="noStrike" cap="none" normalizeH="0" baseline="0" dirty="0" err="1">
                          <a:ln>
                            <a:noFill/>
                          </a:ln>
                          <a:solidFill>
                            <a:schemeClr val="bg2">
                              <a:lumMod val="10000"/>
                            </a:schemeClr>
                          </a:solidFill>
                          <a:effectLst/>
                          <a:latin typeface="Calibri" panose="020F0502020204030204" pitchFamily="34" charset="0"/>
                        </a:rPr>
                        <a:t>Everolimus</a:t>
                      </a:r>
                      <a:r>
                        <a:rPr kumimoji="0" lang="en-US" sz="2200" b="0" i="0" u="none" strike="noStrike" cap="none" normalizeH="0" baseline="0" dirty="0">
                          <a:ln>
                            <a:noFill/>
                          </a:ln>
                          <a:solidFill>
                            <a:schemeClr val="bg2">
                              <a:lumMod val="10000"/>
                            </a:schemeClr>
                          </a:solidFill>
                          <a:effectLst/>
                          <a:latin typeface="Calibri" panose="020F0502020204030204" pitchFamily="34" charset="0"/>
                        </a:rPr>
                        <a:t> + ET (exemestane, </a:t>
                      </a:r>
                      <a:r>
                        <a:rPr kumimoji="0" lang="en-US" sz="2200" b="0" i="0" u="none" strike="noStrike" cap="none" normalizeH="0" baseline="0" dirty="0" err="1">
                          <a:ln>
                            <a:noFill/>
                          </a:ln>
                          <a:solidFill>
                            <a:schemeClr val="bg2">
                              <a:lumMod val="10000"/>
                            </a:schemeClr>
                          </a:solidFill>
                          <a:effectLst/>
                          <a:latin typeface="Calibri" panose="020F0502020204030204" pitchFamily="34" charset="0"/>
                        </a:rPr>
                        <a:t>fulvestrant</a:t>
                      </a:r>
                      <a:r>
                        <a:rPr kumimoji="0" lang="en-US" sz="2200" b="0" i="0" u="none" strike="noStrike" cap="none" normalizeH="0" baseline="0" dirty="0">
                          <a:ln>
                            <a:noFill/>
                          </a:ln>
                          <a:solidFill>
                            <a:schemeClr val="bg2">
                              <a:lumMod val="10000"/>
                            </a:schemeClr>
                          </a:solidFill>
                          <a:effectLst/>
                          <a:latin typeface="Calibri" panose="020F0502020204030204" pitchFamily="34" charset="0"/>
                        </a:rPr>
                        <a:t>, tamoxifen)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7641">
                <a:tc>
                  <a:txBody>
                    <a:bodyPr/>
                    <a:lstStyle/>
                    <a:p>
                      <a:pPr marL="0" marR="0" lvl="0" indent="0" algn="ctr" defTabSz="914400" rtl="0" eaLnBrk="1" fontAlgn="base" latinLnBrk="0" hangingPunct="1">
                        <a:lnSpc>
                          <a:spcPct val="100000"/>
                        </a:lnSpc>
                        <a:spcBef>
                          <a:spcPts val="300"/>
                        </a:spcBef>
                        <a:spcAft>
                          <a:spcPts val="200"/>
                        </a:spcAft>
                        <a:buClr>
                          <a:schemeClr val="accent2"/>
                        </a:buClr>
                        <a:buSzTx/>
                        <a:buFont typeface="Wingdings" pitchFamily="2" charset="2"/>
                        <a:buNone/>
                        <a:tabLst/>
                      </a:pPr>
                      <a:r>
                        <a:rPr kumimoji="0" lang="en-US" sz="2200" b="1" i="0" u="none" strike="noStrike" cap="none" normalizeH="0" baseline="0" dirty="0">
                          <a:ln>
                            <a:noFill/>
                          </a:ln>
                          <a:solidFill>
                            <a:schemeClr val="tx1"/>
                          </a:solidFill>
                          <a:effectLst/>
                          <a:latin typeface="Calibri" panose="020F0502020204030204" pitchFamily="34" charset="0"/>
                        </a:rPr>
                        <a:t>Second-line Therapy and Beyond: Category 2A/2B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extLst>
                  <a:ext uri="{0D108BD9-81ED-4DB2-BD59-A6C34878D82A}">
                    <a16:rowId xmlns:a16="http://schemas.microsoft.com/office/drawing/2014/main" val="10002"/>
                  </a:ext>
                </a:extLst>
              </a:tr>
              <a:tr h="796547">
                <a:tc>
                  <a:txBody>
                    <a:bodyPr/>
                    <a:lstStyle/>
                    <a:p>
                      <a:pPr marL="285750" marR="0" lvl="0" indent="-285750" algn="l" defTabSz="914400" rtl="0" eaLnBrk="1" fontAlgn="base" latinLnBrk="0" hangingPunct="1">
                        <a:lnSpc>
                          <a:spcPct val="100000"/>
                        </a:lnSpc>
                        <a:spcBef>
                          <a:spcPts val="300"/>
                        </a:spcBef>
                        <a:spcAft>
                          <a:spcPts val="200"/>
                        </a:spcAft>
                        <a:buClrTx/>
                        <a:buSzTx/>
                        <a:buFont typeface="Wingdings" panose="05000000000000000000" pitchFamily="2" charset="2"/>
                        <a:buChar char="§"/>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With </a:t>
                      </a:r>
                      <a:r>
                        <a:rPr kumimoji="0" lang="en-US" sz="2200" b="0" i="1" u="none" strike="noStrike" cap="none" normalizeH="0" baseline="0" dirty="0">
                          <a:ln>
                            <a:noFill/>
                          </a:ln>
                          <a:solidFill>
                            <a:schemeClr val="bg2">
                              <a:lumMod val="10000"/>
                            </a:schemeClr>
                          </a:solidFill>
                          <a:effectLst/>
                          <a:latin typeface="Calibri" panose="020F0502020204030204" pitchFamily="34" charset="0"/>
                        </a:rPr>
                        <a:t>ESR1</a:t>
                      </a:r>
                      <a:r>
                        <a:rPr kumimoji="0" lang="en-US" sz="2200" b="0" i="0" u="none" strike="noStrike" cap="none" normalizeH="0" baseline="0" dirty="0">
                          <a:ln>
                            <a:noFill/>
                          </a:ln>
                          <a:solidFill>
                            <a:schemeClr val="bg2">
                              <a:lumMod val="10000"/>
                            </a:schemeClr>
                          </a:solidFill>
                          <a:effectLst/>
                          <a:latin typeface="Calibri" panose="020F0502020204030204" pitchFamily="34" charset="0"/>
                        </a:rPr>
                        <a:t> mutation: </a:t>
                      </a:r>
                    </a:p>
                    <a:p>
                      <a:pPr marL="685800" marR="0" lvl="0" indent="-285750" algn="l" defTabSz="914400" rtl="0" eaLnBrk="1" fontAlgn="base" latinLnBrk="0" hangingPunct="1">
                        <a:lnSpc>
                          <a:spcPct val="100000"/>
                        </a:lnSpc>
                        <a:spcBef>
                          <a:spcPts val="300"/>
                        </a:spcBef>
                        <a:spcAft>
                          <a:spcPts val="200"/>
                        </a:spcAft>
                        <a:buClrTx/>
                        <a:buSzTx/>
                        <a:buFont typeface="Calibri" panose="020F0502020204030204" pitchFamily="34" charset="0"/>
                        <a:buChar char="‒"/>
                        <a:tabLst/>
                      </a:pPr>
                      <a:r>
                        <a:rPr kumimoji="0" lang="en-US" sz="2200" b="0" i="0" u="none" strike="noStrike" cap="none" normalizeH="0" baseline="0" dirty="0" err="1">
                          <a:ln>
                            <a:noFill/>
                          </a:ln>
                          <a:solidFill>
                            <a:schemeClr val="bg2">
                              <a:lumMod val="10000"/>
                            </a:schemeClr>
                          </a:solidFill>
                          <a:effectLst/>
                          <a:latin typeface="Calibri" panose="020F0502020204030204" pitchFamily="34" charset="0"/>
                        </a:rPr>
                        <a:t>Elacestrant</a:t>
                      </a:r>
                      <a:r>
                        <a:rPr kumimoji="0" lang="en-US" sz="2200" b="0" i="0" u="none" strike="noStrike" cap="none" normalizeH="0" baseline="0" dirty="0">
                          <a:ln>
                            <a:noFill/>
                          </a:ln>
                          <a:solidFill>
                            <a:schemeClr val="bg2">
                              <a:lumMod val="10000"/>
                            </a:schemeClr>
                          </a:solidFill>
                          <a:effectLst/>
                          <a:latin typeface="Calibri" panose="020F0502020204030204" pitchFamily="34" charset="0"/>
                        </a:rPr>
                        <a:t>  </a:t>
                      </a:r>
                    </a:p>
                    <a:p>
                      <a:pPr marL="285750" marR="0" lvl="0" indent="-285750" algn="l" defTabSz="914400" rtl="0" eaLnBrk="1" fontAlgn="base" latinLnBrk="0" hangingPunct="1">
                        <a:lnSpc>
                          <a:spcPct val="100000"/>
                        </a:lnSpc>
                        <a:spcBef>
                          <a:spcPts val="300"/>
                        </a:spcBef>
                        <a:spcAft>
                          <a:spcPts val="200"/>
                        </a:spcAft>
                        <a:buClrTx/>
                        <a:buSzTx/>
                        <a:buFont typeface="Wingdings" panose="05000000000000000000" pitchFamily="2" charset="2"/>
                        <a:buChar char="§"/>
                        <a:tabLst/>
                      </a:pPr>
                      <a:r>
                        <a:rPr kumimoji="0" lang="en-US" sz="2200" b="0" i="0" u="none" strike="noStrike" cap="none" normalizeH="0" baseline="0" dirty="0">
                          <a:ln>
                            <a:noFill/>
                          </a:ln>
                          <a:solidFill>
                            <a:schemeClr val="bg2">
                              <a:lumMod val="10000"/>
                            </a:schemeClr>
                          </a:solidFill>
                          <a:effectLst/>
                          <a:latin typeface="Calibri" panose="020F0502020204030204" pitchFamily="34" charset="0"/>
                        </a:rPr>
                        <a:t>Targeted therapy based on biomarker presence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14" name="TextBox 13">
            <a:extLst>
              <a:ext uri="{FF2B5EF4-FFF2-40B4-BE49-F238E27FC236}">
                <a16:creationId xmlns:a16="http://schemas.microsoft.com/office/drawing/2014/main" id="{6DE70534-E09E-B25C-FBFD-ED44933BF5F5}"/>
              </a:ext>
            </a:extLst>
          </p:cNvPr>
          <p:cNvSpPr txBox="1"/>
          <p:nvPr/>
        </p:nvSpPr>
        <p:spPr bwMode="auto">
          <a:xfrm>
            <a:off x="734720" y="1747472"/>
            <a:ext cx="10755152" cy="1225296"/>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76FAF4D7-DB42-335B-DD84-A9684DACB034}"/>
              </a:ext>
            </a:extLst>
          </p:cNvPr>
          <p:cNvSpPr>
            <a:spLocks noGrp="1"/>
          </p:cNvSpPr>
          <p:nvPr>
            <p:ph type="title"/>
          </p:nvPr>
        </p:nvSpPr>
        <p:spPr>
          <a:xfrm>
            <a:off x="479126" y="238127"/>
            <a:ext cx="11483629" cy="1103313"/>
          </a:xfrm>
        </p:spPr>
        <p:txBody>
          <a:bodyPr/>
          <a:lstStyle/>
          <a:p>
            <a:r>
              <a:rPr lang="en-US" dirty="0"/>
              <a:t>HR+/HER2- MBC: Second- and/or Subsequent-line Therapy</a:t>
            </a:r>
          </a:p>
        </p:txBody>
      </p:sp>
      <p:sp>
        <p:nvSpPr>
          <p:cNvPr id="3" name="Text Box 11">
            <a:extLst>
              <a:ext uri="{FF2B5EF4-FFF2-40B4-BE49-F238E27FC236}">
                <a16:creationId xmlns:a16="http://schemas.microsoft.com/office/drawing/2014/main" id="{28710DF6-7891-C6E1-316B-8B740E6128BB}"/>
              </a:ext>
            </a:extLst>
          </p:cNvPr>
          <p:cNvSpPr txBox="1">
            <a:spLocks noChangeArrowheads="1"/>
          </p:cNvSpPr>
          <p:nvPr/>
        </p:nvSpPr>
        <p:spPr bwMode="auto">
          <a:xfrm>
            <a:off x="414339" y="636781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NCCN. Clinical practice guidelines in oncology: breast cancer. v.1.2025. nccn.org.</a:t>
            </a:r>
          </a:p>
        </p:txBody>
      </p:sp>
    </p:spTree>
    <p:extLst>
      <p:ext uri="{BB962C8B-B14F-4D97-AF65-F5344CB8AC3E}">
        <p14:creationId xmlns:p14="http://schemas.microsoft.com/office/powerpoint/2010/main" val="3986098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781DB-B4AC-395A-31F7-7FD4D875B8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14FBAB-F26C-9F9A-60DE-577DB91EB345}"/>
              </a:ext>
            </a:extLst>
          </p:cNvPr>
          <p:cNvSpPr>
            <a:spLocks noGrp="1"/>
          </p:cNvSpPr>
          <p:nvPr>
            <p:ph type="title"/>
          </p:nvPr>
        </p:nvSpPr>
        <p:spPr/>
        <p:txBody>
          <a:bodyPr/>
          <a:lstStyle/>
          <a:p>
            <a:r>
              <a:rPr lang="en-US" dirty="0"/>
              <a:t>INAVO120: Palbociclib + ET ± </a:t>
            </a:r>
            <a:r>
              <a:rPr lang="en-US" dirty="0" err="1"/>
              <a:t>Inavolisib</a:t>
            </a:r>
            <a:r>
              <a:rPr lang="en-US" dirty="0"/>
              <a:t> in </a:t>
            </a:r>
            <a:r>
              <a:rPr lang="en-US" i="1" dirty="0"/>
              <a:t>PIK3CA</a:t>
            </a:r>
            <a:r>
              <a:rPr lang="en-US" dirty="0"/>
              <a:t>-Mutant HR+/HER2- Advanced Breast Cancer</a:t>
            </a:r>
          </a:p>
        </p:txBody>
      </p:sp>
      <p:graphicFrame>
        <p:nvGraphicFramePr>
          <p:cNvPr id="4" name="Group 3">
            <a:extLst>
              <a:ext uri="{FF2B5EF4-FFF2-40B4-BE49-F238E27FC236}">
                <a16:creationId xmlns:a16="http://schemas.microsoft.com/office/drawing/2014/main" id="{37899B96-4F6E-10A2-7CDE-491AA593AAF2}"/>
              </a:ext>
            </a:extLst>
          </p:cNvPr>
          <p:cNvGraphicFramePr>
            <a:graphicFrameLocks/>
          </p:cNvGraphicFramePr>
          <p:nvPr>
            <p:extLst>
              <p:ext uri="{D42A27DB-BD31-4B8C-83A1-F6EECF244321}">
                <p14:modId xmlns:p14="http://schemas.microsoft.com/office/powerpoint/2010/main" val="3908656624"/>
              </p:ext>
            </p:extLst>
          </p:nvPr>
        </p:nvGraphicFramePr>
        <p:xfrm>
          <a:off x="719138" y="1600200"/>
          <a:ext cx="10787063" cy="4145408"/>
        </p:xfrm>
        <a:graphic>
          <a:graphicData uri="http://schemas.openxmlformats.org/drawingml/2006/table">
            <a:tbl>
              <a:tblPr/>
              <a:tblGrid>
                <a:gridCol w="3960546">
                  <a:extLst>
                    <a:ext uri="{9D8B030D-6E8A-4147-A177-3AD203B41FA5}">
                      <a16:colId xmlns:a16="http://schemas.microsoft.com/office/drawing/2014/main" val="20000"/>
                    </a:ext>
                  </a:extLst>
                </a:gridCol>
                <a:gridCol w="3682126">
                  <a:extLst>
                    <a:ext uri="{9D8B030D-6E8A-4147-A177-3AD203B41FA5}">
                      <a16:colId xmlns:a16="http://schemas.microsoft.com/office/drawing/2014/main" val="20002"/>
                    </a:ext>
                  </a:extLst>
                </a:gridCol>
                <a:gridCol w="3144391">
                  <a:extLst>
                    <a:ext uri="{9D8B030D-6E8A-4147-A177-3AD203B41FA5}">
                      <a16:colId xmlns:a16="http://schemas.microsoft.com/office/drawing/2014/main" val="3432750016"/>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lang="en-US" sz="1600" b="1" baseline="0" dirty="0">
                          <a:latin typeface="Calibri" panose="020F0502020204030204" pitchFamily="34" charset="0"/>
                          <a:cs typeface="Calibri" panose="020F0502020204030204" pitchFamily="34" charset="0"/>
                        </a:rPr>
                        <a:t>INAVO120 Trial (N = 325)</a:t>
                      </a:r>
                      <a:endParaRPr lang="en-US" sz="1600" b="1" baseline="3000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tcPr>
                </a:tc>
                <a:extLst>
                  <a:ext uri="{0D108BD9-81ED-4DB2-BD59-A6C34878D82A}">
                    <a16:rowId xmlns:a16="http://schemas.microsoft.com/office/drawing/2014/main" val="10000"/>
                  </a:ext>
                </a:extLst>
              </a:tr>
              <a:tr h="1990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PIK3CA</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-mutated locally adv or MBC; PD ≤12 </a:t>
                      </a:r>
                      <a:r>
                        <a:rPr kumimoji="0" lang="en-US" sz="16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of completing adjuvant ET and no previous systemic </a:t>
                      </a:r>
                      <a:r>
                        <a:rPr kumimoji="0" lang="en-US" sz="16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tx</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for adv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mpd="sng">
                      <a:noFill/>
                      <a:prstDash val="solid"/>
                    </a:lnL>
                  </a:tcPr>
                </a:tc>
                <a:extLst>
                  <a:ext uri="{0D108BD9-81ED-4DB2-BD59-A6C34878D82A}">
                    <a16:rowId xmlns:a16="http://schemas.microsoft.com/office/drawing/2014/main" val="10004"/>
                  </a:ext>
                </a:extLst>
              </a:tr>
              <a:tr h="1607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Treatment arm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Palbociclib + </a:t>
                      </a:r>
                      <a:r>
                        <a:rPr kumimoji="0" lang="en-US" sz="16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fulvestrant</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 </a:t>
                      </a:r>
                      <a:r>
                        <a:rPr kumimoji="0" lang="en-US" sz="16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inavolisib</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(n = 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Palbociclib + </a:t>
                      </a:r>
                      <a:r>
                        <a:rPr kumimoji="0" lang="en-US" sz="16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fulvestrant</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 placebo (n = 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30293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PFS, </a:t>
                      </a:r>
                      <a:r>
                        <a:rPr kumimoji="0" lang="en-US" sz="1600" b="1"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mo</a:t>
                      </a:r>
                      <a:endPar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11958432"/>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HR; </a:t>
                      </a:r>
                      <a:r>
                        <a:rPr kumimoji="0" lang="en-US" sz="16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value</a:t>
                      </a:r>
                      <a:endParaRPr kumimoji="0" lang="en-US" sz="16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0.43; &lt;.0001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lnL w="12700" cmpd="sng">
                      <a:noFill/>
                      <a:prstDash val="solid"/>
                    </a:lnL>
                    <a:lnT w="12700" cmpd="sng">
                      <a:noFill/>
                      <a:prstDash val="solid"/>
                    </a:lnT>
                  </a:tcPr>
                </a:tc>
                <a:extLst>
                  <a:ext uri="{0D108BD9-81ED-4DB2-BD59-A6C34878D82A}">
                    <a16:rowId xmlns:a16="http://schemas.microsoft.com/office/drawing/2014/main" val="289330759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OS, </a:t>
                      </a:r>
                      <a:r>
                        <a:rPr kumimoji="0" lang="en-US" sz="1600" b="1"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mo</a:t>
                      </a:r>
                      <a:endPar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Immature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mpd="sng">
                      <a:noFill/>
                      <a:prstDash val="solid"/>
                    </a:lnL>
                  </a:tcPr>
                </a:tc>
                <a:extLst>
                  <a:ext uri="{0D108BD9-81ED-4DB2-BD59-A6C34878D82A}">
                    <a16:rowId xmlns:a16="http://schemas.microsoft.com/office/drawing/2014/main" val="222885219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Objective response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33338730"/>
                  </a:ext>
                </a:extLst>
              </a:tr>
              <a:tr h="4504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Common grade ≥3 AEs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Neutropenia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Hyperglycemia</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Stomatitis or mucosal inflammation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75048468"/>
                  </a:ext>
                </a:extLst>
              </a:tr>
            </a:tbl>
          </a:graphicData>
        </a:graphic>
      </p:graphicFrame>
      <p:sp>
        <p:nvSpPr>
          <p:cNvPr id="3" name="Text Box 15">
            <a:extLst>
              <a:ext uri="{FF2B5EF4-FFF2-40B4-BE49-F238E27FC236}">
                <a16:creationId xmlns:a16="http://schemas.microsoft.com/office/drawing/2014/main" id="{1F11D1E2-B6FD-A6C3-6A65-F5210F60BD20}"/>
              </a:ext>
            </a:extLst>
          </p:cNvPr>
          <p:cNvSpPr txBox="1">
            <a:spLocks noChangeArrowheads="1"/>
          </p:cNvSpPr>
          <p:nvPr/>
        </p:nvSpPr>
        <p:spPr bwMode="auto">
          <a:xfrm>
            <a:off x="414276" y="6366024"/>
            <a:ext cx="247939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pt-BR" altLang="en-US" sz="1200" b="0" spc="-10" dirty="0">
                <a:solidFill>
                  <a:schemeClr val="bg2"/>
                </a:solidFill>
                <a:latin typeface="Calibri" panose="020F0502020204030204" pitchFamily="34" charset="0"/>
              </a:rPr>
              <a:t>Turner. NEJM. 2024;391:1584. </a:t>
            </a:r>
            <a:endParaRPr lang="en-US" altLang="en-US" sz="1200" b="0" spc="-1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925094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9A955-BD92-6ADC-1A23-ED79566F157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AFEC5D3-F9C6-C9BA-A77C-BE4435891EC4}"/>
              </a:ext>
            </a:extLst>
          </p:cNvPr>
          <p:cNvSpPr>
            <a:spLocks noGrp="1"/>
          </p:cNvSpPr>
          <p:nvPr>
            <p:ph type="title"/>
          </p:nvPr>
        </p:nvSpPr>
        <p:spPr>
          <a:xfrm>
            <a:off x="0" y="330201"/>
            <a:ext cx="12192000" cy="5250792"/>
          </a:xfrm>
        </p:spPr>
        <p:txBody>
          <a:bodyPr/>
          <a:lstStyle/>
          <a:p>
            <a:r>
              <a:rPr lang="en-US" dirty="0"/>
              <a:t>Real-world Studies in Women </a:t>
            </a:r>
            <a:br>
              <a:rPr lang="en-US" dirty="0"/>
            </a:br>
            <a:r>
              <a:rPr lang="en-US" dirty="0"/>
              <a:t>With HR+/HER2- MBC: </a:t>
            </a:r>
            <a:br>
              <a:rPr lang="en-US" dirty="0"/>
            </a:br>
            <a:r>
              <a:rPr lang="en-US" dirty="0"/>
              <a:t>Risk Factors and Analysis of Clinical Complexity</a:t>
            </a:r>
          </a:p>
        </p:txBody>
      </p:sp>
    </p:spTree>
    <p:extLst>
      <p:ext uri="{BB962C8B-B14F-4D97-AF65-F5344CB8AC3E}">
        <p14:creationId xmlns:p14="http://schemas.microsoft.com/office/powerpoint/2010/main" val="451099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11B4-147E-4EA1-A645-F67FB12FC398}"/>
              </a:ext>
            </a:extLst>
          </p:cNvPr>
          <p:cNvSpPr>
            <a:spLocks noGrp="1"/>
          </p:cNvSpPr>
          <p:nvPr>
            <p:ph type="title"/>
          </p:nvPr>
        </p:nvSpPr>
        <p:spPr/>
        <p:txBody>
          <a:bodyPr/>
          <a:lstStyle/>
          <a:p>
            <a:r>
              <a:rPr lang="en-US" dirty="0"/>
              <a:t>Real-world Study: Analysis of Risk Factors of QTc Prolongation in HR+/HER2- MBC</a:t>
            </a:r>
          </a:p>
        </p:txBody>
      </p:sp>
      <p:sp>
        <p:nvSpPr>
          <p:cNvPr id="3" name="Content Placeholder 2">
            <a:extLst>
              <a:ext uri="{FF2B5EF4-FFF2-40B4-BE49-F238E27FC236}">
                <a16:creationId xmlns:a16="http://schemas.microsoft.com/office/drawing/2014/main" id="{1F2ED174-3758-4F3A-9362-41C4C4FC38C0}"/>
              </a:ext>
            </a:extLst>
          </p:cNvPr>
          <p:cNvSpPr>
            <a:spLocks noGrp="1"/>
          </p:cNvSpPr>
          <p:nvPr>
            <p:ph idx="1"/>
          </p:nvPr>
        </p:nvSpPr>
        <p:spPr/>
        <p:txBody>
          <a:bodyPr/>
          <a:lstStyle/>
          <a:p>
            <a:r>
              <a:rPr lang="en-US" sz="2200" dirty="0"/>
              <a:t>Retrospective, cross-sectional cohort study using the Truven Health </a:t>
            </a:r>
            <a:r>
              <a:rPr lang="en-US" sz="2200" dirty="0" err="1"/>
              <a:t>MarketScan</a:t>
            </a:r>
            <a:r>
              <a:rPr lang="en-US" sz="2200" dirty="0"/>
              <a:t> and Optum </a:t>
            </a:r>
            <a:r>
              <a:rPr lang="en-US" sz="2200" dirty="0" err="1"/>
              <a:t>Clinformatics</a:t>
            </a:r>
            <a:r>
              <a:rPr lang="en-US" sz="2200" dirty="0"/>
              <a:t> administrative claims databases</a:t>
            </a:r>
          </a:p>
          <a:p>
            <a:endParaRPr lang="en-US" sz="2200" dirty="0"/>
          </a:p>
          <a:p>
            <a:endParaRPr lang="en-US" sz="2200" dirty="0"/>
          </a:p>
          <a:p>
            <a:endParaRPr lang="en-US" sz="2200" dirty="0"/>
          </a:p>
          <a:p>
            <a:pPr marL="0" indent="0">
              <a:buNone/>
            </a:pPr>
            <a:br>
              <a:rPr lang="en-US" sz="2200" dirty="0"/>
            </a:br>
            <a:br>
              <a:rPr lang="en-US" sz="2200" dirty="0"/>
            </a:br>
            <a:endParaRPr lang="en-US" sz="2200" b="1" kern="0" dirty="0"/>
          </a:p>
          <a:p>
            <a:pPr>
              <a:spcAft>
                <a:spcPts val="0"/>
              </a:spcAft>
            </a:pPr>
            <a:r>
              <a:rPr lang="en-US" sz="2200" b="1" kern="0" dirty="0"/>
              <a:t>Endpoint: </a:t>
            </a:r>
            <a:r>
              <a:rPr lang="en-US" sz="2200" b="0" kern="0" dirty="0"/>
              <a:t>analysis of overall QTc prolongation risk performed based on patients who had congenital long QT syndrome, cardiovascular disease, or electrolyte abnormalities or based on patients who received a concomitant medication with the potential to increase the risk of developing QTc prolongation</a:t>
            </a:r>
            <a:endParaRPr lang="en-US" sz="2200" dirty="0"/>
          </a:p>
        </p:txBody>
      </p:sp>
      <p:sp>
        <p:nvSpPr>
          <p:cNvPr id="11" name="Text Box 45">
            <a:extLst>
              <a:ext uri="{FF2B5EF4-FFF2-40B4-BE49-F238E27FC236}">
                <a16:creationId xmlns:a16="http://schemas.microsoft.com/office/drawing/2014/main" id="{8655F03C-0C9E-4627-B86C-E32A372FA578}"/>
              </a:ext>
            </a:extLst>
          </p:cNvPr>
          <p:cNvSpPr txBox="1">
            <a:spLocks noChangeArrowheads="1"/>
          </p:cNvSpPr>
          <p:nvPr/>
        </p:nvSpPr>
        <p:spPr bwMode="auto">
          <a:xfrm>
            <a:off x="558251" y="2512129"/>
            <a:ext cx="258775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dirty="0">
                <a:solidFill>
                  <a:srgbClr val="000000"/>
                </a:solidFill>
                <a:latin typeface="Calibri" panose="020F0502020204030204" pitchFamily="34" charset="0"/>
                <a:cs typeface="Calibri" panose="020F0502020204030204" pitchFamily="34" charset="0"/>
              </a:rPr>
              <a:t>Women aged ≥18 yr at initial date of diagnosis of secondary neoplasm with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HR+/HER2- MBC; continuous </a:t>
            </a:r>
            <a:r>
              <a:rPr kumimoji="0" lang="en-GB" altLang="en-US" sz="16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enrollment</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in the database for ≥12 </a:t>
            </a:r>
            <a:r>
              <a:rPr kumimoji="0" lang="en-GB" altLang="en-US" sz="16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mo</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before first diagnosis of secondary neoplasm</a:t>
            </a:r>
            <a:endParaRPr lang="en-GB" altLang="en-US" sz="1600" b="0" dirty="0">
              <a:solidFill>
                <a:srgbClr val="000000"/>
              </a:solidFill>
              <a:latin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 = </a:t>
            </a:r>
            <a:r>
              <a:rPr lang="en-GB" altLang="en-US" sz="1600" b="0" dirty="0">
                <a:solidFill>
                  <a:srgbClr val="000000"/>
                </a:solidFill>
                <a:latin typeface="Calibri" panose="020F0502020204030204" pitchFamily="34" charset="0"/>
                <a:cs typeface="Calibri" panose="020F0502020204030204" pitchFamily="34" charset="0"/>
              </a:rPr>
              <a:t>24,340</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4" name="Rectangle 49">
            <a:extLst>
              <a:ext uri="{FF2B5EF4-FFF2-40B4-BE49-F238E27FC236}">
                <a16:creationId xmlns:a16="http://schemas.microsoft.com/office/drawing/2014/main" id="{75C56A92-3AC1-44EB-9602-3BA69924A073}"/>
              </a:ext>
            </a:extLst>
          </p:cNvPr>
          <p:cNvSpPr>
            <a:spLocks noChangeArrowheads="1"/>
          </p:cNvSpPr>
          <p:nvPr/>
        </p:nvSpPr>
        <p:spPr bwMode="auto">
          <a:xfrm>
            <a:off x="3482464" y="2373982"/>
            <a:ext cx="2821672" cy="1233827"/>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Truven </a:t>
            </a:r>
            <a:r>
              <a:rPr kumimoji="0" lang="en-US" altLang="en-US" sz="16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MarketScan</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Database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1" dirty="0">
                <a:solidFill>
                  <a:srgbClr val="FFFFFF"/>
                </a:solidFill>
                <a:latin typeface="Calibri" panose="020F0502020204030204" pitchFamily="34" charset="0"/>
                <a:cs typeface="Calibri" panose="020F0502020204030204" pitchFamily="34" charset="0"/>
              </a:rPr>
              <a:t>(Data from January 2012 to October 2017)</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Rectangle 50">
            <a:extLst>
              <a:ext uri="{FF2B5EF4-FFF2-40B4-BE49-F238E27FC236}">
                <a16:creationId xmlns:a16="http://schemas.microsoft.com/office/drawing/2014/main" id="{2BBE99A9-84BC-4524-AA8D-BFE3C5B9F952}"/>
              </a:ext>
            </a:extLst>
          </p:cNvPr>
          <p:cNvSpPr>
            <a:spLocks noChangeArrowheads="1"/>
          </p:cNvSpPr>
          <p:nvPr/>
        </p:nvSpPr>
        <p:spPr bwMode="auto">
          <a:xfrm>
            <a:off x="3482464" y="3672218"/>
            <a:ext cx="2821672" cy="121778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Optum </a:t>
            </a:r>
            <a:r>
              <a:rPr kumimoji="0" lang="en-US" altLang="en-US" sz="16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Clinformatics</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Database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1" dirty="0">
                <a:solidFill>
                  <a:srgbClr val="FFFFFF"/>
                </a:solidFill>
                <a:latin typeface="Calibri" panose="020F0502020204030204" pitchFamily="34" charset="0"/>
                <a:cs typeface="Arial" panose="020B0604020202020204" pitchFamily="34" charset="0"/>
              </a:rPr>
              <a:t>(Data from May 2005 to September 2017 )</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Rectangle 49">
            <a:extLst>
              <a:ext uri="{FF2B5EF4-FFF2-40B4-BE49-F238E27FC236}">
                <a16:creationId xmlns:a16="http://schemas.microsoft.com/office/drawing/2014/main" id="{B94231D0-6FC5-08AF-98EA-42BB99E37F16}"/>
              </a:ext>
            </a:extLst>
          </p:cNvPr>
          <p:cNvSpPr>
            <a:spLocks noChangeArrowheads="1"/>
          </p:cNvSpPr>
          <p:nvPr/>
        </p:nvSpPr>
        <p:spPr bwMode="auto">
          <a:xfrm>
            <a:off x="6734894" y="2762837"/>
            <a:ext cx="2587757" cy="1778772"/>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1" dirty="0">
                <a:solidFill>
                  <a:srgbClr val="FFFFFF"/>
                </a:solidFill>
                <a:latin typeface="Calibri" panose="020F0502020204030204" pitchFamily="34" charset="0"/>
                <a:cs typeface="Calibri" panose="020F0502020204030204" pitchFamily="34" charset="0"/>
              </a:rPr>
              <a:t>Type of Data Collected: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dirty="0">
                <a:solidFill>
                  <a:srgbClr val="FFFFFF"/>
                </a:solidFill>
                <a:latin typeface="Calibri" panose="020F0502020204030204" pitchFamily="34" charset="0"/>
                <a:cs typeface="Calibri" panose="020F0502020204030204" pitchFamily="34" charset="0"/>
              </a:rPr>
              <a:t>H</a:t>
            </a:r>
            <a:r>
              <a:rPr kumimoji="0" lang="en-US" altLang="en-US" sz="1600" i="0" u="none" strike="noStrike" kern="1200" cap="none" spc="0" normalizeH="0" baseline="0" noProof="0" dirty="0" err="1">
                <a:ln>
                  <a:noFill/>
                </a:ln>
                <a:solidFill>
                  <a:srgbClr val="FFFFFF"/>
                </a:solidFill>
                <a:effectLst/>
                <a:uLnTx/>
                <a:uFillTx/>
                <a:latin typeface="Calibri" panose="020F0502020204030204" pitchFamily="34" charset="0"/>
                <a:ea typeface="+mn-ea"/>
                <a:cs typeface="Calibri" panose="020F0502020204030204" pitchFamily="34" charset="0"/>
              </a:rPr>
              <a:t>ealthcare</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plan enrollment history/paid claims for medical (provider and institutional) services and pharmacy dispensing</a:t>
            </a:r>
            <a:endPar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0" name="Straight Arrow Connector 9">
            <a:extLst>
              <a:ext uri="{FF2B5EF4-FFF2-40B4-BE49-F238E27FC236}">
                <a16:creationId xmlns:a16="http://schemas.microsoft.com/office/drawing/2014/main" id="{5BF77606-E16A-37F2-5B5C-010646C22FF7}"/>
              </a:ext>
            </a:extLst>
          </p:cNvPr>
          <p:cNvCxnSpPr/>
          <p:nvPr/>
        </p:nvCxnSpPr>
        <p:spPr bwMode="auto">
          <a:xfrm>
            <a:off x="3075142" y="3635945"/>
            <a:ext cx="365760" cy="0"/>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E302E313-CE60-9A2A-B8AC-143B6207CC10}"/>
              </a:ext>
            </a:extLst>
          </p:cNvPr>
          <p:cNvCxnSpPr/>
          <p:nvPr/>
        </p:nvCxnSpPr>
        <p:spPr bwMode="auto">
          <a:xfrm>
            <a:off x="6316739" y="3633599"/>
            <a:ext cx="365760" cy="0"/>
          </a:xfrm>
          <a:prstGeom prst="straightConnector1">
            <a:avLst/>
          </a:prstGeom>
          <a:noFill/>
          <a:ln w="28575" cap="flat" cmpd="sng" algn="ctr">
            <a:solidFill>
              <a:schemeClr val="bg1"/>
            </a:solidFill>
            <a:prstDash val="solid"/>
            <a:round/>
            <a:headEnd type="none" w="med" len="med"/>
            <a:tailEnd type="triangle"/>
          </a:ln>
          <a:effectLst/>
        </p:spPr>
      </p:cxnSp>
      <p:sp>
        <p:nvSpPr>
          <p:cNvPr id="13" name="Rectangle 49">
            <a:extLst>
              <a:ext uri="{FF2B5EF4-FFF2-40B4-BE49-F238E27FC236}">
                <a16:creationId xmlns:a16="http://schemas.microsoft.com/office/drawing/2014/main" id="{D395BC0B-74AB-EEE7-5B49-42AE0BF423B5}"/>
              </a:ext>
            </a:extLst>
          </p:cNvPr>
          <p:cNvSpPr>
            <a:spLocks noChangeArrowheads="1"/>
          </p:cNvSpPr>
          <p:nvPr/>
        </p:nvSpPr>
        <p:spPr bwMode="auto">
          <a:xfrm>
            <a:off x="9643047" y="3016685"/>
            <a:ext cx="2062939" cy="1233827"/>
          </a:xfrm>
          <a:prstGeom prst="rect">
            <a:avLst/>
          </a:prstGeom>
          <a:solidFill>
            <a:schemeClr val="accent6"/>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De-identified data analysis in compliance with HIPAA requirements </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6" name="Straight Arrow Connector 15">
            <a:extLst>
              <a:ext uri="{FF2B5EF4-FFF2-40B4-BE49-F238E27FC236}">
                <a16:creationId xmlns:a16="http://schemas.microsoft.com/office/drawing/2014/main" id="{8FFA312A-97F2-3AB6-0C6C-D0B6CBFC1488}"/>
              </a:ext>
            </a:extLst>
          </p:cNvPr>
          <p:cNvCxnSpPr/>
          <p:nvPr/>
        </p:nvCxnSpPr>
        <p:spPr bwMode="auto">
          <a:xfrm>
            <a:off x="9353120" y="3634518"/>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17" name="Text Box 15">
            <a:extLst>
              <a:ext uri="{FF2B5EF4-FFF2-40B4-BE49-F238E27FC236}">
                <a16:creationId xmlns:a16="http://schemas.microsoft.com/office/drawing/2014/main" id="{77033D1D-B3A6-BE6C-D898-36FD80576D78}"/>
              </a:ext>
            </a:extLst>
          </p:cNvPr>
          <p:cNvSpPr txBox="1">
            <a:spLocks noChangeArrowheads="1"/>
          </p:cNvSpPr>
          <p:nvPr/>
        </p:nvSpPr>
        <p:spPr bwMode="auto">
          <a:xfrm>
            <a:off x="417912" y="6365406"/>
            <a:ext cx="278597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R="0" lvl="0" algn="l" defTabSz="914400" rtl="0" eaLnBrk="0" fontAlgn="base" latinLnBrk="0" hangingPunct="0">
              <a:lnSpc>
                <a:spcPct val="100000"/>
              </a:lnSpc>
              <a:spcBef>
                <a:spcPct val="0"/>
              </a:spcBef>
              <a:spcAft>
                <a:spcPct val="0"/>
              </a:spcAft>
              <a:buClrTx/>
              <a:buSzTx/>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Ward. Clin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Ther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2019;41:494.</a:t>
            </a:r>
          </a:p>
        </p:txBody>
      </p:sp>
    </p:spTree>
    <p:extLst>
      <p:ext uri="{BB962C8B-B14F-4D97-AF65-F5344CB8AC3E}">
        <p14:creationId xmlns:p14="http://schemas.microsoft.com/office/powerpoint/2010/main" val="2727676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F085-5AE0-437E-8C72-30CDB83BF8E7}"/>
              </a:ext>
            </a:extLst>
          </p:cNvPr>
          <p:cNvSpPr>
            <a:spLocks noGrp="1"/>
          </p:cNvSpPr>
          <p:nvPr>
            <p:ph type="title"/>
          </p:nvPr>
        </p:nvSpPr>
        <p:spPr>
          <a:xfrm>
            <a:off x="609759" y="201915"/>
            <a:ext cx="11141055" cy="1103313"/>
          </a:xfrm>
        </p:spPr>
        <p:txBody>
          <a:bodyPr/>
          <a:lstStyle/>
          <a:p>
            <a:r>
              <a:rPr lang="en-US" dirty="0"/>
              <a:t>Women With HR+/HER2- MBC With Risk Factors for QTc Prolongation at Baseline </a:t>
            </a:r>
          </a:p>
        </p:txBody>
      </p:sp>
      <p:graphicFrame>
        <p:nvGraphicFramePr>
          <p:cNvPr id="4" name="Group 3">
            <a:extLst>
              <a:ext uri="{FF2B5EF4-FFF2-40B4-BE49-F238E27FC236}">
                <a16:creationId xmlns:a16="http://schemas.microsoft.com/office/drawing/2014/main" id="{626F24E6-64C6-4B11-8C05-84FEC2767B3D}"/>
              </a:ext>
            </a:extLst>
          </p:cNvPr>
          <p:cNvGraphicFramePr>
            <a:graphicFrameLocks/>
          </p:cNvGraphicFramePr>
          <p:nvPr>
            <p:extLst>
              <p:ext uri="{D42A27DB-BD31-4B8C-83A1-F6EECF244321}">
                <p14:modId xmlns:p14="http://schemas.microsoft.com/office/powerpoint/2010/main" val="35607752"/>
              </p:ext>
            </p:extLst>
          </p:nvPr>
        </p:nvGraphicFramePr>
        <p:xfrm>
          <a:off x="719138" y="1259424"/>
          <a:ext cx="10787062" cy="4937856"/>
        </p:xfrm>
        <a:graphic>
          <a:graphicData uri="http://schemas.openxmlformats.org/drawingml/2006/table">
            <a:tbl>
              <a:tblPr/>
              <a:tblGrid>
                <a:gridCol w="3772354">
                  <a:extLst>
                    <a:ext uri="{9D8B030D-6E8A-4147-A177-3AD203B41FA5}">
                      <a16:colId xmlns:a16="http://schemas.microsoft.com/office/drawing/2014/main" val="20000"/>
                    </a:ext>
                  </a:extLst>
                </a:gridCol>
                <a:gridCol w="1652354">
                  <a:extLst>
                    <a:ext uri="{9D8B030D-6E8A-4147-A177-3AD203B41FA5}">
                      <a16:colId xmlns:a16="http://schemas.microsoft.com/office/drawing/2014/main" val="20001"/>
                    </a:ext>
                  </a:extLst>
                </a:gridCol>
                <a:gridCol w="1699118">
                  <a:extLst>
                    <a:ext uri="{9D8B030D-6E8A-4147-A177-3AD203B41FA5}">
                      <a16:colId xmlns:a16="http://schemas.microsoft.com/office/drawing/2014/main" val="20002"/>
                    </a:ext>
                  </a:extLst>
                </a:gridCol>
                <a:gridCol w="1901765">
                  <a:extLst>
                    <a:ext uri="{9D8B030D-6E8A-4147-A177-3AD203B41FA5}">
                      <a16:colId xmlns:a16="http://schemas.microsoft.com/office/drawing/2014/main" val="2922282549"/>
                    </a:ext>
                  </a:extLst>
                </a:gridCol>
                <a:gridCol w="1761471">
                  <a:extLst>
                    <a:ext uri="{9D8B030D-6E8A-4147-A177-3AD203B41FA5}">
                      <a16:colId xmlns:a16="http://schemas.microsoft.com/office/drawing/2014/main" val="3711769708"/>
                    </a:ext>
                  </a:extLst>
                </a:gridCol>
              </a:tblGrid>
              <a:tr h="4596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Risk Factor at BL,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Overall            </a:t>
                      </a:r>
                    </a:p>
                    <a:p>
                      <a:pPr algn="ctr"/>
                      <a:r>
                        <a:rPr lang="en-US" sz="1600" b="1" baseline="0" dirty="0">
                          <a:latin typeface="Calibri" panose="020F0502020204030204" pitchFamily="34" charset="0"/>
                          <a:cs typeface="Calibri" panose="020F0502020204030204" pitchFamily="34" charset="0"/>
                        </a:rPr>
                        <a:t>(N = 24,340)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&lt;65 Yr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14,430)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65-74 Yr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5059)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≥75 Yr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4851)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661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Congenital long QT syndrome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30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19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27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Electrolyte abnormalities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Hypokalemia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Hypercalcemia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Disorders of magnesium metabolism</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Hyperkalemia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Hypocalcemia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Disorders of phosphorus metabolism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chemeClr val="bg1"/>
                          </a:solidFill>
                          <a:latin typeface="Calibri" panose="020F0502020204030204" pitchFamily="34" charset="0"/>
                          <a:cs typeface="Calibri" panose="020F0502020204030204" pitchFamily="34" charset="0"/>
                        </a:rPr>
                        <a:t>1587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chemeClr val="bg1"/>
                          </a:solidFill>
                          <a:latin typeface="Calibri" panose="020F0502020204030204" pitchFamily="34" charset="0"/>
                          <a:cs typeface="Calibri" panose="020F0502020204030204" pitchFamily="34" charset="0"/>
                        </a:rPr>
                        <a:t>838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chemeClr val="bg1"/>
                          </a:solidFill>
                          <a:latin typeface="Calibri" panose="020F0502020204030204" pitchFamily="34" charset="0"/>
                          <a:cs typeface="Calibri" panose="020F0502020204030204" pitchFamily="34" charset="0"/>
                        </a:rPr>
                        <a:t> 388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chemeClr val="bg1"/>
                          </a:solidFill>
                          <a:latin typeface="Calibri" panose="020F0502020204030204" pitchFamily="34" charset="0"/>
                          <a:cs typeface="Calibri" panose="020F0502020204030204" pitchFamily="34" charset="0"/>
                        </a:rPr>
                        <a:t> 273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chemeClr val="bg1"/>
                          </a:solidFill>
                          <a:latin typeface="Calibri" panose="020F0502020204030204" pitchFamily="34" charset="0"/>
                          <a:cs typeface="Calibri" panose="020F0502020204030204" pitchFamily="34" charset="0"/>
                        </a:rPr>
                        <a:t> 266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chemeClr val="bg1"/>
                          </a:solidFill>
                          <a:latin typeface="Calibri" panose="020F0502020204030204" pitchFamily="34" charset="0"/>
                          <a:cs typeface="Calibri" panose="020F0502020204030204" pitchFamily="34" charset="0"/>
                        </a:rPr>
                        <a:t> 90 (0.4)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chemeClr val="bg1"/>
                          </a:solidFill>
                          <a:latin typeface="Calibri" panose="020F0502020204030204" pitchFamily="34" charset="0"/>
                          <a:cs typeface="Calibri" panose="020F0502020204030204" pitchFamily="34" charset="0"/>
                        </a:rPr>
                        <a:t> 60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603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337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138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104 (0.7)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68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40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28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445 (8.8)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229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119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78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86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539 (11.1)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272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131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91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112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23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18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10402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Cardiovascular disease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Congenital heart failure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Bradyarrhythmias</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Myocardial infarction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Unstable angina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2667 (11.0)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1443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1165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469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220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810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346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413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114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59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716 (14.2)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392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292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144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75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1141 (23.5)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705 (14.5)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460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211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86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02935"/>
                  </a:ext>
                </a:extLst>
              </a:tr>
              <a:tr h="4596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Congenital long QT syndrome, CV disease or electrolyte abnormality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baseline="0" dirty="0">
                          <a:solidFill>
                            <a:schemeClr val="bg1"/>
                          </a:solidFill>
                          <a:latin typeface="Calibri" panose="020F0502020204030204" pitchFamily="34" charset="0"/>
                          <a:cs typeface="Calibri" panose="020F0502020204030204" pitchFamily="34" charset="0"/>
                        </a:rPr>
                        <a:t>3808 (15.6)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1313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1026 (20.3)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1469 (30.3)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1958432"/>
                  </a:ext>
                </a:extLst>
              </a:tr>
              <a:tr h="2661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Overall QTc prolongation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7174 (29.5)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3528 (24.4)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1681 (33.2)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 1965 (40.5)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3307595"/>
                  </a:ext>
                </a:extLst>
              </a:tr>
            </a:tbl>
          </a:graphicData>
        </a:graphic>
      </p:graphicFrame>
      <p:sp>
        <p:nvSpPr>
          <p:cNvPr id="3" name="Text Box 15">
            <a:extLst>
              <a:ext uri="{FF2B5EF4-FFF2-40B4-BE49-F238E27FC236}">
                <a16:creationId xmlns:a16="http://schemas.microsoft.com/office/drawing/2014/main" id="{18BC7B7C-08DE-2F7F-F44F-5507AE1603D5}"/>
              </a:ext>
            </a:extLst>
          </p:cNvPr>
          <p:cNvSpPr txBox="1">
            <a:spLocks noChangeArrowheads="1"/>
          </p:cNvSpPr>
          <p:nvPr/>
        </p:nvSpPr>
        <p:spPr bwMode="auto">
          <a:xfrm>
            <a:off x="414277" y="6366023"/>
            <a:ext cx="1033762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R="0" lvl="0" algn="l" defTabSz="914400" rtl="0" eaLnBrk="0" fontAlgn="base" latinLnBrk="0" hangingPunct="0">
              <a:lnSpc>
                <a:spcPct val="100000"/>
              </a:lnSpc>
              <a:spcBef>
                <a:spcPct val="0"/>
              </a:spcBef>
              <a:spcAft>
                <a:spcPct val="0"/>
              </a:spcAft>
              <a:buClrTx/>
              <a:buSzTx/>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Ward. Clin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Ther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2019;41:494.</a:t>
            </a:r>
          </a:p>
        </p:txBody>
      </p:sp>
      <p:sp>
        <p:nvSpPr>
          <p:cNvPr id="6" name="TextBox 5">
            <a:extLst>
              <a:ext uri="{FF2B5EF4-FFF2-40B4-BE49-F238E27FC236}">
                <a16:creationId xmlns:a16="http://schemas.microsoft.com/office/drawing/2014/main" id="{EA93EB08-7493-C21D-4CDF-3F1F8C3A1FBA}"/>
              </a:ext>
            </a:extLst>
          </p:cNvPr>
          <p:cNvSpPr txBox="1"/>
          <p:nvPr/>
        </p:nvSpPr>
        <p:spPr bwMode="auto">
          <a:xfrm>
            <a:off x="719138" y="5873482"/>
            <a:ext cx="10787062" cy="323165"/>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1500" b="0" dirty="0">
              <a:solidFill>
                <a:schemeClr val="bg1"/>
              </a:solidFill>
              <a:latin typeface="Calibri" panose="020F0502020204030204" pitchFamily="34" charset="0"/>
            </a:endParaRPr>
          </a:p>
        </p:txBody>
      </p:sp>
      <p:sp>
        <p:nvSpPr>
          <p:cNvPr id="5" name="TextBox 4">
            <a:extLst>
              <a:ext uri="{FF2B5EF4-FFF2-40B4-BE49-F238E27FC236}">
                <a16:creationId xmlns:a16="http://schemas.microsoft.com/office/drawing/2014/main" id="{8647F8AD-6CF5-366C-E190-E5D78D2BE6A7}"/>
              </a:ext>
            </a:extLst>
          </p:cNvPr>
          <p:cNvSpPr txBox="1"/>
          <p:nvPr/>
        </p:nvSpPr>
        <p:spPr bwMode="auto">
          <a:xfrm>
            <a:off x="719138" y="5296277"/>
            <a:ext cx="10787062" cy="576572"/>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932131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A8E84-8E8D-BA56-8BF2-6FAE6D56BF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811A9C-A3F2-4813-4DBE-29C288548330}"/>
              </a:ext>
            </a:extLst>
          </p:cNvPr>
          <p:cNvSpPr>
            <a:spLocks noGrp="1"/>
          </p:cNvSpPr>
          <p:nvPr>
            <p:ph type="title"/>
          </p:nvPr>
        </p:nvSpPr>
        <p:spPr>
          <a:xfrm>
            <a:off x="609759" y="238127"/>
            <a:ext cx="11141055" cy="1103313"/>
          </a:xfrm>
        </p:spPr>
        <p:txBody>
          <a:bodyPr/>
          <a:lstStyle/>
          <a:p>
            <a:r>
              <a:rPr lang="en-US" dirty="0"/>
              <a:t>BC Medications Associated With Increased Risk of QTc Prolongation in Women With HR+/HER2- MBC</a:t>
            </a:r>
          </a:p>
        </p:txBody>
      </p:sp>
      <p:graphicFrame>
        <p:nvGraphicFramePr>
          <p:cNvPr id="4" name="Group 3">
            <a:extLst>
              <a:ext uri="{FF2B5EF4-FFF2-40B4-BE49-F238E27FC236}">
                <a16:creationId xmlns:a16="http://schemas.microsoft.com/office/drawing/2014/main" id="{48668308-E9E7-89C9-7A7E-F6A6F0129434}"/>
              </a:ext>
            </a:extLst>
          </p:cNvPr>
          <p:cNvGraphicFramePr>
            <a:graphicFrameLocks/>
          </p:cNvGraphicFramePr>
          <p:nvPr>
            <p:extLst>
              <p:ext uri="{D42A27DB-BD31-4B8C-83A1-F6EECF244321}">
                <p14:modId xmlns:p14="http://schemas.microsoft.com/office/powerpoint/2010/main" val="2003375715"/>
              </p:ext>
            </p:extLst>
          </p:nvPr>
        </p:nvGraphicFramePr>
        <p:xfrm>
          <a:off x="719138" y="1600200"/>
          <a:ext cx="10787062" cy="4206304"/>
        </p:xfrm>
        <a:graphic>
          <a:graphicData uri="http://schemas.openxmlformats.org/drawingml/2006/table">
            <a:tbl>
              <a:tblPr/>
              <a:tblGrid>
                <a:gridCol w="4794654">
                  <a:extLst>
                    <a:ext uri="{9D8B030D-6E8A-4147-A177-3AD203B41FA5}">
                      <a16:colId xmlns:a16="http://schemas.microsoft.com/office/drawing/2014/main" val="20000"/>
                    </a:ext>
                  </a:extLst>
                </a:gridCol>
                <a:gridCol w="1651420">
                  <a:extLst>
                    <a:ext uri="{9D8B030D-6E8A-4147-A177-3AD203B41FA5}">
                      <a16:colId xmlns:a16="http://schemas.microsoft.com/office/drawing/2014/main" val="20001"/>
                    </a:ext>
                  </a:extLst>
                </a:gridCol>
                <a:gridCol w="1596082">
                  <a:extLst>
                    <a:ext uri="{9D8B030D-6E8A-4147-A177-3AD203B41FA5}">
                      <a16:colId xmlns:a16="http://schemas.microsoft.com/office/drawing/2014/main" val="20002"/>
                    </a:ext>
                  </a:extLst>
                </a:gridCol>
                <a:gridCol w="1438803">
                  <a:extLst>
                    <a:ext uri="{9D8B030D-6E8A-4147-A177-3AD203B41FA5}">
                      <a16:colId xmlns:a16="http://schemas.microsoft.com/office/drawing/2014/main" val="2922282549"/>
                    </a:ext>
                  </a:extLst>
                </a:gridCol>
                <a:gridCol w="1306103">
                  <a:extLst>
                    <a:ext uri="{9D8B030D-6E8A-4147-A177-3AD203B41FA5}">
                      <a16:colId xmlns:a16="http://schemas.microsoft.com/office/drawing/2014/main" val="3711769708"/>
                    </a:ext>
                  </a:extLst>
                </a:gridCol>
              </a:tblGrid>
              <a:tr h="1678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Breast Cancer Medication Risk Factor,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baseline="0" dirty="0">
                          <a:latin typeface="Calibri" panose="020F0502020204030204" pitchFamily="34" charset="0"/>
                          <a:cs typeface="Calibri" panose="020F0502020204030204" pitchFamily="34" charset="0"/>
                        </a:rPr>
                        <a:t>Overall            (N = 24,340)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&lt;65 Yr               (n = 14,430)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65-74 Yr                (n = 5059)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≥75 Yr                 (n = 4851)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11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With known risk of </a:t>
                      </a: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TdP</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Antibiotics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Antiemetics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SSRI antidepressants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1166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488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378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208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746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317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275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124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221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91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62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44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199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80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41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40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11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With potential risk of </a:t>
                      </a: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TdP</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Analgesics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Anticancer medications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Antipsychotics/antiemetics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1980 (8.1)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1341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211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162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1315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861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167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135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372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269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24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12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293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211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20 (0.4)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15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311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With conditional risk of </a:t>
                      </a:r>
                      <a:r>
                        <a:rPr kumimoji="0" lang="en-US" sz="18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TdP</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Diuretics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Proton pump inhibitors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SSRI antidepressants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dirty="0">
                          <a:solidFill>
                            <a:schemeClr val="bg1"/>
                          </a:solidFill>
                          <a:latin typeface="Calibri" panose="020F0502020204030204" pitchFamily="34" charset="0"/>
                          <a:cs typeface="Calibri" panose="020F0502020204030204" pitchFamily="34" charset="0"/>
                        </a:rPr>
                        <a:t>1656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dirty="0">
                          <a:solidFill>
                            <a:schemeClr val="bg1"/>
                          </a:solidFill>
                          <a:latin typeface="Calibri" panose="020F0502020204030204" pitchFamily="34" charset="0"/>
                          <a:cs typeface="Calibri" panose="020F0502020204030204" pitchFamily="34" charset="0"/>
                        </a:rPr>
                        <a:t>678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dirty="0">
                          <a:solidFill>
                            <a:schemeClr val="bg1"/>
                          </a:solidFill>
                          <a:latin typeface="Calibri" panose="020F0502020204030204" pitchFamily="34" charset="0"/>
                          <a:cs typeface="Calibri" panose="020F0502020204030204" pitchFamily="34" charset="0"/>
                        </a:rPr>
                        <a:t> 444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dirty="0">
                          <a:solidFill>
                            <a:schemeClr val="bg1"/>
                          </a:solidFill>
                          <a:latin typeface="Calibri" panose="020F0502020204030204" pitchFamily="34" charset="0"/>
                          <a:cs typeface="Calibri" panose="020F0502020204030204" pitchFamily="34" charset="0"/>
                        </a:rPr>
                        <a:t> 231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861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302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224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155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414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185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110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43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381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191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110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5457686"/>
                  </a:ext>
                </a:extLst>
              </a:tr>
            </a:tbl>
          </a:graphicData>
        </a:graphic>
      </p:graphicFrame>
      <p:sp>
        <p:nvSpPr>
          <p:cNvPr id="3" name="Text Box 15">
            <a:extLst>
              <a:ext uri="{FF2B5EF4-FFF2-40B4-BE49-F238E27FC236}">
                <a16:creationId xmlns:a16="http://schemas.microsoft.com/office/drawing/2014/main" id="{1963760E-3EF4-9D2A-9355-EE2816EFAD29}"/>
              </a:ext>
            </a:extLst>
          </p:cNvPr>
          <p:cNvSpPr txBox="1">
            <a:spLocks noChangeArrowheads="1"/>
          </p:cNvSpPr>
          <p:nvPr/>
        </p:nvSpPr>
        <p:spPr bwMode="auto">
          <a:xfrm>
            <a:off x="421463" y="6369854"/>
            <a:ext cx="1033762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R="0" lvl="0" algn="l" defTabSz="914400" rtl="0" eaLnBrk="0" fontAlgn="base" latinLnBrk="0" hangingPunct="0">
              <a:lnSpc>
                <a:spcPct val="100000"/>
              </a:lnSpc>
              <a:spcBef>
                <a:spcPct val="0"/>
              </a:spcBef>
              <a:spcAft>
                <a:spcPct val="0"/>
              </a:spcAft>
              <a:buClrTx/>
              <a:buSzTx/>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Ward. Clin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Ther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2019;41:494.</a:t>
            </a:r>
          </a:p>
        </p:txBody>
      </p:sp>
    </p:spTree>
    <p:extLst>
      <p:ext uri="{BB962C8B-B14F-4D97-AF65-F5344CB8AC3E}">
        <p14:creationId xmlns:p14="http://schemas.microsoft.com/office/powerpoint/2010/main" val="2723542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D106C-365E-2AE4-D57B-B0166292F6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06EF9A-3A16-35E0-F676-5BABD313AD79}"/>
              </a:ext>
            </a:extLst>
          </p:cNvPr>
          <p:cNvSpPr>
            <a:spLocks noGrp="1"/>
          </p:cNvSpPr>
          <p:nvPr>
            <p:ph type="title"/>
          </p:nvPr>
        </p:nvSpPr>
        <p:spPr>
          <a:xfrm>
            <a:off x="609599" y="238125"/>
            <a:ext cx="11149013" cy="1103313"/>
          </a:xfrm>
        </p:spPr>
        <p:txBody>
          <a:bodyPr/>
          <a:lstStyle/>
          <a:p>
            <a:r>
              <a:rPr lang="en-US" sz="3400" dirty="0"/>
              <a:t>Real-world Study: Analysis of Clinical Complexity and HRQoL in Patients With HR+/HER2- ABC Who Received a CDK4/6i</a:t>
            </a:r>
          </a:p>
        </p:txBody>
      </p:sp>
      <p:sp>
        <p:nvSpPr>
          <p:cNvPr id="3" name="Content Placeholder 2">
            <a:extLst>
              <a:ext uri="{FF2B5EF4-FFF2-40B4-BE49-F238E27FC236}">
                <a16:creationId xmlns:a16="http://schemas.microsoft.com/office/drawing/2014/main" id="{E05E5695-AB6C-9733-9CDA-A8C637BA76B3}"/>
              </a:ext>
            </a:extLst>
          </p:cNvPr>
          <p:cNvSpPr>
            <a:spLocks noGrp="1"/>
          </p:cNvSpPr>
          <p:nvPr>
            <p:ph idx="1"/>
          </p:nvPr>
        </p:nvSpPr>
        <p:spPr>
          <a:xfrm>
            <a:off x="604675" y="1513047"/>
            <a:ext cx="10877529" cy="4650686"/>
          </a:xfrm>
        </p:spPr>
        <p:txBody>
          <a:bodyPr/>
          <a:lstStyle/>
          <a:p>
            <a:r>
              <a:rPr lang="en-US" dirty="0"/>
              <a:t>Prospective, observational, real-life study*</a:t>
            </a:r>
          </a:p>
          <a:p>
            <a:endParaRPr lang="en-US" dirty="0"/>
          </a:p>
          <a:p>
            <a:endParaRPr lang="en-US" dirty="0"/>
          </a:p>
          <a:p>
            <a:pPr marL="0" indent="0">
              <a:buNone/>
            </a:pPr>
            <a:br>
              <a:rPr lang="en-US" dirty="0"/>
            </a:br>
            <a:br>
              <a:rPr lang="en-US" dirty="0"/>
            </a:br>
            <a:br>
              <a:rPr lang="en-US" dirty="0"/>
            </a:br>
            <a:endParaRPr lang="en-US" dirty="0"/>
          </a:p>
          <a:p>
            <a:r>
              <a:rPr lang="en-US" dirty="0"/>
              <a:t>Endpoints: multimorbidity burden assessed with CIRS, polypharmacy and PROs assessed at BL, after 3 </a:t>
            </a:r>
            <a:r>
              <a:rPr lang="en-US" dirty="0" err="1"/>
              <a:t>mo</a:t>
            </a:r>
            <a:r>
              <a:rPr lang="en-US" dirty="0"/>
              <a:t> of therapy, and at PD using EORTC QLC-C30 and QLQ-BR23 questionnaires </a:t>
            </a:r>
          </a:p>
        </p:txBody>
      </p:sp>
      <p:sp>
        <p:nvSpPr>
          <p:cNvPr id="11" name="Text Box 45">
            <a:extLst>
              <a:ext uri="{FF2B5EF4-FFF2-40B4-BE49-F238E27FC236}">
                <a16:creationId xmlns:a16="http://schemas.microsoft.com/office/drawing/2014/main" id="{27317917-5D8C-36A4-BE61-DCFD9B007CC5}"/>
              </a:ext>
            </a:extLst>
          </p:cNvPr>
          <p:cNvSpPr txBox="1">
            <a:spLocks noChangeArrowheads="1"/>
          </p:cNvSpPr>
          <p:nvPr/>
        </p:nvSpPr>
        <p:spPr bwMode="auto">
          <a:xfrm>
            <a:off x="773695" y="2232185"/>
            <a:ext cx="2821672"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b="0" dirty="0">
                <a:solidFill>
                  <a:srgbClr val="000000"/>
                </a:solidFill>
                <a:latin typeface="Calibri" panose="020F0502020204030204" pitchFamily="34" charset="0"/>
                <a:cs typeface="Calibri" panose="020F0502020204030204" pitchFamily="34" charset="0"/>
              </a:rPr>
              <a:t>Pre-/postmenopausal women with HR+/HER2- ABC; planned to initiate treatment with a CDK4/6i</a:t>
            </a:r>
            <a:r>
              <a:rPr lang="en-GB" altLang="en-US" sz="1800" b="0" baseline="30000" dirty="0">
                <a:solidFill>
                  <a:srgbClr val="000000"/>
                </a:solidFill>
                <a:latin typeface="Calibri" panose="020F0502020204030204" pitchFamily="34" charset="0"/>
                <a:cs typeface="Calibri" panose="020F0502020204030204" pitchFamily="34" charset="0"/>
              </a:rPr>
              <a:t>†</a:t>
            </a:r>
            <a:r>
              <a:rPr lang="en-GB" altLang="en-US" sz="1800" b="0" dirty="0">
                <a:solidFill>
                  <a:srgbClr val="000000"/>
                </a:solidFill>
                <a:latin typeface="Calibri" panose="020F0502020204030204" pitchFamily="34" charset="0"/>
                <a:cs typeface="Calibri" panose="020F0502020204030204" pitchFamily="34" charset="0"/>
              </a:rPr>
              <a:t> plus ET (fulvestrant or NSAI according to ET sensitivity); treatment-naive or pretreated MBC allowed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 = 54)</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4" name="Rectangle 49">
            <a:extLst>
              <a:ext uri="{FF2B5EF4-FFF2-40B4-BE49-F238E27FC236}">
                <a16:creationId xmlns:a16="http://schemas.microsoft.com/office/drawing/2014/main" id="{D1262486-2B12-E705-C605-AC88240F89CC}"/>
              </a:ext>
            </a:extLst>
          </p:cNvPr>
          <p:cNvSpPr>
            <a:spLocks noChangeArrowheads="1"/>
          </p:cNvSpPr>
          <p:nvPr/>
        </p:nvSpPr>
        <p:spPr bwMode="auto">
          <a:xfrm>
            <a:off x="3931822" y="2630486"/>
            <a:ext cx="2821672" cy="1233827"/>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Data collection started at time of first administration of CDK4/6i</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Rectangle 49">
            <a:extLst>
              <a:ext uri="{FF2B5EF4-FFF2-40B4-BE49-F238E27FC236}">
                <a16:creationId xmlns:a16="http://schemas.microsoft.com/office/drawing/2014/main" id="{3BE97758-56BA-96DB-A225-AB0D65FD704E}"/>
              </a:ext>
            </a:extLst>
          </p:cNvPr>
          <p:cNvSpPr>
            <a:spLocks noChangeArrowheads="1"/>
          </p:cNvSpPr>
          <p:nvPr/>
        </p:nvSpPr>
        <p:spPr bwMode="auto">
          <a:xfrm>
            <a:off x="7184252" y="1950776"/>
            <a:ext cx="4108410" cy="257848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1" dirty="0">
                <a:solidFill>
                  <a:srgbClr val="FFFFFF"/>
                </a:solidFill>
                <a:latin typeface="Calibri" panose="020F0502020204030204" pitchFamily="34" charset="0"/>
                <a:cs typeface="Calibri" panose="020F0502020204030204" pitchFamily="34" charset="0"/>
              </a:rPr>
              <a:t>Type of Data Collected: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cs typeface="Calibri" panose="020F0502020204030204" pitchFamily="34" charset="0"/>
              </a:rPr>
              <a:t>Demographics, ECOG PS, features of concurrent chronic illnesses, pharmacotherapy, relapsed vs de novo dx, visceral vs </a:t>
            </a:r>
            <a:r>
              <a:rPr lang="en-US" altLang="en-US" sz="1800" dirty="0" err="1">
                <a:solidFill>
                  <a:srgbClr val="FFFFFF"/>
                </a:solidFill>
                <a:latin typeface="Calibri" panose="020F0502020204030204" pitchFamily="34" charset="0"/>
                <a:cs typeface="Calibri" panose="020F0502020204030204" pitchFamily="34" charset="0"/>
              </a:rPr>
              <a:t>nonvisceral</a:t>
            </a:r>
            <a:r>
              <a:rPr lang="en-US" altLang="en-US" sz="1800" dirty="0">
                <a:solidFill>
                  <a:srgbClr val="FFFFFF"/>
                </a:solidFill>
                <a:latin typeface="Calibri" panose="020F0502020204030204" pitchFamily="34" charset="0"/>
                <a:cs typeface="Calibri" panose="020F0502020204030204" pitchFamily="34" charset="0"/>
              </a:rPr>
              <a:t> dx, prior exposure to CT, details of current antitumor therapy (CDK4/6i, </a:t>
            </a:r>
            <a:r>
              <a:rPr lang="en-US" altLang="en-US" sz="1800" dirty="0" err="1">
                <a:solidFill>
                  <a:srgbClr val="FFFFFF"/>
                </a:solidFill>
                <a:latin typeface="Calibri" panose="020F0502020204030204" pitchFamily="34" charset="0"/>
                <a:cs typeface="Calibri" panose="020F0502020204030204" pitchFamily="34" charset="0"/>
              </a:rPr>
              <a:t>LoT</a:t>
            </a:r>
            <a:r>
              <a:rPr lang="en-US" altLang="en-US" sz="1800" dirty="0">
                <a:solidFill>
                  <a:srgbClr val="FFFFFF"/>
                </a:solidFill>
                <a:latin typeface="Calibri" panose="020F0502020204030204" pitchFamily="34" charset="0"/>
                <a:cs typeface="Calibri" panose="020F0502020204030204" pitchFamily="34" charset="0"/>
              </a:rPr>
              <a:t>, dose reduction/drug interruption due to unacceptable toxicity), QoL changes</a:t>
            </a:r>
            <a:endPar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0" name="Straight Arrow Connector 9">
            <a:extLst>
              <a:ext uri="{FF2B5EF4-FFF2-40B4-BE49-F238E27FC236}">
                <a16:creationId xmlns:a16="http://schemas.microsoft.com/office/drawing/2014/main" id="{5281E6F9-FFAC-4A97-7403-470FEF5F8570}"/>
              </a:ext>
            </a:extLst>
          </p:cNvPr>
          <p:cNvCxnSpPr/>
          <p:nvPr/>
        </p:nvCxnSpPr>
        <p:spPr bwMode="auto">
          <a:xfrm>
            <a:off x="3524500" y="3234081"/>
            <a:ext cx="365760" cy="0"/>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93350589-0B44-7FEF-0118-87ADFA131DDB}"/>
              </a:ext>
            </a:extLst>
          </p:cNvPr>
          <p:cNvCxnSpPr/>
          <p:nvPr/>
        </p:nvCxnSpPr>
        <p:spPr bwMode="auto">
          <a:xfrm>
            <a:off x="6766097" y="3250023"/>
            <a:ext cx="365760" cy="0"/>
          </a:xfrm>
          <a:prstGeom prst="straightConnector1">
            <a:avLst/>
          </a:prstGeom>
          <a:noFill/>
          <a:ln w="28575" cap="flat" cmpd="sng" algn="ctr">
            <a:solidFill>
              <a:schemeClr val="bg1"/>
            </a:solidFill>
            <a:prstDash val="solid"/>
            <a:round/>
            <a:headEnd type="none" w="med" len="med"/>
            <a:tailEnd type="triangle"/>
          </a:ln>
          <a:effectLst/>
        </p:spPr>
      </p:cxnSp>
      <p:sp>
        <p:nvSpPr>
          <p:cNvPr id="4" name="TextBox 3">
            <a:extLst>
              <a:ext uri="{FF2B5EF4-FFF2-40B4-BE49-F238E27FC236}">
                <a16:creationId xmlns:a16="http://schemas.microsoft.com/office/drawing/2014/main" id="{E3AEF165-8783-D7B7-E955-58BDD97588A3}"/>
              </a:ext>
            </a:extLst>
          </p:cNvPr>
          <p:cNvSpPr txBox="1"/>
          <p:nvPr/>
        </p:nvSpPr>
        <p:spPr bwMode="auto">
          <a:xfrm>
            <a:off x="3524500" y="4595434"/>
            <a:ext cx="71047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*Patients received consecutive treatments at the Unit of Medical Oncology, ICS Maugeri IRCCS, Pavia, and Italy.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Palbociclib, ribociclib, and abemaciclib.</a:t>
            </a:r>
          </a:p>
        </p:txBody>
      </p:sp>
      <p:sp>
        <p:nvSpPr>
          <p:cNvPr id="5" name="Text Box 15">
            <a:extLst>
              <a:ext uri="{FF2B5EF4-FFF2-40B4-BE49-F238E27FC236}">
                <a16:creationId xmlns:a16="http://schemas.microsoft.com/office/drawing/2014/main" id="{10C68830-D84F-BEEB-E93B-9ECBB0442F28}"/>
              </a:ext>
            </a:extLst>
          </p:cNvPr>
          <p:cNvSpPr txBox="1">
            <a:spLocks noChangeArrowheads="1"/>
          </p:cNvSpPr>
          <p:nvPr/>
        </p:nvSpPr>
        <p:spPr bwMode="auto">
          <a:xfrm>
            <a:off x="414277" y="6366026"/>
            <a:ext cx="311022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R="0" lvl="0" algn="l" defTabSz="914400" rtl="0" eaLnBrk="0" fontAlgn="base" latinLnBrk="0" hangingPunct="0">
              <a:lnSpc>
                <a:spcPct val="100000"/>
              </a:lnSpc>
              <a:spcBef>
                <a:spcPct val="0"/>
              </a:spcBef>
              <a:spcAft>
                <a:spcPct val="0"/>
              </a:spcAft>
              <a:buClrTx/>
              <a:buSzTx/>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Tagliaferri</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Drugs Context. 2023;12:1.</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24361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96F32-F387-DE5E-EF3D-14D16DC0C5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8ADFF2-D2A7-FC00-66AE-BB9173A511CD}"/>
              </a:ext>
            </a:extLst>
          </p:cNvPr>
          <p:cNvSpPr>
            <a:spLocks noGrp="1"/>
          </p:cNvSpPr>
          <p:nvPr>
            <p:ph type="title"/>
          </p:nvPr>
        </p:nvSpPr>
        <p:spPr>
          <a:xfrm>
            <a:off x="609759" y="238127"/>
            <a:ext cx="11141055" cy="1103313"/>
          </a:xfrm>
        </p:spPr>
        <p:txBody>
          <a:bodyPr/>
          <a:lstStyle/>
          <a:p>
            <a:r>
              <a:rPr lang="en-US" dirty="0"/>
              <a:t>Real-world Study in Patients With HR+/HER2- ABC Who Received a CDK4/6i: Baseline Characteristics</a:t>
            </a:r>
          </a:p>
        </p:txBody>
      </p:sp>
      <p:graphicFrame>
        <p:nvGraphicFramePr>
          <p:cNvPr id="4" name="Group 3">
            <a:extLst>
              <a:ext uri="{FF2B5EF4-FFF2-40B4-BE49-F238E27FC236}">
                <a16:creationId xmlns:a16="http://schemas.microsoft.com/office/drawing/2014/main" id="{E2554C12-3A44-9643-96CB-75B191E996DB}"/>
              </a:ext>
            </a:extLst>
          </p:cNvPr>
          <p:cNvGraphicFramePr>
            <a:graphicFrameLocks/>
          </p:cNvGraphicFramePr>
          <p:nvPr>
            <p:extLst>
              <p:ext uri="{D42A27DB-BD31-4B8C-83A1-F6EECF244321}">
                <p14:modId xmlns:p14="http://schemas.microsoft.com/office/powerpoint/2010/main" val="1597187480"/>
              </p:ext>
            </p:extLst>
          </p:nvPr>
        </p:nvGraphicFramePr>
        <p:xfrm>
          <a:off x="1094684" y="1399313"/>
          <a:ext cx="4768603" cy="4663584"/>
        </p:xfrm>
        <a:graphic>
          <a:graphicData uri="http://schemas.openxmlformats.org/drawingml/2006/table">
            <a:tbl>
              <a:tblPr/>
              <a:tblGrid>
                <a:gridCol w="1740525">
                  <a:extLst>
                    <a:ext uri="{9D8B030D-6E8A-4147-A177-3AD203B41FA5}">
                      <a16:colId xmlns:a16="http://schemas.microsoft.com/office/drawing/2014/main" val="20000"/>
                    </a:ext>
                  </a:extLst>
                </a:gridCol>
                <a:gridCol w="1773382">
                  <a:extLst>
                    <a:ext uri="{9D8B030D-6E8A-4147-A177-3AD203B41FA5}">
                      <a16:colId xmlns:a16="http://schemas.microsoft.com/office/drawing/2014/main" val="3084584492"/>
                    </a:ext>
                  </a:extLst>
                </a:gridCol>
                <a:gridCol w="1254696">
                  <a:extLst>
                    <a:ext uri="{9D8B030D-6E8A-4147-A177-3AD203B41FA5}">
                      <a16:colId xmlns:a16="http://schemas.microsoft.com/office/drawing/2014/main" val="20001"/>
                    </a:ext>
                  </a:extLst>
                </a:gridCol>
              </a:tblGrid>
              <a:tr h="16322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algn="ctr"/>
                      <a:endParaRPr lang="en-US" sz="1400" b="1" baseline="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baseline="0" dirty="0">
                          <a:latin typeface="Calibri" panose="020F0502020204030204" pitchFamily="34" charset="0"/>
                          <a:cs typeface="Calibri" panose="020F0502020204030204" pitchFamily="34" charset="0"/>
                        </a:rPr>
                        <a:t>N =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63222">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age, yr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66 (59.85-75)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774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cs typeface="Calibri" panose="020F0502020204030204" pitchFamily="34" charset="0"/>
                        </a:rPr>
                        <a:t>Age at start of treatment,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1" i="0" u="none" strike="noStrike" cap="none" normalizeH="0" baseline="0" dirty="0">
                          <a:ln>
                            <a:noFill/>
                          </a:ln>
                          <a:solidFill>
                            <a:schemeClr val="accent3"/>
                          </a:solidFill>
                          <a:effectLst/>
                          <a:latin typeface="Calibri" panose="020F0502020204030204" pitchFamily="34" charset="0"/>
                          <a:cs typeface="Calibri" panose="020F0502020204030204" pitchFamily="34" charset="0"/>
                        </a:rPr>
                        <a:t>≤65 yr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&gt;65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cs typeface="Calibri" panose="020F0502020204030204" pitchFamily="34" charset="0"/>
                        </a:rPr>
                        <a:t>26 (48.1)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28 (51.9)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2774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ECOG PS,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a:t>
                      </a:r>
                      <a:endParaRPr lang="en-US" sz="1400" b="0" dirty="0">
                        <a:solidFill>
                          <a:schemeClr val="bg1"/>
                        </a:solidFill>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46 (85.8)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8 (14.2)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5457686"/>
                  </a:ext>
                </a:extLst>
              </a:tr>
              <a:tr h="277471">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Menopausal status,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Postmenopausal</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Premenopausal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47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7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938239"/>
                  </a:ext>
                </a:extLst>
              </a:tr>
              <a:tr h="39172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Endocrine resistance pattern,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Primary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Secondary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Sensitive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5 (9.2)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20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29 (53.8)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42695021"/>
                  </a:ext>
                </a:extLst>
              </a:tr>
              <a:tr h="277471">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De novo disease,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Yes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12 (22.2)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42 (77.8)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15985361"/>
                  </a:ext>
                </a:extLst>
              </a:tr>
              <a:tr h="39172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Prior chemotherapy,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Yes (neo/adj)</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Yes (MBC)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26 (48.1)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23 (42.5)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5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14407409"/>
                  </a:ext>
                </a:extLst>
              </a:tr>
              <a:tr h="277471">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Site of metastases,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Visceral</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Nonvisceral</a:t>
                      </a: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18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36 (66.7)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52647139"/>
                  </a:ext>
                </a:extLst>
              </a:tr>
            </a:tbl>
          </a:graphicData>
        </a:graphic>
      </p:graphicFrame>
      <p:sp>
        <p:nvSpPr>
          <p:cNvPr id="5" name="Text Box 15">
            <a:extLst>
              <a:ext uri="{FF2B5EF4-FFF2-40B4-BE49-F238E27FC236}">
                <a16:creationId xmlns:a16="http://schemas.microsoft.com/office/drawing/2014/main" id="{505181E8-0A23-EA60-3BB8-19BEF336A8A8}"/>
              </a:ext>
            </a:extLst>
          </p:cNvPr>
          <p:cNvSpPr txBox="1">
            <a:spLocks noChangeArrowheads="1"/>
          </p:cNvSpPr>
          <p:nvPr/>
        </p:nvSpPr>
        <p:spPr bwMode="auto">
          <a:xfrm>
            <a:off x="415339" y="6363238"/>
            <a:ext cx="1033762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R="0" lvl="0" algn="l" defTabSz="914400" rtl="0" eaLnBrk="0" fontAlgn="base" latinLnBrk="0" hangingPunct="0">
              <a:lnSpc>
                <a:spcPct val="100000"/>
              </a:lnSpc>
              <a:spcBef>
                <a:spcPct val="0"/>
              </a:spcBef>
              <a:spcAft>
                <a:spcPct val="0"/>
              </a:spcAft>
              <a:buClrTx/>
              <a:buSzTx/>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Tagliaferri</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Drugs Context. 2023;12:1.</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7" name="Group 3">
            <a:extLst>
              <a:ext uri="{FF2B5EF4-FFF2-40B4-BE49-F238E27FC236}">
                <a16:creationId xmlns:a16="http://schemas.microsoft.com/office/drawing/2014/main" id="{F1A9C5E9-99D5-47B5-1B52-EE6300D04D70}"/>
              </a:ext>
            </a:extLst>
          </p:cNvPr>
          <p:cNvGraphicFramePr>
            <a:graphicFrameLocks/>
          </p:cNvGraphicFramePr>
          <p:nvPr>
            <p:extLst>
              <p:ext uri="{D42A27DB-BD31-4B8C-83A1-F6EECF244321}">
                <p14:modId xmlns:p14="http://schemas.microsoft.com/office/powerpoint/2010/main" val="1207267733"/>
              </p:ext>
            </p:extLst>
          </p:nvPr>
        </p:nvGraphicFramePr>
        <p:xfrm>
          <a:off x="6096000" y="1399313"/>
          <a:ext cx="4768603" cy="4755040"/>
        </p:xfrm>
        <a:graphic>
          <a:graphicData uri="http://schemas.openxmlformats.org/drawingml/2006/table">
            <a:tbl>
              <a:tblPr/>
              <a:tblGrid>
                <a:gridCol w="1990082">
                  <a:extLst>
                    <a:ext uri="{9D8B030D-6E8A-4147-A177-3AD203B41FA5}">
                      <a16:colId xmlns:a16="http://schemas.microsoft.com/office/drawing/2014/main" val="20000"/>
                    </a:ext>
                  </a:extLst>
                </a:gridCol>
                <a:gridCol w="1523825">
                  <a:extLst>
                    <a:ext uri="{9D8B030D-6E8A-4147-A177-3AD203B41FA5}">
                      <a16:colId xmlns:a16="http://schemas.microsoft.com/office/drawing/2014/main" val="3084584492"/>
                    </a:ext>
                  </a:extLst>
                </a:gridCol>
                <a:gridCol w="1254696">
                  <a:extLst>
                    <a:ext uri="{9D8B030D-6E8A-4147-A177-3AD203B41FA5}">
                      <a16:colId xmlns:a16="http://schemas.microsoft.com/office/drawing/2014/main" val="20001"/>
                    </a:ext>
                  </a:extLst>
                </a:gridCol>
              </a:tblGrid>
              <a:tr h="17269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algn="ctr"/>
                      <a:endParaRPr lang="en-US" sz="1400" b="1" baseline="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baseline="0" dirty="0">
                          <a:latin typeface="Calibri" panose="020F0502020204030204" pitchFamily="34" charset="0"/>
                          <a:cs typeface="Calibri" panose="020F0502020204030204" pitchFamily="34" charset="0"/>
                        </a:rPr>
                        <a:t>N =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93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Line of 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41 (75.9)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 (24.1)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144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Concomitant ET,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Anastrozole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Letrozole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err="1">
                          <a:ln>
                            <a:noFill/>
                          </a:ln>
                          <a:solidFill>
                            <a:schemeClr val="bg1"/>
                          </a:solidFill>
                          <a:effectLst/>
                          <a:latin typeface="Calibri" panose="020F0502020204030204" pitchFamily="34" charset="0"/>
                          <a:cs typeface="Calibri" panose="020F0502020204030204" pitchFamily="34" charset="0"/>
                        </a:rPr>
                        <a:t>Fulvestrant</a:t>
                      </a: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13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14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27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4144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CDK4/6i,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lang="en-US" sz="1400" b="0" dirty="0">
                          <a:solidFill>
                            <a:schemeClr val="bg1"/>
                          </a:solidFill>
                          <a:latin typeface="Calibri" panose="020F0502020204030204" pitchFamily="34" charset="0"/>
                          <a:cs typeface="Calibri" panose="020F0502020204030204" pitchFamily="34" charset="0"/>
                        </a:rPr>
                        <a:t>Palbociclib</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lang="en-US" sz="1400" b="0" dirty="0" err="1">
                          <a:solidFill>
                            <a:schemeClr val="bg1"/>
                          </a:solidFill>
                          <a:latin typeface="Calibri" panose="020F0502020204030204" pitchFamily="34" charset="0"/>
                          <a:cs typeface="Calibri" panose="020F0502020204030204" pitchFamily="34" charset="0"/>
                        </a:rPr>
                        <a:t>Ribociclib</a:t>
                      </a:r>
                      <a:endParaRPr lang="en-US" sz="1400" b="0" dirty="0">
                        <a:solidFill>
                          <a:schemeClr val="bg1"/>
                        </a:solidFill>
                        <a:latin typeface="Calibri" panose="020F0502020204030204" pitchFamily="34" charset="0"/>
                        <a:cs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lang="en-US" sz="1400" b="0" dirty="0" err="1">
                          <a:solidFill>
                            <a:schemeClr val="bg1"/>
                          </a:solidFill>
                          <a:latin typeface="Calibri" panose="020F0502020204030204" pitchFamily="34" charset="0"/>
                          <a:cs typeface="Calibri" panose="020F0502020204030204" pitchFamily="34" charset="0"/>
                        </a:rPr>
                        <a:t>Abemaciclib</a:t>
                      </a:r>
                      <a:endParaRPr lang="en-US" sz="1400" b="0" dirty="0">
                        <a:solidFill>
                          <a:schemeClr val="bg1"/>
                        </a:solidFill>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40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9 (16.7)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5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5457686"/>
                  </a:ext>
                </a:extLst>
              </a:tr>
              <a:tr h="293577">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Response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CBR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51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32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938239"/>
                  </a:ext>
                </a:extLst>
              </a:tr>
              <a:tr h="172696">
                <a:tc gridSpan="2">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PFS, </a:t>
                      </a:r>
                      <a:r>
                        <a:rPr kumimoji="0" lang="en-US" sz="14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mo</a:t>
                      </a: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18 (12.75-21)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42695021"/>
                  </a:ext>
                </a:extLst>
              </a:tr>
              <a:tr h="293577">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Dose reduction,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Yes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18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36 (66.7)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15985361"/>
                  </a:ext>
                </a:extLst>
              </a:tr>
              <a:tr h="293577">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Drug interruption,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Yes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1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53 (98.9)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14407409"/>
                  </a:ext>
                </a:extLst>
              </a:tr>
              <a:tr h="172696">
                <a:tc gridSpan="2">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With comorbidities (≥1 other dx),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43 (79.3)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52647139"/>
                  </a:ext>
                </a:extLst>
              </a:tr>
              <a:tr h="172696">
                <a:tc gridSpan="2">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Polypharmacy (receiving ≥2 drugs),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cs typeface="Calibri" panose="020F0502020204030204" pitchFamily="34" charset="0"/>
                        </a:rPr>
                        <a:t>26 (49.1)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85985006"/>
                  </a:ext>
                </a:extLst>
              </a:tr>
            </a:tbl>
          </a:graphicData>
        </a:graphic>
      </p:graphicFrame>
      <p:sp>
        <p:nvSpPr>
          <p:cNvPr id="8" name="TextBox 7">
            <a:extLst>
              <a:ext uri="{FF2B5EF4-FFF2-40B4-BE49-F238E27FC236}">
                <a16:creationId xmlns:a16="http://schemas.microsoft.com/office/drawing/2014/main" id="{BF055E92-7469-9816-35BC-F30D09DA9C73}"/>
              </a:ext>
            </a:extLst>
          </p:cNvPr>
          <p:cNvSpPr txBox="1"/>
          <p:nvPr/>
        </p:nvSpPr>
        <p:spPr bwMode="auto">
          <a:xfrm>
            <a:off x="6096000" y="5834489"/>
            <a:ext cx="4768603" cy="323165"/>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1500" b="0"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74EF3403-5FC6-1DA9-2FB7-C89C1C969269}"/>
              </a:ext>
            </a:extLst>
          </p:cNvPr>
          <p:cNvSpPr txBox="1"/>
          <p:nvPr/>
        </p:nvSpPr>
        <p:spPr bwMode="auto">
          <a:xfrm>
            <a:off x="6095999" y="5506202"/>
            <a:ext cx="4768603" cy="323165"/>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1500" b="0"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E5E71DCF-2DF4-CE1A-D47C-260B4DA36542}"/>
              </a:ext>
            </a:extLst>
          </p:cNvPr>
          <p:cNvSpPr txBox="1"/>
          <p:nvPr/>
        </p:nvSpPr>
        <p:spPr bwMode="auto">
          <a:xfrm>
            <a:off x="6095998" y="1716109"/>
            <a:ext cx="4768603" cy="492443"/>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2600" b="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032ADD0C-6893-AD9F-95A9-9C5988E5AD73}"/>
              </a:ext>
            </a:extLst>
          </p:cNvPr>
          <p:cNvSpPr txBox="1"/>
          <p:nvPr/>
        </p:nvSpPr>
        <p:spPr bwMode="auto">
          <a:xfrm>
            <a:off x="1094684" y="3061062"/>
            <a:ext cx="4768603" cy="492443"/>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2600" b="0"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6B49EBC0-78B7-C8D3-E402-E0705B1772B6}"/>
              </a:ext>
            </a:extLst>
          </p:cNvPr>
          <p:cNvSpPr txBox="1"/>
          <p:nvPr/>
        </p:nvSpPr>
        <p:spPr bwMode="auto">
          <a:xfrm>
            <a:off x="1094684" y="3569671"/>
            <a:ext cx="4768603" cy="707886"/>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4000" b="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F113B964-3CF4-B967-8A88-BF33FCBC4E30}"/>
              </a:ext>
            </a:extLst>
          </p:cNvPr>
          <p:cNvSpPr txBox="1"/>
          <p:nvPr/>
        </p:nvSpPr>
        <p:spPr bwMode="auto">
          <a:xfrm>
            <a:off x="1094684" y="1706986"/>
            <a:ext cx="4768603" cy="323165"/>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1500" b="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FAD2DC88-615A-C57E-6973-7E7411558E8E}"/>
              </a:ext>
            </a:extLst>
          </p:cNvPr>
          <p:cNvSpPr txBox="1"/>
          <p:nvPr/>
        </p:nvSpPr>
        <p:spPr bwMode="auto">
          <a:xfrm>
            <a:off x="6095998" y="2951012"/>
            <a:ext cx="4768603" cy="707886"/>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899509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C8744-020B-1D8E-3E6F-CE99BD378F3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801F3609-0E00-921D-2F66-3BBAB9B916ED}"/>
              </a:ext>
            </a:extLst>
          </p:cNvPr>
          <p:cNvSpPr txBox="1"/>
          <p:nvPr/>
        </p:nvSpPr>
        <p:spPr bwMode="auto">
          <a:xfrm>
            <a:off x="609760" y="4176732"/>
            <a:ext cx="3917790" cy="133848"/>
          </a:xfrm>
          <a:prstGeom prst="rect">
            <a:avLst/>
          </a:prstGeom>
          <a:noFill/>
          <a:ln w="1905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400" b="0" dirty="0">
              <a:solidFill>
                <a:schemeClr val="bg1"/>
              </a:solidFill>
              <a:latin typeface="Calibri" panose="020F0502020204030204" pitchFamily="34" charset="0"/>
            </a:endParaRPr>
          </a:p>
        </p:txBody>
      </p:sp>
      <p:sp>
        <p:nvSpPr>
          <p:cNvPr id="329" name="Rectangle 328">
            <a:extLst>
              <a:ext uri="{FF2B5EF4-FFF2-40B4-BE49-F238E27FC236}">
                <a16:creationId xmlns:a16="http://schemas.microsoft.com/office/drawing/2014/main" id="{9ED44927-22B3-D0B3-A3D1-FA4FA4305E3E}"/>
              </a:ext>
            </a:extLst>
          </p:cNvPr>
          <p:cNvSpPr/>
          <p:nvPr/>
        </p:nvSpPr>
        <p:spPr bwMode="auto">
          <a:xfrm>
            <a:off x="509722" y="3634406"/>
            <a:ext cx="4017828" cy="265886"/>
          </a:xfrm>
          <a:prstGeom prst="rect">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1BE36CCC-1454-DE97-681D-740D81792B9E}"/>
              </a:ext>
            </a:extLst>
          </p:cNvPr>
          <p:cNvSpPr>
            <a:spLocks noGrp="1"/>
          </p:cNvSpPr>
          <p:nvPr>
            <p:ph type="title"/>
          </p:nvPr>
        </p:nvSpPr>
        <p:spPr/>
        <p:txBody>
          <a:bodyPr/>
          <a:lstStyle/>
          <a:p>
            <a:r>
              <a:rPr lang="en-US" dirty="0"/>
              <a:t>HR+/HER2- ABC With CDK4/6i Therapy: Proportion With a Change in PROs Perceived as Important by Patients</a:t>
            </a:r>
          </a:p>
        </p:txBody>
      </p:sp>
      <p:sp>
        <p:nvSpPr>
          <p:cNvPr id="7" name="Content Placeholder 6">
            <a:extLst>
              <a:ext uri="{FF2B5EF4-FFF2-40B4-BE49-F238E27FC236}">
                <a16:creationId xmlns:a16="http://schemas.microsoft.com/office/drawing/2014/main" id="{B15FDA4B-5EA2-2A50-94B9-5F201194E811}"/>
              </a:ext>
            </a:extLst>
          </p:cNvPr>
          <p:cNvSpPr>
            <a:spLocks noGrp="1"/>
          </p:cNvSpPr>
          <p:nvPr>
            <p:ph idx="1"/>
          </p:nvPr>
        </p:nvSpPr>
        <p:spPr>
          <a:xfrm>
            <a:off x="604675" y="1536197"/>
            <a:ext cx="10877529" cy="1694738"/>
          </a:xfrm>
        </p:spPr>
        <p:txBody>
          <a:bodyPr/>
          <a:lstStyle/>
          <a:p>
            <a:pPr marL="285750" indent="-285750">
              <a:spcBef>
                <a:spcPts val="500"/>
              </a:spcBef>
              <a:spcAft>
                <a:spcPts val="200"/>
              </a:spcAft>
              <a:buFont typeface="Wingdings" panose="05000000000000000000" pitchFamily="2" charset="2"/>
              <a:buChar char="§"/>
            </a:pPr>
            <a:r>
              <a:rPr lang="en-US" sz="1600" b="1" dirty="0">
                <a:solidFill>
                  <a:schemeClr val="bg1"/>
                </a:solidFill>
                <a:latin typeface="Calibri" panose="020F0502020204030204" pitchFamily="34" charset="0"/>
              </a:rPr>
              <a:t>1/54 enrolled patients did not receive questionnaires because of rapid deterioration of clinical conditions </a:t>
            </a:r>
          </a:p>
          <a:p>
            <a:pPr marL="285750" indent="-285750">
              <a:spcBef>
                <a:spcPts val="500"/>
              </a:spcBef>
              <a:spcAft>
                <a:spcPts val="200"/>
              </a:spcAft>
              <a:buFont typeface="Wingdings" panose="05000000000000000000" pitchFamily="2" charset="2"/>
              <a:buChar char="§"/>
            </a:pPr>
            <a:r>
              <a:rPr lang="en-US" sz="1600" b="0" dirty="0">
                <a:solidFill>
                  <a:schemeClr val="bg1"/>
                </a:solidFill>
                <a:latin typeface="Calibri" panose="020F0502020204030204" pitchFamily="34" charset="0"/>
              </a:rPr>
              <a:t>20/53 (37.7%) experienced PD throughout study duration and received questionnaires at </a:t>
            </a:r>
            <a:r>
              <a:rPr lang="en-US" sz="1600" b="0" dirty="0" err="1">
                <a:solidFill>
                  <a:schemeClr val="bg1"/>
                </a:solidFill>
                <a:latin typeface="Calibri" panose="020F0502020204030204" pitchFamily="34" charset="0"/>
              </a:rPr>
              <a:t>EoT</a:t>
            </a:r>
            <a:r>
              <a:rPr lang="en-US" sz="1600" b="0" dirty="0">
                <a:solidFill>
                  <a:schemeClr val="bg1"/>
                </a:solidFill>
                <a:latin typeface="Calibri" panose="020F0502020204030204" pitchFamily="34" charset="0"/>
              </a:rPr>
              <a:t> </a:t>
            </a:r>
          </a:p>
          <a:p>
            <a:pPr marL="285750" indent="-285750">
              <a:spcBef>
                <a:spcPts val="500"/>
              </a:spcBef>
              <a:spcAft>
                <a:spcPts val="200"/>
              </a:spcAft>
              <a:buFont typeface="Wingdings" panose="05000000000000000000" pitchFamily="2" charset="2"/>
              <a:buChar char="§"/>
            </a:pPr>
            <a:r>
              <a:rPr lang="en-US" sz="1600" b="0" dirty="0">
                <a:solidFill>
                  <a:schemeClr val="bg1"/>
                </a:solidFill>
                <a:latin typeface="Calibri" panose="020F0502020204030204" pitchFamily="34" charset="0"/>
              </a:rPr>
              <a:t>QLQ-C30 item more frequently improved between BL and intermediate time was fatigue followed by emotional functioning and global health status</a:t>
            </a:r>
          </a:p>
          <a:p>
            <a:pPr marL="285750" indent="-285750">
              <a:spcBef>
                <a:spcPts val="500"/>
              </a:spcBef>
              <a:spcAft>
                <a:spcPts val="200"/>
              </a:spcAft>
              <a:buFont typeface="Wingdings" panose="05000000000000000000" pitchFamily="2" charset="2"/>
              <a:buChar char="§"/>
            </a:pPr>
            <a:r>
              <a:rPr lang="en-US" sz="1600" b="0" dirty="0">
                <a:solidFill>
                  <a:schemeClr val="bg1"/>
                </a:solidFill>
                <a:latin typeface="Calibri" panose="020F0502020204030204" pitchFamily="34" charset="0"/>
              </a:rPr>
              <a:t>Highest proportion of patients who suffered a worsening in their condition attributed this to physical functioning, which was followed by fatigue and emotional functioning</a:t>
            </a:r>
          </a:p>
        </p:txBody>
      </p:sp>
      <p:sp>
        <p:nvSpPr>
          <p:cNvPr id="3" name="Text Box 15">
            <a:extLst>
              <a:ext uri="{FF2B5EF4-FFF2-40B4-BE49-F238E27FC236}">
                <a16:creationId xmlns:a16="http://schemas.microsoft.com/office/drawing/2014/main" id="{79EB9B24-2594-315A-D8E2-544AE5698FE8}"/>
              </a:ext>
            </a:extLst>
          </p:cNvPr>
          <p:cNvSpPr txBox="1">
            <a:spLocks noChangeArrowheads="1"/>
          </p:cNvSpPr>
          <p:nvPr/>
        </p:nvSpPr>
        <p:spPr bwMode="auto">
          <a:xfrm>
            <a:off x="409207" y="6371737"/>
            <a:ext cx="1033762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R="0" lvl="0" algn="l" defTabSz="914400" rtl="0" eaLnBrk="0" fontAlgn="base" latinLnBrk="0" hangingPunct="0">
              <a:lnSpc>
                <a:spcPct val="100000"/>
              </a:lnSpc>
              <a:spcBef>
                <a:spcPct val="0"/>
              </a:spcBef>
              <a:spcAft>
                <a:spcPct val="0"/>
              </a:spcAft>
              <a:buClrTx/>
              <a:buSzTx/>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Tagliaferri</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Drugs Context. 2023;12:1.</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79307E75-7A0A-D3B0-2708-1F6C299635CF}"/>
              </a:ext>
            </a:extLst>
          </p:cNvPr>
          <p:cNvSpPr txBox="1"/>
          <p:nvPr/>
        </p:nvSpPr>
        <p:spPr bwMode="auto">
          <a:xfrm>
            <a:off x="5599463" y="3628938"/>
            <a:ext cx="3523530" cy="523220"/>
          </a:xfrm>
          <a:prstGeom prst="rect">
            <a:avLst/>
          </a:prstGeom>
          <a:noFill/>
          <a:ln w="19050" algn="ctr">
            <a:solidFill>
              <a:schemeClr val="accent4"/>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2800" b="0"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4C16FF83-47BB-8BA3-9BB8-2FA3ABE8939A}"/>
              </a:ext>
            </a:extLst>
          </p:cNvPr>
          <p:cNvSpPr txBox="1"/>
          <p:nvPr/>
        </p:nvSpPr>
        <p:spPr bwMode="auto">
          <a:xfrm>
            <a:off x="9632080" y="3235852"/>
            <a:ext cx="1614488" cy="2800767"/>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pPr>
            <a:r>
              <a:rPr lang="en-US" sz="1600" b="0" i="0" dirty="0">
                <a:effectLst/>
                <a:latin typeface="Calibri" panose="020F0502020204030204" pitchFamily="34" charset="0"/>
                <a:cs typeface="Calibri" panose="020F0502020204030204" pitchFamily="34" charset="0"/>
              </a:rPr>
              <a:t>Regarding the QLQ-BR23 items, future perspective and body image were characterized by the highest proportion of patients with improved condition</a:t>
            </a:r>
            <a:endParaRPr lang="en-US" sz="1600" b="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2D1B9B9F-3318-530A-30DD-A9E197656918}"/>
              </a:ext>
            </a:extLst>
          </p:cNvPr>
          <p:cNvSpPr txBox="1"/>
          <p:nvPr/>
        </p:nvSpPr>
        <p:spPr bwMode="auto">
          <a:xfrm>
            <a:off x="2939717" y="3228326"/>
            <a:ext cx="8299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QLQ-C30</a:t>
            </a:r>
          </a:p>
        </p:txBody>
      </p:sp>
      <p:sp>
        <p:nvSpPr>
          <p:cNvPr id="6" name="TextBox 5">
            <a:extLst>
              <a:ext uri="{FF2B5EF4-FFF2-40B4-BE49-F238E27FC236}">
                <a16:creationId xmlns:a16="http://schemas.microsoft.com/office/drawing/2014/main" id="{85CE8286-528D-0DD7-0184-DD82BBABE1EC}"/>
              </a:ext>
            </a:extLst>
          </p:cNvPr>
          <p:cNvSpPr txBox="1"/>
          <p:nvPr/>
        </p:nvSpPr>
        <p:spPr bwMode="auto">
          <a:xfrm>
            <a:off x="7396384" y="3228326"/>
            <a:ext cx="942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QLQ-BR23</a:t>
            </a:r>
          </a:p>
        </p:txBody>
      </p:sp>
      <p:grpSp>
        <p:nvGrpSpPr>
          <p:cNvPr id="20" name="Group 19">
            <a:extLst>
              <a:ext uri="{FF2B5EF4-FFF2-40B4-BE49-F238E27FC236}">
                <a16:creationId xmlns:a16="http://schemas.microsoft.com/office/drawing/2014/main" id="{1D0BDA4A-A340-86EB-CAE8-3DECA7AD2729}"/>
              </a:ext>
            </a:extLst>
          </p:cNvPr>
          <p:cNvGrpSpPr/>
          <p:nvPr/>
        </p:nvGrpSpPr>
        <p:grpSpPr>
          <a:xfrm>
            <a:off x="4688834" y="3260573"/>
            <a:ext cx="887117" cy="830997"/>
            <a:chOff x="716356" y="3652600"/>
            <a:chExt cx="887117" cy="830997"/>
          </a:xfrm>
        </p:grpSpPr>
        <p:sp>
          <p:nvSpPr>
            <p:cNvPr id="13" name="TextBox 12">
              <a:extLst>
                <a:ext uri="{FF2B5EF4-FFF2-40B4-BE49-F238E27FC236}">
                  <a16:creationId xmlns:a16="http://schemas.microsoft.com/office/drawing/2014/main" id="{0A285B38-27D4-D0E6-0F6A-E8B1DE1A4FC9}"/>
                </a:ext>
              </a:extLst>
            </p:cNvPr>
            <p:cNvSpPr txBox="1"/>
            <p:nvPr/>
          </p:nvSpPr>
          <p:spPr bwMode="auto">
            <a:xfrm>
              <a:off x="781901" y="3652600"/>
              <a:ext cx="8215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Improved</a:t>
              </a:r>
            </a:p>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Stable</a:t>
              </a:r>
            </a:p>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Worsened</a:t>
              </a:r>
            </a:p>
          </p:txBody>
        </p:sp>
        <p:sp>
          <p:nvSpPr>
            <p:cNvPr id="15" name="Rectangle 14">
              <a:extLst>
                <a:ext uri="{FF2B5EF4-FFF2-40B4-BE49-F238E27FC236}">
                  <a16:creationId xmlns:a16="http://schemas.microsoft.com/office/drawing/2014/main" id="{C7082180-0A02-A36F-6CBC-9A531F56EB44}"/>
                </a:ext>
              </a:extLst>
            </p:cNvPr>
            <p:cNvSpPr/>
            <p:nvPr/>
          </p:nvSpPr>
          <p:spPr bwMode="auto">
            <a:xfrm>
              <a:off x="716356" y="3752606"/>
              <a:ext cx="96305" cy="9630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43717268-3177-9ED4-41E5-0BD91493B9E3}"/>
                </a:ext>
              </a:extLst>
            </p:cNvPr>
            <p:cNvSpPr/>
            <p:nvPr/>
          </p:nvSpPr>
          <p:spPr bwMode="auto">
            <a:xfrm>
              <a:off x="717550" y="4019945"/>
              <a:ext cx="96305" cy="96305"/>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FBABAAE6-FEA1-40B2-9F82-FE2D9F8ECE9D}"/>
                </a:ext>
              </a:extLst>
            </p:cNvPr>
            <p:cNvSpPr/>
            <p:nvPr/>
          </p:nvSpPr>
          <p:spPr bwMode="auto">
            <a:xfrm>
              <a:off x="717550" y="4299398"/>
              <a:ext cx="96305" cy="9630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1" name="TextBox 20">
            <a:extLst>
              <a:ext uri="{FF2B5EF4-FFF2-40B4-BE49-F238E27FC236}">
                <a16:creationId xmlns:a16="http://schemas.microsoft.com/office/drawing/2014/main" id="{CA9A4958-10FB-6BFE-DBDE-CED0450276DD}"/>
              </a:ext>
            </a:extLst>
          </p:cNvPr>
          <p:cNvSpPr txBox="1"/>
          <p:nvPr/>
        </p:nvSpPr>
        <p:spPr bwMode="auto">
          <a:xfrm>
            <a:off x="1200169" y="3828775"/>
            <a:ext cx="10512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Quality of Life</a:t>
            </a:r>
          </a:p>
        </p:txBody>
      </p:sp>
      <p:sp>
        <p:nvSpPr>
          <p:cNvPr id="22" name="TextBox 21">
            <a:extLst>
              <a:ext uri="{FF2B5EF4-FFF2-40B4-BE49-F238E27FC236}">
                <a16:creationId xmlns:a16="http://schemas.microsoft.com/office/drawing/2014/main" id="{0373B7CE-86C2-7FDF-7AE6-9DBDF48AA0E0}"/>
              </a:ext>
            </a:extLst>
          </p:cNvPr>
          <p:cNvSpPr txBox="1"/>
          <p:nvPr/>
        </p:nvSpPr>
        <p:spPr bwMode="auto">
          <a:xfrm>
            <a:off x="1486217" y="3962567"/>
            <a:ext cx="7585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Insomnia</a:t>
            </a:r>
          </a:p>
        </p:txBody>
      </p:sp>
      <p:sp>
        <p:nvSpPr>
          <p:cNvPr id="23" name="TextBox 22">
            <a:extLst>
              <a:ext uri="{FF2B5EF4-FFF2-40B4-BE49-F238E27FC236}">
                <a16:creationId xmlns:a16="http://schemas.microsoft.com/office/drawing/2014/main" id="{05CC602B-D740-E4F4-71C2-5F51DF5F787A}"/>
              </a:ext>
            </a:extLst>
          </p:cNvPr>
          <p:cNvSpPr txBox="1"/>
          <p:nvPr/>
        </p:nvSpPr>
        <p:spPr bwMode="auto">
          <a:xfrm>
            <a:off x="758069" y="4096359"/>
            <a:ext cx="14935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Physical Functioning</a:t>
            </a:r>
          </a:p>
        </p:txBody>
      </p:sp>
      <p:sp>
        <p:nvSpPr>
          <p:cNvPr id="24" name="TextBox 23">
            <a:extLst>
              <a:ext uri="{FF2B5EF4-FFF2-40B4-BE49-F238E27FC236}">
                <a16:creationId xmlns:a16="http://schemas.microsoft.com/office/drawing/2014/main" id="{2A6C388C-457F-971A-5CF5-701DC724CADD}"/>
              </a:ext>
            </a:extLst>
          </p:cNvPr>
          <p:cNvSpPr txBox="1"/>
          <p:nvPr/>
        </p:nvSpPr>
        <p:spPr bwMode="auto">
          <a:xfrm>
            <a:off x="640150" y="4230151"/>
            <a:ext cx="16114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QLQ C30 Final Scoring</a:t>
            </a:r>
          </a:p>
        </p:txBody>
      </p:sp>
      <p:sp>
        <p:nvSpPr>
          <p:cNvPr id="25" name="TextBox 24">
            <a:extLst>
              <a:ext uri="{FF2B5EF4-FFF2-40B4-BE49-F238E27FC236}">
                <a16:creationId xmlns:a16="http://schemas.microsoft.com/office/drawing/2014/main" id="{AC2E845E-EB07-CAAC-48E8-DCC944AA0B20}"/>
              </a:ext>
            </a:extLst>
          </p:cNvPr>
          <p:cNvSpPr txBox="1"/>
          <p:nvPr/>
        </p:nvSpPr>
        <p:spPr bwMode="auto">
          <a:xfrm>
            <a:off x="890348" y="4363943"/>
            <a:ext cx="13612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Social Functioning</a:t>
            </a:r>
          </a:p>
        </p:txBody>
      </p:sp>
      <p:sp>
        <p:nvSpPr>
          <p:cNvPr id="26" name="TextBox 25">
            <a:extLst>
              <a:ext uri="{FF2B5EF4-FFF2-40B4-BE49-F238E27FC236}">
                <a16:creationId xmlns:a16="http://schemas.microsoft.com/office/drawing/2014/main" id="{415A5F4B-BB72-EA31-D93A-A4A55CC3B4BD}"/>
              </a:ext>
            </a:extLst>
          </p:cNvPr>
          <p:cNvSpPr txBox="1"/>
          <p:nvPr/>
        </p:nvSpPr>
        <p:spPr bwMode="auto">
          <a:xfrm>
            <a:off x="978449" y="4497737"/>
            <a:ext cx="12731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Role Functioning</a:t>
            </a:r>
          </a:p>
        </p:txBody>
      </p:sp>
      <p:sp>
        <p:nvSpPr>
          <p:cNvPr id="27" name="TextBox 26">
            <a:extLst>
              <a:ext uri="{FF2B5EF4-FFF2-40B4-BE49-F238E27FC236}">
                <a16:creationId xmlns:a16="http://schemas.microsoft.com/office/drawing/2014/main" id="{71D534A6-DEFB-5656-3188-5C8265D3DD8A}"/>
              </a:ext>
            </a:extLst>
          </p:cNvPr>
          <p:cNvSpPr txBox="1"/>
          <p:nvPr/>
        </p:nvSpPr>
        <p:spPr bwMode="auto">
          <a:xfrm>
            <a:off x="1276607" y="4624971"/>
            <a:ext cx="9750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Constipation</a:t>
            </a:r>
          </a:p>
        </p:txBody>
      </p:sp>
      <p:sp>
        <p:nvSpPr>
          <p:cNvPr id="28" name="TextBox 27">
            <a:extLst>
              <a:ext uri="{FF2B5EF4-FFF2-40B4-BE49-F238E27FC236}">
                <a16:creationId xmlns:a16="http://schemas.microsoft.com/office/drawing/2014/main" id="{8FB342FD-0791-62DE-E32F-B1A84EBF7EEC}"/>
              </a:ext>
            </a:extLst>
          </p:cNvPr>
          <p:cNvSpPr txBox="1"/>
          <p:nvPr/>
        </p:nvSpPr>
        <p:spPr bwMode="auto">
          <a:xfrm>
            <a:off x="1800982" y="4770081"/>
            <a:ext cx="450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Pain</a:t>
            </a:r>
          </a:p>
        </p:txBody>
      </p:sp>
      <p:sp>
        <p:nvSpPr>
          <p:cNvPr id="29" name="TextBox 28">
            <a:extLst>
              <a:ext uri="{FF2B5EF4-FFF2-40B4-BE49-F238E27FC236}">
                <a16:creationId xmlns:a16="http://schemas.microsoft.com/office/drawing/2014/main" id="{777042D2-2EC3-B3B2-B16B-5E54FB15BBBB}"/>
              </a:ext>
            </a:extLst>
          </p:cNvPr>
          <p:cNvSpPr txBox="1"/>
          <p:nvPr/>
        </p:nvSpPr>
        <p:spPr bwMode="auto">
          <a:xfrm>
            <a:off x="1233814" y="4894047"/>
            <a:ext cx="10269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Appetite Loss</a:t>
            </a:r>
          </a:p>
        </p:txBody>
      </p:sp>
      <p:sp>
        <p:nvSpPr>
          <p:cNvPr id="30" name="TextBox 29">
            <a:extLst>
              <a:ext uri="{FF2B5EF4-FFF2-40B4-BE49-F238E27FC236}">
                <a16:creationId xmlns:a16="http://schemas.microsoft.com/office/drawing/2014/main" id="{E1476255-DF83-37EF-D6DC-242C8BAB86ED}"/>
              </a:ext>
            </a:extLst>
          </p:cNvPr>
          <p:cNvSpPr txBox="1"/>
          <p:nvPr/>
        </p:nvSpPr>
        <p:spPr bwMode="auto">
          <a:xfrm>
            <a:off x="1548647" y="5027839"/>
            <a:ext cx="718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Dyspnea</a:t>
            </a:r>
          </a:p>
        </p:txBody>
      </p:sp>
      <p:sp>
        <p:nvSpPr>
          <p:cNvPr id="31" name="TextBox 30">
            <a:extLst>
              <a:ext uri="{FF2B5EF4-FFF2-40B4-BE49-F238E27FC236}">
                <a16:creationId xmlns:a16="http://schemas.microsoft.com/office/drawing/2014/main" id="{E22E7973-C149-3C41-F7DC-A7538FDFF86C}"/>
              </a:ext>
            </a:extLst>
          </p:cNvPr>
          <p:cNvSpPr txBox="1"/>
          <p:nvPr/>
        </p:nvSpPr>
        <p:spPr bwMode="auto">
          <a:xfrm>
            <a:off x="1535885" y="5170775"/>
            <a:ext cx="7248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Diarrhea</a:t>
            </a:r>
          </a:p>
        </p:txBody>
      </p:sp>
      <p:sp>
        <p:nvSpPr>
          <p:cNvPr id="32" name="TextBox 31">
            <a:extLst>
              <a:ext uri="{FF2B5EF4-FFF2-40B4-BE49-F238E27FC236}">
                <a16:creationId xmlns:a16="http://schemas.microsoft.com/office/drawing/2014/main" id="{C6A8D9BA-F730-1C35-2929-DF09C36BF4F4}"/>
              </a:ext>
            </a:extLst>
          </p:cNvPr>
          <p:cNvSpPr txBox="1"/>
          <p:nvPr/>
        </p:nvSpPr>
        <p:spPr bwMode="auto">
          <a:xfrm>
            <a:off x="709928" y="5295423"/>
            <a:ext cx="15599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Nausea and Vomiting</a:t>
            </a:r>
          </a:p>
        </p:txBody>
      </p:sp>
      <p:sp>
        <p:nvSpPr>
          <p:cNvPr id="33" name="TextBox 32">
            <a:extLst>
              <a:ext uri="{FF2B5EF4-FFF2-40B4-BE49-F238E27FC236}">
                <a16:creationId xmlns:a16="http://schemas.microsoft.com/office/drawing/2014/main" id="{CF534DF4-66E8-FC40-3D3A-4955188F5D5F}"/>
              </a:ext>
            </a:extLst>
          </p:cNvPr>
          <p:cNvSpPr txBox="1"/>
          <p:nvPr/>
        </p:nvSpPr>
        <p:spPr bwMode="auto">
          <a:xfrm>
            <a:off x="688897" y="5429215"/>
            <a:ext cx="15810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Cognitive Functioning</a:t>
            </a:r>
          </a:p>
        </p:txBody>
      </p:sp>
      <p:sp>
        <p:nvSpPr>
          <p:cNvPr id="34" name="TextBox 33">
            <a:extLst>
              <a:ext uri="{FF2B5EF4-FFF2-40B4-BE49-F238E27FC236}">
                <a16:creationId xmlns:a16="http://schemas.microsoft.com/office/drawing/2014/main" id="{E34B5CDE-DA4E-2B0F-0F99-CFE4AC0BDA57}"/>
              </a:ext>
            </a:extLst>
          </p:cNvPr>
          <p:cNvSpPr txBox="1"/>
          <p:nvPr/>
        </p:nvSpPr>
        <p:spPr bwMode="auto">
          <a:xfrm>
            <a:off x="782345" y="5563009"/>
            <a:ext cx="14784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Financial Difficulties</a:t>
            </a:r>
          </a:p>
        </p:txBody>
      </p:sp>
      <p:sp>
        <p:nvSpPr>
          <p:cNvPr id="35" name="TextBox 34">
            <a:extLst>
              <a:ext uri="{FF2B5EF4-FFF2-40B4-BE49-F238E27FC236}">
                <a16:creationId xmlns:a16="http://schemas.microsoft.com/office/drawing/2014/main" id="{773E4AB2-8DCA-C8C4-933A-49ED780D9934}"/>
              </a:ext>
            </a:extLst>
          </p:cNvPr>
          <p:cNvSpPr txBox="1"/>
          <p:nvPr/>
        </p:nvSpPr>
        <p:spPr bwMode="auto">
          <a:xfrm>
            <a:off x="2519979" y="6073379"/>
            <a:ext cx="16398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Relative Frequency (%)</a:t>
            </a:r>
          </a:p>
        </p:txBody>
      </p:sp>
      <p:cxnSp>
        <p:nvCxnSpPr>
          <p:cNvPr id="37" name="Straight Connector 36">
            <a:extLst>
              <a:ext uri="{FF2B5EF4-FFF2-40B4-BE49-F238E27FC236}">
                <a16:creationId xmlns:a16="http://schemas.microsoft.com/office/drawing/2014/main" id="{EAF9B88C-A161-831F-2A5E-BC010DF511CC}"/>
              </a:ext>
            </a:extLst>
          </p:cNvPr>
          <p:cNvCxnSpPr>
            <a:cxnSpLocks/>
          </p:cNvCxnSpPr>
          <p:nvPr/>
        </p:nvCxnSpPr>
        <p:spPr bwMode="auto">
          <a:xfrm>
            <a:off x="2263119" y="5864262"/>
            <a:ext cx="224472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56304B0-42FC-2BD1-3A3B-BF9032D4EA19}"/>
              </a:ext>
            </a:extLst>
          </p:cNvPr>
          <p:cNvCxnSpPr>
            <a:cxnSpLocks/>
          </p:cNvCxnSpPr>
          <p:nvPr/>
        </p:nvCxnSpPr>
        <p:spPr bwMode="auto">
          <a:xfrm>
            <a:off x="2324770" y="5844091"/>
            <a:ext cx="0" cy="56261"/>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AD21C73-630E-E54B-D0DE-AB68EF9CD430}"/>
              </a:ext>
            </a:extLst>
          </p:cNvPr>
          <p:cNvCxnSpPr>
            <a:cxnSpLocks/>
          </p:cNvCxnSpPr>
          <p:nvPr/>
        </p:nvCxnSpPr>
        <p:spPr bwMode="auto">
          <a:xfrm>
            <a:off x="2726013" y="5864262"/>
            <a:ext cx="0" cy="56261"/>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5FE2EF2-828F-F347-BF3E-E16C6522072E}"/>
              </a:ext>
            </a:extLst>
          </p:cNvPr>
          <p:cNvCxnSpPr>
            <a:cxnSpLocks/>
          </p:cNvCxnSpPr>
          <p:nvPr/>
        </p:nvCxnSpPr>
        <p:spPr bwMode="auto">
          <a:xfrm>
            <a:off x="3167338" y="5864262"/>
            <a:ext cx="0" cy="56261"/>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49DE1A6-2338-BD74-C0DA-C03882C39428}"/>
              </a:ext>
            </a:extLst>
          </p:cNvPr>
          <p:cNvCxnSpPr>
            <a:cxnSpLocks/>
          </p:cNvCxnSpPr>
          <p:nvPr/>
        </p:nvCxnSpPr>
        <p:spPr bwMode="auto">
          <a:xfrm>
            <a:off x="3608663" y="5864262"/>
            <a:ext cx="0" cy="56261"/>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0CE628B-2C40-7F95-91A2-097A7FC32527}"/>
              </a:ext>
            </a:extLst>
          </p:cNvPr>
          <p:cNvCxnSpPr>
            <a:cxnSpLocks/>
          </p:cNvCxnSpPr>
          <p:nvPr/>
        </p:nvCxnSpPr>
        <p:spPr bwMode="auto">
          <a:xfrm>
            <a:off x="4049988" y="5864262"/>
            <a:ext cx="0" cy="56261"/>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947EB30-1DD2-C899-6A85-E6130BC57359}"/>
              </a:ext>
            </a:extLst>
          </p:cNvPr>
          <p:cNvCxnSpPr>
            <a:cxnSpLocks/>
          </p:cNvCxnSpPr>
          <p:nvPr/>
        </p:nvCxnSpPr>
        <p:spPr bwMode="auto">
          <a:xfrm>
            <a:off x="4491313" y="5864262"/>
            <a:ext cx="0" cy="56261"/>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713CF3A0-DB92-E5F7-29F4-CC499DCE7C47}"/>
              </a:ext>
            </a:extLst>
          </p:cNvPr>
          <p:cNvSpPr txBox="1"/>
          <p:nvPr/>
        </p:nvSpPr>
        <p:spPr bwMode="auto">
          <a:xfrm>
            <a:off x="2151095" y="5893355"/>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38239DA1-878B-A253-7D45-7D2978D4201F}"/>
              </a:ext>
            </a:extLst>
          </p:cNvPr>
          <p:cNvSpPr txBox="1"/>
          <p:nvPr/>
        </p:nvSpPr>
        <p:spPr bwMode="auto">
          <a:xfrm>
            <a:off x="2560325" y="5896603"/>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20</a:t>
            </a:r>
          </a:p>
        </p:txBody>
      </p:sp>
      <p:sp>
        <p:nvSpPr>
          <p:cNvPr id="49" name="TextBox 48">
            <a:extLst>
              <a:ext uri="{FF2B5EF4-FFF2-40B4-BE49-F238E27FC236}">
                <a16:creationId xmlns:a16="http://schemas.microsoft.com/office/drawing/2014/main" id="{ACF96596-107B-D85C-BFA9-FA720A628030}"/>
              </a:ext>
            </a:extLst>
          </p:cNvPr>
          <p:cNvSpPr txBox="1"/>
          <p:nvPr/>
        </p:nvSpPr>
        <p:spPr bwMode="auto">
          <a:xfrm>
            <a:off x="2998417" y="5896799"/>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40</a:t>
            </a:r>
          </a:p>
        </p:txBody>
      </p:sp>
      <p:sp>
        <p:nvSpPr>
          <p:cNvPr id="50" name="TextBox 49">
            <a:extLst>
              <a:ext uri="{FF2B5EF4-FFF2-40B4-BE49-F238E27FC236}">
                <a16:creationId xmlns:a16="http://schemas.microsoft.com/office/drawing/2014/main" id="{2CE5A2E3-1798-892F-65CB-9D65BBA059DC}"/>
              </a:ext>
            </a:extLst>
          </p:cNvPr>
          <p:cNvSpPr txBox="1"/>
          <p:nvPr/>
        </p:nvSpPr>
        <p:spPr bwMode="auto">
          <a:xfrm>
            <a:off x="3440900" y="5893355"/>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60</a:t>
            </a:r>
          </a:p>
        </p:txBody>
      </p:sp>
      <p:sp>
        <p:nvSpPr>
          <p:cNvPr id="51" name="TextBox 50">
            <a:extLst>
              <a:ext uri="{FF2B5EF4-FFF2-40B4-BE49-F238E27FC236}">
                <a16:creationId xmlns:a16="http://schemas.microsoft.com/office/drawing/2014/main" id="{4C6B4E3E-45B5-06DE-9A80-55B998340473}"/>
              </a:ext>
            </a:extLst>
          </p:cNvPr>
          <p:cNvSpPr txBox="1"/>
          <p:nvPr/>
        </p:nvSpPr>
        <p:spPr bwMode="auto">
          <a:xfrm>
            <a:off x="3876026" y="5893355"/>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80</a:t>
            </a:r>
          </a:p>
        </p:txBody>
      </p:sp>
      <p:sp>
        <p:nvSpPr>
          <p:cNvPr id="52" name="TextBox 51">
            <a:extLst>
              <a:ext uri="{FF2B5EF4-FFF2-40B4-BE49-F238E27FC236}">
                <a16:creationId xmlns:a16="http://schemas.microsoft.com/office/drawing/2014/main" id="{5D0BF9EC-D202-DDAE-B104-964C1C06ADE7}"/>
              </a:ext>
            </a:extLst>
          </p:cNvPr>
          <p:cNvSpPr txBox="1"/>
          <p:nvPr/>
        </p:nvSpPr>
        <p:spPr bwMode="auto">
          <a:xfrm>
            <a:off x="4279235" y="5897625"/>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100</a:t>
            </a:r>
          </a:p>
        </p:txBody>
      </p:sp>
      <p:sp>
        <p:nvSpPr>
          <p:cNvPr id="53" name="Rectangle 52">
            <a:extLst>
              <a:ext uri="{FF2B5EF4-FFF2-40B4-BE49-F238E27FC236}">
                <a16:creationId xmlns:a16="http://schemas.microsoft.com/office/drawing/2014/main" id="{8F7A813F-395B-1301-A948-4F151CAC8FCF}"/>
              </a:ext>
            </a:extLst>
          </p:cNvPr>
          <p:cNvSpPr/>
          <p:nvPr/>
        </p:nvSpPr>
        <p:spPr bwMode="auto">
          <a:xfrm>
            <a:off x="2280015" y="3639415"/>
            <a:ext cx="2197591" cy="968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3A98B688-A479-E88F-424C-3F2F7F27EBFB}"/>
              </a:ext>
            </a:extLst>
          </p:cNvPr>
          <p:cNvSpPr/>
          <p:nvPr/>
        </p:nvSpPr>
        <p:spPr bwMode="auto">
          <a:xfrm>
            <a:off x="2280015" y="3773991"/>
            <a:ext cx="2197591" cy="968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088C4916-77D6-449E-A75C-42233EBB53F7}"/>
              </a:ext>
            </a:extLst>
          </p:cNvPr>
          <p:cNvSpPr/>
          <p:nvPr/>
        </p:nvSpPr>
        <p:spPr bwMode="auto">
          <a:xfrm>
            <a:off x="2280015" y="3908567"/>
            <a:ext cx="2197591" cy="968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73E9BD18-F503-A3CE-DC05-D6F6D1615F24}"/>
              </a:ext>
            </a:extLst>
          </p:cNvPr>
          <p:cNvSpPr/>
          <p:nvPr/>
        </p:nvSpPr>
        <p:spPr bwMode="auto">
          <a:xfrm>
            <a:off x="2280015" y="4043143"/>
            <a:ext cx="2197591" cy="968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B2CE8E72-86FB-AD3B-C4C7-85150CA962B3}"/>
              </a:ext>
            </a:extLst>
          </p:cNvPr>
          <p:cNvSpPr/>
          <p:nvPr/>
        </p:nvSpPr>
        <p:spPr bwMode="auto">
          <a:xfrm>
            <a:off x="2280015" y="4177719"/>
            <a:ext cx="2197591" cy="968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B6A28019-79E2-4815-BCB5-5C1A35902EE3}"/>
              </a:ext>
            </a:extLst>
          </p:cNvPr>
          <p:cNvSpPr/>
          <p:nvPr/>
        </p:nvSpPr>
        <p:spPr bwMode="auto">
          <a:xfrm>
            <a:off x="2280015" y="4312295"/>
            <a:ext cx="2197591" cy="968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32432CD3-F9D5-ABF2-5BD3-06F579356837}"/>
              </a:ext>
            </a:extLst>
          </p:cNvPr>
          <p:cNvSpPr/>
          <p:nvPr/>
        </p:nvSpPr>
        <p:spPr bwMode="auto">
          <a:xfrm>
            <a:off x="2280015" y="4446871"/>
            <a:ext cx="2197591" cy="968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F5E23F06-0CBB-1E94-F4F6-51964B97512C}"/>
              </a:ext>
            </a:extLst>
          </p:cNvPr>
          <p:cNvSpPr/>
          <p:nvPr/>
        </p:nvSpPr>
        <p:spPr bwMode="auto">
          <a:xfrm>
            <a:off x="2280015" y="4581447"/>
            <a:ext cx="2197591" cy="968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4F77C965-6A71-182D-53D8-3D72D3514397}"/>
              </a:ext>
            </a:extLst>
          </p:cNvPr>
          <p:cNvSpPr/>
          <p:nvPr/>
        </p:nvSpPr>
        <p:spPr bwMode="auto">
          <a:xfrm>
            <a:off x="2280015" y="4716023"/>
            <a:ext cx="2197591" cy="968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995B77E3-B71A-AE04-FCBA-77BA90C9CE2E}"/>
              </a:ext>
            </a:extLst>
          </p:cNvPr>
          <p:cNvSpPr/>
          <p:nvPr/>
        </p:nvSpPr>
        <p:spPr bwMode="auto">
          <a:xfrm>
            <a:off x="2280015" y="4850599"/>
            <a:ext cx="2197591" cy="968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A806AAFC-6C1E-823B-6FA5-7F9892B09C3A}"/>
              </a:ext>
            </a:extLst>
          </p:cNvPr>
          <p:cNvSpPr/>
          <p:nvPr/>
        </p:nvSpPr>
        <p:spPr bwMode="auto">
          <a:xfrm>
            <a:off x="2280015" y="4985175"/>
            <a:ext cx="2197591" cy="968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4BEE26AB-CD35-8894-36BE-99CC707B3729}"/>
              </a:ext>
            </a:extLst>
          </p:cNvPr>
          <p:cNvSpPr/>
          <p:nvPr/>
        </p:nvSpPr>
        <p:spPr bwMode="auto">
          <a:xfrm>
            <a:off x="2280015" y="5119751"/>
            <a:ext cx="2197591" cy="968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DBB90A44-AA89-9949-61FB-FDE1F05D91F4}"/>
              </a:ext>
            </a:extLst>
          </p:cNvPr>
          <p:cNvSpPr/>
          <p:nvPr/>
        </p:nvSpPr>
        <p:spPr bwMode="auto">
          <a:xfrm>
            <a:off x="2280015" y="5254327"/>
            <a:ext cx="2197591" cy="968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8E7BA4D5-46DA-975A-CA29-CEC496B4BB0D}"/>
              </a:ext>
            </a:extLst>
          </p:cNvPr>
          <p:cNvSpPr/>
          <p:nvPr/>
        </p:nvSpPr>
        <p:spPr bwMode="auto">
          <a:xfrm>
            <a:off x="2280015" y="5388903"/>
            <a:ext cx="2197591" cy="968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C9905CA1-EF83-E72C-90B8-BB70DAC81A6E}"/>
              </a:ext>
            </a:extLst>
          </p:cNvPr>
          <p:cNvSpPr/>
          <p:nvPr/>
        </p:nvSpPr>
        <p:spPr bwMode="auto">
          <a:xfrm>
            <a:off x="2280015" y="5523479"/>
            <a:ext cx="2197591" cy="968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4994BDE8-7390-1982-2866-BE72BA4AD898}"/>
              </a:ext>
            </a:extLst>
          </p:cNvPr>
          <p:cNvSpPr/>
          <p:nvPr/>
        </p:nvSpPr>
        <p:spPr bwMode="auto">
          <a:xfrm>
            <a:off x="2280015" y="5658062"/>
            <a:ext cx="2197591" cy="968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Freeform 120">
            <a:extLst>
              <a:ext uri="{FF2B5EF4-FFF2-40B4-BE49-F238E27FC236}">
                <a16:creationId xmlns:a16="http://schemas.microsoft.com/office/drawing/2014/main" id="{63E31DAC-143F-6155-F04F-89A8379DA839}"/>
              </a:ext>
            </a:extLst>
          </p:cNvPr>
          <p:cNvSpPr/>
          <p:nvPr/>
        </p:nvSpPr>
        <p:spPr bwMode="auto">
          <a:xfrm>
            <a:off x="3401872" y="3639415"/>
            <a:ext cx="1087517" cy="96854"/>
          </a:xfrm>
          <a:custGeom>
            <a:avLst/>
            <a:gdLst>
              <a:gd name="connsiteX0" fmla="*/ 0 w 1087517"/>
              <a:gd name="connsiteY0" fmla="*/ 0 h 96854"/>
              <a:gd name="connsiteX1" fmla="*/ 1087517 w 1087517"/>
              <a:gd name="connsiteY1" fmla="*/ 0 h 96854"/>
              <a:gd name="connsiteX2" fmla="*/ 1087517 w 1087517"/>
              <a:gd name="connsiteY2" fmla="*/ 96854 h 96854"/>
              <a:gd name="connsiteX3" fmla="*/ 0 w 1087517"/>
              <a:gd name="connsiteY3" fmla="*/ 96854 h 96854"/>
              <a:gd name="connsiteX4" fmla="*/ 0 w 108751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7517" h="96854">
                <a:moveTo>
                  <a:pt x="0" y="0"/>
                </a:moveTo>
                <a:lnTo>
                  <a:pt x="1087517" y="0"/>
                </a:lnTo>
                <a:lnTo>
                  <a:pt x="1087517"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Freeform 117">
            <a:extLst>
              <a:ext uri="{FF2B5EF4-FFF2-40B4-BE49-F238E27FC236}">
                <a16:creationId xmlns:a16="http://schemas.microsoft.com/office/drawing/2014/main" id="{80F99B8C-FE12-9B02-6BC2-1B9EB111D631}"/>
              </a:ext>
            </a:extLst>
          </p:cNvPr>
          <p:cNvSpPr/>
          <p:nvPr/>
        </p:nvSpPr>
        <p:spPr bwMode="auto">
          <a:xfrm>
            <a:off x="3366610" y="3773991"/>
            <a:ext cx="1122778" cy="96854"/>
          </a:xfrm>
          <a:custGeom>
            <a:avLst/>
            <a:gdLst>
              <a:gd name="connsiteX0" fmla="*/ 0 w 1122778"/>
              <a:gd name="connsiteY0" fmla="*/ 0 h 96854"/>
              <a:gd name="connsiteX1" fmla="*/ 1122778 w 1122778"/>
              <a:gd name="connsiteY1" fmla="*/ 0 h 96854"/>
              <a:gd name="connsiteX2" fmla="*/ 1122778 w 1122778"/>
              <a:gd name="connsiteY2" fmla="*/ 96854 h 96854"/>
              <a:gd name="connsiteX3" fmla="*/ 0 w 1122778"/>
              <a:gd name="connsiteY3" fmla="*/ 96854 h 96854"/>
              <a:gd name="connsiteX4" fmla="*/ 0 w 1122778"/>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2778" h="96854">
                <a:moveTo>
                  <a:pt x="0" y="0"/>
                </a:moveTo>
                <a:lnTo>
                  <a:pt x="1122778" y="0"/>
                </a:lnTo>
                <a:lnTo>
                  <a:pt x="1122778"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Freeform 114">
            <a:extLst>
              <a:ext uri="{FF2B5EF4-FFF2-40B4-BE49-F238E27FC236}">
                <a16:creationId xmlns:a16="http://schemas.microsoft.com/office/drawing/2014/main" id="{0F31D20F-2258-EDD2-639A-1688D6C00F10}"/>
              </a:ext>
            </a:extLst>
          </p:cNvPr>
          <p:cNvSpPr/>
          <p:nvPr/>
        </p:nvSpPr>
        <p:spPr bwMode="auto">
          <a:xfrm>
            <a:off x="3287454" y="3908567"/>
            <a:ext cx="1201935" cy="96854"/>
          </a:xfrm>
          <a:custGeom>
            <a:avLst/>
            <a:gdLst>
              <a:gd name="connsiteX0" fmla="*/ 0 w 1201935"/>
              <a:gd name="connsiteY0" fmla="*/ 0 h 96854"/>
              <a:gd name="connsiteX1" fmla="*/ 1201935 w 1201935"/>
              <a:gd name="connsiteY1" fmla="*/ 0 h 96854"/>
              <a:gd name="connsiteX2" fmla="*/ 1201935 w 1201935"/>
              <a:gd name="connsiteY2" fmla="*/ 96854 h 96854"/>
              <a:gd name="connsiteX3" fmla="*/ 0 w 1201935"/>
              <a:gd name="connsiteY3" fmla="*/ 96854 h 96854"/>
              <a:gd name="connsiteX4" fmla="*/ 0 w 1201935"/>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1935" h="96854">
                <a:moveTo>
                  <a:pt x="0" y="0"/>
                </a:moveTo>
                <a:lnTo>
                  <a:pt x="1201935" y="0"/>
                </a:lnTo>
                <a:lnTo>
                  <a:pt x="1201935"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Freeform 111">
            <a:extLst>
              <a:ext uri="{FF2B5EF4-FFF2-40B4-BE49-F238E27FC236}">
                <a16:creationId xmlns:a16="http://schemas.microsoft.com/office/drawing/2014/main" id="{E0CE7579-16D4-8205-7041-41869E904515}"/>
              </a:ext>
            </a:extLst>
          </p:cNvPr>
          <p:cNvSpPr/>
          <p:nvPr/>
        </p:nvSpPr>
        <p:spPr bwMode="auto">
          <a:xfrm>
            <a:off x="2995366" y="4043143"/>
            <a:ext cx="1494023" cy="96854"/>
          </a:xfrm>
          <a:custGeom>
            <a:avLst/>
            <a:gdLst>
              <a:gd name="connsiteX0" fmla="*/ 0 w 1494023"/>
              <a:gd name="connsiteY0" fmla="*/ 0 h 96854"/>
              <a:gd name="connsiteX1" fmla="*/ 1494023 w 1494023"/>
              <a:gd name="connsiteY1" fmla="*/ 0 h 96854"/>
              <a:gd name="connsiteX2" fmla="*/ 1494023 w 1494023"/>
              <a:gd name="connsiteY2" fmla="*/ 96854 h 96854"/>
              <a:gd name="connsiteX3" fmla="*/ 0 w 1494023"/>
              <a:gd name="connsiteY3" fmla="*/ 96854 h 96854"/>
              <a:gd name="connsiteX4" fmla="*/ 0 w 1494023"/>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023" h="96854">
                <a:moveTo>
                  <a:pt x="0" y="0"/>
                </a:moveTo>
                <a:lnTo>
                  <a:pt x="1494023" y="0"/>
                </a:lnTo>
                <a:lnTo>
                  <a:pt x="1494023"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Freeform 108">
            <a:extLst>
              <a:ext uri="{FF2B5EF4-FFF2-40B4-BE49-F238E27FC236}">
                <a16:creationId xmlns:a16="http://schemas.microsoft.com/office/drawing/2014/main" id="{909C1A86-1B88-312F-4F95-0B056F5B9F96}"/>
              </a:ext>
            </a:extLst>
          </p:cNvPr>
          <p:cNvSpPr/>
          <p:nvPr/>
        </p:nvSpPr>
        <p:spPr bwMode="auto">
          <a:xfrm>
            <a:off x="2954808" y="4177719"/>
            <a:ext cx="1534580" cy="96854"/>
          </a:xfrm>
          <a:custGeom>
            <a:avLst/>
            <a:gdLst>
              <a:gd name="connsiteX0" fmla="*/ 0 w 1534580"/>
              <a:gd name="connsiteY0" fmla="*/ 0 h 96854"/>
              <a:gd name="connsiteX1" fmla="*/ 1534580 w 1534580"/>
              <a:gd name="connsiteY1" fmla="*/ 0 h 96854"/>
              <a:gd name="connsiteX2" fmla="*/ 1534580 w 1534580"/>
              <a:gd name="connsiteY2" fmla="*/ 96854 h 96854"/>
              <a:gd name="connsiteX3" fmla="*/ 0 w 1534580"/>
              <a:gd name="connsiteY3" fmla="*/ 96854 h 96854"/>
              <a:gd name="connsiteX4" fmla="*/ 0 w 1534580"/>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80" h="96854">
                <a:moveTo>
                  <a:pt x="0" y="0"/>
                </a:moveTo>
                <a:lnTo>
                  <a:pt x="1534580" y="0"/>
                </a:lnTo>
                <a:lnTo>
                  <a:pt x="1534580"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Freeform 105">
            <a:extLst>
              <a:ext uri="{FF2B5EF4-FFF2-40B4-BE49-F238E27FC236}">
                <a16:creationId xmlns:a16="http://schemas.microsoft.com/office/drawing/2014/main" id="{DD5B390E-D3C7-EFCB-BEA2-BBF9DCFA02C5}"/>
              </a:ext>
            </a:extLst>
          </p:cNvPr>
          <p:cNvSpPr/>
          <p:nvPr/>
        </p:nvSpPr>
        <p:spPr bwMode="auto">
          <a:xfrm>
            <a:off x="2790054" y="4312295"/>
            <a:ext cx="1699335" cy="96854"/>
          </a:xfrm>
          <a:custGeom>
            <a:avLst/>
            <a:gdLst>
              <a:gd name="connsiteX0" fmla="*/ 0 w 1699335"/>
              <a:gd name="connsiteY0" fmla="*/ 0 h 96854"/>
              <a:gd name="connsiteX1" fmla="*/ 1699335 w 1699335"/>
              <a:gd name="connsiteY1" fmla="*/ 0 h 96854"/>
              <a:gd name="connsiteX2" fmla="*/ 1699335 w 1699335"/>
              <a:gd name="connsiteY2" fmla="*/ 96854 h 96854"/>
              <a:gd name="connsiteX3" fmla="*/ 0 w 1699335"/>
              <a:gd name="connsiteY3" fmla="*/ 96854 h 96854"/>
              <a:gd name="connsiteX4" fmla="*/ 0 w 1699335"/>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9335" h="96854">
                <a:moveTo>
                  <a:pt x="0" y="0"/>
                </a:moveTo>
                <a:lnTo>
                  <a:pt x="1699335" y="0"/>
                </a:lnTo>
                <a:lnTo>
                  <a:pt x="1699335"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Freeform 102">
            <a:extLst>
              <a:ext uri="{FF2B5EF4-FFF2-40B4-BE49-F238E27FC236}">
                <a16:creationId xmlns:a16="http://schemas.microsoft.com/office/drawing/2014/main" id="{6BAF24A2-BCDB-59EE-CF35-865BA5B82FCF}"/>
              </a:ext>
            </a:extLst>
          </p:cNvPr>
          <p:cNvSpPr/>
          <p:nvPr/>
        </p:nvSpPr>
        <p:spPr bwMode="auto">
          <a:xfrm>
            <a:off x="2790054" y="4446871"/>
            <a:ext cx="1699335" cy="96854"/>
          </a:xfrm>
          <a:custGeom>
            <a:avLst/>
            <a:gdLst>
              <a:gd name="connsiteX0" fmla="*/ 0 w 1699335"/>
              <a:gd name="connsiteY0" fmla="*/ 0 h 96854"/>
              <a:gd name="connsiteX1" fmla="*/ 1699335 w 1699335"/>
              <a:gd name="connsiteY1" fmla="*/ 0 h 96854"/>
              <a:gd name="connsiteX2" fmla="*/ 1699335 w 1699335"/>
              <a:gd name="connsiteY2" fmla="*/ 96854 h 96854"/>
              <a:gd name="connsiteX3" fmla="*/ 0 w 1699335"/>
              <a:gd name="connsiteY3" fmla="*/ 96854 h 96854"/>
              <a:gd name="connsiteX4" fmla="*/ 0 w 1699335"/>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9335" h="96854">
                <a:moveTo>
                  <a:pt x="0" y="0"/>
                </a:moveTo>
                <a:lnTo>
                  <a:pt x="1699335" y="0"/>
                </a:lnTo>
                <a:lnTo>
                  <a:pt x="1699335"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Freeform 99">
            <a:extLst>
              <a:ext uri="{FF2B5EF4-FFF2-40B4-BE49-F238E27FC236}">
                <a16:creationId xmlns:a16="http://schemas.microsoft.com/office/drawing/2014/main" id="{DDFB50C7-152E-AD83-6342-CF60BB929A9E}"/>
              </a:ext>
            </a:extLst>
          </p:cNvPr>
          <p:cNvSpPr/>
          <p:nvPr/>
        </p:nvSpPr>
        <p:spPr bwMode="auto">
          <a:xfrm>
            <a:off x="2790054" y="4581447"/>
            <a:ext cx="1699335" cy="96854"/>
          </a:xfrm>
          <a:custGeom>
            <a:avLst/>
            <a:gdLst>
              <a:gd name="connsiteX0" fmla="*/ 0 w 1699335"/>
              <a:gd name="connsiteY0" fmla="*/ 0 h 96854"/>
              <a:gd name="connsiteX1" fmla="*/ 1699335 w 1699335"/>
              <a:gd name="connsiteY1" fmla="*/ 0 h 96854"/>
              <a:gd name="connsiteX2" fmla="*/ 1699335 w 1699335"/>
              <a:gd name="connsiteY2" fmla="*/ 96854 h 96854"/>
              <a:gd name="connsiteX3" fmla="*/ 0 w 1699335"/>
              <a:gd name="connsiteY3" fmla="*/ 96854 h 96854"/>
              <a:gd name="connsiteX4" fmla="*/ 0 w 1699335"/>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9335" h="96854">
                <a:moveTo>
                  <a:pt x="0" y="0"/>
                </a:moveTo>
                <a:lnTo>
                  <a:pt x="1699335" y="0"/>
                </a:lnTo>
                <a:lnTo>
                  <a:pt x="1699335"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Freeform 96">
            <a:extLst>
              <a:ext uri="{FF2B5EF4-FFF2-40B4-BE49-F238E27FC236}">
                <a16:creationId xmlns:a16="http://schemas.microsoft.com/office/drawing/2014/main" id="{C507296B-B96A-7B92-4A82-BD68FA95192E}"/>
              </a:ext>
            </a:extLst>
          </p:cNvPr>
          <p:cNvSpPr/>
          <p:nvPr/>
        </p:nvSpPr>
        <p:spPr bwMode="auto">
          <a:xfrm>
            <a:off x="2708144" y="4716023"/>
            <a:ext cx="1781245" cy="96854"/>
          </a:xfrm>
          <a:custGeom>
            <a:avLst/>
            <a:gdLst>
              <a:gd name="connsiteX0" fmla="*/ 0 w 1781245"/>
              <a:gd name="connsiteY0" fmla="*/ 0 h 96854"/>
              <a:gd name="connsiteX1" fmla="*/ 1781245 w 1781245"/>
              <a:gd name="connsiteY1" fmla="*/ 0 h 96854"/>
              <a:gd name="connsiteX2" fmla="*/ 1781245 w 1781245"/>
              <a:gd name="connsiteY2" fmla="*/ 96854 h 96854"/>
              <a:gd name="connsiteX3" fmla="*/ 0 w 1781245"/>
              <a:gd name="connsiteY3" fmla="*/ 96854 h 96854"/>
              <a:gd name="connsiteX4" fmla="*/ 0 w 1781245"/>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1245" h="96854">
                <a:moveTo>
                  <a:pt x="0" y="0"/>
                </a:moveTo>
                <a:lnTo>
                  <a:pt x="1781245" y="0"/>
                </a:lnTo>
                <a:lnTo>
                  <a:pt x="1781245"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Freeform 93">
            <a:extLst>
              <a:ext uri="{FF2B5EF4-FFF2-40B4-BE49-F238E27FC236}">
                <a16:creationId xmlns:a16="http://schemas.microsoft.com/office/drawing/2014/main" id="{F7775D32-2DF2-D03A-B318-35C3FC8F7782}"/>
              </a:ext>
            </a:extLst>
          </p:cNvPr>
          <p:cNvSpPr/>
          <p:nvPr/>
        </p:nvSpPr>
        <p:spPr bwMode="auto">
          <a:xfrm>
            <a:off x="2706244" y="4850599"/>
            <a:ext cx="1783144" cy="96854"/>
          </a:xfrm>
          <a:custGeom>
            <a:avLst/>
            <a:gdLst>
              <a:gd name="connsiteX0" fmla="*/ 0 w 1783144"/>
              <a:gd name="connsiteY0" fmla="*/ 0 h 96854"/>
              <a:gd name="connsiteX1" fmla="*/ 1783144 w 1783144"/>
              <a:gd name="connsiteY1" fmla="*/ 0 h 96854"/>
              <a:gd name="connsiteX2" fmla="*/ 1783144 w 1783144"/>
              <a:gd name="connsiteY2" fmla="*/ 96854 h 96854"/>
              <a:gd name="connsiteX3" fmla="*/ 0 w 1783144"/>
              <a:gd name="connsiteY3" fmla="*/ 96854 h 96854"/>
              <a:gd name="connsiteX4" fmla="*/ 0 w 1783144"/>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3144" h="96854">
                <a:moveTo>
                  <a:pt x="0" y="0"/>
                </a:moveTo>
                <a:lnTo>
                  <a:pt x="1783144" y="0"/>
                </a:lnTo>
                <a:lnTo>
                  <a:pt x="1783144"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Freeform 90">
            <a:extLst>
              <a:ext uri="{FF2B5EF4-FFF2-40B4-BE49-F238E27FC236}">
                <a16:creationId xmlns:a16="http://schemas.microsoft.com/office/drawing/2014/main" id="{C8F7A8FF-2666-D877-5AF9-1C3925CAE31A}"/>
              </a:ext>
            </a:extLst>
          </p:cNvPr>
          <p:cNvSpPr/>
          <p:nvPr/>
        </p:nvSpPr>
        <p:spPr bwMode="auto">
          <a:xfrm>
            <a:off x="2490890" y="4985175"/>
            <a:ext cx="1998499" cy="96854"/>
          </a:xfrm>
          <a:custGeom>
            <a:avLst/>
            <a:gdLst>
              <a:gd name="connsiteX0" fmla="*/ 0 w 1998499"/>
              <a:gd name="connsiteY0" fmla="*/ 0 h 96854"/>
              <a:gd name="connsiteX1" fmla="*/ 1998499 w 1998499"/>
              <a:gd name="connsiteY1" fmla="*/ 0 h 96854"/>
              <a:gd name="connsiteX2" fmla="*/ 1998499 w 1998499"/>
              <a:gd name="connsiteY2" fmla="*/ 96854 h 96854"/>
              <a:gd name="connsiteX3" fmla="*/ 0 w 1998499"/>
              <a:gd name="connsiteY3" fmla="*/ 96854 h 96854"/>
              <a:gd name="connsiteX4" fmla="*/ 0 w 1998499"/>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8499" h="96854">
                <a:moveTo>
                  <a:pt x="0" y="0"/>
                </a:moveTo>
                <a:lnTo>
                  <a:pt x="1998499" y="0"/>
                </a:lnTo>
                <a:lnTo>
                  <a:pt x="1998499"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Freeform 89">
            <a:extLst>
              <a:ext uri="{FF2B5EF4-FFF2-40B4-BE49-F238E27FC236}">
                <a16:creationId xmlns:a16="http://schemas.microsoft.com/office/drawing/2014/main" id="{10097B68-DE40-715B-2309-D73B769145D7}"/>
              </a:ext>
            </a:extLst>
          </p:cNvPr>
          <p:cNvSpPr/>
          <p:nvPr/>
        </p:nvSpPr>
        <p:spPr bwMode="auto">
          <a:xfrm>
            <a:off x="2461736" y="5119751"/>
            <a:ext cx="2027652" cy="96854"/>
          </a:xfrm>
          <a:custGeom>
            <a:avLst/>
            <a:gdLst>
              <a:gd name="connsiteX0" fmla="*/ 0 w 2027652"/>
              <a:gd name="connsiteY0" fmla="*/ 0 h 96854"/>
              <a:gd name="connsiteX1" fmla="*/ 2027652 w 2027652"/>
              <a:gd name="connsiteY1" fmla="*/ 0 h 96854"/>
              <a:gd name="connsiteX2" fmla="*/ 2027652 w 2027652"/>
              <a:gd name="connsiteY2" fmla="*/ 96854 h 96854"/>
              <a:gd name="connsiteX3" fmla="*/ 0 w 2027652"/>
              <a:gd name="connsiteY3" fmla="*/ 96854 h 96854"/>
              <a:gd name="connsiteX4" fmla="*/ 0 w 2027652"/>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7652" h="96854">
                <a:moveTo>
                  <a:pt x="0" y="0"/>
                </a:moveTo>
                <a:lnTo>
                  <a:pt x="2027652" y="0"/>
                </a:lnTo>
                <a:lnTo>
                  <a:pt x="2027652"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Freeform 88">
            <a:extLst>
              <a:ext uri="{FF2B5EF4-FFF2-40B4-BE49-F238E27FC236}">
                <a16:creationId xmlns:a16="http://schemas.microsoft.com/office/drawing/2014/main" id="{C04FEE71-21FA-2FC8-2711-D003E988293D}"/>
              </a:ext>
            </a:extLst>
          </p:cNvPr>
          <p:cNvSpPr/>
          <p:nvPr/>
        </p:nvSpPr>
        <p:spPr bwMode="auto">
          <a:xfrm>
            <a:off x="2411234" y="5254327"/>
            <a:ext cx="2078155" cy="96854"/>
          </a:xfrm>
          <a:custGeom>
            <a:avLst/>
            <a:gdLst>
              <a:gd name="connsiteX0" fmla="*/ 0 w 2078155"/>
              <a:gd name="connsiteY0" fmla="*/ 0 h 96854"/>
              <a:gd name="connsiteX1" fmla="*/ 2078155 w 2078155"/>
              <a:gd name="connsiteY1" fmla="*/ 0 h 96854"/>
              <a:gd name="connsiteX2" fmla="*/ 2078155 w 2078155"/>
              <a:gd name="connsiteY2" fmla="*/ 96854 h 96854"/>
              <a:gd name="connsiteX3" fmla="*/ 0 w 2078155"/>
              <a:gd name="connsiteY3" fmla="*/ 96854 h 96854"/>
              <a:gd name="connsiteX4" fmla="*/ 0 w 2078155"/>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8155" h="96854">
                <a:moveTo>
                  <a:pt x="0" y="0"/>
                </a:moveTo>
                <a:lnTo>
                  <a:pt x="2078155" y="0"/>
                </a:lnTo>
                <a:lnTo>
                  <a:pt x="2078155"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Freeform 87">
            <a:extLst>
              <a:ext uri="{FF2B5EF4-FFF2-40B4-BE49-F238E27FC236}">
                <a16:creationId xmlns:a16="http://schemas.microsoft.com/office/drawing/2014/main" id="{670CA39F-8FD1-9DD2-7128-669753A39285}"/>
              </a:ext>
            </a:extLst>
          </p:cNvPr>
          <p:cNvSpPr/>
          <p:nvPr/>
        </p:nvSpPr>
        <p:spPr bwMode="auto">
          <a:xfrm>
            <a:off x="2414572" y="5388903"/>
            <a:ext cx="2074817" cy="96854"/>
          </a:xfrm>
          <a:custGeom>
            <a:avLst/>
            <a:gdLst>
              <a:gd name="connsiteX0" fmla="*/ 0 w 2074817"/>
              <a:gd name="connsiteY0" fmla="*/ 0 h 96854"/>
              <a:gd name="connsiteX1" fmla="*/ 2074817 w 2074817"/>
              <a:gd name="connsiteY1" fmla="*/ 0 h 96854"/>
              <a:gd name="connsiteX2" fmla="*/ 2074817 w 2074817"/>
              <a:gd name="connsiteY2" fmla="*/ 96854 h 96854"/>
              <a:gd name="connsiteX3" fmla="*/ 0 w 2074817"/>
              <a:gd name="connsiteY3" fmla="*/ 96854 h 96854"/>
              <a:gd name="connsiteX4" fmla="*/ 0 w 207481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4817" h="96854">
                <a:moveTo>
                  <a:pt x="0" y="0"/>
                </a:moveTo>
                <a:lnTo>
                  <a:pt x="2074817" y="0"/>
                </a:lnTo>
                <a:lnTo>
                  <a:pt x="2074817"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Freeform 86">
            <a:extLst>
              <a:ext uri="{FF2B5EF4-FFF2-40B4-BE49-F238E27FC236}">
                <a16:creationId xmlns:a16="http://schemas.microsoft.com/office/drawing/2014/main" id="{516539C1-D3A9-FB52-F18E-2B26818728E9}"/>
              </a:ext>
            </a:extLst>
          </p:cNvPr>
          <p:cNvSpPr/>
          <p:nvPr/>
        </p:nvSpPr>
        <p:spPr bwMode="auto">
          <a:xfrm>
            <a:off x="2411234" y="5523479"/>
            <a:ext cx="2078155" cy="96854"/>
          </a:xfrm>
          <a:custGeom>
            <a:avLst/>
            <a:gdLst>
              <a:gd name="connsiteX0" fmla="*/ 0 w 2078155"/>
              <a:gd name="connsiteY0" fmla="*/ 0 h 96854"/>
              <a:gd name="connsiteX1" fmla="*/ 2078155 w 2078155"/>
              <a:gd name="connsiteY1" fmla="*/ 0 h 96854"/>
              <a:gd name="connsiteX2" fmla="*/ 2078155 w 2078155"/>
              <a:gd name="connsiteY2" fmla="*/ 96854 h 96854"/>
              <a:gd name="connsiteX3" fmla="*/ 0 w 2078155"/>
              <a:gd name="connsiteY3" fmla="*/ 96854 h 96854"/>
              <a:gd name="connsiteX4" fmla="*/ 0 w 2078155"/>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8155" h="96854">
                <a:moveTo>
                  <a:pt x="0" y="0"/>
                </a:moveTo>
                <a:lnTo>
                  <a:pt x="2078155" y="0"/>
                </a:lnTo>
                <a:lnTo>
                  <a:pt x="2078155"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Freeform 85">
            <a:extLst>
              <a:ext uri="{FF2B5EF4-FFF2-40B4-BE49-F238E27FC236}">
                <a16:creationId xmlns:a16="http://schemas.microsoft.com/office/drawing/2014/main" id="{42C3BAD1-4C65-9BAD-32DF-E6823015275B}"/>
              </a:ext>
            </a:extLst>
          </p:cNvPr>
          <p:cNvSpPr/>
          <p:nvPr/>
        </p:nvSpPr>
        <p:spPr bwMode="auto">
          <a:xfrm>
            <a:off x="2374684" y="5658062"/>
            <a:ext cx="2114704" cy="96854"/>
          </a:xfrm>
          <a:custGeom>
            <a:avLst/>
            <a:gdLst>
              <a:gd name="connsiteX0" fmla="*/ 0 w 2114704"/>
              <a:gd name="connsiteY0" fmla="*/ 0 h 96854"/>
              <a:gd name="connsiteX1" fmla="*/ 2114704 w 2114704"/>
              <a:gd name="connsiteY1" fmla="*/ 0 h 96854"/>
              <a:gd name="connsiteX2" fmla="*/ 2114704 w 2114704"/>
              <a:gd name="connsiteY2" fmla="*/ 96854 h 96854"/>
              <a:gd name="connsiteX3" fmla="*/ 0 w 2114704"/>
              <a:gd name="connsiteY3" fmla="*/ 96854 h 96854"/>
              <a:gd name="connsiteX4" fmla="*/ 0 w 2114704"/>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4704" h="96854">
                <a:moveTo>
                  <a:pt x="0" y="0"/>
                </a:moveTo>
                <a:lnTo>
                  <a:pt x="2114704" y="0"/>
                </a:lnTo>
                <a:lnTo>
                  <a:pt x="2114704"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Freeform 182">
            <a:extLst>
              <a:ext uri="{FF2B5EF4-FFF2-40B4-BE49-F238E27FC236}">
                <a16:creationId xmlns:a16="http://schemas.microsoft.com/office/drawing/2014/main" id="{6AB3C33B-F5D5-92C8-29FC-DE76CACB69EC}"/>
              </a:ext>
            </a:extLst>
          </p:cNvPr>
          <p:cNvSpPr/>
          <p:nvPr/>
        </p:nvSpPr>
        <p:spPr bwMode="auto">
          <a:xfrm>
            <a:off x="3832072" y="3639415"/>
            <a:ext cx="657317" cy="96854"/>
          </a:xfrm>
          <a:custGeom>
            <a:avLst/>
            <a:gdLst>
              <a:gd name="connsiteX0" fmla="*/ 0 w 657317"/>
              <a:gd name="connsiteY0" fmla="*/ 0 h 96854"/>
              <a:gd name="connsiteX1" fmla="*/ 657317 w 657317"/>
              <a:gd name="connsiteY1" fmla="*/ 0 h 96854"/>
              <a:gd name="connsiteX2" fmla="*/ 657317 w 657317"/>
              <a:gd name="connsiteY2" fmla="*/ 96854 h 96854"/>
              <a:gd name="connsiteX3" fmla="*/ 0 w 657317"/>
              <a:gd name="connsiteY3" fmla="*/ 96854 h 96854"/>
              <a:gd name="connsiteX4" fmla="*/ 0 w 65731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317" h="96854">
                <a:moveTo>
                  <a:pt x="0" y="0"/>
                </a:moveTo>
                <a:lnTo>
                  <a:pt x="657317" y="0"/>
                </a:lnTo>
                <a:lnTo>
                  <a:pt x="657317"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Freeform 181">
            <a:extLst>
              <a:ext uri="{FF2B5EF4-FFF2-40B4-BE49-F238E27FC236}">
                <a16:creationId xmlns:a16="http://schemas.microsoft.com/office/drawing/2014/main" id="{4F9E4917-300F-8503-9366-428A117F8D7F}"/>
              </a:ext>
            </a:extLst>
          </p:cNvPr>
          <p:cNvSpPr/>
          <p:nvPr/>
        </p:nvSpPr>
        <p:spPr bwMode="auto">
          <a:xfrm>
            <a:off x="3875118" y="3773991"/>
            <a:ext cx="614270" cy="96854"/>
          </a:xfrm>
          <a:custGeom>
            <a:avLst/>
            <a:gdLst>
              <a:gd name="connsiteX0" fmla="*/ 0 w 614270"/>
              <a:gd name="connsiteY0" fmla="*/ 0 h 96854"/>
              <a:gd name="connsiteX1" fmla="*/ 614270 w 614270"/>
              <a:gd name="connsiteY1" fmla="*/ 0 h 96854"/>
              <a:gd name="connsiteX2" fmla="*/ 614270 w 614270"/>
              <a:gd name="connsiteY2" fmla="*/ 96854 h 96854"/>
              <a:gd name="connsiteX3" fmla="*/ 0 w 614270"/>
              <a:gd name="connsiteY3" fmla="*/ 96854 h 96854"/>
              <a:gd name="connsiteX4" fmla="*/ 0 w 614270"/>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270" h="96854">
                <a:moveTo>
                  <a:pt x="0" y="0"/>
                </a:moveTo>
                <a:lnTo>
                  <a:pt x="614270" y="0"/>
                </a:lnTo>
                <a:lnTo>
                  <a:pt x="614270"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Freeform 180">
            <a:extLst>
              <a:ext uri="{FF2B5EF4-FFF2-40B4-BE49-F238E27FC236}">
                <a16:creationId xmlns:a16="http://schemas.microsoft.com/office/drawing/2014/main" id="{8D231440-F1DA-1108-AF42-05424488813E}"/>
              </a:ext>
            </a:extLst>
          </p:cNvPr>
          <p:cNvSpPr/>
          <p:nvPr/>
        </p:nvSpPr>
        <p:spPr bwMode="auto">
          <a:xfrm>
            <a:off x="4146892" y="3908567"/>
            <a:ext cx="342497" cy="96854"/>
          </a:xfrm>
          <a:custGeom>
            <a:avLst/>
            <a:gdLst>
              <a:gd name="connsiteX0" fmla="*/ 0 w 342497"/>
              <a:gd name="connsiteY0" fmla="*/ 0 h 96854"/>
              <a:gd name="connsiteX1" fmla="*/ 342497 w 342497"/>
              <a:gd name="connsiteY1" fmla="*/ 0 h 96854"/>
              <a:gd name="connsiteX2" fmla="*/ 342497 w 342497"/>
              <a:gd name="connsiteY2" fmla="*/ 96854 h 96854"/>
              <a:gd name="connsiteX3" fmla="*/ 0 w 342497"/>
              <a:gd name="connsiteY3" fmla="*/ 96854 h 96854"/>
              <a:gd name="connsiteX4" fmla="*/ 0 w 34249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497" h="96854">
                <a:moveTo>
                  <a:pt x="0" y="0"/>
                </a:moveTo>
                <a:lnTo>
                  <a:pt x="342497" y="0"/>
                </a:lnTo>
                <a:lnTo>
                  <a:pt x="342497"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Freeform 179">
            <a:extLst>
              <a:ext uri="{FF2B5EF4-FFF2-40B4-BE49-F238E27FC236}">
                <a16:creationId xmlns:a16="http://schemas.microsoft.com/office/drawing/2014/main" id="{B0EB7BE1-18C6-6F0A-5761-0CA4202F0224}"/>
              </a:ext>
            </a:extLst>
          </p:cNvPr>
          <p:cNvSpPr/>
          <p:nvPr/>
        </p:nvSpPr>
        <p:spPr bwMode="auto">
          <a:xfrm>
            <a:off x="4168632" y="4043143"/>
            <a:ext cx="320757" cy="96854"/>
          </a:xfrm>
          <a:custGeom>
            <a:avLst/>
            <a:gdLst>
              <a:gd name="connsiteX0" fmla="*/ 0 w 320757"/>
              <a:gd name="connsiteY0" fmla="*/ 0 h 96854"/>
              <a:gd name="connsiteX1" fmla="*/ 320757 w 320757"/>
              <a:gd name="connsiteY1" fmla="*/ 0 h 96854"/>
              <a:gd name="connsiteX2" fmla="*/ 320757 w 320757"/>
              <a:gd name="connsiteY2" fmla="*/ 96854 h 96854"/>
              <a:gd name="connsiteX3" fmla="*/ 0 w 320757"/>
              <a:gd name="connsiteY3" fmla="*/ 96854 h 96854"/>
              <a:gd name="connsiteX4" fmla="*/ 0 w 3207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757" h="96854">
                <a:moveTo>
                  <a:pt x="0" y="0"/>
                </a:moveTo>
                <a:lnTo>
                  <a:pt x="320757" y="0"/>
                </a:lnTo>
                <a:lnTo>
                  <a:pt x="320757"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Freeform 176">
            <a:extLst>
              <a:ext uri="{FF2B5EF4-FFF2-40B4-BE49-F238E27FC236}">
                <a16:creationId xmlns:a16="http://schemas.microsoft.com/office/drawing/2014/main" id="{2A202AD9-F18A-4736-7A48-CD37F991E5EC}"/>
              </a:ext>
            </a:extLst>
          </p:cNvPr>
          <p:cNvSpPr/>
          <p:nvPr/>
        </p:nvSpPr>
        <p:spPr bwMode="auto">
          <a:xfrm>
            <a:off x="3534049" y="4177719"/>
            <a:ext cx="955339" cy="96854"/>
          </a:xfrm>
          <a:custGeom>
            <a:avLst/>
            <a:gdLst>
              <a:gd name="connsiteX0" fmla="*/ 0 w 955339"/>
              <a:gd name="connsiteY0" fmla="*/ 0 h 96854"/>
              <a:gd name="connsiteX1" fmla="*/ 955339 w 955339"/>
              <a:gd name="connsiteY1" fmla="*/ 0 h 96854"/>
              <a:gd name="connsiteX2" fmla="*/ 955339 w 955339"/>
              <a:gd name="connsiteY2" fmla="*/ 96854 h 96854"/>
              <a:gd name="connsiteX3" fmla="*/ 0 w 955339"/>
              <a:gd name="connsiteY3" fmla="*/ 96854 h 96854"/>
              <a:gd name="connsiteX4" fmla="*/ 0 w 955339"/>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339" h="96854">
                <a:moveTo>
                  <a:pt x="0" y="0"/>
                </a:moveTo>
                <a:lnTo>
                  <a:pt x="955339" y="0"/>
                </a:lnTo>
                <a:lnTo>
                  <a:pt x="955339"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Freeform 175">
            <a:extLst>
              <a:ext uri="{FF2B5EF4-FFF2-40B4-BE49-F238E27FC236}">
                <a16:creationId xmlns:a16="http://schemas.microsoft.com/office/drawing/2014/main" id="{1A7C52BF-551B-BA9F-9226-4C40B351AF71}"/>
              </a:ext>
            </a:extLst>
          </p:cNvPr>
          <p:cNvSpPr/>
          <p:nvPr/>
        </p:nvSpPr>
        <p:spPr bwMode="auto">
          <a:xfrm>
            <a:off x="4119654" y="4312295"/>
            <a:ext cx="369735" cy="96854"/>
          </a:xfrm>
          <a:custGeom>
            <a:avLst/>
            <a:gdLst>
              <a:gd name="connsiteX0" fmla="*/ 0 w 369735"/>
              <a:gd name="connsiteY0" fmla="*/ 0 h 96854"/>
              <a:gd name="connsiteX1" fmla="*/ 369735 w 369735"/>
              <a:gd name="connsiteY1" fmla="*/ 0 h 96854"/>
              <a:gd name="connsiteX2" fmla="*/ 369735 w 369735"/>
              <a:gd name="connsiteY2" fmla="*/ 96854 h 96854"/>
              <a:gd name="connsiteX3" fmla="*/ 0 w 369735"/>
              <a:gd name="connsiteY3" fmla="*/ 96854 h 96854"/>
              <a:gd name="connsiteX4" fmla="*/ 0 w 369735"/>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735" h="96854">
                <a:moveTo>
                  <a:pt x="0" y="0"/>
                </a:moveTo>
                <a:lnTo>
                  <a:pt x="369735" y="0"/>
                </a:lnTo>
                <a:lnTo>
                  <a:pt x="369735"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Freeform 174">
            <a:extLst>
              <a:ext uri="{FF2B5EF4-FFF2-40B4-BE49-F238E27FC236}">
                <a16:creationId xmlns:a16="http://schemas.microsoft.com/office/drawing/2014/main" id="{34A6A1E6-9703-4D33-7DE2-17B76145ED92}"/>
              </a:ext>
            </a:extLst>
          </p:cNvPr>
          <p:cNvSpPr/>
          <p:nvPr/>
        </p:nvSpPr>
        <p:spPr bwMode="auto">
          <a:xfrm>
            <a:off x="4069946" y="4446871"/>
            <a:ext cx="419442" cy="96854"/>
          </a:xfrm>
          <a:custGeom>
            <a:avLst/>
            <a:gdLst>
              <a:gd name="connsiteX0" fmla="*/ 0 w 419442"/>
              <a:gd name="connsiteY0" fmla="*/ 0 h 96854"/>
              <a:gd name="connsiteX1" fmla="*/ 419442 w 419442"/>
              <a:gd name="connsiteY1" fmla="*/ 0 h 96854"/>
              <a:gd name="connsiteX2" fmla="*/ 419442 w 419442"/>
              <a:gd name="connsiteY2" fmla="*/ 96854 h 96854"/>
              <a:gd name="connsiteX3" fmla="*/ 0 w 419442"/>
              <a:gd name="connsiteY3" fmla="*/ 96854 h 96854"/>
              <a:gd name="connsiteX4" fmla="*/ 0 w 419442"/>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442" h="96854">
                <a:moveTo>
                  <a:pt x="0" y="0"/>
                </a:moveTo>
                <a:lnTo>
                  <a:pt x="419442" y="0"/>
                </a:lnTo>
                <a:lnTo>
                  <a:pt x="419442"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Freeform 173">
            <a:extLst>
              <a:ext uri="{FF2B5EF4-FFF2-40B4-BE49-F238E27FC236}">
                <a16:creationId xmlns:a16="http://schemas.microsoft.com/office/drawing/2014/main" id="{6677D7D8-FF2A-9B05-3742-929A33BCAFA7}"/>
              </a:ext>
            </a:extLst>
          </p:cNvPr>
          <p:cNvSpPr/>
          <p:nvPr/>
        </p:nvSpPr>
        <p:spPr bwMode="auto">
          <a:xfrm>
            <a:off x="3945932" y="4581447"/>
            <a:ext cx="543457" cy="96854"/>
          </a:xfrm>
          <a:custGeom>
            <a:avLst/>
            <a:gdLst>
              <a:gd name="connsiteX0" fmla="*/ 0 w 543457"/>
              <a:gd name="connsiteY0" fmla="*/ 0 h 96854"/>
              <a:gd name="connsiteX1" fmla="*/ 543457 w 543457"/>
              <a:gd name="connsiteY1" fmla="*/ 0 h 96854"/>
              <a:gd name="connsiteX2" fmla="*/ 543457 w 543457"/>
              <a:gd name="connsiteY2" fmla="*/ 96854 h 96854"/>
              <a:gd name="connsiteX3" fmla="*/ 0 w 543457"/>
              <a:gd name="connsiteY3" fmla="*/ 96854 h 96854"/>
              <a:gd name="connsiteX4" fmla="*/ 0 w 543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457" h="96854">
                <a:moveTo>
                  <a:pt x="0" y="0"/>
                </a:moveTo>
                <a:lnTo>
                  <a:pt x="543457" y="0"/>
                </a:lnTo>
                <a:lnTo>
                  <a:pt x="543457"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Freeform 172">
            <a:extLst>
              <a:ext uri="{FF2B5EF4-FFF2-40B4-BE49-F238E27FC236}">
                <a16:creationId xmlns:a16="http://schemas.microsoft.com/office/drawing/2014/main" id="{35EA8D24-37A0-9139-8387-D0259F7FC2B0}"/>
              </a:ext>
            </a:extLst>
          </p:cNvPr>
          <p:cNvSpPr/>
          <p:nvPr/>
        </p:nvSpPr>
        <p:spPr bwMode="auto">
          <a:xfrm>
            <a:off x="4116954" y="4716023"/>
            <a:ext cx="372435" cy="96854"/>
          </a:xfrm>
          <a:custGeom>
            <a:avLst/>
            <a:gdLst>
              <a:gd name="connsiteX0" fmla="*/ 0 w 372435"/>
              <a:gd name="connsiteY0" fmla="*/ 0 h 96854"/>
              <a:gd name="connsiteX1" fmla="*/ 372435 w 372435"/>
              <a:gd name="connsiteY1" fmla="*/ 0 h 96854"/>
              <a:gd name="connsiteX2" fmla="*/ 372435 w 372435"/>
              <a:gd name="connsiteY2" fmla="*/ 96854 h 96854"/>
              <a:gd name="connsiteX3" fmla="*/ 0 w 372435"/>
              <a:gd name="connsiteY3" fmla="*/ 96854 h 96854"/>
              <a:gd name="connsiteX4" fmla="*/ 0 w 372435"/>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435" h="96854">
                <a:moveTo>
                  <a:pt x="0" y="0"/>
                </a:moveTo>
                <a:lnTo>
                  <a:pt x="372435" y="0"/>
                </a:lnTo>
                <a:lnTo>
                  <a:pt x="372435"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Freeform 171">
            <a:extLst>
              <a:ext uri="{FF2B5EF4-FFF2-40B4-BE49-F238E27FC236}">
                <a16:creationId xmlns:a16="http://schemas.microsoft.com/office/drawing/2014/main" id="{549CFB61-1A7D-FD6C-006F-10EFDAFE9006}"/>
              </a:ext>
            </a:extLst>
          </p:cNvPr>
          <p:cNvSpPr/>
          <p:nvPr/>
        </p:nvSpPr>
        <p:spPr bwMode="auto">
          <a:xfrm>
            <a:off x="4044352" y="4850599"/>
            <a:ext cx="445036" cy="96854"/>
          </a:xfrm>
          <a:custGeom>
            <a:avLst/>
            <a:gdLst>
              <a:gd name="connsiteX0" fmla="*/ 0 w 445036"/>
              <a:gd name="connsiteY0" fmla="*/ 0 h 96854"/>
              <a:gd name="connsiteX1" fmla="*/ 445036 w 445036"/>
              <a:gd name="connsiteY1" fmla="*/ 0 h 96854"/>
              <a:gd name="connsiteX2" fmla="*/ 445036 w 445036"/>
              <a:gd name="connsiteY2" fmla="*/ 96854 h 96854"/>
              <a:gd name="connsiteX3" fmla="*/ 0 w 445036"/>
              <a:gd name="connsiteY3" fmla="*/ 96854 h 96854"/>
              <a:gd name="connsiteX4" fmla="*/ 0 w 445036"/>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036" h="96854">
                <a:moveTo>
                  <a:pt x="0" y="0"/>
                </a:moveTo>
                <a:lnTo>
                  <a:pt x="445036" y="0"/>
                </a:lnTo>
                <a:lnTo>
                  <a:pt x="445036"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Freeform 170">
            <a:extLst>
              <a:ext uri="{FF2B5EF4-FFF2-40B4-BE49-F238E27FC236}">
                <a16:creationId xmlns:a16="http://schemas.microsoft.com/office/drawing/2014/main" id="{271760DB-2ECF-446D-12B6-D124D8636B75}"/>
              </a:ext>
            </a:extLst>
          </p:cNvPr>
          <p:cNvSpPr/>
          <p:nvPr/>
        </p:nvSpPr>
        <p:spPr bwMode="auto">
          <a:xfrm>
            <a:off x="4204962" y="4985175"/>
            <a:ext cx="284426" cy="96854"/>
          </a:xfrm>
          <a:custGeom>
            <a:avLst/>
            <a:gdLst>
              <a:gd name="connsiteX0" fmla="*/ 0 w 284426"/>
              <a:gd name="connsiteY0" fmla="*/ 0 h 96854"/>
              <a:gd name="connsiteX1" fmla="*/ 284426 w 284426"/>
              <a:gd name="connsiteY1" fmla="*/ 0 h 96854"/>
              <a:gd name="connsiteX2" fmla="*/ 284426 w 284426"/>
              <a:gd name="connsiteY2" fmla="*/ 96854 h 96854"/>
              <a:gd name="connsiteX3" fmla="*/ 0 w 284426"/>
              <a:gd name="connsiteY3" fmla="*/ 96854 h 96854"/>
              <a:gd name="connsiteX4" fmla="*/ 0 w 284426"/>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426" h="96854">
                <a:moveTo>
                  <a:pt x="0" y="0"/>
                </a:moveTo>
                <a:lnTo>
                  <a:pt x="284426" y="0"/>
                </a:lnTo>
                <a:lnTo>
                  <a:pt x="284426"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Freeform 167">
            <a:extLst>
              <a:ext uri="{FF2B5EF4-FFF2-40B4-BE49-F238E27FC236}">
                <a16:creationId xmlns:a16="http://schemas.microsoft.com/office/drawing/2014/main" id="{2CFADB98-DCF6-1978-B7D7-27EE70763BEA}"/>
              </a:ext>
            </a:extLst>
          </p:cNvPr>
          <p:cNvSpPr/>
          <p:nvPr/>
        </p:nvSpPr>
        <p:spPr bwMode="auto">
          <a:xfrm>
            <a:off x="4246238" y="5119751"/>
            <a:ext cx="243151" cy="96854"/>
          </a:xfrm>
          <a:custGeom>
            <a:avLst/>
            <a:gdLst>
              <a:gd name="connsiteX0" fmla="*/ 0 w 243151"/>
              <a:gd name="connsiteY0" fmla="*/ 0 h 96854"/>
              <a:gd name="connsiteX1" fmla="*/ 243151 w 243151"/>
              <a:gd name="connsiteY1" fmla="*/ 0 h 96854"/>
              <a:gd name="connsiteX2" fmla="*/ 243151 w 243151"/>
              <a:gd name="connsiteY2" fmla="*/ 96854 h 96854"/>
              <a:gd name="connsiteX3" fmla="*/ 0 w 243151"/>
              <a:gd name="connsiteY3" fmla="*/ 96854 h 96854"/>
              <a:gd name="connsiteX4" fmla="*/ 0 w 243151"/>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151" h="96854">
                <a:moveTo>
                  <a:pt x="0" y="0"/>
                </a:moveTo>
                <a:lnTo>
                  <a:pt x="243151" y="0"/>
                </a:lnTo>
                <a:lnTo>
                  <a:pt x="243151"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Freeform 164">
            <a:extLst>
              <a:ext uri="{FF2B5EF4-FFF2-40B4-BE49-F238E27FC236}">
                <a16:creationId xmlns:a16="http://schemas.microsoft.com/office/drawing/2014/main" id="{D6D6CC0F-AC83-1193-B625-B19D56FF0108}"/>
              </a:ext>
            </a:extLst>
          </p:cNvPr>
          <p:cNvSpPr/>
          <p:nvPr/>
        </p:nvSpPr>
        <p:spPr bwMode="auto">
          <a:xfrm>
            <a:off x="4246798" y="5254327"/>
            <a:ext cx="242590" cy="96854"/>
          </a:xfrm>
          <a:custGeom>
            <a:avLst/>
            <a:gdLst>
              <a:gd name="connsiteX0" fmla="*/ 0 w 242590"/>
              <a:gd name="connsiteY0" fmla="*/ 0 h 96854"/>
              <a:gd name="connsiteX1" fmla="*/ 242590 w 242590"/>
              <a:gd name="connsiteY1" fmla="*/ 0 h 96854"/>
              <a:gd name="connsiteX2" fmla="*/ 242590 w 242590"/>
              <a:gd name="connsiteY2" fmla="*/ 96854 h 96854"/>
              <a:gd name="connsiteX3" fmla="*/ 0 w 242590"/>
              <a:gd name="connsiteY3" fmla="*/ 96854 h 96854"/>
              <a:gd name="connsiteX4" fmla="*/ 0 w 242590"/>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90" h="96854">
                <a:moveTo>
                  <a:pt x="0" y="0"/>
                </a:moveTo>
                <a:lnTo>
                  <a:pt x="242590" y="0"/>
                </a:lnTo>
                <a:lnTo>
                  <a:pt x="242590"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Freeform 161">
            <a:extLst>
              <a:ext uri="{FF2B5EF4-FFF2-40B4-BE49-F238E27FC236}">
                <a16:creationId xmlns:a16="http://schemas.microsoft.com/office/drawing/2014/main" id="{406BFFF8-75D6-7AD0-08A3-EFC475DF82ED}"/>
              </a:ext>
            </a:extLst>
          </p:cNvPr>
          <p:cNvSpPr/>
          <p:nvPr/>
        </p:nvSpPr>
        <p:spPr bwMode="auto">
          <a:xfrm>
            <a:off x="4236932" y="5388903"/>
            <a:ext cx="252457" cy="96854"/>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Freeform 158">
            <a:extLst>
              <a:ext uri="{FF2B5EF4-FFF2-40B4-BE49-F238E27FC236}">
                <a16:creationId xmlns:a16="http://schemas.microsoft.com/office/drawing/2014/main" id="{B8EA5888-CAF0-27D2-859D-E7968B0E900B}"/>
              </a:ext>
            </a:extLst>
          </p:cNvPr>
          <p:cNvSpPr/>
          <p:nvPr/>
        </p:nvSpPr>
        <p:spPr bwMode="auto">
          <a:xfrm>
            <a:off x="3954442" y="5523479"/>
            <a:ext cx="534946" cy="96854"/>
          </a:xfrm>
          <a:custGeom>
            <a:avLst/>
            <a:gdLst>
              <a:gd name="connsiteX0" fmla="*/ 0 w 534946"/>
              <a:gd name="connsiteY0" fmla="*/ 0 h 96854"/>
              <a:gd name="connsiteX1" fmla="*/ 534946 w 534946"/>
              <a:gd name="connsiteY1" fmla="*/ 0 h 96854"/>
              <a:gd name="connsiteX2" fmla="*/ 534946 w 534946"/>
              <a:gd name="connsiteY2" fmla="*/ 96854 h 96854"/>
              <a:gd name="connsiteX3" fmla="*/ 0 w 534946"/>
              <a:gd name="connsiteY3" fmla="*/ 96854 h 96854"/>
              <a:gd name="connsiteX4" fmla="*/ 0 w 534946"/>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946" h="96854">
                <a:moveTo>
                  <a:pt x="0" y="0"/>
                </a:moveTo>
                <a:lnTo>
                  <a:pt x="534946" y="0"/>
                </a:lnTo>
                <a:lnTo>
                  <a:pt x="534946"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Freeform 157">
            <a:extLst>
              <a:ext uri="{FF2B5EF4-FFF2-40B4-BE49-F238E27FC236}">
                <a16:creationId xmlns:a16="http://schemas.microsoft.com/office/drawing/2014/main" id="{FB24BD82-35AA-ED0A-B221-EB389A2CAC90}"/>
              </a:ext>
            </a:extLst>
          </p:cNvPr>
          <p:cNvSpPr/>
          <p:nvPr/>
        </p:nvSpPr>
        <p:spPr bwMode="auto">
          <a:xfrm>
            <a:off x="4311938" y="5658062"/>
            <a:ext cx="177451" cy="96854"/>
          </a:xfrm>
          <a:custGeom>
            <a:avLst/>
            <a:gdLst>
              <a:gd name="connsiteX0" fmla="*/ 0 w 177451"/>
              <a:gd name="connsiteY0" fmla="*/ 0 h 96854"/>
              <a:gd name="connsiteX1" fmla="*/ 177451 w 177451"/>
              <a:gd name="connsiteY1" fmla="*/ 0 h 96854"/>
              <a:gd name="connsiteX2" fmla="*/ 177451 w 177451"/>
              <a:gd name="connsiteY2" fmla="*/ 96854 h 96854"/>
              <a:gd name="connsiteX3" fmla="*/ 0 w 177451"/>
              <a:gd name="connsiteY3" fmla="*/ 96854 h 96854"/>
              <a:gd name="connsiteX4" fmla="*/ 0 w 177451"/>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451" h="96854">
                <a:moveTo>
                  <a:pt x="0" y="0"/>
                </a:moveTo>
                <a:lnTo>
                  <a:pt x="177451" y="0"/>
                </a:lnTo>
                <a:lnTo>
                  <a:pt x="177451"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TextBox 17">
            <a:extLst>
              <a:ext uri="{FF2B5EF4-FFF2-40B4-BE49-F238E27FC236}">
                <a16:creationId xmlns:a16="http://schemas.microsoft.com/office/drawing/2014/main" id="{D783B43E-A8DC-EAF1-109A-B81C580BF709}"/>
              </a:ext>
            </a:extLst>
          </p:cNvPr>
          <p:cNvSpPr txBox="1"/>
          <p:nvPr/>
        </p:nvSpPr>
        <p:spPr bwMode="auto">
          <a:xfrm>
            <a:off x="1597696" y="3561191"/>
            <a:ext cx="639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Fatigue</a:t>
            </a:r>
          </a:p>
        </p:txBody>
      </p:sp>
      <p:sp>
        <p:nvSpPr>
          <p:cNvPr id="19" name="TextBox 18">
            <a:extLst>
              <a:ext uri="{FF2B5EF4-FFF2-40B4-BE49-F238E27FC236}">
                <a16:creationId xmlns:a16="http://schemas.microsoft.com/office/drawing/2014/main" id="{BBCCFA62-24BD-7AC3-59F0-C07A04C5158A}"/>
              </a:ext>
            </a:extLst>
          </p:cNvPr>
          <p:cNvSpPr txBox="1"/>
          <p:nvPr/>
        </p:nvSpPr>
        <p:spPr bwMode="auto">
          <a:xfrm>
            <a:off x="661325" y="3688259"/>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Emotional Functioning</a:t>
            </a:r>
          </a:p>
        </p:txBody>
      </p:sp>
      <p:sp>
        <p:nvSpPr>
          <p:cNvPr id="201" name="TextBox 200">
            <a:extLst>
              <a:ext uri="{FF2B5EF4-FFF2-40B4-BE49-F238E27FC236}">
                <a16:creationId xmlns:a16="http://schemas.microsoft.com/office/drawing/2014/main" id="{DB1AE910-10CD-12E3-83D0-6BAF117B73AC}"/>
              </a:ext>
            </a:extLst>
          </p:cNvPr>
          <p:cNvSpPr txBox="1"/>
          <p:nvPr/>
        </p:nvSpPr>
        <p:spPr bwMode="auto">
          <a:xfrm>
            <a:off x="5541755" y="3621317"/>
            <a:ext cx="13488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Future Perspective</a:t>
            </a:r>
          </a:p>
        </p:txBody>
      </p:sp>
      <p:sp>
        <p:nvSpPr>
          <p:cNvPr id="202" name="TextBox 201">
            <a:extLst>
              <a:ext uri="{FF2B5EF4-FFF2-40B4-BE49-F238E27FC236}">
                <a16:creationId xmlns:a16="http://schemas.microsoft.com/office/drawing/2014/main" id="{7913E991-C6F9-2B8D-C8CA-3FFD29C557DE}"/>
              </a:ext>
            </a:extLst>
          </p:cNvPr>
          <p:cNvSpPr txBox="1"/>
          <p:nvPr/>
        </p:nvSpPr>
        <p:spPr bwMode="auto">
          <a:xfrm>
            <a:off x="5973028" y="3890569"/>
            <a:ext cx="9175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Body Image</a:t>
            </a:r>
          </a:p>
        </p:txBody>
      </p:sp>
      <p:sp>
        <p:nvSpPr>
          <p:cNvPr id="203" name="TextBox 202">
            <a:extLst>
              <a:ext uri="{FF2B5EF4-FFF2-40B4-BE49-F238E27FC236}">
                <a16:creationId xmlns:a16="http://schemas.microsoft.com/office/drawing/2014/main" id="{B65920C3-D4D8-C6EE-F161-A7F6FBFBFBFC}"/>
              </a:ext>
            </a:extLst>
          </p:cNvPr>
          <p:cNvSpPr txBox="1"/>
          <p:nvPr/>
        </p:nvSpPr>
        <p:spPr bwMode="auto">
          <a:xfrm>
            <a:off x="5618892" y="4168067"/>
            <a:ext cx="12716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Breast Symptoms</a:t>
            </a:r>
          </a:p>
        </p:txBody>
      </p:sp>
      <p:sp>
        <p:nvSpPr>
          <p:cNvPr id="204" name="TextBox 203">
            <a:extLst>
              <a:ext uri="{FF2B5EF4-FFF2-40B4-BE49-F238E27FC236}">
                <a16:creationId xmlns:a16="http://schemas.microsoft.com/office/drawing/2014/main" id="{26AE8882-3B6B-1956-22AF-56DE95CFF22E}"/>
              </a:ext>
            </a:extLst>
          </p:cNvPr>
          <p:cNvSpPr txBox="1"/>
          <p:nvPr/>
        </p:nvSpPr>
        <p:spPr bwMode="auto">
          <a:xfrm>
            <a:off x="5748158" y="4424514"/>
            <a:ext cx="11424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Arm Symptoms</a:t>
            </a:r>
          </a:p>
        </p:txBody>
      </p:sp>
      <p:sp>
        <p:nvSpPr>
          <p:cNvPr id="205" name="TextBox 204">
            <a:extLst>
              <a:ext uri="{FF2B5EF4-FFF2-40B4-BE49-F238E27FC236}">
                <a16:creationId xmlns:a16="http://schemas.microsoft.com/office/drawing/2014/main" id="{A9EC11B7-6506-3131-50BA-0FD3D169AD6C}"/>
              </a:ext>
            </a:extLst>
          </p:cNvPr>
          <p:cNvSpPr txBox="1"/>
          <p:nvPr/>
        </p:nvSpPr>
        <p:spPr bwMode="auto">
          <a:xfrm>
            <a:off x="4878112" y="4689519"/>
            <a:ext cx="20124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Systemic Therapy Side Effects</a:t>
            </a:r>
          </a:p>
        </p:txBody>
      </p:sp>
      <p:sp>
        <p:nvSpPr>
          <p:cNvPr id="287" name="TextBox 286">
            <a:extLst>
              <a:ext uri="{FF2B5EF4-FFF2-40B4-BE49-F238E27FC236}">
                <a16:creationId xmlns:a16="http://schemas.microsoft.com/office/drawing/2014/main" id="{F321FE5C-280C-ACB5-18B0-04D0D853AE3B}"/>
              </a:ext>
            </a:extLst>
          </p:cNvPr>
          <p:cNvSpPr txBox="1"/>
          <p:nvPr/>
        </p:nvSpPr>
        <p:spPr bwMode="auto">
          <a:xfrm>
            <a:off x="5475536" y="4955016"/>
            <a:ext cx="13878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Sexual Functioning</a:t>
            </a:r>
            <a:endParaRPr lang="en-US" sz="1200" b="0" dirty="0">
              <a:solidFill>
                <a:schemeClr val="bg1"/>
              </a:solidFill>
              <a:latin typeface="Calibri" panose="020F0502020204030204" pitchFamily="34" charset="0"/>
            </a:endParaRPr>
          </a:p>
        </p:txBody>
      </p:sp>
      <p:sp>
        <p:nvSpPr>
          <p:cNvPr id="288" name="TextBox 287">
            <a:extLst>
              <a:ext uri="{FF2B5EF4-FFF2-40B4-BE49-F238E27FC236}">
                <a16:creationId xmlns:a16="http://schemas.microsoft.com/office/drawing/2014/main" id="{7A7A1319-CA16-0263-0DFA-37450E429177}"/>
              </a:ext>
            </a:extLst>
          </p:cNvPr>
          <p:cNvSpPr txBox="1"/>
          <p:nvPr/>
        </p:nvSpPr>
        <p:spPr bwMode="auto">
          <a:xfrm>
            <a:off x="5555764" y="5224168"/>
            <a:ext cx="13316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Upset by Hair Loss</a:t>
            </a:r>
          </a:p>
        </p:txBody>
      </p:sp>
      <p:sp>
        <p:nvSpPr>
          <p:cNvPr id="289" name="TextBox 288">
            <a:extLst>
              <a:ext uri="{FF2B5EF4-FFF2-40B4-BE49-F238E27FC236}">
                <a16:creationId xmlns:a16="http://schemas.microsoft.com/office/drawing/2014/main" id="{D8FFBBF3-314F-D6B3-06C1-99AC69C97568}"/>
              </a:ext>
            </a:extLst>
          </p:cNvPr>
          <p:cNvSpPr txBox="1"/>
          <p:nvPr/>
        </p:nvSpPr>
        <p:spPr bwMode="auto">
          <a:xfrm>
            <a:off x="5594686" y="5479830"/>
            <a:ext cx="12927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Sexual Enjoyment</a:t>
            </a:r>
          </a:p>
        </p:txBody>
      </p:sp>
      <p:sp>
        <p:nvSpPr>
          <p:cNvPr id="290" name="TextBox 289">
            <a:extLst>
              <a:ext uri="{FF2B5EF4-FFF2-40B4-BE49-F238E27FC236}">
                <a16:creationId xmlns:a16="http://schemas.microsoft.com/office/drawing/2014/main" id="{B9BDE17B-22EA-5034-3E5F-AB67BA5B6588}"/>
              </a:ext>
            </a:extLst>
          </p:cNvPr>
          <p:cNvSpPr txBox="1"/>
          <p:nvPr/>
        </p:nvSpPr>
        <p:spPr bwMode="auto">
          <a:xfrm>
            <a:off x="7119699" y="6073378"/>
            <a:ext cx="16398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Relative Frequency (%)</a:t>
            </a:r>
          </a:p>
        </p:txBody>
      </p:sp>
      <p:cxnSp>
        <p:nvCxnSpPr>
          <p:cNvPr id="291" name="Straight Connector 290">
            <a:extLst>
              <a:ext uri="{FF2B5EF4-FFF2-40B4-BE49-F238E27FC236}">
                <a16:creationId xmlns:a16="http://schemas.microsoft.com/office/drawing/2014/main" id="{05CAC2EA-29D1-8C47-5F97-46F24968E4ED}"/>
              </a:ext>
            </a:extLst>
          </p:cNvPr>
          <p:cNvCxnSpPr>
            <a:cxnSpLocks/>
          </p:cNvCxnSpPr>
          <p:nvPr/>
        </p:nvCxnSpPr>
        <p:spPr bwMode="auto">
          <a:xfrm>
            <a:off x="6862839" y="5864261"/>
            <a:ext cx="2244725" cy="0"/>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44A334DE-881F-26B7-7919-ADC2B0DB3094}"/>
              </a:ext>
            </a:extLst>
          </p:cNvPr>
          <p:cNvCxnSpPr>
            <a:cxnSpLocks/>
          </p:cNvCxnSpPr>
          <p:nvPr/>
        </p:nvCxnSpPr>
        <p:spPr bwMode="auto">
          <a:xfrm>
            <a:off x="6884408" y="5864261"/>
            <a:ext cx="0" cy="56261"/>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64C3CBFA-279E-DB9D-FC65-4444E64C6BCD}"/>
              </a:ext>
            </a:extLst>
          </p:cNvPr>
          <p:cNvCxnSpPr>
            <a:cxnSpLocks/>
          </p:cNvCxnSpPr>
          <p:nvPr/>
        </p:nvCxnSpPr>
        <p:spPr bwMode="auto">
          <a:xfrm>
            <a:off x="7325733" y="5864261"/>
            <a:ext cx="0" cy="56261"/>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75B471A2-4E0E-8214-E3FB-A8F54B7B98F8}"/>
              </a:ext>
            </a:extLst>
          </p:cNvPr>
          <p:cNvCxnSpPr>
            <a:cxnSpLocks/>
          </p:cNvCxnSpPr>
          <p:nvPr/>
        </p:nvCxnSpPr>
        <p:spPr bwMode="auto">
          <a:xfrm>
            <a:off x="7767058" y="5864261"/>
            <a:ext cx="0" cy="56261"/>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5F94545B-AFC6-1CA8-92C8-DEB5B6DE4782}"/>
              </a:ext>
            </a:extLst>
          </p:cNvPr>
          <p:cNvCxnSpPr>
            <a:cxnSpLocks/>
          </p:cNvCxnSpPr>
          <p:nvPr/>
        </p:nvCxnSpPr>
        <p:spPr bwMode="auto">
          <a:xfrm>
            <a:off x="8208383" y="5864261"/>
            <a:ext cx="0" cy="56261"/>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9952B293-545E-EA6C-D01A-149AC13AF7C7}"/>
              </a:ext>
            </a:extLst>
          </p:cNvPr>
          <p:cNvCxnSpPr>
            <a:cxnSpLocks/>
          </p:cNvCxnSpPr>
          <p:nvPr/>
        </p:nvCxnSpPr>
        <p:spPr bwMode="auto">
          <a:xfrm>
            <a:off x="8649708" y="5864261"/>
            <a:ext cx="0" cy="56261"/>
          </a:xfrm>
          <a:prstGeom prst="line">
            <a:avLst/>
          </a:prstGeom>
          <a:noFill/>
          <a:ln w="28575"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D6727800-3DC8-10F4-DC1E-451AF3A73829}"/>
              </a:ext>
            </a:extLst>
          </p:cNvPr>
          <p:cNvCxnSpPr>
            <a:cxnSpLocks/>
          </p:cNvCxnSpPr>
          <p:nvPr/>
        </p:nvCxnSpPr>
        <p:spPr bwMode="auto">
          <a:xfrm>
            <a:off x="9091033" y="5864261"/>
            <a:ext cx="0" cy="56261"/>
          </a:xfrm>
          <a:prstGeom prst="line">
            <a:avLst/>
          </a:prstGeom>
          <a:noFill/>
          <a:ln w="28575" cap="flat" cmpd="sng" algn="ctr">
            <a:solidFill>
              <a:schemeClr val="bg1"/>
            </a:solidFill>
            <a:prstDash val="solid"/>
            <a:round/>
            <a:headEnd type="none" w="med" len="med"/>
            <a:tailEnd type="none" w="med" len="med"/>
          </a:ln>
          <a:effectLst/>
        </p:spPr>
      </p:cxnSp>
      <p:sp>
        <p:nvSpPr>
          <p:cNvPr id="298" name="TextBox 297">
            <a:extLst>
              <a:ext uri="{FF2B5EF4-FFF2-40B4-BE49-F238E27FC236}">
                <a16:creationId xmlns:a16="http://schemas.microsoft.com/office/drawing/2014/main" id="{EBF42372-DEFA-0B8E-D9EF-5D111BB74DE9}"/>
              </a:ext>
            </a:extLst>
          </p:cNvPr>
          <p:cNvSpPr txBox="1"/>
          <p:nvPr/>
        </p:nvSpPr>
        <p:spPr bwMode="auto">
          <a:xfrm>
            <a:off x="6750815" y="589335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p>
        </p:txBody>
      </p:sp>
      <p:sp>
        <p:nvSpPr>
          <p:cNvPr id="299" name="TextBox 298">
            <a:extLst>
              <a:ext uri="{FF2B5EF4-FFF2-40B4-BE49-F238E27FC236}">
                <a16:creationId xmlns:a16="http://schemas.microsoft.com/office/drawing/2014/main" id="{31FF2635-B015-E218-DA66-7A8FCF82C2A9}"/>
              </a:ext>
            </a:extLst>
          </p:cNvPr>
          <p:cNvSpPr txBox="1"/>
          <p:nvPr/>
        </p:nvSpPr>
        <p:spPr bwMode="auto">
          <a:xfrm>
            <a:off x="7160045" y="5896602"/>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20</a:t>
            </a:r>
          </a:p>
        </p:txBody>
      </p:sp>
      <p:sp>
        <p:nvSpPr>
          <p:cNvPr id="300" name="TextBox 299">
            <a:extLst>
              <a:ext uri="{FF2B5EF4-FFF2-40B4-BE49-F238E27FC236}">
                <a16:creationId xmlns:a16="http://schemas.microsoft.com/office/drawing/2014/main" id="{D1AE97BB-432E-3BF3-CDAF-FCB34179270A}"/>
              </a:ext>
            </a:extLst>
          </p:cNvPr>
          <p:cNvSpPr txBox="1"/>
          <p:nvPr/>
        </p:nvSpPr>
        <p:spPr bwMode="auto">
          <a:xfrm>
            <a:off x="7598137" y="5896798"/>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40</a:t>
            </a:r>
          </a:p>
        </p:txBody>
      </p:sp>
      <p:sp>
        <p:nvSpPr>
          <p:cNvPr id="301" name="TextBox 300">
            <a:extLst>
              <a:ext uri="{FF2B5EF4-FFF2-40B4-BE49-F238E27FC236}">
                <a16:creationId xmlns:a16="http://schemas.microsoft.com/office/drawing/2014/main" id="{9BCA64F7-FA94-3334-6A3E-C76F49211633}"/>
              </a:ext>
            </a:extLst>
          </p:cNvPr>
          <p:cNvSpPr txBox="1"/>
          <p:nvPr/>
        </p:nvSpPr>
        <p:spPr bwMode="auto">
          <a:xfrm>
            <a:off x="8040620" y="5893354"/>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60</a:t>
            </a:r>
          </a:p>
        </p:txBody>
      </p:sp>
      <p:sp>
        <p:nvSpPr>
          <p:cNvPr id="302" name="TextBox 301">
            <a:extLst>
              <a:ext uri="{FF2B5EF4-FFF2-40B4-BE49-F238E27FC236}">
                <a16:creationId xmlns:a16="http://schemas.microsoft.com/office/drawing/2014/main" id="{A2E94A34-57FA-3953-43ED-A7B3E1EE5058}"/>
              </a:ext>
            </a:extLst>
          </p:cNvPr>
          <p:cNvSpPr txBox="1"/>
          <p:nvPr/>
        </p:nvSpPr>
        <p:spPr bwMode="auto">
          <a:xfrm>
            <a:off x="8475746" y="5893354"/>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80</a:t>
            </a:r>
          </a:p>
        </p:txBody>
      </p:sp>
      <p:sp>
        <p:nvSpPr>
          <p:cNvPr id="303" name="TextBox 302">
            <a:extLst>
              <a:ext uri="{FF2B5EF4-FFF2-40B4-BE49-F238E27FC236}">
                <a16:creationId xmlns:a16="http://schemas.microsoft.com/office/drawing/2014/main" id="{26CD7801-431F-332E-C997-BED0F5E97650}"/>
              </a:ext>
            </a:extLst>
          </p:cNvPr>
          <p:cNvSpPr txBox="1"/>
          <p:nvPr/>
        </p:nvSpPr>
        <p:spPr bwMode="auto">
          <a:xfrm>
            <a:off x="8878955" y="5897624"/>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100</a:t>
            </a:r>
          </a:p>
        </p:txBody>
      </p:sp>
      <p:sp>
        <p:nvSpPr>
          <p:cNvPr id="305" name="Freeform 304">
            <a:extLst>
              <a:ext uri="{FF2B5EF4-FFF2-40B4-BE49-F238E27FC236}">
                <a16:creationId xmlns:a16="http://schemas.microsoft.com/office/drawing/2014/main" id="{1885D249-672F-606E-4719-B944B60BCDC5}"/>
              </a:ext>
            </a:extLst>
          </p:cNvPr>
          <p:cNvSpPr/>
          <p:nvPr/>
        </p:nvSpPr>
        <p:spPr bwMode="auto">
          <a:xfrm>
            <a:off x="6879749" y="3659492"/>
            <a:ext cx="2197591"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Freeform 305">
            <a:extLst>
              <a:ext uri="{FF2B5EF4-FFF2-40B4-BE49-F238E27FC236}">
                <a16:creationId xmlns:a16="http://schemas.microsoft.com/office/drawing/2014/main" id="{0002F5E4-6DBD-8297-533E-FC1F2C642271}"/>
              </a:ext>
            </a:extLst>
          </p:cNvPr>
          <p:cNvSpPr/>
          <p:nvPr/>
        </p:nvSpPr>
        <p:spPr bwMode="auto">
          <a:xfrm>
            <a:off x="6879749" y="3927077"/>
            <a:ext cx="2197591"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Freeform 306">
            <a:extLst>
              <a:ext uri="{FF2B5EF4-FFF2-40B4-BE49-F238E27FC236}">
                <a16:creationId xmlns:a16="http://schemas.microsoft.com/office/drawing/2014/main" id="{FCA915F9-1AD1-F820-5417-61CEC5B60BAA}"/>
              </a:ext>
            </a:extLst>
          </p:cNvPr>
          <p:cNvSpPr/>
          <p:nvPr/>
        </p:nvSpPr>
        <p:spPr bwMode="auto">
          <a:xfrm>
            <a:off x="6879749" y="4201323"/>
            <a:ext cx="2197591"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Freeform 307">
            <a:extLst>
              <a:ext uri="{FF2B5EF4-FFF2-40B4-BE49-F238E27FC236}">
                <a16:creationId xmlns:a16="http://schemas.microsoft.com/office/drawing/2014/main" id="{10A244C7-1316-FCAB-6FC1-A887708B0FCF}"/>
              </a:ext>
            </a:extLst>
          </p:cNvPr>
          <p:cNvSpPr/>
          <p:nvPr/>
        </p:nvSpPr>
        <p:spPr bwMode="auto">
          <a:xfrm>
            <a:off x="6879749" y="4461797"/>
            <a:ext cx="2197591"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Freeform 308">
            <a:extLst>
              <a:ext uri="{FF2B5EF4-FFF2-40B4-BE49-F238E27FC236}">
                <a16:creationId xmlns:a16="http://schemas.microsoft.com/office/drawing/2014/main" id="{F3E28AA7-CF02-3E62-075E-C29CF931374B}"/>
              </a:ext>
            </a:extLst>
          </p:cNvPr>
          <p:cNvSpPr/>
          <p:nvPr/>
        </p:nvSpPr>
        <p:spPr bwMode="auto">
          <a:xfrm>
            <a:off x="6879749" y="4731936"/>
            <a:ext cx="2197591"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Freeform 309">
            <a:extLst>
              <a:ext uri="{FF2B5EF4-FFF2-40B4-BE49-F238E27FC236}">
                <a16:creationId xmlns:a16="http://schemas.microsoft.com/office/drawing/2014/main" id="{B74254AC-08D8-BA38-E836-FE8E38508120}"/>
              </a:ext>
            </a:extLst>
          </p:cNvPr>
          <p:cNvSpPr/>
          <p:nvPr/>
        </p:nvSpPr>
        <p:spPr bwMode="auto">
          <a:xfrm>
            <a:off x="6879749" y="5006182"/>
            <a:ext cx="2197591"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Freeform 310">
            <a:extLst>
              <a:ext uri="{FF2B5EF4-FFF2-40B4-BE49-F238E27FC236}">
                <a16:creationId xmlns:a16="http://schemas.microsoft.com/office/drawing/2014/main" id="{D8615D19-3C9B-1125-54D6-185FD66AB833}"/>
              </a:ext>
            </a:extLst>
          </p:cNvPr>
          <p:cNvSpPr/>
          <p:nvPr/>
        </p:nvSpPr>
        <p:spPr bwMode="auto">
          <a:xfrm>
            <a:off x="6879749" y="5266656"/>
            <a:ext cx="2197591"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Freeform 311">
            <a:extLst>
              <a:ext uri="{FF2B5EF4-FFF2-40B4-BE49-F238E27FC236}">
                <a16:creationId xmlns:a16="http://schemas.microsoft.com/office/drawing/2014/main" id="{2B6DC203-5DDD-AE3E-710C-81D552AC7836}"/>
              </a:ext>
            </a:extLst>
          </p:cNvPr>
          <p:cNvSpPr/>
          <p:nvPr/>
        </p:nvSpPr>
        <p:spPr bwMode="auto">
          <a:xfrm>
            <a:off x="6879749" y="5539783"/>
            <a:ext cx="2197591"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Freeform 312">
            <a:extLst>
              <a:ext uri="{FF2B5EF4-FFF2-40B4-BE49-F238E27FC236}">
                <a16:creationId xmlns:a16="http://schemas.microsoft.com/office/drawing/2014/main" id="{88D41ABB-B2D6-0983-04F2-299872CD076F}"/>
              </a:ext>
            </a:extLst>
          </p:cNvPr>
          <p:cNvSpPr/>
          <p:nvPr/>
        </p:nvSpPr>
        <p:spPr bwMode="auto">
          <a:xfrm>
            <a:off x="7583599" y="3659416"/>
            <a:ext cx="1491768"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Freeform 313">
            <a:extLst>
              <a:ext uri="{FF2B5EF4-FFF2-40B4-BE49-F238E27FC236}">
                <a16:creationId xmlns:a16="http://schemas.microsoft.com/office/drawing/2014/main" id="{CC7E5191-92FD-9AA6-5F4C-830BC4F94DC5}"/>
              </a:ext>
            </a:extLst>
          </p:cNvPr>
          <p:cNvSpPr/>
          <p:nvPr/>
        </p:nvSpPr>
        <p:spPr bwMode="auto">
          <a:xfrm>
            <a:off x="7459774" y="3927077"/>
            <a:ext cx="1616729"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Freeform 314">
            <a:extLst>
              <a:ext uri="{FF2B5EF4-FFF2-40B4-BE49-F238E27FC236}">
                <a16:creationId xmlns:a16="http://schemas.microsoft.com/office/drawing/2014/main" id="{7FAA476F-8701-587B-BA52-A9D723F24219}"/>
              </a:ext>
            </a:extLst>
          </p:cNvPr>
          <p:cNvSpPr/>
          <p:nvPr/>
        </p:nvSpPr>
        <p:spPr bwMode="auto">
          <a:xfrm>
            <a:off x="7208949" y="4201323"/>
            <a:ext cx="1844193"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Freeform 315">
            <a:extLst>
              <a:ext uri="{FF2B5EF4-FFF2-40B4-BE49-F238E27FC236}">
                <a16:creationId xmlns:a16="http://schemas.microsoft.com/office/drawing/2014/main" id="{3B6EBA32-2939-9507-50F1-93B4237FD7F0}"/>
              </a:ext>
            </a:extLst>
          </p:cNvPr>
          <p:cNvSpPr/>
          <p:nvPr/>
        </p:nvSpPr>
        <p:spPr bwMode="auto">
          <a:xfrm>
            <a:off x="7174024" y="4461797"/>
            <a:ext cx="1850544"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Freeform 316">
            <a:extLst>
              <a:ext uri="{FF2B5EF4-FFF2-40B4-BE49-F238E27FC236}">
                <a16:creationId xmlns:a16="http://schemas.microsoft.com/office/drawing/2014/main" id="{A7408466-674F-EDE1-4B47-CFF54D90FAE8}"/>
              </a:ext>
            </a:extLst>
          </p:cNvPr>
          <p:cNvSpPr/>
          <p:nvPr/>
        </p:nvSpPr>
        <p:spPr bwMode="auto">
          <a:xfrm>
            <a:off x="7167674" y="4731936"/>
            <a:ext cx="1850544"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Freeform 317">
            <a:extLst>
              <a:ext uri="{FF2B5EF4-FFF2-40B4-BE49-F238E27FC236}">
                <a16:creationId xmlns:a16="http://schemas.microsoft.com/office/drawing/2014/main" id="{597C216A-CC7E-05FD-8201-0FE551BCBD59}"/>
              </a:ext>
            </a:extLst>
          </p:cNvPr>
          <p:cNvSpPr/>
          <p:nvPr/>
        </p:nvSpPr>
        <p:spPr bwMode="auto">
          <a:xfrm>
            <a:off x="7008924" y="5006182"/>
            <a:ext cx="1850544"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Freeform 318">
            <a:extLst>
              <a:ext uri="{FF2B5EF4-FFF2-40B4-BE49-F238E27FC236}">
                <a16:creationId xmlns:a16="http://schemas.microsoft.com/office/drawing/2014/main" id="{84B51933-7EA2-806B-4EB9-9A0CAA307309}"/>
              </a:ext>
            </a:extLst>
          </p:cNvPr>
          <p:cNvSpPr/>
          <p:nvPr/>
        </p:nvSpPr>
        <p:spPr bwMode="auto">
          <a:xfrm>
            <a:off x="6961299" y="5266656"/>
            <a:ext cx="1917218"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Freeform 319">
            <a:extLst>
              <a:ext uri="{FF2B5EF4-FFF2-40B4-BE49-F238E27FC236}">
                <a16:creationId xmlns:a16="http://schemas.microsoft.com/office/drawing/2014/main" id="{958CFD43-4EE5-3098-5777-610F62BBD5EC}"/>
              </a:ext>
            </a:extLst>
          </p:cNvPr>
          <p:cNvSpPr/>
          <p:nvPr/>
        </p:nvSpPr>
        <p:spPr bwMode="auto">
          <a:xfrm>
            <a:off x="6952112" y="5539783"/>
            <a:ext cx="1850544"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5"/>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Freeform 320">
            <a:extLst>
              <a:ext uri="{FF2B5EF4-FFF2-40B4-BE49-F238E27FC236}">
                <a16:creationId xmlns:a16="http://schemas.microsoft.com/office/drawing/2014/main" id="{662F4DC1-832D-C71D-8A21-26E39ED8DF2C}"/>
              </a:ext>
            </a:extLst>
          </p:cNvPr>
          <p:cNvSpPr/>
          <p:nvPr/>
        </p:nvSpPr>
        <p:spPr bwMode="auto">
          <a:xfrm>
            <a:off x="8840416" y="4201323"/>
            <a:ext cx="245633"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Freeform 321">
            <a:extLst>
              <a:ext uri="{FF2B5EF4-FFF2-40B4-BE49-F238E27FC236}">
                <a16:creationId xmlns:a16="http://schemas.microsoft.com/office/drawing/2014/main" id="{C9039A10-DC11-5CDA-0847-DBFFFE64BFD0}"/>
              </a:ext>
            </a:extLst>
          </p:cNvPr>
          <p:cNvSpPr/>
          <p:nvPr/>
        </p:nvSpPr>
        <p:spPr bwMode="auto">
          <a:xfrm>
            <a:off x="8591312" y="3927077"/>
            <a:ext cx="494737"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Freeform 322">
            <a:extLst>
              <a:ext uri="{FF2B5EF4-FFF2-40B4-BE49-F238E27FC236}">
                <a16:creationId xmlns:a16="http://schemas.microsoft.com/office/drawing/2014/main" id="{F740268D-F6FD-509F-8F57-87A229F1BBEF}"/>
              </a:ext>
            </a:extLst>
          </p:cNvPr>
          <p:cNvSpPr/>
          <p:nvPr/>
        </p:nvSpPr>
        <p:spPr bwMode="auto">
          <a:xfrm>
            <a:off x="8430842" y="3659416"/>
            <a:ext cx="655207"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Freeform 323">
            <a:extLst>
              <a:ext uri="{FF2B5EF4-FFF2-40B4-BE49-F238E27FC236}">
                <a16:creationId xmlns:a16="http://schemas.microsoft.com/office/drawing/2014/main" id="{6978A424-D398-3196-E01E-9D033BC202E1}"/>
              </a:ext>
            </a:extLst>
          </p:cNvPr>
          <p:cNvSpPr/>
          <p:nvPr/>
        </p:nvSpPr>
        <p:spPr bwMode="auto">
          <a:xfrm>
            <a:off x="8214942" y="4731936"/>
            <a:ext cx="871107"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Freeform 324">
            <a:extLst>
              <a:ext uri="{FF2B5EF4-FFF2-40B4-BE49-F238E27FC236}">
                <a16:creationId xmlns:a16="http://schemas.microsoft.com/office/drawing/2014/main" id="{022F803B-30E2-5FA1-9E8D-00E1B9D79464}"/>
              </a:ext>
            </a:extLst>
          </p:cNvPr>
          <p:cNvSpPr/>
          <p:nvPr/>
        </p:nvSpPr>
        <p:spPr bwMode="auto">
          <a:xfrm>
            <a:off x="8551492" y="4461797"/>
            <a:ext cx="534557"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Freeform 325">
            <a:extLst>
              <a:ext uri="{FF2B5EF4-FFF2-40B4-BE49-F238E27FC236}">
                <a16:creationId xmlns:a16="http://schemas.microsoft.com/office/drawing/2014/main" id="{18F6C037-21E5-3A90-947B-6DF361486F11}"/>
              </a:ext>
            </a:extLst>
          </p:cNvPr>
          <p:cNvSpPr/>
          <p:nvPr/>
        </p:nvSpPr>
        <p:spPr bwMode="auto">
          <a:xfrm>
            <a:off x="8834068" y="5266656"/>
            <a:ext cx="251982"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Freeform 326">
            <a:extLst>
              <a:ext uri="{FF2B5EF4-FFF2-40B4-BE49-F238E27FC236}">
                <a16:creationId xmlns:a16="http://schemas.microsoft.com/office/drawing/2014/main" id="{FFBC79AB-54EF-A14A-F8D6-571FDB1D7384}"/>
              </a:ext>
            </a:extLst>
          </p:cNvPr>
          <p:cNvSpPr/>
          <p:nvPr/>
        </p:nvSpPr>
        <p:spPr bwMode="auto">
          <a:xfrm>
            <a:off x="8634042" y="5006182"/>
            <a:ext cx="452007"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Freeform 327">
            <a:extLst>
              <a:ext uri="{FF2B5EF4-FFF2-40B4-BE49-F238E27FC236}">
                <a16:creationId xmlns:a16="http://schemas.microsoft.com/office/drawing/2014/main" id="{2281AFFE-D2EC-75C4-EB08-22E153DE9650}"/>
              </a:ext>
            </a:extLst>
          </p:cNvPr>
          <p:cNvSpPr/>
          <p:nvPr/>
        </p:nvSpPr>
        <p:spPr bwMode="auto">
          <a:xfrm>
            <a:off x="8761042" y="5539783"/>
            <a:ext cx="325007" cy="189453"/>
          </a:xfrm>
          <a:custGeom>
            <a:avLst/>
            <a:gdLst>
              <a:gd name="connsiteX0" fmla="*/ 0 w 252457"/>
              <a:gd name="connsiteY0" fmla="*/ 0 h 96854"/>
              <a:gd name="connsiteX1" fmla="*/ 252457 w 252457"/>
              <a:gd name="connsiteY1" fmla="*/ 0 h 96854"/>
              <a:gd name="connsiteX2" fmla="*/ 252457 w 252457"/>
              <a:gd name="connsiteY2" fmla="*/ 96854 h 96854"/>
              <a:gd name="connsiteX3" fmla="*/ 0 w 252457"/>
              <a:gd name="connsiteY3" fmla="*/ 96854 h 96854"/>
              <a:gd name="connsiteX4" fmla="*/ 0 w 252457"/>
              <a:gd name="connsiteY4" fmla="*/ 0 h 9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457" h="96854">
                <a:moveTo>
                  <a:pt x="0" y="0"/>
                </a:moveTo>
                <a:lnTo>
                  <a:pt x="252457" y="0"/>
                </a:lnTo>
                <a:lnTo>
                  <a:pt x="252457" y="96854"/>
                </a:lnTo>
                <a:lnTo>
                  <a:pt x="0" y="96854"/>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19385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0DBC20-2F28-4735-AF7B-7F14F96B3C58}"/>
              </a:ext>
            </a:extLst>
          </p:cNvPr>
          <p:cNvSpPr>
            <a:spLocks noGrp="1"/>
          </p:cNvSpPr>
          <p:nvPr>
            <p:ph type="title"/>
          </p:nvPr>
        </p:nvSpPr>
        <p:spPr/>
        <p:txBody>
          <a:bodyPr/>
          <a:lstStyle/>
          <a:p>
            <a:pPr>
              <a:tabLst>
                <a:tab pos="73660" algn="l"/>
                <a:tab pos="228600" algn="l"/>
              </a:tabLst>
            </a:pPr>
            <a:r>
              <a:rPr lang="en-US" dirty="0"/>
              <a:t>Proactive Management of AEs and </a:t>
            </a:r>
            <a:br>
              <a:rPr lang="en-US" dirty="0"/>
            </a:br>
            <a:r>
              <a:rPr lang="en-US" dirty="0"/>
              <a:t>Strategies for Mitigating and Managing </a:t>
            </a:r>
            <a:br>
              <a:rPr lang="en-US" dirty="0"/>
            </a:br>
            <a:r>
              <a:rPr lang="en-US" dirty="0"/>
              <a:t>Drug–Drug Interactions</a:t>
            </a:r>
          </a:p>
        </p:txBody>
      </p:sp>
    </p:spTree>
    <p:extLst>
      <p:ext uri="{BB962C8B-B14F-4D97-AF65-F5344CB8AC3E}">
        <p14:creationId xmlns:p14="http://schemas.microsoft.com/office/powerpoint/2010/main" val="1863557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D135F1B-763F-1A54-6CC1-C2193FF5B98D}"/>
              </a:ext>
            </a:extLst>
          </p:cNvPr>
          <p:cNvSpPr txBox="1"/>
          <p:nvPr/>
        </p:nvSpPr>
        <p:spPr bwMode="auto">
          <a:xfrm>
            <a:off x="4997552" y="1362280"/>
            <a:ext cx="2162756" cy="4830760"/>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a:xfrm>
            <a:off x="609759" y="214977"/>
            <a:ext cx="11141055" cy="1103313"/>
          </a:xfrm>
        </p:spPr>
        <p:txBody>
          <a:bodyPr/>
          <a:lstStyle/>
          <a:p>
            <a:pPr eaLnBrk="1" hangingPunct="1"/>
            <a:r>
              <a:rPr lang="en-US" dirty="0"/>
              <a:t>Key AEs With CDK4/6 Inhibitors:</a:t>
            </a:r>
            <a:br>
              <a:rPr lang="en-US" dirty="0"/>
            </a:br>
            <a:r>
              <a:rPr lang="en-US" dirty="0"/>
              <a:t>Monitoring and Prevention to Maximize Adherence</a:t>
            </a:r>
            <a:endParaRPr lang="en-US" altLang="en-US" dirty="0"/>
          </a:p>
        </p:txBody>
      </p:sp>
      <p:sp>
        <p:nvSpPr>
          <p:cNvPr id="33" name="Rounded Rectangle 17">
            <a:extLst>
              <a:ext uri="{FF2B5EF4-FFF2-40B4-BE49-F238E27FC236}">
                <a16:creationId xmlns:a16="http://schemas.microsoft.com/office/drawing/2014/main" id="{976864CA-E961-4ACD-B379-D4FB5E8B03CA}"/>
              </a:ext>
            </a:extLst>
          </p:cNvPr>
          <p:cNvSpPr/>
          <p:nvPr/>
        </p:nvSpPr>
        <p:spPr>
          <a:xfrm>
            <a:off x="681851" y="3054976"/>
            <a:ext cx="2011680" cy="3063240"/>
          </a:xfrm>
          <a:prstGeom prst="roundRect">
            <a:avLst/>
          </a:prstGeom>
          <a:solidFill>
            <a:schemeClr val="accent2">
              <a:lumMod val="60000"/>
              <a:lumOff val="40000"/>
              <a:alpha val="50196"/>
            </a:schemeClr>
          </a:solidFill>
          <a:ln w="28575">
            <a:no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1"/>
          <a:lstStyle/>
          <a:p>
            <a:pPr marL="0" marR="0" lvl="0" indent="0" algn="ctr" defTabSz="424443" rtl="0" eaLnBrk="0" fontAlgn="base" latinLnBrk="0" hangingPunct="0">
              <a:lnSpc>
                <a:spcPct val="90000"/>
              </a:lnSpc>
              <a:spcBef>
                <a:spcPts val="1000"/>
              </a:spcBef>
              <a:spcAft>
                <a:spcPts val="6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Antidiarrheal therapy</a:t>
            </a:r>
          </a:p>
          <a:p>
            <a:pPr marL="0" marR="0" lvl="0" indent="0" algn="ctr" defTabSz="424443" rtl="0" eaLnBrk="0" fontAlgn="base" latinLnBrk="0" hangingPunct="0">
              <a:lnSpc>
                <a:spcPct val="90000"/>
              </a:lnSpc>
              <a:spcBef>
                <a:spcPts val="1000"/>
              </a:spcBef>
              <a:spcAft>
                <a:spcPts val="6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Increase oral hydration</a:t>
            </a:r>
          </a:p>
          <a:p>
            <a:pPr marL="0" marR="0" lvl="0" indent="0" algn="ctr" defTabSz="424443" rtl="0" eaLnBrk="0" fontAlgn="base" latinLnBrk="0" hangingPunct="0">
              <a:lnSpc>
                <a:spcPct val="90000"/>
              </a:lnSpc>
              <a:spcBef>
                <a:spcPts val="1000"/>
              </a:spcBef>
              <a:spcAft>
                <a:spcPts val="6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Notify healthcare professional</a:t>
            </a:r>
          </a:p>
          <a:p>
            <a:pPr marL="0" marR="0" lvl="0" indent="0" algn="ctr" defTabSz="424443" rtl="0" eaLnBrk="0" fontAlgn="base" latinLnBrk="0" hangingPunct="0">
              <a:lnSpc>
                <a:spcPct val="90000"/>
              </a:lnSpc>
              <a:spcBef>
                <a:spcPts val="1000"/>
              </a:spcBef>
              <a:spcAft>
                <a:spcPts val="600"/>
              </a:spcAft>
              <a:buClrTx/>
              <a:buSzTx/>
              <a:buFontTx/>
              <a:buNone/>
              <a:tabLst/>
              <a:defRPr/>
            </a:pPr>
            <a:r>
              <a:rPr lang="en-US" sz="1600" b="1" dirty="0">
                <a:solidFill>
                  <a:srgbClr val="000000"/>
                </a:solidFill>
                <a:latin typeface="Calibri" panose="020F0502020204030204" pitchFamily="34" charset="0"/>
              </a:rPr>
              <a:t>Dietary modification</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0" name="Rectangle 39">
            <a:extLst>
              <a:ext uri="{FF2B5EF4-FFF2-40B4-BE49-F238E27FC236}">
                <a16:creationId xmlns:a16="http://schemas.microsoft.com/office/drawing/2014/main" id="{BE6D0B97-CE6D-41B7-8E5A-AAE6F410FA1F}"/>
              </a:ext>
            </a:extLst>
          </p:cNvPr>
          <p:cNvSpPr/>
          <p:nvPr/>
        </p:nvSpPr>
        <p:spPr bwMode="auto">
          <a:xfrm>
            <a:off x="778942" y="1406507"/>
            <a:ext cx="1817499" cy="51531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TextBox 40">
            <a:extLst>
              <a:ext uri="{FF2B5EF4-FFF2-40B4-BE49-F238E27FC236}">
                <a16:creationId xmlns:a16="http://schemas.microsoft.com/office/drawing/2014/main" id="{618B1081-899C-4A92-8D19-BD84E87D5BDE}"/>
              </a:ext>
            </a:extLst>
          </p:cNvPr>
          <p:cNvSpPr txBox="1"/>
          <p:nvPr/>
        </p:nvSpPr>
        <p:spPr>
          <a:xfrm>
            <a:off x="778942" y="1369326"/>
            <a:ext cx="1817499" cy="1754326"/>
          </a:xfrm>
          <a:prstGeom prst="rect">
            <a:avLst/>
          </a:prstGeom>
          <a:noFill/>
        </p:spPr>
        <p:txBody>
          <a:bodyPr wrap="square" rtlCol="0">
            <a:spAutoFit/>
          </a:bodyPr>
          <a:lstStyle/>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Diarrhea</a:t>
            </a:r>
          </a:p>
          <a:p>
            <a:pPr marL="0" marR="0" lvl="0" indent="0" algn="ctr" defTabSz="424443" rtl="0" eaLnBrk="0" fontAlgn="base" latinLnBrk="0" hangingPunct="0">
              <a:lnSpc>
                <a:spcPct val="100000"/>
              </a:lnSpc>
              <a:spcBef>
                <a:spcPct val="0"/>
              </a:spcBef>
              <a:spcAft>
                <a:spcPts val="1200"/>
              </a:spcAft>
              <a:buClrTx/>
              <a:buSzTx/>
              <a:buFontTx/>
              <a:buNone/>
              <a:tabLst/>
              <a:defRPr/>
            </a:pPr>
            <a:b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Abemaciclib</a:t>
            </a:r>
          </a:p>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Palbociclib</a:t>
            </a:r>
          </a:p>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Ribociclib</a:t>
            </a:r>
            <a:endPar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28" name="Rectangle 27">
            <a:extLst>
              <a:ext uri="{FF2B5EF4-FFF2-40B4-BE49-F238E27FC236}">
                <a16:creationId xmlns:a16="http://schemas.microsoft.com/office/drawing/2014/main" id="{DEF7B649-8F40-42CD-8068-5900A0999C93}"/>
              </a:ext>
            </a:extLst>
          </p:cNvPr>
          <p:cNvSpPr/>
          <p:nvPr/>
        </p:nvSpPr>
        <p:spPr bwMode="auto">
          <a:xfrm>
            <a:off x="2974115" y="1417393"/>
            <a:ext cx="1817499" cy="51531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ounded Rectangle 19">
            <a:extLst>
              <a:ext uri="{FF2B5EF4-FFF2-40B4-BE49-F238E27FC236}">
                <a16:creationId xmlns:a16="http://schemas.microsoft.com/office/drawing/2014/main" id="{E62851AE-25F3-494E-ADD0-FC32B69EF940}"/>
              </a:ext>
            </a:extLst>
          </p:cNvPr>
          <p:cNvSpPr/>
          <p:nvPr/>
        </p:nvSpPr>
        <p:spPr>
          <a:xfrm>
            <a:off x="2877024" y="3054976"/>
            <a:ext cx="2011680" cy="3063240"/>
          </a:xfrm>
          <a:prstGeom prst="roundRect">
            <a:avLst/>
          </a:prstGeom>
          <a:solidFill>
            <a:srgbClr val="E1471D">
              <a:alpha val="50196"/>
            </a:srgbClr>
          </a:solidFill>
          <a:ln w="28575">
            <a:no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1"/>
          <a:lstStyle/>
          <a:p>
            <a:pPr marL="0" marR="0" lvl="0" indent="0" algn="l" defTabSz="424443" rtl="0" eaLnBrk="0" fontAlgn="base" latinLnBrk="0" hangingPunct="0">
              <a:lnSpc>
                <a:spcPct val="90000"/>
              </a:lnSpc>
              <a:spcBef>
                <a:spcPts val="1000"/>
              </a:spcBef>
              <a:spcAft>
                <a:spcPts val="6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LFTs before starting treatment, Q2W x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 mo, then: </a:t>
            </a:r>
          </a:p>
          <a:p>
            <a:pPr marL="168275" marR="0" lvl="0" indent="-168275" algn="l" defTabSz="424443" rtl="0" eaLnBrk="0" fontAlgn="base" latinLnBrk="0" hangingPunct="0">
              <a:lnSpc>
                <a:spcPct val="90000"/>
              </a:lnSpc>
              <a:spcBef>
                <a:spcPts val="1000"/>
              </a:spcBef>
              <a:spcAft>
                <a:spcPts val="600"/>
              </a:spcAft>
              <a:buClrTx/>
              <a:buSzTx/>
              <a:buFont typeface="Wingdings" panose="05000000000000000000" pitchFamily="2" charset="2"/>
              <a:buChar char="§"/>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Abemaciclib, </a:t>
            </a:r>
            <a:r>
              <a:rPr kumimoji="0" lang="en-US" sz="1600" b="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QM x 2 mo, then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as indicated </a:t>
            </a:r>
          </a:p>
          <a:p>
            <a:pPr marL="168275" marR="0" lvl="0" indent="-168275" algn="l" defTabSz="424443" rtl="0" eaLnBrk="0" fontAlgn="base" latinLnBrk="0" hangingPunct="0">
              <a:lnSpc>
                <a:spcPct val="90000"/>
              </a:lnSpc>
              <a:spcBef>
                <a:spcPts val="1000"/>
              </a:spcBef>
              <a:spcAft>
                <a:spcPts val="600"/>
              </a:spcAft>
              <a:buClrTx/>
              <a:buSzTx/>
              <a:buFont typeface="Wingdings" panose="05000000000000000000" pitchFamily="2" charset="2"/>
              <a:buChar char="§"/>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Ribociclib,</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start of cycle x 4 cycles</a:t>
            </a:r>
          </a:p>
        </p:txBody>
      </p:sp>
      <p:sp>
        <p:nvSpPr>
          <p:cNvPr id="42" name="TextBox 41">
            <a:extLst>
              <a:ext uri="{FF2B5EF4-FFF2-40B4-BE49-F238E27FC236}">
                <a16:creationId xmlns:a16="http://schemas.microsoft.com/office/drawing/2014/main" id="{2F2F665C-10D2-4B54-BE8C-5112B8ED8959}"/>
              </a:ext>
            </a:extLst>
          </p:cNvPr>
          <p:cNvSpPr txBox="1"/>
          <p:nvPr/>
        </p:nvSpPr>
        <p:spPr>
          <a:xfrm>
            <a:off x="3035522" y="1369326"/>
            <a:ext cx="1694684" cy="1708160"/>
          </a:xfrm>
          <a:prstGeom prst="rect">
            <a:avLst/>
          </a:prstGeom>
          <a:noFill/>
        </p:spPr>
        <p:txBody>
          <a:bodyPr wrap="square" rtlCol="0">
            <a:spAutoFit/>
          </a:bodyPr>
          <a:lstStyle/>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Hepatobiliary Toxicity</a:t>
            </a:r>
          </a:p>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Abemaciclib</a:t>
            </a:r>
          </a:p>
          <a:p>
            <a:pPr marL="0" marR="0" lvl="0" indent="0" algn="ctr" defTabSz="424443" rtl="0" eaLnBrk="0" fontAlgn="base" latinLnBrk="0" hangingPunct="0">
              <a:lnSpc>
                <a:spcPct val="100000"/>
              </a:lnSpc>
              <a:spcBef>
                <a:spcPct val="0"/>
              </a:spcBef>
              <a:spcAft>
                <a:spcPts val="1200"/>
              </a:spcAft>
              <a:buClrTx/>
              <a:buSzTx/>
              <a:buFontTx/>
              <a:buNone/>
              <a:tabLst/>
              <a:defRPr/>
            </a:pPr>
            <a:endParaRPr kumimoji="0" lang="en-US" sz="11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Ribociclib</a:t>
            </a:r>
          </a:p>
        </p:txBody>
      </p:sp>
      <p:sp>
        <p:nvSpPr>
          <p:cNvPr id="30" name="Rectangle 29">
            <a:extLst>
              <a:ext uri="{FF2B5EF4-FFF2-40B4-BE49-F238E27FC236}">
                <a16:creationId xmlns:a16="http://schemas.microsoft.com/office/drawing/2014/main" id="{CAC3364D-0C88-4A50-B955-62825C7B8613}"/>
              </a:ext>
            </a:extLst>
          </p:cNvPr>
          <p:cNvSpPr/>
          <p:nvPr/>
        </p:nvSpPr>
        <p:spPr bwMode="auto">
          <a:xfrm>
            <a:off x="5154679" y="1406507"/>
            <a:ext cx="1817499" cy="515310"/>
          </a:xfrm>
          <a:prstGeom prst="rect">
            <a:avLst/>
          </a:prstGeom>
          <a:solidFill>
            <a:schemeClr val="accent5"/>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Rounded Rectangle 21">
            <a:extLst>
              <a:ext uri="{FF2B5EF4-FFF2-40B4-BE49-F238E27FC236}">
                <a16:creationId xmlns:a16="http://schemas.microsoft.com/office/drawing/2014/main" id="{75440891-F0AB-4606-9326-DEE4AE1CFB59}"/>
              </a:ext>
            </a:extLst>
          </p:cNvPr>
          <p:cNvSpPr/>
          <p:nvPr/>
        </p:nvSpPr>
        <p:spPr>
          <a:xfrm>
            <a:off x="5072197" y="3054976"/>
            <a:ext cx="2011680" cy="3059349"/>
          </a:xfrm>
          <a:prstGeom prst="roundRect">
            <a:avLst/>
          </a:prstGeom>
          <a:solidFill>
            <a:srgbClr val="FDB338">
              <a:alpha val="50196"/>
            </a:srgbClr>
          </a:solidFill>
          <a:ln w="28575">
            <a:no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1"/>
          <a:lstStyle/>
          <a:p>
            <a:pPr marL="0" marR="0" lvl="0" indent="0" algn="l" defTabSz="424443" rtl="0" eaLnBrk="0" fontAlgn="base" latinLnBrk="0" hangingPunct="0">
              <a:lnSpc>
                <a:spcPct val="80000"/>
              </a:lnSpc>
              <a:spcBef>
                <a:spcPts val="1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CBC before starting treatment, then: </a:t>
            </a:r>
          </a:p>
          <a:p>
            <a:pPr marL="228600" marR="0" lvl="0" indent="-228600" algn="l" defTabSz="424443" rtl="0" eaLnBrk="0" fontAlgn="base" latinLnBrk="0" hangingPunct="0">
              <a:lnSpc>
                <a:spcPct val="80000"/>
              </a:lnSpc>
              <a:spcBef>
                <a:spcPts val="1000"/>
              </a:spcBef>
              <a:spcAft>
                <a:spcPct val="0"/>
              </a:spcAft>
              <a:buClrTx/>
              <a:buSzTx/>
              <a:buFont typeface="Wingdings" panose="05000000000000000000" pitchFamily="2" charset="2"/>
              <a:buChar char="§"/>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Abemaciclib,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Q2W x 2 mo,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QM x 2 mo, then as indicated</a:t>
            </a:r>
          </a:p>
          <a:p>
            <a:pPr marL="228600" marR="0" lvl="0" indent="-228600" algn="l" defTabSz="424443" rtl="0" eaLnBrk="0" fontAlgn="base" latinLnBrk="0" hangingPunct="0">
              <a:lnSpc>
                <a:spcPct val="80000"/>
              </a:lnSpc>
              <a:spcBef>
                <a:spcPts val="1000"/>
              </a:spcBef>
              <a:spcAft>
                <a:spcPct val="0"/>
              </a:spcAft>
              <a:buClrTx/>
              <a:buSzTx/>
              <a:buFont typeface="Wingdings" panose="05000000000000000000" pitchFamily="2" charset="2"/>
              <a:buChar char="§"/>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Palbociclib,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D1 and D15 of C1-2, then as indicated</a:t>
            </a:r>
          </a:p>
          <a:p>
            <a:pPr marL="228600" marR="0" lvl="0" indent="-228600" algn="l" defTabSz="424443" rtl="0" eaLnBrk="0" fontAlgn="base" latinLnBrk="0" hangingPunct="0">
              <a:lnSpc>
                <a:spcPct val="80000"/>
              </a:lnSpc>
              <a:spcBef>
                <a:spcPts val="1000"/>
              </a:spcBef>
              <a:spcAft>
                <a:spcPct val="0"/>
              </a:spcAft>
              <a:buClrTx/>
              <a:buSzTx/>
              <a:buFont typeface="Wingdings" panose="05000000000000000000" pitchFamily="2" charset="2"/>
              <a:buChar char="§"/>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Ribociclib,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Q2W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x 2 cycles, start of next 4 cycles, then as indicated</a:t>
            </a:r>
          </a:p>
        </p:txBody>
      </p:sp>
      <p:sp>
        <p:nvSpPr>
          <p:cNvPr id="44" name="TextBox 43">
            <a:extLst>
              <a:ext uri="{FF2B5EF4-FFF2-40B4-BE49-F238E27FC236}">
                <a16:creationId xmlns:a16="http://schemas.microsoft.com/office/drawing/2014/main" id="{80A9C839-66C4-4C12-A66B-58445DE854A4}"/>
              </a:ext>
            </a:extLst>
          </p:cNvPr>
          <p:cNvSpPr txBox="1"/>
          <p:nvPr/>
        </p:nvSpPr>
        <p:spPr>
          <a:xfrm>
            <a:off x="5171350" y="1369326"/>
            <a:ext cx="1808018" cy="1754326"/>
          </a:xfrm>
          <a:prstGeom prst="rect">
            <a:avLst/>
          </a:prstGeom>
          <a:noFill/>
        </p:spPr>
        <p:txBody>
          <a:bodyPr wrap="square" rtlCol="0">
            <a:spAutoFit/>
          </a:bodyPr>
          <a:lstStyle>
            <a:defPPr>
              <a:defRPr lang="en-US"/>
            </a:defPPr>
            <a:lvl1pPr algn="ctr" defTabSz="424443">
              <a:spcAft>
                <a:spcPts val="1200"/>
              </a:spcAft>
              <a:defRPr sz="2000" b="1">
                <a:solidFill>
                  <a:schemeClr val="bg1"/>
                </a:solidFill>
                <a:latin typeface="Calibri"/>
              </a:defRPr>
            </a:lvl1pPr>
          </a:lstStyle>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effectLst/>
                <a:uLnTx/>
                <a:uFillTx/>
                <a:latin typeface="Calibri"/>
                <a:ea typeface="+mn-ea"/>
                <a:cs typeface="Arial" panose="020B0604020202020204" pitchFamily="34" charset="0"/>
              </a:rPr>
              <a:t>Neutropenia</a:t>
            </a:r>
          </a:p>
          <a:p>
            <a:pPr marL="0" marR="0" lvl="0" indent="0" defTabSz="424443" rtl="0" eaLnBrk="0" fontAlgn="base" latinLnBrk="0" hangingPunct="0">
              <a:lnSpc>
                <a:spcPct val="100000"/>
              </a:lnSpc>
              <a:spcBef>
                <a:spcPct val="0"/>
              </a:spcBef>
              <a:spcAft>
                <a:spcPts val="1200"/>
              </a:spcAft>
              <a:buClrTx/>
              <a:buSzTx/>
              <a:buFontTx/>
              <a:buNone/>
              <a:tabLst/>
              <a:defRPr/>
            </a:pPr>
            <a:br>
              <a:rPr kumimoji="0" lang="en-US" sz="14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br>
            <a:r>
              <a:rPr kumimoji="0" lang="en-US" sz="1600" i="0" u="none" strike="noStrike" kern="1200" cap="none" spc="0" normalizeH="0" baseline="0" noProof="0" dirty="0">
                <a:ln>
                  <a:noFill/>
                </a:ln>
                <a:effectLst/>
                <a:uLnTx/>
                <a:uFillTx/>
                <a:latin typeface="Calibri"/>
                <a:ea typeface="+mn-ea"/>
                <a:cs typeface="Arial" panose="020B0604020202020204" pitchFamily="34" charset="0"/>
              </a:rPr>
              <a:t>Abemaciclib</a:t>
            </a:r>
          </a:p>
          <a:p>
            <a:pPr marL="0" marR="0" lvl="0" indent="0" defTabSz="424443" rtl="0" eaLnBrk="0" fontAlgn="base" latinLnBrk="0" hangingPunct="0">
              <a:lnSpc>
                <a:spcPct val="100000"/>
              </a:lnSpc>
              <a:spcBef>
                <a:spcPct val="0"/>
              </a:spcBef>
              <a:spcAft>
                <a:spcPts val="120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Palbociclib</a:t>
            </a:r>
          </a:p>
          <a:p>
            <a:pPr marL="0" marR="0" lvl="0" indent="0" defTabSz="424443" rtl="0" eaLnBrk="0" fontAlgn="base" latinLnBrk="0" hangingPunct="0">
              <a:lnSpc>
                <a:spcPct val="100000"/>
              </a:lnSpc>
              <a:spcBef>
                <a:spcPct val="0"/>
              </a:spcBef>
              <a:spcAft>
                <a:spcPts val="120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Ribociclib</a:t>
            </a:r>
          </a:p>
        </p:txBody>
      </p:sp>
      <p:sp>
        <p:nvSpPr>
          <p:cNvPr id="31" name="Rectangle 30">
            <a:extLst>
              <a:ext uri="{FF2B5EF4-FFF2-40B4-BE49-F238E27FC236}">
                <a16:creationId xmlns:a16="http://schemas.microsoft.com/office/drawing/2014/main" id="{67192A93-AB9F-4510-89F9-FA24677D6B6B}"/>
              </a:ext>
            </a:extLst>
          </p:cNvPr>
          <p:cNvSpPr/>
          <p:nvPr/>
        </p:nvSpPr>
        <p:spPr bwMode="auto">
          <a:xfrm>
            <a:off x="7364460" y="1406507"/>
            <a:ext cx="1817499" cy="515310"/>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Rounded Rectangle 22">
            <a:extLst>
              <a:ext uri="{FF2B5EF4-FFF2-40B4-BE49-F238E27FC236}">
                <a16:creationId xmlns:a16="http://schemas.microsoft.com/office/drawing/2014/main" id="{2C25E215-764B-4AA0-A957-EA67E5C1EE9E}"/>
              </a:ext>
            </a:extLst>
          </p:cNvPr>
          <p:cNvSpPr/>
          <p:nvPr/>
        </p:nvSpPr>
        <p:spPr>
          <a:xfrm>
            <a:off x="7267369" y="3054976"/>
            <a:ext cx="2011680" cy="3059349"/>
          </a:xfrm>
          <a:prstGeom prst="roundRect">
            <a:avLst/>
          </a:prstGeom>
          <a:solidFill>
            <a:schemeClr val="accent6">
              <a:lumMod val="60000"/>
              <a:lumOff val="40000"/>
              <a:alpha val="50196"/>
            </a:schemeClr>
          </a:solidFill>
          <a:ln w="28575">
            <a:no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1"/>
          <a:lstStyle/>
          <a:p>
            <a:pPr marL="0" marR="0" lvl="0" indent="0" algn="ctr" defTabSz="424443" rtl="0" eaLnBrk="0" fontAlgn="base" latinLnBrk="0" hangingPunct="0">
              <a:lnSpc>
                <a:spcPct val="90000"/>
              </a:lnSpc>
              <a:spcBef>
                <a:spcPts val="1000"/>
              </a:spcBef>
              <a:spcAft>
                <a:spcPts val="6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Monitor for signs and symptoms of thrombosis or pulmonary embolism</a:t>
            </a:r>
          </a:p>
        </p:txBody>
      </p:sp>
      <p:sp>
        <p:nvSpPr>
          <p:cNvPr id="45" name="TextBox 44">
            <a:extLst>
              <a:ext uri="{FF2B5EF4-FFF2-40B4-BE49-F238E27FC236}">
                <a16:creationId xmlns:a16="http://schemas.microsoft.com/office/drawing/2014/main" id="{7B634420-92EC-4641-AE63-4380BB981CAC}"/>
              </a:ext>
            </a:extLst>
          </p:cNvPr>
          <p:cNvSpPr txBox="1"/>
          <p:nvPr/>
        </p:nvSpPr>
        <p:spPr>
          <a:xfrm>
            <a:off x="7390187" y="1369326"/>
            <a:ext cx="1766044" cy="954107"/>
          </a:xfrm>
          <a:prstGeom prst="rect">
            <a:avLst/>
          </a:prstGeom>
          <a:noFill/>
        </p:spPr>
        <p:txBody>
          <a:bodyPr wrap="square" rtlCol="0">
            <a:spAutoFit/>
          </a:bodyPr>
          <a:lstStyle>
            <a:defPPr>
              <a:defRPr lang="en-US"/>
            </a:defPPr>
            <a:lvl1pPr algn="ctr" defTabSz="424443">
              <a:spcAft>
                <a:spcPts val="1200"/>
              </a:spcAft>
              <a:defRPr sz="2000" b="1">
                <a:solidFill>
                  <a:schemeClr val="bg1"/>
                </a:solidFill>
                <a:latin typeface="Calibri"/>
              </a:defRPr>
            </a:lvl1pPr>
          </a:lstStyle>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VTE</a:t>
            </a:r>
          </a:p>
          <a:p>
            <a:pPr marL="0" marR="0" lvl="0" indent="0" defTabSz="424443" rtl="0" eaLnBrk="0" fontAlgn="base" latinLnBrk="0" hangingPunct="0">
              <a:lnSpc>
                <a:spcPct val="100000"/>
              </a:lnSpc>
              <a:spcBef>
                <a:spcPct val="0"/>
              </a:spcBef>
              <a:spcAft>
                <a:spcPts val="1200"/>
              </a:spcAft>
              <a:buClrTx/>
              <a:buSzTx/>
              <a:buFontTx/>
              <a:buNone/>
              <a:tabLst/>
              <a:defRPr/>
            </a:pPr>
            <a:b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b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Abemaciclib</a:t>
            </a:r>
            <a:endParaRPr kumimoji="0" lang="en-US" sz="14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32" name="Rectangle 31">
            <a:extLst>
              <a:ext uri="{FF2B5EF4-FFF2-40B4-BE49-F238E27FC236}">
                <a16:creationId xmlns:a16="http://schemas.microsoft.com/office/drawing/2014/main" id="{2F3B2AC4-C62F-4268-8337-21200BEC4540}"/>
              </a:ext>
            </a:extLst>
          </p:cNvPr>
          <p:cNvSpPr/>
          <p:nvPr/>
        </p:nvSpPr>
        <p:spPr bwMode="auto">
          <a:xfrm>
            <a:off x="9559632" y="1399473"/>
            <a:ext cx="1817499" cy="515310"/>
          </a:xfrm>
          <a:prstGeom prst="rect">
            <a:avLst/>
          </a:prstGeom>
          <a:solidFill>
            <a:schemeClr val="tx2">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ounded Rectangle 22">
            <a:extLst>
              <a:ext uri="{FF2B5EF4-FFF2-40B4-BE49-F238E27FC236}">
                <a16:creationId xmlns:a16="http://schemas.microsoft.com/office/drawing/2014/main" id="{597ED0C9-117A-43CF-8DFD-189B9FA516A1}"/>
              </a:ext>
            </a:extLst>
          </p:cNvPr>
          <p:cNvSpPr/>
          <p:nvPr/>
        </p:nvSpPr>
        <p:spPr>
          <a:xfrm>
            <a:off x="9462541" y="3054976"/>
            <a:ext cx="2011680" cy="3059349"/>
          </a:xfrm>
          <a:prstGeom prst="roundRect">
            <a:avLst/>
          </a:prstGeom>
          <a:solidFill>
            <a:srgbClr val="98989D">
              <a:alpha val="50196"/>
            </a:srgbClr>
          </a:solidFill>
          <a:ln w="28575">
            <a:noFill/>
          </a:ln>
          <a:effectLst/>
        </p:spPr>
        <p:style>
          <a:lnRef idx="1">
            <a:schemeClr val="accent1"/>
          </a:lnRef>
          <a:fillRef idx="3">
            <a:schemeClr val="accent1"/>
          </a:fillRef>
          <a:effectRef idx="2">
            <a:schemeClr val="accent1"/>
          </a:effectRef>
          <a:fontRef idx="minor">
            <a:schemeClr val="lt1"/>
          </a:fontRef>
        </p:style>
        <p:txBody>
          <a:bodyPr lIns="45720" rIns="45720" rtlCol="0" anchor="ctr" anchorCtr="1"/>
          <a:lstStyle/>
          <a:p>
            <a:pPr marL="0" marR="0" lvl="0" indent="0" algn="ctr" defTabSz="424443" rtl="0" eaLnBrk="0" fontAlgn="base" latinLnBrk="0" hangingPunct="0">
              <a:lnSpc>
                <a:spcPct val="90000"/>
              </a:lnSpc>
              <a:spcBef>
                <a:spcPts val="1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Monitor for pulmonary symptoms indicative of ILD or pneumonitis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 hypoxia, cough, dyspnea)</a:t>
            </a:r>
          </a:p>
        </p:txBody>
      </p:sp>
      <p:sp>
        <p:nvSpPr>
          <p:cNvPr id="46" name="TextBox 45">
            <a:extLst>
              <a:ext uri="{FF2B5EF4-FFF2-40B4-BE49-F238E27FC236}">
                <a16:creationId xmlns:a16="http://schemas.microsoft.com/office/drawing/2014/main" id="{D4F93990-2981-4326-A798-62DB3C9BA8BA}"/>
              </a:ext>
            </a:extLst>
          </p:cNvPr>
          <p:cNvSpPr txBox="1"/>
          <p:nvPr/>
        </p:nvSpPr>
        <p:spPr>
          <a:xfrm>
            <a:off x="9612312" y="1348224"/>
            <a:ext cx="1712139" cy="1785104"/>
          </a:xfrm>
          <a:prstGeom prst="rect">
            <a:avLst/>
          </a:prstGeom>
          <a:noFill/>
        </p:spPr>
        <p:txBody>
          <a:bodyPr wrap="square" rtlCol="0">
            <a:spAutoFit/>
          </a:bodyPr>
          <a:lstStyle>
            <a:defPPr>
              <a:defRPr lang="en-US"/>
            </a:defPPr>
            <a:lvl1pPr algn="ctr" defTabSz="424443">
              <a:spcAft>
                <a:spcPts val="1200"/>
              </a:spcAft>
              <a:defRPr sz="2000" b="1">
                <a:solidFill>
                  <a:schemeClr val="bg1"/>
                </a:solidFill>
                <a:latin typeface="Calibri"/>
              </a:defRPr>
            </a:lvl1pPr>
          </a:lstStyle>
          <a:p>
            <a:pPr marL="0" marR="0" lvl="0" indent="0" algn="ctr" defTabSz="424443" rtl="0" eaLnBrk="0" fontAlgn="base" latinLnBrk="0" hangingPunct="0">
              <a:lnSpc>
                <a:spcPct val="100000"/>
              </a:lnSpc>
              <a:spcBef>
                <a:spcPct val="0"/>
              </a:spcBef>
              <a:spcAft>
                <a:spcPts val="12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ILD/</a:t>
            </a:r>
            <a:b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br>
            <a:r>
              <a:rPr kumimoji="0" lang="en-US" sz="16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Pneumonitis</a:t>
            </a:r>
          </a:p>
          <a:p>
            <a:pPr marL="0" marR="0" lvl="0" indent="0" defTabSz="424443" rtl="0" eaLnBrk="0" fontAlgn="base" latinLnBrk="0" hangingPunct="0">
              <a:lnSpc>
                <a:spcPct val="100000"/>
              </a:lnSpc>
              <a:spcBef>
                <a:spcPct val="0"/>
              </a:spcBef>
              <a:spcAft>
                <a:spcPts val="120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Abemaciclib</a:t>
            </a:r>
          </a:p>
          <a:p>
            <a:pPr marL="0" marR="0" lvl="0" indent="0" defTabSz="424443" rtl="0" eaLnBrk="0" fontAlgn="base" latinLnBrk="0" hangingPunct="0">
              <a:lnSpc>
                <a:spcPct val="100000"/>
              </a:lnSpc>
              <a:spcBef>
                <a:spcPct val="0"/>
              </a:spcBef>
              <a:spcAft>
                <a:spcPts val="120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Palbociclib</a:t>
            </a:r>
          </a:p>
          <a:p>
            <a:pPr marL="0" marR="0" lvl="0" indent="0" defTabSz="424443" rtl="0" eaLnBrk="0" fontAlgn="base" latinLnBrk="0" hangingPunct="0">
              <a:lnSpc>
                <a:spcPct val="100000"/>
              </a:lnSpc>
              <a:spcBef>
                <a:spcPct val="0"/>
              </a:spcBef>
              <a:spcAft>
                <a:spcPts val="120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Ribociclib</a:t>
            </a:r>
          </a:p>
        </p:txBody>
      </p:sp>
      <p:sp>
        <p:nvSpPr>
          <p:cNvPr id="47" name="Text Box 15">
            <a:extLst>
              <a:ext uri="{FF2B5EF4-FFF2-40B4-BE49-F238E27FC236}">
                <a16:creationId xmlns:a16="http://schemas.microsoft.com/office/drawing/2014/main" id="{2A3A02B5-3FFC-4A75-8121-006CD86DC8B2}"/>
              </a:ext>
            </a:extLst>
          </p:cNvPr>
          <p:cNvSpPr txBox="1">
            <a:spLocks noChangeArrowheads="1"/>
          </p:cNvSpPr>
          <p:nvPr/>
        </p:nvSpPr>
        <p:spPr bwMode="auto">
          <a:xfrm>
            <a:off x="409690" y="63622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Abemaciclib PI. Palbociclib PI. Ribociclib PI.</a:t>
            </a:r>
          </a:p>
        </p:txBody>
      </p:sp>
      <p:sp>
        <p:nvSpPr>
          <p:cNvPr id="2" name="TextBox 1">
            <a:extLst>
              <a:ext uri="{FF2B5EF4-FFF2-40B4-BE49-F238E27FC236}">
                <a16:creationId xmlns:a16="http://schemas.microsoft.com/office/drawing/2014/main" id="{152394F8-C4FC-F68E-85AC-44B7487C1B49}"/>
              </a:ext>
            </a:extLst>
          </p:cNvPr>
          <p:cNvSpPr txBox="1"/>
          <p:nvPr/>
        </p:nvSpPr>
        <p:spPr bwMode="auto">
          <a:xfrm>
            <a:off x="609759" y="1358209"/>
            <a:ext cx="2162756" cy="4830760"/>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
        <p:nvSpPr>
          <p:cNvPr id="4" name="TextBox 3">
            <a:extLst>
              <a:ext uri="{FF2B5EF4-FFF2-40B4-BE49-F238E27FC236}">
                <a16:creationId xmlns:a16="http://schemas.microsoft.com/office/drawing/2014/main" id="{DB12F3D6-0CFD-60B1-DB3C-075A436B0091}"/>
              </a:ext>
            </a:extLst>
          </p:cNvPr>
          <p:cNvSpPr txBox="1"/>
          <p:nvPr/>
        </p:nvSpPr>
        <p:spPr bwMode="auto">
          <a:xfrm>
            <a:off x="9387897" y="1355678"/>
            <a:ext cx="2162756" cy="4830760"/>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3034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32810-F0D6-B172-AEF1-80A9B51F4CB4}"/>
            </a:ext>
          </a:extLst>
        </p:cNvPr>
        <p:cNvGrpSpPr/>
        <p:nvPr/>
      </p:nvGrpSpPr>
      <p:grpSpPr>
        <a:xfrm>
          <a:off x="0" y="0"/>
          <a:ext cx="0" cy="0"/>
          <a:chOff x="0" y="0"/>
          <a:chExt cx="0" cy="0"/>
        </a:xfrm>
      </p:grpSpPr>
      <p:graphicFrame>
        <p:nvGraphicFramePr>
          <p:cNvPr id="4" name="Group 3">
            <a:extLst>
              <a:ext uri="{FF2B5EF4-FFF2-40B4-BE49-F238E27FC236}">
                <a16:creationId xmlns:a16="http://schemas.microsoft.com/office/drawing/2014/main" id="{62FA82B7-F69D-FC69-D566-C303B4FA030B}"/>
              </a:ext>
            </a:extLst>
          </p:cNvPr>
          <p:cNvGraphicFramePr>
            <a:graphicFrameLocks/>
          </p:cNvGraphicFramePr>
          <p:nvPr>
            <p:extLst>
              <p:ext uri="{D42A27DB-BD31-4B8C-83A1-F6EECF244321}">
                <p14:modId xmlns:p14="http://schemas.microsoft.com/office/powerpoint/2010/main" val="1199121820"/>
              </p:ext>
            </p:extLst>
          </p:nvPr>
        </p:nvGraphicFramePr>
        <p:xfrm>
          <a:off x="722677" y="1511699"/>
          <a:ext cx="11012786" cy="4602560"/>
        </p:xfrm>
        <a:graphic>
          <a:graphicData uri="http://schemas.openxmlformats.org/drawingml/2006/table">
            <a:tbl>
              <a:tblPr/>
              <a:tblGrid>
                <a:gridCol w="1499397">
                  <a:extLst>
                    <a:ext uri="{9D8B030D-6E8A-4147-A177-3AD203B41FA5}">
                      <a16:colId xmlns:a16="http://schemas.microsoft.com/office/drawing/2014/main" val="20000"/>
                    </a:ext>
                  </a:extLst>
                </a:gridCol>
                <a:gridCol w="3382157">
                  <a:extLst>
                    <a:ext uri="{9D8B030D-6E8A-4147-A177-3AD203B41FA5}">
                      <a16:colId xmlns:a16="http://schemas.microsoft.com/office/drawing/2014/main" val="20001"/>
                    </a:ext>
                  </a:extLst>
                </a:gridCol>
                <a:gridCol w="3124195">
                  <a:extLst>
                    <a:ext uri="{9D8B030D-6E8A-4147-A177-3AD203B41FA5}">
                      <a16:colId xmlns:a16="http://schemas.microsoft.com/office/drawing/2014/main" val="20002"/>
                    </a:ext>
                  </a:extLst>
                </a:gridCol>
                <a:gridCol w="3007037">
                  <a:extLst>
                    <a:ext uri="{9D8B030D-6E8A-4147-A177-3AD203B41FA5}">
                      <a16:colId xmlns:a16="http://schemas.microsoft.com/office/drawing/2014/main" val="2922282549"/>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err="1">
                          <a:latin typeface="Calibri" panose="020F0502020204030204" pitchFamily="34" charset="0"/>
                          <a:cs typeface="Calibri" panose="020F0502020204030204" pitchFamily="34" charset="0"/>
                        </a:rPr>
                        <a:t>Abemacliclib</a:t>
                      </a:r>
                      <a:endParaRPr lang="en-US" sz="1600" b="1" baseline="3000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Palbociclib</a:t>
                      </a:r>
                      <a:endParaRPr lang="en-US" sz="1600" b="1" baseline="3000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Ribociclib</a:t>
                      </a:r>
                      <a:endParaRPr lang="en-US" sz="1600" b="1" baseline="3000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CYP3A inhibitors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Avoid concomitant use of ketoconazole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Reduce </a:t>
                      </a:r>
                      <a:r>
                        <a:rPr kumimoji="0" lang="en-US" sz="16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abemaciclib</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dose with concomitant use of other strong and moderate CYP3A inhibitors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Avoid concurrent </a:t>
                      </a: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use of with </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strong CYP3A inhibitors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If the strong inhibitor cannot be avoided, reduce dose of palbociclib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Avoid concomitant use of with strong CYP3A inhibitors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If strong inhibitors cannot be avoided, reduce </a:t>
                      </a:r>
                      <a:r>
                        <a:rPr kumimoji="0" lang="en-US" sz="16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ribociclib</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dose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CYP3A inducers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Avoid concomitant use of strong and moderate CYP3A inducers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Avoid concurrent use of with strong CYP3A inducers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Avoid concomitant use of with strong CYP3A inducers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CYP3A substrates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baseline="0" dirty="0">
                          <a:solidFill>
                            <a:schemeClr val="bg1"/>
                          </a:solidFill>
                          <a:latin typeface="Calibri" panose="020F0502020204030204" pitchFamily="34" charset="0"/>
                          <a:cs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The dose of sensitive CYP3A4 substrates with narrow therapeutic indices may need to be reduced when given concurrently with palbociclib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The dose of sensitive CYP3A substrates with narrow therapeutic indices may need to be reduced when given concurrently with </a:t>
                      </a:r>
                      <a:r>
                        <a:rPr kumimoji="0" lang="en-US" sz="16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ribociclib</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0293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Drugs known to prolong QT interval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baseline="0" dirty="0">
                          <a:solidFill>
                            <a:schemeClr val="bg1"/>
                          </a:solidFill>
                          <a:latin typeface="Calibri" panose="020F0502020204030204" pitchFamily="34" charset="0"/>
                          <a:cs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lang="en-US" sz="1600" b="0" baseline="0" dirty="0">
                        <a:solidFill>
                          <a:schemeClr val="bg1"/>
                        </a:solidFill>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baseline="0" dirty="0">
                          <a:solidFill>
                            <a:schemeClr val="bg1"/>
                          </a:solidFill>
                          <a:latin typeface="Calibri" panose="020F0502020204030204" pitchFamily="34" charset="0"/>
                          <a:cs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Avoid concomitant use of drugs known to prolong QT interval (eg, antiarrhythmic agents)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1958432"/>
                  </a:ext>
                </a:extLst>
              </a:tr>
            </a:tbl>
          </a:graphicData>
        </a:graphic>
      </p:graphicFrame>
      <p:sp>
        <p:nvSpPr>
          <p:cNvPr id="3" name="TextBox 2">
            <a:extLst>
              <a:ext uri="{FF2B5EF4-FFF2-40B4-BE49-F238E27FC236}">
                <a16:creationId xmlns:a16="http://schemas.microsoft.com/office/drawing/2014/main" id="{6A3F9086-0958-F7E8-FBF2-A2A2342FA3FF}"/>
              </a:ext>
            </a:extLst>
          </p:cNvPr>
          <p:cNvSpPr txBox="1"/>
          <p:nvPr/>
        </p:nvSpPr>
        <p:spPr bwMode="auto">
          <a:xfrm>
            <a:off x="722676" y="5047420"/>
            <a:ext cx="11028137" cy="1075521"/>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
        <p:nvSpPr>
          <p:cNvPr id="2" name="Title 1">
            <a:extLst>
              <a:ext uri="{FF2B5EF4-FFF2-40B4-BE49-F238E27FC236}">
                <a16:creationId xmlns:a16="http://schemas.microsoft.com/office/drawing/2014/main" id="{12DE5D5F-0FA5-ABBC-E757-9E3006E4250E}"/>
              </a:ext>
            </a:extLst>
          </p:cNvPr>
          <p:cNvSpPr>
            <a:spLocks noGrp="1"/>
          </p:cNvSpPr>
          <p:nvPr>
            <p:ph type="title"/>
          </p:nvPr>
        </p:nvSpPr>
        <p:spPr/>
        <p:txBody>
          <a:bodyPr/>
          <a:lstStyle/>
          <a:p>
            <a:r>
              <a:rPr lang="en-US" dirty="0"/>
              <a:t>Important Drug Interactions</a:t>
            </a:r>
          </a:p>
        </p:txBody>
      </p:sp>
      <p:sp>
        <p:nvSpPr>
          <p:cNvPr id="8" name="Text Box 15">
            <a:extLst>
              <a:ext uri="{FF2B5EF4-FFF2-40B4-BE49-F238E27FC236}">
                <a16:creationId xmlns:a16="http://schemas.microsoft.com/office/drawing/2014/main" id="{81F9E225-88F3-EE62-5A20-1B9931FC361D}"/>
              </a:ext>
            </a:extLst>
          </p:cNvPr>
          <p:cNvSpPr txBox="1">
            <a:spLocks noChangeArrowheads="1"/>
          </p:cNvSpPr>
          <p:nvPr/>
        </p:nvSpPr>
        <p:spPr bwMode="auto">
          <a:xfrm>
            <a:off x="409888" y="6367366"/>
            <a:ext cx="1056264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err="1">
                <a:solidFill>
                  <a:schemeClr val="bg2"/>
                </a:solidFill>
                <a:latin typeface="Calibri" panose="020F0502020204030204" pitchFamily="34" charset="0"/>
              </a:rPr>
              <a:t>Abemaciclib</a:t>
            </a:r>
            <a:r>
              <a:rPr lang="en-US" altLang="en-US" sz="1200" b="0" spc="-10" dirty="0">
                <a:solidFill>
                  <a:schemeClr val="bg2"/>
                </a:solidFill>
                <a:latin typeface="Calibri" panose="020F0502020204030204" pitchFamily="34" charset="0"/>
              </a:rPr>
              <a:t> PI. Palbociclib PI. </a:t>
            </a:r>
            <a:r>
              <a:rPr lang="en-US" altLang="en-US" sz="1200" b="0" spc="-10" dirty="0" err="1">
                <a:solidFill>
                  <a:schemeClr val="bg2"/>
                </a:solidFill>
                <a:latin typeface="Calibri" panose="020F0502020204030204" pitchFamily="34" charset="0"/>
              </a:rPr>
              <a:t>Ribociclib</a:t>
            </a:r>
            <a:r>
              <a:rPr lang="en-US" altLang="en-US" sz="1200" b="0" spc="-10" dirty="0">
                <a:solidFill>
                  <a:schemeClr val="bg2"/>
                </a:solidFill>
                <a:latin typeface="Calibri" panose="020F0502020204030204" pitchFamily="34" charset="0"/>
              </a:rPr>
              <a:t> PI.</a:t>
            </a:r>
          </a:p>
        </p:txBody>
      </p:sp>
    </p:spTree>
    <p:extLst>
      <p:ext uri="{BB962C8B-B14F-4D97-AF65-F5344CB8AC3E}">
        <p14:creationId xmlns:p14="http://schemas.microsoft.com/office/powerpoint/2010/main" val="2972620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F0F6D-EE14-965F-242F-4367CBE3C9FA}"/>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44831E0-BA91-0295-4CCD-7BD5F967D05B}"/>
              </a:ext>
            </a:extLst>
          </p:cNvPr>
          <p:cNvSpPr>
            <a:spLocks noGrp="1"/>
          </p:cNvSpPr>
          <p:nvPr>
            <p:ph sz="quarter" idx="4294967295"/>
          </p:nvPr>
        </p:nvSpPr>
        <p:spPr>
          <a:xfrm>
            <a:off x="514351" y="4856674"/>
            <a:ext cx="11283950" cy="1155939"/>
          </a:xfrm>
        </p:spPr>
        <p:txBody>
          <a:bodyPr/>
          <a:lstStyle/>
          <a:p>
            <a:pPr marL="0" indent="0">
              <a:spcBef>
                <a:spcPts val="500"/>
              </a:spcBef>
              <a:buNone/>
            </a:pPr>
            <a:r>
              <a:rPr lang="en-US" sz="2400" b="1" dirty="0">
                <a:solidFill>
                  <a:srgbClr val="00823B"/>
                </a:solidFill>
                <a:hlinkClick r:id="rId3"/>
              </a:rPr>
              <a:t>clinicaloptions.com</a:t>
            </a:r>
            <a:endParaRPr lang="en-US" sz="2400" b="1" dirty="0">
              <a:solidFill>
                <a:srgbClr val="00823B"/>
              </a:solidFill>
            </a:endParaRPr>
          </a:p>
          <a:p>
            <a:pPr marL="0" indent="0">
              <a:spcBef>
                <a:spcPts val="500"/>
              </a:spcBef>
              <a:buNone/>
            </a:pPr>
            <a:r>
              <a:rPr lang="en-US" sz="2400" b="1" u="sng" dirty="0">
                <a:solidFill>
                  <a:srgbClr val="609140"/>
                </a:solidFill>
                <a:hlinkClick r:id="rId4">
                  <a:extLst>
                    <a:ext uri="{A12FA001-AC4F-418D-AE19-62706E023703}">
                      <ahyp:hlinkClr xmlns:ahyp="http://schemas.microsoft.com/office/drawing/2018/hyperlinkcolor" val="tx"/>
                    </a:ext>
                  </a:extLst>
                </a:hlinkClick>
              </a:rPr>
              <a:t>practicingclinicians.com</a:t>
            </a:r>
            <a:endParaRPr lang="en-US" sz="2400" b="1" dirty="0">
              <a:solidFill>
                <a:srgbClr val="00823B"/>
              </a:solidFill>
            </a:endParaRPr>
          </a:p>
          <a:p>
            <a:pPr marL="0" indent="0">
              <a:spcBef>
                <a:spcPts val="500"/>
              </a:spcBef>
              <a:buNone/>
            </a:pPr>
            <a:r>
              <a:rPr lang="en-US" sz="2400" b="1" dirty="0">
                <a:solidFill>
                  <a:srgbClr val="0053A0"/>
                </a:solidFill>
                <a:hlinkClick r:id="rId5">
                  <a:extLst>
                    <a:ext uri="{A12FA001-AC4F-418D-AE19-62706E023703}">
                      <ahyp:hlinkClr xmlns:ahyp="http://schemas.microsoft.com/office/drawing/2018/hyperlinkcolor" val="tx"/>
                    </a:ext>
                  </a:extLst>
                </a:hlinkClick>
              </a:rPr>
              <a:t>proce.com</a:t>
            </a:r>
            <a:endParaRPr lang="en-US" sz="2400" b="1" dirty="0">
              <a:solidFill>
                <a:srgbClr val="0053A0"/>
              </a:solidFill>
            </a:endParaRPr>
          </a:p>
        </p:txBody>
      </p:sp>
      <p:sp>
        <p:nvSpPr>
          <p:cNvPr id="62467" name="Rectangle 10">
            <a:extLst>
              <a:ext uri="{FF2B5EF4-FFF2-40B4-BE49-F238E27FC236}">
                <a16:creationId xmlns:a16="http://schemas.microsoft.com/office/drawing/2014/main" id="{FE2E40E9-9CEC-A7F5-2CD8-4E93BC56CD44}"/>
              </a:ext>
            </a:extLst>
          </p:cNvPr>
          <p:cNvSpPr>
            <a:spLocks noGrp="1" noChangeArrowheads="1"/>
          </p:cNvSpPr>
          <p:nvPr>
            <p:ph type="title"/>
          </p:nvPr>
        </p:nvSpPr>
        <p:spPr bwMode="gray"/>
        <p:txBody>
          <a:bodyPr/>
          <a:lstStyle/>
          <a:p>
            <a:pPr eaLnBrk="1" hangingPunct="1"/>
            <a:r>
              <a:rPr lang="en-US" altLang="en-US" sz="4000" dirty="0"/>
              <a:t>Go Online for More CCO/PCE/</a:t>
            </a:r>
            <a:r>
              <a:rPr lang="en-US" altLang="en-US" sz="4000" dirty="0" err="1"/>
              <a:t>ProCE</a:t>
            </a:r>
            <a:r>
              <a:rPr lang="en-US" altLang="en-US" sz="4000" dirty="0"/>
              <a:t> </a:t>
            </a:r>
            <a:br>
              <a:rPr lang="en-US" altLang="en-US" sz="4000" dirty="0"/>
            </a:br>
            <a:r>
              <a:rPr lang="en-US" altLang="en-US" sz="4000" dirty="0"/>
              <a:t>Coverage of Metastatic Breast Cancer!</a:t>
            </a:r>
          </a:p>
        </p:txBody>
      </p:sp>
      <p:sp>
        <p:nvSpPr>
          <p:cNvPr id="39940" name="Rectangle 2">
            <a:extLst>
              <a:ext uri="{FF2B5EF4-FFF2-40B4-BE49-F238E27FC236}">
                <a16:creationId xmlns:a16="http://schemas.microsoft.com/office/drawing/2014/main" id="{D2CB5067-3C0C-C2BA-6FA7-7D922ABA7448}"/>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Expert-authored text-based modules</a:t>
            </a:r>
          </a:p>
          <a:p>
            <a:pPr>
              <a:buClr>
                <a:schemeClr val="tx2">
                  <a:lumMod val="20000"/>
                  <a:lumOff val="80000"/>
                </a:schemeClr>
              </a:buClr>
              <a:defRPr/>
            </a:pPr>
            <a:r>
              <a:rPr lang="en-US" sz="2200" dirty="0">
                <a:solidFill>
                  <a:srgbClr val="E1471D"/>
                </a:solidFill>
              </a:rPr>
              <a:t>Downloadable slide-sets</a:t>
            </a:r>
          </a:p>
          <a:p>
            <a:pPr>
              <a:buClr>
                <a:schemeClr val="tx2">
                  <a:lumMod val="20000"/>
                  <a:lumOff val="80000"/>
                </a:schemeClr>
              </a:buClr>
              <a:defRPr/>
            </a:pPr>
            <a:r>
              <a:rPr lang="en-US" sz="2200" dirty="0">
                <a:solidFill>
                  <a:srgbClr val="E1471D"/>
                </a:solidFill>
              </a:rPr>
              <a:t>Video module</a:t>
            </a:r>
          </a:p>
          <a:p>
            <a:pPr>
              <a:buClr>
                <a:schemeClr val="tx2">
                  <a:lumMod val="20000"/>
                  <a:lumOff val="80000"/>
                </a:schemeClr>
              </a:buClr>
              <a:defRPr/>
            </a:pPr>
            <a:r>
              <a:rPr lang="en-US" sz="2200" dirty="0">
                <a:solidFill>
                  <a:srgbClr val="E1471D"/>
                </a:solidFill>
              </a:rPr>
              <a:t>Podcasts</a:t>
            </a:r>
          </a:p>
          <a:p>
            <a:pPr>
              <a:buClr>
                <a:schemeClr val="tx2">
                  <a:lumMod val="20000"/>
                  <a:lumOff val="80000"/>
                </a:schemeClr>
              </a:buClr>
              <a:defRPr/>
            </a:pPr>
            <a:r>
              <a:rPr lang="en-US" sz="2200" dirty="0">
                <a:solidFill>
                  <a:srgbClr val="E1471D"/>
                </a:solidFill>
              </a:rPr>
              <a:t>Expert-authored commentary</a:t>
            </a:r>
            <a:endParaRPr lang="en-US" sz="2200" dirty="0"/>
          </a:p>
        </p:txBody>
      </p:sp>
      <p:sp>
        <p:nvSpPr>
          <p:cNvPr id="62469" name="Rectangle 3">
            <a:extLst>
              <a:ext uri="{FF2B5EF4-FFF2-40B4-BE49-F238E27FC236}">
                <a16:creationId xmlns:a16="http://schemas.microsoft.com/office/drawing/2014/main" id="{EDE2E7FF-9663-D5E8-D784-2F9FEDE15C96}"/>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extLst>
      <p:ext uri="{BB962C8B-B14F-4D97-AF65-F5344CB8AC3E}">
        <p14:creationId xmlns:p14="http://schemas.microsoft.com/office/powerpoint/2010/main" val="29083837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04a6ca9-c1e1-4b93-96b7-c01a4cc6afcc">
      <Terms xmlns="http://schemas.microsoft.com/office/infopath/2007/PartnerControls"/>
    </lcf76f155ced4ddcb4097134ff3c332f>
    <TaxCatchAll xmlns="22fd6914-46d4-4c7e-bbad-46e82841b6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14ACB096BC55D04A8E203AB26244C9E2" ma:contentTypeVersion="12" ma:contentTypeDescription="Create a new document." ma:contentTypeScope="" ma:versionID="474a2e28cd1f067dceaf48da4ff7dd4a">
  <xsd:schema xmlns:xsd="http://www.w3.org/2001/XMLSchema" xmlns:xs="http://www.w3.org/2001/XMLSchema" xmlns:p="http://schemas.microsoft.com/office/2006/metadata/properties" xmlns:ns2="204a6ca9-c1e1-4b93-96b7-c01a4cc6afcc" xmlns:ns3="22fd6914-46d4-4c7e-bbad-46e82841b69d" targetNamespace="http://schemas.microsoft.com/office/2006/metadata/properties" ma:root="true" ma:fieldsID="0d567179ce0621ce9c9e64d1f7ef366a" ns2:_="" ns3:_="">
    <xsd:import namespace="204a6ca9-c1e1-4b93-96b7-c01a4cc6afcc"/>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4a6ca9-c1e1-4b93-96b7-c01a4cc6af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A55BC3-5A03-47C2-8EC3-D964C3B5E779}">
  <ds:schemaRefs>
    <ds:schemaRef ds:uri="http://schemas.microsoft.com/office/2006/documentManagement/types"/>
    <ds:schemaRef ds:uri="http://schemas.openxmlformats.org/package/2006/metadata/core-properties"/>
    <ds:schemaRef ds:uri="http://purl.org/dc/dcmitype/"/>
    <ds:schemaRef ds:uri="http://purl.org/dc/terms/"/>
    <ds:schemaRef ds:uri="http://schemas.microsoft.com/office/2006/metadata/properties"/>
    <ds:schemaRef ds:uri="http://schemas.microsoft.com/office/infopath/2007/PartnerControls"/>
    <ds:schemaRef ds:uri="http://www.w3.org/XML/1998/namespace"/>
    <ds:schemaRef ds:uri="22fd6914-46d4-4c7e-bbad-46e82841b69d"/>
    <ds:schemaRef ds:uri="204a6ca9-c1e1-4b93-96b7-c01a4cc6afcc"/>
    <ds:schemaRef ds:uri="http://purl.org/dc/elements/1.1/"/>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7716E0A5-476D-494A-AD87-3CCD339F2E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4a6ca9-c1e1-4b93-96b7-c01a4cc6afcc"/>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281</TotalTime>
  <Words>4060</Words>
  <Application>Microsoft Office PowerPoint</Application>
  <PresentationFormat>Widescreen</PresentationFormat>
  <Paragraphs>596</Paragraphs>
  <Slides>21</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Calibri</vt:lpstr>
      <vt:lpstr>Times</vt:lpstr>
      <vt:lpstr>Times New Roman</vt:lpstr>
      <vt:lpstr>Wingdings</vt:lpstr>
      <vt:lpstr>2017_HTAA_Diabetes</vt:lpstr>
      <vt:lpstr>Treating the Whole Patient: Understanding Needs of Patients With HR+/HER2- MBC and Comorbidities</vt:lpstr>
      <vt:lpstr>About These Slides</vt:lpstr>
      <vt:lpstr>Faculty </vt:lpstr>
      <vt:lpstr>Learning Objectives</vt:lpstr>
      <vt:lpstr>Overview of the Treatment Landscape for Patients With HR+/HER2- MBC</vt:lpstr>
      <vt:lpstr>Considerations for First-line Treatment of HR+/HER2- MBC</vt:lpstr>
      <vt:lpstr>First-line Trials of ET ± CDK4/6i vs ET in HR+/HER2- MBC: Results</vt:lpstr>
      <vt:lpstr>First-line Trials of CDK4/6i + ET vs CT in HR+/HER2- MBC: Results</vt:lpstr>
      <vt:lpstr>HR+/HER2- MBC: Second- and/or Subsequent-line Therapy</vt:lpstr>
      <vt:lpstr>INAVO120: Palbociclib + ET ± Inavolisib in PIK3CA-Mutant HR+/HER2- Advanced Breast Cancer</vt:lpstr>
      <vt:lpstr>Real-world Studies in Women  With HR+/HER2- MBC:  Risk Factors and Analysis of Clinical Complexity</vt:lpstr>
      <vt:lpstr>Real-world Study: Analysis of Risk Factors of QTc Prolongation in HR+/HER2- MBC</vt:lpstr>
      <vt:lpstr>Women With HR+/HER2- MBC With Risk Factors for QTc Prolongation at Baseline </vt:lpstr>
      <vt:lpstr>BC Medications Associated With Increased Risk of QTc Prolongation in Women With HR+/HER2- MBC</vt:lpstr>
      <vt:lpstr>Real-world Study: Analysis of Clinical Complexity and HRQoL in Patients With HR+/HER2- ABC Who Received a CDK4/6i</vt:lpstr>
      <vt:lpstr>Real-world Study in Patients With HR+/HER2- ABC Who Received a CDK4/6i: Baseline Characteristics</vt:lpstr>
      <vt:lpstr>HR+/HER2- ABC With CDK4/6i Therapy: Proportion With a Change in PROs Perceived as Important by Patients</vt:lpstr>
      <vt:lpstr>Proactive Management of AEs and  Strategies for Mitigating and Managing  Drug–Drug Interactions</vt:lpstr>
      <vt:lpstr>Key AEs With CDK4/6 Inhibitors: Monitoring and Prevention to Maximize Adherence</vt:lpstr>
      <vt:lpstr>Important Drug Interactions</vt:lpstr>
      <vt:lpstr>Go Online for More CCO/PCE/ProCE  Coverage of Metastatic Breast Cancer!</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Treating the Whole Patient: Understanding Needs of Patients With HR+/HER2- MBC With Comorbidities</dc:title>
  <dc:subject/>
  <dc:creator>Preferred User</dc:creator>
  <cp:keywords/>
  <dc:description/>
  <cp:lastModifiedBy>Valerie Wenzel</cp:lastModifiedBy>
  <cp:revision>12</cp:revision>
  <cp:lastPrinted>2016-09-26T20:21:49Z</cp:lastPrinted>
  <dcterms:created xsi:type="dcterms:W3CDTF">2005-05-27T15:08:01Z</dcterms:created>
  <dcterms:modified xsi:type="dcterms:W3CDTF">2025-03-05T14:11:15Z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21dbe0da-0687-46ed-abba-29ef1267cc3e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0x01010014ACB096BC55D04A8E203AB26244C9E2</vt:lpwstr>
  </property>
  <property fmtid="{D5CDD505-2E9C-101B-9397-08002B2CF9AE}" pid="9" name="MediaServiceImageTags">
    <vt:lpwstr/>
  </property>
</Properties>
</file>