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558" r:id="rId8"/>
    <p:sldId id="559" r:id="rId9"/>
    <p:sldId id="561" r:id="rId10"/>
    <p:sldId id="548" r:id="rId11"/>
    <p:sldId id="549" r:id="rId12"/>
    <p:sldId id="563" r:id="rId13"/>
    <p:sldId id="564" r:id="rId14"/>
    <p:sldId id="552" r:id="rId15"/>
    <p:sldId id="560"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6" clrIdx="15">
    <p:extLst>
      <p:ext uri="{19B8F6BF-5375-455C-9EA6-DF929625EA0E}">
        <p15:presenceInfo xmlns:p15="http://schemas.microsoft.com/office/powerpoint/2012/main" userId="S::cseals@clinicaloptions.com::0852e532-1f9e-4bbf-9b56-be19a9543a31" providerId="AD"/>
      </p:ext>
    </p:extLst>
  </p:cmAuthor>
  <p:cmAuthor id="17" name="Nathan Beach" initials="NB" lastIdx="1" clrIdx="16">
    <p:extLst>
      <p:ext uri="{19B8F6BF-5375-455C-9EA6-DF929625EA0E}">
        <p15:presenceInfo xmlns:p15="http://schemas.microsoft.com/office/powerpoint/2012/main" userId="d1799f50d9fd7357" providerId="Windows Live"/>
      </p:ext>
    </p:extLst>
  </p:cmAuthor>
  <p:cmAuthor id="18" name="Vanessa Carter" initials="VC" lastIdx="7" clrIdx="17">
    <p:extLst>
      <p:ext uri="{19B8F6BF-5375-455C-9EA6-DF929625EA0E}">
        <p15:presenceInfo xmlns:p15="http://schemas.microsoft.com/office/powerpoint/2012/main" userId="S::vcarter@clinicaloptions.com::9ce73b1e-6b1e-4cab-b34f-91637f33dd50" providerId="AD"/>
      </p:ext>
    </p:extLst>
  </p:cmAuthor>
  <p:cmAuthor id="19" name="Jacky Olin" initials="JO" lastIdx="4" clrIdx="18">
    <p:extLst>
      <p:ext uri="{19B8F6BF-5375-455C-9EA6-DF929625EA0E}">
        <p15:presenceInfo xmlns:p15="http://schemas.microsoft.com/office/powerpoint/2012/main" userId="S::jolin@clinicaloptions.com::be962d7c-0694-47b7-a47b-05bea0d96ce0" providerId="AD"/>
      </p:ext>
    </p:extLst>
  </p:cmAuthor>
  <p:cmAuthor id="20" name="mbecker@clinicaloptions.com" initials="m" lastIdx="5" clrIdx="19">
    <p:extLst>
      <p:ext uri="{19B8F6BF-5375-455C-9EA6-DF929625EA0E}">
        <p15:presenceInfo xmlns:p15="http://schemas.microsoft.com/office/powerpoint/2012/main" userId="mbeck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04" autoAdjust="0"/>
    <p:restoredTop sz="80702" autoAdjust="0"/>
  </p:normalViewPr>
  <p:slideViewPr>
    <p:cSldViewPr snapToGrid="0">
      <p:cViewPr varScale="1">
        <p:scale>
          <a:sx n="54" d="100"/>
          <a:sy n="54" d="100"/>
        </p:scale>
        <p:origin x="976" y="4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289641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ALLG, Australasian Leukaemia Lymphoma Group; CP-CML, chronic-phase chronic myeloid leukemia; EMR, early molecular response; MMR, major molecular response; PD, progressive disease; Ph+, Philadelphia chromosome positive;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75298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CP-CML, chronic-phase chronic myeloid leukemia; </a:t>
            </a:r>
            <a:r>
              <a:rPr lang="en-US" b="0" i="1" dirty="0"/>
              <a:t>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ELN, European LeukemiaNet; EMR, early molecular response; MMR, major molecular response; PS, performance status.</a:t>
            </a:r>
            <a:r>
              <a:rPr lang="en-US" i="1" dirty="0"/>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52590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12529"/>
                </a:solidFill>
                <a:effectLst/>
                <a:latin typeface="Arial" panose="020B0604020202020204" pitchFamily="34" charset="0"/>
                <a:cs typeface="Arial" panose="020B0604020202020204" pitchFamily="34" charset="0"/>
              </a:rPr>
              <a:t>ELTS, EUTOS long-term survival.</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82122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EMR, early molecular response; MMR, major molecular response; MR, molecular response;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08233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MMR, major molecular response; MR, molecular response; SE, standard error.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53233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a:t>
            </a:r>
            <a:r>
              <a:rPr kumimoji="0" lang="en-US" altLang="en-US" b="0" i="1" u="none" strike="noStrike" kern="1200" cap="none" spc="0" normalizeH="0" baseline="0" noProof="0" dirty="0">
                <a:ln>
                  <a:noFill/>
                </a:ln>
                <a:solidFill>
                  <a:srgbClr val="000000"/>
                </a:solidFill>
                <a:effectLst/>
                <a:uLnTx/>
                <a:uFillTx/>
                <a:ea typeface="+mn-ea"/>
                <a:cs typeface="+mn-cs"/>
              </a:rPr>
              <a:t>EMR, early molecular response; MMR, major molecular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9551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CP-CML, chronic-phase chronic myeloid leukemia; </a:t>
            </a:r>
            <a:r>
              <a:rPr kumimoji="0" lang="en-US" altLang="en-US" b="0" i="1" u="none" strike="noStrike" kern="1200" cap="none" spc="0" normalizeH="0" baseline="0" noProof="0" dirty="0">
                <a:ln>
                  <a:noFill/>
                </a:ln>
                <a:solidFill>
                  <a:srgbClr val="000000"/>
                </a:solidFill>
                <a:effectLst/>
                <a:uLnTx/>
                <a:uFillTx/>
                <a:ea typeface="+mn-ea"/>
                <a:cs typeface="+mn-cs"/>
              </a:rPr>
              <a:t>EMR, early molecular response.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2586628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ASCEND-CML: Phase II Trial of </a:t>
            </a:r>
            <a:br>
              <a:rPr lang="en-US" altLang="en-US" sz="4000" dirty="0"/>
            </a:br>
            <a:r>
              <a:rPr lang="en-US" altLang="en-US" sz="4000" dirty="0"/>
              <a:t>Frontline Asciminib in Patients With CP-CML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 Asciminib for </a:t>
            </a:r>
            <a:r>
              <a:rPr lang="en-US" altLang="en-US" dirty="0"/>
              <a:t>CP-CML</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Asciminib, the first BCR::ABL1 inhibitor to specifically target the ABL myristoyl pocket (STAMP), has been shown to be safe and effective vs bosutinib in patients with CP-CML in later lines of therapy</a:t>
            </a:r>
            <a:r>
              <a:rPr lang="en-US" altLang="en-US" sz="2400" baseline="30000" dirty="0"/>
              <a:t>1</a:t>
            </a:r>
          </a:p>
          <a:p>
            <a:pPr lvl="1"/>
            <a:r>
              <a:rPr lang="en-US" altLang="en-US" sz="2200" dirty="0"/>
              <a:t>First approved in US for adults with Ph+ CP-CML previously treated with ≥2 TKIs and those with Ph+ CP-CML and </a:t>
            </a:r>
            <a:r>
              <a:rPr lang="en-US" altLang="en-US" sz="2200" i="1" dirty="0"/>
              <a:t>T315I</a:t>
            </a:r>
            <a:r>
              <a:rPr lang="en-US" altLang="en-US" sz="2200" dirty="0"/>
              <a:t> mutation</a:t>
            </a:r>
            <a:r>
              <a:rPr lang="en-US" altLang="en-US" sz="2200" baseline="30000" dirty="0"/>
              <a:t>2</a:t>
            </a:r>
            <a:r>
              <a:rPr lang="en-US" altLang="en-US" sz="2200" dirty="0"/>
              <a:t>; later approvals worldwide </a:t>
            </a:r>
          </a:p>
          <a:p>
            <a:r>
              <a:rPr lang="en-US" altLang="en-US" sz="2400" dirty="0"/>
              <a:t>Early data on use of asciminib in frontline setting for CP-CML have shown high rates of EMR, low rates of PD, and MMR rates similar to second-generation TKIs</a:t>
            </a:r>
            <a:r>
              <a:rPr lang="en-US" altLang="en-US" sz="2400" baseline="30000" dirty="0"/>
              <a:t>3</a:t>
            </a:r>
          </a:p>
          <a:p>
            <a:r>
              <a:rPr lang="en-US" altLang="en-US" sz="2400" dirty="0"/>
              <a:t>Current ALLG CML13 ASCEND-CML phase II trial reported on efficacy and safety of frontline asciminib in patients with CP-CML</a:t>
            </a:r>
            <a:r>
              <a:rPr lang="en-US" altLang="en-US" sz="2400" baseline="30000" dirty="0"/>
              <a:t>4</a:t>
            </a:r>
            <a:r>
              <a:rPr lang="en-US" altLang="en-US" sz="2400" dirty="0"/>
              <a:t> </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78044"/>
            <a:ext cx="7189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rPr>
              <a:t>Réa. Blood. 2021;138:2031. 2. Asciminib PI. 3. Yeung. ASH 2022. Abstr 79. 4. Yeung</a:t>
            </a:r>
            <a:r>
              <a:rPr lang="en-US" altLang="en-US" sz="1200" b="0" dirty="0">
                <a:solidFill>
                  <a:schemeClr val="bg2"/>
                </a:solidFill>
                <a:latin typeface="Calibri" panose="020F0502020204030204" pitchFamily="34" charset="0"/>
              </a:rPr>
              <a:t>. ASH 2023. Abstr 865.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7721D7D3-408A-B72C-3EB8-2889158728C0}"/>
              </a:ext>
            </a:extLst>
          </p:cNvPr>
          <p:cNvCxnSpPr/>
          <p:nvPr/>
        </p:nvCxnSpPr>
        <p:spPr bwMode="auto">
          <a:xfrm>
            <a:off x="10252937" y="1909620"/>
            <a:ext cx="0" cy="3657600"/>
          </a:xfrm>
          <a:prstGeom prst="line">
            <a:avLst/>
          </a:prstGeom>
          <a:noFill/>
          <a:ln w="28575" cap="flat" cmpd="sng" algn="ctr">
            <a:solidFill>
              <a:schemeClr val="bg1"/>
            </a:solidFill>
            <a:prstDash val="dash"/>
            <a:round/>
            <a:headEnd type="none" w="med" len="med"/>
            <a:tailEnd type="none" w="med" len="med"/>
          </a:ln>
          <a:effectLst/>
        </p:spPr>
      </p:cxnSp>
      <p:cxnSp>
        <p:nvCxnSpPr>
          <p:cNvPr id="14" name="Straight Connector 13">
            <a:extLst>
              <a:ext uri="{FF2B5EF4-FFF2-40B4-BE49-F238E27FC236}">
                <a16:creationId xmlns:a16="http://schemas.microsoft.com/office/drawing/2014/main" id="{EC3BD100-37DC-F410-1D19-FF8B7519077F}"/>
              </a:ext>
            </a:extLst>
          </p:cNvPr>
          <p:cNvCxnSpPr/>
          <p:nvPr/>
        </p:nvCxnSpPr>
        <p:spPr bwMode="auto">
          <a:xfrm>
            <a:off x="8393604" y="1909621"/>
            <a:ext cx="0" cy="3657600"/>
          </a:xfrm>
          <a:prstGeom prst="line">
            <a:avLst/>
          </a:prstGeom>
          <a:noFill/>
          <a:ln w="28575" cap="flat" cmpd="sng" algn="ctr">
            <a:solidFill>
              <a:schemeClr val="bg1"/>
            </a:solidFill>
            <a:prstDash val="dash"/>
            <a:round/>
            <a:headEnd type="none" w="med" len="med"/>
            <a:tailEnd type="none" w="med" len="med"/>
          </a:ln>
          <a:effectLst/>
        </p:spPr>
      </p:cxnSp>
      <p:cxnSp>
        <p:nvCxnSpPr>
          <p:cNvPr id="12" name="Straight Connector 11">
            <a:extLst>
              <a:ext uri="{FF2B5EF4-FFF2-40B4-BE49-F238E27FC236}">
                <a16:creationId xmlns:a16="http://schemas.microsoft.com/office/drawing/2014/main" id="{93942DC8-999C-7631-208D-498695F6BF44}"/>
              </a:ext>
            </a:extLst>
          </p:cNvPr>
          <p:cNvCxnSpPr/>
          <p:nvPr/>
        </p:nvCxnSpPr>
        <p:spPr bwMode="auto">
          <a:xfrm>
            <a:off x="6509367" y="1901806"/>
            <a:ext cx="0" cy="3657600"/>
          </a:xfrm>
          <a:prstGeom prst="line">
            <a:avLst/>
          </a:prstGeom>
          <a:noFill/>
          <a:ln w="28575" cap="flat" cmpd="sng" algn="ctr">
            <a:solidFill>
              <a:schemeClr val="bg1"/>
            </a:solidFill>
            <a:prstDash val="dash"/>
            <a:round/>
            <a:headEnd type="none" w="med" len="med"/>
            <a:tailEnd type="none" w="med" len="med"/>
          </a:ln>
          <a:effectLst/>
        </p:spPr>
      </p:cxnSp>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491953"/>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b="0" kern="0" dirty="0"/>
              <a:t>Prospective, open-label phase II trial</a:t>
            </a:r>
          </a:p>
          <a:p>
            <a:endParaRPr lang="en-US" altLang="en-US" b="0" kern="0" dirty="0"/>
          </a:p>
          <a:p>
            <a:endParaRPr lang="en-US" altLang="en-US" b="0" kern="0" dirty="0"/>
          </a:p>
          <a:p>
            <a:endParaRPr lang="en-US" altLang="en-US" b="0" kern="0" dirty="0"/>
          </a:p>
          <a:p>
            <a:endParaRPr lang="en-US" altLang="en-US" b="0" kern="0" dirty="0"/>
          </a:p>
          <a:p>
            <a:endParaRPr lang="en-US" altLang="en-US"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ASCEND-CML</a:t>
            </a:r>
            <a:r>
              <a:rPr lang="en-US" dirty="0"/>
              <a:t>:</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23848" y="2208552"/>
            <a:ext cx="203994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(≥18 yr) with newly diagnosed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CP-CML; good organ function; ECOG PS ≤2; transcript subtypes e13/14a2 or e1a2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101)</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684473" y="2380826"/>
            <a:ext cx="731520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Asciminib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40 mg BID (80 mg daily</a:t>
            </a:r>
            <a:r>
              <a:rPr lang="en-US" altLang="en-US" sz="1800" b="1" baseline="30000" dirty="0">
                <a:solidFill>
                  <a:schemeClr val="tx1"/>
                </a:solidFill>
                <a:latin typeface="Calibri" panose="020F0502020204030204" pitchFamily="34" charset="0"/>
              </a:rPr>
              <a:t>†</a:t>
            </a:r>
            <a:r>
              <a:rPr lang="en-US" altLang="en-US" sz="1800" b="0" dirty="0">
                <a:solidFill>
                  <a:schemeClr val="tx1"/>
                </a:solidFill>
                <a:latin typeface="Calibri" panose="020F0502020204030204" pitchFamily="34" charset="0"/>
              </a:rPr>
              <a:t>)</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sp>
        <p:nvSpPr>
          <p:cNvPr id="4" name="Line 52">
            <a:extLst>
              <a:ext uri="{FF2B5EF4-FFF2-40B4-BE49-F238E27FC236}">
                <a16:creationId xmlns:a16="http://schemas.microsoft.com/office/drawing/2014/main" id="{35FB8BDD-264A-E7D0-05EF-A4FD26E40789}"/>
              </a:ext>
            </a:extLst>
          </p:cNvPr>
          <p:cNvSpPr>
            <a:spLocks noChangeShapeType="1"/>
          </p:cNvSpPr>
          <p:nvPr/>
        </p:nvSpPr>
        <p:spPr bwMode="auto">
          <a:xfrm flipV="1">
            <a:off x="2345819" y="2736058"/>
            <a:ext cx="289618"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BDA80738-435F-6D95-1252-E72BAC6F6A37}"/>
              </a:ext>
            </a:extLst>
          </p:cNvPr>
          <p:cNvSpPr>
            <a:spLocks noChangeArrowheads="1"/>
          </p:cNvSpPr>
          <p:nvPr/>
        </p:nvSpPr>
        <p:spPr bwMode="auto">
          <a:xfrm>
            <a:off x="5598873" y="4592212"/>
            <a:ext cx="6400800" cy="703262"/>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Asciminib</a:t>
            </a:r>
            <a:r>
              <a:rPr lang="en-US" sz="1800" i="0" baseline="30000" dirty="0">
                <a:solidFill>
                  <a:schemeClr val="tx1"/>
                </a:solidFill>
                <a:effectLst/>
                <a:latin typeface="Open Sans" panose="020B0606030504020204" pitchFamily="34" charset="0"/>
              </a:rPr>
              <a:t>§</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Nilotinib, Dasatinib, </a:t>
            </a:r>
            <a:r>
              <a:rPr lang="en-US" altLang="en-US" sz="1800" b="0" dirty="0">
                <a:solidFill>
                  <a:schemeClr val="tx1"/>
                </a:solidFill>
                <a:latin typeface="Calibri" panose="020F0502020204030204" pitchFamily="34" charset="0"/>
              </a:rPr>
              <a:t>or</a:t>
            </a:r>
            <a:r>
              <a:rPr lang="en-US" altLang="en-US" sz="1800" dirty="0">
                <a:solidFill>
                  <a:schemeClr val="tx1"/>
                </a:solidFill>
                <a:latin typeface="Calibri" panose="020F0502020204030204" pitchFamily="34" charset="0"/>
              </a:rPr>
              <a:t> Imatinib</a:t>
            </a:r>
            <a:endParaRPr lang="en-US" altLang="en-US" sz="1800" b="0" dirty="0">
              <a:solidFill>
                <a:schemeClr val="tx1"/>
              </a:solidFill>
              <a:latin typeface="Calibri" panose="020F0502020204030204" pitchFamily="34" charset="0"/>
            </a:endParaRPr>
          </a:p>
        </p:txBody>
      </p:sp>
      <p:sp>
        <p:nvSpPr>
          <p:cNvPr id="8" name="Rectangle 49">
            <a:extLst>
              <a:ext uri="{FF2B5EF4-FFF2-40B4-BE49-F238E27FC236}">
                <a16:creationId xmlns:a16="http://schemas.microsoft.com/office/drawing/2014/main" id="{6EACB726-73DA-0588-F672-0054EF1EFF5A}"/>
              </a:ext>
            </a:extLst>
          </p:cNvPr>
          <p:cNvSpPr>
            <a:spLocks noChangeArrowheads="1"/>
          </p:cNvSpPr>
          <p:nvPr/>
        </p:nvSpPr>
        <p:spPr bwMode="auto">
          <a:xfrm>
            <a:off x="7427673" y="3453203"/>
            <a:ext cx="4572000" cy="7032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Asciminib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80 mg BID</a:t>
            </a:r>
            <a:r>
              <a:rPr lang="en-US" sz="1800" b="0" i="0" baseline="30000" dirty="0">
                <a:solidFill>
                  <a:schemeClr val="tx1"/>
                </a:solidFill>
                <a:effectLst/>
                <a:latin typeface="+mn-lt"/>
              </a:rPr>
              <a:t>‡</a:t>
            </a:r>
            <a:endParaRPr lang="en-US" altLang="en-US" sz="1800" b="0" dirty="0">
              <a:solidFill>
                <a:schemeClr val="tx1"/>
              </a:solidFill>
              <a:latin typeface="Calibri" panose="020F0502020204030204" pitchFamily="34" charset="0"/>
            </a:endParaRPr>
          </a:p>
        </p:txBody>
      </p:sp>
      <p:cxnSp>
        <p:nvCxnSpPr>
          <p:cNvPr id="10" name="Straight Connector 9">
            <a:extLst>
              <a:ext uri="{FF2B5EF4-FFF2-40B4-BE49-F238E27FC236}">
                <a16:creationId xmlns:a16="http://schemas.microsoft.com/office/drawing/2014/main" id="{869C8183-F1E2-A2CA-B04D-B4A2CA323919}"/>
              </a:ext>
            </a:extLst>
          </p:cNvPr>
          <p:cNvCxnSpPr/>
          <p:nvPr/>
        </p:nvCxnSpPr>
        <p:spPr bwMode="auto">
          <a:xfrm>
            <a:off x="4637583" y="1935023"/>
            <a:ext cx="0" cy="3657600"/>
          </a:xfrm>
          <a:prstGeom prst="line">
            <a:avLst/>
          </a:prstGeom>
          <a:noFill/>
          <a:ln w="28575" cap="flat" cmpd="sng" algn="ctr">
            <a:solidFill>
              <a:schemeClr val="bg1"/>
            </a:solidFill>
            <a:prstDash val="dash"/>
            <a:round/>
            <a:headEnd type="none" w="med" len="med"/>
            <a:tailEnd type="none" w="med" len="med"/>
          </a:ln>
          <a:effectLst/>
        </p:spPr>
      </p:cxnSp>
      <p:sp>
        <p:nvSpPr>
          <p:cNvPr id="11" name="Rectangle 49">
            <a:extLst>
              <a:ext uri="{FF2B5EF4-FFF2-40B4-BE49-F238E27FC236}">
                <a16:creationId xmlns:a16="http://schemas.microsoft.com/office/drawing/2014/main" id="{74BCEE7B-9A3F-51A3-4946-A29C92DC3E77}"/>
              </a:ext>
            </a:extLst>
          </p:cNvPr>
          <p:cNvSpPr>
            <a:spLocks noChangeArrowheads="1"/>
          </p:cNvSpPr>
          <p:nvPr/>
        </p:nvSpPr>
        <p:spPr bwMode="auto">
          <a:xfrm>
            <a:off x="2758593" y="2380826"/>
            <a:ext cx="182880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Asciminib*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40 mg BID</a:t>
            </a:r>
          </a:p>
        </p:txBody>
      </p:sp>
      <p:sp>
        <p:nvSpPr>
          <p:cNvPr id="16" name="Rectangle 15">
            <a:extLst>
              <a:ext uri="{FF2B5EF4-FFF2-40B4-BE49-F238E27FC236}">
                <a16:creationId xmlns:a16="http://schemas.microsoft.com/office/drawing/2014/main" id="{8C8C49B0-032A-AD43-8028-FAEAF5EF8599}"/>
              </a:ext>
            </a:extLst>
          </p:cNvPr>
          <p:cNvSpPr/>
          <p:nvPr/>
        </p:nvSpPr>
        <p:spPr>
          <a:xfrm>
            <a:off x="4277717" y="1823915"/>
            <a:ext cx="2642311"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 Mo</a:t>
            </a:r>
          </a:p>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≤10%</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FFDC2CE3-4573-063E-C7DD-5DFC9BFFA5FF}"/>
              </a:ext>
            </a:extLst>
          </p:cNvPr>
          <p:cNvSpPr/>
          <p:nvPr/>
        </p:nvSpPr>
        <p:spPr>
          <a:xfrm>
            <a:off x="6096000" y="1828740"/>
            <a:ext cx="2642311" cy="523220"/>
          </a:xfrm>
          <a:prstGeom prst="rect">
            <a:avLst/>
          </a:prstGeom>
        </p:spPr>
        <p:txBody>
          <a:bodyPr wrap="square">
            <a:spAutoFit/>
          </a:bodyPr>
          <a:lstStyle/>
          <a:p>
            <a:pPr lvl="0" algn="ctr">
              <a:spcBef>
                <a:spcPct val="0"/>
              </a:spcBef>
              <a:spcAft>
                <a:spcPct val="0"/>
              </a:spcAft>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lang="en-US" altLang="en-US" sz="1400" dirty="0">
                <a:solidFill>
                  <a:srgbClr val="000000"/>
                </a:solidFill>
                <a:latin typeface="Calibri" panose="020F0502020204030204" pitchFamily="34" charset="0"/>
                <a:cs typeface="+mn-cs"/>
              </a:rPr>
              <a:t>6</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Mo</a:t>
            </a:r>
          </a:p>
          <a:p>
            <a:pPr algn="ctr">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FFD2B7A3-A88C-F8FD-09CA-6F4201DD50CA}"/>
              </a:ext>
            </a:extLst>
          </p:cNvPr>
          <p:cNvSpPr/>
          <p:nvPr/>
        </p:nvSpPr>
        <p:spPr>
          <a:xfrm>
            <a:off x="7977890" y="1829193"/>
            <a:ext cx="2642311"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Mo</a:t>
            </a:r>
          </a:p>
          <a:p>
            <a:pPr algn="ctr">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≤0.1%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Rectangle 18">
            <a:extLst>
              <a:ext uri="{FF2B5EF4-FFF2-40B4-BE49-F238E27FC236}">
                <a16:creationId xmlns:a16="http://schemas.microsoft.com/office/drawing/2014/main" id="{3E16E8E8-FCBB-5AF0-9AF5-4C2F852E3DF1}"/>
              </a:ext>
            </a:extLst>
          </p:cNvPr>
          <p:cNvSpPr/>
          <p:nvPr/>
        </p:nvSpPr>
        <p:spPr>
          <a:xfrm>
            <a:off x="9730047" y="1835288"/>
            <a:ext cx="2642311" cy="523220"/>
          </a:xfrm>
          <a:prstGeom prst="rect">
            <a:avLst/>
          </a:prstGeom>
        </p:spPr>
        <p:txBody>
          <a:bodyPr wrap="square">
            <a:spAutoFit/>
          </a:bodyPr>
          <a:lstStyle/>
          <a:p>
            <a:pPr lvl="0" algn="ctr">
              <a:spcBef>
                <a:spcPct val="0"/>
              </a:spcBef>
              <a:spcAft>
                <a:spcPct val="0"/>
              </a:spcAft>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lang="en-US" altLang="en-US" sz="1400" dirty="0">
                <a:solidFill>
                  <a:srgbClr val="000000"/>
                </a:solidFill>
                <a:latin typeface="Calibri" panose="020F0502020204030204" pitchFamily="34" charset="0"/>
                <a:cs typeface="+mn-cs"/>
              </a:rPr>
              <a:t>18</a:t>
            </a: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Mo</a:t>
            </a:r>
          </a:p>
          <a:p>
            <a:pPr algn="ctr">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≤0.01%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29F82CC0-C99A-FAB3-F7A4-04FC6FA3C107}"/>
              </a:ext>
            </a:extLst>
          </p:cNvPr>
          <p:cNvSpPr/>
          <p:nvPr/>
        </p:nvSpPr>
        <p:spPr>
          <a:xfrm>
            <a:off x="4222281" y="4272073"/>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&gt;10%</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964B151A-8C49-9170-B63B-06739FBBA6E1}"/>
              </a:ext>
            </a:extLst>
          </p:cNvPr>
          <p:cNvSpPr/>
          <p:nvPr/>
        </p:nvSpPr>
        <p:spPr>
          <a:xfrm>
            <a:off x="6106517" y="4272390"/>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&gt;10%</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AA206D39-A299-1E5C-D69D-726B681C3AD7}"/>
              </a:ext>
            </a:extLst>
          </p:cNvPr>
          <p:cNvSpPr/>
          <p:nvPr/>
        </p:nvSpPr>
        <p:spPr>
          <a:xfrm>
            <a:off x="8055727" y="4269428"/>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&gt;1%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15001E6A-6035-BEE8-987B-218EE771A0CB}"/>
              </a:ext>
            </a:extLst>
          </p:cNvPr>
          <p:cNvSpPr/>
          <p:nvPr/>
        </p:nvSpPr>
        <p:spPr>
          <a:xfrm>
            <a:off x="9805824" y="4275328"/>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&gt;1%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Rectangle 23">
            <a:extLst>
              <a:ext uri="{FF2B5EF4-FFF2-40B4-BE49-F238E27FC236}">
                <a16:creationId xmlns:a16="http://schemas.microsoft.com/office/drawing/2014/main" id="{A238EF5A-074A-DEE7-B56C-75C1DE25A643}"/>
              </a:ext>
            </a:extLst>
          </p:cNvPr>
          <p:cNvSpPr/>
          <p:nvPr/>
        </p:nvSpPr>
        <p:spPr>
          <a:xfrm>
            <a:off x="6149057" y="3147179"/>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1.1%-10%</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7E06930E-B63B-6B63-2257-695D6250E764}"/>
              </a:ext>
            </a:extLst>
          </p:cNvPr>
          <p:cNvSpPr/>
          <p:nvPr/>
        </p:nvSpPr>
        <p:spPr>
          <a:xfrm>
            <a:off x="8013788" y="3144640"/>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0.11%-1%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099358E9-080A-1AA9-2872-CC3AC640AA33}"/>
              </a:ext>
            </a:extLst>
          </p:cNvPr>
          <p:cNvSpPr/>
          <p:nvPr/>
        </p:nvSpPr>
        <p:spPr>
          <a:xfrm>
            <a:off x="9876162" y="3141678"/>
            <a:ext cx="2642311" cy="307777"/>
          </a:xfrm>
          <a:prstGeom prst="rect">
            <a:avLst/>
          </a:prstGeom>
        </p:spPr>
        <p:txBody>
          <a:bodyPr wrap="square">
            <a:spAutoFit/>
          </a:bodyPr>
          <a:lstStyle/>
          <a:p>
            <a:pPr lvl="0" algn="ctr">
              <a:spcBef>
                <a:spcPct val="0"/>
              </a:spcBef>
              <a:spcAft>
                <a:spcPct val="0"/>
              </a:spcAft>
              <a:defRPr/>
            </a:pPr>
            <a:r>
              <a:rPr lang="en-US" altLang="en-US" sz="1400" i="1" dirty="0">
                <a:solidFill>
                  <a:srgbClr val="000000"/>
                </a:solidFill>
                <a:latin typeface="Calibri" panose="020F0502020204030204" pitchFamily="34" charset="0"/>
                <a:cs typeface="+mn-cs"/>
              </a:rPr>
              <a:t>BCR::ABL1 </a:t>
            </a:r>
            <a:r>
              <a:rPr lang="en-US" altLang="en-US" sz="1400" dirty="0">
                <a:solidFill>
                  <a:srgbClr val="000000"/>
                </a:solidFill>
                <a:latin typeface="Calibri" panose="020F0502020204030204" pitchFamily="34" charset="0"/>
                <a:cs typeface="+mn-cs"/>
              </a:rPr>
              <a:t>0.011%-1%</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8" name="Content Placeholder 2">
            <a:extLst>
              <a:ext uri="{FF2B5EF4-FFF2-40B4-BE49-F238E27FC236}">
                <a16:creationId xmlns:a16="http://schemas.microsoft.com/office/drawing/2014/main" id="{F05875C5-226E-5FCB-8647-085AC53B295A}"/>
              </a:ext>
            </a:extLst>
          </p:cNvPr>
          <p:cNvSpPr txBox="1">
            <a:spLocks/>
          </p:cNvSpPr>
          <p:nvPr/>
        </p:nvSpPr>
        <p:spPr bwMode="auto">
          <a:xfrm>
            <a:off x="604675" y="5780540"/>
            <a:ext cx="10594771" cy="667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Coprimary endpoints: </a:t>
            </a:r>
            <a:r>
              <a:rPr lang="en-US" sz="2000" b="0" dirty="0"/>
              <a:t>EMR (</a:t>
            </a:r>
            <a:r>
              <a:rPr lang="en-US" altLang="en-US" sz="2000" b="0" i="1" dirty="0">
                <a:solidFill>
                  <a:srgbClr val="000000"/>
                </a:solidFill>
                <a:latin typeface="Calibri" panose="020F0502020204030204" pitchFamily="34" charset="0"/>
                <a:cs typeface="+mn-cs"/>
              </a:rPr>
              <a:t>BCR::ABL1 </a:t>
            </a:r>
            <a:r>
              <a:rPr lang="en-US" altLang="en-US" sz="2000" b="0" dirty="0">
                <a:solidFill>
                  <a:srgbClr val="000000"/>
                </a:solidFill>
                <a:latin typeface="Calibri" panose="020F0502020204030204" pitchFamily="34" charset="0"/>
                <a:cs typeface="+mn-cs"/>
              </a:rPr>
              <a:t>≤10% by 3 mo) and MMR (</a:t>
            </a:r>
            <a:r>
              <a:rPr lang="en-US" altLang="en-US" sz="2000" b="0" i="1" dirty="0">
                <a:solidFill>
                  <a:srgbClr val="000000"/>
                </a:solidFill>
                <a:latin typeface="Calibri" panose="020F0502020204030204" pitchFamily="34" charset="0"/>
                <a:cs typeface="+mn-cs"/>
              </a:rPr>
              <a:t>BCR::ABL1 </a:t>
            </a:r>
            <a:r>
              <a:rPr lang="en-US" altLang="en-US" sz="2000" b="0" dirty="0">
                <a:solidFill>
                  <a:srgbClr val="000000"/>
                </a:solidFill>
                <a:latin typeface="Calibri" panose="020F0502020204030204" pitchFamily="34" charset="0"/>
                <a:cs typeface="+mn-cs"/>
              </a:rPr>
              <a:t>≤0.</a:t>
            </a:r>
            <a:r>
              <a:rPr lang="en-US" altLang="en-US" sz="2000" b="0" dirty="0">
                <a:solidFill>
                  <a:srgbClr val="000000"/>
                </a:solidFill>
              </a:rPr>
              <a:t>1</a:t>
            </a:r>
            <a:r>
              <a:rPr lang="en-US" altLang="en-US" sz="2000" b="0" dirty="0">
                <a:solidFill>
                  <a:srgbClr val="000000"/>
                </a:solidFill>
                <a:latin typeface="Calibri" panose="020F0502020204030204" pitchFamily="34" charset="0"/>
                <a:cs typeface="+mn-cs"/>
              </a:rPr>
              <a:t>% by 12 mo)</a:t>
            </a:r>
            <a:endParaRPr kumimoji="0" lang="en-US" altLang="en-US" sz="2000" b="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endParaRPr lang="en-US" sz="2000" b="0" kern="0" baseline="30000" dirty="0"/>
          </a:p>
        </p:txBody>
      </p:sp>
      <p:sp>
        <p:nvSpPr>
          <p:cNvPr id="29" name="TextBox 28">
            <a:extLst>
              <a:ext uri="{FF2B5EF4-FFF2-40B4-BE49-F238E27FC236}">
                <a16:creationId xmlns:a16="http://schemas.microsoft.com/office/drawing/2014/main" id="{20723977-4AFF-C2AA-D950-E3188FF45CC7}"/>
              </a:ext>
            </a:extLst>
          </p:cNvPr>
          <p:cNvSpPr txBox="1"/>
          <p:nvPr/>
        </p:nvSpPr>
        <p:spPr bwMode="auto">
          <a:xfrm>
            <a:off x="324375" y="4041755"/>
            <a:ext cx="385405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*All patients started asciminib 40 mg BID; then therapy was guided by 2020 ELN molecular targets. </a:t>
            </a:r>
            <a:br>
              <a:rPr lang="en-US" sz="1200" b="0" dirty="0">
                <a:solidFill>
                  <a:schemeClr val="bg1"/>
                </a:solidFill>
                <a:latin typeface="Calibri" panose="020F0502020204030204" pitchFamily="34" charset="0"/>
              </a:rPr>
            </a:br>
            <a:r>
              <a:rPr lang="en-US" altLang="en-US" sz="1200" b="1" baseline="30000" dirty="0">
                <a:solidFill>
                  <a:schemeClr val="bg1"/>
                </a:solidFill>
                <a:latin typeface="Calibri" panose="020F0502020204030204" pitchFamily="34" charset="0"/>
              </a:rPr>
              <a:t>†</a:t>
            </a:r>
            <a:r>
              <a:rPr lang="en-US" sz="1200" b="0" dirty="0">
                <a:solidFill>
                  <a:schemeClr val="bg1"/>
                </a:solidFill>
                <a:latin typeface="+mn-lt"/>
              </a:rPr>
              <a:t>Patients in MMR at 12 mo given 80 mg daily for ease of administration. </a:t>
            </a:r>
            <a:br>
              <a:rPr lang="en-US" sz="1200" b="0" dirty="0">
                <a:solidFill>
                  <a:schemeClr val="bg1"/>
                </a:solidFill>
                <a:latin typeface="+mn-lt"/>
              </a:rPr>
            </a:br>
            <a:r>
              <a:rPr lang="en-US" sz="1200" b="0" i="0" baseline="30000" dirty="0">
                <a:solidFill>
                  <a:schemeClr val="bg1"/>
                </a:solidFill>
                <a:effectLst/>
                <a:latin typeface="+mn-lt"/>
              </a:rPr>
              <a:t>‡</a:t>
            </a:r>
            <a:r>
              <a:rPr lang="en-US" sz="1200" b="0" dirty="0">
                <a:solidFill>
                  <a:schemeClr val="bg1"/>
                </a:solidFill>
                <a:latin typeface="+mn-lt"/>
              </a:rPr>
              <a:t>Patients with suboptimal response but not treatment failure continued asciminib with double the dose. </a:t>
            </a:r>
            <a:br>
              <a:rPr lang="en-US" sz="1200" b="0" dirty="0">
                <a:solidFill>
                  <a:schemeClr val="bg1"/>
                </a:solidFill>
                <a:latin typeface="+mn-lt"/>
              </a:rPr>
            </a:br>
            <a:r>
              <a:rPr lang="en-US" sz="1200" b="0" i="0" baseline="30000" dirty="0">
                <a:solidFill>
                  <a:srgbClr val="000000"/>
                </a:solidFill>
                <a:effectLst/>
                <a:latin typeface="Open Sans" panose="020B0606030504020204" pitchFamily="34" charset="0"/>
              </a:rPr>
              <a:t>§</a:t>
            </a:r>
            <a:r>
              <a:rPr lang="en-US" sz="1200" b="0" i="0" dirty="0">
                <a:solidFill>
                  <a:srgbClr val="000000"/>
                </a:solidFill>
                <a:effectLst/>
                <a:latin typeface="+mn-lt"/>
              </a:rPr>
              <a:t>Patients with treatment failure continued asciminib</a:t>
            </a:r>
            <a:r>
              <a:rPr lang="en-US" sz="1200" b="0" dirty="0">
                <a:solidFill>
                  <a:srgbClr val="000000"/>
                </a:solidFill>
                <a:latin typeface="+mn-lt"/>
              </a:rPr>
              <a:t> with physician’s choice of addition of nilotinib, dasatinib, or imatinib.</a:t>
            </a:r>
            <a:endParaRPr lang="en-US" sz="1200" b="0" dirty="0">
              <a:solidFill>
                <a:schemeClr val="bg1"/>
              </a:solidFill>
              <a:latin typeface="+mn-lt"/>
            </a:endParaRPr>
          </a:p>
        </p:txBody>
      </p:sp>
      <p:sp>
        <p:nvSpPr>
          <p:cNvPr id="31" name="Rectangle 30">
            <a:extLst>
              <a:ext uri="{FF2B5EF4-FFF2-40B4-BE49-F238E27FC236}">
                <a16:creationId xmlns:a16="http://schemas.microsoft.com/office/drawing/2014/main" id="{88CCDADF-1271-700C-C697-C5FF53EF3A22}"/>
              </a:ext>
            </a:extLst>
          </p:cNvPr>
          <p:cNvSpPr/>
          <p:nvPr/>
        </p:nvSpPr>
        <p:spPr>
          <a:xfrm>
            <a:off x="4164449" y="2532121"/>
            <a:ext cx="2642311" cy="307777"/>
          </a:xfrm>
          <a:prstGeom prst="rect">
            <a:avLst/>
          </a:prstGeom>
        </p:spPr>
        <p:txBody>
          <a:bodyPr wrap="square">
            <a:spAutoFit/>
          </a:bodyPr>
          <a:lstStyle/>
          <a:p>
            <a:pPr lvl="0" algn="ctr">
              <a:spcBef>
                <a:spcPct val="0"/>
              </a:spcBef>
              <a:spcAft>
                <a:spcPct val="0"/>
              </a:spcAft>
              <a:defRPr/>
            </a:pPr>
            <a:r>
              <a:rPr lang="en-US" altLang="en-US" sz="1400" i="1" dirty="0">
                <a:latin typeface="Calibri" panose="020F0502020204030204" pitchFamily="34" charset="0"/>
                <a:cs typeface="+mn-cs"/>
              </a:rPr>
              <a:t>(EMR/MMR)</a:t>
            </a:r>
            <a:endParaRPr kumimoji="0" lang="en-US" altLang="en-US" sz="140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C3BB72AB-8D20-DE44-057D-E8C22DBE70C6}"/>
              </a:ext>
            </a:extLst>
          </p:cNvPr>
          <p:cNvSpPr/>
          <p:nvPr/>
        </p:nvSpPr>
        <p:spPr>
          <a:xfrm>
            <a:off x="7013106" y="3630143"/>
            <a:ext cx="2642311" cy="307777"/>
          </a:xfrm>
          <a:prstGeom prst="rect">
            <a:avLst/>
          </a:prstGeom>
        </p:spPr>
        <p:txBody>
          <a:bodyPr wrap="square">
            <a:spAutoFit/>
          </a:bodyPr>
          <a:lstStyle/>
          <a:p>
            <a:pPr lvl="0" algn="ctr">
              <a:spcBef>
                <a:spcPct val="0"/>
              </a:spcBef>
              <a:spcAft>
                <a:spcPct val="0"/>
              </a:spcAft>
              <a:defRPr/>
            </a:pPr>
            <a:r>
              <a:rPr kumimoji="0" lang="en-US" altLang="en-US" sz="1400" i="1" u="none" strike="noStrike" kern="1200" cap="none" spc="0" normalizeH="0" baseline="0" noProof="0" dirty="0">
                <a:ln>
                  <a:noFill/>
                </a:ln>
                <a:effectLst/>
                <a:uLnTx/>
                <a:uFillTx/>
                <a:latin typeface="Calibri" panose="020F0502020204030204" pitchFamily="34" charset="0"/>
                <a:ea typeface="+mn-ea"/>
                <a:cs typeface="+mn-cs"/>
              </a:rPr>
              <a:t>(Subopti</a:t>
            </a:r>
            <a:r>
              <a:rPr lang="en-US" altLang="en-US" sz="1400" i="1" dirty="0">
                <a:latin typeface="Calibri" panose="020F0502020204030204" pitchFamily="34" charset="0"/>
                <a:cs typeface="+mn-cs"/>
              </a:rPr>
              <a:t>mal response)</a:t>
            </a:r>
            <a:endParaRPr kumimoji="0" lang="en-US" altLang="en-US" sz="1400" u="none" strike="noStrike" kern="1200" cap="none" spc="0" normalizeH="0" baseline="0" noProof="0" dirty="0">
              <a:ln>
                <a:noFill/>
              </a:ln>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54C800D3-7910-0510-BFB0-7FD4C42A2D48}"/>
              </a:ext>
            </a:extLst>
          </p:cNvPr>
          <p:cNvSpPr/>
          <p:nvPr/>
        </p:nvSpPr>
        <p:spPr>
          <a:xfrm>
            <a:off x="5136248" y="4789954"/>
            <a:ext cx="2642311" cy="307777"/>
          </a:xfrm>
          <a:prstGeom prst="rect">
            <a:avLst/>
          </a:prstGeom>
        </p:spPr>
        <p:txBody>
          <a:bodyPr wrap="square">
            <a:spAutoFit/>
          </a:bodyPr>
          <a:lstStyle/>
          <a:p>
            <a:pPr lvl="0" algn="ctr">
              <a:spcBef>
                <a:spcPct val="0"/>
              </a:spcBef>
              <a:spcAft>
                <a:spcPct val="0"/>
              </a:spcAft>
              <a:defRPr/>
            </a:pPr>
            <a:r>
              <a:rPr kumimoji="0" lang="en-US" altLang="en-US" sz="1400" i="1" u="none" strike="noStrike" kern="1200" cap="none" spc="0" normalizeH="0" baseline="0" noProof="0" dirty="0">
                <a:ln>
                  <a:noFill/>
                </a:ln>
                <a:effectLst/>
                <a:uLnTx/>
                <a:uFillTx/>
                <a:latin typeface="Calibri" panose="020F0502020204030204" pitchFamily="34" charset="0"/>
                <a:ea typeface="+mn-ea"/>
                <a:cs typeface="+mn-cs"/>
              </a:rPr>
              <a:t>(Treatment failure)</a:t>
            </a:r>
            <a:endParaRPr kumimoji="0" lang="en-US" altLang="en-US" sz="1400" u="none" strike="noStrike" kern="1200" cap="none" spc="0" normalizeH="0" baseline="0" noProof="0" dirty="0">
              <a:ln>
                <a:noFill/>
              </a:ln>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a:t>
            </a:r>
            <a:r>
              <a:rPr lang="en-US" dirty="0"/>
              <a:t>: Baseline Characteristics</a:t>
            </a:r>
            <a:endParaRPr lang="en-US" altLang="en-US" dirty="0"/>
          </a:p>
        </p:txBody>
      </p:sp>
      <p:graphicFrame>
        <p:nvGraphicFramePr>
          <p:cNvPr id="3" name="Group 3">
            <a:extLst>
              <a:ext uri="{FF2B5EF4-FFF2-40B4-BE49-F238E27FC236}">
                <a16:creationId xmlns:a16="http://schemas.microsoft.com/office/drawing/2014/main" id="{556D65E5-FD30-0A3C-B6DA-E384AF9E296F}"/>
              </a:ext>
            </a:extLst>
          </p:cNvPr>
          <p:cNvGraphicFramePr>
            <a:graphicFrameLocks/>
          </p:cNvGraphicFramePr>
          <p:nvPr>
            <p:extLst>
              <p:ext uri="{D42A27DB-BD31-4B8C-83A1-F6EECF244321}">
                <p14:modId xmlns:p14="http://schemas.microsoft.com/office/powerpoint/2010/main" val="4113269090"/>
              </p:ext>
            </p:extLst>
          </p:nvPr>
        </p:nvGraphicFramePr>
        <p:xfrm>
          <a:off x="709797" y="1600057"/>
          <a:ext cx="10772406" cy="3291936"/>
        </p:xfrm>
        <a:graphic>
          <a:graphicData uri="http://schemas.openxmlformats.org/drawingml/2006/table">
            <a:tbl>
              <a:tblPr/>
              <a:tblGrid>
                <a:gridCol w="6013114">
                  <a:extLst>
                    <a:ext uri="{9D8B030D-6E8A-4147-A177-3AD203B41FA5}">
                      <a16:colId xmlns:a16="http://schemas.microsoft.com/office/drawing/2014/main" val="20000"/>
                    </a:ext>
                  </a:extLst>
                </a:gridCol>
                <a:gridCol w="4759292">
                  <a:extLst>
                    <a:ext uri="{9D8B030D-6E8A-4147-A177-3AD203B41FA5}">
                      <a16:colId xmlns:a16="http://schemas.microsoft.com/office/drawing/2014/main" val="20001"/>
                    </a:ext>
                  </a:extLst>
                </a:gridCol>
              </a:tblGrid>
              <a:tr h="192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56.8 (19-88)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 (78.9)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574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ELTS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133998">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follow-up, mo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(11-35)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bl>
          </a:graphicData>
        </a:graphic>
      </p:graphicFrame>
      <p:sp>
        <p:nvSpPr>
          <p:cNvPr id="4" name="Text Box 11">
            <a:extLst>
              <a:ext uri="{FF2B5EF4-FFF2-40B4-BE49-F238E27FC236}">
                <a16:creationId xmlns:a16="http://schemas.microsoft.com/office/drawing/2014/main" id="{35257F5C-EF57-F06B-0432-FF0A5A9F62E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a:t>
            </a:r>
            <a:r>
              <a:rPr lang="en-US" dirty="0"/>
              <a:t>: Molecular Response at 3 Mo </a:t>
            </a:r>
            <a:br>
              <a:rPr lang="en-US" dirty="0"/>
            </a:br>
            <a:r>
              <a:rPr lang="en-US" dirty="0"/>
              <a:t>(Coprimary Endpoint)</a:t>
            </a:r>
            <a:endParaRPr lang="en-US" altLang="en-US" dirty="0"/>
          </a:p>
        </p:txBody>
      </p:sp>
      <p:graphicFrame>
        <p:nvGraphicFramePr>
          <p:cNvPr id="2" name="Group 3">
            <a:extLst>
              <a:ext uri="{FF2B5EF4-FFF2-40B4-BE49-F238E27FC236}">
                <a16:creationId xmlns:a16="http://schemas.microsoft.com/office/drawing/2014/main" id="{9276EA9E-70EF-3A99-AC24-D29DE91AE6B8}"/>
              </a:ext>
            </a:extLst>
          </p:cNvPr>
          <p:cNvGraphicFramePr>
            <a:graphicFrameLocks/>
          </p:cNvGraphicFramePr>
          <p:nvPr>
            <p:extLst>
              <p:ext uri="{D42A27DB-BD31-4B8C-83A1-F6EECF244321}">
                <p14:modId xmlns:p14="http://schemas.microsoft.com/office/powerpoint/2010/main" val="763295554"/>
              </p:ext>
            </p:extLst>
          </p:nvPr>
        </p:nvGraphicFramePr>
        <p:xfrm>
          <a:off x="722850" y="1609940"/>
          <a:ext cx="10735056" cy="1737424"/>
        </p:xfrm>
        <a:graphic>
          <a:graphicData uri="http://schemas.openxmlformats.org/drawingml/2006/table">
            <a:tbl>
              <a:tblPr/>
              <a:tblGrid>
                <a:gridCol w="4093646">
                  <a:extLst>
                    <a:ext uri="{9D8B030D-6E8A-4147-A177-3AD203B41FA5}">
                      <a16:colId xmlns:a16="http://schemas.microsoft.com/office/drawing/2014/main" val="20000"/>
                    </a:ext>
                  </a:extLst>
                </a:gridCol>
                <a:gridCol w="6641410">
                  <a:extLst>
                    <a:ext uri="{9D8B030D-6E8A-4147-A177-3AD203B41FA5}">
                      <a16:colId xmlns:a16="http://schemas.microsoft.com/office/drawing/2014/main" val="20001"/>
                    </a:ext>
                  </a:extLst>
                </a:gridCol>
              </a:tblGrid>
              <a:tr h="305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Molecular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745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EMR (</a:t>
                      </a:r>
                      <a:r>
                        <a:rPr lang="en-US" altLang="en-US" sz="1800" b="0" i="1" dirty="0">
                          <a:solidFill>
                            <a:srgbClr val="000000"/>
                          </a:solidFill>
                          <a:latin typeface="+mn-lt"/>
                          <a:cs typeface="+mn-cs"/>
                        </a:rPr>
                        <a:t>BCR::ABL1</a:t>
                      </a:r>
                      <a:r>
                        <a:rPr lang="en-US" sz="1800" b="0" kern="0" dirty="0">
                          <a:latin typeface="+mn-lt"/>
                        </a:rPr>
                        <a:t> </a:t>
                      </a:r>
                      <a:r>
                        <a:rPr kumimoji="0" lang="en-US" sz="1800" b="0" i="0" u="none" strike="noStrike" cap="none" normalizeH="0" baseline="0" dirty="0">
                          <a:ln>
                            <a:noFill/>
                          </a:ln>
                          <a:solidFill>
                            <a:schemeClr val="bg2">
                              <a:lumMod val="10000"/>
                            </a:schemeClr>
                          </a:solidFill>
                          <a:effectLst/>
                          <a:latin typeface="+mn-lt"/>
                        </a:rPr>
                        <a:t>≤10%) rate, % (96%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93 (86-97)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745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MMR (</a:t>
                      </a:r>
                      <a:r>
                        <a:rPr lang="en-US" altLang="en-US" sz="1800" b="0" i="1" dirty="0">
                          <a:solidFill>
                            <a:srgbClr val="000000"/>
                          </a:solidFill>
                          <a:latin typeface="+mn-lt"/>
                          <a:cs typeface="+mn-cs"/>
                        </a:rPr>
                        <a:t>BCR::ABL1</a:t>
                      </a:r>
                      <a:r>
                        <a:rPr lang="en-US" sz="1800" b="0" kern="0" dirty="0">
                          <a:latin typeface="+mn-lt"/>
                        </a:rPr>
                        <a:t> </a:t>
                      </a:r>
                      <a:r>
                        <a:rPr kumimoji="0" lang="en-US" sz="1800" b="0" i="0" u="none" strike="noStrike" cap="none" normalizeH="0" baseline="0" dirty="0">
                          <a:ln>
                            <a:noFill/>
                          </a:ln>
                          <a:solidFill>
                            <a:schemeClr val="bg2">
                              <a:lumMod val="10000"/>
                            </a:schemeClr>
                          </a:solidFill>
                          <a:effectLst/>
                          <a:latin typeface="+mn-lt"/>
                        </a:rPr>
                        <a:t>≤0.1%)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8065045"/>
                  </a:ext>
                </a:extLst>
              </a:tr>
              <a:tr h="1745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MR4.5 (</a:t>
                      </a:r>
                      <a:r>
                        <a:rPr lang="en-US" altLang="en-US" sz="1800" b="0" i="1" dirty="0">
                          <a:solidFill>
                            <a:srgbClr val="000000"/>
                          </a:solidFill>
                          <a:latin typeface="+mn-lt"/>
                          <a:cs typeface="+mn-cs"/>
                        </a:rPr>
                        <a:t>BCR::ABL1</a:t>
                      </a:r>
                      <a:r>
                        <a:rPr lang="en-US" sz="1800" b="0" kern="0" dirty="0">
                          <a:latin typeface="+mn-lt"/>
                        </a:rPr>
                        <a:t> </a:t>
                      </a:r>
                      <a:r>
                        <a:rPr kumimoji="0" lang="en-US" sz="1800" b="0" i="0" u="none" strike="noStrike" cap="none" normalizeH="0" baseline="0" dirty="0">
                          <a:ln>
                            <a:noFill/>
                          </a:ln>
                          <a:solidFill>
                            <a:schemeClr val="bg2">
                              <a:lumMod val="10000"/>
                            </a:schemeClr>
                          </a:solidFill>
                          <a:effectLst/>
                          <a:latin typeface="+mn-lt"/>
                        </a:rPr>
                        <a:t>≤0.0032%)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11816994"/>
                  </a:ext>
                </a:extLst>
              </a:tr>
            </a:tbl>
          </a:graphicData>
        </a:graphic>
      </p:graphicFrame>
      <p:sp>
        <p:nvSpPr>
          <p:cNvPr id="3" name="Content Placeholder 3">
            <a:extLst>
              <a:ext uri="{FF2B5EF4-FFF2-40B4-BE49-F238E27FC236}">
                <a16:creationId xmlns:a16="http://schemas.microsoft.com/office/drawing/2014/main" id="{C211C317-24E3-E968-13A1-B14D7153C74B}"/>
              </a:ext>
            </a:extLst>
          </p:cNvPr>
          <p:cNvSpPr txBox="1">
            <a:spLocks/>
          </p:cNvSpPr>
          <p:nvPr/>
        </p:nvSpPr>
        <p:spPr>
          <a:xfrm>
            <a:off x="609759" y="3457189"/>
            <a:ext cx="10390627" cy="41693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n = 7 patients without EMR</a:t>
            </a:r>
          </a:p>
          <a:p>
            <a:pPr lvl="1">
              <a:spcBef>
                <a:spcPts val="400"/>
              </a:spcBef>
              <a:spcAft>
                <a:spcPts val="400"/>
              </a:spcAft>
            </a:pPr>
            <a:r>
              <a:rPr lang="en-US" sz="1800" b="0" kern="0" dirty="0"/>
              <a:t>n = 4 withdrawn prior to 3 mo</a:t>
            </a:r>
          </a:p>
          <a:p>
            <a:pPr lvl="1">
              <a:spcBef>
                <a:spcPts val="400"/>
              </a:spcBef>
              <a:spcAft>
                <a:spcPts val="400"/>
              </a:spcAft>
            </a:pPr>
            <a:r>
              <a:rPr lang="en-US" sz="1800" b="0" kern="0" dirty="0"/>
              <a:t>n = 1 missing value (missed study window)</a:t>
            </a:r>
          </a:p>
          <a:p>
            <a:pPr lvl="1">
              <a:spcBef>
                <a:spcPts val="400"/>
              </a:spcBef>
              <a:spcAft>
                <a:spcPts val="400"/>
              </a:spcAft>
            </a:pPr>
            <a:r>
              <a:rPr lang="en-US" sz="1800" b="0" kern="0" dirty="0"/>
              <a:t>n = 2 EMR failure, currently receiving dasatinib monotherapy following intolerance to </a:t>
            </a:r>
            <a:br>
              <a:rPr lang="en-US" sz="1800" b="0" kern="0" dirty="0"/>
            </a:br>
            <a:r>
              <a:rPr lang="en-US" sz="1800" b="0" kern="0" dirty="0"/>
              <a:t>combination asciminib + TKI</a:t>
            </a:r>
          </a:p>
        </p:txBody>
      </p:sp>
      <p:sp>
        <p:nvSpPr>
          <p:cNvPr id="4" name="Text Box 11">
            <a:extLst>
              <a:ext uri="{FF2B5EF4-FFF2-40B4-BE49-F238E27FC236}">
                <a16:creationId xmlns:a16="http://schemas.microsoft.com/office/drawing/2014/main" id="{00C94B21-701F-5838-54FE-8A0B7B09EF9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a:t>
            </a:r>
            <a:r>
              <a:rPr lang="en-US" dirty="0"/>
              <a:t>: Molecular Response at 12 Mo </a:t>
            </a:r>
            <a:br>
              <a:rPr lang="en-US" dirty="0"/>
            </a:br>
            <a:r>
              <a:rPr lang="en-US" dirty="0"/>
              <a:t>(Coprimary Endpoint)</a:t>
            </a:r>
            <a:endParaRPr lang="en-US" altLang="en-US" dirty="0"/>
          </a:p>
        </p:txBody>
      </p:sp>
      <p:graphicFrame>
        <p:nvGraphicFramePr>
          <p:cNvPr id="2" name="Group 3">
            <a:extLst>
              <a:ext uri="{FF2B5EF4-FFF2-40B4-BE49-F238E27FC236}">
                <a16:creationId xmlns:a16="http://schemas.microsoft.com/office/drawing/2014/main" id="{9276EA9E-70EF-3A99-AC24-D29DE91AE6B8}"/>
              </a:ext>
            </a:extLst>
          </p:cNvPr>
          <p:cNvGraphicFramePr>
            <a:graphicFrameLocks/>
          </p:cNvGraphicFramePr>
          <p:nvPr>
            <p:extLst>
              <p:ext uri="{D42A27DB-BD31-4B8C-83A1-F6EECF244321}">
                <p14:modId xmlns:p14="http://schemas.microsoft.com/office/powerpoint/2010/main" val="1511964541"/>
              </p:ext>
            </p:extLst>
          </p:nvPr>
        </p:nvGraphicFramePr>
        <p:xfrm>
          <a:off x="722850" y="1598587"/>
          <a:ext cx="10735056" cy="2103200"/>
        </p:xfrm>
        <a:graphic>
          <a:graphicData uri="http://schemas.openxmlformats.org/drawingml/2006/table">
            <a:tbl>
              <a:tblPr/>
              <a:tblGrid>
                <a:gridCol w="5099216">
                  <a:extLst>
                    <a:ext uri="{9D8B030D-6E8A-4147-A177-3AD203B41FA5}">
                      <a16:colId xmlns:a16="http://schemas.microsoft.com/office/drawing/2014/main" val="20000"/>
                    </a:ext>
                  </a:extLst>
                </a:gridCol>
                <a:gridCol w="5635840">
                  <a:extLst>
                    <a:ext uri="{9D8B030D-6E8A-4147-A177-3AD203B41FA5}">
                      <a16:colId xmlns:a16="http://schemas.microsoft.com/office/drawing/2014/main" val="20001"/>
                    </a:ext>
                  </a:extLst>
                </a:gridCol>
              </a:tblGrid>
              <a:tr h="33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Molecular Response at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Asciminib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3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MMR (</a:t>
                      </a:r>
                      <a:r>
                        <a:rPr lang="en-US" altLang="en-US" sz="1800" b="0" i="1" dirty="0">
                          <a:solidFill>
                            <a:srgbClr val="000000"/>
                          </a:solidFill>
                          <a:latin typeface="+mn-lt"/>
                          <a:cs typeface="+mn-cs"/>
                        </a:rPr>
                        <a:t>BCR::ABL1</a:t>
                      </a:r>
                      <a:r>
                        <a:rPr lang="en-US" sz="1800" b="0" kern="0" dirty="0">
                          <a:latin typeface="+mn-lt"/>
                        </a:rPr>
                        <a:t> </a:t>
                      </a:r>
                      <a:r>
                        <a:rPr kumimoji="0" lang="en-US" sz="1800" b="0" i="0" u="none" strike="noStrike" cap="none" normalizeH="0" baseline="0" dirty="0">
                          <a:ln>
                            <a:noFill/>
                          </a:ln>
                          <a:solidFill>
                            <a:schemeClr val="bg2">
                              <a:lumMod val="10000"/>
                            </a:schemeClr>
                          </a:solidFill>
                          <a:effectLst/>
                          <a:latin typeface="+mn-lt"/>
                        </a:rPr>
                        <a:t>≤0.1%) rate, % (SE)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78.4 (4.2)</a:t>
                      </a:r>
                      <a:r>
                        <a:rPr lang="en-US" altLang="en-US" sz="1800" b="1" baseline="30000" dirty="0">
                          <a:solidFill>
                            <a:schemeClr val="bg1"/>
                          </a:solidFill>
                          <a:latin typeface="+mn-lt"/>
                        </a:rPr>
                        <a:t>†</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93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MR4.5 (</a:t>
                      </a:r>
                      <a:r>
                        <a:rPr lang="en-US" altLang="en-US" sz="1800" b="0" i="1" dirty="0">
                          <a:solidFill>
                            <a:srgbClr val="000000"/>
                          </a:solidFill>
                          <a:latin typeface="+mn-lt"/>
                          <a:cs typeface="+mn-cs"/>
                        </a:rPr>
                        <a:t>BCR::ABL1</a:t>
                      </a:r>
                      <a:r>
                        <a:rPr lang="en-US" sz="1800" b="0" kern="0" dirty="0">
                          <a:latin typeface="+mn-lt"/>
                        </a:rPr>
                        <a:t> </a:t>
                      </a:r>
                      <a:r>
                        <a:rPr kumimoji="0" lang="en-US" sz="1800" b="0" i="0" u="none" strike="noStrike" cap="none" normalizeH="0" baseline="0" dirty="0">
                          <a:ln>
                            <a:noFill/>
                          </a:ln>
                          <a:solidFill>
                            <a:schemeClr val="bg2">
                              <a:lumMod val="10000"/>
                            </a:schemeClr>
                          </a:solidFill>
                          <a:effectLst/>
                          <a:latin typeface="+mn-lt"/>
                        </a:rPr>
                        <a:t>≤0.0032%)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6353239"/>
                  </a:ext>
                </a:extLst>
              </a:tr>
              <a:tr h="193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12-mo cumulative incidence of MMR,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77.6 (68-85)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672223"/>
                  </a:ext>
                </a:extLst>
              </a:tr>
              <a:tr h="193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24-mo cumulative incidence of MMR,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86.7 (74-93)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3430938"/>
                  </a:ext>
                </a:extLst>
              </a:tr>
            </a:tbl>
          </a:graphicData>
        </a:graphic>
      </p:graphicFrame>
      <p:sp>
        <p:nvSpPr>
          <p:cNvPr id="4" name="TextBox 3">
            <a:extLst>
              <a:ext uri="{FF2B5EF4-FFF2-40B4-BE49-F238E27FC236}">
                <a16:creationId xmlns:a16="http://schemas.microsoft.com/office/drawing/2014/main" id="{2299429F-9706-3F48-FADD-8B551C3F42C5}"/>
              </a:ext>
            </a:extLst>
          </p:cNvPr>
          <p:cNvSpPr txBox="1"/>
          <p:nvPr/>
        </p:nvSpPr>
        <p:spPr bwMode="auto">
          <a:xfrm>
            <a:off x="722850" y="3738207"/>
            <a:ext cx="64631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*n = 4 evaluations pending. </a:t>
            </a:r>
            <a:r>
              <a:rPr lang="en-US" altLang="en-US" sz="1400" b="1"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 = 6 dose reductions.</a:t>
            </a:r>
            <a:r>
              <a:rPr lang="en-US" sz="1400" b="0" dirty="0">
                <a:solidFill>
                  <a:schemeClr val="bg1"/>
                </a:solidFill>
                <a:latin typeface="Calibri" panose="020F0502020204030204" pitchFamily="34" charset="0"/>
              </a:rPr>
              <a:t> </a:t>
            </a:r>
            <a:endParaRPr lang="en-US" sz="1400" b="0" dirty="0">
              <a:solidFill>
                <a:schemeClr val="bg1"/>
              </a:solidFill>
              <a:latin typeface="+mn-lt"/>
            </a:endParaRPr>
          </a:p>
        </p:txBody>
      </p:sp>
      <p:sp>
        <p:nvSpPr>
          <p:cNvPr id="5" name="Text Box 11">
            <a:extLst>
              <a:ext uri="{FF2B5EF4-FFF2-40B4-BE49-F238E27FC236}">
                <a16:creationId xmlns:a16="http://schemas.microsoft.com/office/drawing/2014/main" id="{13D91CCB-587C-4267-7BEB-27351F1BF3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sp>
        <p:nvSpPr>
          <p:cNvPr id="6" name="Content Placeholder 3">
            <a:extLst>
              <a:ext uri="{FF2B5EF4-FFF2-40B4-BE49-F238E27FC236}">
                <a16:creationId xmlns:a16="http://schemas.microsoft.com/office/drawing/2014/main" id="{46BBE375-8BDF-B0BF-A4CC-0876C0B2679D}"/>
              </a:ext>
            </a:extLst>
          </p:cNvPr>
          <p:cNvSpPr txBox="1">
            <a:spLocks/>
          </p:cNvSpPr>
          <p:nvPr/>
        </p:nvSpPr>
        <p:spPr>
          <a:xfrm>
            <a:off x="609759" y="4148657"/>
            <a:ext cx="5361906" cy="192102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n = 21 patients without MMR at 12 mo</a:t>
            </a:r>
          </a:p>
          <a:p>
            <a:pPr lvl="1">
              <a:spcBef>
                <a:spcPts val="400"/>
              </a:spcBef>
              <a:spcAft>
                <a:spcPts val="400"/>
              </a:spcAft>
            </a:pPr>
            <a:r>
              <a:rPr lang="en-US" sz="1800" b="0" kern="0" dirty="0"/>
              <a:t>n = 12, discontinued at or before 12 mo without MMR</a:t>
            </a:r>
          </a:p>
          <a:p>
            <a:pPr lvl="1">
              <a:spcBef>
                <a:spcPts val="400"/>
              </a:spcBef>
              <a:spcAft>
                <a:spcPts val="400"/>
              </a:spcAft>
            </a:pPr>
            <a:r>
              <a:rPr lang="en-US" sz="1800" b="0" kern="0" dirty="0"/>
              <a:t>n = 8, MR2 (0.14%-0.45%)</a:t>
            </a:r>
          </a:p>
          <a:p>
            <a:pPr lvl="1">
              <a:spcBef>
                <a:spcPts val="400"/>
              </a:spcBef>
              <a:spcAft>
                <a:spcPts val="400"/>
              </a:spcAft>
            </a:pPr>
            <a:r>
              <a:rPr lang="en-US" sz="1800" b="0" kern="0" dirty="0"/>
              <a:t>n = 1, MR1 (1.1%)</a:t>
            </a:r>
          </a:p>
        </p:txBody>
      </p:sp>
      <p:sp>
        <p:nvSpPr>
          <p:cNvPr id="7" name="Content Placeholder 3">
            <a:extLst>
              <a:ext uri="{FF2B5EF4-FFF2-40B4-BE49-F238E27FC236}">
                <a16:creationId xmlns:a16="http://schemas.microsoft.com/office/drawing/2014/main" id="{33B1EB09-A61E-2C51-BD0A-B92E2E4BCCBB}"/>
              </a:ext>
            </a:extLst>
          </p:cNvPr>
          <p:cNvSpPr txBox="1">
            <a:spLocks/>
          </p:cNvSpPr>
          <p:nvPr/>
        </p:nvSpPr>
        <p:spPr>
          <a:xfrm>
            <a:off x="6220337" y="4148657"/>
            <a:ext cx="5361906" cy="192102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400"/>
              </a:spcAft>
            </a:pPr>
            <a:r>
              <a:rPr lang="en-US" sz="2000" b="0" kern="0" dirty="0"/>
              <a:t>n = 23 patients without MR4 at 18 mo</a:t>
            </a:r>
            <a:br>
              <a:rPr lang="en-US" sz="2000" b="0" kern="0" dirty="0"/>
            </a:br>
            <a:r>
              <a:rPr lang="en-US" sz="2000" b="0" kern="0" dirty="0"/>
              <a:t>(n = 11 with &gt;6 mo f/u)</a:t>
            </a:r>
          </a:p>
          <a:p>
            <a:pPr lvl="1">
              <a:spcBef>
                <a:spcPts val="400"/>
              </a:spcBef>
              <a:spcAft>
                <a:spcPts val="400"/>
              </a:spcAft>
            </a:pPr>
            <a:r>
              <a:rPr lang="en-US" sz="1800" b="0" kern="0" dirty="0"/>
              <a:t>n = 4 maintained asciminib 80 mg/day </a:t>
            </a:r>
            <a:br>
              <a:rPr lang="en-US" sz="1800" b="0" kern="0" dirty="0"/>
            </a:br>
            <a:r>
              <a:rPr lang="en-US" sz="1800" b="0" kern="0" dirty="0"/>
              <a:t>(median </a:t>
            </a:r>
            <a:r>
              <a:rPr lang="en-US" altLang="en-US" sz="1800" b="0" i="1" dirty="0">
                <a:solidFill>
                  <a:srgbClr val="000000"/>
                </a:solidFill>
                <a:latin typeface="Calibri" panose="020F0502020204030204" pitchFamily="34" charset="0"/>
                <a:cs typeface="+mn-cs"/>
              </a:rPr>
              <a:t>BCR::ABL1</a:t>
            </a:r>
            <a:r>
              <a:rPr lang="en-US" sz="1800" b="0" kern="0" dirty="0"/>
              <a:t> drop by 24 mo: 0.08 log)</a:t>
            </a:r>
          </a:p>
          <a:p>
            <a:pPr lvl="1">
              <a:spcBef>
                <a:spcPts val="400"/>
              </a:spcBef>
              <a:spcAft>
                <a:spcPts val="400"/>
              </a:spcAft>
            </a:pPr>
            <a:r>
              <a:rPr lang="en-US" sz="1800" b="0" kern="0" dirty="0"/>
              <a:t>n = 7 doubled asciminib dose to 80 mg BID (median </a:t>
            </a:r>
            <a:r>
              <a:rPr lang="en-US" altLang="en-US" sz="1800" b="0" i="1" dirty="0">
                <a:solidFill>
                  <a:srgbClr val="000000"/>
                </a:solidFill>
                <a:latin typeface="Calibri" panose="020F0502020204030204" pitchFamily="34" charset="0"/>
                <a:cs typeface="+mn-cs"/>
              </a:rPr>
              <a:t>BCR::ABL1</a:t>
            </a:r>
            <a:r>
              <a:rPr lang="en-US" sz="1800" b="0" kern="0" dirty="0"/>
              <a:t> drop by 24 mo: 0.22 log)</a:t>
            </a:r>
          </a:p>
        </p:txBody>
      </p:sp>
    </p:spTree>
    <p:extLst>
      <p:ext uri="{BB962C8B-B14F-4D97-AF65-F5344CB8AC3E}">
        <p14:creationId xmlns:p14="http://schemas.microsoft.com/office/powerpoint/2010/main" val="306815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a:t>
            </a:r>
            <a:r>
              <a:rPr lang="en-US" dirty="0"/>
              <a:t>: Safety and Discontinuations</a:t>
            </a:r>
            <a:endParaRPr lang="en-US" altLang="en-US" dirty="0"/>
          </a:p>
        </p:txBody>
      </p:sp>
      <p:graphicFrame>
        <p:nvGraphicFramePr>
          <p:cNvPr id="4" name="Group 3">
            <a:extLst>
              <a:ext uri="{FF2B5EF4-FFF2-40B4-BE49-F238E27FC236}">
                <a16:creationId xmlns:a16="http://schemas.microsoft.com/office/drawing/2014/main" id="{DD61F18C-C1A5-53A8-FF24-C0C996AFE24D}"/>
              </a:ext>
            </a:extLst>
          </p:cNvPr>
          <p:cNvGraphicFramePr>
            <a:graphicFrameLocks/>
          </p:cNvGraphicFramePr>
          <p:nvPr>
            <p:extLst>
              <p:ext uri="{D42A27DB-BD31-4B8C-83A1-F6EECF244321}">
                <p14:modId xmlns:p14="http://schemas.microsoft.com/office/powerpoint/2010/main" val="2729695066"/>
              </p:ext>
            </p:extLst>
          </p:nvPr>
        </p:nvGraphicFramePr>
        <p:xfrm>
          <a:off x="723900" y="1229735"/>
          <a:ext cx="5228196" cy="5181872"/>
        </p:xfrm>
        <a:graphic>
          <a:graphicData uri="http://schemas.openxmlformats.org/drawingml/2006/table">
            <a:tbl>
              <a:tblPr/>
              <a:tblGrid>
                <a:gridCol w="2945590">
                  <a:extLst>
                    <a:ext uri="{9D8B030D-6E8A-4147-A177-3AD203B41FA5}">
                      <a16:colId xmlns:a16="http://schemas.microsoft.com/office/drawing/2014/main" val="20000"/>
                    </a:ext>
                  </a:extLst>
                </a:gridCol>
                <a:gridCol w="1141303">
                  <a:extLst>
                    <a:ext uri="{9D8B030D-6E8A-4147-A177-3AD203B41FA5}">
                      <a16:colId xmlns:a16="http://schemas.microsoft.com/office/drawing/2014/main" val="20001"/>
                    </a:ext>
                  </a:extLst>
                </a:gridCol>
                <a:gridCol w="1141303">
                  <a:extLst>
                    <a:ext uri="{9D8B030D-6E8A-4147-A177-3AD203B41FA5}">
                      <a16:colId xmlns:a16="http://schemas.microsoft.com/office/drawing/2014/main" val="2230662174"/>
                    </a:ext>
                  </a:extLst>
                </a:gridCol>
              </a:tblGrid>
              <a:tr h="26668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Asciminib (N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6668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955205326"/>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8867519"/>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Lipase elevations</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6823161"/>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AST/ALT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9298506"/>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bilirubin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0044359"/>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Fatigue/lethargy</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Nausea/vomiting</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5609995"/>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4747152"/>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6647555"/>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2172589"/>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disorder</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3638026"/>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Pulmonary embolism</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9901183"/>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2912163"/>
                  </a:ext>
                </a:extLst>
              </a:tr>
              <a:tr h="2666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Abdominal/back/chest/other pain</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1/1/1/1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2987379"/>
                  </a:ext>
                </a:extLst>
              </a:tr>
            </a:tbl>
          </a:graphicData>
        </a:graphic>
      </p:graphicFrame>
      <p:sp>
        <p:nvSpPr>
          <p:cNvPr id="6" name="Text Box 11">
            <a:extLst>
              <a:ext uri="{FF2B5EF4-FFF2-40B4-BE49-F238E27FC236}">
                <a16:creationId xmlns:a16="http://schemas.microsoft.com/office/drawing/2014/main" id="{713711FC-C74D-63FB-C5DF-04AEEB5A2BE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graphicFrame>
        <p:nvGraphicFramePr>
          <p:cNvPr id="2" name="Table 1">
            <a:extLst>
              <a:ext uri="{FF2B5EF4-FFF2-40B4-BE49-F238E27FC236}">
                <a16:creationId xmlns:a16="http://schemas.microsoft.com/office/drawing/2014/main" id="{CB7BB05E-3C1C-AE78-6283-A98AF441127A}"/>
              </a:ext>
            </a:extLst>
          </p:cNvPr>
          <p:cNvGraphicFramePr>
            <a:graphicFrameLocks noGrp="1"/>
          </p:cNvGraphicFramePr>
          <p:nvPr>
            <p:extLst>
              <p:ext uri="{D42A27DB-BD31-4B8C-83A1-F6EECF244321}">
                <p14:modId xmlns:p14="http://schemas.microsoft.com/office/powerpoint/2010/main" val="1537069111"/>
              </p:ext>
            </p:extLst>
          </p:nvPr>
        </p:nvGraphicFramePr>
        <p:xfrm>
          <a:off x="6441642" y="1259434"/>
          <a:ext cx="5040560" cy="3779584"/>
        </p:xfrm>
        <a:graphic>
          <a:graphicData uri="http://schemas.openxmlformats.org/drawingml/2006/table">
            <a:tbl>
              <a:tblPr/>
              <a:tblGrid>
                <a:gridCol w="4292619">
                  <a:extLst>
                    <a:ext uri="{9D8B030D-6E8A-4147-A177-3AD203B41FA5}">
                      <a16:colId xmlns:a16="http://schemas.microsoft.com/office/drawing/2014/main" val="2844171250"/>
                    </a:ext>
                  </a:extLst>
                </a:gridCol>
                <a:gridCol w="747941">
                  <a:extLst>
                    <a:ext uri="{9D8B030D-6E8A-4147-A177-3AD203B41FA5}">
                      <a16:colId xmlns:a16="http://schemas.microsoft.com/office/drawing/2014/main" val="104244801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Reason for Discontinuation</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779996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Intolerance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Lipase/amylase elevation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Pancreatitis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Cytopenia/aplasia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6940230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Resistance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EMR failure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EMR failure + thrombocytopenia</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Lost MR2,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V506L</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Lost MMR,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A337T</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Lost MMR, no mutation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Lost MR4.5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T315I/M244v</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Lymphoid blast crisis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A337T/V</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96659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Loss to follow up</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Withdrawn consent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8727219"/>
                  </a:ext>
                </a:extLst>
              </a:tr>
            </a:tbl>
          </a:graphicData>
        </a:graphic>
      </p:graphicFrame>
      <p:sp>
        <p:nvSpPr>
          <p:cNvPr id="3" name="TextBox 2">
            <a:extLst>
              <a:ext uri="{FF2B5EF4-FFF2-40B4-BE49-F238E27FC236}">
                <a16:creationId xmlns:a16="http://schemas.microsoft.com/office/drawing/2014/main" id="{1AC6A5E4-8EEA-FBB7-CEFA-181D4ACC31F7}"/>
              </a:ext>
            </a:extLst>
          </p:cNvPr>
          <p:cNvSpPr txBox="1"/>
          <p:nvPr/>
        </p:nvSpPr>
        <p:spPr bwMode="auto">
          <a:xfrm>
            <a:off x="6360362" y="5055354"/>
            <a:ext cx="521630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spcBef>
                <a:spcPct val="50000"/>
              </a:spcBef>
              <a:buFont typeface="Wingdings" panose="05000000000000000000" pitchFamily="2" charset="2"/>
              <a:buChar char="§"/>
            </a:pPr>
            <a:r>
              <a:rPr lang="en-US" sz="1600" b="0" dirty="0">
                <a:solidFill>
                  <a:schemeClr val="bg1"/>
                </a:solidFill>
                <a:latin typeface="Calibri" panose="020F0502020204030204" pitchFamily="34" charset="0"/>
              </a:rPr>
              <a:t>Treatment-emergent arterial occlusive event in 1 patient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receiving </a:t>
            </a:r>
            <a:r>
              <a:rPr lang="en-US" sz="1600" b="0" dirty="0" err="1">
                <a:solidFill>
                  <a:schemeClr val="bg1"/>
                </a:solidFill>
                <a:latin typeface="Calibri" panose="020F0502020204030204" pitchFamily="34" charset="0"/>
              </a:rPr>
              <a:t>asciminib</a:t>
            </a:r>
            <a:r>
              <a:rPr lang="en-US" sz="1600" b="0" dirty="0">
                <a:solidFill>
                  <a:schemeClr val="bg1"/>
                </a:solidFill>
                <a:latin typeface="Calibri" panose="020F0502020204030204" pitchFamily="34" charset="0"/>
              </a:rPr>
              <a:t> 80 mg/day</a:t>
            </a:r>
          </a:p>
          <a:p>
            <a:pPr marL="742950" lvl="1" indent="-285750">
              <a:spcBef>
                <a:spcPct val="50000"/>
              </a:spcBef>
              <a:buFont typeface="Symbol" panose="05050102010706020507" pitchFamily="18" charset="2"/>
              <a:buChar char="-"/>
            </a:pPr>
            <a:r>
              <a:rPr lang="en-US" sz="1400" b="0" dirty="0">
                <a:solidFill>
                  <a:schemeClr val="bg1"/>
                </a:solidFill>
                <a:latin typeface="Calibri" panose="020F0502020204030204" pitchFamily="34" charset="0"/>
              </a:rPr>
              <a:t>73-yr-old female with diabetes, hypertension, high BMI</a:t>
            </a:r>
          </a:p>
          <a:p>
            <a:pPr marL="742950" lvl="1" indent="-285750">
              <a:spcBef>
                <a:spcPct val="50000"/>
              </a:spcBef>
              <a:buFont typeface="Symbol" panose="05050102010706020507" pitchFamily="18" charset="2"/>
              <a:buChar char="-"/>
            </a:pPr>
            <a:r>
              <a:rPr lang="en-US" sz="1400" b="0" dirty="0">
                <a:solidFill>
                  <a:schemeClr val="bg1"/>
                </a:solidFill>
                <a:latin typeface="Calibri" panose="020F0502020204030204" pitchFamily="34" charset="0"/>
              </a:rPr>
              <a:t>Multiple lacunar infarcts with full neurologic recovery</a:t>
            </a:r>
          </a:p>
        </p:txBody>
      </p:sp>
    </p:spTree>
    <p:extLst>
      <p:ext uri="{BB962C8B-B14F-4D97-AF65-F5344CB8AC3E}">
        <p14:creationId xmlns:p14="http://schemas.microsoft.com/office/powerpoint/2010/main" val="698217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ASCEND-CML: </a:t>
            </a: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800" dirty="0"/>
              <a:t>Current ASCEND-CML phase II trial demonstrated frontline asciminib to be safe and effective in patients with CP-CML</a:t>
            </a:r>
            <a:endParaRPr lang="en-US" altLang="en-US" dirty="0"/>
          </a:p>
          <a:p>
            <a:pPr lvl="1"/>
            <a:r>
              <a:rPr lang="en-US" altLang="en-US" dirty="0"/>
              <a:t>Strong early molecular response was achieved (EMR rate: 93%)</a:t>
            </a:r>
          </a:p>
          <a:p>
            <a:pPr lvl="1"/>
            <a:r>
              <a:rPr lang="en-US" altLang="en-US" dirty="0"/>
              <a:t>Treatment was well tolerated, with 6% withdrawal due to intolerance; arterial occlusive event in 1 patient  </a:t>
            </a:r>
          </a:p>
          <a:p>
            <a:pPr lvl="1"/>
            <a:r>
              <a:rPr lang="en-US" altLang="en-US" dirty="0"/>
              <a:t>Low rates of transformation and </a:t>
            </a:r>
            <a:r>
              <a:rPr lang="en-US" altLang="en-US" i="1" dirty="0"/>
              <a:t>ABL</a:t>
            </a:r>
            <a:r>
              <a:rPr lang="en-US" altLang="en-US" dirty="0"/>
              <a:t> mutation</a:t>
            </a:r>
          </a:p>
          <a:p>
            <a:r>
              <a:rPr lang="en-US" altLang="en-US" dirty="0"/>
              <a:t>Investigators concluded that asciminib monotherapy is potentially promising frontline approach for treatment of CP-CML</a:t>
            </a:r>
          </a:p>
        </p:txBody>
      </p:sp>
      <p:sp>
        <p:nvSpPr>
          <p:cNvPr id="2" name="Text Box 11">
            <a:extLst>
              <a:ext uri="{FF2B5EF4-FFF2-40B4-BE49-F238E27FC236}">
                <a16:creationId xmlns:a16="http://schemas.microsoft.com/office/drawing/2014/main" id="{D0211B91-D128-26F3-C8B4-F81CFC0CE47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Yeung. ASH 2023. Abstr 865.</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91a21cd1-567b-4a17-9810-b2a09ba0e4f6">Conference Capsule Slides</Document_x0020_Category>
    <_dlc_DocId xmlns="d54cbe69-32bd-412a-b004-9152f949605e">56M7VY3CDVN5-660314969-2</_dlc_DocId>
    <_dlc_DocIdUrl xmlns="d54cbe69-32bd-412a-b004-9152f949605e">
      <Url>https://intranet.clinicaloptions.com/mews/oncology/ONC_2023_ASH_CF_(PRP6554)/LEUK_865_Yeung/_layouts/15/DocIdRedir.aspx?ID=56M7VY3CDVN5-660314969-2</Url>
      <Description>56M7VY3CDVN5-660314969-2</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5B3E9C6469DD634CAFD32BD3FDC32BD6" ma:contentTypeVersion="1" ma:contentTypeDescription="Create a new document." ma:contentTypeScope="" ma:versionID="8c71ffa101e4573a1c985d33a4056b45">
  <xsd:schema xmlns:xsd="http://www.w3.org/2001/XMLSchema" xmlns:xs="http://www.w3.org/2001/XMLSchema" xmlns:p="http://schemas.microsoft.com/office/2006/metadata/properties" xmlns:ns2="d54cbe69-32bd-412a-b004-9152f949605e" xmlns:ns3="91a21cd1-567b-4a17-9810-b2a09ba0e4f6" targetNamespace="http://schemas.microsoft.com/office/2006/metadata/properties" ma:root="true" ma:fieldsID="dd587d078f721bc1419a543c8b7a45a4" ns2:_="" ns3:_="">
    <xsd:import namespace="d54cbe69-32bd-412a-b004-9152f949605e"/>
    <xsd:import namespace="91a21cd1-567b-4a17-9810-b2a09ba0e4f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1a21cd1-567b-4a17-9810-b2a09ba0e4f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dcmitype/"/>
    <ds:schemaRef ds:uri="http://purl.org/dc/elements/1.1/"/>
    <ds:schemaRef ds:uri="d54cbe69-32bd-412a-b004-9152f949605e"/>
    <ds:schemaRef ds:uri="91a21cd1-567b-4a17-9810-b2a09ba0e4f6"/>
    <ds:schemaRef ds:uri="http://schemas.microsoft.com/office/2006/metadata/properties"/>
    <ds:schemaRef ds:uri="http://purl.org/dc/terms/"/>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74A5F5EB-A832-4206-8A52-09EB6B64A95E}">
  <ds:schemaRefs>
    <ds:schemaRef ds:uri="http://schemas.microsoft.com/sharepoint/events"/>
  </ds:schemaRefs>
</ds:datastoreItem>
</file>

<file path=customXml/itemProps3.xml><?xml version="1.0" encoding="utf-8"?>
<ds:datastoreItem xmlns:ds="http://schemas.openxmlformats.org/officeDocument/2006/customXml" ds:itemID="{819AC5DF-0271-414A-959E-701057E587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1a21cd1-567b-4a17-9810-b2a09ba0e4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338</TotalTime>
  <Words>1576</Words>
  <Application>Microsoft Office PowerPoint</Application>
  <PresentationFormat>Widescreen</PresentationFormat>
  <Paragraphs>230</Paragraphs>
  <Slides>10</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Open Sans</vt:lpstr>
      <vt:lpstr>Symbol</vt:lpstr>
      <vt:lpstr>Times</vt:lpstr>
      <vt:lpstr>Wingdings</vt:lpstr>
      <vt:lpstr>2022_CCO_Template</vt:lpstr>
      <vt:lpstr>ASCEND-CML: Phase II Trial of  Frontline Asciminib in Patients With CP-CML</vt:lpstr>
      <vt:lpstr>About These Slides</vt:lpstr>
      <vt:lpstr>ASCEND-CML: Asciminib for CP-CML</vt:lpstr>
      <vt:lpstr>ASCEND-CML: Study Design</vt:lpstr>
      <vt:lpstr>ASCEND-CML: Baseline Characteristics</vt:lpstr>
      <vt:lpstr>ASCEND-CML: Molecular Response at 3 Mo  (Coprimary Endpoint)</vt:lpstr>
      <vt:lpstr>ASCEND-CML: Molecular Response at 12 Mo  (Coprimary Endpoint)</vt:lpstr>
      <vt:lpstr>ASCEND-CML: Safety and Discontinuations</vt:lpstr>
      <vt:lpstr>ASCEND-CML: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ASCEND-CML: Phase II Trial of Frontline Asciminib in Patients With CP-CML</dc:title>
  <dc:creator>Preferred User</dc:creator>
  <cp:lastModifiedBy>jbuckley@clinicaloptions.com</cp:lastModifiedBy>
  <cp:revision>43</cp:revision>
  <cp:lastPrinted>2016-09-26T20:21:49Z</cp:lastPrinted>
  <dcterms:created xsi:type="dcterms:W3CDTF">2005-05-27T15:08:01Z</dcterms:created>
  <dcterms:modified xsi:type="dcterms:W3CDTF">2023-12-14T16:59:23Z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9b3cb05d-48a7-4bee-898d-aa153e2918ce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0x0101005B3E9C6469DD634CAFD32BD3FDC32BD6</vt:lpwstr>
  </property>
  <property fmtid="{D5CDD505-2E9C-101B-9397-08002B2CF9AE}" pid="9" name="MediaServiceImageTags">
    <vt:lpwstr/>
  </property>
</Properties>
</file>