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3"/>
  </p:notesMasterIdLst>
  <p:handoutMasterIdLst>
    <p:handoutMasterId r:id="rId24"/>
  </p:handoutMasterIdLst>
  <p:sldIdLst>
    <p:sldId id="560" r:id="rId7"/>
    <p:sldId id="308" r:id="rId8"/>
    <p:sldId id="257" r:id="rId9"/>
    <p:sldId id="2147473693" r:id="rId10"/>
    <p:sldId id="2147473700" r:id="rId11"/>
    <p:sldId id="2147473704" r:id="rId12"/>
    <p:sldId id="550" r:id="rId13"/>
    <p:sldId id="2147473705" r:id="rId14"/>
    <p:sldId id="2147473695" r:id="rId15"/>
    <p:sldId id="2147473701" r:id="rId16"/>
    <p:sldId id="551" r:id="rId17"/>
    <p:sldId id="2147473699" r:id="rId18"/>
    <p:sldId id="2147473702" r:id="rId19"/>
    <p:sldId id="2147473703" r:id="rId20"/>
    <p:sldId id="552" r:id="rId21"/>
    <p:sldId id="318" r:id="rId22"/>
  </p:sldIdLst>
  <p:sldSz cx="12192000" cy="6858000"/>
  <p:notesSz cx="7315200" cy="9601200"/>
  <p:custDataLst>
    <p:tags r:id="rId25"/>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Kristen Morrow" initials="KM" lastIdx="4" clrIdx="16">
    <p:extLst>
      <p:ext uri="{19B8F6BF-5375-455C-9EA6-DF929625EA0E}">
        <p15:presenceInfo xmlns:p15="http://schemas.microsoft.com/office/powerpoint/2012/main" userId="41d2ac2a3a2c2d93" providerId="Windows Live"/>
      </p:ext>
    </p:extLst>
  </p:cmAuthor>
  <p:cmAuthor id="18" name="nhanson" initials="n" lastIdx="7" clrIdx="17">
    <p:extLst>
      <p:ext uri="{19B8F6BF-5375-455C-9EA6-DF929625EA0E}">
        <p15:presenceInfo xmlns:p15="http://schemas.microsoft.com/office/powerpoint/2012/main" userId="nhanson" providerId="None"/>
      </p:ext>
    </p:extLst>
  </p:cmAuthor>
  <p:cmAuthor id="19" name="Jacky Olin" initials="JO" lastIdx="24" clrIdx="18">
    <p:extLst>
      <p:ext uri="{19B8F6BF-5375-455C-9EA6-DF929625EA0E}">
        <p15:presenceInfo xmlns:p15="http://schemas.microsoft.com/office/powerpoint/2012/main" userId="S::jolin@clinicaloptions.com::be962d7c-0694-47b7-a47b-05bea0d96ce0" providerId="AD"/>
      </p:ext>
    </p:extLst>
  </p:cmAuthor>
  <p:cmAuthor id="20" name="CLINICALOPTIONS\tquill" initials="C" lastIdx="11" clrIdx="19">
    <p:extLst>
      <p:ext uri="{19B8F6BF-5375-455C-9EA6-DF929625EA0E}">
        <p15:presenceInfo xmlns:p15="http://schemas.microsoft.com/office/powerpoint/2012/main" userId="CLINICALOPTIONS\tquill" providerId="None"/>
      </p:ext>
    </p:extLst>
  </p:cmAuthor>
  <p:cmAuthor id="21" name="aboecler@clinicaloptions.com" initials="a" lastIdx="1" clrIdx="20">
    <p:extLst>
      <p:ext uri="{19B8F6BF-5375-455C-9EA6-DF929625EA0E}">
        <p15:presenceInfo xmlns:p15="http://schemas.microsoft.com/office/powerpoint/2012/main" userId="aboecler@clinicaloptions.com" providerId="None"/>
      </p:ext>
    </p:extLst>
  </p:cmAuthor>
  <p:cmAuthor id="22" name="Dussadee Royal" initials="DR" lastIdx="2" clrIdx="21">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290" autoAdjust="0"/>
  </p:normalViewPr>
  <p:slideViewPr>
    <p:cSldViewPr snapToGrid="0">
      <p:cViewPr varScale="1">
        <p:scale>
          <a:sx n="103" d="100"/>
          <a:sy n="103" d="100"/>
        </p:scale>
        <p:origin x="114" y="102"/>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handoutMaster" Target="handoutMasters/handoutMaster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ESA, erythropoiesis-stimulating agent; MDS, myelodysplastic syndromes.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ESA, erythropoiesis-stimulating agent; HI-E, hematologic improvement-erythroid; MDS, myelodysplastic syndromes; RBC, red blood cell; R/R, relapsed/refractory; TI, transfusion independence.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423677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ESA, erythropoiesis-stimulating agent; EPO, erythropoietin; FACIT, Functional Assessment of Chronic Illness Therapy; HI-E, hematologic improvement-erythroid; HMA, hypomethylating agent; IPSS-R, Revised International Prognostic Scoring System; MDS, myelodysplastic syndromes; PRO, patient-reported outcomes; RBC, red blood cell; R/R, relapsed/refractory; TI, transfusion independence; VAF, variant allele frequency</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ＭＳ Ｐゴシック" charset="0"/>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Tree>
    <p:extLst>
      <p:ext uri="{BB962C8B-B14F-4D97-AF65-F5344CB8AC3E}">
        <p14:creationId xmlns:p14="http://schemas.microsoft.com/office/powerpoint/2010/main" val="27972680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ESA, erythropoiesis stimulating agent; Hb, hemoglobin; IPSS-R, Revised International Prognostic Scoring System; MDS, myelodysplastic syndromes; RBC, red blood cell; RS, ring sideroblast; sEPO, serum erythropoietin; WHO, World Health Organization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38110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RBC, red blood cell; TI, transfusion independence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2241237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RBC, red blood cell; TI, transfusion independence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83764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IPSS, International Prognostic Staging System; IWG, International Working Group; RBC, red blood cell; RS, ring sideroblast; sEPO, serum erythropoietin; TI, transfusion independence; WHO, World Health Organization.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5313715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Hb, hemoglobin; TI, transfusion independence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643111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HI-E,  hematologic improvement-erythroid; HTB, high transfusion burden; IWG, International Working Group; LTB, low transfusion burden; RBC, red blood cell; TI, transfusion independence.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5493530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LFT, liver function test.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41765928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27957466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MDS, myelodysplastic syndromes; VAF, variant allele frequency.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2496147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RBC, red blood cell; TI, transfusion independence; VAF, variant allele frequency.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915197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Hb, hemoglobin; HI-E, hematologic improvement-erythroid; MDS, myelodysplastic syndromes; RBC, red blood cell; TI, transfusion independent; VAF, variant allele frequency.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21989667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16</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7.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IMerge: Phase III Trial of Imetelstat vs </a:t>
            </a:r>
            <a:br>
              <a:rPr lang="en-US" altLang="en-US" sz="4000" dirty="0"/>
            </a:br>
            <a:r>
              <a:rPr lang="en-US" altLang="en-US" sz="4000" dirty="0"/>
              <a:t>Placebo for Transfusion-Dependent </a:t>
            </a:r>
            <a:br>
              <a:rPr lang="en-US" altLang="en-US" sz="4000" dirty="0"/>
            </a:br>
            <a:r>
              <a:rPr lang="en-US" altLang="en-US" sz="4000" dirty="0"/>
              <a:t>Lower-Risk MDS Relapsed/Refractory to ESAs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6763"/>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dirty="0"/>
              <a:t>Imetelstat is a first-in-class competitive telomerase inhibitor</a:t>
            </a:r>
            <a:r>
              <a:rPr lang="en-US" altLang="en-US" baseline="30000" dirty="0"/>
              <a:t>1,2</a:t>
            </a:r>
          </a:p>
          <a:p>
            <a:pPr lvl="1"/>
            <a:r>
              <a:rPr lang="en-US" altLang="en-US" dirty="0"/>
              <a:t>Targets cancer cells with unusually active telomerase, leading to recovery of hematopoiesis</a:t>
            </a:r>
            <a:r>
              <a:rPr lang="en-US" altLang="en-US" baseline="30000" dirty="0"/>
              <a:t>3,4</a:t>
            </a:r>
          </a:p>
          <a:p>
            <a:r>
              <a:rPr lang="en-US" altLang="en-US" dirty="0"/>
              <a:t>The IMerge study enrolled patients with lower-risk and transfusion-dependent, non-del(5q) MDS R/R to or ineligible for ESAs to receive imetelstat</a:t>
            </a:r>
            <a:r>
              <a:rPr lang="en-US" altLang="en-US" baseline="30000" dirty="0"/>
              <a:t>5</a:t>
            </a:r>
          </a:p>
          <a:p>
            <a:pPr lvl="1"/>
            <a:r>
              <a:rPr lang="en-US" altLang="en-US" dirty="0"/>
              <a:t>In the phase II portion of the trial, 8-wk RBC-TI rate was 42% with a median TI duration of 86 wk</a:t>
            </a:r>
          </a:p>
          <a:p>
            <a:r>
              <a:rPr lang="en-US" altLang="en-US" dirty="0"/>
              <a:t>Current analysis of phase III portion of IMerge assessed RBC-TI, HI-E, and safety with imetelstat vs placebo in the same patient population</a:t>
            </a:r>
            <a:r>
              <a:rPr lang="en-US" altLang="en-US" baseline="30000" dirty="0"/>
              <a:t>6</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40" y="6201074"/>
            <a:ext cx="71225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Asai. Cancer Res. 2003;63:3931. 2. Herbert. Oncogene. 2005;24:5262. 3. Mosoyan. Leukemia. 2017;31:2458. 4. Wang. Blood Adv. 2018;25:2378. 5. Steensma. JCO. 2021;39:48. 6. Zeidan. ASCO 2023. Abstr 7004.</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41FEF61-F6A1-4D2D-8687-C6B2C49E2A5E}"/>
              </a:ext>
            </a:extLst>
          </p:cNvPr>
          <p:cNvSpPr>
            <a:spLocks noGrp="1"/>
          </p:cNvSpPr>
          <p:nvPr>
            <p:ph type="title"/>
          </p:nvPr>
        </p:nvSpPr>
        <p:spPr/>
        <p:txBody>
          <a:bodyPr/>
          <a:lstStyle/>
          <a:p>
            <a:r>
              <a:rPr lang="en-US" dirty="0"/>
              <a:t>IMerge: Study Design</a:t>
            </a:r>
          </a:p>
        </p:txBody>
      </p:sp>
      <p:sp>
        <p:nvSpPr>
          <p:cNvPr id="21" name="Content Placeholder 20">
            <a:extLst>
              <a:ext uri="{FF2B5EF4-FFF2-40B4-BE49-F238E27FC236}">
                <a16:creationId xmlns:a16="http://schemas.microsoft.com/office/drawing/2014/main" id="{806A4E81-9B29-4F87-9EB6-CFF6837CC415}"/>
              </a:ext>
            </a:extLst>
          </p:cNvPr>
          <p:cNvSpPr>
            <a:spLocks noGrp="1"/>
          </p:cNvSpPr>
          <p:nvPr>
            <p:ph idx="1"/>
          </p:nvPr>
        </p:nvSpPr>
        <p:spPr/>
        <p:txBody>
          <a:bodyPr/>
          <a:lstStyle/>
          <a:p>
            <a:pPr>
              <a:spcBef>
                <a:spcPts val="0"/>
              </a:spcBef>
            </a:pPr>
            <a:r>
              <a:rPr lang="en-US" sz="2400" dirty="0"/>
              <a:t>International, double-blind, randomized phase III trial</a:t>
            </a:r>
          </a:p>
          <a:p>
            <a:pPr>
              <a:spcBef>
                <a:spcPts val="0"/>
              </a:spcBef>
            </a:pPr>
            <a:endParaRPr lang="en-US" sz="2400" dirty="0"/>
          </a:p>
          <a:p>
            <a:pPr>
              <a:spcBef>
                <a:spcPts val="0"/>
              </a:spcBef>
            </a:pPr>
            <a:endParaRPr lang="en-US" sz="2400" dirty="0"/>
          </a:p>
          <a:p>
            <a:pPr>
              <a:spcBef>
                <a:spcPts val="0"/>
              </a:spcBef>
            </a:pPr>
            <a:endParaRPr lang="en-US" sz="2400" dirty="0"/>
          </a:p>
          <a:p>
            <a:pPr>
              <a:spcBef>
                <a:spcPts val="0"/>
              </a:spcBef>
            </a:pPr>
            <a:endParaRPr lang="en-US" sz="2400" dirty="0"/>
          </a:p>
          <a:p>
            <a:pPr>
              <a:spcBef>
                <a:spcPts val="0"/>
              </a:spcBef>
            </a:pPr>
            <a:endParaRPr lang="en-US" sz="2400" dirty="0"/>
          </a:p>
          <a:p>
            <a:pPr>
              <a:spcBef>
                <a:spcPts val="0"/>
              </a:spcBef>
            </a:pPr>
            <a:endParaRPr lang="en-US" sz="2400" dirty="0"/>
          </a:p>
          <a:p>
            <a:pPr marL="0" indent="0">
              <a:spcBef>
                <a:spcPts val="0"/>
              </a:spcBef>
              <a:buNone/>
            </a:pPr>
            <a:endParaRPr lang="en-US" sz="2400" b="1" dirty="0"/>
          </a:p>
          <a:p>
            <a:pPr>
              <a:spcBef>
                <a:spcPts val="0"/>
              </a:spcBef>
            </a:pPr>
            <a:r>
              <a:rPr lang="en-US" sz="2400" b="1" dirty="0"/>
              <a:t>Primary endpoint: </a:t>
            </a:r>
            <a:r>
              <a:rPr lang="en-US" sz="2400" dirty="0"/>
              <a:t>8-wk RBC-TI</a:t>
            </a:r>
          </a:p>
          <a:p>
            <a:pPr>
              <a:spcBef>
                <a:spcPts val="0"/>
              </a:spcBef>
            </a:pPr>
            <a:r>
              <a:rPr lang="en-US" sz="2400" b="1" dirty="0"/>
              <a:t>Key secondary endpoints: </a:t>
            </a:r>
            <a:r>
              <a:rPr lang="en-US" sz="2400" dirty="0"/>
              <a:t>24-wk RBC-TI, TI duration, HI-E, safety</a:t>
            </a:r>
          </a:p>
          <a:p>
            <a:pPr>
              <a:spcBef>
                <a:spcPts val="0"/>
              </a:spcBef>
            </a:pPr>
            <a:r>
              <a:rPr lang="en-US" sz="2400" b="1" dirty="0"/>
              <a:t>Key exploratory endpoints</a:t>
            </a:r>
            <a:r>
              <a:rPr lang="en-US" sz="2400" dirty="0"/>
              <a:t>: changes in VAF, PRO (FACIT-Fatigue)</a:t>
            </a:r>
          </a:p>
        </p:txBody>
      </p:sp>
      <p:sp>
        <p:nvSpPr>
          <p:cNvPr id="5" name="TextBox 4">
            <a:extLst>
              <a:ext uri="{FF2B5EF4-FFF2-40B4-BE49-F238E27FC236}">
                <a16:creationId xmlns:a16="http://schemas.microsoft.com/office/drawing/2014/main" id="{BDFE7FB8-125B-419A-9D41-EC5EEC256C47}"/>
              </a:ext>
            </a:extLst>
          </p:cNvPr>
          <p:cNvSpPr txBox="1"/>
          <p:nvPr/>
        </p:nvSpPr>
        <p:spPr bwMode="auto">
          <a:xfrm>
            <a:off x="436027" y="6427563"/>
            <a:ext cx="619923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a:t>
            </a:r>
          </a:p>
        </p:txBody>
      </p:sp>
      <p:sp>
        <p:nvSpPr>
          <p:cNvPr id="9" name="Rectangle 8">
            <a:extLst>
              <a:ext uri="{FF2B5EF4-FFF2-40B4-BE49-F238E27FC236}">
                <a16:creationId xmlns:a16="http://schemas.microsoft.com/office/drawing/2014/main" id="{7129BD1C-C11D-421F-B943-63C1ED6BB730}"/>
              </a:ext>
            </a:extLst>
          </p:cNvPr>
          <p:cNvSpPr/>
          <p:nvPr/>
        </p:nvSpPr>
        <p:spPr bwMode="auto">
          <a:xfrm>
            <a:off x="6431639" y="2789106"/>
            <a:ext cx="2926080" cy="782095"/>
          </a:xfrm>
          <a:prstGeom prst="rect">
            <a:avLst/>
          </a:prstGeom>
          <a:solidFill>
            <a:schemeClr val="accent1"/>
          </a:solidFill>
          <a:ln w="0">
            <a:solidFill>
              <a:schemeClr val="accent1"/>
            </a:solidFill>
            <a:miter lim="800000"/>
            <a:headEnd/>
            <a:tailEnd/>
          </a:ln>
        </p:spPr>
        <p:txBody>
          <a:bodyPr rtlCol="0" anchor="ctr"/>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Imetelstat </a:t>
            </a:r>
            <a:endPar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b="0" dirty="0">
                <a:solidFill>
                  <a:srgbClr val="FFFFFF"/>
                </a:solidFill>
                <a:latin typeface="Calibri" panose="020F0502020204030204" pitchFamily="34" charset="0"/>
                <a:ea typeface="ＭＳ Ｐゴシック" charset="0"/>
                <a:cs typeface="Calibri" panose="020F0502020204030204" pitchFamily="34" charset="0"/>
              </a:rPr>
              <a:t>7</a:t>
            </a:r>
            <a:r>
              <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.5 mg/kg </a:t>
            </a:r>
            <a:r>
              <a:rPr lang="en-US" b="0" dirty="0">
                <a:solidFill>
                  <a:srgbClr val="FFFFFF"/>
                </a:solidFill>
                <a:latin typeface="Calibri" panose="020F0502020204030204" pitchFamily="34" charset="0"/>
                <a:ea typeface="ＭＳ Ｐゴシック" charset="0"/>
                <a:cs typeface="Calibri" panose="020F0502020204030204" pitchFamily="34" charset="0"/>
              </a:rPr>
              <a:t>IV</a:t>
            </a:r>
            <a:r>
              <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 Q4W</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b="0" dirty="0">
                <a:solidFill>
                  <a:srgbClr val="FFFFFF"/>
                </a:solidFill>
                <a:latin typeface="Calibri" panose="020F0502020204030204" pitchFamily="34" charset="0"/>
                <a:ea typeface="ＭＳ Ｐゴシック" charset="0"/>
                <a:cs typeface="Calibri" panose="020F0502020204030204" pitchFamily="34" charset="0"/>
              </a:rPr>
              <a:t>(n = 118)</a:t>
            </a:r>
          </a:p>
        </p:txBody>
      </p:sp>
      <p:sp>
        <p:nvSpPr>
          <p:cNvPr id="12" name="Rectangle 11">
            <a:extLst>
              <a:ext uri="{FF2B5EF4-FFF2-40B4-BE49-F238E27FC236}">
                <a16:creationId xmlns:a16="http://schemas.microsoft.com/office/drawing/2014/main" id="{31C4A3B6-C7D6-4126-A455-53876CC6BA14}"/>
              </a:ext>
            </a:extLst>
          </p:cNvPr>
          <p:cNvSpPr/>
          <p:nvPr/>
        </p:nvSpPr>
        <p:spPr bwMode="auto">
          <a:xfrm>
            <a:off x="6431639" y="3793478"/>
            <a:ext cx="2926080" cy="822960"/>
          </a:xfrm>
          <a:prstGeom prst="rect">
            <a:avLst/>
          </a:prstGeom>
          <a:solidFill>
            <a:schemeClr val="accent3"/>
          </a:solidFill>
          <a:ln w="0">
            <a:solidFill>
              <a:schemeClr val="accent3"/>
            </a:solidFill>
            <a:miter lim="800000"/>
            <a:headEnd/>
            <a:tailEnd/>
          </a:ln>
        </p:spPr>
        <p:txBody>
          <a:bodyPr rtlCol="0" anchor="ctr"/>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b="1"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Placebo</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b="0" dirty="0">
                <a:solidFill>
                  <a:srgbClr val="FFFFFF"/>
                </a:solidFill>
                <a:latin typeface="Calibri" panose="020F0502020204030204" pitchFamily="34" charset="0"/>
                <a:ea typeface="ＭＳ Ｐゴシック" charset="0"/>
                <a:cs typeface="Calibri" panose="020F0502020204030204" pitchFamily="34" charset="0"/>
              </a:rPr>
              <a:t>(n = 60)</a:t>
            </a:r>
            <a:endParaRPr kumimoji="0" lang="en-US"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endParaRPr>
          </a:p>
        </p:txBody>
      </p:sp>
      <p:sp>
        <p:nvSpPr>
          <p:cNvPr id="22" name="TextBox 21">
            <a:extLst>
              <a:ext uri="{FF2B5EF4-FFF2-40B4-BE49-F238E27FC236}">
                <a16:creationId xmlns:a16="http://schemas.microsoft.com/office/drawing/2014/main" id="{5A963281-8DC7-4770-ABD5-60C7998CF8ED}"/>
              </a:ext>
            </a:extLst>
          </p:cNvPr>
          <p:cNvSpPr txBox="1"/>
          <p:nvPr/>
        </p:nvSpPr>
        <p:spPr bwMode="auto">
          <a:xfrm>
            <a:off x="1031966" y="2647990"/>
            <a:ext cx="4612939"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Patients with low-risk or intermediate 1–risk MDS </a:t>
            </a:r>
            <a:b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(IPSS-R); R/R to ESA or EPO &gt;500 mU/mL </a:t>
            </a:r>
            <a:b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(ESA ineligible); RBC transfusion dependent </a:t>
            </a:r>
            <a:b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(≥4 U/8 wk over 16 wk prestudy); non-del(5q); </a:t>
            </a:r>
            <a:b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no prior lenalidomide or HMAs</a:t>
            </a:r>
            <a:br>
              <a:rPr kumimoji="0" lang="en-US" sz="1600" b="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(N = </a:t>
            </a:r>
            <a:r>
              <a:rPr lang="en-US" b="0" dirty="0">
                <a:solidFill>
                  <a:srgbClr val="000000"/>
                </a:solidFill>
                <a:latin typeface="Calibri" panose="020F0502020204030204" pitchFamily="34" charset="0"/>
                <a:ea typeface="ＭＳ Ｐゴシック" charset="0"/>
                <a:cs typeface="Calibri" panose="020F0502020204030204" pitchFamily="34" charset="0"/>
              </a:rPr>
              <a:t>178</a:t>
            </a: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a:t>
            </a:r>
          </a:p>
        </p:txBody>
      </p:sp>
      <p:sp>
        <p:nvSpPr>
          <p:cNvPr id="23" name="Line 53">
            <a:extLst>
              <a:ext uri="{FF2B5EF4-FFF2-40B4-BE49-F238E27FC236}">
                <a16:creationId xmlns:a16="http://schemas.microsoft.com/office/drawing/2014/main" id="{3F96E4BD-1A98-41BA-B63F-7DF1A1D5CD8A}"/>
              </a:ext>
            </a:extLst>
          </p:cNvPr>
          <p:cNvSpPr>
            <a:spLocks noChangeShapeType="1"/>
          </p:cNvSpPr>
          <p:nvPr/>
        </p:nvSpPr>
        <p:spPr bwMode="auto">
          <a:xfrm>
            <a:off x="5736999" y="3854121"/>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24" name="Line 54">
            <a:extLst>
              <a:ext uri="{FF2B5EF4-FFF2-40B4-BE49-F238E27FC236}">
                <a16:creationId xmlns:a16="http://schemas.microsoft.com/office/drawing/2014/main" id="{D30C6110-53BD-46D0-BAD5-0057B0E536BE}"/>
              </a:ext>
            </a:extLst>
          </p:cNvPr>
          <p:cNvSpPr>
            <a:spLocks noChangeShapeType="1"/>
          </p:cNvSpPr>
          <p:nvPr/>
        </p:nvSpPr>
        <p:spPr bwMode="auto">
          <a:xfrm flipV="1">
            <a:off x="5736999" y="3180154"/>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cxnSp>
        <p:nvCxnSpPr>
          <p:cNvPr id="6" name="Straight Arrow Connector 5">
            <a:extLst>
              <a:ext uri="{FF2B5EF4-FFF2-40B4-BE49-F238E27FC236}">
                <a16:creationId xmlns:a16="http://schemas.microsoft.com/office/drawing/2014/main" id="{D4CF8F1D-9198-C025-8E5A-E4BBC4F569C9}"/>
              </a:ext>
            </a:extLst>
          </p:cNvPr>
          <p:cNvCxnSpPr>
            <a:cxnSpLocks/>
          </p:cNvCxnSpPr>
          <p:nvPr/>
        </p:nvCxnSpPr>
        <p:spPr bwMode="auto">
          <a:xfrm>
            <a:off x="5937208" y="2647990"/>
            <a:ext cx="0" cy="335628"/>
          </a:xfrm>
          <a:prstGeom prst="straightConnector1">
            <a:avLst/>
          </a:prstGeom>
          <a:noFill/>
          <a:ln w="28575" cap="flat" cmpd="sng" algn="ctr">
            <a:solidFill>
              <a:schemeClr val="bg1"/>
            </a:solidFill>
            <a:prstDash val="sysDot"/>
            <a:round/>
            <a:headEnd type="none" w="med" len="med"/>
            <a:tailEnd type="triangle"/>
          </a:ln>
          <a:effectLst/>
        </p:spPr>
      </p:cxnSp>
      <p:sp>
        <p:nvSpPr>
          <p:cNvPr id="8" name="TextBox 7">
            <a:extLst>
              <a:ext uri="{FF2B5EF4-FFF2-40B4-BE49-F238E27FC236}">
                <a16:creationId xmlns:a16="http://schemas.microsoft.com/office/drawing/2014/main" id="{E8C34A59-2091-5960-7100-F328E9CB5D1F}"/>
              </a:ext>
            </a:extLst>
          </p:cNvPr>
          <p:cNvSpPr txBox="1"/>
          <p:nvPr/>
        </p:nvSpPr>
        <p:spPr bwMode="auto">
          <a:xfrm>
            <a:off x="4253349" y="2032724"/>
            <a:ext cx="389327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Stratified by transfusion burden (4-6 vs &gt;6 U) and IPSS-R category (low vs intermediate 1)</a:t>
            </a:r>
          </a:p>
        </p:txBody>
      </p:sp>
      <p:sp>
        <p:nvSpPr>
          <p:cNvPr id="4" name="TextBox 3">
            <a:extLst>
              <a:ext uri="{FF2B5EF4-FFF2-40B4-BE49-F238E27FC236}">
                <a16:creationId xmlns:a16="http://schemas.microsoft.com/office/drawing/2014/main" id="{7EB33EB8-7C2C-F866-381F-3828F61CA9A3}"/>
              </a:ext>
            </a:extLst>
          </p:cNvPr>
          <p:cNvSpPr txBox="1"/>
          <p:nvPr/>
        </p:nvSpPr>
        <p:spPr bwMode="auto">
          <a:xfrm>
            <a:off x="5748778" y="3504169"/>
            <a:ext cx="4812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Tree>
    <p:extLst>
      <p:ext uri="{BB962C8B-B14F-4D97-AF65-F5344CB8AC3E}">
        <p14:creationId xmlns:p14="http://schemas.microsoft.com/office/powerpoint/2010/main" val="1381126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IMerge</a:t>
            </a:r>
            <a:r>
              <a:rPr lang="en-US" dirty="0"/>
              <a:t>: Baseline Characteristics</a:t>
            </a:r>
            <a:endParaRPr lang="en-US" altLang="en-US" dirty="0"/>
          </a:p>
        </p:txBody>
      </p:sp>
      <p:sp>
        <p:nvSpPr>
          <p:cNvPr id="2" name="Text Box 11">
            <a:extLst>
              <a:ext uri="{FF2B5EF4-FFF2-40B4-BE49-F238E27FC236}">
                <a16:creationId xmlns:a16="http://schemas.microsoft.com/office/drawing/2014/main" id="{BD774328-3178-90B0-EC23-1893E9F7E9D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a:t>
            </a:r>
          </a:p>
        </p:txBody>
      </p:sp>
      <p:graphicFrame>
        <p:nvGraphicFramePr>
          <p:cNvPr id="3" name="Group 3">
            <a:extLst>
              <a:ext uri="{FF2B5EF4-FFF2-40B4-BE49-F238E27FC236}">
                <a16:creationId xmlns:a16="http://schemas.microsoft.com/office/drawing/2014/main" id="{43718F81-A05B-20BF-BBA4-00D5D78C4AA0}"/>
              </a:ext>
            </a:extLst>
          </p:cNvPr>
          <p:cNvGraphicFramePr>
            <a:graphicFrameLocks/>
          </p:cNvGraphicFramePr>
          <p:nvPr>
            <p:extLst>
              <p:ext uri="{D42A27DB-BD31-4B8C-83A1-F6EECF244321}">
                <p14:modId xmlns:p14="http://schemas.microsoft.com/office/powerpoint/2010/main" val="485023715"/>
              </p:ext>
            </p:extLst>
          </p:nvPr>
        </p:nvGraphicFramePr>
        <p:xfrm>
          <a:off x="744883" y="1600200"/>
          <a:ext cx="5294376" cy="3474816"/>
        </p:xfrm>
        <a:graphic>
          <a:graphicData uri="http://schemas.openxmlformats.org/drawingml/2006/table">
            <a:tbl>
              <a:tblPr/>
              <a:tblGrid>
                <a:gridCol w="2441448">
                  <a:extLst>
                    <a:ext uri="{9D8B030D-6E8A-4147-A177-3AD203B41FA5}">
                      <a16:colId xmlns:a16="http://schemas.microsoft.com/office/drawing/2014/main" val="20000"/>
                    </a:ext>
                  </a:extLst>
                </a:gridCol>
                <a:gridCol w="1426464">
                  <a:extLst>
                    <a:ext uri="{9D8B030D-6E8A-4147-A177-3AD203B41FA5}">
                      <a16:colId xmlns:a16="http://schemas.microsoft.com/office/drawing/2014/main" val="20001"/>
                    </a:ext>
                  </a:extLst>
                </a:gridCol>
                <a:gridCol w="1426464">
                  <a:extLst>
                    <a:ext uri="{9D8B030D-6E8A-4147-A177-3AD203B41FA5}">
                      <a16:colId xmlns:a16="http://schemas.microsoft.com/office/drawing/2014/main" val="20002"/>
                    </a:ext>
                  </a:extLst>
                </a:gridCol>
              </a:tblGrid>
              <a:tr h="3185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Imetelstat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8739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 (44-87)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73 (39-85)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8739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44974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time since MDS diagnosis,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 (0.1-26.7)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(0.2-25.7)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44974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WHO classification,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44 (37)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73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 (62)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92422837"/>
                  </a:ext>
                </a:extLst>
              </a:tr>
              <a:tr h="58091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Baseline IPSS-R risk,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Low</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Intermediate-1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80 (68)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 (65)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94824592"/>
                  </a:ext>
                </a:extLst>
              </a:tr>
            </a:tbl>
          </a:graphicData>
        </a:graphic>
      </p:graphicFrame>
      <p:graphicFrame>
        <p:nvGraphicFramePr>
          <p:cNvPr id="4" name="Group 3">
            <a:extLst>
              <a:ext uri="{FF2B5EF4-FFF2-40B4-BE49-F238E27FC236}">
                <a16:creationId xmlns:a16="http://schemas.microsoft.com/office/drawing/2014/main" id="{7ED87D98-13E9-2219-0117-CDB7DABA0D2D}"/>
              </a:ext>
            </a:extLst>
          </p:cNvPr>
          <p:cNvGraphicFramePr>
            <a:graphicFrameLocks/>
          </p:cNvGraphicFramePr>
          <p:nvPr>
            <p:extLst>
              <p:ext uri="{D42A27DB-BD31-4B8C-83A1-F6EECF244321}">
                <p14:modId xmlns:p14="http://schemas.microsoft.com/office/powerpoint/2010/main" val="962784563"/>
              </p:ext>
            </p:extLst>
          </p:nvPr>
        </p:nvGraphicFramePr>
        <p:xfrm>
          <a:off x="6232498" y="1599681"/>
          <a:ext cx="5098796" cy="4257963"/>
        </p:xfrm>
        <a:graphic>
          <a:graphicData uri="http://schemas.openxmlformats.org/drawingml/2006/table">
            <a:tbl>
              <a:tblPr/>
              <a:tblGrid>
                <a:gridCol w="2441602">
                  <a:extLst>
                    <a:ext uri="{9D8B030D-6E8A-4147-A177-3AD203B41FA5}">
                      <a16:colId xmlns:a16="http://schemas.microsoft.com/office/drawing/2014/main" val="20000"/>
                    </a:ext>
                  </a:extLst>
                </a:gridCol>
                <a:gridCol w="1358900">
                  <a:extLst>
                    <a:ext uri="{9D8B030D-6E8A-4147-A177-3AD203B41FA5}">
                      <a16:colId xmlns:a16="http://schemas.microsoft.com/office/drawing/2014/main" val="20001"/>
                    </a:ext>
                  </a:extLst>
                </a:gridCol>
                <a:gridCol w="1298294">
                  <a:extLst>
                    <a:ext uri="{9D8B030D-6E8A-4147-A177-3AD203B41FA5}">
                      <a16:colId xmlns:a16="http://schemas.microsoft.com/office/drawing/2014/main" val="20002"/>
                    </a:ext>
                  </a:extLst>
                </a:gridCol>
              </a:tblGrid>
              <a:tr h="2524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Imetelstat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564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Hb, g/dL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7.9 (5.3-10.1)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7.8 (6.1-9.2)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67118993"/>
                  </a:ext>
                </a:extLst>
              </a:tr>
              <a:tr h="1485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prior RBC transfusion burden, RBC U/8 wk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(4-33)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(4-13)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1485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RBC transfusion burden,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to ≤6 U/8 wk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U/8 wk</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62 (53)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56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655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sEPO, mU/mL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174.9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(6.0-4460.0)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277.0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(16.9-5514.0)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89264377"/>
                  </a:ext>
                </a:extLst>
              </a:tr>
              <a:tr h="2524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sEPO level,*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≤500 mU/mL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&gt;501 mU/mL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87 (74)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71522929"/>
                  </a:ext>
                </a:extLst>
              </a:tr>
              <a:tr h="2524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ESA use,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108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 (87)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38905888"/>
                  </a:ext>
                </a:extLst>
              </a:tr>
              <a:tr h="2524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luspatercept use,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73758689"/>
                  </a:ext>
                </a:extLst>
              </a:tr>
            </a:tbl>
          </a:graphicData>
        </a:graphic>
      </p:graphicFrame>
      <p:sp>
        <p:nvSpPr>
          <p:cNvPr id="5" name="TextBox 4">
            <a:extLst>
              <a:ext uri="{FF2B5EF4-FFF2-40B4-BE49-F238E27FC236}">
                <a16:creationId xmlns:a16="http://schemas.microsoft.com/office/drawing/2014/main" id="{0CB7C6C7-0B2B-8312-9EF4-2FDC7D7A38A0}"/>
              </a:ext>
            </a:extLst>
          </p:cNvPr>
          <p:cNvSpPr txBox="1"/>
          <p:nvPr/>
        </p:nvSpPr>
        <p:spPr bwMode="auto">
          <a:xfrm>
            <a:off x="6039259" y="5865488"/>
            <a:ext cx="54429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*Data missing for 5 patients in imetelstat group and 2 in placebo group.</a:t>
            </a:r>
          </a:p>
        </p:txBody>
      </p:sp>
    </p:spTree>
    <p:extLst>
      <p:ext uri="{BB962C8B-B14F-4D97-AF65-F5344CB8AC3E}">
        <p14:creationId xmlns:p14="http://schemas.microsoft.com/office/powerpoint/2010/main" val="2005542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Rates of Durable RBC-TI Over Time</a:t>
            </a:r>
            <a:endParaRPr lang="en-US" altLang="en-US" dirty="0"/>
          </a:p>
        </p:txBody>
      </p:sp>
      <p:sp>
        <p:nvSpPr>
          <p:cNvPr id="2" name="Text Box 11">
            <a:extLst>
              <a:ext uri="{FF2B5EF4-FFF2-40B4-BE49-F238E27FC236}">
                <a16:creationId xmlns:a16="http://schemas.microsoft.com/office/drawing/2014/main" id="{B0F77616-1F1A-CE48-00C9-C6DBC6FD9EA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 Reproduced with permission.</a:t>
            </a:r>
          </a:p>
        </p:txBody>
      </p:sp>
      <p:sp>
        <p:nvSpPr>
          <p:cNvPr id="3" name="TextBox 2">
            <a:extLst>
              <a:ext uri="{FF2B5EF4-FFF2-40B4-BE49-F238E27FC236}">
                <a16:creationId xmlns:a16="http://schemas.microsoft.com/office/drawing/2014/main" id="{D43327CB-E398-CC5E-3FA2-81C673ACB9BE}"/>
              </a:ext>
            </a:extLst>
          </p:cNvPr>
          <p:cNvSpPr txBox="1"/>
          <p:nvPr/>
        </p:nvSpPr>
        <p:spPr bwMode="auto">
          <a:xfrm>
            <a:off x="609759" y="5252720"/>
            <a:ext cx="97128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A single continuous RBC-TI period was achieved by most 8-wk responders to imetelstat (83%) </a:t>
            </a:r>
          </a:p>
        </p:txBody>
      </p:sp>
      <p:sp>
        <p:nvSpPr>
          <p:cNvPr id="9250" name="TextBox 9249">
            <a:extLst>
              <a:ext uri="{FF2B5EF4-FFF2-40B4-BE49-F238E27FC236}">
                <a16:creationId xmlns:a16="http://schemas.microsoft.com/office/drawing/2014/main" id="{72F6548B-AB69-EB02-51F6-389B4FA17E8A}"/>
              </a:ext>
            </a:extLst>
          </p:cNvPr>
          <p:cNvSpPr txBox="1"/>
          <p:nvPr/>
        </p:nvSpPr>
        <p:spPr bwMode="auto">
          <a:xfrm>
            <a:off x="4132118" y="1591085"/>
            <a:ext cx="39277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Transfusion Independence</a:t>
            </a:r>
          </a:p>
        </p:txBody>
      </p:sp>
      <p:grpSp>
        <p:nvGrpSpPr>
          <p:cNvPr id="9341" name="Group 9340">
            <a:extLst>
              <a:ext uri="{FF2B5EF4-FFF2-40B4-BE49-F238E27FC236}">
                <a16:creationId xmlns:a16="http://schemas.microsoft.com/office/drawing/2014/main" id="{AD4E7EEC-D046-A793-64C8-714973839437}"/>
              </a:ext>
            </a:extLst>
          </p:cNvPr>
          <p:cNvGrpSpPr/>
          <p:nvPr/>
        </p:nvGrpSpPr>
        <p:grpSpPr>
          <a:xfrm>
            <a:off x="9040226" y="1653884"/>
            <a:ext cx="2232118" cy="650935"/>
            <a:chOff x="9040226" y="1653884"/>
            <a:chExt cx="2232118" cy="650935"/>
          </a:xfrm>
        </p:grpSpPr>
        <p:sp>
          <p:nvSpPr>
            <p:cNvPr id="9251" name="Rectangle 10">
              <a:extLst>
                <a:ext uri="{FF2B5EF4-FFF2-40B4-BE49-F238E27FC236}">
                  <a16:creationId xmlns:a16="http://schemas.microsoft.com/office/drawing/2014/main" id="{318B9E3B-D95E-CD2F-D04C-4797DAE66CED}"/>
                </a:ext>
              </a:extLst>
            </p:cNvPr>
            <p:cNvSpPr>
              <a:spLocks noChangeArrowheads="1"/>
            </p:cNvSpPr>
            <p:nvPr/>
          </p:nvSpPr>
          <p:spPr bwMode="auto">
            <a:xfrm>
              <a:off x="9320705" y="1653884"/>
              <a:ext cx="1951639" cy="650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eaLnBrk="0" fontAlgn="base" hangingPunct="0">
                <a:spcBef>
                  <a:spcPct val="0"/>
                </a:spcBef>
                <a:spcAft>
                  <a:spcPct val="0"/>
                </a:spcAft>
              </a:pPr>
              <a:r>
                <a:rPr lang="en-US" b="0" dirty="0" err="1">
                  <a:solidFill>
                    <a:schemeClr val="bg1"/>
                  </a:solidFill>
                  <a:latin typeface="Calibri" panose="020F0502020204030204" pitchFamily="34" charset="0"/>
                  <a:cs typeface="Calibri" panose="020F0502020204030204" pitchFamily="34" charset="0"/>
                </a:rPr>
                <a:t>Imetelstat</a:t>
              </a:r>
              <a:r>
                <a:rPr lang="en-US" b="0" dirty="0">
                  <a:solidFill>
                    <a:schemeClr val="bg1"/>
                  </a:solidFill>
                  <a:latin typeface="Calibri" panose="020F0502020204030204" pitchFamily="34" charset="0"/>
                  <a:cs typeface="Calibri" panose="020F0502020204030204" pitchFamily="34" charset="0"/>
                </a:rPr>
                <a:t> (N = 118)</a:t>
              </a:r>
            </a:p>
            <a:p>
              <a:pPr eaLnBrk="0" fontAlgn="base" hangingPunct="0">
                <a:spcBef>
                  <a:spcPct val="0"/>
                </a:spcBef>
                <a:spcAft>
                  <a:spcPct val="0"/>
                </a:spcAft>
              </a:pPr>
              <a:r>
                <a:rPr lang="en-US" b="0" dirty="0">
                  <a:solidFill>
                    <a:schemeClr val="bg1"/>
                  </a:solidFill>
                  <a:latin typeface="Calibri" panose="020F0502020204030204" pitchFamily="34" charset="0"/>
                  <a:cs typeface="Calibri" panose="020F0502020204030204" pitchFamily="34" charset="0"/>
                </a:rPr>
                <a:t>Placebo  (N = 60)</a:t>
              </a:r>
            </a:p>
          </p:txBody>
        </p:sp>
        <p:sp>
          <p:nvSpPr>
            <p:cNvPr id="9252" name="Rectangle 9251">
              <a:extLst>
                <a:ext uri="{FF2B5EF4-FFF2-40B4-BE49-F238E27FC236}">
                  <a16:creationId xmlns:a16="http://schemas.microsoft.com/office/drawing/2014/main" id="{BBEC1800-ED16-1B96-4125-B04F15788AA5}"/>
                </a:ext>
              </a:extLst>
            </p:cNvPr>
            <p:cNvSpPr/>
            <p:nvPr/>
          </p:nvSpPr>
          <p:spPr bwMode="auto">
            <a:xfrm>
              <a:off x="9041626" y="1805957"/>
              <a:ext cx="155877" cy="15587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3" name="Rectangle 9252">
              <a:extLst>
                <a:ext uri="{FF2B5EF4-FFF2-40B4-BE49-F238E27FC236}">
                  <a16:creationId xmlns:a16="http://schemas.microsoft.com/office/drawing/2014/main" id="{3FB4F8AD-5067-E51D-63DA-14E6BCA03725}"/>
                </a:ext>
              </a:extLst>
            </p:cNvPr>
            <p:cNvSpPr/>
            <p:nvPr/>
          </p:nvSpPr>
          <p:spPr bwMode="auto">
            <a:xfrm>
              <a:off x="9040226" y="2086566"/>
              <a:ext cx="155877" cy="15587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254" name="Group 9253">
            <a:extLst>
              <a:ext uri="{FF2B5EF4-FFF2-40B4-BE49-F238E27FC236}">
                <a16:creationId xmlns:a16="http://schemas.microsoft.com/office/drawing/2014/main" id="{6DFB4697-D534-E2A7-EC2F-C2F93B79DFAF}"/>
              </a:ext>
            </a:extLst>
          </p:cNvPr>
          <p:cNvGrpSpPr/>
          <p:nvPr/>
        </p:nvGrpSpPr>
        <p:grpSpPr>
          <a:xfrm>
            <a:off x="1443750" y="2216068"/>
            <a:ext cx="9304500" cy="2425865"/>
            <a:chOff x="609759" y="3201344"/>
            <a:chExt cx="9304500" cy="2425865"/>
          </a:xfrm>
        </p:grpSpPr>
        <p:sp>
          <p:nvSpPr>
            <p:cNvPr id="9255" name="Rectangle 9254">
              <a:extLst>
                <a:ext uri="{FF2B5EF4-FFF2-40B4-BE49-F238E27FC236}">
                  <a16:creationId xmlns:a16="http://schemas.microsoft.com/office/drawing/2014/main" id="{DE17594E-739A-EA56-F7F2-84C29BDD32DD}"/>
                </a:ext>
              </a:extLst>
            </p:cNvPr>
            <p:cNvSpPr>
              <a:spLocks noChangeArrowheads="1"/>
            </p:cNvSpPr>
            <p:nvPr/>
          </p:nvSpPr>
          <p:spPr bwMode="auto">
            <a:xfrm>
              <a:off x="7830557" y="5253273"/>
              <a:ext cx="2083695" cy="373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dirty="0">
                  <a:solidFill>
                    <a:schemeClr val="bg1"/>
                  </a:solidFill>
                  <a:latin typeface="Calibri" panose="020F0502020204030204" pitchFamily="34" charset="0"/>
                  <a:cs typeface="Calibri" panose="020F0502020204030204" pitchFamily="34" charset="0"/>
                </a:rPr>
                <a:t>1-year TI</a:t>
              </a:r>
            </a:p>
          </p:txBody>
        </p:sp>
        <p:sp>
          <p:nvSpPr>
            <p:cNvPr id="9256" name="Rectangle 10">
              <a:extLst>
                <a:ext uri="{FF2B5EF4-FFF2-40B4-BE49-F238E27FC236}">
                  <a16:creationId xmlns:a16="http://schemas.microsoft.com/office/drawing/2014/main" id="{0A6E7AA9-0828-CEAE-B195-B25645D9BBA9}"/>
                </a:ext>
              </a:extLst>
            </p:cNvPr>
            <p:cNvSpPr>
              <a:spLocks noChangeArrowheads="1"/>
            </p:cNvSpPr>
            <p:nvPr/>
          </p:nvSpPr>
          <p:spPr bwMode="auto">
            <a:xfrm>
              <a:off x="5722174" y="5253273"/>
              <a:ext cx="2090210" cy="373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dirty="0">
                  <a:solidFill>
                    <a:schemeClr val="bg1"/>
                  </a:solidFill>
                  <a:latin typeface="Calibri" panose="020F0502020204030204" pitchFamily="34" charset="0"/>
                  <a:cs typeface="Calibri" panose="020F0502020204030204" pitchFamily="34" charset="0"/>
                </a:rPr>
                <a:t>24-week TI</a:t>
              </a:r>
            </a:p>
          </p:txBody>
        </p:sp>
        <p:sp>
          <p:nvSpPr>
            <p:cNvPr id="9257" name="Rectangle 10">
              <a:extLst>
                <a:ext uri="{FF2B5EF4-FFF2-40B4-BE49-F238E27FC236}">
                  <a16:creationId xmlns:a16="http://schemas.microsoft.com/office/drawing/2014/main" id="{F3208C2A-3F1C-30A5-C435-A794594265CF}"/>
                </a:ext>
              </a:extLst>
            </p:cNvPr>
            <p:cNvSpPr>
              <a:spLocks noChangeArrowheads="1"/>
            </p:cNvSpPr>
            <p:nvPr/>
          </p:nvSpPr>
          <p:spPr bwMode="auto">
            <a:xfrm>
              <a:off x="3621747" y="5253273"/>
              <a:ext cx="2094102" cy="373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dirty="0">
                  <a:solidFill>
                    <a:schemeClr val="bg1"/>
                  </a:solidFill>
                  <a:latin typeface="Calibri" panose="020F0502020204030204" pitchFamily="34" charset="0"/>
                  <a:cs typeface="Calibri" panose="020F0502020204030204" pitchFamily="34" charset="0"/>
                </a:rPr>
                <a:t>16-week TI</a:t>
              </a:r>
            </a:p>
          </p:txBody>
        </p:sp>
        <p:sp>
          <p:nvSpPr>
            <p:cNvPr id="9258" name="Line 20">
              <a:extLst>
                <a:ext uri="{FF2B5EF4-FFF2-40B4-BE49-F238E27FC236}">
                  <a16:creationId xmlns:a16="http://schemas.microsoft.com/office/drawing/2014/main" id="{5E738586-5E49-D0D4-8FCC-EBB80A1F7B76}"/>
                </a:ext>
              </a:extLst>
            </p:cNvPr>
            <p:cNvSpPr>
              <a:spLocks noChangeShapeType="1"/>
            </p:cNvSpPr>
            <p:nvPr/>
          </p:nvSpPr>
          <p:spPr bwMode="auto">
            <a:xfrm rot="16200000">
              <a:off x="1505255" y="5338924"/>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59" name="Line 26">
              <a:extLst>
                <a:ext uri="{FF2B5EF4-FFF2-40B4-BE49-F238E27FC236}">
                  <a16:creationId xmlns:a16="http://schemas.microsoft.com/office/drawing/2014/main" id="{75DFC8EA-1CCF-277F-7427-B783B016559E}"/>
                </a:ext>
              </a:extLst>
            </p:cNvPr>
            <p:cNvSpPr>
              <a:spLocks noChangeShapeType="1"/>
            </p:cNvSpPr>
            <p:nvPr/>
          </p:nvSpPr>
          <p:spPr bwMode="auto">
            <a:xfrm rot="16200000">
              <a:off x="7794863" y="5338924"/>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60" name="Line 26">
              <a:extLst>
                <a:ext uri="{FF2B5EF4-FFF2-40B4-BE49-F238E27FC236}">
                  <a16:creationId xmlns:a16="http://schemas.microsoft.com/office/drawing/2014/main" id="{0355D998-F355-8081-0702-BAA243BAE17C}"/>
                </a:ext>
              </a:extLst>
            </p:cNvPr>
            <p:cNvSpPr>
              <a:spLocks noChangeShapeType="1"/>
            </p:cNvSpPr>
            <p:nvPr/>
          </p:nvSpPr>
          <p:spPr bwMode="auto">
            <a:xfrm rot="16200000">
              <a:off x="5698327" y="5338924"/>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61" name="Line 26">
              <a:extLst>
                <a:ext uri="{FF2B5EF4-FFF2-40B4-BE49-F238E27FC236}">
                  <a16:creationId xmlns:a16="http://schemas.microsoft.com/office/drawing/2014/main" id="{DFB3F577-20C0-BEDE-647C-6AA100B5A2F4}"/>
                </a:ext>
              </a:extLst>
            </p:cNvPr>
            <p:cNvSpPr>
              <a:spLocks noChangeShapeType="1"/>
            </p:cNvSpPr>
            <p:nvPr/>
          </p:nvSpPr>
          <p:spPr bwMode="auto">
            <a:xfrm rot="16200000">
              <a:off x="3601791" y="5338924"/>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62" name="Rectangle 10">
              <a:extLst>
                <a:ext uri="{FF2B5EF4-FFF2-40B4-BE49-F238E27FC236}">
                  <a16:creationId xmlns:a16="http://schemas.microsoft.com/office/drawing/2014/main" id="{42493527-F7AC-B677-198B-138D866DBBA7}"/>
                </a:ext>
              </a:extLst>
            </p:cNvPr>
            <p:cNvSpPr>
              <a:spLocks noChangeArrowheads="1"/>
            </p:cNvSpPr>
            <p:nvPr/>
          </p:nvSpPr>
          <p:spPr bwMode="auto">
            <a:xfrm rot="16200000">
              <a:off x="-283493" y="4094596"/>
              <a:ext cx="2160439" cy="373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dirty="0">
                  <a:solidFill>
                    <a:schemeClr val="bg1"/>
                  </a:solidFill>
                  <a:latin typeface="Calibri" panose="020F0502020204030204" pitchFamily="34" charset="0"/>
                  <a:cs typeface="Calibri" panose="020F0502020204030204" pitchFamily="34" charset="0"/>
                </a:rPr>
                <a:t>Patients (%)</a:t>
              </a:r>
            </a:p>
          </p:txBody>
        </p:sp>
        <p:grpSp>
          <p:nvGrpSpPr>
            <p:cNvPr id="9263" name="Group 9262">
              <a:extLst>
                <a:ext uri="{FF2B5EF4-FFF2-40B4-BE49-F238E27FC236}">
                  <a16:creationId xmlns:a16="http://schemas.microsoft.com/office/drawing/2014/main" id="{779E3EAD-E5A4-DD15-A364-8CBB3DEA2CC1}"/>
                </a:ext>
              </a:extLst>
            </p:cNvPr>
            <p:cNvGrpSpPr/>
            <p:nvPr/>
          </p:nvGrpSpPr>
          <p:grpSpPr>
            <a:xfrm>
              <a:off x="1162338" y="3592803"/>
              <a:ext cx="366066" cy="276999"/>
              <a:chOff x="1162338" y="3430794"/>
              <a:chExt cx="366066" cy="276999"/>
            </a:xfrm>
          </p:grpSpPr>
          <p:sp>
            <p:nvSpPr>
              <p:cNvPr id="9339" name="Rectangle 10">
                <a:extLst>
                  <a:ext uri="{FF2B5EF4-FFF2-40B4-BE49-F238E27FC236}">
                    <a16:creationId xmlns:a16="http://schemas.microsoft.com/office/drawing/2014/main" id="{9E7158BA-ABDD-8ED4-7F51-8E2CDD753902}"/>
                  </a:ext>
                </a:extLst>
              </p:cNvPr>
              <p:cNvSpPr>
                <a:spLocks noChangeArrowheads="1"/>
              </p:cNvSpPr>
              <p:nvPr/>
            </p:nvSpPr>
            <p:spPr bwMode="auto">
              <a:xfrm>
                <a:off x="1162338" y="3430794"/>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0" dirty="0">
                    <a:solidFill>
                      <a:schemeClr val="bg1"/>
                    </a:solidFill>
                    <a:latin typeface="Calibri" panose="020F0502020204030204" pitchFamily="34" charset="0"/>
                    <a:cs typeface="Calibri" panose="020F0502020204030204" pitchFamily="34" charset="0"/>
                  </a:rPr>
                  <a:t>40</a:t>
                </a:r>
              </a:p>
            </p:txBody>
          </p:sp>
          <p:sp>
            <p:nvSpPr>
              <p:cNvPr id="9340" name="Line 15">
                <a:extLst>
                  <a:ext uri="{FF2B5EF4-FFF2-40B4-BE49-F238E27FC236}">
                    <a16:creationId xmlns:a16="http://schemas.microsoft.com/office/drawing/2014/main" id="{2706F466-6C3E-1EE4-12F8-A5089F751B36}"/>
                  </a:ext>
                </a:extLst>
              </p:cNvPr>
              <p:cNvSpPr>
                <a:spLocks noChangeShapeType="1"/>
              </p:cNvSpPr>
              <p:nvPr/>
            </p:nvSpPr>
            <p:spPr bwMode="auto">
              <a:xfrm>
                <a:off x="1466942" y="3589065"/>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dirty="0">
                  <a:solidFill>
                    <a:schemeClr val="bg1"/>
                  </a:solidFill>
                  <a:latin typeface="+mn-lt"/>
                </a:endParaRPr>
              </a:p>
            </p:txBody>
          </p:sp>
        </p:grpSp>
        <p:grpSp>
          <p:nvGrpSpPr>
            <p:cNvPr id="9264" name="Group 9263">
              <a:extLst>
                <a:ext uri="{FF2B5EF4-FFF2-40B4-BE49-F238E27FC236}">
                  <a16:creationId xmlns:a16="http://schemas.microsoft.com/office/drawing/2014/main" id="{66368011-785F-18AA-5E4A-7A59ECD886A9}"/>
                </a:ext>
              </a:extLst>
            </p:cNvPr>
            <p:cNvGrpSpPr/>
            <p:nvPr/>
          </p:nvGrpSpPr>
          <p:grpSpPr>
            <a:xfrm>
              <a:off x="1162338" y="3984261"/>
              <a:ext cx="366066" cy="276999"/>
              <a:chOff x="1162338" y="3876759"/>
              <a:chExt cx="366066" cy="276999"/>
            </a:xfrm>
          </p:grpSpPr>
          <p:sp>
            <p:nvSpPr>
              <p:cNvPr id="9337" name="Rectangle 10">
                <a:extLst>
                  <a:ext uri="{FF2B5EF4-FFF2-40B4-BE49-F238E27FC236}">
                    <a16:creationId xmlns:a16="http://schemas.microsoft.com/office/drawing/2014/main" id="{AC6F6284-B0A2-0F1E-75AB-2C5AC64DCB15}"/>
                  </a:ext>
                </a:extLst>
              </p:cNvPr>
              <p:cNvSpPr>
                <a:spLocks noChangeArrowheads="1"/>
              </p:cNvSpPr>
              <p:nvPr/>
            </p:nvSpPr>
            <p:spPr bwMode="auto">
              <a:xfrm>
                <a:off x="1162338" y="3876759"/>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0" dirty="0">
                    <a:solidFill>
                      <a:schemeClr val="bg1"/>
                    </a:solidFill>
                    <a:latin typeface="Calibri" panose="020F0502020204030204" pitchFamily="34" charset="0"/>
                    <a:cs typeface="Calibri" panose="020F0502020204030204" pitchFamily="34" charset="0"/>
                  </a:rPr>
                  <a:t>30</a:t>
                </a:r>
              </a:p>
            </p:txBody>
          </p:sp>
          <p:sp>
            <p:nvSpPr>
              <p:cNvPr id="9338" name="Line 16">
                <a:extLst>
                  <a:ext uri="{FF2B5EF4-FFF2-40B4-BE49-F238E27FC236}">
                    <a16:creationId xmlns:a16="http://schemas.microsoft.com/office/drawing/2014/main" id="{20154B1E-D526-79BF-9D2C-223F57311FE3}"/>
                  </a:ext>
                </a:extLst>
              </p:cNvPr>
              <p:cNvSpPr>
                <a:spLocks noChangeShapeType="1"/>
              </p:cNvSpPr>
              <p:nvPr/>
            </p:nvSpPr>
            <p:spPr bwMode="auto">
              <a:xfrm>
                <a:off x="1466942" y="4020810"/>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dirty="0">
                  <a:solidFill>
                    <a:schemeClr val="bg1"/>
                  </a:solidFill>
                  <a:latin typeface="+mn-lt"/>
                </a:endParaRPr>
              </a:p>
            </p:txBody>
          </p:sp>
        </p:grpSp>
        <p:grpSp>
          <p:nvGrpSpPr>
            <p:cNvPr id="9265" name="Group 9264">
              <a:extLst>
                <a:ext uri="{FF2B5EF4-FFF2-40B4-BE49-F238E27FC236}">
                  <a16:creationId xmlns:a16="http://schemas.microsoft.com/office/drawing/2014/main" id="{792073D9-C250-6F70-62C3-697C08342FC3}"/>
                </a:ext>
              </a:extLst>
            </p:cNvPr>
            <p:cNvGrpSpPr/>
            <p:nvPr/>
          </p:nvGrpSpPr>
          <p:grpSpPr>
            <a:xfrm>
              <a:off x="1162338" y="4375719"/>
              <a:ext cx="366066" cy="276999"/>
              <a:chOff x="1162338" y="4317035"/>
              <a:chExt cx="366066" cy="276999"/>
            </a:xfrm>
          </p:grpSpPr>
          <p:sp>
            <p:nvSpPr>
              <p:cNvPr id="9335" name="Rectangle 10">
                <a:extLst>
                  <a:ext uri="{FF2B5EF4-FFF2-40B4-BE49-F238E27FC236}">
                    <a16:creationId xmlns:a16="http://schemas.microsoft.com/office/drawing/2014/main" id="{C5B9BDA8-DFC6-7245-1EC9-4BF11CA84D39}"/>
                  </a:ext>
                </a:extLst>
              </p:cNvPr>
              <p:cNvSpPr>
                <a:spLocks noChangeArrowheads="1"/>
              </p:cNvSpPr>
              <p:nvPr/>
            </p:nvSpPr>
            <p:spPr bwMode="auto">
              <a:xfrm>
                <a:off x="1162338" y="4317035"/>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0" dirty="0">
                    <a:solidFill>
                      <a:schemeClr val="bg1"/>
                    </a:solidFill>
                    <a:latin typeface="Calibri" panose="020F0502020204030204" pitchFamily="34" charset="0"/>
                    <a:cs typeface="Calibri" panose="020F0502020204030204" pitchFamily="34" charset="0"/>
                  </a:rPr>
                  <a:t>20</a:t>
                </a:r>
              </a:p>
            </p:txBody>
          </p:sp>
          <p:sp>
            <p:nvSpPr>
              <p:cNvPr id="9336" name="Line 17">
                <a:extLst>
                  <a:ext uri="{FF2B5EF4-FFF2-40B4-BE49-F238E27FC236}">
                    <a16:creationId xmlns:a16="http://schemas.microsoft.com/office/drawing/2014/main" id="{771CBB2F-BC91-47EB-93EF-977D29937A42}"/>
                  </a:ext>
                </a:extLst>
              </p:cNvPr>
              <p:cNvSpPr>
                <a:spLocks noChangeShapeType="1"/>
              </p:cNvSpPr>
              <p:nvPr/>
            </p:nvSpPr>
            <p:spPr bwMode="auto">
              <a:xfrm>
                <a:off x="1466942" y="4452558"/>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dirty="0">
                  <a:solidFill>
                    <a:schemeClr val="bg1"/>
                  </a:solidFill>
                  <a:latin typeface="+mn-lt"/>
                </a:endParaRPr>
              </a:p>
            </p:txBody>
          </p:sp>
        </p:grpSp>
        <p:grpSp>
          <p:nvGrpSpPr>
            <p:cNvPr id="9266" name="Group 9265">
              <a:extLst>
                <a:ext uri="{FF2B5EF4-FFF2-40B4-BE49-F238E27FC236}">
                  <a16:creationId xmlns:a16="http://schemas.microsoft.com/office/drawing/2014/main" id="{29FC92EB-6ADD-926D-789A-E8EA83DD55E9}"/>
                </a:ext>
              </a:extLst>
            </p:cNvPr>
            <p:cNvGrpSpPr/>
            <p:nvPr/>
          </p:nvGrpSpPr>
          <p:grpSpPr>
            <a:xfrm>
              <a:off x="1162338" y="4767177"/>
              <a:ext cx="366066" cy="276999"/>
              <a:chOff x="1162338" y="4733830"/>
              <a:chExt cx="366066" cy="276999"/>
            </a:xfrm>
          </p:grpSpPr>
          <p:sp>
            <p:nvSpPr>
              <p:cNvPr id="9333" name="Rectangle 10">
                <a:extLst>
                  <a:ext uri="{FF2B5EF4-FFF2-40B4-BE49-F238E27FC236}">
                    <a16:creationId xmlns:a16="http://schemas.microsoft.com/office/drawing/2014/main" id="{7436843E-3671-10C0-0C11-E410815FD896}"/>
                  </a:ext>
                </a:extLst>
              </p:cNvPr>
              <p:cNvSpPr>
                <a:spLocks noChangeArrowheads="1"/>
              </p:cNvSpPr>
              <p:nvPr/>
            </p:nvSpPr>
            <p:spPr bwMode="auto">
              <a:xfrm>
                <a:off x="1162338" y="4733830"/>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0" dirty="0">
                    <a:solidFill>
                      <a:schemeClr val="bg1"/>
                    </a:solidFill>
                    <a:latin typeface="Calibri" panose="020F0502020204030204" pitchFamily="34" charset="0"/>
                    <a:cs typeface="Calibri" panose="020F0502020204030204" pitchFamily="34" charset="0"/>
                  </a:rPr>
                  <a:t>10</a:t>
                </a:r>
              </a:p>
            </p:txBody>
          </p:sp>
          <p:sp>
            <p:nvSpPr>
              <p:cNvPr id="9334" name="Line 18">
                <a:extLst>
                  <a:ext uri="{FF2B5EF4-FFF2-40B4-BE49-F238E27FC236}">
                    <a16:creationId xmlns:a16="http://schemas.microsoft.com/office/drawing/2014/main" id="{C682AD97-EE81-C136-AFA7-B6B36DB3CA56}"/>
                  </a:ext>
                </a:extLst>
              </p:cNvPr>
              <p:cNvSpPr>
                <a:spLocks noChangeShapeType="1"/>
              </p:cNvSpPr>
              <p:nvPr/>
            </p:nvSpPr>
            <p:spPr bwMode="auto">
              <a:xfrm>
                <a:off x="1466942" y="4884302"/>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dirty="0">
                  <a:solidFill>
                    <a:schemeClr val="bg1"/>
                  </a:solidFill>
                  <a:latin typeface="+mn-lt"/>
                </a:endParaRPr>
              </a:p>
            </p:txBody>
          </p:sp>
        </p:grpSp>
        <p:grpSp>
          <p:nvGrpSpPr>
            <p:cNvPr id="9267" name="Group 9266">
              <a:extLst>
                <a:ext uri="{FF2B5EF4-FFF2-40B4-BE49-F238E27FC236}">
                  <a16:creationId xmlns:a16="http://schemas.microsoft.com/office/drawing/2014/main" id="{68FF7095-271F-1A8C-B864-758DE3FAF472}"/>
                </a:ext>
              </a:extLst>
            </p:cNvPr>
            <p:cNvGrpSpPr/>
            <p:nvPr/>
          </p:nvGrpSpPr>
          <p:grpSpPr>
            <a:xfrm>
              <a:off x="1279356" y="5158634"/>
              <a:ext cx="249048" cy="276999"/>
              <a:chOff x="1279356" y="5158634"/>
              <a:chExt cx="249048" cy="276999"/>
            </a:xfrm>
          </p:grpSpPr>
          <p:sp>
            <p:nvSpPr>
              <p:cNvPr id="9331" name="Rectangle 9330">
                <a:extLst>
                  <a:ext uri="{FF2B5EF4-FFF2-40B4-BE49-F238E27FC236}">
                    <a16:creationId xmlns:a16="http://schemas.microsoft.com/office/drawing/2014/main" id="{7C0DC162-CCEF-5D47-E613-5F1367562F3B}"/>
                  </a:ext>
                </a:extLst>
              </p:cNvPr>
              <p:cNvSpPr>
                <a:spLocks noChangeArrowheads="1"/>
              </p:cNvSpPr>
              <p:nvPr/>
            </p:nvSpPr>
            <p:spPr bwMode="auto">
              <a:xfrm>
                <a:off x="1279356" y="5158634"/>
                <a:ext cx="23819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0" dirty="0">
                    <a:solidFill>
                      <a:schemeClr val="bg1"/>
                    </a:solidFill>
                    <a:latin typeface="Calibri" panose="020F0502020204030204" pitchFamily="34" charset="0"/>
                    <a:cs typeface="Calibri" panose="020F0502020204030204" pitchFamily="34" charset="0"/>
                  </a:rPr>
                  <a:t>0</a:t>
                </a:r>
              </a:p>
            </p:txBody>
          </p:sp>
          <p:sp>
            <p:nvSpPr>
              <p:cNvPr id="9332" name="Line 19">
                <a:extLst>
                  <a:ext uri="{FF2B5EF4-FFF2-40B4-BE49-F238E27FC236}">
                    <a16:creationId xmlns:a16="http://schemas.microsoft.com/office/drawing/2014/main" id="{CAE0B532-DC85-1B03-344D-8E1F8F37B9B7}"/>
                  </a:ext>
                </a:extLst>
              </p:cNvPr>
              <p:cNvSpPr>
                <a:spLocks noChangeShapeType="1"/>
              </p:cNvSpPr>
              <p:nvPr/>
            </p:nvSpPr>
            <p:spPr bwMode="auto">
              <a:xfrm>
                <a:off x="1466942" y="5301714"/>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dirty="0">
                  <a:solidFill>
                    <a:schemeClr val="bg1"/>
                  </a:solidFill>
                  <a:latin typeface="+mn-lt"/>
                </a:endParaRPr>
              </a:p>
            </p:txBody>
          </p:sp>
        </p:grpSp>
        <p:grpSp>
          <p:nvGrpSpPr>
            <p:cNvPr id="9268" name="Group 9267">
              <a:extLst>
                <a:ext uri="{FF2B5EF4-FFF2-40B4-BE49-F238E27FC236}">
                  <a16:creationId xmlns:a16="http://schemas.microsoft.com/office/drawing/2014/main" id="{40D3516D-B758-3E1B-4EE7-FAD170940E3F}"/>
                </a:ext>
              </a:extLst>
            </p:cNvPr>
            <p:cNvGrpSpPr/>
            <p:nvPr/>
          </p:nvGrpSpPr>
          <p:grpSpPr>
            <a:xfrm>
              <a:off x="1176047" y="3201345"/>
              <a:ext cx="355210" cy="276999"/>
              <a:chOff x="1176047" y="1729452"/>
              <a:chExt cx="355210" cy="276999"/>
            </a:xfrm>
          </p:grpSpPr>
          <p:sp>
            <p:nvSpPr>
              <p:cNvPr id="9329" name="Rectangle 10">
                <a:extLst>
                  <a:ext uri="{FF2B5EF4-FFF2-40B4-BE49-F238E27FC236}">
                    <a16:creationId xmlns:a16="http://schemas.microsoft.com/office/drawing/2014/main" id="{80BDA5EA-E08F-8106-D46A-07E7AC71CC26}"/>
                  </a:ext>
                </a:extLst>
              </p:cNvPr>
              <p:cNvSpPr>
                <a:spLocks noChangeArrowheads="1"/>
              </p:cNvSpPr>
              <p:nvPr/>
            </p:nvSpPr>
            <p:spPr bwMode="auto">
              <a:xfrm>
                <a:off x="1176047" y="1729452"/>
                <a:ext cx="3552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b="0" dirty="0">
                    <a:solidFill>
                      <a:schemeClr val="bg1"/>
                    </a:solidFill>
                    <a:latin typeface="Calibri" panose="020F0502020204030204" pitchFamily="34" charset="0"/>
                    <a:cs typeface="Calibri" panose="020F0502020204030204" pitchFamily="34" charset="0"/>
                  </a:rPr>
                  <a:t>50</a:t>
                </a:r>
              </a:p>
            </p:txBody>
          </p:sp>
          <p:sp>
            <p:nvSpPr>
              <p:cNvPr id="9330" name="Line 19">
                <a:extLst>
                  <a:ext uri="{FF2B5EF4-FFF2-40B4-BE49-F238E27FC236}">
                    <a16:creationId xmlns:a16="http://schemas.microsoft.com/office/drawing/2014/main" id="{005D1045-D8BC-1702-3658-010D05620266}"/>
                  </a:ext>
                </a:extLst>
              </p:cNvPr>
              <p:cNvSpPr>
                <a:spLocks noChangeShapeType="1"/>
              </p:cNvSpPr>
              <p:nvPr/>
            </p:nvSpPr>
            <p:spPr bwMode="auto">
              <a:xfrm>
                <a:off x="1467821" y="1867951"/>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67" dirty="0">
                  <a:solidFill>
                    <a:schemeClr val="bg1"/>
                  </a:solidFill>
                  <a:latin typeface="+mn-lt"/>
                </a:endParaRPr>
              </a:p>
            </p:txBody>
          </p:sp>
        </p:grpSp>
        <p:sp>
          <p:nvSpPr>
            <p:cNvPr id="9269" name="Rectangle 10">
              <a:extLst>
                <a:ext uri="{FF2B5EF4-FFF2-40B4-BE49-F238E27FC236}">
                  <a16:creationId xmlns:a16="http://schemas.microsoft.com/office/drawing/2014/main" id="{AFA2ECDD-F1CB-7295-9AFB-0757CDBD6748}"/>
                </a:ext>
              </a:extLst>
            </p:cNvPr>
            <p:cNvSpPr>
              <a:spLocks noChangeArrowheads="1"/>
            </p:cNvSpPr>
            <p:nvPr/>
          </p:nvSpPr>
          <p:spPr bwMode="auto">
            <a:xfrm>
              <a:off x="1525212" y="5253273"/>
              <a:ext cx="2096535" cy="373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dirty="0">
                  <a:solidFill>
                    <a:schemeClr val="bg1"/>
                  </a:solidFill>
                  <a:latin typeface="Calibri" panose="020F0502020204030204" pitchFamily="34" charset="0"/>
                  <a:cs typeface="Calibri" panose="020F0502020204030204" pitchFamily="34" charset="0"/>
                </a:rPr>
                <a:t>8-week TI</a:t>
              </a:r>
            </a:p>
          </p:txBody>
        </p:sp>
        <p:sp>
          <p:nvSpPr>
            <p:cNvPr id="9270" name="Freeform: Shape 71">
              <a:extLst>
                <a:ext uri="{FF2B5EF4-FFF2-40B4-BE49-F238E27FC236}">
                  <a16:creationId xmlns:a16="http://schemas.microsoft.com/office/drawing/2014/main" id="{4AD3ABBD-52AA-14C3-9AA1-773907CB1FD4}"/>
                </a:ext>
              </a:extLst>
            </p:cNvPr>
            <p:cNvSpPr/>
            <p:nvPr/>
          </p:nvSpPr>
          <p:spPr bwMode="auto">
            <a:xfrm>
              <a:off x="1528316" y="3335263"/>
              <a:ext cx="8385943" cy="1962309"/>
            </a:xfrm>
            <a:custGeom>
              <a:avLst/>
              <a:gdLst>
                <a:gd name="connsiteX0" fmla="*/ 0 w 4743450"/>
                <a:gd name="connsiteY0" fmla="*/ 0 h 3743325"/>
                <a:gd name="connsiteX1" fmla="*/ 0 w 4743450"/>
                <a:gd name="connsiteY1" fmla="*/ 3743325 h 3743325"/>
                <a:gd name="connsiteX2" fmla="*/ 4743450 w 4743450"/>
                <a:gd name="connsiteY2" fmla="*/ 3743325 h 3743325"/>
              </a:gdLst>
              <a:ahLst/>
              <a:cxnLst>
                <a:cxn ang="0">
                  <a:pos x="connsiteX0" y="connsiteY0"/>
                </a:cxn>
                <a:cxn ang="0">
                  <a:pos x="connsiteX1" y="connsiteY1"/>
                </a:cxn>
                <a:cxn ang="0">
                  <a:pos x="connsiteX2" y="connsiteY2"/>
                </a:cxn>
              </a:cxnLst>
              <a:rect l="l" t="t" r="r" b="b"/>
              <a:pathLst>
                <a:path w="4743450" h="3743325">
                  <a:moveTo>
                    <a:pt x="0" y="0"/>
                  </a:moveTo>
                  <a:lnTo>
                    <a:pt x="0" y="3743325"/>
                  </a:lnTo>
                  <a:lnTo>
                    <a:pt x="4743450" y="3743325"/>
                  </a:lnTo>
                </a:path>
              </a:pathLst>
            </a:custGeom>
            <a:noFill/>
            <a:ln w="28575">
              <a:solidFill>
                <a:schemeClr val="bg1"/>
              </a:solidFill>
              <a:miter lim="800000"/>
              <a:headEnd/>
              <a:tailEnd/>
            </a:ln>
          </p:spPr>
          <p:txBody>
            <a:bodyPr rtlCol="0" anchor="ctr"/>
            <a:lstStyle/>
            <a:p>
              <a:pPr algn="ctr"/>
              <a:endParaRPr lang="en-US" dirty="0"/>
            </a:p>
          </p:txBody>
        </p:sp>
        <p:grpSp>
          <p:nvGrpSpPr>
            <p:cNvPr id="9271" name="Group 9270">
              <a:extLst>
                <a:ext uri="{FF2B5EF4-FFF2-40B4-BE49-F238E27FC236}">
                  <a16:creationId xmlns:a16="http://schemas.microsoft.com/office/drawing/2014/main" id="{0F6E9848-C2E5-4237-491F-A0D18F28C7D5}"/>
                </a:ext>
              </a:extLst>
            </p:cNvPr>
            <p:cNvGrpSpPr/>
            <p:nvPr/>
          </p:nvGrpSpPr>
          <p:grpSpPr>
            <a:xfrm>
              <a:off x="1808918" y="3352197"/>
              <a:ext cx="1631900" cy="1954982"/>
              <a:chOff x="1675668" y="3352197"/>
              <a:chExt cx="1631900" cy="1954982"/>
            </a:xfrm>
          </p:grpSpPr>
          <p:sp>
            <p:nvSpPr>
              <p:cNvPr id="9316" name="Rectangle 9315">
                <a:extLst>
                  <a:ext uri="{FF2B5EF4-FFF2-40B4-BE49-F238E27FC236}">
                    <a16:creationId xmlns:a16="http://schemas.microsoft.com/office/drawing/2014/main" id="{B102BA3D-6D02-76CC-D3D4-267C04F86F60}"/>
                  </a:ext>
                </a:extLst>
              </p:cNvPr>
              <p:cNvSpPr/>
              <p:nvPr/>
            </p:nvSpPr>
            <p:spPr bwMode="auto">
              <a:xfrm>
                <a:off x="1675668" y="3740464"/>
                <a:ext cx="628101" cy="15570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b="0" dirty="0">
                    <a:solidFill>
                      <a:schemeClr val="tx1"/>
                    </a:solidFill>
                    <a:latin typeface="Calibri" panose="020F0502020204030204" pitchFamily="34" charset="0"/>
                  </a:rPr>
                  <a:t>39.8</a:t>
                </a:r>
              </a:p>
            </p:txBody>
          </p:sp>
          <p:grpSp>
            <p:nvGrpSpPr>
              <p:cNvPr id="9317" name="Group 9316">
                <a:extLst>
                  <a:ext uri="{FF2B5EF4-FFF2-40B4-BE49-F238E27FC236}">
                    <a16:creationId xmlns:a16="http://schemas.microsoft.com/office/drawing/2014/main" id="{E6809A11-6EB1-C43E-DB6B-EEB2F3A6132A}"/>
                  </a:ext>
                </a:extLst>
              </p:cNvPr>
              <p:cNvGrpSpPr/>
              <p:nvPr/>
            </p:nvGrpSpPr>
            <p:grpSpPr>
              <a:xfrm>
                <a:off x="1949985" y="3352197"/>
                <a:ext cx="74107" cy="418790"/>
                <a:chOff x="7231765" y="2508955"/>
                <a:chExt cx="74107" cy="552934"/>
              </a:xfrm>
            </p:grpSpPr>
            <p:cxnSp>
              <p:nvCxnSpPr>
                <p:cNvPr id="9326" name="Straight Connector 9325">
                  <a:extLst>
                    <a:ext uri="{FF2B5EF4-FFF2-40B4-BE49-F238E27FC236}">
                      <a16:creationId xmlns:a16="http://schemas.microsoft.com/office/drawing/2014/main" id="{D14F07AD-E7D3-71C3-E6D0-A81AF45D6519}"/>
                    </a:ext>
                  </a:extLst>
                </p:cNvPr>
                <p:cNvCxnSpPr>
                  <a:cxnSpLocks/>
                </p:cNvCxnSpPr>
                <p:nvPr/>
              </p:nvCxnSpPr>
              <p:spPr bwMode="auto">
                <a:xfrm>
                  <a:off x="7268818" y="2508955"/>
                  <a:ext cx="0" cy="552934"/>
                </a:xfrm>
                <a:prstGeom prst="line">
                  <a:avLst/>
                </a:prstGeom>
                <a:noFill/>
                <a:ln w="28575" cap="flat" cmpd="sng" algn="ctr">
                  <a:solidFill>
                    <a:schemeClr val="bg1"/>
                  </a:solidFill>
                  <a:prstDash val="solid"/>
                  <a:round/>
                  <a:headEnd type="none" w="med" len="med"/>
                  <a:tailEnd type="none" w="med" len="med"/>
                </a:ln>
                <a:effectLst/>
              </p:spPr>
            </p:cxnSp>
            <p:cxnSp>
              <p:nvCxnSpPr>
                <p:cNvPr id="9327" name="Straight Connector 9326">
                  <a:extLst>
                    <a:ext uri="{FF2B5EF4-FFF2-40B4-BE49-F238E27FC236}">
                      <a16:creationId xmlns:a16="http://schemas.microsoft.com/office/drawing/2014/main" id="{163CC129-707D-3C32-DAF1-8E03619FB28A}"/>
                    </a:ext>
                  </a:extLst>
                </p:cNvPr>
                <p:cNvCxnSpPr>
                  <a:cxnSpLocks/>
                </p:cNvCxnSpPr>
                <p:nvPr/>
              </p:nvCxnSpPr>
              <p:spPr bwMode="auto">
                <a:xfrm>
                  <a:off x="7231765" y="2508955"/>
                  <a:ext cx="74107" cy="0"/>
                </a:xfrm>
                <a:prstGeom prst="line">
                  <a:avLst/>
                </a:prstGeom>
                <a:noFill/>
                <a:ln w="28575" cap="flat" cmpd="sng" algn="ctr">
                  <a:solidFill>
                    <a:schemeClr val="bg1"/>
                  </a:solidFill>
                  <a:prstDash val="solid"/>
                  <a:round/>
                  <a:headEnd type="none" w="med" len="med"/>
                  <a:tailEnd type="none" w="med" len="med"/>
                </a:ln>
                <a:effectLst/>
              </p:spPr>
            </p:cxnSp>
            <p:cxnSp>
              <p:nvCxnSpPr>
                <p:cNvPr id="9328" name="Straight Connector 9327">
                  <a:extLst>
                    <a:ext uri="{FF2B5EF4-FFF2-40B4-BE49-F238E27FC236}">
                      <a16:creationId xmlns:a16="http://schemas.microsoft.com/office/drawing/2014/main" id="{201AEDDC-846D-3557-991F-3479B4BA50D7}"/>
                    </a:ext>
                  </a:extLst>
                </p:cNvPr>
                <p:cNvCxnSpPr>
                  <a:cxnSpLocks/>
                </p:cNvCxnSpPr>
                <p:nvPr/>
              </p:nvCxnSpPr>
              <p:spPr bwMode="auto">
                <a:xfrm>
                  <a:off x="7231765" y="3061889"/>
                  <a:ext cx="74107" cy="0"/>
                </a:xfrm>
                <a:prstGeom prst="line">
                  <a:avLst/>
                </a:prstGeom>
                <a:noFill/>
                <a:ln w="28575" cap="flat" cmpd="sng" algn="ctr">
                  <a:solidFill>
                    <a:schemeClr val="bg1"/>
                  </a:solidFill>
                  <a:prstDash val="solid"/>
                  <a:round/>
                  <a:headEnd type="none" w="med" len="med"/>
                  <a:tailEnd type="none" w="med" len="med"/>
                </a:ln>
                <a:effectLst/>
              </p:spPr>
            </p:cxnSp>
          </p:grpSp>
          <p:grpSp>
            <p:nvGrpSpPr>
              <p:cNvPr id="9318" name="Group 9317">
                <a:extLst>
                  <a:ext uri="{FF2B5EF4-FFF2-40B4-BE49-F238E27FC236}">
                    <a16:creationId xmlns:a16="http://schemas.microsoft.com/office/drawing/2014/main" id="{1AC8EDE8-55C7-F9D2-1FAD-CE1C2041D821}"/>
                  </a:ext>
                </a:extLst>
              </p:cNvPr>
              <p:cNvGrpSpPr/>
              <p:nvPr/>
            </p:nvGrpSpPr>
            <p:grpSpPr>
              <a:xfrm>
                <a:off x="2307583" y="4237910"/>
                <a:ext cx="628101" cy="1069269"/>
                <a:chOff x="2154114" y="4237910"/>
                <a:chExt cx="628101" cy="1069269"/>
              </a:xfrm>
            </p:grpSpPr>
            <p:sp>
              <p:nvSpPr>
                <p:cNvPr id="9321" name="Rectangle 9320">
                  <a:extLst>
                    <a:ext uri="{FF2B5EF4-FFF2-40B4-BE49-F238E27FC236}">
                      <a16:creationId xmlns:a16="http://schemas.microsoft.com/office/drawing/2014/main" id="{ED178F71-3B8A-9955-E267-44A932411E3E}"/>
                    </a:ext>
                  </a:extLst>
                </p:cNvPr>
                <p:cNvSpPr/>
                <p:nvPr/>
              </p:nvSpPr>
              <p:spPr bwMode="auto">
                <a:xfrm>
                  <a:off x="2154114" y="4714189"/>
                  <a:ext cx="628101" cy="59299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322" name="Group 9321">
                  <a:extLst>
                    <a:ext uri="{FF2B5EF4-FFF2-40B4-BE49-F238E27FC236}">
                      <a16:creationId xmlns:a16="http://schemas.microsoft.com/office/drawing/2014/main" id="{12561143-D052-CAB5-519B-175A9A1A1F4E}"/>
                    </a:ext>
                  </a:extLst>
                </p:cNvPr>
                <p:cNvGrpSpPr/>
                <p:nvPr/>
              </p:nvGrpSpPr>
              <p:grpSpPr>
                <a:xfrm>
                  <a:off x="2429525" y="4237910"/>
                  <a:ext cx="74107" cy="580073"/>
                  <a:chOff x="7231765" y="2602154"/>
                  <a:chExt cx="74107" cy="459735"/>
                </a:xfrm>
              </p:grpSpPr>
              <p:cxnSp>
                <p:nvCxnSpPr>
                  <p:cNvPr id="9323" name="Straight Connector 9322">
                    <a:extLst>
                      <a:ext uri="{FF2B5EF4-FFF2-40B4-BE49-F238E27FC236}">
                        <a16:creationId xmlns:a16="http://schemas.microsoft.com/office/drawing/2014/main" id="{FE507884-9C5B-C7C9-F576-44A26E3748D4}"/>
                      </a:ext>
                    </a:extLst>
                  </p:cNvPr>
                  <p:cNvCxnSpPr>
                    <a:cxnSpLocks/>
                  </p:cNvCxnSpPr>
                  <p:nvPr/>
                </p:nvCxnSpPr>
                <p:spPr bwMode="auto">
                  <a:xfrm>
                    <a:off x="7268818" y="2613086"/>
                    <a:ext cx="0" cy="445162"/>
                  </a:xfrm>
                  <a:prstGeom prst="line">
                    <a:avLst/>
                  </a:prstGeom>
                  <a:noFill/>
                  <a:ln w="28575" cap="flat" cmpd="sng" algn="ctr">
                    <a:solidFill>
                      <a:schemeClr val="bg1"/>
                    </a:solidFill>
                    <a:prstDash val="solid"/>
                    <a:round/>
                    <a:headEnd type="none" w="med" len="med"/>
                    <a:tailEnd type="none" w="med" len="med"/>
                  </a:ln>
                  <a:effectLst/>
                </p:spPr>
              </p:cxnSp>
              <p:cxnSp>
                <p:nvCxnSpPr>
                  <p:cNvPr id="9324" name="Straight Connector 9323">
                    <a:extLst>
                      <a:ext uri="{FF2B5EF4-FFF2-40B4-BE49-F238E27FC236}">
                        <a16:creationId xmlns:a16="http://schemas.microsoft.com/office/drawing/2014/main" id="{AFFD61FD-E842-8FB0-906A-9479BABF355E}"/>
                      </a:ext>
                    </a:extLst>
                  </p:cNvPr>
                  <p:cNvCxnSpPr>
                    <a:cxnSpLocks/>
                  </p:cNvCxnSpPr>
                  <p:nvPr/>
                </p:nvCxnSpPr>
                <p:spPr bwMode="auto">
                  <a:xfrm>
                    <a:off x="7231765" y="2602154"/>
                    <a:ext cx="74107" cy="0"/>
                  </a:xfrm>
                  <a:prstGeom prst="line">
                    <a:avLst/>
                  </a:prstGeom>
                  <a:noFill/>
                  <a:ln w="28575" cap="flat" cmpd="sng" algn="ctr">
                    <a:solidFill>
                      <a:schemeClr val="bg1"/>
                    </a:solidFill>
                    <a:prstDash val="solid"/>
                    <a:round/>
                    <a:headEnd type="none" w="med" len="med"/>
                    <a:tailEnd type="none" w="med" len="med"/>
                  </a:ln>
                  <a:effectLst/>
                </p:spPr>
              </p:cxnSp>
              <p:cxnSp>
                <p:nvCxnSpPr>
                  <p:cNvPr id="9325" name="Straight Connector 9324">
                    <a:extLst>
                      <a:ext uri="{FF2B5EF4-FFF2-40B4-BE49-F238E27FC236}">
                        <a16:creationId xmlns:a16="http://schemas.microsoft.com/office/drawing/2014/main" id="{715FCF83-73B7-D707-55ED-992A91AD5A15}"/>
                      </a:ext>
                    </a:extLst>
                  </p:cNvPr>
                  <p:cNvCxnSpPr>
                    <a:cxnSpLocks/>
                  </p:cNvCxnSpPr>
                  <p:nvPr/>
                </p:nvCxnSpPr>
                <p:spPr bwMode="auto">
                  <a:xfrm>
                    <a:off x="7231765" y="3061889"/>
                    <a:ext cx="7410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9319" name="TextBox 9318">
                <a:extLst>
                  <a:ext uri="{FF2B5EF4-FFF2-40B4-BE49-F238E27FC236}">
                    <a16:creationId xmlns:a16="http://schemas.microsoft.com/office/drawing/2014/main" id="{BD0A9363-E7EB-C53C-9F68-77440672A9C9}"/>
                  </a:ext>
                </a:extLst>
              </p:cNvPr>
              <p:cNvSpPr txBox="1"/>
              <p:nvPr/>
            </p:nvSpPr>
            <p:spPr bwMode="auto">
              <a:xfrm>
                <a:off x="2123329" y="3463359"/>
                <a:ext cx="9973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 </a:t>
                </a:r>
                <a:r>
                  <a:rPr lang="en-US" b="0" i="0" dirty="0">
                    <a:solidFill>
                      <a:srgbClr val="212121"/>
                    </a:solidFill>
                    <a:effectLst/>
                    <a:latin typeface="BlinkMacSystemFont"/>
                  </a:rPr>
                  <a:t>&lt;0.001</a:t>
                </a:r>
                <a:endParaRPr lang="en-US" b="0" dirty="0">
                  <a:solidFill>
                    <a:schemeClr val="bg1"/>
                  </a:solidFill>
                  <a:latin typeface="Calibri" panose="020F0502020204030204" pitchFamily="34" charset="0"/>
                </a:endParaRPr>
              </a:p>
            </p:txBody>
          </p:sp>
          <p:sp>
            <p:nvSpPr>
              <p:cNvPr id="9320" name="TextBox 9319">
                <a:extLst>
                  <a:ext uri="{FF2B5EF4-FFF2-40B4-BE49-F238E27FC236}">
                    <a16:creationId xmlns:a16="http://schemas.microsoft.com/office/drawing/2014/main" id="{E1A2549B-3B65-1D4C-D370-9840F80B5807}"/>
                  </a:ext>
                </a:extLst>
              </p:cNvPr>
              <p:cNvSpPr txBox="1"/>
              <p:nvPr/>
            </p:nvSpPr>
            <p:spPr bwMode="auto">
              <a:xfrm>
                <a:off x="2714136" y="4376074"/>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15.0</a:t>
                </a:r>
              </a:p>
            </p:txBody>
          </p:sp>
        </p:grpSp>
        <p:grpSp>
          <p:nvGrpSpPr>
            <p:cNvPr id="9272" name="Group 9271">
              <a:extLst>
                <a:ext uri="{FF2B5EF4-FFF2-40B4-BE49-F238E27FC236}">
                  <a16:creationId xmlns:a16="http://schemas.microsoft.com/office/drawing/2014/main" id="{EF408E2D-0FE2-9658-8E31-05BB9CC8CA08}"/>
                </a:ext>
              </a:extLst>
            </p:cNvPr>
            <p:cNvGrpSpPr/>
            <p:nvPr/>
          </p:nvGrpSpPr>
          <p:grpSpPr>
            <a:xfrm>
              <a:off x="4001285" y="3720728"/>
              <a:ext cx="1417669" cy="1580987"/>
              <a:chOff x="4482355" y="3720728"/>
              <a:chExt cx="1417669" cy="1580987"/>
            </a:xfrm>
          </p:grpSpPr>
          <p:grpSp>
            <p:nvGrpSpPr>
              <p:cNvPr id="9301" name="Group 9300">
                <a:extLst>
                  <a:ext uri="{FF2B5EF4-FFF2-40B4-BE49-F238E27FC236}">
                    <a16:creationId xmlns:a16="http://schemas.microsoft.com/office/drawing/2014/main" id="{9B52C8E0-91C9-3F1D-50A1-CC05C840FB6A}"/>
                  </a:ext>
                </a:extLst>
              </p:cNvPr>
              <p:cNvGrpSpPr/>
              <p:nvPr/>
            </p:nvGrpSpPr>
            <p:grpSpPr>
              <a:xfrm>
                <a:off x="4482355" y="3720728"/>
                <a:ext cx="1218160" cy="1565601"/>
                <a:chOff x="4482355" y="3720728"/>
                <a:chExt cx="1218160" cy="1565601"/>
              </a:xfrm>
            </p:grpSpPr>
            <p:sp>
              <p:nvSpPr>
                <p:cNvPr id="9310" name="Rectangle 9309">
                  <a:extLst>
                    <a:ext uri="{FF2B5EF4-FFF2-40B4-BE49-F238E27FC236}">
                      <a16:creationId xmlns:a16="http://schemas.microsoft.com/office/drawing/2014/main" id="{87774BFB-A832-8EDF-4B3A-8154A269DA7A}"/>
                    </a:ext>
                  </a:extLst>
                </p:cNvPr>
                <p:cNvSpPr/>
                <p:nvPr/>
              </p:nvSpPr>
              <p:spPr bwMode="auto">
                <a:xfrm>
                  <a:off x="4482355" y="4070755"/>
                  <a:ext cx="628101" cy="121557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31.4</a:t>
                  </a:r>
                </a:p>
              </p:txBody>
            </p:sp>
            <p:grpSp>
              <p:nvGrpSpPr>
                <p:cNvPr id="9311" name="Group 9310">
                  <a:extLst>
                    <a:ext uri="{FF2B5EF4-FFF2-40B4-BE49-F238E27FC236}">
                      <a16:creationId xmlns:a16="http://schemas.microsoft.com/office/drawing/2014/main" id="{1795AF50-4C89-2A33-A155-0CD8BB2F9DF7}"/>
                    </a:ext>
                  </a:extLst>
                </p:cNvPr>
                <p:cNvGrpSpPr/>
                <p:nvPr/>
              </p:nvGrpSpPr>
              <p:grpSpPr>
                <a:xfrm>
                  <a:off x="4765819" y="3720728"/>
                  <a:ext cx="74107" cy="435321"/>
                  <a:chOff x="7231765" y="2639791"/>
                  <a:chExt cx="74107" cy="422098"/>
                </a:xfrm>
              </p:grpSpPr>
              <p:cxnSp>
                <p:nvCxnSpPr>
                  <p:cNvPr id="9313" name="Straight Connector 9312">
                    <a:extLst>
                      <a:ext uri="{FF2B5EF4-FFF2-40B4-BE49-F238E27FC236}">
                        <a16:creationId xmlns:a16="http://schemas.microsoft.com/office/drawing/2014/main" id="{3A8D1721-AE8C-E327-54BD-240BC5DB11B3}"/>
                      </a:ext>
                    </a:extLst>
                  </p:cNvPr>
                  <p:cNvCxnSpPr>
                    <a:cxnSpLocks/>
                  </p:cNvCxnSpPr>
                  <p:nvPr/>
                </p:nvCxnSpPr>
                <p:spPr bwMode="auto">
                  <a:xfrm>
                    <a:off x="7268818" y="2639791"/>
                    <a:ext cx="0" cy="422098"/>
                  </a:xfrm>
                  <a:prstGeom prst="line">
                    <a:avLst/>
                  </a:prstGeom>
                  <a:noFill/>
                  <a:ln w="28575" cap="flat" cmpd="sng" algn="ctr">
                    <a:solidFill>
                      <a:schemeClr val="bg1"/>
                    </a:solidFill>
                    <a:prstDash val="solid"/>
                    <a:round/>
                    <a:headEnd type="none" w="med" len="med"/>
                    <a:tailEnd type="none" w="med" len="med"/>
                  </a:ln>
                  <a:effectLst/>
                </p:spPr>
              </p:cxnSp>
              <p:cxnSp>
                <p:nvCxnSpPr>
                  <p:cNvPr id="9314" name="Straight Connector 9313">
                    <a:extLst>
                      <a:ext uri="{FF2B5EF4-FFF2-40B4-BE49-F238E27FC236}">
                        <a16:creationId xmlns:a16="http://schemas.microsoft.com/office/drawing/2014/main" id="{56AFE2A1-2B2C-C847-81F4-B5D7A202C468}"/>
                      </a:ext>
                    </a:extLst>
                  </p:cNvPr>
                  <p:cNvCxnSpPr>
                    <a:cxnSpLocks/>
                  </p:cNvCxnSpPr>
                  <p:nvPr/>
                </p:nvCxnSpPr>
                <p:spPr bwMode="auto">
                  <a:xfrm>
                    <a:off x="7231765" y="2639791"/>
                    <a:ext cx="74107" cy="0"/>
                  </a:xfrm>
                  <a:prstGeom prst="line">
                    <a:avLst/>
                  </a:prstGeom>
                  <a:noFill/>
                  <a:ln w="28575" cap="flat" cmpd="sng" algn="ctr">
                    <a:solidFill>
                      <a:schemeClr val="bg1"/>
                    </a:solidFill>
                    <a:prstDash val="solid"/>
                    <a:round/>
                    <a:headEnd type="none" w="med" len="med"/>
                    <a:tailEnd type="none" w="med" len="med"/>
                  </a:ln>
                  <a:effectLst/>
                </p:spPr>
              </p:cxnSp>
              <p:cxnSp>
                <p:nvCxnSpPr>
                  <p:cNvPr id="9315" name="Straight Connector 9314">
                    <a:extLst>
                      <a:ext uri="{FF2B5EF4-FFF2-40B4-BE49-F238E27FC236}">
                        <a16:creationId xmlns:a16="http://schemas.microsoft.com/office/drawing/2014/main" id="{7D0A8291-86C6-D2CE-2418-4DB68D5B7F3E}"/>
                      </a:ext>
                    </a:extLst>
                  </p:cNvPr>
                  <p:cNvCxnSpPr>
                    <a:cxnSpLocks/>
                  </p:cNvCxnSpPr>
                  <p:nvPr/>
                </p:nvCxnSpPr>
                <p:spPr bwMode="auto">
                  <a:xfrm>
                    <a:off x="7231765" y="3061889"/>
                    <a:ext cx="74107" cy="0"/>
                  </a:xfrm>
                  <a:prstGeom prst="line">
                    <a:avLst/>
                  </a:prstGeom>
                  <a:noFill/>
                  <a:ln w="28575" cap="flat" cmpd="sng" algn="ctr">
                    <a:solidFill>
                      <a:schemeClr val="bg1"/>
                    </a:solidFill>
                    <a:prstDash val="solid"/>
                    <a:round/>
                    <a:headEnd type="none" w="med" len="med"/>
                    <a:tailEnd type="none" w="med" len="med"/>
                  </a:ln>
                  <a:effectLst/>
                </p:spPr>
              </p:cxnSp>
            </p:grpSp>
            <p:sp>
              <p:nvSpPr>
                <p:cNvPr id="9312" name="TextBox 9311">
                  <a:extLst>
                    <a:ext uri="{FF2B5EF4-FFF2-40B4-BE49-F238E27FC236}">
                      <a16:creationId xmlns:a16="http://schemas.microsoft.com/office/drawing/2014/main" id="{EA2DA291-AA5A-A4E9-089D-144847AF97CC}"/>
                    </a:ext>
                  </a:extLst>
                </p:cNvPr>
                <p:cNvSpPr txBox="1"/>
                <p:nvPr/>
              </p:nvSpPr>
              <p:spPr bwMode="auto">
                <a:xfrm>
                  <a:off x="4820146" y="3748280"/>
                  <a:ext cx="8803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 </a:t>
                  </a:r>
                  <a:r>
                    <a:rPr lang="en-US" b="0" i="0" dirty="0">
                      <a:solidFill>
                        <a:srgbClr val="212121"/>
                      </a:solidFill>
                      <a:effectLst/>
                      <a:latin typeface="BlinkMacSystemFont"/>
                    </a:rPr>
                    <a:t>&lt;.001</a:t>
                  </a:r>
                  <a:endParaRPr lang="en-US" b="0" dirty="0">
                    <a:solidFill>
                      <a:schemeClr val="bg1"/>
                    </a:solidFill>
                    <a:latin typeface="Calibri" panose="020F0502020204030204" pitchFamily="34" charset="0"/>
                  </a:endParaRPr>
                </a:p>
              </p:txBody>
            </p:sp>
          </p:grpSp>
          <p:grpSp>
            <p:nvGrpSpPr>
              <p:cNvPr id="9302" name="Group 9301">
                <a:extLst>
                  <a:ext uri="{FF2B5EF4-FFF2-40B4-BE49-F238E27FC236}">
                    <a16:creationId xmlns:a16="http://schemas.microsoft.com/office/drawing/2014/main" id="{D161770F-BC04-60E6-2667-3F26C19AB34F}"/>
                  </a:ext>
                </a:extLst>
              </p:cNvPr>
              <p:cNvGrpSpPr/>
              <p:nvPr/>
            </p:nvGrpSpPr>
            <p:grpSpPr>
              <a:xfrm>
                <a:off x="5110685" y="4678540"/>
                <a:ext cx="789339" cy="623175"/>
                <a:chOff x="5110685" y="4678540"/>
                <a:chExt cx="789339" cy="623175"/>
              </a:xfrm>
            </p:grpSpPr>
            <p:grpSp>
              <p:nvGrpSpPr>
                <p:cNvPr id="9303" name="Group 9302">
                  <a:extLst>
                    <a:ext uri="{FF2B5EF4-FFF2-40B4-BE49-F238E27FC236}">
                      <a16:creationId xmlns:a16="http://schemas.microsoft.com/office/drawing/2014/main" id="{D1A07700-1EC3-3148-CAFE-5BEA2C172D83}"/>
                    </a:ext>
                  </a:extLst>
                </p:cNvPr>
                <p:cNvGrpSpPr/>
                <p:nvPr/>
              </p:nvGrpSpPr>
              <p:grpSpPr>
                <a:xfrm>
                  <a:off x="5110685" y="4678540"/>
                  <a:ext cx="628101" cy="623175"/>
                  <a:chOff x="5047424" y="4678540"/>
                  <a:chExt cx="628101" cy="623175"/>
                </a:xfrm>
              </p:grpSpPr>
              <p:sp>
                <p:nvSpPr>
                  <p:cNvPr id="9305" name="Rectangle 9304">
                    <a:extLst>
                      <a:ext uri="{FF2B5EF4-FFF2-40B4-BE49-F238E27FC236}">
                        <a16:creationId xmlns:a16="http://schemas.microsoft.com/office/drawing/2014/main" id="{BF060354-D5C6-FAE0-FF33-AB5A48A5A966}"/>
                      </a:ext>
                    </a:extLst>
                  </p:cNvPr>
                  <p:cNvSpPr/>
                  <p:nvPr/>
                </p:nvSpPr>
                <p:spPr bwMode="auto">
                  <a:xfrm>
                    <a:off x="5047424" y="5044177"/>
                    <a:ext cx="628101" cy="25753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306" name="Group 9305">
                    <a:extLst>
                      <a:ext uri="{FF2B5EF4-FFF2-40B4-BE49-F238E27FC236}">
                        <a16:creationId xmlns:a16="http://schemas.microsoft.com/office/drawing/2014/main" id="{334C31E2-0795-F3F7-09C3-E1ADE9B8D80A}"/>
                      </a:ext>
                    </a:extLst>
                  </p:cNvPr>
                  <p:cNvGrpSpPr/>
                  <p:nvPr/>
                </p:nvGrpSpPr>
                <p:grpSpPr>
                  <a:xfrm>
                    <a:off x="5332275" y="4678540"/>
                    <a:ext cx="74107" cy="456915"/>
                    <a:chOff x="7231765" y="2699763"/>
                    <a:chExt cx="74107" cy="362126"/>
                  </a:xfrm>
                </p:grpSpPr>
                <p:cxnSp>
                  <p:nvCxnSpPr>
                    <p:cNvPr id="9307" name="Straight Connector 9306">
                      <a:extLst>
                        <a:ext uri="{FF2B5EF4-FFF2-40B4-BE49-F238E27FC236}">
                          <a16:creationId xmlns:a16="http://schemas.microsoft.com/office/drawing/2014/main" id="{484113CA-489D-C032-58D4-5F916335C054}"/>
                        </a:ext>
                      </a:extLst>
                    </p:cNvPr>
                    <p:cNvCxnSpPr>
                      <a:cxnSpLocks/>
                    </p:cNvCxnSpPr>
                    <p:nvPr/>
                  </p:nvCxnSpPr>
                  <p:spPr bwMode="auto">
                    <a:xfrm>
                      <a:off x="7268818" y="2699763"/>
                      <a:ext cx="0" cy="362126"/>
                    </a:xfrm>
                    <a:prstGeom prst="line">
                      <a:avLst/>
                    </a:prstGeom>
                    <a:noFill/>
                    <a:ln w="28575" cap="flat" cmpd="sng" algn="ctr">
                      <a:solidFill>
                        <a:schemeClr val="bg1"/>
                      </a:solidFill>
                      <a:prstDash val="solid"/>
                      <a:round/>
                      <a:headEnd type="none" w="med" len="med"/>
                      <a:tailEnd type="none" w="med" len="med"/>
                    </a:ln>
                    <a:effectLst/>
                  </p:spPr>
                </p:cxnSp>
                <p:cxnSp>
                  <p:nvCxnSpPr>
                    <p:cNvPr id="9308" name="Straight Connector 9307">
                      <a:extLst>
                        <a:ext uri="{FF2B5EF4-FFF2-40B4-BE49-F238E27FC236}">
                          <a16:creationId xmlns:a16="http://schemas.microsoft.com/office/drawing/2014/main" id="{19D84D33-DB9B-9D9D-08E2-A5BDBCB71896}"/>
                        </a:ext>
                      </a:extLst>
                    </p:cNvPr>
                    <p:cNvCxnSpPr>
                      <a:cxnSpLocks/>
                    </p:cNvCxnSpPr>
                    <p:nvPr/>
                  </p:nvCxnSpPr>
                  <p:spPr bwMode="auto">
                    <a:xfrm>
                      <a:off x="7231765" y="2699763"/>
                      <a:ext cx="74107" cy="0"/>
                    </a:xfrm>
                    <a:prstGeom prst="line">
                      <a:avLst/>
                    </a:prstGeom>
                    <a:noFill/>
                    <a:ln w="28575" cap="flat" cmpd="sng" algn="ctr">
                      <a:solidFill>
                        <a:schemeClr val="bg1"/>
                      </a:solidFill>
                      <a:prstDash val="solid"/>
                      <a:round/>
                      <a:headEnd type="none" w="med" len="med"/>
                      <a:tailEnd type="none" w="med" len="med"/>
                    </a:ln>
                    <a:effectLst/>
                  </p:spPr>
                </p:cxnSp>
                <p:cxnSp>
                  <p:nvCxnSpPr>
                    <p:cNvPr id="9309" name="Straight Connector 9308">
                      <a:extLst>
                        <a:ext uri="{FF2B5EF4-FFF2-40B4-BE49-F238E27FC236}">
                          <a16:creationId xmlns:a16="http://schemas.microsoft.com/office/drawing/2014/main" id="{FFD835AF-7E70-7406-65E3-483D32FB1B29}"/>
                        </a:ext>
                      </a:extLst>
                    </p:cNvPr>
                    <p:cNvCxnSpPr>
                      <a:cxnSpLocks/>
                    </p:cNvCxnSpPr>
                    <p:nvPr/>
                  </p:nvCxnSpPr>
                  <p:spPr bwMode="auto">
                    <a:xfrm>
                      <a:off x="7231765" y="3061889"/>
                      <a:ext cx="7410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9304" name="TextBox 9303">
                  <a:extLst>
                    <a:ext uri="{FF2B5EF4-FFF2-40B4-BE49-F238E27FC236}">
                      <a16:creationId xmlns:a16="http://schemas.microsoft.com/office/drawing/2014/main" id="{73BA3B19-B8DA-B869-E1F8-EEE21F252CC7}"/>
                    </a:ext>
                  </a:extLst>
                </p:cNvPr>
                <p:cNvSpPr txBox="1"/>
                <p:nvPr/>
              </p:nvSpPr>
              <p:spPr bwMode="auto">
                <a:xfrm>
                  <a:off x="5423612" y="4742194"/>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6.7</a:t>
                  </a:r>
                </a:p>
              </p:txBody>
            </p:sp>
          </p:grpSp>
        </p:grpSp>
        <p:grpSp>
          <p:nvGrpSpPr>
            <p:cNvPr id="9273" name="Group 9272">
              <a:extLst>
                <a:ext uri="{FF2B5EF4-FFF2-40B4-BE49-F238E27FC236}">
                  <a16:creationId xmlns:a16="http://schemas.microsoft.com/office/drawing/2014/main" id="{59E71E28-2A13-4E8D-E9E6-467E4C4DAC5D}"/>
                </a:ext>
              </a:extLst>
            </p:cNvPr>
            <p:cNvGrpSpPr/>
            <p:nvPr/>
          </p:nvGrpSpPr>
          <p:grpSpPr>
            <a:xfrm>
              <a:off x="6097744" y="3841046"/>
              <a:ext cx="1403260" cy="1445283"/>
              <a:chOff x="6857733" y="3841046"/>
              <a:chExt cx="1403260" cy="1445283"/>
            </a:xfrm>
          </p:grpSpPr>
          <p:sp>
            <p:nvSpPr>
              <p:cNvPr id="9289" name="Rectangle 9288">
                <a:extLst>
                  <a:ext uri="{FF2B5EF4-FFF2-40B4-BE49-F238E27FC236}">
                    <a16:creationId xmlns:a16="http://schemas.microsoft.com/office/drawing/2014/main" id="{84FCCAAE-374D-5E20-81F3-92B42660A978}"/>
                  </a:ext>
                </a:extLst>
              </p:cNvPr>
              <p:cNvSpPr/>
              <p:nvPr/>
            </p:nvSpPr>
            <p:spPr bwMode="auto">
              <a:xfrm>
                <a:off x="6857733" y="4202703"/>
                <a:ext cx="628101" cy="108362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28.0</a:t>
                </a:r>
              </a:p>
            </p:txBody>
          </p:sp>
          <p:sp>
            <p:nvSpPr>
              <p:cNvPr id="9290" name="Rectangle 9289">
                <a:extLst>
                  <a:ext uri="{FF2B5EF4-FFF2-40B4-BE49-F238E27FC236}">
                    <a16:creationId xmlns:a16="http://schemas.microsoft.com/office/drawing/2014/main" id="{68FA35E1-3082-2462-C7BE-03E5F9C6664D}"/>
                  </a:ext>
                </a:extLst>
              </p:cNvPr>
              <p:cNvSpPr/>
              <p:nvPr/>
            </p:nvSpPr>
            <p:spPr bwMode="auto">
              <a:xfrm>
                <a:off x="7488736" y="5175809"/>
                <a:ext cx="628101" cy="11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91" name="Group 9290">
                <a:extLst>
                  <a:ext uri="{FF2B5EF4-FFF2-40B4-BE49-F238E27FC236}">
                    <a16:creationId xmlns:a16="http://schemas.microsoft.com/office/drawing/2014/main" id="{F086961F-EC9C-E77D-A154-DA92F12314A5}"/>
                  </a:ext>
                </a:extLst>
              </p:cNvPr>
              <p:cNvGrpSpPr/>
              <p:nvPr/>
            </p:nvGrpSpPr>
            <p:grpSpPr>
              <a:xfrm>
                <a:off x="7766810" y="4846599"/>
                <a:ext cx="77949" cy="408421"/>
                <a:chOff x="7266014" y="2591405"/>
                <a:chExt cx="77949" cy="470484"/>
              </a:xfrm>
            </p:grpSpPr>
            <p:cxnSp>
              <p:nvCxnSpPr>
                <p:cNvPr id="9298" name="Straight Connector 9297">
                  <a:extLst>
                    <a:ext uri="{FF2B5EF4-FFF2-40B4-BE49-F238E27FC236}">
                      <a16:creationId xmlns:a16="http://schemas.microsoft.com/office/drawing/2014/main" id="{108ED30A-4A5F-97BA-401E-44FFBE26FFA9}"/>
                    </a:ext>
                  </a:extLst>
                </p:cNvPr>
                <p:cNvCxnSpPr>
                  <a:cxnSpLocks/>
                </p:cNvCxnSpPr>
                <p:nvPr/>
              </p:nvCxnSpPr>
              <p:spPr bwMode="auto">
                <a:xfrm>
                  <a:off x="7306196" y="2591405"/>
                  <a:ext cx="0" cy="470484"/>
                </a:xfrm>
                <a:prstGeom prst="line">
                  <a:avLst/>
                </a:prstGeom>
                <a:noFill/>
                <a:ln w="28575" cap="flat" cmpd="sng" algn="ctr">
                  <a:solidFill>
                    <a:schemeClr val="bg1"/>
                  </a:solidFill>
                  <a:prstDash val="solid"/>
                  <a:round/>
                  <a:headEnd type="none" w="med" len="med"/>
                  <a:tailEnd type="none" w="med" len="med"/>
                </a:ln>
                <a:effectLst/>
              </p:spPr>
            </p:cxnSp>
            <p:cxnSp>
              <p:nvCxnSpPr>
                <p:cNvPr id="9299" name="Straight Connector 9298">
                  <a:extLst>
                    <a:ext uri="{FF2B5EF4-FFF2-40B4-BE49-F238E27FC236}">
                      <a16:creationId xmlns:a16="http://schemas.microsoft.com/office/drawing/2014/main" id="{CE4D69DD-BD53-5261-C4F1-1C543DAFA361}"/>
                    </a:ext>
                  </a:extLst>
                </p:cNvPr>
                <p:cNvCxnSpPr>
                  <a:cxnSpLocks/>
                </p:cNvCxnSpPr>
                <p:nvPr/>
              </p:nvCxnSpPr>
              <p:spPr bwMode="auto">
                <a:xfrm>
                  <a:off x="7269856" y="2591405"/>
                  <a:ext cx="74107" cy="0"/>
                </a:xfrm>
                <a:prstGeom prst="line">
                  <a:avLst/>
                </a:prstGeom>
                <a:noFill/>
                <a:ln w="28575" cap="flat" cmpd="sng" algn="ctr">
                  <a:solidFill>
                    <a:schemeClr val="bg1"/>
                  </a:solidFill>
                  <a:prstDash val="solid"/>
                  <a:round/>
                  <a:headEnd type="none" w="med" len="med"/>
                  <a:tailEnd type="none" w="med" len="med"/>
                </a:ln>
                <a:effectLst/>
              </p:spPr>
            </p:cxnSp>
            <p:cxnSp>
              <p:nvCxnSpPr>
                <p:cNvPr id="9300" name="Straight Connector 9299">
                  <a:extLst>
                    <a:ext uri="{FF2B5EF4-FFF2-40B4-BE49-F238E27FC236}">
                      <a16:creationId xmlns:a16="http://schemas.microsoft.com/office/drawing/2014/main" id="{0EB5AD92-F95B-36FB-7566-163DE7760B3E}"/>
                    </a:ext>
                  </a:extLst>
                </p:cNvPr>
                <p:cNvCxnSpPr>
                  <a:cxnSpLocks/>
                </p:cNvCxnSpPr>
                <p:nvPr/>
              </p:nvCxnSpPr>
              <p:spPr bwMode="auto">
                <a:xfrm>
                  <a:off x="7266014" y="3055021"/>
                  <a:ext cx="74107"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92" name="Group 9291">
                <a:extLst>
                  <a:ext uri="{FF2B5EF4-FFF2-40B4-BE49-F238E27FC236}">
                    <a16:creationId xmlns:a16="http://schemas.microsoft.com/office/drawing/2014/main" id="{5377D4C9-DB0D-9BEE-D123-845D75340F19}"/>
                  </a:ext>
                </a:extLst>
              </p:cNvPr>
              <p:cNvGrpSpPr/>
              <p:nvPr/>
            </p:nvGrpSpPr>
            <p:grpSpPr>
              <a:xfrm>
                <a:off x="7145480" y="3854443"/>
                <a:ext cx="74107" cy="401863"/>
                <a:chOff x="7231765" y="2593473"/>
                <a:chExt cx="74107" cy="468416"/>
              </a:xfrm>
            </p:grpSpPr>
            <p:cxnSp>
              <p:nvCxnSpPr>
                <p:cNvPr id="9295" name="Straight Connector 9294">
                  <a:extLst>
                    <a:ext uri="{FF2B5EF4-FFF2-40B4-BE49-F238E27FC236}">
                      <a16:creationId xmlns:a16="http://schemas.microsoft.com/office/drawing/2014/main" id="{C37A44CC-E223-4321-D29F-205CA8B97AD6}"/>
                    </a:ext>
                  </a:extLst>
                </p:cNvPr>
                <p:cNvCxnSpPr>
                  <a:cxnSpLocks/>
                </p:cNvCxnSpPr>
                <p:nvPr/>
              </p:nvCxnSpPr>
              <p:spPr bwMode="auto">
                <a:xfrm>
                  <a:off x="7268818" y="2593473"/>
                  <a:ext cx="0" cy="468416"/>
                </a:xfrm>
                <a:prstGeom prst="line">
                  <a:avLst/>
                </a:prstGeom>
                <a:noFill/>
                <a:ln w="28575" cap="flat" cmpd="sng" algn="ctr">
                  <a:solidFill>
                    <a:schemeClr val="bg1"/>
                  </a:solidFill>
                  <a:prstDash val="solid"/>
                  <a:round/>
                  <a:headEnd type="none" w="med" len="med"/>
                  <a:tailEnd type="none" w="med" len="med"/>
                </a:ln>
                <a:effectLst/>
              </p:spPr>
            </p:cxnSp>
            <p:cxnSp>
              <p:nvCxnSpPr>
                <p:cNvPr id="9296" name="Straight Connector 9295">
                  <a:extLst>
                    <a:ext uri="{FF2B5EF4-FFF2-40B4-BE49-F238E27FC236}">
                      <a16:creationId xmlns:a16="http://schemas.microsoft.com/office/drawing/2014/main" id="{E3F97EC8-1385-9979-D4F8-55BC012296FF}"/>
                    </a:ext>
                  </a:extLst>
                </p:cNvPr>
                <p:cNvCxnSpPr>
                  <a:cxnSpLocks/>
                </p:cNvCxnSpPr>
                <p:nvPr/>
              </p:nvCxnSpPr>
              <p:spPr bwMode="auto">
                <a:xfrm>
                  <a:off x="7231765" y="2593473"/>
                  <a:ext cx="74107" cy="0"/>
                </a:xfrm>
                <a:prstGeom prst="line">
                  <a:avLst/>
                </a:prstGeom>
                <a:noFill/>
                <a:ln w="28575" cap="flat" cmpd="sng" algn="ctr">
                  <a:solidFill>
                    <a:schemeClr val="bg1"/>
                  </a:solidFill>
                  <a:prstDash val="solid"/>
                  <a:round/>
                  <a:headEnd type="none" w="med" len="med"/>
                  <a:tailEnd type="none" w="med" len="med"/>
                </a:ln>
                <a:effectLst/>
              </p:spPr>
            </p:cxnSp>
            <p:cxnSp>
              <p:nvCxnSpPr>
                <p:cNvPr id="9297" name="Straight Connector 9296">
                  <a:extLst>
                    <a:ext uri="{FF2B5EF4-FFF2-40B4-BE49-F238E27FC236}">
                      <a16:creationId xmlns:a16="http://schemas.microsoft.com/office/drawing/2014/main" id="{2F367C17-7513-5CE3-EF45-B76E9A177EA5}"/>
                    </a:ext>
                  </a:extLst>
                </p:cNvPr>
                <p:cNvCxnSpPr>
                  <a:cxnSpLocks/>
                </p:cNvCxnSpPr>
                <p:nvPr/>
              </p:nvCxnSpPr>
              <p:spPr bwMode="auto">
                <a:xfrm>
                  <a:off x="7231765" y="3061889"/>
                  <a:ext cx="74107" cy="0"/>
                </a:xfrm>
                <a:prstGeom prst="line">
                  <a:avLst/>
                </a:prstGeom>
                <a:noFill/>
                <a:ln w="28575" cap="flat" cmpd="sng" algn="ctr">
                  <a:solidFill>
                    <a:schemeClr val="bg1"/>
                  </a:solidFill>
                  <a:prstDash val="solid"/>
                  <a:round/>
                  <a:headEnd type="none" w="med" len="med"/>
                  <a:tailEnd type="none" w="med" len="med"/>
                </a:ln>
                <a:effectLst/>
              </p:spPr>
            </p:cxnSp>
          </p:grpSp>
          <p:sp>
            <p:nvSpPr>
              <p:cNvPr id="9293" name="TextBox 9292">
                <a:extLst>
                  <a:ext uri="{FF2B5EF4-FFF2-40B4-BE49-F238E27FC236}">
                    <a16:creationId xmlns:a16="http://schemas.microsoft.com/office/drawing/2014/main" id="{DD7D73F2-42F6-12D5-57A6-82326BFB988C}"/>
                  </a:ext>
                </a:extLst>
              </p:cNvPr>
              <p:cNvSpPr txBox="1"/>
              <p:nvPr/>
            </p:nvSpPr>
            <p:spPr bwMode="auto">
              <a:xfrm>
                <a:off x="7192285" y="3841046"/>
                <a:ext cx="9332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 </a:t>
                </a:r>
                <a:r>
                  <a:rPr lang="en-US" b="0" i="0" dirty="0">
                    <a:solidFill>
                      <a:srgbClr val="212121"/>
                    </a:solidFill>
                    <a:effectLst/>
                    <a:latin typeface="BlinkMacSystemFont"/>
                  </a:rPr>
                  <a:t>&lt; .001</a:t>
                </a:r>
                <a:endParaRPr lang="en-US" b="0" dirty="0">
                  <a:solidFill>
                    <a:schemeClr val="bg1"/>
                  </a:solidFill>
                  <a:latin typeface="Calibri" panose="020F0502020204030204" pitchFamily="34" charset="0"/>
                </a:endParaRPr>
              </a:p>
            </p:txBody>
          </p:sp>
          <p:sp>
            <p:nvSpPr>
              <p:cNvPr id="9294" name="TextBox 9293">
                <a:extLst>
                  <a:ext uri="{FF2B5EF4-FFF2-40B4-BE49-F238E27FC236}">
                    <a16:creationId xmlns:a16="http://schemas.microsoft.com/office/drawing/2014/main" id="{EDEA41FD-0E4D-4ABC-64C9-6F285FE28F02}"/>
                  </a:ext>
                </a:extLst>
              </p:cNvPr>
              <p:cNvSpPr txBox="1"/>
              <p:nvPr/>
            </p:nvSpPr>
            <p:spPr bwMode="auto">
              <a:xfrm>
                <a:off x="7784581" y="4794361"/>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grpSp>
        <p:sp>
          <p:nvSpPr>
            <p:cNvPr id="9274" name="Line 26">
              <a:extLst>
                <a:ext uri="{FF2B5EF4-FFF2-40B4-BE49-F238E27FC236}">
                  <a16:creationId xmlns:a16="http://schemas.microsoft.com/office/drawing/2014/main" id="{77EBF1A0-1B00-0FAC-724D-42E1F4B7CDDD}"/>
                </a:ext>
              </a:extLst>
            </p:cNvPr>
            <p:cNvSpPr>
              <a:spLocks noChangeShapeType="1"/>
            </p:cNvSpPr>
            <p:nvPr/>
          </p:nvSpPr>
          <p:spPr bwMode="auto">
            <a:xfrm rot="16200000">
              <a:off x="9891399" y="5338924"/>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grpSp>
          <p:nvGrpSpPr>
            <p:cNvPr id="9275" name="Group 9274">
              <a:extLst>
                <a:ext uri="{FF2B5EF4-FFF2-40B4-BE49-F238E27FC236}">
                  <a16:creationId xmlns:a16="http://schemas.microsoft.com/office/drawing/2014/main" id="{22C1B66E-09D6-E9CF-EDB2-1E6A646B4182}"/>
                </a:ext>
              </a:extLst>
            </p:cNvPr>
            <p:cNvGrpSpPr/>
            <p:nvPr/>
          </p:nvGrpSpPr>
          <p:grpSpPr>
            <a:xfrm>
              <a:off x="8276163" y="4409927"/>
              <a:ext cx="1428068" cy="884401"/>
              <a:chOff x="9255350" y="4409927"/>
              <a:chExt cx="1428068" cy="884401"/>
            </a:xfrm>
          </p:grpSpPr>
          <p:grpSp>
            <p:nvGrpSpPr>
              <p:cNvPr id="9276" name="Group 9275">
                <a:extLst>
                  <a:ext uri="{FF2B5EF4-FFF2-40B4-BE49-F238E27FC236}">
                    <a16:creationId xmlns:a16="http://schemas.microsoft.com/office/drawing/2014/main" id="{D8D91E22-277D-82DC-621D-B6388CABDA53}"/>
                  </a:ext>
                </a:extLst>
              </p:cNvPr>
              <p:cNvGrpSpPr/>
              <p:nvPr/>
            </p:nvGrpSpPr>
            <p:grpSpPr>
              <a:xfrm>
                <a:off x="10148260" y="4961022"/>
                <a:ext cx="74107" cy="310440"/>
                <a:chOff x="7231765" y="2813236"/>
                <a:chExt cx="74107" cy="248653"/>
              </a:xfrm>
            </p:grpSpPr>
            <p:cxnSp>
              <p:nvCxnSpPr>
                <p:cNvPr id="9286" name="Straight Connector 9285">
                  <a:extLst>
                    <a:ext uri="{FF2B5EF4-FFF2-40B4-BE49-F238E27FC236}">
                      <a16:creationId xmlns:a16="http://schemas.microsoft.com/office/drawing/2014/main" id="{8DFB5EA9-5CEF-3ADE-75FC-E567B24A89D1}"/>
                    </a:ext>
                  </a:extLst>
                </p:cNvPr>
                <p:cNvCxnSpPr>
                  <a:cxnSpLocks/>
                </p:cNvCxnSpPr>
                <p:nvPr/>
              </p:nvCxnSpPr>
              <p:spPr bwMode="auto">
                <a:xfrm>
                  <a:off x="7268818" y="2813236"/>
                  <a:ext cx="0" cy="248653"/>
                </a:xfrm>
                <a:prstGeom prst="line">
                  <a:avLst/>
                </a:prstGeom>
                <a:noFill/>
                <a:ln w="28575" cap="flat" cmpd="sng" algn="ctr">
                  <a:solidFill>
                    <a:schemeClr val="bg1"/>
                  </a:solidFill>
                  <a:prstDash val="solid"/>
                  <a:round/>
                  <a:headEnd type="none" w="med" len="med"/>
                  <a:tailEnd type="none" w="med" len="med"/>
                </a:ln>
                <a:effectLst/>
              </p:spPr>
            </p:cxnSp>
            <p:cxnSp>
              <p:nvCxnSpPr>
                <p:cNvPr id="9287" name="Straight Connector 9286">
                  <a:extLst>
                    <a:ext uri="{FF2B5EF4-FFF2-40B4-BE49-F238E27FC236}">
                      <a16:creationId xmlns:a16="http://schemas.microsoft.com/office/drawing/2014/main" id="{3831C7F2-2EF8-2D1F-648C-CFB82B0D9211}"/>
                    </a:ext>
                  </a:extLst>
                </p:cNvPr>
                <p:cNvCxnSpPr>
                  <a:cxnSpLocks/>
                </p:cNvCxnSpPr>
                <p:nvPr/>
              </p:nvCxnSpPr>
              <p:spPr bwMode="auto">
                <a:xfrm>
                  <a:off x="7231765" y="2813236"/>
                  <a:ext cx="74107" cy="0"/>
                </a:xfrm>
                <a:prstGeom prst="line">
                  <a:avLst/>
                </a:prstGeom>
                <a:noFill/>
                <a:ln w="28575" cap="flat" cmpd="sng" algn="ctr">
                  <a:solidFill>
                    <a:schemeClr val="bg1"/>
                  </a:solidFill>
                  <a:prstDash val="solid"/>
                  <a:round/>
                  <a:headEnd type="none" w="med" len="med"/>
                  <a:tailEnd type="none" w="med" len="med"/>
                </a:ln>
                <a:effectLst/>
              </p:spPr>
            </p:cxnSp>
            <p:cxnSp>
              <p:nvCxnSpPr>
                <p:cNvPr id="9288" name="Straight Connector 9287">
                  <a:extLst>
                    <a:ext uri="{FF2B5EF4-FFF2-40B4-BE49-F238E27FC236}">
                      <a16:creationId xmlns:a16="http://schemas.microsoft.com/office/drawing/2014/main" id="{0BC9D608-1720-9DE0-F63F-5EE73CB53565}"/>
                    </a:ext>
                  </a:extLst>
                </p:cNvPr>
                <p:cNvCxnSpPr>
                  <a:cxnSpLocks/>
                </p:cNvCxnSpPr>
                <p:nvPr/>
              </p:nvCxnSpPr>
              <p:spPr bwMode="auto">
                <a:xfrm>
                  <a:off x="7231765" y="3055021"/>
                  <a:ext cx="74107" cy="0"/>
                </a:xfrm>
                <a:prstGeom prst="line">
                  <a:avLst/>
                </a:prstGeom>
                <a:noFill/>
                <a:ln w="28575" cap="flat" cmpd="sng" algn="ctr">
                  <a:solidFill>
                    <a:schemeClr val="bg1"/>
                  </a:solidFill>
                  <a:prstDash val="solid"/>
                  <a:round/>
                  <a:headEnd type="none" w="med" len="med"/>
                  <a:tailEnd type="none" w="med" len="med"/>
                </a:ln>
                <a:effectLst/>
              </p:spPr>
            </p:cxnSp>
          </p:grpSp>
          <p:sp>
            <p:nvSpPr>
              <p:cNvPr id="9277" name="Rectangle 9276">
                <a:extLst>
                  <a:ext uri="{FF2B5EF4-FFF2-40B4-BE49-F238E27FC236}">
                    <a16:creationId xmlns:a16="http://schemas.microsoft.com/office/drawing/2014/main" id="{6046CE42-851F-D257-1BA3-F9328D6A1769}"/>
                  </a:ext>
                </a:extLst>
              </p:cNvPr>
              <p:cNvSpPr/>
              <p:nvPr/>
            </p:nvSpPr>
            <p:spPr bwMode="auto">
              <a:xfrm>
                <a:off x="9255350" y="4767177"/>
                <a:ext cx="628101" cy="5191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13.6</a:t>
                </a:r>
              </a:p>
            </p:txBody>
          </p:sp>
          <p:sp>
            <p:nvSpPr>
              <p:cNvPr id="9278" name="Rectangle 9277">
                <a:extLst>
                  <a:ext uri="{FF2B5EF4-FFF2-40B4-BE49-F238E27FC236}">
                    <a16:creationId xmlns:a16="http://schemas.microsoft.com/office/drawing/2014/main" id="{30AE89D2-53A0-362B-F5E7-05C5AFDFA226}"/>
                  </a:ext>
                </a:extLst>
              </p:cNvPr>
              <p:cNvSpPr/>
              <p:nvPr/>
            </p:nvSpPr>
            <p:spPr bwMode="auto">
              <a:xfrm>
                <a:off x="9883451" y="5248609"/>
                <a:ext cx="628101" cy="4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79" name="Group 9278">
                <a:extLst>
                  <a:ext uri="{FF2B5EF4-FFF2-40B4-BE49-F238E27FC236}">
                    <a16:creationId xmlns:a16="http://schemas.microsoft.com/office/drawing/2014/main" id="{B04270D4-FB92-75CF-10B1-B023DB7EC671}"/>
                  </a:ext>
                </a:extLst>
              </p:cNvPr>
              <p:cNvGrpSpPr/>
              <p:nvPr/>
            </p:nvGrpSpPr>
            <p:grpSpPr>
              <a:xfrm>
                <a:off x="9532347" y="4501713"/>
                <a:ext cx="74107" cy="317688"/>
                <a:chOff x="7231765" y="2549831"/>
                <a:chExt cx="74107" cy="512058"/>
              </a:xfrm>
            </p:grpSpPr>
            <p:cxnSp>
              <p:nvCxnSpPr>
                <p:cNvPr id="9283" name="Straight Connector 9282">
                  <a:extLst>
                    <a:ext uri="{FF2B5EF4-FFF2-40B4-BE49-F238E27FC236}">
                      <a16:creationId xmlns:a16="http://schemas.microsoft.com/office/drawing/2014/main" id="{39E6AB2F-2015-3604-A4FE-128FDCA0BFED}"/>
                    </a:ext>
                  </a:extLst>
                </p:cNvPr>
                <p:cNvCxnSpPr>
                  <a:cxnSpLocks/>
                </p:cNvCxnSpPr>
                <p:nvPr/>
              </p:nvCxnSpPr>
              <p:spPr bwMode="auto">
                <a:xfrm>
                  <a:off x="7268818" y="2549831"/>
                  <a:ext cx="0" cy="512058"/>
                </a:xfrm>
                <a:prstGeom prst="line">
                  <a:avLst/>
                </a:prstGeom>
                <a:noFill/>
                <a:ln w="28575" cap="flat" cmpd="sng" algn="ctr">
                  <a:solidFill>
                    <a:schemeClr val="bg1"/>
                  </a:solidFill>
                  <a:prstDash val="solid"/>
                  <a:round/>
                  <a:headEnd type="none" w="med" len="med"/>
                  <a:tailEnd type="none" w="med" len="med"/>
                </a:ln>
                <a:effectLst/>
              </p:spPr>
            </p:cxnSp>
            <p:cxnSp>
              <p:nvCxnSpPr>
                <p:cNvPr id="9284" name="Straight Connector 9283">
                  <a:extLst>
                    <a:ext uri="{FF2B5EF4-FFF2-40B4-BE49-F238E27FC236}">
                      <a16:creationId xmlns:a16="http://schemas.microsoft.com/office/drawing/2014/main" id="{9FC30245-9EAC-F605-88F7-E45FEB8C8AD0}"/>
                    </a:ext>
                  </a:extLst>
                </p:cNvPr>
                <p:cNvCxnSpPr>
                  <a:cxnSpLocks/>
                </p:cNvCxnSpPr>
                <p:nvPr/>
              </p:nvCxnSpPr>
              <p:spPr bwMode="auto">
                <a:xfrm>
                  <a:off x="7231765" y="2549831"/>
                  <a:ext cx="74107" cy="0"/>
                </a:xfrm>
                <a:prstGeom prst="line">
                  <a:avLst/>
                </a:prstGeom>
                <a:noFill/>
                <a:ln w="28575" cap="flat" cmpd="sng" algn="ctr">
                  <a:solidFill>
                    <a:schemeClr val="bg1"/>
                  </a:solidFill>
                  <a:prstDash val="solid"/>
                  <a:round/>
                  <a:headEnd type="none" w="med" len="med"/>
                  <a:tailEnd type="none" w="med" len="med"/>
                </a:ln>
                <a:effectLst/>
              </p:spPr>
            </p:cxnSp>
            <p:cxnSp>
              <p:nvCxnSpPr>
                <p:cNvPr id="9285" name="Straight Connector 9284">
                  <a:extLst>
                    <a:ext uri="{FF2B5EF4-FFF2-40B4-BE49-F238E27FC236}">
                      <a16:creationId xmlns:a16="http://schemas.microsoft.com/office/drawing/2014/main" id="{10CD12B3-7A1D-74BF-D1B8-07611FD94EFA}"/>
                    </a:ext>
                  </a:extLst>
                </p:cNvPr>
                <p:cNvCxnSpPr>
                  <a:cxnSpLocks/>
                </p:cNvCxnSpPr>
                <p:nvPr/>
              </p:nvCxnSpPr>
              <p:spPr bwMode="auto">
                <a:xfrm>
                  <a:off x="7231765" y="3061889"/>
                  <a:ext cx="74107" cy="0"/>
                </a:xfrm>
                <a:prstGeom prst="line">
                  <a:avLst/>
                </a:prstGeom>
                <a:noFill/>
                <a:ln w="28575" cap="flat" cmpd="sng" algn="ctr">
                  <a:solidFill>
                    <a:schemeClr val="bg1"/>
                  </a:solidFill>
                  <a:prstDash val="solid"/>
                  <a:round/>
                  <a:headEnd type="none" w="med" len="med"/>
                  <a:tailEnd type="none" w="med" len="med"/>
                </a:ln>
                <a:effectLst/>
              </p:spPr>
            </p:cxnSp>
          </p:grpSp>
          <p:sp>
            <p:nvSpPr>
              <p:cNvPr id="9280" name="TextBox 9279">
                <a:extLst>
                  <a:ext uri="{FF2B5EF4-FFF2-40B4-BE49-F238E27FC236}">
                    <a16:creationId xmlns:a16="http://schemas.microsoft.com/office/drawing/2014/main" id="{FA1D2DCA-17A9-ACE3-0CC0-798008A473B2}"/>
                  </a:ext>
                </a:extLst>
              </p:cNvPr>
              <p:cNvSpPr txBox="1"/>
              <p:nvPr/>
            </p:nvSpPr>
            <p:spPr bwMode="auto">
              <a:xfrm>
                <a:off x="9782182" y="4409927"/>
                <a:ext cx="8803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 </a:t>
                </a:r>
                <a:r>
                  <a:rPr lang="en-US" b="0" i="0" dirty="0">
                    <a:solidFill>
                      <a:srgbClr val="212121"/>
                    </a:solidFill>
                    <a:effectLst/>
                    <a:latin typeface="BlinkMacSystemFont"/>
                  </a:rPr>
                  <a:t>.012</a:t>
                </a:r>
                <a:endParaRPr lang="en-US" b="0" dirty="0">
                  <a:solidFill>
                    <a:schemeClr val="bg1"/>
                  </a:solidFill>
                  <a:latin typeface="Calibri" panose="020F0502020204030204" pitchFamily="34" charset="0"/>
                </a:endParaRPr>
              </a:p>
            </p:txBody>
          </p:sp>
          <p:sp>
            <p:nvSpPr>
              <p:cNvPr id="9281" name="TextBox 9280">
                <a:extLst>
                  <a:ext uri="{FF2B5EF4-FFF2-40B4-BE49-F238E27FC236}">
                    <a16:creationId xmlns:a16="http://schemas.microsoft.com/office/drawing/2014/main" id="{8B78DFE0-D245-7A87-980D-1D93165007FC}"/>
                  </a:ext>
                </a:extLst>
              </p:cNvPr>
              <p:cNvSpPr txBox="1"/>
              <p:nvPr/>
            </p:nvSpPr>
            <p:spPr bwMode="auto">
              <a:xfrm>
                <a:off x="10207006" y="4885318"/>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1.7</a:t>
                </a:r>
              </a:p>
            </p:txBody>
          </p:sp>
          <p:cxnSp>
            <p:nvCxnSpPr>
              <p:cNvPr id="9282" name="Straight Connector 9281">
                <a:extLst>
                  <a:ext uri="{FF2B5EF4-FFF2-40B4-BE49-F238E27FC236}">
                    <a16:creationId xmlns:a16="http://schemas.microsoft.com/office/drawing/2014/main" id="{196603C3-AA4C-94DC-D0E2-86C0DFD264CA}"/>
                  </a:ext>
                </a:extLst>
              </p:cNvPr>
              <p:cNvCxnSpPr>
                <a:cxnSpLocks/>
              </p:cNvCxnSpPr>
              <p:nvPr/>
            </p:nvCxnSpPr>
            <p:spPr bwMode="auto">
              <a:xfrm>
                <a:off x="10148260" y="5245369"/>
                <a:ext cx="74107" cy="0"/>
              </a:xfrm>
              <a:prstGeom prst="line">
                <a:avLst/>
              </a:prstGeom>
              <a:noFill/>
              <a:ln w="28575" cap="flat" cmpd="sng" algn="ctr">
                <a:solidFill>
                  <a:schemeClr val="bg1"/>
                </a:solidFill>
                <a:prstDash val="solid"/>
                <a:round/>
                <a:headEnd type="none" w="med" len="med"/>
                <a:tailEnd type="none" w="med" len="med"/>
              </a:ln>
              <a:effectLst/>
            </p:spPr>
          </p:cxnSp>
        </p:grpSp>
      </p:grpSp>
    </p:spTree>
    <p:extLst>
      <p:ext uri="{BB962C8B-B14F-4D97-AF65-F5344CB8AC3E}">
        <p14:creationId xmlns:p14="http://schemas.microsoft.com/office/powerpoint/2010/main" val="620088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Duration of Transfusion Independence Among Patients Achieving 8-Wk RBC-TI</a:t>
            </a:r>
            <a:endParaRPr lang="en-US" altLang="en-US" dirty="0"/>
          </a:p>
        </p:txBody>
      </p:sp>
      <p:sp>
        <p:nvSpPr>
          <p:cNvPr id="2" name="Text Box 11">
            <a:extLst>
              <a:ext uri="{FF2B5EF4-FFF2-40B4-BE49-F238E27FC236}">
                <a16:creationId xmlns:a16="http://schemas.microsoft.com/office/drawing/2014/main" id="{23B9DD2D-AE08-75AA-5716-33FF237A47B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 Reproduced with permission.</a:t>
            </a:r>
          </a:p>
        </p:txBody>
      </p:sp>
      <p:sp>
        <p:nvSpPr>
          <p:cNvPr id="6" name="TextBox 5">
            <a:extLst>
              <a:ext uri="{FF2B5EF4-FFF2-40B4-BE49-F238E27FC236}">
                <a16:creationId xmlns:a16="http://schemas.microsoft.com/office/drawing/2014/main" id="{CB3D7AE1-F81C-9C98-154D-DC0D1B8B387A}"/>
              </a:ext>
            </a:extLst>
          </p:cNvPr>
          <p:cNvSpPr txBox="1"/>
          <p:nvPr/>
        </p:nvSpPr>
        <p:spPr bwMode="auto">
          <a:xfrm>
            <a:off x="385559" y="5042389"/>
            <a:ext cx="1689693" cy="830997"/>
          </a:xfrm>
          <a:prstGeom prst="rect">
            <a:avLst/>
          </a:prstGeom>
          <a:solidFill>
            <a:schemeClr val="tx1"/>
          </a:solidFill>
          <a:ln>
            <a:noFill/>
          </a:ln>
        </p:spPr>
        <p:txBody>
          <a:bodyPr wrap="none" rtlCol="0">
            <a:spAutoFit/>
          </a:bodyPr>
          <a:lstStyle/>
          <a:p>
            <a:pPr algn="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Patients at Risk, n</a:t>
            </a:r>
          </a:p>
          <a:p>
            <a:pPr algn="r">
              <a:lnSpc>
                <a:spcPct val="100000"/>
              </a:lnSpc>
              <a:spcBef>
                <a:spcPts val="0"/>
              </a:spcBef>
              <a:spcAft>
                <a:spcPct val="0"/>
              </a:spcAft>
              <a:buClrTx/>
              <a:buFontTx/>
              <a:buNone/>
            </a:pPr>
            <a:r>
              <a:rPr lang="en-US" sz="1600" b="0" dirty="0" err="1">
                <a:solidFill>
                  <a:schemeClr val="accent1"/>
                </a:solidFill>
                <a:latin typeface="Calibri" panose="020F0502020204030204" pitchFamily="34" charset="0"/>
                <a:cs typeface="Calibri" panose="020F0502020204030204" pitchFamily="34" charset="0"/>
              </a:rPr>
              <a:t>Imetelstat</a:t>
            </a:r>
            <a:r>
              <a:rPr lang="en-US" sz="1600" b="0" dirty="0">
                <a:solidFill>
                  <a:schemeClr val="bg1"/>
                </a:solidFill>
                <a:latin typeface="Calibri" panose="020F0502020204030204" pitchFamily="34" charset="0"/>
                <a:cs typeface="Calibri" panose="020F0502020204030204" pitchFamily="34" charset="0"/>
              </a:rPr>
              <a:t> </a:t>
            </a:r>
            <a:endParaRPr lang="en-US" sz="1600" b="0" dirty="0">
              <a:solidFill>
                <a:schemeClr val="accent1"/>
              </a:solidFill>
              <a:latin typeface="Calibri" panose="020F0502020204030204" pitchFamily="34" charset="0"/>
            </a:endParaRPr>
          </a:p>
          <a:p>
            <a:pPr algn="r">
              <a:lnSpc>
                <a:spcPct val="100000"/>
              </a:lnSpc>
              <a:spcBef>
                <a:spcPts val="0"/>
              </a:spcBef>
              <a:spcAft>
                <a:spcPct val="0"/>
              </a:spcAft>
              <a:buClrTx/>
              <a:buFontTx/>
              <a:buNone/>
            </a:pPr>
            <a:r>
              <a:rPr lang="en-US" sz="1600" b="0" dirty="0">
                <a:solidFill>
                  <a:schemeClr val="accent3"/>
                </a:solidFill>
                <a:latin typeface="Calibri" panose="020F0502020204030204" pitchFamily="34" charset="0"/>
              </a:rPr>
              <a:t>Placebo</a:t>
            </a:r>
          </a:p>
        </p:txBody>
      </p:sp>
      <p:sp>
        <p:nvSpPr>
          <p:cNvPr id="7" name="TextBox 6">
            <a:extLst>
              <a:ext uri="{FF2B5EF4-FFF2-40B4-BE49-F238E27FC236}">
                <a16:creationId xmlns:a16="http://schemas.microsoft.com/office/drawing/2014/main" id="{6C089D2A-3ACC-2E6B-394A-811628E9A22F}"/>
              </a:ext>
            </a:extLst>
          </p:cNvPr>
          <p:cNvSpPr txBox="1"/>
          <p:nvPr/>
        </p:nvSpPr>
        <p:spPr bwMode="auto">
          <a:xfrm>
            <a:off x="6632413" y="4934613"/>
            <a:ext cx="548420" cy="338554"/>
          </a:xfrm>
          <a:prstGeom prst="rect">
            <a:avLst/>
          </a:prstGeom>
          <a:solidFill>
            <a:schemeClr val="tx1"/>
          </a:solidFill>
          <a:ln>
            <a:noFill/>
          </a:ln>
        </p:spPr>
        <p:txBody>
          <a:bodyPr wrap="none" rtlCol="0">
            <a:spAutoFit/>
          </a:bodyPr>
          <a:lstStyle/>
          <a:p>
            <a:pPr algn="ctr">
              <a:lnSpc>
                <a:spcPct val="100000"/>
              </a:lnSpc>
              <a:spcBef>
                <a:spcPct val="50000"/>
              </a:spcBef>
              <a:spcAft>
                <a:spcPct val="0"/>
              </a:spcAft>
              <a:buClrTx/>
              <a:buFontTx/>
              <a:buNone/>
            </a:pPr>
            <a:r>
              <a:rPr lang="en-US" sz="1600" b="1" dirty="0" err="1">
                <a:solidFill>
                  <a:schemeClr val="bg1"/>
                </a:solidFill>
                <a:latin typeface="Calibri" panose="020F0502020204030204" pitchFamily="34" charset="0"/>
              </a:rPr>
              <a:t>Wks</a:t>
            </a:r>
            <a:endParaRPr lang="en-US" sz="1600" b="1" dirty="0">
              <a:solidFill>
                <a:schemeClr val="bg1"/>
              </a:solidFill>
              <a:latin typeface="Calibri" panose="020F0502020204030204" pitchFamily="34" charset="0"/>
            </a:endParaRPr>
          </a:p>
        </p:txBody>
      </p:sp>
      <p:sp>
        <p:nvSpPr>
          <p:cNvPr id="8" name="TextBox 7">
            <a:extLst>
              <a:ext uri="{FF2B5EF4-FFF2-40B4-BE49-F238E27FC236}">
                <a16:creationId xmlns:a16="http://schemas.microsoft.com/office/drawing/2014/main" id="{5D71F5C1-69F4-1C41-AAC9-1A995519954D}"/>
              </a:ext>
            </a:extLst>
          </p:cNvPr>
          <p:cNvSpPr txBox="1"/>
          <p:nvPr/>
        </p:nvSpPr>
        <p:spPr bwMode="auto">
          <a:xfrm rot="16200000">
            <a:off x="826431" y="3090535"/>
            <a:ext cx="1325299" cy="369332"/>
          </a:xfrm>
          <a:prstGeom prst="rect">
            <a:avLst/>
          </a:prstGeom>
          <a:solidFill>
            <a:schemeClr val="tx1"/>
          </a:solidFill>
          <a:ln>
            <a:noFill/>
          </a:ln>
        </p:spPr>
        <p:txBody>
          <a:bodyPr wrap="none" rtlCol="0">
            <a:spAutoFit/>
          </a:bodyPr>
          <a:lstStyle/>
          <a:p>
            <a:pPr algn="ctr" eaLnBrk="0" fontAlgn="base" hangingPunct="0">
              <a:spcBef>
                <a:spcPct val="0"/>
              </a:spcBef>
              <a:spcAft>
                <a:spcPct val="0"/>
              </a:spcAft>
            </a:pPr>
            <a:r>
              <a:rPr lang="en-US" dirty="0">
                <a:solidFill>
                  <a:schemeClr val="bg1"/>
                </a:solidFill>
                <a:latin typeface="Calibri" panose="020F0502020204030204" pitchFamily="34" charset="0"/>
                <a:cs typeface="Calibri" panose="020F0502020204030204" pitchFamily="34" charset="0"/>
              </a:rPr>
              <a:t>Patients (%)</a:t>
            </a:r>
          </a:p>
        </p:txBody>
      </p:sp>
      <p:sp>
        <p:nvSpPr>
          <p:cNvPr id="9" name="Freeform: Shape 14">
            <a:extLst>
              <a:ext uri="{FF2B5EF4-FFF2-40B4-BE49-F238E27FC236}">
                <a16:creationId xmlns:a16="http://schemas.microsoft.com/office/drawing/2014/main" id="{F534D275-608D-7EFC-797A-25941D30D38E}"/>
              </a:ext>
            </a:extLst>
          </p:cNvPr>
          <p:cNvSpPr/>
          <p:nvPr/>
        </p:nvSpPr>
        <p:spPr bwMode="auto">
          <a:xfrm>
            <a:off x="2183757" y="1662896"/>
            <a:ext cx="8989671" cy="3051858"/>
          </a:xfrm>
          <a:custGeom>
            <a:avLst/>
            <a:gdLst>
              <a:gd name="connsiteX0" fmla="*/ 0 w 8954947"/>
              <a:gd name="connsiteY0" fmla="*/ 0 h 3051858"/>
              <a:gd name="connsiteX1" fmla="*/ 0 w 8954947"/>
              <a:gd name="connsiteY1" fmla="*/ 3051858 h 3051858"/>
              <a:gd name="connsiteX2" fmla="*/ 8954947 w 8954947"/>
              <a:gd name="connsiteY2" fmla="*/ 3051858 h 3051858"/>
            </a:gdLst>
            <a:ahLst/>
            <a:cxnLst>
              <a:cxn ang="0">
                <a:pos x="connsiteX0" y="connsiteY0"/>
              </a:cxn>
              <a:cxn ang="0">
                <a:pos x="connsiteX1" y="connsiteY1"/>
              </a:cxn>
              <a:cxn ang="0">
                <a:pos x="connsiteX2" y="connsiteY2"/>
              </a:cxn>
            </a:cxnLst>
            <a:rect l="l" t="t" r="r" b="b"/>
            <a:pathLst>
              <a:path w="8954947" h="3051858">
                <a:moveTo>
                  <a:pt x="0" y="0"/>
                </a:moveTo>
                <a:lnTo>
                  <a:pt x="0" y="3051858"/>
                </a:lnTo>
                <a:lnTo>
                  <a:pt x="8954947" y="3051858"/>
                </a:lnTo>
              </a:path>
            </a:pathLst>
          </a:custGeom>
          <a:noFill/>
          <a:ln w="28575">
            <a:solidFill>
              <a:schemeClr val="bg1"/>
            </a:solidFill>
            <a:miter lim="800000"/>
            <a:headEnd/>
            <a:tailEnd/>
          </a:ln>
        </p:spPr>
        <p:txBody>
          <a:bodyPr rtlCol="0" anchor="ctr"/>
          <a:lstStyle/>
          <a:p>
            <a:pPr algn="ctr"/>
            <a:endParaRPr lang="en-US" dirty="0"/>
          </a:p>
        </p:txBody>
      </p:sp>
      <p:cxnSp>
        <p:nvCxnSpPr>
          <p:cNvPr id="10" name="Straight Connector 9">
            <a:extLst>
              <a:ext uri="{FF2B5EF4-FFF2-40B4-BE49-F238E27FC236}">
                <a16:creationId xmlns:a16="http://schemas.microsoft.com/office/drawing/2014/main" id="{2169ACB6-9F40-E982-3FA8-648D9DA7BF73}"/>
              </a:ext>
            </a:extLst>
          </p:cNvPr>
          <p:cNvCxnSpPr>
            <a:cxnSpLocks/>
          </p:cNvCxnSpPr>
          <p:nvPr/>
        </p:nvCxnSpPr>
        <p:spPr bwMode="auto">
          <a:xfrm>
            <a:off x="2088181" y="1689520"/>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56451E24-DC21-D107-502A-BF0CE33684D5}"/>
              </a:ext>
            </a:extLst>
          </p:cNvPr>
          <p:cNvCxnSpPr>
            <a:cxnSpLocks/>
          </p:cNvCxnSpPr>
          <p:nvPr/>
        </p:nvCxnSpPr>
        <p:spPr bwMode="auto">
          <a:xfrm>
            <a:off x="2088181" y="2294679"/>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D54215B3-942F-23EB-F2A6-9283DA581CBF}"/>
              </a:ext>
            </a:extLst>
          </p:cNvPr>
          <p:cNvCxnSpPr>
            <a:cxnSpLocks/>
          </p:cNvCxnSpPr>
          <p:nvPr/>
        </p:nvCxnSpPr>
        <p:spPr bwMode="auto">
          <a:xfrm>
            <a:off x="2088181" y="2899838"/>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80EA818-5A34-8F1C-0DF1-1DB19A952E76}"/>
              </a:ext>
            </a:extLst>
          </p:cNvPr>
          <p:cNvCxnSpPr>
            <a:cxnSpLocks/>
          </p:cNvCxnSpPr>
          <p:nvPr/>
        </p:nvCxnSpPr>
        <p:spPr bwMode="auto">
          <a:xfrm>
            <a:off x="2088181" y="3504996"/>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F45E86BC-5D5A-E999-75B1-9BB5D0660513}"/>
              </a:ext>
            </a:extLst>
          </p:cNvPr>
          <p:cNvCxnSpPr>
            <a:cxnSpLocks/>
          </p:cNvCxnSpPr>
          <p:nvPr/>
        </p:nvCxnSpPr>
        <p:spPr bwMode="auto">
          <a:xfrm>
            <a:off x="2088181" y="4110155"/>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9FD518D2-2341-A0C9-0148-D78ADAD77238}"/>
              </a:ext>
            </a:extLst>
          </p:cNvPr>
          <p:cNvCxnSpPr>
            <a:cxnSpLocks/>
          </p:cNvCxnSpPr>
          <p:nvPr/>
        </p:nvCxnSpPr>
        <p:spPr bwMode="auto">
          <a:xfrm>
            <a:off x="2088181" y="4715315"/>
            <a:ext cx="93862"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E1EADC16-5882-E477-DBB7-AD7C733453EA}"/>
              </a:ext>
            </a:extLst>
          </p:cNvPr>
          <p:cNvCxnSpPr>
            <a:cxnSpLocks/>
          </p:cNvCxnSpPr>
          <p:nvPr/>
        </p:nvCxnSpPr>
        <p:spPr bwMode="auto">
          <a:xfrm>
            <a:off x="2190075"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17" name="TextBox 16">
            <a:extLst>
              <a:ext uri="{FF2B5EF4-FFF2-40B4-BE49-F238E27FC236}">
                <a16:creationId xmlns:a16="http://schemas.microsoft.com/office/drawing/2014/main" id="{472B9593-C7C0-1AFC-B8D5-02884F325F0A}"/>
              </a:ext>
            </a:extLst>
          </p:cNvPr>
          <p:cNvSpPr txBox="1"/>
          <p:nvPr/>
        </p:nvSpPr>
        <p:spPr bwMode="auto">
          <a:xfrm>
            <a:off x="1669341" y="1517355"/>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18" name="TextBox 17">
            <a:extLst>
              <a:ext uri="{FF2B5EF4-FFF2-40B4-BE49-F238E27FC236}">
                <a16:creationId xmlns:a16="http://schemas.microsoft.com/office/drawing/2014/main" id="{89D73A94-5EFF-940F-2C2C-D4E319046350}"/>
              </a:ext>
            </a:extLst>
          </p:cNvPr>
          <p:cNvSpPr txBox="1"/>
          <p:nvPr/>
        </p:nvSpPr>
        <p:spPr bwMode="auto">
          <a:xfrm>
            <a:off x="1749071" y="2112836"/>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19" name="TextBox 18">
            <a:extLst>
              <a:ext uri="{FF2B5EF4-FFF2-40B4-BE49-F238E27FC236}">
                <a16:creationId xmlns:a16="http://schemas.microsoft.com/office/drawing/2014/main" id="{E362053A-3B91-72D4-722B-AB49C9541305}"/>
              </a:ext>
            </a:extLst>
          </p:cNvPr>
          <p:cNvSpPr txBox="1"/>
          <p:nvPr/>
        </p:nvSpPr>
        <p:spPr bwMode="auto">
          <a:xfrm>
            <a:off x="1749071" y="2718283"/>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20" name="TextBox 19">
            <a:extLst>
              <a:ext uri="{FF2B5EF4-FFF2-40B4-BE49-F238E27FC236}">
                <a16:creationId xmlns:a16="http://schemas.microsoft.com/office/drawing/2014/main" id="{E50E5456-8D61-3AAA-A1C9-C2A307CE4998}"/>
              </a:ext>
            </a:extLst>
          </p:cNvPr>
          <p:cNvSpPr txBox="1"/>
          <p:nvPr/>
        </p:nvSpPr>
        <p:spPr bwMode="auto">
          <a:xfrm>
            <a:off x="1754054" y="3328713"/>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21" name="TextBox 20">
            <a:extLst>
              <a:ext uri="{FF2B5EF4-FFF2-40B4-BE49-F238E27FC236}">
                <a16:creationId xmlns:a16="http://schemas.microsoft.com/office/drawing/2014/main" id="{2786BB17-0C20-A3B0-E235-D0D89EA0FBBC}"/>
              </a:ext>
            </a:extLst>
          </p:cNvPr>
          <p:cNvSpPr txBox="1"/>
          <p:nvPr/>
        </p:nvSpPr>
        <p:spPr bwMode="auto">
          <a:xfrm>
            <a:off x="1754054" y="3926685"/>
            <a:ext cx="5331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22" name="TextBox 21">
            <a:extLst>
              <a:ext uri="{FF2B5EF4-FFF2-40B4-BE49-F238E27FC236}">
                <a16:creationId xmlns:a16="http://schemas.microsoft.com/office/drawing/2014/main" id="{8424FF28-65D9-430E-8DAC-29A7B0A84B3C}"/>
              </a:ext>
            </a:extLst>
          </p:cNvPr>
          <p:cNvSpPr txBox="1"/>
          <p:nvPr/>
        </p:nvSpPr>
        <p:spPr bwMode="auto">
          <a:xfrm>
            <a:off x="1856208" y="4527149"/>
            <a:ext cx="2665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grpSp>
        <p:nvGrpSpPr>
          <p:cNvPr id="23" name="Group 22">
            <a:extLst>
              <a:ext uri="{FF2B5EF4-FFF2-40B4-BE49-F238E27FC236}">
                <a16:creationId xmlns:a16="http://schemas.microsoft.com/office/drawing/2014/main" id="{B15F9BEC-8B3E-2355-DF34-7AECEA661E8C}"/>
              </a:ext>
            </a:extLst>
          </p:cNvPr>
          <p:cNvGrpSpPr/>
          <p:nvPr/>
        </p:nvGrpSpPr>
        <p:grpSpPr>
          <a:xfrm>
            <a:off x="2466665" y="4713604"/>
            <a:ext cx="390323" cy="1223580"/>
            <a:chOff x="2403833" y="4713604"/>
            <a:chExt cx="322581" cy="1223580"/>
          </a:xfrm>
        </p:grpSpPr>
        <p:cxnSp>
          <p:nvCxnSpPr>
            <p:cNvPr id="24" name="Straight Connector 23">
              <a:extLst>
                <a:ext uri="{FF2B5EF4-FFF2-40B4-BE49-F238E27FC236}">
                  <a16:creationId xmlns:a16="http://schemas.microsoft.com/office/drawing/2014/main" id="{50C494B3-0365-01F0-AE46-7CE72BD671E3}"/>
                </a:ext>
              </a:extLst>
            </p:cNvPr>
            <p:cNvCxnSpPr>
              <a:cxnSpLocks/>
            </p:cNvCxnSpPr>
            <p:nvPr/>
          </p:nvCxnSpPr>
          <p:spPr bwMode="auto">
            <a:xfrm>
              <a:off x="2564344"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25" name="TextBox 24">
              <a:extLst>
                <a:ext uri="{FF2B5EF4-FFF2-40B4-BE49-F238E27FC236}">
                  <a16:creationId xmlns:a16="http://schemas.microsoft.com/office/drawing/2014/main" id="{533AAA76-AC70-E3CC-8F92-C65CD1DA932C}"/>
                </a:ext>
              </a:extLst>
            </p:cNvPr>
            <p:cNvSpPr txBox="1"/>
            <p:nvPr/>
          </p:nvSpPr>
          <p:spPr bwMode="auto">
            <a:xfrm>
              <a:off x="2403833" y="4736855"/>
              <a:ext cx="32258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a:p>
              <a:pPr algn="ctr">
                <a:lnSpc>
                  <a:spcPct val="100000"/>
                </a:lnSpc>
                <a:spcBef>
                  <a:spcPct val="50000"/>
                </a:spcBef>
                <a:spcAft>
                  <a:spcPct val="0"/>
                </a:spcAft>
                <a:buClrTx/>
                <a:buFontTx/>
                <a:buNone/>
              </a:pP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47</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9</a:t>
              </a:r>
            </a:p>
          </p:txBody>
        </p:sp>
      </p:grpSp>
      <p:grpSp>
        <p:nvGrpSpPr>
          <p:cNvPr id="26" name="Group 25">
            <a:extLst>
              <a:ext uri="{FF2B5EF4-FFF2-40B4-BE49-F238E27FC236}">
                <a16:creationId xmlns:a16="http://schemas.microsoft.com/office/drawing/2014/main" id="{93ACB240-6CDB-876B-0416-A5456725D8BF}"/>
              </a:ext>
            </a:extLst>
          </p:cNvPr>
          <p:cNvGrpSpPr/>
          <p:nvPr/>
        </p:nvGrpSpPr>
        <p:grpSpPr>
          <a:xfrm>
            <a:off x="2953992" y="4713604"/>
            <a:ext cx="390323" cy="1223580"/>
            <a:chOff x="2726600" y="4713604"/>
            <a:chExt cx="390323" cy="1223580"/>
          </a:xfrm>
        </p:grpSpPr>
        <p:cxnSp>
          <p:nvCxnSpPr>
            <p:cNvPr id="27" name="Straight Connector 26">
              <a:extLst>
                <a:ext uri="{FF2B5EF4-FFF2-40B4-BE49-F238E27FC236}">
                  <a16:creationId xmlns:a16="http://schemas.microsoft.com/office/drawing/2014/main" id="{4019A088-C71A-D97B-4DDA-B43F428AA44F}"/>
                </a:ext>
              </a:extLst>
            </p:cNvPr>
            <p:cNvCxnSpPr>
              <a:cxnSpLocks/>
            </p:cNvCxnSpPr>
            <p:nvPr/>
          </p:nvCxnSpPr>
          <p:spPr bwMode="auto">
            <a:xfrm>
              <a:off x="2938613"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28" name="TextBox 27">
              <a:extLst>
                <a:ext uri="{FF2B5EF4-FFF2-40B4-BE49-F238E27FC236}">
                  <a16:creationId xmlns:a16="http://schemas.microsoft.com/office/drawing/2014/main" id="{28996404-7F99-24F7-9076-103F122F500B}"/>
                </a:ext>
              </a:extLst>
            </p:cNvPr>
            <p:cNvSpPr txBox="1"/>
            <p:nvPr/>
          </p:nvSpPr>
          <p:spPr bwMode="auto">
            <a:xfrm>
              <a:off x="2726600" y="4736855"/>
              <a:ext cx="390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a:t>
              </a:r>
            </a:p>
            <a:p>
              <a:pPr algn="ctr">
                <a:spcBef>
                  <a:spcPct val="50000"/>
                </a:spcBef>
              </a:pP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37</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4</a:t>
              </a:r>
            </a:p>
          </p:txBody>
        </p:sp>
      </p:grpSp>
      <p:grpSp>
        <p:nvGrpSpPr>
          <p:cNvPr id="29" name="Group 28">
            <a:extLst>
              <a:ext uri="{FF2B5EF4-FFF2-40B4-BE49-F238E27FC236}">
                <a16:creationId xmlns:a16="http://schemas.microsoft.com/office/drawing/2014/main" id="{9AAA01EB-C2B0-3049-F516-C4C5A482E6A2}"/>
              </a:ext>
            </a:extLst>
          </p:cNvPr>
          <p:cNvGrpSpPr/>
          <p:nvPr/>
        </p:nvGrpSpPr>
        <p:grpSpPr>
          <a:xfrm>
            <a:off x="3461105" y="4713604"/>
            <a:ext cx="390323" cy="1223580"/>
            <a:chOff x="3107808" y="4713604"/>
            <a:chExt cx="390323" cy="1223580"/>
          </a:xfrm>
        </p:grpSpPr>
        <p:cxnSp>
          <p:nvCxnSpPr>
            <p:cNvPr id="30" name="Straight Connector 29">
              <a:extLst>
                <a:ext uri="{FF2B5EF4-FFF2-40B4-BE49-F238E27FC236}">
                  <a16:creationId xmlns:a16="http://schemas.microsoft.com/office/drawing/2014/main" id="{992A30C2-71F4-55BE-4EAA-702494EE667E}"/>
                </a:ext>
              </a:extLst>
            </p:cNvPr>
            <p:cNvCxnSpPr>
              <a:cxnSpLocks/>
            </p:cNvCxnSpPr>
            <p:nvPr/>
          </p:nvCxnSpPr>
          <p:spPr bwMode="auto">
            <a:xfrm>
              <a:off x="3312882"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31" name="TextBox 30">
              <a:extLst>
                <a:ext uri="{FF2B5EF4-FFF2-40B4-BE49-F238E27FC236}">
                  <a16:creationId xmlns:a16="http://schemas.microsoft.com/office/drawing/2014/main" id="{4FCED307-DF2F-8C00-E6BE-27AC7AC437F0}"/>
                </a:ext>
              </a:extLst>
            </p:cNvPr>
            <p:cNvSpPr txBox="1"/>
            <p:nvPr/>
          </p:nvSpPr>
          <p:spPr bwMode="auto">
            <a:xfrm>
              <a:off x="3107808" y="4736855"/>
              <a:ext cx="390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a:p>
              <a:pPr algn="ctr">
                <a:spcBef>
                  <a:spcPct val="50000"/>
                </a:spcBef>
              </a:pP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33</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2</a:t>
              </a:r>
            </a:p>
          </p:txBody>
        </p:sp>
      </p:grpSp>
      <p:grpSp>
        <p:nvGrpSpPr>
          <p:cNvPr id="32" name="Group 31">
            <a:extLst>
              <a:ext uri="{FF2B5EF4-FFF2-40B4-BE49-F238E27FC236}">
                <a16:creationId xmlns:a16="http://schemas.microsoft.com/office/drawing/2014/main" id="{37F5E66B-013B-BBBB-777A-15ACC1E00258}"/>
              </a:ext>
            </a:extLst>
          </p:cNvPr>
          <p:cNvGrpSpPr/>
          <p:nvPr/>
        </p:nvGrpSpPr>
        <p:grpSpPr>
          <a:xfrm>
            <a:off x="3956470" y="4713604"/>
            <a:ext cx="390323" cy="1223580"/>
            <a:chOff x="3484033" y="4713604"/>
            <a:chExt cx="390323" cy="1223580"/>
          </a:xfrm>
        </p:grpSpPr>
        <p:cxnSp>
          <p:nvCxnSpPr>
            <p:cNvPr id="33" name="Straight Connector 32">
              <a:extLst>
                <a:ext uri="{FF2B5EF4-FFF2-40B4-BE49-F238E27FC236}">
                  <a16:creationId xmlns:a16="http://schemas.microsoft.com/office/drawing/2014/main" id="{F2D16908-5A38-C729-B700-3F4EB5E9043C}"/>
                </a:ext>
              </a:extLst>
            </p:cNvPr>
            <p:cNvCxnSpPr>
              <a:cxnSpLocks/>
            </p:cNvCxnSpPr>
            <p:nvPr/>
          </p:nvCxnSpPr>
          <p:spPr bwMode="auto">
            <a:xfrm>
              <a:off x="3687151"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34" name="TextBox 33">
              <a:extLst>
                <a:ext uri="{FF2B5EF4-FFF2-40B4-BE49-F238E27FC236}">
                  <a16:creationId xmlns:a16="http://schemas.microsoft.com/office/drawing/2014/main" id="{7AB38356-30D1-6CB8-26B9-82245FD47813}"/>
                </a:ext>
              </a:extLst>
            </p:cNvPr>
            <p:cNvSpPr txBox="1"/>
            <p:nvPr/>
          </p:nvSpPr>
          <p:spPr bwMode="auto">
            <a:xfrm>
              <a:off x="3484033" y="4736855"/>
              <a:ext cx="390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32</a:t>
              </a:r>
            </a:p>
            <a:p>
              <a:pPr algn="ctr">
                <a:spcBef>
                  <a:spcPct val="50000"/>
                </a:spcBef>
              </a:pP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27</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35" name="Group 34">
            <a:extLst>
              <a:ext uri="{FF2B5EF4-FFF2-40B4-BE49-F238E27FC236}">
                <a16:creationId xmlns:a16="http://schemas.microsoft.com/office/drawing/2014/main" id="{E4A4596E-A1C3-D6C1-973F-6ADA27DEAA4D}"/>
              </a:ext>
            </a:extLst>
          </p:cNvPr>
          <p:cNvGrpSpPr/>
          <p:nvPr/>
        </p:nvGrpSpPr>
        <p:grpSpPr>
          <a:xfrm>
            <a:off x="4431182" y="4713604"/>
            <a:ext cx="390323" cy="1223580"/>
            <a:chOff x="3840325" y="4713604"/>
            <a:chExt cx="390323" cy="1223580"/>
          </a:xfrm>
        </p:grpSpPr>
        <p:cxnSp>
          <p:nvCxnSpPr>
            <p:cNvPr id="36" name="Straight Connector 35">
              <a:extLst>
                <a:ext uri="{FF2B5EF4-FFF2-40B4-BE49-F238E27FC236}">
                  <a16:creationId xmlns:a16="http://schemas.microsoft.com/office/drawing/2014/main" id="{FDFA6D67-15F6-C4D3-53B6-72029A925E80}"/>
                </a:ext>
              </a:extLst>
            </p:cNvPr>
            <p:cNvCxnSpPr>
              <a:cxnSpLocks/>
            </p:cNvCxnSpPr>
            <p:nvPr/>
          </p:nvCxnSpPr>
          <p:spPr bwMode="auto">
            <a:xfrm>
              <a:off x="4061420"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01E1D233-4ACB-098D-C700-14DBA518F52C}"/>
                </a:ext>
              </a:extLst>
            </p:cNvPr>
            <p:cNvSpPr txBox="1"/>
            <p:nvPr/>
          </p:nvSpPr>
          <p:spPr bwMode="auto">
            <a:xfrm>
              <a:off x="3840325" y="4736855"/>
              <a:ext cx="390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a:p>
              <a:pPr algn="ctr">
                <a:spcBef>
                  <a:spcPct val="50000"/>
                </a:spcBef>
              </a:pP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26</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38" name="Group 37">
            <a:extLst>
              <a:ext uri="{FF2B5EF4-FFF2-40B4-BE49-F238E27FC236}">
                <a16:creationId xmlns:a16="http://schemas.microsoft.com/office/drawing/2014/main" id="{AD378CE6-FF1C-D27F-EDFA-1C612B628F2C}"/>
              </a:ext>
            </a:extLst>
          </p:cNvPr>
          <p:cNvGrpSpPr/>
          <p:nvPr/>
        </p:nvGrpSpPr>
        <p:grpSpPr>
          <a:xfrm>
            <a:off x="4958945" y="4713604"/>
            <a:ext cx="390323" cy="1223580"/>
            <a:chOff x="4226516" y="4713604"/>
            <a:chExt cx="390323" cy="1223580"/>
          </a:xfrm>
        </p:grpSpPr>
        <p:cxnSp>
          <p:nvCxnSpPr>
            <p:cNvPr id="39" name="Straight Connector 38">
              <a:extLst>
                <a:ext uri="{FF2B5EF4-FFF2-40B4-BE49-F238E27FC236}">
                  <a16:creationId xmlns:a16="http://schemas.microsoft.com/office/drawing/2014/main" id="{EFA18EC5-C9B3-F48C-8555-CE99A8F1D3EB}"/>
                </a:ext>
              </a:extLst>
            </p:cNvPr>
            <p:cNvCxnSpPr>
              <a:cxnSpLocks/>
            </p:cNvCxnSpPr>
            <p:nvPr/>
          </p:nvCxnSpPr>
          <p:spPr bwMode="auto">
            <a:xfrm>
              <a:off x="4435689"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40" name="TextBox 39">
              <a:extLst>
                <a:ext uri="{FF2B5EF4-FFF2-40B4-BE49-F238E27FC236}">
                  <a16:creationId xmlns:a16="http://schemas.microsoft.com/office/drawing/2014/main" id="{12B47EF7-D57D-84ED-E41B-625B52EB2EE2}"/>
                </a:ext>
              </a:extLst>
            </p:cNvPr>
            <p:cNvSpPr txBox="1"/>
            <p:nvPr/>
          </p:nvSpPr>
          <p:spPr bwMode="auto">
            <a:xfrm>
              <a:off x="4226516" y="4736855"/>
              <a:ext cx="390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48</a:t>
              </a:r>
            </a:p>
            <a:p>
              <a:pPr algn="ctr">
                <a:spcBef>
                  <a:spcPct val="50000"/>
                </a:spcBef>
              </a:pP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20</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41" name="Group 40">
            <a:extLst>
              <a:ext uri="{FF2B5EF4-FFF2-40B4-BE49-F238E27FC236}">
                <a16:creationId xmlns:a16="http://schemas.microsoft.com/office/drawing/2014/main" id="{1C5A9861-824E-747F-EBCC-4885DE5259F1}"/>
              </a:ext>
            </a:extLst>
          </p:cNvPr>
          <p:cNvGrpSpPr/>
          <p:nvPr/>
        </p:nvGrpSpPr>
        <p:grpSpPr>
          <a:xfrm>
            <a:off x="5456527" y="4713604"/>
            <a:ext cx="390323" cy="1223580"/>
            <a:chOff x="4605721" y="4713604"/>
            <a:chExt cx="390323" cy="1223580"/>
          </a:xfrm>
        </p:grpSpPr>
        <p:cxnSp>
          <p:nvCxnSpPr>
            <p:cNvPr id="42" name="Straight Connector 41">
              <a:extLst>
                <a:ext uri="{FF2B5EF4-FFF2-40B4-BE49-F238E27FC236}">
                  <a16:creationId xmlns:a16="http://schemas.microsoft.com/office/drawing/2014/main" id="{FE044CF9-33B1-3F4C-BFA8-18B315D04465}"/>
                </a:ext>
              </a:extLst>
            </p:cNvPr>
            <p:cNvCxnSpPr>
              <a:cxnSpLocks/>
            </p:cNvCxnSpPr>
            <p:nvPr/>
          </p:nvCxnSpPr>
          <p:spPr bwMode="auto">
            <a:xfrm>
              <a:off x="4809958"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43" name="TextBox 42">
              <a:extLst>
                <a:ext uri="{FF2B5EF4-FFF2-40B4-BE49-F238E27FC236}">
                  <a16:creationId xmlns:a16="http://schemas.microsoft.com/office/drawing/2014/main" id="{50800D92-4DBE-E259-E99A-8BBA50F68F09}"/>
                </a:ext>
              </a:extLst>
            </p:cNvPr>
            <p:cNvSpPr txBox="1"/>
            <p:nvPr/>
          </p:nvSpPr>
          <p:spPr bwMode="auto">
            <a:xfrm>
              <a:off x="4605721" y="4736855"/>
              <a:ext cx="390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sz="1600" b="0" dirty="0">
                  <a:solidFill>
                    <a:schemeClr val="bg1"/>
                  </a:solidFill>
                  <a:latin typeface="Calibri" panose="020F0502020204030204" pitchFamily="34" charset="0"/>
                </a:rPr>
                <a:t>56</a:t>
              </a:r>
            </a:p>
            <a:p>
              <a:pPr algn="ctr">
                <a:spcBef>
                  <a:spcPct val="50000"/>
                </a:spcBef>
              </a:pP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16</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44" name="Group 43">
            <a:extLst>
              <a:ext uri="{FF2B5EF4-FFF2-40B4-BE49-F238E27FC236}">
                <a16:creationId xmlns:a16="http://schemas.microsoft.com/office/drawing/2014/main" id="{9D761D90-F09E-E1F9-E2FE-FF5760494BFF}"/>
              </a:ext>
            </a:extLst>
          </p:cNvPr>
          <p:cNvGrpSpPr/>
          <p:nvPr/>
        </p:nvGrpSpPr>
        <p:grpSpPr>
          <a:xfrm>
            <a:off x="5973096" y="4713604"/>
            <a:ext cx="390323" cy="1223580"/>
            <a:chOff x="4989420" y="4713604"/>
            <a:chExt cx="390323" cy="1223580"/>
          </a:xfrm>
        </p:grpSpPr>
        <p:cxnSp>
          <p:nvCxnSpPr>
            <p:cNvPr id="45" name="Straight Connector 44">
              <a:extLst>
                <a:ext uri="{FF2B5EF4-FFF2-40B4-BE49-F238E27FC236}">
                  <a16:creationId xmlns:a16="http://schemas.microsoft.com/office/drawing/2014/main" id="{4F60584F-3A54-4FB5-D870-6324282F4BC7}"/>
                </a:ext>
              </a:extLst>
            </p:cNvPr>
            <p:cNvCxnSpPr>
              <a:cxnSpLocks/>
            </p:cNvCxnSpPr>
            <p:nvPr/>
          </p:nvCxnSpPr>
          <p:spPr bwMode="auto">
            <a:xfrm>
              <a:off x="5184227"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46" name="TextBox 45">
              <a:extLst>
                <a:ext uri="{FF2B5EF4-FFF2-40B4-BE49-F238E27FC236}">
                  <a16:creationId xmlns:a16="http://schemas.microsoft.com/office/drawing/2014/main" id="{528E0C81-E089-3272-C3E3-E10BECF400A8}"/>
                </a:ext>
              </a:extLst>
            </p:cNvPr>
            <p:cNvSpPr txBox="1"/>
            <p:nvPr/>
          </p:nvSpPr>
          <p:spPr bwMode="auto">
            <a:xfrm>
              <a:off x="4989420" y="4736855"/>
              <a:ext cx="390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64</a:t>
              </a:r>
            </a:p>
            <a:p>
              <a:pPr algn="ctr">
                <a:spcBef>
                  <a:spcPct val="50000"/>
                </a:spcBef>
              </a:pP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13</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47" name="Group 46">
            <a:extLst>
              <a:ext uri="{FF2B5EF4-FFF2-40B4-BE49-F238E27FC236}">
                <a16:creationId xmlns:a16="http://schemas.microsoft.com/office/drawing/2014/main" id="{1B440EB8-C0E1-42D9-D774-DE3AF50B6443}"/>
              </a:ext>
            </a:extLst>
          </p:cNvPr>
          <p:cNvGrpSpPr/>
          <p:nvPr/>
        </p:nvGrpSpPr>
        <p:grpSpPr>
          <a:xfrm>
            <a:off x="6478117" y="4713604"/>
            <a:ext cx="390323" cy="1223580"/>
            <a:chOff x="5360661" y="4713604"/>
            <a:chExt cx="390323" cy="1223580"/>
          </a:xfrm>
        </p:grpSpPr>
        <p:cxnSp>
          <p:nvCxnSpPr>
            <p:cNvPr id="48" name="Straight Connector 47">
              <a:extLst>
                <a:ext uri="{FF2B5EF4-FFF2-40B4-BE49-F238E27FC236}">
                  <a16:creationId xmlns:a16="http://schemas.microsoft.com/office/drawing/2014/main" id="{B63D8D74-01BC-1F4E-E257-753E05873317}"/>
                </a:ext>
              </a:extLst>
            </p:cNvPr>
            <p:cNvCxnSpPr>
              <a:cxnSpLocks/>
            </p:cNvCxnSpPr>
            <p:nvPr/>
          </p:nvCxnSpPr>
          <p:spPr bwMode="auto">
            <a:xfrm>
              <a:off x="5558496"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49" name="TextBox 48">
              <a:extLst>
                <a:ext uri="{FF2B5EF4-FFF2-40B4-BE49-F238E27FC236}">
                  <a16:creationId xmlns:a16="http://schemas.microsoft.com/office/drawing/2014/main" id="{9F063107-50FE-BAA7-8CAB-245B69828BE9}"/>
                </a:ext>
              </a:extLst>
            </p:cNvPr>
            <p:cNvSpPr txBox="1"/>
            <p:nvPr/>
          </p:nvSpPr>
          <p:spPr bwMode="auto">
            <a:xfrm>
              <a:off x="5360661" y="4736855"/>
              <a:ext cx="390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72</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spcBef>
                  <a:spcPct val="50000"/>
                </a:spcBef>
              </a:pPr>
              <a:r>
                <a:rPr lang="en-US" sz="1600" b="0" dirty="0">
                  <a:solidFill>
                    <a:schemeClr val="accent1"/>
                  </a:solidFill>
                  <a:latin typeface="Calibri" panose="020F0502020204030204" pitchFamily="34" charset="0"/>
                </a:rPr>
                <a:t>11</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50" name="Group 49">
            <a:extLst>
              <a:ext uri="{FF2B5EF4-FFF2-40B4-BE49-F238E27FC236}">
                <a16:creationId xmlns:a16="http://schemas.microsoft.com/office/drawing/2014/main" id="{8377DED0-AAF5-12F2-3556-3003AA6C18BA}"/>
              </a:ext>
            </a:extLst>
          </p:cNvPr>
          <p:cNvGrpSpPr/>
          <p:nvPr/>
        </p:nvGrpSpPr>
        <p:grpSpPr>
          <a:xfrm>
            <a:off x="6965054" y="4713604"/>
            <a:ext cx="401555" cy="1221089"/>
            <a:chOff x="5739538" y="4713604"/>
            <a:chExt cx="401555" cy="1221089"/>
          </a:xfrm>
        </p:grpSpPr>
        <p:cxnSp>
          <p:nvCxnSpPr>
            <p:cNvPr id="51" name="Straight Connector 50">
              <a:extLst>
                <a:ext uri="{FF2B5EF4-FFF2-40B4-BE49-F238E27FC236}">
                  <a16:creationId xmlns:a16="http://schemas.microsoft.com/office/drawing/2014/main" id="{D7CD7C0D-B73B-6A7E-83B2-2CE81F2B329A}"/>
                </a:ext>
              </a:extLst>
            </p:cNvPr>
            <p:cNvCxnSpPr>
              <a:cxnSpLocks/>
            </p:cNvCxnSpPr>
            <p:nvPr/>
          </p:nvCxnSpPr>
          <p:spPr bwMode="auto">
            <a:xfrm>
              <a:off x="5932765"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52" name="TextBox 51">
              <a:extLst>
                <a:ext uri="{FF2B5EF4-FFF2-40B4-BE49-F238E27FC236}">
                  <a16:creationId xmlns:a16="http://schemas.microsoft.com/office/drawing/2014/main" id="{3DC3A886-27B3-2E83-BCAD-A2DF04FE271C}"/>
                </a:ext>
              </a:extLst>
            </p:cNvPr>
            <p:cNvSpPr txBox="1"/>
            <p:nvPr/>
          </p:nvSpPr>
          <p:spPr bwMode="auto">
            <a:xfrm>
              <a:off x="5739538" y="4734364"/>
              <a:ext cx="40155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spcBef>
                  <a:spcPct val="50000"/>
                </a:spcBef>
              </a:pPr>
              <a:r>
                <a:rPr lang="en-US" sz="1600" b="0" dirty="0">
                  <a:solidFill>
                    <a:schemeClr val="accent1"/>
                  </a:solidFill>
                  <a:latin typeface="Calibri" panose="020F0502020204030204" pitchFamily="34" charset="0"/>
                </a:rPr>
                <a:t>11</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53" name="Group 52">
            <a:extLst>
              <a:ext uri="{FF2B5EF4-FFF2-40B4-BE49-F238E27FC236}">
                <a16:creationId xmlns:a16="http://schemas.microsoft.com/office/drawing/2014/main" id="{D8356B7E-5B69-D798-BC8D-B264D6847B51}"/>
              </a:ext>
            </a:extLst>
          </p:cNvPr>
          <p:cNvGrpSpPr/>
          <p:nvPr/>
        </p:nvGrpSpPr>
        <p:grpSpPr>
          <a:xfrm>
            <a:off x="7461621" y="4713604"/>
            <a:ext cx="401555" cy="1221089"/>
            <a:chOff x="6109728" y="4713604"/>
            <a:chExt cx="401555" cy="1221089"/>
          </a:xfrm>
        </p:grpSpPr>
        <p:cxnSp>
          <p:nvCxnSpPr>
            <p:cNvPr id="54" name="Straight Connector 53">
              <a:extLst>
                <a:ext uri="{FF2B5EF4-FFF2-40B4-BE49-F238E27FC236}">
                  <a16:creationId xmlns:a16="http://schemas.microsoft.com/office/drawing/2014/main" id="{0CED3541-7574-2F6F-AF26-41BD018BD6CD}"/>
                </a:ext>
              </a:extLst>
            </p:cNvPr>
            <p:cNvCxnSpPr>
              <a:cxnSpLocks/>
            </p:cNvCxnSpPr>
            <p:nvPr/>
          </p:nvCxnSpPr>
          <p:spPr bwMode="auto">
            <a:xfrm>
              <a:off x="6307034"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55" name="TextBox 54">
              <a:extLst>
                <a:ext uri="{FF2B5EF4-FFF2-40B4-BE49-F238E27FC236}">
                  <a16:creationId xmlns:a16="http://schemas.microsoft.com/office/drawing/2014/main" id="{D36F4678-E288-94E5-FBFC-C2E35B34602D}"/>
                </a:ext>
              </a:extLst>
            </p:cNvPr>
            <p:cNvSpPr txBox="1"/>
            <p:nvPr/>
          </p:nvSpPr>
          <p:spPr bwMode="auto">
            <a:xfrm>
              <a:off x="6109728" y="4734364"/>
              <a:ext cx="40155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88</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spcBef>
                  <a:spcPct val="50000"/>
                </a:spcBef>
              </a:pPr>
              <a:r>
                <a:rPr lang="en-US" sz="1600" b="0" dirty="0">
                  <a:solidFill>
                    <a:schemeClr val="accent1"/>
                  </a:solidFill>
                  <a:latin typeface="Calibri" panose="020F0502020204030204" pitchFamily="34" charset="0"/>
                </a:rPr>
                <a:t>8</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56" name="Group 55">
            <a:extLst>
              <a:ext uri="{FF2B5EF4-FFF2-40B4-BE49-F238E27FC236}">
                <a16:creationId xmlns:a16="http://schemas.microsoft.com/office/drawing/2014/main" id="{BB7AF432-BC72-413F-C59B-50E43DE82902}"/>
              </a:ext>
            </a:extLst>
          </p:cNvPr>
          <p:cNvGrpSpPr/>
          <p:nvPr/>
        </p:nvGrpSpPr>
        <p:grpSpPr>
          <a:xfrm>
            <a:off x="7969404" y="4713604"/>
            <a:ext cx="401555" cy="1221089"/>
            <a:chOff x="6494428" y="4713604"/>
            <a:chExt cx="401555" cy="1221089"/>
          </a:xfrm>
        </p:grpSpPr>
        <p:cxnSp>
          <p:nvCxnSpPr>
            <p:cNvPr id="57" name="Straight Connector 56">
              <a:extLst>
                <a:ext uri="{FF2B5EF4-FFF2-40B4-BE49-F238E27FC236}">
                  <a16:creationId xmlns:a16="http://schemas.microsoft.com/office/drawing/2014/main" id="{FB4F1462-A51B-2050-7159-3565E85507D3}"/>
                </a:ext>
              </a:extLst>
            </p:cNvPr>
            <p:cNvCxnSpPr>
              <a:cxnSpLocks/>
            </p:cNvCxnSpPr>
            <p:nvPr/>
          </p:nvCxnSpPr>
          <p:spPr bwMode="auto">
            <a:xfrm>
              <a:off x="6681303"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58" name="TextBox 57">
              <a:extLst>
                <a:ext uri="{FF2B5EF4-FFF2-40B4-BE49-F238E27FC236}">
                  <a16:creationId xmlns:a16="http://schemas.microsoft.com/office/drawing/2014/main" id="{788081F7-BD49-D880-BED1-49B3DA434699}"/>
                </a:ext>
              </a:extLst>
            </p:cNvPr>
            <p:cNvSpPr txBox="1"/>
            <p:nvPr/>
          </p:nvSpPr>
          <p:spPr bwMode="auto">
            <a:xfrm>
              <a:off x="6494428" y="4734364"/>
              <a:ext cx="40155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96</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spcBef>
                  <a:spcPct val="50000"/>
                </a:spcBef>
              </a:pPr>
              <a:r>
                <a:rPr lang="en-US" sz="1600" b="0" dirty="0">
                  <a:solidFill>
                    <a:schemeClr val="accent1"/>
                  </a:solidFill>
                  <a:latin typeface="Calibri" panose="020F0502020204030204" pitchFamily="34" charset="0"/>
                </a:rPr>
                <a:t>6</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59" name="Group 58">
            <a:extLst>
              <a:ext uri="{FF2B5EF4-FFF2-40B4-BE49-F238E27FC236}">
                <a16:creationId xmlns:a16="http://schemas.microsoft.com/office/drawing/2014/main" id="{F9AD3147-2BBF-7F9B-81E2-73AA1847B80B}"/>
              </a:ext>
            </a:extLst>
          </p:cNvPr>
          <p:cNvGrpSpPr/>
          <p:nvPr/>
        </p:nvGrpSpPr>
        <p:grpSpPr>
          <a:xfrm>
            <a:off x="8401436" y="4713604"/>
            <a:ext cx="534470" cy="1221089"/>
            <a:chOff x="6784262" y="4713604"/>
            <a:chExt cx="534470" cy="1221089"/>
          </a:xfrm>
        </p:grpSpPr>
        <p:cxnSp>
          <p:nvCxnSpPr>
            <p:cNvPr id="60" name="Straight Connector 59">
              <a:extLst>
                <a:ext uri="{FF2B5EF4-FFF2-40B4-BE49-F238E27FC236}">
                  <a16:creationId xmlns:a16="http://schemas.microsoft.com/office/drawing/2014/main" id="{347C9066-EF16-CD7C-117B-F153083F30F2}"/>
                </a:ext>
              </a:extLst>
            </p:cNvPr>
            <p:cNvCxnSpPr>
              <a:cxnSpLocks/>
            </p:cNvCxnSpPr>
            <p:nvPr/>
          </p:nvCxnSpPr>
          <p:spPr bwMode="auto">
            <a:xfrm>
              <a:off x="7055572"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61" name="TextBox 60">
              <a:extLst>
                <a:ext uri="{FF2B5EF4-FFF2-40B4-BE49-F238E27FC236}">
                  <a16:creationId xmlns:a16="http://schemas.microsoft.com/office/drawing/2014/main" id="{738F70A8-AB46-030D-3010-5B41CD16A259}"/>
                </a:ext>
              </a:extLst>
            </p:cNvPr>
            <p:cNvSpPr txBox="1"/>
            <p:nvPr/>
          </p:nvSpPr>
          <p:spPr bwMode="auto">
            <a:xfrm>
              <a:off x="6784262" y="4734364"/>
              <a:ext cx="53447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104</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spcBef>
                  <a:spcPct val="50000"/>
                </a:spcBef>
              </a:pPr>
              <a:r>
                <a:rPr lang="en-US" sz="1600" b="0" dirty="0">
                  <a:solidFill>
                    <a:schemeClr val="accent1"/>
                  </a:solidFill>
                  <a:latin typeface="Calibri" panose="020F0502020204030204" pitchFamily="34" charset="0"/>
                </a:rPr>
                <a:t>5</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1</a:t>
              </a:r>
            </a:p>
          </p:txBody>
        </p:sp>
      </p:grpSp>
      <p:grpSp>
        <p:nvGrpSpPr>
          <p:cNvPr id="62" name="Group 61">
            <a:extLst>
              <a:ext uri="{FF2B5EF4-FFF2-40B4-BE49-F238E27FC236}">
                <a16:creationId xmlns:a16="http://schemas.microsoft.com/office/drawing/2014/main" id="{984EB7EE-174F-04D8-A2B8-73D2AFC97209}"/>
              </a:ext>
            </a:extLst>
          </p:cNvPr>
          <p:cNvGrpSpPr/>
          <p:nvPr/>
        </p:nvGrpSpPr>
        <p:grpSpPr>
          <a:xfrm>
            <a:off x="10902799" y="4713604"/>
            <a:ext cx="534470" cy="974867"/>
            <a:chOff x="10902799" y="4713604"/>
            <a:chExt cx="534470" cy="974867"/>
          </a:xfrm>
        </p:grpSpPr>
        <p:cxnSp>
          <p:nvCxnSpPr>
            <p:cNvPr id="63" name="Straight Connector 62">
              <a:extLst>
                <a:ext uri="{FF2B5EF4-FFF2-40B4-BE49-F238E27FC236}">
                  <a16:creationId xmlns:a16="http://schemas.microsoft.com/office/drawing/2014/main" id="{5DD2EA84-6DEB-ACDA-993D-3B3BE2CFF0E3}"/>
                </a:ext>
              </a:extLst>
            </p:cNvPr>
            <p:cNvCxnSpPr>
              <a:cxnSpLocks/>
            </p:cNvCxnSpPr>
            <p:nvPr/>
          </p:nvCxnSpPr>
          <p:spPr bwMode="auto">
            <a:xfrm>
              <a:off x="11172541"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9216" name="TextBox 9215">
              <a:extLst>
                <a:ext uri="{FF2B5EF4-FFF2-40B4-BE49-F238E27FC236}">
                  <a16:creationId xmlns:a16="http://schemas.microsoft.com/office/drawing/2014/main" id="{C7331B6E-0665-110A-8EFE-CB15E80C294B}"/>
                </a:ext>
              </a:extLst>
            </p:cNvPr>
            <p:cNvSpPr txBox="1"/>
            <p:nvPr/>
          </p:nvSpPr>
          <p:spPr bwMode="auto">
            <a:xfrm>
              <a:off x="10902799" y="4734364"/>
              <a:ext cx="53447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144</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0</a:t>
              </a:r>
              <a:endParaRPr lang="en-US" sz="1600" b="0" dirty="0">
                <a:solidFill>
                  <a:schemeClr val="bg1"/>
                </a:solidFill>
                <a:latin typeface="Calibri" panose="020F0502020204030204" pitchFamily="34" charset="0"/>
              </a:endParaRPr>
            </a:p>
          </p:txBody>
        </p:sp>
      </p:grpSp>
      <p:grpSp>
        <p:nvGrpSpPr>
          <p:cNvPr id="9219" name="Group 9218">
            <a:extLst>
              <a:ext uri="{FF2B5EF4-FFF2-40B4-BE49-F238E27FC236}">
                <a16:creationId xmlns:a16="http://schemas.microsoft.com/office/drawing/2014/main" id="{FA04E5A1-24D6-9B10-3D2D-264434A117B3}"/>
              </a:ext>
            </a:extLst>
          </p:cNvPr>
          <p:cNvGrpSpPr/>
          <p:nvPr/>
        </p:nvGrpSpPr>
        <p:grpSpPr>
          <a:xfrm>
            <a:off x="10393363" y="4713604"/>
            <a:ext cx="534470" cy="974867"/>
            <a:chOff x="10902799" y="4713604"/>
            <a:chExt cx="534470" cy="974867"/>
          </a:xfrm>
        </p:grpSpPr>
        <p:cxnSp>
          <p:nvCxnSpPr>
            <p:cNvPr id="9220" name="Straight Connector 9219">
              <a:extLst>
                <a:ext uri="{FF2B5EF4-FFF2-40B4-BE49-F238E27FC236}">
                  <a16:creationId xmlns:a16="http://schemas.microsoft.com/office/drawing/2014/main" id="{05D2BFCE-587F-9988-BCA0-33EC70AC5E18}"/>
                </a:ext>
              </a:extLst>
            </p:cNvPr>
            <p:cNvCxnSpPr>
              <a:cxnSpLocks/>
            </p:cNvCxnSpPr>
            <p:nvPr/>
          </p:nvCxnSpPr>
          <p:spPr bwMode="auto">
            <a:xfrm>
              <a:off x="11172541"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9221" name="TextBox 9220">
              <a:extLst>
                <a:ext uri="{FF2B5EF4-FFF2-40B4-BE49-F238E27FC236}">
                  <a16:creationId xmlns:a16="http://schemas.microsoft.com/office/drawing/2014/main" id="{118F5700-3C92-6E4D-F7A6-D2CCFBAB3FCE}"/>
                </a:ext>
              </a:extLst>
            </p:cNvPr>
            <p:cNvSpPr txBox="1"/>
            <p:nvPr/>
          </p:nvSpPr>
          <p:spPr bwMode="auto">
            <a:xfrm>
              <a:off x="10902799" y="4734364"/>
              <a:ext cx="53447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136</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1</a:t>
              </a:r>
              <a:endParaRPr lang="en-US" sz="1600" b="0" dirty="0">
                <a:solidFill>
                  <a:schemeClr val="bg1"/>
                </a:solidFill>
                <a:latin typeface="Calibri" panose="020F0502020204030204" pitchFamily="34" charset="0"/>
              </a:endParaRPr>
            </a:p>
          </p:txBody>
        </p:sp>
      </p:grpSp>
      <p:grpSp>
        <p:nvGrpSpPr>
          <p:cNvPr id="9222" name="Group 9221">
            <a:extLst>
              <a:ext uri="{FF2B5EF4-FFF2-40B4-BE49-F238E27FC236}">
                <a16:creationId xmlns:a16="http://schemas.microsoft.com/office/drawing/2014/main" id="{59D441E4-EB77-72F2-B4C9-1F6D5496C70A}"/>
              </a:ext>
            </a:extLst>
          </p:cNvPr>
          <p:cNvGrpSpPr/>
          <p:nvPr/>
        </p:nvGrpSpPr>
        <p:grpSpPr>
          <a:xfrm>
            <a:off x="9876852" y="4713604"/>
            <a:ext cx="534470" cy="974867"/>
            <a:chOff x="10902799" y="4713604"/>
            <a:chExt cx="534470" cy="974867"/>
          </a:xfrm>
        </p:grpSpPr>
        <p:cxnSp>
          <p:nvCxnSpPr>
            <p:cNvPr id="9223" name="Straight Connector 9222">
              <a:extLst>
                <a:ext uri="{FF2B5EF4-FFF2-40B4-BE49-F238E27FC236}">
                  <a16:creationId xmlns:a16="http://schemas.microsoft.com/office/drawing/2014/main" id="{7759B9EC-8100-FA83-54AE-C9E70822B854}"/>
                </a:ext>
              </a:extLst>
            </p:cNvPr>
            <p:cNvCxnSpPr>
              <a:cxnSpLocks/>
            </p:cNvCxnSpPr>
            <p:nvPr/>
          </p:nvCxnSpPr>
          <p:spPr bwMode="auto">
            <a:xfrm>
              <a:off x="11172541"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9224" name="TextBox 9223">
              <a:extLst>
                <a:ext uri="{FF2B5EF4-FFF2-40B4-BE49-F238E27FC236}">
                  <a16:creationId xmlns:a16="http://schemas.microsoft.com/office/drawing/2014/main" id="{47428D60-1F56-E5BF-D28D-091E2CCE6549}"/>
                </a:ext>
              </a:extLst>
            </p:cNvPr>
            <p:cNvSpPr txBox="1"/>
            <p:nvPr/>
          </p:nvSpPr>
          <p:spPr bwMode="auto">
            <a:xfrm>
              <a:off x="10902799" y="4734364"/>
              <a:ext cx="53447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128</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1</a:t>
              </a:r>
              <a:endParaRPr lang="en-US" sz="1600" b="0" dirty="0">
                <a:solidFill>
                  <a:schemeClr val="bg1"/>
                </a:solidFill>
                <a:latin typeface="Calibri" panose="020F0502020204030204" pitchFamily="34" charset="0"/>
              </a:endParaRPr>
            </a:p>
          </p:txBody>
        </p:sp>
      </p:grpSp>
      <p:grpSp>
        <p:nvGrpSpPr>
          <p:cNvPr id="9225" name="Group 9224">
            <a:extLst>
              <a:ext uri="{FF2B5EF4-FFF2-40B4-BE49-F238E27FC236}">
                <a16:creationId xmlns:a16="http://schemas.microsoft.com/office/drawing/2014/main" id="{359E8628-63A6-1B39-5222-934468A5EDCE}"/>
              </a:ext>
            </a:extLst>
          </p:cNvPr>
          <p:cNvGrpSpPr/>
          <p:nvPr/>
        </p:nvGrpSpPr>
        <p:grpSpPr>
          <a:xfrm>
            <a:off x="9389661" y="4713604"/>
            <a:ext cx="534470" cy="974867"/>
            <a:chOff x="10902799" y="4713604"/>
            <a:chExt cx="534470" cy="974867"/>
          </a:xfrm>
        </p:grpSpPr>
        <p:cxnSp>
          <p:nvCxnSpPr>
            <p:cNvPr id="9226" name="Straight Connector 9225">
              <a:extLst>
                <a:ext uri="{FF2B5EF4-FFF2-40B4-BE49-F238E27FC236}">
                  <a16:creationId xmlns:a16="http://schemas.microsoft.com/office/drawing/2014/main" id="{25729A9F-A9F5-29CD-ECB0-C2E682736E24}"/>
                </a:ext>
              </a:extLst>
            </p:cNvPr>
            <p:cNvCxnSpPr>
              <a:cxnSpLocks/>
            </p:cNvCxnSpPr>
            <p:nvPr/>
          </p:nvCxnSpPr>
          <p:spPr bwMode="auto">
            <a:xfrm>
              <a:off x="11172541"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9227" name="TextBox 9226">
              <a:extLst>
                <a:ext uri="{FF2B5EF4-FFF2-40B4-BE49-F238E27FC236}">
                  <a16:creationId xmlns:a16="http://schemas.microsoft.com/office/drawing/2014/main" id="{5EF35B45-7047-5F27-4D2B-BA4EA290BB5B}"/>
                </a:ext>
              </a:extLst>
            </p:cNvPr>
            <p:cNvSpPr txBox="1"/>
            <p:nvPr/>
          </p:nvSpPr>
          <p:spPr bwMode="auto">
            <a:xfrm>
              <a:off x="10902799" y="4734364"/>
              <a:ext cx="53447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120</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3</a:t>
              </a:r>
              <a:endParaRPr lang="en-US" sz="1600" b="0" dirty="0">
                <a:solidFill>
                  <a:schemeClr val="bg1"/>
                </a:solidFill>
                <a:latin typeface="Calibri" panose="020F0502020204030204" pitchFamily="34" charset="0"/>
              </a:endParaRPr>
            </a:p>
          </p:txBody>
        </p:sp>
      </p:grpSp>
      <p:grpSp>
        <p:nvGrpSpPr>
          <p:cNvPr id="9228" name="Group 9227">
            <a:extLst>
              <a:ext uri="{FF2B5EF4-FFF2-40B4-BE49-F238E27FC236}">
                <a16:creationId xmlns:a16="http://schemas.microsoft.com/office/drawing/2014/main" id="{96FEAF13-5260-2DD8-4F13-343B799E4C4C}"/>
              </a:ext>
            </a:extLst>
          </p:cNvPr>
          <p:cNvGrpSpPr/>
          <p:nvPr/>
        </p:nvGrpSpPr>
        <p:grpSpPr>
          <a:xfrm>
            <a:off x="8900907" y="4713604"/>
            <a:ext cx="534470" cy="1221089"/>
            <a:chOff x="10902799" y="4713604"/>
            <a:chExt cx="534470" cy="1221089"/>
          </a:xfrm>
        </p:grpSpPr>
        <p:cxnSp>
          <p:nvCxnSpPr>
            <p:cNvPr id="9229" name="Straight Connector 9228">
              <a:extLst>
                <a:ext uri="{FF2B5EF4-FFF2-40B4-BE49-F238E27FC236}">
                  <a16:creationId xmlns:a16="http://schemas.microsoft.com/office/drawing/2014/main" id="{1BB7D47F-E578-554E-4D26-CCF59FAF949C}"/>
                </a:ext>
              </a:extLst>
            </p:cNvPr>
            <p:cNvCxnSpPr>
              <a:cxnSpLocks/>
            </p:cNvCxnSpPr>
            <p:nvPr/>
          </p:nvCxnSpPr>
          <p:spPr bwMode="auto">
            <a:xfrm>
              <a:off x="11172541"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9230" name="TextBox 9229">
              <a:extLst>
                <a:ext uri="{FF2B5EF4-FFF2-40B4-BE49-F238E27FC236}">
                  <a16:creationId xmlns:a16="http://schemas.microsoft.com/office/drawing/2014/main" id="{BBADB301-890F-C0F2-5D20-E1B31DB0BD3F}"/>
                </a:ext>
              </a:extLst>
            </p:cNvPr>
            <p:cNvSpPr txBox="1"/>
            <p:nvPr/>
          </p:nvSpPr>
          <p:spPr bwMode="auto">
            <a:xfrm>
              <a:off x="10902799" y="4734364"/>
              <a:ext cx="53447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112</a:t>
              </a:r>
              <a:br>
                <a:rPr lang="en-US" sz="1600" b="0" dirty="0">
                  <a:solidFill>
                    <a:schemeClr val="bg1"/>
                  </a:solidFill>
                  <a:latin typeface="Calibri" panose="020F0502020204030204" pitchFamily="34" charset="0"/>
                </a:rPr>
              </a:br>
              <a:endParaRPr lang="en-US" sz="1600" b="0" dirty="0">
                <a:solidFill>
                  <a:schemeClr val="bg1"/>
                </a:solidFill>
                <a:latin typeface="Calibri" panose="020F0502020204030204" pitchFamily="34" charset="0"/>
              </a:endParaRPr>
            </a:p>
            <a:p>
              <a:pPr algn="ctr">
                <a:spcBef>
                  <a:spcPct val="50000"/>
                </a:spcBef>
              </a:pPr>
              <a:r>
                <a:rPr lang="en-US" sz="1600" b="0" dirty="0">
                  <a:solidFill>
                    <a:schemeClr val="accent1"/>
                  </a:solidFill>
                  <a:latin typeface="Calibri" panose="020F0502020204030204" pitchFamily="34" charset="0"/>
                </a:rPr>
                <a:t>3</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0</a:t>
              </a:r>
            </a:p>
          </p:txBody>
        </p:sp>
      </p:grpSp>
      <p:pic>
        <p:nvPicPr>
          <p:cNvPr id="9231" name="Graphic 9230">
            <a:extLst>
              <a:ext uri="{FF2B5EF4-FFF2-40B4-BE49-F238E27FC236}">
                <a16:creationId xmlns:a16="http://schemas.microsoft.com/office/drawing/2014/main" id="{7EA64FFD-D7B1-3CCD-A29A-7FD0028BB8B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2153383" y="1675585"/>
            <a:ext cx="8574750" cy="3015915"/>
          </a:xfrm>
          <a:prstGeom prst="rect">
            <a:avLst/>
          </a:prstGeom>
        </p:spPr>
      </p:pic>
      <p:pic>
        <p:nvPicPr>
          <p:cNvPr id="9232" name="Graphic 9231">
            <a:extLst>
              <a:ext uri="{FF2B5EF4-FFF2-40B4-BE49-F238E27FC236}">
                <a16:creationId xmlns:a16="http://schemas.microsoft.com/office/drawing/2014/main" id="{0B87C0DE-9558-3EFC-E366-52162FC9CB3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350283" y="2948146"/>
            <a:ext cx="317500" cy="266700"/>
          </a:xfrm>
          <a:prstGeom prst="rect">
            <a:avLst/>
          </a:prstGeom>
        </p:spPr>
      </p:pic>
      <p:sp>
        <p:nvSpPr>
          <p:cNvPr id="9233" name="TextBox 9232">
            <a:extLst>
              <a:ext uri="{FF2B5EF4-FFF2-40B4-BE49-F238E27FC236}">
                <a16:creationId xmlns:a16="http://schemas.microsoft.com/office/drawing/2014/main" id="{5007443F-0863-623D-05F8-64E8A9F62AB2}"/>
              </a:ext>
            </a:extLst>
          </p:cNvPr>
          <p:cNvSpPr txBox="1"/>
          <p:nvPr/>
        </p:nvSpPr>
        <p:spPr bwMode="auto">
          <a:xfrm>
            <a:off x="10676166" y="2819619"/>
            <a:ext cx="9434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400" b="0" dirty="0" err="1">
                <a:solidFill>
                  <a:schemeClr val="accent1"/>
                </a:solidFill>
                <a:latin typeface="Calibri" panose="020F0502020204030204" pitchFamily="34" charset="0"/>
                <a:cs typeface="Calibri" panose="020F0502020204030204" pitchFamily="34" charset="0"/>
              </a:rPr>
              <a:t>Imetelstat</a:t>
            </a:r>
            <a:r>
              <a:rPr lang="en-US" sz="1400" b="0" dirty="0">
                <a:solidFill>
                  <a:schemeClr val="bg1"/>
                </a:solidFill>
                <a:latin typeface="Calibri" panose="020F0502020204030204" pitchFamily="34" charset="0"/>
                <a:cs typeface="Calibri" panose="020F0502020204030204" pitchFamily="34" charset="0"/>
              </a:rPr>
              <a:t> </a:t>
            </a:r>
            <a:endParaRPr lang="en-US" sz="1400" b="0" dirty="0">
              <a:solidFill>
                <a:schemeClr val="accent1"/>
              </a:solidFill>
              <a:latin typeface="Calibri" panose="020F0502020204030204" pitchFamily="34" charset="0"/>
            </a:endParaRPr>
          </a:p>
          <a:p>
            <a:pPr algn="l">
              <a:lnSpc>
                <a:spcPct val="100000"/>
              </a:lnSpc>
              <a:spcBef>
                <a:spcPts val="0"/>
              </a:spcBef>
              <a:spcAft>
                <a:spcPct val="0"/>
              </a:spcAft>
              <a:buClrTx/>
              <a:buFontTx/>
              <a:buNone/>
            </a:pPr>
            <a:r>
              <a:rPr lang="en-US" sz="1400" b="0" dirty="0">
                <a:solidFill>
                  <a:schemeClr val="accent3"/>
                </a:solidFill>
                <a:latin typeface="Calibri" panose="020F0502020204030204" pitchFamily="34" charset="0"/>
              </a:rPr>
              <a:t>Placebo</a:t>
            </a:r>
          </a:p>
        </p:txBody>
      </p:sp>
      <p:graphicFrame>
        <p:nvGraphicFramePr>
          <p:cNvPr id="5" name="Table 4">
            <a:extLst>
              <a:ext uri="{FF2B5EF4-FFF2-40B4-BE49-F238E27FC236}">
                <a16:creationId xmlns:a16="http://schemas.microsoft.com/office/drawing/2014/main" id="{003C4045-BED7-5446-90E6-10FEF3B9E0D6}"/>
              </a:ext>
            </a:extLst>
          </p:cNvPr>
          <p:cNvGraphicFramePr>
            <a:graphicFrameLocks noGrp="1"/>
          </p:cNvGraphicFramePr>
          <p:nvPr>
            <p:extLst>
              <p:ext uri="{D42A27DB-BD31-4B8C-83A1-F6EECF244321}">
                <p14:modId xmlns:p14="http://schemas.microsoft.com/office/powerpoint/2010/main" val="2288685452"/>
              </p:ext>
            </p:extLst>
          </p:nvPr>
        </p:nvGraphicFramePr>
        <p:xfrm>
          <a:off x="6308798" y="1630026"/>
          <a:ext cx="5374640" cy="1036320"/>
        </p:xfrm>
        <a:graphic>
          <a:graphicData uri="http://schemas.openxmlformats.org/drawingml/2006/table">
            <a:tbl>
              <a:tblPr firstRow="1" bandRow="1">
                <a:tableStyleId>{93296810-A885-4BE3-A3E7-6D5BEEA58F35}</a:tableStyleId>
              </a:tblPr>
              <a:tblGrid>
                <a:gridCol w="1625600">
                  <a:extLst>
                    <a:ext uri="{9D8B030D-6E8A-4147-A177-3AD203B41FA5}">
                      <a16:colId xmlns:a16="http://schemas.microsoft.com/office/drawing/2014/main" val="2535359735"/>
                    </a:ext>
                  </a:extLst>
                </a:gridCol>
                <a:gridCol w="1005840">
                  <a:extLst>
                    <a:ext uri="{9D8B030D-6E8A-4147-A177-3AD203B41FA5}">
                      <a16:colId xmlns:a16="http://schemas.microsoft.com/office/drawing/2014/main" val="1495977373"/>
                    </a:ext>
                  </a:extLst>
                </a:gridCol>
                <a:gridCol w="1005840">
                  <a:extLst>
                    <a:ext uri="{9D8B030D-6E8A-4147-A177-3AD203B41FA5}">
                      <a16:colId xmlns:a16="http://schemas.microsoft.com/office/drawing/2014/main" val="2501839092"/>
                    </a:ext>
                  </a:extLst>
                </a:gridCol>
                <a:gridCol w="1005840">
                  <a:extLst>
                    <a:ext uri="{9D8B030D-6E8A-4147-A177-3AD203B41FA5}">
                      <a16:colId xmlns:a16="http://schemas.microsoft.com/office/drawing/2014/main" val="894543931"/>
                    </a:ext>
                  </a:extLst>
                </a:gridCol>
                <a:gridCol w="731520">
                  <a:extLst>
                    <a:ext uri="{9D8B030D-6E8A-4147-A177-3AD203B41FA5}">
                      <a16:colId xmlns:a16="http://schemas.microsoft.com/office/drawing/2014/main" val="900296642"/>
                    </a:ext>
                  </a:extLst>
                </a:gridCol>
              </a:tblGrid>
              <a:tr h="0">
                <a:tc>
                  <a:txBody>
                    <a:bodyPr/>
                    <a:lstStyle/>
                    <a:p>
                      <a:r>
                        <a:rPr lang="en-US" sz="1400" dirty="0">
                          <a:solidFill>
                            <a:schemeClr val="bg1"/>
                          </a:solidFill>
                        </a:rPr>
                        <a:t>8-wk TI Responders</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Imetelstat </a:t>
                      </a:r>
                    </a:p>
                    <a:p>
                      <a:pPr algn="ctr"/>
                      <a:r>
                        <a:rPr lang="en-US" sz="1400" dirty="0">
                          <a:solidFill>
                            <a:schemeClr val="bg1"/>
                          </a:solidFill>
                        </a:rPr>
                        <a:t>(n = 47)</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Placebo </a:t>
                      </a:r>
                    </a:p>
                    <a:p>
                      <a:pPr algn="ctr"/>
                      <a:r>
                        <a:rPr lang="en-US" sz="1400" dirty="0">
                          <a:solidFill>
                            <a:schemeClr val="bg1"/>
                          </a:solidFill>
                        </a:rPr>
                        <a:t>(n = 9)</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HR </a:t>
                      </a:r>
                    </a:p>
                    <a:p>
                      <a:pPr algn="ctr"/>
                      <a:r>
                        <a:rPr lang="en-US" sz="1400" dirty="0">
                          <a:solidFill>
                            <a:schemeClr val="bg1"/>
                          </a:solidFill>
                        </a:rPr>
                        <a:t>(95% CI)</a:t>
                      </a:r>
                    </a:p>
                  </a:txBody>
                  <a:tcPr>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i="1" dirty="0">
                          <a:solidFill>
                            <a:schemeClr val="bg1"/>
                          </a:solidFill>
                        </a:rPr>
                        <a:t>P </a:t>
                      </a:r>
                      <a:r>
                        <a:rPr lang="en-US" sz="1400" i="0" dirty="0">
                          <a:solidFill>
                            <a:schemeClr val="bg1"/>
                          </a:solidFill>
                        </a:rPr>
                        <a:t>Value</a:t>
                      </a:r>
                    </a:p>
                  </a:txBody>
                  <a:tcPr anchor="b">
                    <a:lnL w="12700" cmpd="sng">
                      <a:noFill/>
                    </a:lnL>
                    <a:lnR w="12700" cmpd="sng">
                      <a:noFill/>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51196983"/>
                  </a:ext>
                </a:extLst>
              </a:tr>
              <a:tr h="0">
                <a:tc>
                  <a:txBody>
                    <a:bodyPr/>
                    <a:lstStyle/>
                    <a:p>
                      <a:r>
                        <a:rPr lang="en-US" sz="1400" dirty="0">
                          <a:solidFill>
                            <a:schemeClr val="bg1"/>
                          </a:solidFill>
                        </a:rPr>
                        <a:t>Median duration of TI, wk (95%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51.6 </a:t>
                      </a:r>
                    </a:p>
                    <a:p>
                      <a:pPr algn="ctr"/>
                      <a:r>
                        <a:rPr lang="en-US" sz="1400" dirty="0">
                          <a:solidFill>
                            <a:schemeClr val="bg1"/>
                          </a:solidFill>
                        </a:rPr>
                        <a:t>(26.9-83.9)</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13.3 </a:t>
                      </a:r>
                    </a:p>
                    <a:p>
                      <a:pPr algn="ctr"/>
                      <a:r>
                        <a:rPr lang="en-US" sz="1400" dirty="0">
                          <a:solidFill>
                            <a:schemeClr val="bg1"/>
                          </a:solidFill>
                        </a:rPr>
                        <a:t>(8.0-24.9)</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0.23 </a:t>
                      </a:r>
                    </a:p>
                    <a:p>
                      <a:pPr algn="ctr"/>
                      <a:r>
                        <a:rPr lang="en-US" sz="1400" dirty="0">
                          <a:solidFill>
                            <a:schemeClr val="bg1"/>
                          </a:solidFill>
                        </a:rPr>
                        <a:t>(0.09-0.57)</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&lt;.001</a:t>
                      </a:r>
                    </a:p>
                  </a:txBody>
                  <a:tcPr>
                    <a:lnL w="12700" cmpd="sng">
                      <a:noFill/>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6349962"/>
                  </a:ext>
                </a:extLst>
              </a:tr>
            </a:tbl>
          </a:graphicData>
        </a:graphic>
      </p:graphicFrame>
      <p:grpSp>
        <p:nvGrpSpPr>
          <p:cNvPr id="9234" name="Group 9233">
            <a:extLst>
              <a:ext uri="{FF2B5EF4-FFF2-40B4-BE49-F238E27FC236}">
                <a16:creationId xmlns:a16="http://schemas.microsoft.com/office/drawing/2014/main" id="{D223C07F-7FA6-2A49-5081-F4F63203A155}"/>
              </a:ext>
            </a:extLst>
          </p:cNvPr>
          <p:cNvGrpSpPr/>
          <p:nvPr/>
        </p:nvGrpSpPr>
        <p:grpSpPr>
          <a:xfrm>
            <a:off x="1992212" y="4713604"/>
            <a:ext cx="390323" cy="1223580"/>
            <a:chOff x="2403833" y="4713604"/>
            <a:chExt cx="322581" cy="1223580"/>
          </a:xfrm>
        </p:grpSpPr>
        <p:cxnSp>
          <p:nvCxnSpPr>
            <p:cNvPr id="9235" name="Straight Connector 9234">
              <a:extLst>
                <a:ext uri="{FF2B5EF4-FFF2-40B4-BE49-F238E27FC236}">
                  <a16:creationId xmlns:a16="http://schemas.microsoft.com/office/drawing/2014/main" id="{EB6D3EEA-CBF5-F5B3-168D-30D2171FEB27}"/>
                </a:ext>
              </a:extLst>
            </p:cNvPr>
            <p:cNvCxnSpPr>
              <a:cxnSpLocks/>
            </p:cNvCxnSpPr>
            <p:nvPr/>
          </p:nvCxnSpPr>
          <p:spPr bwMode="auto">
            <a:xfrm>
              <a:off x="2564344" y="4713604"/>
              <a:ext cx="0" cy="94679"/>
            </a:xfrm>
            <a:prstGeom prst="line">
              <a:avLst/>
            </a:prstGeom>
            <a:noFill/>
            <a:ln w="28575" cap="flat" cmpd="sng" algn="ctr">
              <a:solidFill>
                <a:schemeClr val="bg1"/>
              </a:solidFill>
              <a:prstDash val="solid"/>
              <a:round/>
              <a:headEnd type="none" w="med" len="med"/>
              <a:tailEnd type="none" w="med" len="med"/>
            </a:ln>
            <a:effectLst/>
          </p:spPr>
        </p:cxnSp>
        <p:sp>
          <p:nvSpPr>
            <p:cNvPr id="9236" name="TextBox 9235">
              <a:extLst>
                <a:ext uri="{FF2B5EF4-FFF2-40B4-BE49-F238E27FC236}">
                  <a16:creationId xmlns:a16="http://schemas.microsoft.com/office/drawing/2014/main" id="{61642856-E4B7-379B-28C7-BB98F87A13CC}"/>
                </a:ext>
              </a:extLst>
            </p:cNvPr>
            <p:cNvSpPr txBox="1"/>
            <p:nvPr/>
          </p:nvSpPr>
          <p:spPr bwMode="auto">
            <a:xfrm>
              <a:off x="2403833" y="4736855"/>
              <a:ext cx="32258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ct val="50000"/>
                </a:spcBef>
                <a:spcAft>
                  <a:spcPct val="0"/>
                </a:spcAft>
                <a:buClrTx/>
                <a:buFontTx/>
                <a:buNone/>
              </a:pPr>
              <a:br>
                <a:rPr lang="en-US" sz="1600" b="0" dirty="0">
                  <a:solidFill>
                    <a:schemeClr val="accent1"/>
                  </a:solidFill>
                  <a:latin typeface="Calibri" panose="020F0502020204030204" pitchFamily="34" charset="0"/>
                </a:rPr>
              </a:br>
              <a:r>
                <a:rPr lang="en-US" sz="1600" b="0" dirty="0">
                  <a:solidFill>
                    <a:schemeClr val="accent1"/>
                  </a:solidFill>
                  <a:latin typeface="Calibri" panose="020F0502020204030204" pitchFamily="34" charset="0"/>
                </a:rPr>
                <a:t>47</a:t>
              </a:r>
              <a:br>
                <a:rPr lang="en-US" sz="1600" b="0" dirty="0">
                  <a:solidFill>
                    <a:schemeClr val="accent1"/>
                  </a:solidFill>
                  <a:latin typeface="Calibri" panose="020F0502020204030204" pitchFamily="34" charset="0"/>
                </a:rPr>
              </a:br>
              <a:r>
                <a:rPr lang="en-US" sz="1600" b="0" dirty="0">
                  <a:solidFill>
                    <a:schemeClr val="accent3"/>
                  </a:solidFill>
                  <a:latin typeface="Calibri" panose="020F0502020204030204" pitchFamily="34" charset="0"/>
                </a:rPr>
                <a:t>9</a:t>
              </a:r>
            </a:p>
          </p:txBody>
        </p:sp>
      </p:grpSp>
      <p:sp>
        <p:nvSpPr>
          <p:cNvPr id="9217" name="Oval 9216">
            <a:extLst>
              <a:ext uri="{FF2B5EF4-FFF2-40B4-BE49-F238E27FC236}">
                <a16:creationId xmlns:a16="http://schemas.microsoft.com/office/drawing/2014/main" id="{E997D12C-0340-B7CD-4C22-9E32F87265C4}"/>
              </a:ext>
            </a:extLst>
          </p:cNvPr>
          <p:cNvSpPr>
            <a:spLocks noChangeAspect="1"/>
          </p:cNvSpPr>
          <p:nvPr/>
        </p:nvSpPr>
        <p:spPr bwMode="auto">
          <a:xfrm>
            <a:off x="2628679" y="1686632"/>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7" name="Oval 9236">
            <a:extLst>
              <a:ext uri="{FF2B5EF4-FFF2-40B4-BE49-F238E27FC236}">
                <a16:creationId xmlns:a16="http://schemas.microsoft.com/office/drawing/2014/main" id="{3D82955E-9128-A65F-1094-3F7A4540D3AB}"/>
              </a:ext>
            </a:extLst>
          </p:cNvPr>
          <p:cNvSpPr>
            <a:spLocks noChangeAspect="1"/>
          </p:cNvSpPr>
          <p:nvPr/>
        </p:nvSpPr>
        <p:spPr bwMode="auto">
          <a:xfrm>
            <a:off x="3410999" y="2311472"/>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8" name="Oval 9237">
            <a:extLst>
              <a:ext uri="{FF2B5EF4-FFF2-40B4-BE49-F238E27FC236}">
                <a16:creationId xmlns:a16="http://schemas.microsoft.com/office/drawing/2014/main" id="{5DA131DB-835C-C0DA-D9D6-E9C7570F3FC5}"/>
              </a:ext>
            </a:extLst>
          </p:cNvPr>
          <p:cNvSpPr>
            <a:spLocks noChangeAspect="1"/>
          </p:cNvSpPr>
          <p:nvPr/>
        </p:nvSpPr>
        <p:spPr bwMode="auto">
          <a:xfrm>
            <a:off x="4767359" y="3053152"/>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9" name="Oval 9238">
            <a:extLst>
              <a:ext uri="{FF2B5EF4-FFF2-40B4-BE49-F238E27FC236}">
                <a16:creationId xmlns:a16="http://schemas.microsoft.com/office/drawing/2014/main" id="{567FDA62-0D64-BCC4-3C5A-B0B0AD05865C}"/>
              </a:ext>
            </a:extLst>
          </p:cNvPr>
          <p:cNvSpPr>
            <a:spLocks noChangeAspect="1"/>
          </p:cNvSpPr>
          <p:nvPr/>
        </p:nvSpPr>
        <p:spPr bwMode="auto">
          <a:xfrm>
            <a:off x="4934999" y="3114112"/>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0" name="Oval 9239">
            <a:extLst>
              <a:ext uri="{FF2B5EF4-FFF2-40B4-BE49-F238E27FC236}">
                <a16:creationId xmlns:a16="http://schemas.microsoft.com/office/drawing/2014/main" id="{50A9C7B3-AEA3-BF51-2B15-517235F3A148}"/>
              </a:ext>
            </a:extLst>
          </p:cNvPr>
          <p:cNvSpPr>
            <a:spLocks noChangeAspect="1"/>
          </p:cNvSpPr>
          <p:nvPr/>
        </p:nvSpPr>
        <p:spPr bwMode="auto">
          <a:xfrm>
            <a:off x="5016279" y="3114112"/>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1" name="Oval 9240">
            <a:extLst>
              <a:ext uri="{FF2B5EF4-FFF2-40B4-BE49-F238E27FC236}">
                <a16:creationId xmlns:a16="http://schemas.microsoft.com/office/drawing/2014/main" id="{F2A59019-7B83-C168-A442-9A070EF36B79}"/>
              </a:ext>
            </a:extLst>
          </p:cNvPr>
          <p:cNvSpPr>
            <a:spLocks noChangeAspect="1"/>
          </p:cNvSpPr>
          <p:nvPr/>
        </p:nvSpPr>
        <p:spPr bwMode="auto">
          <a:xfrm>
            <a:off x="5143279" y="3114112"/>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2" name="Oval 9241">
            <a:extLst>
              <a:ext uri="{FF2B5EF4-FFF2-40B4-BE49-F238E27FC236}">
                <a16:creationId xmlns:a16="http://schemas.microsoft.com/office/drawing/2014/main" id="{DB04A2F4-4711-E013-D0F9-E90AFEC80A26}"/>
              </a:ext>
            </a:extLst>
          </p:cNvPr>
          <p:cNvSpPr>
            <a:spLocks noChangeAspect="1"/>
          </p:cNvSpPr>
          <p:nvPr/>
        </p:nvSpPr>
        <p:spPr bwMode="auto">
          <a:xfrm>
            <a:off x="5310919" y="3114112"/>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3" name="Oval 9242">
            <a:extLst>
              <a:ext uri="{FF2B5EF4-FFF2-40B4-BE49-F238E27FC236}">
                <a16:creationId xmlns:a16="http://schemas.microsoft.com/office/drawing/2014/main" id="{F32F8C15-076B-4236-CAE7-53A3A369150B}"/>
              </a:ext>
            </a:extLst>
          </p:cNvPr>
          <p:cNvSpPr>
            <a:spLocks noChangeAspect="1"/>
          </p:cNvSpPr>
          <p:nvPr/>
        </p:nvSpPr>
        <p:spPr bwMode="auto">
          <a:xfrm>
            <a:off x="6057679" y="3368112"/>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4" name="Oval 9243">
            <a:extLst>
              <a:ext uri="{FF2B5EF4-FFF2-40B4-BE49-F238E27FC236}">
                <a16:creationId xmlns:a16="http://schemas.microsoft.com/office/drawing/2014/main" id="{50ED11E9-FAE6-87DD-026D-347B31AD0E05}"/>
              </a:ext>
            </a:extLst>
          </p:cNvPr>
          <p:cNvSpPr>
            <a:spLocks noChangeAspect="1"/>
          </p:cNvSpPr>
          <p:nvPr/>
        </p:nvSpPr>
        <p:spPr bwMode="auto">
          <a:xfrm>
            <a:off x="6224456" y="3460127"/>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5" name="Oval 9244">
            <a:extLst>
              <a:ext uri="{FF2B5EF4-FFF2-40B4-BE49-F238E27FC236}">
                <a16:creationId xmlns:a16="http://schemas.microsoft.com/office/drawing/2014/main" id="{D79C5884-2BA4-BCBF-920C-1C7636A7E095}"/>
              </a:ext>
            </a:extLst>
          </p:cNvPr>
          <p:cNvSpPr>
            <a:spLocks noChangeAspect="1"/>
          </p:cNvSpPr>
          <p:nvPr/>
        </p:nvSpPr>
        <p:spPr bwMode="auto">
          <a:xfrm>
            <a:off x="6356728" y="3460127"/>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6" name="Oval 9245">
            <a:extLst>
              <a:ext uri="{FF2B5EF4-FFF2-40B4-BE49-F238E27FC236}">
                <a16:creationId xmlns:a16="http://schemas.microsoft.com/office/drawing/2014/main" id="{7460EE71-2969-9B25-8BF6-6A4DA1B68F96}"/>
              </a:ext>
            </a:extLst>
          </p:cNvPr>
          <p:cNvSpPr>
            <a:spLocks noChangeAspect="1"/>
          </p:cNvSpPr>
          <p:nvPr/>
        </p:nvSpPr>
        <p:spPr bwMode="auto">
          <a:xfrm>
            <a:off x="7311384" y="3557893"/>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7" name="Oval 9246">
            <a:extLst>
              <a:ext uri="{FF2B5EF4-FFF2-40B4-BE49-F238E27FC236}">
                <a16:creationId xmlns:a16="http://schemas.microsoft.com/office/drawing/2014/main" id="{2FB89795-34EC-AC4E-0E9E-7BC59EBF85EB}"/>
              </a:ext>
            </a:extLst>
          </p:cNvPr>
          <p:cNvSpPr>
            <a:spLocks noChangeAspect="1"/>
          </p:cNvSpPr>
          <p:nvPr/>
        </p:nvSpPr>
        <p:spPr bwMode="auto">
          <a:xfrm>
            <a:off x="7788713" y="3678663"/>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8" name="Oval 9247">
            <a:extLst>
              <a:ext uri="{FF2B5EF4-FFF2-40B4-BE49-F238E27FC236}">
                <a16:creationId xmlns:a16="http://schemas.microsoft.com/office/drawing/2014/main" id="{8E1B322C-B2A1-EB3B-7224-182557F1465B}"/>
              </a:ext>
            </a:extLst>
          </p:cNvPr>
          <p:cNvSpPr>
            <a:spLocks noChangeAspect="1"/>
          </p:cNvSpPr>
          <p:nvPr/>
        </p:nvSpPr>
        <p:spPr bwMode="auto">
          <a:xfrm>
            <a:off x="7938238" y="3678663"/>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9" name="Oval 9248">
            <a:extLst>
              <a:ext uri="{FF2B5EF4-FFF2-40B4-BE49-F238E27FC236}">
                <a16:creationId xmlns:a16="http://schemas.microsoft.com/office/drawing/2014/main" id="{52BAA520-7E1C-AEE7-E04F-9A3D2D0694AF}"/>
              </a:ext>
            </a:extLst>
          </p:cNvPr>
          <p:cNvSpPr>
            <a:spLocks noChangeAspect="1"/>
          </p:cNvSpPr>
          <p:nvPr/>
        </p:nvSpPr>
        <p:spPr bwMode="auto">
          <a:xfrm>
            <a:off x="8737618" y="3678663"/>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0" name="Oval 9249">
            <a:extLst>
              <a:ext uri="{FF2B5EF4-FFF2-40B4-BE49-F238E27FC236}">
                <a16:creationId xmlns:a16="http://schemas.microsoft.com/office/drawing/2014/main" id="{1AD21FB0-AC53-3124-B42F-826280ADD9E8}"/>
              </a:ext>
            </a:extLst>
          </p:cNvPr>
          <p:cNvSpPr>
            <a:spLocks noChangeAspect="1"/>
          </p:cNvSpPr>
          <p:nvPr/>
        </p:nvSpPr>
        <p:spPr bwMode="auto">
          <a:xfrm>
            <a:off x="8887143" y="3678663"/>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1" name="Oval 9250">
            <a:extLst>
              <a:ext uri="{FF2B5EF4-FFF2-40B4-BE49-F238E27FC236}">
                <a16:creationId xmlns:a16="http://schemas.microsoft.com/office/drawing/2014/main" id="{2C9EEE6B-FFFD-403C-87B5-3C7CE73E5B01}"/>
              </a:ext>
            </a:extLst>
          </p:cNvPr>
          <p:cNvSpPr>
            <a:spLocks noChangeAspect="1"/>
          </p:cNvSpPr>
          <p:nvPr/>
        </p:nvSpPr>
        <p:spPr bwMode="auto">
          <a:xfrm>
            <a:off x="8427067" y="3678663"/>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2" name="Oval 9251">
            <a:extLst>
              <a:ext uri="{FF2B5EF4-FFF2-40B4-BE49-F238E27FC236}">
                <a16:creationId xmlns:a16="http://schemas.microsoft.com/office/drawing/2014/main" id="{EDA5B258-6999-C784-FF70-1BDC74CE25C1}"/>
              </a:ext>
            </a:extLst>
          </p:cNvPr>
          <p:cNvSpPr>
            <a:spLocks noChangeAspect="1"/>
          </p:cNvSpPr>
          <p:nvPr/>
        </p:nvSpPr>
        <p:spPr bwMode="auto">
          <a:xfrm>
            <a:off x="10054584" y="3989214"/>
            <a:ext cx="118872" cy="118872"/>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54" name="Straight Connector 9253">
            <a:extLst>
              <a:ext uri="{FF2B5EF4-FFF2-40B4-BE49-F238E27FC236}">
                <a16:creationId xmlns:a16="http://schemas.microsoft.com/office/drawing/2014/main" id="{C442AFCA-63B4-5E5F-87D6-8F7BE711F831}"/>
              </a:ext>
            </a:extLst>
          </p:cNvPr>
          <p:cNvCxnSpPr>
            <a:cxnSpLocks/>
          </p:cNvCxnSpPr>
          <p:nvPr/>
        </p:nvCxnSpPr>
        <p:spPr bwMode="auto">
          <a:xfrm>
            <a:off x="9085943" y="4347751"/>
            <a:ext cx="182880" cy="0"/>
          </a:xfrm>
          <a:prstGeom prst="line">
            <a:avLst/>
          </a:prstGeom>
          <a:noFill/>
          <a:ln w="57150" cap="flat" cmpd="sng" algn="ctr">
            <a:solidFill>
              <a:schemeClr val="bg1"/>
            </a:solidFill>
            <a:prstDash val="solid"/>
            <a:round/>
            <a:headEnd type="none" w="med" len="med"/>
            <a:tailEnd type="none" w="med" len="med"/>
          </a:ln>
          <a:effectLst/>
        </p:spPr>
      </p:cxnSp>
      <p:cxnSp>
        <p:nvCxnSpPr>
          <p:cNvPr id="9255" name="Straight Connector 9254">
            <a:extLst>
              <a:ext uri="{FF2B5EF4-FFF2-40B4-BE49-F238E27FC236}">
                <a16:creationId xmlns:a16="http://schemas.microsoft.com/office/drawing/2014/main" id="{53B23E1B-2B3D-4310-3927-0C3E2CE91A1F}"/>
              </a:ext>
            </a:extLst>
          </p:cNvPr>
          <p:cNvCxnSpPr>
            <a:cxnSpLocks/>
          </p:cNvCxnSpPr>
          <p:nvPr/>
        </p:nvCxnSpPr>
        <p:spPr bwMode="auto">
          <a:xfrm>
            <a:off x="9177383" y="4258255"/>
            <a:ext cx="0" cy="178993"/>
          </a:xfrm>
          <a:prstGeom prst="line">
            <a:avLst/>
          </a:prstGeom>
          <a:noFill/>
          <a:ln w="57150"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1224297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4">
            <a:extLst>
              <a:ext uri="{FF2B5EF4-FFF2-40B4-BE49-F238E27FC236}">
                <a16:creationId xmlns:a16="http://schemas.microsoft.com/office/drawing/2014/main" id="{44F35F2B-744B-3706-20F1-DF07A1F36526}"/>
              </a:ext>
            </a:extLst>
          </p:cNvPr>
          <p:cNvGraphicFramePr>
            <a:graphicFrameLocks noGrp="1"/>
          </p:cNvGraphicFramePr>
          <p:nvPr/>
        </p:nvGraphicFramePr>
        <p:xfrm>
          <a:off x="371839" y="1341440"/>
          <a:ext cx="11419986" cy="4480560"/>
        </p:xfrm>
        <a:graphic>
          <a:graphicData uri="http://schemas.openxmlformats.org/drawingml/2006/table">
            <a:tbl>
              <a:tblPr firstRow="1" bandRow="1">
                <a:tableStyleId>{073A0DAA-6AF3-43AB-8588-CEC1D06C72B9}</a:tableStyleId>
              </a:tblPr>
              <a:tblGrid>
                <a:gridCol w="3458630">
                  <a:extLst>
                    <a:ext uri="{9D8B030D-6E8A-4147-A177-3AD203B41FA5}">
                      <a16:colId xmlns:a16="http://schemas.microsoft.com/office/drawing/2014/main" val="4262509803"/>
                    </a:ext>
                  </a:extLst>
                </a:gridCol>
                <a:gridCol w="2238664">
                  <a:extLst>
                    <a:ext uri="{9D8B030D-6E8A-4147-A177-3AD203B41FA5}">
                      <a16:colId xmlns:a16="http://schemas.microsoft.com/office/drawing/2014/main" val="2508464065"/>
                    </a:ext>
                  </a:extLst>
                </a:gridCol>
                <a:gridCol w="1371600">
                  <a:extLst>
                    <a:ext uri="{9D8B030D-6E8A-4147-A177-3AD203B41FA5}">
                      <a16:colId xmlns:a16="http://schemas.microsoft.com/office/drawing/2014/main" val="3119855744"/>
                    </a:ext>
                  </a:extLst>
                </a:gridCol>
                <a:gridCol w="1409700">
                  <a:extLst>
                    <a:ext uri="{9D8B030D-6E8A-4147-A177-3AD203B41FA5}">
                      <a16:colId xmlns:a16="http://schemas.microsoft.com/office/drawing/2014/main" val="1843184103"/>
                    </a:ext>
                  </a:extLst>
                </a:gridCol>
                <a:gridCol w="1733296">
                  <a:extLst>
                    <a:ext uri="{9D8B030D-6E8A-4147-A177-3AD203B41FA5}">
                      <a16:colId xmlns:a16="http://schemas.microsoft.com/office/drawing/2014/main" val="994029387"/>
                    </a:ext>
                  </a:extLst>
                </a:gridCol>
                <a:gridCol w="1208096">
                  <a:extLst>
                    <a:ext uri="{9D8B030D-6E8A-4147-A177-3AD203B41FA5}">
                      <a16:colId xmlns:a16="http://schemas.microsoft.com/office/drawing/2014/main" val="385407258"/>
                    </a:ext>
                  </a:extLst>
                </a:gridCol>
              </a:tblGrid>
              <a:tr h="286916">
                <a:tc>
                  <a:txBody>
                    <a:bodyPr/>
                    <a:lstStyle/>
                    <a:p>
                      <a:pPr algn="ct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err="1">
                          <a:solidFill>
                            <a:schemeClr val="tx1"/>
                          </a:solidFill>
                        </a:rPr>
                        <a:t>Imetelstat</a:t>
                      </a:r>
                      <a:r>
                        <a:rPr lang="en-US" sz="1400" dirty="0">
                          <a:solidFill>
                            <a:schemeClr val="tx1"/>
                          </a:solidFill>
                        </a:rPr>
                        <a:t>, </a:t>
                      </a:r>
                    </a:p>
                    <a:p>
                      <a:pPr algn="ctr"/>
                      <a:r>
                        <a:rPr lang="en-US" sz="1400" dirty="0">
                          <a:solidFill>
                            <a:schemeClr val="tx1"/>
                          </a:solidFill>
                        </a:rPr>
                        <a:t>n/N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rPr>
                        <a:t>Placebo,</a:t>
                      </a:r>
                      <a:br>
                        <a:rPr lang="en-US" sz="1400" dirty="0">
                          <a:solidFill>
                            <a:schemeClr val="tx1"/>
                          </a:solidFill>
                        </a:rPr>
                      </a:br>
                      <a:r>
                        <a:rPr lang="en-US" sz="1400" dirty="0">
                          <a:solidFill>
                            <a:schemeClr val="tx1"/>
                          </a:solidFill>
                        </a:rPr>
                        <a:t>n/N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a:solidFill>
                            <a:schemeClr val="tx1"/>
                          </a:solidFill>
                        </a:rPr>
                        <a:t>% Difference</a:t>
                      </a:r>
                      <a:br>
                        <a:rPr lang="en-US" sz="1400" dirty="0">
                          <a:solidFill>
                            <a:schemeClr val="tx1"/>
                          </a:solidFill>
                        </a:rPr>
                      </a:br>
                      <a:r>
                        <a:rPr lang="en-US" sz="1400" dirty="0">
                          <a:solidFill>
                            <a:schemeClr val="tx1"/>
                          </a:solidFill>
                        </a:rPr>
                        <a:t>(95% CI)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400" dirty="0">
                          <a:solidFill>
                            <a:schemeClr val="tx1"/>
                          </a:solidFill>
                        </a:rPr>
                        <a:t>P-Value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0951464"/>
                  </a:ext>
                </a:extLst>
              </a:tr>
              <a:tr h="286916">
                <a:tc>
                  <a:txBody>
                    <a:bodyPr/>
                    <a:lstStyle/>
                    <a:p>
                      <a:pPr algn="r"/>
                      <a:r>
                        <a:rPr lang="en-US" sz="1400" dirty="0">
                          <a:solidFill>
                            <a:schemeClr val="bg1"/>
                          </a:solidFill>
                        </a:rPr>
                        <a:t>Overall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endParaRPr lang="en-US"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pPr algn="ctr"/>
                      <a:r>
                        <a:rPr lang="en-US" sz="1400" dirty="0"/>
                        <a:t>47/118 (39.8)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pPr algn="ctr"/>
                      <a:r>
                        <a:rPr lang="en-US" sz="1400" dirty="0"/>
                        <a:t>9/60 (15.0)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pPr algn="ctr"/>
                      <a:r>
                        <a:rPr lang="en-US" sz="1400" dirty="0"/>
                        <a:t>24.8 (9.9-36.9)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pPr algn="ctr"/>
                      <a:r>
                        <a:rPr lang="en-US" sz="1400" dirty="0"/>
                        <a:t>&lt;0.001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extLst>
                  <a:ext uri="{0D108BD9-81ED-4DB2-BD59-A6C34878D82A}">
                    <a16:rowId xmlns:a16="http://schemas.microsoft.com/office/drawing/2014/main" val="2145360592"/>
                  </a:ext>
                </a:extLst>
              </a:tr>
              <a:tr h="286916">
                <a:tc>
                  <a:txBody>
                    <a:bodyPr/>
                    <a:lstStyle/>
                    <a:p>
                      <a:pPr algn="r"/>
                      <a:r>
                        <a:rPr lang="en-US" sz="1400" b="1" dirty="0"/>
                        <a:t>WHO category</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525172700"/>
                  </a:ext>
                </a:extLst>
              </a:tr>
              <a:tr h="286916">
                <a:tc>
                  <a:txBody>
                    <a:bodyPr/>
                    <a:lstStyle/>
                    <a:p>
                      <a:pPr algn="r"/>
                      <a:r>
                        <a:rPr lang="en-US" sz="1400" dirty="0"/>
                        <a:t>RS+</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33/37 (45.2)</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7/37 (18.9)</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26.3 (5.9-42.2)</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0.016</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3806371875"/>
                  </a:ext>
                </a:extLst>
              </a:tr>
              <a:tr h="286916">
                <a:tc>
                  <a:txBody>
                    <a:bodyPr/>
                    <a:lstStyle/>
                    <a:p>
                      <a:pPr algn="r"/>
                      <a:r>
                        <a:rPr lang="en-US" sz="1400" dirty="0"/>
                        <a:t>RS-</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endParaRPr lang="en-US" sz="140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14/44 (31.8)</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2/23 (8.7)</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23.1 (-1.3 to 40.6)</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0.038</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2370569311"/>
                  </a:ext>
                </a:extLst>
              </a:tr>
              <a:tr h="286916">
                <a:tc>
                  <a:txBody>
                    <a:bodyPr/>
                    <a:lstStyle/>
                    <a:p>
                      <a:pPr algn="r"/>
                      <a:r>
                        <a:rPr lang="en-US" sz="1400" b="1" dirty="0"/>
                        <a:t>Prior RBC transfusion burden per IWG 2006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20198031"/>
                  </a:ext>
                </a:extLst>
              </a:tr>
              <a:tr h="286916">
                <a:tc>
                  <a:txBody>
                    <a:bodyPr/>
                    <a:lstStyle/>
                    <a:p>
                      <a:pPr algn="r"/>
                      <a:r>
                        <a:rPr lang="en-US" sz="1400" dirty="0"/>
                        <a:t>4-6 units/8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28/62 (45.2)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7/33 (21.2)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23.9 (1.9-41.1)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0.027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84794947"/>
                  </a:ext>
                </a:extLst>
              </a:tr>
              <a:tr h="286916">
                <a:tc>
                  <a:txBody>
                    <a:bodyPr/>
                    <a:lstStyle/>
                    <a:p>
                      <a:pPr algn="r"/>
                      <a:r>
                        <a:rPr lang="en-US" sz="1400" dirty="0"/>
                        <a:t>&gt;6 units/8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endParaRPr lang="en-US"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pPr algn="ctr"/>
                      <a:r>
                        <a:rPr lang="en-US" sz="1400" dirty="0"/>
                        <a:t>19/56 (33.9)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pPr algn="ctr"/>
                      <a:r>
                        <a:rPr lang="en-US" sz="1400" dirty="0"/>
                        <a:t>2/27 (7.4)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pPr algn="ctr"/>
                      <a:r>
                        <a:rPr lang="en-US" sz="1400" dirty="0"/>
                        <a:t>26.5 (4.7-41.8)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tc>
                  <a:txBody>
                    <a:bodyPr/>
                    <a:lstStyle/>
                    <a:p>
                      <a:pPr algn="ctr"/>
                      <a:r>
                        <a:rPr lang="en-US" sz="1400" dirty="0"/>
                        <a:t>0.023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noFill/>
                  </a:tcPr>
                </a:tc>
                <a:extLst>
                  <a:ext uri="{0D108BD9-81ED-4DB2-BD59-A6C34878D82A}">
                    <a16:rowId xmlns:a16="http://schemas.microsoft.com/office/drawing/2014/main" val="4189390667"/>
                  </a:ext>
                </a:extLst>
              </a:tr>
              <a:tr h="286916">
                <a:tc>
                  <a:txBody>
                    <a:bodyPr/>
                    <a:lstStyle/>
                    <a:p>
                      <a:pPr algn="r"/>
                      <a:r>
                        <a:rPr lang="en-US" sz="1400" b="1" dirty="0"/>
                        <a:t>IPSS risk category</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1582675846"/>
                  </a:ext>
                </a:extLst>
              </a:tr>
              <a:tr h="286916">
                <a:tc>
                  <a:txBody>
                    <a:bodyPr/>
                    <a:lstStyle/>
                    <a:p>
                      <a:pPr algn="r"/>
                      <a:r>
                        <a:rPr lang="en-US" sz="1400" b="0" dirty="0"/>
                        <a:t>Low</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endParaRPr lang="en-US" sz="1400" dirty="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32/80 (40.0)</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8/39 (20.5)</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19.5 (-0.1 to 35.2)</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0.034</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2502752979"/>
                  </a:ext>
                </a:extLst>
              </a:tr>
              <a:tr h="286916">
                <a:tc>
                  <a:txBody>
                    <a:bodyPr/>
                    <a:lstStyle/>
                    <a:p>
                      <a:pPr algn="r"/>
                      <a:r>
                        <a:rPr lang="en-US" sz="1400" dirty="0"/>
                        <a:t>Intermediate-1</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endParaRPr lang="en-US" sz="1400"/>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15/38 (39.5)</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1/21 (4.8)</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34.7 (8.8-52.4)</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tc>
                  <a:txBody>
                    <a:bodyPr/>
                    <a:lstStyle/>
                    <a:p>
                      <a:pPr algn="ctr"/>
                      <a:r>
                        <a:rPr lang="en-US" sz="1400" dirty="0"/>
                        <a:t>0.004</a:t>
                      </a:r>
                    </a:p>
                  </a:txBody>
                  <a:tcPr>
                    <a:lnL w="12700" cap="flat" cmpd="sng" algn="ctr">
                      <a:solidFill>
                        <a:schemeClr val="tx1">
                          <a:lumMod val="95000"/>
                        </a:schemeClr>
                      </a:solidFill>
                      <a:prstDash val="solid"/>
                      <a:round/>
                      <a:headEnd type="none" w="med" len="med"/>
                      <a:tailEnd type="none" w="med" len="med"/>
                    </a:lnL>
                    <a:lnR w="12700" cap="flat" cmpd="sng" algn="ctr">
                      <a:solidFill>
                        <a:schemeClr val="tx1">
                          <a:lumMod val="95000"/>
                        </a:schemeClr>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lumMod val="95000"/>
                        </a:schemeClr>
                      </a:solidFill>
                      <a:prstDash val="solid"/>
                      <a:round/>
                      <a:headEnd type="none" w="med" len="med"/>
                      <a:tailEnd type="none" w="med" len="med"/>
                    </a:lnB>
                    <a:solidFill>
                      <a:schemeClr val="tx1">
                        <a:lumMod val="95000"/>
                      </a:schemeClr>
                    </a:solidFill>
                  </a:tcPr>
                </a:tc>
                <a:extLst>
                  <a:ext uri="{0D108BD9-81ED-4DB2-BD59-A6C34878D82A}">
                    <a16:rowId xmlns:a16="http://schemas.microsoft.com/office/drawing/2014/main" val="855847646"/>
                  </a:ext>
                </a:extLst>
              </a:tr>
              <a:tr h="286916">
                <a:tc>
                  <a:txBody>
                    <a:bodyPr/>
                    <a:lstStyle/>
                    <a:p>
                      <a:pPr algn="r"/>
                      <a:r>
                        <a:rPr lang="en-US" sz="1400" b="1" dirty="0"/>
                        <a:t>Baseline </a:t>
                      </a:r>
                      <a:r>
                        <a:rPr lang="en-US" sz="1400" b="1" dirty="0" err="1"/>
                        <a:t>sEPO</a:t>
                      </a:r>
                      <a:endParaRPr lang="en-US"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9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49410667"/>
                  </a:ext>
                </a:extLst>
              </a:tr>
              <a:tr h="286916">
                <a:tc>
                  <a:txBody>
                    <a:bodyPr/>
                    <a:lstStyle/>
                    <a:p>
                      <a:pPr algn="r"/>
                      <a:r>
                        <a:rPr lang="en-US" sz="1400" dirty="0"/>
                        <a:t>≤500 </a:t>
                      </a:r>
                      <a:r>
                        <a:rPr lang="en-US" sz="1400" dirty="0" err="1"/>
                        <a:t>mU</a:t>
                      </a:r>
                      <a:r>
                        <a:rPr lang="en-US" sz="1400" dirty="0"/>
                        <a:t>/mL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39/87 (44.8)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7/36 (19.4)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25.4 (5.3-40.7)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0.011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7285690"/>
                  </a:ext>
                </a:extLst>
              </a:tr>
              <a:tr h="286916">
                <a:tc>
                  <a:txBody>
                    <a:bodyPr/>
                    <a:lstStyle/>
                    <a:p>
                      <a:pPr algn="r"/>
                      <a:r>
                        <a:rPr lang="en-US" sz="1400" dirty="0"/>
                        <a:t>&gt;500 </a:t>
                      </a:r>
                      <a:r>
                        <a:rPr lang="en-US" sz="1400" dirty="0" err="1"/>
                        <a:t>mU</a:t>
                      </a:r>
                      <a:r>
                        <a:rPr lang="en-US" sz="1400" dirty="0"/>
                        <a:t>/mL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7/26 (26.9)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2/22 (9.1)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17.8 (-8.2 to 40.3)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400" dirty="0"/>
                        <a:t>0.107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08413089"/>
                  </a:ext>
                </a:extLst>
              </a:tr>
            </a:tbl>
          </a:graphicData>
        </a:graphic>
      </p:graphicFrame>
      <p:grpSp>
        <p:nvGrpSpPr>
          <p:cNvPr id="32" name="Group 31">
            <a:extLst>
              <a:ext uri="{FF2B5EF4-FFF2-40B4-BE49-F238E27FC236}">
                <a16:creationId xmlns:a16="http://schemas.microsoft.com/office/drawing/2014/main" id="{3C7ED3C6-EF70-230D-CD17-A7D4D919A02F}"/>
              </a:ext>
            </a:extLst>
          </p:cNvPr>
          <p:cNvGrpSpPr/>
          <p:nvPr/>
        </p:nvGrpSpPr>
        <p:grpSpPr>
          <a:xfrm>
            <a:off x="3574162" y="5817655"/>
            <a:ext cx="2734584" cy="349721"/>
            <a:chOff x="3574162" y="5817655"/>
            <a:chExt cx="2734584" cy="349721"/>
          </a:xfrm>
        </p:grpSpPr>
        <p:cxnSp>
          <p:nvCxnSpPr>
            <p:cNvPr id="11" name="Straight Connector 10">
              <a:extLst>
                <a:ext uri="{FF2B5EF4-FFF2-40B4-BE49-F238E27FC236}">
                  <a16:creationId xmlns:a16="http://schemas.microsoft.com/office/drawing/2014/main" id="{CFF7CC19-02A7-7757-282E-1F611BB39849}"/>
                </a:ext>
              </a:extLst>
            </p:cNvPr>
            <p:cNvCxnSpPr/>
            <p:nvPr/>
          </p:nvCxnSpPr>
          <p:spPr bwMode="auto">
            <a:xfrm>
              <a:off x="3832452" y="5822390"/>
              <a:ext cx="0" cy="64008"/>
            </a:xfrm>
            <a:prstGeom prst="line">
              <a:avLst/>
            </a:prstGeom>
            <a:noFill/>
            <a:ln w="28575" cap="flat" cmpd="sng" algn="ctr">
              <a:solidFill>
                <a:schemeClr val="bg1"/>
              </a:solidFill>
              <a:prstDash val="solid"/>
              <a:round/>
              <a:headEnd type="none" w="med" len="med"/>
              <a:tailEnd type="none" w="med" len="med"/>
            </a:ln>
            <a:effectLst/>
          </p:spPr>
        </p:cxnSp>
        <p:sp>
          <p:nvSpPr>
            <p:cNvPr id="18" name="TextBox 17">
              <a:extLst>
                <a:ext uri="{FF2B5EF4-FFF2-40B4-BE49-F238E27FC236}">
                  <a16:creationId xmlns:a16="http://schemas.microsoft.com/office/drawing/2014/main" id="{6FF88F7D-4AE8-260B-F4B7-99DC13E0DFCA}"/>
                </a:ext>
              </a:extLst>
            </p:cNvPr>
            <p:cNvSpPr txBox="1"/>
            <p:nvPr/>
          </p:nvSpPr>
          <p:spPr bwMode="auto">
            <a:xfrm>
              <a:off x="3574162" y="5828822"/>
              <a:ext cx="46938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cxnSp>
          <p:nvCxnSpPr>
            <p:cNvPr id="12" name="Straight Connector 11">
              <a:extLst>
                <a:ext uri="{FF2B5EF4-FFF2-40B4-BE49-F238E27FC236}">
                  <a16:creationId xmlns:a16="http://schemas.microsoft.com/office/drawing/2014/main" id="{27D7AAEE-9293-EF93-952C-A2DA063E8B6E}"/>
                </a:ext>
              </a:extLst>
            </p:cNvPr>
            <p:cNvCxnSpPr/>
            <p:nvPr/>
          </p:nvCxnSpPr>
          <p:spPr bwMode="auto">
            <a:xfrm>
              <a:off x="4378601" y="5822390"/>
              <a:ext cx="0" cy="64008"/>
            </a:xfrm>
            <a:prstGeom prst="line">
              <a:avLst/>
            </a:prstGeom>
            <a:noFill/>
            <a:ln w="28575" cap="flat" cmpd="sng" algn="ctr">
              <a:solidFill>
                <a:schemeClr val="bg1"/>
              </a:solidFill>
              <a:prstDash val="solid"/>
              <a:round/>
              <a:headEnd type="none" w="med" len="med"/>
              <a:tailEnd type="none" w="med" len="med"/>
            </a:ln>
            <a:effectLst/>
          </p:spPr>
        </p:cxnSp>
        <p:sp>
          <p:nvSpPr>
            <p:cNvPr id="19" name="TextBox 18">
              <a:extLst>
                <a:ext uri="{FF2B5EF4-FFF2-40B4-BE49-F238E27FC236}">
                  <a16:creationId xmlns:a16="http://schemas.microsoft.com/office/drawing/2014/main" id="{92460FAE-FB13-8E04-8EF5-E39F8CD0264C}"/>
                </a:ext>
              </a:extLst>
            </p:cNvPr>
            <p:cNvSpPr txBox="1"/>
            <p:nvPr/>
          </p:nvSpPr>
          <p:spPr bwMode="auto">
            <a:xfrm>
              <a:off x="4244882" y="5817655"/>
              <a:ext cx="26226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cxnSp>
          <p:nvCxnSpPr>
            <p:cNvPr id="13" name="Straight Connector 12">
              <a:extLst>
                <a:ext uri="{FF2B5EF4-FFF2-40B4-BE49-F238E27FC236}">
                  <a16:creationId xmlns:a16="http://schemas.microsoft.com/office/drawing/2014/main" id="{95827CE9-B434-00A1-E458-B05DEC579B22}"/>
                </a:ext>
              </a:extLst>
            </p:cNvPr>
            <p:cNvCxnSpPr/>
            <p:nvPr/>
          </p:nvCxnSpPr>
          <p:spPr bwMode="auto">
            <a:xfrm>
              <a:off x="4903823" y="5822390"/>
              <a:ext cx="0" cy="64008"/>
            </a:xfrm>
            <a:prstGeom prst="line">
              <a:avLst/>
            </a:prstGeom>
            <a:noFill/>
            <a:ln w="28575" cap="flat" cmpd="sng" algn="ctr">
              <a:solidFill>
                <a:schemeClr val="bg1"/>
              </a:solidFill>
              <a:prstDash val="solid"/>
              <a:round/>
              <a:headEnd type="none" w="med" len="med"/>
              <a:tailEnd type="none" w="med" len="med"/>
            </a:ln>
            <a:effectLst/>
          </p:spPr>
        </p:cxnSp>
        <p:sp>
          <p:nvSpPr>
            <p:cNvPr id="20" name="TextBox 19">
              <a:extLst>
                <a:ext uri="{FF2B5EF4-FFF2-40B4-BE49-F238E27FC236}">
                  <a16:creationId xmlns:a16="http://schemas.microsoft.com/office/drawing/2014/main" id="{EE7C27A9-9248-75AB-367E-E1973F98B260}"/>
                </a:ext>
              </a:extLst>
            </p:cNvPr>
            <p:cNvSpPr txBox="1"/>
            <p:nvPr/>
          </p:nvSpPr>
          <p:spPr bwMode="auto">
            <a:xfrm>
              <a:off x="4708483" y="5817655"/>
              <a:ext cx="39142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cxnSp>
          <p:nvCxnSpPr>
            <p:cNvPr id="14" name="Straight Connector 13">
              <a:extLst>
                <a:ext uri="{FF2B5EF4-FFF2-40B4-BE49-F238E27FC236}">
                  <a16:creationId xmlns:a16="http://schemas.microsoft.com/office/drawing/2014/main" id="{12569C5F-7B33-F953-B6E5-E11843B6A202}"/>
                </a:ext>
              </a:extLst>
            </p:cNvPr>
            <p:cNvCxnSpPr/>
            <p:nvPr/>
          </p:nvCxnSpPr>
          <p:spPr bwMode="auto">
            <a:xfrm>
              <a:off x="5497305" y="5822390"/>
              <a:ext cx="0" cy="64008"/>
            </a:xfrm>
            <a:prstGeom prst="line">
              <a:avLst/>
            </a:prstGeom>
            <a:noFill/>
            <a:ln w="28575" cap="flat" cmpd="sng" algn="ctr">
              <a:solidFill>
                <a:schemeClr val="bg1"/>
              </a:solidFill>
              <a:prstDash val="solid"/>
              <a:round/>
              <a:headEnd type="none" w="med" len="med"/>
              <a:tailEnd type="none" w="med" len="med"/>
            </a:ln>
            <a:effectLst/>
          </p:spPr>
        </p:cxnSp>
        <p:sp>
          <p:nvSpPr>
            <p:cNvPr id="21" name="TextBox 20">
              <a:extLst>
                <a:ext uri="{FF2B5EF4-FFF2-40B4-BE49-F238E27FC236}">
                  <a16:creationId xmlns:a16="http://schemas.microsoft.com/office/drawing/2014/main" id="{9D3B171A-8417-DFD1-4C74-74A803896485}"/>
                </a:ext>
              </a:extLst>
            </p:cNvPr>
            <p:cNvSpPr txBox="1"/>
            <p:nvPr/>
          </p:nvSpPr>
          <p:spPr bwMode="auto">
            <a:xfrm>
              <a:off x="5301249" y="5817655"/>
              <a:ext cx="392110"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cxnSp>
          <p:nvCxnSpPr>
            <p:cNvPr id="15" name="Straight Connector 14">
              <a:extLst>
                <a:ext uri="{FF2B5EF4-FFF2-40B4-BE49-F238E27FC236}">
                  <a16:creationId xmlns:a16="http://schemas.microsoft.com/office/drawing/2014/main" id="{CEF0A972-8847-4E80-EDD4-B14EAB54E683}"/>
                </a:ext>
              </a:extLst>
            </p:cNvPr>
            <p:cNvCxnSpPr/>
            <p:nvPr/>
          </p:nvCxnSpPr>
          <p:spPr bwMode="auto">
            <a:xfrm>
              <a:off x="6096000" y="5822390"/>
              <a:ext cx="0" cy="64008"/>
            </a:xfrm>
            <a:prstGeom prst="line">
              <a:avLst/>
            </a:prstGeom>
            <a:noFill/>
            <a:ln w="28575" cap="flat" cmpd="sng" algn="ctr">
              <a:solidFill>
                <a:schemeClr val="bg1"/>
              </a:solidFill>
              <a:prstDash val="solid"/>
              <a:round/>
              <a:headEnd type="none" w="med" len="med"/>
              <a:tailEnd type="none" w="med" len="med"/>
            </a:ln>
            <a:effectLst/>
          </p:spPr>
        </p:cxnSp>
        <p:sp>
          <p:nvSpPr>
            <p:cNvPr id="24" name="TextBox 23">
              <a:extLst>
                <a:ext uri="{FF2B5EF4-FFF2-40B4-BE49-F238E27FC236}">
                  <a16:creationId xmlns:a16="http://schemas.microsoft.com/office/drawing/2014/main" id="{7A4CAD1E-F7C2-306E-AAEC-AD5530CB8EB1}"/>
                </a:ext>
              </a:extLst>
            </p:cNvPr>
            <p:cNvSpPr txBox="1"/>
            <p:nvPr/>
          </p:nvSpPr>
          <p:spPr bwMode="auto">
            <a:xfrm>
              <a:off x="5894698" y="5817655"/>
              <a:ext cx="41404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gr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8-Wk RBC-TI Rate in Key Patient Subgroups</a:t>
            </a:r>
            <a:endParaRPr lang="en-US" altLang="en-US" dirty="0"/>
          </a:p>
        </p:txBody>
      </p:sp>
      <p:sp>
        <p:nvSpPr>
          <p:cNvPr id="2" name="Text Box 11">
            <a:extLst>
              <a:ext uri="{FF2B5EF4-FFF2-40B4-BE49-F238E27FC236}">
                <a16:creationId xmlns:a16="http://schemas.microsoft.com/office/drawing/2014/main" id="{B0F77616-1F1A-CE48-00C9-C6DBC6FD9EA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 Reproduced with permission.</a:t>
            </a:r>
          </a:p>
        </p:txBody>
      </p:sp>
      <p:sp>
        <p:nvSpPr>
          <p:cNvPr id="8" name="TextBox 7">
            <a:extLst>
              <a:ext uri="{FF2B5EF4-FFF2-40B4-BE49-F238E27FC236}">
                <a16:creationId xmlns:a16="http://schemas.microsoft.com/office/drawing/2014/main" id="{DA6A3264-7765-70F2-567F-6F0A2E173DDA}"/>
              </a:ext>
            </a:extLst>
          </p:cNvPr>
          <p:cNvSpPr txBox="1"/>
          <p:nvPr/>
        </p:nvSpPr>
        <p:spPr bwMode="auto">
          <a:xfrm>
            <a:off x="3496813" y="6137691"/>
            <a:ext cx="144770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Calibri" panose="020F0502020204030204" pitchFamily="34" charset="0"/>
              </a:rPr>
              <a:t>Favors Placebo</a:t>
            </a:r>
          </a:p>
        </p:txBody>
      </p:sp>
      <p:sp>
        <p:nvSpPr>
          <p:cNvPr id="9" name="TextBox 8">
            <a:extLst>
              <a:ext uri="{FF2B5EF4-FFF2-40B4-BE49-F238E27FC236}">
                <a16:creationId xmlns:a16="http://schemas.microsoft.com/office/drawing/2014/main" id="{734E32B4-D8FB-EF02-E2A1-168466FAB992}"/>
              </a:ext>
            </a:extLst>
          </p:cNvPr>
          <p:cNvSpPr txBox="1"/>
          <p:nvPr/>
        </p:nvSpPr>
        <p:spPr bwMode="auto">
          <a:xfrm>
            <a:off x="4644848" y="6137691"/>
            <a:ext cx="210598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accent1"/>
                </a:solidFill>
                <a:latin typeface="+mn-lt"/>
              </a:rPr>
              <a:t>Favors </a:t>
            </a:r>
            <a:r>
              <a:rPr lang="en-US" sz="1600" dirty="0" err="1">
                <a:solidFill>
                  <a:schemeClr val="accent1"/>
                </a:solidFill>
                <a:latin typeface="+mn-lt"/>
              </a:rPr>
              <a:t>imetelstat</a:t>
            </a:r>
            <a:endParaRPr lang="en-US" sz="1600" dirty="0">
              <a:solidFill>
                <a:schemeClr val="accent1"/>
              </a:solidFill>
              <a:latin typeface="+mn-lt"/>
            </a:endParaRPr>
          </a:p>
        </p:txBody>
      </p:sp>
      <p:cxnSp>
        <p:nvCxnSpPr>
          <p:cNvPr id="10" name="Straight Connector 9">
            <a:extLst>
              <a:ext uri="{FF2B5EF4-FFF2-40B4-BE49-F238E27FC236}">
                <a16:creationId xmlns:a16="http://schemas.microsoft.com/office/drawing/2014/main" id="{C3B0787B-DEEC-A445-0AF5-4C2C2E1FE7EC}"/>
              </a:ext>
            </a:extLst>
          </p:cNvPr>
          <p:cNvCxnSpPr/>
          <p:nvPr/>
        </p:nvCxnSpPr>
        <p:spPr bwMode="auto">
          <a:xfrm>
            <a:off x="3816254" y="5822000"/>
            <a:ext cx="2279746"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Arrow Connector 15">
            <a:extLst>
              <a:ext uri="{FF2B5EF4-FFF2-40B4-BE49-F238E27FC236}">
                <a16:creationId xmlns:a16="http://schemas.microsoft.com/office/drawing/2014/main" id="{BBBF4F5E-7EA7-20BD-A646-6CBC20848F2E}"/>
              </a:ext>
            </a:extLst>
          </p:cNvPr>
          <p:cNvCxnSpPr>
            <a:cxnSpLocks/>
          </p:cNvCxnSpPr>
          <p:nvPr/>
        </p:nvCxnSpPr>
        <p:spPr bwMode="auto">
          <a:xfrm flipH="1">
            <a:off x="3496813" y="6130331"/>
            <a:ext cx="1349736" cy="0"/>
          </a:xfrm>
          <a:prstGeom prst="straightConnector1">
            <a:avLst/>
          </a:prstGeom>
          <a:noFill/>
          <a:ln w="28575" cap="flat" cmpd="sng" algn="ctr">
            <a:solidFill>
              <a:schemeClr val="accent3"/>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18180786-3A9C-7BB7-A470-C431F6B581BB}"/>
              </a:ext>
            </a:extLst>
          </p:cNvPr>
          <p:cNvCxnSpPr>
            <a:cxnSpLocks/>
          </p:cNvCxnSpPr>
          <p:nvPr/>
        </p:nvCxnSpPr>
        <p:spPr bwMode="auto">
          <a:xfrm>
            <a:off x="4948114" y="6130331"/>
            <a:ext cx="1496648" cy="0"/>
          </a:xfrm>
          <a:prstGeom prst="straightConnector1">
            <a:avLst/>
          </a:prstGeom>
          <a:noFill/>
          <a:ln w="28575" cap="flat" cmpd="sng" algn="ctr">
            <a:solidFill>
              <a:schemeClr val="accent1"/>
            </a:solidFill>
            <a:prstDash val="solid"/>
            <a:round/>
            <a:headEnd type="none" w="med" len="med"/>
            <a:tailEnd type="triangle"/>
          </a:ln>
          <a:effectLst/>
        </p:spPr>
      </p:cxnSp>
      <p:grpSp>
        <p:nvGrpSpPr>
          <p:cNvPr id="25" name="Group 24">
            <a:extLst>
              <a:ext uri="{FF2B5EF4-FFF2-40B4-BE49-F238E27FC236}">
                <a16:creationId xmlns:a16="http://schemas.microsoft.com/office/drawing/2014/main" id="{3321D6FB-471A-A8D0-CCEA-FEE9F1FB2CB2}"/>
              </a:ext>
            </a:extLst>
          </p:cNvPr>
          <p:cNvGrpSpPr/>
          <p:nvPr/>
        </p:nvGrpSpPr>
        <p:grpSpPr>
          <a:xfrm>
            <a:off x="4708483" y="1962662"/>
            <a:ext cx="859398" cy="123371"/>
            <a:chOff x="4708483" y="1962662"/>
            <a:chExt cx="859398" cy="123371"/>
          </a:xfrm>
        </p:grpSpPr>
        <p:cxnSp>
          <p:nvCxnSpPr>
            <p:cNvPr id="37" name="Straight Connector 36">
              <a:extLst>
                <a:ext uri="{FF2B5EF4-FFF2-40B4-BE49-F238E27FC236}">
                  <a16:creationId xmlns:a16="http://schemas.microsoft.com/office/drawing/2014/main" id="{9AE476B7-D477-6B3E-3BDA-2A6A6055AD23}"/>
                </a:ext>
              </a:extLst>
            </p:cNvPr>
            <p:cNvCxnSpPr>
              <a:cxnSpLocks/>
            </p:cNvCxnSpPr>
            <p:nvPr/>
          </p:nvCxnSpPr>
          <p:spPr bwMode="auto">
            <a:xfrm>
              <a:off x="4708483" y="2021480"/>
              <a:ext cx="859398" cy="0"/>
            </a:xfrm>
            <a:prstGeom prst="line">
              <a:avLst/>
            </a:prstGeom>
            <a:noFill/>
            <a:ln w="28575" cap="flat" cmpd="sng" algn="ctr">
              <a:solidFill>
                <a:schemeClr val="accent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105F3127-156C-2D15-A54C-10C02811DC9A}"/>
                </a:ext>
              </a:extLst>
            </p:cNvPr>
            <p:cNvCxnSpPr/>
            <p:nvPr/>
          </p:nvCxnSpPr>
          <p:spPr bwMode="auto">
            <a:xfrm>
              <a:off x="4708483" y="1962662"/>
              <a:ext cx="0" cy="123371"/>
            </a:xfrm>
            <a:prstGeom prst="line">
              <a:avLst/>
            </a:prstGeom>
            <a:noFill/>
            <a:ln w="28575"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EB87D202-16CB-50F9-1150-40EBFAD9FCED}"/>
                </a:ext>
              </a:extLst>
            </p:cNvPr>
            <p:cNvCxnSpPr/>
            <p:nvPr/>
          </p:nvCxnSpPr>
          <p:spPr bwMode="auto">
            <a:xfrm>
              <a:off x="5564826" y="1962662"/>
              <a:ext cx="0" cy="123371"/>
            </a:xfrm>
            <a:prstGeom prst="line">
              <a:avLst/>
            </a:prstGeom>
            <a:noFill/>
            <a:ln w="28575" cap="flat" cmpd="sng" algn="ctr">
              <a:solidFill>
                <a:schemeClr val="accent1"/>
              </a:solidFill>
              <a:prstDash val="solid"/>
              <a:round/>
              <a:headEnd type="none" w="med" len="med"/>
              <a:tailEnd type="none" w="med" len="med"/>
            </a:ln>
            <a:effectLst/>
          </p:spPr>
        </p:cxnSp>
        <p:sp>
          <p:nvSpPr>
            <p:cNvPr id="9217" name="Oval 9216">
              <a:extLst>
                <a:ext uri="{FF2B5EF4-FFF2-40B4-BE49-F238E27FC236}">
                  <a16:creationId xmlns:a16="http://schemas.microsoft.com/office/drawing/2014/main" id="{B76EC9B6-8E7C-33A7-E92C-E5509CF4C8E2}"/>
                </a:ext>
              </a:extLst>
            </p:cNvPr>
            <p:cNvSpPr/>
            <p:nvPr/>
          </p:nvSpPr>
          <p:spPr bwMode="auto">
            <a:xfrm>
              <a:off x="5083413" y="1966711"/>
              <a:ext cx="109538" cy="1095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6" name="Group 25">
            <a:extLst>
              <a:ext uri="{FF2B5EF4-FFF2-40B4-BE49-F238E27FC236}">
                <a16:creationId xmlns:a16="http://schemas.microsoft.com/office/drawing/2014/main" id="{9FFD6DB9-820C-75ED-12EC-62372B9D0A0B}"/>
              </a:ext>
            </a:extLst>
          </p:cNvPr>
          <p:cNvGrpSpPr/>
          <p:nvPr/>
        </p:nvGrpSpPr>
        <p:grpSpPr>
          <a:xfrm>
            <a:off x="4473730" y="2545387"/>
            <a:ext cx="1039872" cy="123371"/>
            <a:chOff x="4618246" y="2529399"/>
            <a:chExt cx="1039872" cy="123371"/>
          </a:xfrm>
        </p:grpSpPr>
        <p:cxnSp>
          <p:nvCxnSpPr>
            <p:cNvPr id="38" name="Straight Connector 37">
              <a:extLst>
                <a:ext uri="{FF2B5EF4-FFF2-40B4-BE49-F238E27FC236}">
                  <a16:creationId xmlns:a16="http://schemas.microsoft.com/office/drawing/2014/main" id="{7006FA60-686B-7014-A230-6DC9AB0AB084}"/>
                </a:ext>
              </a:extLst>
            </p:cNvPr>
            <p:cNvCxnSpPr>
              <a:cxnSpLocks/>
            </p:cNvCxnSpPr>
            <p:nvPr/>
          </p:nvCxnSpPr>
          <p:spPr bwMode="auto">
            <a:xfrm>
              <a:off x="4618246" y="2592595"/>
              <a:ext cx="1039872" cy="0"/>
            </a:xfrm>
            <a:prstGeom prst="line">
              <a:avLst/>
            </a:prstGeom>
            <a:noFill/>
            <a:ln w="28575" cap="flat" cmpd="sng" algn="ctr">
              <a:solidFill>
                <a:schemeClr val="accent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D9F78B07-6495-2E01-E4D8-579FB37F0773}"/>
                </a:ext>
              </a:extLst>
            </p:cNvPr>
            <p:cNvCxnSpPr/>
            <p:nvPr/>
          </p:nvCxnSpPr>
          <p:spPr bwMode="auto">
            <a:xfrm>
              <a:off x="4622758" y="2529399"/>
              <a:ext cx="0" cy="123371"/>
            </a:xfrm>
            <a:prstGeom prst="line">
              <a:avLst/>
            </a:prstGeom>
            <a:noFill/>
            <a:ln w="28575" cap="flat" cmpd="sng" algn="ctr">
              <a:solidFill>
                <a:schemeClr val="accent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BC0FD8AB-BFBD-13C3-79BA-1305DD53BC22}"/>
                </a:ext>
              </a:extLst>
            </p:cNvPr>
            <p:cNvCxnSpPr/>
            <p:nvPr/>
          </p:nvCxnSpPr>
          <p:spPr bwMode="auto">
            <a:xfrm>
              <a:off x="5646528" y="2529399"/>
              <a:ext cx="0" cy="123371"/>
            </a:xfrm>
            <a:prstGeom prst="line">
              <a:avLst/>
            </a:prstGeom>
            <a:noFill/>
            <a:ln w="28575" cap="flat" cmpd="sng" algn="ctr">
              <a:solidFill>
                <a:schemeClr val="accent1"/>
              </a:solidFill>
              <a:prstDash val="solid"/>
              <a:round/>
              <a:headEnd type="none" w="med" len="med"/>
              <a:tailEnd type="none" w="med" len="med"/>
            </a:ln>
            <a:effectLst/>
          </p:spPr>
        </p:cxnSp>
        <p:sp>
          <p:nvSpPr>
            <p:cNvPr id="9219" name="Oval 9218">
              <a:extLst>
                <a:ext uri="{FF2B5EF4-FFF2-40B4-BE49-F238E27FC236}">
                  <a16:creationId xmlns:a16="http://schemas.microsoft.com/office/drawing/2014/main" id="{5B38DF22-5A26-7B6C-1F3A-14EE33EA7982}"/>
                </a:ext>
              </a:extLst>
            </p:cNvPr>
            <p:cNvSpPr/>
            <p:nvPr/>
          </p:nvSpPr>
          <p:spPr bwMode="auto">
            <a:xfrm>
              <a:off x="5083413" y="2533449"/>
              <a:ext cx="109538" cy="1095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7" name="Group 26">
            <a:extLst>
              <a:ext uri="{FF2B5EF4-FFF2-40B4-BE49-F238E27FC236}">
                <a16:creationId xmlns:a16="http://schemas.microsoft.com/office/drawing/2014/main" id="{80A27558-89B7-07C0-2F33-716ACD43C833}"/>
              </a:ext>
            </a:extLst>
          </p:cNvPr>
          <p:cNvGrpSpPr/>
          <p:nvPr/>
        </p:nvGrpSpPr>
        <p:grpSpPr>
          <a:xfrm>
            <a:off x="4287527" y="2856925"/>
            <a:ext cx="1258245" cy="123371"/>
            <a:chOff x="4400416" y="2858012"/>
            <a:chExt cx="1258245" cy="123371"/>
          </a:xfrm>
        </p:grpSpPr>
        <p:cxnSp>
          <p:nvCxnSpPr>
            <p:cNvPr id="39" name="Straight Connector 38">
              <a:extLst>
                <a:ext uri="{FF2B5EF4-FFF2-40B4-BE49-F238E27FC236}">
                  <a16:creationId xmlns:a16="http://schemas.microsoft.com/office/drawing/2014/main" id="{44C4722D-175D-136D-B7DD-A33FBAA4EE5C}"/>
                </a:ext>
              </a:extLst>
            </p:cNvPr>
            <p:cNvCxnSpPr>
              <a:cxnSpLocks/>
            </p:cNvCxnSpPr>
            <p:nvPr/>
          </p:nvCxnSpPr>
          <p:spPr bwMode="auto">
            <a:xfrm>
              <a:off x="4400416" y="2923536"/>
              <a:ext cx="1258245" cy="0"/>
            </a:xfrm>
            <a:prstGeom prst="line">
              <a:avLst/>
            </a:prstGeom>
            <a:noFill/>
            <a:ln w="28575" cap="flat" cmpd="sng" algn="ctr">
              <a:solidFill>
                <a:schemeClr val="accent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14F3D75C-4654-744D-E95D-A0506C86248B}"/>
                </a:ext>
              </a:extLst>
            </p:cNvPr>
            <p:cNvCxnSpPr/>
            <p:nvPr/>
          </p:nvCxnSpPr>
          <p:spPr bwMode="auto">
            <a:xfrm>
              <a:off x="4408445" y="2858012"/>
              <a:ext cx="0" cy="123371"/>
            </a:xfrm>
            <a:prstGeom prst="line">
              <a:avLst/>
            </a:prstGeom>
            <a:noFill/>
            <a:ln w="28575" cap="flat" cmpd="sng" algn="ctr">
              <a:solidFill>
                <a:schemeClr val="accent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9B0EA706-ED57-3E2D-25E2-234B7D9CA933}"/>
                </a:ext>
              </a:extLst>
            </p:cNvPr>
            <p:cNvCxnSpPr/>
            <p:nvPr/>
          </p:nvCxnSpPr>
          <p:spPr bwMode="auto">
            <a:xfrm>
              <a:off x="5655794" y="2858012"/>
              <a:ext cx="0" cy="123371"/>
            </a:xfrm>
            <a:prstGeom prst="line">
              <a:avLst/>
            </a:prstGeom>
            <a:noFill/>
            <a:ln w="28575" cap="flat" cmpd="sng" algn="ctr">
              <a:solidFill>
                <a:schemeClr val="accent1"/>
              </a:solidFill>
              <a:prstDash val="solid"/>
              <a:round/>
              <a:headEnd type="none" w="med" len="med"/>
              <a:tailEnd type="none" w="med" len="med"/>
            </a:ln>
            <a:effectLst/>
          </p:spPr>
        </p:cxnSp>
        <p:sp>
          <p:nvSpPr>
            <p:cNvPr id="9220" name="Oval 9219">
              <a:extLst>
                <a:ext uri="{FF2B5EF4-FFF2-40B4-BE49-F238E27FC236}">
                  <a16:creationId xmlns:a16="http://schemas.microsoft.com/office/drawing/2014/main" id="{082AFF95-0237-565C-6017-7CBC93E30824}"/>
                </a:ext>
              </a:extLst>
            </p:cNvPr>
            <p:cNvSpPr/>
            <p:nvPr/>
          </p:nvSpPr>
          <p:spPr bwMode="auto">
            <a:xfrm>
              <a:off x="4974769" y="2866824"/>
              <a:ext cx="109538" cy="1095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8" name="Group 27">
            <a:extLst>
              <a:ext uri="{FF2B5EF4-FFF2-40B4-BE49-F238E27FC236}">
                <a16:creationId xmlns:a16="http://schemas.microsoft.com/office/drawing/2014/main" id="{952D77D0-7257-EFBF-B658-47C39041911C}"/>
              </a:ext>
            </a:extLst>
          </p:cNvPr>
          <p:cNvGrpSpPr/>
          <p:nvPr/>
        </p:nvGrpSpPr>
        <p:grpSpPr>
          <a:xfrm>
            <a:off x="4415007" y="3476110"/>
            <a:ext cx="1143859" cy="128134"/>
            <a:chOff x="4511935" y="3491425"/>
            <a:chExt cx="1143859" cy="128134"/>
          </a:xfrm>
        </p:grpSpPr>
        <p:cxnSp>
          <p:nvCxnSpPr>
            <p:cNvPr id="40" name="Straight Connector 39">
              <a:extLst>
                <a:ext uri="{FF2B5EF4-FFF2-40B4-BE49-F238E27FC236}">
                  <a16:creationId xmlns:a16="http://schemas.microsoft.com/office/drawing/2014/main" id="{B1628DAD-9953-F9A4-E8F6-4CF4357E361F}"/>
                </a:ext>
              </a:extLst>
            </p:cNvPr>
            <p:cNvCxnSpPr>
              <a:cxnSpLocks/>
            </p:cNvCxnSpPr>
            <p:nvPr/>
          </p:nvCxnSpPr>
          <p:spPr bwMode="auto">
            <a:xfrm>
              <a:off x="4511935" y="3555748"/>
              <a:ext cx="1143859" cy="0"/>
            </a:xfrm>
            <a:prstGeom prst="line">
              <a:avLst/>
            </a:prstGeom>
            <a:noFill/>
            <a:ln w="28575"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B64AE9C6-E05A-E613-EFEF-DF508BBA6366}"/>
                </a:ext>
              </a:extLst>
            </p:cNvPr>
            <p:cNvCxnSpPr/>
            <p:nvPr/>
          </p:nvCxnSpPr>
          <p:spPr bwMode="auto">
            <a:xfrm>
              <a:off x="5655794" y="3491425"/>
              <a:ext cx="0" cy="123371"/>
            </a:xfrm>
            <a:prstGeom prst="line">
              <a:avLst/>
            </a:prstGeom>
            <a:noFill/>
            <a:ln w="28575" cap="flat" cmpd="sng" algn="ctr">
              <a:solidFill>
                <a:schemeClr val="accent1"/>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A30D4710-2AE5-EB56-9EE6-3C2805F50264}"/>
                </a:ext>
              </a:extLst>
            </p:cNvPr>
            <p:cNvCxnSpPr/>
            <p:nvPr/>
          </p:nvCxnSpPr>
          <p:spPr bwMode="auto">
            <a:xfrm>
              <a:off x="4522319" y="3496188"/>
              <a:ext cx="0" cy="123371"/>
            </a:xfrm>
            <a:prstGeom prst="line">
              <a:avLst/>
            </a:prstGeom>
            <a:noFill/>
            <a:ln w="28575" cap="flat" cmpd="sng" algn="ctr">
              <a:solidFill>
                <a:schemeClr val="accent1"/>
              </a:solidFill>
              <a:prstDash val="solid"/>
              <a:round/>
              <a:headEnd type="none" w="med" len="med"/>
              <a:tailEnd type="none" w="med" len="med"/>
            </a:ln>
            <a:effectLst/>
          </p:spPr>
        </p:cxnSp>
        <p:sp>
          <p:nvSpPr>
            <p:cNvPr id="9221" name="Oval 9220">
              <a:extLst>
                <a:ext uri="{FF2B5EF4-FFF2-40B4-BE49-F238E27FC236}">
                  <a16:creationId xmlns:a16="http://schemas.microsoft.com/office/drawing/2014/main" id="{DF04B3BB-92FF-26EF-2A4B-DC9DE4388113}"/>
                </a:ext>
              </a:extLst>
            </p:cNvPr>
            <p:cNvSpPr/>
            <p:nvPr/>
          </p:nvSpPr>
          <p:spPr bwMode="auto">
            <a:xfrm>
              <a:off x="5029095" y="3500236"/>
              <a:ext cx="109538" cy="1095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9" name="Group 28">
            <a:extLst>
              <a:ext uri="{FF2B5EF4-FFF2-40B4-BE49-F238E27FC236}">
                <a16:creationId xmlns:a16="http://schemas.microsoft.com/office/drawing/2014/main" id="{A89CDF86-3E2E-3DAD-F0DC-E8F78636B46D}"/>
              </a:ext>
            </a:extLst>
          </p:cNvPr>
          <p:cNvGrpSpPr/>
          <p:nvPr/>
        </p:nvGrpSpPr>
        <p:grpSpPr>
          <a:xfrm>
            <a:off x="4475377" y="3767350"/>
            <a:ext cx="1096628" cy="132896"/>
            <a:chOff x="4617569" y="3767650"/>
            <a:chExt cx="1096628" cy="132896"/>
          </a:xfrm>
        </p:grpSpPr>
        <p:cxnSp>
          <p:nvCxnSpPr>
            <p:cNvPr id="41" name="Straight Connector 40">
              <a:extLst>
                <a:ext uri="{FF2B5EF4-FFF2-40B4-BE49-F238E27FC236}">
                  <a16:creationId xmlns:a16="http://schemas.microsoft.com/office/drawing/2014/main" id="{00A8A8E3-793E-F83B-DCE6-0769108C5C84}"/>
                </a:ext>
              </a:extLst>
            </p:cNvPr>
            <p:cNvCxnSpPr>
              <a:cxnSpLocks/>
            </p:cNvCxnSpPr>
            <p:nvPr/>
          </p:nvCxnSpPr>
          <p:spPr bwMode="auto">
            <a:xfrm>
              <a:off x="4674325" y="3838860"/>
              <a:ext cx="1039872" cy="0"/>
            </a:xfrm>
            <a:prstGeom prst="line">
              <a:avLst/>
            </a:prstGeom>
            <a:noFill/>
            <a:ln w="28575"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6CF6A66E-0B50-8682-C4F9-6A3E99011722}"/>
                </a:ext>
              </a:extLst>
            </p:cNvPr>
            <p:cNvCxnSpPr/>
            <p:nvPr/>
          </p:nvCxnSpPr>
          <p:spPr bwMode="auto">
            <a:xfrm>
              <a:off x="5655794" y="3767650"/>
              <a:ext cx="0" cy="123371"/>
            </a:xfrm>
            <a:prstGeom prst="line">
              <a:avLst/>
            </a:prstGeom>
            <a:noFill/>
            <a:ln w="28575"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C67BB671-08A5-9E14-4001-08488A25DE5F}"/>
                </a:ext>
              </a:extLst>
            </p:cNvPr>
            <p:cNvCxnSpPr/>
            <p:nvPr/>
          </p:nvCxnSpPr>
          <p:spPr bwMode="auto">
            <a:xfrm>
              <a:off x="4617569" y="3777175"/>
              <a:ext cx="0" cy="123371"/>
            </a:xfrm>
            <a:prstGeom prst="line">
              <a:avLst/>
            </a:prstGeom>
            <a:noFill/>
            <a:ln w="28575" cap="flat" cmpd="sng" algn="ctr">
              <a:solidFill>
                <a:schemeClr val="accent1"/>
              </a:solidFill>
              <a:prstDash val="solid"/>
              <a:round/>
              <a:headEnd type="none" w="med" len="med"/>
              <a:tailEnd type="none" w="med" len="med"/>
            </a:ln>
            <a:effectLst/>
          </p:spPr>
        </p:cxnSp>
        <p:sp>
          <p:nvSpPr>
            <p:cNvPr id="9222" name="Oval 9221">
              <a:extLst>
                <a:ext uri="{FF2B5EF4-FFF2-40B4-BE49-F238E27FC236}">
                  <a16:creationId xmlns:a16="http://schemas.microsoft.com/office/drawing/2014/main" id="{BAE732F0-C13A-E481-BCA3-82B0F0E6F6AE}"/>
                </a:ext>
              </a:extLst>
            </p:cNvPr>
            <p:cNvSpPr/>
            <p:nvPr/>
          </p:nvSpPr>
          <p:spPr bwMode="auto">
            <a:xfrm>
              <a:off x="5074360" y="3785986"/>
              <a:ext cx="109538" cy="1095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 name="Group 6">
            <a:extLst>
              <a:ext uri="{FF2B5EF4-FFF2-40B4-BE49-F238E27FC236}">
                <a16:creationId xmlns:a16="http://schemas.microsoft.com/office/drawing/2014/main" id="{9C86F9DF-5E2C-232D-0C3E-67D7BE48D9B4}"/>
              </a:ext>
            </a:extLst>
          </p:cNvPr>
          <p:cNvGrpSpPr/>
          <p:nvPr/>
        </p:nvGrpSpPr>
        <p:grpSpPr>
          <a:xfrm>
            <a:off x="4335168" y="4399899"/>
            <a:ext cx="1043818" cy="128133"/>
            <a:chOff x="4464338" y="4382013"/>
            <a:chExt cx="1043818" cy="128133"/>
          </a:xfrm>
        </p:grpSpPr>
        <p:cxnSp>
          <p:nvCxnSpPr>
            <p:cNvPr id="42" name="Straight Connector 41">
              <a:extLst>
                <a:ext uri="{FF2B5EF4-FFF2-40B4-BE49-F238E27FC236}">
                  <a16:creationId xmlns:a16="http://schemas.microsoft.com/office/drawing/2014/main" id="{E250090C-62D9-9722-076F-8E045E129D04}"/>
                </a:ext>
              </a:extLst>
            </p:cNvPr>
            <p:cNvCxnSpPr/>
            <p:nvPr/>
          </p:nvCxnSpPr>
          <p:spPr bwMode="auto">
            <a:xfrm>
              <a:off x="4464338" y="4452227"/>
              <a:ext cx="1039872" cy="0"/>
            </a:xfrm>
            <a:prstGeom prst="line">
              <a:avLst/>
            </a:prstGeom>
            <a:noFill/>
            <a:ln w="28575" cap="flat" cmpd="sng" algn="ctr">
              <a:solidFill>
                <a:schemeClr val="accent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20CC6E9F-9507-FEFD-19F8-1144757E5966}"/>
                </a:ext>
              </a:extLst>
            </p:cNvPr>
            <p:cNvCxnSpPr/>
            <p:nvPr/>
          </p:nvCxnSpPr>
          <p:spPr bwMode="auto">
            <a:xfrm>
              <a:off x="5508156" y="4386775"/>
              <a:ext cx="0" cy="123371"/>
            </a:xfrm>
            <a:prstGeom prst="line">
              <a:avLst/>
            </a:prstGeom>
            <a:noFill/>
            <a:ln w="28575" cap="flat" cmpd="sng" algn="ctr">
              <a:solidFill>
                <a:schemeClr val="accent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6C21F1DD-F812-7039-9472-103104FBF183}"/>
                </a:ext>
              </a:extLst>
            </p:cNvPr>
            <p:cNvCxnSpPr/>
            <p:nvPr/>
          </p:nvCxnSpPr>
          <p:spPr bwMode="auto">
            <a:xfrm>
              <a:off x="4469931" y="4382013"/>
              <a:ext cx="0" cy="123371"/>
            </a:xfrm>
            <a:prstGeom prst="line">
              <a:avLst/>
            </a:prstGeom>
            <a:noFill/>
            <a:ln w="28575" cap="flat" cmpd="sng" algn="ctr">
              <a:solidFill>
                <a:schemeClr val="accent1"/>
              </a:solidFill>
              <a:prstDash val="solid"/>
              <a:round/>
              <a:headEnd type="none" w="med" len="med"/>
              <a:tailEnd type="none" w="med" len="med"/>
            </a:ln>
            <a:effectLst/>
          </p:spPr>
        </p:cxnSp>
        <p:sp>
          <p:nvSpPr>
            <p:cNvPr id="9223" name="Oval 9222">
              <a:extLst>
                <a:ext uri="{FF2B5EF4-FFF2-40B4-BE49-F238E27FC236}">
                  <a16:creationId xmlns:a16="http://schemas.microsoft.com/office/drawing/2014/main" id="{41C8D4AD-8AA9-BD39-EF29-F525F21C5E81}"/>
                </a:ext>
              </a:extLst>
            </p:cNvPr>
            <p:cNvSpPr/>
            <p:nvPr/>
          </p:nvSpPr>
          <p:spPr bwMode="auto">
            <a:xfrm>
              <a:off x="4928998" y="4395586"/>
              <a:ext cx="109538" cy="1095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 name="Group 22">
            <a:extLst>
              <a:ext uri="{FF2B5EF4-FFF2-40B4-BE49-F238E27FC236}">
                <a16:creationId xmlns:a16="http://schemas.microsoft.com/office/drawing/2014/main" id="{DF7565A5-EAA8-C463-804A-A9235E501CED}"/>
              </a:ext>
            </a:extLst>
          </p:cNvPr>
          <p:cNvGrpSpPr/>
          <p:nvPr/>
        </p:nvGrpSpPr>
        <p:grpSpPr>
          <a:xfrm>
            <a:off x="4522319" y="4686813"/>
            <a:ext cx="1262352" cy="128133"/>
            <a:chOff x="4717292" y="4686813"/>
            <a:chExt cx="1262352" cy="128133"/>
          </a:xfrm>
        </p:grpSpPr>
        <p:cxnSp>
          <p:nvCxnSpPr>
            <p:cNvPr id="43" name="Straight Connector 42">
              <a:extLst>
                <a:ext uri="{FF2B5EF4-FFF2-40B4-BE49-F238E27FC236}">
                  <a16:creationId xmlns:a16="http://schemas.microsoft.com/office/drawing/2014/main" id="{00840027-7C4A-DFF8-ECCE-83C828DF34AB}"/>
                </a:ext>
              </a:extLst>
            </p:cNvPr>
            <p:cNvCxnSpPr>
              <a:cxnSpLocks/>
            </p:cNvCxnSpPr>
            <p:nvPr/>
          </p:nvCxnSpPr>
          <p:spPr bwMode="auto">
            <a:xfrm>
              <a:off x="4717292" y="4756007"/>
              <a:ext cx="1258245" cy="0"/>
            </a:xfrm>
            <a:prstGeom prst="line">
              <a:avLst/>
            </a:prstGeom>
            <a:noFill/>
            <a:ln w="28575"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AE23C628-B5FC-5207-A75A-6B849AF1539C}"/>
                </a:ext>
              </a:extLst>
            </p:cNvPr>
            <p:cNvCxnSpPr/>
            <p:nvPr/>
          </p:nvCxnSpPr>
          <p:spPr bwMode="auto">
            <a:xfrm>
              <a:off x="5979644" y="4691575"/>
              <a:ext cx="0" cy="123371"/>
            </a:xfrm>
            <a:prstGeom prst="line">
              <a:avLst/>
            </a:prstGeom>
            <a:noFill/>
            <a:ln w="28575" cap="flat" cmpd="sng" algn="ctr">
              <a:solidFill>
                <a:schemeClr val="accent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F6AB7338-8D18-A00D-3DDD-8C24AB3501D4}"/>
                </a:ext>
              </a:extLst>
            </p:cNvPr>
            <p:cNvCxnSpPr/>
            <p:nvPr/>
          </p:nvCxnSpPr>
          <p:spPr bwMode="auto">
            <a:xfrm>
              <a:off x="4727106" y="4686813"/>
              <a:ext cx="0" cy="123371"/>
            </a:xfrm>
            <a:prstGeom prst="line">
              <a:avLst/>
            </a:prstGeom>
            <a:noFill/>
            <a:ln w="28575" cap="flat" cmpd="sng" algn="ctr">
              <a:solidFill>
                <a:schemeClr val="accent1"/>
              </a:solidFill>
              <a:prstDash val="solid"/>
              <a:round/>
              <a:headEnd type="none" w="med" len="med"/>
              <a:tailEnd type="none" w="med" len="med"/>
            </a:ln>
            <a:effectLst/>
          </p:spPr>
        </p:cxnSp>
        <p:sp>
          <p:nvSpPr>
            <p:cNvPr id="9224" name="Oval 9223">
              <a:extLst>
                <a:ext uri="{FF2B5EF4-FFF2-40B4-BE49-F238E27FC236}">
                  <a16:creationId xmlns:a16="http://schemas.microsoft.com/office/drawing/2014/main" id="{04DA90E1-D2F7-D37C-CF4F-CD78676756A9}"/>
                </a:ext>
              </a:extLst>
            </p:cNvPr>
            <p:cNvSpPr/>
            <p:nvPr/>
          </p:nvSpPr>
          <p:spPr bwMode="auto">
            <a:xfrm>
              <a:off x="5291645" y="4700386"/>
              <a:ext cx="109538" cy="1095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0" name="Group 29">
            <a:extLst>
              <a:ext uri="{FF2B5EF4-FFF2-40B4-BE49-F238E27FC236}">
                <a16:creationId xmlns:a16="http://schemas.microsoft.com/office/drawing/2014/main" id="{2C878C73-1F0A-3D04-8C74-1061405B9961}"/>
              </a:ext>
            </a:extLst>
          </p:cNvPr>
          <p:cNvGrpSpPr/>
          <p:nvPr/>
        </p:nvGrpSpPr>
        <p:grpSpPr>
          <a:xfrm>
            <a:off x="4532133" y="5316134"/>
            <a:ext cx="1047072" cy="128848"/>
            <a:chOff x="4618247" y="5314748"/>
            <a:chExt cx="1047072" cy="128848"/>
          </a:xfrm>
        </p:grpSpPr>
        <p:cxnSp>
          <p:nvCxnSpPr>
            <p:cNvPr id="44" name="Straight Connector 43">
              <a:extLst>
                <a:ext uri="{FF2B5EF4-FFF2-40B4-BE49-F238E27FC236}">
                  <a16:creationId xmlns:a16="http://schemas.microsoft.com/office/drawing/2014/main" id="{F4C0FCFA-2111-5DDD-9740-6E4EDBDB9BB5}"/>
                </a:ext>
              </a:extLst>
            </p:cNvPr>
            <p:cNvCxnSpPr>
              <a:cxnSpLocks/>
            </p:cNvCxnSpPr>
            <p:nvPr/>
          </p:nvCxnSpPr>
          <p:spPr bwMode="auto">
            <a:xfrm>
              <a:off x="4618247" y="5375068"/>
              <a:ext cx="1039872" cy="0"/>
            </a:xfrm>
            <a:prstGeom prst="line">
              <a:avLst/>
            </a:prstGeom>
            <a:noFill/>
            <a:ln w="28575" cap="flat" cmpd="sng" algn="ctr">
              <a:solidFill>
                <a:schemeClr val="accent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C7C1D07F-0269-925E-14BF-86257820E507}"/>
                </a:ext>
              </a:extLst>
            </p:cNvPr>
            <p:cNvCxnSpPr/>
            <p:nvPr/>
          </p:nvCxnSpPr>
          <p:spPr bwMode="auto">
            <a:xfrm>
              <a:off x="5665319" y="5320225"/>
              <a:ext cx="0" cy="123371"/>
            </a:xfrm>
            <a:prstGeom prst="line">
              <a:avLst/>
            </a:prstGeom>
            <a:noFill/>
            <a:ln w="28575"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6BDA6C69-DDA3-1296-FCB4-5710FEC27BC3}"/>
                </a:ext>
              </a:extLst>
            </p:cNvPr>
            <p:cNvCxnSpPr/>
            <p:nvPr/>
          </p:nvCxnSpPr>
          <p:spPr bwMode="auto">
            <a:xfrm>
              <a:off x="4627093" y="5315463"/>
              <a:ext cx="0" cy="123371"/>
            </a:xfrm>
            <a:prstGeom prst="line">
              <a:avLst/>
            </a:prstGeom>
            <a:noFill/>
            <a:ln w="28575" cap="flat" cmpd="sng" algn="ctr">
              <a:solidFill>
                <a:schemeClr val="accent1"/>
              </a:solidFill>
              <a:prstDash val="solid"/>
              <a:round/>
              <a:headEnd type="none" w="med" len="med"/>
              <a:tailEnd type="none" w="med" len="med"/>
            </a:ln>
            <a:effectLst/>
          </p:spPr>
        </p:cxnSp>
        <p:sp>
          <p:nvSpPr>
            <p:cNvPr id="9225" name="Oval 9224">
              <a:extLst>
                <a:ext uri="{FF2B5EF4-FFF2-40B4-BE49-F238E27FC236}">
                  <a16:creationId xmlns:a16="http://schemas.microsoft.com/office/drawing/2014/main" id="{A577B411-B20C-E66E-D00E-4BA1995137F2}"/>
                </a:ext>
              </a:extLst>
            </p:cNvPr>
            <p:cNvSpPr/>
            <p:nvPr/>
          </p:nvSpPr>
          <p:spPr bwMode="auto">
            <a:xfrm>
              <a:off x="5083414" y="5314748"/>
              <a:ext cx="109538" cy="1095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 name="Group 30">
            <a:extLst>
              <a:ext uri="{FF2B5EF4-FFF2-40B4-BE49-F238E27FC236}">
                <a16:creationId xmlns:a16="http://schemas.microsoft.com/office/drawing/2014/main" id="{416077B0-2E29-9E14-96F7-5FFFB27FD4B4}"/>
              </a:ext>
            </a:extLst>
          </p:cNvPr>
          <p:cNvGrpSpPr/>
          <p:nvPr/>
        </p:nvGrpSpPr>
        <p:grpSpPr>
          <a:xfrm>
            <a:off x="4219811" y="5595736"/>
            <a:ext cx="1393120" cy="124085"/>
            <a:chOff x="4219811" y="5595736"/>
            <a:chExt cx="1393120" cy="124085"/>
          </a:xfrm>
        </p:grpSpPr>
        <p:cxnSp>
          <p:nvCxnSpPr>
            <p:cNvPr id="45" name="Straight Connector 44">
              <a:extLst>
                <a:ext uri="{FF2B5EF4-FFF2-40B4-BE49-F238E27FC236}">
                  <a16:creationId xmlns:a16="http://schemas.microsoft.com/office/drawing/2014/main" id="{75D2D432-241B-3337-A658-9ECDBEA5414D}"/>
                </a:ext>
              </a:extLst>
            </p:cNvPr>
            <p:cNvCxnSpPr>
              <a:cxnSpLocks/>
            </p:cNvCxnSpPr>
            <p:nvPr/>
          </p:nvCxnSpPr>
          <p:spPr bwMode="auto">
            <a:xfrm>
              <a:off x="4219811" y="5656583"/>
              <a:ext cx="1384070" cy="0"/>
            </a:xfrm>
            <a:prstGeom prst="line">
              <a:avLst/>
            </a:prstGeom>
            <a:noFill/>
            <a:ln w="28575" cap="flat" cmpd="sng" algn="ctr">
              <a:solidFill>
                <a:schemeClr val="accent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176BB174-B0E3-95A2-87B2-9403E9B3F63E}"/>
                </a:ext>
              </a:extLst>
            </p:cNvPr>
            <p:cNvCxnSpPr/>
            <p:nvPr/>
          </p:nvCxnSpPr>
          <p:spPr bwMode="auto">
            <a:xfrm>
              <a:off x="5612931" y="5596450"/>
              <a:ext cx="0" cy="123371"/>
            </a:xfrm>
            <a:prstGeom prst="line">
              <a:avLst/>
            </a:prstGeom>
            <a:noFill/>
            <a:ln w="28575" cap="flat" cmpd="sng" algn="ctr">
              <a:solidFill>
                <a:schemeClr val="accent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D6B80D95-748D-FB3D-9B4C-20ABD8F31D54}"/>
                </a:ext>
              </a:extLst>
            </p:cNvPr>
            <p:cNvCxnSpPr/>
            <p:nvPr/>
          </p:nvCxnSpPr>
          <p:spPr bwMode="auto">
            <a:xfrm>
              <a:off x="4227043" y="5596450"/>
              <a:ext cx="0" cy="123371"/>
            </a:xfrm>
            <a:prstGeom prst="line">
              <a:avLst/>
            </a:prstGeom>
            <a:noFill/>
            <a:ln w="28575" cap="flat" cmpd="sng" algn="ctr">
              <a:solidFill>
                <a:schemeClr val="accent1"/>
              </a:solidFill>
              <a:prstDash val="solid"/>
              <a:round/>
              <a:headEnd type="none" w="med" len="med"/>
              <a:tailEnd type="none" w="med" len="med"/>
            </a:ln>
            <a:effectLst/>
          </p:spPr>
        </p:cxnSp>
        <p:sp>
          <p:nvSpPr>
            <p:cNvPr id="9226" name="Oval 9225">
              <a:extLst>
                <a:ext uri="{FF2B5EF4-FFF2-40B4-BE49-F238E27FC236}">
                  <a16:creationId xmlns:a16="http://schemas.microsoft.com/office/drawing/2014/main" id="{29AA92E7-3974-B672-4C8F-A6E62CE322F8}"/>
                </a:ext>
              </a:extLst>
            </p:cNvPr>
            <p:cNvSpPr/>
            <p:nvPr/>
          </p:nvSpPr>
          <p:spPr bwMode="auto">
            <a:xfrm>
              <a:off x="4857077" y="5595736"/>
              <a:ext cx="109538" cy="10953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22" name="Straight Connector 21">
            <a:extLst>
              <a:ext uri="{FF2B5EF4-FFF2-40B4-BE49-F238E27FC236}">
                <a16:creationId xmlns:a16="http://schemas.microsoft.com/office/drawing/2014/main" id="{1BFA13A1-802B-5F58-7C94-2283322C9D60}"/>
              </a:ext>
            </a:extLst>
          </p:cNvPr>
          <p:cNvCxnSpPr>
            <a:cxnSpLocks/>
          </p:cNvCxnSpPr>
          <p:nvPr/>
        </p:nvCxnSpPr>
        <p:spPr bwMode="auto">
          <a:xfrm flipH="1" flipV="1">
            <a:off x="4353920" y="1970390"/>
            <a:ext cx="13753" cy="3796175"/>
          </a:xfrm>
          <a:prstGeom prst="line">
            <a:avLst/>
          </a:prstGeom>
          <a:noFill/>
          <a:ln w="28575" cap="flat" cmpd="sng" algn="ctr">
            <a:solidFill>
              <a:schemeClr val="bg1"/>
            </a:solidFill>
            <a:prstDash val="dash"/>
            <a:round/>
            <a:headEnd type="none" w="med" len="med"/>
            <a:tailEnd type="none" w="med" len="med"/>
          </a:ln>
          <a:effectLst/>
        </p:spPr>
      </p:cxnSp>
    </p:spTree>
    <p:extLst>
      <p:ext uri="{BB962C8B-B14F-4D97-AF65-F5344CB8AC3E}">
        <p14:creationId xmlns:p14="http://schemas.microsoft.com/office/powerpoint/2010/main" val="1455930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Hemoglobin Responses</a:t>
            </a:r>
            <a:endParaRPr lang="en-US" altLang="en-US" dirty="0"/>
          </a:p>
        </p:txBody>
      </p:sp>
      <p:sp>
        <p:nvSpPr>
          <p:cNvPr id="2" name="Text Box 11">
            <a:extLst>
              <a:ext uri="{FF2B5EF4-FFF2-40B4-BE49-F238E27FC236}">
                <a16:creationId xmlns:a16="http://schemas.microsoft.com/office/drawing/2014/main" id="{23B9DD2D-AE08-75AA-5716-33FF237A47B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 Reproduced with permission.</a:t>
            </a:r>
          </a:p>
        </p:txBody>
      </p:sp>
      <p:sp>
        <p:nvSpPr>
          <p:cNvPr id="11" name="TextBox 10">
            <a:extLst>
              <a:ext uri="{FF2B5EF4-FFF2-40B4-BE49-F238E27FC236}">
                <a16:creationId xmlns:a16="http://schemas.microsoft.com/office/drawing/2014/main" id="{ED3BDBF9-45C9-9AFE-3D02-A56D26BAC3CE}"/>
              </a:ext>
            </a:extLst>
          </p:cNvPr>
          <p:cNvSpPr txBox="1"/>
          <p:nvPr/>
        </p:nvSpPr>
        <p:spPr bwMode="auto">
          <a:xfrm>
            <a:off x="6707823" y="1291796"/>
            <a:ext cx="39277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Entire Cohort: Mean Change in Hb</a:t>
            </a:r>
          </a:p>
        </p:txBody>
      </p:sp>
      <p:graphicFrame>
        <p:nvGraphicFramePr>
          <p:cNvPr id="5" name="Table 4">
            <a:extLst>
              <a:ext uri="{FF2B5EF4-FFF2-40B4-BE49-F238E27FC236}">
                <a16:creationId xmlns:a16="http://schemas.microsoft.com/office/drawing/2014/main" id="{6A3511D0-9082-83C2-AB71-4817F86E26E1}"/>
              </a:ext>
            </a:extLst>
          </p:cNvPr>
          <p:cNvGraphicFramePr>
            <a:graphicFrameLocks noGrp="1"/>
          </p:cNvGraphicFramePr>
          <p:nvPr>
            <p:extLst>
              <p:ext uri="{D42A27DB-BD31-4B8C-83A1-F6EECF244321}">
                <p14:modId xmlns:p14="http://schemas.microsoft.com/office/powerpoint/2010/main" val="673073976"/>
              </p:ext>
            </p:extLst>
          </p:nvPr>
        </p:nvGraphicFramePr>
        <p:xfrm>
          <a:off x="609759" y="1978502"/>
          <a:ext cx="4579938" cy="1737408"/>
        </p:xfrm>
        <a:graphic>
          <a:graphicData uri="http://schemas.openxmlformats.org/drawingml/2006/table">
            <a:tbl>
              <a:tblPr/>
              <a:tblGrid>
                <a:gridCol w="1930241">
                  <a:extLst>
                    <a:ext uri="{9D8B030D-6E8A-4147-A177-3AD203B41FA5}">
                      <a16:colId xmlns:a16="http://schemas.microsoft.com/office/drawing/2014/main" val="3809443826"/>
                    </a:ext>
                  </a:extLst>
                </a:gridCol>
                <a:gridCol w="1415724">
                  <a:extLst>
                    <a:ext uri="{9D8B030D-6E8A-4147-A177-3AD203B41FA5}">
                      <a16:colId xmlns:a16="http://schemas.microsoft.com/office/drawing/2014/main" val="1796262142"/>
                    </a:ext>
                  </a:extLst>
                </a:gridCol>
                <a:gridCol w="1233973">
                  <a:extLst>
                    <a:ext uri="{9D8B030D-6E8A-4147-A177-3AD203B41FA5}">
                      <a16:colId xmlns:a16="http://schemas.microsoft.com/office/drawing/2014/main" val="4096632644"/>
                    </a:ext>
                  </a:extLst>
                </a:gridCol>
              </a:tblGrid>
              <a:tr h="3185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Parameter, median g/dL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Imetelstat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65352703"/>
                  </a:ext>
                </a:extLst>
              </a:tr>
              <a:tr h="18739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Hb rise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(-0.1- to 13.8)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0.8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(-0.2 to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79622385"/>
                  </a:ext>
                </a:extLst>
              </a:tr>
              <a:tr h="18739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Hb peak</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11.3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(8.0 to 21.9)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8.9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(7.9 to 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53236981"/>
                  </a:ext>
                </a:extLst>
              </a:tr>
            </a:tbl>
          </a:graphicData>
        </a:graphic>
      </p:graphicFrame>
      <p:sp>
        <p:nvSpPr>
          <p:cNvPr id="7" name="TextBox 6">
            <a:extLst>
              <a:ext uri="{FF2B5EF4-FFF2-40B4-BE49-F238E27FC236}">
                <a16:creationId xmlns:a16="http://schemas.microsoft.com/office/drawing/2014/main" id="{378EFA7F-2D34-CC08-92DC-4C9F87CF1030}"/>
              </a:ext>
            </a:extLst>
          </p:cNvPr>
          <p:cNvSpPr txBox="1"/>
          <p:nvPr/>
        </p:nvSpPr>
        <p:spPr bwMode="auto">
          <a:xfrm>
            <a:off x="169876" y="1291796"/>
            <a:ext cx="49283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8-Wk TI Responders</a:t>
            </a:r>
          </a:p>
        </p:txBody>
      </p:sp>
      <p:grpSp>
        <p:nvGrpSpPr>
          <p:cNvPr id="6" name="Group 5">
            <a:extLst>
              <a:ext uri="{FF2B5EF4-FFF2-40B4-BE49-F238E27FC236}">
                <a16:creationId xmlns:a16="http://schemas.microsoft.com/office/drawing/2014/main" id="{CFA6716E-FAE4-CAC3-722C-32591E4E3C61}"/>
              </a:ext>
            </a:extLst>
          </p:cNvPr>
          <p:cNvGrpSpPr/>
          <p:nvPr/>
        </p:nvGrpSpPr>
        <p:grpSpPr>
          <a:xfrm>
            <a:off x="10350251" y="1767410"/>
            <a:ext cx="1238630" cy="650935"/>
            <a:chOff x="9040226" y="1653884"/>
            <a:chExt cx="1238630" cy="650935"/>
          </a:xfrm>
        </p:grpSpPr>
        <p:sp>
          <p:nvSpPr>
            <p:cNvPr id="8" name="Rectangle 10">
              <a:extLst>
                <a:ext uri="{FF2B5EF4-FFF2-40B4-BE49-F238E27FC236}">
                  <a16:creationId xmlns:a16="http://schemas.microsoft.com/office/drawing/2014/main" id="{739D4F60-B19B-9C4E-234A-D2325636930A}"/>
                </a:ext>
              </a:extLst>
            </p:cNvPr>
            <p:cNvSpPr>
              <a:spLocks noChangeArrowheads="1"/>
            </p:cNvSpPr>
            <p:nvPr/>
          </p:nvSpPr>
          <p:spPr bwMode="auto">
            <a:xfrm>
              <a:off x="9320705" y="1653884"/>
              <a:ext cx="958151" cy="650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eaLnBrk="0" fontAlgn="base" hangingPunct="0">
                <a:spcBef>
                  <a:spcPct val="0"/>
                </a:spcBef>
                <a:spcAft>
                  <a:spcPct val="0"/>
                </a:spcAft>
              </a:pPr>
              <a:r>
                <a:rPr lang="en-US" b="0" dirty="0" err="1">
                  <a:solidFill>
                    <a:schemeClr val="bg1"/>
                  </a:solidFill>
                  <a:latin typeface="Calibri" panose="020F0502020204030204" pitchFamily="34" charset="0"/>
                  <a:cs typeface="Calibri" panose="020F0502020204030204" pitchFamily="34" charset="0"/>
                </a:rPr>
                <a:t>Imetelstat</a:t>
              </a:r>
              <a:r>
                <a:rPr lang="en-US" b="0" dirty="0">
                  <a:solidFill>
                    <a:schemeClr val="bg1"/>
                  </a:solidFill>
                  <a:latin typeface="Calibri" panose="020F0502020204030204" pitchFamily="34" charset="0"/>
                  <a:cs typeface="Calibri" panose="020F0502020204030204" pitchFamily="34" charset="0"/>
                </a:rPr>
                <a:t> </a:t>
              </a:r>
              <a:br>
                <a:rPr lang="en-US" b="0" dirty="0">
                  <a:solidFill>
                    <a:schemeClr val="bg1"/>
                  </a:solidFill>
                  <a:latin typeface="Calibri" panose="020F0502020204030204" pitchFamily="34" charset="0"/>
                  <a:cs typeface="Calibri" panose="020F0502020204030204" pitchFamily="34" charset="0"/>
                </a:rPr>
              </a:br>
              <a:r>
                <a:rPr lang="en-US" b="0" dirty="0">
                  <a:solidFill>
                    <a:schemeClr val="bg1"/>
                  </a:solidFill>
                  <a:latin typeface="Calibri" panose="020F0502020204030204" pitchFamily="34" charset="0"/>
                  <a:cs typeface="Calibri" panose="020F0502020204030204" pitchFamily="34" charset="0"/>
                </a:rPr>
                <a:t>Placebo</a:t>
              </a:r>
            </a:p>
          </p:txBody>
        </p:sp>
        <p:sp>
          <p:nvSpPr>
            <p:cNvPr id="9" name="Rectangle 8">
              <a:extLst>
                <a:ext uri="{FF2B5EF4-FFF2-40B4-BE49-F238E27FC236}">
                  <a16:creationId xmlns:a16="http://schemas.microsoft.com/office/drawing/2014/main" id="{BBB3F201-28DB-E1DB-15EF-16A1889A3E37}"/>
                </a:ext>
              </a:extLst>
            </p:cNvPr>
            <p:cNvSpPr/>
            <p:nvPr/>
          </p:nvSpPr>
          <p:spPr bwMode="auto">
            <a:xfrm>
              <a:off x="9041626" y="1805957"/>
              <a:ext cx="155877" cy="15587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Rectangle 9">
              <a:extLst>
                <a:ext uri="{FF2B5EF4-FFF2-40B4-BE49-F238E27FC236}">
                  <a16:creationId xmlns:a16="http://schemas.microsoft.com/office/drawing/2014/main" id="{CE8D17B2-F709-3D2D-3BB7-BAA9045BBA82}"/>
                </a:ext>
              </a:extLst>
            </p:cNvPr>
            <p:cNvSpPr/>
            <p:nvPr/>
          </p:nvSpPr>
          <p:spPr bwMode="auto">
            <a:xfrm>
              <a:off x="9040226" y="2086566"/>
              <a:ext cx="155877" cy="15587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5" name="Rectangle 10">
            <a:extLst>
              <a:ext uri="{FF2B5EF4-FFF2-40B4-BE49-F238E27FC236}">
                <a16:creationId xmlns:a16="http://schemas.microsoft.com/office/drawing/2014/main" id="{5F407606-5FC1-FF9C-7230-C620A22EA1B0}"/>
              </a:ext>
            </a:extLst>
          </p:cNvPr>
          <p:cNvSpPr>
            <a:spLocks noChangeArrowheads="1"/>
          </p:cNvSpPr>
          <p:nvPr/>
        </p:nvSpPr>
        <p:spPr bwMode="auto">
          <a:xfrm>
            <a:off x="6211985" y="5340958"/>
            <a:ext cx="5257875" cy="373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dirty="0" err="1">
                <a:solidFill>
                  <a:schemeClr val="bg1"/>
                </a:solidFill>
                <a:latin typeface="Calibri" panose="020F0502020204030204" pitchFamily="34" charset="0"/>
                <a:cs typeface="Calibri" panose="020F0502020204030204" pitchFamily="34" charset="0"/>
              </a:rPr>
              <a:t>Wks</a:t>
            </a:r>
            <a:endParaRPr lang="en-US" dirty="0">
              <a:solidFill>
                <a:schemeClr val="bg1"/>
              </a:solidFill>
              <a:latin typeface="Calibri" panose="020F0502020204030204" pitchFamily="34" charset="0"/>
              <a:cs typeface="Calibri" panose="020F0502020204030204" pitchFamily="34" charset="0"/>
            </a:endParaRPr>
          </a:p>
        </p:txBody>
      </p:sp>
      <p:sp>
        <p:nvSpPr>
          <p:cNvPr id="16" name="Line 20">
            <a:extLst>
              <a:ext uri="{FF2B5EF4-FFF2-40B4-BE49-F238E27FC236}">
                <a16:creationId xmlns:a16="http://schemas.microsoft.com/office/drawing/2014/main" id="{D470D812-444A-7024-C23D-90FC3BA8CD7F}"/>
              </a:ext>
            </a:extLst>
          </p:cNvPr>
          <p:cNvSpPr>
            <a:spLocks noChangeShapeType="1"/>
          </p:cNvSpPr>
          <p:nvPr/>
        </p:nvSpPr>
        <p:spPr bwMode="auto">
          <a:xfrm rot="16200000">
            <a:off x="6201450" y="4517993"/>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20" name="Rectangle 10">
            <a:extLst>
              <a:ext uri="{FF2B5EF4-FFF2-40B4-BE49-F238E27FC236}">
                <a16:creationId xmlns:a16="http://schemas.microsoft.com/office/drawing/2014/main" id="{074BCF8D-4136-F2A6-8C16-4F6589362C1C}"/>
              </a:ext>
            </a:extLst>
          </p:cNvPr>
          <p:cNvSpPr>
            <a:spLocks noChangeArrowheads="1"/>
          </p:cNvSpPr>
          <p:nvPr/>
        </p:nvSpPr>
        <p:spPr bwMode="auto">
          <a:xfrm rot="16200000">
            <a:off x="3998545" y="3273831"/>
            <a:ext cx="2988753" cy="373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96000" rIns="0" bIns="0">
            <a:spAutoFit/>
          </a:bodyPr>
          <a:lstStyle/>
          <a:p>
            <a:pPr algn="ctr" eaLnBrk="0" fontAlgn="base" hangingPunct="0">
              <a:spcBef>
                <a:spcPct val="0"/>
              </a:spcBef>
              <a:spcAft>
                <a:spcPct val="0"/>
              </a:spcAft>
            </a:pPr>
            <a:r>
              <a:rPr lang="en-US" dirty="0">
                <a:solidFill>
                  <a:schemeClr val="bg1"/>
                </a:solidFill>
                <a:latin typeface="Calibri" panose="020F0502020204030204" pitchFamily="34" charset="0"/>
                <a:cs typeface="Calibri" panose="020F0502020204030204" pitchFamily="34" charset="0"/>
              </a:rPr>
              <a:t>Mean Change in Hgb (g/dL ±SE)</a:t>
            </a:r>
          </a:p>
        </p:txBody>
      </p:sp>
      <p:grpSp>
        <p:nvGrpSpPr>
          <p:cNvPr id="21" name="Group 20">
            <a:extLst>
              <a:ext uri="{FF2B5EF4-FFF2-40B4-BE49-F238E27FC236}">
                <a16:creationId xmlns:a16="http://schemas.microsoft.com/office/drawing/2014/main" id="{0F819265-5B25-4B2D-79D0-A57A8AA7BD9D}"/>
              </a:ext>
            </a:extLst>
          </p:cNvPr>
          <p:cNvGrpSpPr/>
          <p:nvPr/>
        </p:nvGrpSpPr>
        <p:grpSpPr>
          <a:xfrm>
            <a:off x="6001199" y="2432465"/>
            <a:ext cx="223400" cy="215444"/>
            <a:chOff x="1305004" y="3461571"/>
            <a:chExt cx="223400" cy="215444"/>
          </a:xfrm>
        </p:grpSpPr>
        <p:sp>
          <p:nvSpPr>
            <p:cNvPr id="9250" name="Rectangle 10">
              <a:extLst>
                <a:ext uri="{FF2B5EF4-FFF2-40B4-BE49-F238E27FC236}">
                  <a16:creationId xmlns:a16="http://schemas.microsoft.com/office/drawing/2014/main" id="{D491DF17-2092-7779-BC7C-F10C78BE4364}"/>
                </a:ext>
              </a:extLst>
            </p:cNvPr>
            <p:cNvSpPr>
              <a:spLocks noChangeArrowheads="1"/>
            </p:cNvSpPr>
            <p:nvPr/>
          </p:nvSpPr>
          <p:spPr bwMode="auto">
            <a:xfrm>
              <a:off x="1305004" y="3461571"/>
              <a:ext cx="2125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sz="1400" b="0" dirty="0">
                  <a:solidFill>
                    <a:schemeClr val="bg1"/>
                  </a:solidFill>
                  <a:latin typeface="+mn-lt"/>
                  <a:cs typeface="Calibri" panose="020F0502020204030204" pitchFamily="34" charset="0"/>
                </a:rPr>
                <a:t>4</a:t>
              </a:r>
            </a:p>
          </p:txBody>
        </p:sp>
        <p:sp>
          <p:nvSpPr>
            <p:cNvPr id="9251" name="Line 15">
              <a:extLst>
                <a:ext uri="{FF2B5EF4-FFF2-40B4-BE49-F238E27FC236}">
                  <a16:creationId xmlns:a16="http://schemas.microsoft.com/office/drawing/2014/main" id="{2F995BFE-ADB1-BD00-27CC-968726CF10D8}"/>
                </a:ext>
              </a:extLst>
            </p:cNvPr>
            <p:cNvSpPr>
              <a:spLocks noChangeShapeType="1"/>
            </p:cNvSpPr>
            <p:nvPr/>
          </p:nvSpPr>
          <p:spPr bwMode="auto">
            <a:xfrm>
              <a:off x="1466942" y="3589065"/>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00" dirty="0">
                <a:solidFill>
                  <a:schemeClr val="bg1"/>
                </a:solidFill>
                <a:latin typeface="+mn-lt"/>
              </a:endParaRPr>
            </a:p>
          </p:txBody>
        </p:sp>
      </p:grpSp>
      <p:grpSp>
        <p:nvGrpSpPr>
          <p:cNvPr id="22" name="Group 21">
            <a:extLst>
              <a:ext uri="{FF2B5EF4-FFF2-40B4-BE49-F238E27FC236}">
                <a16:creationId xmlns:a16="http://schemas.microsoft.com/office/drawing/2014/main" id="{3CD320A3-D66E-7357-9DCA-98CDA3D2DFE3}"/>
              </a:ext>
            </a:extLst>
          </p:cNvPr>
          <p:cNvGrpSpPr/>
          <p:nvPr/>
        </p:nvGrpSpPr>
        <p:grpSpPr>
          <a:xfrm>
            <a:off x="6001199" y="2902122"/>
            <a:ext cx="223400" cy="215444"/>
            <a:chOff x="1305004" y="3907536"/>
            <a:chExt cx="223400" cy="215444"/>
          </a:xfrm>
        </p:grpSpPr>
        <p:sp>
          <p:nvSpPr>
            <p:cNvPr id="9248" name="Rectangle 10">
              <a:extLst>
                <a:ext uri="{FF2B5EF4-FFF2-40B4-BE49-F238E27FC236}">
                  <a16:creationId xmlns:a16="http://schemas.microsoft.com/office/drawing/2014/main" id="{435906DA-10AE-58E7-3896-E76E4DB32254}"/>
                </a:ext>
              </a:extLst>
            </p:cNvPr>
            <p:cNvSpPr>
              <a:spLocks noChangeArrowheads="1"/>
            </p:cNvSpPr>
            <p:nvPr/>
          </p:nvSpPr>
          <p:spPr bwMode="auto">
            <a:xfrm>
              <a:off x="1305004" y="3907536"/>
              <a:ext cx="2125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sz="1400" b="0" dirty="0">
                  <a:solidFill>
                    <a:schemeClr val="bg1"/>
                  </a:solidFill>
                  <a:latin typeface="+mn-lt"/>
                  <a:cs typeface="Calibri" panose="020F0502020204030204" pitchFamily="34" charset="0"/>
                </a:rPr>
                <a:t>3</a:t>
              </a:r>
            </a:p>
          </p:txBody>
        </p:sp>
        <p:sp>
          <p:nvSpPr>
            <p:cNvPr id="9249" name="Line 16">
              <a:extLst>
                <a:ext uri="{FF2B5EF4-FFF2-40B4-BE49-F238E27FC236}">
                  <a16:creationId xmlns:a16="http://schemas.microsoft.com/office/drawing/2014/main" id="{67225343-2984-4114-BD13-8E9960401684}"/>
                </a:ext>
              </a:extLst>
            </p:cNvPr>
            <p:cNvSpPr>
              <a:spLocks noChangeShapeType="1"/>
            </p:cNvSpPr>
            <p:nvPr/>
          </p:nvSpPr>
          <p:spPr bwMode="auto">
            <a:xfrm>
              <a:off x="1466942" y="4020810"/>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00" dirty="0">
                <a:solidFill>
                  <a:schemeClr val="bg1"/>
                </a:solidFill>
                <a:latin typeface="+mn-lt"/>
              </a:endParaRPr>
            </a:p>
          </p:txBody>
        </p:sp>
      </p:grpSp>
      <p:grpSp>
        <p:nvGrpSpPr>
          <p:cNvPr id="23" name="Group 22">
            <a:extLst>
              <a:ext uri="{FF2B5EF4-FFF2-40B4-BE49-F238E27FC236}">
                <a16:creationId xmlns:a16="http://schemas.microsoft.com/office/drawing/2014/main" id="{85A5CD86-C3B4-6894-0E62-A4D7C8735B34}"/>
              </a:ext>
            </a:extLst>
          </p:cNvPr>
          <p:cNvGrpSpPr/>
          <p:nvPr/>
        </p:nvGrpSpPr>
        <p:grpSpPr>
          <a:xfrm>
            <a:off x="6001199" y="3348474"/>
            <a:ext cx="223400" cy="215444"/>
            <a:chOff x="1305004" y="4347812"/>
            <a:chExt cx="223400" cy="215444"/>
          </a:xfrm>
        </p:grpSpPr>
        <p:sp>
          <p:nvSpPr>
            <p:cNvPr id="9246" name="Rectangle 10">
              <a:extLst>
                <a:ext uri="{FF2B5EF4-FFF2-40B4-BE49-F238E27FC236}">
                  <a16:creationId xmlns:a16="http://schemas.microsoft.com/office/drawing/2014/main" id="{D205C447-39FD-A1CF-33A5-11A42F7C81C8}"/>
                </a:ext>
              </a:extLst>
            </p:cNvPr>
            <p:cNvSpPr>
              <a:spLocks noChangeArrowheads="1"/>
            </p:cNvSpPr>
            <p:nvPr/>
          </p:nvSpPr>
          <p:spPr bwMode="auto">
            <a:xfrm>
              <a:off x="1305004" y="4347812"/>
              <a:ext cx="2125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sz="1400" b="0" dirty="0">
                  <a:solidFill>
                    <a:schemeClr val="bg1"/>
                  </a:solidFill>
                  <a:latin typeface="+mn-lt"/>
                  <a:cs typeface="Calibri" panose="020F0502020204030204" pitchFamily="34" charset="0"/>
                </a:rPr>
                <a:t>2</a:t>
              </a:r>
            </a:p>
          </p:txBody>
        </p:sp>
        <p:sp>
          <p:nvSpPr>
            <p:cNvPr id="9247" name="Line 17">
              <a:extLst>
                <a:ext uri="{FF2B5EF4-FFF2-40B4-BE49-F238E27FC236}">
                  <a16:creationId xmlns:a16="http://schemas.microsoft.com/office/drawing/2014/main" id="{E445AFA1-19F7-E73D-8B96-E5652744C93A}"/>
                </a:ext>
              </a:extLst>
            </p:cNvPr>
            <p:cNvSpPr>
              <a:spLocks noChangeShapeType="1"/>
            </p:cNvSpPr>
            <p:nvPr/>
          </p:nvSpPr>
          <p:spPr bwMode="auto">
            <a:xfrm>
              <a:off x="1466942" y="4452558"/>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00" dirty="0">
                <a:solidFill>
                  <a:schemeClr val="bg1"/>
                </a:solidFill>
                <a:latin typeface="+mn-lt"/>
              </a:endParaRPr>
            </a:p>
          </p:txBody>
        </p:sp>
      </p:grpSp>
      <p:grpSp>
        <p:nvGrpSpPr>
          <p:cNvPr id="24" name="Group 23">
            <a:extLst>
              <a:ext uri="{FF2B5EF4-FFF2-40B4-BE49-F238E27FC236}">
                <a16:creationId xmlns:a16="http://schemas.microsoft.com/office/drawing/2014/main" id="{CD1EF320-9246-C276-E9D8-4068D0EA5EBE}"/>
              </a:ext>
            </a:extLst>
          </p:cNvPr>
          <p:cNvGrpSpPr/>
          <p:nvPr/>
        </p:nvGrpSpPr>
        <p:grpSpPr>
          <a:xfrm>
            <a:off x="6001199" y="3790698"/>
            <a:ext cx="223400" cy="215444"/>
            <a:chOff x="1305004" y="4764607"/>
            <a:chExt cx="223400" cy="215444"/>
          </a:xfrm>
        </p:grpSpPr>
        <p:sp>
          <p:nvSpPr>
            <p:cNvPr id="9244" name="Rectangle 10">
              <a:extLst>
                <a:ext uri="{FF2B5EF4-FFF2-40B4-BE49-F238E27FC236}">
                  <a16:creationId xmlns:a16="http://schemas.microsoft.com/office/drawing/2014/main" id="{D9F0BBD5-9330-2BA1-1DA4-12B5A7226F97}"/>
                </a:ext>
              </a:extLst>
            </p:cNvPr>
            <p:cNvSpPr>
              <a:spLocks noChangeArrowheads="1"/>
            </p:cNvSpPr>
            <p:nvPr/>
          </p:nvSpPr>
          <p:spPr bwMode="auto">
            <a:xfrm>
              <a:off x="1305004" y="4764607"/>
              <a:ext cx="2125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sz="1400" b="0" dirty="0">
                  <a:solidFill>
                    <a:schemeClr val="bg1"/>
                  </a:solidFill>
                  <a:latin typeface="+mn-lt"/>
                  <a:cs typeface="Calibri" panose="020F0502020204030204" pitchFamily="34" charset="0"/>
                </a:rPr>
                <a:t>1</a:t>
              </a:r>
            </a:p>
          </p:txBody>
        </p:sp>
        <p:sp>
          <p:nvSpPr>
            <p:cNvPr id="9245" name="Line 18">
              <a:extLst>
                <a:ext uri="{FF2B5EF4-FFF2-40B4-BE49-F238E27FC236}">
                  <a16:creationId xmlns:a16="http://schemas.microsoft.com/office/drawing/2014/main" id="{1185DCC6-89E2-E20C-6892-ADC6E6DB7276}"/>
                </a:ext>
              </a:extLst>
            </p:cNvPr>
            <p:cNvSpPr>
              <a:spLocks noChangeShapeType="1"/>
            </p:cNvSpPr>
            <p:nvPr/>
          </p:nvSpPr>
          <p:spPr bwMode="auto">
            <a:xfrm>
              <a:off x="1466942" y="4884302"/>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00" dirty="0">
                <a:solidFill>
                  <a:schemeClr val="bg1"/>
                </a:solidFill>
                <a:latin typeface="+mn-lt"/>
              </a:endParaRPr>
            </a:p>
          </p:txBody>
        </p:sp>
      </p:grpSp>
      <p:grpSp>
        <p:nvGrpSpPr>
          <p:cNvPr id="25" name="Group 24">
            <a:extLst>
              <a:ext uri="{FF2B5EF4-FFF2-40B4-BE49-F238E27FC236}">
                <a16:creationId xmlns:a16="http://schemas.microsoft.com/office/drawing/2014/main" id="{485341D2-335D-57FC-225C-43EE79E292D4}"/>
              </a:ext>
            </a:extLst>
          </p:cNvPr>
          <p:cNvGrpSpPr/>
          <p:nvPr/>
        </p:nvGrpSpPr>
        <p:grpSpPr>
          <a:xfrm>
            <a:off x="6001199" y="4256723"/>
            <a:ext cx="223400" cy="215444"/>
            <a:chOff x="1305004" y="5189411"/>
            <a:chExt cx="223400" cy="215444"/>
          </a:xfrm>
        </p:grpSpPr>
        <p:sp>
          <p:nvSpPr>
            <p:cNvPr id="9242" name="Rectangle 9241">
              <a:extLst>
                <a:ext uri="{FF2B5EF4-FFF2-40B4-BE49-F238E27FC236}">
                  <a16:creationId xmlns:a16="http://schemas.microsoft.com/office/drawing/2014/main" id="{C153683E-7E0A-B31E-7631-E5CDD858FBF0}"/>
                </a:ext>
              </a:extLst>
            </p:cNvPr>
            <p:cNvSpPr>
              <a:spLocks noChangeArrowheads="1"/>
            </p:cNvSpPr>
            <p:nvPr/>
          </p:nvSpPr>
          <p:spPr bwMode="auto">
            <a:xfrm>
              <a:off x="1305004" y="5189411"/>
              <a:ext cx="2125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sz="1400" b="0" dirty="0">
                  <a:solidFill>
                    <a:schemeClr val="bg1"/>
                  </a:solidFill>
                  <a:latin typeface="+mn-lt"/>
                  <a:cs typeface="Calibri" panose="020F0502020204030204" pitchFamily="34" charset="0"/>
                </a:rPr>
                <a:t>0</a:t>
              </a:r>
            </a:p>
          </p:txBody>
        </p:sp>
        <p:sp>
          <p:nvSpPr>
            <p:cNvPr id="9243" name="Line 19">
              <a:extLst>
                <a:ext uri="{FF2B5EF4-FFF2-40B4-BE49-F238E27FC236}">
                  <a16:creationId xmlns:a16="http://schemas.microsoft.com/office/drawing/2014/main" id="{8AC15DB7-2839-5A76-C995-BC69B2898E35}"/>
                </a:ext>
              </a:extLst>
            </p:cNvPr>
            <p:cNvSpPr>
              <a:spLocks noChangeShapeType="1"/>
            </p:cNvSpPr>
            <p:nvPr/>
          </p:nvSpPr>
          <p:spPr bwMode="auto">
            <a:xfrm>
              <a:off x="1466942" y="5301714"/>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00" dirty="0">
                <a:solidFill>
                  <a:schemeClr val="bg1"/>
                </a:solidFill>
                <a:latin typeface="+mn-lt"/>
              </a:endParaRPr>
            </a:p>
          </p:txBody>
        </p:sp>
      </p:grpSp>
      <p:grpSp>
        <p:nvGrpSpPr>
          <p:cNvPr id="26" name="Group 25">
            <a:extLst>
              <a:ext uri="{FF2B5EF4-FFF2-40B4-BE49-F238E27FC236}">
                <a16:creationId xmlns:a16="http://schemas.microsoft.com/office/drawing/2014/main" id="{71A564EA-1079-38D9-15C6-E00F24305631}"/>
              </a:ext>
            </a:extLst>
          </p:cNvPr>
          <p:cNvGrpSpPr/>
          <p:nvPr/>
        </p:nvGrpSpPr>
        <p:grpSpPr>
          <a:xfrm>
            <a:off x="6014908" y="1997201"/>
            <a:ext cx="212544" cy="215444"/>
            <a:chOff x="1318713" y="1760229"/>
            <a:chExt cx="212544" cy="215444"/>
          </a:xfrm>
        </p:grpSpPr>
        <p:sp>
          <p:nvSpPr>
            <p:cNvPr id="9240" name="Rectangle 10">
              <a:extLst>
                <a:ext uri="{FF2B5EF4-FFF2-40B4-BE49-F238E27FC236}">
                  <a16:creationId xmlns:a16="http://schemas.microsoft.com/office/drawing/2014/main" id="{C9E7B150-A4CC-58FE-3961-A11E49037FF1}"/>
                </a:ext>
              </a:extLst>
            </p:cNvPr>
            <p:cNvSpPr>
              <a:spLocks noChangeArrowheads="1"/>
            </p:cNvSpPr>
            <p:nvPr/>
          </p:nvSpPr>
          <p:spPr bwMode="auto">
            <a:xfrm>
              <a:off x="1318713" y="1760229"/>
              <a:ext cx="2125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sz="1400" b="0" dirty="0">
                  <a:solidFill>
                    <a:schemeClr val="bg1"/>
                  </a:solidFill>
                  <a:latin typeface="+mn-lt"/>
                  <a:cs typeface="Calibri" panose="020F0502020204030204" pitchFamily="34" charset="0"/>
                </a:rPr>
                <a:t>5</a:t>
              </a:r>
            </a:p>
          </p:txBody>
        </p:sp>
        <p:sp>
          <p:nvSpPr>
            <p:cNvPr id="9241" name="Line 19">
              <a:extLst>
                <a:ext uri="{FF2B5EF4-FFF2-40B4-BE49-F238E27FC236}">
                  <a16:creationId xmlns:a16="http://schemas.microsoft.com/office/drawing/2014/main" id="{C653487C-97F3-4740-DCDF-F62E70BDF06F}"/>
                </a:ext>
              </a:extLst>
            </p:cNvPr>
            <p:cNvSpPr>
              <a:spLocks noChangeShapeType="1"/>
            </p:cNvSpPr>
            <p:nvPr/>
          </p:nvSpPr>
          <p:spPr bwMode="auto">
            <a:xfrm>
              <a:off x="1467821" y="1867951"/>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00" dirty="0">
                <a:solidFill>
                  <a:schemeClr val="bg1"/>
                </a:solidFill>
                <a:latin typeface="+mn-lt"/>
              </a:endParaRPr>
            </a:p>
          </p:txBody>
        </p:sp>
      </p:grpSp>
      <p:sp>
        <p:nvSpPr>
          <p:cNvPr id="28" name="Freeform: Shape 71">
            <a:extLst>
              <a:ext uri="{FF2B5EF4-FFF2-40B4-BE49-F238E27FC236}">
                <a16:creationId xmlns:a16="http://schemas.microsoft.com/office/drawing/2014/main" id="{1183B8E7-6511-F5D9-A0DC-34A65C7489E9}"/>
              </a:ext>
            </a:extLst>
          </p:cNvPr>
          <p:cNvSpPr/>
          <p:nvPr/>
        </p:nvSpPr>
        <p:spPr bwMode="auto">
          <a:xfrm>
            <a:off x="6224512" y="2100341"/>
            <a:ext cx="5296268" cy="2747681"/>
          </a:xfrm>
          <a:custGeom>
            <a:avLst/>
            <a:gdLst>
              <a:gd name="connsiteX0" fmla="*/ 0 w 4743450"/>
              <a:gd name="connsiteY0" fmla="*/ 0 h 3743325"/>
              <a:gd name="connsiteX1" fmla="*/ 0 w 4743450"/>
              <a:gd name="connsiteY1" fmla="*/ 3743325 h 3743325"/>
              <a:gd name="connsiteX2" fmla="*/ 4743450 w 4743450"/>
              <a:gd name="connsiteY2" fmla="*/ 3743325 h 3743325"/>
            </a:gdLst>
            <a:ahLst/>
            <a:cxnLst>
              <a:cxn ang="0">
                <a:pos x="connsiteX0" y="connsiteY0"/>
              </a:cxn>
              <a:cxn ang="0">
                <a:pos x="connsiteX1" y="connsiteY1"/>
              </a:cxn>
              <a:cxn ang="0">
                <a:pos x="connsiteX2" y="connsiteY2"/>
              </a:cxn>
            </a:cxnLst>
            <a:rect l="l" t="t" r="r" b="b"/>
            <a:pathLst>
              <a:path w="4743450" h="3743325">
                <a:moveTo>
                  <a:pt x="0" y="0"/>
                </a:moveTo>
                <a:lnTo>
                  <a:pt x="0" y="3743325"/>
                </a:lnTo>
                <a:lnTo>
                  <a:pt x="4743450" y="3743325"/>
                </a:lnTo>
              </a:path>
            </a:pathLst>
          </a:custGeom>
          <a:noFill/>
          <a:ln w="28575">
            <a:solidFill>
              <a:schemeClr val="bg1"/>
            </a:solidFill>
            <a:miter lim="800000"/>
            <a:headEnd/>
            <a:tailEnd/>
          </a:ln>
        </p:spPr>
        <p:txBody>
          <a:bodyPr rtlCol="0" anchor="ctr"/>
          <a:lstStyle/>
          <a:p>
            <a:pPr algn="ctr"/>
            <a:endParaRPr lang="en-US" dirty="0"/>
          </a:p>
        </p:txBody>
      </p:sp>
      <p:sp>
        <p:nvSpPr>
          <p:cNvPr id="32" name="Line 26">
            <a:extLst>
              <a:ext uri="{FF2B5EF4-FFF2-40B4-BE49-F238E27FC236}">
                <a16:creationId xmlns:a16="http://schemas.microsoft.com/office/drawing/2014/main" id="{8FA9A124-1827-1742-F5E4-360841995B0F}"/>
              </a:ext>
            </a:extLst>
          </p:cNvPr>
          <p:cNvSpPr>
            <a:spLocks noChangeShapeType="1"/>
          </p:cNvSpPr>
          <p:nvPr/>
        </p:nvSpPr>
        <p:spPr bwMode="auto">
          <a:xfrm rot="16200000">
            <a:off x="14587594" y="4104003"/>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grpSp>
        <p:nvGrpSpPr>
          <p:cNvPr id="9252" name="Group 9251">
            <a:extLst>
              <a:ext uri="{FF2B5EF4-FFF2-40B4-BE49-F238E27FC236}">
                <a16:creationId xmlns:a16="http://schemas.microsoft.com/office/drawing/2014/main" id="{7BC4E90B-C930-74FD-E399-1CE104A041CE}"/>
              </a:ext>
            </a:extLst>
          </p:cNvPr>
          <p:cNvGrpSpPr/>
          <p:nvPr/>
        </p:nvGrpSpPr>
        <p:grpSpPr>
          <a:xfrm>
            <a:off x="5946698" y="4715225"/>
            <a:ext cx="277901" cy="215444"/>
            <a:chOff x="1250503" y="5189411"/>
            <a:chExt cx="277901" cy="215444"/>
          </a:xfrm>
        </p:grpSpPr>
        <p:sp>
          <p:nvSpPr>
            <p:cNvPr id="9253" name="Rectangle 9252">
              <a:extLst>
                <a:ext uri="{FF2B5EF4-FFF2-40B4-BE49-F238E27FC236}">
                  <a16:creationId xmlns:a16="http://schemas.microsoft.com/office/drawing/2014/main" id="{FC99BC7F-5998-72E0-7F53-C722850AF17E}"/>
                </a:ext>
              </a:extLst>
            </p:cNvPr>
            <p:cNvSpPr>
              <a:spLocks noChangeArrowheads="1"/>
            </p:cNvSpPr>
            <p:nvPr/>
          </p:nvSpPr>
          <p:spPr bwMode="auto">
            <a:xfrm>
              <a:off x="1250503" y="5189411"/>
              <a:ext cx="26704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20000" bIns="0" anchor="ctr">
              <a:spAutoFit/>
            </a:bodyPr>
            <a:lstStyle/>
            <a:p>
              <a:pPr algn="r" eaLnBrk="0" fontAlgn="base" hangingPunct="0">
                <a:spcBef>
                  <a:spcPct val="0"/>
                </a:spcBef>
                <a:spcAft>
                  <a:spcPct val="0"/>
                </a:spcAft>
              </a:pPr>
              <a:r>
                <a:rPr lang="en-US" sz="1400" b="0" dirty="0">
                  <a:solidFill>
                    <a:schemeClr val="bg1"/>
                  </a:solidFill>
                  <a:latin typeface="+mn-lt"/>
                  <a:cs typeface="Calibri" panose="020F0502020204030204" pitchFamily="34" charset="0"/>
                </a:rPr>
                <a:t>-1</a:t>
              </a:r>
            </a:p>
          </p:txBody>
        </p:sp>
        <p:sp>
          <p:nvSpPr>
            <p:cNvPr id="9254" name="Line 19">
              <a:extLst>
                <a:ext uri="{FF2B5EF4-FFF2-40B4-BE49-F238E27FC236}">
                  <a16:creationId xmlns:a16="http://schemas.microsoft.com/office/drawing/2014/main" id="{EE0441D1-66F0-A4D1-E996-9C0819F20362}"/>
                </a:ext>
              </a:extLst>
            </p:cNvPr>
            <p:cNvSpPr>
              <a:spLocks noChangeShapeType="1"/>
            </p:cNvSpPr>
            <p:nvPr/>
          </p:nvSpPr>
          <p:spPr bwMode="auto">
            <a:xfrm>
              <a:off x="1466942" y="5301714"/>
              <a:ext cx="61462"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sz="1400" dirty="0">
                <a:solidFill>
                  <a:schemeClr val="bg1"/>
                </a:solidFill>
                <a:latin typeface="+mn-lt"/>
              </a:endParaRPr>
            </a:p>
          </p:txBody>
        </p:sp>
      </p:grpSp>
      <p:grpSp>
        <p:nvGrpSpPr>
          <p:cNvPr id="9259" name="Group 9258">
            <a:extLst>
              <a:ext uri="{FF2B5EF4-FFF2-40B4-BE49-F238E27FC236}">
                <a16:creationId xmlns:a16="http://schemas.microsoft.com/office/drawing/2014/main" id="{BB28E83B-B478-E95D-0730-5584D09A209C}"/>
              </a:ext>
            </a:extLst>
          </p:cNvPr>
          <p:cNvGrpSpPr/>
          <p:nvPr/>
        </p:nvGrpSpPr>
        <p:grpSpPr>
          <a:xfrm>
            <a:off x="11293497" y="4862560"/>
            <a:ext cx="420308" cy="279981"/>
            <a:chOff x="11293497" y="4862560"/>
            <a:chExt cx="420308" cy="279981"/>
          </a:xfrm>
        </p:grpSpPr>
        <p:sp>
          <p:nvSpPr>
            <p:cNvPr id="17" name="Line 26">
              <a:extLst>
                <a:ext uri="{FF2B5EF4-FFF2-40B4-BE49-F238E27FC236}">
                  <a16:creationId xmlns:a16="http://schemas.microsoft.com/office/drawing/2014/main" id="{5DA081EC-7C85-CD23-C507-81AAA507CCBB}"/>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58" name="TextBox 9257">
              <a:extLst>
                <a:ext uri="{FF2B5EF4-FFF2-40B4-BE49-F238E27FC236}">
                  <a16:creationId xmlns:a16="http://schemas.microsoft.com/office/drawing/2014/main" id="{DAF848A7-E909-8554-9CBF-BDD238CC4519}"/>
                </a:ext>
              </a:extLst>
            </p:cNvPr>
            <p:cNvSpPr txBox="1"/>
            <p:nvPr/>
          </p:nvSpPr>
          <p:spPr bwMode="auto">
            <a:xfrm>
              <a:off x="11293497" y="4865542"/>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101</a:t>
              </a:r>
            </a:p>
          </p:txBody>
        </p:sp>
      </p:grpSp>
      <p:grpSp>
        <p:nvGrpSpPr>
          <p:cNvPr id="9260" name="Group 9259">
            <a:extLst>
              <a:ext uri="{FF2B5EF4-FFF2-40B4-BE49-F238E27FC236}">
                <a16:creationId xmlns:a16="http://schemas.microsoft.com/office/drawing/2014/main" id="{B67EAB4E-DD1D-2CDB-0768-3E1517420733}"/>
              </a:ext>
            </a:extLst>
          </p:cNvPr>
          <p:cNvGrpSpPr/>
          <p:nvPr/>
        </p:nvGrpSpPr>
        <p:grpSpPr>
          <a:xfrm>
            <a:off x="11085650" y="4862560"/>
            <a:ext cx="341760" cy="279981"/>
            <a:chOff x="11332771" y="4862560"/>
            <a:chExt cx="341760" cy="279981"/>
          </a:xfrm>
        </p:grpSpPr>
        <p:sp>
          <p:nvSpPr>
            <p:cNvPr id="9261" name="Line 26">
              <a:extLst>
                <a:ext uri="{FF2B5EF4-FFF2-40B4-BE49-F238E27FC236}">
                  <a16:creationId xmlns:a16="http://schemas.microsoft.com/office/drawing/2014/main" id="{C0F9BA21-120E-42EA-503F-43BA9CDE0522}"/>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62" name="TextBox 9261">
              <a:extLst>
                <a:ext uri="{FF2B5EF4-FFF2-40B4-BE49-F238E27FC236}">
                  <a16:creationId xmlns:a16="http://schemas.microsoft.com/office/drawing/2014/main" id="{E5E0DF77-AF6B-E1C1-4019-FDCE703185C4}"/>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97</a:t>
              </a:r>
            </a:p>
          </p:txBody>
        </p:sp>
      </p:grpSp>
      <p:grpSp>
        <p:nvGrpSpPr>
          <p:cNvPr id="9263" name="Group 9262">
            <a:extLst>
              <a:ext uri="{FF2B5EF4-FFF2-40B4-BE49-F238E27FC236}">
                <a16:creationId xmlns:a16="http://schemas.microsoft.com/office/drawing/2014/main" id="{0DF7F7C3-2C3B-4A16-59E4-59E5EC0710AF}"/>
              </a:ext>
            </a:extLst>
          </p:cNvPr>
          <p:cNvGrpSpPr/>
          <p:nvPr/>
        </p:nvGrpSpPr>
        <p:grpSpPr>
          <a:xfrm>
            <a:off x="10877809" y="4862560"/>
            <a:ext cx="341760" cy="279981"/>
            <a:chOff x="11332771" y="4862560"/>
            <a:chExt cx="341760" cy="279981"/>
          </a:xfrm>
        </p:grpSpPr>
        <p:sp>
          <p:nvSpPr>
            <p:cNvPr id="9264" name="Line 26">
              <a:extLst>
                <a:ext uri="{FF2B5EF4-FFF2-40B4-BE49-F238E27FC236}">
                  <a16:creationId xmlns:a16="http://schemas.microsoft.com/office/drawing/2014/main" id="{FB434B16-F799-8AAE-406E-B3A6E601E4D8}"/>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65" name="TextBox 9264">
              <a:extLst>
                <a:ext uri="{FF2B5EF4-FFF2-40B4-BE49-F238E27FC236}">
                  <a16:creationId xmlns:a16="http://schemas.microsoft.com/office/drawing/2014/main" id="{2A47A8D6-A026-DC3C-F3AF-0DEA62B0447F}"/>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93</a:t>
              </a:r>
            </a:p>
          </p:txBody>
        </p:sp>
      </p:grpSp>
      <p:grpSp>
        <p:nvGrpSpPr>
          <p:cNvPr id="9266" name="Group 9265">
            <a:extLst>
              <a:ext uri="{FF2B5EF4-FFF2-40B4-BE49-F238E27FC236}">
                <a16:creationId xmlns:a16="http://schemas.microsoft.com/office/drawing/2014/main" id="{FDAF9D5B-864E-13DB-A6CB-3A5A022B6CB3}"/>
              </a:ext>
            </a:extLst>
          </p:cNvPr>
          <p:cNvGrpSpPr/>
          <p:nvPr/>
        </p:nvGrpSpPr>
        <p:grpSpPr>
          <a:xfrm>
            <a:off x="10669968" y="4862560"/>
            <a:ext cx="341760" cy="279981"/>
            <a:chOff x="11332771" y="4862560"/>
            <a:chExt cx="341760" cy="279981"/>
          </a:xfrm>
        </p:grpSpPr>
        <p:sp>
          <p:nvSpPr>
            <p:cNvPr id="9267" name="Line 26">
              <a:extLst>
                <a:ext uri="{FF2B5EF4-FFF2-40B4-BE49-F238E27FC236}">
                  <a16:creationId xmlns:a16="http://schemas.microsoft.com/office/drawing/2014/main" id="{ADB6D2B1-882E-5B71-E70D-A3DDE1CC86C3}"/>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68" name="TextBox 9267">
              <a:extLst>
                <a:ext uri="{FF2B5EF4-FFF2-40B4-BE49-F238E27FC236}">
                  <a16:creationId xmlns:a16="http://schemas.microsoft.com/office/drawing/2014/main" id="{AAE06A8B-FFEA-7CA4-A704-6B1E96822CC0}"/>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89</a:t>
              </a:r>
            </a:p>
          </p:txBody>
        </p:sp>
      </p:grpSp>
      <p:grpSp>
        <p:nvGrpSpPr>
          <p:cNvPr id="9269" name="Group 9268">
            <a:extLst>
              <a:ext uri="{FF2B5EF4-FFF2-40B4-BE49-F238E27FC236}">
                <a16:creationId xmlns:a16="http://schemas.microsoft.com/office/drawing/2014/main" id="{7462A2B0-1032-157C-F74B-FC6EF2D60C92}"/>
              </a:ext>
            </a:extLst>
          </p:cNvPr>
          <p:cNvGrpSpPr/>
          <p:nvPr/>
        </p:nvGrpSpPr>
        <p:grpSpPr>
          <a:xfrm>
            <a:off x="10462127" y="4862560"/>
            <a:ext cx="341760" cy="279981"/>
            <a:chOff x="11332771" y="4862560"/>
            <a:chExt cx="341760" cy="279981"/>
          </a:xfrm>
        </p:grpSpPr>
        <p:sp>
          <p:nvSpPr>
            <p:cNvPr id="9270" name="Line 26">
              <a:extLst>
                <a:ext uri="{FF2B5EF4-FFF2-40B4-BE49-F238E27FC236}">
                  <a16:creationId xmlns:a16="http://schemas.microsoft.com/office/drawing/2014/main" id="{0500E15C-FA2B-2663-CEBA-E62F0088B9B0}"/>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71" name="TextBox 9270">
              <a:extLst>
                <a:ext uri="{FF2B5EF4-FFF2-40B4-BE49-F238E27FC236}">
                  <a16:creationId xmlns:a16="http://schemas.microsoft.com/office/drawing/2014/main" id="{1D9C6B62-9CCA-5293-3CA8-6D65CECEB501}"/>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85</a:t>
              </a:r>
            </a:p>
          </p:txBody>
        </p:sp>
      </p:grpSp>
      <p:grpSp>
        <p:nvGrpSpPr>
          <p:cNvPr id="9272" name="Group 9271">
            <a:extLst>
              <a:ext uri="{FF2B5EF4-FFF2-40B4-BE49-F238E27FC236}">
                <a16:creationId xmlns:a16="http://schemas.microsoft.com/office/drawing/2014/main" id="{86C7317D-1561-A225-41FF-2C003513025C}"/>
              </a:ext>
            </a:extLst>
          </p:cNvPr>
          <p:cNvGrpSpPr/>
          <p:nvPr/>
        </p:nvGrpSpPr>
        <p:grpSpPr>
          <a:xfrm>
            <a:off x="10254286" y="4862560"/>
            <a:ext cx="341760" cy="279981"/>
            <a:chOff x="11332771" y="4862560"/>
            <a:chExt cx="341760" cy="279981"/>
          </a:xfrm>
        </p:grpSpPr>
        <p:sp>
          <p:nvSpPr>
            <p:cNvPr id="9273" name="Line 26">
              <a:extLst>
                <a:ext uri="{FF2B5EF4-FFF2-40B4-BE49-F238E27FC236}">
                  <a16:creationId xmlns:a16="http://schemas.microsoft.com/office/drawing/2014/main" id="{A6335D28-9D34-83DB-7ABA-5D1A2C39CB30}"/>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74" name="TextBox 9273">
              <a:extLst>
                <a:ext uri="{FF2B5EF4-FFF2-40B4-BE49-F238E27FC236}">
                  <a16:creationId xmlns:a16="http://schemas.microsoft.com/office/drawing/2014/main" id="{8354CFFB-1867-A473-103D-97BDB388D3A9}"/>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81</a:t>
              </a:r>
            </a:p>
          </p:txBody>
        </p:sp>
      </p:grpSp>
      <p:grpSp>
        <p:nvGrpSpPr>
          <p:cNvPr id="9275" name="Group 9274">
            <a:extLst>
              <a:ext uri="{FF2B5EF4-FFF2-40B4-BE49-F238E27FC236}">
                <a16:creationId xmlns:a16="http://schemas.microsoft.com/office/drawing/2014/main" id="{E32B3847-9858-4DD9-0803-6379BABDB496}"/>
              </a:ext>
            </a:extLst>
          </p:cNvPr>
          <p:cNvGrpSpPr/>
          <p:nvPr/>
        </p:nvGrpSpPr>
        <p:grpSpPr>
          <a:xfrm>
            <a:off x="10046445" y="4862560"/>
            <a:ext cx="341760" cy="279981"/>
            <a:chOff x="11332771" y="4862560"/>
            <a:chExt cx="341760" cy="279981"/>
          </a:xfrm>
        </p:grpSpPr>
        <p:sp>
          <p:nvSpPr>
            <p:cNvPr id="9276" name="Line 26">
              <a:extLst>
                <a:ext uri="{FF2B5EF4-FFF2-40B4-BE49-F238E27FC236}">
                  <a16:creationId xmlns:a16="http://schemas.microsoft.com/office/drawing/2014/main" id="{722D8274-4192-51DB-A07E-98D3B7339CD5}"/>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77" name="TextBox 9276">
              <a:extLst>
                <a:ext uri="{FF2B5EF4-FFF2-40B4-BE49-F238E27FC236}">
                  <a16:creationId xmlns:a16="http://schemas.microsoft.com/office/drawing/2014/main" id="{B8B0E6CD-3D11-DD07-8E3D-CA24BFBD38D8}"/>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77</a:t>
              </a:r>
            </a:p>
          </p:txBody>
        </p:sp>
      </p:grpSp>
      <p:grpSp>
        <p:nvGrpSpPr>
          <p:cNvPr id="9278" name="Group 9277">
            <a:extLst>
              <a:ext uri="{FF2B5EF4-FFF2-40B4-BE49-F238E27FC236}">
                <a16:creationId xmlns:a16="http://schemas.microsoft.com/office/drawing/2014/main" id="{00F85FB2-AE28-45EB-019E-3A0173E2C3E4}"/>
              </a:ext>
            </a:extLst>
          </p:cNvPr>
          <p:cNvGrpSpPr/>
          <p:nvPr/>
        </p:nvGrpSpPr>
        <p:grpSpPr>
          <a:xfrm>
            <a:off x="9838604" y="4862560"/>
            <a:ext cx="341760" cy="279981"/>
            <a:chOff x="11332771" y="4862560"/>
            <a:chExt cx="341760" cy="279981"/>
          </a:xfrm>
        </p:grpSpPr>
        <p:sp>
          <p:nvSpPr>
            <p:cNvPr id="9279" name="Line 26">
              <a:extLst>
                <a:ext uri="{FF2B5EF4-FFF2-40B4-BE49-F238E27FC236}">
                  <a16:creationId xmlns:a16="http://schemas.microsoft.com/office/drawing/2014/main" id="{48EBE26B-7898-F9CE-DF59-7322CD30C9CA}"/>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80" name="TextBox 9279">
              <a:extLst>
                <a:ext uri="{FF2B5EF4-FFF2-40B4-BE49-F238E27FC236}">
                  <a16:creationId xmlns:a16="http://schemas.microsoft.com/office/drawing/2014/main" id="{16309D7F-574F-96A2-2DBF-952D526701C2}"/>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73</a:t>
              </a:r>
            </a:p>
          </p:txBody>
        </p:sp>
      </p:grpSp>
      <p:grpSp>
        <p:nvGrpSpPr>
          <p:cNvPr id="9281" name="Group 9280">
            <a:extLst>
              <a:ext uri="{FF2B5EF4-FFF2-40B4-BE49-F238E27FC236}">
                <a16:creationId xmlns:a16="http://schemas.microsoft.com/office/drawing/2014/main" id="{0C570D18-142F-F7AC-43CF-68F7B668531B}"/>
              </a:ext>
            </a:extLst>
          </p:cNvPr>
          <p:cNvGrpSpPr/>
          <p:nvPr/>
        </p:nvGrpSpPr>
        <p:grpSpPr>
          <a:xfrm>
            <a:off x="9630763" y="4862560"/>
            <a:ext cx="341760" cy="279981"/>
            <a:chOff x="11332771" y="4862560"/>
            <a:chExt cx="341760" cy="279981"/>
          </a:xfrm>
        </p:grpSpPr>
        <p:sp>
          <p:nvSpPr>
            <p:cNvPr id="9282" name="Line 26">
              <a:extLst>
                <a:ext uri="{FF2B5EF4-FFF2-40B4-BE49-F238E27FC236}">
                  <a16:creationId xmlns:a16="http://schemas.microsoft.com/office/drawing/2014/main" id="{999AD88B-638B-1BED-B61F-B3F7852ABE45}"/>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83" name="TextBox 9282">
              <a:extLst>
                <a:ext uri="{FF2B5EF4-FFF2-40B4-BE49-F238E27FC236}">
                  <a16:creationId xmlns:a16="http://schemas.microsoft.com/office/drawing/2014/main" id="{E599C7E4-1EEC-650B-DAF8-A558CF21D988}"/>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69</a:t>
              </a:r>
            </a:p>
          </p:txBody>
        </p:sp>
      </p:grpSp>
      <p:grpSp>
        <p:nvGrpSpPr>
          <p:cNvPr id="9284" name="Group 9283">
            <a:extLst>
              <a:ext uri="{FF2B5EF4-FFF2-40B4-BE49-F238E27FC236}">
                <a16:creationId xmlns:a16="http://schemas.microsoft.com/office/drawing/2014/main" id="{FCF0C487-C105-220B-5218-78708F61AAC3}"/>
              </a:ext>
            </a:extLst>
          </p:cNvPr>
          <p:cNvGrpSpPr/>
          <p:nvPr/>
        </p:nvGrpSpPr>
        <p:grpSpPr>
          <a:xfrm>
            <a:off x="9422922" y="4862560"/>
            <a:ext cx="341760" cy="279981"/>
            <a:chOff x="11332771" y="4862560"/>
            <a:chExt cx="341760" cy="279981"/>
          </a:xfrm>
        </p:grpSpPr>
        <p:sp>
          <p:nvSpPr>
            <p:cNvPr id="9285" name="Line 26">
              <a:extLst>
                <a:ext uri="{FF2B5EF4-FFF2-40B4-BE49-F238E27FC236}">
                  <a16:creationId xmlns:a16="http://schemas.microsoft.com/office/drawing/2014/main" id="{8F9D6648-20A8-B94C-A3CD-385F87CE2ECE}"/>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86" name="TextBox 9285">
              <a:extLst>
                <a:ext uri="{FF2B5EF4-FFF2-40B4-BE49-F238E27FC236}">
                  <a16:creationId xmlns:a16="http://schemas.microsoft.com/office/drawing/2014/main" id="{B0F85D0B-E9D4-1182-5916-0FC77014002F}"/>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65</a:t>
              </a:r>
            </a:p>
          </p:txBody>
        </p:sp>
      </p:grpSp>
      <p:grpSp>
        <p:nvGrpSpPr>
          <p:cNvPr id="9287" name="Group 9286">
            <a:extLst>
              <a:ext uri="{FF2B5EF4-FFF2-40B4-BE49-F238E27FC236}">
                <a16:creationId xmlns:a16="http://schemas.microsoft.com/office/drawing/2014/main" id="{ED211F4E-1BFD-BC02-6B53-3F2BA824C5A1}"/>
              </a:ext>
            </a:extLst>
          </p:cNvPr>
          <p:cNvGrpSpPr/>
          <p:nvPr/>
        </p:nvGrpSpPr>
        <p:grpSpPr>
          <a:xfrm>
            <a:off x="9215081" y="4862560"/>
            <a:ext cx="341760" cy="279981"/>
            <a:chOff x="11332771" y="4862560"/>
            <a:chExt cx="341760" cy="279981"/>
          </a:xfrm>
        </p:grpSpPr>
        <p:sp>
          <p:nvSpPr>
            <p:cNvPr id="9288" name="Line 26">
              <a:extLst>
                <a:ext uri="{FF2B5EF4-FFF2-40B4-BE49-F238E27FC236}">
                  <a16:creationId xmlns:a16="http://schemas.microsoft.com/office/drawing/2014/main" id="{126FDB94-DF37-BBB9-EFF1-9C50A3C190BC}"/>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89" name="TextBox 9288">
              <a:extLst>
                <a:ext uri="{FF2B5EF4-FFF2-40B4-BE49-F238E27FC236}">
                  <a16:creationId xmlns:a16="http://schemas.microsoft.com/office/drawing/2014/main" id="{579EEB4F-9735-3032-B9FB-FB2EC84C70FF}"/>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61</a:t>
              </a:r>
            </a:p>
          </p:txBody>
        </p:sp>
      </p:grpSp>
      <p:grpSp>
        <p:nvGrpSpPr>
          <p:cNvPr id="9290" name="Group 9289">
            <a:extLst>
              <a:ext uri="{FF2B5EF4-FFF2-40B4-BE49-F238E27FC236}">
                <a16:creationId xmlns:a16="http://schemas.microsoft.com/office/drawing/2014/main" id="{66FDBCFE-8A13-1D63-48E3-701FD381FB45}"/>
              </a:ext>
            </a:extLst>
          </p:cNvPr>
          <p:cNvGrpSpPr/>
          <p:nvPr/>
        </p:nvGrpSpPr>
        <p:grpSpPr>
          <a:xfrm>
            <a:off x="9007240" y="4862560"/>
            <a:ext cx="341760" cy="279981"/>
            <a:chOff x="11332771" y="4862560"/>
            <a:chExt cx="341760" cy="279981"/>
          </a:xfrm>
        </p:grpSpPr>
        <p:sp>
          <p:nvSpPr>
            <p:cNvPr id="9291" name="Line 26">
              <a:extLst>
                <a:ext uri="{FF2B5EF4-FFF2-40B4-BE49-F238E27FC236}">
                  <a16:creationId xmlns:a16="http://schemas.microsoft.com/office/drawing/2014/main" id="{8FC073F7-2A86-8B83-BF98-0DED80F09DAC}"/>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92" name="TextBox 9291">
              <a:extLst>
                <a:ext uri="{FF2B5EF4-FFF2-40B4-BE49-F238E27FC236}">
                  <a16:creationId xmlns:a16="http://schemas.microsoft.com/office/drawing/2014/main" id="{5DE8558A-E805-AA5D-AABF-58753AAA4074}"/>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57</a:t>
              </a:r>
            </a:p>
          </p:txBody>
        </p:sp>
      </p:grpSp>
      <p:grpSp>
        <p:nvGrpSpPr>
          <p:cNvPr id="9293" name="Group 9292">
            <a:extLst>
              <a:ext uri="{FF2B5EF4-FFF2-40B4-BE49-F238E27FC236}">
                <a16:creationId xmlns:a16="http://schemas.microsoft.com/office/drawing/2014/main" id="{7424FA91-07C6-B64A-A125-EDB28E7F3E4B}"/>
              </a:ext>
            </a:extLst>
          </p:cNvPr>
          <p:cNvGrpSpPr/>
          <p:nvPr/>
        </p:nvGrpSpPr>
        <p:grpSpPr>
          <a:xfrm>
            <a:off x="8799399" y="4862560"/>
            <a:ext cx="341760" cy="279981"/>
            <a:chOff x="11332771" y="4862560"/>
            <a:chExt cx="341760" cy="279981"/>
          </a:xfrm>
        </p:grpSpPr>
        <p:sp>
          <p:nvSpPr>
            <p:cNvPr id="9294" name="Line 26">
              <a:extLst>
                <a:ext uri="{FF2B5EF4-FFF2-40B4-BE49-F238E27FC236}">
                  <a16:creationId xmlns:a16="http://schemas.microsoft.com/office/drawing/2014/main" id="{E1CA68A9-5B7C-EE64-FBAA-202E3FD85329}"/>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95" name="TextBox 9294">
              <a:extLst>
                <a:ext uri="{FF2B5EF4-FFF2-40B4-BE49-F238E27FC236}">
                  <a16:creationId xmlns:a16="http://schemas.microsoft.com/office/drawing/2014/main" id="{ECA8542E-C3AA-2AC2-0CF2-56B0DC58F6A0}"/>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53</a:t>
              </a:r>
            </a:p>
          </p:txBody>
        </p:sp>
      </p:grpSp>
      <p:grpSp>
        <p:nvGrpSpPr>
          <p:cNvPr id="9296" name="Group 9295">
            <a:extLst>
              <a:ext uri="{FF2B5EF4-FFF2-40B4-BE49-F238E27FC236}">
                <a16:creationId xmlns:a16="http://schemas.microsoft.com/office/drawing/2014/main" id="{BC1B51AA-A0F7-9E4F-DB8F-3F90A0D2E080}"/>
              </a:ext>
            </a:extLst>
          </p:cNvPr>
          <p:cNvGrpSpPr/>
          <p:nvPr/>
        </p:nvGrpSpPr>
        <p:grpSpPr>
          <a:xfrm>
            <a:off x="8591558" y="4862560"/>
            <a:ext cx="341760" cy="279981"/>
            <a:chOff x="11332771" y="4862560"/>
            <a:chExt cx="341760" cy="279981"/>
          </a:xfrm>
        </p:grpSpPr>
        <p:sp>
          <p:nvSpPr>
            <p:cNvPr id="9297" name="Line 26">
              <a:extLst>
                <a:ext uri="{FF2B5EF4-FFF2-40B4-BE49-F238E27FC236}">
                  <a16:creationId xmlns:a16="http://schemas.microsoft.com/office/drawing/2014/main" id="{947D9346-0D63-C79F-FB37-6DE49F1F602D}"/>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298" name="TextBox 9297">
              <a:extLst>
                <a:ext uri="{FF2B5EF4-FFF2-40B4-BE49-F238E27FC236}">
                  <a16:creationId xmlns:a16="http://schemas.microsoft.com/office/drawing/2014/main" id="{08EF76CD-3680-DFF2-5182-4C59D422697B}"/>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49</a:t>
              </a:r>
            </a:p>
          </p:txBody>
        </p:sp>
      </p:grpSp>
      <p:grpSp>
        <p:nvGrpSpPr>
          <p:cNvPr id="9299" name="Group 9298">
            <a:extLst>
              <a:ext uri="{FF2B5EF4-FFF2-40B4-BE49-F238E27FC236}">
                <a16:creationId xmlns:a16="http://schemas.microsoft.com/office/drawing/2014/main" id="{6A129BE7-48FB-3724-489C-9B5D90C24069}"/>
              </a:ext>
            </a:extLst>
          </p:cNvPr>
          <p:cNvGrpSpPr/>
          <p:nvPr/>
        </p:nvGrpSpPr>
        <p:grpSpPr>
          <a:xfrm>
            <a:off x="8383717" y="4862560"/>
            <a:ext cx="341760" cy="279981"/>
            <a:chOff x="11332771" y="4862560"/>
            <a:chExt cx="341760" cy="279981"/>
          </a:xfrm>
        </p:grpSpPr>
        <p:sp>
          <p:nvSpPr>
            <p:cNvPr id="9300" name="Line 26">
              <a:extLst>
                <a:ext uri="{FF2B5EF4-FFF2-40B4-BE49-F238E27FC236}">
                  <a16:creationId xmlns:a16="http://schemas.microsoft.com/office/drawing/2014/main" id="{132B22B6-4477-E87D-B18E-7ABF2D5F9C92}"/>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01" name="TextBox 9300">
              <a:extLst>
                <a:ext uri="{FF2B5EF4-FFF2-40B4-BE49-F238E27FC236}">
                  <a16:creationId xmlns:a16="http://schemas.microsoft.com/office/drawing/2014/main" id="{CF853028-A315-9360-05D3-000FB8B173B7}"/>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45</a:t>
              </a:r>
            </a:p>
          </p:txBody>
        </p:sp>
      </p:grpSp>
      <p:grpSp>
        <p:nvGrpSpPr>
          <p:cNvPr id="9302" name="Group 9301">
            <a:extLst>
              <a:ext uri="{FF2B5EF4-FFF2-40B4-BE49-F238E27FC236}">
                <a16:creationId xmlns:a16="http://schemas.microsoft.com/office/drawing/2014/main" id="{8579F320-055E-5EF4-2E10-A329D2338D77}"/>
              </a:ext>
            </a:extLst>
          </p:cNvPr>
          <p:cNvGrpSpPr/>
          <p:nvPr/>
        </p:nvGrpSpPr>
        <p:grpSpPr>
          <a:xfrm>
            <a:off x="8175876" y="4862560"/>
            <a:ext cx="341760" cy="279981"/>
            <a:chOff x="11332771" y="4862560"/>
            <a:chExt cx="341760" cy="279981"/>
          </a:xfrm>
        </p:grpSpPr>
        <p:sp>
          <p:nvSpPr>
            <p:cNvPr id="9303" name="Line 26">
              <a:extLst>
                <a:ext uri="{FF2B5EF4-FFF2-40B4-BE49-F238E27FC236}">
                  <a16:creationId xmlns:a16="http://schemas.microsoft.com/office/drawing/2014/main" id="{7E64AAA9-C171-B04F-E876-6FDF5E23342B}"/>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04" name="TextBox 9303">
              <a:extLst>
                <a:ext uri="{FF2B5EF4-FFF2-40B4-BE49-F238E27FC236}">
                  <a16:creationId xmlns:a16="http://schemas.microsoft.com/office/drawing/2014/main" id="{F8BFA559-983F-C52F-F413-D24EDAC1E1B2}"/>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41</a:t>
              </a:r>
            </a:p>
          </p:txBody>
        </p:sp>
      </p:grpSp>
      <p:grpSp>
        <p:nvGrpSpPr>
          <p:cNvPr id="9305" name="Group 9304">
            <a:extLst>
              <a:ext uri="{FF2B5EF4-FFF2-40B4-BE49-F238E27FC236}">
                <a16:creationId xmlns:a16="http://schemas.microsoft.com/office/drawing/2014/main" id="{6A707EA2-AB11-1916-8BA5-085C472D774C}"/>
              </a:ext>
            </a:extLst>
          </p:cNvPr>
          <p:cNvGrpSpPr/>
          <p:nvPr/>
        </p:nvGrpSpPr>
        <p:grpSpPr>
          <a:xfrm>
            <a:off x="7968035" y="4862560"/>
            <a:ext cx="341760" cy="279981"/>
            <a:chOff x="11332771" y="4862560"/>
            <a:chExt cx="341760" cy="279981"/>
          </a:xfrm>
        </p:grpSpPr>
        <p:sp>
          <p:nvSpPr>
            <p:cNvPr id="9306" name="Line 26">
              <a:extLst>
                <a:ext uri="{FF2B5EF4-FFF2-40B4-BE49-F238E27FC236}">
                  <a16:creationId xmlns:a16="http://schemas.microsoft.com/office/drawing/2014/main" id="{85CBB113-C57D-78B1-0CD8-0BE015ABCB91}"/>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07" name="TextBox 9306">
              <a:extLst>
                <a:ext uri="{FF2B5EF4-FFF2-40B4-BE49-F238E27FC236}">
                  <a16:creationId xmlns:a16="http://schemas.microsoft.com/office/drawing/2014/main" id="{1996502A-A614-7CEA-A5F0-437EF941A061}"/>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37</a:t>
              </a:r>
            </a:p>
          </p:txBody>
        </p:sp>
      </p:grpSp>
      <p:grpSp>
        <p:nvGrpSpPr>
          <p:cNvPr id="9308" name="Group 9307">
            <a:extLst>
              <a:ext uri="{FF2B5EF4-FFF2-40B4-BE49-F238E27FC236}">
                <a16:creationId xmlns:a16="http://schemas.microsoft.com/office/drawing/2014/main" id="{9E9F2B7B-3461-E89B-AD9D-66C442860E08}"/>
              </a:ext>
            </a:extLst>
          </p:cNvPr>
          <p:cNvGrpSpPr/>
          <p:nvPr/>
        </p:nvGrpSpPr>
        <p:grpSpPr>
          <a:xfrm>
            <a:off x="7760194" y="4862560"/>
            <a:ext cx="341760" cy="279981"/>
            <a:chOff x="11332771" y="4862560"/>
            <a:chExt cx="341760" cy="279981"/>
          </a:xfrm>
        </p:grpSpPr>
        <p:sp>
          <p:nvSpPr>
            <p:cNvPr id="9309" name="Line 26">
              <a:extLst>
                <a:ext uri="{FF2B5EF4-FFF2-40B4-BE49-F238E27FC236}">
                  <a16:creationId xmlns:a16="http://schemas.microsoft.com/office/drawing/2014/main" id="{C563C0CE-4EEC-1AB2-6696-26D4A3220EA0}"/>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10" name="TextBox 9309">
              <a:extLst>
                <a:ext uri="{FF2B5EF4-FFF2-40B4-BE49-F238E27FC236}">
                  <a16:creationId xmlns:a16="http://schemas.microsoft.com/office/drawing/2014/main" id="{187FEBD1-EA2F-993A-2174-617ECF29CA24}"/>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33</a:t>
              </a:r>
            </a:p>
          </p:txBody>
        </p:sp>
      </p:grpSp>
      <p:grpSp>
        <p:nvGrpSpPr>
          <p:cNvPr id="9311" name="Group 9310">
            <a:extLst>
              <a:ext uri="{FF2B5EF4-FFF2-40B4-BE49-F238E27FC236}">
                <a16:creationId xmlns:a16="http://schemas.microsoft.com/office/drawing/2014/main" id="{061AE951-107E-6D38-C53A-69C676740150}"/>
              </a:ext>
            </a:extLst>
          </p:cNvPr>
          <p:cNvGrpSpPr/>
          <p:nvPr/>
        </p:nvGrpSpPr>
        <p:grpSpPr>
          <a:xfrm>
            <a:off x="7552353" y="4862560"/>
            <a:ext cx="341760" cy="279981"/>
            <a:chOff x="11332771" y="4862560"/>
            <a:chExt cx="341760" cy="279981"/>
          </a:xfrm>
        </p:grpSpPr>
        <p:sp>
          <p:nvSpPr>
            <p:cNvPr id="9312" name="Line 26">
              <a:extLst>
                <a:ext uri="{FF2B5EF4-FFF2-40B4-BE49-F238E27FC236}">
                  <a16:creationId xmlns:a16="http://schemas.microsoft.com/office/drawing/2014/main" id="{C013129A-AD57-2C9B-6291-D212EBF5C7DD}"/>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13" name="TextBox 9312">
              <a:extLst>
                <a:ext uri="{FF2B5EF4-FFF2-40B4-BE49-F238E27FC236}">
                  <a16:creationId xmlns:a16="http://schemas.microsoft.com/office/drawing/2014/main" id="{3A0CC453-554F-0916-F900-6EFD326FD1C0}"/>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29</a:t>
              </a:r>
            </a:p>
          </p:txBody>
        </p:sp>
      </p:grpSp>
      <p:grpSp>
        <p:nvGrpSpPr>
          <p:cNvPr id="9314" name="Group 9313">
            <a:extLst>
              <a:ext uri="{FF2B5EF4-FFF2-40B4-BE49-F238E27FC236}">
                <a16:creationId xmlns:a16="http://schemas.microsoft.com/office/drawing/2014/main" id="{68E226AF-11D4-6F16-6551-7EF6CC86CCBD}"/>
              </a:ext>
            </a:extLst>
          </p:cNvPr>
          <p:cNvGrpSpPr/>
          <p:nvPr/>
        </p:nvGrpSpPr>
        <p:grpSpPr>
          <a:xfrm>
            <a:off x="6062745" y="4862560"/>
            <a:ext cx="298480" cy="279981"/>
            <a:chOff x="11337477" y="4862560"/>
            <a:chExt cx="298480" cy="279981"/>
          </a:xfrm>
        </p:grpSpPr>
        <p:sp>
          <p:nvSpPr>
            <p:cNvPr id="9315" name="Line 26">
              <a:extLst>
                <a:ext uri="{FF2B5EF4-FFF2-40B4-BE49-F238E27FC236}">
                  <a16:creationId xmlns:a16="http://schemas.microsoft.com/office/drawing/2014/main" id="{9E8F6137-BAB8-331D-32F1-4AD44E790FB9}"/>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16" name="TextBox 9315">
              <a:extLst>
                <a:ext uri="{FF2B5EF4-FFF2-40B4-BE49-F238E27FC236}">
                  <a16:creationId xmlns:a16="http://schemas.microsoft.com/office/drawing/2014/main" id="{A8E949CD-414A-3DE5-9E32-BC8A687E2C79}"/>
                </a:ext>
              </a:extLst>
            </p:cNvPr>
            <p:cNvSpPr txBox="1"/>
            <p:nvPr/>
          </p:nvSpPr>
          <p:spPr bwMode="auto">
            <a:xfrm>
              <a:off x="11337477" y="4865542"/>
              <a:ext cx="2984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 0</a:t>
              </a:r>
            </a:p>
          </p:txBody>
        </p:sp>
      </p:grpSp>
      <p:grpSp>
        <p:nvGrpSpPr>
          <p:cNvPr id="9317" name="Group 9316">
            <a:extLst>
              <a:ext uri="{FF2B5EF4-FFF2-40B4-BE49-F238E27FC236}">
                <a16:creationId xmlns:a16="http://schemas.microsoft.com/office/drawing/2014/main" id="{EB6299C7-2BD2-B644-828E-A29AF03078EC}"/>
              </a:ext>
            </a:extLst>
          </p:cNvPr>
          <p:cNvGrpSpPr/>
          <p:nvPr/>
        </p:nvGrpSpPr>
        <p:grpSpPr>
          <a:xfrm>
            <a:off x="6227306" y="4862560"/>
            <a:ext cx="298480" cy="279981"/>
            <a:chOff x="11342055" y="4862560"/>
            <a:chExt cx="298480" cy="279981"/>
          </a:xfrm>
        </p:grpSpPr>
        <p:sp>
          <p:nvSpPr>
            <p:cNvPr id="9318" name="Line 26">
              <a:extLst>
                <a:ext uri="{FF2B5EF4-FFF2-40B4-BE49-F238E27FC236}">
                  <a16:creationId xmlns:a16="http://schemas.microsoft.com/office/drawing/2014/main" id="{C21838A7-DDC3-5002-4189-7C03C789F396}"/>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19" name="TextBox 9318">
              <a:extLst>
                <a:ext uri="{FF2B5EF4-FFF2-40B4-BE49-F238E27FC236}">
                  <a16:creationId xmlns:a16="http://schemas.microsoft.com/office/drawing/2014/main" id="{A4DB77A6-D947-A916-5A04-852217DFBBB1}"/>
                </a:ext>
              </a:extLst>
            </p:cNvPr>
            <p:cNvSpPr txBox="1"/>
            <p:nvPr/>
          </p:nvSpPr>
          <p:spPr bwMode="auto">
            <a:xfrm>
              <a:off x="11342055" y="4865542"/>
              <a:ext cx="2984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 1</a:t>
              </a:r>
            </a:p>
          </p:txBody>
        </p:sp>
      </p:grpSp>
      <p:grpSp>
        <p:nvGrpSpPr>
          <p:cNvPr id="9320" name="Group 9319">
            <a:extLst>
              <a:ext uri="{FF2B5EF4-FFF2-40B4-BE49-F238E27FC236}">
                <a16:creationId xmlns:a16="http://schemas.microsoft.com/office/drawing/2014/main" id="{66056827-2577-DF4B-F3A8-A49C1F3A543D}"/>
              </a:ext>
            </a:extLst>
          </p:cNvPr>
          <p:cNvGrpSpPr/>
          <p:nvPr/>
        </p:nvGrpSpPr>
        <p:grpSpPr>
          <a:xfrm>
            <a:off x="6391867" y="4862560"/>
            <a:ext cx="298480" cy="279981"/>
            <a:chOff x="11337477" y="4862560"/>
            <a:chExt cx="298480" cy="279981"/>
          </a:xfrm>
        </p:grpSpPr>
        <p:sp>
          <p:nvSpPr>
            <p:cNvPr id="9321" name="Line 26">
              <a:extLst>
                <a:ext uri="{FF2B5EF4-FFF2-40B4-BE49-F238E27FC236}">
                  <a16:creationId xmlns:a16="http://schemas.microsoft.com/office/drawing/2014/main" id="{2AE3A7C9-E34D-5ABA-00A8-16823A6672CE}"/>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22" name="TextBox 9321">
              <a:extLst>
                <a:ext uri="{FF2B5EF4-FFF2-40B4-BE49-F238E27FC236}">
                  <a16:creationId xmlns:a16="http://schemas.microsoft.com/office/drawing/2014/main" id="{4F8CB38E-9F14-5A45-15A1-3E74BDCA8094}"/>
                </a:ext>
              </a:extLst>
            </p:cNvPr>
            <p:cNvSpPr txBox="1"/>
            <p:nvPr/>
          </p:nvSpPr>
          <p:spPr bwMode="auto">
            <a:xfrm>
              <a:off x="11337477" y="4865542"/>
              <a:ext cx="2984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 5</a:t>
              </a:r>
            </a:p>
          </p:txBody>
        </p:sp>
      </p:grpSp>
      <p:grpSp>
        <p:nvGrpSpPr>
          <p:cNvPr id="9323" name="Group 9322">
            <a:extLst>
              <a:ext uri="{FF2B5EF4-FFF2-40B4-BE49-F238E27FC236}">
                <a16:creationId xmlns:a16="http://schemas.microsoft.com/office/drawing/2014/main" id="{41F78014-1C80-5BB0-64EA-0AD63AD84823}"/>
              </a:ext>
            </a:extLst>
          </p:cNvPr>
          <p:cNvGrpSpPr/>
          <p:nvPr/>
        </p:nvGrpSpPr>
        <p:grpSpPr>
          <a:xfrm>
            <a:off x="6556428" y="4862560"/>
            <a:ext cx="298480" cy="279981"/>
            <a:chOff x="11342055" y="4862560"/>
            <a:chExt cx="298480" cy="279981"/>
          </a:xfrm>
        </p:grpSpPr>
        <p:sp>
          <p:nvSpPr>
            <p:cNvPr id="9324" name="Line 26">
              <a:extLst>
                <a:ext uri="{FF2B5EF4-FFF2-40B4-BE49-F238E27FC236}">
                  <a16:creationId xmlns:a16="http://schemas.microsoft.com/office/drawing/2014/main" id="{AC22BB73-E6BE-0433-A991-8A6EEF70A4C0}"/>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25" name="TextBox 9324">
              <a:extLst>
                <a:ext uri="{FF2B5EF4-FFF2-40B4-BE49-F238E27FC236}">
                  <a16:creationId xmlns:a16="http://schemas.microsoft.com/office/drawing/2014/main" id="{52CC58EB-FD93-A545-B59D-BE8A0F3C19CF}"/>
                </a:ext>
              </a:extLst>
            </p:cNvPr>
            <p:cNvSpPr txBox="1"/>
            <p:nvPr/>
          </p:nvSpPr>
          <p:spPr bwMode="auto">
            <a:xfrm>
              <a:off x="11342055" y="4865542"/>
              <a:ext cx="2984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 9</a:t>
              </a:r>
            </a:p>
          </p:txBody>
        </p:sp>
      </p:grpSp>
      <p:grpSp>
        <p:nvGrpSpPr>
          <p:cNvPr id="9326" name="Group 9325">
            <a:extLst>
              <a:ext uri="{FF2B5EF4-FFF2-40B4-BE49-F238E27FC236}">
                <a16:creationId xmlns:a16="http://schemas.microsoft.com/office/drawing/2014/main" id="{4183D8AA-22BA-6D3D-DA1F-7F026DA07F51}"/>
              </a:ext>
            </a:extLst>
          </p:cNvPr>
          <p:cNvGrpSpPr/>
          <p:nvPr/>
        </p:nvGrpSpPr>
        <p:grpSpPr>
          <a:xfrm>
            <a:off x="6720989" y="4862560"/>
            <a:ext cx="341760" cy="279981"/>
            <a:chOff x="11332771" y="4862560"/>
            <a:chExt cx="341760" cy="279981"/>
          </a:xfrm>
        </p:grpSpPr>
        <p:sp>
          <p:nvSpPr>
            <p:cNvPr id="9327" name="Line 26">
              <a:extLst>
                <a:ext uri="{FF2B5EF4-FFF2-40B4-BE49-F238E27FC236}">
                  <a16:creationId xmlns:a16="http://schemas.microsoft.com/office/drawing/2014/main" id="{FCA56100-29EA-61FC-D2D4-BC2B14CAD484}"/>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28" name="TextBox 9327">
              <a:extLst>
                <a:ext uri="{FF2B5EF4-FFF2-40B4-BE49-F238E27FC236}">
                  <a16:creationId xmlns:a16="http://schemas.microsoft.com/office/drawing/2014/main" id="{1F6EBB1F-32DB-4C57-27AB-2A09030DCB3D}"/>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13</a:t>
              </a:r>
            </a:p>
          </p:txBody>
        </p:sp>
      </p:grpSp>
      <p:grpSp>
        <p:nvGrpSpPr>
          <p:cNvPr id="9329" name="Group 9328">
            <a:extLst>
              <a:ext uri="{FF2B5EF4-FFF2-40B4-BE49-F238E27FC236}">
                <a16:creationId xmlns:a16="http://schemas.microsoft.com/office/drawing/2014/main" id="{E2D2111D-B548-7DAB-24B1-F6EB761E95A0}"/>
              </a:ext>
            </a:extLst>
          </p:cNvPr>
          <p:cNvGrpSpPr/>
          <p:nvPr/>
        </p:nvGrpSpPr>
        <p:grpSpPr>
          <a:xfrm>
            <a:off x="6928830" y="4862560"/>
            <a:ext cx="341760" cy="279981"/>
            <a:chOff x="11332771" y="4862560"/>
            <a:chExt cx="341760" cy="279981"/>
          </a:xfrm>
        </p:grpSpPr>
        <p:sp>
          <p:nvSpPr>
            <p:cNvPr id="9330" name="Line 26">
              <a:extLst>
                <a:ext uri="{FF2B5EF4-FFF2-40B4-BE49-F238E27FC236}">
                  <a16:creationId xmlns:a16="http://schemas.microsoft.com/office/drawing/2014/main" id="{E3EC0B78-47B5-ADCD-A765-D33F6C495509}"/>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31" name="TextBox 9330">
              <a:extLst>
                <a:ext uri="{FF2B5EF4-FFF2-40B4-BE49-F238E27FC236}">
                  <a16:creationId xmlns:a16="http://schemas.microsoft.com/office/drawing/2014/main" id="{5008969E-4694-5459-6CBE-D43276826B60}"/>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17</a:t>
              </a:r>
            </a:p>
          </p:txBody>
        </p:sp>
      </p:grpSp>
      <p:grpSp>
        <p:nvGrpSpPr>
          <p:cNvPr id="9332" name="Group 9331">
            <a:extLst>
              <a:ext uri="{FF2B5EF4-FFF2-40B4-BE49-F238E27FC236}">
                <a16:creationId xmlns:a16="http://schemas.microsoft.com/office/drawing/2014/main" id="{71F8AFA3-434B-F740-484F-92A32E313FB5}"/>
              </a:ext>
            </a:extLst>
          </p:cNvPr>
          <p:cNvGrpSpPr/>
          <p:nvPr/>
        </p:nvGrpSpPr>
        <p:grpSpPr>
          <a:xfrm>
            <a:off x="7136671" y="4862560"/>
            <a:ext cx="341760" cy="279981"/>
            <a:chOff x="11332771" y="4862560"/>
            <a:chExt cx="341760" cy="279981"/>
          </a:xfrm>
        </p:grpSpPr>
        <p:sp>
          <p:nvSpPr>
            <p:cNvPr id="9333" name="Line 26">
              <a:extLst>
                <a:ext uri="{FF2B5EF4-FFF2-40B4-BE49-F238E27FC236}">
                  <a16:creationId xmlns:a16="http://schemas.microsoft.com/office/drawing/2014/main" id="{9F780125-8DE4-BD44-F48D-630861509B12}"/>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34" name="TextBox 9333">
              <a:extLst>
                <a:ext uri="{FF2B5EF4-FFF2-40B4-BE49-F238E27FC236}">
                  <a16:creationId xmlns:a16="http://schemas.microsoft.com/office/drawing/2014/main" id="{DE5DF929-4254-AE01-856F-C39896AAAD71}"/>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21</a:t>
              </a:r>
            </a:p>
          </p:txBody>
        </p:sp>
      </p:grpSp>
      <p:grpSp>
        <p:nvGrpSpPr>
          <p:cNvPr id="9335" name="Group 9334">
            <a:extLst>
              <a:ext uri="{FF2B5EF4-FFF2-40B4-BE49-F238E27FC236}">
                <a16:creationId xmlns:a16="http://schemas.microsoft.com/office/drawing/2014/main" id="{2DA486C2-C466-314A-F8BA-F7748343CA76}"/>
              </a:ext>
            </a:extLst>
          </p:cNvPr>
          <p:cNvGrpSpPr/>
          <p:nvPr/>
        </p:nvGrpSpPr>
        <p:grpSpPr>
          <a:xfrm>
            <a:off x="7344512" y="4862560"/>
            <a:ext cx="341760" cy="279981"/>
            <a:chOff x="11332771" y="4862560"/>
            <a:chExt cx="341760" cy="279981"/>
          </a:xfrm>
        </p:grpSpPr>
        <p:sp>
          <p:nvSpPr>
            <p:cNvPr id="9336" name="Line 26">
              <a:extLst>
                <a:ext uri="{FF2B5EF4-FFF2-40B4-BE49-F238E27FC236}">
                  <a16:creationId xmlns:a16="http://schemas.microsoft.com/office/drawing/2014/main" id="{DE4910E8-3FC6-BF07-58EF-E9B9DC79E897}"/>
                </a:ext>
              </a:extLst>
            </p:cNvPr>
            <p:cNvSpPr>
              <a:spLocks noChangeShapeType="1"/>
            </p:cNvSpPr>
            <p:nvPr/>
          </p:nvSpPr>
          <p:spPr bwMode="auto">
            <a:xfrm rot="16200000">
              <a:off x="11480792" y="4885420"/>
              <a:ext cx="45719" cy="0"/>
            </a:xfrm>
            <a:prstGeom prst="line">
              <a:avLst/>
            </a:prstGeom>
            <a:noFill/>
            <a:ln w="28575" cap="sq">
              <a:solidFill>
                <a:schemeClr val="bg1"/>
              </a:solidFill>
              <a:miter lim="800000"/>
              <a:headEnd/>
              <a:tailEnd/>
            </a:ln>
            <a:extLst>
              <a:ext uri="{909E8E84-426E-40DD-AFC4-6F175D3DCCD1}">
                <a14:hiddenFill xmlns:a14="http://schemas.microsoft.com/office/drawing/2010/main">
                  <a:noFill/>
                </a14:hiddenFill>
              </a:ext>
            </a:extLst>
          </p:spPr>
          <p:txBody>
            <a:bodyPr wrap="none" lIns="0" tIns="0" rIns="0" bIns="0" anchor="ctr">
              <a:noAutofit/>
            </a:bodyPr>
            <a:lstStyle/>
            <a:p>
              <a:pPr fontAlgn="base">
                <a:spcBef>
                  <a:spcPct val="0"/>
                </a:spcBef>
                <a:spcAft>
                  <a:spcPct val="0"/>
                </a:spcAft>
              </a:pPr>
              <a:endParaRPr lang="en-GB" dirty="0">
                <a:solidFill>
                  <a:schemeClr val="bg1"/>
                </a:solidFill>
                <a:latin typeface="+mn-lt"/>
              </a:endParaRPr>
            </a:p>
          </p:txBody>
        </p:sp>
        <p:sp>
          <p:nvSpPr>
            <p:cNvPr id="9337" name="TextBox 9336">
              <a:extLst>
                <a:ext uri="{FF2B5EF4-FFF2-40B4-BE49-F238E27FC236}">
                  <a16:creationId xmlns:a16="http://schemas.microsoft.com/office/drawing/2014/main" id="{02AC5CE9-4650-E3E2-77AB-177B01EF3ED2}"/>
                </a:ext>
              </a:extLst>
            </p:cNvPr>
            <p:cNvSpPr txBox="1"/>
            <p:nvPr/>
          </p:nvSpPr>
          <p:spPr bwMode="auto">
            <a:xfrm>
              <a:off x="11332771" y="486554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25</a:t>
              </a:r>
            </a:p>
          </p:txBody>
        </p:sp>
      </p:grpSp>
      <p:pic>
        <p:nvPicPr>
          <p:cNvPr id="9339" name="Graphic 9338">
            <a:extLst>
              <a:ext uri="{FF2B5EF4-FFF2-40B4-BE49-F238E27FC236}">
                <a16:creationId xmlns:a16="http://schemas.microsoft.com/office/drawing/2014/main" id="{D05A2BF1-1573-6878-805B-B03A57E1C54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46202" y="2483246"/>
            <a:ext cx="5274577" cy="2282269"/>
          </a:xfrm>
          <a:prstGeom prst="rect">
            <a:avLst/>
          </a:prstGeom>
        </p:spPr>
      </p:pic>
    </p:spTree>
    <p:extLst>
      <p:ext uri="{BB962C8B-B14F-4D97-AF65-F5344CB8AC3E}">
        <p14:creationId xmlns:p14="http://schemas.microsoft.com/office/powerpoint/2010/main" val="2336953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HI-E Responses (IWG 2018)</a:t>
            </a:r>
            <a:endParaRPr lang="en-US" altLang="en-US" dirty="0"/>
          </a:p>
        </p:txBody>
      </p:sp>
      <p:sp>
        <p:nvSpPr>
          <p:cNvPr id="2" name="Text Box 11">
            <a:extLst>
              <a:ext uri="{FF2B5EF4-FFF2-40B4-BE49-F238E27FC236}">
                <a16:creationId xmlns:a16="http://schemas.microsoft.com/office/drawing/2014/main" id="{23B9DD2D-AE08-75AA-5716-33FF237A47B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 Reproduced with permission.</a:t>
            </a:r>
          </a:p>
        </p:txBody>
      </p:sp>
      <p:graphicFrame>
        <p:nvGraphicFramePr>
          <p:cNvPr id="3" name="Group 3">
            <a:extLst>
              <a:ext uri="{FF2B5EF4-FFF2-40B4-BE49-F238E27FC236}">
                <a16:creationId xmlns:a16="http://schemas.microsoft.com/office/drawing/2014/main" id="{B18FEAD4-A4F1-B48D-4222-7B95301D17BD}"/>
              </a:ext>
            </a:extLst>
          </p:cNvPr>
          <p:cNvGraphicFramePr>
            <a:graphicFrameLocks/>
          </p:cNvGraphicFramePr>
          <p:nvPr>
            <p:extLst>
              <p:ext uri="{D42A27DB-BD31-4B8C-83A1-F6EECF244321}">
                <p14:modId xmlns:p14="http://schemas.microsoft.com/office/powerpoint/2010/main" val="1833054562"/>
              </p:ext>
            </p:extLst>
          </p:nvPr>
        </p:nvGraphicFramePr>
        <p:xfrm>
          <a:off x="414338" y="1551162"/>
          <a:ext cx="11168062" cy="4265039"/>
        </p:xfrm>
        <a:graphic>
          <a:graphicData uri="http://schemas.openxmlformats.org/drawingml/2006/table">
            <a:tbl>
              <a:tblPr/>
              <a:tblGrid>
                <a:gridCol w="3637856">
                  <a:extLst>
                    <a:ext uri="{9D8B030D-6E8A-4147-A177-3AD203B41FA5}">
                      <a16:colId xmlns:a16="http://schemas.microsoft.com/office/drawing/2014/main" val="20000"/>
                    </a:ext>
                  </a:extLst>
                </a:gridCol>
                <a:gridCol w="2916225">
                  <a:extLst>
                    <a:ext uri="{9D8B030D-6E8A-4147-A177-3AD203B41FA5}">
                      <a16:colId xmlns:a16="http://schemas.microsoft.com/office/drawing/2014/main" val="20001"/>
                    </a:ext>
                  </a:extLst>
                </a:gridCol>
                <a:gridCol w="2095360">
                  <a:extLst>
                    <a:ext uri="{9D8B030D-6E8A-4147-A177-3AD203B41FA5}">
                      <a16:colId xmlns:a16="http://schemas.microsoft.com/office/drawing/2014/main" val="20002"/>
                    </a:ext>
                  </a:extLst>
                </a:gridCol>
                <a:gridCol w="2518621">
                  <a:extLst>
                    <a:ext uri="{9D8B030D-6E8A-4147-A177-3AD203B41FA5}">
                      <a16:colId xmlns:a16="http://schemas.microsoft.com/office/drawing/2014/main" val="388917283"/>
                    </a:ext>
                  </a:extLst>
                </a:gridCol>
              </a:tblGrid>
              <a:tr h="3214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mj-lt"/>
                        </a:rPr>
                        <a:t>Response,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Imetelstat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(n =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 Difference (</a:t>
                      </a:r>
                      <a:r>
                        <a:rPr kumimoji="0" lang="en-US" sz="1800" b="1" i="1" u="none" strike="noStrike" cap="none" normalizeH="0" baseline="0" dirty="0">
                          <a:ln>
                            <a:noFill/>
                          </a:ln>
                          <a:solidFill>
                            <a:schemeClr val="tx1"/>
                          </a:solidFill>
                          <a:effectLst/>
                          <a:latin typeface="+mj-lt"/>
                        </a:rPr>
                        <a:t>P</a:t>
                      </a:r>
                      <a:r>
                        <a:rPr kumimoji="0" lang="en-US" sz="1800" b="1" i="0" u="none" strike="noStrike" cap="none" normalizeH="0" baseline="0" dirty="0">
                          <a:ln>
                            <a:noFill/>
                          </a:ln>
                          <a:solidFill>
                            <a:schemeClr val="tx1"/>
                          </a:solidFill>
                          <a:effectLst/>
                          <a:latin typeface="+mj-lt"/>
                        </a:rPr>
                        <a:t> 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Entire cohort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50 (42.4)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8 (13.3)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29 (&lt;.001)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Patients with LTB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kern="1200" cap="none" normalizeH="0" baseline="0" dirty="0">
                          <a:ln>
                            <a:noFill/>
                          </a:ln>
                          <a:solidFill>
                            <a:schemeClr val="tx1"/>
                          </a:solidFill>
                          <a:effectLst/>
                          <a:latin typeface="+mn-lt"/>
                          <a:ea typeface="+mn-ea"/>
                          <a:cs typeface="+mn-cs"/>
                        </a:rPr>
                        <a:t>Imetelstat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(n =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mn-lt"/>
                          <a:ea typeface="+mn-ea"/>
                          <a:cs typeface="+mn-cs"/>
                        </a:rPr>
                        <a:t>Placebo</a:t>
                      </a:r>
                      <a:endParaRPr kumimoji="0" lang="en-US" sz="1800" b="0" i="0" u="none" strike="noStrike" cap="none" normalizeH="0" baseline="0" dirty="0">
                        <a:ln>
                          <a:noFill/>
                        </a:ln>
                        <a:solidFill>
                          <a:schemeClr val="tx1"/>
                        </a:solidFill>
                        <a:effectLst/>
                        <a:latin typeface="+mj-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(n =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mn-lt"/>
                          <a:ea typeface="+mn-ea"/>
                          <a:cs typeface="+mn-cs"/>
                        </a:rPr>
                        <a:t>% Difference (</a:t>
                      </a:r>
                      <a:r>
                        <a:rPr kumimoji="0" lang="en-US" sz="1800" b="1" i="1" u="none" strike="noStrike" kern="1200" cap="none" normalizeH="0" baseline="0" dirty="0">
                          <a:ln>
                            <a:noFill/>
                          </a:ln>
                          <a:solidFill>
                            <a:schemeClr val="tx1"/>
                          </a:solidFill>
                          <a:effectLst/>
                          <a:latin typeface="+mn-lt"/>
                          <a:ea typeface="+mn-ea"/>
                          <a:cs typeface="+mn-cs"/>
                        </a:rPr>
                        <a:t>P</a:t>
                      </a:r>
                      <a:r>
                        <a:rPr kumimoji="0" lang="en-US" sz="1800" b="1" i="0" u="none" strike="noStrike" kern="1200" cap="none" normalizeH="0" baseline="0" dirty="0">
                          <a:ln>
                            <a:noFill/>
                          </a:ln>
                          <a:solidFill>
                            <a:schemeClr val="tx1"/>
                          </a:solidFill>
                          <a:effectLst/>
                          <a:latin typeface="+mn-lt"/>
                          <a:ea typeface="+mn-ea"/>
                          <a:cs typeface="+mn-cs"/>
                        </a:rPr>
                        <a:t> 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816978602"/>
                  </a:ext>
                </a:extLst>
              </a:tr>
              <a:tr h="5810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mn-lt"/>
                          <a:ea typeface="+mn-ea"/>
                          <a:cs typeface="+mn-cs"/>
                        </a:rPr>
                        <a:t>HI-E response (16-wk RBC-TI)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br>
                        <a:rPr kumimoji="0" lang="en-US" sz="1800" b="0" i="0" u="none" strike="noStrike" kern="1200" cap="none" normalizeH="0" baseline="0" dirty="0">
                          <a:ln>
                            <a:noFill/>
                          </a:ln>
                          <a:solidFill>
                            <a:schemeClr val="bg1"/>
                          </a:solidFill>
                          <a:effectLst/>
                          <a:latin typeface="+mn-lt"/>
                          <a:ea typeface="+mn-ea"/>
                          <a:cs typeface="+mn-cs"/>
                        </a:rPr>
                      </a:br>
                      <a:r>
                        <a:rPr kumimoji="0" lang="en-US" sz="1800" b="0" i="0" u="none" strike="noStrike" kern="1200" cap="none" normalizeH="0" baseline="0" dirty="0">
                          <a:ln>
                            <a:noFill/>
                          </a:ln>
                          <a:solidFill>
                            <a:schemeClr val="bg1"/>
                          </a:solidFill>
                          <a:effectLst/>
                          <a:latin typeface="+mn-lt"/>
                          <a:ea typeface="+mn-ea"/>
                          <a:cs typeface="+mn-cs"/>
                        </a:rPr>
                        <a:t>7 (33.3)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1"/>
                        </a:solidFill>
                        <a:effectLst/>
                        <a:latin typeface="+mj-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1"/>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1"/>
                          </a:solidFill>
                          <a:effectLst/>
                          <a:latin typeface="+mn-lt"/>
                          <a:ea typeface="+mn-ea"/>
                          <a:cs typeface="+mn-cs"/>
                        </a:rPr>
                        <a:t>4 (22.2)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1"/>
                        </a:solidFill>
                        <a:effectLst/>
                        <a:latin typeface="+mj-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1"/>
                          </a:solidFill>
                          <a:effectLst/>
                          <a:latin typeface="+mj-lt"/>
                        </a:rPr>
                        <a:t>11.1 (.562)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81026453"/>
                  </a:ext>
                </a:extLst>
              </a:tr>
              <a:tr h="467443">
                <a:tc>
                  <a:txBody>
                    <a:bodyPr/>
                    <a:lstStyle/>
                    <a:p>
                      <a:pPr marL="0" marR="0" lvl="1" indent="0" algn="l" defTabSz="914400" rtl="0" eaLnBrk="1" fontAlgn="base" latinLnBrk="0" hangingPunct="1">
                        <a:lnSpc>
                          <a:spcPct val="100000"/>
                        </a:lnSpc>
                        <a:spcBef>
                          <a:spcPct val="0"/>
                        </a:spcBef>
                        <a:spcAft>
                          <a:spcPct val="0"/>
                        </a:spcAft>
                        <a:buClr>
                          <a:srgbClr val="000000"/>
                        </a:buClr>
                        <a:buSzPct val="120000"/>
                        <a:buFontTx/>
                        <a:buNone/>
                        <a:tabLst/>
                        <a:defRPr/>
                      </a:pPr>
                      <a:r>
                        <a:rPr kumimoji="0" lang="en-US" sz="1800" b="1" i="0" u="none" strike="noStrike" kern="1200" cap="none" normalizeH="0" baseline="0" dirty="0">
                          <a:ln>
                            <a:noFill/>
                          </a:ln>
                          <a:solidFill>
                            <a:schemeClr val="tx1"/>
                          </a:solidFill>
                          <a:effectLst/>
                          <a:latin typeface="+mn-lt"/>
                          <a:ea typeface="+mn-ea"/>
                          <a:cs typeface="+mn-cs"/>
                        </a:rPr>
                        <a:t>Patients with HTB</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kern="1200" cap="none" normalizeH="0" baseline="0" dirty="0">
                          <a:ln>
                            <a:noFill/>
                          </a:ln>
                          <a:solidFill>
                            <a:schemeClr val="tx1"/>
                          </a:solidFill>
                          <a:effectLst/>
                          <a:latin typeface="+mn-lt"/>
                          <a:ea typeface="+mn-ea"/>
                          <a:cs typeface="+mn-cs"/>
                        </a:rPr>
                        <a:t>Imetelstat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(n = 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mn-lt"/>
                          <a:ea typeface="+mn-ea"/>
                          <a:cs typeface="+mn-cs"/>
                        </a:rPr>
                        <a:t>Placebo</a:t>
                      </a:r>
                      <a:endParaRPr kumimoji="0" lang="en-US" sz="1800" b="0" i="0" u="none" strike="noStrike" cap="none" normalizeH="0" baseline="0" dirty="0">
                        <a:ln>
                          <a:noFill/>
                        </a:ln>
                        <a:solidFill>
                          <a:schemeClr val="tx1"/>
                        </a:solidFill>
                        <a:effectLst/>
                        <a:latin typeface="+mj-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mj-lt"/>
                        </a:rPr>
                        <a:t>(n = 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mn-lt"/>
                          <a:ea typeface="+mn-ea"/>
                          <a:cs typeface="+mn-cs"/>
                        </a:rPr>
                        <a:t>% Difference (</a:t>
                      </a:r>
                      <a:r>
                        <a:rPr kumimoji="0" lang="en-US" sz="1800" b="1" i="1" u="none" strike="noStrike" kern="1200" cap="none" normalizeH="0" baseline="0" dirty="0">
                          <a:ln>
                            <a:noFill/>
                          </a:ln>
                          <a:solidFill>
                            <a:schemeClr val="tx1"/>
                          </a:solidFill>
                          <a:effectLst/>
                          <a:latin typeface="+mn-lt"/>
                          <a:ea typeface="+mn-ea"/>
                          <a:cs typeface="+mn-cs"/>
                        </a:rPr>
                        <a:t>P</a:t>
                      </a:r>
                      <a:r>
                        <a:rPr kumimoji="0" lang="en-US" sz="1800" b="1" i="0" u="none" strike="noStrike" kern="1200" cap="none" normalizeH="0" baseline="0" dirty="0">
                          <a:ln>
                            <a:noFill/>
                          </a:ln>
                          <a:solidFill>
                            <a:schemeClr val="tx1"/>
                          </a:solidFill>
                          <a:effectLst/>
                          <a:latin typeface="+mn-lt"/>
                          <a:ea typeface="+mn-ea"/>
                          <a:cs typeface="+mn-cs"/>
                        </a:rPr>
                        <a:t> 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735406695"/>
                  </a:ext>
                </a:extLst>
              </a:tr>
              <a:tr h="424463">
                <a:tc>
                  <a:txBody>
                    <a:bodyPr/>
                    <a:lstStyle/>
                    <a:p>
                      <a:pPr marL="0" marR="0" lvl="1" indent="0" algn="l" defTabSz="914400" rtl="0" eaLnBrk="1" fontAlgn="base" latinLnBrk="0" hangingPunct="1">
                        <a:lnSpc>
                          <a:spcPct val="100000"/>
                        </a:lnSpc>
                        <a:spcBef>
                          <a:spcPct val="0"/>
                        </a:spcBef>
                        <a:spcAft>
                          <a:spcPct val="0"/>
                        </a:spcAft>
                        <a:buClr>
                          <a:srgbClr val="000000"/>
                        </a:buClr>
                        <a:buSzPct val="120000"/>
                        <a:buFontTx/>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Major HI-E-response (16 wk RBC-TI)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30 (30.9)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0 (0)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30.9 </a:t>
                      </a:r>
                      <a:r>
                        <a:rPr kumimoji="0" lang="en-US" sz="1800" b="0" i="0" u="none" strike="noStrike" kern="1200" cap="none" normalizeH="0" baseline="0" dirty="0">
                          <a:ln>
                            <a:noFill/>
                          </a:ln>
                          <a:solidFill>
                            <a:schemeClr val="bg2">
                              <a:lumMod val="10000"/>
                            </a:schemeClr>
                          </a:solidFill>
                          <a:effectLst/>
                          <a:latin typeface="+mn-lt"/>
                          <a:ea typeface="+mn-ea"/>
                          <a:cs typeface="+mn-cs"/>
                        </a:rPr>
                        <a:t>(&lt;.001)</a:t>
                      </a:r>
                      <a:endParaRPr kumimoji="0" lang="en-US" sz="1800" b="0" i="0" u="none" strike="noStrike" cap="none" normalizeH="0" baseline="0" dirty="0">
                        <a:ln>
                          <a:noFill/>
                        </a:ln>
                        <a:solidFill>
                          <a:schemeClr val="bg2">
                            <a:lumMod val="10000"/>
                          </a:schemeClr>
                        </a:solidFill>
                        <a:effectLst/>
                        <a:latin typeface="+mj-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3760196078"/>
                  </a:ext>
                </a:extLst>
              </a:tr>
              <a:tr h="424463">
                <a:tc>
                  <a:txBody>
                    <a:bodyPr/>
                    <a:lstStyle/>
                    <a:p>
                      <a:pPr marL="0" marR="0" lvl="1" indent="0" algn="l" defTabSz="914400" rtl="0" eaLnBrk="1" fontAlgn="base" latinLnBrk="0" hangingPunct="1">
                        <a:lnSpc>
                          <a:spcPct val="100000"/>
                        </a:lnSpc>
                        <a:spcBef>
                          <a:spcPct val="0"/>
                        </a:spcBef>
                        <a:spcAft>
                          <a:spcPct val="0"/>
                        </a:spcAft>
                        <a:buClr>
                          <a:srgbClr val="000000"/>
                        </a:buClr>
                        <a:buSzPct val="120000"/>
                        <a:buFontTx/>
                        <a:buNone/>
                        <a:tabLst/>
                        <a:defRPr/>
                      </a:pPr>
                      <a:r>
                        <a:rPr kumimoji="0" lang="en-US" sz="1800" b="0" i="0" u="none" strike="noStrike" kern="1200" cap="none" normalizeH="0" baseline="0" dirty="0">
                          <a:ln>
                            <a:noFill/>
                          </a:ln>
                          <a:solidFill>
                            <a:schemeClr val="bg2">
                              <a:lumMod val="10000"/>
                            </a:schemeClr>
                          </a:solidFill>
                          <a:effectLst/>
                          <a:latin typeface="+mn-lt"/>
                          <a:ea typeface="+mn-ea"/>
                          <a:cs typeface="+mn-cs"/>
                        </a:rPr>
                        <a:t>Minor HI-E response (50% RBC units reduction in 16 wk)</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43 (44.3)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4 (9.5)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mj-lt"/>
                        </a:rPr>
                        <a:t>34.8 </a:t>
                      </a:r>
                      <a:r>
                        <a:rPr kumimoji="0" lang="en-US" sz="1800" b="0" i="0" u="none" strike="noStrike" kern="1200" cap="none" normalizeH="0" baseline="0" dirty="0">
                          <a:ln>
                            <a:noFill/>
                          </a:ln>
                          <a:solidFill>
                            <a:schemeClr val="bg2">
                              <a:lumMod val="10000"/>
                            </a:schemeClr>
                          </a:solidFill>
                          <a:effectLst/>
                          <a:latin typeface="+mn-lt"/>
                          <a:ea typeface="+mn-ea"/>
                          <a:cs typeface="+mn-cs"/>
                        </a:rPr>
                        <a:t>(&lt;.001)</a:t>
                      </a:r>
                      <a:endParaRPr kumimoji="0" lang="en-US" sz="1800" b="0" i="0" u="none" strike="noStrike" cap="none" normalizeH="0" baseline="0" dirty="0">
                        <a:ln>
                          <a:noFill/>
                        </a:ln>
                        <a:solidFill>
                          <a:schemeClr val="bg2">
                            <a:lumMod val="10000"/>
                          </a:schemeClr>
                        </a:solidFill>
                        <a:effectLst/>
                        <a:latin typeface="+mj-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99121135"/>
                  </a:ext>
                </a:extLst>
              </a:tr>
            </a:tbl>
          </a:graphicData>
        </a:graphic>
      </p:graphicFrame>
    </p:spTree>
    <p:extLst>
      <p:ext uri="{BB962C8B-B14F-4D97-AF65-F5344CB8AC3E}">
        <p14:creationId xmlns:p14="http://schemas.microsoft.com/office/powerpoint/2010/main" val="1647626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3">
            <a:extLst>
              <a:ext uri="{FF2B5EF4-FFF2-40B4-BE49-F238E27FC236}">
                <a16:creationId xmlns:a16="http://schemas.microsoft.com/office/drawing/2014/main" id="{2D85E34D-68EF-4579-EA0C-42A0B7F5286C}"/>
              </a:ext>
            </a:extLst>
          </p:cNvPr>
          <p:cNvGraphicFramePr>
            <a:graphicFrameLocks/>
          </p:cNvGraphicFramePr>
          <p:nvPr>
            <p:extLst>
              <p:ext uri="{D42A27DB-BD31-4B8C-83A1-F6EECF244321}">
                <p14:modId xmlns:p14="http://schemas.microsoft.com/office/powerpoint/2010/main" val="2922078308"/>
              </p:ext>
            </p:extLst>
          </p:nvPr>
        </p:nvGraphicFramePr>
        <p:xfrm>
          <a:off x="709796" y="1510730"/>
          <a:ext cx="5303520" cy="4419664"/>
        </p:xfrm>
        <a:graphic>
          <a:graphicData uri="http://schemas.openxmlformats.org/drawingml/2006/table">
            <a:tbl>
              <a:tblPr/>
              <a:tblGrid>
                <a:gridCol w="2011680">
                  <a:extLst>
                    <a:ext uri="{9D8B030D-6E8A-4147-A177-3AD203B41FA5}">
                      <a16:colId xmlns:a16="http://schemas.microsoft.com/office/drawing/2014/main" val="20000"/>
                    </a:ext>
                  </a:extLst>
                </a:gridCol>
                <a:gridCol w="822960">
                  <a:extLst>
                    <a:ext uri="{9D8B030D-6E8A-4147-A177-3AD203B41FA5}">
                      <a16:colId xmlns:a16="http://schemas.microsoft.com/office/drawing/2014/main" val="20001"/>
                    </a:ext>
                  </a:extLst>
                </a:gridCol>
                <a:gridCol w="822960">
                  <a:extLst>
                    <a:ext uri="{9D8B030D-6E8A-4147-A177-3AD203B41FA5}">
                      <a16:colId xmlns:a16="http://schemas.microsoft.com/office/drawing/2014/main" val="3249539754"/>
                    </a:ext>
                  </a:extLst>
                </a:gridCol>
                <a:gridCol w="822960">
                  <a:extLst>
                    <a:ext uri="{9D8B030D-6E8A-4147-A177-3AD203B41FA5}">
                      <a16:colId xmlns:a16="http://schemas.microsoft.com/office/drawing/2014/main" val="20002"/>
                    </a:ext>
                  </a:extLst>
                </a:gridCol>
                <a:gridCol w="822960">
                  <a:extLst>
                    <a:ext uri="{9D8B030D-6E8A-4147-A177-3AD203B41FA5}">
                      <a16:colId xmlns:a16="http://schemas.microsoft.com/office/drawing/2014/main" val="2552138433"/>
                    </a:ext>
                  </a:extLst>
                </a:gridCol>
              </a:tblGrid>
              <a:tr h="22529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n-lt"/>
                        </a:rPr>
                        <a:t>AEs in ≥10% of Patients,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algn="ctr"/>
                      <a:r>
                        <a:rPr lang="en-US" sz="1400" b="1" dirty="0">
                          <a:latin typeface="+mn-lt"/>
                        </a:rPr>
                        <a:t>Imetelstat</a:t>
                      </a:r>
                    </a:p>
                    <a:p>
                      <a:pPr algn="ctr"/>
                      <a:r>
                        <a:rPr lang="en-US" sz="1400" b="1" dirty="0">
                          <a:latin typeface="+mn-lt"/>
                        </a:rPr>
                        <a:t>(n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algn="ctr"/>
                      <a:r>
                        <a:rPr lang="en-US" sz="1400" b="1" dirty="0">
                          <a:latin typeface="+mn-lt"/>
                        </a:rPr>
                        <a:t>Placebo</a:t>
                      </a:r>
                    </a:p>
                    <a:p>
                      <a:pPr algn="ctr"/>
                      <a:r>
                        <a:rPr lang="en-US" sz="1400" b="1" dirty="0">
                          <a:latin typeface="+mn-lt"/>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132527">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n-lt"/>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n-lt"/>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n-lt"/>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n-lt"/>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50358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Hematologic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Leukopenia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89 (75)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87 (74)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24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73 (62)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80 (68)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23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9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6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4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6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5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4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47767271"/>
                  </a:ext>
                </a:extLst>
              </a:tr>
              <a:tr h="9674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Other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Asthenia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COVID-19</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Headache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ALT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Peripheral edema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Hyperbilirubinemia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Pyrexia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mn-lt"/>
                        </a:rPr>
                        <a:t>Constipation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22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22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15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14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14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13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11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9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9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3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8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8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3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7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4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8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6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7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7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3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Most Common AE</a:t>
            </a:r>
            <a:endParaRPr lang="en-US" altLang="en-US" dirty="0"/>
          </a:p>
        </p:txBody>
      </p:sp>
      <p:sp>
        <p:nvSpPr>
          <p:cNvPr id="3" name="Content Placeholder 2">
            <a:extLst>
              <a:ext uri="{FF2B5EF4-FFF2-40B4-BE49-F238E27FC236}">
                <a16:creationId xmlns:a16="http://schemas.microsoft.com/office/drawing/2014/main" id="{3BFDB526-35AD-22B6-F86C-1C7F031C7E82}"/>
              </a:ext>
            </a:extLst>
          </p:cNvPr>
          <p:cNvSpPr>
            <a:spLocks noGrp="1"/>
          </p:cNvSpPr>
          <p:nvPr>
            <p:ph sz="half" idx="2"/>
          </p:nvPr>
        </p:nvSpPr>
        <p:spPr>
          <a:xfrm>
            <a:off x="6288809" y="1523859"/>
            <a:ext cx="5091795" cy="4679462"/>
          </a:xfrm>
        </p:spPr>
        <p:txBody>
          <a:bodyPr/>
          <a:lstStyle/>
          <a:p>
            <a:r>
              <a:rPr lang="en-US" altLang="en-US" sz="2000" dirty="0"/>
              <a:t>Most often reported during cycles 1-3, grade 3/4 neutropenia and thrombocytopenia were the most commonly reported AE</a:t>
            </a:r>
          </a:p>
          <a:p>
            <a:r>
              <a:rPr lang="en-US" altLang="en-US" sz="2000" dirty="0"/>
              <a:t>Nonhematologic AE were mostly low grade</a:t>
            </a:r>
          </a:p>
          <a:p>
            <a:r>
              <a:rPr lang="en-US" altLang="en-US" sz="2000" dirty="0"/>
              <a:t>~75% of patients receiving imetelstat had dose modifications due to AEs and &lt;15% discontinued treatment due to AEs</a:t>
            </a:r>
          </a:p>
          <a:p>
            <a:r>
              <a:rPr lang="en-US" altLang="en-US" sz="2000" dirty="0"/>
              <a:t>No cases of Hy’s law or treatment-related liver injury</a:t>
            </a:r>
          </a:p>
          <a:p>
            <a:pPr lvl="1"/>
            <a:r>
              <a:rPr lang="en-US" altLang="en-US" sz="1800" dirty="0"/>
              <a:t>Grade 3 LFT laboratory abnormalities were consistent between treatment arms</a:t>
            </a:r>
          </a:p>
        </p:txBody>
      </p:sp>
      <p:sp>
        <p:nvSpPr>
          <p:cNvPr id="2" name="Text Box 11">
            <a:extLst>
              <a:ext uri="{FF2B5EF4-FFF2-40B4-BE49-F238E27FC236}">
                <a16:creationId xmlns:a16="http://schemas.microsoft.com/office/drawing/2014/main" id="{B6357B23-AEF3-1BBB-38EC-D223F1EC47E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a:t>
            </a:r>
          </a:p>
        </p:txBody>
      </p:sp>
    </p:spTree>
    <p:extLst>
      <p:ext uri="{BB962C8B-B14F-4D97-AF65-F5344CB8AC3E}">
        <p14:creationId xmlns:p14="http://schemas.microsoft.com/office/powerpoint/2010/main" val="4244026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IMerge</a:t>
            </a:r>
            <a:r>
              <a:rPr lang="en-US" dirty="0"/>
              <a:t>: Duration and Management of Cytopenias (Grade 3/4) </a:t>
            </a:r>
            <a:endParaRPr lang="en-US" altLang="en-US" dirty="0"/>
          </a:p>
        </p:txBody>
      </p:sp>
      <p:sp>
        <p:nvSpPr>
          <p:cNvPr id="2" name="Text Box 11">
            <a:extLst>
              <a:ext uri="{FF2B5EF4-FFF2-40B4-BE49-F238E27FC236}">
                <a16:creationId xmlns:a16="http://schemas.microsoft.com/office/drawing/2014/main" id="{BD774328-3178-90B0-EC23-1893E9F7E9D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a:t>
            </a:r>
          </a:p>
        </p:txBody>
      </p:sp>
      <p:graphicFrame>
        <p:nvGraphicFramePr>
          <p:cNvPr id="3" name="Group 3">
            <a:extLst>
              <a:ext uri="{FF2B5EF4-FFF2-40B4-BE49-F238E27FC236}">
                <a16:creationId xmlns:a16="http://schemas.microsoft.com/office/drawing/2014/main" id="{43718F81-A05B-20BF-BBA4-00D5D78C4AA0}"/>
              </a:ext>
            </a:extLst>
          </p:cNvPr>
          <p:cNvGraphicFramePr>
            <a:graphicFrameLocks/>
          </p:cNvGraphicFramePr>
          <p:nvPr>
            <p:extLst>
              <p:ext uri="{D42A27DB-BD31-4B8C-83A1-F6EECF244321}">
                <p14:modId xmlns:p14="http://schemas.microsoft.com/office/powerpoint/2010/main" val="3930578850"/>
              </p:ext>
            </p:extLst>
          </p:nvPr>
        </p:nvGraphicFramePr>
        <p:xfrm>
          <a:off x="538640" y="1590041"/>
          <a:ext cx="5337725" cy="3721131"/>
        </p:xfrm>
        <a:graphic>
          <a:graphicData uri="http://schemas.openxmlformats.org/drawingml/2006/table">
            <a:tbl>
              <a:tblPr/>
              <a:tblGrid>
                <a:gridCol w="2809678">
                  <a:extLst>
                    <a:ext uri="{9D8B030D-6E8A-4147-A177-3AD203B41FA5}">
                      <a16:colId xmlns:a16="http://schemas.microsoft.com/office/drawing/2014/main" val="20000"/>
                    </a:ext>
                  </a:extLst>
                </a:gridCol>
                <a:gridCol w="1210235">
                  <a:extLst>
                    <a:ext uri="{9D8B030D-6E8A-4147-A177-3AD203B41FA5}">
                      <a16:colId xmlns:a16="http://schemas.microsoft.com/office/drawing/2014/main" val="20001"/>
                    </a:ext>
                  </a:extLst>
                </a:gridCol>
                <a:gridCol w="1317812">
                  <a:extLst>
                    <a:ext uri="{9D8B030D-6E8A-4147-A177-3AD203B41FA5}">
                      <a16:colId xmlns:a16="http://schemas.microsoft.com/office/drawing/2014/main" val="20002"/>
                    </a:ext>
                  </a:extLst>
                </a:gridCol>
              </a:tblGrid>
              <a:tr h="3185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Event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Imetelstat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8739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Thrombocytopenia (grade 3/4)</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Duration, median wk (range)</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Resolved within 4 wk,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(0.1-12.6)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 (0.3-11.6)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8739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Neutropenia (grade 3/4)</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Duration, median wk (range)</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Resolved within 4 wk,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(0-15.9)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 (1.0-4.6)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377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Bleeding events (grade </a:t>
                      </a: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sym typeface="Symbol" panose="05050102010706020507" pitchFamily="18" charset="2"/>
                        </a:rPr>
                        <a:t>≥</a:t>
                      </a:r>
                      <a:r>
                        <a:rPr kumimoji="0" lang="en-US" sz="1600" b="0" i="0" u="none" strike="noStrike" cap="none" normalizeH="0" baseline="0" dirty="0">
                          <a:ln>
                            <a:noFill/>
                          </a:ln>
                          <a:solidFill>
                            <a:schemeClr val="bg2">
                              <a:lumMod val="10000"/>
                            </a:schemeClr>
                          </a:solidFill>
                          <a:effectLst/>
                          <a:latin typeface="Calibri" panose="020F0502020204030204" pitchFamily="34" charset="0"/>
                          <a:sym typeface="Symbol" panose="05050102010706020507" pitchFamily="18" charset="2"/>
                        </a:rPr>
                        <a:t>3)</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2563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Infections (grade </a:t>
                      </a: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sym typeface="Symbol" panose="05050102010706020507" pitchFamily="18" charset="2"/>
                        </a:rPr>
                        <a:t>≥</a:t>
                      </a:r>
                      <a:r>
                        <a:rPr kumimoji="0" lang="en-US" sz="1600" b="0" i="0" u="none" strike="noStrike" cap="none" normalizeH="0" baseline="0" dirty="0">
                          <a:ln>
                            <a:noFill/>
                          </a:ln>
                          <a:solidFill>
                            <a:schemeClr val="bg2">
                              <a:lumMod val="10000"/>
                            </a:schemeClr>
                          </a:solidFill>
                          <a:effectLst/>
                          <a:latin typeface="Calibri" panose="020F0502020204030204" pitchFamily="34" charset="0"/>
                          <a:sym typeface="Symbol" panose="05050102010706020507" pitchFamily="18" charset="2"/>
                        </a:rPr>
                        <a:t>3)</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(11.0)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92422837"/>
                  </a:ext>
                </a:extLst>
              </a:tr>
              <a:tr h="21298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Febrile neutropenia (grade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94824592"/>
                  </a:ext>
                </a:extLst>
              </a:tr>
            </a:tbl>
          </a:graphicData>
        </a:graphic>
      </p:graphicFrame>
      <p:sp>
        <p:nvSpPr>
          <p:cNvPr id="7" name="TextBox 6">
            <a:extLst>
              <a:ext uri="{FF2B5EF4-FFF2-40B4-BE49-F238E27FC236}">
                <a16:creationId xmlns:a16="http://schemas.microsoft.com/office/drawing/2014/main" id="{48ED0474-987E-D1D5-0962-AF0D7426766D}"/>
              </a:ext>
            </a:extLst>
          </p:cNvPr>
          <p:cNvSpPr txBox="1"/>
          <p:nvPr/>
        </p:nvSpPr>
        <p:spPr bwMode="auto">
          <a:xfrm>
            <a:off x="6045981" y="1590041"/>
            <a:ext cx="5885329"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342900" indent="-342900">
              <a:buFont typeface="Wingdings" panose="05000000000000000000" pitchFamily="2" charset="2"/>
              <a:buChar char="§"/>
            </a:pPr>
            <a:r>
              <a:rPr lang="en-US" altLang="en-US" sz="2200" b="0" dirty="0">
                <a:solidFill>
                  <a:schemeClr val="bg1"/>
                </a:solidFill>
                <a:latin typeface="+mn-lt"/>
              </a:rPr>
              <a:t>Median duration of grade 3/4 thrombocytopenia and neutropenia was &lt;2 wk</a:t>
            </a:r>
          </a:p>
          <a:p>
            <a:pPr marL="800100" lvl="1" indent="-342900">
              <a:buFont typeface="Symbol" panose="05050102010706020507" pitchFamily="18" charset="2"/>
              <a:buChar char="-"/>
            </a:pPr>
            <a:r>
              <a:rPr lang="en-US" altLang="en-US" sz="2200" b="0" dirty="0">
                <a:solidFill>
                  <a:schemeClr val="bg1"/>
                </a:solidFill>
                <a:latin typeface="+mn-lt"/>
              </a:rPr>
              <a:t>&gt;80% resolved to grade ≤2 within 4 wk</a:t>
            </a:r>
          </a:p>
          <a:p>
            <a:pPr lvl="1"/>
            <a:endParaRPr lang="en-US" altLang="en-US" sz="2200" b="0" dirty="0">
              <a:solidFill>
                <a:schemeClr val="bg1"/>
              </a:solidFill>
              <a:latin typeface="+mn-lt"/>
            </a:endParaRPr>
          </a:p>
          <a:p>
            <a:pPr marL="285750" indent="-285750">
              <a:buFont typeface="Wingdings" panose="05000000000000000000" pitchFamily="2" charset="2"/>
              <a:buChar char="§"/>
            </a:pPr>
            <a:r>
              <a:rPr lang="en-US" altLang="en-US" sz="2200" b="0" dirty="0">
                <a:solidFill>
                  <a:schemeClr val="bg1"/>
                </a:solidFill>
                <a:latin typeface="+mn-lt"/>
              </a:rPr>
              <a:t>Clinical ramifications of infection and bleeding were low and similar between treatment arms</a:t>
            </a:r>
          </a:p>
          <a:p>
            <a:endParaRPr lang="en-US" altLang="en-US" sz="2200" b="0" dirty="0">
              <a:solidFill>
                <a:schemeClr val="bg1"/>
              </a:solidFill>
              <a:latin typeface="+mn-lt"/>
            </a:endParaRPr>
          </a:p>
          <a:p>
            <a:pPr marL="285750" indent="-285750">
              <a:buFont typeface="Wingdings" panose="05000000000000000000" pitchFamily="2" charset="2"/>
              <a:buChar char="§"/>
            </a:pPr>
            <a:r>
              <a:rPr lang="en-US" altLang="en-US" sz="2200" b="0" dirty="0">
                <a:solidFill>
                  <a:schemeClr val="bg1"/>
                </a:solidFill>
                <a:latin typeface="+mn-lt"/>
              </a:rPr>
              <a:t>Myeloid growth factors (</a:t>
            </a:r>
            <a:r>
              <a:rPr kumimoji="0" lang="en-US" sz="2200" b="0" i="0" u="none" strike="noStrike" cap="none" normalizeH="0" baseline="0" dirty="0">
                <a:ln>
                  <a:noFill/>
                </a:ln>
                <a:solidFill>
                  <a:schemeClr val="bg2">
                    <a:lumMod val="10000"/>
                  </a:schemeClr>
                </a:solidFill>
                <a:effectLst/>
                <a:latin typeface="+mn-lt"/>
                <a:cs typeface="Calibri" panose="020F0502020204030204" pitchFamily="34" charset="0"/>
                <a:sym typeface="Symbol" panose="05050102010706020507" pitchFamily="18" charset="2"/>
              </a:rPr>
              <a:t>≥</a:t>
            </a:r>
            <a:r>
              <a:rPr lang="en-US" altLang="en-US" sz="2200" b="0" dirty="0">
                <a:solidFill>
                  <a:schemeClr val="bg1"/>
                </a:solidFill>
                <a:latin typeface="+mn-lt"/>
                <a:sym typeface="Symbol" panose="05050102010706020507" pitchFamily="18" charset="2"/>
              </a:rPr>
              <a:t>1 dose) were used mostly within cycles 2-4 in the imetelstat (n = 41) and placebo (n = 2) arms</a:t>
            </a:r>
            <a:endParaRPr lang="en-US" altLang="en-US" sz="2200" b="0" dirty="0">
              <a:solidFill>
                <a:schemeClr val="bg1"/>
              </a:solidFill>
              <a:latin typeface="+mn-lt"/>
            </a:endParaRPr>
          </a:p>
        </p:txBody>
      </p:sp>
    </p:spTree>
    <p:extLst>
      <p:ext uri="{BB962C8B-B14F-4D97-AF65-F5344CB8AC3E}">
        <p14:creationId xmlns:p14="http://schemas.microsoft.com/office/powerpoint/2010/main" val="854381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5" name="Straight Connector 54">
            <a:extLst>
              <a:ext uri="{FF2B5EF4-FFF2-40B4-BE49-F238E27FC236}">
                <a16:creationId xmlns:a16="http://schemas.microsoft.com/office/drawing/2014/main" id="{0D669031-F6DB-9943-06CA-46AF936D92B1}"/>
              </a:ext>
            </a:extLst>
          </p:cNvPr>
          <p:cNvCxnSpPr/>
          <p:nvPr/>
        </p:nvCxnSpPr>
        <p:spPr bwMode="auto">
          <a:xfrm>
            <a:off x="2705100" y="3269394"/>
            <a:ext cx="8054340" cy="0"/>
          </a:xfrm>
          <a:prstGeom prst="line">
            <a:avLst/>
          </a:prstGeom>
          <a:noFill/>
          <a:ln w="28575" cap="flat" cmpd="sng" algn="ctr">
            <a:solidFill>
              <a:schemeClr val="tx2">
                <a:lumMod val="50000"/>
              </a:schemeClr>
            </a:solidFill>
            <a:prstDash val="sysDash"/>
            <a:round/>
            <a:headEnd type="none" w="med" len="med"/>
            <a:tailEnd type="none" w="med" len="med"/>
          </a:ln>
          <a:effectLst/>
        </p:spPr>
      </p:cxn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Impact of Treatment on VAF of Genes Often Mutated in MDS</a:t>
            </a:r>
            <a:endParaRPr lang="en-US" altLang="en-US" dirty="0"/>
          </a:p>
        </p:txBody>
      </p:sp>
      <p:sp>
        <p:nvSpPr>
          <p:cNvPr id="2" name="Text Box 11">
            <a:extLst>
              <a:ext uri="{FF2B5EF4-FFF2-40B4-BE49-F238E27FC236}">
                <a16:creationId xmlns:a16="http://schemas.microsoft.com/office/drawing/2014/main" id="{23B9DD2D-AE08-75AA-5716-33FF237A47B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 Reproduced with permission.</a:t>
            </a:r>
          </a:p>
        </p:txBody>
      </p:sp>
      <p:sp>
        <p:nvSpPr>
          <p:cNvPr id="4" name="TextBox 3">
            <a:extLst>
              <a:ext uri="{FF2B5EF4-FFF2-40B4-BE49-F238E27FC236}">
                <a16:creationId xmlns:a16="http://schemas.microsoft.com/office/drawing/2014/main" id="{AFAB6143-F4F8-8A12-42FD-47340C7BEE90}"/>
              </a:ext>
            </a:extLst>
          </p:cNvPr>
          <p:cNvSpPr txBox="1"/>
          <p:nvPr/>
        </p:nvSpPr>
        <p:spPr bwMode="auto">
          <a:xfrm rot="16200000">
            <a:off x="-89364" y="3173101"/>
            <a:ext cx="39298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Maximum % Change in Variant Allele Frequency in Blood</a:t>
            </a:r>
          </a:p>
        </p:txBody>
      </p:sp>
      <p:grpSp>
        <p:nvGrpSpPr>
          <p:cNvPr id="13" name="Group 12">
            <a:extLst>
              <a:ext uri="{FF2B5EF4-FFF2-40B4-BE49-F238E27FC236}">
                <a16:creationId xmlns:a16="http://schemas.microsoft.com/office/drawing/2014/main" id="{B7EA5A9A-DE12-0D45-5664-8B3D1C1ADFA9}"/>
              </a:ext>
            </a:extLst>
          </p:cNvPr>
          <p:cNvGrpSpPr/>
          <p:nvPr/>
        </p:nvGrpSpPr>
        <p:grpSpPr>
          <a:xfrm>
            <a:off x="2080291" y="1737360"/>
            <a:ext cx="606256" cy="3441487"/>
            <a:chOff x="2080291" y="1737360"/>
            <a:chExt cx="606256" cy="3441487"/>
          </a:xfrm>
        </p:grpSpPr>
        <p:sp>
          <p:nvSpPr>
            <p:cNvPr id="5" name="TextBox 4">
              <a:extLst>
                <a:ext uri="{FF2B5EF4-FFF2-40B4-BE49-F238E27FC236}">
                  <a16:creationId xmlns:a16="http://schemas.microsoft.com/office/drawing/2014/main" id="{284DB00D-DF60-2958-9081-A2004528FCB2}"/>
                </a:ext>
              </a:extLst>
            </p:cNvPr>
            <p:cNvSpPr txBox="1"/>
            <p:nvPr/>
          </p:nvSpPr>
          <p:spPr bwMode="auto">
            <a:xfrm>
              <a:off x="2267843" y="173736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75</a:t>
              </a:r>
            </a:p>
          </p:txBody>
        </p:sp>
        <p:sp>
          <p:nvSpPr>
            <p:cNvPr id="6" name="TextBox 5">
              <a:extLst>
                <a:ext uri="{FF2B5EF4-FFF2-40B4-BE49-F238E27FC236}">
                  <a16:creationId xmlns:a16="http://schemas.microsoft.com/office/drawing/2014/main" id="{9BF1B613-2584-3D34-5AE3-5E4ED60C285C}"/>
                </a:ext>
              </a:extLst>
            </p:cNvPr>
            <p:cNvSpPr txBox="1"/>
            <p:nvPr/>
          </p:nvSpPr>
          <p:spPr bwMode="auto">
            <a:xfrm>
              <a:off x="2267843" y="218694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7" name="TextBox 6">
              <a:extLst>
                <a:ext uri="{FF2B5EF4-FFF2-40B4-BE49-F238E27FC236}">
                  <a16:creationId xmlns:a16="http://schemas.microsoft.com/office/drawing/2014/main" id="{AEAB5B9C-9447-BBFE-C2B9-C2F7FB413106}"/>
                </a:ext>
              </a:extLst>
            </p:cNvPr>
            <p:cNvSpPr txBox="1"/>
            <p:nvPr/>
          </p:nvSpPr>
          <p:spPr bwMode="auto">
            <a:xfrm>
              <a:off x="2267843" y="261048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8" name="TextBox 7">
              <a:extLst>
                <a:ext uri="{FF2B5EF4-FFF2-40B4-BE49-F238E27FC236}">
                  <a16:creationId xmlns:a16="http://schemas.microsoft.com/office/drawing/2014/main" id="{12751F44-8B8B-85AC-D84A-60E5B7EB212B}"/>
                </a:ext>
              </a:extLst>
            </p:cNvPr>
            <p:cNvSpPr txBox="1"/>
            <p:nvPr/>
          </p:nvSpPr>
          <p:spPr bwMode="auto">
            <a:xfrm>
              <a:off x="2384862" y="3060073"/>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 name="TextBox 8">
              <a:extLst>
                <a:ext uri="{FF2B5EF4-FFF2-40B4-BE49-F238E27FC236}">
                  <a16:creationId xmlns:a16="http://schemas.microsoft.com/office/drawing/2014/main" id="{6C5450C7-2AFB-9E89-2C3A-A631FD12D7B7}"/>
                </a:ext>
              </a:extLst>
            </p:cNvPr>
            <p:cNvSpPr txBox="1"/>
            <p:nvPr/>
          </p:nvSpPr>
          <p:spPr bwMode="auto">
            <a:xfrm>
              <a:off x="2197311" y="3509662"/>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10" name="TextBox 9">
              <a:extLst>
                <a:ext uri="{FF2B5EF4-FFF2-40B4-BE49-F238E27FC236}">
                  <a16:creationId xmlns:a16="http://schemas.microsoft.com/office/drawing/2014/main" id="{E3B3108D-35DB-423B-5B88-AC4DA6AE9476}"/>
                </a:ext>
              </a:extLst>
            </p:cNvPr>
            <p:cNvSpPr txBox="1"/>
            <p:nvPr/>
          </p:nvSpPr>
          <p:spPr bwMode="auto">
            <a:xfrm>
              <a:off x="2197311" y="3953076"/>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11" name="TextBox 10">
              <a:extLst>
                <a:ext uri="{FF2B5EF4-FFF2-40B4-BE49-F238E27FC236}">
                  <a16:creationId xmlns:a16="http://schemas.microsoft.com/office/drawing/2014/main" id="{72E8AA2D-BEA1-5C8C-4B36-3818BCDFE896}"/>
                </a:ext>
              </a:extLst>
            </p:cNvPr>
            <p:cNvSpPr txBox="1"/>
            <p:nvPr/>
          </p:nvSpPr>
          <p:spPr bwMode="auto">
            <a:xfrm>
              <a:off x="2197311" y="4373966"/>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-75</a:t>
              </a:r>
            </a:p>
          </p:txBody>
        </p:sp>
        <p:sp>
          <p:nvSpPr>
            <p:cNvPr id="12" name="TextBox 11">
              <a:extLst>
                <a:ext uri="{FF2B5EF4-FFF2-40B4-BE49-F238E27FC236}">
                  <a16:creationId xmlns:a16="http://schemas.microsoft.com/office/drawing/2014/main" id="{43035875-10D5-BD5E-6692-76F6E626126A}"/>
                </a:ext>
              </a:extLst>
            </p:cNvPr>
            <p:cNvSpPr txBox="1"/>
            <p:nvPr/>
          </p:nvSpPr>
          <p:spPr bwMode="auto">
            <a:xfrm>
              <a:off x="2080291" y="4809515"/>
              <a:ext cx="6062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grpSp>
        <p:nvGrpSpPr>
          <p:cNvPr id="22" name="Group 21">
            <a:extLst>
              <a:ext uri="{FF2B5EF4-FFF2-40B4-BE49-F238E27FC236}">
                <a16:creationId xmlns:a16="http://schemas.microsoft.com/office/drawing/2014/main" id="{FAE1420D-9825-4B25-39F5-8A33751AFE9D}"/>
              </a:ext>
            </a:extLst>
          </p:cNvPr>
          <p:cNvGrpSpPr/>
          <p:nvPr/>
        </p:nvGrpSpPr>
        <p:grpSpPr>
          <a:xfrm>
            <a:off x="2842367" y="5136874"/>
            <a:ext cx="7667477" cy="369332"/>
            <a:chOff x="2842367" y="5098774"/>
            <a:chExt cx="7667477" cy="369332"/>
          </a:xfrm>
        </p:grpSpPr>
        <p:sp>
          <p:nvSpPr>
            <p:cNvPr id="14" name="TextBox 13">
              <a:extLst>
                <a:ext uri="{FF2B5EF4-FFF2-40B4-BE49-F238E27FC236}">
                  <a16:creationId xmlns:a16="http://schemas.microsoft.com/office/drawing/2014/main" id="{3ABA6A58-FBE3-C34B-BD87-C01362280F15}"/>
                </a:ext>
              </a:extLst>
            </p:cNvPr>
            <p:cNvSpPr txBox="1"/>
            <p:nvPr/>
          </p:nvSpPr>
          <p:spPr bwMode="auto">
            <a:xfrm>
              <a:off x="2842367" y="5098774"/>
              <a:ext cx="683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N=78</a:t>
              </a:r>
            </a:p>
          </p:txBody>
        </p:sp>
        <p:sp>
          <p:nvSpPr>
            <p:cNvPr id="15" name="TextBox 14">
              <a:extLst>
                <a:ext uri="{FF2B5EF4-FFF2-40B4-BE49-F238E27FC236}">
                  <a16:creationId xmlns:a16="http://schemas.microsoft.com/office/drawing/2014/main" id="{0332B058-8861-8187-36FF-17403BF2483B}"/>
                </a:ext>
              </a:extLst>
            </p:cNvPr>
            <p:cNvSpPr txBox="1"/>
            <p:nvPr/>
          </p:nvSpPr>
          <p:spPr bwMode="auto">
            <a:xfrm>
              <a:off x="3837194" y="5098774"/>
              <a:ext cx="683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N=38</a:t>
              </a:r>
            </a:p>
          </p:txBody>
        </p:sp>
        <p:sp>
          <p:nvSpPr>
            <p:cNvPr id="16" name="TextBox 15">
              <a:extLst>
                <a:ext uri="{FF2B5EF4-FFF2-40B4-BE49-F238E27FC236}">
                  <a16:creationId xmlns:a16="http://schemas.microsoft.com/office/drawing/2014/main" id="{91052F39-8523-8FD6-1CAA-862A6FC7C966}"/>
                </a:ext>
              </a:extLst>
            </p:cNvPr>
            <p:cNvSpPr txBox="1"/>
            <p:nvPr/>
          </p:nvSpPr>
          <p:spPr bwMode="auto">
            <a:xfrm>
              <a:off x="4846427" y="5098774"/>
              <a:ext cx="683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N=35</a:t>
              </a:r>
            </a:p>
          </p:txBody>
        </p:sp>
        <p:sp>
          <p:nvSpPr>
            <p:cNvPr id="17" name="TextBox 16">
              <a:extLst>
                <a:ext uri="{FF2B5EF4-FFF2-40B4-BE49-F238E27FC236}">
                  <a16:creationId xmlns:a16="http://schemas.microsoft.com/office/drawing/2014/main" id="{7D999B1E-9333-8E9A-BAF8-C76519264F39}"/>
                </a:ext>
              </a:extLst>
            </p:cNvPr>
            <p:cNvSpPr txBox="1"/>
            <p:nvPr/>
          </p:nvSpPr>
          <p:spPr bwMode="auto">
            <a:xfrm>
              <a:off x="5841254" y="5098774"/>
              <a:ext cx="683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N=12</a:t>
              </a:r>
            </a:p>
          </p:txBody>
        </p:sp>
        <p:sp>
          <p:nvSpPr>
            <p:cNvPr id="18" name="TextBox 17">
              <a:extLst>
                <a:ext uri="{FF2B5EF4-FFF2-40B4-BE49-F238E27FC236}">
                  <a16:creationId xmlns:a16="http://schemas.microsoft.com/office/drawing/2014/main" id="{E3C21EDD-398C-F825-BD83-34E20F43EE7A}"/>
                </a:ext>
              </a:extLst>
            </p:cNvPr>
            <p:cNvSpPr txBox="1"/>
            <p:nvPr/>
          </p:nvSpPr>
          <p:spPr bwMode="auto">
            <a:xfrm>
              <a:off x="6866561" y="5098774"/>
              <a:ext cx="683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N=18</a:t>
              </a:r>
            </a:p>
          </p:txBody>
        </p:sp>
        <p:sp>
          <p:nvSpPr>
            <p:cNvPr id="19" name="TextBox 18">
              <a:extLst>
                <a:ext uri="{FF2B5EF4-FFF2-40B4-BE49-F238E27FC236}">
                  <a16:creationId xmlns:a16="http://schemas.microsoft.com/office/drawing/2014/main" id="{39973CBD-20DD-F749-5965-D2740D8A73ED}"/>
                </a:ext>
              </a:extLst>
            </p:cNvPr>
            <p:cNvSpPr txBox="1"/>
            <p:nvPr/>
          </p:nvSpPr>
          <p:spPr bwMode="auto">
            <a:xfrm>
              <a:off x="7933143" y="5098774"/>
              <a:ext cx="5661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N=8</a:t>
              </a:r>
            </a:p>
          </p:txBody>
        </p:sp>
        <p:sp>
          <p:nvSpPr>
            <p:cNvPr id="20" name="TextBox 19">
              <a:extLst>
                <a:ext uri="{FF2B5EF4-FFF2-40B4-BE49-F238E27FC236}">
                  <a16:creationId xmlns:a16="http://schemas.microsoft.com/office/drawing/2014/main" id="{42E63E79-1DF5-C4E8-3214-2063CA55DB0F}"/>
                </a:ext>
              </a:extLst>
            </p:cNvPr>
            <p:cNvSpPr txBox="1"/>
            <p:nvPr/>
          </p:nvSpPr>
          <p:spPr bwMode="auto">
            <a:xfrm>
              <a:off x="8877081" y="5098774"/>
              <a:ext cx="683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N=10</a:t>
              </a:r>
            </a:p>
          </p:txBody>
        </p:sp>
        <p:sp>
          <p:nvSpPr>
            <p:cNvPr id="21" name="TextBox 20">
              <a:extLst>
                <a:ext uri="{FF2B5EF4-FFF2-40B4-BE49-F238E27FC236}">
                  <a16:creationId xmlns:a16="http://schemas.microsoft.com/office/drawing/2014/main" id="{D92AA87B-6ADE-CC5D-DB4C-72360A736C47}"/>
                </a:ext>
              </a:extLst>
            </p:cNvPr>
            <p:cNvSpPr txBox="1"/>
            <p:nvPr/>
          </p:nvSpPr>
          <p:spPr bwMode="auto">
            <a:xfrm>
              <a:off x="9943662" y="5098774"/>
              <a:ext cx="5661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N=6</a:t>
              </a:r>
            </a:p>
          </p:txBody>
        </p:sp>
      </p:grpSp>
      <p:sp>
        <p:nvSpPr>
          <p:cNvPr id="23" name="TextBox 22">
            <a:extLst>
              <a:ext uri="{FF2B5EF4-FFF2-40B4-BE49-F238E27FC236}">
                <a16:creationId xmlns:a16="http://schemas.microsoft.com/office/drawing/2014/main" id="{C1E530F3-3BCB-14FE-CD2A-0F14EA3D2EF1}"/>
              </a:ext>
            </a:extLst>
          </p:cNvPr>
          <p:cNvSpPr txBox="1"/>
          <p:nvPr/>
        </p:nvSpPr>
        <p:spPr bwMode="auto">
          <a:xfrm>
            <a:off x="3263828" y="5461188"/>
            <a:ext cx="7633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i="1" dirty="0">
                <a:solidFill>
                  <a:schemeClr val="bg1"/>
                </a:solidFill>
                <a:latin typeface="Calibri" panose="020F0502020204030204" pitchFamily="34" charset="0"/>
              </a:rPr>
              <a:t>SF3B1</a:t>
            </a:r>
          </a:p>
        </p:txBody>
      </p:sp>
      <p:sp>
        <p:nvSpPr>
          <p:cNvPr id="24" name="TextBox 23">
            <a:extLst>
              <a:ext uri="{FF2B5EF4-FFF2-40B4-BE49-F238E27FC236}">
                <a16:creationId xmlns:a16="http://schemas.microsoft.com/office/drawing/2014/main" id="{65BC99AA-B12A-D4BF-CA9A-B61BABE2213B}"/>
              </a:ext>
            </a:extLst>
          </p:cNvPr>
          <p:cNvSpPr txBox="1"/>
          <p:nvPr/>
        </p:nvSpPr>
        <p:spPr bwMode="auto">
          <a:xfrm>
            <a:off x="5408009" y="5461188"/>
            <a:ext cx="64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i="1" dirty="0">
                <a:solidFill>
                  <a:schemeClr val="bg1"/>
                </a:solidFill>
                <a:latin typeface="Calibri" panose="020F0502020204030204" pitchFamily="34" charset="0"/>
              </a:rPr>
              <a:t>TET2</a:t>
            </a:r>
          </a:p>
        </p:txBody>
      </p:sp>
      <p:sp>
        <p:nvSpPr>
          <p:cNvPr id="25" name="TextBox 24">
            <a:extLst>
              <a:ext uri="{FF2B5EF4-FFF2-40B4-BE49-F238E27FC236}">
                <a16:creationId xmlns:a16="http://schemas.microsoft.com/office/drawing/2014/main" id="{745653D6-F846-BB0B-5935-1FFE21266AA3}"/>
              </a:ext>
            </a:extLst>
          </p:cNvPr>
          <p:cNvSpPr txBox="1"/>
          <p:nvPr/>
        </p:nvSpPr>
        <p:spPr bwMode="auto">
          <a:xfrm>
            <a:off x="7161136" y="5461188"/>
            <a:ext cx="10550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i="1" dirty="0">
                <a:solidFill>
                  <a:schemeClr val="bg1"/>
                </a:solidFill>
                <a:latin typeface="Calibri" panose="020F0502020204030204" pitchFamily="34" charset="0"/>
              </a:rPr>
              <a:t>DNMT3A</a:t>
            </a:r>
          </a:p>
        </p:txBody>
      </p:sp>
      <p:sp>
        <p:nvSpPr>
          <p:cNvPr id="26" name="TextBox 25">
            <a:extLst>
              <a:ext uri="{FF2B5EF4-FFF2-40B4-BE49-F238E27FC236}">
                <a16:creationId xmlns:a16="http://schemas.microsoft.com/office/drawing/2014/main" id="{165E26D8-4733-4B86-76B7-11A1B2D9312F}"/>
              </a:ext>
            </a:extLst>
          </p:cNvPr>
          <p:cNvSpPr txBox="1"/>
          <p:nvPr/>
        </p:nvSpPr>
        <p:spPr bwMode="auto">
          <a:xfrm>
            <a:off x="9373840" y="5461188"/>
            <a:ext cx="7713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i="1" dirty="0">
                <a:solidFill>
                  <a:schemeClr val="bg1"/>
                </a:solidFill>
                <a:latin typeface="Calibri" panose="020F0502020204030204" pitchFamily="34" charset="0"/>
              </a:rPr>
              <a:t>ASXL1</a:t>
            </a:r>
          </a:p>
        </p:txBody>
      </p:sp>
      <p:sp>
        <p:nvSpPr>
          <p:cNvPr id="27" name="Freeform: Shape 26">
            <a:extLst>
              <a:ext uri="{FF2B5EF4-FFF2-40B4-BE49-F238E27FC236}">
                <a16:creationId xmlns:a16="http://schemas.microsoft.com/office/drawing/2014/main" id="{A24D3355-F151-9568-E4FD-3914454A0B1F}"/>
              </a:ext>
            </a:extLst>
          </p:cNvPr>
          <p:cNvSpPr/>
          <p:nvPr/>
        </p:nvSpPr>
        <p:spPr bwMode="auto">
          <a:xfrm>
            <a:off x="2705100" y="1927860"/>
            <a:ext cx="8054340" cy="3169920"/>
          </a:xfrm>
          <a:custGeom>
            <a:avLst/>
            <a:gdLst>
              <a:gd name="connsiteX0" fmla="*/ 0 w 8054340"/>
              <a:gd name="connsiteY0" fmla="*/ 0 h 3169920"/>
              <a:gd name="connsiteX1" fmla="*/ 0 w 8054340"/>
              <a:gd name="connsiteY1" fmla="*/ 3169920 h 3169920"/>
              <a:gd name="connsiteX2" fmla="*/ 8054340 w 8054340"/>
              <a:gd name="connsiteY2" fmla="*/ 3169920 h 3169920"/>
            </a:gdLst>
            <a:ahLst/>
            <a:cxnLst>
              <a:cxn ang="0">
                <a:pos x="connsiteX0" y="connsiteY0"/>
              </a:cxn>
              <a:cxn ang="0">
                <a:pos x="connsiteX1" y="connsiteY1"/>
              </a:cxn>
              <a:cxn ang="0">
                <a:pos x="connsiteX2" y="connsiteY2"/>
              </a:cxn>
            </a:cxnLst>
            <a:rect l="l" t="t" r="r" b="b"/>
            <a:pathLst>
              <a:path w="8054340" h="3169920">
                <a:moveTo>
                  <a:pt x="0" y="0"/>
                </a:moveTo>
                <a:lnTo>
                  <a:pt x="0" y="3169920"/>
                </a:lnTo>
                <a:lnTo>
                  <a:pt x="8054340" y="3169920"/>
                </a:lnTo>
              </a:path>
            </a:pathLst>
          </a:custGeom>
          <a:noFill/>
          <a:ln w="28575">
            <a:solidFill>
              <a:schemeClr val="bg1"/>
            </a:solidFill>
            <a:miter lim="800000"/>
            <a:headEnd/>
            <a:tailEnd/>
          </a:ln>
        </p:spPr>
        <p:txBody>
          <a:bodyPr rtlCol="0" anchor="ctr"/>
          <a:lstStyle/>
          <a:p>
            <a:pPr algn="ctr"/>
            <a:endParaRPr lang="en-US" dirty="0"/>
          </a:p>
        </p:txBody>
      </p:sp>
      <p:grpSp>
        <p:nvGrpSpPr>
          <p:cNvPr id="37" name="Group 36">
            <a:extLst>
              <a:ext uri="{FF2B5EF4-FFF2-40B4-BE49-F238E27FC236}">
                <a16:creationId xmlns:a16="http://schemas.microsoft.com/office/drawing/2014/main" id="{01D0014A-81BC-42A0-046D-62FE1093AF91}"/>
              </a:ext>
            </a:extLst>
          </p:cNvPr>
          <p:cNvGrpSpPr/>
          <p:nvPr/>
        </p:nvGrpSpPr>
        <p:grpSpPr>
          <a:xfrm>
            <a:off x="2621279" y="1944886"/>
            <a:ext cx="76201" cy="3079857"/>
            <a:chOff x="2402875" y="1944886"/>
            <a:chExt cx="573366" cy="3079857"/>
          </a:xfrm>
        </p:grpSpPr>
        <p:cxnSp>
          <p:nvCxnSpPr>
            <p:cNvPr id="29" name="Straight Connector 28">
              <a:extLst>
                <a:ext uri="{FF2B5EF4-FFF2-40B4-BE49-F238E27FC236}">
                  <a16:creationId xmlns:a16="http://schemas.microsoft.com/office/drawing/2014/main" id="{B52CF893-C5E5-E536-5033-459110AE63A7}"/>
                </a:ext>
              </a:extLst>
            </p:cNvPr>
            <p:cNvCxnSpPr>
              <a:cxnSpLocks/>
            </p:cNvCxnSpPr>
            <p:nvPr/>
          </p:nvCxnSpPr>
          <p:spPr bwMode="auto">
            <a:xfrm>
              <a:off x="2402875" y="1944886"/>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369E3B5F-B772-4B05-E023-FE8A8AC0B07A}"/>
                </a:ext>
              </a:extLst>
            </p:cNvPr>
            <p:cNvCxnSpPr>
              <a:cxnSpLocks/>
            </p:cNvCxnSpPr>
            <p:nvPr/>
          </p:nvCxnSpPr>
          <p:spPr bwMode="auto">
            <a:xfrm>
              <a:off x="2402875" y="238685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9EB89278-B75B-B9A5-0AF4-AB44535BE2F6}"/>
                </a:ext>
              </a:extLst>
            </p:cNvPr>
            <p:cNvCxnSpPr>
              <a:cxnSpLocks/>
            </p:cNvCxnSpPr>
            <p:nvPr/>
          </p:nvCxnSpPr>
          <p:spPr bwMode="auto">
            <a:xfrm>
              <a:off x="2402875" y="281980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33FE76AA-76A3-E0C2-B95C-C79DBC6332C3}"/>
                </a:ext>
              </a:extLst>
            </p:cNvPr>
            <p:cNvCxnSpPr>
              <a:cxnSpLocks/>
            </p:cNvCxnSpPr>
            <p:nvPr/>
          </p:nvCxnSpPr>
          <p:spPr bwMode="auto">
            <a:xfrm>
              <a:off x="2402875" y="3261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EFBF406D-A1A7-9F5A-A1C5-08B6B2E4E7CA}"/>
                </a:ext>
              </a:extLst>
            </p:cNvPr>
            <p:cNvCxnSpPr>
              <a:cxnSpLocks/>
            </p:cNvCxnSpPr>
            <p:nvPr/>
          </p:nvCxnSpPr>
          <p:spPr bwMode="auto">
            <a:xfrm>
              <a:off x="2402875" y="369577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957BA920-3B87-C1C0-28B3-5920E6808C74}"/>
                </a:ext>
              </a:extLst>
            </p:cNvPr>
            <p:cNvCxnSpPr>
              <a:cxnSpLocks/>
            </p:cNvCxnSpPr>
            <p:nvPr/>
          </p:nvCxnSpPr>
          <p:spPr bwMode="auto">
            <a:xfrm>
              <a:off x="2402875" y="4137742"/>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D5A1397D-106D-BA20-BA2F-D6FDFF684407}"/>
                </a:ext>
              </a:extLst>
            </p:cNvPr>
            <p:cNvCxnSpPr>
              <a:cxnSpLocks/>
            </p:cNvCxnSpPr>
            <p:nvPr/>
          </p:nvCxnSpPr>
          <p:spPr bwMode="auto">
            <a:xfrm>
              <a:off x="2402875" y="4582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60B80606-9210-FEC4-801C-4BB377592D32}"/>
                </a:ext>
              </a:extLst>
            </p:cNvPr>
            <p:cNvCxnSpPr>
              <a:cxnSpLocks/>
            </p:cNvCxnSpPr>
            <p:nvPr/>
          </p:nvCxnSpPr>
          <p:spPr bwMode="auto">
            <a:xfrm>
              <a:off x="2402875" y="5024743"/>
              <a:ext cx="573366" cy="0"/>
            </a:xfrm>
            <a:prstGeom prst="line">
              <a:avLst/>
            </a:prstGeom>
            <a:noFill/>
            <a:ln w="28575" cap="flat" cmpd="sng" algn="ctr">
              <a:solidFill>
                <a:schemeClr val="bg1"/>
              </a:solidFill>
              <a:prstDash val="solid"/>
              <a:round/>
              <a:headEnd type="none" w="med" len="med"/>
              <a:tailEnd type="none" w="med" len="med"/>
            </a:ln>
            <a:effectLst/>
          </p:spPr>
        </p:cxnSp>
      </p:grpSp>
      <p:grpSp>
        <p:nvGrpSpPr>
          <p:cNvPr id="38" name="Group 37">
            <a:extLst>
              <a:ext uri="{FF2B5EF4-FFF2-40B4-BE49-F238E27FC236}">
                <a16:creationId xmlns:a16="http://schemas.microsoft.com/office/drawing/2014/main" id="{47A06252-6A8E-9C88-E56A-0AD5187A0F61}"/>
              </a:ext>
            </a:extLst>
          </p:cNvPr>
          <p:cNvGrpSpPr/>
          <p:nvPr/>
        </p:nvGrpSpPr>
        <p:grpSpPr>
          <a:xfrm rot="5400000">
            <a:off x="6657139" y="1627938"/>
            <a:ext cx="80489" cy="7026836"/>
            <a:chOff x="2402875" y="1944886"/>
            <a:chExt cx="573366" cy="3079857"/>
          </a:xfrm>
        </p:grpSpPr>
        <p:cxnSp>
          <p:nvCxnSpPr>
            <p:cNvPr id="39" name="Straight Connector 38">
              <a:extLst>
                <a:ext uri="{FF2B5EF4-FFF2-40B4-BE49-F238E27FC236}">
                  <a16:creationId xmlns:a16="http://schemas.microsoft.com/office/drawing/2014/main" id="{34FE836B-0D0B-4C2F-A0FB-7C401CBBC888}"/>
                </a:ext>
              </a:extLst>
            </p:cNvPr>
            <p:cNvCxnSpPr>
              <a:cxnSpLocks/>
            </p:cNvCxnSpPr>
            <p:nvPr/>
          </p:nvCxnSpPr>
          <p:spPr bwMode="auto">
            <a:xfrm>
              <a:off x="2402875" y="1944886"/>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C8521D78-9ED0-3AE5-CCF2-E85E32D98D44}"/>
                </a:ext>
              </a:extLst>
            </p:cNvPr>
            <p:cNvCxnSpPr>
              <a:cxnSpLocks/>
            </p:cNvCxnSpPr>
            <p:nvPr/>
          </p:nvCxnSpPr>
          <p:spPr bwMode="auto">
            <a:xfrm>
              <a:off x="2402875" y="238685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1ADE09D5-5AD8-C3B8-8B6B-119AD756A963}"/>
                </a:ext>
              </a:extLst>
            </p:cNvPr>
            <p:cNvCxnSpPr>
              <a:cxnSpLocks/>
            </p:cNvCxnSpPr>
            <p:nvPr/>
          </p:nvCxnSpPr>
          <p:spPr bwMode="auto">
            <a:xfrm>
              <a:off x="2402875" y="281980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F5E38A2F-EBE3-B0A5-8AB3-69EDD3C764F0}"/>
                </a:ext>
              </a:extLst>
            </p:cNvPr>
            <p:cNvCxnSpPr>
              <a:cxnSpLocks/>
            </p:cNvCxnSpPr>
            <p:nvPr/>
          </p:nvCxnSpPr>
          <p:spPr bwMode="auto">
            <a:xfrm>
              <a:off x="2402875" y="3261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F9DE6094-8999-4DF4-9BBC-0D7AFA302BFA}"/>
                </a:ext>
              </a:extLst>
            </p:cNvPr>
            <p:cNvCxnSpPr>
              <a:cxnSpLocks/>
            </p:cNvCxnSpPr>
            <p:nvPr/>
          </p:nvCxnSpPr>
          <p:spPr bwMode="auto">
            <a:xfrm>
              <a:off x="2402875" y="369577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58A924F2-6CED-C191-D2EA-8ADE8154AEC0}"/>
                </a:ext>
              </a:extLst>
            </p:cNvPr>
            <p:cNvCxnSpPr>
              <a:cxnSpLocks/>
            </p:cNvCxnSpPr>
            <p:nvPr/>
          </p:nvCxnSpPr>
          <p:spPr bwMode="auto">
            <a:xfrm>
              <a:off x="2402875" y="4137742"/>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74EE6BE6-FA22-D29E-02AC-ECB373639631}"/>
                </a:ext>
              </a:extLst>
            </p:cNvPr>
            <p:cNvCxnSpPr>
              <a:cxnSpLocks/>
            </p:cNvCxnSpPr>
            <p:nvPr/>
          </p:nvCxnSpPr>
          <p:spPr bwMode="auto">
            <a:xfrm>
              <a:off x="2402875" y="4582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A420915A-6C44-302F-2D46-51F1CC7142AA}"/>
                </a:ext>
              </a:extLst>
            </p:cNvPr>
            <p:cNvCxnSpPr>
              <a:cxnSpLocks/>
            </p:cNvCxnSpPr>
            <p:nvPr/>
          </p:nvCxnSpPr>
          <p:spPr bwMode="auto">
            <a:xfrm>
              <a:off x="2402875" y="5024743"/>
              <a:ext cx="573366" cy="0"/>
            </a:xfrm>
            <a:prstGeom prst="line">
              <a:avLst/>
            </a:prstGeom>
            <a:noFill/>
            <a:ln w="28575" cap="flat" cmpd="sng" algn="ctr">
              <a:solidFill>
                <a:schemeClr val="bg1"/>
              </a:solidFill>
              <a:prstDash val="solid"/>
              <a:round/>
              <a:headEnd type="none" w="med" len="med"/>
              <a:tailEnd type="none" w="med" len="med"/>
            </a:ln>
            <a:effectLst/>
          </p:spPr>
        </p:cxnSp>
      </p:grpSp>
      <p:sp>
        <p:nvSpPr>
          <p:cNvPr id="47" name="TextBox 46">
            <a:extLst>
              <a:ext uri="{FF2B5EF4-FFF2-40B4-BE49-F238E27FC236}">
                <a16:creationId xmlns:a16="http://schemas.microsoft.com/office/drawing/2014/main" id="{A01D55B8-DDA9-924F-7EDA-5DB357288935}"/>
              </a:ext>
            </a:extLst>
          </p:cNvPr>
          <p:cNvSpPr txBox="1"/>
          <p:nvPr/>
        </p:nvSpPr>
        <p:spPr bwMode="auto">
          <a:xfrm>
            <a:off x="3290507" y="2413087"/>
            <a:ext cx="8274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&lt;.001</a:t>
            </a:r>
          </a:p>
        </p:txBody>
      </p:sp>
      <p:sp>
        <p:nvSpPr>
          <p:cNvPr id="48" name="TextBox 47">
            <a:extLst>
              <a:ext uri="{FF2B5EF4-FFF2-40B4-BE49-F238E27FC236}">
                <a16:creationId xmlns:a16="http://schemas.microsoft.com/office/drawing/2014/main" id="{217D294C-279D-06EB-C327-96B84D016EEC}"/>
              </a:ext>
            </a:extLst>
          </p:cNvPr>
          <p:cNvSpPr txBox="1"/>
          <p:nvPr/>
        </p:nvSpPr>
        <p:spPr bwMode="auto">
          <a:xfrm>
            <a:off x="5322127" y="1948322"/>
            <a:ext cx="8274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=.032</a:t>
            </a:r>
          </a:p>
        </p:txBody>
      </p:sp>
      <p:sp>
        <p:nvSpPr>
          <p:cNvPr id="49" name="TextBox 48">
            <a:extLst>
              <a:ext uri="{FF2B5EF4-FFF2-40B4-BE49-F238E27FC236}">
                <a16:creationId xmlns:a16="http://schemas.microsoft.com/office/drawing/2014/main" id="{797184C7-DF4E-1DEB-B745-444383309325}"/>
              </a:ext>
            </a:extLst>
          </p:cNvPr>
          <p:cNvSpPr txBox="1"/>
          <p:nvPr/>
        </p:nvSpPr>
        <p:spPr bwMode="auto">
          <a:xfrm>
            <a:off x="7200374" y="2509171"/>
            <a:ext cx="8274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=.019</a:t>
            </a:r>
          </a:p>
        </p:txBody>
      </p:sp>
      <p:sp>
        <p:nvSpPr>
          <p:cNvPr id="50" name="TextBox 49">
            <a:extLst>
              <a:ext uri="{FF2B5EF4-FFF2-40B4-BE49-F238E27FC236}">
                <a16:creationId xmlns:a16="http://schemas.microsoft.com/office/drawing/2014/main" id="{61FF3F8E-0B09-3DA1-14F2-B65F8678C8BA}"/>
              </a:ext>
            </a:extLst>
          </p:cNvPr>
          <p:cNvSpPr txBox="1"/>
          <p:nvPr/>
        </p:nvSpPr>
        <p:spPr bwMode="auto">
          <a:xfrm>
            <a:off x="9231994" y="2241152"/>
            <a:ext cx="8274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=.146</a:t>
            </a:r>
          </a:p>
        </p:txBody>
      </p:sp>
      <p:sp>
        <p:nvSpPr>
          <p:cNvPr id="51" name="TextBox 50">
            <a:extLst>
              <a:ext uri="{FF2B5EF4-FFF2-40B4-BE49-F238E27FC236}">
                <a16:creationId xmlns:a16="http://schemas.microsoft.com/office/drawing/2014/main" id="{AA0E2B2D-EB46-911D-25E3-C5382C60E1B6}"/>
              </a:ext>
            </a:extLst>
          </p:cNvPr>
          <p:cNvSpPr txBox="1"/>
          <p:nvPr/>
        </p:nvSpPr>
        <p:spPr bwMode="auto">
          <a:xfrm>
            <a:off x="3122965" y="1621720"/>
            <a:ext cx="11304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b="0" dirty="0" err="1">
                <a:solidFill>
                  <a:schemeClr val="bg1"/>
                </a:solidFill>
                <a:latin typeface="Calibri" panose="020F0502020204030204" pitchFamily="34" charset="0"/>
              </a:rPr>
              <a:t>Imetelstat</a:t>
            </a:r>
            <a:endParaRPr lang="en-US" b="0" dirty="0">
              <a:solidFill>
                <a:schemeClr val="bg1"/>
              </a:solidFill>
              <a:latin typeface="Calibri" panose="020F0502020204030204" pitchFamily="34" charset="0"/>
            </a:endParaRPr>
          </a:p>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Placebo</a:t>
            </a:r>
          </a:p>
        </p:txBody>
      </p:sp>
      <p:sp>
        <p:nvSpPr>
          <p:cNvPr id="52" name="Rectangle 51">
            <a:extLst>
              <a:ext uri="{FF2B5EF4-FFF2-40B4-BE49-F238E27FC236}">
                <a16:creationId xmlns:a16="http://schemas.microsoft.com/office/drawing/2014/main" id="{7B1BE413-A2AF-12E0-5573-FDCEDD9D953A}"/>
              </a:ext>
            </a:extLst>
          </p:cNvPr>
          <p:cNvSpPr/>
          <p:nvPr/>
        </p:nvSpPr>
        <p:spPr bwMode="auto">
          <a:xfrm>
            <a:off x="2894291" y="1689192"/>
            <a:ext cx="198120" cy="1981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FD194232-9228-FB88-08AA-B09BAB37ABF9}"/>
              </a:ext>
            </a:extLst>
          </p:cNvPr>
          <p:cNvSpPr/>
          <p:nvPr/>
        </p:nvSpPr>
        <p:spPr bwMode="auto">
          <a:xfrm>
            <a:off x="2894291" y="1969956"/>
            <a:ext cx="198120" cy="1981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60" name="Group 59">
            <a:extLst>
              <a:ext uri="{FF2B5EF4-FFF2-40B4-BE49-F238E27FC236}">
                <a16:creationId xmlns:a16="http://schemas.microsoft.com/office/drawing/2014/main" id="{5A027DB8-1A79-AADC-BB6F-A94EA278C538}"/>
              </a:ext>
            </a:extLst>
          </p:cNvPr>
          <p:cNvGrpSpPr/>
          <p:nvPr/>
        </p:nvGrpSpPr>
        <p:grpSpPr>
          <a:xfrm>
            <a:off x="3092411" y="2979816"/>
            <a:ext cx="171417" cy="573009"/>
            <a:chOff x="3092411" y="2979816"/>
            <a:chExt cx="171417" cy="573009"/>
          </a:xfrm>
        </p:grpSpPr>
        <p:cxnSp>
          <p:nvCxnSpPr>
            <p:cNvPr id="57" name="Straight Connector 56">
              <a:extLst>
                <a:ext uri="{FF2B5EF4-FFF2-40B4-BE49-F238E27FC236}">
                  <a16:creationId xmlns:a16="http://schemas.microsoft.com/office/drawing/2014/main" id="{AFC53B33-3D44-E5F3-D3BC-701CA783A736}"/>
                </a:ext>
              </a:extLst>
            </p:cNvPr>
            <p:cNvCxnSpPr>
              <a:cxnSpLocks/>
            </p:cNvCxnSpPr>
            <p:nvPr/>
          </p:nvCxnSpPr>
          <p:spPr bwMode="auto">
            <a:xfrm>
              <a:off x="3092411" y="2979816"/>
              <a:ext cx="171417" cy="0"/>
            </a:xfrm>
            <a:prstGeom prst="line">
              <a:avLst/>
            </a:prstGeom>
            <a:noFill/>
            <a:ln w="28575" cap="flat" cmpd="sng" algn="ctr">
              <a:solidFill>
                <a:schemeClr val="accent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BB1274D1-E9DA-02C2-A274-D72C729D7076}"/>
                </a:ext>
              </a:extLst>
            </p:cNvPr>
            <p:cNvCxnSpPr>
              <a:cxnSpLocks/>
            </p:cNvCxnSpPr>
            <p:nvPr/>
          </p:nvCxnSpPr>
          <p:spPr bwMode="auto">
            <a:xfrm>
              <a:off x="3178119" y="2979816"/>
              <a:ext cx="0" cy="573009"/>
            </a:xfrm>
            <a:prstGeom prst="line">
              <a:avLst/>
            </a:prstGeom>
            <a:noFill/>
            <a:ln w="28575" cap="flat" cmpd="sng" algn="ctr">
              <a:solidFill>
                <a:schemeClr val="accent1"/>
              </a:solidFill>
              <a:prstDash val="solid"/>
              <a:round/>
              <a:headEnd type="none" w="med" len="med"/>
              <a:tailEnd type="none" w="med" len="med"/>
            </a:ln>
            <a:effectLst/>
          </p:spPr>
        </p:cxnSp>
      </p:grpSp>
      <p:grpSp>
        <p:nvGrpSpPr>
          <p:cNvPr id="61" name="Group 60">
            <a:extLst>
              <a:ext uri="{FF2B5EF4-FFF2-40B4-BE49-F238E27FC236}">
                <a16:creationId xmlns:a16="http://schemas.microsoft.com/office/drawing/2014/main" id="{A9DCB2B0-581E-F94F-BFEA-ED94D1A11F73}"/>
              </a:ext>
            </a:extLst>
          </p:cNvPr>
          <p:cNvGrpSpPr/>
          <p:nvPr/>
        </p:nvGrpSpPr>
        <p:grpSpPr>
          <a:xfrm rot="10800000">
            <a:off x="3092410" y="4481512"/>
            <a:ext cx="171417" cy="538801"/>
            <a:chOff x="3092411" y="2979816"/>
            <a:chExt cx="171417" cy="573009"/>
          </a:xfrm>
        </p:grpSpPr>
        <p:cxnSp>
          <p:nvCxnSpPr>
            <p:cNvPr id="62" name="Straight Connector 61">
              <a:extLst>
                <a:ext uri="{FF2B5EF4-FFF2-40B4-BE49-F238E27FC236}">
                  <a16:creationId xmlns:a16="http://schemas.microsoft.com/office/drawing/2014/main" id="{45FDAA8B-7163-FD1A-3B9E-95E8EBE71646}"/>
                </a:ext>
              </a:extLst>
            </p:cNvPr>
            <p:cNvCxnSpPr>
              <a:cxnSpLocks/>
            </p:cNvCxnSpPr>
            <p:nvPr/>
          </p:nvCxnSpPr>
          <p:spPr bwMode="auto">
            <a:xfrm>
              <a:off x="3092411" y="2979816"/>
              <a:ext cx="171417" cy="0"/>
            </a:xfrm>
            <a:prstGeom prst="line">
              <a:avLst/>
            </a:prstGeom>
            <a:noFill/>
            <a:ln w="28575"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F629EF8D-FEFF-B7E1-E510-CAEAE56FC303}"/>
                </a:ext>
              </a:extLst>
            </p:cNvPr>
            <p:cNvCxnSpPr>
              <a:cxnSpLocks/>
            </p:cNvCxnSpPr>
            <p:nvPr/>
          </p:nvCxnSpPr>
          <p:spPr bwMode="auto">
            <a:xfrm>
              <a:off x="3178119" y="2979816"/>
              <a:ext cx="0" cy="573009"/>
            </a:xfrm>
            <a:prstGeom prst="line">
              <a:avLst/>
            </a:prstGeom>
            <a:noFill/>
            <a:ln w="28575" cap="flat" cmpd="sng" algn="ctr">
              <a:solidFill>
                <a:schemeClr val="accent1"/>
              </a:solidFill>
              <a:prstDash val="solid"/>
              <a:round/>
              <a:headEnd type="none" w="med" len="med"/>
              <a:tailEnd type="none" w="med" len="med"/>
            </a:ln>
            <a:effectLst/>
          </p:spPr>
        </p:cxnSp>
      </p:grpSp>
      <p:sp>
        <p:nvSpPr>
          <p:cNvPr id="9216" name="Rectangle 9215">
            <a:extLst>
              <a:ext uri="{FF2B5EF4-FFF2-40B4-BE49-F238E27FC236}">
                <a16:creationId xmlns:a16="http://schemas.microsoft.com/office/drawing/2014/main" id="{AA158B47-3F1A-6E48-8E64-C639B76F96D9}"/>
              </a:ext>
            </a:extLst>
          </p:cNvPr>
          <p:cNvSpPr/>
          <p:nvPr/>
        </p:nvSpPr>
        <p:spPr bwMode="auto">
          <a:xfrm>
            <a:off x="2972242" y="3552825"/>
            <a:ext cx="409575" cy="92868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19" name="Straight Connector 9218">
            <a:extLst>
              <a:ext uri="{FF2B5EF4-FFF2-40B4-BE49-F238E27FC236}">
                <a16:creationId xmlns:a16="http://schemas.microsoft.com/office/drawing/2014/main" id="{CFBE397F-AC44-A84A-C282-52CF81023F9B}"/>
              </a:ext>
            </a:extLst>
          </p:cNvPr>
          <p:cNvCxnSpPr>
            <a:cxnSpLocks/>
          </p:cNvCxnSpPr>
          <p:nvPr/>
        </p:nvCxnSpPr>
        <p:spPr bwMode="auto">
          <a:xfrm>
            <a:off x="2972242" y="3843338"/>
            <a:ext cx="409575" cy="0"/>
          </a:xfrm>
          <a:prstGeom prst="line">
            <a:avLst/>
          </a:prstGeom>
          <a:noFill/>
          <a:ln w="28575" cap="flat" cmpd="sng" algn="ctr">
            <a:solidFill>
              <a:schemeClr val="bg1"/>
            </a:solidFill>
            <a:prstDash val="solid"/>
            <a:round/>
            <a:headEnd type="none" w="med" len="med"/>
            <a:tailEnd type="none" w="med" len="med"/>
          </a:ln>
          <a:effectLst/>
        </p:spPr>
      </p:cxnSp>
      <p:grpSp>
        <p:nvGrpSpPr>
          <p:cNvPr id="9223" name="Group 9222">
            <a:extLst>
              <a:ext uri="{FF2B5EF4-FFF2-40B4-BE49-F238E27FC236}">
                <a16:creationId xmlns:a16="http://schemas.microsoft.com/office/drawing/2014/main" id="{F4A70809-E151-E7D0-60FA-3AA9F6F4BEA6}"/>
              </a:ext>
            </a:extLst>
          </p:cNvPr>
          <p:cNvGrpSpPr/>
          <p:nvPr/>
        </p:nvGrpSpPr>
        <p:grpSpPr>
          <a:xfrm>
            <a:off x="3118689" y="3931557"/>
            <a:ext cx="116682" cy="116682"/>
            <a:chOff x="3498056" y="3426619"/>
            <a:chExt cx="161925" cy="161925"/>
          </a:xfrm>
        </p:grpSpPr>
        <p:cxnSp>
          <p:nvCxnSpPr>
            <p:cNvPr id="9221" name="Straight Connector 9220">
              <a:extLst>
                <a:ext uri="{FF2B5EF4-FFF2-40B4-BE49-F238E27FC236}">
                  <a16:creationId xmlns:a16="http://schemas.microsoft.com/office/drawing/2014/main" id="{48FA0BC4-C9FD-3CEB-22E0-A437F5F98680}"/>
                </a:ext>
              </a:extLst>
            </p:cNvPr>
            <p:cNvCxnSpPr>
              <a:cxnSpLocks/>
            </p:cNvCxnSpPr>
            <p:nvPr/>
          </p:nvCxnSpPr>
          <p:spPr bwMode="auto">
            <a:xfrm>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cxnSp>
          <p:nvCxnSpPr>
            <p:cNvPr id="9222" name="Straight Connector 9221">
              <a:extLst>
                <a:ext uri="{FF2B5EF4-FFF2-40B4-BE49-F238E27FC236}">
                  <a16:creationId xmlns:a16="http://schemas.microsoft.com/office/drawing/2014/main" id="{3F21FDFC-56D9-3443-C85D-17667C7AE773}"/>
                </a:ext>
              </a:extLst>
            </p:cNvPr>
            <p:cNvCxnSpPr>
              <a:cxnSpLocks/>
            </p:cNvCxnSpPr>
            <p:nvPr/>
          </p:nvCxnSpPr>
          <p:spPr bwMode="auto">
            <a:xfrm rot="16200000">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grpSp>
      <p:grpSp>
        <p:nvGrpSpPr>
          <p:cNvPr id="9226" name="Group 9225">
            <a:extLst>
              <a:ext uri="{FF2B5EF4-FFF2-40B4-BE49-F238E27FC236}">
                <a16:creationId xmlns:a16="http://schemas.microsoft.com/office/drawing/2014/main" id="{5E61FECB-3D4B-4BB5-2B7C-79101C581810}"/>
              </a:ext>
            </a:extLst>
          </p:cNvPr>
          <p:cNvGrpSpPr/>
          <p:nvPr/>
        </p:nvGrpSpPr>
        <p:grpSpPr>
          <a:xfrm>
            <a:off x="5105620" y="2295526"/>
            <a:ext cx="171417" cy="1042718"/>
            <a:chOff x="3092411" y="2979816"/>
            <a:chExt cx="171417" cy="573009"/>
          </a:xfrm>
        </p:grpSpPr>
        <p:cxnSp>
          <p:nvCxnSpPr>
            <p:cNvPr id="9227" name="Straight Connector 9226">
              <a:extLst>
                <a:ext uri="{FF2B5EF4-FFF2-40B4-BE49-F238E27FC236}">
                  <a16:creationId xmlns:a16="http://schemas.microsoft.com/office/drawing/2014/main" id="{70AEDD9E-02FD-2176-8F82-51DF159081DC}"/>
                </a:ext>
              </a:extLst>
            </p:cNvPr>
            <p:cNvCxnSpPr>
              <a:cxnSpLocks/>
            </p:cNvCxnSpPr>
            <p:nvPr/>
          </p:nvCxnSpPr>
          <p:spPr bwMode="auto">
            <a:xfrm>
              <a:off x="3092411" y="2979816"/>
              <a:ext cx="171417" cy="0"/>
            </a:xfrm>
            <a:prstGeom prst="line">
              <a:avLst/>
            </a:prstGeom>
            <a:noFill/>
            <a:ln w="28575" cap="flat" cmpd="sng" algn="ctr">
              <a:solidFill>
                <a:schemeClr val="accent1"/>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E2FFFA8B-4A80-3022-CB6C-BBFFE4A7F402}"/>
                </a:ext>
              </a:extLst>
            </p:cNvPr>
            <p:cNvCxnSpPr>
              <a:cxnSpLocks/>
            </p:cNvCxnSpPr>
            <p:nvPr/>
          </p:nvCxnSpPr>
          <p:spPr bwMode="auto">
            <a:xfrm>
              <a:off x="3178119" y="2979816"/>
              <a:ext cx="0" cy="57300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29" name="Group 9228">
            <a:extLst>
              <a:ext uri="{FF2B5EF4-FFF2-40B4-BE49-F238E27FC236}">
                <a16:creationId xmlns:a16="http://schemas.microsoft.com/office/drawing/2014/main" id="{38325A92-F7D0-78C3-550F-49C5F2585BEF}"/>
              </a:ext>
            </a:extLst>
          </p:cNvPr>
          <p:cNvGrpSpPr/>
          <p:nvPr/>
        </p:nvGrpSpPr>
        <p:grpSpPr>
          <a:xfrm rot="10800000">
            <a:off x="5105208" y="4270713"/>
            <a:ext cx="171417" cy="758486"/>
            <a:chOff x="3092411" y="2979816"/>
            <a:chExt cx="171417" cy="573009"/>
          </a:xfrm>
        </p:grpSpPr>
        <p:cxnSp>
          <p:nvCxnSpPr>
            <p:cNvPr id="9230" name="Straight Connector 9229">
              <a:extLst>
                <a:ext uri="{FF2B5EF4-FFF2-40B4-BE49-F238E27FC236}">
                  <a16:creationId xmlns:a16="http://schemas.microsoft.com/office/drawing/2014/main" id="{BC688EC8-15F9-030A-56A1-08F2A561C0FF}"/>
                </a:ext>
              </a:extLst>
            </p:cNvPr>
            <p:cNvCxnSpPr>
              <a:cxnSpLocks/>
            </p:cNvCxnSpPr>
            <p:nvPr/>
          </p:nvCxnSpPr>
          <p:spPr bwMode="auto">
            <a:xfrm>
              <a:off x="3092411" y="2979816"/>
              <a:ext cx="171417" cy="0"/>
            </a:xfrm>
            <a:prstGeom prst="line">
              <a:avLst/>
            </a:prstGeom>
            <a:noFill/>
            <a:ln w="28575" cap="flat" cmpd="sng" algn="ctr">
              <a:solidFill>
                <a:schemeClr val="accent1"/>
              </a:solidFill>
              <a:prstDash val="solid"/>
              <a:round/>
              <a:headEnd type="none" w="med" len="med"/>
              <a:tailEnd type="none" w="med" len="med"/>
            </a:ln>
            <a:effectLst/>
          </p:spPr>
        </p:cxnSp>
        <p:cxnSp>
          <p:nvCxnSpPr>
            <p:cNvPr id="9231" name="Straight Connector 9230">
              <a:extLst>
                <a:ext uri="{FF2B5EF4-FFF2-40B4-BE49-F238E27FC236}">
                  <a16:creationId xmlns:a16="http://schemas.microsoft.com/office/drawing/2014/main" id="{30128D68-7937-DDF6-D9C2-E858C47305DB}"/>
                </a:ext>
              </a:extLst>
            </p:cNvPr>
            <p:cNvCxnSpPr>
              <a:cxnSpLocks/>
            </p:cNvCxnSpPr>
            <p:nvPr/>
          </p:nvCxnSpPr>
          <p:spPr bwMode="auto">
            <a:xfrm>
              <a:off x="3178119" y="2979816"/>
              <a:ext cx="0" cy="573009"/>
            </a:xfrm>
            <a:prstGeom prst="line">
              <a:avLst/>
            </a:prstGeom>
            <a:noFill/>
            <a:ln w="28575" cap="flat" cmpd="sng" algn="ctr">
              <a:solidFill>
                <a:schemeClr val="accent1"/>
              </a:solidFill>
              <a:prstDash val="solid"/>
              <a:round/>
              <a:headEnd type="none" w="med" len="med"/>
              <a:tailEnd type="none" w="med" len="med"/>
            </a:ln>
            <a:effectLst/>
          </p:spPr>
        </p:cxnSp>
      </p:grpSp>
      <p:sp>
        <p:nvSpPr>
          <p:cNvPr id="9232" name="Rectangle 9231">
            <a:extLst>
              <a:ext uri="{FF2B5EF4-FFF2-40B4-BE49-F238E27FC236}">
                <a16:creationId xmlns:a16="http://schemas.microsoft.com/office/drawing/2014/main" id="{05C36A9D-BC7E-CAEF-D605-73220D4D53BF}"/>
              </a:ext>
            </a:extLst>
          </p:cNvPr>
          <p:cNvSpPr/>
          <p:nvPr/>
        </p:nvSpPr>
        <p:spPr bwMode="auto">
          <a:xfrm>
            <a:off x="4973830" y="3328988"/>
            <a:ext cx="409575" cy="95326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33" name="Straight Connector 9232">
            <a:extLst>
              <a:ext uri="{FF2B5EF4-FFF2-40B4-BE49-F238E27FC236}">
                <a16:creationId xmlns:a16="http://schemas.microsoft.com/office/drawing/2014/main" id="{D97B1E45-5AB8-9B4B-55EF-B271502FF387}"/>
              </a:ext>
            </a:extLst>
          </p:cNvPr>
          <p:cNvCxnSpPr>
            <a:cxnSpLocks/>
          </p:cNvCxnSpPr>
          <p:nvPr/>
        </p:nvCxnSpPr>
        <p:spPr bwMode="auto">
          <a:xfrm>
            <a:off x="4977733" y="3790951"/>
            <a:ext cx="409575" cy="0"/>
          </a:xfrm>
          <a:prstGeom prst="line">
            <a:avLst/>
          </a:prstGeom>
          <a:noFill/>
          <a:ln w="28575" cap="flat" cmpd="sng" algn="ctr">
            <a:solidFill>
              <a:schemeClr val="bg1"/>
            </a:solidFill>
            <a:prstDash val="solid"/>
            <a:round/>
            <a:headEnd type="none" w="med" len="med"/>
            <a:tailEnd type="none" w="med" len="med"/>
          </a:ln>
          <a:effectLst/>
        </p:spPr>
      </p:cxnSp>
      <p:grpSp>
        <p:nvGrpSpPr>
          <p:cNvPr id="9234" name="Group 9233">
            <a:extLst>
              <a:ext uri="{FF2B5EF4-FFF2-40B4-BE49-F238E27FC236}">
                <a16:creationId xmlns:a16="http://schemas.microsoft.com/office/drawing/2014/main" id="{B81E7650-8B91-E3B7-8BFA-219BF86C9371}"/>
              </a:ext>
            </a:extLst>
          </p:cNvPr>
          <p:cNvGrpSpPr/>
          <p:nvPr/>
        </p:nvGrpSpPr>
        <p:grpSpPr>
          <a:xfrm>
            <a:off x="5127328" y="3833129"/>
            <a:ext cx="116682" cy="116682"/>
            <a:chOff x="3498056" y="3426619"/>
            <a:chExt cx="161925" cy="161925"/>
          </a:xfrm>
        </p:grpSpPr>
        <p:cxnSp>
          <p:nvCxnSpPr>
            <p:cNvPr id="9235" name="Straight Connector 9234">
              <a:extLst>
                <a:ext uri="{FF2B5EF4-FFF2-40B4-BE49-F238E27FC236}">
                  <a16:creationId xmlns:a16="http://schemas.microsoft.com/office/drawing/2014/main" id="{4E745B67-9F12-9ADB-09B4-F180A5F582B3}"/>
                </a:ext>
              </a:extLst>
            </p:cNvPr>
            <p:cNvCxnSpPr>
              <a:cxnSpLocks/>
            </p:cNvCxnSpPr>
            <p:nvPr/>
          </p:nvCxnSpPr>
          <p:spPr bwMode="auto">
            <a:xfrm>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FDC25F4B-3F70-DB76-7B60-2BFD1F2F46B2}"/>
                </a:ext>
              </a:extLst>
            </p:cNvPr>
            <p:cNvCxnSpPr>
              <a:cxnSpLocks/>
            </p:cNvCxnSpPr>
            <p:nvPr/>
          </p:nvCxnSpPr>
          <p:spPr bwMode="auto">
            <a:xfrm rot="16200000">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grpSp>
      <p:grpSp>
        <p:nvGrpSpPr>
          <p:cNvPr id="9237" name="Group 9236">
            <a:extLst>
              <a:ext uri="{FF2B5EF4-FFF2-40B4-BE49-F238E27FC236}">
                <a16:creationId xmlns:a16="http://schemas.microsoft.com/office/drawing/2014/main" id="{55E9D139-D89F-CCE5-3D67-998351370AC8}"/>
              </a:ext>
            </a:extLst>
          </p:cNvPr>
          <p:cNvGrpSpPr/>
          <p:nvPr/>
        </p:nvGrpSpPr>
        <p:grpSpPr>
          <a:xfrm>
            <a:off x="7114622" y="3224213"/>
            <a:ext cx="171417" cy="195427"/>
            <a:chOff x="3092411" y="2979816"/>
            <a:chExt cx="171417" cy="573009"/>
          </a:xfrm>
        </p:grpSpPr>
        <p:cxnSp>
          <p:nvCxnSpPr>
            <p:cNvPr id="9238" name="Straight Connector 9237">
              <a:extLst>
                <a:ext uri="{FF2B5EF4-FFF2-40B4-BE49-F238E27FC236}">
                  <a16:creationId xmlns:a16="http://schemas.microsoft.com/office/drawing/2014/main" id="{37B55E52-9475-3701-A298-B4A5AB3F3D19}"/>
                </a:ext>
              </a:extLst>
            </p:cNvPr>
            <p:cNvCxnSpPr>
              <a:cxnSpLocks/>
            </p:cNvCxnSpPr>
            <p:nvPr/>
          </p:nvCxnSpPr>
          <p:spPr bwMode="auto">
            <a:xfrm>
              <a:off x="3092411" y="2979816"/>
              <a:ext cx="171417" cy="0"/>
            </a:xfrm>
            <a:prstGeom prst="line">
              <a:avLst/>
            </a:prstGeom>
            <a:noFill/>
            <a:ln w="28575" cap="flat" cmpd="sng" algn="ctr">
              <a:solidFill>
                <a:schemeClr val="accent1"/>
              </a:solidFill>
              <a:prstDash val="solid"/>
              <a:round/>
              <a:headEnd type="none" w="med" len="med"/>
              <a:tailEnd type="none" w="med" len="med"/>
            </a:ln>
            <a:effectLst/>
          </p:spPr>
        </p:cxnSp>
        <p:cxnSp>
          <p:nvCxnSpPr>
            <p:cNvPr id="9239" name="Straight Connector 9238">
              <a:extLst>
                <a:ext uri="{FF2B5EF4-FFF2-40B4-BE49-F238E27FC236}">
                  <a16:creationId xmlns:a16="http://schemas.microsoft.com/office/drawing/2014/main" id="{E615A008-5953-86A4-8C58-B47620DC3868}"/>
                </a:ext>
              </a:extLst>
            </p:cNvPr>
            <p:cNvCxnSpPr>
              <a:cxnSpLocks/>
            </p:cNvCxnSpPr>
            <p:nvPr/>
          </p:nvCxnSpPr>
          <p:spPr bwMode="auto">
            <a:xfrm>
              <a:off x="3178119" y="2979816"/>
              <a:ext cx="0" cy="57300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40" name="Group 9239">
            <a:extLst>
              <a:ext uri="{FF2B5EF4-FFF2-40B4-BE49-F238E27FC236}">
                <a16:creationId xmlns:a16="http://schemas.microsoft.com/office/drawing/2014/main" id="{57359BD6-7263-6824-6AA0-90E642B23881}"/>
              </a:ext>
            </a:extLst>
          </p:cNvPr>
          <p:cNvGrpSpPr/>
          <p:nvPr/>
        </p:nvGrpSpPr>
        <p:grpSpPr>
          <a:xfrm rot="10800000">
            <a:off x="7120481" y="3797716"/>
            <a:ext cx="171417" cy="421905"/>
            <a:chOff x="3092411" y="2979816"/>
            <a:chExt cx="171417" cy="573009"/>
          </a:xfrm>
        </p:grpSpPr>
        <p:cxnSp>
          <p:nvCxnSpPr>
            <p:cNvPr id="9241" name="Straight Connector 9240">
              <a:extLst>
                <a:ext uri="{FF2B5EF4-FFF2-40B4-BE49-F238E27FC236}">
                  <a16:creationId xmlns:a16="http://schemas.microsoft.com/office/drawing/2014/main" id="{2656DCA5-416C-B52A-2A3E-38AF3F752825}"/>
                </a:ext>
              </a:extLst>
            </p:cNvPr>
            <p:cNvCxnSpPr>
              <a:cxnSpLocks/>
            </p:cNvCxnSpPr>
            <p:nvPr/>
          </p:nvCxnSpPr>
          <p:spPr bwMode="auto">
            <a:xfrm>
              <a:off x="3092411" y="2979816"/>
              <a:ext cx="171417" cy="0"/>
            </a:xfrm>
            <a:prstGeom prst="line">
              <a:avLst/>
            </a:prstGeom>
            <a:noFill/>
            <a:ln w="28575" cap="flat" cmpd="sng" algn="ctr">
              <a:solidFill>
                <a:schemeClr val="accent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3194A052-71D6-808F-9FB9-1A32F17603FE}"/>
                </a:ext>
              </a:extLst>
            </p:cNvPr>
            <p:cNvCxnSpPr>
              <a:cxnSpLocks/>
            </p:cNvCxnSpPr>
            <p:nvPr/>
          </p:nvCxnSpPr>
          <p:spPr bwMode="auto">
            <a:xfrm>
              <a:off x="3178119" y="2979816"/>
              <a:ext cx="0" cy="573009"/>
            </a:xfrm>
            <a:prstGeom prst="line">
              <a:avLst/>
            </a:prstGeom>
            <a:noFill/>
            <a:ln w="28575" cap="flat" cmpd="sng" algn="ctr">
              <a:solidFill>
                <a:schemeClr val="accent1"/>
              </a:solidFill>
              <a:prstDash val="solid"/>
              <a:round/>
              <a:headEnd type="none" w="med" len="med"/>
              <a:tailEnd type="none" w="med" len="med"/>
            </a:ln>
            <a:effectLst/>
          </p:spPr>
        </p:cxnSp>
      </p:grpSp>
      <p:sp>
        <p:nvSpPr>
          <p:cNvPr id="9243" name="Rectangle 9242">
            <a:extLst>
              <a:ext uri="{FF2B5EF4-FFF2-40B4-BE49-F238E27FC236}">
                <a16:creationId xmlns:a16="http://schemas.microsoft.com/office/drawing/2014/main" id="{234E0F09-88F7-B5B1-4D57-06D9CDCAC5A1}"/>
              </a:ext>
            </a:extLst>
          </p:cNvPr>
          <p:cNvSpPr/>
          <p:nvPr/>
        </p:nvSpPr>
        <p:spPr bwMode="auto">
          <a:xfrm>
            <a:off x="6989376" y="3347390"/>
            <a:ext cx="409575" cy="5088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44" name="Straight Connector 9243">
            <a:extLst>
              <a:ext uri="{FF2B5EF4-FFF2-40B4-BE49-F238E27FC236}">
                <a16:creationId xmlns:a16="http://schemas.microsoft.com/office/drawing/2014/main" id="{099414C4-ED4D-3411-44FF-9640CD14CCAF}"/>
              </a:ext>
            </a:extLst>
          </p:cNvPr>
          <p:cNvCxnSpPr>
            <a:cxnSpLocks/>
          </p:cNvCxnSpPr>
          <p:nvPr/>
        </p:nvCxnSpPr>
        <p:spPr bwMode="auto">
          <a:xfrm>
            <a:off x="6986797" y="3562351"/>
            <a:ext cx="409575" cy="0"/>
          </a:xfrm>
          <a:prstGeom prst="line">
            <a:avLst/>
          </a:prstGeom>
          <a:noFill/>
          <a:ln w="28575" cap="flat" cmpd="sng" algn="ctr">
            <a:solidFill>
              <a:schemeClr val="bg1"/>
            </a:solidFill>
            <a:prstDash val="solid"/>
            <a:round/>
            <a:headEnd type="none" w="med" len="med"/>
            <a:tailEnd type="none" w="med" len="med"/>
          </a:ln>
          <a:effectLst/>
        </p:spPr>
      </p:cxnSp>
      <p:grpSp>
        <p:nvGrpSpPr>
          <p:cNvPr id="9245" name="Group 9244">
            <a:extLst>
              <a:ext uri="{FF2B5EF4-FFF2-40B4-BE49-F238E27FC236}">
                <a16:creationId xmlns:a16="http://schemas.microsoft.com/office/drawing/2014/main" id="{6849CC0E-154B-C75B-C164-FA7AA61998FB}"/>
              </a:ext>
            </a:extLst>
          </p:cNvPr>
          <p:cNvGrpSpPr/>
          <p:nvPr/>
        </p:nvGrpSpPr>
        <p:grpSpPr>
          <a:xfrm>
            <a:off x="7149820" y="3622695"/>
            <a:ext cx="116682" cy="116682"/>
            <a:chOff x="3498056" y="3426619"/>
            <a:chExt cx="161925" cy="161925"/>
          </a:xfrm>
        </p:grpSpPr>
        <p:cxnSp>
          <p:nvCxnSpPr>
            <p:cNvPr id="9246" name="Straight Connector 9245">
              <a:extLst>
                <a:ext uri="{FF2B5EF4-FFF2-40B4-BE49-F238E27FC236}">
                  <a16:creationId xmlns:a16="http://schemas.microsoft.com/office/drawing/2014/main" id="{7B2C1270-9DA3-863E-2BD4-44219D066A07}"/>
                </a:ext>
              </a:extLst>
            </p:cNvPr>
            <p:cNvCxnSpPr>
              <a:cxnSpLocks/>
            </p:cNvCxnSpPr>
            <p:nvPr/>
          </p:nvCxnSpPr>
          <p:spPr bwMode="auto">
            <a:xfrm>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cxnSp>
          <p:nvCxnSpPr>
            <p:cNvPr id="9247" name="Straight Connector 9246">
              <a:extLst>
                <a:ext uri="{FF2B5EF4-FFF2-40B4-BE49-F238E27FC236}">
                  <a16:creationId xmlns:a16="http://schemas.microsoft.com/office/drawing/2014/main" id="{58244276-424E-234E-5283-CE78A785AD6A}"/>
                </a:ext>
              </a:extLst>
            </p:cNvPr>
            <p:cNvCxnSpPr>
              <a:cxnSpLocks/>
            </p:cNvCxnSpPr>
            <p:nvPr/>
          </p:nvCxnSpPr>
          <p:spPr bwMode="auto">
            <a:xfrm rot="16200000">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grpSp>
      <p:grpSp>
        <p:nvGrpSpPr>
          <p:cNvPr id="9248" name="Group 9247">
            <a:extLst>
              <a:ext uri="{FF2B5EF4-FFF2-40B4-BE49-F238E27FC236}">
                <a16:creationId xmlns:a16="http://schemas.microsoft.com/office/drawing/2014/main" id="{79FD4421-2820-4A31-67D1-607541E2958F}"/>
              </a:ext>
            </a:extLst>
          </p:cNvPr>
          <p:cNvGrpSpPr/>
          <p:nvPr/>
        </p:nvGrpSpPr>
        <p:grpSpPr>
          <a:xfrm>
            <a:off x="4099139" y="3186113"/>
            <a:ext cx="171417" cy="76200"/>
            <a:chOff x="3092411" y="2979816"/>
            <a:chExt cx="171417" cy="573009"/>
          </a:xfrm>
        </p:grpSpPr>
        <p:cxnSp>
          <p:nvCxnSpPr>
            <p:cNvPr id="9249" name="Straight Connector 9248">
              <a:extLst>
                <a:ext uri="{FF2B5EF4-FFF2-40B4-BE49-F238E27FC236}">
                  <a16:creationId xmlns:a16="http://schemas.microsoft.com/office/drawing/2014/main" id="{7D05EAC9-2232-247D-A3A9-B42D365B1638}"/>
                </a:ext>
              </a:extLst>
            </p:cNvPr>
            <p:cNvCxnSpPr>
              <a:cxnSpLocks/>
            </p:cNvCxnSpPr>
            <p:nvPr/>
          </p:nvCxnSpPr>
          <p:spPr bwMode="auto">
            <a:xfrm>
              <a:off x="3092411" y="2979816"/>
              <a:ext cx="171417" cy="0"/>
            </a:xfrm>
            <a:prstGeom prst="line">
              <a:avLst/>
            </a:prstGeom>
            <a:noFill/>
            <a:ln w="28575" cap="flat" cmpd="sng" algn="ctr">
              <a:solidFill>
                <a:schemeClr val="accent3"/>
              </a:solidFill>
              <a:prstDash val="solid"/>
              <a:round/>
              <a:headEnd type="none" w="med" len="med"/>
              <a:tailEnd type="none" w="med" len="med"/>
            </a:ln>
            <a:effectLst/>
          </p:spPr>
        </p:cxnSp>
        <p:cxnSp>
          <p:nvCxnSpPr>
            <p:cNvPr id="9250" name="Straight Connector 9249">
              <a:extLst>
                <a:ext uri="{FF2B5EF4-FFF2-40B4-BE49-F238E27FC236}">
                  <a16:creationId xmlns:a16="http://schemas.microsoft.com/office/drawing/2014/main" id="{5EA27FA9-8B26-E4E6-B48A-E0239F8DC025}"/>
                </a:ext>
              </a:extLst>
            </p:cNvPr>
            <p:cNvCxnSpPr>
              <a:cxnSpLocks/>
            </p:cNvCxnSpPr>
            <p:nvPr/>
          </p:nvCxnSpPr>
          <p:spPr bwMode="auto">
            <a:xfrm>
              <a:off x="3178119" y="2979816"/>
              <a:ext cx="0" cy="573009"/>
            </a:xfrm>
            <a:prstGeom prst="line">
              <a:avLst/>
            </a:prstGeom>
            <a:noFill/>
            <a:ln w="28575" cap="flat" cmpd="sng" algn="ctr">
              <a:solidFill>
                <a:schemeClr val="accent3"/>
              </a:solidFill>
              <a:prstDash val="solid"/>
              <a:round/>
              <a:headEnd type="none" w="med" len="med"/>
              <a:tailEnd type="none" w="med" len="med"/>
            </a:ln>
            <a:effectLst/>
          </p:spPr>
        </p:cxnSp>
      </p:grpSp>
      <p:grpSp>
        <p:nvGrpSpPr>
          <p:cNvPr id="9251" name="Group 9250">
            <a:extLst>
              <a:ext uri="{FF2B5EF4-FFF2-40B4-BE49-F238E27FC236}">
                <a16:creationId xmlns:a16="http://schemas.microsoft.com/office/drawing/2014/main" id="{7AF86772-3016-F072-1A15-5912C98B0FA3}"/>
              </a:ext>
            </a:extLst>
          </p:cNvPr>
          <p:cNvGrpSpPr/>
          <p:nvPr/>
        </p:nvGrpSpPr>
        <p:grpSpPr>
          <a:xfrm rot="10800000">
            <a:off x="4099137" y="3419640"/>
            <a:ext cx="171417" cy="176047"/>
            <a:chOff x="3092411" y="2979816"/>
            <a:chExt cx="171417" cy="573009"/>
          </a:xfrm>
        </p:grpSpPr>
        <p:cxnSp>
          <p:nvCxnSpPr>
            <p:cNvPr id="9252" name="Straight Connector 9251">
              <a:extLst>
                <a:ext uri="{FF2B5EF4-FFF2-40B4-BE49-F238E27FC236}">
                  <a16:creationId xmlns:a16="http://schemas.microsoft.com/office/drawing/2014/main" id="{9F24EC93-B1BD-BCC4-B60B-02774E974AFD}"/>
                </a:ext>
              </a:extLst>
            </p:cNvPr>
            <p:cNvCxnSpPr>
              <a:cxnSpLocks/>
            </p:cNvCxnSpPr>
            <p:nvPr/>
          </p:nvCxnSpPr>
          <p:spPr bwMode="auto">
            <a:xfrm>
              <a:off x="3092411" y="2979816"/>
              <a:ext cx="171417" cy="0"/>
            </a:xfrm>
            <a:prstGeom prst="line">
              <a:avLst/>
            </a:prstGeom>
            <a:noFill/>
            <a:ln w="28575" cap="flat" cmpd="sng" algn="ctr">
              <a:solidFill>
                <a:schemeClr val="accent3"/>
              </a:solidFill>
              <a:prstDash val="solid"/>
              <a:round/>
              <a:headEnd type="none" w="med" len="med"/>
              <a:tailEnd type="none" w="med" len="med"/>
            </a:ln>
            <a:effectLst/>
          </p:spPr>
        </p:cxnSp>
        <p:cxnSp>
          <p:nvCxnSpPr>
            <p:cNvPr id="9253" name="Straight Connector 9252">
              <a:extLst>
                <a:ext uri="{FF2B5EF4-FFF2-40B4-BE49-F238E27FC236}">
                  <a16:creationId xmlns:a16="http://schemas.microsoft.com/office/drawing/2014/main" id="{4B421284-3FA8-2014-E0C3-683B04D4E633}"/>
                </a:ext>
              </a:extLst>
            </p:cNvPr>
            <p:cNvCxnSpPr>
              <a:cxnSpLocks/>
            </p:cNvCxnSpPr>
            <p:nvPr/>
          </p:nvCxnSpPr>
          <p:spPr bwMode="auto">
            <a:xfrm>
              <a:off x="3178119" y="2979816"/>
              <a:ext cx="0" cy="573009"/>
            </a:xfrm>
            <a:prstGeom prst="line">
              <a:avLst/>
            </a:prstGeom>
            <a:noFill/>
            <a:ln w="28575" cap="flat" cmpd="sng" algn="ctr">
              <a:solidFill>
                <a:schemeClr val="accent3"/>
              </a:solidFill>
              <a:prstDash val="solid"/>
              <a:round/>
              <a:headEnd type="none" w="med" len="med"/>
              <a:tailEnd type="none" w="med" len="med"/>
            </a:ln>
            <a:effectLst/>
          </p:spPr>
        </p:cxnSp>
      </p:grpSp>
      <p:sp>
        <p:nvSpPr>
          <p:cNvPr id="9254" name="Rectangle 9253">
            <a:extLst>
              <a:ext uri="{FF2B5EF4-FFF2-40B4-BE49-F238E27FC236}">
                <a16:creationId xmlns:a16="http://schemas.microsoft.com/office/drawing/2014/main" id="{3D5EF84C-1AE1-8DF0-9898-0AF13E94E802}"/>
              </a:ext>
            </a:extLst>
          </p:cNvPr>
          <p:cNvSpPr/>
          <p:nvPr/>
        </p:nvSpPr>
        <p:spPr bwMode="auto">
          <a:xfrm>
            <a:off x="3978968" y="3261774"/>
            <a:ext cx="409575" cy="15293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55" name="Straight Connector 9254">
            <a:extLst>
              <a:ext uri="{FF2B5EF4-FFF2-40B4-BE49-F238E27FC236}">
                <a16:creationId xmlns:a16="http://schemas.microsoft.com/office/drawing/2014/main" id="{EFBC5A04-4333-E4F5-7DD0-6EBF0DE438EC}"/>
              </a:ext>
            </a:extLst>
          </p:cNvPr>
          <p:cNvCxnSpPr>
            <a:cxnSpLocks/>
          </p:cNvCxnSpPr>
          <p:nvPr/>
        </p:nvCxnSpPr>
        <p:spPr bwMode="auto">
          <a:xfrm>
            <a:off x="3980057" y="3328988"/>
            <a:ext cx="409575" cy="0"/>
          </a:xfrm>
          <a:prstGeom prst="line">
            <a:avLst/>
          </a:prstGeom>
          <a:noFill/>
          <a:ln w="28575" cap="flat" cmpd="sng" algn="ctr">
            <a:solidFill>
              <a:schemeClr val="bg1"/>
            </a:solidFill>
            <a:prstDash val="solid"/>
            <a:round/>
            <a:headEnd type="none" w="med" len="med"/>
            <a:tailEnd type="none" w="med" len="med"/>
          </a:ln>
          <a:effectLst/>
        </p:spPr>
      </p:cxnSp>
      <p:grpSp>
        <p:nvGrpSpPr>
          <p:cNvPr id="9256" name="Group 9255">
            <a:extLst>
              <a:ext uri="{FF2B5EF4-FFF2-40B4-BE49-F238E27FC236}">
                <a16:creationId xmlns:a16="http://schemas.microsoft.com/office/drawing/2014/main" id="{0C33D747-30DC-40C8-8901-C7BB7A7264CF}"/>
              </a:ext>
            </a:extLst>
          </p:cNvPr>
          <p:cNvGrpSpPr/>
          <p:nvPr/>
        </p:nvGrpSpPr>
        <p:grpSpPr>
          <a:xfrm>
            <a:off x="4126260" y="3307736"/>
            <a:ext cx="116682" cy="116682"/>
            <a:chOff x="3498056" y="3426619"/>
            <a:chExt cx="161925" cy="161925"/>
          </a:xfrm>
        </p:grpSpPr>
        <p:cxnSp>
          <p:nvCxnSpPr>
            <p:cNvPr id="9257" name="Straight Connector 9256">
              <a:extLst>
                <a:ext uri="{FF2B5EF4-FFF2-40B4-BE49-F238E27FC236}">
                  <a16:creationId xmlns:a16="http://schemas.microsoft.com/office/drawing/2014/main" id="{7E81AB28-C06B-FBF1-4B42-9D5397887F7E}"/>
                </a:ext>
              </a:extLst>
            </p:cNvPr>
            <p:cNvCxnSpPr>
              <a:cxnSpLocks/>
            </p:cNvCxnSpPr>
            <p:nvPr/>
          </p:nvCxnSpPr>
          <p:spPr bwMode="auto">
            <a:xfrm>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cxnSp>
          <p:nvCxnSpPr>
            <p:cNvPr id="9258" name="Straight Connector 9257">
              <a:extLst>
                <a:ext uri="{FF2B5EF4-FFF2-40B4-BE49-F238E27FC236}">
                  <a16:creationId xmlns:a16="http://schemas.microsoft.com/office/drawing/2014/main" id="{3F85ED16-612F-244F-4A6F-D7B7889E317F}"/>
                </a:ext>
              </a:extLst>
            </p:cNvPr>
            <p:cNvCxnSpPr>
              <a:cxnSpLocks/>
            </p:cNvCxnSpPr>
            <p:nvPr/>
          </p:nvCxnSpPr>
          <p:spPr bwMode="auto">
            <a:xfrm rot="16200000">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grpSp>
      <p:grpSp>
        <p:nvGrpSpPr>
          <p:cNvPr id="9259" name="Group 9258">
            <a:extLst>
              <a:ext uri="{FF2B5EF4-FFF2-40B4-BE49-F238E27FC236}">
                <a16:creationId xmlns:a16="http://schemas.microsoft.com/office/drawing/2014/main" id="{9521EA89-0A3E-C1A1-07CA-741B3D08B9D5}"/>
              </a:ext>
            </a:extLst>
          </p:cNvPr>
          <p:cNvGrpSpPr/>
          <p:nvPr/>
        </p:nvGrpSpPr>
        <p:grpSpPr>
          <a:xfrm>
            <a:off x="6097145" y="2876550"/>
            <a:ext cx="171417" cy="282637"/>
            <a:chOff x="3092411" y="2979816"/>
            <a:chExt cx="171417" cy="573009"/>
          </a:xfrm>
        </p:grpSpPr>
        <p:cxnSp>
          <p:nvCxnSpPr>
            <p:cNvPr id="9260" name="Straight Connector 9259">
              <a:extLst>
                <a:ext uri="{FF2B5EF4-FFF2-40B4-BE49-F238E27FC236}">
                  <a16:creationId xmlns:a16="http://schemas.microsoft.com/office/drawing/2014/main" id="{A1406E9B-A503-A03F-99CD-076530D45C09}"/>
                </a:ext>
              </a:extLst>
            </p:cNvPr>
            <p:cNvCxnSpPr>
              <a:cxnSpLocks/>
            </p:cNvCxnSpPr>
            <p:nvPr/>
          </p:nvCxnSpPr>
          <p:spPr bwMode="auto">
            <a:xfrm>
              <a:off x="3092411" y="2979816"/>
              <a:ext cx="171417" cy="0"/>
            </a:xfrm>
            <a:prstGeom prst="line">
              <a:avLst/>
            </a:prstGeom>
            <a:noFill/>
            <a:ln w="28575" cap="flat" cmpd="sng" algn="ctr">
              <a:solidFill>
                <a:schemeClr val="accent3"/>
              </a:solidFill>
              <a:prstDash val="solid"/>
              <a:round/>
              <a:headEnd type="none" w="med" len="med"/>
              <a:tailEnd type="none" w="med" len="med"/>
            </a:ln>
            <a:effectLst/>
          </p:spPr>
        </p:cxnSp>
        <p:cxnSp>
          <p:nvCxnSpPr>
            <p:cNvPr id="9261" name="Straight Connector 9260">
              <a:extLst>
                <a:ext uri="{FF2B5EF4-FFF2-40B4-BE49-F238E27FC236}">
                  <a16:creationId xmlns:a16="http://schemas.microsoft.com/office/drawing/2014/main" id="{1C5D0ADC-AFAC-E273-396E-CB1E433F7CA4}"/>
                </a:ext>
              </a:extLst>
            </p:cNvPr>
            <p:cNvCxnSpPr>
              <a:cxnSpLocks/>
            </p:cNvCxnSpPr>
            <p:nvPr/>
          </p:nvCxnSpPr>
          <p:spPr bwMode="auto">
            <a:xfrm>
              <a:off x="3178119" y="2979816"/>
              <a:ext cx="0" cy="573009"/>
            </a:xfrm>
            <a:prstGeom prst="line">
              <a:avLst/>
            </a:prstGeom>
            <a:noFill/>
            <a:ln w="28575" cap="flat" cmpd="sng" algn="ctr">
              <a:solidFill>
                <a:schemeClr val="accent3"/>
              </a:solidFill>
              <a:prstDash val="solid"/>
              <a:round/>
              <a:headEnd type="none" w="med" len="med"/>
              <a:tailEnd type="none" w="med" len="med"/>
            </a:ln>
            <a:effectLst/>
          </p:spPr>
        </p:cxnSp>
      </p:grpSp>
      <p:grpSp>
        <p:nvGrpSpPr>
          <p:cNvPr id="9262" name="Group 9261">
            <a:extLst>
              <a:ext uri="{FF2B5EF4-FFF2-40B4-BE49-F238E27FC236}">
                <a16:creationId xmlns:a16="http://schemas.microsoft.com/office/drawing/2014/main" id="{C7E144A8-AF60-CFE7-AE32-7F4334CC9FA6}"/>
              </a:ext>
            </a:extLst>
          </p:cNvPr>
          <p:cNvGrpSpPr/>
          <p:nvPr/>
        </p:nvGrpSpPr>
        <p:grpSpPr>
          <a:xfrm rot="10800000">
            <a:off x="6110388" y="3409949"/>
            <a:ext cx="171417" cy="132173"/>
            <a:chOff x="3092411" y="2979816"/>
            <a:chExt cx="171417" cy="573009"/>
          </a:xfrm>
        </p:grpSpPr>
        <p:cxnSp>
          <p:nvCxnSpPr>
            <p:cNvPr id="9263" name="Straight Connector 9262">
              <a:extLst>
                <a:ext uri="{FF2B5EF4-FFF2-40B4-BE49-F238E27FC236}">
                  <a16:creationId xmlns:a16="http://schemas.microsoft.com/office/drawing/2014/main" id="{02F4FE37-A39B-4B6A-1826-29A28ADFBD9C}"/>
                </a:ext>
              </a:extLst>
            </p:cNvPr>
            <p:cNvCxnSpPr>
              <a:cxnSpLocks/>
            </p:cNvCxnSpPr>
            <p:nvPr/>
          </p:nvCxnSpPr>
          <p:spPr bwMode="auto">
            <a:xfrm>
              <a:off x="3092411" y="2979816"/>
              <a:ext cx="171417" cy="0"/>
            </a:xfrm>
            <a:prstGeom prst="line">
              <a:avLst/>
            </a:prstGeom>
            <a:noFill/>
            <a:ln w="28575" cap="flat" cmpd="sng" algn="ctr">
              <a:solidFill>
                <a:schemeClr val="accent3"/>
              </a:solidFill>
              <a:prstDash val="solid"/>
              <a:round/>
              <a:headEnd type="none" w="med" len="med"/>
              <a:tailEnd type="none" w="med" len="med"/>
            </a:ln>
            <a:effectLst/>
          </p:spPr>
        </p:cxnSp>
        <p:cxnSp>
          <p:nvCxnSpPr>
            <p:cNvPr id="9264" name="Straight Connector 9263">
              <a:extLst>
                <a:ext uri="{FF2B5EF4-FFF2-40B4-BE49-F238E27FC236}">
                  <a16:creationId xmlns:a16="http://schemas.microsoft.com/office/drawing/2014/main" id="{A857F2DA-B2FF-BDB6-5095-FEEF761EA764}"/>
                </a:ext>
              </a:extLst>
            </p:cNvPr>
            <p:cNvCxnSpPr>
              <a:cxnSpLocks/>
            </p:cNvCxnSpPr>
            <p:nvPr/>
          </p:nvCxnSpPr>
          <p:spPr bwMode="auto">
            <a:xfrm>
              <a:off x="3178119" y="2979816"/>
              <a:ext cx="0" cy="573009"/>
            </a:xfrm>
            <a:prstGeom prst="line">
              <a:avLst/>
            </a:prstGeom>
            <a:noFill/>
            <a:ln w="28575" cap="flat" cmpd="sng" algn="ctr">
              <a:solidFill>
                <a:schemeClr val="accent3"/>
              </a:solidFill>
              <a:prstDash val="solid"/>
              <a:round/>
              <a:headEnd type="none" w="med" len="med"/>
              <a:tailEnd type="none" w="med" len="med"/>
            </a:ln>
            <a:effectLst/>
          </p:spPr>
        </p:cxnSp>
      </p:grpSp>
      <p:sp>
        <p:nvSpPr>
          <p:cNvPr id="9265" name="Rectangle 9264">
            <a:extLst>
              <a:ext uri="{FF2B5EF4-FFF2-40B4-BE49-F238E27FC236}">
                <a16:creationId xmlns:a16="http://schemas.microsoft.com/office/drawing/2014/main" id="{66C6E035-C61E-5ED7-5BBC-10CFA7A89AC7}"/>
              </a:ext>
            </a:extLst>
          </p:cNvPr>
          <p:cNvSpPr/>
          <p:nvPr/>
        </p:nvSpPr>
        <p:spPr bwMode="auto">
          <a:xfrm>
            <a:off x="5978064" y="3157206"/>
            <a:ext cx="409575" cy="23171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66" name="Straight Connector 9265">
            <a:extLst>
              <a:ext uri="{FF2B5EF4-FFF2-40B4-BE49-F238E27FC236}">
                <a16:creationId xmlns:a16="http://schemas.microsoft.com/office/drawing/2014/main" id="{35FBA581-5257-B90D-2A27-40C0D81C0C74}"/>
              </a:ext>
            </a:extLst>
          </p:cNvPr>
          <p:cNvCxnSpPr>
            <a:cxnSpLocks/>
          </p:cNvCxnSpPr>
          <p:nvPr/>
        </p:nvCxnSpPr>
        <p:spPr bwMode="auto">
          <a:xfrm>
            <a:off x="5978065" y="3390351"/>
            <a:ext cx="409575" cy="0"/>
          </a:xfrm>
          <a:prstGeom prst="line">
            <a:avLst/>
          </a:prstGeom>
          <a:noFill/>
          <a:ln w="28575" cap="flat" cmpd="sng" algn="ctr">
            <a:solidFill>
              <a:schemeClr val="bg1"/>
            </a:solidFill>
            <a:prstDash val="solid"/>
            <a:round/>
            <a:headEnd type="none" w="med" len="med"/>
            <a:tailEnd type="none" w="med" len="med"/>
          </a:ln>
          <a:effectLst/>
        </p:spPr>
      </p:cxnSp>
      <p:grpSp>
        <p:nvGrpSpPr>
          <p:cNvPr id="9267" name="Group 9266">
            <a:extLst>
              <a:ext uri="{FF2B5EF4-FFF2-40B4-BE49-F238E27FC236}">
                <a16:creationId xmlns:a16="http://schemas.microsoft.com/office/drawing/2014/main" id="{082F158A-E720-4EA7-1215-4AE5040828B7}"/>
              </a:ext>
            </a:extLst>
          </p:cNvPr>
          <p:cNvGrpSpPr/>
          <p:nvPr/>
        </p:nvGrpSpPr>
        <p:grpSpPr>
          <a:xfrm>
            <a:off x="6139620" y="3327248"/>
            <a:ext cx="116682" cy="116682"/>
            <a:chOff x="3498056" y="3426619"/>
            <a:chExt cx="161925" cy="161925"/>
          </a:xfrm>
        </p:grpSpPr>
        <p:cxnSp>
          <p:nvCxnSpPr>
            <p:cNvPr id="9268" name="Straight Connector 9267">
              <a:extLst>
                <a:ext uri="{FF2B5EF4-FFF2-40B4-BE49-F238E27FC236}">
                  <a16:creationId xmlns:a16="http://schemas.microsoft.com/office/drawing/2014/main" id="{E2166764-3BD1-DFDE-2881-7A20B25CBDEA}"/>
                </a:ext>
              </a:extLst>
            </p:cNvPr>
            <p:cNvCxnSpPr>
              <a:cxnSpLocks/>
            </p:cNvCxnSpPr>
            <p:nvPr/>
          </p:nvCxnSpPr>
          <p:spPr bwMode="auto">
            <a:xfrm>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cxnSp>
          <p:nvCxnSpPr>
            <p:cNvPr id="9269" name="Straight Connector 9268">
              <a:extLst>
                <a:ext uri="{FF2B5EF4-FFF2-40B4-BE49-F238E27FC236}">
                  <a16:creationId xmlns:a16="http://schemas.microsoft.com/office/drawing/2014/main" id="{564F61A3-4D6B-1ED0-9092-716812D05B7D}"/>
                </a:ext>
              </a:extLst>
            </p:cNvPr>
            <p:cNvCxnSpPr>
              <a:cxnSpLocks/>
            </p:cNvCxnSpPr>
            <p:nvPr/>
          </p:nvCxnSpPr>
          <p:spPr bwMode="auto">
            <a:xfrm rot="16200000">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grpSp>
      <p:grpSp>
        <p:nvGrpSpPr>
          <p:cNvPr id="9271" name="Group 9270">
            <a:extLst>
              <a:ext uri="{FF2B5EF4-FFF2-40B4-BE49-F238E27FC236}">
                <a16:creationId xmlns:a16="http://schemas.microsoft.com/office/drawing/2014/main" id="{C758A28C-7589-F7AC-F1A8-2B12EBE1EA1E}"/>
              </a:ext>
            </a:extLst>
          </p:cNvPr>
          <p:cNvGrpSpPr/>
          <p:nvPr/>
        </p:nvGrpSpPr>
        <p:grpSpPr>
          <a:xfrm>
            <a:off x="8116956" y="3244739"/>
            <a:ext cx="171417" cy="76200"/>
            <a:chOff x="3092411" y="2979816"/>
            <a:chExt cx="171417" cy="573009"/>
          </a:xfrm>
        </p:grpSpPr>
        <p:cxnSp>
          <p:nvCxnSpPr>
            <p:cNvPr id="9272" name="Straight Connector 9271">
              <a:extLst>
                <a:ext uri="{FF2B5EF4-FFF2-40B4-BE49-F238E27FC236}">
                  <a16:creationId xmlns:a16="http://schemas.microsoft.com/office/drawing/2014/main" id="{4E082476-D2BD-B49C-7CF9-DEF19531C5B3}"/>
                </a:ext>
              </a:extLst>
            </p:cNvPr>
            <p:cNvCxnSpPr>
              <a:cxnSpLocks/>
            </p:cNvCxnSpPr>
            <p:nvPr/>
          </p:nvCxnSpPr>
          <p:spPr bwMode="auto">
            <a:xfrm>
              <a:off x="3092411" y="2979816"/>
              <a:ext cx="171417" cy="0"/>
            </a:xfrm>
            <a:prstGeom prst="line">
              <a:avLst/>
            </a:prstGeom>
            <a:noFill/>
            <a:ln w="28575" cap="flat" cmpd="sng" algn="ctr">
              <a:solidFill>
                <a:schemeClr val="accent3"/>
              </a:solidFill>
              <a:prstDash val="solid"/>
              <a:round/>
              <a:headEnd type="none" w="med" len="med"/>
              <a:tailEnd type="none" w="med" len="med"/>
            </a:ln>
            <a:effectLst/>
          </p:spPr>
        </p:cxnSp>
        <p:cxnSp>
          <p:nvCxnSpPr>
            <p:cNvPr id="9273" name="Straight Connector 9272">
              <a:extLst>
                <a:ext uri="{FF2B5EF4-FFF2-40B4-BE49-F238E27FC236}">
                  <a16:creationId xmlns:a16="http://schemas.microsoft.com/office/drawing/2014/main" id="{966808CE-C81E-A2F3-1CFB-468919534E6E}"/>
                </a:ext>
              </a:extLst>
            </p:cNvPr>
            <p:cNvCxnSpPr>
              <a:cxnSpLocks/>
            </p:cNvCxnSpPr>
            <p:nvPr/>
          </p:nvCxnSpPr>
          <p:spPr bwMode="auto">
            <a:xfrm>
              <a:off x="3178119" y="2979816"/>
              <a:ext cx="0" cy="573009"/>
            </a:xfrm>
            <a:prstGeom prst="line">
              <a:avLst/>
            </a:prstGeom>
            <a:noFill/>
            <a:ln w="28575" cap="flat" cmpd="sng" algn="ctr">
              <a:solidFill>
                <a:schemeClr val="accent3"/>
              </a:solidFill>
              <a:prstDash val="solid"/>
              <a:round/>
              <a:headEnd type="none" w="med" len="med"/>
              <a:tailEnd type="none" w="med" len="med"/>
            </a:ln>
            <a:effectLst/>
          </p:spPr>
        </p:cxnSp>
      </p:grpSp>
      <p:grpSp>
        <p:nvGrpSpPr>
          <p:cNvPr id="9274" name="Group 9273">
            <a:extLst>
              <a:ext uri="{FF2B5EF4-FFF2-40B4-BE49-F238E27FC236}">
                <a16:creationId xmlns:a16="http://schemas.microsoft.com/office/drawing/2014/main" id="{8C808BF0-C5EB-4424-43A1-2FF46167DF5C}"/>
              </a:ext>
            </a:extLst>
          </p:cNvPr>
          <p:cNvGrpSpPr/>
          <p:nvPr/>
        </p:nvGrpSpPr>
        <p:grpSpPr>
          <a:xfrm rot="10800000">
            <a:off x="8116956" y="3366075"/>
            <a:ext cx="171417" cy="137820"/>
            <a:chOff x="3092411" y="2979816"/>
            <a:chExt cx="171417" cy="573009"/>
          </a:xfrm>
        </p:grpSpPr>
        <p:cxnSp>
          <p:nvCxnSpPr>
            <p:cNvPr id="9275" name="Straight Connector 9274">
              <a:extLst>
                <a:ext uri="{FF2B5EF4-FFF2-40B4-BE49-F238E27FC236}">
                  <a16:creationId xmlns:a16="http://schemas.microsoft.com/office/drawing/2014/main" id="{880B70B9-3EBF-9A1B-FCB4-1445B620D4BD}"/>
                </a:ext>
              </a:extLst>
            </p:cNvPr>
            <p:cNvCxnSpPr>
              <a:cxnSpLocks/>
            </p:cNvCxnSpPr>
            <p:nvPr/>
          </p:nvCxnSpPr>
          <p:spPr bwMode="auto">
            <a:xfrm>
              <a:off x="3092411" y="2979816"/>
              <a:ext cx="171417" cy="0"/>
            </a:xfrm>
            <a:prstGeom prst="line">
              <a:avLst/>
            </a:prstGeom>
            <a:noFill/>
            <a:ln w="28575" cap="flat" cmpd="sng" algn="ctr">
              <a:solidFill>
                <a:schemeClr val="accent3"/>
              </a:solidFill>
              <a:prstDash val="solid"/>
              <a:round/>
              <a:headEnd type="none" w="med" len="med"/>
              <a:tailEnd type="none" w="med" len="med"/>
            </a:ln>
            <a:effectLst/>
          </p:spPr>
        </p:cxnSp>
        <p:cxnSp>
          <p:nvCxnSpPr>
            <p:cNvPr id="9276" name="Straight Connector 9275">
              <a:extLst>
                <a:ext uri="{FF2B5EF4-FFF2-40B4-BE49-F238E27FC236}">
                  <a16:creationId xmlns:a16="http://schemas.microsoft.com/office/drawing/2014/main" id="{9AD41F47-2A9E-5437-1421-BF3030EAAD8E}"/>
                </a:ext>
              </a:extLst>
            </p:cNvPr>
            <p:cNvCxnSpPr>
              <a:cxnSpLocks/>
            </p:cNvCxnSpPr>
            <p:nvPr/>
          </p:nvCxnSpPr>
          <p:spPr bwMode="auto">
            <a:xfrm>
              <a:off x="3178119" y="2979816"/>
              <a:ext cx="0" cy="573009"/>
            </a:xfrm>
            <a:prstGeom prst="line">
              <a:avLst/>
            </a:prstGeom>
            <a:noFill/>
            <a:ln w="28575" cap="flat" cmpd="sng" algn="ctr">
              <a:solidFill>
                <a:schemeClr val="accent3"/>
              </a:solidFill>
              <a:prstDash val="solid"/>
              <a:round/>
              <a:headEnd type="none" w="med" len="med"/>
              <a:tailEnd type="none" w="med" len="med"/>
            </a:ln>
            <a:effectLst/>
          </p:spPr>
        </p:cxnSp>
      </p:grpSp>
      <p:sp>
        <p:nvSpPr>
          <p:cNvPr id="9277" name="Rectangle 9276">
            <a:extLst>
              <a:ext uri="{FF2B5EF4-FFF2-40B4-BE49-F238E27FC236}">
                <a16:creationId xmlns:a16="http://schemas.microsoft.com/office/drawing/2014/main" id="{6FDEB6B2-6321-3D4F-AEDA-8ECB2E5BB317}"/>
              </a:ext>
            </a:extLst>
          </p:cNvPr>
          <p:cNvSpPr/>
          <p:nvPr/>
        </p:nvSpPr>
        <p:spPr bwMode="auto">
          <a:xfrm>
            <a:off x="8000687" y="3275087"/>
            <a:ext cx="409575" cy="12802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78" name="Straight Connector 9277">
            <a:extLst>
              <a:ext uri="{FF2B5EF4-FFF2-40B4-BE49-F238E27FC236}">
                <a16:creationId xmlns:a16="http://schemas.microsoft.com/office/drawing/2014/main" id="{76389459-3048-C836-3A41-D7C089FAC25E}"/>
              </a:ext>
            </a:extLst>
          </p:cNvPr>
          <p:cNvCxnSpPr>
            <a:cxnSpLocks/>
          </p:cNvCxnSpPr>
          <p:nvPr/>
        </p:nvCxnSpPr>
        <p:spPr bwMode="auto">
          <a:xfrm>
            <a:off x="8003050" y="3338243"/>
            <a:ext cx="409575" cy="0"/>
          </a:xfrm>
          <a:prstGeom prst="line">
            <a:avLst/>
          </a:prstGeom>
          <a:noFill/>
          <a:ln w="28575" cap="flat" cmpd="sng" algn="ctr">
            <a:solidFill>
              <a:schemeClr val="bg1"/>
            </a:solidFill>
            <a:prstDash val="solid"/>
            <a:round/>
            <a:headEnd type="none" w="med" len="med"/>
            <a:tailEnd type="none" w="med" len="med"/>
          </a:ln>
          <a:effectLst/>
        </p:spPr>
      </p:cxnSp>
      <p:grpSp>
        <p:nvGrpSpPr>
          <p:cNvPr id="9279" name="Group 9278">
            <a:extLst>
              <a:ext uri="{FF2B5EF4-FFF2-40B4-BE49-F238E27FC236}">
                <a16:creationId xmlns:a16="http://schemas.microsoft.com/office/drawing/2014/main" id="{E4511218-4989-4845-B4A1-1274D44FC35F}"/>
              </a:ext>
            </a:extLst>
          </p:cNvPr>
          <p:cNvGrpSpPr/>
          <p:nvPr/>
        </p:nvGrpSpPr>
        <p:grpSpPr>
          <a:xfrm>
            <a:off x="8155427" y="3261774"/>
            <a:ext cx="116682" cy="116682"/>
            <a:chOff x="3498056" y="3426619"/>
            <a:chExt cx="161925" cy="161925"/>
          </a:xfrm>
        </p:grpSpPr>
        <p:cxnSp>
          <p:nvCxnSpPr>
            <p:cNvPr id="9280" name="Straight Connector 9279">
              <a:extLst>
                <a:ext uri="{FF2B5EF4-FFF2-40B4-BE49-F238E27FC236}">
                  <a16:creationId xmlns:a16="http://schemas.microsoft.com/office/drawing/2014/main" id="{580655A5-49FC-CBE6-9307-982FB6508B0A}"/>
                </a:ext>
              </a:extLst>
            </p:cNvPr>
            <p:cNvCxnSpPr>
              <a:cxnSpLocks/>
            </p:cNvCxnSpPr>
            <p:nvPr/>
          </p:nvCxnSpPr>
          <p:spPr bwMode="auto">
            <a:xfrm>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cxnSp>
          <p:nvCxnSpPr>
            <p:cNvPr id="9281" name="Straight Connector 9280">
              <a:extLst>
                <a:ext uri="{FF2B5EF4-FFF2-40B4-BE49-F238E27FC236}">
                  <a16:creationId xmlns:a16="http://schemas.microsoft.com/office/drawing/2014/main" id="{52E11109-0CF1-8DD6-2549-837550AED285}"/>
                </a:ext>
              </a:extLst>
            </p:cNvPr>
            <p:cNvCxnSpPr>
              <a:cxnSpLocks/>
            </p:cNvCxnSpPr>
            <p:nvPr/>
          </p:nvCxnSpPr>
          <p:spPr bwMode="auto">
            <a:xfrm rot="16200000">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grpSp>
      <p:grpSp>
        <p:nvGrpSpPr>
          <p:cNvPr id="9282" name="Group 9281">
            <a:extLst>
              <a:ext uri="{FF2B5EF4-FFF2-40B4-BE49-F238E27FC236}">
                <a16:creationId xmlns:a16="http://schemas.microsoft.com/office/drawing/2014/main" id="{AF7BB044-3447-C725-E412-C9FBF9FAAC91}"/>
              </a:ext>
            </a:extLst>
          </p:cNvPr>
          <p:cNvGrpSpPr/>
          <p:nvPr/>
        </p:nvGrpSpPr>
        <p:grpSpPr>
          <a:xfrm>
            <a:off x="9120435" y="2704286"/>
            <a:ext cx="171417" cy="633958"/>
            <a:chOff x="3092411" y="2979816"/>
            <a:chExt cx="171417" cy="573009"/>
          </a:xfrm>
        </p:grpSpPr>
        <p:cxnSp>
          <p:nvCxnSpPr>
            <p:cNvPr id="9283" name="Straight Connector 9282">
              <a:extLst>
                <a:ext uri="{FF2B5EF4-FFF2-40B4-BE49-F238E27FC236}">
                  <a16:creationId xmlns:a16="http://schemas.microsoft.com/office/drawing/2014/main" id="{2C0D4B88-B992-07F2-F33E-36F21585CE76}"/>
                </a:ext>
              </a:extLst>
            </p:cNvPr>
            <p:cNvCxnSpPr>
              <a:cxnSpLocks/>
            </p:cNvCxnSpPr>
            <p:nvPr/>
          </p:nvCxnSpPr>
          <p:spPr bwMode="auto">
            <a:xfrm>
              <a:off x="3092411" y="2979816"/>
              <a:ext cx="171417" cy="0"/>
            </a:xfrm>
            <a:prstGeom prst="line">
              <a:avLst/>
            </a:prstGeom>
            <a:noFill/>
            <a:ln w="28575" cap="flat" cmpd="sng" algn="ctr">
              <a:solidFill>
                <a:schemeClr val="accent1"/>
              </a:solidFill>
              <a:prstDash val="solid"/>
              <a:round/>
              <a:headEnd type="none" w="med" len="med"/>
              <a:tailEnd type="none" w="med" len="med"/>
            </a:ln>
            <a:effectLst/>
          </p:spPr>
        </p:cxnSp>
        <p:cxnSp>
          <p:nvCxnSpPr>
            <p:cNvPr id="9284" name="Straight Connector 9283">
              <a:extLst>
                <a:ext uri="{FF2B5EF4-FFF2-40B4-BE49-F238E27FC236}">
                  <a16:creationId xmlns:a16="http://schemas.microsoft.com/office/drawing/2014/main" id="{3456C6CF-EB65-F814-A447-43041784ABF5}"/>
                </a:ext>
              </a:extLst>
            </p:cNvPr>
            <p:cNvCxnSpPr>
              <a:cxnSpLocks/>
            </p:cNvCxnSpPr>
            <p:nvPr/>
          </p:nvCxnSpPr>
          <p:spPr bwMode="auto">
            <a:xfrm>
              <a:off x="3178119" y="2979816"/>
              <a:ext cx="0" cy="57300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85" name="Group 9284">
            <a:extLst>
              <a:ext uri="{FF2B5EF4-FFF2-40B4-BE49-F238E27FC236}">
                <a16:creationId xmlns:a16="http://schemas.microsoft.com/office/drawing/2014/main" id="{625775C8-8B1F-5B2C-CA69-C3979F64FB1C}"/>
              </a:ext>
            </a:extLst>
          </p:cNvPr>
          <p:cNvGrpSpPr/>
          <p:nvPr/>
        </p:nvGrpSpPr>
        <p:grpSpPr>
          <a:xfrm rot="10800000">
            <a:off x="9119181" y="4606752"/>
            <a:ext cx="171417" cy="421905"/>
            <a:chOff x="3092411" y="2979816"/>
            <a:chExt cx="171417" cy="573009"/>
          </a:xfrm>
        </p:grpSpPr>
        <p:cxnSp>
          <p:nvCxnSpPr>
            <p:cNvPr id="9286" name="Straight Connector 9285">
              <a:extLst>
                <a:ext uri="{FF2B5EF4-FFF2-40B4-BE49-F238E27FC236}">
                  <a16:creationId xmlns:a16="http://schemas.microsoft.com/office/drawing/2014/main" id="{17FD2388-DC55-D0BB-CFC1-BDE27A57D02E}"/>
                </a:ext>
              </a:extLst>
            </p:cNvPr>
            <p:cNvCxnSpPr>
              <a:cxnSpLocks/>
            </p:cNvCxnSpPr>
            <p:nvPr/>
          </p:nvCxnSpPr>
          <p:spPr bwMode="auto">
            <a:xfrm>
              <a:off x="3092411" y="2979816"/>
              <a:ext cx="171417" cy="0"/>
            </a:xfrm>
            <a:prstGeom prst="line">
              <a:avLst/>
            </a:prstGeom>
            <a:noFill/>
            <a:ln w="28575" cap="flat" cmpd="sng" algn="ctr">
              <a:solidFill>
                <a:schemeClr val="accent1"/>
              </a:solidFill>
              <a:prstDash val="solid"/>
              <a:round/>
              <a:headEnd type="none" w="med" len="med"/>
              <a:tailEnd type="none" w="med" len="med"/>
            </a:ln>
            <a:effectLst/>
          </p:spPr>
        </p:cxnSp>
        <p:cxnSp>
          <p:nvCxnSpPr>
            <p:cNvPr id="9287" name="Straight Connector 9286">
              <a:extLst>
                <a:ext uri="{FF2B5EF4-FFF2-40B4-BE49-F238E27FC236}">
                  <a16:creationId xmlns:a16="http://schemas.microsoft.com/office/drawing/2014/main" id="{11AB4D40-EDAF-0132-6EC2-9E874E8CFDB3}"/>
                </a:ext>
              </a:extLst>
            </p:cNvPr>
            <p:cNvCxnSpPr>
              <a:cxnSpLocks/>
            </p:cNvCxnSpPr>
            <p:nvPr/>
          </p:nvCxnSpPr>
          <p:spPr bwMode="auto">
            <a:xfrm>
              <a:off x="3178119" y="2979816"/>
              <a:ext cx="0" cy="573009"/>
            </a:xfrm>
            <a:prstGeom prst="line">
              <a:avLst/>
            </a:prstGeom>
            <a:noFill/>
            <a:ln w="28575" cap="flat" cmpd="sng" algn="ctr">
              <a:solidFill>
                <a:schemeClr val="accent1"/>
              </a:solidFill>
              <a:prstDash val="solid"/>
              <a:round/>
              <a:headEnd type="none" w="med" len="med"/>
              <a:tailEnd type="none" w="med" len="med"/>
            </a:ln>
            <a:effectLst/>
          </p:spPr>
        </p:cxnSp>
      </p:grpSp>
      <p:sp>
        <p:nvSpPr>
          <p:cNvPr id="9288" name="Rectangle 9287">
            <a:extLst>
              <a:ext uri="{FF2B5EF4-FFF2-40B4-BE49-F238E27FC236}">
                <a16:creationId xmlns:a16="http://schemas.microsoft.com/office/drawing/2014/main" id="{EBD6B79E-8E8E-F1AD-AF56-2F387B7B12D8}"/>
              </a:ext>
            </a:extLst>
          </p:cNvPr>
          <p:cNvSpPr/>
          <p:nvPr/>
        </p:nvSpPr>
        <p:spPr bwMode="auto">
          <a:xfrm>
            <a:off x="8992658" y="3275761"/>
            <a:ext cx="409575" cy="174455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289" name="Straight Connector 9288">
            <a:extLst>
              <a:ext uri="{FF2B5EF4-FFF2-40B4-BE49-F238E27FC236}">
                <a16:creationId xmlns:a16="http://schemas.microsoft.com/office/drawing/2014/main" id="{BB408453-E5EE-F4D1-EB9D-135EE7D63E89}"/>
              </a:ext>
            </a:extLst>
          </p:cNvPr>
          <p:cNvCxnSpPr>
            <a:cxnSpLocks/>
          </p:cNvCxnSpPr>
          <p:nvPr/>
        </p:nvCxnSpPr>
        <p:spPr bwMode="auto">
          <a:xfrm>
            <a:off x="8997640" y="3512820"/>
            <a:ext cx="409575" cy="0"/>
          </a:xfrm>
          <a:prstGeom prst="line">
            <a:avLst/>
          </a:prstGeom>
          <a:noFill/>
          <a:ln w="28575" cap="flat" cmpd="sng" algn="ctr">
            <a:solidFill>
              <a:schemeClr val="bg1"/>
            </a:solidFill>
            <a:prstDash val="solid"/>
            <a:round/>
            <a:headEnd type="none" w="med" len="med"/>
            <a:tailEnd type="none" w="med" len="med"/>
          </a:ln>
          <a:effectLst/>
        </p:spPr>
      </p:cxnSp>
      <p:grpSp>
        <p:nvGrpSpPr>
          <p:cNvPr id="9290" name="Group 9289">
            <a:extLst>
              <a:ext uri="{FF2B5EF4-FFF2-40B4-BE49-F238E27FC236}">
                <a16:creationId xmlns:a16="http://schemas.microsoft.com/office/drawing/2014/main" id="{DB51A89E-449E-92F1-2917-627A840C320C}"/>
              </a:ext>
            </a:extLst>
          </p:cNvPr>
          <p:cNvGrpSpPr/>
          <p:nvPr/>
        </p:nvGrpSpPr>
        <p:grpSpPr>
          <a:xfrm>
            <a:off x="9144087" y="3833128"/>
            <a:ext cx="116682" cy="116682"/>
            <a:chOff x="3498056" y="3426619"/>
            <a:chExt cx="161925" cy="161925"/>
          </a:xfrm>
        </p:grpSpPr>
        <p:cxnSp>
          <p:nvCxnSpPr>
            <p:cNvPr id="9291" name="Straight Connector 9290">
              <a:extLst>
                <a:ext uri="{FF2B5EF4-FFF2-40B4-BE49-F238E27FC236}">
                  <a16:creationId xmlns:a16="http://schemas.microsoft.com/office/drawing/2014/main" id="{2C0D9C89-D320-0D99-E7C7-5BD8225D5242}"/>
                </a:ext>
              </a:extLst>
            </p:cNvPr>
            <p:cNvCxnSpPr>
              <a:cxnSpLocks/>
            </p:cNvCxnSpPr>
            <p:nvPr/>
          </p:nvCxnSpPr>
          <p:spPr bwMode="auto">
            <a:xfrm>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cxnSp>
          <p:nvCxnSpPr>
            <p:cNvPr id="9292" name="Straight Connector 9291">
              <a:extLst>
                <a:ext uri="{FF2B5EF4-FFF2-40B4-BE49-F238E27FC236}">
                  <a16:creationId xmlns:a16="http://schemas.microsoft.com/office/drawing/2014/main" id="{EE11DD3C-6E00-A57B-8242-9A2268C397AB}"/>
                </a:ext>
              </a:extLst>
            </p:cNvPr>
            <p:cNvCxnSpPr>
              <a:cxnSpLocks/>
            </p:cNvCxnSpPr>
            <p:nvPr/>
          </p:nvCxnSpPr>
          <p:spPr bwMode="auto">
            <a:xfrm rot="16200000">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grpSp>
      <p:grpSp>
        <p:nvGrpSpPr>
          <p:cNvPr id="9293" name="Group 9292">
            <a:extLst>
              <a:ext uri="{FF2B5EF4-FFF2-40B4-BE49-F238E27FC236}">
                <a16:creationId xmlns:a16="http://schemas.microsoft.com/office/drawing/2014/main" id="{8103AF0D-2EA9-96E2-5A61-2124AB6304F4}"/>
              </a:ext>
            </a:extLst>
          </p:cNvPr>
          <p:cNvGrpSpPr/>
          <p:nvPr/>
        </p:nvGrpSpPr>
        <p:grpSpPr>
          <a:xfrm>
            <a:off x="10137911" y="3044611"/>
            <a:ext cx="171417" cy="282637"/>
            <a:chOff x="3092411" y="2979816"/>
            <a:chExt cx="171417" cy="573009"/>
          </a:xfrm>
        </p:grpSpPr>
        <p:cxnSp>
          <p:nvCxnSpPr>
            <p:cNvPr id="9294" name="Straight Connector 9293">
              <a:extLst>
                <a:ext uri="{FF2B5EF4-FFF2-40B4-BE49-F238E27FC236}">
                  <a16:creationId xmlns:a16="http://schemas.microsoft.com/office/drawing/2014/main" id="{09C618DE-ACBE-D9E9-D765-5D7F2BCDDB29}"/>
                </a:ext>
              </a:extLst>
            </p:cNvPr>
            <p:cNvCxnSpPr>
              <a:cxnSpLocks/>
            </p:cNvCxnSpPr>
            <p:nvPr/>
          </p:nvCxnSpPr>
          <p:spPr bwMode="auto">
            <a:xfrm>
              <a:off x="3092411" y="2979816"/>
              <a:ext cx="171417" cy="0"/>
            </a:xfrm>
            <a:prstGeom prst="line">
              <a:avLst/>
            </a:prstGeom>
            <a:noFill/>
            <a:ln w="28575" cap="flat" cmpd="sng" algn="ctr">
              <a:solidFill>
                <a:schemeClr val="accent3"/>
              </a:solidFill>
              <a:prstDash val="solid"/>
              <a:round/>
              <a:headEnd type="none" w="med" len="med"/>
              <a:tailEnd type="none" w="med" len="med"/>
            </a:ln>
            <a:effectLst/>
          </p:spPr>
        </p:cxnSp>
        <p:cxnSp>
          <p:nvCxnSpPr>
            <p:cNvPr id="9295" name="Straight Connector 9294">
              <a:extLst>
                <a:ext uri="{FF2B5EF4-FFF2-40B4-BE49-F238E27FC236}">
                  <a16:creationId xmlns:a16="http://schemas.microsoft.com/office/drawing/2014/main" id="{B9FD8853-CA61-105E-E766-94E8331413C2}"/>
                </a:ext>
              </a:extLst>
            </p:cNvPr>
            <p:cNvCxnSpPr>
              <a:cxnSpLocks/>
            </p:cNvCxnSpPr>
            <p:nvPr/>
          </p:nvCxnSpPr>
          <p:spPr bwMode="auto">
            <a:xfrm>
              <a:off x="3178119" y="2979816"/>
              <a:ext cx="0" cy="573009"/>
            </a:xfrm>
            <a:prstGeom prst="line">
              <a:avLst/>
            </a:prstGeom>
            <a:noFill/>
            <a:ln w="28575" cap="flat" cmpd="sng" algn="ctr">
              <a:solidFill>
                <a:schemeClr val="accent3"/>
              </a:solidFill>
              <a:prstDash val="solid"/>
              <a:round/>
              <a:headEnd type="none" w="med" len="med"/>
              <a:tailEnd type="none" w="med" len="med"/>
            </a:ln>
            <a:effectLst/>
          </p:spPr>
        </p:cxnSp>
      </p:grpSp>
      <p:grpSp>
        <p:nvGrpSpPr>
          <p:cNvPr id="9296" name="Group 9295">
            <a:extLst>
              <a:ext uri="{FF2B5EF4-FFF2-40B4-BE49-F238E27FC236}">
                <a16:creationId xmlns:a16="http://schemas.microsoft.com/office/drawing/2014/main" id="{0F7F380C-C84A-509D-F57A-1021284918AC}"/>
              </a:ext>
            </a:extLst>
          </p:cNvPr>
          <p:cNvGrpSpPr/>
          <p:nvPr/>
        </p:nvGrpSpPr>
        <p:grpSpPr>
          <a:xfrm rot="10800000">
            <a:off x="10141044" y="3324097"/>
            <a:ext cx="171417" cy="132173"/>
            <a:chOff x="3092411" y="2979816"/>
            <a:chExt cx="171417" cy="573009"/>
          </a:xfrm>
        </p:grpSpPr>
        <p:cxnSp>
          <p:nvCxnSpPr>
            <p:cNvPr id="9297" name="Straight Connector 9296">
              <a:extLst>
                <a:ext uri="{FF2B5EF4-FFF2-40B4-BE49-F238E27FC236}">
                  <a16:creationId xmlns:a16="http://schemas.microsoft.com/office/drawing/2014/main" id="{483142E6-FEFE-4B9F-CC97-98FD3013990F}"/>
                </a:ext>
              </a:extLst>
            </p:cNvPr>
            <p:cNvCxnSpPr>
              <a:cxnSpLocks/>
            </p:cNvCxnSpPr>
            <p:nvPr/>
          </p:nvCxnSpPr>
          <p:spPr bwMode="auto">
            <a:xfrm>
              <a:off x="3092411" y="2979816"/>
              <a:ext cx="171417" cy="0"/>
            </a:xfrm>
            <a:prstGeom prst="line">
              <a:avLst/>
            </a:prstGeom>
            <a:noFill/>
            <a:ln w="28575" cap="flat" cmpd="sng" algn="ctr">
              <a:solidFill>
                <a:schemeClr val="accent3"/>
              </a:solidFill>
              <a:prstDash val="solid"/>
              <a:round/>
              <a:headEnd type="none" w="med" len="med"/>
              <a:tailEnd type="none" w="med" len="med"/>
            </a:ln>
            <a:effectLst/>
          </p:spPr>
        </p:cxnSp>
        <p:cxnSp>
          <p:nvCxnSpPr>
            <p:cNvPr id="9298" name="Straight Connector 9297">
              <a:extLst>
                <a:ext uri="{FF2B5EF4-FFF2-40B4-BE49-F238E27FC236}">
                  <a16:creationId xmlns:a16="http://schemas.microsoft.com/office/drawing/2014/main" id="{F00B2DAE-8419-DE51-0A4D-7788D1187227}"/>
                </a:ext>
              </a:extLst>
            </p:cNvPr>
            <p:cNvCxnSpPr>
              <a:cxnSpLocks/>
            </p:cNvCxnSpPr>
            <p:nvPr/>
          </p:nvCxnSpPr>
          <p:spPr bwMode="auto">
            <a:xfrm>
              <a:off x="3178119" y="2979816"/>
              <a:ext cx="0" cy="573009"/>
            </a:xfrm>
            <a:prstGeom prst="line">
              <a:avLst/>
            </a:prstGeom>
            <a:noFill/>
            <a:ln w="28575" cap="flat" cmpd="sng" algn="ctr">
              <a:solidFill>
                <a:schemeClr val="accent3"/>
              </a:solidFill>
              <a:prstDash val="solid"/>
              <a:round/>
              <a:headEnd type="none" w="med" len="med"/>
              <a:tailEnd type="none" w="med" len="med"/>
            </a:ln>
            <a:effectLst/>
          </p:spPr>
        </p:cxnSp>
      </p:grpSp>
      <p:sp>
        <p:nvSpPr>
          <p:cNvPr id="9299" name="Rectangle 9298">
            <a:extLst>
              <a:ext uri="{FF2B5EF4-FFF2-40B4-BE49-F238E27FC236}">
                <a16:creationId xmlns:a16="http://schemas.microsoft.com/office/drawing/2014/main" id="{ADBA60AD-6376-3813-0B52-CE893A0B7AF2}"/>
              </a:ext>
            </a:extLst>
          </p:cNvPr>
          <p:cNvSpPr/>
          <p:nvPr/>
        </p:nvSpPr>
        <p:spPr bwMode="auto">
          <a:xfrm>
            <a:off x="10004678" y="3060072"/>
            <a:ext cx="409575" cy="3832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300" name="Straight Connector 9299">
            <a:extLst>
              <a:ext uri="{FF2B5EF4-FFF2-40B4-BE49-F238E27FC236}">
                <a16:creationId xmlns:a16="http://schemas.microsoft.com/office/drawing/2014/main" id="{0C15A5B4-E171-B007-ADF9-604DF4B3E6EA}"/>
              </a:ext>
            </a:extLst>
          </p:cNvPr>
          <p:cNvCxnSpPr>
            <a:cxnSpLocks/>
          </p:cNvCxnSpPr>
          <p:nvPr/>
        </p:nvCxnSpPr>
        <p:spPr bwMode="auto">
          <a:xfrm>
            <a:off x="10006013" y="3223664"/>
            <a:ext cx="409575" cy="0"/>
          </a:xfrm>
          <a:prstGeom prst="line">
            <a:avLst/>
          </a:prstGeom>
          <a:noFill/>
          <a:ln w="28575" cap="flat" cmpd="sng" algn="ctr">
            <a:solidFill>
              <a:schemeClr val="bg1"/>
            </a:solidFill>
            <a:prstDash val="solid"/>
            <a:round/>
            <a:headEnd type="none" w="med" len="med"/>
            <a:tailEnd type="none" w="med" len="med"/>
          </a:ln>
          <a:effectLst/>
        </p:spPr>
      </p:cxnSp>
      <p:grpSp>
        <p:nvGrpSpPr>
          <p:cNvPr id="9301" name="Group 9300">
            <a:extLst>
              <a:ext uri="{FF2B5EF4-FFF2-40B4-BE49-F238E27FC236}">
                <a16:creationId xmlns:a16="http://schemas.microsoft.com/office/drawing/2014/main" id="{53103CF6-48FE-5DE8-8F65-88E0086B6E91}"/>
              </a:ext>
            </a:extLst>
          </p:cNvPr>
          <p:cNvGrpSpPr/>
          <p:nvPr/>
        </p:nvGrpSpPr>
        <p:grpSpPr>
          <a:xfrm>
            <a:off x="10160651" y="3152712"/>
            <a:ext cx="116682" cy="116682"/>
            <a:chOff x="3498056" y="3426619"/>
            <a:chExt cx="161925" cy="161925"/>
          </a:xfrm>
        </p:grpSpPr>
        <p:cxnSp>
          <p:nvCxnSpPr>
            <p:cNvPr id="9302" name="Straight Connector 9301">
              <a:extLst>
                <a:ext uri="{FF2B5EF4-FFF2-40B4-BE49-F238E27FC236}">
                  <a16:creationId xmlns:a16="http://schemas.microsoft.com/office/drawing/2014/main" id="{413A9F89-820F-5AA6-3DDD-73CB65BF5CBD}"/>
                </a:ext>
              </a:extLst>
            </p:cNvPr>
            <p:cNvCxnSpPr>
              <a:cxnSpLocks/>
            </p:cNvCxnSpPr>
            <p:nvPr/>
          </p:nvCxnSpPr>
          <p:spPr bwMode="auto">
            <a:xfrm>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cxnSp>
          <p:nvCxnSpPr>
            <p:cNvPr id="9303" name="Straight Connector 9302">
              <a:extLst>
                <a:ext uri="{FF2B5EF4-FFF2-40B4-BE49-F238E27FC236}">
                  <a16:creationId xmlns:a16="http://schemas.microsoft.com/office/drawing/2014/main" id="{5EE761C6-6C9F-FAFE-9232-85965671795D}"/>
                </a:ext>
              </a:extLst>
            </p:cNvPr>
            <p:cNvCxnSpPr>
              <a:cxnSpLocks/>
            </p:cNvCxnSpPr>
            <p:nvPr/>
          </p:nvCxnSpPr>
          <p:spPr bwMode="auto">
            <a:xfrm rot="16200000">
              <a:off x="3579019" y="3426619"/>
              <a:ext cx="0" cy="161925"/>
            </a:xfrm>
            <a:prstGeom prst="line">
              <a:avLst/>
            </a:prstGeom>
            <a:noFill/>
            <a:ln w="28575" cap="flat" cmpd="sng" algn="ctr">
              <a:solidFill>
                <a:schemeClr val="bg1"/>
              </a:solidFill>
              <a:prstDash val="solid"/>
              <a:round/>
              <a:headEnd type="none" w="med" len="med"/>
              <a:tailEnd type="none" w="med" len="med"/>
            </a:ln>
            <a:effectLst/>
          </p:spPr>
        </p:cxnSp>
      </p:grpSp>
      <p:sp>
        <p:nvSpPr>
          <p:cNvPr id="9304" name="Oval 9303">
            <a:extLst>
              <a:ext uri="{FF2B5EF4-FFF2-40B4-BE49-F238E27FC236}">
                <a16:creationId xmlns:a16="http://schemas.microsoft.com/office/drawing/2014/main" id="{4357BC0A-277A-1997-E7D2-279F0BB4CFCD}"/>
              </a:ext>
            </a:extLst>
          </p:cNvPr>
          <p:cNvSpPr/>
          <p:nvPr/>
        </p:nvSpPr>
        <p:spPr bwMode="auto">
          <a:xfrm>
            <a:off x="7175797" y="4736641"/>
            <a:ext cx="49066" cy="49066"/>
          </a:xfrm>
          <a:prstGeom prst="ellipse">
            <a:avLst/>
          </a:prstGeom>
          <a:no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5" name="Oval 9304">
            <a:extLst>
              <a:ext uri="{FF2B5EF4-FFF2-40B4-BE49-F238E27FC236}">
                <a16:creationId xmlns:a16="http://schemas.microsoft.com/office/drawing/2014/main" id="{C247BB26-41D9-69C4-99AA-0BAB07474933}"/>
              </a:ext>
            </a:extLst>
          </p:cNvPr>
          <p:cNvSpPr/>
          <p:nvPr/>
        </p:nvSpPr>
        <p:spPr bwMode="auto">
          <a:xfrm>
            <a:off x="6160868" y="2717277"/>
            <a:ext cx="49066" cy="49066"/>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6" name="Oval 9305">
            <a:extLst>
              <a:ext uri="{FF2B5EF4-FFF2-40B4-BE49-F238E27FC236}">
                <a16:creationId xmlns:a16="http://schemas.microsoft.com/office/drawing/2014/main" id="{0136D6E0-1931-BED7-9E57-C746E391A8DF}"/>
              </a:ext>
            </a:extLst>
          </p:cNvPr>
          <p:cNvSpPr/>
          <p:nvPr/>
        </p:nvSpPr>
        <p:spPr bwMode="auto">
          <a:xfrm>
            <a:off x="8169475" y="2827484"/>
            <a:ext cx="49066" cy="49066"/>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7" name="Oval 9306">
            <a:extLst>
              <a:ext uri="{FF2B5EF4-FFF2-40B4-BE49-F238E27FC236}">
                <a16:creationId xmlns:a16="http://schemas.microsoft.com/office/drawing/2014/main" id="{24A1F626-348E-859C-E367-ECD7D2121ABF}"/>
              </a:ext>
            </a:extLst>
          </p:cNvPr>
          <p:cNvSpPr/>
          <p:nvPr/>
        </p:nvSpPr>
        <p:spPr bwMode="auto">
          <a:xfrm>
            <a:off x="4144874" y="2953688"/>
            <a:ext cx="49066" cy="49066"/>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8" name="Oval 9307">
            <a:extLst>
              <a:ext uri="{FF2B5EF4-FFF2-40B4-BE49-F238E27FC236}">
                <a16:creationId xmlns:a16="http://schemas.microsoft.com/office/drawing/2014/main" id="{131ACF11-89AD-95EB-B6A3-995B201992E7}"/>
              </a:ext>
            </a:extLst>
          </p:cNvPr>
          <p:cNvSpPr/>
          <p:nvPr/>
        </p:nvSpPr>
        <p:spPr bwMode="auto">
          <a:xfrm>
            <a:off x="4144874" y="2812025"/>
            <a:ext cx="49066" cy="49066"/>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9" name="Oval 9308">
            <a:extLst>
              <a:ext uri="{FF2B5EF4-FFF2-40B4-BE49-F238E27FC236}">
                <a16:creationId xmlns:a16="http://schemas.microsoft.com/office/drawing/2014/main" id="{84B2A09D-2CE6-0449-A584-F31848BB1ABA}"/>
              </a:ext>
            </a:extLst>
          </p:cNvPr>
          <p:cNvSpPr/>
          <p:nvPr/>
        </p:nvSpPr>
        <p:spPr bwMode="auto">
          <a:xfrm>
            <a:off x="4144874" y="2773734"/>
            <a:ext cx="49066" cy="49066"/>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0" name="Oval 9309">
            <a:extLst>
              <a:ext uri="{FF2B5EF4-FFF2-40B4-BE49-F238E27FC236}">
                <a16:creationId xmlns:a16="http://schemas.microsoft.com/office/drawing/2014/main" id="{B5BF22B0-86EB-8D89-B658-0B49508BB466}"/>
              </a:ext>
            </a:extLst>
          </p:cNvPr>
          <p:cNvSpPr/>
          <p:nvPr/>
        </p:nvSpPr>
        <p:spPr bwMode="auto">
          <a:xfrm>
            <a:off x="4144874" y="3742092"/>
            <a:ext cx="49066" cy="49066"/>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1" name="Oval 9310">
            <a:extLst>
              <a:ext uri="{FF2B5EF4-FFF2-40B4-BE49-F238E27FC236}">
                <a16:creationId xmlns:a16="http://schemas.microsoft.com/office/drawing/2014/main" id="{1E885C7E-AF51-2319-83C3-DC749F29628A}"/>
              </a:ext>
            </a:extLst>
          </p:cNvPr>
          <p:cNvSpPr/>
          <p:nvPr/>
        </p:nvSpPr>
        <p:spPr bwMode="auto">
          <a:xfrm>
            <a:off x="4144874" y="3817409"/>
            <a:ext cx="49066" cy="49066"/>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2" name="Oval 9311">
            <a:extLst>
              <a:ext uri="{FF2B5EF4-FFF2-40B4-BE49-F238E27FC236}">
                <a16:creationId xmlns:a16="http://schemas.microsoft.com/office/drawing/2014/main" id="{DD54DAE0-ABD6-4FDD-FA24-723DCD48E126}"/>
              </a:ext>
            </a:extLst>
          </p:cNvPr>
          <p:cNvSpPr/>
          <p:nvPr/>
        </p:nvSpPr>
        <p:spPr bwMode="auto">
          <a:xfrm>
            <a:off x="10202219" y="2088196"/>
            <a:ext cx="49066" cy="49066"/>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3" name="Oval 9312">
            <a:extLst>
              <a:ext uri="{FF2B5EF4-FFF2-40B4-BE49-F238E27FC236}">
                <a16:creationId xmlns:a16="http://schemas.microsoft.com/office/drawing/2014/main" id="{380919ED-A231-ED21-B1FB-151DAA9BC879}"/>
              </a:ext>
            </a:extLst>
          </p:cNvPr>
          <p:cNvSpPr/>
          <p:nvPr/>
        </p:nvSpPr>
        <p:spPr bwMode="auto">
          <a:xfrm>
            <a:off x="10194459" y="4254455"/>
            <a:ext cx="49066" cy="49066"/>
          </a:xfrm>
          <a:prstGeom prst="ellipse">
            <a:avLst/>
          </a:prstGeom>
          <a:no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3013211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64" name="Freeform: Shape 9263">
            <a:extLst>
              <a:ext uri="{FF2B5EF4-FFF2-40B4-BE49-F238E27FC236}">
                <a16:creationId xmlns:a16="http://schemas.microsoft.com/office/drawing/2014/main" id="{67788A99-B24A-46BC-A49C-9A0281ADD880}"/>
              </a:ext>
            </a:extLst>
          </p:cNvPr>
          <p:cNvSpPr/>
          <p:nvPr/>
        </p:nvSpPr>
        <p:spPr bwMode="auto">
          <a:xfrm>
            <a:off x="7213600" y="3600450"/>
            <a:ext cx="3765550" cy="1282700"/>
          </a:xfrm>
          <a:custGeom>
            <a:avLst/>
            <a:gdLst>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 name="connsiteX0" fmla="*/ 0 w 3765550"/>
              <a:gd name="connsiteY0" fmla="*/ 0 h 1282700"/>
              <a:gd name="connsiteX1" fmla="*/ 0 w 3765550"/>
              <a:gd name="connsiteY1" fmla="*/ 425450 h 1282700"/>
              <a:gd name="connsiteX2" fmla="*/ 3302000 w 3765550"/>
              <a:gd name="connsiteY2" fmla="*/ 1282700 h 1282700"/>
              <a:gd name="connsiteX3" fmla="*/ 3765550 w 3765550"/>
              <a:gd name="connsiteY3" fmla="*/ 1282700 h 1282700"/>
              <a:gd name="connsiteX4" fmla="*/ 3765550 w 3765550"/>
              <a:gd name="connsiteY4" fmla="*/ 1047750 h 1282700"/>
              <a:gd name="connsiteX5" fmla="*/ 0 w 3765550"/>
              <a:gd name="connsiteY5" fmla="*/ 0 h 1282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65550" h="1282700">
                <a:moveTo>
                  <a:pt x="0" y="0"/>
                </a:moveTo>
                <a:lnTo>
                  <a:pt x="0" y="425450"/>
                </a:lnTo>
                <a:cubicBezTo>
                  <a:pt x="1183217" y="609600"/>
                  <a:pt x="2429933" y="996950"/>
                  <a:pt x="3302000" y="1282700"/>
                </a:cubicBezTo>
                <a:lnTo>
                  <a:pt x="3765550" y="1282700"/>
                </a:lnTo>
                <a:lnTo>
                  <a:pt x="3765550" y="1047750"/>
                </a:lnTo>
                <a:cubicBezTo>
                  <a:pt x="2732617" y="860425"/>
                  <a:pt x="1283758" y="568325"/>
                  <a:pt x="0" y="0"/>
                </a:cubicBezTo>
                <a:close/>
              </a:path>
            </a:pathLst>
          </a:custGeom>
          <a:solidFill>
            <a:schemeClr val="accent2">
              <a:alpha val="5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1" name="Freeform: Shape 9260">
            <a:extLst>
              <a:ext uri="{FF2B5EF4-FFF2-40B4-BE49-F238E27FC236}">
                <a16:creationId xmlns:a16="http://schemas.microsoft.com/office/drawing/2014/main" id="{FEF86ADA-4DCB-21DC-E027-98E3CCEB63D4}"/>
              </a:ext>
            </a:extLst>
          </p:cNvPr>
          <p:cNvSpPr/>
          <p:nvPr/>
        </p:nvSpPr>
        <p:spPr bwMode="auto">
          <a:xfrm>
            <a:off x="1711325" y="3540125"/>
            <a:ext cx="4057650" cy="1041400"/>
          </a:xfrm>
          <a:custGeom>
            <a:avLst/>
            <a:gdLst>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 name="connsiteX0" fmla="*/ 3175 w 4057650"/>
              <a:gd name="connsiteY0" fmla="*/ 0 h 1041400"/>
              <a:gd name="connsiteX1" fmla="*/ 0 w 4057650"/>
              <a:gd name="connsiteY1" fmla="*/ 288925 h 1041400"/>
              <a:gd name="connsiteX2" fmla="*/ 4057650 w 4057650"/>
              <a:gd name="connsiteY2" fmla="*/ 1041400 h 1041400"/>
              <a:gd name="connsiteX3" fmla="*/ 4051300 w 4057650"/>
              <a:gd name="connsiteY3" fmla="*/ 768350 h 1041400"/>
              <a:gd name="connsiteX4" fmla="*/ 3175 w 4057650"/>
              <a:gd name="connsiteY4" fmla="*/ 0 h 1041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57650" h="1041400">
                <a:moveTo>
                  <a:pt x="3175" y="0"/>
                </a:moveTo>
                <a:cubicBezTo>
                  <a:pt x="2117" y="96308"/>
                  <a:pt x="1058" y="192617"/>
                  <a:pt x="0" y="288925"/>
                </a:cubicBezTo>
                <a:cubicBezTo>
                  <a:pt x="1409700" y="488950"/>
                  <a:pt x="2327275" y="615950"/>
                  <a:pt x="4057650" y="1041400"/>
                </a:cubicBezTo>
                <a:lnTo>
                  <a:pt x="4051300" y="768350"/>
                </a:lnTo>
                <a:cubicBezTo>
                  <a:pt x="3054350" y="677333"/>
                  <a:pt x="1444625" y="383117"/>
                  <a:pt x="3175" y="0"/>
                </a:cubicBezTo>
                <a:close/>
              </a:path>
            </a:pathLst>
          </a:custGeom>
          <a:solidFill>
            <a:schemeClr val="accent2">
              <a:alpha val="5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Correlation of </a:t>
            </a:r>
            <a:r>
              <a:rPr lang="en-US" i="1" dirty="0"/>
              <a:t>SF3B1</a:t>
            </a:r>
            <a:r>
              <a:rPr lang="en-US" dirty="0"/>
              <a:t> VAF Reduction With Clinical Outcomes With Imetelstat Treatment</a:t>
            </a:r>
            <a:endParaRPr lang="en-US" altLang="en-US" dirty="0"/>
          </a:p>
        </p:txBody>
      </p:sp>
      <p:sp>
        <p:nvSpPr>
          <p:cNvPr id="2" name="Text Box 11">
            <a:extLst>
              <a:ext uri="{FF2B5EF4-FFF2-40B4-BE49-F238E27FC236}">
                <a16:creationId xmlns:a16="http://schemas.microsoft.com/office/drawing/2014/main" id="{23B9DD2D-AE08-75AA-5716-33FF237A47B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 Reproduced with permission. </a:t>
            </a:r>
          </a:p>
        </p:txBody>
      </p:sp>
      <p:sp>
        <p:nvSpPr>
          <p:cNvPr id="3" name="TextBox 2">
            <a:extLst>
              <a:ext uri="{FF2B5EF4-FFF2-40B4-BE49-F238E27FC236}">
                <a16:creationId xmlns:a16="http://schemas.microsoft.com/office/drawing/2014/main" id="{BCE64F06-94F9-922A-80F3-A6E48B3C7657}"/>
              </a:ext>
            </a:extLst>
          </p:cNvPr>
          <p:cNvSpPr txBox="1"/>
          <p:nvPr/>
        </p:nvSpPr>
        <p:spPr bwMode="auto">
          <a:xfrm>
            <a:off x="1417927" y="1498479"/>
            <a:ext cx="392776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Maximum Increase in Hb vs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Maximum Reduction in </a:t>
            </a:r>
            <a:r>
              <a:rPr lang="en-US" i="1" dirty="0">
                <a:solidFill>
                  <a:schemeClr val="bg1"/>
                </a:solidFill>
                <a:latin typeface="Calibri" panose="020F0502020204030204" pitchFamily="34" charset="0"/>
              </a:rPr>
              <a:t>SF3B1</a:t>
            </a:r>
            <a:r>
              <a:rPr lang="en-US" dirty="0">
                <a:solidFill>
                  <a:schemeClr val="bg1"/>
                </a:solidFill>
                <a:latin typeface="Calibri" panose="020F0502020204030204" pitchFamily="34" charset="0"/>
              </a:rPr>
              <a:t> VAF</a:t>
            </a:r>
          </a:p>
        </p:txBody>
      </p:sp>
      <p:sp>
        <p:nvSpPr>
          <p:cNvPr id="5" name="TextBox 4">
            <a:extLst>
              <a:ext uri="{FF2B5EF4-FFF2-40B4-BE49-F238E27FC236}">
                <a16:creationId xmlns:a16="http://schemas.microsoft.com/office/drawing/2014/main" id="{91B1709C-8F48-60F0-F0F3-A6249E58C5FE}"/>
              </a:ext>
            </a:extLst>
          </p:cNvPr>
          <p:cNvSpPr txBox="1"/>
          <p:nvPr/>
        </p:nvSpPr>
        <p:spPr bwMode="auto">
          <a:xfrm>
            <a:off x="6755391" y="1498479"/>
            <a:ext cx="392776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Longest RBC-TI Duration vs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Maximum Reduction in </a:t>
            </a:r>
            <a:r>
              <a:rPr lang="en-US" i="1" dirty="0">
                <a:solidFill>
                  <a:schemeClr val="bg1"/>
                </a:solidFill>
                <a:latin typeface="Calibri" panose="020F0502020204030204" pitchFamily="34" charset="0"/>
              </a:rPr>
              <a:t>SF3B1</a:t>
            </a:r>
            <a:r>
              <a:rPr lang="en-US" dirty="0">
                <a:solidFill>
                  <a:schemeClr val="bg1"/>
                </a:solidFill>
                <a:latin typeface="Calibri" panose="020F0502020204030204" pitchFamily="34" charset="0"/>
              </a:rPr>
              <a:t> VAF</a:t>
            </a:r>
          </a:p>
        </p:txBody>
      </p:sp>
      <p:sp>
        <p:nvSpPr>
          <p:cNvPr id="6" name="TextBox 5">
            <a:extLst>
              <a:ext uri="{FF2B5EF4-FFF2-40B4-BE49-F238E27FC236}">
                <a16:creationId xmlns:a16="http://schemas.microsoft.com/office/drawing/2014/main" id="{E1B14DF0-9BCA-C22C-A847-BC373CFE768C}"/>
              </a:ext>
            </a:extLst>
          </p:cNvPr>
          <p:cNvSpPr txBox="1"/>
          <p:nvPr/>
        </p:nvSpPr>
        <p:spPr bwMode="auto">
          <a:xfrm>
            <a:off x="609759" y="5679440"/>
            <a:ext cx="80073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b="0" i="1" dirty="0">
                <a:solidFill>
                  <a:schemeClr val="bg1"/>
                </a:solidFill>
                <a:latin typeface="Calibri" panose="020F0502020204030204" pitchFamily="34" charset="0"/>
              </a:rPr>
              <a:t>TET2</a:t>
            </a:r>
            <a:r>
              <a:rPr lang="en-US" b="0" dirty="0">
                <a:solidFill>
                  <a:schemeClr val="bg1"/>
                </a:solidFill>
                <a:latin typeface="Calibri" panose="020F0502020204030204" pitchFamily="34" charset="0"/>
              </a:rPr>
              <a:t>, </a:t>
            </a:r>
            <a:r>
              <a:rPr lang="en-US" b="0" i="1" dirty="0">
                <a:solidFill>
                  <a:schemeClr val="bg1"/>
                </a:solidFill>
                <a:latin typeface="Calibri" panose="020F0502020204030204" pitchFamily="34" charset="0"/>
              </a:rPr>
              <a:t>DNMT3A,</a:t>
            </a:r>
            <a:r>
              <a:rPr lang="en-US" b="0" dirty="0">
                <a:solidFill>
                  <a:schemeClr val="bg1"/>
                </a:solidFill>
                <a:latin typeface="Calibri" panose="020F0502020204030204" pitchFamily="34" charset="0"/>
              </a:rPr>
              <a:t> or </a:t>
            </a:r>
            <a:r>
              <a:rPr lang="en-US" b="0" i="1" dirty="0">
                <a:solidFill>
                  <a:schemeClr val="bg1"/>
                </a:solidFill>
                <a:latin typeface="Calibri" panose="020F0502020204030204" pitchFamily="34" charset="0"/>
              </a:rPr>
              <a:t>ASXL21</a:t>
            </a:r>
            <a:r>
              <a:rPr lang="en-US" b="0" dirty="0">
                <a:solidFill>
                  <a:schemeClr val="bg1"/>
                </a:solidFill>
                <a:latin typeface="Calibri" panose="020F0502020204030204" pitchFamily="34" charset="0"/>
              </a:rPr>
              <a:t> VAF reductions correlated with longer RBC-TI duration</a:t>
            </a:r>
          </a:p>
        </p:txBody>
      </p:sp>
      <p:sp>
        <p:nvSpPr>
          <p:cNvPr id="7" name="TextBox 6">
            <a:extLst>
              <a:ext uri="{FF2B5EF4-FFF2-40B4-BE49-F238E27FC236}">
                <a16:creationId xmlns:a16="http://schemas.microsoft.com/office/drawing/2014/main" id="{EF0FC03D-20A7-5F92-8040-F888EE38C758}"/>
              </a:ext>
            </a:extLst>
          </p:cNvPr>
          <p:cNvSpPr txBox="1"/>
          <p:nvPr/>
        </p:nvSpPr>
        <p:spPr bwMode="auto">
          <a:xfrm rot="16200000">
            <a:off x="-379579" y="3451957"/>
            <a:ext cx="283779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Change in Central Hgb (</a:t>
            </a:r>
            <a:r>
              <a:rPr lang="en-US" sz="1400" dirty="0" err="1">
                <a:solidFill>
                  <a:schemeClr val="bg1"/>
                </a:solidFill>
                <a:latin typeface="Calibri" panose="020F0502020204030204" pitchFamily="34" charset="0"/>
              </a:rPr>
              <a:t>gdL</a:t>
            </a:r>
            <a:r>
              <a:rPr lang="en-US" sz="1400" dirty="0">
                <a:solidFill>
                  <a:schemeClr val="bg1"/>
                </a:solidFill>
                <a:latin typeface="Calibri" panose="020F0502020204030204" pitchFamily="34" charset="0"/>
              </a:rPr>
              <a:t>)</a:t>
            </a:r>
          </a:p>
        </p:txBody>
      </p:sp>
      <p:grpSp>
        <p:nvGrpSpPr>
          <p:cNvPr id="8" name="Group 7">
            <a:extLst>
              <a:ext uri="{FF2B5EF4-FFF2-40B4-BE49-F238E27FC236}">
                <a16:creationId xmlns:a16="http://schemas.microsoft.com/office/drawing/2014/main" id="{DFA10FAC-9FC9-A5A4-481B-BEE162AE754B}"/>
              </a:ext>
            </a:extLst>
          </p:cNvPr>
          <p:cNvGrpSpPr/>
          <p:nvPr/>
        </p:nvGrpSpPr>
        <p:grpSpPr>
          <a:xfrm>
            <a:off x="1142034" y="2241549"/>
            <a:ext cx="367408" cy="2682980"/>
            <a:chOff x="2319139" y="1737360"/>
            <a:chExt cx="367408" cy="3955889"/>
          </a:xfrm>
        </p:grpSpPr>
        <p:sp>
          <p:nvSpPr>
            <p:cNvPr id="9" name="TextBox 8">
              <a:extLst>
                <a:ext uri="{FF2B5EF4-FFF2-40B4-BE49-F238E27FC236}">
                  <a16:creationId xmlns:a16="http://schemas.microsoft.com/office/drawing/2014/main" id="{9FDB94BE-891D-8EA5-DC4A-FB7E68932871}"/>
                </a:ext>
              </a:extLst>
            </p:cNvPr>
            <p:cNvSpPr txBox="1"/>
            <p:nvPr/>
          </p:nvSpPr>
          <p:spPr bwMode="auto">
            <a:xfrm>
              <a:off x="2319139" y="173736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14</a:t>
              </a:r>
            </a:p>
          </p:txBody>
        </p:sp>
        <p:sp>
          <p:nvSpPr>
            <p:cNvPr id="10" name="TextBox 9">
              <a:extLst>
                <a:ext uri="{FF2B5EF4-FFF2-40B4-BE49-F238E27FC236}">
                  <a16:creationId xmlns:a16="http://schemas.microsoft.com/office/drawing/2014/main" id="{D1F689D5-D0E9-15BF-572E-885430B14778}"/>
                </a:ext>
              </a:extLst>
            </p:cNvPr>
            <p:cNvSpPr txBox="1"/>
            <p:nvPr/>
          </p:nvSpPr>
          <p:spPr bwMode="auto">
            <a:xfrm>
              <a:off x="2319139" y="2186949"/>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11" name="TextBox 10">
              <a:extLst>
                <a:ext uri="{FF2B5EF4-FFF2-40B4-BE49-F238E27FC236}">
                  <a16:creationId xmlns:a16="http://schemas.microsoft.com/office/drawing/2014/main" id="{AA087A39-7AC7-0A04-CA2B-551EE62C5020}"/>
                </a:ext>
              </a:extLst>
            </p:cNvPr>
            <p:cNvSpPr txBox="1"/>
            <p:nvPr/>
          </p:nvSpPr>
          <p:spPr bwMode="auto">
            <a:xfrm>
              <a:off x="2319139" y="261048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12" name="TextBox 11">
              <a:extLst>
                <a:ext uri="{FF2B5EF4-FFF2-40B4-BE49-F238E27FC236}">
                  <a16:creationId xmlns:a16="http://schemas.microsoft.com/office/drawing/2014/main" id="{8F014BF3-A4C9-8E41-30CE-DA6549F6E715}"/>
                </a:ext>
              </a:extLst>
            </p:cNvPr>
            <p:cNvSpPr txBox="1"/>
            <p:nvPr/>
          </p:nvSpPr>
          <p:spPr bwMode="auto">
            <a:xfrm>
              <a:off x="2410509" y="306007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13" name="TextBox 12">
              <a:extLst>
                <a:ext uri="{FF2B5EF4-FFF2-40B4-BE49-F238E27FC236}">
                  <a16:creationId xmlns:a16="http://schemas.microsoft.com/office/drawing/2014/main" id="{1C8C94CD-8636-E810-A889-D68C491704C8}"/>
                </a:ext>
              </a:extLst>
            </p:cNvPr>
            <p:cNvSpPr txBox="1"/>
            <p:nvPr/>
          </p:nvSpPr>
          <p:spPr bwMode="auto">
            <a:xfrm>
              <a:off x="2410509" y="3509662"/>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14" name="TextBox 13">
              <a:extLst>
                <a:ext uri="{FF2B5EF4-FFF2-40B4-BE49-F238E27FC236}">
                  <a16:creationId xmlns:a16="http://schemas.microsoft.com/office/drawing/2014/main" id="{E3DE9B06-BB17-64D9-EBD9-04273F1290D7}"/>
                </a:ext>
              </a:extLst>
            </p:cNvPr>
            <p:cNvSpPr txBox="1"/>
            <p:nvPr/>
          </p:nvSpPr>
          <p:spPr bwMode="auto">
            <a:xfrm>
              <a:off x="2410510" y="3953076"/>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15" name="TextBox 14">
              <a:extLst>
                <a:ext uri="{FF2B5EF4-FFF2-40B4-BE49-F238E27FC236}">
                  <a16:creationId xmlns:a16="http://schemas.microsoft.com/office/drawing/2014/main" id="{48D12BAC-1C80-D062-9D56-F511D1CDEA0D}"/>
                </a:ext>
              </a:extLst>
            </p:cNvPr>
            <p:cNvSpPr txBox="1"/>
            <p:nvPr/>
          </p:nvSpPr>
          <p:spPr bwMode="auto">
            <a:xfrm>
              <a:off x="2410510" y="4373966"/>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16" name="TextBox 15">
              <a:extLst>
                <a:ext uri="{FF2B5EF4-FFF2-40B4-BE49-F238E27FC236}">
                  <a16:creationId xmlns:a16="http://schemas.microsoft.com/office/drawing/2014/main" id="{A202A704-220F-63C8-D79E-B56F89230104}"/>
                </a:ext>
              </a:extLst>
            </p:cNvPr>
            <p:cNvSpPr txBox="1"/>
            <p:nvPr/>
          </p:nvSpPr>
          <p:spPr bwMode="auto">
            <a:xfrm>
              <a:off x="2410510" y="4809515"/>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45" name="TextBox 44">
              <a:extLst>
                <a:ext uri="{FF2B5EF4-FFF2-40B4-BE49-F238E27FC236}">
                  <a16:creationId xmlns:a16="http://schemas.microsoft.com/office/drawing/2014/main" id="{2BB6C6CD-ADDF-9CB5-0403-6EF4E749A33C}"/>
                </a:ext>
              </a:extLst>
            </p:cNvPr>
            <p:cNvSpPr txBox="1"/>
            <p:nvPr/>
          </p:nvSpPr>
          <p:spPr bwMode="auto">
            <a:xfrm>
              <a:off x="2356007" y="5239451"/>
              <a:ext cx="330540" cy="453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grpSp>
      <p:grpSp>
        <p:nvGrpSpPr>
          <p:cNvPr id="17" name="Group 16">
            <a:extLst>
              <a:ext uri="{FF2B5EF4-FFF2-40B4-BE49-F238E27FC236}">
                <a16:creationId xmlns:a16="http://schemas.microsoft.com/office/drawing/2014/main" id="{0B6893AD-2795-8195-54D3-655776C27B95}"/>
              </a:ext>
            </a:extLst>
          </p:cNvPr>
          <p:cNvGrpSpPr/>
          <p:nvPr/>
        </p:nvGrpSpPr>
        <p:grpSpPr>
          <a:xfrm>
            <a:off x="1352550" y="4942554"/>
            <a:ext cx="4782855" cy="307777"/>
            <a:chOff x="2725215" y="5098774"/>
            <a:chExt cx="6270764" cy="307777"/>
          </a:xfrm>
        </p:grpSpPr>
        <p:sp>
          <p:nvSpPr>
            <p:cNvPr id="18" name="TextBox 17">
              <a:extLst>
                <a:ext uri="{FF2B5EF4-FFF2-40B4-BE49-F238E27FC236}">
                  <a16:creationId xmlns:a16="http://schemas.microsoft.com/office/drawing/2014/main" id="{EFEFBFA4-CA8F-DFD3-D6A6-E5E497E0AED9}"/>
                </a:ext>
              </a:extLst>
            </p:cNvPr>
            <p:cNvSpPr txBox="1"/>
            <p:nvPr/>
          </p:nvSpPr>
          <p:spPr bwMode="auto">
            <a:xfrm>
              <a:off x="2725215" y="5098774"/>
              <a:ext cx="8069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19" name="TextBox 18">
              <a:extLst>
                <a:ext uri="{FF2B5EF4-FFF2-40B4-BE49-F238E27FC236}">
                  <a16:creationId xmlns:a16="http://schemas.microsoft.com/office/drawing/2014/main" id="{30ACB271-2887-1DCD-33BA-5C06132C710E}"/>
                </a:ext>
              </a:extLst>
            </p:cNvPr>
            <p:cNvSpPr txBox="1"/>
            <p:nvPr/>
          </p:nvSpPr>
          <p:spPr bwMode="auto">
            <a:xfrm>
              <a:off x="3791861" y="5098774"/>
              <a:ext cx="6632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20" name="TextBox 19">
              <a:extLst>
                <a:ext uri="{FF2B5EF4-FFF2-40B4-BE49-F238E27FC236}">
                  <a16:creationId xmlns:a16="http://schemas.microsoft.com/office/drawing/2014/main" id="{003AEA7D-B3E8-C615-18CD-6F86B5505322}"/>
                </a:ext>
              </a:extLst>
            </p:cNvPr>
            <p:cNvSpPr txBox="1"/>
            <p:nvPr/>
          </p:nvSpPr>
          <p:spPr bwMode="auto">
            <a:xfrm>
              <a:off x="4801093" y="5098774"/>
              <a:ext cx="6632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21" name="TextBox 20">
              <a:extLst>
                <a:ext uri="{FF2B5EF4-FFF2-40B4-BE49-F238E27FC236}">
                  <a16:creationId xmlns:a16="http://schemas.microsoft.com/office/drawing/2014/main" id="{10624882-AC26-35B3-9987-F3DFB9144109}"/>
                </a:ext>
              </a:extLst>
            </p:cNvPr>
            <p:cNvSpPr txBox="1"/>
            <p:nvPr/>
          </p:nvSpPr>
          <p:spPr bwMode="auto">
            <a:xfrm>
              <a:off x="5795921" y="5098774"/>
              <a:ext cx="6632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22" name="TextBox 21">
              <a:extLst>
                <a:ext uri="{FF2B5EF4-FFF2-40B4-BE49-F238E27FC236}">
                  <a16:creationId xmlns:a16="http://schemas.microsoft.com/office/drawing/2014/main" id="{9EC254A7-63B9-81A2-52FB-0AA3A0734ED7}"/>
                </a:ext>
              </a:extLst>
            </p:cNvPr>
            <p:cNvSpPr txBox="1"/>
            <p:nvPr/>
          </p:nvSpPr>
          <p:spPr bwMode="auto">
            <a:xfrm>
              <a:off x="6821228" y="5098774"/>
              <a:ext cx="6632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23" name="TextBox 22">
              <a:extLst>
                <a:ext uri="{FF2B5EF4-FFF2-40B4-BE49-F238E27FC236}">
                  <a16:creationId xmlns:a16="http://schemas.microsoft.com/office/drawing/2014/main" id="{8CD34CB4-6103-51ED-4980-7F711CA200ED}"/>
                </a:ext>
              </a:extLst>
            </p:cNvPr>
            <p:cNvSpPr txBox="1"/>
            <p:nvPr/>
          </p:nvSpPr>
          <p:spPr bwMode="auto">
            <a:xfrm>
              <a:off x="7999263" y="5098774"/>
              <a:ext cx="433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24" name="TextBox 23">
              <a:extLst>
                <a:ext uri="{FF2B5EF4-FFF2-40B4-BE49-F238E27FC236}">
                  <a16:creationId xmlns:a16="http://schemas.microsoft.com/office/drawing/2014/main" id="{27287DBD-5C75-8CBE-4B7B-56DDF0C1E882}"/>
                </a:ext>
              </a:extLst>
            </p:cNvPr>
            <p:cNvSpPr txBox="1"/>
            <p:nvPr/>
          </p:nvSpPr>
          <p:spPr bwMode="auto">
            <a:xfrm>
              <a:off x="8514273" y="5098774"/>
              <a:ext cx="4817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47" name="TextBox 46">
              <a:extLst>
                <a:ext uri="{FF2B5EF4-FFF2-40B4-BE49-F238E27FC236}">
                  <a16:creationId xmlns:a16="http://schemas.microsoft.com/office/drawing/2014/main" id="{1C4D5B90-FFD1-7D0A-25BE-695F767E64D2}"/>
                </a:ext>
              </a:extLst>
            </p:cNvPr>
            <p:cNvSpPr txBox="1"/>
            <p:nvPr/>
          </p:nvSpPr>
          <p:spPr bwMode="auto">
            <a:xfrm>
              <a:off x="3381979" y="5098774"/>
              <a:ext cx="5531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-90</a:t>
              </a:r>
            </a:p>
          </p:txBody>
        </p:sp>
        <p:sp>
          <p:nvSpPr>
            <p:cNvPr id="48" name="TextBox 47">
              <a:extLst>
                <a:ext uri="{FF2B5EF4-FFF2-40B4-BE49-F238E27FC236}">
                  <a16:creationId xmlns:a16="http://schemas.microsoft.com/office/drawing/2014/main" id="{C1731230-FB4B-30BF-A352-3FFF31B91409}"/>
                </a:ext>
              </a:extLst>
            </p:cNvPr>
            <p:cNvSpPr txBox="1"/>
            <p:nvPr/>
          </p:nvSpPr>
          <p:spPr bwMode="auto">
            <a:xfrm>
              <a:off x="4404581" y="5098774"/>
              <a:ext cx="5531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-70</a:t>
              </a:r>
            </a:p>
          </p:txBody>
        </p:sp>
        <p:sp>
          <p:nvSpPr>
            <p:cNvPr id="59" name="TextBox 58">
              <a:extLst>
                <a:ext uri="{FF2B5EF4-FFF2-40B4-BE49-F238E27FC236}">
                  <a16:creationId xmlns:a16="http://schemas.microsoft.com/office/drawing/2014/main" id="{B5FC2A20-C900-8915-ABF5-A744F89920EF}"/>
                </a:ext>
              </a:extLst>
            </p:cNvPr>
            <p:cNvSpPr txBox="1"/>
            <p:nvPr/>
          </p:nvSpPr>
          <p:spPr bwMode="auto">
            <a:xfrm>
              <a:off x="5417379" y="5098774"/>
              <a:ext cx="5531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60" name="TextBox 59">
              <a:extLst>
                <a:ext uri="{FF2B5EF4-FFF2-40B4-BE49-F238E27FC236}">
                  <a16:creationId xmlns:a16="http://schemas.microsoft.com/office/drawing/2014/main" id="{A242E289-F6D5-605C-01B2-0D14525E8D20}"/>
                </a:ext>
              </a:extLst>
            </p:cNvPr>
            <p:cNvSpPr txBox="1"/>
            <p:nvPr/>
          </p:nvSpPr>
          <p:spPr bwMode="auto">
            <a:xfrm>
              <a:off x="6409752" y="5098774"/>
              <a:ext cx="5531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61" name="TextBox 60">
              <a:extLst>
                <a:ext uri="{FF2B5EF4-FFF2-40B4-BE49-F238E27FC236}">
                  <a16:creationId xmlns:a16="http://schemas.microsoft.com/office/drawing/2014/main" id="{3A9ADA40-0419-FEBC-E507-6CD7DF7EAA37}"/>
                </a:ext>
              </a:extLst>
            </p:cNvPr>
            <p:cNvSpPr txBox="1"/>
            <p:nvPr/>
          </p:nvSpPr>
          <p:spPr bwMode="auto">
            <a:xfrm>
              <a:off x="7421153" y="5098774"/>
              <a:ext cx="5531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grpSp>
      <p:sp>
        <p:nvSpPr>
          <p:cNvPr id="26" name="Freeform: Shape 25">
            <a:extLst>
              <a:ext uri="{FF2B5EF4-FFF2-40B4-BE49-F238E27FC236}">
                <a16:creationId xmlns:a16="http://schemas.microsoft.com/office/drawing/2014/main" id="{EB7AECF2-DF54-16FF-861C-A2504E3B7832}"/>
              </a:ext>
            </a:extLst>
          </p:cNvPr>
          <p:cNvSpPr/>
          <p:nvPr/>
        </p:nvSpPr>
        <p:spPr bwMode="auto">
          <a:xfrm>
            <a:off x="1508845" y="2330449"/>
            <a:ext cx="4422055" cy="2571261"/>
          </a:xfrm>
          <a:custGeom>
            <a:avLst/>
            <a:gdLst>
              <a:gd name="connsiteX0" fmla="*/ 0 w 8054340"/>
              <a:gd name="connsiteY0" fmla="*/ 0 h 3169920"/>
              <a:gd name="connsiteX1" fmla="*/ 0 w 8054340"/>
              <a:gd name="connsiteY1" fmla="*/ 3169920 h 3169920"/>
              <a:gd name="connsiteX2" fmla="*/ 8054340 w 8054340"/>
              <a:gd name="connsiteY2" fmla="*/ 3169920 h 3169920"/>
            </a:gdLst>
            <a:ahLst/>
            <a:cxnLst>
              <a:cxn ang="0">
                <a:pos x="connsiteX0" y="connsiteY0"/>
              </a:cxn>
              <a:cxn ang="0">
                <a:pos x="connsiteX1" y="connsiteY1"/>
              </a:cxn>
              <a:cxn ang="0">
                <a:pos x="connsiteX2" y="connsiteY2"/>
              </a:cxn>
            </a:cxnLst>
            <a:rect l="l" t="t" r="r" b="b"/>
            <a:pathLst>
              <a:path w="8054340" h="3169920">
                <a:moveTo>
                  <a:pt x="0" y="0"/>
                </a:moveTo>
                <a:lnTo>
                  <a:pt x="0" y="3169920"/>
                </a:lnTo>
                <a:lnTo>
                  <a:pt x="8054340" y="3169920"/>
                </a:lnTo>
              </a:path>
            </a:pathLst>
          </a:custGeom>
          <a:noFill/>
          <a:ln w="28575">
            <a:solidFill>
              <a:schemeClr val="bg1"/>
            </a:solidFill>
            <a:miter lim="800000"/>
            <a:headEnd/>
            <a:tailEnd/>
          </a:ln>
        </p:spPr>
        <p:txBody>
          <a:bodyPr rtlCol="0" anchor="ctr"/>
          <a:lstStyle/>
          <a:p>
            <a:pPr algn="ctr"/>
            <a:endParaRPr lang="en-US" dirty="0"/>
          </a:p>
        </p:txBody>
      </p:sp>
      <p:grpSp>
        <p:nvGrpSpPr>
          <p:cNvPr id="27" name="Group 26">
            <a:extLst>
              <a:ext uri="{FF2B5EF4-FFF2-40B4-BE49-F238E27FC236}">
                <a16:creationId xmlns:a16="http://schemas.microsoft.com/office/drawing/2014/main" id="{1DE20DFF-4A4E-4572-B94D-95C2DBB95376}"/>
              </a:ext>
            </a:extLst>
          </p:cNvPr>
          <p:cNvGrpSpPr/>
          <p:nvPr/>
        </p:nvGrpSpPr>
        <p:grpSpPr>
          <a:xfrm>
            <a:off x="1435100" y="2381251"/>
            <a:ext cx="74342" cy="2393950"/>
            <a:chOff x="2402875" y="1495545"/>
            <a:chExt cx="573366" cy="3529198"/>
          </a:xfrm>
        </p:grpSpPr>
        <p:cxnSp>
          <p:nvCxnSpPr>
            <p:cNvPr id="28" name="Straight Connector 27">
              <a:extLst>
                <a:ext uri="{FF2B5EF4-FFF2-40B4-BE49-F238E27FC236}">
                  <a16:creationId xmlns:a16="http://schemas.microsoft.com/office/drawing/2014/main" id="{CF066156-1299-3C36-7492-EB694954AEC5}"/>
                </a:ext>
              </a:extLst>
            </p:cNvPr>
            <p:cNvCxnSpPr>
              <a:cxnSpLocks/>
            </p:cNvCxnSpPr>
            <p:nvPr/>
          </p:nvCxnSpPr>
          <p:spPr bwMode="auto">
            <a:xfrm>
              <a:off x="2402875" y="1944886"/>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F3A7DABC-237B-0D25-ECCA-872B324B14BD}"/>
                </a:ext>
              </a:extLst>
            </p:cNvPr>
            <p:cNvCxnSpPr>
              <a:cxnSpLocks/>
            </p:cNvCxnSpPr>
            <p:nvPr/>
          </p:nvCxnSpPr>
          <p:spPr bwMode="auto">
            <a:xfrm>
              <a:off x="2402875" y="238685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7A8E628-D53F-3A8D-69D9-2EC2FE2B745C}"/>
                </a:ext>
              </a:extLst>
            </p:cNvPr>
            <p:cNvCxnSpPr>
              <a:cxnSpLocks/>
            </p:cNvCxnSpPr>
            <p:nvPr/>
          </p:nvCxnSpPr>
          <p:spPr bwMode="auto">
            <a:xfrm>
              <a:off x="2402875" y="281980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AFEFB70C-9972-DCE7-39CE-97FB5F6BD00C}"/>
                </a:ext>
              </a:extLst>
            </p:cNvPr>
            <p:cNvCxnSpPr>
              <a:cxnSpLocks/>
            </p:cNvCxnSpPr>
            <p:nvPr/>
          </p:nvCxnSpPr>
          <p:spPr bwMode="auto">
            <a:xfrm>
              <a:off x="2402875" y="3261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0D4967F8-FD00-A527-8906-66867524295A}"/>
                </a:ext>
              </a:extLst>
            </p:cNvPr>
            <p:cNvCxnSpPr>
              <a:cxnSpLocks/>
            </p:cNvCxnSpPr>
            <p:nvPr/>
          </p:nvCxnSpPr>
          <p:spPr bwMode="auto">
            <a:xfrm>
              <a:off x="2402875" y="369577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2E91EA40-4622-537A-1C02-8D6545DA5B2A}"/>
                </a:ext>
              </a:extLst>
            </p:cNvPr>
            <p:cNvCxnSpPr>
              <a:cxnSpLocks/>
            </p:cNvCxnSpPr>
            <p:nvPr/>
          </p:nvCxnSpPr>
          <p:spPr bwMode="auto">
            <a:xfrm>
              <a:off x="2402875" y="4137742"/>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5937994-D875-5E13-4391-17B42F9CC4F4}"/>
                </a:ext>
              </a:extLst>
            </p:cNvPr>
            <p:cNvCxnSpPr>
              <a:cxnSpLocks/>
            </p:cNvCxnSpPr>
            <p:nvPr/>
          </p:nvCxnSpPr>
          <p:spPr bwMode="auto">
            <a:xfrm>
              <a:off x="2402875" y="4582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A33486A2-AC85-9608-657D-0B9007369F41}"/>
                </a:ext>
              </a:extLst>
            </p:cNvPr>
            <p:cNvCxnSpPr>
              <a:cxnSpLocks/>
            </p:cNvCxnSpPr>
            <p:nvPr/>
          </p:nvCxnSpPr>
          <p:spPr bwMode="auto">
            <a:xfrm>
              <a:off x="2402875" y="502474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872C6FD5-730E-00C1-A9F8-BB7BDAD805AD}"/>
                </a:ext>
              </a:extLst>
            </p:cNvPr>
            <p:cNvCxnSpPr>
              <a:cxnSpLocks/>
            </p:cNvCxnSpPr>
            <p:nvPr/>
          </p:nvCxnSpPr>
          <p:spPr bwMode="auto">
            <a:xfrm>
              <a:off x="2402875" y="1495545"/>
              <a:ext cx="573366" cy="0"/>
            </a:xfrm>
            <a:prstGeom prst="line">
              <a:avLst/>
            </a:prstGeom>
            <a:noFill/>
            <a:ln w="28575" cap="flat" cmpd="sng" algn="ctr">
              <a:solidFill>
                <a:schemeClr val="bg1"/>
              </a:solidFill>
              <a:prstDash val="solid"/>
              <a:round/>
              <a:headEnd type="none" w="med" len="med"/>
              <a:tailEnd type="none" w="med" len="med"/>
            </a:ln>
            <a:effectLst/>
          </p:spPr>
        </p:cxnSp>
      </p:grpSp>
      <p:grpSp>
        <p:nvGrpSpPr>
          <p:cNvPr id="36" name="Group 35">
            <a:extLst>
              <a:ext uri="{FF2B5EF4-FFF2-40B4-BE49-F238E27FC236}">
                <a16:creationId xmlns:a16="http://schemas.microsoft.com/office/drawing/2014/main" id="{DEBF100C-3862-40BD-B900-19E0339AA29D}"/>
              </a:ext>
            </a:extLst>
          </p:cNvPr>
          <p:cNvGrpSpPr/>
          <p:nvPr/>
        </p:nvGrpSpPr>
        <p:grpSpPr>
          <a:xfrm rot="5400000">
            <a:off x="9105996" y="3002039"/>
            <a:ext cx="96734" cy="3894091"/>
            <a:chOff x="2402875" y="2386855"/>
            <a:chExt cx="573366" cy="2637888"/>
          </a:xfrm>
        </p:grpSpPr>
        <p:cxnSp>
          <p:nvCxnSpPr>
            <p:cNvPr id="38" name="Straight Connector 37">
              <a:extLst>
                <a:ext uri="{FF2B5EF4-FFF2-40B4-BE49-F238E27FC236}">
                  <a16:creationId xmlns:a16="http://schemas.microsoft.com/office/drawing/2014/main" id="{AA357CCE-7435-6756-5C2C-647389320CE5}"/>
                </a:ext>
              </a:extLst>
            </p:cNvPr>
            <p:cNvCxnSpPr>
              <a:cxnSpLocks/>
            </p:cNvCxnSpPr>
            <p:nvPr/>
          </p:nvCxnSpPr>
          <p:spPr bwMode="auto">
            <a:xfrm>
              <a:off x="2402875" y="238685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C2003931-308F-6D11-30B9-3D02B02EBF88}"/>
                </a:ext>
              </a:extLst>
            </p:cNvPr>
            <p:cNvCxnSpPr>
              <a:cxnSpLocks/>
            </p:cNvCxnSpPr>
            <p:nvPr/>
          </p:nvCxnSpPr>
          <p:spPr bwMode="auto">
            <a:xfrm>
              <a:off x="2402875" y="281980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483654CB-60AC-3466-7322-FEC75CAA09C6}"/>
                </a:ext>
              </a:extLst>
            </p:cNvPr>
            <p:cNvCxnSpPr>
              <a:cxnSpLocks/>
            </p:cNvCxnSpPr>
            <p:nvPr/>
          </p:nvCxnSpPr>
          <p:spPr bwMode="auto">
            <a:xfrm>
              <a:off x="2402875" y="3261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E4CF40C1-F159-FAE5-302B-E7BE23E18FCB}"/>
                </a:ext>
              </a:extLst>
            </p:cNvPr>
            <p:cNvCxnSpPr>
              <a:cxnSpLocks/>
            </p:cNvCxnSpPr>
            <p:nvPr/>
          </p:nvCxnSpPr>
          <p:spPr bwMode="auto">
            <a:xfrm>
              <a:off x="2402875" y="369577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72DAAC77-A66C-0D4B-7096-DBE70F5E8F02}"/>
                </a:ext>
              </a:extLst>
            </p:cNvPr>
            <p:cNvCxnSpPr>
              <a:cxnSpLocks/>
            </p:cNvCxnSpPr>
            <p:nvPr/>
          </p:nvCxnSpPr>
          <p:spPr bwMode="auto">
            <a:xfrm>
              <a:off x="2402875" y="4137742"/>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5E3AC6B-0FAA-D0FA-7445-9CD806C42E15}"/>
                </a:ext>
              </a:extLst>
            </p:cNvPr>
            <p:cNvCxnSpPr>
              <a:cxnSpLocks/>
            </p:cNvCxnSpPr>
            <p:nvPr/>
          </p:nvCxnSpPr>
          <p:spPr bwMode="auto">
            <a:xfrm>
              <a:off x="2402875" y="4582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0A75166F-C4C6-B290-48DC-B31986D89D58}"/>
                </a:ext>
              </a:extLst>
            </p:cNvPr>
            <p:cNvCxnSpPr>
              <a:cxnSpLocks/>
            </p:cNvCxnSpPr>
            <p:nvPr/>
          </p:nvCxnSpPr>
          <p:spPr bwMode="auto">
            <a:xfrm>
              <a:off x="2402875" y="5024743"/>
              <a:ext cx="57336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2C7392D3-A5A8-88E0-62E1-A3DB748A263C}"/>
              </a:ext>
            </a:extLst>
          </p:cNvPr>
          <p:cNvGrpSpPr/>
          <p:nvPr/>
        </p:nvGrpSpPr>
        <p:grpSpPr>
          <a:xfrm>
            <a:off x="6921500" y="4942554"/>
            <a:ext cx="4394200" cy="307777"/>
            <a:chOff x="2725215" y="5098774"/>
            <a:chExt cx="6726953" cy="307777"/>
          </a:xfrm>
        </p:grpSpPr>
        <p:sp>
          <p:nvSpPr>
            <p:cNvPr id="50" name="TextBox 49">
              <a:extLst>
                <a:ext uri="{FF2B5EF4-FFF2-40B4-BE49-F238E27FC236}">
                  <a16:creationId xmlns:a16="http://schemas.microsoft.com/office/drawing/2014/main" id="{18FC5287-7D19-4804-0F3A-6F730B96BEEF}"/>
                </a:ext>
              </a:extLst>
            </p:cNvPr>
            <p:cNvSpPr txBox="1"/>
            <p:nvPr/>
          </p:nvSpPr>
          <p:spPr bwMode="auto">
            <a:xfrm>
              <a:off x="2725215" y="5098774"/>
              <a:ext cx="8069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51" name="TextBox 50">
              <a:extLst>
                <a:ext uri="{FF2B5EF4-FFF2-40B4-BE49-F238E27FC236}">
                  <a16:creationId xmlns:a16="http://schemas.microsoft.com/office/drawing/2014/main" id="{A18CA2A1-16F2-E1FE-1FFA-CDED962FE79C}"/>
                </a:ext>
              </a:extLst>
            </p:cNvPr>
            <p:cNvSpPr txBox="1"/>
            <p:nvPr/>
          </p:nvSpPr>
          <p:spPr bwMode="auto">
            <a:xfrm>
              <a:off x="3791861" y="5098774"/>
              <a:ext cx="6632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52" name="TextBox 51">
              <a:extLst>
                <a:ext uri="{FF2B5EF4-FFF2-40B4-BE49-F238E27FC236}">
                  <a16:creationId xmlns:a16="http://schemas.microsoft.com/office/drawing/2014/main" id="{A7CC0FE2-70B2-56A3-0B69-DAE06E9F404B}"/>
                </a:ext>
              </a:extLst>
            </p:cNvPr>
            <p:cNvSpPr txBox="1"/>
            <p:nvPr/>
          </p:nvSpPr>
          <p:spPr bwMode="auto">
            <a:xfrm>
              <a:off x="4801093" y="5098774"/>
              <a:ext cx="6632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53" name="TextBox 52">
              <a:extLst>
                <a:ext uri="{FF2B5EF4-FFF2-40B4-BE49-F238E27FC236}">
                  <a16:creationId xmlns:a16="http://schemas.microsoft.com/office/drawing/2014/main" id="{4FC5BBA2-67BD-CCC9-2068-74E6A53355A1}"/>
                </a:ext>
              </a:extLst>
            </p:cNvPr>
            <p:cNvSpPr txBox="1"/>
            <p:nvPr/>
          </p:nvSpPr>
          <p:spPr bwMode="auto">
            <a:xfrm>
              <a:off x="5795921" y="5098774"/>
              <a:ext cx="6632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54" name="TextBox 53">
              <a:extLst>
                <a:ext uri="{FF2B5EF4-FFF2-40B4-BE49-F238E27FC236}">
                  <a16:creationId xmlns:a16="http://schemas.microsoft.com/office/drawing/2014/main" id="{E7C03F71-7FD9-749E-A3EF-AAFABFF3886D}"/>
                </a:ext>
              </a:extLst>
            </p:cNvPr>
            <p:cNvSpPr txBox="1"/>
            <p:nvPr/>
          </p:nvSpPr>
          <p:spPr bwMode="auto">
            <a:xfrm>
              <a:off x="6821228" y="5098774"/>
              <a:ext cx="6632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55" name="TextBox 54">
              <a:extLst>
                <a:ext uri="{FF2B5EF4-FFF2-40B4-BE49-F238E27FC236}">
                  <a16:creationId xmlns:a16="http://schemas.microsoft.com/office/drawing/2014/main" id="{916E8790-0859-1589-3B54-5C444ABCD447}"/>
                </a:ext>
              </a:extLst>
            </p:cNvPr>
            <p:cNvSpPr txBox="1"/>
            <p:nvPr/>
          </p:nvSpPr>
          <p:spPr bwMode="auto">
            <a:xfrm>
              <a:off x="7999263" y="5098774"/>
              <a:ext cx="4339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56" name="TextBox 55">
              <a:extLst>
                <a:ext uri="{FF2B5EF4-FFF2-40B4-BE49-F238E27FC236}">
                  <a16:creationId xmlns:a16="http://schemas.microsoft.com/office/drawing/2014/main" id="{03076B1F-FB88-A605-9698-61C3B278EB6D}"/>
                </a:ext>
              </a:extLst>
            </p:cNvPr>
            <p:cNvSpPr txBox="1"/>
            <p:nvPr/>
          </p:nvSpPr>
          <p:spPr bwMode="auto">
            <a:xfrm>
              <a:off x="8874588" y="5098774"/>
              <a:ext cx="5775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grpSp>
      <p:sp>
        <p:nvSpPr>
          <p:cNvPr id="62" name="TextBox 61">
            <a:extLst>
              <a:ext uri="{FF2B5EF4-FFF2-40B4-BE49-F238E27FC236}">
                <a16:creationId xmlns:a16="http://schemas.microsoft.com/office/drawing/2014/main" id="{06ACB193-06C8-87EB-6FC9-01D9632EB2CA}"/>
              </a:ext>
            </a:extLst>
          </p:cNvPr>
          <p:cNvSpPr txBox="1"/>
          <p:nvPr/>
        </p:nvSpPr>
        <p:spPr bwMode="auto">
          <a:xfrm>
            <a:off x="2683373" y="5196196"/>
            <a:ext cx="1844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i="1" dirty="0">
                <a:solidFill>
                  <a:schemeClr val="bg1"/>
                </a:solidFill>
                <a:latin typeface="Calibri" panose="020F0502020204030204" pitchFamily="34" charset="0"/>
              </a:rPr>
              <a:t>SF3B1 </a:t>
            </a:r>
            <a:r>
              <a:rPr lang="en-US" sz="1400" dirty="0">
                <a:solidFill>
                  <a:schemeClr val="bg1"/>
                </a:solidFill>
                <a:latin typeface="Calibri" panose="020F0502020204030204" pitchFamily="34" charset="0"/>
              </a:rPr>
              <a:t>VAF Change (%)</a:t>
            </a:r>
          </a:p>
        </p:txBody>
      </p:sp>
      <p:grpSp>
        <p:nvGrpSpPr>
          <p:cNvPr id="63" name="Group 62">
            <a:extLst>
              <a:ext uri="{FF2B5EF4-FFF2-40B4-BE49-F238E27FC236}">
                <a16:creationId xmlns:a16="http://schemas.microsoft.com/office/drawing/2014/main" id="{F3C90656-E749-EC5D-E0A8-D3ABBD5AC56B}"/>
              </a:ext>
            </a:extLst>
          </p:cNvPr>
          <p:cNvGrpSpPr/>
          <p:nvPr/>
        </p:nvGrpSpPr>
        <p:grpSpPr>
          <a:xfrm rot="5400000">
            <a:off x="3764168" y="2837068"/>
            <a:ext cx="95740" cy="4225024"/>
            <a:chOff x="2402875" y="195784"/>
            <a:chExt cx="573366" cy="4828959"/>
          </a:xfrm>
        </p:grpSpPr>
        <p:cxnSp>
          <p:nvCxnSpPr>
            <p:cNvPr id="9216" name="Straight Connector 9215">
              <a:extLst>
                <a:ext uri="{FF2B5EF4-FFF2-40B4-BE49-F238E27FC236}">
                  <a16:creationId xmlns:a16="http://schemas.microsoft.com/office/drawing/2014/main" id="{E7183178-31BA-340C-D64E-2811C4A9B73E}"/>
                </a:ext>
              </a:extLst>
            </p:cNvPr>
            <p:cNvCxnSpPr>
              <a:cxnSpLocks/>
            </p:cNvCxnSpPr>
            <p:nvPr/>
          </p:nvCxnSpPr>
          <p:spPr bwMode="auto">
            <a:xfrm>
              <a:off x="2402875" y="1944886"/>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612793BE-6078-4EF4-0202-C9A09C449BA1}"/>
                </a:ext>
              </a:extLst>
            </p:cNvPr>
            <p:cNvCxnSpPr>
              <a:cxnSpLocks/>
            </p:cNvCxnSpPr>
            <p:nvPr/>
          </p:nvCxnSpPr>
          <p:spPr bwMode="auto">
            <a:xfrm>
              <a:off x="2402875" y="238685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19" name="Straight Connector 9218">
              <a:extLst>
                <a:ext uri="{FF2B5EF4-FFF2-40B4-BE49-F238E27FC236}">
                  <a16:creationId xmlns:a16="http://schemas.microsoft.com/office/drawing/2014/main" id="{3CD20A65-9BE1-5C8E-E37E-8C49EA73CF36}"/>
                </a:ext>
              </a:extLst>
            </p:cNvPr>
            <p:cNvCxnSpPr>
              <a:cxnSpLocks/>
            </p:cNvCxnSpPr>
            <p:nvPr/>
          </p:nvCxnSpPr>
          <p:spPr bwMode="auto">
            <a:xfrm>
              <a:off x="2402875" y="2819805"/>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20" name="Straight Connector 9219">
              <a:extLst>
                <a:ext uri="{FF2B5EF4-FFF2-40B4-BE49-F238E27FC236}">
                  <a16:creationId xmlns:a16="http://schemas.microsoft.com/office/drawing/2014/main" id="{EA9D27AE-2331-C7E7-DC51-A6535270CD77}"/>
                </a:ext>
              </a:extLst>
            </p:cNvPr>
            <p:cNvCxnSpPr>
              <a:cxnSpLocks/>
            </p:cNvCxnSpPr>
            <p:nvPr/>
          </p:nvCxnSpPr>
          <p:spPr bwMode="auto">
            <a:xfrm>
              <a:off x="2402875" y="3261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21" name="Straight Connector 9220">
              <a:extLst>
                <a:ext uri="{FF2B5EF4-FFF2-40B4-BE49-F238E27FC236}">
                  <a16:creationId xmlns:a16="http://schemas.microsoft.com/office/drawing/2014/main" id="{441A980C-7961-50A4-9E3E-FC4D2BCBDD3F}"/>
                </a:ext>
              </a:extLst>
            </p:cNvPr>
            <p:cNvCxnSpPr>
              <a:cxnSpLocks/>
            </p:cNvCxnSpPr>
            <p:nvPr/>
          </p:nvCxnSpPr>
          <p:spPr bwMode="auto">
            <a:xfrm>
              <a:off x="2402875" y="369577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22" name="Straight Connector 9221">
              <a:extLst>
                <a:ext uri="{FF2B5EF4-FFF2-40B4-BE49-F238E27FC236}">
                  <a16:creationId xmlns:a16="http://schemas.microsoft.com/office/drawing/2014/main" id="{386FA649-F5B3-0EA9-59F4-122983927067}"/>
                </a:ext>
              </a:extLst>
            </p:cNvPr>
            <p:cNvCxnSpPr>
              <a:cxnSpLocks/>
            </p:cNvCxnSpPr>
            <p:nvPr/>
          </p:nvCxnSpPr>
          <p:spPr bwMode="auto">
            <a:xfrm>
              <a:off x="2402875" y="4137742"/>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23" name="Straight Connector 9222">
              <a:extLst>
                <a:ext uri="{FF2B5EF4-FFF2-40B4-BE49-F238E27FC236}">
                  <a16:creationId xmlns:a16="http://schemas.microsoft.com/office/drawing/2014/main" id="{1AAD52B7-86B3-89CF-CCB9-1357F4987802}"/>
                </a:ext>
              </a:extLst>
            </p:cNvPr>
            <p:cNvCxnSpPr>
              <a:cxnSpLocks/>
            </p:cNvCxnSpPr>
            <p:nvPr/>
          </p:nvCxnSpPr>
          <p:spPr bwMode="auto">
            <a:xfrm>
              <a:off x="2402875" y="4582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24" name="Straight Connector 9223">
              <a:extLst>
                <a:ext uri="{FF2B5EF4-FFF2-40B4-BE49-F238E27FC236}">
                  <a16:creationId xmlns:a16="http://schemas.microsoft.com/office/drawing/2014/main" id="{201E0620-4193-E32C-B0BD-B73D355C57D9}"/>
                </a:ext>
              </a:extLst>
            </p:cNvPr>
            <p:cNvCxnSpPr>
              <a:cxnSpLocks/>
            </p:cNvCxnSpPr>
            <p:nvPr/>
          </p:nvCxnSpPr>
          <p:spPr bwMode="auto">
            <a:xfrm>
              <a:off x="2402875" y="502474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25" name="Straight Connector 9224">
              <a:extLst>
                <a:ext uri="{FF2B5EF4-FFF2-40B4-BE49-F238E27FC236}">
                  <a16:creationId xmlns:a16="http://schemas.microsoft.com/office/drawing/2014/main" id="{C1558DAC-AD03-D503-3387-2D02F9CD816D}"/>
                </a:ext>
              </a:extLst>
            </p:cNvPr>
            <p:cNvCxnSpPr>
              <a:cxnSpLocks/>
            </p:cNvCxnSpPr>
            <p:nvPr/>
          </p:nvCxnSpPr>
          <p:spPr bwMode="auto">
            <a:xfrm>
              <a:off x="2402875" y="19578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26" name="Straight Connector 9225">
              <a:extLst>
                <a:ext uri="{FF2B5EF4-FFF2-40B4-BE49-F238E27FC236}">
                  <a16:creationId xmlns:a16="http://schemas.microsoft.com/office/drawing/2014/main" id="{9B5BB401-F94A-42C6-416B-130A9659F5B8}"/>
                </a:ext>
              </a:extLst>
            </p:cNvPr>
            <p:cNvCxnSpPr>
              <a:cxnSpLocks/>
            </p:cNvCxnSpPr>
            <p:nvPr/>
          </p:nvCxnSpPr>
          <p:spPr bwMode="auto">
            <a:xfrm>
              <a:off x="2402875" y="63775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27" name="Straight Connector 9226">
              <a:extLst>
                <a:ext uri="{FF2B5EF4-FFF2-40B4-BE49-F238E27FC236}">
                  <a16:creationId xmlns:a16="http://schemas.microsoft.com/office/drawing/2014/main" id="{ED9F68D5-96BC-4889-BF37-CC3E16D235BB}"/>
                </a:ext>
              </a:extLst>
            </p:cNvPr>
            <p:cNvCxnSpPr>
              <a:cxnSpLocks/>
            </p:cNvCxnSpPr>
            <p:nvPr/>
          </p:nvCxnSpPr>
          <p:spPr bwMode="auto">
            <a:xfrm>
              <a:off x="2402875" y="107070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65230427-1D18-CA7C-F1D1-6010F440B69D}"/>
                </a:ext>
              </a:extLst>
            </p:cNvPr>
            <p:cNvCxnSpPr>
              <a:cxnSpLocks/>
            </p:cNvCxnSpPr>
            <p:nvPr/>
          </p:nvCxnSpPr>
          <p:spPr bwMode="auto">
            <a:xfrm>
              <a:off x="2402875" y="1512672"/>
              <a:ext cx="573366" cy="0"/>
            </a:xfrm>
            <a:prstGeom prst="line">
              <a:avLst/>
            </a:prstGeom>
            <a:noFill/>
            <a:ln w="28575" cap="flat" cmpd="sng" algn="ctr">
              <a:solidFill>
                <a:schemeClr val="bg1"/>
              </a:solidFill>
              <a:prstDash val="solid"/>
              <a:round/>
              <a:headEnd type="none" w="med" len="med"/>
              <a:tailEnd type="none" w="med" len="med"/>
            </a:ln>
            <a:effectLst/>
          </p:spPr>
        </p:cxnSp>
      </p:grpSp>
      <p:sp>
        <p:nvSpPr>
          <p:cNvPr id="9230" name="TextBox 9229">
            <a:extLst>
              <a:ext uri="{FF2B5EF4-FFF2-40B4-BE49-F238E27FC236}">
                <a16:creationId xmlns:a16="http://schemas.microsoft.com/office/drawing/2014/main" id="{DFB38F63-AC45-90BD-21C0-9094B971FA77}"/>
              </a:ext>
            </a:extLst>
          </p:cNvPr>
          <p:cNvSpPr txBox="1"/>
          <p:nvPr/>
        </p:nvSpPr>
        <p:spPr bwMode="auto">
          <a:xfrm>
            <a:off x="2755313" y="2700044"/>
            <a:ext cx="301268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b="0" dirty="0" err="1">
                <a:solidFill>
                  <a:schemeClr val="bg1"/>
                </a:solidFill>
                <a:latin typeface="Calibri" panose="020F0502020204030204" pitchFamily="34" charset="0"/>
              </a:rPr>
              <a:t>Imetelstat</a:t>
            </a:r>
            <a:r>
              <a:rPr lang="en-US" sz="1400" b="0" dirty="0">
                <a:solidFill>
                  <a:schemeClr val="bg1"/>
                </a:solidFill>
                <a:latin typeface="Calibri" panose="020F0502020204030204" pitchFamily="34" charset="0"/>
              </a:rPr>
              <a:t> (N = 67)</a:t>
            </a:r>
          </a:p>
          <a:p>
            <a:pPr algn="l">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-Value: &lt;.001</a:t>
            </a:r>
          </a:p>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Pearson Correlation Coefficient: -0.626</a:t>
            </a:r>
          </a:p>
        </p:txBody>
      </p:sp>
      <p:sp>
        <p:nvSpPr>
          <p:cNvPr id="9231" name="TextBox 9230">
            <a:extLst>
              <a:ext uri="{FF2B5EF4-FFF2-40B4-BE49-F238E27FC236}">
                <a16:creationId xmlns:a16="http://schemas.microsoft.com/office/drawing/2014/main" id="{1D6AC1FA-F61B-5175-0E75-4AB0DBDAC0AB}"/>
              </a:ext>
            </a:extLst>
          </p:cNvPr>
          <p:cNvSpPr txBox="1"/>
          <p:nvPr/>
        </p:nvSpPr>
        <p:spPr bwMode="auto">
          <a:xfrm>
            <a:off x="7994815" y="2700044"/>
            <a:ext cx="301268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b="0" dirty="0" err="1">
                <a:solidFill>
                  <a:schemeClr val="bg1"/>
                </a:solidFill>
                <a:latin typeface="Calibri" panose="020F0502020204030204" pitchFamily="34" charset="0"/>
              </a:rPr>
              <a:t>Imetelstat</a:t>
            </a:r>
            <a:r>
              <a:rPr lang="en-US" sz="1400" b="0" dirty="0">
                <a:solidFill>
                  <a:schemeClr val="bg1"/>
                </a:solidFill>
                <a:latin typeface="Calibri" panose="020F0502020204030204" pitchFamily="34" charset="0"/>
              </a:rPr>
              <a:t> (N = 78)</a:t>
            </a:r>
          </a:p>
          <a:p>
            <a:pPr algn="l">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-Value: &lt;.001</a:t>
            </a:r>
          </a:p>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Pearson Correlation Coefficient: -0.549</a:t>
            </a:r>
          </a:p>
        </p:txBody>
      </p:sp>
      <p:grpSp>
        <p:nvGrpSpPr>
          <p:cNvPr id="9237" name="Group 9236">
            <a:extLst>
              <a:ext uri="{FF2B5EF4-FFF2-40B4-BE49-F238E27FC236}">
                <a16:creationId xmlns:a16="http://schemas.microsoft.com/office/drawing/2014/main" id="{9135C43C-191B-0EC7-B3F0-AA00D8835120}"/>
              </a:ext>
            </a:extLst>
          </p:cNvPr>
          <p:cNvGrpSpPr/>
          <p:nvPr/>
        </p:nvGrpSpPr>
        <p:grpSpPr>
          <a:xfrm>
            <a:off x="7709196" y="2231993"/>
            <a:ext cx="2078446" cy="523220"/>
            <a:chOff x="7109268" y="2231993"/>
            <a:chExt cx="2078446" cy="523220"/>
          </a:xfrm>
        </p:grpSpPr>
        <p:sp>
          <p:nvSpPr>
            <p:cNvPr id="9232" name="TextBox 9231">
              <a:extLst>
                <a:ext uri="{FF2B5EF4-FFF2-40B4-BE49-F238E27FC236}">
                  <a16:creationId xmlns:a16="http://schemas.microsoft.com/office/drawing/2014/main" id="{4C2C2DDA-75E5-5A37-91DA-ABB3C264BDFB}"/>
                </a:ext>
              </a:extLst>
            </p:cNvPr>
            <p:cNvSpPr txBox="1"/>
            <p:nvPr/>
          </p:nvSpPr>
          <p:spPr bwMode="auto">
            <a:xfrm>
              <a:off x="7354583" y="2231993"/>
              <a:ext cx="18331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Fit</a:t>
              </a:r>
            </a:p>
            <a:p>
              <a:pPr algn="l">
                <a:lnSpc>
                  <a:spcPct val="100000"/>
                </a:lnSpc>
                <a:spcBef>
                  <a:spcPts val="0"/>
                </a:spcBef>
                <a:spcAft>
                  <a:spcPct val="0"/>
                </a:spcAft>
                <a:buClrTx/>
                <a:buFontTx/>
                <a:buNone/>
              </a:pPr>
              <a:r>
                <a:rPr lang="en-US" sz="1400" b="0" dirty="0">
                  <a:solidFill>
                    <a:schemeClr val="bg1"/>
                  </a:solidFill>
                  <a:latin typeface="Calibri" panose="020F0502020204030204" pitchFamily="34" charset="0"/>
                </a:rPr>
                <a:t>95% Confidence Limits</a:t>
              </a:r>
            </a:p>
          </p:txBody>
        </p:sp>
        <p:cxnSp>
          <p:nvCxnSpPr>
            <p:cNvPr id="9234" name="Straight Connector 9233">
              <a:extLst>
                <a:ext uri="{FF2B5EF4-FFF2-40B4-BE49-F238E27FC236}">
                  <a16:creationId xmlns:a16="http://schemas.microsoft.com/office/drawing/2014/main" id="{4E9C6974-DF67-B4D2-F9C2-F9E0DFA6A4B0}"/>
                </a:ext>
              </a:extLst>
            </p:cNvPr>
            <p:cNvCxnSpPr/>
            <p:nvPr/>
          </p:nvCxnSpPr>
          <p:spPr bwMode="auto">
            <a:xfrm>
              <a:off x="7109268" y="2381251"/>
              <a:ext cx="297743" cy="0"/>
            </a:xfrm>
            <a:prstGeom prst="line">
              <a:avLst/>
            </a:prstGeom>
            <a:noFill/>
            <a:ln w="28575" cap="flat" cmpd="sng" algn="ctr">
              <a:solidFill>
                <a:schemeClr val="accent1"/>
              </a:solidFill>
              <a:prstDash val="solid"/>
              <a:round/>
              <a:headEnd type="none" w="med" len="med"/>
              <a:tailEnd type="none" w="med" len="med"/>
            </a:ln>
            <a:effectLst/>
          </p:spPr>
        </p:cxnSp>
        <p:sp>
          <p:nvSpPr>
            <p:cNvPr id="9236" name="Rectangle 9235">
              <a:extLst>
                <a:ext uri="{FF2B5EF4-FFF2-40B4-BE49-F238E27FC236}">
                  <a16:creationId xmlns:a16="http://schemas.microsoft.com/office/drawing/2014/main" id="{45E4665A-1F59-6CBE-818F-2A92AA5F6395}"/>
                </a:ext>
              </a:extLst>
            </p:cNvPr>
            <p:cNvSpPr/>
            <p:nvPr/>
          </p:nvSpPr>
          <p:spPr bwMode="auto">
            <a:xfrm>
              <a:off x="7176771" y="2493603"/>
              <a:ext cx="198120" cy="1981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9238" name="TextBox 9237">
            <a:extLst>
              <a:ext uri="{FF2B5EF4-FFF2-40B4-BE49-F238E27FC236}">
                <a16:creationId xmlns:a16="http://schemas.microsoft.com/office/drawing/2014/main" id="{8D70704C-A421-68E6-0163-4939F722DB6A}"/>
              </a:ext>
            </a:extLst>
          </p:cNvPr>
          <p:cNvSpPr txBox="1"/>
          <p:nvPr/>
        </p:nvSpPr>
        <p:spPr bwMode="auto">
          <a:xfrm rot="16200000">
            <a:off x="5111076" y="3451957"/>
            <a:ext cx="283779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Longest TI Duration (Weeks)</a:t>
            </a:r>
          </a:p>
        </p:txBody>
      </p:sp>
      <p:grpSp>
        <p:nvGrpSpPr>
          <p:cNvPr id="9239" name="Group 9238">
            <a:extLst>
              <a:ext uri="{FF2B5EF4-FFF2-40B4-BE49-F238E27FC236}">
                <a16:creationId xmlns:a16="http://schemas.microsoft.com/office/drawing/2014/main" id="{6E0B8F1F-5495-7F25-A6E8-A2E0A71474CF}"/>
              </a:ext>
            </a:extLst>
          </p:cNvPr>
          <p:cNvGrpSpPr/>
          <p:nvPr/>
        </p:nvGrpSpPr>
        <p:grpSpPr>
          <a:xfrm>
            <a:off x="6543141" y="2245022"/>
            <a:ext cx="458780" cy="3203278"/>
            <a:chOff x="2227767" y="3953076"/>
            <a:chExt cx="458780" cy="1740173"/>
          </a:xfrm>
        </p:grpSpPr>
        <p:sp>
          <p:nvSpPr>
            <p:cNvPr id="9245" name="TextBox 9244">
              <a:extLst>
                <a:ext uri="{FF2B5EF4-FFF2-40B4-BE49-F238E27FC236}">
                  <a16:creationId xmlns:a16="http://schemas.microsoft.com/office/drawing/2014/main" id="{1DB98AC4-C7BD-DFA4-1C97-234F6F4845C6}"/>
                </a:ext>
              </a:extLst>
            </p:cNvPr>
            <p:cNvSpPr txBox="1"/>
            <p:nvPr/>
          </p:nvSpPr>
          <p:spPr bwMode="auto">
            <a:xfrm>
              <a:off x="2227767" y="3953076"/>
              <a:ext cx="458780" cy="453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150</a:t>
              </a:r>
            </a:p>
          </p:txBody>
        </p:sp>
        <p:sp>
          <p:nvSpPr>
            <p:cNvPr id="9246" name="TextBox 9245">
              <a:extLst>
                <a:ext uri="{FF2B5EF4-FFF2-40B4-BE49-F238E27FC236}">
                  <a16:creationId xmlns:a16="http://schemas.microsoft.com/office/drawing/2014/main" id="{7DBD908B-7E17-6821-31E1-165041365CE1}"/>
                </a:ext>
              </a:extLst>
            </p:cNvPr>
            <p:cNvSpPr txBox="1"/>
            <p:nvPr/>
          </p:nvSpPr>
          <p:spPr bwMode="auto">
            <a:xfrm>
              <a:off x="2227767" y="4373966"/>
              <a:ext cx="458780" cy="453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9247" name="TextBox 9246">
              <a:extLst>
                <a:ext uri="{FF2B5EF4-FFF2-40B4-BE49-F238E27FC236}">
                  <a16:creationId xmlns:a16="http://schemas.microsoft.com/office/drawing/2014/main" id="{7592C3FC-5B2B-B096-C2A6-2683239C242C}"/>
                </a:ext>
              </a:extLst>
            </p:cNvPr>
            <p:cNvSpPr txBox="1"/>
            <p:nvPr/>
          </p:nvSpPr>
          <p:spPr bwMode="auto">
            <a:xfrm>
              <a:off x="2319139" y="4809515"/>
              <a:ext cx="367408" cy="453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9248" name="TextBox 9247">
              <a:extLst>
                <a:ext uri="{FF2B5EF4-FFF2-40B4-BE49-F238E27FC236}">
                  <a16:creationId xmlns:a16="http://schemas.microsoft.com/office/drawing/2014/main" id="{97C434CB-0200-5A25-122E-849C60FF333E}"/>
                </a:ext>
              </a:extLst>
            </p:cNvPr>
            <p:cNvSpPr txBox="1"/>
            <p:nvPr/>
          </p:nvSpPr>
          <p:spPr bwMode="auto">
            <a:xfrm>
              <a:off x="2410509" y="5239451"/>
              <a:ext cx="276038" cy="453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sp>
        <p:nvSpPr>
          <p:cNvPr id="9249" name="Freeform: Shape 9248">
            <a:extLst>
              <a:ext uri="{FF2B5EF4-FFF2-40B4-BE49-F238E27FC236}">
                <a16:creationId xmlns:a16="http://schemas.microsoft.com/office/drawing/2014/main" id="{CB992E79-0195-F674-C94A-1F14EEEB154B}"/>
              </a:ext>
            </a:extLst>
          </p:cNvPr>
          <p:cNvSpPr/>
          <p:nvPr/>
        </p:nvSpPr>
        <p:spPr bwMode="auto">
          <a:xfrm>
            <a:off x="6993929" y="2330449"/>
            <a:ext cx="4417022" cy="2571261"/>
          </a:xfrm>
          <a:custGeom>
            <a:avLst/>
            <a:gdLst>
              <a:gd name="connsiteX0" fmla="*/ 0 w 8054340"/>
              <a:gd name="connsiteY0" fmla="*/ 0 h 3169920"/>
              <a:gd name="connsiteX1" fmla="*/ 0 w 8054340"/>
              <a:gd name="connsiteY1" fmla="*/ 3169920 h 3169920"/>
              <a:gd name="connsiteX2" fmla="*/ 8054340 w 8054340"/>
              <a:gd name="connsiteY2" fmla="*/ 3169920 h 3169920"/>
            </a:gdLst>
            <a:ahLst/>
            <a:cxnLst>
              <a:cxn ang="0">
                <a:pos x="connsiteX0" y="connsiteY0"/>
              </a:cxn>
              <a:cxn ang="0">
                <a:pos x="connsiteX1" y="connsiteY1"/>
              </a:cxn>
              <a:cxn ang="0">
                <a:pos x="connsiteX2" y="connsiteY2"/>
              </a:cxn>
            </a:cxnLst>
            <a:rect l="l" t="t" r="r" b="b"/>
            <a:pathLst>
              <a:path w="8054340" h="3169920">
                <a:moveTo>
                  <a:pt x="0" y="0"/>
                </a:moveTo>
                <a:lnTo>
                  <a:pt x="0" y="3169920"/>
                </a:lnTo>
                <a:lnTo>
                  <a:pt x="8054340" y="3169920"/>
                </a:lnTo>
              </a:path>
            </a:pathLst>
          </a:custGeom>
          <a:noFill/>
          <a:ln w="28575">
            <a:solidFill>
              <a:schemeClr val="bg1"/>
            </a:solidFill>
            <a:miter lim="800000"/>
            <a:headEnd/>
            <a:tailEnd/>
          </a:ln>
        </p:spPr>
        <p:txBody>
          <a:bodyPr rtlCol="0" anchor="ctr"/>
          <a:lstStyle/>
          <a:p>
            <a:pPr algn="ctr"/>
            <a:endParaRPr lang="en-US" dirty="0"/>
          </a:p>
        </p:txBody>
      </p:sp>
      <p:grpSp>
        <p:nvGrpSpPr>
          <p:cNvPr id="9250" name="Group 9249">
            <a:extLst>
              <a:ext uri="{FF2B5EF4-FFF2-40B4-BE49-F238E27FC236}">
                <a16:creationId xmlns:a16="http://schemas.microsoft.com/office/drawing/2014/main" id="{4F6B45EA-AC28-99BE-DA60-82421C229410}"/>
              </a:ext>
            </a:extLst>
          </p:cNvPr>
          <p:cNvGrpSpPr/>
          <p:nvPr/>
        </p:nvGrpSpPr>
        <p:grpSpPr>
          <a:xfrm>
            <a:off x="6921500" y="2381250"/>
            <a:ext cx="82550" cy="2387600"/>
            <a:chOff x="2402875" y="3695773"/>
            <a:chExt cx="573366" cy="1328970"/>
          </a:xfrm>
        </p:grpSpPr>
        <p:cxnSp>
          <p:nvCxnSpPr>
            <p:cNvPr id="9255" name="Straight Connector 9254">
              <a:extLst>
                <a:ext uri="{FF2B5EF4-FFF2-40B4-BE49-F238E27FC236}">
                  <a16:creationId xmlns:a16="http://schemas.microsoft.com/office/drawing/2014/main" id="{58BD4AA0-9FE9-73F3-2154-58FABD2643FE}"/>
                </a:ext>
              </a:extLst>
            </p:cNvPr>
            <p:cNvCxnSpPr>
              <a:cxnSpLocks/>
            </p:cNvCxnSpPr>
            <p:nvPr/>
          </p:nvCxnSpPr>
          <p:spPr bwMode="auto">
            <a:xfrm>
              <a:off x="2402875" y="3695773"/>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56" name="Straight Connector 9255">
              <a:extLst>
                <a:ext uri="{FF2B5EF4-FFF2-40B4-BE49-F238E27FC236}">
                  <a16:creationId xmlns:a16="http://schemas.microsoft.com/office/drawing/2014/main" id="{C2CFDBBE-9E2D-01B8-6848-CAC5396DDAE4}"/>
                </a:ext>
              </a:extLst>
            </p:cNvPr>
            <p:cNvCxnSpPr>
              <a:cxnSpLocks/>
            </p:cNvCxnSpPr>
            <p:nvPr/>
          </p:nvCxnSpPr>
          <p:spPr bwMode="auto">
            <a:xfrm>
              <a:off x="2402875" y="4137742"/>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57" name="Straight Connector 9256">
              <a:extLst>
                <a:ext uri="{FF2B5EF4-FFF2-40B4-BE49-F238E27FC236}">
                  <a16:creationId xmlns:a16="http://schemas.microsoft.com/office/drawing/2014/main" id="{B2163E03-0F64-2BBE-8776-56BDC929DF74}"/>
                </a:ext>
              </a:extLst>
            </p:cNvPr>
            <p:cNvCxnSpPr>
              <a:cxnSpLocks/>
            </p:cNvCxnSpPr>
            <p:nvPr/>
          </p:nvCxnSpPr>
          <p:spPr bwMode="auto">
            <a:xfrm>
              <a:off x="2402875" y="4582774"/>
              <a:ext cx="573366" cy="0"/>
            </a:xfrm>
            <a:prstGeom prst="line">
              <a:avLst/>
            </a:prstGeom>
            <a:noFill/>
            <a:ln w="28575" cap="flat" cmpd="sng" algn="ctr">
              <a:solidFill>
                <a:schemeClr val="bg1"/>
              </a:solidFill>
              <a:prstDash val="solid"/>
              <a:round/>
              <a:headEnd type="none" w="med" len="med"/>
              <a:tailEnd type="none" w="med" len="med"/>
            </a:ln>
            <a:effectLst/>
          </p:spPr>
        </p:cxnSp>
        <p:cxnSp>
          <p:nvCxnSpPr>
            <p:cNvPr id="9258" name="Straight Connector 9257">
              <a:extLst>
                <a:ext uri="{FF2B5EF4-FFF2-40B4-BE49-F238E27FC236}">
                  <a16:creationId xmlns:a16="http://schemas.microsoft.com/office/drawing/2014/main" id="{F3CED0A8-52EC-58AD-9979-D032A2FCFA90}"/>
                </a:ext>
              </a:extLst>
            </p:cNvPr>
            <p:cNvCxnSpPr>
              <a:cxnSpLocks/>
            </p:cNvCxnSpPr>
            <p:nvPr/>
          </p:nvCxnSpPr>
          <p:spPr bwMode="auto">
            <a:xfrm>
              <a:off x="2402875" y="5024743"/>
              <a:ext cx="573366" cy="0"/>
            </a:xfrm>
            <a:prstGeom prst="line">
              <a:avLst/>
            </a:prstGeom>
            <a:noFill/>
            <a:ln w="28575" cap="flat" cmpd="sng" algn="ctr">
              <a:solidFill>
                <a:schemeClr val="bg1"/>
              </a:solidFill>
              <a:prstDash val="solid"/>
              <a:round/>
              <a:headEnd type="none" w="med" len="med"/>
              <a:tailEnd type="none" w="med" len="med"/>
            </a:ln>
            <a:effectLst/>
          </p:spPr>
        </p:cxnSp>
      </p:grpSp>
      <p:sp>
        <p:nvSpPr>
          <p:cNvPr id="9260" name="TextBox 9259">
            <a:extLst>
              <a:ext uri="{FF2B5EF4-FFF2-40B4-BE49-F238E27FC236}">
                <a16:creationId xmlns:a16="http://schemas.microsoft.com/office/drawing/2014/main" id="{9DC8D0A7-3505-8138-FFD2-DC6CDCE2185A}"/>
              </a:ext>
            </a:extLst>
          </p:cNvPr>
          <p:cNvSpPr txBox="1"/>
          <p:nvPr/>
        </p:nvSpPr>
        <p:spPr bwMode="auto">
          <a:xfrm>
            <a:off x="8242680" y="5196196"/>
            <a:ext cx="1844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i="1" dirty="0">
                <a:solidFill>
                  <a:schemeClr val="bg1"/>
                </a:solidFill>
                <a:latin typeface="Calibri" panose="020F0502020204030204" pitchFamily="34" charset="0"/>
              </a:rPr>
              <a:t>SF3B1 </a:t>
            </a:r>
            <a:r>
              <a:rPr lang="en-US" sz="1400" dirty="0">
                <a:solidFill>
                  <a:schemeClr val="bg1"/>
                </a:solidFill>
                <a:latin typeface="Calibri" panose="020F0502020204030204" pitchFamily="34" charset="0"/>
              </a:rPr>
              <a:t>VAF Change (%)</a:t>
            </a:r>
          </a:p>
        </p:txBody>
      </p:sp>
      <p:sp>
        <p:nvSpPr>
          <p:cNvPr id="9263" name="Freeform: Shape 9262">
            <a:extLst>
              <a:ext uri="{FF2B5EF4-FFF2-40B4-BE49-F238E27FC236}">
                <a16:creationId xmlns:a16="http://schemas.microsoft.com/office/drawing/2014/main" id="{CB87A1D9-0325-DB12-8060-D5EFF096F4C9}"/>
              </a:ext>
            </a:extLst>
          </p:cNvPr>
          <p:cNvSpPr/>
          <p:nvPr/>
        </p:nvSpPr>
        <p:spPr bwMode="auto">
          <a:xfrm>
            <a:off x="1714500" y="3679825"/>
            <a:ext cx="4044950" cy="777875"/>
          </a:xfrm>
          <a:custGeom>
            <a:avLst/>
            <a:gdLst>
              <a:gd name="connsiteX0" fmla="*/ 0 w 4044950"/>
              <a:gd name="connsiteY0" fmla="*/ 0 h 777875"/>
              <a:gd name="connsiteX1" fmla="*/ 4044950 w 4044950"/>
              <a:gd name="connsiteY1" fmla="*/ 777875 h 777875"/>
            </a:gdLst>
            <a:ahLst/>
            <a:cxnLst>
              <a:cxn ang="0">
                <a:pos x="connsiteX0" y="connsiteY0"/>
              </a:cxn>
              <a:cxn ang="0">
                <a:pos x="connsiteX1" y="connsiteY1"/>
              </a:cxn>
            </a:cxnLst>
            <a:rect l="l" t="t" r="r" b="b"/>
            <a:pathLst>
              <a:path w="4044950" h="777875">
                <a:moveTo>
                  <a:pt x="0" y="0"/>
                </a:moveTo>
                <a:lnTo>
                  <a:pt x="4044950" y="777875"/>
                </a:lnTo>
              </a:path>
            </a:pathLst>
          </a:custGeom>
          <a:noFill/>
          <a:ln w="28575">
            <a:solidFill>
              <a:schemeClr val="accent1"/>
            </a:solidFill>
            <a:miter lim="800000"/>
            <a:headEnd/>
            <a:tailEnd/>
          </a:ln>
        </p:spPr>
        <p:txBody>
          <a:bodyPr rtlCol="0" anchor="ctr"/>
          <a:lstStyle/>
          <a:p>
            <a:pPr algn="ctr"/>
            <a:endParaRPr lang="en-US"/>
          </a:p>
        </p:txBody>
      </p:sp>
      <p:sp>
        <p:nvSpPr>
          <p:cNvPr id="9265" name="Freeform: Shape 9264">
            <a:extLst>
              <a:ext uri="{FF2B5EF4-FFF2-40B4-BE49-F238E27FC236}">
                <a16:creationId xmlns:a16="http://schemas.microsoft.com/office/drawing/2014/main" id="{D286279D-BCC5-1646-737A-A6B30A229EAC}"/>
              </a:ext>
            </a:extLst>
          </p:cNvPr>
          <p:cNvSpPr/>
          <p:nvPr/>
        </p:nvSpPr>
        <p:spPr bwMode="auto">
          <a:xfrm>
            <a:off x="7162800" y="3813175"/>
            <a:ext cx="3806825" cy="1038225"/>
          </a:xfrm>
          <a:custGeom>
            <a:avLst/>
            <a:gdLst>
              <a:gd name="connsiteX0" fmla="*/ 0 w 3806825"/>
              <a:gd name="connsiteY0" fmla="*/ 0 h 1038225"/>
              <a:gd name="connsiteX1" fmla="*/ 3806825 w 3806825"/>
              <a:gd name="connsiteY1" fmla="*/ 1038225 h 1038225"/>
            </a:gdLst>
            <a:ahLst/>
            <a:cxnLst>
              <a:cxn ang="0">
                <a:pos x="connsiteX0" y="connsiteY0"/>
              </a:cxn>
              <a:cxn ang="0">
                <a:pos x="connsiteX1" y="connsiteY1"/>
              </a:cxn>
            </a:cxnLst>
            <a:rect l="l" t="t" r="r" b="b"/>
            <a:pathLst>
              <a:path w="3806825" h="1038225">
                <a:moveTo>
                  <a:pt x="0" y="0"/>
                </a:moveTo>
                <a:lnTo>
                  <a:pt x="3806825" y="1038225"/>
                </a:lnTo>
              </a:path>
            </a:pathLst>
          </a:custGeom>
          <a:noFill/>
          <a:ln w="28575">
            <a:solidFill>
              <a:schemeClr val="accent1"/>
            </a:solidFill>
            <a:miter lim="800000"/>
            <a:headEnd/>
            <a:tailEnd/>
          </a:ln>
        </p:spPr>
        <p:txBody>
          <a:bodyPr rtlCol="0" anchor="ctr"/>
          <a:lstStyle/>
          <a:p>
            <a:pPr algn="ctr"/>
            <a:endParaRPr lang="en-US"/>
          </a:p>
        </p:txBody>
      </p:sp>
      <p:grpSp>
        <p:nvGrpSpPr>
          <p:cNvPr id="9405" name="Group 9404">
            <a:extLst>
              <a:ext uri="{FF2B5EF4-FFF2-40B4-BE49-F238E27FC236}">
                <a16:creationId xmlns:a16="http://schemas.microsoft.com/office/drawing/2014/main" id="{21E308B8-FE0F-C043-C627-FEA0B6CF3484}"/>
              </a:ext>
            </a:extLst>
          </p:cNvPr>
          <p:cNvGrpSpPr/>
          <p:nvPr/>
        </p:nvGrpSpPr>
        <p:grpSpPr>
          <a:xfrm>
            <a:off x="1686747" y="3083691"/>
            <a:ext cx="4101999" cy="1611267"/>
            <a:chOff x="1686747" y="3083691"/>
            <a:chExt cx="4101999" cy="1611267"/>
          </a:xfrm>
        </p:grpSpPr>
        <p:sp>
          <p:nvSpPr>
            <p:cNvPr id="9235" name="Oval 9234">
              <a:extLst>
                <a:ext uri="{FF2B5EF4-FFF2-40B4-BE49-F238E27FC236}">
                  <a16:creationId xmlns:a16="http://schemas.microsoft.com/office/drawing/2014/main" id="{6F8AD262-883B-1AB3-62A9-5707F36FAD7A}"/>
                </a:ext>
              </a:extLst>
            </p:cNvPr>
            <p:cNvSpPr/>
            <p:nvPr/>
          </p:nvSpPr>
          <p:spPr bwMode="auto">
            <a:xfrm>
              <a:off x="1686747" y="308369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6" name="Oval 9265">
              <a:extLst>
                <a:ext uri="{FF2B5EF4-FFF2-40B4-BE49-F238E27FC236}">
                  <a16:creationId xmlns:a16="http://schemas.microsoft.com/office/drawing/2014/main" id="{E5EBB44C-C50B-8F24-7218-2CD57510637A}"/>
                </a:ext>
              </a:extLst>
            </p:cNvPr>
            <p:cNvSpPr/>
            <p:nvPr/>
          </p:nvSpPr>
          <p:spPr bwMode="auto">
            <a:xfrm>
              <a:off x="1699526" y="349277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7" name="Oval 9266">
              <a:extLst>
                <a:ext uri="{FF2B5EF4-FFF2-40B4-BE49-F238E27FC236}">
                  <a16:creationId xmlns:a16="http://schemas.microsoft.com/office/drawing/2014/main" id="{EE95131C-4BD0-23FD-5BB0-B413DA232FA8}"/>
                </a:ext>
              </a:extLst>
            </p:cNvPr>
            <p:cNvSpPr/>
            <p:nvPr/>
          </p:nvSpPr>
          <p:spPr bwMode="auto">
            <a:xfrm>
              <a:off x="1686747" y="353629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8" name="Oval 9267">
              <a:extLst>
                <a:ext uri="{FF2B5EF4-FFF2-40B4-BE49-F238E27FC236}">
                  <a16:creationId xmlns:a16="http://schemas.microsoft.com/office/drawing/2014/main" id="{7CDF50DF-D36F-811B-C642-E73818B24FB9}"/>
                </a:ext>
              </a:extLst>
            </p:cNvPr>
            <p:cNvSpPr/>
            <p:nvPr/>
          </p:nvSpPr>
          <p:spPr bwMode="auto">
            <a:xfrm>
              <a:off x="1689273" y="367426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9" name="Oval 9268">
              <a:extLst>
                <a:ext uri="{FF2B5EF4-FFF2-40B4-BE49-F238E27FC236}">
                  <a16:creationId xmlns:a16="http://schemas.microsoft.com/office/drawing/2014/main" id="{A7F6E10A-ED77-1362-8FD2-76D98ECAC6B7}"/>
                </a:ext>
              </a:extLst>
            </p:cNvPr>
            <p:cNvSpPr/>
            <p:nvPr/>
          </p:nvSpPr>
          <p:spPr bwMode="auto">
            <a:xfrm>
              <a:off x="1689967" y="373376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0" name="Oval 9269">
              <a:extLst>
                <a:ext uri="{FF2B5EF4-FFF2-40B4-BE49-F238E27FC236}">
                  <a16:creationId xmlns:a16="http://schemas.microsoft.com/office/drawing/2014/main" id="{AEDE9C6C-81BD-9AD2-A61D-CAE4A87CDEB7}"/>
                </a:ext>
              </a:extLst>
            </p:cNvPr>
            <p:cNvSpPr/>
            <p:nvPr/>
          </p:nvSpPr>
          <p:spPr bwMode="auto">
            <a:xfrm>
              <a:off x="1979019" y="361979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1" name="Oval 9270">
              <a:extLst>
                <a:ext uri="{FF2B5EF4-FFF2-40B4-BE49-F238E27FC236}">
                  <a16:creationId xmlns:a16="http://schemas.microsoft.com/office/drawing/2014/main" id="{0C5EE15C-D37C-8C6C-E2C3-10A3C21B932D}"/>
                </a:ext>
              </a:extLst>
            </p:cNvPr>
            <p:cNvSpPr/>
            <p:nvPr/>
          </p:nvSpPr>
          <p:spPr bwMode="auto">
            <a:xfrm>
              <a:off x="2432311" y="345416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2" name="Oval 9271">
              <a:extLst>
                <a:ext uri="{FF2B5EF4-FFF2-40B4-BE49-F238E27FC236}">
                  <a16:creationId xmlns:a16="http://schemas.microsoft.com/office/drawing/2014/main" id="{63D18677-AED2-18E1-74C4-CD107E74C189}"/>
                </a:ext>
              </a:extLst>
            </p:cNvPr>
            <p:cNvSpPr/>
            <p:nvPr/>
          </p:nvSpPr>
          <p:spPr bwMode="auto">
            <a:xfrm>
              <a:off x="2275390" y="376042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3" name="Oval 9272">
              <a:extLst>
                <a:ext uri="{FF2B5EF4-FFF2-40B4-BE49-F238E27FC236}">
                  <a16:creationId xmlns:a16="http://schemas.microsoft.com/office/drawing/2014/main" id="{A984C784-1B2C-CAE2-C89F-7AC8308E9790}"/>
                </a:ext>
              </a:extLst>
            </p:cNvPr>
            <p:cNvSpPr/>
            <p:nvPr/>
          </p:nvSpPr>
          <p:spPr bwMode="auto">
            <a:xfrm>
              <a:off x="2369981" y="384867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4" name="Oval 9273">
              <a:extLst>
                <a:ext uri="{FF2B5EF4-FFF2-40B4-BE49-F238E27FC236}">
                  <a16:creationId xmlns:a16="http://schemas.microsoft.com/office/drawing/2014/main" id="{E87B8A6B-E90F-05D5-F87D-2E9B914CC41D}"/>
                </a:ext>
              </a:extLst>
            </p:cNvPr>
            <p:cNvSpPr/>
            <p:nvPr/>
          </p:nvSpPr>
          <p:spPr bwMode="auto">
            <a:xfrm>
              <a:off x="2481377" y="384867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5" name="Oval 9274">
              <a:extLst>
                <a:ext uri="{FF2B5EF4-FFF2-40B4-BE49-F238E27FC236}">
                  <a16:creationId xmlns:a16="http://schemas.microsoft.com/office/drawing/2014/main" id="{DFF98AAA-62F3-7921-9E51-264635DAAEAC}"/>
                </a:ext>
              </a:extLst>
            </p:cNvPr>
            <p:cNvSpPr/>
            <p:nvPr/>
          </p:nvSpPr>
          <p:spPr bwMode="auto">
            <a:xfrm>
              <a:off x="2530443" y="396076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6" name="Oval 9275">
              <a:extLst>
                <a:ext uri="{FF2B5EF4-FFF2-40B4-BE49-F238E27FC236}">
                  <a16:creationId xmlns:a16="http://schemas.microsoft.com/office/drawing/2014/main" id="{85B218EB-0792-A81A-74D7-AAA2F1156227}"/>
                </a:ext>
              </a:extLst>
            </p:cNvPr>
            <p:cNvSpPr/>
            <p:nvPr/>
          </p:nvSpPr>
          <p:spPr bwMode="auto">
            <a:xfrm>
              <a:off x="2146777" y="387320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7" name="Oval 9276">
              <a:extLst>
                <a:ext uri="{FF2B5EF4-FFF2-40B4-BE49-F238E27FC236}">
                  <a16:creationId xmlns:a16="http://schemas.microsoft.com/office/drawing/2014/main" id="{CE1191B2-D31D-1AD7-A009-0351B17B4EDC}"/>
                </a:ext>
              </a:extLst>
            </p:cNvPr>
            <p:cNvSpPr/>
            <p:nvPr/>
          </p:nvSpPr>
          <p:spPr bwMode="auto">
            <a:xfrm>
              <a:off x="2088043" y="395304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8" name="Oval 9277">
              <a:extLst>
                <a:ext uri="{FF2B5EF4-FFF2-40B4-BE49-F238E27FC236}">
                  <a16:creationId xmlns:a16="http://schemas.microsoft.com/office/drawing/2014/main" id="{F0D14EF2-D2EA-C8D4-CF96-C388B223CFD6}"/>
                </a:ext>
              </a:extLst>
            </p:cNvPr>
            <p:cNvSpPr/>
            <p:nvPr/>
          </p:nvSpPr>
          <p:spPr bwMode="auto">
            <a:xfrm>
              <a:off x="2198351" y="398867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9" name="Oval 9278">
              <a:extLst>
                <a:ext uri="{FF2B5EF4-FFF2-40B4-BE49-F238E27FC236}">
                  <a16:creationId xmlns:a16="http://schemas.microsoft.com/office/drawing/2014/main" id="{634096DF-CBB5-4C9F-FA3E-185427E1E263}"/>
                </a:ext>
              </a:extLst>
            </p:cNvPr>
            <p:cNvSpPr/>
            <p:nvPr/>
          </p:nvSpPr>
          <p:spPr bwMode="auto">
            <a:xfrm>
              <a:off x="2882426" y="406876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0" name="Oval 9279">
              <a:extLst>
                <a:ext uri="{FF2B5EF4-FFF2-40B4-BE49-F238E27FC236}">
                  <a16:creationId xmlns:a16="http://schemas.microsoft.com/office/drawing/2014/main" id="{B7C9074A-B7AD-3C2D-074C-C414890361C1}"/>
                </a:ext>
              </a:extLst>
            </p:cNvPr>
            <p:cNvSpPr/>
            <p:nvPr/>
          </p:nvSpPr>
          <p:spPr bwMode="auto">
            <a:xfrm>
              <a:off x="2857772" y="437007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1" name="Oval 9280">
              <a:extLst>
                <a:ext uri="{FF2B5EF4-FFF2-40B4-BE49-F238E27FC236}">
                  <a16:creationId xmlns:a16="http://schemas.microsoft.com/office/drawing/2014/main" id="{DF2826A2-EC79-53A4-F419-2621AD036639}"/>
                </a:ext>
              </a:extLst>
            </p:cNvPr>
            <p:cNvSpPr/>
            <p:nvPr/>
          </p:nvSpPr>
          <p:spPr bwMode="auto">
            <a:xfrm>
              <a:off x="2665044" y="434553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2" name="Oval 9281">
              <a:extLst>
                <a:ext uri="{FF2B5EF4-FFF2-40B4-BE49-F238E27FC236}">
                  <a16:creationId xmlns:a16="http://schemas.microsoft.com/office/drawing/2014/main" id="{FBB67E15-3688-75EB-E774-7DDF90D82361}"/>
                </a:ext>
              </a:extLst>
            </p:cNvPr>
            <p:cNvSpPr/>
            <p:nvPr/>
          </p:nvSpPr>
          <p:spPr bwMode="auto">
            <a:xfrm>
              <a:off x="2426528" y="438046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3" name="Oval 9282">
              <a:extLst>
                <a:ext uri="{FF2B5EF4-FFF2-40B4-BE49-F238E27FC236}">
                  <a16:creationId xmlns:a16="http://schemas.microsoft.com/office/drawing/2014/main" id="{510EC39D-482D-EEE5-C2AE-363B84372F37}"/>
                </a:ext>
              </a:extLst>
            </p:cNvPr>
            <p:cNvSpPr/>
            <p:nvPr/>
          </p:nvSpPr>
          <p:spPr bwMode="auto">
            <a:xfrm>
              <a:off x="2337472" y="424403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4" name="Oval 9283">
              <a:extLst>
                <a:ext uri="{FF2B5EF4-FFF2-40B4-BE49-F238E27FC236}">
                  <a16:creationId xmlns:a16="http://schemas.microsoft.com/office/drawing/2014/main" id="{2FDC0E89-1DE5-E7B1-E1C7-CCFD6A00CBFD}"/>
                </a:ext>
              </a:extLst>
            </p:cNvPr>
            <p:cNvSpPr/>
            <p:nvPr/>
          </p:nvSpPr>
          <p:spPr bwMode="auto">
            <a:xfrm>
              <a:off x="3478954" y="3932630"/>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5" name="Oval 9284">
              <a:extLst>
                <a:ext uri="{FF2B5EF4-FFF2-40B4-BE49-F238E27FC236}">
                  <a16:creationId xmlns:a16="http://schemas.microsoft.com/office/drawing/2014/main" id="{A8DA5997-C2A2-533F-CF60-29275CF1A974}"/>
                </a:ext>
              </a:extLst>
            </p:cNvPr>
            <p:cNvSpPr/>
            <p:nvPr/>
          </p:nvSpPr>
          <p:spPr bwMode="auto">
            <a:xfrm>
              <a:off x="3736975" y="371976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6" name="Oval 9285">
              <a:extLst>
                <a:ext uri="{FF2B5EF4-FFF2-40B4-BE49-F238E27FC236}">
                  <a16:creationId xmlns:a16="http://schemas.microsoft.com/office/drawing/2014/main" id="{E787D071-8EF5-7407-0152-89B8AE296807}"/>
                </a:ext>
              </a:extLst>
            </p:cNvPr>
            <p:cNvSpPr/>
            <p:nvPr/>
          </p:nvSpPr>
          <p:spPr bwMode="auto">
            <a:xfrm>
              <a:off x="3858470" y="368470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7" name="Oval 9286">
              <a:extLst>
                <a:ext uri="{FF2B5EF4-FFF2-40B4-BE49-F238E27FC236}">
                  <a16:creationId xmlns:a16="http://schemas.microsoft.com/office/drawing/2014/main" id="{471216B2-363A-54D5-4D9D-9D5CA9E28D10}"/>
                </a:ext>
              </a:extLst>
            </p:cNvPr>
            <p:cNvSpPr/>
            <p:nvPr/>
          </p:nvSpPr>
          <p:spPr bwMode="auto">
            <a:xfrm>
              <a:off x="3639429" y="398867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8" name="Oval 9287">
              <a:extLst>
                <a:ext uri="{FF2B5EF4-FFF2-40B4-BE49-F238E27FC236}">
                  <a16:creationId xmlns:a16="http://schemas.microsoft.com/office/drawing/2014/main" id="{2EE4787B-E450-F2D8-A666-08040A24F3FA}"/>
                </a:ext>
              </a:extLst>
            </p:cNvPr>
            <p:cNvSpPr/>
            <p:nvPr/>
          </p:nvSpPr>
          <p:spPr bwMode="auto">
            <a:xfrm>
              <a:off x="3642604" y="405304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9" name="Oval 9288">
              <a:extLst>
                <a:ext uri="{FF2B5EF4-FFF2-40B4-BE49-F238E27FC236}">
                  <a16:creationId xmlns:a16="http://schemas.microsoft.com/office/drawing/2014/main" id="{D732B563-2E33-4D13-64A3-B1D2522D4948}"/>
                </a:ext>
              </a:extLst>
            </p:cNvPr>
            <p:cNvSpPr/>
            <p:nvPr/>
          </p:nvSpPr>
          <p:spPr bwMode="auto">
            <a:xfrm>
              <a:off x="3670806" y="415446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0" name="Oval 9289">
              <a:extLst>
                <a:ext uri="{FF2B5EF4-FFF2-40B4-BE49-F238E27FC236}">
                  <a16:creationId xmlns:a16="http://schemas.microsoft.com/office/drawing/2014/main" id="{B070FC04-0CAB-8FBD-D6B1-2B00C621836E}"/>
                </a:ext>
              </a:extLst>
            </p:cNvPr>
            <p:cNvSpPr/>
            <p:nvPr/>
          </p:nvSpPr>
          <p:spPr bwMode="auto">
            <a:xfrm>
              <a:off x="3786110" y="450505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1" name="Oval 9290">
              <a:extLst>
                <a:ext uri="{FF2B5EF4-FFF2-40B4-BE49-F238E27FC236}">
                  <a16:creationId xmlns:a16="http://schemas.microsoft.com/office/drawing/2014/main" id="{BB751324-111C-7D68-707F-036D278B5FE3}"/>
                </a:ext>
              </a:extLst>
            </p:cNvPr>
            <p:cNvSpPr/>
            <p:nvPr/>
          </p:nvSpPr>
          <p:spPr bwMode="auto">
            <a:xfrm>
              <a:off x="3746139" y="4134130"/>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2" name="Oval 9291">
              <a:extLst>
                <a:ext uri="{FF2B5EF4-FFF2-40B4-BE49-F238E27FC236}">
                  <a16:creationId xmlns:a16="http://schemas.microsoft.com/office/drawing/2014/main" id="{682C66B5-59DA-C23D-D07F-5D7AA725E262}"/>
                </a:ext>
              </a:extLst>
            </p:cNvPr>
            <p:cNvSpPr/>
            <p:nvPr/>
          </p:nvSpPr>
          <p:spPr bwMode="auto">
            <a:xfrm>
              <a:off x="3765092" y="418740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3" name="Oval 9292">
              <a:extLst>
                <a:ext uri="{FF2B5EF4-FFF2-40B4-BE49-F238E27FC236}">
                  <a16:creationId xmlns:a16="http://schemas.microsoft.com/office/drawing/2014/main" id="{DC239B65-4B2D-D31D-B200-9328E68A6CCB}"/>
                </a:ext>
              </a:extLst>
            </p:cNvPr>
            <p:cNvSpPr/>
            <p:nvPr/>
          </p:nvSpPr>
          <p:spPr bwMode="auto">
            <a:xfrm>
              <a:off x="3815892" y="422825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4" name="Oval 9293">
              <a:extLst>
                <a:ext uri="{FF2B5EF4-FFF2-40B4-BE49-F238E27FC236}">
                  <a16:creationId xmlns:a16="http://schemas.microsoft.com/office/drawing/2014/main" id="{C7F2D8CE-15C2-0726-80A8-DB83571767E1}"/>
                </a:ext>
              </a:extLst>
            </p:cNvPr>
            <p:cNvSpPr/>
            <p:nvPr/>
          </p:nvSpPr>
          <p:spPr bwMode="auto">
            <a:xfrm>
              <a:off x="4050959" y="391003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5" name="Oval 9294">
              <a:extLst>
                <a:ext uri="{FF2B5EF4-FFF2-40B4-BE49-F238E27FC236}">
                  <a16:creationId xmlns:a16="http://schemas.microsoft.com/office/drawing/2014/main" id="{C093CB79-34F2-3BF8-4CF3-16CAFED1C1CB}"/>
                </a:ext>
              </a:extLst>
            </p:cNvPr>
            <p:cNvSpPr/>
            <p:nvPr/>
          </p:nvSpPr>
          <p:spPr bwMode="auto">
            <a:xfrm>
              <a:off x="4179402" y="392227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6" name="Oval 9295">
              <a:extLst>
                <a:ext uri="{FF2B5EF4-FFF2-40B4-BE49-F238E27FC236}">
                  <a16:creationId xmlns:a16="http://schemas.microsoft.com/office/drawing/2014/main" id="{A1E00F3C-6820-0FE2-38E2-1C2C816710BE}"/>
                </a:ext>
              </a:extLst>
            </p:cNvPr>
            <p:cNvSpPr/>
            <p:nvPr/>
          </p:nvSpPr>
          <p:spPr bwMode="auto">
            <a:xfrm>
              <a:off x="4081067" y="416590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7" name="Oval 9296">
              <a:extLst>
                <a:ext uri="{FF2B5EF4-FFF2-40B4-BE49-F238E27FC236}">
                  <a16:creationId xmlns:a16="http://schemas.microsoft.com/office/drawing/2014/main" id="{98B06279-1F6E-5470-6954-C84EFABA2FE3}"/>
                </a:ext>
              </a:extLst>
            </p:cNvPr>
            <p:cNvSpPr/>
            <p:nvPr/>
          </p:nvSpPr>
          <p:spPr bwMode="auto">
            <a:xfrm>
              <a:off x="4005406" y="419043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8" name="Oval 9297">
              <a:extLst>
                <a:ext uri="{FF2B5EF4-FFF2-40B4-BE49-F238E27FC236}">
                  <a16:creationId xmlns:a16="http://schemas.microsoft.com/office/drawing/2014/main" id="{78BD06AA-3D47-B919-A037-34D7CB53D199}"/>
                </a:ext>
              </a:extLst>
            </p:cNvPr>
            <p:cNvSpPr/>
            <p:nvPr/>
          </p:nvSpPr>
          <p:spPr bwMode="auto">
            <a:xfrm>
              <a:off x="4038484" y="4276400"/>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9" name="Oval 9298">
              <a:extLst>
                <a:ext uri="{FF2B5EF4-FFF2-40B4-BE49-F238E27FC236}">
                  <a16:creationId xmlns:a16="http://schemas.microsoft.com/office/drawing/2014/main" id="{3A936C53-50DC-AF48-64FA-469E669A989E}"/>
                </a:ext>
              </a:extLst>
            </p:cNvPr>
            <p:cNvSpPr/>
            <p:nvPr/>
          </p:nvSpPr>
          <p:spPr bwMode="auto">
            <a:xfrm>
              <a:off x="4206541" y="430651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0" name="Oval 9299">
              <a:extLst>
                <a:ext uri="{FF2B5EF4-FFF2-40B4-BE49-F238E27FC236}">
                  <a16:creationId xmlns:a16="http://schemas.microsoft.com/office/drawing/2014/main" id="{6866000C-A7AD-CEC1-D5B5-245DE0C9480B}"/>
                </a:ext>
              </a:extLst>
            </p:cNvPr>
            <p:cNvSpPr/>
            <p:nvPr/>
          </p:nvSpPr>
          <p:spPr bwMode="auto">
            <a:xfrm>
              <a:off x="4353144" y="426814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1" name="Oval 9300">
              <a:extLst>
                <a:ext uri="{FF2B5EF4-FFF2-40B4-BE49-F238E27FC236}">
                  <a16:creationId xmlns:a16="http://schemas.microsoft.com/office/drawing/2014/main" id="{E9E2B677-C9D9-1A2F-9B34-7EA5914236E5}"/>
                </a:ext>
              </a:extLst>
            </p:cNvPr>
            <p:cNvSpPr/>
            <p:nvPr/>
          </p:nvSpPr>
          <p:spPr bwMode="auto">
            <a:xfrm>
              <a:off x="4312900" y="414137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2" name="Oval 9301">
              <a:extLst>
                <a:ext uri="{FF2B5EF4-FFF2-40B4-BE49-F238E27FC236}">
                  <a16:creationId xmlns:a16="http://schemas.microsoft.com/office/drawing/2014/main" id="{E61766CF-3A76-3553-2BFE-FE7DB64F8640}"/>
                </a:ext>
              </a:extLst>
            </p:cNvPr>
            <p:cNvSpPr/>
            <p:nvPr/>
          </p:nvSpPr>
          <p:spPr bwMode="auto">
            <a:xfrm>
              <a:off x="4476673" y="400982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3" name="Oval 9302">
              <a:extLst>
                <a:ext uri="{FF2B5EF4-FFF2-40B4-BE49-F238E27FC236}">
                  <a16:creationId xmlns:a16="http://schemas.microsoft.com/office/drawing/2014/main" id="{EA408AD6-61B2-27EA-E0B9-21C7C92D4063}"/>
                </a:ext>
              </a:extLst>
            </p:cNvPr>
            <p:cNvSpPr/>
            <p:nvPr/>
          </p:nvSpPr>
          <p:spPr bwMode="auto">
            <a:xfrm>
              <a:off x="4560209" y="376883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4" name="Oval 9303">
              <a:extLst>
                <a:ext uri="{FF2B5EF4-FFF2-40B4-BE49-F238E27FC236}">
                  <a16:creationId xmlns:a16="http://schemas.microsoft.com/office/drawing/2014/main" id="{B0E03BB0-0020-3BB5-C425-A0C418EE888F}"/>
                </a:ext>
              </a:extLst>
            </p:cNvPr>
            <p:cNvSpPr/>
            <p:nvPr/>
          </p:nvSpPr>
          <p:spPr bwMode="auto">
            <a:xfrm>
              <a:off x="4621074" y="380606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5" name="Oval 9304">
              <a:extLst>
                <a:ext uri="{FF2B5EF4-FFF2-40B4-BE49-F238E27FC236}">
                  <a16:creationId xmlns:a16="http://schemas.microsoft.com/office/drawing/2014/main" id="{05E0E9DB-1CC1-881C-F743-84AC00CB2F83}"/>
                </a:ext>
              </a:extLst>
            </p:cNvPr>
            <p:cNvSpPr/>
            <p:nvPr/>
          </p:nvSpPr>
          <p:spPr bwMode="auto">
            <a:xfrm>
              <a:off x="4596541" y="412993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6" name="Oval 9305">
              <a:extLst>
                <a:ext uri="{FF2B5EF4-FFF2-40B4-BE49-F238E27FC236}">
                  <a16:creationId xmlns:a16="http://schemas.microsoft.com/office/drawing/2014/main" id="{0FE1165E-4866-FF34-B0C0-344E9F464E05}"/>
                </a:ext>
              </a:extLst>
            </p:cNvPr>
            <p:cNvSpPr/>
            <p:nvPr/>
          </p:nvSpPr>
          <p:spPr bwMode="auto">
            <a:xfrm>
              <a:off x="4537345" y="416590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7" name="Oval 9306">
              <a:extLst>
                <a:ext uri="{FF2B5EF4-FFF2-40B4-BE49-F238E27FC236}">
                  <a16:creationId xmlns:a16="http://schemas.microsoft.com/office/drawing/2014/main" id="{CD45838E-D4DD-0B28-23AE-C05C6F9956B0}"/>
                </a:ext>
              </a:extLst>
            </p:cNvPr>
            <p:cNvSpPr/>
            <p:nvPr/>
          </p:nvSpPr>
          <p:spPr bwMode="auto">
            <a:xfrm>
              <a:off x="4473881" y="443699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8" name="Oval 9307">
              <a:extLst>
                <a:ext uri="{FF2B5EF4-FFF2-40B4-BE49-F238E27FC236}">
                  <a16:creationId xmlns:a16="http://schemas.microsoft.com/office/drawing/2014/main" id="{D006033B-EED1-BE34-FF0D-64AFEC7AC62E}"/>
                </a:ext>
              </a:extLst>
            </p:cNvPr>
            <p:cNvSpPr/>
            <p:nvPr/>
          </p:nvSpPr>
          <p:spPr bwMode="auto">
            <a:xfrm>
              <a:off x="4263834" y="464589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9" name="Oval 9308">
              <a:extLst>
                <a:ext uri="{FF2B5EF4-FFF2-40B4-BE49-F238E27FC236}">
                  <a16:creationId xmlns:a16="http://schemas.microsoft.com/office/drawing/2014/main" id="{F338E4D9-A771-3823-0D22-87CC8079AC23}"/>
                </a:ext>
              </a:extLst>
            </p:cNvPr>
            <p:cNvSpPr/>
            <p:nvPr/>
          </p:nvSpPr>
          <p:spPr bwMode="auto">
            <a:xfrm>
              <a:off x="4721006" y="446866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0" name="Oval 9309">
              <a:extLst>
                <a:ext uri="{FF2B5EF4-FFF2-40B4-BE49-F238E27FC236}">
                  <a16:creationId xmlns:a16="http://schemas.microsoft.com/office/drawing/2014/main" id="{43FAB2E1-7C55-0302-98CE-FBA09722D8A8}"/>
                </a:ext>
              </a:extLst>
            </p:cNvPr>
            <p:cNvSpPr/>
            <p:nvPr/>
          </p:nvSpPr>
          <p:spPr bwMode="auto">
            <a:xfrm>
              <a:off x="4584742" y="438792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1" name="Oval 9310">
              <a:extLst>
                <a:ext uri="{FF2B5EF4-FFF2-40B4-BE49-F238E27FC236}">
                  <a16:creationId xmlns:a16="http://schemas.microsoft.com/office/drawing/2014/main" id="{18511464-F829-5E6D-5779-70BAF7FE0C36}"/>
                </a:ext>
              </a:extLst>
            </p:cNvPr>
            <p:cNvSpPr/>
            <p:nvPr/>
          </p:nvSpPr>
          <p:spPr bwMode="auto">
            <a:xfrm>
              <a:off x="4872233" y="463387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2" name="Oval 9311">
              <a:extLst>
                <a:ext uri="{FF2B5EF4-FFF2-40B4-BE49-F238E27FC236}">
                  <a16:creationId xmlns:a16="http://schemas.microsoft.com/office/drawing/2014/main" id="{6336C34B-5EC9-62D3-A07F-24548EB81229}"/>
                </a:ext>
              </a:extLst>
            </p:cNvPr>
            <p:cNvSpPr/>
            <p:nvPr/>
          </p:nvSpPr>
          <p:spPr bwMode="auto">
            <a:xfrm>
              <a:off x="4986219" y="445086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3" name="Oval 9312">
              <a:extLst>
                <a:ext uri="{FF2B5EF4-FFF2-40B4-BE49-F238E27FC236}">
                  <a16:creationId xmlns:a16="http://schemas.microsoft.com/office/drawing/2014/main" id="{90472FE7-72A3-3C97-338F-F5DD62C6746E}"/>
                </a:ext>
              </a:extLst>
            </p:cNvPr>
            <p:cNvSpPr/>
            <p:nvPr/>
          </p:nvSpPr>
          <p:spPr bwMode="auto">
            <a:xfrm>
              <a:off x="4633808" y="432957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4" name="Oval 9313">
              <a:extLst>
                <a:ext uri="{FF2B5EF4-FFF2-40B4-BE49-F238E27FC236}">
                  <a16:creationId xmlns:a16="http://schemas.microsoft.com/office/drawing/2014/main" id="{1AA90EC9-11C0-3869-78DB-193DD808F042}"/>
                </a:ext>
              </a:extLst>
            </p:cNvPr>
            <p:cNvSpPr/>
            <p:nvPr/>
          </p:nvSpPr>
          <p:spPr bwMode="auto">
            <a:xfrm>
              <a:off x="5186244" y="4537940"/>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5" name="Oval 9314">
              <a:extLst>
                <a:ext uri="{FF2B5EF4-FFF2-40B4-BE49-F238E27FC236}">
                  <a16:creationId xmlns:a16="http://schemas.microsoft.com/office/drawing/2014/main" id="{3AF80A2F-7C04-5BD7-6609-AF8D9B4D7E05}"/>
                </a:ext>
              </a:extLst>
            </p:cNvPr>
            <p:cNvSpPr/>
            <p:nvPr/>
          </p:nvSpPr>
          <p:spPr bwMode="auto">
            <a:xfrm>
              <a:off x="5080903" y="437007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6" name="Oval 9315">
              <a:extLst>
                <a:ext uri="{FF2B5EF4-FFF2-40B4-BE49-F238E27FC236}">
                  <a16:creationId xmlns:a16="http://schemas.microsoft.com/office/drawing/2014/main" id="{69E9B716-9BAD-6562-19D5-9D48BFFBB1E1}"/>
                </a:ext>
              </a:extLst>
            </p:cNvPr>
            <p:cNvSpPr/>
            <p:nvPr/>
          </p:nvSpPr>
          <p:spPr bwMode="auto">
            <a:xfrm>
              <a:off x="5066177" y="432829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7" name="Oval 9316">
              <a:extLst>
                <a:ext uri="{FF2B5EF4-FFF2-40B4-BE49-F238E27FC236}">
                  <a16:creationId xmlns:a16="http://schemas.microsoft.com/office/drawing/2014/main" id="{4BB11853-885F-6D0D-AE1A-1A8740943F51}"/>
                </a:ext>
              </a:extLst>
            </p:cNvPr>
            <p:cNvSpPr/>
            <p:nvPr/>
          </p:nvSpPr>
          <p:spPr bwMode="auto">
            <a:xfrm>
              <a:off x="5537856" y="445630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8" name="Oval 9317">
              <a:extLst>
                <a:ext uri="{FF2B5EF4-FFF2-40B4-BE49-F238E27FC236}">
                  <a16:creationId xmlns:a16="http://schemas.microsoft.com/office/drawing/2014/main" id="{4D9C3D74-C419-393A-E702-F7102F0B3EB5}"/>
                </a:ext>
              </a:extLst>
            </p:cNvPr>
            <p:cNvSpPr/>
            <p:nvPr/>
          </p:nvSpPr>
          <p:spPr bwMode="auto">
            <a:xfrm>
              <a:off x="5589886" y="419497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9" name="Oval 9318">
              <a:extLst>
                <a:ext uri="{FF2B5EF4-FFF2-40B4-BE49-F238E27FC236}">
                  <a16:creationId xmlns:a16="http://schemas.microsoft.com/office/drawing/2014/main" id="{5932E4DE-DE5D-5AE5-1679-9E3FF69ABE5F}"/>
                </a:ext>
              </a:extLst>
            </p:cNvPr>
            <p:cNvSpPr/>
            <p:nvPr/>
          </p:nvSpPr>
          <p:spPr bwMode="auto">
            <a:xfrm>
              <a:off x="5483459" y="408503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0" name="Oval 9319">
              <a:extLst>
                <a:ext uri="{FF2B5EF4-FFF2-40B4-BE49-F238E27FC236}">
                  <a16:creationId xmlns:a16="http://schemas.microsoft.com/office/drawing/2014/main" id="{EAB68CE4-0B97-C60E-339A-298396A4837E}"/>
                </a:ext>
              </a:extLst>
            </p:cNvPr>
            <p:cNvSpPr/>
            <p:nvPr/>
          </p:nvSpPr>
          <p:spPr bwMode="auto">
            <a:xfrm>
              <a:off x="5739680" y="413908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1" name="Oval 9320">
              <a:extLst>
                <a:ext uri="{FF2B5EF4-FFF2-40B4-BE49-F238E27FC236}">
                  <a16:creationId xmlns:a16="http://schemas.microsoft.com/office/drawing/2014/main" id="{9F752F62-0DE9-ED2B-9E7A-EE07B604C7DC}"/>
                </a:ext>
              </a:extLst>
            </p:cNvPr>
            <p:cNvSpPr/>
            <p:nvPr/>
          </p:nvSpPr>
          <p:spPr bwMode="auto">
            <a:xfrm>
              <a:off x="5256398" y="384630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2" name="Oval 9321">
              <a:extLst>
                <a:ext uri="{FF2B5EF4-FFF2-40B4-BE49-F238E27FC236}">
                  <a16:creationId xmlns:a16="http://schemas.microsoft.com/office/drawing/2014/main" id="{0F0C98C5-8210-9E51-37AD-C9C76D13D79B}"/>
                </a:ext>
              </a:extLst>
            </p:cNvPr>
            <p:cNvSpPr/>
            <p:nvPr/>
          </p:nvSpPr>
          <p:spPr bwMode="auto">
            <a:xfrm>
              <a:off x="4961686" y="415866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3" name="Oval 9322">
              <a:extLst>
                <a:ext uri="{FF2B5EF4-FFF2-40B4-BE49-F238E27FC236}">
                  <a16:creationId xmlns:a16="http://schemas.microsoft.com/office/drawing/2014/main" id="{43F2A4C6-D243-07BB-958C-991C163EB162}"/>
                </a:ext>
              </a:extLst>
            </p:cNvPr>
            <p:cNvSpPr/>
            <p:nvPr/>
          </p:nvSpPr>
          <p:spPr bwMode="auto">
            <a:xfrm>
              <a:off x="5202366" y="413763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4" name="Oval 9323">
              <a:extLst>
                <a:ext uri="{FF2B5EF4-FFF2-40B4-BE49-F238E27FC236}">
                  <a16:creationId xmlns:a16="http://schemas.microsoft.com/office/drawing/2014/main" id="{0B6EF5D4-68E0-81E0-0E71-2EF7EB36786F}"/>
                </a:ext>
              </a:extLst>
            </p:cNvPr>
            <p:cNvSpPr/>
            <p:nvPr/>
          </p:nvSpPr>
          <p:spPr bwMode="auto">
            <a:xfrm>
              <a:off x="4888093" y="421153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5" name="Oval 9324">
              <a:extLst>
                <a:ext uri="{FF2B5EF4-FFF2-40B4-BE49-F238E27FC236}">
                  <a16:creationId xmlns:a16="http://schemas.microsoft.com/office/drawing/2014/main" id="{1F7A4385-C72C-C0AD-A4DB-84F8ECA4B4A8}"/>
                </a:ext>
              </a:extLst>
            </p:cNvPr>
            <p:cNvSpPr/>
            <p:nvPr/>
          </p:nvSpPr>
          <p:spPr bwMode="auto">
            <a:xfrm>
              <a:off x="4929645" y="428617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6" name="Oval 9325">
              <a:extLst>
                <a:ext uri="{FF2B5EF4-FFF2-40B4-BE49-F238E27FC236}">
                  <a16:creationId xmlns:a16="http://schemas.microsoft.com/office/drawing/2014/main" id="{F54591E6-E071-6E8B-7F9A-7ED67C748938}"/>
                </a:ext>
              </a:extLst>
            </p:cNvPr>
            <p:cNvSpPr/>
            <p:nvPr/>
          </p:nvSpPr>
          <p:spPr bwMode="auto">
            <a:xfrm>
              <a:off x="4853423" y="431121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7" name="Oval 9326">
              <a:extLst>
                <a:ext uri="{FF2B5EF4-FFF2-40B4-BE49-F238E27FC236}">
                  <a16:creationId xmlns:a16="http://schemas.microsoft.com/office/drawing/2014/main" id="{1035173F-2E44-C05D-3B6D-6618481D82EC}"/>
                </a:ext>
              </a:extLst>
            </p:cNvPr>
            <p:cNvSpPr/>
            <p:nvPr/>
          </p:nvSpPr>
          <p:spPr bwMode="auto">
            <a:xfrm>
              <a:off x="4738605" y="4273040"/>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8" name="Oval 9327">
              <a:extLst>
                <a:ext uri="{FF2B5EF4-FFF2-40B4-BE49-F238E27FC236}">
                  <a16:creationId xmlns:a16="http://schemas.microsoft.com/office/drawing/2014/main" id="{A8080732-C786-37B3-E151-38BE480C2DFE}"/>
                </a:ext>
              </a:extLst>
            </p:cNvPr>
            <p:cNvSpPr/>
            <p:nvPr/>
          </p:nvSpPr>
          <p:spPr bwMode="auto">
            <a:xfrm>
              <a:off x="4633808" y="426020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9" name="Oval 9328">
              <a:extLst>
                <a:ext uri="{FF2B5EF4-FFF2-40B4-BE49-F238E27FC236}">
                  <a16:creationId xmlns:a16="http://schemas.microsoft.com/office/drawing/2014/main" id="{2246675D-8802-AECE-5612-8E8ACDB23BE8}"/>
                </a:ext>
              </a:extLst>
            </p:cNvPr>
            <p:cNvSpPr/>
            <p:nvPr/>
          </p:nvSpPr>
          <p:spPr bwMode="auto">
            <a:xfrm>
              <a:off x="4701513" y="4183130"/>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406" name="Group 9405">
            <a:extLst>
              <a:ext uri="{FF2B5EF4-FFF2-40B4-BE49-F238E27FC236}">
                <a16:creationId xmlns:a16="http://schemas.microsoft.com/office/drawing/2014/main" id="{EBFF13D6-CBE7-668E-6D6D-A2A035A49D59}"/>
              </a:ext>
            </a:extLst>
          </p:cNvPr>
          <p:cNvGrpSpPr/>
          <p:nvPr/>
        </p:nvGrpSpPr>
        <p:grpSpPr>
          <a:xfrm>
            <a:off x="7183225" y="2586908"/>
            <a:ext cx="3820458" cy="2209325"/>
            <a:chOff x="7183225" y="2586908"/>
            <a:chExt cx="3820458" cy="2209325"/>
          </a:xfrm>
        </p:grpSpPr>
        <p:sp>
          <p:nvSpPr>
            <p:cNvPr id="9330" name="Oval 9329">
              <a:extLst>
                <a:ext uri="{FF2B5EF4-FFF2-40B4-BE49-F238E27FC236}">
                  <a16:creationId xmlns:a16="http://schemas.microsoft.com/office/drawing/2014/main" id="{8A4E5FBA-1D49-6D34-4EA6-2689ADE01D05}"/>
                </a:ext>
              </a:extLst>
            </p:cNvPr>
            <p:cNvSpPr/>
            <p:nvPr/>
          </p:nvSpPr>
          <p:spPr bwMode="auto">
            <a:xfrm>
              <a:off x="7183225" y="375532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1" name="Oval 9330">
              <a:extLst>
                <a:ext uri="{FF2B5EF4-FFF2-40B4-BE49-F238E27FC236}">
                  <a16:creationId xmlns:a16="http://schemas.microsoft.com/office/drawing/2014/main" id="{3C13CF2F-012C-7AB8-DBAD-82D498ADF398}"/>
                </a:ext>
              </a:extLst>
            </p:cNvPr>
            <p:cNvSpPr/>
            <p:nvPr/>
          </p:nvSpPr>
          <p:spPr bwMode="auto">
            <a:xfrm>
              <a:off x="7198176" y="3321920"/>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2" name="Oval 9331">
              <a:extLst>
                <a:ext uri="{FF2B5EF4-FFF2-40B4-BE49-F238E27FC236}">
                  <a16:creationId xmlns:a16="http://schemas.microsoft.com/office/drawing/2014/main" id="{6B654006-F26D-AD01-9D12-CA2CED3D3F90}"/>
                </a:ext>
              </a:extLst>
            </p:cNvPr>
            <p:cNvSpPr/>
            <p:nvPr/>
          </p:nvSpPr>
          <p:spPr bwMode="auto">
            <a:xfrm>
              <a:off x="7198176" y="328860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3" name="Oval 9332">
              <a:extLst>
                <a:ext uri="{FF2B5EF4-FFF2-40B4-BE49-F238E27FC236}">
                  <a16:creationId xmlns:a16="http://schemas.microsoft.com/office/drawing/2014/main" id="{950B8A44-59A8-5297-3C0E-B6899F191160}"/>
                </a:ext>
              </a:extLst>
            </p:cNvPr>
            <p:cNvSpPr/>
            <p:nvPr/>
          </p:nvSpPr>
          <p:spPr bwMode="auto">
            <a:xfrm>
              <a:off x="7198176" y="314680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4" name="Oval 9333">
              <a:extLst>
                <a:ext uri="{FF2B5EF4-FFF2-40B4-BE49-F238E27FC236}">
                  <a16:creationId xmlns:a16="http://schemas.microsoft.com/office/drawing/2014/main" id="{3ACEBC0B-51E6-07A9-24E4-5F4D2E417F1C}"/>
                </a:ext>
              </a:extLst>
            </p:cNvPr>
            <p:cNvSpPr/>
            <p:nvPr/>
          </p:nvSpPr>
          <p:spPr bwMode="auto">
            <a:xfrm>
              <a:off x="7198176" y="305915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5" name="Oval 9334">
              <a:extLst>
                <a:ext uri="{FF2B5EF4-FFF2-40B4-BE49-F238E27FC236}">
                  <a16:creationId xmlns:a16="http://schemas.microsoft.com/office/drawing/2014/main" id="{DD55043F-B857-73FC-844E-66D5360B28FA}"/>
                </a:ext>
              </a:extLst>
            </p:cNvPr>
            <p:cNvSpPr/>
            <p:nvPr/>
          </p:nvSpPr>
          <p:spPr bwMode="auto">
            <a:xfrm>
              <a:off x="7183225" y="395723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6" name="Oval 9335">
              <a:extLst>
                <a:ext uri="{FF2B5EF4-FFF2-40B4-BE49-F238E27FC236}">
                  <a16:creationId xmlns:a16="http://schemas.microsoft.com/office/drawing/2014/main" id="{80B9477E-D8EE-2E36-DD2B-71C3DF05CB70}"/>
                </a:ext>
              </a:extLst>
            </p:cNvPr>
            <p:cNvSpPr/>
            <p:nvPr/>
          </p:nvSpPr>
          <p:spPr bwMode="auto">
            <a:xfrm>
              <a:off x="7183225" y="400502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7" name="Oval 9336">
              <a:extLst>
                <a:ext uri="{FF2B5EF4-FFF2-40B4-BE49-F238E27FC236}">
                  <a16:creationId xmlns:a16="http://schemas.microsoft.com/office/drawing/2014/main" id="{6F960216-3B73-8EF2-21CE-5D6DDA5C43C5}"/>
                </a:ext>
              </a:extLst>
            </p:cNvPr>
            <p:cNvSpPr/>
            <p:nvPr/>
          </p:nvSpPr>
          <p:spPr bwMode="auto">
            <a:xfrm>
              <a:off x="7766183" y="280407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8" name="Oval 9337">
              <a:extLst>
                <a:ext uri="{FF2B5EF4-FFF2-40B4-BE49-F238E27FC236}">
                  <a16:creationId xmlns:a16="http://schemas.microsoft.com/office/drawing/2014/main" id="{5A6B06B3-D0D4-377B-06CD-026053C16326}"/>
                </a:ext>
              </a:extLst>
            </p:cNvPr>
            <p:cNvSpPr/>
            <p:nvPr/>
          </p:nvSpPr>
          <p:spPr bwMode="auto">
            <a:xfrm>
              <a:off x="7815249" y="343403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9" name="Oval 9338">
              <a:extLst>
                <a:ext uri="{FF2B5EF4-FFF2-40B4-BE49-F238E27FC236}">
                  <a16:creationId xmlns:a16="http://schemas.microsoft.com/office/drawing/2014/main" id="{BDD935EB-25DC-29E1-F6E8-F979060B0F66}"/>
                </a:ext>
              </a:extLst>
            </p:cNvPr>
            <p:cNvSpPr/>
            <p:nvPr/>
          </p:nvSpPr>
          <p:spPr bwMode="auto">
            <a:xfrm>
              <a:off x="7867492" y="349940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0" name="Oval 9339">
              <a:extLst>
                <a:ext uri="{FF2B5EF4-FFF2-40B4-BE49-F238E27FC236}">
                  <a16:creationId xmlns:a16="http://schemas.microsoft.com/office/drawing/2014/main" id="{B11C1955-2EE2-CBE3-E21D-D9F77E8BC425}"/>
                </a:ext>
              </a:extLst>
            </p:cNvPr>
            <p:cNvSpPr/>
            <p:nvPr/>
          </p:nvSpPr>
          <p:spPr bwMode="auto">
            <a:xfrm>
              <a:off x="7914899" y="372326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1" name="Oval 9340">
              <a:extLst>
                <a:ext uri="{FF2B5EF4-FFF2-40B4-BE49-F238E27FC236}">
                  <a16:creationId xmlns:a16="http://schemas.microsoft.com/office/drawing/2014/main" id="{F6745FA0-88EB-9C7F-0D67-25A77F279E8C}"/>
                </a:ext>
              </a:extLst>
            </p:cNvPr>
            <p:cNvSpPr/>
            <p:nvPr/>
          </p:nvSpPr>
          <p:spPr bwMode="auto">
            <a:xfrm>
              <a:off x="7678687" y="374779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2" name="Oval 9341">
              <a:extLst>
                <a:ext uri="{FF2B5EF4-FFF2-40B4-BE49-F238E27FC236}">
                  <a16:creationId xmlns:a16="http://schemas.microsoft.com/office/drawing/2014/main" id="{23204F0B-A13B-473C-EA4B-1BB30D431CDB}"/>
                </a:ext>
              </a:extLst>
            </p:cNvPr>
            <p:cNvSpPr/>
            <p:nvPr/>
          </p:nvSpPr>
          <p:spPr bwMode="auto">
            <a:xfrm>
              <a:off x="8193614" y="380917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3" name="Oval 9342">
              <a:extLst>
                <a:ext uri="{FF2B5EF4-FFF2-40B4-BE49-F238E27FC236}">
                  <a16:creationId xmlns:a16="http://schemas.microsoft.com/office/drawing/2014/main" id="{950C5143-E929-90D8-683F-FA643DF0D7BF}"/>
                </a:ext>
              </a:extLst>
            </p:cNvPr>
            <p:cNvSpPr/>
            <p:nvPr/>
          </p:nvSpPr>
          <p:spPr bwMode="auto">
            <a:xfrm>
              <a:off x="8846543" y="368323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4" name="Oval 9343">
              <a:extLst>
                <a:ext uri="{FF2B5EF4-FFF2-40B4-BE49-F238E27FC236}">
                  <a16:creationId xmlns:a16="http://schemas.microsoft.com/office/drawing/2014/main" id="{CCF9BF03-25DD-4976-0A7E-E2099D32224D}"/>
                </a:ext>
              </a:extLst>
            </p:cNvPr>
            <p:cNvSpPr/>
            <p:nvPr/>
          </p:nvSpPr>
          <p:spPr bwMode="auto">
            <a:xfrm>
              <a:off x="8719273" y="410634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5" name="Oval 9344">
              <a:extLst>
                <a:ext uri="{FF2B5EF4-FFF2-40B4-BE49-F238E27FC236}">
                  <a16:creationId xmlns:a16="http://schemas.microsoft.com/office/drawing/2014/main" id="{F69CBC0D-8DCD-96AC-172B-05D69EB92BC1}"/>
                </a:ext>
              </a:extLst>
            </p:cNvPr>
            <p:cNvSpPr/>
            <p:nvPr/>
          </p:nvSpPr>
          <p:spPr bwMode="auto">
            <a:xfrm>
              <a:off x="7569192" y="406876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6" name="Oval 9345">
              <a:extLst>
                <a:ext uri="{FF2B5EF4-FFF2-40B4-BE49-F238E27FC236}">
                  <a16:creationId xmlns:a16="http://schemas.microsoft.com/office/drawing/2014/main" id="{F87190F1-2825-D92A-40C5-965148F88782}"/>
                </a:ext>
              </a:extLst>
            </p:cNvPr>
            <p:cNvSpPr/>
            <p:nvPr/>
          </p:nvSpPr>
          <p:spPr bwMode="auto">
            <a:xfrm>
              <a:off x="7635023" y="412128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7" name="Oval 9346">
              <a:extLst>
                <a:ext uri="{FF2B5EF4-FFF2-40B4-BE49-F238E27FC236}">
                  <a16:creationId xmlns:a16="http://schemas.microsoft.com/office/drawing/2014/main" id="{9380B24C-49DC-43F7-450F-00D670F48629}"/>
                </a:ext>
              </a:extLst>
            </p:cNvPr>
            <p:cNvSpPr/>
            <p:nvPr/>
          </p:nvSpPr>
          <p:spPr bwMode="auto">
            <a:xfrm>
              <a:off x="7436510" y="4442440"/>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8" name="Oval 9347">
              <a:extLst>
                <a:ext uri="{FF2B5EF4-FFF2-40B4-BE49-F238E27FC236}">
                  <a16:creationId xmlns:a16="http://schemas.microsoft.com/office/drawing/2014/main" id="{30A8FCFA-034D-5A26-038A-076C2E1EA053}"/>
                </a:ext>
              </a:extLst>
            </p:cNvPr>
            <p:cNvSpPr/>
            <p:nvPr/>
          </p:nvSpPr>
          <p:spPr bwMode="auto">
            <a:xfrm>
              <a:off x="7522323" y="4658410"/>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9" name="Oval 9348">
              <a:extLst>
                <a:ext uri="{FF2B5EF4-FFF2-40B4-BE49-F238E27FC236}">
                  <a16:creationId xmlns:a16="http://schemas.microsoft.com/office/drawing/2014/main" id="{5E1EEC53-73DD-3E4F-A38C-A5B70BF9A479}"/>
                </a:ext>
              </a:extLst>
            </p:cNvPr>
            <p:cNvSpPr/>
            <p:nvPr/>
          </p:nvSpPr>
          <p:spPr bwMode="auto">
            <a:xfrm>
              <a:off x="7734002" y="464589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0" name="Oval 9349">
              <a:extLst>
                <a:ext uri="{FF2B5EF4-FFF2-40B4-BE49-F238E27FC236}">
                  <a16:creationId xmlns:a16="http://schemas.microsoft.com/office/drawing/2014/main" id="{A5904C02-9C56-EC27-E9CA-2A3D905A6425}"/>
                </a:ext>
              </a:extLst>
            </p:cNvPr>
            <p:cNvSpPr/>
            <p:nvPr/>
          </p:nvSpPr>
          <p:spPr bwMode="auto">
            <a:xfrm>
              <a:off x="7823848" y="456389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1" name="Oval 9350">
              <a:extLst>
                <a:ext uri="{FF2B5EF4-FFF2-40B4-BE49-F238E27FC236}">
                  <a16:creationId xmlns:a16="http://schemas.microsoft.com/office/drawing/2014/main" id="{5D950B47-3F7D-7312-E729-BF89333FEC4C}"/>
                </a:ext>
              </a:extLst>
            </p:cNvPr>
            <p:cNvSpPr/>
            <p:nvPr/>
          </p:nvSpPr>
          <p:spPr bwMode="auto">
            <a:xfrm>
              <a:off x="8011943" y="470047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2" name="Oval 9351">
              <a:extLst>
                <a:ext uri="{FF2B5EF4-FFF2-40B4-BE49-F238E27FC236}">
                  <a16:creationId xmlns:a16="http://schemas.microsoft.com/office/drawing/2014/main" id="{69ABC3D8-457E-51B1-79ED-3A145EF6DEDF}"/>
                </a:ext>
              </a:extLst>
            </p:cNvPr>
            <p:cNvSpPr/>
            <p:nvPr/>
          </p:nvSpPr>
          <p:spPr bwMode="auto">
            <a:xfrm>
              <a:off x="8193614" y="461613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3" name="Oval 9352">
              <a:extLst>
                <a:ext uri="{FF2B5EF4-FFF2-40B4-BE49-F238E27FC236}">
                  <a16:creationId xmlns:a16="http://schemas.microsoft.com/office/drawing/2014/main" id="{384E6359-CD62-EEAC-8536-82E3AD6671C5}"/>
                </a:ext>
              </a:extLst>
            </p:cNvPr>
            <p:cNvSpPr/>
            <p:nvPr/>
          </p:nvSpPr>
          <p:spPr bwMode="auto">
            <a:xfrm>
              <a:off x="8469606" y="470986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4" name="Oval 9353">
              <a:extLst>
                <a:ext uri="{FF2B5EF4-FFF2-40B4-BE49-F238E27FC236}">
                  <a16:creationId xmlns:a16="http://schemas.microsoft.com/office/drawing/2014/main" id="{C6A42D23-741D-65CE-CB3F-10C42A7BEECF}"/>
                </a:ext>
              </a:extLst>
            </p:cNvPr>
            <p:cNvSpPr/>
            <p:nvPr/>
          </p:nvSpPr>
          <p:spPr bwMode="auto">
            <a:xfrm>
              <a:off x="8846543" y="439326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5" name="Oval 9354">
              <a:extLst>
                <a:ext uri="{FF2B5EF4-FFF2-40B4-BE49-F238E27FC236}">
                  <a16:creationId xmlns:a16="http://schemas.microsoft.com/office/drawing/2014/main" id="{F49D7470-F3A1-6881-D999-17305D0458C5}"/>
                </a:ext>
              </a:extLst>
            </p:cNvPr>
            <p:cNvSpPr/>
            <p:nvPr/>
          </p:nvSpPr>
          <p:spPr bwMode="auto">
            <a:xfrm>
              <a:off x="8871076" y="444233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6" name="Oval 9355">
              <a:extLst>
                <a:ext uri="{FF2B5EF4-FFF2-40B4-BE49-F238E27FC236}">
                  <a16:creationId xmlns:a16="http://schemas.microsoft.com/office/drawing/2014/main" id="{4E45219A-B7C5-5B13-FF8C-DA2551C92A47}"/>
                </a:ext>
              </a:extLst>
            </p:cNvPr>
            <p:cNvSpPr/>
            <p:nvPr/>
          </p:nvSpPr>
          <p:spPr bwMode="auto">
            <a:xfrm>
              <a:off x="8929017" y="408241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7" name="Oval 9356">
              <a:extLst>
                <a:ext uri="{FF2B5EF4-FFF2-40B4-BE49-F238E27FC236}">
                  <a16:creationId xmlns:a16="http://schemas.microsoft.com/office/drawing/2014/main" id="{6B935F27-0E22-6928-4675-A2132BC2C807}"/>
                </a:ext>
              </a:extLst>
            </p:cNvPr>
            <p:cNvSpPr/>
            <p:nvPr/>
          </p:nvSpPr>
          <p:spPr bwMode="auto">
            <a:xfrm>
              <a:off x="8952976" y="408241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8" name="Oval 9357">
              <a:extLst>
                <a:ext uri="{FF2B5EF4-FFF2-40B4-BE49-F238E27FC236}">
                  <a16:creationId xmlns:a16="http://schemas.microsoft.com/office/drawing/2014/main" id="{FF25085C-1265-018C-BA7D-F0FD20C5FBEA}"/>
                </a:ext>
              </a:extLst>
            </p:cNvPr>
            <p:cNvSpPr/>
            <p:nvPr/>
          </p:nvSpPr>
          <p:spPr bwMode="auto">
            <a:xfrm>
              <a:off x="9034699" y="402851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9" name="Oval 9358">
              <a:extLst>
                <a:ext uri="{FF2B5EF4-FFF2-40B4-BE49-F238E27FC236}">
                  <a16:creationId xmlns:a16="http://schemas.microsoft.com/office/drawing/2014/main" id="{E6F650AA-99AC-B9CF-4939-D43F5ACA5F9F}"/>
                </a:ext>
              </a:extLst>
            </p:cNvPr>
            <p:cNvSpPr/>
            <p:nvPr/>
          </p:nvSpPr>
          <p:spPr bwMode="auto">
            <a:xfrm>
              <a:off x="9198967" y="426814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0" name="Oval 9359">
              <a:extLst>
                <a:ext uri="{FF2B5EF4-FFF2-40B4-BE49-F238E27FC236}">
                  <a16:creationId xmlns:a16="http://schemas.microsoft.com/office/drawing/2014/main" id="{8B4C8673-99F6-1512-3EA3-C93504AC6E24}"/>
                </a:ext>
              </a:extLst>
            </p:cNvPr>
            <p:cNvSpPr/>
            <p:nvPr/>
          </p:nvSpPr>
          <p:spPr bwMode="auto">
            <a:xfrm>
              <a:off x="9311547" y="450505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1" name="Oval 9360">
              <a:extLst>
                <a:ext uri="{FF2B5EF4-FFF2-40B4-BE49-F238E27FC236}">
                  <a16:creationId xmlns:a16="http://schemas.microsoft.com/office/drawing/2014/main" id="{367A3DF7-9D6F-1068-246C-42409204ABA7}"/>
                </a:ext>
              </a:extLst>
            </p:cNvPr>
            <p:cNvSpPr/>
            <p:nvPr/>
          </p:nvSpPr>
          <p:spPr bwMode="auto">
            <a:xfrm>
              <a:off x="9336080" y="436316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2" name="Oval 9361">
              <a:extLst>
                <a:ext uri="{FF2B5EF4-FFF2-40B4-BE49-F238E27FC236}">
                  <a16:creationId xmlns:a16="http://schemas.microsoft.com/office/drawing/2014/main" id="{DE899C57-07CA-A387-7447-7646CA58E04D}"/>
                </a:ext>
              </a:extLst>
            </p:cNvPr>
            <p:cNvSpPr/>
            <p:nvPr/>
          </p:nvSpPr>
          <p:spPr bwMode="auto">
            <a:xfrm>
              <a:off x="9430567" y="435282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3" name="Oval 9362">
              <a:extLst>
                <a:ext uri="{FF2B5EF4-FFF2-40B4-BE49-F238E27FC236}">
                  <a16:creationId xmlns:a16="http://schemas.microsoft.com/office/drawing/2014/main" id="{9AA70E86-58A9-0F3F-0726-30203C97EA40}"/>
                </a:ext>
              </a:extLst>
            </p:cNvPr>
            <p:cNvSpPr/>
            <p:nvPr/>
          </p:nvSpPr>
          <p:spPr bwMode="auto">
            <a:xfrm>
              <a:off x="9555981" y="432453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4" name="Oval 9363">
              <a:extLst>
                <a:ext uri="{FF2B5EF4-FFF2-40B4-BE49-F238E27FC236}">
                  <a16:creationId xmlns:a16="http://schemas.microsoft.com/office/drawing/2014/main" id="{1FA9A30F-C54E-A409-4910-5560282D5086}"/>
                </a:ext>
              </a:extLst>
            </p:cNvPr>
            <p:cNvSpPr/>
            <p:nvPr/>
          </p:nvSpPr>
          <p:spPr bwMode="auto">
            <a:xfrm>
              <a:off x="9670680" y="431121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5" name="Oval 9364">
              <a:extLst>
                <a:ext uri="{FF2B5EF4-FFF2-40B4-BE49-F238E27FC236}">
                  <a16:creationId xmlns:a16="http://schemas.microsoft.com/office/drawing/2014/main" id="{6F3466C5-EBB3-DB43-E9E0-D5F4BCB82E07}"/>
                </a:ext>
              </a:extLst>
            </p:cNvPr>
            <p:cNvSpPr/>
            <p:nvPr/>
          </p:nvSpPr>
          <p:spPr bwMode="auto">
            <a:xfrm>
              <a:off x="9613335" y="454444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6" name="Oval 9365">
              <a:extLst>
                <a:ext uri="{FF2B5EF4-FFF2-40B4-BE49-F238E27FC236}">
                  <a16:creationId xmlns:a16="http://schemas.microsoft.com/office/drawing/2014/main" id="{DECDB47E-6ED5-80C5-8EAE-69957F4CD686}"/>
                </a:ext>
              </a:extLst>
            </p:cNvPr>
            <p:cNvSpPr/>
            <p:nvPr/>
          </p:nvSpPr>
          <p:spPr bwMode="auto">
            <a:xfrm>
              <a:off x="9624846" y="392938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7" name="Oval 9366">
              <a:extLst>
                <a:ext uri="{FF2B5EF4-FFF2-40B4-BE49-F238E27FC236}">
                  <a16:creationId xmlns:a16="http://schemas.microsoft.com/office/drawing/2014/main" id="{9F119964-6F4A-03D3-0774-519D04CFD85D}"/>
                </a:ext>
              </a:extLst>
            </p:cNvPr>
            <p:cNvSpPr/>
            <p:nvPr/>
          </p:nvSpPr>
          <p:spPr bwMode="auto">
            <a:xfrm>
              <a:off x="9676268" y="342747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8" name="Oval 9367">
              <a:extLst>
                <a:ext uri="{FF2B5EF4-FFF2-40B4-BE49-F238E27FC236}">
                  <a16:creationId xmlns:a16="http://schemas.microsoft.com/office/drawing/2014/main" id="{E4D002FC-92F4-8349-3B26-58B7FF00E1C5}"/>
                </a:ext>
              </a:extLst>
            </p:cNvPr>
            <p:cNvSpPr/>
            <p:nvPr/>
          </p:nvSpPr>
          <p:spPr bwMode="auto">
            <a:xfrm>
              <a:off x="9917425" y="392938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9" name="Oval 9368">
              <a:extLst>
                <a:ext uri="{FF2B5EF4-FFF2-40B4-BE49-F238E27FC236}">
                  <a16:creationId xmlns:a16="http://schemas.microsoft.com/office/drawing/2014/main" id="{603FA90D-9E26-316D-FE51-851C915DA772}"/>
                </a:ext>
              </a:extLst>
            </p:cNvPr>
            <p:cNvSpPr/>
            <p:nvPr/>
          </p:nvSpPr>
          <p:spPr bwMode="auto">
            <a:xfrm>
              <a:off x="10180325" y="438642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0" name="Oval 9369">
              <a:extLst>
                <a:ext uri="{FF2B5EF4-FFF2-40B4-BE49-F238E27FC236}">
                  <a16:creationId xmlns:a16="http://schemas.microsoft.com/office/drawing/2014/main" id="{8608A08A-4DF5-2781-2747-807A36B0CDDF}"/>
                </a:ext>
              </a:extLst>
            </p:cNvPr>
            <p:cNvSpPr/>
            <p:nvPr/>
          </p:nvSpPr>
          <p:spPr bwMode="auto">
            <a:xfrm>
              <a:off x="10285100" y="471728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1" name="Oval 9370">
              <a:extLst>
                <a:ext uri="{FF2B5EF4-FFF2-40B4-BE49-F238E27FC236}">
                  <a16:creationId xmlns:a16="http://schemas.microsoft.com/office/drawing/2014/main" id="{4A8931E3-18FE-FC54-3F26-D0659983132A}"/>
                </a:ext>
              </a:extLst>
            </p:cNvPr>
            <p:cNvSpPr/>
            <p:nvPr/>
          </p:nvSpPr>
          <p:spPr bwMode="auto">
            <a:xfrm>
              <a:off x="10954617" y="473439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2" name="Oval 9371">
              <a:extLst>
                <a:ext uri="{FF2B5EF4-FFF2-40B4-BE49-F238E27FC236}">
                  <a16:creationId xmlns:a16="http://schemas.microsoft.com/office/drawing/2014/main" id="{26573F1D-FFBF-F4B5-AD7E-F7D073F1A05B}"/>
                </a:ext>
              </a:extLst>
            </p:cNvPr>
            <p:cNvSpPr/>
            <p:nvPr/>
          </p:nvSpPr>
          <p:spPr bwMode="auto">
            <a:xfrm>
              <a:off x="10529180" y="463234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3" name="Oval 9372">
              <a:extLst>
                <a:ext uri="{FF2B5EF4-FFF2-40B4-BE49-F238E27FC236}">
                  <a16:creationId xmlns:a16="http://schemas.microsoft.com/office/drawing/2014/main" id="{B9D8220A-640B-EB87-9E72-804E50C23346}"/>
                </a:ext>
              </a:extLst>
            </p:cNvPr>
            <p:cNvSpPr/>
            <p:nvPr/>
          </p:nvSpPr>
          <p:spPr bwMode="auto">
            <a:xfrm>
              <a:off x="10644753" y="465688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4" name="Oval 9373">
              <a:extLst>
                <a:ext uri="{FF2B5EF4-FFF2-40B4-BE49-F238E27FC236}">
                  <a16:creationId xmlns:a16="http://schemas.microsoft.com/office/drawing/2014/main" id="{DA7EE958-5D2D-702B-2A69-D2324426981A}"/>
                </a:ext>
              </a:extLst>
            </p:cNvPr>
            <p:cNvSpPr/>
            <p:nvPr/>
          </p:nvSpPr>
          <p:spPr bwMode="auto">
            <a:xfrm>
              <a:off x="10602212" y="470183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5" name="Oval 9374">
              <a:extLst>
                <a:ext uri="{FF2B5EF4-FFF2-40B4-BE49-F238E27FC236}">
                  <a16:creationId xmlns:a16="http://schemas.microsoft.com/office/drawing/2014/main" id="{AD8D39C8-DE01-FC27-E65A-66C1968431C3}"/>
                </a:ext>
              </a:extLst>
            </p:cNvPr>
            <p:cNvSpPr/>
            <p:nvPr/>
          </p:nvSpPr>
          <p:spPr bwMode="auto">
            <a:xfrm>
              <a:off x="10547866" y="474716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6" name="Oval 9375">
              <a:extLst>
                <a:ext uri="{FF2B5EF4-FFF2-40B4-BE49-F238E27FC236}">
                  <a16:creationId xmlns:a16="http://schemas.microsoft.com/office/drawing/2014/main" id="{D08FDEE0-2216-5670-2E9C-EFEB0818AACD}"/>
                </a:ext>
              </a:extLst>
            </p:cNvPr>
            <p:cNvSpPr/>
            <p:nvPr/>
          </p:nvSpPr>
          <p:spPr bwMode="auto">
            <a:xfrm>
              <a:off x="10474179" y="469774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7" name="Oval 9376">
              <a:extLst>
                <a:ext uri="{FF2B5EF4-FFF2-40B4-BE49-F238E27FC236}">
                  <a16:creationId xmlns:a16="http://schemas.microsoft.com/office/drawing/2014/main" id="{754B3E89-9374-2E7A-32B3-376047F9EA26}"/>
                </a:ext>
              </a:extLst>
            </p:cNvPr>
            <p:cNvSpPr/>
            <p:nvPr/>
          </p:nvSpPr>
          <p:spPr bwMode="auto">
            <a:xfrm>
              <a:off x="10425025" y="470742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8" name="Oval 9377">
              <a:extLst>
                <a:ext uri="{FF2B5EF4-FFF2-40B4-BE49-F238E27FC236}">
                  <a16:creationId xmlns:a16="http://schemas.microsoft.com/office/drawing/2014/main" id="{D3523EC0-C726-6123-E6AF-DB2CEC1BB1D2}"/>
                </a:ext>
              </a:extLst>
            </p:cNvPr>
            <p:cNvSpPr/>
            <p:nvPr/>
          </p:nvSpPr>
          <p:spPr bwMode="auto">
            <a:xfrm>
              <a:off x="10168663" y="470870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79" name="Oval 9378">
              <a:extLst>
                <a:ext uri="{FF2B5EF4-FFF2-40B4-BE49-F238E27FC236}">
                  <a16:creationId xmlns:a16="http://schemas.microsoft.com/office/drawing/2014/main" id="{964C6584-48CA-89AD-2268-2826F5BC1123}"/>
                </a:ext>
              </a:extLst>
            </p:cNvPr>
            <p:cNvSpPr/>
            <p:nvPr/>
          </p:nvSpPr>
          <p:spPr bwMode="auto">
            <a:xfrm>
              <a:off x="10082754" y="4701837"/>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0" name="Oval 9379">
              <a:extLst>
                <a:ext uri="{FF2B5EF4-FFF2-40B4-BE49-F238E27FC236}">
                  <a16:creationId xmlns:a16="http://schemas.microsoft.com/office/drawing/2014/main" id="{CB06FB7B-B93C-EE3E-F530-67483F80D4CE}"/>
                </a:ext>
              </a:extLst>
            </p:cNvPr>
            <p:cNvSpPr/>
            <p:nvPr/>
          </p:nvSpPr>
          <p:spPr bwMode="auto">
            <a:xfrm>
              <a:off x="10094888" y="472613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1" name="Oval 9380">
              <a:extLst>
                <a:ext uri="{FF2B5EF4-FFF2-40B4-BE49-F238E27FC236}">
                  <a16:creationId xmlns:a16="http://schemas.microsoft.com/office/drawing/2014/main" id="{A789741E-9049-8BDD-15DF-64FFF9198B3A}"/>
                </a:ext>
              </a:extLst>
            </p:cNvPr>
            <p:cNvSpPr/>
            <p:nvPr/>
          </p:nvSpPr>
          <p:spPr bwMode="auto">
            <a:xfrm>
              <a:off x="9953872" y="468141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2" name="Oval 9381">
              <a:extLst>
                <a:ext uri="{FF2B5EF4-FFF2-40B4-BE49-F238E27FC236}">
                  <a16:creationId xmlns:a16="http://schemas.microsoft.com/office/drawing/2014/main" id="{BBBC1CF2-AC3D-4D74-2C5F-EE02679EB3A6}"/>
                </a:ext>
              </a:extLst>
            </p:cNvPr>
            <p:cNvSpPr/>
            <p:nvPr/>
          </p:nvSpPr>
          <p:spPr bwMode="auto">
            <a:xfrm>
              <a:off x="9698967" y="461613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3" name="Oval 9382">
              <a:extLst>
                <a:ext uri="{FF2B5EF4-FFF2-40B4-BE49-F238E27FC236}">
                  <a16:creationId xmlns:a16="http://schemas.microsoft.com/office/drawing/2014/main" id="{C7781230-BD88-4D03-1A05-F960C8A0565B}"/>
                </a:ext>
              </a:extLst>
            </p:cNvPr>
            <p:cNvSpPr/>
            <p:nvPr/>
          </p:nvSpPr>
          <p:spPr bwMode="auto">
            <a:xfrm>
              <a:off x="9163395" y="456897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4" name="Oval 9383">
              <a:extLst>
                <a:ext uri="{FF2B5EF4-FFF2-40B4-BE49-F238E27FC236}">
                  <a16:creationId xmlns:a16="http://schemas.microsoft.com/office/drawing/2014/main" id="{BF5D7104-738B-5B88-3A44-43EA438D8DF4}"/>
                </a:ext>
              </a:extLst>
            </p:cNvPr>
            <p:cNvSpPr/>
            <p:nvPr/>
          </p:nvSpPr>
          <p:spPr bwMode="auto">
            <a:xfrm>
              <a:off x="9187928" y="461434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5" name="Oval 9384">
              <a:extLst>
                <a:ext uri="{FF2B5EF4-FFF2-40B4-BE49-F238E27FC236}">
                  <a16:creationId xmlns:a16="http://schemas.microsoft.com/office/drawing/2014/main" id="{3133EA4F-EB68-E91E-A78F-4E2A6A95722D}"/>
                </a:ext>
              </a:extLst>
            </p:cNvPr>
            <p:cNvSpPr/>
            <p:nvPr/>
          </p:nvSpPr>
          <p:spPr bwMode="auto">
            <a:xfrm>
              <a:off x="9224815" y="467042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6" name="Oval 9385">
              <a:extLst>
                <a:ext uri="{FF2B5EF4-FFF2-40B4-BE49-F238E27FC236}">
                  <a16:creationId xmlns:a16="http://schemas.microsoft.com/office/drawing/2014/main" id="{FD8C25DD-20E0-577B-EB7B-BE63134A8FFD}"/>
                </a:ext>
              </a:extLst>
            </p:cNvPr>
            <p:cNvSpPr/>
            <p:nvPr/>
          </p:nvSpPr>
          <p:spPr bwMode="auto">
            <a:xfrm>
              <a:off x="9371417" y="471728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7" name="Oval 9386">
              <a:extLst>
                <a:ext uri="{FF2B5EF4-FFF2-40B4-BE49-F238E27FC236}">
                  <a16:creationId xmlns:a16="http://schemas.microsoft.com/office/drawing/2014/main" id="{7376FE24-2162-2352-2749-54E61CD6C76D}"/>
                </a:ext>
              </a:extLst>
            </p:cNvPr>
            <p:cNvSpPr/>
            <p:nvPr/>
          </p:nvSpPr>
          <p:spPr bwMode="auto">
            <a:xfrm>
              <a:off x="9459605" y="467866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8" name="Oval 9387">
              <a:extLst>
                <a:ext uri="{FF2B5EF4-FFF2-40B4-BE49-F238E27FC236}">
                  <a16:creationId xmlns:a16="http://schemas.microsoft.com/office/drawing/2014/main" id="{2DFFFF95-3EE6-D28B-2437-37E70F5D4E19}"/>
                </a:ext>
              </a:extLst>
            </p:cNvPr>
            <p:cNvSpPr/>
            <p:nvPr/>
          </p:nvSpPr>
          <p:spPr bwMode="auto">
            <a:xfrm>
              <a:off x="9559415" y="471728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89" name="Oval 9388">
              <a:extLst>
                <a:ext uri="{FF2B5EF4-FFF2-40B4-BE49-F238E27FC236}">
                  <a16:creationId xmlns:a16="http://schemas.microsoft.com/office/drawing/2014/main" id="{1AA0CDA0-3975-C7A1-48FE-607D2B53853E}"/>
                </a:ext>
              </a:extLst>
            </p:cNvPr>
            <p:cNvSpPr/>
            <p:nvPr/>
          </p:nvSpPr>
          <p:spPr bwMode="auto">
            <a:xfrm>
              <a:off x="9655295" y="4667153"/>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0" name="Oval 9389">
              <a:extLst>
                <a:ext uri="{FF2B5EF4-FFF2-40B4-BE49-F238E27FC236}">
                  <a16:creationId xmlns:a16="http://schemas.microsoft.com/office/drawing/2014/main" id="{A1335C48-6620-BECF-679E-CE11C88BDDBE}"/>
                </a:ext>
              </a:extLst>
            </p:cNvPr>
            <p:cNvSpPr/>
            <p:nvPr/>
          </p:nvSpPr>
          <p:spPr bwMode="auto">
            <a:xfrm>
              <a:off x="9683197" y="467477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1" name="Oval 9390">
              <a:extLst>
                <a:ext uri="{FF2B5EF4-FFF2-40B4-BE49-F238E27FC236}">
                  <a16:creationId xmlns:a16="http://schemas.microsoft.com/office/drawing/2014/main" id="{8811F427-F6E4-4BB7-138A-922279A78DB3}"/>
                </a:ext>
              </a:extLst>
            </p:cNvPr>
            <p:cNvSpPr/>
            <p:nvPr/>
          </p:nvSpPr>
          <p:spPr bwMode="auto">
            <a:xfrm>
              <a:off x="9687448" y="472153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2" name="Oval 9391">
              <a:extLst>
                <a:ext uri="{FF2B5EF4-FFF2-40B4-BE49-F238E27FC236}">
                  <a16:creationId xmlns:a16="http://schemas.microsoft.com/office/drawing/2014/main" id="{5CD262FA-6E12-D19F-1989-05EBCECE7C5C}"/>
                </a:ext>
              </a:extLst>
            </p:cNvPr>
            <p:cNvSpPr/>
            <p:nvPr/>
          </p:nvSpPr>
          <p:spPr bwMode="auto">
            <a:xfrm>
              <a:off x="9753955" y="4697745"/>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3" name="Oval 9392">
              <a:extLst>
                <a:ext uri="{FF2B5EF4-FFF2-40B4-BE49-F238E27FC236}">
                  <a16:creationId xmlns:a16="http://schemas.microsoft.com/office/drawing/2014/main" id="{B6F0AA28-FBA6-A3A9-E571-5B46D4224DAA}"/>
                </a:ext>
              </a:extLst>
            </p:cNvPr>
            <p:cNvSpPr/>
            <p:nvPr/>
          </p:nvSpPr>
          <p:spPr bwMode="auto">
            <a:xfrm>
              <a:off x="9785845" y="469930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4" name="Oval 9393">
              <a:extLst>
                <a:ext uri="{FF2B5EF4-FFF2-40B4-BE49-F238E27FC236}">
                  <a16:creationId xmlns:a16="http://schemas.microsoft.com/office/drawing/2014/main" id="{2CF26DD5-7CD2-44F4-BE20-2048A585CBC8}"/>
                </a:ext>
              </a:extLst>
            </p:cNvPr>
            <p:cNvSpPr/>
            <p:nvPr/>
          </p:nvSpPr>
          <p:spPr bwMode="auto">
            <a:xfrm>
              <a:off x="9804267" y="473048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5" name="Oval 9394">
              <a:extLst>
                <a:ext uri="{FF2B5EF4-FFF2-40B4-BE49-F238E27FC236}">
                  <a16:creationId xmlns:a16="http://schemas.microsoft.com/office/drawing/2014/main" id="{0131115D-EECB-EDA3-E005-D95027B18C32}"/>
                </a:ext>
              </a:extLst>
            </p:cNvPr>
            <p:cNvSpPr/>
            <p:nvPr/>
          </p:nvSpPr>
          <p:spPr bwMode="auto">
            <a:xfrm>
              <a:off x="9835519" y="472796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6" name="Oval 9395">
              <a:extLst>
                <a:ext uri="{FF2B5EF4-FFF2-40B4-BE49-F238E27FC236}">
                  <a16:creationId xmlns:a16="http://schemas.microsoft.com/office/drawing/2014/main" id="{010BFDC5-42EB-C37D-64BF-F27353F98ADB}"/>
                </a:ext>
              </a:extLst>
            </p:cNvPr>
            <p:cNvSpPr/>
            <p:nvPr/>
          </p:nvSpPr>
          <p:spPr bwMode="auto">
            <a:xfrm>
              <a:off x="9878474" y="4668581"/>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7" name="Oval 9396">
              <a:extLst>
                <a:ext uri="{FF2B5EF4-FFF2-40B4-BE49-F238E27FC236}">
                  <a16:creationId xmlns:a16="http://schemas.microsoft.com/office/drawing/2014/main" id="{10DF5DD5-7B6D-AF33-5694-DF20614D339B}"/>
                </a:ext>
              </a:extLst>
            </p:cNvPr>
            <p:cNvSpPr/>
            <p:nvPr/>
          </p:nvSpPr>
          <p:spPr bwMode="auto">
            <a:xfrm>
              <a:off x="9897393" y="471353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8" name="Oval 9397">
              <a:extLst>
                <a:ext uri="{FF2B5EF4-FFF2-40B4-BE49-F238E27FC236}">
                  <a16:creationId xmlns:a16="http://schemas.microsoft.com/office/drawing/2014/main" id="{D1ABA3BD-7CCA-E042-3F56-02F5D8244828}"/>
                </a:ext>
              </a:extLst>
            </p:cNvPr>
            <p:cNvSpPr/>
            <p:nvPr/>
          </p:nvSpPr>
          <p:spPr bwMode="auto">
            <a:xfrm>
              <a:off x="9970081" y="470836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99" name="Oval 9398">
              <a:extLst>
                <a:ext uri="{FF2B5EF4-FFF2-40B4-BE49-F238E27FC236}">
                  <a16:creationId xmlns:a16="http://schemas.microsoft.com/office/drawing/2014/main" id="{E8946590-04AB-FA11-DC88-4C76FB932287}"/>
                </a:ext>
              </a:extLst>
            </p:cNvPr>
            <p:cNvSpPr/>
            <p:nvPr/>
          </p:nvSpPr>
          <p:spPr bwMode="auto">
            <a:xfrm>
              <a:off x="9981762" y="473245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00" name="Oval 9399">
              <a:extLst>
                <a:ext uri="{FF2B5EF4-FFF2-40B4-BE49-F238E27FC236}">
                  <a16:creationId xmlns:a16="http://schemas.microsoft.com/office/drawing/2014/main" id="{629B50BE-A3B8-FC55-7318-01177DBF9676}"/>
                </a:ext>
              </a:extLst>
            </p:cNvPr>
            <p:cNvSpPr/>
            <p:nvPr/>
          </p:nvSpPr>
          <p:spPr bwMode="auto">
            <a:xfrm>
              <a:off x="9987885" y="4691686"/>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01" name="Oval 9400">
              <a:extLst>
                <a:ext uri="{FF2B5EF4-FFF2-40B4-BE49-F238E27FC236}">
                  <a16:creationId xmlns:a16="http://schemas.microsoft.com/office/drawing/2014/main" id="{996D1D65-D20D-091D-370F-0B2148BF99C5}"/>
                </a:ext>
              </a:extLst>
            </p:cNvPr>
            <p:cNvSpPr/>
            <p:nvPr/>
          </p:nvSpPr>
          <p:spPr bwMode="auto">
            <a:xfrm>
              <a:off x="8998967" y="4645654"/>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02" name="Oval 9401">
              <a:extLst>
                <a:ext uri="{FF2B5EF4-FFF2-40B4-BE49-F238E27FC236}">
                  <a16:creationId xmlns:a16="http://schemas.microsoft.com/office/drawing/2014/main" id="{EB4840CB-DC2E-E456-C2F7-9B60259A67F9}"/>
                </a:ext>
              </a:extLst>
            </p:cNvPr>
            <p:cNvSpPr/>
            <p:nvPr/>
          </p:nvSpPr>
          <p:spPr bwMode="auto">
            <a:xfrm>
              <a:off x="8972980" y="4672099"/>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03" name="Oval 9402">
              <a:extLst>
                <a:ext uri="{FF2B5EF4-FFF2-40B4-BE49-F238E27FC236}">
                  <a16:creationId xmlns:a16="http://schemas.microsoft.com/office/drawing/2014/main" id="{F861B1BA-8C5B-40DD-E53E-942BE6A20430}"/>
                </a:ext>
              </a:extLst>
            </p:cNvPr>
            <p:cNvSpPr/>
            <p:nvPr/>
          </p:nvSpPr>
          <p:spPr bwMode="auto">
            <a:xfrm>
              <a:off x="8961441" y="4705912"/>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04" name="Oval 9403">
              <a:extLst>
                <a:ext uri="{FF2B5EF4-FFF2-40B4-BE49-F238E27FC236}">
                  <a16:creationId xmlns:a16="http://schemas.microsoft.com/office/drawing/2014/main" id="{A83656C2-F7B3-8B1F-5F43-FB5073F458D8}"/>
                </a:ext>
              </a:extLst>
            </p:cNvPr>
            <p:cNvSpPr/>
            <p:nvPr/>
          </p:nvSpPr>
          <p:spPr bwMode="auto">
            <a:xfrm>
              <a:off x="10236034" y="2586908"/>
              <a:ext cx="49066" cy="49066"/>
            </a:xfrm>
            <a:prstGeom prst="ellipse">
              <a:avLst/>
            </a:prstGeom>
            <a:noFill/>
            <a:ln w="190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2309855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IMerge: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In this analysis of patients with transfusion-dependent lower-risk MDS, imetelstat provided significantly higher rates of RBC-TI at 8 wk compared with placebo </a:t>
            </a:r>
            <a:br>
              <a:rPr lang="en-US" altLang="en-US" sz="2400" dirty="0"/>
            </a:br>
            <a:r>
              <a:rPr lang="en-US" altLang="en-US" sz="2400" dirty="0"/>
              <a:t>(39.8% vs 15.0%, respectively) </a:t>
            </a:r>
          </a:p>
          <a:p>
            <a:pPr lvl="1"/>
            <a:r>
              <a:rPr lang="en-US" altLang="en-US" sz="2200" dirty="0"/>
              <a:t>RBC-TI of 28.0% at 24 weeks, with median duration almost 1 yr in 8-wk responders </a:t>
            </a:r>
          </a:p>
          <a:p>
            <a:pPr lvl="1"/>
            <a:r>
              <a:rPr lang="en-US" altLang="en-US" sz="2400" dirty="0"/>
              <a:t>Sustained increase in Hb and HI-E rate</a:t>
            </a:r>
          </a:p>
          <a:p>
            <a:pPr lvl="1"/>
            <a:r>
              <a:rPr lang="en-US" altLang="en-US" sz="2400" dirty="0"/>
              <a:t>Consistently higher rate of 8 wk RBC-TI across key patient subgroups</a:t>
            </a:r>
          </a:p>
          <a:p>
            <a:r>
              <a:rPr lang="en-US" altLang="en-US" sz="2400" dirty="0"/>
              <a:t>Safety results consistent with prior clinical experience with no new safety signals</a:t>
            </a:r>
          </a:p>
          <a:p>
            <a:r>
              <a:rPr lang="en-US" altLang="en-US" sz="2400" dirty="0"/>
              <a:t>Investigators concluded that the reduction in VAF of commonly mutated genes in MDS and their correlation with selected study endpoints support the disease-modifying potential of imetelstat</a:t>
            </a:r>
          </a:p>
        </p:txBody>
      </p:sp>
      <p:sp>
        <p:nvSpPr>
          <p:cNvPr id="2" name="Text Box 11">
            <a:extLst>
              <a:ext uri="{FF2B5EF4-FFF2-40B4-BE49-F238E27FC236}">
                <a16:creationId xmlns:a16="http://schemas.microsoft.com/office/drawing/2014/main" id="{C7A23D63-F85C-6E95-2A7D-F934BBABDAA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Zeidan. ASCO 2023. Abstr 7004.</a:t>
            </a:r>
          </a:p>
        </p:txBody>
      </p:sp>
    </p:spTree>
    <p:extLst>
      <p:ext uri="{BB962C8B-B14F-4D97-AF65-F5344CB8AC3E}">
        <p14:creationId xmlns:p14="http://schemas.microsoft.com/office/powerpoint/2010/main" val="26278684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56M7VY3CDVN5-1909868285-2</_dlc_DocId>
    <_dlc_DocIdUrl xmlns="d54cbe69-32bd-412a-b004-9152f949605e">
      <Url>https://intranet.clinicaloptions.com/mews/oncology/ONC_2023_ASCO_CF_(PRP6243)/HEME_7004_Zeidan/_layouts/15/DocIdRedir.aspx?ID=56M7VY3CDVN5-1909868285-2</Url>
      <Description>56M7VY3CDVN5-1909868285-2</Description>
    </_dlc_DocIdUrl>
    <Document_x0020_Category xmlns="25c4f144-b6cf-4b0c-b8ae-2686e8adfb29">Conference Capsule Slides</Document_x0020_Category>
  </documentManagement>
</p:properti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801D94C038C194BBBF9D7CDF6CD6613" ma:contentTypeVersion="1" ma:contentTypeDescription="Create a new document." ma:contentTypeScope="" ma:versionID="40bae9c66257cecfd51fbbb2fbe6af44">
  <xsd:schema xmlns:xsd="http://www.w3.org/2001/XMLSchema" xmlns:xs="http://www.w3.org/2001/XMLSchema" xmlns:p="http://schemas.microsoft.com/office/2006/metadata/properties" xmlns:ns2="d54cbe69-32bd-412a-b004-9152f949605e" xmlns:ns3="25c4f144-b6cf-4b0c-b8ae-2686e8adfb29" targetNamespace="http://schemas.microsoft.com/office/2006/metadata/properties" ma:root="true" ma:fieldsID="bcc14e4a59dfe3ab814ab2c42441740a" ns2:_="" ns3:_="">
    <xsd:import namespace="d54cbe69-32bd-412a-b004-9152f949605e"/>
    <xsd:import namespace="25c4f144-b6cf-4b0c-b8ae-2686e8adfb2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5c4f144-b6cf-4b0c-b8ae-2686e8adfb2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A55BC3-5A03-47C2-8EC3-D964C3B5E779}">
  <ds:schemaRefs>
    <ds:schemaRef ds:uri="http://schemas.microsoft.com/office/2006/metadata/properties"/>
    <ds:schemaRef ds:uri="http://purl.org/dc/terms/"/>
    <ds:schemaRef ds:uri="http://purl.org/dc/elements/1.1/"/>
    <ds:schemaRef ds:uri="http://schemas.microsoft.com/office/infopath/2007/PartnerControls"/>
    <ds:schemaRef ds:uri="http://schemas.microsoft.com/office/2006/documentManagement/types"/>
    <ds:schemaRef ds:uri="http://schemas.openxmlformats.org/package/2006/metadata/core-properties"/>
    <ds:schemaRef ds:uri="http://purl.org/dc/dcmitype/"/>
    <ds:schemaRef ds:uri="25c4f144-b6cf-4b0c-b8ae-2686e8adfb29"/>
    <ds:schemaRef ds:uri="d54cbe69-32bd-412a-b004-9152f949605e"/>
    <ds:schemaRef ds:uri="http://www.w3.org/XML/1998/namespace"/>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13AE5ED6-6F2C-463E-8869-C088BD29AD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25c4f144-b6cf-4b0c-b8ae-2686e8adfb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2444</TotalTime>
  <Words>2901</Words>
  <Application>Microsoft Office PowerPoint</Application>
  <PresentationFormat>Widescreen</PresentationFormat>
  <Paragraphs>615</Paragraphs>
  <Slides>16</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BlinkMacSystemFont</vt:lpstr>
      <vt:lpstr>Calibri</vt:lpstr>
      <vt:lpstr>Symbol</vt:lpstr>
      <vt:lpstr>Times</vt:lpstr>
      <vt:lpstr>Wingdings</vt:lpstr>
      <vt:lpstr>2022_CCO_Template</vt:lpstr>
      <vt:lpstr>IMerge: Phase III Trial of Imetelstat vs  Placebo for Transfusion-Dependent  Lower-Risk MDS Relapsed/Refractory to ESAs</vt:lpstr>
      <vt:lpstr>About These Slides</vt:lpstr>
      <vt:lpstr>IMerge: Background</vt:lpstr>
      <vt:lpstr>IMerge: Study Design</vt:lpstr>
      <vt:lpstr>IMerge: Baseline Characteristics</vt:lpstr>
      <vt:lpstr>IMerge: Rates of Durable RBC-TI Over Time</vt:lpstr>
      <vt:lpstr>IMerge: Duration of Transfusion Independence Among Patients Achieving 8-Wk RBC-TI</vt:lpstr>
      <vt:lpstr>IMerge: 8-Wk RBC-TI Rate in Key Patient Subgroups</vt:lpstr>
      <vt:lpstr>IMerge: Hemoglobin Responses</vt:lpstr>
      <vt:lpstr>IMerge: HI-E Responses (IWG 2018)</vt:lpstr>
      <vt:lpstr>IMerge: Most Common AE</vt:lpstr>
      <vt:lpstr>IMerge: Duration and Management of Cytopenias (Grade 3/4) </vt:lpstr>
      <vt:lpstr>IMerge: Impact of Treatment on VAF of Genes Often Mutated in MDS</vt:lpstr>
      <vt:lpstr>IMerge: Correlation of SF3B1 VAF Reduction With Clinical Outcomes With Imetelstat Treatment</vt:lpstr>
      <vt:lpstr>IMerge: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IMerge: Phase III Trial of Imetelstat vs Placebo for Transfusion-Dependent Lower-Risk MDS Relapsed/Refractory to ESAs</dc:title>
  <dc:creator>Preferred User</dc:creator>
  <cp:lastModifiedBy>nkolenko@clinicaloptions.com</cp:lastModifiedBy>
  <cp:revision>45</cp:revision>
  <cp:lastPrinted>2016-09-26T20:21:49Z</cp:lastPrinted>
  <dcterms:created xsi:type="dcterms:W3CDTF">2005-05-27T15:08:01Z</dcterms:created>
  <dcterms:modified xsi:type="dcterms:W3CDTF">2023-06-06T21:02:27Z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09f211bb-8a25-4072-b3d7-85fa2926930b</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0x0101006801D94C038C194BBBF9D7CDF6CD6613</vt:lpwstr>
  </property>
  <property fmtid="{D5CDD505-2E9C-101B-9397-08002B2CF9AE}" pid="9" name="MediaServiceImageTags">
    <vt:lpwstr/>
  </property>
</Properties>
</file>