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91" r:id="rId6"/>
  </p:sldMasterIdLst>
  <p:notesMasterIdLst>
    <p:notesMasterId r:id="rId18"/>
  </p:notesMasterIdLst>
  <p:handoutMasterIdLst>
    <p:handoutMasterId r:id="rId19"/>
  </p:handoutMasterIdLst>
  <p:sldIdLst>
    <p:sldId id="321" r:id="rId7"/>
    <p:sldId id="556" r:id="rId8"/>
    <p:sldId id="559" r:id="rId9"/>
    <p:sldId id="573" r:id="rId10"/>
    <p:sldId id="590" r:id="rId11"/>
    <p:sldId id="596" r:id="rId12"/>
    <p:sldId id="598" r:id="rId13"/>
    <p:sldId id="597" r:id="rId14"/>
    <p:sldId id="599" r:id="rId15"/>
    <p:sldId id="564"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8"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Gordon Kelley" initials="GK" lastIdx="8" clrIdx="13">
    <p:extLst>
      <p:ext uri="{19B8F6BF-5375-455C-9EA6-DF929625EA0E}">
        <p15:presenceInfo xmlns:p15="http://schemas.microsoft.com/office/powerpoint/2012/main" userId="S::gkelley@clinicaloptions.com::7e3d11cf-7436-4611-80d7-51121a63678e" providerId="AD"/>
      </p:ext>
    </p:extLst>
  </p:cmAuthor>
  <p:cmAuthor id="15" name="CLINICALOPTIONS\krosenthal" initials="C" lastIdx="3" clrIdx="14">
    <p:extLst>
      <p:ext uri="{19B8F6BF-5375-455C-9EA6-DF929625EA0E}">
        <p15:presenceInfo xmlns:p15="http://schemas.microsoft.com/office/powerpoint/2012/main" userId="CLINICALOPTIONS\krosenthal" providerId="None"/>
      </p:ext>
    </p:extLst>
  </p:cmAuthor>
  <p:cmAuthor id="16" name="Christy Seals" initials="CS" lastIdx="7" clrIdx="15">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5560"/>
    <a:srgbClr val="00823B"/>
    <a:srgbClr val="92D050"/>
    <a:srgbClr val="E1471D"/>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97" autoAdjust="0"/>
    <p:restoredTop sz="90263" autoAdjust="0"/>
  </p:normalViewPr>
  <p:slideViewPr>
    <p:cSldViewPr snapToGrid="0" showGuides="1">
      <p:cViewPr varScale="1">
        <p:scale>
          <a:sx n="60" d="100"/>
          <a:sy n="60" d="100"/>
        </p:scale>
        <p:origin x="964" y="48"/>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49" d="100"/>
        <a:sy n="149" d="100"/>
      </p:scale>
      <p:origin x="0" y="-1398"/>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Dara, daratumumab; dex, dexamethasone;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960253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Dara, daratumumab; dex, dexamethasone; </a:t>
            </a:r>
            <a:r>
              <a:rPr lang="en-US" i="1" u="none" dirty="0"/>
              <a:t>MM, multiple myeloma; NS, not significant; ORR, overall response rate; OS, overall survival; PFS, progression-free survival; R/R, relapsed/refractory; VGPR, very good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55668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Bortez, bortezomib; dara, daratumumab; dex, dexamethasone; ECOG, Eastern Cooperative Oncology Group; IMiD, immunomodulatory drug; MM, multiple myeloma; PI, proteasome inhibitor; PS, performance status; R/R, relapsed/refractory.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3442920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Dara, daratumumab; dex, dexamethasone; ECOG, Eastern Cooperative Oncology Group; FISH, fluorescence in-situ hybridization; IMiD, immunomodulatory drug; </a:t>
            </a:r>
            <a:r>
              <a:rPr lang="en-US" sz="1200" i="1" dirty="0"/>
              <a:t>ISS, International Staging System; mAb, monoclonal antibody; </a:t>
            </a:r>
            <a:r>
              <a:rPr lang="en-US" i="1" dirty="0"/>
              <a:t>MM, multiple myeloma; PI, proteasome inhibitor; PS, performance status; R/R, relapsed/refractory.</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07738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Dara, daratumumab; dex, dexamethasone; MM, multiple myeloma; PD, progressive disease;</a:t>
            </a:r>
            <a:r>
              <a:rPr lang="en-US" sz="1200" i="1" dirty="0"/>
              <a:t> </a:t>
            </a:r>
            <a:r>
              <a:rPr lang="en-US" i="1" dirty="0"/>
              <a:t>R/R, relapsed/refractory; </a:t>
            </a:r>
            <a:r>
              <a:rPr lang="en-US" sz="1200" i="1" dirty="0"/>
              <a:t>TE, treatment-emergent; tx, treatment.</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183320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AE, adverse event; </a:t>
            </a:r>
            <a:r>
              <a:rPr lang="en-US" i="1" dirty="0"/>
              <a:t>dara, daratumumab; dex, dexamethasone; MM, multiple myeloma; </a:t>
            </a:r>
            <a:r>
              <a:rPr lang="en-US" sz="1200" i="1" dirty="0"/>
              <a:t>PE, peripheral edema; PSN, peripheral sensory neuropathy; </a:t>
            </a:r>
            <a:r>
              <a:rPr lang="en-US" i="1" dirty="0"/>
              <a:t>R/R, relapsed/refractory; </a:t>
            </a:r>
            <a:r>
              <a:rPr lang="en-US" sz="1200" i="1" dirty="0"/>
              <a:t>TEAE, treatment-emergent adverse event.</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691549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CR, complete response; d</a:t>
            </a:r>
            <a:r>
              <a:rPr lang="en-US" i="1" dirty="0"/>
              <a:t>ara, daratumumab; dex, dexamethasone; MM, multiple myeloma; </a:t>
            </a:r>
            <a:r>
              <a:rPr lang="en-US" sz="1200" i="1" dirty="0"/>
              <a:t>MRD, measurable residual disease; ORR, overall response rate; PR, partial response; </a:t>
            </a:r>
            <a:r>
              <a:rPr lang="en-US" i="1" dirty="0"/>
              <a:t>R/R, relapsed/refractory; </a:t>
            </a:r>
            <a:r>
              <a:rPr lang="en-US" sz="1200" i="1" dirty="0"/>
              <a:t>sCR, stringent complete response; VGPR, very good partial response</a:t>
            </a:r>
            <a:r>
              <a:rPr lang="en-US" i="1" dirty="0"/>
              <a:t>.</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921501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t>CR, complete response; </a:t>
            </a:r>
            <a:r>
              <a:rPr lang="en-US" i="1" dirty="0"/>
              <a:t>dara, daratumumab; dex, dexamethasone; MM, multiple myeloma; MR, minor response; </a:t>
            </a:r>
            <a:r>
              <a:rPr lang="en-US" sz="1200" i="1" dirty="0"/>
              <a:t>MRD, measurable residual disease; NE, not estimable; ORR, overall response rate; PD, progressive disease; PFS, progression-free survival; PR, partial response; </a:t>
            </a:r>
            <a:r>
              <a:rPr lang="en-US" i="1" dirty="0"/>
              <a:t>R/R, relapsed/refractory; </a:t>
            </a:r>
            <a:r>
              <a:rPr lang="en-US" sz="1200" i="1" dirty="0"/>
              <a:t>sCR, stringent complete response; SD, stable disease; VGPR, very good partial response</a:t>
            </a:r>
            <a:r>
              <a:rPr lang="en-US" i="1" dirty="0"/>
              <a:t>.</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715447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Dara, daratumumab; dex, dexamethasone; MM, multiple myeloma; </a:t>
            </a:r>
            <a:r>
              <a:rPr lang="en-US" sz="1200" i="1" dirty="0"/>
              <a:t>MRD, measurable residual disease; </a:t>
            </a:r>
            <a:r>
              <a:rPr lang="en-US" i="1" dirty="0"/>
              <a:t>R/R, relapsed/refractory; </a:t>
            </a:r>
            <a:r>
              <a:rPr lang="en-US" sz="1200" i="1" dirty="0"/>
              <a:t>VGPR, very good partial response.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590365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Preliminary Phase I/II Results of </a:t>
            </a:r>
            <a:r>
              <a:rPr lang="en-US" sz="4000" dirty="0" err="1"/>
              <a:t>Venetoclax</a:t>
            </a:r>
            <a:r>
              <a:rPr lang="en-US" sz="4000" dirty="0"/>
              <a:t>/Dara/Dex vs Bortezomib/Dara/Dex in t(11;14) Relapsed/Refractory Multiple Myeloma</a:t>
            </a:r>
            <a:endParaRPr lang="en-US" altLang="en-US" sz="4000" dirty="0"/>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Venetoclax in t(11;14) R/R MM: Background</a:t>
            </a:r>
            <a:endParaRPr lang="en-US" altLang="en-US" dirty="0"/>
          </a:p>
        </p:txBody>
      </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357366"/>
            <a:ext cx="10877529" cy="4806367"/>
          </a:xfrm>
        </p:spPr>
        <p:txBody>
          <a:bodyPr/>
          <a:lstStyle/>
          <a:p>
            <a:r>
              <a:rPr lang="en-US" sz="2200" dirty="0"/>
              <a:t>Venetoclax: selective, potent oral inhibitor of BCL2 with antimyeloma activity in patients with t(11;14) R/R MM</a:t>
            </a:r>
          </a:p>
          <a:p>
            <a:pPr lvl="1"/>
            <a:r>
              <a:rPr lang="en-US" sz="2000" dirty="0"/>
              <a:t>In phase III BELLINI trial, venetoclax + bortezomib/dexamethasone showed significantly improved PFS but increased mortality in R/R MM; trend toward improved OS in patients with t(11;14) or high </a:t>
            </a:r>
            <a:r>
              <a:rPr lang="en-US" sz="2000" i="1" dirty="0"/>
              <a:t>BCL2</a:t>
            </a:r>
            <a:r>
              <a:rPr lang="en-US" sz="2000" dirty="0"/>
              <a:t> expression (HR: 0.82; 95% CI: 0.40-1.70; </a:t>
            </a:r>
            <a:r>
              <a:rPr lang="en-US" sz="2000" i="1" dirty="0"/>
              <a:t>P</a:t>
            </a:r>
            <a:r>
              <a:rPr lang="en-US" sz="2000" dirty="0"/>
              <a:t> = NS)</a:t>
            </a:r>
            <a:r>
              <a:rPr lang="en-US" sz="2000" baseline="30000" dirty="0"/>
              <a:t>1</a:t>
            </a:r>
          </a:p>
          <a:p>
            <a:r>
              <a:rPr lang="en-US" sz="2200" dirty="0"/>
              <a:t>Ongoing 3-part phase I/II study of venetoclax in combination with dara/dex ± bortezomib </a:t>
            </a:r>
            <a:br>
              <a:rPr lang="en-US" sz="2200" dirty="0"/>
            </a:br>
            <a:r>
              <a:rPr lang="en-US" sz="2200" dirty="0"/>
              <a:t>in patients with R/R MM</a:t>
            </a:r>
          </a:p>
          <a:p>
            <a:pPr lvl="1"/>
            <a:r>
              <a:rPr lang="en-US" sz="2000" dirty="0"/>
              <a:t>Part 1: venetoclax/dara/dex in patients with t(11;14): acceptable safety, ORR 95.8%, </a:t>
            </a:r>
            <a:br>
              <a:rPr lang="en-US" sz="2000" dirty="0"/>
            </a:br>
            <a:r>
              <a:rPr lang="en-US" sz="2000" dirty="0"/>
              <a:t>≥VGPR 95.8%</a:t>
            </a:r>
            <a:r>
              <a:rPr lang="en-US" sz="2000" baseline="30000" dirty="0"/>
              <a:t>2</a:t>
            </a:r>
          </a:p>
          <a:p>
            <a:pPr lvl="1"/>
            <a:r>
              <a:rPr lang="en-US" sz="2000" dirty="0"/>
              <a:t>Part 2: venetoclax/dara/dex results in patients with or without t(11;14): acceptable safety,</a:t>
            </a:r>
            <a:br>
              <a:rPr lang="en-US" sz="2000" dirty="0"/>
            </a:br>
            <a:r>
              <a:rPr lang="en-US" sz="2000" dirty="0"/>
              <a:t>ORR 91.7%, ≥VGPR 79%</a:t>
            </a:r>
            <a:r>
              <a:rPr lang="en-US" sz="2000" baseline="30000" dirty="0"/>
              <a:t>2</a:t>
            </a:r>
          </a:p>
          <a:p>
            <a:r>
              <a:rPr lang="en-US" sz="2200" dirty="0"/>
              <a:t>Current analysis reports on part 3 of study, which evaluated the safety and efficacy of </a:t>
            </a:r>
            <a:br>
              <a:rPr lang="en-US" sz="2200" dirty="0"/>
            </a:br>
            <a:r>
              <a:rPr lang="en-US" sz="2200" dirty="0"/>
              <a:t>2 doses of venetoclax/dara/dex vs bortezomib/dara/dex in patients with t(11;14) R/R MM</a:t>
            </a:r>
            <a:r>
              <a:rPr lang="en-US" sz="2200" baseline="30000" dirty="0"/>
              <a:t>3</a:t>
            </a:r>
            <a:endParaRPr lang="en-US" sz="2200"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1991F1F1-6F3C-2948-9381-2BDF7FEA81EA}"/>
              </a:ext>
            </a:extLst>
          </p:cNvPr>
          <p:cNvSpPr txBox="1">
            <a:spLocks noChangeArrowheads="1"/>
          </p:cNvSpPr>
          <p:nvPr/>
        </p:nvSpPr>
        <p:spPr bwMode="auto">
          <a:xfrm>
            <a:off x="421715" y="6370985"/>
            <a:ext cx="906578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a:t>
            </a:r>
            <a:r>
              <a:rPr lang="pt-BR" altLang="en-US" sz="1200" b="0" spc="-10" dirty="0" err="1">
                <a:solidFill>
                  <a:schemeClr val="bg2"/>
                </a:solidFill>
                <a:latin typeface="Calibri" panose="020F0502020204030204" pitchFamily="34" charset="0"/>
              </a:rPr>
              <a:t>Kumar</a:t>
            </a:r>
            <a:r>
              <a:rPr lang="pt-BR" altLang="en-US" sz="1200" b="0" spc="-10" dirty="0">
                <a:solidFill>
                  <a:schemeClr val="bg2"/>
                </a:solidFill>
                <a:latin typeface="Calibri" panose="020F0502020204030204" pitchFamily="34" charset="0"/>
              </a:rPr>
              <a:t>. ASH 2021. Abstr 84. 2. </a:t>
            </a:r>
            <a:r>
              <a:rPr lang="en-US" altLang="en-US" sz="1200" b="0" spc="-10" dirty="0">
                <a:solidFill>
                  <a:schemeClr val="bg2"/>
                </a:solidFill>
                <a:latin typeface="Calibri" panose="020F0502020204030204" pitchFamily="34" charset="0"/>
              </a:rPr>
              <a:t>Bahlis. JCO. 2021;39:3602. 3</a:t>
            </a:r>
            <a:r>
              <a:rPr lang="de-DE" altLang="en-US" sz="1200" b="0" spc="-1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Kaufman. ASH 2021. Abstr 817. </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Venetoclax/Dara/Dex vs Bortezomib/Dara/Dex in t(11;14) R/R MM: Part 3 Study Design</a:t>
            </a:r>
            <a:endParaRPr lang="en-US" altLang="en-US" dirty="0"/>
          </a:p>
        </p:txBody>
      </p:sp>
      <p:sp>
        <p:nvSpPr>
          <p:cNvPr id="43" name="Content Placeholder 2">
            <a:extLst>
              <a:ext uri="{FF2B5EF4-FFF2-40B4-BE49-F238E27FC236}">
                <a16:creationId xmlns:a16="http://schemas.microsoft.com/office/drawing/2014/main" id="{F8726DCC-E476-6B4D-AB69-E463BF8EC91A}"/>
              </a:ext>
            </a:extLst>
          </p:cNvPr>
          <p:cNvSpPr>
            <a:spLocks noGrp="1"/>
          </p:cNvSpPr>
          <p:nvPr>
            <p:ph idx="1"/>
          </p:nvPr>
        </p:nvSpPr>
        <p:spPr/>
        <p:txBody>
          <a:bodyPr/>
          <a:lstStyle/>
          <a:p>
            <a:r>
              <a:rPr lang="en-US" sz="1800" dirty="0"/>
              <a:t>Open-label, randomized phase I/II study (trial not fully accrued)</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altLang="en-US" sz="1800" dirty="0"/>
              <a:t>Primary objective: safety and preliminary efficacy</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3" name="Text Box 15">
            <a:extLst>
              <a:ext uri="{FF2B5EF4-FFF2-40B4-BE49-F238E27FC236}">
                <a16:creationId xmlns:a16="http://schemas.microsoft.com/office/drawing/2014/main" id="{20C763D5-2E3C-4840-A56B-159C9DD2321F}"/>
              </a:ext>
            </a:extLst>
          </p:cNvPr>
          <p:cNvSpPr txBox="1">
            <a:spLocks noChangeArrowheads="1"/>
          </p:cNvSpPr>
          <p:nvPr/>
        </p:nvSpPr>
        <p:spPr bwMode="auto">
          <a:xfrm>
            <a:off x="412751" y="636202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Kaufman. ASH 2021. Abstr 817. </a:t>
            </a:r>
            <a:endParaRPr lang="en-US" altLang="en-US" sz="1200" b="0" dirty="0">
              <a:solidFill>
                <a:schemeClr val="bg2"/>
              </a:solidFill>
              <a:latin typeface="Calibri" panose="020F0502020204030204" pitchFamily="34" charset="0"/>
            </a:endParaRPr>
          </a:p>
        </p:txBody>
      </p:sp>
      <p:sp>
        <p:nvSpPr>
          <p:cNvPr id="18" name="Text Box 45">
            <a:extLst>
              <a:ext uri="{FF2B5EF4-FFF2-40B4-BE49-F238E27FC236}">
                <a16:creationId xmlns:a16="http://schemas.microsoft.com/office/drawing/2014/main" id="{EAF35623-16CA-F641-8484-948611A89EE7}"/>
              </a:ext>
            </a:extLst>
          </p:cNvPr>
          <p:cNvSpPr txBox="1">
            <a:spLocks noChangeArrowheads="1"/>
          </p:cNvSpPr>
          <p:nvPr/>
        </p:nvSpPr>
        <p:spPr bwMode="auto">
          <a:xfrm>
            <a:off x="354704" y="2741969"/>
            <a:ext cx="236389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Patients with t(11;14) </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R/R MM after ≥1 prior therapy including IMiD; not refractory to PIs or CD38 antibodies; ECOG PS ≤2, no PN grade ≥3 or ≥2 with pain within 2 wk of first dose</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41)</a:t>
            </a:r>
          </a:p>
        </p:txBody>
      </p:sp>
      <p:sp>
        <p:nvSpPr>
          <p:cNvPr id="21" name="Line 52">
            <a:extLst>
              <a:ext uri="{FF2B5EF4-FFF2-40B4-BE49-F238E27FC236}">
                <a16:creationId xmlns:a16="http://schemas.microsoft.com/office/drawing/2014/main" id="{86672DF5-C5E2-6F41-9D98-FA0DF14BA2F5}"/>
              </a:ext>
            </a:extLst>
          </p:cNvPr>
          <p:cNvSpPr>
            <a:spLocks noChangeShapeType="1"/>
          </p:cNvSpPr>
          <p:nvPr/>
        </p:nvSpPr>
        <p:spPr bwMode="auto">
          <a:xfrm flipV="1">
            <a:off x="2718597" y="2521382"/>
            <a:ext cx="641066" cy="6221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4" name="Rectangle 49">
            <a:extLst>
              <a:ext uri="{FF2B5EF4-FFF2-40B4-BE49-F238E27FC236}">
                <a16:creationId xmlns:a16="http://schemas.microsoft.com/office/drawing/2014/main" id="{004E1433-0D99-A54C-A7DE-3463949F3E29}"/>
              </a:ext>
            </a:extLst>
          </p:cNvPr>
          <p:cNvSpPr>
            <a:spLocks noChangeArrowheads="1"/>
          </p:cNvSpPr>
          <p:nvPr/>
        </p:nvSpPr>
        <p:spPr bwMode="auto">
          <a:xfrm>
            <a:off x="3689751" y="1981498"/>
            <a:ext cx="3874246" cy="10058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Venetoclax </a:t>
            </a:r>
            <a:r>
              <a:rPr lang="en-US" altLang="en-US" sz="1600" b="0" dirty="0">
                <a:solidFill>
                  <a:schemeClr val="tx1"/>
                </a:solidFill>
                <a:latin typeface="Calibri" panose="020F0502020204030204" pitchFamily="34" charset="0"/>
              </a:rPr>
              <a:t>400 mg QD +</a:t>
            </a:r>
            <a:r>
              <a:rPr lang="en-US" altLang="en-US" sz="160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Daratumumab </a:t>
            </a:r>
            <a:r>
              <a:rPr lang="en-US" altLang="en-US" sz="1600" b="0" dirty="0">
                <a:solidFill>
                  <a:schemeClr val="tx1"/>
                </a:solidFill>
                <a:latin typeface="Calibri" panose="020F0502020204030204" pitchFamily="34" charset="0"/>
              </a:rPr>
              <a:t>1800 mg SC +</a:t>
            </a:r>
            <a:r>
              <a:rPr lang="en-US" altLang="en-US" sz="160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Dexamethasone </a:t>
            </a:r>
            <a:r>
              <a:rPr lang="en-US" altLang="en-US" sz="1600" b="0" dirty="0">
                <a:solidFill>
                  <a:schemeClr val="tx1"/>
                </a:solidFill>
                <a:latin typeface="Calibri" panose="020F0502020204030204" pitchFamily="34" charset="0"/>
              </a:rPr>
              <a:t>40 mg QW PO or IV</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15)</a:t>
            </a:r>
          </a:p>
        </p:txBody>
      </p:sp>
      <p:sp>
        <p:nvSpPr>
          <p:cNvPr id="35" name="Line 52">
            <a:extLst>
              <a:ext uri="{FF2B5EF4-FFF2-40B4-BE49-F238E27FC236}">
                <a16:creationId xmlns:a16="http://schemas.microsoft.com/office/drawing/2014/main" id="{FE727C53-A03E-5C4D-A435-B74FB82D8D07}"/>
              </a:ext>
            </a:extLst>
          </p:cNvPr>
          <p:cNvSpPr>
            <a:spLocks noChangeShapeType="1"/>
          </p:cNvSpPr>
          <p:nvPr/>
        </p:nvSpPr>
        <p:spPr bwMode="auto">
          <a:xfrm>
            <a:off x="2718596" y="3649910"/>
            <a:ext cx="83399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36" name="Rectangle 50">
            <a:extLst>
              <a:ext uri="{FF2B5EF4-FFF2-40B4-BE49-F238E27FC236}">
                <a16:creationId xmlns:a16="http://schemas.microsoft.com/office/drawing/2014/main" id="{D8950DAD-9441-334D-B3C0-EA7BBD268B74}"/>
              </a:ext>
            </a:extLst>
          </p:cNvPr>
          <p:cNvSpPr>
            <a:spLocks noChangeArrowheads="1"/>
          </p:cNvSpPr>
          <p:nvPr/>
        </p:nvSpPr>
        <p:spPr bwMode="auto">
          <a:xfrm>
            <a:off x="3680110" y="4323763"/>
            <a:ext cx="3874246" cy="1005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dirty="0">
                <a:solidFill>
                  <a:schemeClr val="tx1"/>
                </a:solidFill>
                <a:latin typeface="Calibri" panose="020F0502020204030204" pitchFamily="34" charset="0"/>
              </a:rPr>
              <a:t>Bortezomib </a:t>
            </a:r>
            <a:r>
              <a:rPr lang="en-US" altLang="en-US" sz="1600" b="0" dirty="0">
                <a:solidFill>
                  <a:schemeClr val="tx1"/>
                </a:solidFill>
                <a:latin typeface="Calibri" panose="020F0502020204030204" pitchFamily="34" charset="0"/>
              </a:rPr>
              <a:t>1.3 mg/m² SC or IV</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Daratumumab </a:t>
            </a:r>
            <a:r>
              <a:rPr lang="en-US" altLang="en-US" sz="1600" b="0" dirty="0">
                <a:solidFill>
                  <a:schemeClr val="tx1"/>
                </a:solidFill>
                <a:latin typeface="Calibri" panose="020F0502020204030204" pitchFamily="34" charset="0"/>
              </a:rPr>
              <a:t>1800 mg SC</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a:t>
            </a:r>
            <a:r>
              <a:rPr lang="en-US" altLang="en-US" sz="1600" dirty="0">
                <a:solidFill>
                  <a:schemeClr val="tx1"/>
                </a:solidFill>
                <a:latin typeface="Calibri" panose="020F0502020204030204" pitchFamily="34" charset="0"/>
              </a:rPr>
              <a:t> </a:t>
            </a:r>
          </a:p>
          <a:p>
            <a:pPr algn="ctr">
              <a:lnSpc>
                <a:spcPct val="100000"/>
              </a:lnSpc>
              <a:spcBef>
                <a:spcPct val="0"/>
              </a:spcBef>
              <a:spcAft>
                <a:spcPct val="0"/>
              </a:spcAft>
              <a:buClrTx/>
              <a:buNone/>
            </a:pPr>
            <a:r>
              <a:rPr lang="en-US" altLang="en-US" sz="1600" dirty="0">
                <a:solidFill>
                  <a:schemeClr val="tx1"/>
                </a:solidFill>
                <a:latin typeface="Calibri" panose="020F0502020204030204" pitchFamily="34" charset="0"/>
              </a:rPr>
              <a:t>Dexamethasone </a:t>
            </a:r>
            <a:r>
              <a:rPr lang="en-US" altLang="en-US" sz="1600" b="0" dirty="0">
                <a:solidFill>
                  <a:schemeClr val="tx1"/>
                </a:solidFill>
                <a:latin typeface="Calibri" panose="020F0502020204030204" pitchFamily="34" charset="0"/>
              </a:rPr>
              <a:t>20 mg</a:t>
            </a:r>
            <a:r>
              <a:rPr lang="en-US" altLang="en-US" sz="16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PO or IV</a:t>
            </a:r>
            <a:r>
              <a:rPr lang="en-US" altLang="en-US" sz="160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19)</a:t>
            </a:r>
          </a:p>
        </p:txBody>
      </p:sp>
      <p:sp>
        <p:nvSpPr>
          <p:cNvPr id="41" name="Rectangle 49">
            <a:extLst>
              <a:ext uri="{FF2B5EF4-FFF2-40B4-BE49-F238E27FC236}">
                <a16:creationId xmlns:a16="http://schemas.microsoft.com/office/drawing/2014/main" id="{58CCEDD5-66B2-284F-BA00-8ED99D689972}"/>
              </a:ext>
            </a:extLst>
          </p:cNvPr>
          <p:cNvSpPr>
            <a:spLocks noChangeArrowheads="1"/>
          </p:cNvSpPr>
          <p:nvPr/>
        </p:nvSpPr>
        <p:spPr bwMode="auto">
          <a:xfrm>
            <a:off x="3680110" y="3152631"/>
            <a:ext cx="3874246" cy="1005840"/>
          </a:xfrm>
          <a:prstGeom prst="rect">
            <a:avLst/>
          </a:prstGeom>
          <a:solidFill>
            <a:schemeClr val="accent6"/>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Venetoclax </a:t>
            </a:r>
            <a:r>
              <a:rPr lang="en-US" altLang="en-US" sz="1600" b="0" dirty="0">
                <a:solidFill>
                  <a:schemeClr val="tx1"/>
                </a:solidFill>
                <a:latin typeface="Calibri" panose="020F0502020204030204" pitchFamily="34" charset="0"/>
              </a:rPr>
              <a:t>800 mg QD +</a:t>
            </a:r>
            <a:r>
              <a:rPr lang="en-US" altLang="en-US" sz="160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Daratumumab </a:t>
            </a:r>
            <a:r>
              <a:rPr lang="en-US" altLang="en-US" sz="1600" b="0" dirty="0">
                <a:solidFill>
                  <a:schemeClr val="tx1"/>
                </a:solidFill>
                <a:latin typeface="Calibri" panose="020F0502020204030204" pitchFamily="34" charset="0"/>
              </a:rPr>
              <a:t>1800 mg SC +</a:t>
            </a:r>
            <a:r>
              <a:rPr lang="en-US" altLang="en-US" sz="160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Dexamethasone </a:t>
            </a:r>
            <a:r>
              <a:rPr lang="en-US" altLang="en-US" sz="1600" b="0" dirty="0">
                <a:solidFill>
                  <a:schemeClr val="tx1"/>
                </a:solidFill>
                <a:latin typeface="Calibri" panose="020F0502020204030204" pitchFamily="34" charset="0"/>
              </a:rPr>
              <a:t>40 mg QW PO or IV</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7)</a:t>
            </a:r>
          </a:p>
        </p:txBody>
      </p:sp>
      <p:sp>
        <p:nvSpPr>
          <p:cNvPr id="42" name="Line 52">
            <a:extLst>
              <a:ext uri="{FF2B5EF4-FFF2-40B4-BE49-F238E27FC236}">
                <a16:creationId xmlns:a16="http://schemas.microsoft.com/office/drawing/2014/main" id="{C8E3EA17-94D1-4F43-91A3-030A27A3E006}"/>
              </a:ext>
            </a:extLst>
          </p:cNvPr>
          <p:cNvSpPr>
            <a:spLocks noChangeShapeType="1"/>
          </p:cNvSpPr>
          <p:nvPr/>
        </p:nvSpPr>
        <p:spPr bwMode="auto">
          <a:xfrm>
            <a:off x="2718596" y="4096003"/>
            <a:ext cx="715660" cy="56005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graphicFrame>
        <p:nvGraphicFramePr>
          <p:cNvPr id="17" name="Group 3">
            <a:extLst>
              <a:ext uri="{FF2B5EF4-FFF2-40B4-BE49-F238E27FC236}">
                <a16:creationId xmlns:a16="http://schemas.microsoft.com/office/drawing/2014/main" id="{85E3A66E-C0A4-4F13-BB3A-2DB4B87FAB76}"/>
              </a:ext>
            </a:extLst>
          </p:cNvPr>
          <p:cNvGraphicFramePr>
            <a:graphicFrameLocks/>
          </p:cNvGraphicFramePr>
          <p:nvPr>
            <p:extLst>
              <p:ext uri="{D42A27DB-BD31-4B8C-83A1-F6EECF244321}">
                <p14:modId xmlns:p14="http://schemas.microsoft.com/office/powerpoint/2010/main" val="2525416267"/>
              </p:ext>
            </p:extLst>
          </p:nvPr>
        </p:nvGraphicFramePr>
        <p:xfrm>
          <a:off x="7840406" y="1776970"/>
          <a:ext cx="3918207" cy="4003176"/>
        </p:xfrm>
        <a:graphic>
          <a:graphicData uri="http://schemas.openxmlformats.org/drawingml/2006/table">
            <a:tbl>
              <a:tblPr/>
              <a:tblGrid>
                <a:gridCol w="1211583">
                  <a:extLst>
                    <a:ext uri="{9D8B030D-6E8A-4147-A177-3AD203B41FA5}">
                      <a16:colId xmlns:a16="http://schemas.microsoft.com/office/drawing/2014/main" val="20000"/>
                    </a:ext>
                  </a:extLst>
                </a:gridCol>
                <a:gridCol w="1060704">
                  <a:extLst>
                    <a:ext uri="{9D8B030D-6E8A-4147-A177-3AD203B41FA5}">
                      <a16:colId xmlns:a16="http://schemas.microsoft.com/office/drawing/2014/main" val="20001"/>
                    </a:ext>
                  </a:extLst>
                </a:gridCol>
                <a:gridCol w="822960">
                  <a:extLst>
                    <a:ext uri="{9D8B030D-6E8A-4147-A177-3AD203B41FA5}">
                      <a16:colId xmlns:a16="http://schemas.microsoft.com/office/drawing/2014/main" val="20004"/>
                    </a:ext>
                  </a:extLst>
                </a:gridCol>
                <a:gridCol w="822960">
                  <a:extLst>
                    <a:ext uri="{9D8B030D-6E8A-4147-A177-3AD203B41FA5}">
                      <a16:colId xmlns:a16="http://schemas.microsoft.com/office/drawing/2014/main" val="177546360"/>
                    </a:ext>
                  </a:extLst>
                </a:gridCol>
              </a:tblGrid>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Cycle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Venetoclax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Dara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Dex</a:t>
                      </a:r>
                      <a:endPar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18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(28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Once daily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 8, 15,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Weekly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759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(28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Once daily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Weekly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98955848"/>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(28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Once daily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Weekly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12572039"/>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Cycle</a:t>
                      </a:r>
                      <a:endParaRPr kumimoji="0" lang="en-US" sz="1400" b="0"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Bortez</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Dara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Dex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656404762"/>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(21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 4, 8,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 8,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 2, 4, 5, 8, 9, 11, 12,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51654987"/>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(21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 4, 8,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 2, 4, 5, 8, 9, 11,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60107275"/>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(28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11711641"/>
                  </a:ext>
                </a:extLst>
              </a:tr>
            </a:tbl>
          </a:graphicData>
        </a:graphic>
      </p:graphicFrame>
    </p:spTree>
    <p:extLst>
      <p:ext uri="{BB962C8B-B14F-4D97-AF65-F5344CB8AC3E}">
        <p14:creationId xmlns:p14="http://schemas.microsoft.com/office/powerpoint/2010/main" val="1044548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Venetoclax/Dara/Dex vs Bortezomib/Dara/Dex in t(11;14) R/R MM: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3596440922"/>
              </p:ext>
            </p:extLst>
          </p:nvPr>
        </p:nvGraphicFramePr>
        <p:xfrm>
          <a:off x="522287" y="1609617"/>
          <a:ext cx="5573714" cy="4511120"/>
        </p:xfrm>
        <a:graphic>
          <a:graphicData uri="http://schemas.openxmlformats.org/drawingml/2006/table">
            <a:tbl>
              <a:tblPr/>
              <a:tblGrid>
                <a:gridCol w="2044675">
                  <a:extLst>
                    <a:ext uri="{9D8B030D-6E8A-4147-A177-3AD203B41FA5}">
                      <a16:colId xmlns:a16="http://schemas.microsoft.com/office/drawing/2014/main" val="20000"/>
                    </a:ext>
                  </a:extLst>
                </a:gridCol>
                <a:gridCol w="1144253">
                  <a:extLst>
                    <a:ext uri="{9D8B030D-6E8A-4147-A177-3AD203B41FA5}">
                      <a16:colId xmlns:a16="http://schemas.microsoft.com/office/drawing/2014/main" val="20001"/>
                    </a:ext>
                  </a:extLst>
                </a:gridCol>
                <a:gridCol w="1177580">
                  <a:extLst>
                    <a:ext uri="{9D8B030D-6E8A-4147-A177-3AD203B41FA5}">
                      <a16:colId xmlns:a16="http://schemas.microsoft.com/office/drawing/2014/main" val="20004"/>
                    </a:ext>
                  </a:extLst>
                </a:gridCol>
                <a:gridCol w="1207206">
                  <a:extLst>
                    <a:ext uri="{9D8B030D-6E8A-4147-A177-3AD203B41FA5}">
                      <a16:colId xmlns:a16="http://schemas.microsoft.com/office/drawing/2014/main" val="177546360"/>
                    </a:ext>
                  </a:extLst>
                </a:gridCol>
              </a:tblGrid>
              <a:tr h="6035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Venetoclax 400 mg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Dara/Dex</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Venetoclax 800 mg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Dara/Dex</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Bortezomib + Dara/Dex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47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58.0 (31-88)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57.0 (53-82)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70.0 (51-80)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398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ISS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(40.0)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6404762"/>
                  </a:ext>
                </a:extLst>
              </a:tr>
              <a:tr h="6035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(53.3)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(46.7)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(85.7)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8408145"/>
                  </a:ext>
                </a:extLst>
              </a:tr>
              <a:tr h="7398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Cytogenetic abnormality risk by FISH,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Standard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(31.6)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51654987"/>
                  </a:ext>
                </a:extLst>
              </a:tr>
            </a:tbl>
          </a:graphicData>
        </a:graphic>
      </p:graphicFrame>
      <p:graphicFrame>
        <p:nvGraphicFramePr>
          <p:cNvPr id="10" name="Group 3">
            <a:extLst>
              <a:ext uri="{FF2B5EF4-FFF2-40B4-BE49-F238E27FC236}">
                <a16:creationId xmlns:a16="http://schemas.microsoft.com/office/drawing/2014/main" id="{E1F6A87D-4A7A-734A-BA38-2143498EFF04}"/>
              </a:ext>
            </a:extLst>
          </p:cNvPr>
          <p:cNvGraphicFramePr>
            <a:graphicFrameLocks/>
          </p:cNvGraphicFramePr>
          <p:nvPr>
            <p:extLst>
              <p:ext uri="{D42A27DB-BD31-4B8C-83A1-F6EECF244321}">
                <p14:modId xmlns:p14="http://schemas.microsoft.com/office/powerpoint/2010/main" val="2916090793"/>
              </p:ext>
            </p:extLst>
          </p:nvPr>
        </p:nvGraphicFramePr>
        <p:xfrm>
          <a:off x="6163841" y="1609617"/>
          <a:ext cx="5594772" cy="3749136"/>
        </p:xfrm>
        <a:graphic>
          <a:graphicData uri="http://schemas.openxmlformats.org/drawingml/2006/table">
            <a:tbl>
              <a:tblPr/>
              <a:tblGrid>
                <a:gridCol w="2166120">
                  <a:extLst>
                    <a:ext uri="{9D8B030D-6E8A-4147-A177-3AD203B41FA5}">
                      <a16:colId xmlns:a16="http://schemas.microsoft.com/office/drawing/2014/main" val="20000"/>
                    </a:ext>
                  </a:extLst>
                </a:gridCol>
                <a:gridCol w="1092819">
                  <a:extLst>
                    <a:ext uri="{9D8B030D-6E8A-4147-A177-3AD203B41FA5}">
                      <a16:colId xmlns:a16="http://schemas.microsoft.com/office/drawing/2014/main" val="20001"/>
                    </a:ext>
                  </a:extLst>
                </a:gridCol>
                <a:gridCol w="1126274">
                  <a:extLst>
                    <a:ext uri="{9D8B030D-6E8A-4147-A177-3AD203B41FA5}">
                      <a16:colId xmlns:a16="http://schemas.microsoft.com/office/drawing/2014/main" val="20004"/>
                    </a:ext>
                  </a:extLst>
                </a:gridCol>
                <a:gridCol w="1209559">
                  <a:extLst>
                    <a:ext uri="{9D8B030D-6E8A-4147-A177-3AD203B41FA5}">
                      <a16:colId xmlns:a16="http://schemas.microsoft.com/office/drawing/2014/main" val="177546360"/>
                    </a:ext>
                  </a:extLst>
                </a:gridCol>
              </a:tblGrid>
              <a:tr h="5274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Venetoclax 400 mg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Dara/Dex</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Venetoclax 800 mg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Dara/Dex</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Bortezomib + Dara/Dex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656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prior lines therapy, 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&gt;3,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(20.0)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(57.1)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(21.1)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(63.2)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(10.5)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70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Stem cell transplant,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(46.7)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(42.1)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6404762"/>
                  </a:ext>
                </a:extLst>
              </a:tr>
              <a:tr h="170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PI,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(93.3)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(89.5)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8408145"/>
                  </a:ext>
                </a:extLst>
              </a:tr>
              <a:tr h="1701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IMiD,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(93.3)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51654987"/>
                  </a:ext>
                </a:extLst>
              </a:tr>
              <a:tr h="28925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Previous anti-CD38 mAb,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4737139"/>
                  </a:ext>
                </a:extLst>
              </a:tr>
            </a:tbl>
          </a:graphicData>
        </a:graphic>
      </p:graphicFrame>
      <p:sp>
        <p:nvSpPr>
          <p:cNvPr id="11" name="TextBox 10">
            <a:extLst>
              <a:ext uri="{FF2B5EF4-FFF2-40B4-BE49-F238E27FC236}">
                <a16:creationId xmlns:a16="http://schemas.microsoft.com/office/drawing/2014/main" id="{ECB63A93-78FC-4B58-BF06-099BBA1378FE}"/>
              </a:ext>
            </a:extLst>
          </p:cNvPr>
          <p:cNvSpPr txBox="1"/>
          <p:nvPr/>
        </p:nvSpPr>
        <p:spPr bwMode="auto">
          <a:xfrm>
            <a:off x="522288" y="6120737"/>
            <a:ext cx="55947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*Includes t(4;14), t(14;16), or del(17p).</a:t>
            </a:r>
          </a:p>
        </p:txBody>
      </p:sp>
      <p:sp>
        <p:nvSpPr>
          <p:cNvPr id="14" name="Text Box 15">
            <a:extLst>
              <a:ext uri="{FF2B5EF4-FFF2-40B4-BE49-F238E27FC236}">
                <a16:creationId xmlns:a16="http://schemas.microsoft.com/office/drawing/2014/main" id="{FFD19091-9856-4637-B499-2C19FB08F60F}"/>
              </a:ext>
            </a:extLst>
          </p:cNvPr>
          <p:cNvSpPr txBox="1">
            <a:spLocks noChangeArrowheads="1"/>
          </p:cNvSpPr>
          <p:nvPr/>
        </p:nvSpPr>
        <p:spPr bwMode="auto">
          <a:xfrm>
            <a:off x="412751" y="636202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Kaufman. ASH 2021. Abstr 817.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737516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Venetoclax/Dara/Dex vs Bortezomib/Dara/Dex in t(11;14) R/R MM: Safety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3536266335"/>
              </p:ext>
            </p:extLst>
          </p:nvPr>
        </p:nvGraphicFramePr>
        <p:xfrm>
          <a:off x="719137" y="1600200"/>
          <a:ext cx="10757982" cy="3566256"/>
        </p:xfrm>
        <a:graphic>
          <a:graphicData uri="http://schemas.openxmlformats.org/drawingml/2006/table">
            <a:tbl>
              <a:tblPr/>
              <a:tblGrid>
                <a:gridCol w="4274204">
                  <a:extLst>
                    <a:ext uri="{9D8B030D-6E8A-4147-A177-3AD203B41FA5}">
                      <a16:colId xmlns:a16="http://schemas.microsoft.com/office/drawing/2014/main" val="20000"/>
                    </a:ext>
                  </a:extLst>
                </a:gridCol>
                <a:gridCol w="2321859">
                  <a:extLst>
                    <a:ext uri="{9D8B030D-6E8A-4147-A177-3AD203B41FA5}">
                      <a16:colId xmlns:a16="http://schemas.microsoft.com/office/drawing/2014/main" val="20001"/>
                    </a:ext>
                  </a:extLst>
                </a:gridCol>
                <a:gridCol w="2393576">
                  <a:extLst>
                    <a:ext uri="{9D8B030D-6E8A-4147-A177-3AD203B41FA5}">
                      <a16:colId xmlns:a16="http://schemas.microsoft.com/office/drawing/2014/main" val="20004"/>
                    </a:ext>
                  </a:extLst>
                </a:gridCol>
                <a:gridCol w="1768343">
                  <a:extLst>
                    <a:ext uri="{9D8B030D-6E8A-4147-A177-3AD203B41FA5}">
                      <a16:colId xmlns:a16="http://schemas.microsoft.com/office/drawing/2014/main" val="177546360"/>
                    </a:ext>
                  </a:extLst>
                </a:gridCol>
              </a:tblGrid>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Venetoclax 400 mg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Dara/Dex</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Venetoclax 800 mg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Dara/Dex</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Bortezomib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Dara/Dex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Active on venetoclax or bortezomib,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Discontinued venetoclax or bortezomib,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 reason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6404762"/>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death,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68408145"/>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 death,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51654987"/>
                  </a:ext>
                </a:extLst>
              </a:tr>
              <a:tr h="2268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on tx,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(0.2-16.5)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 (1.8-15.9)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 (0.5-14.8)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4864005"/>
                  </a:ext>
                </a:extLst>
              </a:tr>
            </a:tbl>
          </a:graphicData>
        </a:graphic>
      </p:graphicFrame>
      <p:sp>
        <p:nvSpPr>
          <p:cNvPr id="11" name="TextBox 10">
            <a:extLst>
              <a:ext uri="{FF2B5EF4-FFF2-40B4-BE49-F238E27FC236}">
                <a16:creationId xmlns:a16="http://schemas.microsoft.com/office/drawing/2014/main" id="{FA6399A5-37B7-9943-95DB-14ABAB38722B}"/>
              </a:ext>
            </a:extLst>
          </p:cNvPr>
          <p:cNvSpPr txBox="1"/>
          <p:nvPr/>
        </p:nvSpPr>
        <p:spPr bwMode="auto">
          <a:xfrm>
            <a:off x="719138" y="5237130"/>
            <a:ext cx="107579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*3 mo after treatment because of progressive disease following subsequent treatment. </a:t>
            </a:r>
          </a:p>
        </p:txBody>
      </p:sp>
      <p:sp>
        <p:nvSpPr>
          <p:cNvPr id="10" name="Text Box 15">
            <a:extLst>
              <a:ext uri="{FF2B5EF4-FFF2-40B4-BE49-F238E27FC236}">
                <a16:creationId xmlns:a16="http://schemas.microsoft.com/office/drawing/2014/main" id="{C6C3F7E6-850A-417B-AA48-CC91262D95DA}"/>
              </a:ext>
            </a:extLst>
          </p:cNvPr>
          <p:cNvSpPr txBox="1">
            <a:spLocks noChangeArrowheads="1"/>
          </p:cNvSpPr>
          <p:nvPr/>
        </p:nvSpPr>
        <p:spPr bwMode="auto">
          <a:xfrm>
            <a:off x="412751" y="636202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Kaufman. ASH 2021. Abstr 817.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528061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TextBox 262">
            <a:extLst>
              <a:ext uri="{FF2B5EF4-FFF2-40B4-BE49-F238E27FC236}">
                <a16:creationId xmlns:a16="http://schemas.microsoft.com/office/drawing/2014/main" id="{09DE3065-006D-474E-85C4-48064DFA1EE5}"/>
              </a:ext>
            </a:extLst>
          </p:cNvPr>
          <p:cNvSpPr txBox="1"/>
          <p:nvPr/>
        </p:nvSpPr>
        <p:spPr bwMode="auto">
          <a:xfrm>
            <a:off x="8204360" y="2218562"/>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7%</a:t>
            </a:r>
          </a:p>
        </p:txBody>
      </p:sp>
      <p:sp>
        <p:nvSpPr>
          <p:cNvPr id="276" name="TextBox 275">
            <a:extLst>
              <a:ext uri="{FF2B5EF4-FFF2-40B4-BE49-F238E27FC236}">
                <a16:creationId xmlns:a16="http://schemas.microsoft.com/office/drawing/2014/main" id="{441E052A-9E9F-8D47-991A-7C9281416192}"/>
              </a:ext>
            </a:extLst>
          </p:cNvPr>
          <p:cNvSpPr txBox="1"/>
          <p:nvPr/>
        </p:nvSpPr>
        <p:spPr bwMode="auto">
          <a:xfrm>
            <a:off x="8177435" y="3313507"/>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7%</a:t>
            </a:r>
          </a:p>
        </p:txBody>
      </p:sp>
      <p:sp>
        <p:nvSpPr>
          <p:cNvPr id="286" name="TextBox 285">
            <a:extLst>
              <a:ext uri="{FF2B5EF4-FFF2-40B4-BE49-F238E27FC236}">
                <a16:creationId xmlns:a16="http://schemas.microsoft.com/office/drawing/2014/main" id="{DDF17F4D-4523-5943-BD1F-80866F680C20}"/>
              </a:ext>
            </a:extLst>
          </p:cNvPr>
          <p:cNvSpPr txBox="1"/>
          <p:nvPr/>
        </p:nvSpPr>
        <p:spPr bwMode="auto">
          <a:xfrm>
            <a:off x="8309424" y="5242899"/>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7%</a:t>
            </a:r>
          </a:p>
        </p:txBody>
      </p:sp>
      <p:sp>
        <p:nvSpPr>
          <p:cNvPr id="285" name="TextBox 284">
            <a:extLst>
              <a:ext uri="{FF2B5EF4-FFF2-40B4-BE49-F238E27FC236}">
                <a16:creationId xmlns:a16="http://schemas.microsoft.com/office/drawing/2014/main" id="{650D8B47-7DDE-B541-B269-2A986853F021}"/>
              </a:ext>
            </a:extLst>
          </p:cNvPr>
          <p:cNvSpPr txBox="1"/>
          <p:nvPr/>
        </p:nvSpPr>
        <p:spPr bwMode="auto">
          <a:xfrm>
            <a:off x="8274309" y="5076508"/>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6%</a:t>
            </a:r>
          </a:p>
        </p:txBody>
      </p:sp>
      <p:sp>
        <p:nvSpPr>
          <p:cNvPr id="288" name="TextBox 287">
            <a:extLst>
              <a:ext uri="{FF2B5EF4-FFF2-40B4-BE49-F238E27FC236}">
                <a16:creationId xmlns:a16="http://schemas.microsoft.com/office/drawing/2014/main" id="{9345F502-AADF-0945-8473-4A0EFE2E9A92}"/>
              </a:ext>
            </a:extLst>
          </p:cNvPr>
          <p:cNvSpPr txBox="1"/>
          <p:nvPr/>
        </p:nvSpPr>
        <p:spPr bwMode="auto">
          <a:xfrm>
            <a:off x="8538104" y="5345066"/>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14%</a:t>
            </a: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Venetoclax/Dara/Dex vs Bortezomib/Dara/Dex in t(11;14) R/R MM: AE Profile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pSp>
        <p:nvGrpSpPr>
          <p:cNvPr id="4" name="Group 3">
            <a:extLst>
              <a:ext uri="{FF2B5EF4-FFF2-40B4-BE49-F238E27FC236}">
                <a16:creationId xmlns:a16="http://schemas.microsoft.com/office/drawing/2014/main" id="{D228A4A3-5563-450E-B66C-7C98836FA855}"/>
              </a:ext>
            </a:extLst>
          </p:cNvPr>
          <p:cNvGrpSpPr/>
          <p:nvPr/>
        </p:nvGrpSpPr>
        <p:grpSpPr>
          <a:xfrm>
            <a:off x="3332891" y="3918528"/>
            <a:ext cx="3719842" cy="1511164"/>
            <a:chOff x="3332891" y="3918528"/>
            <a:chExt cx="3719842" cy="1511164"/>
          </a:xfrm>
        </p:grpSpPr>
        <p:sp>
          <p:nvSpPr>
            <p:cNvPr id="2" name="TextBox 1">
              <a:extLst>
                <a:ext uri="{FF2B5EF4-FFF2-40B4-BE49-F238E27FC236}">
                  <a16:creationId xmlns:a16="http://schemas.microsoft.com/office/drawing/2014/main" id="{0195A187-01C1-45B0-8FDB-8A8CA9057577}"/>
                </a:ext>
              </a:extLst>
            </p:cNvPr>
            <p:cNvSpPr txBox="1"/>
            <p:nvPr/>
          </p:nvSpPr>
          <p:spPr bwMode="auto">
            <a:xfrm>
              <a:off x="3437704" y="3918528"/>
              <a:ext cx="3615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Venetoclax 400 mg + dara/dex: any grade</a:t>
              </a:r>
            </a:p>
          </p:txBody>
        </p:sp>
        <p:sp>
          <p:nvSpPr>
            <p:cNvPr id="15" name="TextBox 14">
              <a:extLst>
                <a:ext uri="{FF2B5EF4-FFF2-40B4-BE49-F238E27FC236}">
                  <a16:creationId xmlns:a16="http://schemas.microsoft.com/office/drawing/2014/main" id="{1437E475-F4E9-46A1-A6E0-9E7082A531E8}"/>
                </a:ext>
              </a:extLst>
            </p:cNvPr>
            <p:cNvSpPr txBox="1"/>
            <p:nvPr/>
          </p:nvSpPr>
          <p:spPr bwMode="auto">
            <a:xfrm>
              <a:off x="3437704" y="4153050"/>
              <a:ext cx="36075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Venetoclax 400 mg + dara/dex: grade 3/4</a:t>
              </a:r>
            </a:p>
          </p:txBody>
        </p:sp>
        <p:sp>
          <p:nvSpPr>
            <p:cNvPr id="16" name="TextBox 15">
              <a:extLst>
                <a:ext uri="{FF2B5EF4-FFF2-40B4-BE49-F238E27FC236}">
                  <a16:creationId xmlns:a16="http://schemas.microsoft.com/office/drawing/2014/main" id="{20C27868-67BA-43E8-9203-22A7CF538D05}"/>
                </a:ext>
              </a:extLst>
            </p:cNvPr>
            <p:cNvSpPr txBox="1"/>
            <p:nvPr/>
          </p:nvSpPr>
          <p:spPr bwMode="auto">
            <a:xfrm>
              <a:off x="3430266" y="4387572"/>
              <a:ext cx="36150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Venetoclax 800 mg + dara/dex: any grade</a:t>
              </a:r>
            </a:p>
          </p:txBody>
        </p:sp>
        <p:sp>
          <p:nvSpPr>
            <p:cNvPr id="17" name="TextBox 16">
              <a:extLst>
                <a:ext uri="{FF2B5EF4-FFF2-40B4-BE49-F238E27FC236}">
                  <a16:creationId xmlns:a16="http://schemas.microsoft.com/office/drawing/2014/main" id="{4E590F49-8030-4967-9FA1-841008664A73}"/>
                </a:ext>
              </a:extLst>
            </p:cNvPr>
            <p:cNvSpPr txBox="1"/>
            <p:nvPr/>
          </p:nvSpPr>
          <p:spPr bwMode="auto">
            <a:xfrm>
              <a:off x="3437704" y="4622094"/>
              <a:ext cx="36075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Venetoclax 800 mg + dara/dex: grade 3/4</a:t>
              </a:r>
            </a:p>
          </p:txBody>
        </p:sp>
        <p:sp>
          <p:nvSpPr>
            <p:cNvPr id="18" name="TextBox 17">
              <a:extLst>
                <a:ext uri="{FF2B5EF4-FFF2-40B4-BE49-F238E27FC236}">
                  <a16:creationId xmlns:a16="http://schemas.microsoft.com/office/drawing/2014/main" id="{01EC0286-4091-475E-9B75-BCB750CDA081}"/>
                </a:ext>
              </a:extLst>
            </p:cNvPr>
            <p:cNvSpPr txBox="1"/>
            <p:nvPr/>
          </p:nvSpPr>
          <p:spPr bwMode="auto">
            <a:xfrm>
              <a:off x="3430266" y="4856616"/>
              <a:ext cx="30028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Bortezomib + dara/dex: any grade</a:t>
              </a:r>
            </a:p>
          </p:txBody>
        </p:sp>
        <p:sp>
          <p:nvSpPr>
            <p:cNvPr id="19" name="TextBox 18">
              <a:extLst>
                <a:ext uri="{FF2B5EF4-FFF2-40B4-BE49-F238E27FC236}">
                  <a16:creationId xmlns:a16="http://schemas.microsoft.com/office/drawing/2014/main" id="{B2FB3144-FBEF-4C4E-A5A3-6AC186ACF67B}"/>
                </a:ext>
              </a:extLst>
            </p:cNvPr>
            <p:cNvSpPr txBox="1"/>
            <p:nvPr/>
          </p:nvSpPr>
          <p:spPr bwMode="auto">
            <a:xfrm>
              <a:off x="3437704" y="5091138"/>
              <a:ext cx="29953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Bortezomib + dara/dex: grade 3/4</a:t>
              </a:r>
            </a:p>
          </p:txBody>
        </p:sp>
        <p:sp>
          <p:nvSpPr>
            <p:cNvPr id="3" name="Rectangle 2">
              <a:extLst>
                <a:ext uri="{FF2B5EF4-FFF2-40B4-BE49-F238E27FC236}">
                  <a16:creationId xmlns:a16="http://schemas.microsoft.com/office/drawing/2014/main" id="{A388A8E1-4BE8-EC49-A240-7849CA0145A0}"/>
                </a:ext>
              </a:extLst>
            </p:cNvPr>
            <p:cNvSpPr/>
            <p:nvPr/>
          </p:nvSpPr>
          <p:spPr bwMode="auto">
            <a:xfrm>
              <a:off x="3332891" y="4014216"/>
              <a:ext cx="133951" cy="13395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 name="Rectangle 20">
              <a:extLst>
                <a:ext uri="{FF2B5EF4-FFF2-40B4-BE49-F238E27FC236}">
                  <a16:creationId xmlns:a16="http://schemas.microsoft.com/office/drawing/2014/main" id="{6440673F-8A29-A546-8445-9BC69234DD14}"/>
                </a:ext>
              </a:extLst>
            </p:cNvPr>
            <p:cNvSpPr/>
            <p:nvPr/>
          </p:nvSpPr>
          <p:spPr bwMode="auto">
            <a:xfrm>
              <a:off x="3332891" y="4250429"/>
              <a:ext cx="133951" cy="13395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D0D8E1B5-E28C-0A42-B7A1-D0A132A7CBB6}"/>
                </a:ext>
              </a:extLst>
            </p:cNvPr>
            <p:cNvSpPr/>
            <p:nvPr/>
          </p:nvSpPr>
          <p:spPr bwMode="auto">
            <a:xfrm>
              <a:off x="3332891" y="4486642"/>
              <a:ext cx="133951" cy="1339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889B55F1-1075-714F-8518-8449404AB513}"/>
                </a:ext>
              </a:extLst>
            </p:cNvPr>
            <p:cNvSpPr/>
            <p:nvPr/>
          </p:nvSpPr>
          <p:spPr bwMode="auto">
            <a:xfrm>
              <a:off x="3332891" y="5195280"/>
              <a:ext cx="133951" cy="133951"/>
            </a:xfrm>
            <a:prstGeom prst="rect">
              <a:avLst/>
            </a:prstGeom>
            <a:solidFill>
              <a:schemeClr val="tx2">
                <a:alpha val="50196"/>
              </a:schemeClr>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0EC00792-A10A-6045-BFF9-312EECDB3ACE}"/>
                </a:ext>
              </a:extLst>
            </p:cNvPr>
            <p:cNvSpPr/>
            <p:nvPr/>
          </p:nvSpPr>
          <p:spPr bwMode="auto">
            <a:xfrm>
              <a:off x="3332891" y="4722855"/>
              <a:ext cx="133951" cy="133951"/>
            </a:xfrm>
            <a:prstGeom prst="rect">
              <a:avLst/>
            </a:prstGeom>
            <a:solidFill>
              <a:schemeClr val="accent3">
                <a:lumMod val="40000"/>
                <a:lumOff val="60000"/>
              </a:schemeClr>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23CBE646-7332-9447-95D5-06C57A8CC8C1}"/>
                </a:ext>
              </a:extLst>
            </p:cNvPr>
            <p:cNvSpPr/>
            <p:nvPr/>
          </p:nvSpPr>
          <p:spPr bwMode="auto">
            <a:xfrm>
              <a:off x="3332891" y="4959068"/>
              <a:ext cx="133951" cy="133951"/>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1" name="Straight Connector 10">
            <a:extLst>
              <a:ext uri="{FF2B5EF4-FFF2-40B4-BE49-F238E27FC236}">
                <a16:creationId xmlns:a16="http://schemas.microsoft.com/office/drawing/2014/main" id="{26E510D0-0FF7-1B43-A9B2-0A0D593CB41F}"/>
              </a:ext>
            </a:extLst>
          </p:cNvPr>
          <p:cNvCxnSpPr/>
          <p:nvPr/>
        </p:nvCxnSpPr>
        <p:spPr bwMode="auto">
          <a:xfrm>
            <a:off x="1755648" y="5806440"/>
            <a:ext cx="361188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87480C39-3AE8-DD46-BE0E-5796410243CE}"/>
              </a:ext>
            </a:extLst>
          </p:cNvPr>
          <p:cNvCxnSpPr>
            <a:cxnSpLocks/>
          </p:cNvCxnSpPr>
          <p:nvPr/>
        </p:nvCxnSpPr>
        <p:spPr bwMode="auto">
          <a:xfrm>
            <a:off x="1764792" y="58064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3F61AD9-926F-8349-B7F9-351C31642EDB}"/>
              </a:ext>
            </a:extLst>
          </p:cNvPr>
          <p:cNvCxnSpPr>
            <a:cxnSpLocks/>
          </p:cNvCxnSpPr>
          <p:nvPr/>
        </p:nvCxnSpPr>
        <p:spPr bwMode="auto">
          <a:xfrm>
            <a:off x="2485339" y="58064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2A075C9-407D-4248-9E0A-18B04AD4A141}"/>
              </a:ext>
            </a:extLst>
          </p:cNvPr>
          <p:cNvCxnSpPr>
            <a:cxnSpLocks/>
          </p:cNvCxnSpPr>
          <p:nvPr/>
        </p:nvCxnSpPr>
        <p:spPr bwMode="auto">
          <a:xfrm>
            <a:off x="3205886" y="58064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DF3AA45-5992-6748-BE2E-F84A28F67CA9}"/>
              </a:ext>
            </a:extLst>
          </p:cNvPr>
          <p:cNvCxnSpPr>
            <a:cxnSpLocks/>
          </p:cNvCxnSpPr>
          <p:nvPr/>
        </p:nvCxnSpPr>
        <p:spPr bwMode="auto">
          <a:xfrm>
            <a:off x="3926433" y="58064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E943BE9-396B-014E-A094-54D910193FBF}"/>
              </a:ext>
            </a:extLst>
          </p:cNvPr>
          <p:cNvCxnSpPr>
            <a:cxnSpLocks/>
          </p:cNvCxnSpPr>
          <p:nvPr/>
        </p:nvCxnSpPr>
        <p:spPr bwMode="auto">
          <a:xfrm>
            <a:off x="4646980" y="580644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EA0E9F3-712C-1D4B-A2BA-B24C9E9CB115}"/>
              </a:ext>
            </a:extLst>
          </p:cNvPr>
          <p:cNvCxnSpPr>
            <a:cxnSpLocks/>
          </p:cNvCxnSpPr>
          <p:nvPr/>
        </p:nvCxnSpPr>
        <p:spPr bwMode="auto">
          <a:xfrm>
            <a:off x="5367528" y="5806440"/>
            <a:ext cx="0" cy="64008"/>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CA996223-3E97-B946-B4A9-5EC5158D8E8C}"/>
              </a:ext>
            </a:extLst>
          </p:cNvPr>
          <p:cNvSpPr txBox="1"/>
          <p:nvPr/>
        </p:nvSpPr>
        <p:spPr bwMode="auto">
          <a:xfrm>
            <a:off x="5102352" y="5824440"/>
            <a:ext cx="549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3" name="TextBox 32">
            <a:extLst>
              <a:ext uri="{FF2B5EF4-FFF2-40B4-BE49-F238E27FC236}">
                <a16:creationId xmlns:a16="http://schemas.microsoft.com/office/drawing/2014/main" id="{36C1E2E8-96EA-5F46-B958-C4E951A2CC2D}"/>
              </a:ext>
            </a:extLst>
          </p:cNvPr>
          <p:cNvSpPr txBox="1"/>
          <p:nvPr/>
        </p:nvSpPr>
        <p:spPr bwMode="auto">
          <a:xfrm>
            <a:off x="1489987" y="5824440"/>
            <a:ext cx="549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6682ECC0-773D-A549-8494-8C62CFB9EADD}"/>
              </a:ext>
            </a:extLst>
          </p:cNvPr>
          <p:cNvSpPr txBox="1"/>
          <p:nvPr/>
        </p:nvSpPr>
        <p:spPr bwMode="auto">
          <a:xfrm>
            <a:off x="2212460" y="5824440"/>
            <a:ext cx="549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5" name="TextBox 34">
            <a:extLst>
              <a:ext uri="{FF2B5EF4-FFF2-40B4-BE49-F238E27FC236}">
                <a16:creationId xmlns:a16="http://schemas.microsoft.com/office/drawing/2014/main" id="{08DE9CE0-22DB-F344-97B8-86B957729F6F}"/>
              </a:ext>
            </a:extLst>
          </p:cNvPr>
          <p:cNvSpPr txBox="1"/>
          <p:nvPr/>
        </p:nvSpPr>
        <p:spPr bwMode="auto">
          <a:xfrm>
            <a:off x="2934933" y="5824440"/>
            <a:ext cx="549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6" name="TextBox 35">
            <a:extLst>
              <a:ext uri="{FF2B5EF4-FFF2-40B4-BE49-F238E27FC236}">
                <a16:creationId xmlns:a16="http://schemas.microsoft.com/office/drawing/2014/main" id="{CF3B4BE1-94B7-F743-827E-3EA93CCB8EA0}"/>
              </a:ext>
            </a:extLst>
          </p:cNvPr>
          <p:cNvSpPr txBox="1"/>
          <p:nvPr/>
        </p:nvSpPr>
        <p:spPr bwMode="auto">
          <a:xfrm>
            <a:off x="3657406" y="5824440"/>
            <a:ext cx="549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979DB81A-4935-1C4A-ABA2-AE4A45261030}"/>
              </a:ext>
            </a:extLst>
          </p:cNvPr>
          <p:cNvSpPr txBox="1"/>
          <p:nvPr/>
        </p:nvSpPr>
        <p:spPr bwMode="auto">
          <a:xfrm>
            <a:off x="4379879" y="5824440"/>
            <a:ext cx="5496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8" name="TextBox 37">
            <a:extLst>
              <a:ext uri="{FF2B5EF4-FFF2-40B4-BE49-F238E27FC236}">
                <a16:creationId xmlns:a16="http://schemas.microsoft.com/office/drawing/2014/main" id="{CEE16CAE-9F2A-6D4C-A326-EFDBC5B26FB2}"/>
              </a:ext>
            </a:extLst>
          </p:cNvPr>
          <p:cNvSpPr txBox="1"/>
          <p:nvPr/>
        </p:nvSpPr>
        <p:spPr bwMode="auto">
          <a:xfrm>
            <a:off x="61940" y="1972341"/>
            <a:ext cx="1655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Any TEAE</a:t>
            </a:r>
          </a:p>
        </p:txBody>
      </p:sp>
      <p:cxnSp>
        <p:nvCxnSpPr>
          <p:cNvPr id="39" name="Straight Connector 38">
            <a:extLst>
              <a:ext uri="{FF2B5EF4-FFF2-40B4-BE49-F238E27FC236}">
                <a16:creationId xmlns:a16="http://schemas.microsoft.com/office/drawing/2014/main" id="{67B2D383-AAEB-314F-8541-19C77207567A}"/>
              </a:ext>
            </a:extLst>
          </p:cNvPr>
          <p:cNvCxnSpPr>
            <a:cxnSpLocks/>
          </p:cNvCxnSpPr>
          <p:nvPr/>
        </p:nvCxnSpPr>
        <p:spPr bwMode="auto">
          <a:xfrm flipH="1">
            <a:off x="1694023" y="214943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A5CB040-5679-7C4F-8991-C9BD43B543FC}"/>
              </a:ext>
            </a:extLst>
          </p:cNvPr>
          <p:cNvCxnSpPr>
            <a:cxnSpLocks/>
          </p:cNvCxnSpPr>
          <p:nvPr/>
        </p:nvCxnSpPr>
        <p:spPr bwMode="auto">
          <a:xfrm flipH="1">
            <a:off x="1694023" y="25339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D3BA720-4049-8C4C-8A6F-08E5273F56CE}"/>
              </a:ext>
            </a:extLst>
          </p:cNvPr>
          <p:cNvCxnSpPr>
            <a:cxnSpLocks/>
          </p:cNvCxnSpPr>
          <p:nvPr/>
        </p:nvCxnSpPr>
        <p:spPr bwMode="auto">
          <a:xfrm flipH="1">
            <a:off x="1694023" y="29183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ACABC33-F18C-8E4B-B1E3-4007BA15588C}"/>
              </a:ext>
            </a:extLst>
          </p:cNvPr>
          <p:cNvCxnSpPr>
            <a:cxnSpLocks/>
          </p:cNvCxnSpPr>
          <p:nvPr/>
        </p:nvCxnSpPr>
        <p:spPr bwMode="auto">
          <a:xfrm flipH="1">
            <a:off x="1694023" y="33028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816B771-656C-DF47-A8E5-E468DC48F948}"/>
              </a:ext>
            </a:extLst>
          </p:cNvPr>
          <p:cNvCxnSpPr>
            <a:cxnSpLocks/>
          </p:cNvCxnSpPr>
          <p:nvPr/>
        </p:nvCxnSpPr>
        <p:spPr bwMode="auto">
          <a:xfrm flipH="1">
            <a:off x="1694023" y="36873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54B026B-B58E-AA43-9368-EF909A8177AC}"/>
              </a:ext>
            </a:extLst>
          </p:cNvPr>
          <p:cNvCxnSpPr>
            <a:cxnSpLocks/>
          </p:cNvCxnSpPr>
          <p:nvPr/>
        </p:nvCxnSpPr>
        <p:spPr bwMode="auto">
          <a:xfrm flipH="1">
            <a:off x="1694023" y="40718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D759B4C-EE4B-7849-AA7C-6DCB7894EF9C}"/>
              </a:ext>
            </a:extLst>
          </p:cNvPr>
          <p:cNvCxnSpPr>
            <a:cxnSpLocks/>
          </p:cNvCxnSpPr>
          <p:nvPr/>
        </p:nvCxnSpPr>
        <p:spPr bwMode="auto">
          <a:xfrm flipH="1">
            <a:off x="1694023" y="44562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7A00095-E1B8-AD40-8073-60FC333221FF}"/>
              </a:ext>
            </a:extLst>
          </p:cNvPr>
          <p:cNvCxnSpPr>
            <a:cxnSpLocks/>
          </p:cNvCxnSpPr>
          <p:nvPr/>
        </p:nvCxnSpPr>
        <p:spPr bwMode="auto">
          <a:xfrm flipH="1">
            <a:off x="1694023" y="48407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CFFF3858-52BB-C641-B6E1-C4F44CF54D84}"/>
              </a:ext>
            </a:extLst>
          </p:cNvPr>
          <p:cNvCxnSpPr>
            <a:cxnSpLocks/>
          </p:cNvCxnSpPr>
          <p:nvPr/>
        </p:nvCxnSpPr>
        <p:spPr bwMode="auto">
          <a:xfrm flipH="1">
            <a:off x="1694023" y="522524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57420B8-7748-1D47-8F7B-89407D82006E}"/>
              </a:ext>
            </a:extLst>
          </p:cNvPr>
          <p:cNvCxnSpPr>
            <a:cxnSpLocks/>
          </p:cNvCxnSpPr>
          <p:nvPr/>
        </p:nvCxnSpPr>
        <p:spPr bwMode="auto">
          <a:xfrm flipH="1">
            <a:off x="1694023" y="5609716"/>
            <a:ext cx="64008" cy="0"/>
          </a:xfrm>
          <a:prstGeom prst="line">
            <a:avLst/>
          </a:prstGeom>
          <a:noFill/>
          <a:ln w="28575" cap="flat" cmpd="sng" algn="ctr">
            <a:solidFill>
              <a:schemeClr val="bg1"/>
            </a:solidFill>
            <a:prstDash val="solid"/>
            <a:round/>
            <a:headEnd type="none" w="med" len="med"/>
            <a:tailEnd type="none" w="med" len="med"/>
          </a:ln>
          <a:effectLst/>
        </p:spPr>
      </p:cxnSp>
      <p:sp>
        <p:nvSpPr>
          <p:cNvPr id="50" name="TextBox 49">
            <a:extLst>
              <a:ext uri="{FF2B5EF4-FFF2-40B4-BE49-F238E27FC236}">
                <a16:creationId xmlns:a16="http://schemas.microsoft.com/office/drawing/2014/main" id="{0F05AF22-779C-3046-91D0-71D035A1E420}"/>
              </a:ext>
            </a:extLst>
          </p:cNvPr>
          <p:cNvSpPr txBox="1"/>
          <p:nvPr/>
        </p:nvSpPr>
        <p:spPr bwMode="auto">
          <a:xfrm>
            <a:off x="61940" y="2355975"/>
            <a:ext cx="1655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Insomnia</a:t>
            </a:r>
          </a:p>
        </p:txBody>
      </p:sp>
      <p:sp>
        <p:nvSpPr>
          <p:cNvPr id="51" name="TextBox 50">
            <a:extLst>
              <a:ext uri="{FF2B5EF4-FFF2-40B4-BE49-F238E27FC236}">
                <a16:creationId xmlns:a16="http://schemas.microsoft.com/office/drawing/2014/main" id="{6DE81E31-96E0-2649-B5E2-356BF3CB0215}"/>
              </a:ext>
            </a:extLst>
          </p:cNvPr>
          <p:cNvSpPr txBox="1"/>
          <p:nvPr/>
        </p:nvSpPr>
        <p:spPr bwMode="auto">
          <a:xfrm>
            <a:off x="61940" y="2739609"/>
            <a:ext cx="1655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Fatigue</a:t>
            </a:r>
          </a:p>
        </p:txBody>
      </p:sp>
      <p:sp>
        <p:nvSpPr>
          <p:cNvPr id="52" name="TextBox 51">
            <a:extLst>
              <a:ext uri="{FF2B5EF4-FFF2-40B4-BE49-F238E27FC236}">
                <a16:creationId xmlns:a16="http://schemas.microsoft.com/office/drawing/2014/main" id="{FAE72467-EE01-644B-8365-9E319320AEDA}"/>
              </a:ext>
            </a:extLst>
          </p:cNvPr>
          <p:cNvSpPr txBox="1"/>
          <p:nvPr/>
        </p:nvSpPr>
        <p:spPr bwMode="auto">
          <a:xfrm>
            <a:off x="61940" y="3123243"/>
            <a:ext cx="1655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Diarrhea</a:t>
            </a:r>
          </a:p>
        </p:txBody>
      </p:sp>
      <p:sp>
        <p:nvSpPr>
          <p:cNvPr id="53" name="TextBox 52">
            <a:extLst>
              <a:ext uri="{FF2B5EF4-FFF2-40B4-BE49-F238E27FC236}">
                <a16:creationId xmlns:a16="http://schemas.microsoft.com/office/drawing/2014/main" id="{D06E19E3-2894-3B4E-9BC1-D49FA9CFF789}"/>
              </a:ext>
            </a:extLst>
          </p:cNvPr>
          <p:cNvSpPr txBox="1"/>
          <p:nvPr/>
        </p:nvSpPr>
        <p:spPr bwMode="auto">
          <a:xfrm>
            <a:off x="61940" y="3506877"/>
            <a:ext cx="1655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Nausea</a:t>
            </a:r>
          </a:p>
        </p:txBody>
      </p:sp>
      <p:sp>
        <p:nvSpPr>
          <p:cNvPr id="54" name="TextBox 53">
            <a:extLst>
              <a:ext uri="{FF2B5EF4-FFF2-40B4-BE49-F238E27FC236}">
                <a16:creationId xmlns:a16="http://schemas.microsoft.com/office/drawing/2014/main" id="{3C71ACE8-24DE-464B-A150-7490E6FC0B14}"/>
              </a:ext>
            </a:extLst>
          </p:cNvPr>
          <p:cNvSpPr txBox="1"/>
          <p:nvPr/>
        </p:nvSpPr>
        <p:spPr bwMode="auto">
          <a:xfrm>
            <a:off x="61940" y="3890511"/>
            <a:ext cx="1655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Constipation</a:t>
            </a:r>
          </a:p>
        </p:txBody>
      </p:sp>
      <p:sp>
        <p:nvSpPr>
          <p:cNvPr id="55" name="TextBox 54">
            <a:extLst>
              <a:ext uri="{FF2B5EF4-FFF2-40B4-BE49-F238E27FC236}">
                <a16:creationId xmlns:a16="http://schemas.microsoft.com/office/drawing/2014/main" id="{8652AF8C-530D-D046-BD8D-2660433464CF}"/>
              </a:ext>
            </a:extLst>
          </p:cNvPr>
          <p:cNvSpPr txBox="1"/>
          <p:nvPr/>
        </p:nvSpPr>
        <p:spPr bwMode="auto">
          <a:xfrm>
            <a:off x="61940" y="4274145"/>
            <a:ext cx="1655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Headache</a:t>
            </a:r>
          </a:p>
        </p:txBody>
      </p:sp>
      <p:sp>
        <p:nvSpPr>
          <p:cNvPr id="56" name="TextBox 55">
            <a:extLst>
              <a:ext uri="{FF2B5EF4-FFF2-40B4-BE49-F238E27FC236}">
                <a16:creationId xmlns:a16="http://schemas.microsoft.com/office/drawing/2014/main" id="{6E0E2E28-7D35-114F-97EF-531623A0AD5A}"/>
              </a:ext>
            </a:extLst>
          </p:cNvPr>
          <p:cNvSpPr txBox="1"/>
          <p:nvPr/>
        </p:nvSpPr>
        <p:spPr bwMode="auto">
          <a:xfrm>
            <a:off x="61940" y="4657779"/>
            <a:ext cx="1655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Dizziness</a:t>
            </a:r>
          </a:p>
        </p:txBody>
      </p:sp>
      <p:sp>
        <p:nvSpPr>
          <p:cNvPr id="57" name="TextBox 56">
            <a:extLst>
              <a:ext uri="{FF2B5EF4-FFF2-40B4-BE49-F238E27FC236}">
                <a16:creationId xmlns:a16="http://schemas.microsoft.com/office/drawing/2014/main" id="{D7BEF57A-30EB-0B43-9DED-D7513E7E1F07}"/>
              </a:ext>
            </a:extLst>
          </p:cNvPr>
          <p:cNvSpPr txBox="1"/>
          <p:nvPr/>
        </p:nvSpPr>
        <p:spPr bwMode="auto">
          <a:xfrm>
            <a:off x="61940" y="5041413"/>
            <a:ext cx="1655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PE</a:t>
            </a:r>
          </a:p>
        </p:txBody>
      </p:sp>
      <p:sp>
        <p:nvSpPr>
          <p:cNvPr id="58" name="TextBox 57">
            <a:extLst>
              <a:ext uri="{FF2B5EF4-FFF2-40B4-BE49-F238E27FC236}">
                <a16:creationId xmlns:a16="http://schemas.microsoft.com/office/drawing/2014/main" id="{2EC8B9C5-F747-8149-BF12-DE510FC0538E}"/>
              </a:ext>
            </a:extLst>
          </p:cNvPr>
          <p:cNvSpPr txBox="1"/>
          <p:nvPr/>
        </p:nvSpPr>
        <p:spPr bwMode="auto">
          <a:xfrm>
            <a:off x="61940" y="5425050"/>
            <a:ext cx="1655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PSN</a:t>
            </a:r>
          </a:p>
        </p:txBody>
      </p:sp>
      <p:sp>
        <p:nvSpPr>
          <p:cNvPr id="59" name="TextBox 58">
            <a:extLst>
              <a:ext uri="{FF2B5EF4-FFF2-40B4-BE49-F238E27FC236}">
                <a16:creationId xmlns:a16="http://schemas.microsoft.com/office/drawing/2014/main" id="{62460A94-FB82-094E-8916-08CFA17686EC}"/>
              </a:ext>
            </a:extLst>
          </p:cNvPr>
          <p:cNvSpPr txBox="1"/>
          <p:nvPr/>
        </p:nvSpPr>
        <p:spPr bwMode="auto">
          <a:xfrm>
            <a:off x="1758656" y="1503103"/>
            <a:ext cx="35398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AEs in ≥20% of Patients</a:t>
            </a:r>
          </a:p>
        </p:txBody>
      </p:sp>
      <p:grpSp>
        <p:nvGrpSpPr>
          <p:cNvPr id="62" name="Group 61">
            <a:extLst>
              <a:ext uri="{FF2B5EF4-FFF2-40B4-BE49-F238E27FC236}">
                <a16:creationId xmlns:a16="http://schemas.microsoft.com/office/drawing/2014/main" id="{865D6F4F-944E-9D41-ABDC-46A310122DAB}"/>
              </a:ext>
            </a:extLst>
          </p:cNvPr>
          <p:cNvGrpSpPr/>
          <p:nvPr/>
        </p:nvGrpSpPr>
        <p:grpSpPr>
          <a:xfrm>
            <a:off x="1760060" y="1977453"/>
            <a:ext cx="3581600" cy="332653"/>
            <a:chOff x="1774537" y="1977453"/>
            <a:chExt cx="3581600" cy="332653"/>
          </a:xfrm>
        </p:grpSpPr>
        <p:grpSp>
          <p:nvGrpSpPr>
            <p:cNvPr id="40" name="Group 39">
              <a:extLst>
                <a:ext uri="{FF2B5EF4-FFF2-40B4-BE49-F238E27FC236}">
                  <a16:creationId xmlns:a16="http://schemas.microsoft.com/office/drawing/2014/main" id="{7E463EF1-F0FC-844C-B535-BAB38DA3377A}"/>
                </a:ext>
              </a:extLst>
            </p:cNvPr>
            <p:cNvGrpSpPr/>
            <p:nvPr/>
          </p:nvGrpSpPr>
          <p:grpSpPr>
            <a:xfrm>
              <a:off x="1786031" y="1977453"/>
              <a:ext cx="3078429" cy="100584"/>
              <a:chOff x="1767141" y="1902418"/>
              <a:chExt cx="3078429" cy="100584"/>
            </a:xfrm>
          </p:grpSpPr>
          <p:sp>
            <p:nvSpPr>
              <p:cNvPr id="61" name="Rectangle 60">
                <a:extLst>
                  <a:ext uri="{FF2B5EF4-FFF2-40B4-BE49-F238E27FC236}">
                    <a16:creationId xmlns:a16="http://schemas.microsoft.com/office/drawing/2014/main" id="{2C4253E0-CB2B-954B-A50F-36BCD54742EB}"/>
                  </a:ext>
                </a:extLst>
              </p:cNvPr>
              <p:cNvSpPr/>
              <p:nvPr/>
            </p:nvSpPr>
            <p:spPr bwMode="auto">
              <a:xfrm>
                <a:off x="2486418" y="1903776"/>
                <a:ext cx="2359152" cy="9786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6203F1A3-C77C-804B-91AC-09934330657C}"/>
                  </a:ext>
                </a:extLst>
              </p:cNvPr>
              <p:cNvSpPr/>
              <p:nvPr/>
            </p:nvSpPr>
            <p:spPr bwMode="auto">
              <a:xfrm>
                <a:off x="1767141" y="1902418"/>
                <a:ext cx="2052361" cy="10058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3" name="Group 62">
              <a:extLst>
                <a:ext uri="{FF2B5EF4-FFF2-40B4-BE49-F238E27FC236}">
                  <a16:creationId xmlns:a16="http://schemas.microsoft.com/office/drawing/2014/main" id="{8B2A0186-C401-344B-9E00-D3FD092FC317}"/>
                </a:ext>
              </a:extLst>
            </p:cNvPr>
            <p:cNvGrpSpPr/>
            <p:nvPr/>
          </p:nvGrpSpPr>
          <p:grpSpPr>
            <a:xfrm>
              <a:off x="1774537" y="2092496"/>
              <a:ext cx="3146290" cy="100584"/>
              <a:chOff x="1755647" y="1907735"/>
              <a:chExt cx="3146290" cy="100584"/>
            </a:xfrm>
          </p:grpSpPr>
          <p:sp>
            <p:nvSpPr>
              <p:cNvPr id="64" name="Rectangle 63">
                <a:extLst>
                  <a:ext uri="{FF2B5EF4-FFF2-40B4-BE49-F238E27FC236}">
                    <a16:creationId xmlns:a16="http://schemas.microsoft.com/office/drawing/2014/main" id="{CB931C86-B89B-0E40-AA9C-C7D728336AA3}"/>
                  </a:ext>
                </a:extLst>
              </p:cNvPr>
              <p:cNvSpPr/>
              <p:nvPr/>
            </p:nvSpPr>
            <p:spPr bwMode="auto">
              <a:xfrm>
                <a:off x="2542785" y="1909093"/>
                <a:ext cx="2359152" cy="9786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18D03580-88EF-8641-A4BE-294E471AF558}"/>
                  </a:ext>
                </a:extLst>
              </p:cNvPr>
              <p:cNvSpPr/>
              <p:nvPr/>
            </p:nvSpPr>
            <p:spPr bwMode="auto">
              <a:xfrm>
                <a:off x="1755647" y="1907735"/>
                <a:ext cx="1682815" cy="100584"/>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6" name="Group 65">
              <a:extLst>
                <a:ext uri="{FF2B5EF4-FFF2-40B4-BE49-F238E27FC236}">
                  <a16:creationId xmlns:a16="http://schemas.microsoft.com/office/drawing/2014/main" id="{F9B79595-8A2B-5944-81D5-9AB825A7FB8D}"/>
                </a:ext>
              </a:extLst>
            </p:cNvPr>
            <p:cNvGrpSpPr/>
            <p:nvPr/>
          </p:nvGrpSpPr>
          <p:grpSpPr>
            <a:xfrm>
              <a:off x="1784003" y="2209522"/>
              <a:ext cx="3572134" cy="100584"/>
              <a:chOff x="1765113" y="1918366"/>
              <a:chExt cx="3572134" cy="100584"/>
            </a:xfrm>
          </p:grpSpPr>
          <p:sp>
            <p:nvSpPr>
              <p:cNvPr id="67" name="Rectangle 66">
                <a:extLst>
                  <a:ext uri="{FF2B5EF4-FFF2-40B4-BE49-F238E27FC236}">
                    <a16:creationId xmlns:a16="http://schemas.microsoft.com/office/drawing/2014/main" id="{13515A5F-00EA-BE49-A530-9FA6BD944D2B}"/>
                  </a:ext>
                </a:extLst>
              </p:cNvPr>
              <p:cNvSpPr/>
              <p:nvPr/>
            </p:nvSpPr>
            <p:spPr bwMode="auto">
              <a:xfrm>
                <a:off x="2978095" y="1919724"/>
                <a:ext cx="2359152" cy="97869"/>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5CF8951F-A955-0F43-AF22-18B565E82FB3}"/>
                  </a:ext>
                </a:extLst>
              </p:cNvPr>
              <p:cNvSpPr/>
              <p:nvPr/>
            </p:nvSpPr>
            <p:spPr bwMode="auto">
              <a:xfrm>
                <a:off x="1765113" y="1918366"/>
                <a:ext cx="2790804" cy="100584"/>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70" name="Group 69">
            <a:extLst>
              <a:ext uri="{FF2B5EF4-FFF2-40B4-BE49-F238E27FC236}">
                <a16:creationId xmlns:a16="http://schemas.microsoft.com/office/drawing/2014/main" id="{FCFC4ACC-FE31-E74F-B440-DDE614304690}"/>
              </a:ext>
            </a:extLst>
          </p:cNvPr>
          <p:cNvGrpSpPr/>
          <p:nvPr/>
        </p:nvGrpSpPr>
        <p:grpSpPr>
          <a:xfrm>
            <a:off x="1755648" y="2366855"/>
            <a:ext cx="2025752" cy="319422"/>
            <a:chOff x="1770125" y="1982769"/>
            <a:chExt cx="2025752" cy="319422"/>
          </a:xfrm>
        </p:grpSpPr>
        <p:grpSp>
          <p:nvGrpSpPr>
            <p:cNvPr id="71" name="Group 70">
              <a:extLst>
                <a:ext uri="{FF2B5EF4-FFF2-40B4-BE49-F238E27FC236}">
                  <a16:creationId xmlns:a16="http://schemas.microsoft.com/office/drawing/2014/main" id="{8B924638-4567-7C4C-B654-8649BC22A02E}"/>
                </a:ext>
              </a:extLst>
            </p:cNvPr>
            <p:cNvGrpSpPr/>
            <p:nvPr/>
          </p:nvGrpSpPr>
          <p:grpSpPr>
            <a:xfrm>
              <a:off x="1786031" y="1982769"/>
              <a:ext cx="1882832" cy="100585"/>
              <a:chOff x="1767141" y="1907734"/>
              <a:chExt cx="1882832" cy="100585"/>
            </a:xfrm>
          </p:grpSpPr>
          <p:sp>
            <p:nvSpPr>
              <p:cNvPr id="78" name="Rectangle 77">
                <a:extLst>
                  <a:ext uri="{FF2B5EF4-FFF2-40B4-BE49-F238E27FC236}">
                    <a16:creationId xmlns:a16="http://schemas.microsoft.com/office/drawing/2014/main" id="{713738E6-F608-6E41-8617-D69C5E311363}"/>
                  </a:ext>
                </a:extLst>
              </p:cNvPr>
              <p:cNvSpPr/>
              <p:nvPr/>
            </p:nvSpPr>
            <p:spPr bwMode="auto">
              <a:xfrm>
                <a:off x="2225660" y="1907735"/>
                <a:ext cx="1424313" cy="1005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C95BF1BD-CFFF-F74E-B24C-C6AB3F10F1BF}"/>
                  </a:ext>
                </a:extLst>
              </p:cNvPr>
              <p:cNvSpPr/>
              <p:nvPr/>
            </p:nvSpPr>
            <p:spPr bwMode="auto">
              <a:xfrm>
                <a:off x="1767141" y="1907734"/>
                <a:ext cx="465958" cy="10058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2" name="Group 71">
              <a:extLst>
                <a:ext uri="{FF2B5EF4-FFF2-40B4-BE49-F238E27FC236}">
                  <a16:creationId xmlns:a16="http://schemas.microsoft.com/office/drawing/2014/main" id="{73286A6D-CA9F-2E48-803C-8E98BB33EE7B}"/>
                </a:ext>
              </a:extLst>
            </p:cNvPr>
            <p:cNvGrpSpPr/>
            <p:nvPr/>
          </p:nvGrpSpPr>
          <p:grpSpPr>
            <a:xfrm>
              <a:off x="1770125" y="2092496"/>
              <a:ext cx="2025752" cy="101239"/>
              <a:chOff x="1751235" y="1907735"/>
              <a:chExt cx="2025752" cy="101239"/>
            </a:xfrm>
          </p:grpSpPr>
          <p:sp>
            <p:nvSpPr>
              <p:cNvPr id="76" name="Rectangle 75">
                <a:extLst>
                  <a:ext uri="{FF2B5EF4-FFF2-40B4-BE49-F238E27FC236}">
                    <a16:creationId xmlns:a16="http://schemas.microsoft.com/office/drawing/2014/main" id="{EB14A2D6-B466-BC4E-922E-91B0471A2B40}"/>
                  </a:ext>
                </a:extLst>
              </p:cNvPr>
              <p:cNvSpPr/>
              <p:nvPr/>
            </p:nvSpPr>
            <p:spPr bwMode="auto">
              <a:xfrm>
                <a:off x="2241040" y="1907735"/>
                <a:ext cx="1535947" cy="10123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258F8943-CF27-B64D-816A-629B0EA42F24}"/>
                  </a:ext>
                </a:extLst>
              </p:cNvPr>
              <p:cNvSpPr/>
              <p:nvPr/>
            </p:nvSpPr>
            <p:spPr bwMode="auto">
              <a:xfrm>
                <a:off x="1751235" y="1907735"/>
                <a:ext cx="536926" cy="100579"/>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74" name="Rectangle 73">
              <a:extLst>
                <a:ext uri="{FF2B5EF4-FFF2-40B4-BE49-F238E27FC236}">
                  <a16:creationId xmlns:a16="http://schemas.microsoft.com/office/drawing/2014/main" id="{B146A02A-38F3-2449-83C2-FD3675B4BF68}"/>
                </a:ext>
              </a:extLst>
            </p:cNvPr>
            <p:cNvSpPr/>
            <p:nvPr/>
          </p:nvSpPr>
          <p:spPr bwMode="auto">
            <a:xfrm>
              <a:off x="1793492" y="2201607"/>
              <a:ext cx="768176" cy="100584"/>
            </a:xfrm>
            <a:prstGeom prst="rect">
              <a:avLst/>
            </a:prstGeom>
            <a:solidFill>
              <a:srgbClr val="45556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40" name="Group 239">
            <a:extLst>
              <a:ext uri="{FF2B5EF4-FFF2-40B4-BE49-F238E27FC236}">
                <a16:creationId xmlns:a16="http://schemas.microsoft.com/office/drawing/2014/main" id="{FFEC2C32-4B1C-3440-A2CC-F72CCD43DAE1}"/>
              </a:ext>
            </a:extLst>
          </p:cNvPr>
          <p:cNvGrpSpPr/>
          <p:nvPr/>
        </p:nvGrpSpPr>
        <p:grpSpPr>
          <a:xfrm>
            <a:off x="1760060" y="2759709"/>
            <a:ext cx="1538936" cy="313160"/>
            <a:chOff x="1774537" y="1989031"/>
            <a:chExt cx="1538936" cy="313160"/>
          </a:xfrm>
        </p:grpSpPr>
        <p:sp>
          <p:nvSpPr>
            <p:cNvPr id="249" name="Rectangle 248">
              <a:extLst>
                <a:ext uri="{FF2B5EF4-FFF2-40B4-BE49-F238E27FC236}">
                  <a16:creationId xmlns:a16="http://schemas.microsoft.com/office/drawing/2014/main" id="{079F740F-26AC-7542-97ED-5DF5578824F0}"/>
                </a:ext>
              </a:extLst>
            </p:cNvPr>
            <p:cNvSpPr/>
            <p:nvPr/>
          </p:nvSpPr>
          <p:spPr bwMode="auto">
            <a:xfrm>
              <a:off x="1786031" y="1989031"/>
              <a:ext cx="1430462" cy="1005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Rectangle 246">
              <a:extLst>
                <a:ext uri="{FF2B5EF4-FFF2-40B4-BE49-F238E27FC236}">
                  <a16:creationId xmlns:a16="http://schemas.microsoft.com/office/drawing/2014/main" id="{79CC3E87-7C9E-D84D-A60C-64A4951F72B1}"/>
                </a:ext>
              </a:extLst>
            </p:cNvPr>
            <p:cNvSpPr/>
            <p:nvPr/>
          </p:nvSpPr>
          <p:spPr bwMode="auto">
            <a:xfrm>
              <a:off x="1788414" y="2098759"/>
              <a:ext cx="1525059" cy="1005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43" name="Group 242">
              <a:extLst>
                <a:ext uri="{FF2B5EF4-FFF2-40B4-BE49-F238E27FC236}">
                  <a16:creationId xmlns:a16="http://schemas.microsoft.com/office/drawing/2014/main" id="{D57EA179-6067-A146-9A43-28C521D880BF}"/>
                </a:ext>
              </a:extLst>
            </p:cNvPr>
            <p:cNvGrpSpPr/>
            <p:nvPr/>
          </p:nvGrpSpPr>
          <p:grpSpPr>
            <a:xfrm>
              <a:off x="1774537" y="2201607"/>
              <a:ext cx="1396493" cy="100584"/>
              <a:chOff x="1755647" y="1910451"/>
              <a:chExt cx="1396493" cy="100584"/>
            </a:xfrm>
          </p:grpSpPr>
          <p:sp>
            <p:nvSpPr>
              <p:cNvPr id="244" name="Rectangle 243">
                <a:extLst>
                  <a:ext uri="{FF2B5EF4-FFF2-40B4-BE49-F238E27FC236}">
                    <a16:creationId xmlns:a16="http://schemas.microsoft.com/office/drawing/2014/main" id="{21159074-5D52-C043-87BF-3EF4BFCCD8EE}"/>
                  </a:ext>
                </a:extLst>
              </p:cNvPr>
              <p:cNvSpPr/>
              <p:nvPr/>
            </p:nvSpPr>
            <p:spPr bwMode="auto">
              <a:xfrm>
                <a:off x="1980939" y="1910451"/>
                <a:ext cx="1171201" cy="100584"/>
              </a:xfrm>
              <a:prstGeom prst="rect">
                <a:avLst/>
              </a:prstGeom>
              <a:solidFill>
                <a:srgbClr val="45556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Rectangle 244">
                <a:extLst>
                  <a:ext uri="{FF2B5EF4-FFF2-40B4-BE49-F238E27FC236}">
                    <a16:creationId xmlns:a16="http://schemas.microsoft.com/office/drawing/2014/main" id="{DE99326D-C445-0D4F-B63F-D926B2EEFD21}"/>
                  </a:ext>
                </a:extLst>
              </p:cNvPr>
              <p:cNvSpPr/>
              <p:nvPr/>
            </p:nvSpPr>
            <p:spPr bwMode="auto">
              <a:xfrm>
                <a:off x="1755647" y="1910451"/>
                <a:ext cx="225315" cy="100584"/>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250" name="Group 249">
            <a:extLst>
              <a:ext uri="{FF2B5EF4-FFF2-40B4-BE49-F238E27FC236}">
                <a16:creationId xmlns:a16="http://schemas.microsoft.com/office/drawing/2014/main" id="{C0F15460-861B-F54A-8BDC-97C8D555BBE6}"/>
              </a:ext>
            </a:extLst>
          </p:cNvPr>
          <p:cNvGrpSpPr/>
          <p:nvPr/>
        </p:nvGrpSpPr>
        <p:grpSpPr>
          <a:xfrm>
            <a:off x="1754282" y="3140039"/>
            <a:ext cx="1541942" cy="319683"/>
            <a:chOff x="1768759" y="1982769"/>
            <a:chExt cx="1541942" cy="319683"/>
          </a:xfrm>
        </p:grpSpPr>
        <p:sp>
          <p:nvSpPr>
            <p:cNvPr id="259" name="Rectangle 258">
              <a:extLst>
                <a:ext uri="{FF2B5EF4-FFF2-40B4-BE49-F238E27FC236}">
                  <a16:creationId xmlns:a16="http://schemas.microsoft.com/office/drawing/2014/main" id="{5B6A2A3B-9A0B-744C-B630-BF0562568FCB}"/>
                </a:ext>
              </a:extLst>
            </p:cNvPr>
            <p:cNvSpPr/>
            <p:nvPr/>
          </p:nvSpPr>
          <p:spPr bwMode="auto">
            <a:xfrm>
              <a:off x="1768759" y="1982769"/>
              <a:ext cx="1171201" cy="1005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Rectangle 256">
              <a:extLst>
                <a:ext uri="{FF2B5EF4-FFF2-40B4-BE49-F238E27FC236}">
                  <a16:creationId xmlns:a16="http://schemas.microsoft.com/office/drawing/2014/main" id="{19477059-FDE1-4841-A827-A502BE93B317}"/>
                </a:ext>
              </a:extLst>
            </p:cNvPr>
            <p:cNvSpPr/>
            <p:nvPr/>
          </p:nvSpPr>
          <p:spPr bwMode="auto">
            <a:xfrm>
              <a:off x="1779269" y="2092496"/>
              <a:ext cx="1531432" cy="10057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53" name="Group 252">
              <a:extLst>
                <a:ext uri="{FF2B5EF4-FFF2-40B4-BE49-F238E27FC236}">
                  <a16:creationId xmlns:a16="http://schemas.microsoft.com/office/drawing/2014/main" id="{03F75CFC-9ED7-0741-8A08-BDCEB2865989}"/>
                </a:ext>
              </a:extLst>
            </p:cNvPr>
            <p:cNvGrpSpPr/>
            <p:nvPr/>
          </p:nvGrpSpPr>
          <p:grpSpPr>
            <a:xfrm>
              <a:off x="1779268" y="2201868"/>
              <a:ext cx="997277" cy="100584"/>
              <a:chOff x="1760378" y="1910712"/>
              <a:chExt cx="997277" cy="100584"/>
            </a:xfrm>
          </p:grpSpPr>
          <p:sp>
            <p:nvSpPr>
              <p:cNvPr id="254" name="Rectangle 253">
                <a:extLst>
                  <a:ext uri="{FF2B5EF4-FFF2-40B4-BE49-F238E27FC236}">
                    <a16:creationId xmlns:a16="http://schemas.microsoft.com/office/drawing/2014/main" id="{79A4D310-E836-6740-92BE-5D7BF12996FA}"/>
                  </a:ext>
                </a:extLst>
              </p:cNvPr>
              <p:cNvSpPr/>
              <p:nvPr/>
            </p:nvSpPr>
            <p:spPr bwMode="auto">
              <a:xfrm>
                <a:off x="1914356" y="1913427"/>
                <a:ext cx="843299" cy="97869"/>
              </a:xfrm>
              <a:prstGeom prst="rect">
                <a:avLst/>
              </a:prstGeom>
              <a:solidFill>
                <a:srgbClr val="45556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Rectangle 254">
                <a:extLst>
                  <a:ext uri="{FF2B5EF4-FFF2-40B4-BE49-F238E27FC236}">
                    <a16:creationId xmlns:a16="http://schemas.microsoft.com/office/drawing/2014/main" id="{71EEB759-560D-4B40-8837-13CE53542BEF}"/>
                  </a:ext>
                </a:extLst>
              </p:cNvPr>
              <p:cNvSpPr/>
              <p:nvPr/>
            </p:nvSpPr>
            <p:spPr bwMode="auto">
              <a:xfrm>
                <a:off x="1760378" y="1910712"/>
                <a:ext cx="203659" cy="100584"/>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260" name="Group 259">
            <a:extLst>
              <a:ext uri="{FF2B5EF4-FFF2-40B4-BE49-F238E27FC236}">
                <a16:creationId xmlns:a16="http://schemas.microsoft.com/office/drawing/2014/main" id="{57507577-277C-4744-AD65-BE8C8AE95E96}"/>
              </a:ext>
            </a:extLst>
          </p:cNvPr>
          <p:cNvGrpSpPr/>
          <p:nvPr/>
        </p:nvGrpSpPr>
        <p:grpSpPr>
          <a:xfrm>
            <a:off x="1764791" y="3526631"/>
            <a:ext cx="1022317" cy="316706"/>
            <a:chOff x="1779268" y="1982769"/>
            <a:chExt cx="1022317" cy="316706"/>
          </a:xfrm>
        </p:grpSpPr>
        <p:sp>
          <p:nvSpPr>
            <p:cNvPr id="269" name="Rectangle 268">
              <a:extLst>
                <a:ext uri="{FF2B5EF4-FFF2-40B4-BE49-F238E27FC236}">
                  <a16:creationId xmlns:a16="http://schemas.microsoft.com/office/drawing/2014/main" id="{6C0100E9-5BDE-ED46-A334-F12E4B51700D}"/>
                </a:ext>
              </a:extLst>
            </p:cNvPr>
            <p:cNvSpPr/>
            <p:nvPr/>
          </p:nvSpPr>
          <p:spPr bwMode="auto">
            <a:xfrm>
              <a:off x="1786031" y="1982769"/>
              <a:ext cx="941798" cy="1005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7" name="Rectangle 266">
              <a:extLst>
                <a:ext uri="{FF2B5EF4-FFF2-40B4-BE49-F238E27FC236}">
                  <a16:creationId xmlns:a16="http://schemas.microsoft.com/office/drawing/2014/main" id="{4C78844D-D057-AA41-890C-883BB7C27752}"/>
                </a:ext>
              </a:extLst>
            </p:cNvPr>
            <p:cNvSpPr/>
            <p:nvPr/>
          </p:nvSpPr>
          <p:spPr bwMode="auto">
            <a:xfrm>
              <a:off x="1784002" y="2092496"/>
              <a:ext cx="1017583" cy="10057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4" name="Rectangle 263">
              <a:extLst>
                <a:ext uri="{FF2B5EF4-FFF2-40B4-BE49-F238E27FC236}">
                  <a16:creationId xmlns:a16="http://schemas.microsoft.com/office/drawing/2014/main" id="{2199BA40-945E-D045-8EDF-3DC5CDC3D088}"/>
                </a:ext>
              </a:extLst>
            </p:cNvPr>
            <p:cNvSpPr/>
            <p:nvPr/>
          </p:nvSpPr>
          <p:spPr bwMode="auto">
            <a:xfrm>
              <a:off x="1779268" y="2201606"/>
              <a:ext cx="775636" cy="97869"/>
            </a:xfrm>
            <a:prstGeom prst="rect">
              <a:avLst/>
            </a:prstGeom>
            <a:solidFill>
              <a:srgbClr val="45556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70" name="Group 269">
            <a:extLst>
              <a:ext uri="{FF2B5EF4-FFF2-40B4-BE49-F238E27FC236}">
                <a16:creationId xmlns:a16="http://schemas.microsoft.com/office/drawing/2014/main" id="{C17B7CA9-30C3-FE46-B374-6455DA1A7513}"/>
              </a:ext>
            </a:extLst>
          </p:cNvPr>
          <p:cNvGrpSpPr/>
          <p:nvPr/>
        </p:nvGrpSpPr>
        <p:grpSpPr>
          <a:xfrm>
            <a:off x="1765755" y="3913223"/>
            <a:ext cx="945656" cy="316706"/>
            <a:chOff x="1780232" y="1982769"/>
            <a:chExt cx="945656" cy="316706"/>
          </a:xfrm>
        </p:grpSpPr>
        <p:sp>
          <p:nvSpPr>
            <p:cNvPr id="279" name="Rectangle 278">
              <a:extLst>
                <a:ext uri="{FF2B5EF4-FFF2-40B4-BE49-F238E27FC236}">
                  <a16:creationId xmlns:a16="http://schemas.microsoft.com/office/drawing/2014/main" id="{4AFEC679-B5A4-4540-9D94-D7A00CCA14BA}"/>
                </a:ext>
              </a:extLst>
            </p:cNvPr>
            <p:cNvSpPr/>
            <p:nvPr/>
          </p:nvSpPr>
          <p:spPr bwMode="auto">
            <a:xfrm>
              <a:off x="1786031" y="1982769"/>
              <a:ext cx="939857" cy="1005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4" name="Rectangle 273">
              <a:extLst>
                <a:ext uri="{FF2B5EF4-FFF2-40B4-BE49-F238E27FC236}">
                  <a16:creationId xmlns:a16="http://schemas.microsoft.com/office/drawing/2014/main" id="{05E6FCD8-C1FD-0D4A-B092-27D98642CD34}"/>
                </a:ext>
              </a:extLst>
            </p:cNvPr>
            <p:cNvSpPr/>
            <p:nvPr/>
          </p:nvSpPr>
          <p:spPr bwMode="auto">
            <a:xfrm>
              <a:off x="1780232" y="2201606"/>
              <a:ext cx="589086" cy="97869"/>
            </a:xfrm>
            <a:prstGeom prst="rect">
              <a:avLst/>
            </a:prstGeom>
            <a:solidFill>
              <a:srgbClr val="45556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80" name="Group 279">
            <a:extLst>
              <a:ext uri="{FF2B5EF4-FFF2-40B4-BE49-F238E27FC236}">
                <a16:creationId xmlns:a16="http://schemas.microsoft.com/office/drawing/2014/main" id="{5CCF6AD5-572D-3747-8D95-8001627A2EA1}"/>
              </a:ext>
            </a:extLst>
          </p:cNvPr>
          <p:cNvGrpSpPr/>
          <p:nvPr/>
        </p:nvGrpSpPr>
        <p:grpSpPr>
          <a:xfrm>
            <a:off x="1755648" y="4299815"/>
            <a:ext cx="706778" cy="316706"/>
            <a:chOff x="1770125" y="1982769"/>
            <a:chExt cx="706778" cy="316706"/>
          </a:xfrm>
        </p:grpSpPr>
        <p:sp>
          <p:nvSpPr>
            <p:cNvPr id="289" name="Rectangle 288">
              <a:extLst>
                <a:ext uri="{FF2B5EF4-FFF2-40B4-BE49-F238E27FC236}">
                  <a16:creationId xmlns:a16="http://schemas.microsoft.com/office/drawing/2014/main" id="{C523D055-605F-404A-9397-FD7D7BFC3EC0}"/>
                </a:ext>
              </a:extLst>
            </p:cNvPr>
            <p:cNvSpPr/>
            <p:nvPr/>
          </p:nvSpPr>
          <p:spPr bwMode="auto">
            <a:xfrm>
              <a:off x="1779269" y="1982769"/>
              <a:ext cx="697634" cy="1005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Rectangle 286">
              <a:extLst>
                <a:ext uri="{FF2B5EF4-FFF2-40B4-BE49-F238E27FC236}">
                  <a16:creationId xmlns:a16="http://schemas.microsoft.com/office/drawing/2014/main" id="{5B97BDA4-7135-904D-8205-AE026F017D24}"/>
                </a:ext>
              </a:extLst>
            </p:cNvPr>
            <p:cNvSpPr/>
            <p:nvPr/>
          </p:nvSpPr>
          <p:spPr bwMode="auto">
            <a:xfrm>
              <a:off x="1770125" y="2092496"/>
              <a:ext cx="489805" cy="10057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4" name="Rectangle 283">
              <a:extLst>
                <a:ext uri="{FF2B5EF4-FFF2-40B4-BE49-F238E27FC236}">
                  <a16:creationId xmlns:a16="http://schemas.microsoft.com/office/drawing/2014/main" id="{99F9EC12-9972-1644-B1A0-F0E24A868F33}"/>
                </a:ext>
              </a:extLst>
            </p:cNvPr>
            <p:cNvSpPr/>
            <p:nvPr/>
          </p:nvSpPr>
          <p:spPr bwMode="auto">
            <a:xfrm>
              <a:off x="1777130" y="2201606"/>
              <a:ext cx="592188" cy="97869"/>
            </a:xfrm>
            <a:prstGeom prst="rect">
              <a:avLst/>
            </a:prstGeom>
            <a:solidFill>
              <a:srgbClr val="45556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0" name="Group 289">
            <a:extLst>
              <a:ext uri="{FF2B5EF4-FFF2-40B4-BE49-F238E27FC236}">
                <a16:creationId xmlns:a16="http://schemas.microsoft.com/office/drawing/2014/main" id="{E9EB9702-7DAA-E341-9952-A1AB14198948}"/>
              </a:ext>
            </a:extLst>
          </p:cNvPr>
          <p:cNvGrpSpPr/>
          <p:nvPr/>
        </p:nvGrpSpPr>
        <p:grpSpPr>
          <a:xfrm>
            <a:off x="1755648" y="4686407"/>
            <a:ext cx="997217" cy="316706"/>
            <a:chOff x="1770125" y="1982769"/>
            <a:chExt cx="997217" cy="316706"/>
          </a:xfrm>
        </p:grpSpPr>
        <p:sp>
          <p:nvSpPr>
            <p:cNvPr id="299" name="Rectangle 298">
              <a:extLst>
                <a:ext uri="{FF2B5EF4-FFF2-40B4-BE49-F238E27FC236}">
                  <a16:creationId xmlns:a16="http://schemas.microsoft.com/office/drawing/2014/main" id="{71255E65-3B78-2D42-A9B7-0C32ECFC13FC}"/>
                </a:ext>
              </a:extLst>
            </p:cNvPr>
            <p:cNvSpPr/>
            <p:nvPr/>
          </p:nvSpPr>
          <p:spPr bwMode="auto">
            <a:xfrm>
              <a:off x="1777130" y="1982769"/>
              <a:ext cx="700399" cy="1005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Rectangle 296">
              <a:extLst>
                <a:ext uri="{FF2B5EF4-FFF2-40B4-BE49-F238E27FC236}">
                  <a16:creationId xmlns:a16="http://schemas.microsoft.com/office/drawing/2014/main" id="{8DF0AC1B-1F37-9C4B-A1C5-9F759E6F8DE0}"/>
                </a:ext>
              </a:extLst>
            </p:cNvPr>
            <p:cNvSpPr/>
            <p:nvPr/>
          </p:nvSpPr>
          <p:spPr bwMode="auto">
            <a:xfrm>
              <a:off x="1770125" y="2092496"/>
              <a:ext cx="489805" cy="10057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4" name="Rectangle 293">
              <a:extLst>
                <a:ext uri="{FF2B5EF4-FFF2-40B4-BE49-F238E27FC236}">
                  <a16:creationId xmlns:a16="http://schemas.microsoft.com/office/drawing/2014/main" id="{8B4D179B-890B-5546-A454-88600C0B0F0C}"/>
                </a:ext>
              </a:extLst>
            </p:cNvPr>
            <p:cNvSpPr/>
            <p:nvPr/>
          </p:nvSpPr>
          <p:spPr bwMode="auto">
            <a:xfrm>
              <a:off x="1777130" y="2201606"/>
              <a:ext cx="990212" cy="97869"/>
            </a:xfrm>
            <a:prstGeom prst="rect">
              <a:avLst/>
            </a:prstGeom>
            <a:solidFill>
              <a:srgbClr val="45556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00" name="Group 299">
            <a:extLst>
              <a:ext uri="{FF2B5EF4-FFF2-40B4-BE49-F238E27FC236}">
                <a16:creationId xmlns:a16="http://schemas.microsoft.com/office/drawing/2014/main" id="{14FD0432-E30E-CA42-9FFB-78BA728F8D14}"/>
              </a:ext>
            </a:extLst>
          </p:cNvPr>
          <p:cNvGrpSpPr/>
          <p:nvPr/>
        </p:nvGrpSpPr>
        <p:grpSpPr>
          <a:xfrm>
            <a:off x="1762653" y="5072999"/>
            <a:ext cx="990212" cy="316706"/>
            <a:chOff x="1777130" y="1982769"/>
            <a:chExt cx="990212" cy="316706"/>
          </a:xfrm>
        </p:grpSpPr>
        <p:sp>
          <p:nvSpPr>
            <p:cNvPr id="309" name="Rectangle 308">
              <a:extLst>
                <a:ext uri="{FF2B5EF4-FFF2-40B4-BE49-F238E27FC236}">
                  <a16:creationId xmlns:a16="http://schemas.microsoft.com/office/drawing/2014/main" id="{C4FF48EF-2E2D-BF41-8489-B3B40E5BD016}"/>
                </a:ext>
              </a:extLst>
            </p:cNvPr>
            <p:cNvSpPr/>
            <p:nvPr/>
          </p:nvSpPr>
          <p:spPr bwMode="auto">
            <a:xfrm>
              <a:off x="1786031" y="1982769"/>
              <a:ext cx="212192" cy="1005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Rectangle 303">
              <a:extLst>
                <a:ext uri="{FF2B5EF4-FFF2-40B4-BE49-F238E27FC236}">
                  <a16:creationId xmlns:a16="http://schemas.microsoft.com/office/drawing/2014/main" id="{9CFDA5D6-CAF0-9346-81B8-0CDD79D9F7AE}"/>
                </a:ext>
              </a:extLst>
            </p:cNvPr>
            <p:cNvSpPr/>
            <p:nvPr/>
          </p:nvSpPr>
          <p:spPr bwMode="auto">
            <a:xfrm>
              <a:off x="1777130" y="2201606"/>
              <a:ext cx="990212" cy="97869"/>
            </a:xfrm>
            <a:prstGeom prst="rect">
              <a:avLst/>
            </a:prstGeom>
            <a:solidFill>
              <a:srgbClr val="45556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0" name="Group 309">
            <a:extLst>
              <a:ext uri="{FF2B5EF4-FFF2-40B4-BE49-F238E27FC236}">
                <a16:creationId xmlns:a16="http://schemas.microsoft.com/office/drawing/2014/main" id="{EFB35D77-EAE6-FA4A-8AAB-CEC5675924A5}"/>
              </a:ext>
            </a:extLst>
          </p:cNvPr>
          <p:cNvGrpSpPr/>
          <p:nvPr/>
        </p:nvGrpSpPr>
        <p:grpSpPr>
          <a:xfrm>
            <a:off x="1769524" y="5459587"/>
            <a:ext cx="760309" cy="316706"/>
            <a:chOff x="1784001" y="1982769"/>
            <a:chExt cx="760309" cy="316706"/>
          </a:xfrm>
        </p:grpSpPr>
        <p:sp>
          <p:nvSpPr>
            <p:cNvPr id="319" name="Rectangle 318">
              <a:extLst>
                <a:ext uri="{FF2B5EF4-FFF2-40B4-BE49-F238E27FC236}">
                  <a16:creationId xmlns:a16="http://schemas.microsoft.com/office/drawing/2014/main" id="{354B1DA0-36C9-CC4E-B05C-A32000020675}"/>
                </a:ext>
              </a:extLst>
            </p:cNvPr>
            <p:cNvSpPr/>
            <p:nvPr/>
          </p:nvSpPr>
          <p:spPr bwMode="auto">
            <a:xfrm>
              <a:off x="1786031" y="1982769"/>
              <a:ext cx="212191" cy="10058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Rectangle 313">
              <a:extLst>
                <a:ext uri="{FF2B5EF4-FFF2-40B4-BE49-F238E27FC236}">
                  <a16:creationId xmlns:a16="http://schemas.microsoft.com/office/drawing/2014/main" id="{F3D0345B-9EEA-1B42-94A3-B7A5C60501AE}"/>
                </a:ext>
              </a:extLst>
            </p:cNvPr>
            <p:cNvSpPr/>
            <p:nvPr/>
          </p:nvSpPr>
          <p:spPr bwMode="auto">
            <a:xfrm>
              <a:off x="1784001" y="2201606"/>
              <a:ext cx="760309" cy="97869"/>
            </a:xfrm>
            <a:prstGeom prst="rect">
              <a:avLst/>
            </a:prstGeom>
            <a:solidFill>
              <a:srgbClr val="45556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5" name="Straight Connector 4">
            <a:extLst>
              <a:ext uri="{FF2B5EF4-FFF2-40B4-BE49-F238E27FC236}">
                <a16:creationId xmlns:a16="http://schemas.microsoft.com/office/drawing/2014/main" id="{F3CEBE6B-0E81-B34B-88FE-E64F9CE84043}"/>
              </a:ext>
            </a:extLst>
          </p:cNvPr>
          <p:cNvCxnSpPr/>
          <p:nvPr/>
        </p:nvCxnSpPr>
        <p:spPr bwMode="auto">
          <a:xfrm flipV="1">
            <a:off x="1764792" y="1911096"/>
            <a:ext cx="0" cy="3895344"/>
          </a:xfrm>
          <a:prstGeom prst="line">
            <a:avLst/>
          </a:prstGeom>
          <a:noFill/>
          <a:ln w="28575" cap="flat" cmpd="sng" algn="ctr">
            <a:solidFill>
              <a:schemeClr val="bg1"/>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64A90046-136A-364F-BFAC-1B98B9701EAA}"/>
              </a:ext>
            </a:extLst>
          </p:cNvPr>
          <p:cNvSpPr txBox="1"/>
          <p:nvPr/>
        </p:nvSpPr>
        <p:spPr bwMode="auto">
          <a:xfrm>
            <a:off x="4796454" y="1887922"/>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87%</a:t>
            </a:r>
          </a:p>
        </p:txBody>
      </p:sp>
      <p:sp>
        <p:nvSpPr>
          <p:cNvPr id="321" name="TextBox 320">
            <a:extLst>
              <a:ext uri="{FF2B5EF4-FFF2-40B4-BE49-F238E27FC236}">
                <a16:creationId xmlns:a16="http://schemas.microsoft.com/office/drawing/2014/main" id="{F601F0AB-9D00-CB46-B12E-3D3C608D791E}"/>
              </a:ext>
            </a:extLst>
          </p:cNvPr>
          <p:cNvSpPr txBox="1"/>
          <p:nvPr/>
        </p:nvSpPr>
        <p:spPr bwMode="auto">
          <a:xfrm>
            <a:off x="4855284" y="2002930"/>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86%</a:t>
            </a:r>
          </a:p>
        </p:txBody>
      </p:sp>
      <p:sp>
        <p:nvSpPr>
          <p:cNvPr id="322" name="TextBox 321">
            <a:extLst>
              <a:ext uri="{FF2B5EF4-FFF2-40B4-BE49-F238E27FC236}">
                <a16:creationId xmlns:a16="http://schemas.microsoft.com/office/drawing/2014/main" id="{33232B98-CBB8-6B44-A98D-DFF216A247A0}"/>
              </a:ext>
            </a:extLst>
          </p:cNvPr>
          <p:cNvSpPr txBox="1"/>
          <p:nvPr/>
        </p:nvSpPr>
        <p:spPr bwMode="auto">
          <a:xfrm>
            <a:off x="5275795" y="2135621"/>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100%</a:t>
            </a:r>
          </a:p>
        </p:txBody>
      </p:sp>
      <p:sp>
        <p:nvSpPr>
          <p:cNvPr id="323" name="TextBox 322">
            <a:extLst>
              <a:ext uri="{FF2B5EF4-FFF2-40B4-BE49-F238E27FC236}">
                <a16:creationId xmlns:a16="http://schemas.microsoft.com/office/drawing/2014/main" id="{B2F4AD5E-4209-EE45-A433-87F320A0A8FE}"/>
              </a:ext>
            </a:extLst>
          </p:cNvPr>
          <p:cNvSpPr txBox="1"/>
          <p:nvPr/>
        </p:nvSpPr>
        <p:spPr bwMode="auto">
          <a:xfrm>
            <a:off x="3589843" y="2285213"/>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53%</a:t>
            </a:r>
          </a:p>
        </p:txBody>
      </p:sp>
      <p:sp>
        <p:nvSpPr>
          <p:cNvPr id="324" name="TextBox 323">
            <a:extLst>
              <a:ext uri="{FF2B5EF4-FFF2-40B4-BE49-F238E27FC236}">
                <a16:creationId xmlns:a16="http://schemas.microsoft.com/office/drawing/2014/main" id="{F74CFED8-8F16-284D-A0AC-A0156A772306}"/>
              </a:ext>
            </a:extLst>
          </p:cNvPr>
          <p:cNvSpPr txBox="1"/>
          <p:nvPr/>
        </p:nvSpPr>
        <p:spPr bwMode="auto">
          <a:xfrm>
            <a:off x="3731298" y="2390980"/>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57%</a:t>
            </a:r>
          </a:p>
        </p:txBody>
      </p:sp>
      <p:sp>
        <p:nvSpPr>
          <p:cNvPr id="325" name="TextBox 324">
            <a:extLst>
              <a:ext uri="{FF2B5EF4-FFF2-40B4-BE49-F238E27FC236}">
                <a16:creationId xmlns:a16="http://schemas.microsoft.com/office/drawing/2014/main" id="{DCA6F4C3-2BD8-F64D-9207-FA7A77AE08DA}"/>
              </a:ext>
            </a:extLst>
          </p:cNvPr>
          <p:cNvSpPr txBox="1"/>
          <p:nvPr/>
        </p:nvSpPr>
        <p:spPr bwMode="auto">
          <a:xfrm>
            <a:off x="2508448" y="2510470"/>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22%</a:t>
            </a:r>
          </a:p>
        </p:txBody>
      </p:sp>
      <p:sp>
        <p:nvSpPr>
          <p:cNvPr id="326" name="TextBox 325">
            <a:extLst>
              <a:ext uri="{FF2B5EF4-FFF2-40B4-BE49-F238E27FC236}">
                <a16:creationId xmlns:a16="http://schemas.microsoft.com/office/drawing/2014/main" id="{51C2325B-71DD-CB40-9207-9D67049F41DA}"/>
              </a:ext>
            </a:extLst>
          </p:cNvPr>
          <p:cNvSpPr txBox="1"/>
          <p:nvPr/>
        </p:nvSpPr>
        <p:spPr bwMode="auto">
          <a:xfrm>
            <a:off x="3136579" y="2676018"/>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40%</a:t>
            </a:r>
          </a:p>
        </p:txBody>
      </p:sp>
      <p:sp>
        <p:nvSpPr>
          <p:cNvPr id="327" name="TextBox 326">
            <a:extLst>
              <a:ext uri="{FF2B5EF4-FFF2-40B4-BE49-F238E27FC236}">
                <a16:creationId xmlns:a16="http://schemas.microsoft.com/office/drawing/2014/main" id="{528A4D8F-882E-B34D-8D1B-DEA620555710}"/>
              </a:ext>
            </a:extLst>
          </p:cNvPr>
          <p:cNvSpPr txBox="1"/>
          <p:nvPr/>
        </p:nvSpPr>
        <p:spPr bwMode="auto">
          <a:xfrm>
            <a:off x="3237963" y="2786857"/>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43%</a:t>
            </a:r>
          </a:p>
        </p:txBody>
      </p:sp>
      <p:sp>
        <p:nvSpPr>
          <p:cNvPr id="328" name="TextBox 327">
            <a:extLst>
              <a:ext uri="{FF2B5EF4-FFF2-40B4-BE49-F238E27FC236}">
                <a16:creationId xmlns:a16="http://schemas.microsoft.com/office/drawing/2014/main" id="{2FDED20B-D3D3-8D41-92CB-F5A36DC6E354}"/>
              </a:ext>
            </a:extLst>
          </p:cNvPr>
          <p:cNvSpPr txBox="1"/>
          <p:nvPr/>
        </p:nvSpPr>
        <p:spPr bwMode="auto">
          <a:xfrm>
            <a:off x="3120673" y="2899708"/>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39%</a:t>
            </a:r>
          </a:p>
        </p:txBody>
      </p:sp>
      <p:sp>
        <p:nvSpPr>
          <p:cNvPr id="329" name="TextBox 328">
            <a:extLst>
              <a:ext uri="{FF2B5EF4-FFF2-40B4-BE49-F238E27FC236}">
                <a16:creationId xmlns:a16="http://schemas.microsoft.com/office/drawing/2014/main" id="{083D3354-2817-D546-9B9F-208F2D053577}"/>
              </a:ext>
            </a:extLst>
          </p:cNvPr>
          <p:cNvSpPr txBox="1"/>
          <p:nvPr/>
        </p:nvSpPr>
        <p:spPr bwMode="auto">
          <a:xfrm>
            <a:off x="2877406" y="3052766"/>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33%</a:t>
            </a:r>
          </a:p>
        </p:txBody>
      </p:sp>
      <p:sp>
        <p:nvSpPr>
          <p:cNvPr id="330" name="TextBox 329">
            <a:extLst>
              <a:ext uri="{FF2B5EF4-FFF2-40B4-BE49-F238E27FC236}">
                <a16:creationId xmlns:a16="http://schemas.microsoft.com/office/drawing/2014/main" id="{4ADBFC38-FEE1-5B4D-B945-D58BEB58F03A}"/>
              </a:ext>
            </a:extLst>
          </p:cNvPr>
          <p:cNvSpPr txBox="1"/>
          <p:nvPr/>
        </p:nvSpPr>
        <p:spPr bwMode="auto">
          <a:xfrm>
            <a:off x="3248531" y="3172150"/>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43%</a:t>
            </a:r>
          </a:p>
        </p:txBody>
      </p:sp>
      <p:sp>
        <p:nvSpPr>
          <p:cNvPr id="331" name="TextBox 330">
            <a:extLst>
              <a:ext uri="{FF2B5EF4-FFF2-40B4-BE49-F238E27FC236}">
                <a16:creationId xmlns:a16="http://schemas.microsoft.com/office/drawing/2014/main" id="{AAE64CEB-6558-434D-97FF-D3FFDD841284}"/>
              </a:ext>
            </a:extLst>
          </p:cNvPr>
          <p:cNvSpPr txBox="1"/>
          <p:nvPr/>
        </p:nvSpPr>
        <p:spPr bwMode="auto">
          <a:xfrm>
            <a:off x="2710326" y="3278425"/>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28%</a:t>
            </a:r>
          </a:p>
        </p:txBody>
      </p:sp>
      <p:sp>
        <p:nvSpPr>
          <p:cNvPr id="332" name="TextBox 331">
            <a:extLst>
              <a:ext uri="{FF2B5EF4-FFF2-40B4-BE49-F238E27FC236}">
                <a16:creationId xmlns:a16="http://schemas.microsoft.com/office/drawing/2014/main" id="{1B90F082-1A54-054A-AF73-D801A3AD95AE}"/>
              </a:ext>
            </a:extLst>
          </p:cNvPr>
          <p:cNvSpPr txBox="1"/>
          <p:nvPr/>
        </p:nvSpPr>
        <p:spPr bwMode="auto">
          <a:xfrm>
            <a:off x="2644315" y="3438793"/>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27%</a:t>
            </a:r>
          </a:p>
        </p:txBody>
      </p:sp>
      <p:sp>
        <p:nvSpPr>
          <p:cNvPr id="333" name="TextBox 332">
            <a:extLst>
              <a:ext uri="{FF2B5EF4-FFF2-40B4-BE49-F238E27FC236}">
                <a16:creationId xmlns:a16="http://schemas.microsoft.com/office/drawing/2014/main" id="{A94DC2F3-FA8D-9744-B223-484D77CCD9DA}"/>
              </a:ext>
            </a:extLst>
          </p:cNvPr>
          <p:cNvSpPr txBox="1"/>
          <p:nvPr/>
        </p:nvSpPr>
        <p:spPr bwMode="auto">
          <a:xfrm>
            <a:off x="2722041" y="3552364"/>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29%</a:t>
            </a:r>
          </a:p>
        </p:txBody>
      </p:sp>
      <p:sp>
        <p:nvSpPr>
          <p:cNvPr id="334" name="TextBox 333">
            <a:extLst>
              <a:ext uri="{FF2B5EF4-FFF2-40B4-BE49-F238E27FC236}">
                <a16:creationId xmlns:a16="http://schemas.microsoft.com/office/drawing/2014/main" id="{A7571EE6-BF2A-5447-9CAB-E292021086AA}"/>
              </a:ext>
            </a:extLst>
          </p:cNvPr>
          <p:cNvSpPr txBox="1"/>
          <p:nvPr/>
        </p:nvSpPr>
        <p:spPr bwMode="auto">
          <a:xfrm>
            <a:off x="2472211" y="3658045"/>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22%</a:t>
            </a:r>
          </a:p>
        </p:txBody>
      </p:sp>
      <p:sp>
        <p:nvSpPr>
          <p:cNvPr id="335" name="TextBox 334">
            <a:extLst>
              <a:ext uri="{FF2B5EF4-FFF2-40B4-BE49-F238E27FC236}">
                <a16:creationId xmlns:a16="http://schemas.microsoft.com/office/drawing/2014/main" id="{8C77B286-BAB5-1B4E-B57F-70D403114D4D}"/>
              </a:ext>
            </a:extLst>
          </p:cNvPr>
          <p:cNvSpPr txBox="1"/>
          <p:nvPr/>
        </p:nvSpPr>
        <p:spPr bwMode="auto">
          <a:xfrm>
            <a:off x="2651595" y="3837316"/>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27%</a:t>
            </a:r>
          </a:p>
        </p:txBody>
      </p:sp>
      <p:sp>
        <p:nvSpPr>
          <p:cNvPr id="336" name="TextBox 335">
            <a:extLst>
              <a:ext uri="{FF2B5EF4-FFF2-40B4-BE49-F238E27FC236}">
                <a16:creationId xmlns:a16="http://schemas.microsoft.com/office/drawing/2014/main" id="{CA8EB773-E868-D447-8B5B-E100C795FD69}"/>
              </a:ext>
            </a:extLst>
          </p:cNvPr>
          <p:cNvSpPr txBox="1"/>
          <p:nvPr/>
        </p:nvSpPr>
        <p:spPr bwMode="auto">
          <a:xfrm>
            <a:off x="2289381" y="4041570"/>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17%</a:t>
            </a:r>
          </a:p>
        </p:txBody>
      </p:sp>
      <p:sp>
        <p:nvSpPr>
          <p:cNvPr id="337" name="TextBox 336">
            <a:extLst>
              <a:ext uri="{FF2B5EF4-FFF2-40B4-BE49-F238E27FC236}">
                <a16:creationId xmlns:a16="http://schemas.microsoft.com/office/drawing/2014/main" id="{40AAC8EE-3264-214A-828F-BCF854A879BF}"/>
              </a:ext>
            </a:extLst>
          </p:cNvPr>
          <p:cNvSpPr txBox="1"/>
          <p:nvPr/>
        </p:nvSpPr>
        <p:spPr bwMode="auto">
          <a:xfrm>
            <a:off x="2390393" y="4211880"/>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20%</a:t>
            </a:r>
          </a:p>
        </p:txBody>
      </p:sp>
      <p:sp>
        <p:nvSpPr>
          <p:cNvPr id="338" name="TextBox 337">
            <a:extLst>
              <a:ext uri="{FF2B5EF4-FFF2-40B4-BE49-F238E27FC236}">
                <a16:creationId xmlns:a16="http://schemas.microsoft.com/office/drawing/2014/main" id="{DB1E04C1-A502-474A-99F4-403A1B74E477}"/>
              </a:ext>
            </a:extLst>
          </p:cNvPr>
          <p:cNvSpPr txBox="1"/>
          <p:nvPr/>
        </p:nvSpPr>
        <p:spPr bwMode="auto">
          <a:xfrm>
            <a:off x="2187476" y="4331895"/>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14%</a:t>
            </a:r>
          </a:p>
        </p:txBody>
      </p:sp>
      <p:sp>
        <p:nvSpPr>
          <p:cNvPr id="339" name="TextBox 338">
            <a:extLst>
              <a:ext uri="{FF2B5EF4-FFF2-40B4-BE49-F238E27FC236}">
                <a16:creationId xmlns:a16="http://schemas.microsoft.com/office/drawing/2014/main" id="{C88AEB4E-AF09-E242-A547-80F1F76D61B4}"/>
              </a:ext>
            </a:extLst>
          </p:cNvPr>
          <p:cNvSpPr txBox="1"/>
          <p:nvPr/>
        </p:nvSpPr>
        <p:spPr bwMode="auto">
          <a:xfrm>
            <a:off x="2287249" y="4438246"/>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17%</a:t>
            </a:r>
          </a:p>
        </p:txBody>
      </p:sp>
      <p:sp>
        <p:nvSpPr>
          <p:cNvPr id="340" name="TextBox 339">
            <a:extLst>
              <a:ext uri="{FF2B5EF4-FFF2-40B4-BE49-F238E27FC236}">
                <a16:creationId xmlns:a16="http://schemas.microsoft.com/office/drawing/2014/main" id="{A56D06AC-020C-6544-876E-FD94CE99BDE9}"/>
              </a:ext>
            </a:extLst>
          </p:cNvPr>
          <p:cNvSpPr txBox="1"/>
          <p:nvPr/>
        </p:nvSpPr>
        <p:spPr bwMode="auto">
          <a:xfrm>
            <a:off x="2401273" y="4596423"/>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20%</a:t>
            </a:r>
          </a:p>
        </p:txBody>
      </p:sp>
      <p:sp>
        <p:nvSpPr>
          <p:cNvPr id="341" name="TextBox 340">
            <a:extLst>
              <a:ext uri="{FF2B5EF4-FFF2-40B4-BE49-F238E27FC236}">
                <a16:creationId xmlns:a16="http://schemas.microsoft.com/office/drawing/2014/main" id="{0AC38BB4-52C3-FA49-9DC5-FB2EE3DBBA07}"/>
              </a:ext>
            </a:extLst>
          </p:cNvPr>
          <p:cNvSpPr txBox="1"/>
          <p:nvPr/>
        </p:nvSpPr>
        <p:spPr bwMode="auto">
          <a:xfrm>
            <a:off x="2187476" y="4712481"/>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14%</a:t>
            </a:r>
          </a:p>
        </p:txBody>
      </p:sp>
      <p:sp>
        <p:nvSpPr>
          <p:cNvPr id="342" name="TextBox 341">
            <a:extLst>
              <a:ext uri="{FF2B5EF4-FFF2-40B4-BE49-F238E27FC236}">
                <a16:creationId xmlns:a16="http://schemas.microsoft.com/office/drawing/2014/main" id="{7DBBC70C-2F1E-534E-93F5-451B3B9081E4}"/>
              </a:ext>
            </a:extLst>
          </p:cNvPr>
          <p:cNvSpPr txBox="1"/>
          <p:nvPr/>
        </p:nvSpPr>
        <p:spPr bwMode="auto">
          <a:xfrm>
            <a:off x="2675382" y="4819591"/>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28%</a:t>
            </a:r>
          </a:p>
        </p:txBody>
      </p:sp>
      <p:sp>
        <p:nvSpPr>
          <p:cNvPr id="343" name="TextBox 342">
            <a:extLst>
              <a:ext uri="{FF2B5EF4-FFF2-40B4-BE49-F238E27FC236}">
                <a16:creationId xmlns:a16="http://schemas.microsoft.com/office/drawing/2014/main" id="{5ABC2A21-0F91-8946-90E2-7F84CB353F92}"/>
              </a:ext>
            </a:extLst>
          </p:cNvPr>
          <p:cNvSpPr txBox="1"/>
          <p:nvPr/>
        </p:nvSpPr>
        <p:spPr bwMode="auto">
          <a:xfrm>
            <a:off x="1919961" y="4985148"/>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7%</a:t>
            </a:r>
          </a:p>
        </p:txBody>
      </p:sp>
      <p:sp>
        <p:nvSpPr>
          <p:cNvPr id="344" name="TextBox 343">
            <a:extLst>
              <a:ext uri="{FF2B5EF4-FFF2-40B4-BE49-F238E27FC236}">
                <a16:creationId xmlns:a16="http://schemas.microsoft.com/office/drawing/2014/main" id="{18C2BD31-8439-114C-9F97-5F06D09E3E3D}"/>
              </a:ext>
            </a:extLst>
          </p:cNvPr>
          <p:cNvSpPr txBox="1"/>
          <p:nvPr/>
        </p:nvSpPr>
        <p:spPr bwMode="auto">
          <a:xfrm>
            <a:off x="2689755" y="5217385"/>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28%</a:t>
            </a:r>
          </a:p>
        </p:txBody>
      </p:sp>
      <p:sp>
        <p:nvSpPr>
          <p:cNvPr id="345" name="TextBox 344">
            <a:extLst>
              <a:ext uri="{FF2B5EF4-FFF2-40B4-BE49-F238E27FC236}">
                <a16:creationId xmlns:a16="http://schemas.microsoft.com/office/drawing/2014/main" id="{B474DE5D-DEF2-1B40-A4BD-A226A816FFAF}"/>
              </a:ext>
            </a:extLst>
          </p:cNvPr>
          <p:cNvSpPr txBox="1"/>
          <p:nvPr/>
        </p:nvSpPr>
        <p:spPr bwMode="auto">
          <a:xfrm>
            <a:off x="1903646" y="5376273"/>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7%</a:t>
            </a:r>
          </a:p>
        </p:txBody>
      </p:sp>
      <p:sp>
        <p:nvSpPr>
          <p:cNvPr id="346" name="TextBox 345">
            <a:extLst>
              <a:ext uri="{FF2B5EF4-FFF2-40B4-BE49-F238E27FC236}">
                <a16:creationId xmlns:a16="http://schemas.microsoft.com/office/drawing/2014/main" id="{EBB4B5BF-12ED-3145-94E2-8C544551165B}"/>
              </a:ext>
            </a:extLst>
          </p:cNvPr>
          <p:cNvSpPr txBox="1"/>
          <p:nvPr/>
        </p:nvSpPr>
        <p:spPr bwMode="auto">
          <a:xfrm>
            <a:off x="2455388" y="5595685"/>
            <a:ext cx="58123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dirty="0">
                <a:solidFill>
                  <a:schemeClr val="bg1"/>
                </a:solidFill>
                <a:latin typeface="Calibri" panose="020F0502020204030204" pitchFamily="34" charset="0"/>
              </a:rPr>
              <a:t>22%</a:t>
            </a:r>
          </a:p>
        </p:txBody>
      </p:sp>
      <p:cxnSp>
        <p:nvCxnSpPr>
          <p:cNvPr id="6" name="Straight Connector 5">
            <a:extLst>
              <a:ext uri="{FF2B5EF4-FFF2-40B4-BE49-F238E27FC236}">
                <a16:creationId xmlns:a16="http://schemas.microsoft.com/office/drawing/2014/main" id="{28B5876E-DAD8-1A4B-B7B5-12212722B3D9}"/>
              </a:ext>
            </a:extLst>
          </p:cNvPr>
          <p:cNvCxnSpPr>
            <a:cxnSpLocks/>
          </p:cNvCxnSpPr>
          <p:nvPr/>
        </p:nvCxnSpPr>
        <p:spPr bwMode="auto">
          <a:xfrm flipV="1">
            <a:off x="8233576" y="3506315"/>
            <a:ext cx="285993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08CCE5E-3772-0E4B-A4FA-F74030A93DC0}"/>
              </a:ext>
            </a:extLst>
          </p:cNvPr>
          <p:cNvCxnSpPr>
            <a:cxnSpLocks/>
          </p:cNvCxnSpPr>
          <p:nvPr/>
        </p:nvCxnSpPr>
        <p:spPr bwMode="auto">
          <a:xfrm>
            <a:off x="8231588" y="3506315"/>
            <a:ext cx="0" cy="63283"/>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5FB9402E-B67A-1849-9320-9EA6EEAC54AA}"/>
              </a:ext>
            </a:extLst>
          </p:cNvPr>
          <p:cNvCxnSpPr>
            <a:cxnSpLocks/>
          </p:cNvCxnSpPr>
          <p:nvPr/>
        </p:nvCxnSpPr>
        <p:spPr bwMode="auto">
          <a:xfrm>
            <a:off x="8800925" y="3506315"/>
            <a:ext cx="0" cy="63283"/>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07D79801-251F-9945-B574-0AA161C492A7}"/>
              </a:ext>
            </a:extLst>
          </p:cNvPr>
          <p:cNvCxnSpPr>
            <a:cxnSpLocks/>
          </p:cNvCxnSpPr>
          <p:nvPr/>
        </p:nvCxnSpPr>
        <p:spPr bwMode="auto">
          <a:xfrm>
            <a:off x="9370262" y="3506315"/>
            <a:ext cx="0" cy="63283"/>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ACC8A0D-10F5-634B-86F1-E797BD9F5E9A}"/>
              </a:ext>
            </a:extLst>
          </p:cNvPr>
          <p:cNvCxnSpPr>
            <a:cxnSpLocks/>
          </p:cNvCxnSpPr>
          <p:nvPr/>
        </p:nvCxnSpPr>
        <p:spPr bwMode="auto">
          <a:xfrm>
            <a:off x="9939599" y="3506315"/>
            <a:ext cx="0" cy="63283"/>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9C33082D-3C58-AA41-A002-216F8CE79C8F}"/>
              </a:ext>
            </a:extLst>
          </p:cNvPr>
          <p:cNvCxnSpPr>
            <a:cxnSpLocks/>
          </p:cNvCxnSpPr>
          <p:nvPr/>
        </p:nvCxnSpPr>
        <p:spPr bwMode="auto">
          <a:xfrm>
            <a:off x="10508936" y="3506315"/>
            <a:ext cx="0" cy="63283"/>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2F4431CB-DB25-E643-AA32-8DFA61F3F5A7}"/>
              </a:ext>
            </a:extLst>
          </p:cNvPr>
          <p:cNvCxnSpPr>
            <a:cxnSpLocks/>
          </p:cNvCxnSpPr>
          <p:nvPr/>
        </p:nvCxnSpPr>
        <p:spPr bwMode="auto">
          <a:xfrm>
            <a:off x="11078274" y="3506315"/>
            <a:ext cx="0" cy="63283"/>
          </a:xfrm>
          <a:prstGeom prst="line">
            <a:avLst/>
          </a:prstGeom>
          <a:noFill/>
          <a:ln w="28575" cap="flat" cmpd="sng" algn="ctr">
            <a:solidFill>
              <a:schemeClr val="bg1"/>
            </a:solidFill>
            <a:prstDash val="solid"/>
            <a:round/>
            <a:headEnd type="none" w="med" len="med"/>
            <a:tailEnd type="none" w="med" len="med"/>
          </a:ln>
          <a:effectLst/>
        </p:spPr>
      </p:cxnSp>
      <p:sp>
        <p:nvSpPr>
          <p:cNvPr id="82" name="TextBox 81">
            <a:extLst>
              <a:ext uri="{FF2B5EF4-FFF2-40B4-BE49-F238E27FC236}">
                <a16:creationId xmlns:a16="http://schemas.microsoft.com/office/drawing/2014/main" id="{1944F509-4EF8-5C4A-892C-B8831717A44D}"/>
              </a:ext>
            </a:extLst>
          </p:cNvPr>
          <p:cNvSpPr txBox="1"/>
          <p:nvPr/>
        </p:nvSpPr>
        <p:spPr bwMode="auto">
          <a:xfrm>
            <a:off x="10754296" y="3496022"/>
            <a:ext cx="626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48" name="TextBox 147">
            <a:extLst>
              <a:ext uri="{FF2B5EF4-FFF2-40B4-BE49-F238E27FC236}">
                <a16:creationId xmlns:a16="http://schemas.microsoft.com/office/drawing/2014/main" id="{42216D7B-4019-1E43-8B8B-9136906137DF}"/>
              </a:ext>
            </a:extLst>
          </p:cNvPr>
          <p:cNvSpPr txBox="1"/>
          <p:nvPr/>
        </p:nvSpPr>
        <p:spPr bwMode="auto">
          <a:xfrm>
            <a:off x="7923594" y="3496022"/>
            <a:ext cx="626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49" name="TextBox 148">
            <a:extLst>
              <a:ext uri="{FF2B5EF4-FFF2-40B4-BE49-F238E27FC236}">
                <a16:creationId xmlns:a16="http://schemas.microsoft.com/office/drawing/2014/main" id="{D56AA2AC-7A82-1D4E-8D37-4C865F983DC5}"/>
              </a:ext>
            </a:extLst>
          </p:cNvPr>
          <p:cNvSpPr txBox="1"/>
          <p:nvPr/>
        </p:nvSpPr>
        <p:spPr bwMode="auto">
          <a:xfrm>
            <a:off x="8489734" y="3496022"/>
            <a:ext cx="626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50" name="TextBox 149">
            <a:extLst>
              <a:ext uri="{FF2B5EF4-FFF2-40B4-BE49-F238E27FC236}">
                <a16:creationId xmlns:a16="http://schemas.microsoft.com/office/drawing/2014/main" id="{1D54B942-A18E-E14A-AC60-48AE76E703CD}"/>
              </a:ext>
            </a:extLst>
          </p:cNvPr>
          <p:cNvSpPr txBox="1"/>
          <p:nvPr/>
        </p:nvSpPr>
        <p:spPr bwMode="auto">
          <a:xfrm>
            <a:off x="9055874" y="3496022"/>
            <a:ext cx="626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51" name="TextBox 150">
            <a:extLst>
              <a:ext uri="{FF2B5EF4-FFF2-40B4-BE49-F238E27FC236}">
                <a16:creationId xmlns:a16="http://schemas.microsoft.com/office/drawing/2014/main" id="{0DB08755-94BB-E84F-9B97-0F168BDF8FC8}"/>
              </a:ext>
            </a:extLst>
          </p:cNvPr>
          <p:cNvSpPr txBox="1"/>
          <p:nvPr/>
        </p:nvSpPr>
        <p:spPr bwMode="auto">
          <a:xfrm>
            <a:off x="9622014" y="3496022"/>
            <a:ext cx="626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52" name="TextBox 151">
            <a:extLst>
              <a:ext uri="{FF2B5EF4-FFF2-40B4-BE49-F238E27FC236}">
                <a16:creationId xmlns:a16="http://schemas.microsoft.com/office/drawing/2014/main" id="{752C1A55-B84E-0040-A152-6EEA78FB51D1}"/>
              </a:ext>
            </a:extLst>
          </p:cNvPr>
          <p:cNvSpPr txBox="1"/>
          <p:nvPr/>
        </p:nvSpPr>
        <p:spPr bwMode="auto">
          <a:xfrm>
            <a:off x="10188154" y="3496022"/>
            <a:ext cx="626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53" name="TextBox 152">
            <a:extLst>
              <a:ext uri="{FF2B5EF4-FFF2-40B4-BE49-F238E27FC236}">
                <a16:creationId xmlns:a16="http://schemas.microsoft.com/office/drawing/2014/main" id="{E287FA4B-CA44-C840-B8C8-225378D5CF34}"/>
              </a:ext>
            </a:extLst>
          </p:cNvPr>
          <p:cNvSpPr txBox="1"/>
          <p:nvPr/>
        </p:nvSpPr>
        <p:spPr bwMode="auto">
          <a:xfrm>
            <a:off x="6401693" y="1941228"/>
            <a:ext cx="1794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Neutropenia</a:t>
            </a:r>
          </a:p>
        </p:txBody>
      </p:sp>
      <p:cxnSp>
        <p:nvCxnSpPr>
          <p:cNvPr id="84" name="Straight Connector 83">
            <a:extLst>
              <a:ext uri="{FF2B5EF4-FFF2-40B4-BE49-F238E27FC236}">
                <a16:creationId xmlns:a16="http://schemas.microsoft.com/office/drawing/2014/main" id="{CE0223D7-C348-B54F-A126-11B24C671807}"/>
              </a:ext>
            </a:extLst>
          </p:cNvPr>
          <p:cNvCxnSpPr>
            <a:cxnSpLocks/>
          </p:cNvCxnSpPr>
          <p:nvPr/>
        </p:nvCxnSpPr>
        <p:spPr bwMode="auto">
          <a:xfrm flipH="1">
            <a:off x="8165542" y="2138810"/>
            <a:ext cx="60397"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7732174-D8FD-DF42-9FCA-DDC6603FB183}"/>
              </a:ext>
            </a:extLst>
          </p:cNvPr>
          <p:cNvCxnSpPr>
            <a:cxnSpLocks/>
          </p:cNvCxnSpPr>
          <p:nvPr/>
        </p:nvCxnSpPr>
        <p:spPr bwMode="auto">
          <a:xfrm flipH="1">
            <a:off x="8165542" y="2444339"/>
            <a:ext cx="60397"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C233D4BE-5B9F-D943-88BA-A358ECC50ABE}"/>
              </a:ext>
            </a:extLst>
          </p:cNvPr>
          <p:cNvCxnSpPr>
            <a:cxnSpLocks/>
          </p:cNvCxnSpPr>
          <p:nvPr/>
        </p:nvCxnSpPr>
        <p:spPr bwMode="auto">
          <a:xfrm flipH="1">
            <a:off x="8165542" y="2749868"/>
            <a:ext cx="60397"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751D404-40FB-ED49-8E84-C0118770B241}"/>
              </a:ext>
            </a:extLst>
          </p:cNvPr>
          <p:cNvCxnSpPr>
            <a:cxnSpLocks/>
          </p:cNvCxnSpPr>
          <p:nvPr/>
        </p:nvCxnSpPr>
        <p:spPr bwMode="auto">
          <a:xfrm flipH="1">
            <a:off x="8165542" y="3055397"/>
            <a:ext cx="60397"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45F8B27E-25DF-B744-AB87-AA808A339E1E}"/>
              </a:ext>
            </a:extLst>
          </p:cNvPr>
          <p:cNvCxnSpPr>
            <a:cxnSpLocks/>
          </p:cNvCxnSpPr>
          <p:nvPr/>
        </p:nvCxnSpPr>
        <p:spPr bwMode="auto">
          <a:xfrm flipH="1">
            <a:off x="8165542" y="3360925"/>
            <a:ext cx="60397" cy="0"/>
          </a:xfrm>
          <a:prstGeom prst="line">
            <a:avLst/>
          </a:prstGeom>
          <a:noFill/>
          <a:ln w="28575" cap="flat" cmpd="sng" algn="ctr">
            <a:solidFill>
              <a:schemeClr val="bg1"/>
            </a:solidFill>
            <a:prstDash val="solid"/>
            <a:round/>
            <a:headEnd type="none" w="med" len="med"/>
            <a:tailEnd type="none" w="med" len="med"/>
          </a:ln>
          <a:effectLst/>
        </p:spPr>
      </p:cxnSp>
      <p:sp>
        <p:nvSpPr>
          <p:cNvPr id="160" name="TextBox 159">
            <a:extLst>
              <a:ext uri="{FF2B5EF4-FFF2-40B4-BE49-F238E27FC236}">
                <a16:creationId xmlns:a16="http://schemas.microsoft.com/office/drawing/2014/main" id="{69F1E65B-9A0C-BF42-B697-D260D7273422}"/>
              </a:ext>
            </a:extLst>
          </p:cNvPr>
          <p:cNvSpPr txBox="1"/>
          <p:nvPr/>
        </p:nvSpPr>
        <p:spPr bwMode="auto">
          <a:xfrm>
            <a:off x="6193757" y="2250947"/>
            <a:ext cx="20019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Thrombocytopenia</a:t>
            </a:r>
          </a:p>
        </p:txBody>
      </p:sp>
      <p:sp>
        <p:nvSpPr>
          <p:cNvPr id="161" name="TextBox 160">
            <a:extLst>
              <a:ext uri="{FF2B5EF4-FFF2-40B4-BE49-F238E27FC236}">
                <a16:creationId xmlns:a16="http://schemas.microsoft.com/office/drawing/2014/main" id="{FE3EF53D-4770-194A-B29A-74A2E1D50C01}"/>
              </a:ext>
            </a:extLst>
          </p:cNvPr>
          <p:cNvSpPr txBox="1"/>
          <p:nvPr/>
        </p:nvSpPr>
        <p:spPr bwMode="auto">
          <a:xfrm>
            <a:off x="6401693" y="2560666"/>
            <a:ext cx="1794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Anemia</a:t>
            </a:r>
          </a:p>
        </p:txBody>
      </p:sp>
      <p:sp>
        <p:nvSpPr>
          <p:cNvPr id="162" name="TextBox 161">
            <a:extLst>
              <a:ext uri="{FF2B5EF4-FFF2-40B4-BE49-F238E27FC236}">
                <a16:creationId xmlns:a16="http://schemas.microsoft.com/office/drawing/2014/main" id="{4F6A869A-11A2-E746-A4D3-108EA2363CD0}"/>
              </a:ext>
            </a:extLst>
          </p:cNvPr>
          <p:cNvSpPr txBox="1"/>
          <p:nvPr/>
        </p:nvSpPr>
        <p:spPr bwMode="auto">
          <a:xfrm>
            <a:off x="6401693" y="2870385"/>
            <a:ext cx="17940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Lymphopenia</a:t>
            </a:r>
          </a:p>
        </p:txBody>
      </p:sp>
      <p:sp>
        <p:nvSpPr>
          <p:cNvPr id="163" name="TextBox 162">
            <a:extLst>
              <a:ext uri="{FF2B5EF4-FFF2-40B4-BE49-F238E27FC236}">
                <a16:creationId xmlns:a16="http://schemas.microsoft.com/office/drawing/2014/main" id="{4B8849BD-91F4-5B45-B192-A41D4BF14D81}"/>
              </a:ext>
            </a:extLst>
          </p:cNvPr>
          <p:cNvSpPr txBox="1"/>
          <p:nvPr/>
        </p:nvSpPr>
        <p:spPr bwMode="auto">
          <a:xfrm>
            <a:off x="6083124" y="3180103"/>
            <a:ext cx="21126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Febrile neutropenia</a:t>
            </a:r>
          </a:p>
        </p:txBody>
      </p:sp>
      <p:sp>
        <p:nvSpPr>
          <p:cNvPr id="174" name="TextBox 173">
            <a:extLst>
              <a:ext uri="{FF2B5EF4-FFF2-40B4-BE49-F238E27FC236}">
                <a16:creationId xmlns:a16="http://schemas.microsoft.com/office/drawing/2014/main" id="{8A2B9C69-D1A2-0849-8FB1-7B42046E29D0}"/>
              </a:ext>
            </a:extLst>
          </p:cNvPr>
          <p:cNvSpPr txBox="1"/>
          <p:nvPr/>
        </p:nvSpPr>
        <p:spPr bwMode="auto">
          <a:xfrm>
            <a:off x="8115300" y="1494648"/>
            <a:ext cx="35453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Most Common Hematologic AEs</a:t>
            </a:r>
          </a:p>
        </p:txBody>
      </p:sp>
      <p:cxnSp>
        <p:nvCxnSpPr>
          <p:cNvPr id="175" name="Straight Connector 174">
            <a:extLst>
              <a:ext uri="{FF2B5EF4-FFF2-40B4-BE49-F238E27FC236}">
                <a16:creationId xmlns:a16="http://schemas.microsoft.com/office/drawing/2014/main" id="{C7F5B8B2-218C-9941-8DCF-E5DBAD194F99}"/>
              </a:ext>
            </a:extLst>
          </p:cNvPr>
          <p:cNvCxnSpPr>
            <a:cxnSpLocks/>
          </p:cNvCxnSpPr>
          <p:nvPr/>
        </p:nvCxnSpPr>
        <p:spPr bwMode="auto">
          <a:xfrm flipV="1">
            <a:off x="8281946" y="5681767"/>
            <a:ext cx="2859938"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1FB28B41-1F8A-DA48-8698-80AA3121A73A}"/>
              </a:ext>
            </a:extLst>
          </p:cNvPr>
          <p:cNvCxnSpPr>
            <a:cxnSpLocks/>
          </p:cNvCxnSpPr>
          <p:nvPr/>
        </p:nvCxnSpPr>
        <p:spPr bwMode="auto">
          <a:xfrm>
            <a:off x="8279958" y="5681767"/>
            <a:ext cx="0" cy="63283"/>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005AF8A4-4C95-024A-BFAE-4E949D67F146}"/>
              </a:ext>
            </a:extLst>
          </p:cNvPr>
          <p:cNvCxnSpPr>
            <a:cxnSpLocks/>
          </p:cNvCxnSpPr>
          <p:nvPr/>
        </p:nvCxnSpPr>
        <p:spPr bwMode="auto">
          <a:xfrm>
            <a:off x="8849295" y="5681767"/>
            <a:ext cx="0" cy="63283"/>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92FF708D-F7BB-B641-9B9B-6AEEBAFF4F9A}"/>
              </a:ext>
            </a:extLst>
          </p:cNvPr>
          <p:cNvCxnSpPr>
            <a:cxnSpLocks/>
          </p:cNvCxnSpPr>
          <p:nvPr/>
        </p:nvCxnSpPr>
        <p:spPr bwMode="auto">
          <a:xfrm>
            <a:off x="9418632" y="5681767"/>
            <a:ext cx="0" cy="63283"/>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73D0D06D-8A59-3544-AF62-C35C7D85A735}"/>
              </a:ext>
            </a:extLst>
          </p:cNvPr>
          <p:cNvCxnSpPr>
            <a:cxnSpLocks/>
          </p:cNvCxnSpPr>
          <p:nvPr/>
        </p:nvCxnSpPr>
        <p:spPr bwMode="auto">
          <a:xfrm>
            <a:off x="9987969" y="5681767"/>
            <a:ext cx="0" cy="63283"/>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7A810B54-4AA9-AD4A-AE4C-B9D69CFA500E}"/>
              </a:ext>
            </a:extLst>
          </p:cNvPr>
          <p:cNvCxnSpPr>
            <a:cxnSpLocks/>
          </p:cNvCxnSpPr>
          <p:nvPr/>
        </p:nvCxnSpPr>
        <p:spPr bwMode="auto">
          <a:xfrm>
            <a:off x="10557306" y="5681767"/>
            <a:ext cx="0" cy="63283"/>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A0FD056-4820-EA45-B943-BD4944DED255}"/>
              </a:ext>
            </a:extLst>
          </p:cNvPr>
          <p:cNvCxnSpPr>
            <a:cxnSpLocks/>
          </p:cNvCxnSpPr>
          <p:nvPr/>
        </p:nvCxnSpPr>
        <p:spPr bwMode="auto">
          <a:xfrm>
            <a:off x="11126644" y="5681767"/>
            <a:ext cx="0" cy="63283"/>
          </a:xfrm>
          <a:prstGeom prst="line">
            <a:avLst/>
          </a:prstGeom>
          <a:noFill/>
          <a:ln w="28575" cap="flat" cmpd="sng" algn="ctr">
            <a:solidFill>
              <a:schemeClr val="bg1"/>
            </a:solidFill>
            <a:prstDash val="solid"/>
            <a:round/>
            <a:headEnd type="none" w="med" len="med"/>
            <a:tailEnd type="none" w="med" len="med"/>
          </a:ln>
          <a:effectLst/>
        </p:spPr>
      </p:cxnSp>
      <p:sp>
        <p:nvSpPr>
          <p:cNvPr id="183" name="TextBox 182">
            <a:extLst>
              <a:ext uri="{FF2B5EF4-FFF2-40B4-BE49-F238E27FC236}">
                <a16:creationId xmlns:a16="http://schemas.microsoft.com/office/drawing/2014/main" id="{F3027851-CD34-D545-B7E3-DEA31B97B851}"/>
              </a:ext>
            </a:extLst>
          </p:cNvPr>
          <p:cNvSpPr txBox="1"/>
          <p:nvPr/>
        </p:nvSpPr>
        <p:spPr bwMode="auto">
          <a:xfrm>
            <a:off x="10802666" y="5671474"/>
            <a:ext cx="626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84" name="TextBox 183">
            <a:extLst>
              <a:ext uri="{FF2B5EF4-FFF2-40B4-BE49-F238E27FC236}">
                <a16:creationId xmlns:a16="http://schemas.microsoft.com/office/drawing/2014/main" id="{80247351-402D-924F-981A-6D5E71420CF2}"/>
              </a:ext>
            </a:extLst>
          </p:cNvPr>
          <p:cNvSpPr txBox="1"/>
          <p:nvPr/>
        </p:nvSpPr>
        <p:spPr bwMode="auto">
          <a:xfrm>
            <a:off x="7971964" y="5671474"/>
            <a:ext cx="626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85" name="TextBox 184">
            <a:extLst>
              <a:ext uri="{FF2B5EF4-FFF2-40B4-BE49-F238E27FC236}">
                <a16:creationId xmlns:a16="http://schemas.microsoft.com/office/drawing/2014/main" id="{7298BD7D-D7FB-4646-A5B6-975823D4E0F9}"/>
              </a:ext>
            </a:extLst>
          </p:cNvPr>
          <p:cNvSpPr txBox="1"/>
          <p:nvPr/>
        </p:nvSpPr>
        <p:spPr bwMode="auto">
          <a:xfrm>
            <a:off x="8538104" y="5671474"/>
            <a:ext cx="626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86" name="TextBox 185">
            <a:extLst>
              <a:ext uri="{FF2B5EF4-FFF2-40B4-BE49-F238E27FC236}">
                <a16:creationId xmlns:a16="http://schemas.microsoft.com/office/drawing/2014/main" id="{321B9FD8-90FB-7F49-924E-7D8741F58A52}"/>
              </a:ext>
            </a:extLst>
          </p:cNvPr>
          <p:cNvSpPr txBox="1"/>
          <p:nvPr/>
        </p:nvSpPr>
        <p:spPr bwMode="auto">
          <a:xfrm>
            <a:off x="9104244" y="5671474"/>
            <a:ext cx="626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87" name="TextBox 186">
            <a:extLst>
              <a:ext uri="{FF2B5EF4-FFF2-40B4-BE49-F238E27FC236}">
                <a16:creationId xmlns:a16="http://schemas.microsoft.com/office/drawing/2014/main" id="{2CE67DF7-00AD-4045-873F-B504A8B3F88A}"/>
              </a:ext>
            </a:extLst>
          </p:cNvPr>
          <p:cNvSpPr txBox="1"/>
          <p:nvPr/>
        </p:nvSpPr>
        <p:spPr bwMode="auto">
          <a:xfrm>
            <a:off x="9670384" y="5671474"/>
            <a:ext cx="626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88" name="TextBox 187">
            <a:extLst>
              <a:ext uri="{FF2B5EF4-FFF2-40B4-BE49-F238E27FC236}">
                <a16:creationId xmlns:a16="http://schemas.microsoft.com/office/drawing/2014/main" id="{C29A59C3-6865-C44C-AC28-22C4B782E6D3}"/>
              </a:ext>
            </a:extLst>
          </p:cNvPr>
          <p:cNvSpPr txBox="1"/>
          <p:nvPr/>
        </p:nvSpPr>
        <p:spPr bwMode="auto">
          <a:xfrm>
            <a:off x="10236524" y="5671474"/>
            <a:ext cx="626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cxnSp>
        <p:nvCxnSpPr>
          <p:cNvPr id="191" name="Straight Connector 190">
            <a:extLst>
              <a:ext uri="{FF2B5EF4-FFF2-40B4-BE49-F238E27FC236}">
                <a16:creationId xmlns:a16="http://schemas.microsoft.com/office/drawing/2014/main" id="{D025F0E2-D778-2F46-B54A-3EABAF4BBADD}"/>
              </a:ext>
            </a:extLst>
          </p:cNvPr>
          <p:cNvCxnSpPr>
            <a:cxnSpLocks/>
          </p:cNvCxnSpPr>
          <p:nvPr/>
        </p:nvCxnSpPr>
        <p:spPr bwMode="auto">
          <a:xfrm flipH="1">
            <a:off x="8213912" y="4692619"/>
            <a:ext cx="60397"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53792672-0DD7-8C40-8693-CB49F3F2C8D3}"/>
              </a:ext>
            </a:extLst>
          </p:cNvPr>
          <p:cNvCxnSpPr>
            <a:cxnSpLocks/>
          </p:cNvCxnSpPr>
          <p:nvPr/>
        </p:nvCxnSpPr>
        <p:spPr bwMode="auto">
          <a:xfrm flipH="1">
            <a:off x="8213912" y="5085193"/>
            <a:ext cx="60397"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B8784C4D-5751-BE40-9390-1B993D6BFA63}"/>
              </a:ext>
            </a:extLst>
          </p:cNvPr>
          <p:cNvCxnSpPr>
            <a:cxnSpLocks/>
          </p:cNvCxnSpPr>
          <p:nvPr/>
        </p:nvCxnSpPr>
        <p:spPr bwMode="auto">
          <a:xfrm flipH="1">
            <a:off x="8213912" y="5488609"/>
            <a:ext cx="60397" cy="0"/>
          </a:xfrm>
          <a:prstGeom prst="line">
            <a:avLst/>
          </a:prstGeom>
          <a:noFill/>
          <a:ln w="28575" cap="flat" cmpd="sng" algn="ctr">
            <a:solidFill>
              <a:schemeClr val="bg1"/>
            </a:solidFill>
            <a:prstDash val="solid"/>
            <a:round/>
            <a:headEnd type="none" w="med" len="med"/>
            <a:tailEnd type="none" w="med" len="med"/>
          </a:ln>
          <a:effectLst/>
        </p:spPr>
      </p:cxnSp>
      <p:sp>
        <p:nvSpPr>
          <p:cNvPr id="195" name="TextBox 194">
            <a:extLst>
              <a:ext uri="{FF2B5EF4-FFF2-40B4-BE49-F238E27FC236}">
                <a16:creationId xmlns:a16="http://schemas.microsoft.com/office/drawing/2014/main" id="{38CE191D-EC80-A245-AC6A-C7AD4CF06334}"/>
              </a:ext>
            </a:extLst>
          </p:cNvPr>
          <p:cNvSpPr txBox="1"/>
          <p:nvPr/>
        </p:nvSpPr>
        <p:spPr bwMode="auto">
          <a:xfrm>
            <a:off x="6894117" y="4505779"/>
            <a:ext cx="1349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Any</a:t>
            </a:r>
          </a:p>
        </p:txBody>
      </p:sp>
      <p:sp>
        <p:nvSpPr>
          <p:cNvPr id="197" name="TextBox 196">
            <a:extLst>
              <a:ext uri="{FF2B5EF4-FFF2-40B4-BE49-F238E27FC236}">
                <a16:creationId xmlns:a16="http://schemas.microsoft.com/office/drawing/2014/main" id="{E7787565-A054-8647-AE24-AB88BC95FE44}"/>
              </a:ext>
            </a:extLst>
          </p:cNvPr>
          <p:cNvSpPr txBox="1"/>
          <p:nvPr/>
        </p:nvSpPr>
        <p:spPr bwMode="auto">
          <a:xfrm>
            <a:off x="7034334" y="4907768"/>
            <a:ext cx="12097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Grade 3/4</a:t>
            </a:r>
          </a:p>
        </p:txBody>
      </p:sp>
      <p:sp>
        <p:nvSpPr>
          <p:cNvPr id="198" name="TextBox 197">
            <a:extLst>
              <a:ext uri="{FF2B5EF4-FFF2-40B4-BE49-F238E27FC236}">
                <a16:creationId xmlns:a16="http://schemas.microsoft.com/office/drawing/2014/main" id="{F558B7F2-CE1A-2B4D-AA0C-D2A611A683F5}"/>
              </a:ext>
            </a:extLst>
          </p:cNvPr>
          <p:cNvSpPr txBox="1"/>
          <p:nvPr/>
        </p:nvSpPr>
        <p:spPr bwMode="auto">
          <a:xfrm>
            <a:off x="6819514" y="5283511"/>
            <a:ext cx="14245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Serious</a:t>
            </a:r>
          </a:p>
        </p:txBody>
      </p:sp>
      <p:sp>
        <p:nvSpPr>
          <p:cNvPr id="206" name="TextBox 205">
            <a:extLst>
              <a:ext uri="{FF2B5EF4-FFF2-40B4-BE49-F238E27FC236}">
                <a16:creationId xmlns:a16="http://schemas.microsoft.com/office/drawing/2014/main" id="{76B0483C-1789-214B-ACC4-2A1BAEAA0336}"/>
              </a:ext>
            </a:extLst>
          </p:cNvPr>
          <p:cNvSpPr txBox="1"/>
          <p:nvPr/>
        </p:nvSpPr>
        <p:spPr bwMode="auto">
          <a:xfrm>
            <a:off x="8254124" y="4129306"/>
            <a:ext cx="31748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Infections</a:t>
            </a:r>
          </a:p>
        </p:txBody>
      </p:sp>
      <p:grpSp>
        <p:nvGrpSpPr>
          <p:cNvPr id="89" name="Group 88">
            <a:extLst>
              <a:ext uri="{FF2B5EF4-FFF2-40B4-BE49-F238E27FC236}">
                <a16:creationId xmlns:a16="http://schemas.microsoft.com/office/drawing/2014/main" id="{F2E34724-3C36-2143-9C0C-5060FAEC657D}"/>
              </a:ext>
            </a:extLst>
          </p:cNvPr>
          <p:cNvGrpSpPr/>
          <p:nvPr/>
        </p:nvGrpSpPr>
        <p:grpSpPr>
          <a:xfrm>
            <a:off x="8233576" y="2314132"/>
            <a:ext cx="593733" cy="247548"/>
            <a:chOff x="8225939" y="2310389"/>
            <a:chExt cx="593733" cy="247548"/>
          </a:xfrm>
        </p:grpSpPr>
        <p:sp>
          <p:nvSpPr>
            <p:cNvPr id="209" name="Rectangle 208">
              <a:extLst>
                <a:ext uri="{FF2B5EF4-FFF2-40B4-BE49-F238E27FC236}">
                  <a16:creationId xmlns:a16="http://schemas.microsoft.com/office/drawing/2014/main" id="{F90A50C2-0CF3-2446-8013-3B16AC5BBE98}"/>
                </a:ext>
              </a:extLst>
            </p:cNvPr>
            <p:cNvSpPr/>
            <p:nvPr/>
          </p:nvSpPr>
          <p:spPr bwMode="auto">
            <a:xfrm>
              <a:off x="8225939" y="2310389"/>
              <a:ext cx="173238" cy="80442"/>
            </a:xfrm>
            <a:prstGeom prst="rect">
              <a:avLst/>
            </a:prstGeom>
            <a:solidFill>
              <a:schemeClr val="accent2"/>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3E8F6EBE-5C9F-8A4E-97B7-02267725A99F}"/>
                </a:ext>
              </a:extLst>
            </p:cNvPr>
            <p:cNvSpPr/>
            <p:nvPr/>
          </p:nvSpPr>
          <p:spPr bwMode="auto">
            <a:xfrm>
              <a:off x="8225940" y="2475641"/>
              <a:ext cx="593732" cy="82296"/>
            </a:xfrm>
            <a:prstGeom prst="rect">
              <a:avLst/>
            </a:prstGeom>
            <a:solidFill>
              <a:schemeClr val="tx2">
                <a:alpha val="50196"/>
              </a:schemeClr>
            </a:solidFill>
            <a:ln w="63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C23DB1A1-EE9F-814E-B2D4-4C7D009692CD}"/>
                </a:ext>
              </a:extLst>
            </p:cNvPr>
            <p:cNvSpPr/>
            <p:nvPr/>
          </p:nvSpPr>
          <p:spPr bwMode="auto">
            <a:xfrm>
              <a:off x="8225939" y="2392088"/>
              <a:ext cx="384954" cy="82296"/>
            </a:xfrm>
            <a:prstGeom prst="rect">
              <a:avLst/>
            </a:prstGeom>
            <a:solidFill>
              <a:schemeClr val="accent3">
                <a:lumMod val="40000"/>
                <a:lumOff val="60000"/>
              </a:schemeClr>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1" name="Group 90">
            <a:extLst>
              <a:ext uri="{FF2B5EF4-FFF2-40B4-BE49-F238E27FC236}">
                <a16:creationId xmlns:a16="http://schemas.microsoft.com/office/drawing/2014/main" id="{DECC389C-F3A8-484B-93FC-39F6E6206141}"/>
              </a:ext>
            </a:extLst>
          </p:cNvPr>
          <p:cNvGrpSpPr/>
          <p:nvPr/>
        </p:nvGrpSpPr>
        <p:grpSpPr>
          <a:xfrm>
            <a:off x="8241164" y="2618765"/>
            <a:ext cx="588512" cy="247548"/>
            <a:chOff x="8241164" y="2618765"/>
            <a:chExt cx="588512" cy="247548"/>
          </a:xfrm>
        </p:grpSpPr>
        <p:sp>
          <p:nvSpPr>
            <p:cNvPr id="214" name="Rectangle 213">
              <a:extLst>
                <a:ext uri="{FF2B5EF4-FFF2-40B4-BE49-F238E27FC236}">
                  <a16:creationId xmlns:a16="http://schemas.microsoft.com/office/drawing/2014/main" id="{7C99C0C0-E4CB-0F43-83C9-F122D7B206C3}"/>
                </a:ext>
              </a:extLst>
            </p:cNvPr>
            <p:cNvSpPr/>
            <p:nvPr/>
          </p:nvSpPr>
          <p:spPr bwMode="auto">
            <a:xfrm>
              <a:off x="8241164" y="2618765"/>
              <a:ext cx="173238" cy="8044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0" name="Group 89">
              <a:extLst>
                <a:ext uri="{FF2B5EF4-FFF2-40B4-BE49-F238E27FC236}">
                  <a16:creationId xmlns:a16="http://schemas.microsoft.com/office/drawing/2014/main" id="{8DA8A8DD-58C0-984B-87CE-9B7125B06066}"/>
                </a:ext>
              </a:extLst>
            </p:cNvPr>
            <p:cNvGrpSpPr/>
            <p:nvPr/>
          </p:nvGrpSpPr>
          <p:grpSpPr>
            <a:xfrm>
              <a:off x="8246278" y="2784017"/>
              <a:ext cx="583398" cy="82296"/>
              <a:chOff x="8246278" y="2784017"/>
              <a:chExt cx="583398" cy="82296"/>
            </a:xfrm>
          </p:grpSpPr>
          <p:sp>
            <p:nvSpPr>
              <p:cNvPr id="229" name="Rectangle 228">
                <a:extLst>
                  <a:ext uri="{FF2B5EF4-FFF2-40B4-BE49-F238E27FC236}">
                    <a16:creationId xmlns:a16="http://schemas.microsoft.com/office/drawing/2014/main" id="{4AC40267-A66A-664E-8D03-E4DE5B8C3639}"/>
                  </a:ext>
                </a:extLst>
              </p:cNvPr>
              <p:cNvSpPr/>
              <p:nvPr/>
            </p:nvSpPr>
            <p:spPr bwMode="auto">
              <a:xfrm>
                <a:off x="8527010" y="2784017"/>
                <a:ext cx="302666" cy="82296"/>
              </a:xfrm>
              <a:prstGeom prst="rect">
                <a:avLst/>
              </a:prstGeom>
              <a:solidFill>
                <a:srgbClr val="455560"/>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D345353D-0125-314E-AD3B-DFF4F4F298D3}"/>
                  </a:ext>
                </a:extLst>
              </p:cNvPr>
              <p:cNvSpPr/>
              <p:nvPr/>
            </p:nvSpPr>
            <p:spPr bwMode="auto">
              <a:xfrm>
                <a:off x="8246278" y="2784017"/>
                <a:ext cx="280732" cy="82296"/>
              </a:xfrm>
              <a:prstGeom prst="rect">
                <a:avLst/>
              </a:prstGeom>
              <a:solidFill>
                <a:schemeClr val="tx2">
                  <a:alpha val="50196"/>
                </a:schemeClr>
              </a:solidFill>
              <a:ln w="63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217" name="Group 216">
            <a:extLst>
              <a:ext uri="{FF2B5EF4-FFF2-40B4-BE49-F238E27FC236}">
                <a16:creationId xmlns:a16="http://schemas.microsoft.com/office/drawing/2014/main" id="{D34CCC55-85F1-384C-BD9D-803CD2BFAD54}"/>
              </a:ext>
            </a:extLst>
          </p:cNvPr>
          <p:cNvGrpSpPr/>
          <p:nvPr/>
        </p:nvGrpSpPr>
        <p:grpSpPr>
          <a:xfrm>
            <a:off x="8225939" y="3001922"/>
            <a:ext cx="392591" cy="165849"/>
            <a:chOff x="8218302" y="2392088"/>
            <a:chExt cx="392591" cy="165849"/>
          </a:xfrm>
        </p:grpSpPr>
        <p:sp>
          <p:nvSpPr>
            <p:cNvPr id="219" name="Rectangle 218">
              <a:extLst>
                <a:ext uri="{FF2B5EF4-FFF2-40B4-BE49-F238E27FC236}">
                  <a16:creationId xmlns:a16="http://schemas.microsoft.com/office/drawing/2014/main" id="{51BB9565-1D49-9546-93F0-0B7E14166600}"/>
                </a:ext>
              </a:extLst>
            </p:cNvPr>
            <p:cNvSpPr/>
            <p:nvPr/>
          </p:nvSpPr>
          <p:spPr bwMode="auto">
            <a:xfrm>
              <a:off x="8218302" y="2475641"/>
              <a:ext cx="313770" cy="82296"/>
            </a:xfrm>
            <a:prstGeom prst="rect">
              <a:avLst/>
            </a:prstGeom>
            <a:solidFill>
              <a:schemeClr val="tx2">
                <a:alpha val="50196"/>
              </a:schemeClr>
            </a:solidFill>
            <a:ln w="63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D06A3390-9522-CE4C-92D8-D6F18F15243F}"/>
                </a:ext>
              </a:extLst>
            </p:cNvPr>
            <p:cNvSpPr/>
            <p:nvPr/>
          </p:nvSpPr>
          <p:spPr bwMode="auto">
            <a:xfrm>
              <a:off x="8225939" y="2392088"/>
              <a:ext cx="384954" cy="82296"/>
            </a:xfrm>
            <a:prstGeom prst="rect">
              <a:avLst/>
            </a:prstGeom>
            <a:solidFill>
              <a:schemeClr val="accent3">
                <a:lumMod val="40000"/>
                <a:lumOff val="60000"/>
              </a:schemeClr>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1" name="Group 220">
            <a:extLst>
              <a:ext uri="{FF2B5EF4-FFF2-40B4-BE49-F238E27FC236}">
                <a16:creationId xmlns:a16="http://schemas.microsoft.com/office/drawing/2014/main" id="{5217277E-FBC0-0747-AB09-155A9DCBD28E}"/>
              </a:ext>
            </a:extLst>
          </p:cNvPr>
          <p:cNvGrpSpPr/>
          <p:nvPr/>
        </p:nvGrpSpPr>
        <p:grpSpPr>
          <a:xfrm>
            <a:off x="8233576" y="3306554"/>
            <a:ext cx="384954" cy="165849"/>
            <a:chOff x="8225939" y="2392088"/>
            <a:chExt cx="384954" cy="165849"/>
          </a:xfrm>
        </p:grpSpPr>
        <p:sp>
          <p:nvSpPr>
            <p:cNvPr id="223" name="Rectangle 222">
              <a:extLst>
                <a:ext uri="{FF2B5EF4-FFF2-40B4-BE49-F238E27FC236}">
                  <a16:creationId xmlns:a16="http://schemas.microsoft.com/office/drawing/2014/main" id="{654BA32A-69A2-054B-A5D4-5B83B62ED789}"/>
                </a:ext>
              </a:extLst>
            </p:cNvPr>
            <p:cNvSpPr/>
            <p:nvPr/>
          </p:nvSpPr>
          <p:spPr bwMode="auto">
            <a:xfrm>
              <a:off x="8225939" y="2475641"/>
              <a:ext cx="156875" cy="82296"/>
            </a:xfrm>
            <a:prstGeom prst="rect">
              <a:avLst/>
            </a:prstGeom>
            <a:solidFill>
              <a:schemeClr val="tx2">
                <a:alpha val="50196"/>
              </a:schemeClr>
            </a:solidFill>
            <a:ln w="63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3E21BB71-EF17-B44A-9797-880E74AE2C4F}"/>
                </a:ext>
              </a:extLst>
            </p:cNvPr>
            <p:cNvSpPr/>
            <p:nvPr/>
          </p:nvSpPr>
          <p:spPr bwMode="auto">
            <a:xfrm>
              <a:off x="8225939" y="2392088"/>
              <a:ext cx="384954" cy="82296"/>
            </a:xfrm>
            <a:prstGeom prst="rect">
              <a:avLst/>
            </a:prstGeom>
            <a:solidFill>
              <a:schemeClr val="accent3">
                <a:lumMod val="40000"/>
                <a:lumOff val="60000"/>
              </a:schemeClr>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25" name="Group 224">
            <a:extLst>
              <a:ext uri="{FF2B5EF4-FFF2-40B4-BE49-F238E27FC236}">
                <a16:creationId xmlns:a16="http://schemas.microsoft.com/office/drawing/2014/main" id="{09259F40-AC86-814B-9457-508B5F17E9DD}"/>
              </a:ext>
            </a:extLst>
          </p:cNvPr>
          <p:cNvGrpSpPr/>
          <p:nvPr/>
        </p:nvGrpSpPr>
        <p:grpSpPr>
          <a:xfrm>
            <a:off x="8233576" y="2009499"/>
            <a:ext cx="384954" cy="163995"/>
            <a:chOff x="8225939" y="2310389"/>
            <a:chExt cx="384954" cy="163995"/>
          </a:xfrm>
        </p:grpSpPr>
        <p:sp>
          <p:nvSpPr>
            <p:cNvPr id="226" name="Rectangle 225">
              <a:extLst>
                <a:ext uri="{FF2B5EF4-FFF2-40B4-BE49-F238E27FC236}">
                  <a16:creationId xmlns:a16="http://schemas.microsoft.com/office/drawing/2014/main" id="{30705C33-0542-EC4A-A7BD-14AFA5F216CF}"/>
                </a:ext>
              </a:extLst>
            </p:cNvPr>
            <p:cNvSpPr/>
            <p:nvPr/>
          </p:nvSpPr>
          <p:spPr bwMode="auto">
            <a:xfrm>
              <a:off x="8225939" y="2310389"/>
              <a:ext cx="343338" cy="80442"/>
            </a:xfrm>
            <a:prstGeom prst="rect">
              <a:avLst/>
            </a:prstGeom>
            <a:solidFill>
              <a:schemeClr val="accent2"/>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Rectangle 227">
              <a:extLst>
                <a:ext uri="{FF2B5EF4-FFF2-40B4-BE49-F238E27FC236}">
                  <a16:creationId xmlns:a16="http://schemas.microsoft.com/office/drawing/2014/main" id="{6679A86A-910E-2046-84EB-AEFE4371E3FD}"/>
                </a:ext>
              </a:extLst>
            </p:cNvPr>
            <p:cNvSpPr/>
            <p:nvPr/>
          </p:nvSpPr>
          <p:spPr bwMode="auto">
            <a:xfrm>
              <a:off x="8225939" y="2392088"/>
              <a:ext cx="384954" cy="82296"/>
            </a:xfrm>
            <a:prstGeom prst="rect">
              <a:avLst/>
            </a:prstGeom>
            <a:solidFill>
              <a:schemeClr val="accent3">
                <a:lumMod val="40000"/>
                <a:lumOff val="60000"/>
              </a:schemeClr>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75" name="Straight Connector 74">
            <a:extLst>
              <a:ext uri="{FF2B5EF4-FFF2-40B4-BE49-F238E27FC236}">
                <a16:creationId xmlns:a16="http://schemas.microsoft.com/office/drawing/2014/main" id="{BB333C2E-8210-E645-85F1-12C47E024FC8}"/>
              </a:ext>
            </a:extLst>
          </p:cNvPr>
          <p:cNvCxnSpPr>
            <a:cxnSpLocks/>
          </p:cNvCxnSpPr>
          <p:nvPr/>
        </p:nvCxnSpPr>
        <p:spPr bwMode="auto">
          <a:xfrm flipV="1">
            <a:off x="8231588" y="1972341"/>
            <a:ext cx="0" cy="1534536"/>
          </a:xfrm>
          <a:prstGeom prst="line">
            <a:avLst/>
          </a:prstGeom>
          <a:noFill/>
          <a:ln w="28575" cap="flat" cmpd="sng" algn="ctr">
            <a:solidFill>
              <a:schemeClr val="bg1"/>
            </a:solidFill>
            <a:prstDash val="solid"/>
            <a:round/>
            <a:headEnd type="none" w="med" len="med"/>
            <a:tailEnd type="none" w="med" len="med"/>
          </a:ln>
          <a:effectLst/>
        </p:spPr>
      </p:cxnSp>
      <p:grpSp>
        <p:nvGrpSpPr>
          <p:cNvPr id="232" name="Group 231">
            <a:extLst>
              <a:ext uri="{FF2B5EF4-FFF2-40B4-BE49-F238E27FC236}">
                <a16:creationId xmlns:a16="http://schemas.microsoft.com/office/drawing/2014/main" id="{C16AD141-ECB0-E049-92F3-CE84F68CDCCF}"/>
              </a:ext>
            </a:extLst>
          </p:cNvPr>
          <p:cNvGrpSpPr/>
          <p:nvPr/>
        </p:nvGrpSpPr>
        <p:grpSpPr>
          <a:xfrm>
            <a:off x="8281945" y="4561866"/>
            <a:ext cx="1388435" cy="294749"/>
            <a:chOff x="8225938" y="2310389"/>
            <a:chExt cx="1388435" cy="247548"/>
          </a:xfrm>
        </p:grpSpPr>
        <p:sp>
          <p:nvSpPr>
            <p:cNvPr id="233" name="Rectangle 232">
              <a:extLst>
                <a:ext uri="{FF2B5EF4-FFF2-40B4-BE49-F238E27FC236}">
                  <a16:creationId xmlns:a16="http://schemas.microsoft.com/office/drawing/2014/main" id="{B5AAE365-98E7-8B40-BBAE-1B4C2C52EC98}"/>
                </a:ext>
              </a:extLst>
            </p:cNvPr>
            <p:cNvSpPr/>
            <p:nvPr/>
          </p:nvSpPr>
          <p:spPr bwMode="auto">
            <a:xfrm>
              <a:off x="8225938" y="2310389"/>
              <a:ext cx="1289873" cy="80442"/>
            </a:xfrm>
            <a:prstGeom prst="rect">
              <a:avLst/>
            </a:prstGeom>
            <a:solidFill>
              <a:schemeClr val="accent1"/>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Rectangle 233">
              <a:extLst>
                <a:ext uri="{FF2B5EF4-FFF2-40B4-BE49-F238E27FC236}">
                  <a16:creationId xmlns:a16="http://schemas.microsoft.com/office/drawing/2014/main" id="{53A47D4B-C3D9-CF40-86EC-A959358257CD}"/>
                </a:ext>
              </a:extLst>
            </p:cNvPr>
            <p:cNvSpPr/>
            <p:nvPr/>
          </p:nvSpPr>
          <p:spPr bwMode="auto">
            <a:xfrm>
              <a:off x="8225939" y="2475641"/>
              <a:ext cx="1256699" cy="82296"/>
            </a:xfrm>
            <a:prstGeom prst="rect">
              <a:avLst/>
            </a:prstGeom>
            <a:solidFill>
              <a:srgbClr val="455560"/>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Rectangle 234">
              <a:extLst>
                <a:ext uri="{FF2B5EF4-FFF2-40B4-BE49-F238E27FC236}">
                  <a16:creationId xmlns:a16="http://schemas.microsoft.com/office/drawing/2014/main" id="{420E21D1-B052-8245-8E48-45B786A13DCE}"/>
                </a:ext>
              </a:extLst>
            </p:cNvPr>
            <p:cNvSpPr/>
            <p:nvPr/>
          </p:nvSpPr>
          <p:spPr bwMode="auto">
            <a:xfrm>
              <a:off x="8225938" y="2392088"/>
              <a:ext cx="1388435" cy="82296"/>
            </a:xfrm>
            <a:prstGeom prst="rect">
              <a:avLst/>
            </a:prstGeom>
            <a:solidFill>
              <a:schemeClr val="accent3"/>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36" name="Group 235">
            <a:extLst>
              <a:ext uri="{FF2B5EF4-FFF2-40B4-BE49-F238E27FC236}">
                <a16:creationId xmlns:a16="http://schemas.microsoft.com/office/drawing/2014/main" id="{3188FB99-812C-9041-8252-CF5074382B16}"/>
              </a:ext>
            </a:extLst>
          </p:cNvPr>
          <p:cNvGrpSpPr/>
          <p:nvPr/>
        </p:nvGrpSpPr>
        <p:grpSpPr>
          <a:xfrm>
            <a:off x="8281945" y="4947756"/>
            <a:ext cx="441695" cy="294749"/>
            <a:chOff x="8225938" y="2310389"/>
            <a:chExt cx="441695" cy="247548"/>
          </a:xfrm>
        </p:grpSpPr>
        <p:sp>
          <p:nvSpPr>
            <p:cNvPr id="237" name="Rectangle 236">
              <a:extLst>
                <a:ext uri="{FF2B5EF4-FFF2-40B4-BE49-F238E27FC236}">
                  <a16:creationId xmlns:a16="http://schemas.microsoft.com/office/drawing/2014/main" id="{6941E7BF-3784-FF43-A241-4C6E99F29D85}"/>
                </a:ext>
              </a:extLst>
            </p:cNvPr>
            <p:cNvSpPr/>
            <p:nvPr/>
          </p:nvSpPr>
          <p:spPr bwMode="auto">
            <a:xfrm>
              <a:off x="8225938" y="2310389"/>
              <a:ext cx="417089" cy="8044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50E0CD0E-0487-9847-92AB-1898A4309B6F}"/>
                </a:ext>
              </a:extLst>
            </p:cNvPr>
            <p:cNvSpPr/>
            <p:nvPr/>
          </p:nvSpPr>
          <p:spPr bwMode="auto">
            <a:xfrm>
              <a:off x="8225939" y="2475641"/>
              <a:ext cx="185535" cy="82296"/>
            </a:xfrm>
            <a:prstGeom prst="rect">
              <a:avLst/>
            </a:prstGeom>
            <a:solidFill>
              <a:schemeClr val="tx2">
                <a:alpha val="50196"/>
              </a:schemeClr>
            </a:solidFill>
            <a:ln w="63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E9B8F786-E87B-374B-B08C-09D6F7776C31}"/>
                </a:ext>
              </a:extLst>
            </p:cNvPr>
            <p:cNvSpPr/>
            <p:nvPr/>
          </p:nvSpPr>
          <p:spPr bwMode="auto">
            <a:xfrm>
              <a:off x="8225939" y="2392088"/>
              <a:ext cx="441694" cy="82296"/>
            </a:xfrm>
            <a:prstGeom prst="rect">
              <a:avLst/>
            </a:prstGeom>
            <a:solidFill>
              <a:schemeClr val="accent3">
                <a:lumMod val="40000"/>
                <a:lumOff val="60000"/>
              </a:schemeClr>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41" name="Group 240">
            <a:extLst>
              <a:ext uri="{FF2B5EF4-FFF2-40B4-BE49-F238E27FC236}">
                <a16:creationId xmlns:a16="http://schemas.microsoft.com/office/drawing/2014/main" id="{925BBD08-EEB1-374D-8BA6-F43106C6710C}"/>
              </a:ext>
            </a:extLst>
          </p:cNvPr>
          <p:cNvGrpSpPr/>
          <p:nvPr/>
        </p:nvGrpSpPr>
        <p:grpSpPr>
          <a:xfrm>
            <a:off x="8281946" y="5333646"/>
            <a:ext cx="441694" cy="294749"/>
            <a:chOff x="8225939" y="2310389"/>
            <a:chExt cx="441694" cy="247548"/>
          </a:xfrm>
        </p:grpSpPr>
        <p:sp>
          <p:nvSpPr>
            <p:cNvPr id="242" name="Rectangle 241">
              <a:extLst>
                <a:ext uri="{FF2B5EF4-FFF2-40B4-BE49-F238E27FC236}">
                  <a16:creationId xmlns:a16="http://schemas.microsoft.com/office/drawing/2014/main" id="{6C9C2C44-E64A-7D43-A547-871F2470528A}"/>
                </a:ext>
              </a:extLst>
            </p:cNvPr>
            <p:cNvSpPr/>
            <p:nvPr/>
          </p:nvSpPr>
          <p:spPr bwMode="auto">
            <a:xfrm>
              <a:off x="8225939" y="2310389"/>
              <a:ext cx="222540" cy="80442"/>
            </a:xfrm>
            <a:prstGeom prst="rect">
              <a:avLst/>
            </a:prstGeom>
            <a:solidFill>
              <a:schemeClr val="accent2"/>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Rectangle 245">
              <a:extLst>
                <a:ext uri="{FF2B5EF4-FFF2-40B4-BE49-F238E27FC236}">
                  <a16:creationId xmlns:a16="http://schemas.microsoft.com/office/drawing/2014/main" id="{6C1B3E86-F47D-C040-87F9-EED3FAC932B3}"/>
                </a:ext>
              </a:extLst>
            </p:cNvPr>
            <p:cNvSpPr/>
            <p:nvPr/>
          </p:nvSpPr>
          <p:spPr bwMode="auto">
            <a:xfrm>
              <a:off x="8225940" y="2475641"/>
              <a:ext cx="345752" cy="82296"/>
            </a:xfrm>
            <a:prstGeom prst="rect">
              <a:avLst/>
            </a:prstGeom>
            <a:solidFill>
              <a:schemeClr val="tx2">
                <a:alpha val="50196"/>
              </a:schemeClr>
            </a:solidFill>
            <a:ln w="635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Rectangle 247">
              <a:extLst>
                <a:ext uri="{FF2B5EF4-FFF2-40B4-BE49-F238E27FC236}">
                  <a16:creationId xmlns:a16="http://schemas.microsoft.com/office/drawing/2014/main" id="{F1D783D5-6650-2243-86CA-7C13C920344E}"/>
                </a:ext>
              </a:extLst>
            </p:cNvPr>
            <p:cNvSpPr/>
            <p:nvPr/>
          </p:nvSpPr>
          <p:spPr bwMode="auto">
            <a:xfrm>
              <a:off x="8225939" y="2392088"/>
              <a:ext cx="441694" cy="82296"/>
            </a:xfrm>
            <a:prstGeom prst="rect">
              <a:avLst/>
            </a:prstGeom>
            <a:solidFill>
              <a:schemeClr val="accent3">
                <a:lumMod val="40000"/>
                <a:lumOff val="60000"/>
              </a:schemeClr>
            </a:solidFill>
            <a:ln w="0">
              <a:solidFill>
                <a:schemeClr val="bg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76" name="Straight Connector 175">
            <a:extLst>
              <a:ext uri="{FF2B5EF4-FFF2-40B4-BE49-F238E27FC236}">
                <a16:creationId xmlns:a16="http://schemas.microsoft.com/office/drawing/2014/main" id="{D255F300-F768-624B-B600-B10A95B60453}"/>
              </a:ext>
            </a:extLst>
          </p:cNvPr>
          <p:cNvCxnSpPr>
            <a:cxnSpLocks/>
          </p:cNvCxnSpPr>
          <p:nvPr/>
        </p:nvCxnSpPr>
        <p:spPr bwMode="auto">
          <a:xfrm flipV="1">
            <a:off x="8279958" y="4384380"/>
            <a:ext cx="0" cy="1297949"/>
          </a:xfrm>
          <a:prstGeom prst="line">
            <a:avLst/>
          </a:prstGeom>
          <a:noFill/>
          <a:ln w="28575" cap="flat" cmpd="sng" algn="ctr">
            <a:solidFill>
              <a:schemeClr val="bg1"/>
            </a:solidFill>
            <a:prstDash val="solid"/>
            <a:round/>
            <a:headEnd type="none" w="med" len="med"/>
            <a:tailEnd type="none" w="med" len="med"/>
          </a:ln>
          <a:effectLst/>
        </p:spPr>
      </p:cxnSp>
      <p:sp>
        <p:nvSpPr>
          <p:cNvPr id="261" name="TextBox 260">
            <a:extLst>
              <a:ext uri="{FF2B5EF4-FFF2-40B4-BE49-F238E27FC236}">
                <a16:creationId xmlns:a16="http://schemas.microsoft.com/office/drawing/2014/main" id="{BA53FA52-C313-7D4A-B166-7809719F17A3}"/>
              </a:ext>
            </a:extLst>
          </p:cNvPr>
          <p:cNvSpPr txBox="1"/>
          <p:nvPr/>
        </p:nvSpPr>
        <p:spPr bwMode="auto">
          <a:xfrm>
            <a:off x="8405893" y="1910786"/>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13%</a:t>
            </a:r>
          </a:p>
        </p:txBody>
      </p:sp>
      <p:sp>
        <p:nvSpPr>
          <p:cNvPr id="262" name="TextBox 261">
            <a:extLst>
              <a:ext uri="{FF2B5EF4-FFF2-40B4-BE49-F238E27FC236}">
                <a16:creationId xmlns:a16="http://schemas.microsoft.com/office/drawing/2014/main" id="{A470F987-EBA9-C74A-B46A-6783FD63275B}"/>
              </a:ext>
            </a:extLst>
          </p:cNvPr>
          <p:cNvSpPr txBox="1"/>
          <p:nvPr/>
        </p:nvSpPr>
        <p:spPr bwMode="auto">
          <a:xfrm>
            <a:off x="8454557" y="2010624"/>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14%</a:t>
            </a:r>
          </a:p>
        </p:txBody>
      </p:sp>
      <p:sp>
        <p:nvSpPr>
          <p:cNvPr id="265" name="TextBox 264">
            <a:extLst>
              <a:ext uri="{FF2B5EF4-FFF2-40B4-BE49-F238E27FC236}">
                <a16:creationId xmlns:a16="http://schemas.microsoft.com/office/drawing/2014/main" id="{80E36A52-18F3-9547-AE3D-A9257E2D7367}"/>
              </a:ext>
            </a:extLst>
          </p:cNvPr>
          <p:cNvSpPr txBox="1"/>
          <p:nvPr/>
        </p:nvSpPr>
        <p:spPr bwMode="auto">
          <a:xfrm>
            <a:off x="8439930" y="2294420"/>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14%</a:t>
            </a:r>
          </a:p>
        </p:txBody>
      </p:sp>
      <p:sp>
        <p:nvSpPr>
          <p:cNvPr id="266" name="TextBox 265">
            <a:extLst>
              <a:ext uri="{FF2B5EF4-FFF2-40B4-BE49-F238E27FC236}">
                <a16:creationId xmlns:a16="http://schemas.microsoft.com/office/drawing/2014/main" id="{23125722-A4FE-914C-BDAE-6388AEC129EA}"/>
              </a:ext>
            </a:extLst>
          </p:cNvPr>
          <p:cNvSpPr txBox="1"/>
          <p:nvPr/>
        </p:nvSpPr>
        <p:spPr bwMode="auto">
          <a:xfrm>
            <a:off x="8649357" y="2394113"/>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22%</a:t>
            </a:r>
          </a:p>
        </p:txBody>
      </p:sp>
      <p:sp>
        <p:nvSpPr>
          <p:cNvPr id="268" name="TextBox 267">
            <a:extLst>
              <a:ext uri="{FF2B5EF4-FFF2-40B4-BE49-F238E27FC236}">
                <a16:creationId xmlns:a16="http://schemas.microsoft.com/office/drawing/2014/main" id="{A775A262-5BF0-E543-9024-A3AC7CDEF582}"/>
              </a:ext>
            </a:extLst>
          </p:cNvPr>
          <p:cNvSpPr txBox="1"/>
          <p:nvPr/>
        </p:nvSpPr>
        <p:spPr bwMode="auto">
          <a:xfrm>
            <a:off x="8226521" y="2537388"/>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7%</a:t>
            </a:r>
          </a:p>
        </p:txBody>
      </p:sp>
      <p:sp>
        <p:nvSpPr>
          <p:cNvPr id="271" name="TextBox 270">
            <a:extLst>
              <a:ext uri="{FF2B5EF4-FFF2-40B4-BE49-F238E27FC236}">
                <a16:creationId xmlns:a16="http://schemas.microsoft.com/office/drawing/2014/main" id="{DBD605F4-2CF2-684C-B889-547CC285FEEA}"/>
              </a:ext>
            </a:extLst>
          </p:cNvPr>
          <p:cNvSpPr txBox="1"/>
          <p:nvPr/>
        </p:nvSpPr>
        <p:spPr bwMode="auto">
          <a:xfrm>
            <a:off x="8663237" y="2695632"/>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22%</a:t>
            </a:r>
          </a:p>
        </p:txBody>
      </p:sp>
      <p:sp>
        <p:nvSpPr>
          <p:cNvPr id="272" name="TextBox 271">
            <a:extLst>
              <a:ext uri="{FF2B5EF4-FFF2-40B4-BE49-F238E27FC236}">
                <a16:creationId xmlns:a16="http://schemas.microsoft.com/office/drawing/2014/main" id="{76261583-1A95-214F-B0AA-47DC05B6B578}"/>
              </a:ext>
            </a:extLst>
          </p:cNvPr>
          <p:cNvSpPr txBox="1"/>
          <p:nvPr/>
        </p:nvSpPr>
        <p:spPr bwMode="auto">
          <a:xfrm>
            <a:off x="8455520" y="2901056"/>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14%</a:t>
            </a:r>
          </a:p>
        </p:txBody>
      </p:sp>
      <p:sp>
        <p:nvSpPr>
          <p:cNvPr id="273" name="TextBox 272">
            <a:extLst>
              <a:ext uri="{FF2B5EF4-FFF2-40B4-BE49-F238E27FC236}">
                <a16:creationId xmlns:a16="http://schemas.microsoft.com/office/drawing/2014/main" id="{1B6E531C-E24F-A44A-BB6F-D2A3CCAFD7DF}"/>
              </a:ext>
            </a:extLst>
          </p:cNvPr>
          <p:cNvSpPr txBox="1"/>
          <p:nvPr/>
        </p:nvSpPr>
        <p:spPr bwMode="auto">
          <a:xfrm>
            <a:off x="8388276" y="3024166"/>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11%</a:t>
            </a:r>
          </a:p>
        </p:txBody>
      </p:sp>
      <p:sp>
        <p:nvSpPr>
          <p:cNvPr id="275" name="TextBox 274">
            <a:extLst>
              <a:ext uri="{FF2B5EF4-FFF2-40B4-BE49-F238E27FC236}">
                <a16:creationId xmlns:a16="http://schemas.microsoft.com/office/drawing/2014/main" id="{7791B754-9703-4847-96EA-FEC2368BC40B}"/>
              </a:ext>
            </a:extLst>
          </p:cNvPr>
          <p:cNvSpPr txBox="1"/>
          <p:nvPr/>
        </p:nvSpPr>
        <p:spPr bwMode="auto">
          <a:xfrm>
            <a:off x="8442729" y="3210559"/>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14%</a:t>
            </a:r>
          </a:p>
        </p:txBody>
      </p:sp>
      <p:sp>
        <p:nvSpPr>
          <p:cNvPr id="277" name="TextBox 276">
            <a:extLst>
              <a:ext uri="{FF2B5EF4-FFF2-40B4-BE49-F238E27FC236}">
                <a16:creationId xmlns:a16="http://schemas.microsoft.com/office/drawing/2014/main" id="{1F05C385-3A5A-1C41-9EB8-B0DFCFAA9BC3}"/>
              </a:ext>
            </a:extLst>
          </p:cNvPr>
          <p:cNvSpPr txBox="1"/>
          <p:nvPr/>
        </p:nvSpPr>
        <p:spPr bwMode="auto">
          <a:xfrm>
            <a:off x="9380895" y="4470394"/>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40%</a:t>
            </a:r>
          </a:p>
        </p:txBody>
      </p:sp>
      <p:sp>
        <p:nvSpPr>
          <p:cNvPr id="278" name="TextBox 277">
            <a:extLst>
              <a:ext uri="{FF2B5EF4-FFF2-40B4-BE49-F238E27FC236}">
                <a16:creationId xmlns:a16="http://schemas.microsoft.com/office/drawing/2014/main" id="{5A4535CD-80B2-6C49-8CA8-63F82E073D89}"/>
              </a:ext>
            </a:extLst>
          </p:cNvPr>
          <p:cNvSpPr txBox="1"/>
          <p:nvPr/>
        </p:nvSpPr>
        <p:spPr bwMode="auto">
          <a:xfrm>
            <a:off x="9503313" y="4576745"/>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43%</a:t>
            </a:r>
          </a:p>
        </p:txBody>
      </p:sp>
      <p:sp>
        <p:nvSpPr>
          <p:cNvPr id="281" name="TextBox 280">
            <a:extLst>
              <a:ext uri="{FF2B5EF4-FFF2-40B4-BE49-F238E27FC236}">
                <a16:creationId xmlns:a16="http://schemas.microsoft.com/office/drawing/2014/main" id="{1864ECF3-DE7E-7642-9906-FA6CC3214DAF}"/>
              </a:ext>
            </a:extLst>
          </p:cNvPr>
          <p:cNvSpPr txBox="1"/>
          <p:nvPr/>
        </p:nvSpPr>
        <p:spPr bwMode="auto">
          <a:xfrm>
            <a:off x="9392433" y="4689532"/>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39%</a:t>
            </a:r>
          </a:p>
        </p:txBody>
      </p:sp>
      <p:sp>
        <p:nvSpPr>
          <p:cNvPr id="282" name="TextBox 281">
            <a:extLst>
              <a:ext uri="{FF2B5EF4-FFF2-40B4-BE49-F238E27FC236}">
                <a16:creationId xmlns:a16="http://schemas.microsoft.com/office/drawing/2014/main" id="{5B142DC9-8871-644C-8634-7DC2EB6298A9}"/>
              </a:ext>
            </a:extLst>
          </p:cNvPr>
          <p:cNvSpPr txBox="1"/>
          <p:nvPr/>
        </p:nvSpPr>
        <p:spPr bwMode="auto">
          <a:xfrm>
            <a:off x="8529086" y="4856616"/>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13%</a:t>
            </a:r>
          </a:p>
        </p:txBody>
      </p:sp>
      <p:sp>
        <p:nvSpPr>
          <p:cNvPr id="283" name="TextBox 282">
            <a:extLst>
              <a:ext uri="{FF2B5EF4-FFF2-40B4-BE49-F238E27FC236}">
                <a16:creationId xmlns:a16="http://schemas.microsoft.com/office/drawing/2014/main" id="{85F2A7B2-9E00-9047-ABB7-FC3EEE48478D}"/>
              </a:ext>
            </a:extLst>
          </p:cNvPr>
          <p:cNvSpPr txBox="1"/>
          <p:nvPr/>
        </p:nvSpPr>
        <p:spPr bwMode="auto">
          <a:xfrm>
            <a:off x="8552802" y="4974091"/>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14%</a:t>
            </a:r>
          </a:p>
        </p:txBody>
      </p:sp>
      <p:sp>
        <p:nvSpPr>
          <p:cNvPr id="291" name="TextBox 290">
            <a:extLst>
              <a:ext uri="{FF2B5EF4-FFF2-40B4-BE49-F238E27FC236}">
                <a16:creationId xmlns:a16="http://schemas.microsoft.com/office/drawing/2014/main" id="{DC95CBA3-C4C4-084A-9400-D593EB09D9EB}"/>
              </a:ext>
            </a:extLst>
          </p:cNvPr>
          <p:cNvSpPr txBox="1"/>
          <p:nvPr/>
        </p:nvSpPr>
        <p:spPr bwMode="auto">
          <a:xfrm>
            <a:off x="8444170" y="5460748"/>
            <a:ext cx="62632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000" dirty="0">
                <a:solidFill>
                  <a:schemeClr val="bg1"/>
                </a:solidFill>
                <a:latin typeface="Calibri" panose="020F0502020204030204" pitchFamily="34" charset="0"/>
              </a:rPr>
              <a:t>11%</a:t>
            </a:r>
          </a:p>
        </p:txBody>
      </p:sp>
      <p:sp>
        <p:nvSpPr>
          <p:cNvPr id="251" name="Text Box 15">
            <a:extLst>
              <a:ext uri="{FF2B5EF4-FFF2-40B4-BE49-F238E27FC236}">
                <a16:creationId xmlns:a16="http://schemas.microsoft.com/office/drawing/2014/main" id="{9EFEF2B6-38ED-423A-89EB-10914E5CB9FA}"/>
              </a:ext>
            </a:extLst>
          </p:cNvPr>
          <p:cNvSpPr txBox="1">
            <a:spLocks noChangeArrowheads="1"/>
          </p:cNvSpPr>
          <p:nvPr/>
        </p:nvSpPr>
        <p:spPr bwMode="auto">
          <a:xfrm>
            <a:off x="412751" y="636202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Kaufman. ASH 2021. Abstr 817. Reproduced with permission.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077422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Venetoclax/Dara/Dex vs Bortezomib/Dara/Dex in t(11;14) R/R MM: Responses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2" name="Group 3">
            <a:extLst>
              <a:ext uri="{FF2B5EF4-FFF2-40B4-BE49-F238E27FC236}">
                <a16:creationId xmlns:a16="http://schemas.microsoft.com/office/drawing/2014/main" id="{DE2EED35-0D51-094F-A3BD-50854DD1DAE9}"/>
              </a:ext>
            </a:extLst>
          </p:cNvPr>
          <p:cNvGraphicFramePr>
            <a:graphicFrameLocks/>
          </p:cNvGraphicFramePr>
          <p:nvPr>
            <p:extLst>
              <p:ext uri="{D42A27DB-BD31-4B8C-83A1-F6EECF244321}">
                <p14:modId xmlns:p14="http://schemas.microsoft.com/office/powerpoint/2010/main" val="1814083808"/>
              </p:ext>
            </p:extLst>
          </p:nvPr>
        </p:nvGraphicFramePr>
        <p:xfrm>
          <a:off x="719138" y="1600200"/>
          <a:ext cx="10763066" cy="3931968"/>
        </p:xfrm>
        <a:graphic>
          <a:graphicData uri="http://schemas.openxmlformats.org/drawingml/2006/table">
            <a:tbl>
              <a:tblPr/>
              <a:tblGrid>
                <a:gridCol w="2090261">
                  <a:extLst>
                    <a:ext uri="{9D8B030D-6E8A-4147-A177-3AD203B41FA5}">
                      <a16:colId xmlns:a16="http://schemas.microsoft.com/office/drawing/2014/main" val="20000"/>
                    </a:ext>
                  </a:extLst>
                </a:gridCol>
                <a:gridCol w="3172450">
                  <a:extLst>
                    <a:ext uri="{9D8B030D-6E8A-4147-A177-3AD203B41FA5}">
                      <a16:colId xmlns:a16="http://schemas.microsoft.com/office/drawing/2014/main" val="20001"/>
                    </a:ext>
                  </a:extLst>
                </a:gridCol>
                <a:gridCol w="2739350">
                  <a:extLst>
                    <a:ext uri="{9D8B030D-6E8A-4147-A177-3AD203B41FA5}">
                      <a16:colId xmlns:a16="http://schemas.microsoft.com/office/drawing/2014/main" val="20004"/>
                    </a:ext>
                  </a:extLst>
                </a:gridCol>
                <a:gridCol w="2761005">
                  <a:extLst>
                    <a:ext uri="{9D8B030D-6E8A-4147-A177-3AD203B41FA5}">
                      <a16:colId xmlns:a16="http://schemas.microsoft.com/office/drawing/2014/main" val="177546360"/>
                    </a:ext>
                  </a:extLst>
                </a:gridCol>
              </a:tblGrid>
              <a:tr h="4368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Venetoclax 400 mg</a:t>
                      </a:r>
                      <a:b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Dara/Dex</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Venetoclax 800 mg</a:t>
                      </a:r>
                      <a:b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Dara/Dex</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Bortezomib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Dara/Dex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7016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VGPR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692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MRD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&lt;10</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56404762"/>
                  </a:ext>
                </a:extLst>
              </a:tr>
            </a:tbl>
          </a:graphicData>
        </a:graphic>
      </p:graphicFrame>
      <p:sp>
        <p:nvSpPr>
          <p:cNvPr id="10" name="Text Box 15">
            <a:extLst>
              <a:ext uri="{FF2B5EF4-FFF2-40B4-BE49-F238E27FC236}">
                <a16:creationId xmlns:a16="http://schemas.microsoft.com/office/drawing/2014/main" id="{EBA4F8A0-71C8-450A-B471-D2F223FDC218}"/>
              </a:ext>
            </a:extLst>
          </p:cNvPr>
          <p:cNvSpPr txBox="1">
            <a:spLocks noChangeArrowheads="1"/>
          </p:cNvSpPr>
          <p:nvPr/>
        </p:nvSpPr>
        <p:spPr bwMode="auto">
          <a:xfrm>
            <a:off x="412751" y="636202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Kaufman. ASH 2021. Abstr 817.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715369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Group 83">
            <a:extLst>
              <a:ext uri="{FF2B5EF4-FFF2-40B4-BE49-F238E27FC236}">
                <a16:creationId xmlns:a16="http://schemas.microsoft.com/office/drawing/2014/main" id="{5BF5AB4F-178B-CB43-8AFF-507A1B17A75A}"/>
              </a:ext>
            </a:extLst>
          </p:cNvPr>
          <p:cNvGrpSpPr/>
          <p:nvPr/>
        </p:nvGrpSpPr>
        <p:grpSpPr>
          <a:xfrm>
            <a:off x="2558013" y="1844179"/>
            <a:ext cx="4526235" cy="1322404"/>
            <a:chOff x="1915392" y="1841004"/>
            <a:chExt cx="4526235" cy="1322404"/>
          </a:xfrm>
        </p:grpSpPr>
        <p:sp>
          <p:nvSpPr>
            <p:cNvPr id="82" name="Rectangle 81">
              <a:extLst>
                <a:ext uri="{FF2B5EF4-FFF2-40B4-BE49-F238E27FC236}">
                  <a16:creationId xmlns:a16="http://schemas.microsoft.com/office/drawing/2014/main" id="{73887246-B83A-A64B-92E8-676DFFB5EF05}"/>
                </a:ext>
              </a:extLst>
            </p:cNvPr>
            <p:cNvSpPr/>
            <p:nvPr/>
          </p:nvSpPr>
          <p:spPr bwMode="auto">
            <a:xfrm>
              <a:off x="1915393" y="1841004"/>
              <a:ext cx="4526234"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4C90F525-7F90-EA48-A9EA-A55C3C93DA7B}"/>
                </a:ext>
              </a:extLst>
            </p:cNvPr>
            <p:cNvSpPr/>
            <p:nvPr/>
          </p:nvSpPr>
          <p:spPr bwMode="auto">
            <a:xfrm>
              <a:off x="1915393" y="1929972"/>
              <a:ext cx="4456784"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411AA593-8B36-BB4A-A529-A3E53ED74986}"/>
                </a:ext>
              </a:extLst>
            </p:cNvPr>
            <p:cNvSpPr/>
            <p:nvPr/>
          </p:nvSpPr>
          <p:spPr bwMode="auto">
            <a:xfrm>
              <a:off x="1915393" y="2285844"/>
              <a:ext cx="2699776"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EDFBDECC-F59A-EB4B-93DC-FBC2A6548C52}"/>
                </a:ext>
              </a:extLst>
            </p:cNvPr>
            <p:cNvSpPr/>
            <p:nvPr/>
          </p:nvSpPr>
          <p:spPr bwMode="auto">
            <a:xfrm>
              <a:off x="1915392" y="2374812"/>
              <a:ext cx="2532783"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50A3B78A-27B0-7A41-A95E-DAA2702D4163}"/>
                </a:ext>
              </a:extLst>
            </p:cNvPr>
            <p:cNvSpPr/>
            <p:nvPr/>
          </p:nvSpPr>
          <p:spPr bwMode="auto">
            <a:xfrm>
              <a:off x="1915393" y="2463780"/>
              <a:ext cx="1639880"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D83E2158-528C-AA4F-BBD1-9C309B28E65D}"/>
                </a:ext>
              </a:extLst>
            </p:cNvPr>
            <p:cNvSpPr/>
            <p:nvPr/>
          </p:nvSpPr>
          <p:spPr bwMode="auto">
            <a:xfrm>
              <a:off x="1915393" y="2552748"/>
              <a:ext cx="1205810"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1F86BFDC-9DE6-7F4A-B760-3871BAAD9D44}"/>
                </a:ext>
              </a:extLst>
            </p:cNvPr>
            <p:cNvSpPr/>
            <p:nvPr/>
          </p:nvSpPr>
          <p:spPr bwMode="auto">
            <a:xfrm>
              <a:off x="1915393" y="2641716"/>
              <a:ext cx="1205810"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3B7EEA60-ACC2-A540-BD5D-5E7E8365DD37}"/>
                </a:ext>
              </a:extLst>
            </p:cNvPr>
            <p:cNvSpPr/>
            <p:nvPr/>
          </p:nvSpPr>
          <p:spPr bwMode="auto">
            <a:xfrm>
              <a:off x="1915392" y="3086561"/>
              <a:ext cx="64769"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D7DBDBA8-F07F-F345-96CF-EE309D9D619F}"/>
                </a:ext>
              </a:extLst>
            </p:cNvPr>
            <p:cNvSpPr/>
            <p:nvPr/>
          </p:nvSpPr>
          <p:spPr bwMode="auto">
            <a:xfrm>
              <a:off x="1915393" y="2997588"/>
              <a:ext cx="546956"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86417F27-767B-5140-A84A-C15E03F9AA92}"/>
                </a:ext>
              </a:extLst>
            </p:cNvPr>
            <p:cNvSpPr/>
            <p:nvPr/>
          </p:nvSpPr>
          <p:spPr bwMode="auto">
            <a:xfrm>
              <a:off x="1915393" y="2730684"/>
              <a:ext cx="1126432"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EAF83E2E-D147-DB48-8A01-61D9EA6C5F59}"/>
                </a:ext>
              </a:extLst>
            </p:cNvPr>
            <p:cNvSpPr/>
            <p:nvPr/>
          </p:nvSpPr>
          <p:spPr bwMode="auto">
            <a:xfrm>
              <a:off x="1915392" y="2908620"/>
              <a:ext cx="640483"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E2FDADA9-86BA-F049-B2CA-ED3BE4C53C9E}"/>
                </a:ext>
              </a:extLst>
            </p:cNvPr>
            <p:cNvSpPr/>
            <p:nvPr/>
          </p:nvSpPr>
          <p:spPr bwMode="auto">
            <a:xfrm>
              <a:off x="1915393" y="2819652"/>
              <a:ext cx="1126432"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549C84D8-C33A-6B4E-B76C-1019A811AA49}"/>
                </a:ext>
              </a:extLst>
            </p:cNvPr>
            <p:cNvSpPr/>
            <p:nvPr/>
          </p:nvSpPr>
          <p:spPr bwMode="auto">
            <a:xfrm>
              <a:off x="1915393" y="2018940"/>
              <a:ext cx="4370934"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730CF6F8-16EF-5944-A5CF-467276A80930}"/>
                </a:ext>
              </a:extLst>
            </p:cNvPr>
            <p:cNvSpPr/>
            <p:nvPr/>
          </p:nvSpPr>
          <p:spPr bwMode="auto">
            <a:xfrm>
              <a:off x="1915393" y="2107908"/>
              <a:ext cx="4339162"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A7A10D72-F76B-9448-A63D-EDC142500312}"/>
                </a:ext>
              </a:extLst>
            </p:cNvPr>
            <p:cNvSpPr/>
            <p:nvPr/>
          </p:nvSpPr>
          <p:spPr bwMode="auto">
            <a:xfrm>
              <a:off x="1915393" y="2196876"/>
              <a:ext cx="3006034" cy="76847"/>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0" name="Group 99">
            <a:extLst>
              <a:ext uri="{FF2B5EF4-FFF2-40B4-BE49-F238E27FC236}">
                <a16:creationId xmlns:a16="http://schemas.microsoft.com/office/drawing/2014/main" id="{3EC68197-395B-4C42-8E67-133185BE1041}"/>
              </a:ext>
            </a:extLst>
          </p:cNvPr>
          <p:cNvGrpSpPr/>
          <p:nvPr/>
        </p:nvGrpSpPr>
        <p:grpSpPr>
          <a:xfrm>
            <a:off x="2551250" y="3181869"/>
            <a:ext cx="4370934" cy="610655"/>
            <a:chOff x="1915392" y="1841004"/>
            <a:chExt cx="4370934" cy="610655"/>
          </a:xfrm>
          <a:solidFill>
            <a:schemeClr val="accent3">
              <a:lumMod val="40000"/>
              <a:lumOff val="60000"/>
            </a:schemeClr>
          </a:solidFill>
        </p:grpSpPr>
        <p:sp>
          <p:nvSpPr>
            <p:cNvPr id="101" name="Rectangle 100">
              <a:extLst>
                <a:ext uri="{FF2B5EF4-FFF2-40B4-BE49-F238E27FC236}">
                  <a16:creationId xmlns:a16="http://schemas.microsoft.com/office/drawing/2014/main" id="{B0A5E555-E583-B047-B375-ECE5737D5424}"/>
                </a:ext>
              </a:extLst>
            </p:cNvPr>
            <p:cNvSpPr/>
            <p:nvPr/>
          </p:nvSpPr>
          <p:spPr bwMode="auto">
            <a:xfrm>
              <a:off x="1915393" y="1841004"/>
              <a:ext cx="4370933" cy="76847"/>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E922B24D-137A-054B-A924-15BF988E1DF1}"/>
                </a:ext>
              </a:extLst>
            </p:cNvPr>
            <p:cNvSpPr/>
            <p:nvPr/>
          </p:nvSpPr>
          <p:spPr bwMode="auto">
            <a:xfrm>
              <a:off x="1915393" y="1929972"/>
              <a:ext cx="3428545" cy="76847"/>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382997F1-4165-C04E-9C7E-92DC0693DCBD}"/>
                </a:ext>
              </a:extLst>
            </p:cNvPr>
            <p:cNvSpPr/>
            <p:nvPr/>
          </p:nvSpPr>
          <p:spPr bwMode="auto">
            <a:xfrm>
              <a:off x="1915393" y="2285844"/>
              <a:ext cx="1340383" cy="76847"/>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1F8D7DC7-BD26-3D42-AA1C-66F7DBB45899}"/>
                </a:ext>
              </a:extLst>
            </p:cNvPr>
            <p:cNvSpPr/>
            <p:nvPr/>
          </p:nvSpPr>
          <p:spPr bwMode="auto">
            <a:xfrm>
              <a:off x="1915392" y="2374812"/>
              <a:ext cx="510721" cy="76847"/>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87CAB114-D5CC-7E4E-BC1C-F416D02D22FF}"/>
                </a:ext>
              </a:extLst>
            </p:cNvPr>
            <p:cNvSpPr/>
            <p:nvPr/>
          </p:nvSpPr>
          <p:spPr bwMode="auto">
            <a:xfrm>
              <a:off x="1915393" y="2018940"/>
              <a:ext cx="2952295" cy="76847"/>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EED850D8-514F-D84A-AD64-FA159A10CCD4}"/>
                </a:ext>
              </a:extLst>
            </p:cNvPr>
            <p:cNvSpPr/>
            <p:nvPr/>
          </p:nvSpPr>
          <p:spPr bwMode="auto">
            <a:xfrm>
              <a:off x="1915393" y="2107908"/>
              <a:ext cx="2349045" cy="76847"/>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76157973-680F-3747-A363-E5452857991A}"/>
                </a:ext>
              </a:extLst>
            </p:cNvPr>
            <p:cNvSpPr/>
            <p:nvPr/>
          </p:nvSpPr>
          <p:spPr bwMode="auto">
            <a:xfrm>
              <a:off x="1937497" y="2196876"/>
              <a:ext cx="1318043" cy="76847"/>
            </a:xfrm>
            <a:prstGeom prst="rect">
              <a:avLst/>
            </a:prstGeom>
            <a:grp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 name="Group 98">
            <a:extLst>
              <a:ext uri="{FF2B5EF4-FFF2-40B4-BE49-F238E27FC236}">
                <a16:creationId xmlns:a16="http://schemas.microsoft.com/office/drawing/2014/main" id="{55D88553-4C04-1B4D-AD39-2FEFD72BCDBA}"/>
              </a:ext>
            </a:extLst>
          </p:cNvPr>
          <p:cNvGrpSpPr/>
          <p:nvPr/>
        </p:nvGrpSpPr>
        <p:grpSpPr>
          <a:xfrm>
            <a:off x="2558013" y="3818519"/>
            <a:ext cx="4065931" cy="1592861"/>
            <a:chOff x="1936725" y="3825546"/>
            <a:chExt cx="4065931" cy="1592861"/>
          </a:xfrm>
        </p:grpSpPr>
        <p:sp>
          <p:nvSpPr>
            <p:cNvPr id="125" name="Rectangle 124">
              <a:extLst>
                <a:ext uri="{FF2B5EF4-FFF2-40B4-BE49-F238E27FC236}">
                  <a16:creationId xmlns:a16="http://schemas.microsoft.com/office/drawing/2014/main" id="{0715FD0C-8960-B140-95D7-6B911057FEC7}"/>
                </a:ext>
              </a:extLst>
            </p:cNvPr>
            <p:cNvSpPr/>
            <p:nvPr/>
          </p:nvSpPr>
          <p:spPr bwMode="auto">
            <a:xfrm>
              <a:off x="1947776" y="3825546"/>
              <a:ext cx="4054880"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1F3D9B27-133B-D14E-84E1-E9F2731FB02E}"/>
                </a:ext>
              </a:extLst>
            </p:cNvPr>
            <p:cNvSpPr/>
            <p:nvPr/>
          </p:nvSpPr>
          <p:spPr bwMode="auto">
            <a:xfrm>
              <a:off x="1947776" y="3914723"/>
              <a:ext cx="3541444"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C9A8E069-43FC-2749-B78E-20A2CBC4B41E}"/>
                </a:ext>
              </a:extLst>
            </p:cNvPr>
            <p:cNvSpPr/>
            <p:nvPr/>
          </p:nvSpPr>
          <p:spPr bwMode="auto">
            <a:xfrm>
              <a:off x="1952067" y="4271431"/>
              <a:ext cx="1953006"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8214577F-38CE-4D49-BB0D-A565B70D84E1}"/>
                </a:ext>
              </a:extLst>
            </p:cNvPr>
            <p:cNvSpPr/>
            <p:nvPr/>
          </p:nvSpPr>
          <p:spPr bwMode="auto">
            <a:xfrm>
              <a:off x="1947777" y="4360608"/>
              <a:ext cx="1788306"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6998CFBC-D26D-D247-AB32-27B970D15C17}"/>
                </a:ext>
              </a:extLst>
            </p:cNvPr>
            <p:cNvSpPr/>
            <p:nvPr/>
          </p:nvSpPr>
          <p:spPr bwMode="auto">
            <a:xfrm>
              <a:off x="1936725" y="4449785"/>
              <a:ext cx="1787437"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29A0DDC5-4FAB-F049-BFE6-D70D074F85A0}"/>
                </a:ext>
              </a:extLst>
            </p:cNvPr>
            <p:cNvSpPr/>
            <p:nvPr/>
          </p:nvSpPr>
          <p:spPr bwMode="auto">
            <a:xfrm>
              <a:off x="1944476" y="4538962"/>
              <a:ext cx="1551957"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164AA3F8-71F1-9247-8EB5-7B67AB8AE16A}"/>
                </a:ext>
              </a:extLst>
            </p:cNvPr>
            <p:cNvSpPr/>
            <p:nvPr/>
          </p:nvSpPr>
          <p:spPr bwMode="auto">
            <a:xfrm>
              <a:off x="1947776" y="4628139"/>
              <a:ext cx="1049339"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A2AC82D4-22BB-BE45-95CB-7E46BDAF5558}"/>
                </a:ext>
              </a:extLst>
            </p:cNvPr>
            <p:cNvSpPr/>
            <p:nvPr/>
          </p:nvSpPr>
          <p:spPr bwMode="auto">
            <a:xfrm>
              <a:off x="1936726" y="5074024"/>
              <a:ext cx="579970"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4EE3BFF7-B75A-5244-8EC8-BB863A6BF2DD}"/>
                </a:ext>
              </a:extLst>
            </p:cNvPr>
            <p:cNvSpPr/>
            <p:nvPr/>
          </p:nvSpPr>
          <p:spPr bwMode="auto">
            <a:xfrm>
              <a:off x="1944476" y="4984847"/>
              <a:ext cx="617005"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38D447E7-55A7-B444-BF44-4294A4D94CF8}"/>
                </a:ext>
              </a:extLst>
            </p:cNvPr>
            <p:cNvSpPr/>
            <p:nvPr/>
          </p:nvSpPr>
          <p:spPr bwMode="auto">
            <a:xfrm>
              <a:off x="1936725" y="4717316"/>
              <a:ext cx="771768"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774696A5-817F-9A4E-924F-16EF3F7E7E66}"/>
                </a:ext>
              </a:extLst>
            </p:cNvPr>
            <p:cNvSpPr/>
            <p:nvPr/>
          </p:nvSpPr>
          <p:spPr bwMode="auto">
            <a:xfrm>
              <a:off x="1947777" y="4895670"/>
              <a:ext cx="629432"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AB87DE46-8675-B64A-B7F3-24E86DB02C1F}"/>
                </a:ext>
              </a:extLst>
            </p:cNvPr>
            <p:cNvSpPr/>
            <p:nvPr/>
          </p:nvSpPr>
          <p:spPr bwMode="auto">
            <a:xfrm>
              <a:off x="1947776" y="4806493"/>
              <a:ext cx="670704"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9C4177A8-6980-6F49-AAE7-0F19480618DE}"/>
                </a:ext>
              </a:extLst>
            </p:cNvPr>
            <p:cNvSpPr/>
            <p:nvPr/>
          </p:nvSpPr>
          <p:spPr bwMode="auto">
            <a:xfrm>
              <a:off x="1947776" y="4003900"/>
              <a:ext cx="2580636"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641ACDB9-80E4-6F4C-A32C-4D4D5209347A}"/>
                </a:ext>
              </a:extLst>
            </p:cNvPr>
            <p:cNvSpPr/>
            <p:nvPr/>
          </p:nvSpPr>
          <p:spPr bwMode="auto">
            <a:xfrm>
              <a:off x="1947776" y="4093077"/>
              <a:ext cx="2521730"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84D1DFC3-E981-B048-9A09-AB26D4975A8C}"/>
                </a:ext>
              </a:extLst>
            </p:cNvPr>
            <p:cNvSpPr/>
            <p:nvPr/>
          </p:nvSpPr>
          <p:spPr bwMode="auto">
            <a:xfrm>
              <a:off x="1947776" y="4182254"/>
              <a:ext cx="2047062"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4FD1B506-5238-4A46-967B-3B80FA7DDB1F}"/>
                </a:ext>
              </a:extLst>
            </p:cNvPr>
            <p:cNvSpPr/>
            <p:nvPr/>
          </p:nvSpPr>
          <p:spPr bwMode="auto">
            <a:xfrm>
              <a:off x="1947776" y="5163201"/>
              <a:ext cx="430535"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0DC888CE-9778-464F-9EA0-37901FABEF75}"/>
                </a:ext>
              </a:extLst>
            </p:cNvPr>
            <p:cNvSpPr/>
            <p:nvPr/>
          </p:nvSpPr>
          <p:spPr bwMode="auto">
            <a:xfrm>
              <a:off x="1947776" y="5252378"/>
              <a:ext cx="226233"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7B337CC8-E183-9F43-BB8D-19CE92940548}"/>
                </a:ext>
              </a:extLst>
            </p:cNvPr>
            <p:cNvSpPr/>
            <p:nvPr/>
          </p:nvSpPr>
          <p:spPr bwMode="auto">
            <a:xfrm>
              <a:off x="1947776" y="5341560"/>
              <a:ext cx="193745" cy="76847"/>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Venetoclax/Dara/Dex vs Bortezomib/Dara/Dex in t(11;14) R/R MM: Duration of Response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 name="TextBox 1">
            <a:extLst>
              <a:ext uri="{FF2B5EF4-FFF2-40B4-BE49-F238E27FC236}">
                <a16:creationId xmlns:a16="http://schemas.microsoft.com/office/drawing/2014/main" id="{2364AC44-C0E5-442D-AA92-B4DE28089099}"/>
              </a:ext>
            </a:extLst>
          </p:cNvPr>
          <p:cNvSpPr txBox="1"/>
          <p:nvPr/>
        </p:nvSpPr>
        <p:spPr bwMode="auto">
          <a:xfrm>
            <a:off x="9417396" y="1686422"/>
            <a:ext cx="1860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i="1" dirty="0">
                <a:solidFill>
                  <a:schemeClr val="bg1"/>
                </a:solidFill>
                <a:latin typeface="Calibri" panose="020F0502020204030204" pitchFamily="34" charset="0"/>
              </a:rPr>
              <a:t>Median Mo on Treatment</a:t>
            </a:r>
          </a:p>
        </p:txBody>
      </p:sp>
      <p:sp>
        <p:nvSpPr>
          <p:cNvPr id="3" name="TextBox 2">
            <a:extLst>
              <a:ext uri="{FF2B5EF4-FFF2-40B4-BE49-F238E27FC236}">
                <a16:creationId xmlns:a16="http://schemas.microsoft.com/office/drawing/2014/main" id="{FD5EC035-A53B-41BC-9841-E0BF984E53F2}"/>
              </a:ext>
            </a:extLst>
          </p:cNvPr>
          <p:cNvSpPr txBox="1"/>
          <p:nvPr/>
        </p:nvSpPr>
        <p:spPr bwMode="auto">
          <a:xfrm>
            <a:off x="2558507" y="5906155"/>
            <a:ext cx="53877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Time on Study (Mo)</a:t>
            </a:r>
          </a:p>
        </p:txBody>
      </p:sp>
      <p:sp>
        <p:nvSpPr>
          <p:cNvPr id="4" name="TextBox 3">
            <a:extLst>
              <a:ext uri="{FF2B5EF4-FFF2-40B4-BE49-F238E27FC236}">
                <a16:creationId xmlns:a16="http://schemas.microsoft.com/office/drawing/2014/main" id="{1CBDE78D-CCE3-4E8C-B064-DED0735E23A7}"/>
              </a:ext>
            </a:extLst>
          </p:cNvPr>
          <p:cNvSpPr txBox="1"/>
          <p:nvPr/>
        </p:nvSpPr>
        <p:spPr bwMode="auto">
          <a:xfrm>
            <a:off x="9425544" y="2371907"/>
            <a:ext cx="1844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 (0.2-16.5)</a:t>
            </a:r>
          </a:p>
        </p:txBody>
      </p:sp>
      <p:sp>
        <p:nvSpPr>
          <p:cNvPr id="11" name="TextBox 10">
            <a:extLst>
              <a:ext uri="{FF2B5EF4-FFF2-40B4-BE49-F238E27FC236}">
                <a16:creationId xmlns:a16="http://schemas.microsoft.com/office/drawing/2014/main" id="{C419B8E6-7601-4193-A852-F3746095DF40}"/>
              </a:ext>
            </a:extLst>
          </p:cNvPr>
          <p:cNvSpPr txBox="1"/>
          <p:nvPr/>
        </p:nvSpPr>
        <p:spPr bwMode="auto">
          <a:xfrm>
            <a:off x="9425544" y="3244334"/>
            <a:ext cx="1844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8.5 (1.8-15.9)</a:t>
            </a:r>
          </a:p>
        </p:txBody>
      </p:sp>
      <p:sp>
        <p:nvSpPr>
          <p:cNvPr id="12" name="TextBox 11">
            <a:extLst>
              <a:ext uri="{FF2B5EF4-FFF2-40B4-BE49-F238E27FC236}">
                <a16:creationId xmlns:a16="http://schemas.microsoft.com/office/drawing/2014/main" id="{87D0C152-BAA8-4224-98BF-764250A1C52D}"/>
              </a:ext>
            </a:extLst>
          </p:cNvPr>
          <p:cNvSpPr txBox="1"/>
          <p:nvPr/>
        </p:nvSpPr>
        <p:spPr bwMode="auto">
          <a:xfrm>
            <a:off x="9425544" y="4430365"/>
            <a:ext cx="18440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 (0.5-14.8)</a:t>
            </a:r>
          </a:p>
        </p:txBody>
      </p:sp>
      <p:sp>
        <p:nvSpPr>
          <p:cNvPr id="14" name="TextBox 13">
            <a:extLst>
              <a:ext uri="{FF2B5EF4-FFF2-40B4-BE49-F238E27FC236}">
                <a16:creationId xmlns:a16="http://schemas.microsoft.com/office/drawing/2014/main" id="{096D6B66-3F78-455E-AB0C-A1C6EDD8962C}"/>
              </a:ext>
            </a:extLst>
          </p:cNvPr>
          <p:cNvSpPr txBox="1"/>
          <p:nvPr/>
        </p:nvSpPr>
        <p:spPr bwMode="auto">
          <a:xfrm rot="16200000">
            <a:off x="1454552" y="2123073"/>
            <a:ext cx="121109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Venetoclax </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400 mg + </a:t>
            </a:r>
          </a:p>
          <a:p>
            <a:pPr algn="ctr">
              <a:lnSpc>
                <a:spcPct val="100000"/>
              </a:lnSpc>
              <a:spcBef>
                <a:spcPts val="0"/>
              </a:spcBef>
              <a:spcAft>
                <a:spcPct val="0"/>
              </a:spcAft>
              <a:buClrTx/>
              <a:buFontTx/>
              <a:buNone/>
            </a:pPr>
            <a:r>
              <a:rPr lang="en-US" sz="1400" dirty="0" err="1">
                <a:solidFill>
                  <a:schemeClr val="bg1"/>
                </a:solidFill>
                <a:latin typeface="Calibri" panose="020F0502020204030204" pitchFamily="34" charset="0"/>
              </a:rPr>
              <a:t>dara</a:t>
            </a:r>
            <a:r>
              <a:rPr lang="en-US" sz="1400" dirty="0">
                <a:solidFill>
                  <a:schemeClr val="bg1"/>
                </a:solidFill>
                <a:latin typeface="Calibri" panose="020F0502020204030204" pitchFamily="34" charset="0"/>
              </a:rPr>
              <a:t>/</a:t>
            </a:r>
            <a:r>
              <a:rPr lang="en-US" sz="1400" dirty="0" err="1">
                <a:solidFill>
                  <a:schemeClr val="bg1"/>
                </a:solidFill>
                <a:latin typeface="Calibri" panose="020F0502020204030204" pitchFamily="34" charset="0"/>
              </a:rPr>
              <a:t>dex</a:t>
            </a:r>
            <a:endParaRPr lang="en-US" sz="140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EFB7A59E-3D5F-4ED0-94DC-B3CE1F41A239}"/>
              </a:ext>
            </a:extLst>
          </p:cNvPr>
          <p:cNvSpPr txBox="1"/>
          <p:nvPr/>
        </p:nvSpPr>
        <p:spPr bwMode="auto">
          <a:xfrm rot="16200000">
            <a:off x="1557300" y="3189371"/>
            <a:ext cx="10412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Venetoclax </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800 mg </a:t>
            </a:r>
          </a:p>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 dara/</a:t>
            </a:r>
            <a:r>
              <a:rPr lang="en-US" sz="1400" dirty="0" err="1">
                <a:solidFill>
                  <a:schemeClr val="bg1"/>
                </a:solidFill>
                <a:latin typeface="Calibri" panose="020F0502020204030204" pitchFamily="34" charset="0"/>
              </a:rPr>
              <a:t>dex</a:t>
            </a:r>
            <a:endParaRPr lang="en-US" sz="140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F339D435-E773-4973-A60D-E244ABE905C2}"/>
              </a:ext>
            </a:extLst>
          </p:cNvPr>
          <p:cNvSpPr txBox="1"/>
          <p:nvPr/>
        </p:nvSpPr>
        <p:spPr bwMode="auto">
          <a:xfrm rot="16200000">
            <a:off x="1254561" y="4353928"/>
            <a:ext cx="16110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Bortezomib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 </a:t>
            </a:r>
            <a:r>
              <a:rPr lang="en-US" sz="1400" dirty="0" err="1">
                <a:solidFill>
                  <a:schemeClr val="bg1"/>
                </a:solidFill>
                <a:latin typeface="Calibri" panose="020F0502020204030204" pitchFamily="34" charset="0"/>
              </a:rPr>
              <a:t>dara</a:t>
            </a:r>
            <a:r>
              <a:rPr lang="en-US" sz="1400" dirty="0">
                <a:solidFill>
                  <a:schemeClr val="bg1"/>
                </a:solidFill>
                <a:latin typeface="Calibri" panose="020F0502020204030204" pitchFamily="34" charset="0"/>
              </a:rPr>
              <a:t>/</a:t>
            </a:r>
            <a:r>
              <a:rPr lang="en-US" sz="1400" dirty="0" err="1">
                <a:solidFill>
                  <a:schemeClr val="bg1"/>
                </a:solidFill>
                <a:latin typeface="Calibri" panose="020F0502020204030204" pitchFamily="34" charset="0"/>
              </a:rPr>
              <a:t>dex</a:t>
            </a:r>
            <a:endParaRPr lang="en-US" sz="1400" dirty="0">
              <a:solidFill>
                <a:schemeClr val="bg1"/>
              </a:solidFill>
              <a:latin typeface="Calibri" panose="020F0502020204030204" pitchFamily="34" charset="0"/>
            </a:endParaRPr>
          </a:p>
        </p:txBody>
      </p:sp>
      <p:cxnSp>
        <p:nvCxnSpPr>
          <p:cNvPr id="19" name="Straight Connector 18">
            <a:extLst>
              <a:ext uri="{FF2B5EF4-FFF2-40B4-BE49-F238E27FC236}">
                <a16:creationId xmlns:a16="http://schemas.microsoft.com/office/drawing/2014/main" id="{C7007FD7-9F5D-BC47-A0FA-58D5F8CF1259}"/>
              </a:ext>
            </a:extLst>
          </p:cNvPr>
          <p:cNvCxnSpPr/>
          <p:nvPr/>
        </p:nvCxnSpPr>
        <p:spPr bwMode="auto">
          <a:xfrm>
            <a:off x="2551250" y="5595257"/>
            <a:ext cx="556268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15F950B-574C-4045-8F27-365749D1890E}"/>
              </a:ext>
            </a:extLst>
          </p:cNvPr>
          <p:cNvCxnSpPr>
            <a:cxnSpLocks/>
          </p:cNvCxnSpPr>
          <p:nvPr/>
        </p:nvCxnSpPr>
        <p:spPr bwMode="auto">
          <a:xfrm>
            <a:off x="2558507"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A73AD85-0AF5-9744-A759-C05DAE7AB0DA}"/>
              </a:ext>
            </a:extLst>
          </p:cNvPr>
          <p:cNvCxnSpPr>
            <a:cxnSpLocks/>
          </p:cNvCxnSpPr>
          <p:nvPr/>
        </p:nvCxnSpPr>
        <p:spPr bwMode="auto">
          <a:xfrm>
            <a:off x="2831738"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EBC911A-6639-BF4C-8917-5DAB492B3071}"/>
              </a:ext>
            </a:extLst>
          </p:cNvPr>
          <p:cNvCxnSpPr>
            <a:cxnSpLocks/>
          </p:cNvCxnSpPr>
          <p:nvPr/>
        </p:nvCxnSpPr>
        <p:spPr bwMode="auto">
          <a:xfrm>
            <a:off x="3104969"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3C0AEA4-898D-4F43-86E5-A1CA9C7E3651}"/>
              </a:ext>
            </a:extLst>
          </p:cNvPr>
          <p:cNvCxnSpPr>
            <a:cxnSpLocks/>
          </p:cNvCxnSpPr>
          <p:nvPr/>
        </p:nvCxnSpPr>
        <p:spPr bwMode="auto">
          <a:xfrm>
            <a:off x="3378200"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8A327D2-3C6C-DB4F-8D6E-29201B883891}"/>
              </a:ext>
            </a:extLst>
          </p:cNvPr>
          <p:cNvCxnSpPr>
            <a:cxnSpLocks/>
          </p:cNvCxnSpPr>
          <p:nvPr/>
        </p:nvCxnSpPr>
        <p:spPr bwMode="auto">
          <a:xfrm>
            <a:off x="3651431"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F5B47364-6653-9D43-AE16-8982584A5531}"/>
              </a:ext>
            </a:extLst>
          </p:cNvPr>
          <p:cNvCxnSpPr>
            <a:cxnSpLocks/>
          </p:cNvCxnSpPr>
          <p:nvPr/>
        </p:nvCxnSpPr>
        <p:spPr bwMode="auto">
          <a:xfrm>
            <a:off x="3924662"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B0D4113F-70E6-714E-A664-E0B2783648B7}"/>
              </a:ext>
            </a:extLst>
          </p:cNvPr>
          <p:cNvCxnSpPr>
            <a:cxnSpLocks/>
          </p:cNvCxnSpPr>
          <p:nvPr/>
        </p:nvCxnSpPr>
        <p:spPr bwMode="auto">
          <a:xfrm>
            <a:off x="4197893"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7514027-64C0-E645-9441-7BC97191D75B}"/>
              </a:ext>
            </a:extLst>
          </p:cNvPr>
          <p:cNvCxnSpPr>
            <a:cxnSpLocks/>
          </p:cNvCxnSpPr>
          <p:nvPr/>
        </p:nvCxnSpPr>
        <p:spPr bwMode="auto">
          <a:xfrm>
            <a:off x="4471124"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E7C1738-04A0-1C48-8F2C-5611E56C8083}"/>
              </a:ext>
            </a:extLst>
          </p:cNvPr>
          <p:cNvCxnSpPr>
            <a:cxnSpLocks/>
          </p:cNvCxnSpPr>
          <p:nvPr/>
        </p:nvCxnSpPr>
        <p:spPr bwMode="auto">
          <a:xfrm>
            <a:off x="4744355"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1570F33-25BA-B34F-AE85-BBE926892B27}"/>
              </a:ext>
            </a:extLst>
          </p:cNvPr>
          <p:cNvCxnSpPr>
            <a:cxnSpLocks/>
          </p:cNvCxnSpPr>
          <p:nvPr/>
        </p:nvCxnSpPr>
        <p:spPr bwMode="auto">
          <a:xfrm>
            <a:off x="5017586"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E084E96-741D-2246-8B8B-CC1AEB784B09}"/>
              </a:ext>
            </a:extLst>
          </p:cNvPr>
          <p:cNvCxnSpPr>
            <a:cxnSpLocks/>
          </p:cNvCxnSpPr>
          <p:nvPr/>
        </p:nvCxnSpPr>
        <p:spPr bwMode="auto">
          <a:xfrm>
            <a:off x="5290817"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5228E71-62A2-0749-B981-A41E6B9A6ED2}"/>
              </a:ext>
            </a:extLst>
          </p:cNvPr>
          <p:cNvCxnSpPr>
            <a:cxnSpLocks/>
          </p:cNvCxnSpPr>
          <p:nvPr/>
        </p:nvCxnSpPr>
        <p:spPr bwMode="auto">
          <a:xfrm>
            <a:off x="5564048"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109C8E9-E4C9-C64D-B5A8-6F3C8DD4C5DE}"/>
              </a:ext>
            </a:extLst>
          </p:cNvPr>
          <p:cNvCxnSpPr>
            <a:cxnSpLocks/>
          </p:cNvCxnSpPr>
          <p:nvPr/>
        </p:nvCxnSpPr>
        <p:spPr bwMode="auto">
          <a:xfrm>
            <a:off x="5837279"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2AB47C3-C71C-CC4D-B206-56B35BF1EE3B}"/>
              </a:ext>
            </a:extLst>
          </p:cNvPr>
          <p:cNvCxnSpPr>
            <a:cxnSpLocks/>
          </p:cNvCxnSpPr>
          <p:nvPr/>
        </p:nvCxnSpPr>
        <p:spPr bwMode="auto">
          <a:xfrm>
            <a:off x="6110510"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655BFBE-E4B0-7D4A-B7A2-DA49BF32A364}"/>
              </a:ext>
            </a:extLst>
          </p:cNvPr>
          <p:cNvCxnSpPr>
            <a:cxnSpLocks/>
          </p:cNvCxnSpPr>
          <p:nvPr/>
        </p:nvCxnSpPr>
        <p:spPr bwMode="auto">
          <a:xfrm>
            <a:off x="6383741"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6229A10-0B93-884E-91C1-9390AC1CA0E6}"/>
              </a:ext>
            </a:extLst>
          </p:cNvPr>
          <p:cNvCxnSpPr>
            <a:cxnSpLocks/>
          </p:cNvCxnSpPr>
          <p:nvPr/>
        </p:nvCxnSpPr>
        <p:spPr bwMode="auto">
          <a:xfrm>
            <a:off x="6656972"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B985D07-44ED-CB48-B6FE-CD1A18ECDBB0}"/>
              </a:ext>
            </a:extLst>
          </p:cNvPr>
          <p:cNvCxnSpPr>
            <a:cxnSpLocks/>
          </p:cNvCxnSpPr>
          <p:nvPr/>
        </p:nvCxnSpPr>
        <p:spPr bwMode="auto">
          <a:xfrm>
            <a:off x="6930203"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AB9DB99-EEA4-BA40-9C23-439C34AC3E17}"/>
              </a:ext>
            </a:extLst>
          </p:cNvPr>
          <p:cNvCxnSpPr>
            <a:cxnSpLocks/>
          </p:cNvCxnSpPr>
          <p:nvPr/>
        </p:nvCxnSpPr>
        <p:spPr bwMode="auto">
          <a:xfrm>
            <a:off x="7203434"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0422944-E5B3-D545-88BA-6A5C4855BA2E}"/>
              </a:ext>
            </a:extLst>
          </p:cNvPr>
          <p:cNvCxnSpPr>
            <a:cxnSpLocks/>
          </p:cNvCxnSpPr>
          <p:nvPr/>
        </p:nvCxnSpPr>
        <p:spPr bwMode="auto">
          <a:xfrm>
            <a:off x="7476665"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6C6F79A-3CFD-0343-9684-B44B44A9B59C}"/>
              </a:ext>
            </a:extLst>
          </p:cNvPr>
          <p:cNvCxnSpPr>
            <a:cxnSpLocks/>
          </p:cNvCxnSpPr>
          <p:nvPr/>
        </p:nvCxnSpPr>
        <p:spPr bwMode="auto">
          <a:xfrm>
            <a:off x="7749896"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D23CF3E-219B-084F-81CC-2322C3666238}"/>
              </a:ext>
            </a:extLst>
          </p:cNvPr>
          <p:cNvCxnSpPr>
            <a:cxnSpLocks/>
          </p:cNvCxnSpPr>
          <p:nvPr/>
        </p:nvCxnSpPr>
        <p:spPr bwMode="auto">
          <a:xfrm>
            <a:off x="8023135" y="55880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7172636-2E09-924C-A2C9-8E5BFD70DDFF}"/>
              </a:ext>
            </a:extLst>
          </p:cNvPr>
          <p:cNvCxnSpPr>
            <a:cxnSpLocks/>
          </p:cNvCxnSpPr>
          <p:nvPr/>
        </p:nvCxnSpPr>
        <p:spPr bwMode="auto">
          <a:xfrm flipH="1">
            <a:off x="2485935" y="2473507"/>
            <a:ext cx="6531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2D43FF76-9676-EE47-B26A-D7574AA3F753}"/>
              </a:ext>
            </a:extLst>
          </p:cNvPr>
          <p:cNvCxnSpPr>
            <a:cxnSpLocks/>
          </p:cNvCxnSpPr>
          <p:nvPr/>
        </p:nvCxnSpPr>
        <p:spPr bwMode="auto">
          <a:xfrm flipH="1">
            <a:off x="2485935" y="3540307"/>
            <a:ext cx="6531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B83A698-CAC0-6546-B87D-5C27DBD9CCD4}"/>
              </a:ext>
            </a:extLst>
          </p:cNvPr>
          <p:cNvCxnSpPr>
            <a:cxnSpLocks/>
          </p:cNvCxnSpPr>
          <p:nvPr/>
        </p:nvCxnSpPr>
        <p:spPr bwMode="auto">
          <a:xfrm flipH="1">
            <a:off x="2485935" y="4607107"/>
            <a:ext cx="65315"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58EE36E7-7E22-8C4C-ACF0-B622A377AB69}"/>
              </a:ext>
            </a:extLst>
          </p:cNvPr>
          <p:cNvSpPr txBox="1"/>
          <p:nvPr/>
        </p:nvSpPr>
        <p:spPr bwMode="auto">
          <a:xfrm>
            <a:off x="7782917"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CB53ED82-66D7-3448-B566-13E0865B17F6}"/>
              </a:ext>
            </a:extLst>
          </p:cNvPr>
          <p:cNvSpPr txBox="1"/>
          <p:nvPr/>
        </p:nvSpPr>
        <p:spPr bwMode="auto">
          <a:xfrm>
            <a:off x="2318290"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467D4C34-C881-CC46-B0DB-E939B61D4ADD}"/>
              </a:ext>
            </a:extLst>
          </p:cNvPr>
          <p:cNvSpPr txBox="1"/>
          <p:nvPr/>
        </p:nvSpPr>
        <p:spPr bwMode="auto">
          <a:xfrm>
            <a:off x="2591521"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51" name="TextBox 50">
            <a:extLst>
              <a:ext uri="{FF2B5EF4-FFF2-40B4-BE49-F238E27FC236}">
                <a16:creationId xmlns:a16="http://schemas.microsoft.com/office/drawing/2014/main" id="{47FFF65D-41AA-7041-AA7C-203345777D76}"/>
              </a:ext>
            </a:extLst>
          </p:cNvPr>
          <p:cNvSpPr txBox="1"/>
          <p:nvPr/>
        </p:nvSpPr>
        <p:spPr bwMode="auto">
          <a:xfrm>
            <a:off x="2864752"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a:t>
            </a:r>
          </a:p>
        </p:txBody>
      </p:sp>
      <p:sp>
        <p:nvSpPr>
          <p:cNvPr id="52" name="TextBox 51">
            <a:extLst>
              <a:ext uri="{FF2B5EF4-FFF2-40B4-BE49-F238E27FC236}">
                <a16:creationId xmlns:a16="http://schemas.microsoft.com/office/drawing/2014/main" id="{24FEF89E-F23C-7147-92BF-A1C2F7BBD5C1}"/>
              </a:ext>
            </a:extLst>
          </p:cNvPr>
          <p:cNvSpPr txBox="1"/>
          <p:nvPr/>
        </p:nvSpPr>
        <p:spPr bwMode="auto">
          <a:xfrm>
            <a:off x="3137983"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53" name="TextBox 52">
            <a:extLst>
              <a:ext uri="{FF2B5EF4-FFF2-40B4-BE49-F238E27FC236}">
                <a16:creationId xmlns:a16="http://schemas.microsoft.com/office/drawing/2014/main" id="{0383E558-AEEC-6F41-8B21-1FF35E4A3E71}"/>
              </a:ext>
            </a:extLst>
          </p:cNvPr>
          <p:cNvSpPr txBox="1"/>
          <p:nvPr/>
        </p:nvSpPr>
        <p:spPr bwMode="auto">
          <a:xfrm>
            <a:off x="3411214"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a:t>
            </a:r>
          </a:p>
        </p:txBody>
      </p:sp>
      <p:sp>
        <p:nvSpPr>
          <p:cNvPr id="54" name="TextBox 53">
            <a:extLst>
              <a:ext uri="{FF2B5EF4-FFF2-40B4-BE49-F238E27FC236}">
                <a16:creationId xmlns:a16="http://schemas.microsoft.com/office/drawing/2014/main" id="{BF661CF7-1C14-384D-937D-7B2A16464238}"/>
              </a:ext>
            </a:extLst>
          </p:cNvPr>
          <p:cNvSpPr txBox="1"/>
          <p:nvPr/>
        </p:nvSpPr>
        <p:spPr bwMode="auto">
          <a:xfrm>
            <a:off x="3684445"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55" name="TextBox 54">
            <a:extLst>
              <a:ext uri="{FF2B5EF4-FFF2-40B4-BE49-F238E27FC236}">
                <a16:creationId xmlns:a16="http://schemas.microsoft.com/office/drawing/2014/main" id="{7E193DF0-73FB-9447-8DA5-2877A93FB4AE}"/>
              </a:ext>
            </a:extLst>
          </p:cNvPr>
          <p:cNvSpPr txBox="1"/>
          <p:nvPr/>
        </p:nvSpPr>
        <p:spPr bwMode="auto">
          <a:xfrm>
            <a:off x="3957676"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56" name="TextBox 55">
            <a:extLst>
              <a:ext uri="{FF2B5EF4-FFF2-40B4-BE49-F238E27FC236}">
                <a16:creationId xmlns:a16="http://schemas.microsoft.com/office/drawing/2014/main" id="{3E1319A5-36E1-6C44-9136-5B6F05C30053}"/>
              </a:ext>
            </a:extLst>
          </p:cNvPr>
          <p:cNvSpPr txBox="1"/>
          <p:nvPr/>
        </p:nvSpPr>
        <p:spPr bwMode="auto">
          <a:xfrm>
            <a:off x="4230907"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a:t>
            </a:r>
          </a:p>
        </p:txBody>
      </p:sp>
      <p:sp>
        <p:nvSpPr>
          <p:cNvPr id="57" name="TextBox 56">
            <a:extLst>
              <a:ext uri="{FF2B5EF4-FFF2-40B4-BE49-F238E27FC236}">
                <a16:creationId xmlns:a16="http://schemas.microsoft.com/office/drawing/2014/main" id="{50116563-A442-F242-9F9A-E915ACA3FB3E}"/>
              </a:ext>
            </a:extLst>
          </p:cNvPr>
          <p:cNvSpPr txBox="1"/>
          <p:nvPr/>
        </p:nvSpPr>
        <p:spPr bwMode="auto">
          <a:xfrm>
            <a:off x="4504138"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a:t>
            </a:r>
          </a:p>
        </p:txBody>
      </p:sp>
      <p:sp>
        <p:nvSpPr>
          <p:cNvPr id="58" name="TextBox 57">
            <a:extLst>
              <a:ext uri="{FF2B5EF4-FFF2-40B4-BE49-F238E27FC236}">
                <a16:creationId xmlns:a16="http://schemas.microsoft.com/office/drawing/2014/main" id="{2CB6907F-ADB6-F741-AA53-AB1EE9E1D644}"/>
              </a:ext>
            </a:extLst>
          </p:cNvPr>
          <p:cNvSpPr txBox="1"/>
          <p:nvPr/>
        </p:nvSpPr>
        <p:spPr bwMode="auto">
          <a:xfrm>
            <a:off x="4777369"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59" name="TextBox 58">
            <a:extLst>
              <a:ext uri="{FF2B5EF4-FFF2-40B4-BE49-F238E27FC236}">
                <a16:creationId xmlns:a16="http://schemas.microsoft.com/office/drawing/2014/main" id="{BD364E8B-60E4-5A4E-AFE7-7F0E22059160}"/>
              </a:ext>
            </a:extLst>
          </p:cNvPr>
          <p:cNvSpPr txBox="1"/>
          <p:nvPr/>
        </p:nvSpPr>
        <p:spPr bwMode="auto">
          <a:xfrm>
            <a:off x="5050600"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60" name="TextBox 59">
            <a:extLst>
              <a:ext uri="{FF2B5EF4-FFF2-40B4-BE49-F238E27FC236}">
                <a16:creationId xmlns:a16="http://schemas.microsoft.com/office/drawing/2014/main" id="{7A78E1C7-7CFB-BD49-B7D6-478E3A54DF6E}"/>
              </a:ext>
            </a:extLst>
          </p:cNvPr>
          <p:cNvSpPr txBox="1"/>
          <p:nvPr/>
        </p:nvSpPr>
        <p:spPr bwMode="auto">
          <a:xfrm>
            <a:off x="5323831"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a:t>
            </a:r>
          </a:p>
        </p:txBody>
      </p:sp>
      <p:sp>
        <p:nvSpPr>
          <p:cNvPr id="61" name="TextBox 60">
            <a:extLst>
              <a:ext uri="{FF2B5EF4-FFF2-40B4-BE49-F238E27FC236}">
                <a16:creationId xmlns:a16="http://schemas.microsoft.com/office/drawing/2014/main" id="{23B3611F-5FA3-E246-83E9-36C511F75D84}"/>
              </a:ext>
            </a:extLst>
          </p:cNvPr>
          <p:cNvSpPr txBox="1"/>
          <p:nvPr/>
        </p:nvSpPr>
        <p:spPr bwMode="auto">
          <a:xfrm>
            <a:off x="5597062"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62" name="TextBox 61">
            <a:extLst>
              <a:ext uri="{FF2B5EF4-FFF2-40B4-BE49-F238E27FC236}">
                <a16:creationId xmlns:a16="http://schemas.microsoft.com/office/drawing/2014/main" id="{6A33F43B-9DA1-6C49-B441-DD4D1EAC1DC5}"/>
              </a:ext>
            </a:extLst>
          </p:cNvPr>
          <p:cNvSpPr txBox="1"/>
          <p:nvPr/>
        </p:nvSpPr>
        <p:spPr bwMode="auto">
          <a:xfrm>
            <a:off x="5870293"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13</a:t>
            </a:r>
          </a:p>
        </p:txBody>
      </p:sp>
      <p:sp>
        <p:nvSpPr>
          <p:cNvPr id="63" name="TextBox 62">
            <a:extLst>
              <a:ext uri="{FF2B5EF4-FFF2-40B4-BE49-F238E27FC236}">
                <a16:creationId xmlns:a16="http://schemas.microsoft.com/office/drawing/2014/main" id="{F5C6EA31-7C1E-744E-9B47-E860EA99DCFF}"/>
              </a:ext>
            </a:extLst>
          </p:cNvPr>
          <p:cNvSpPr txBox="1"/>
          <p:nvPr/>
        </p:nvSpPr>
        <p:spPr bwMode="auto">
          <a:xfrm>
            <a:off x="6143524"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14</a:t>
            </a:r>
          </a:p>
        </p:txBody>
      </p:sp>
      <p:sp>
        <p:nvSpPr>
          <p:cNvPr id="64" name="TextBox 63">
            <a:extLst>
              <a:ext uri="{FF2B5EF4-FFF2-40B4-BE49-F238E27FC236}">
                <a16:creationId xmlns:a16="http://schemas.microsoft.com/office/drawing/2014/main" id="{5A677008-AB96-4948-9E7A-620FBA21722D}"/>
              </a:ext>
            </a:extLst>
          </p:cNvPr>
          <p:cNvSpPr txBox="1"/>
          <p:nvPr/>
        </p:nvSpPr>
        <p:spPr bwMode="auto">
          <a:xfrm>
            <a:off x="6416755"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65" name="TextBox 64">
            <a:extLst>
              <a:ext uri="{FF2B5EF4-FFF2-40B4-BE49-F238E27FC236}">
                <a16:creationId xmlns:a16="http://schemas.microsoft.com/office/drawing/2014/main" id="{26A23871-5496-C84E-8162-EA9BF833B4CF}"/>
              </a:ext>
            </a:extLst>
          </p:cNvPr>
          <p:cNvSpPr txBox="1"/>
          <p:nvPr/>
        </p:nvSpPr>
        <p:spPr bwMode="auto">
          <a:xfrm>
            <a:off x="6689986"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16</a:t>
            </a:r>
          </a:p>
        </p:txBody>
      </p:sp>
      <p:sp>
        <p:nvSpPr>
          <p:cNvPr id="66" name="TextBox 65">
            <a:extLst>
              <a:ext uri="{FF2B5EF4-FFF2-40B4-BE49-F238E27FC236}">
                <a16:creationId xmlns:a16="http://schemas.microsoft.com/office/drawing/2014/main" id="{9427FC91-CC06-214E-AFBD-600FC7670433}"/>
              </a:ext>
            </a:extLst>
          </p:cNvPr>
          <p:cNvSpPr txBox="1"/>
          <p:nvPr/>
        </p:nvSpPr>
        <p:spPr bwMode="auto">
          <a:xfrm>
            <a:off x="6963217"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17</a:t>
            </a:r>
          </a:p>
        </p:txBody>
      </p:sp>
      <p:sp>
        <p:nvSpPr>
          <p:cNvPr id="67" name="TextBox 66">
            <a:extLst>
              <a:ext uri="{FF2B5EF4-FFF2-40B4-BE49-F238E27FC236}">
                <a16:creationId xmlns:a16="http://schemas.microsoft.com/office/drawing/2014/main" id="{1F62F10B-5B3E-1B4E-AB4D-535928E06288}"/>
              </a:ext>
            </a:extLst>
          </p:cNvPr>
          <p:cNvSpPr txBox="1"/>
          <p:nvPr/>
        </p:nvSpPr>
        <p:spPr bwMode="auto">
          <a:xfrm>
            <a:off x="7236448"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68" name="TextBox 67">
            <a:extLst>
              <a:ext uri="{FF2B5EF4-FFF2-40B4-BE49-F238E27FC236}">
                <a16:creationId xmlns:a16="http://schemas.microsoft.com/office/drawing/2014/main" id="{716CE18E-5DA9-3145-893B-1D3D3CFD0AA4}"/>
              </a:ext>
            </a:extLst>
          </p:cNvPr>
          <p:cNvSpPr txBox="1"/>
          <p:nvPr/>
        </p:nvSpPr>
        <p:spPr bwMode="auto">
          <a:xfrm>
            <a:off x="7509679" y="5611604"/>
            <a:ext cx="4804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19</a:t>
            </a:r>
          </a:p>
        </p:txBody>
      </p:sp>
      <p:sp>
        <p:nvSpPr>
          <p:cNvPr id="48" name="Right Brace 47">
            <a:extLst>
              <a:ext uri="{FF2B5EF4-FFF2-40B4-BE49-F238E27FC236}">
                <a16:creationId xmlns:a16="http://schemas.microsoft.com/office/drawing/2014/main" id="{F953DEBD-D864-D940-A792-A66852999C5F}"/>
              </a:ext>
            </a:extLst>
          </p:cNvPr>
          <p:cNvSpPr/>
          <p:nvPr/>
        </p:nvSpPr>
        <p:spPr bwMode="auto">
          <a:xfrm>
            <a:off x="8806249" y="1765426"/>
            <a:ext cx="337280" cy="1332528"/>
          </a:xfrm>
          <a:prstGeom prst="rightBrace">
            <a:avLst/>
          </a:prstGeom>
          <a:noFill/>
          <a:ln w="28575" cap="flat" cmpd="sng" algn="ctr">
            <a:solidFill>
              <a:schemeClr val="accent2"/>
            </a:solidFill>
            <a:prstDash val="solid"/>
            <a:round/>
            <a:headEnd type="none" w="med" len="med"/>
            <a:tailEnd type="none" w="med" len="med"/>
          </a:ln>
          <a:effectLst/>
        </p:spPr>
        <p:txBody>
          <a:bodyPr rtlCol="0" anchor="ctr"/>
          <a:lstStyle/>
          <a:p>
            <a:pPr algn="ctr"/>
            <a:endParaRPr lang="en-US"/>
          </a:p>
        </p:txBody>
      </p:sp>
      <p:sp>
        <p:nvSpPr>
          <p:cNvPr id="70" name="Right Brace 69">
            <a:extLst>
              <a:ext uri="{FF2B5EF4-FFF2-40B4-BE49-F238E27FC236}">
                <a16:creationId xmlns:a16="http://schemas.microsoft.com/office/drawing/2014/main" id="{0278A076-B354-EB40-93E1-FFD4DF3579E3}"/>
              </a:ext>
            </a:extLst>
          </p:cNvPr>
          <p:cNvSpPr/>
          <p:nvPr/>
        </p:nvSpPr>
        <p:spPr bwMode="auto">
          <a:xfrm>
            <a:off x="8806249" y="3182853"/>
            <a:ext cx="337280" cy="591829"/>
          </a:xfrm>
          <a:prstGeom prst="rightBrace">
            <a:avLst/>
          </a:prstGeom>
          <a:noFill/>
          <a:ln w="28575" cap="flat" cmpd="sng" algn="ctr">
            <a:solidFill>
              <a:schemeClr val="accent3">
                <a:lumMod val="40000"/>
                <a:lumOff val="60000"/>
              </a:schemeClr>
            </a:solidFill>
            <a:prstDash val="solid"/>
            <a:round/>
            <a:headEnd type="none" w="med" len="med"/>
            <a:tailEnd type="none" w="med" len="med"/>
          </a:ln>
          <a:effectLst/>
        </p:spPr>
        <p:txBody>
          <a:bodyPr rtlCol="0" anchor="ctr"/>
          <a:lstStyle/>
          <a:p>
            <a:pPr algn="ctr"/>
            <a:endParaRPr lang="en-US"/>
          </a:p>
        </p:txBody>
      </p:sp>
      <p:sp>
        <p:nvSpPr>
          <p:cNvPr id="71" name="Right Brace 70">
            <a:extLst>
              <a:ext uri="{FF2B5EF4-FFF2-40B4-BE49-F238E27FC236}">
                <a16:creationId xmlns:a16="http://schemas.microsoft.com/office/drawing/2014/main" id="{BD672FD2-D6B8-8F4A-8326-9555085D1DF4}"/>
              </a:ext>
            </a:extLst>
          </p:cNvPr>
          <p:cNvSpPr/>
          <p:nvPr/>
        </p:nvSpPr>
        <p:spPr bwMode="auto">
          <a:xfrm>
            <a:off x="8806249" y="3809998"/>
            <a:ext cx="337280" cy="1753890"/>
          </a:xfrm>
          <a:prstGeom prst="rightBrace">
            <a:avLst/>
          </a:prstGeom>
          <a:noFill/>
          <a:ln w="28575" cap="flat" cmpd="sng" algn="ctr">
            <a:solidFill>
              <a:schemeClr val="tx2"/>
            </a:solidFill>
            <a:prstDash val="solid"/>
            <a:round/>
            <a:headEnd type="none" w="med" len="med"/>
            <a:tailEnd type="none" w="med" len="med"/>
          </a:ln>
          <a:effectLst/>
        </p:spPr>
        <p:txBody>
          <a:bodyPr rtlCol="0" anchor="ctr"/>
          <a:lstStyle/>
          <a:p>
            <a:pPr algn="ctr"/>
            <a:endParaRPr lang="en-US"/>
          </a:p>
        </p:txBody>
      </p:sp>
      <p:cxnSp>
        <p:nvCxnSpPr>
          <p:cNvPr id="17" name="Straight Connector 16">
            <a:extLst>
              <a:ext uri="{FF2B5EF4-FFF2-40B4-BE49-F238E27FC236}">
                <a16:creationId xmlns:a16="http://schemas.microsoft.com/office/drawing/2014/main" id="{3300740B-A864-DE40-BBC2-9929F440365A}"/>
              </a:ext>
            </a:extLst>
          </p:cNvPr>
          <p:cNvCxnSpPr/>
          <p:nvPr/>
        </p:nvCxnSpPr>
        <p:spPr bwMode="auto">
          <a:xfrm flipV="1">
            <a:off x="2558507" y="1686422"/>
            <a:ext cx="0" cy="390157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986884C2-7D1C-114B-A546-72AA5FE38516}"/>
              </a:ext>
            </a:extLst>
          </p:cNvPr>
          <p:cNvCxnSpPr>
            <a:cxnSpLocks/>
          </p:cNvCxnSpPr>
          <p:nvPr/>
        </p:nvCxnSpPr>
        <p:spPr bwMode="auto">
          <a:xfrm>
            <a:off x="2565764" y="3919369"/>
            <a:ext cx="3414032"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0C213DE7-DD99-2B46-9715-A572255A2618}"/>
              </a:ext>
            </a:extLst>
          </p:cNvPr>
          <p:cNvCxnSpPr>
            <a:cxnSpLocks/>
          </p:cNvCxnSpPr>
          <p:nvPr/>
        </p:nvCxnSpPr>
        <p:spPr bwMode="auto">
          <a:xfrm>
            <a:off x="2550252" y="4006371"/>
            <a:ext cx="2399777"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E6715198-7C5E-7C44-8A4E-AFB8B320BBC7}"/>
              </a:ext>
            </a:extLst>
          </p:cNvPr>
          <p:cNvCxnSpPr>
            <a:cxnSpLocks/>
          </p:cNvCxnSpPr>
          <p:nvPr/>
        </p:nvCxnSpPr>
        <p:spPr bwMode="auto">
          <a:xfrm>
            <a:off x="2563935" y="4632785"/>
            <a:ext cx="1000875"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028BD22-FA05-ED4B-9E1A-4279A2FA16B9}"/>
              </a:ext>
            </a:extLst>
          </p:cNvPr>
          <p:cNvCxnSpPr>
            <a:cxnSpLocks/>
          </p:cNvCxnSpPr>
          <p:nvPr/>
        </p:nvCxnSpPr>
        <p:spPr bwMode="auto">
          <a:xfrm>
            <a:off x="2550252" y="4717248"/>
            <a:ext cx="987320"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E7A3F8C-D05A-DA43-864B-4C189491B1A3}"/>
              </a:ext>
            </a:extLst>
          </p:cNvPr>
          <p:cNvCxnSpPr>
            <a:cxnSpLocks/>
          </p:cNvCxnSpPr>
          <p:nvPr/>
        </p:nvCxnSpPr>
        <p:spPr bwMode="auto">
          <a:xfrm>
            <a:off x="2565764" y="5080597"/>
            <a:ext cx="539205"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F8BEF6B1-9940-DB49-8390-DB0D2D43A09B}"/>
              </a:ext>
            </a:extLst>
          </p:cNvPr>
          <p:cNvCxnSpPr>
            <a:cxnSpLocks/>
          </p:cNvCxnSpPr>
          <p:nvPr/>
        </p:nvCxnSpPr>
        <p:spPr bwMode="auto">
          <a:xfrm>
            <a:off x="2565764" y="2668237"/>
            <a:ext cx="1198060" cy="0"/>
          </a:xfrm>
          <a:prstGeom prst="line">
            <a:avLst/>
          </a:prstGeom>
          <a:noFill/>
          <a:ln w="28575" cap="flat" cmpd="sng" algn="ctr">
            <a:solidFill>
              <a:schemeClr val="bg1"/>
            </a:solidFill>
            <a:prstDash val="solid"/>
            <a:round/>
            <a:headEnd type="none" w="med" len="med"/>
            <a:tailEnd type="none" w="med" len="med"/>
          </a:ln>
          <a:effectLst/>
        </p:spPr>
      </p:cxnSp>
      <p:sp>
        <p:nvSpPr>
          <p:cNvPr id="156" name="Triangle 155">
            <a:extLst>
              <a:ext uri="{FF2B5EF4-FFF2-40B4-BE49-F238E27FC236}">
                <a16:creationId xmlns:a16="http://schemas.microsoft.com/office/drawing/2014/main" id="{055696A6-8003-5C4D-955E-A59057712228}"/>
              </a:ext>
            </a:extLst>
          </p:cNvPr>
          <p:cNvSpPr/>
          <p:nvPr/>
        </p:nvSpPr>
        <p:spPr bwMode="auto">
          <a:xfrm rot="5400000">
            <a:off x="7049921" y="1830035"/>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Triangle 156">
            <a:extLst>
              <a:ext uri="{FF2B5EF4-FFF2-40B4-BE49-F238E27FC236}">
                <a16:creationId xmlns:a16="http://schemas.microsoft.com/office/drawing/2014/main" id="{D11D9364-5A6F-EF4E-9012-4149FF9BC9F3}"/>
              </a:ext>
            </a:extLst>
          </p:cNvPr>
          <p:cNvSpPr/>
          <p:nvPr/>
        </p:nvSpPr>
        <p:spPr bwMode="auto">
          <a:xfrm rot="5400000">
            <a:off x="6966679" y="1921148"/>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Triangle 157">
            <a:extLst>
              <a:ext uri="{FF2B5EF4-FFF2-40B4-BE49-F238E27FC236}">
                <a16:creationId xmlns:a16="http://schemas.microsoft.com/office/drawing/2014/main" id="{36AE67E3-4DEC-ED4F-ADDF-E45F9C2A012E}"/>
              </a:ext>
            </a:extLst>
          </p:cNvPr>
          <p:cNvSpPr/>
          <p:nvPr/>
        </p:nvSpPr>
        <p:spPr bwMode="auto">
          <a:xfrm rot="5400000">
            <a:off x="6879770" y="1996998"/>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Triangle 158">
            <a:extLst>
              <a:ext uri="{FF2B5EF4-FFF2-40B4-BE49-F238E27FC236}">
                <a16:creationId xmlns:a16="http://schemas.microsoft.com/office/drawing/2014/main" id="{8B2CFA4E-CC7B-2C4B-BFBD-0007CD85BD2F}"/>
              </a:ext>
            </a:extLst>
          </p:cNvPr>
          <p:cNvSpPr/>
          <p:nvPr/>
        </p:nvSpPr>
        <p:spPr bwMode="auto">
          <a:xfrm rot="5400000">
            <a:off x="6861858" y="2108586"/>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Triangle 159">
            <a:extLst>
              <a:ext uri="{FF2B5EF4-FFF2-40B4-BE49-F238E27FC236}">
                <a16:creationId xmlns:a16="http://schemas.microsoft.com/office/drawing/2014/main" id="{FF27823E-E374-D04D-9ED9-E0E756F002B4}"/>
              </a:ext>
            </a:extLst>
          </p:cNvPr>
          <p:cNvSpPr/>
          <p:nvPr/>
        </p:nvSpPr>
        <p:spPr bwMode="auto">
          <a:xfrm rot="5400000">
            <a:off x="5517165" y="2195568"/>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Triangle 160">
            <a:extLst>
              <a:ext uri="{FF2B5EF4-FFF2-40B4-BE49-F238E27FC236}">
                <a16:creationId xmlns:a16="http://schemas.microsoft.com/office/drawing/2014/main" id="{C6941B86-20E3-9645-9AF8-89D619934726}"/>
              </a:ext>
            </a:extLst>
          </p:cNvPr>
          <p:cNvSpPr/>
          <p:nvPr/>
        </p:nvSpPr>
        <p:spPr bwMode="auto">
          <a:xfrm rot="5400000">
            <a:off x="5214823" y="2275637"/>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Triangle 161">
            <a:extLst>
              <a:ext uri="{FF2B5EF4-FFF2-40B4-BE49-F238E27FC236}">
                <a16:creationId xmlns:a16="http://schemas.microsoft.com/office/drawing/2014/main" id="{A41024D3-75F5-B245-AFD9-6615AFFD3EA3}"/>
              </a:ext>
            </a:extLst>
          </p:cNvPr>
          <p:cNvSpPr/>
          <p:nvPr/>
        </p:nvSpPr>
        <p:spPr bwMode="auto">
          <a:xfrm rot="5400000">
            <a:off x="5035419" y="2372469"/>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Triangle 162">
            <a:extLst>
              <a:ext uri="{FF2B5EF4-FFF2-40B4-BE49-F238E27FC236}">
                <a16:creationId xmlns:a16="http://schemas.microsoft.com/office/drawing/2014/main" id="{00943EB0-A382-4043-A6EB-38CB3FDDB771}"/>
              </a:ext>
            </a:extLst>
          </p:cNvPr>
          <p:cNvSpPr/>
          <p:nvPr/>
        </p:nvSpPr>
        <p:spPr bwMode="auto">
          <a:xfrm rot="5400000">
            <a:off x="4165224" y="2461660"/>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Triangle 163">
            <a:extLst>
              <a:ext uri="{FF2B5EF4-FFF2-40B4-BE49-F238E27FC236}">
                <a16:creationId xmlns:a16="http://schemas.microsoft.com/office/drawing/2014/main" id="{8DD844B0-D02D-DA4F-BC6F-208E42DD6469}"/>
              </a:ext>
            </a:extLst>
          </p:cNvPr>
          <p:cNvSpPr/>
          <p:nvPr/>
        </p:nvSpPr>
        <p:spPr bwMode="auto">
          <a:xfrm rot="5400000">
            <a:off x="3716398" y="2543653"/>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Triangle 164">
            <a:extLst>
              <a:ext uri="{FF2B5EF4-FFF2-40B4-BE49-F238E27FC236}">
                <a16:creationId xmlns:a16="http://schemas.microsoft.com/office/drawing/2014/main" id="{83B97DAF-9872-134B-A153-A9F2318F8CA8}"/>
              </a:ext>
            </a:extLst>
          </p:cNvPr>
          <p:cNvSpPr/>
          <p:nvPr/>
        </p:nvSpPr>
        <p:spPr bwMode="auto">
          <a:xfrm rot="5400000">
            <a:off x="3643786" y="2712592"/>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Triangle 165">
            <a:extLst>
              <a:ext uri="{FF2B5EF4-FFF2-40B4-BE49-F238E27FC236}">
                <a16:creationId xmlns:a16="http://schemas.microsoft.com/office/drawing/2014/main" id="{0259D4B4-8E8C-F94C-A5A0-0978D0A3B221}"/>
              </a:ext>
            </a:extLst>
          </p:cNvPr>
          <p:cNvSpPr/>
          <p:nvPr/>
        </p:nvSpPr>
        <p:spPr bwMode="auto">
          <a:xfrm rot="5400000">
            <a:off x="3643786" y="2815978"/>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Triangle 166">
            <a:extLst>
              <a:ext uri="{FF2B5EF4-FFF2-40B4-BE49-F238E27FC236}">
                <a16:creationId xmlns:a16="http://schemas.microsoft.com/office/drawing/2014/main" id="{10F0DCC0-8E1D-E045-A02D-7C79E8D488E6}"/>
              </a:ext>
            </a:extLst>
          </p:cNvPr>
          <p:cNvSpPr/>
          <p:nvPr/>
        </p:nvSpPr>
        <p:spPr bwMode="auto">
          <a:xfrm rot="5400000">
            <a:off x="3162464" y="2898428"/>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Triangle 167">
            <a:extLst>
              <a:ext uri="{FF2B5EF4-FFF2-40B4-BE49-F238E27FC236}">
                <a16:creationId xmlns:a16="http://schemas.microsoft.com/office/drawing/2014/main" id="{0DEFB07D-4CF6-4C4A-8602-08887AE70278}"/>
              </a:ext>
            </a:extLst>
          </p:cNvPr>
          <p:cNvSpPr/>
          <p:nvPr/>
        </p:nvSpPr>
        <p:spPr bwMode="auto">
          <a:xfrm rot="5400000">
            <a:off x="3074958" y="2990572"/>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Triangle 168">
            <a:extLst>
              <a:ext uri="{FF2B5EF4-FFF2-40B4-BE49-F238E27FC236}">
                <a16:creationId xmlns:a16="http://schemas.microsoft.com/office/drawing/2014/main" id="{9A9B3A9A-8E42-E04A-8A65-1423C5227E1A}"/>
              </a:ext>
            </a:extLst>
          </p:cNvPr>
          <p:cNvSpPr/>
          <p:nvPr/>
        </p:nvSpPr>
        <p:spPr bwMode="auto">
          <a:xfrm rot="5400000">
            <a:off x="2596403" y="3076823"/>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Triangle 169">
            <a:extLst>
              <a:ext uri="{FF2B5EF4-FFF2-40B4-BE49-F238E27FC236}">
                <a16:creationId xmlns:a16="http://schemas.microsoft.com/office/drawing/2014/main" id="{DA939FAB-3F0C-F64C-B162-A8765546EAE6}"/>
              </a:ext>
            </a:extLst>
          </p:cNvPr>
          <p:cNvSpPr/>
          <p:nvPr/>
        </p:nvSpPr>
        <p:spPr bwMode="auto">
          <a:xfrm rot="5400000">
            <a:off x="3027933" y="3686423"/>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Triangle 170">
            <a:extLst>
              <a:ext uri="{FF2B5EF4-FFF2-40B4-BE49-F238E27FC236}">
                <a16:creationId xmlns:a16="http://schemas.microsoft.com/office/drawing/2014/main" id="{791D67FE-65B1-C341-8696-1AC2CDAE23B9}"/>
              </a:ext>
            </a:extLst>
          </p:cNvPr>
          <p:cNvSpPr/>
          <p:nvPr/>
        </p:nvSpPr>
        <p:spPr bwMode="auto">
          <a:xfrm rot="5400000">
            <a:off x="6870491" y="3164174"/>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Triangle 171">
            <a:extLst>
              <a:ext uri="{FF2B5EF4-FFF2-40B4-BE49-F238E27FC236}">
                <a16:creationId xmlns:a16="http://schemas.microsoft.com/office/drawing/2014/main" id="{0E933B25-D1B1-D146-BB4C-0C777D9CA415}"/>
              </a:ext>
            </a:extLst>
          </p:cNvPr>
          <p:cNvSpPr/>
          <p:nvPr/>
        </p:nvSpPr>
        <p:spPr bwMode="auto">
          <a:xfrm rot="5400000">
            <a:off x="3835109" y="3518855"/>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Triangle 172">
            <a:extLst>
              <a:ext uri="{FF2B5EF4-FFF2-40B4-BE49-F238E27FC236}">
                <a16:creationId xmlns:a16="http://schemas.microsoft.com/office/drawing/2014/main" id="{46CC4EAE-5ACE-8F46-A34D-F68BF3F0D5B2}"/>
              </a:ext>
            </a:extLst>
          </p:cNvPr>
          <p:cNvSpPr/>
          <p:nvPr/>
        </p:nvSpPr>
        <p:spPr bwMode="auto">
          <a:xfrm rot="5400000">
            <a:off x="3835109" y="3613652"/>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Triangle 173">
            <a:extLst>
              <a:ext uri="{FF2B5EF4-FFF2-40B4-BE49-F238E27FC236}">
                <a16:creationId xmlns:a16="http://schemas.microsoft.com/office/drawing/2014/main" id="{94D2ACA2-24AD-0047-AA78-2DE0F23ED06B}"/>
              </a:ext>
            </a:extLst>
          </p:cNvPr>
          <p:cNvSpPr/>
          <p:nvPr/>
        </p:nvSpPr>
        <p:spPr bwMode="auto">
          <a:xfrm rot="5400000">
            <a:off x="5924421" y="3260743"/>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Triangle 174">
            <a:extLst>
              <a:ext uri="{FF2B5EF4-FFF2-40B4-BE49-F238E27FC236}">
                <a16:creationId xmlns:a16="http://schemas.microsoft.com/office/drawing/2014/main" id="{9BC967A9-A45C-484F-A4A6-790AEF32A819}"/>
              </a:ext>
            </a:extLst>
          </p:cNvPr>
          <p:cNvSpPr/>
          <p:nvPr/>
        </p:nvSpPr>
        <p:spPr bwMode="auto">
          <a:xfrm rot="5400000">
            <a:off x="5458996" y="3354608"/>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Triangle 175">
            <a:extLst>
              <a:ext uri="{FF2B5EF4-FFF2-40B4-BE49-F238E27FC236}">
                <a16:creationId xmlns:a16="http://schemas.microsoft.com/office/drawing/2014/main" id="{1E7C3278-C67A-A246-A440-5B3799E96A9F}"/>
              </a:ext>
            </a:extLst>
          </p:cNvPr>
          <p:cNvSpPr/>
          <p:nvPr/>
        </p:nvSpPr>
        <p:spPr bwMode="auto">
          <a:xfrm rot="5400000">
            <a:off x="4847542" y="3432628"/>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Triangle 176">
            <a:extLst>
              <a:ext uri="{FF2B5EF4-FFF2-40B4-BE49-F238E27FC236}">
                <a16:creationId xmlns:a16="http://schemas.microsoft.com/office/drawing/2014/main" id="{C0B13764-F645-B548-8DF4-46AA7D02B1DC}"/>
              </a:ext>
            </a:extLst>
          </p:cNvPr>
          <p:cNvSpPr/>
          <p:nvPr/>
        </p:nvSpPr>
        <p:spPr bwMode="auto">
          <a:xfrm rot="5400000">
            <a:off x="6565130" y="3809050"/>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Triangle 177">
            <a:extLst>
              <a:ext uri="{FF2B5EF4-FFF2-40B4-BE49-F238E27FC236}">
                <a16:creationId xmlns:a16="http://schemas.microsoft.com/office/drawing/2014/main" id="{B4F94859-E77E-F64F-9EB3-A72270EED043}"/>
              </a:ext>
            </a:extLst>
          </p:cNvPr>
          <p:cNvSpPr/>
          <p:nvPr/>
        </p:nvSpPr>
        <p:spPr bwMode="auto">
          <a:xfrm rot="5400000">
            <a:off x="6069844" y="3881810"/>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Triangle 178">
            <a:extLst>
              <a:ext uri="{FF2B5EF4-FFF2-40B4-BE49-F238E27FC236}">
                <a16:creationId xmlns:a16="http://schemas.microsoft.com/office/drawing/2014/main" id="{FFA2A2E6-FD16-444A-9FAC-12073C9B56E7}"/>
              </a:ext>
            </a:extLst>
          </p:cNvPr>
          <p:cNvSpPr/>
          <p:nvPr/>
        </p:nvSpPr>
        <p:spPr bwMode="auto">
          <a:xfrm rot="5400000">
            <a:off x="5111029" y="3968464"/>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Triangle 179">
            <a:extLst>
              <a:ext uri="{FF2B5EF4-FFF2-40B4-BE49-F238E27FC236}">
                <a16:creationId xmlns:a16="http://schemas.microsoft.com/office/drawing/2014/main" id="{2C73D15C-CF15-8148-8D94-85797F857A3D}"/>
              </a:ext>
            </a:extLst>
          </p:cNvPr>
          <p:cNvSpPr/>
          <p:nvPr/>
        </p:nvSpPr>
        <p:spPr bwMode="auto">
          <a:xfrm rot="5400000">
            <a:off x="5051090" y="4065295"/>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Triangle 180">
            <a:extLst>
              <a:ext uri="{FF2B5EF4-FFF2-40B4-BE49-F238E27FC236}">
                <a16:creationId xmlns:a16="http://schemas.microsoft.com/office/drawing/2014/main" id="{EB917293-4443-4D42-8924-B7C77B7C85C2}"/>
              </a:ext>
            </a:extLst>
          </p:cNvPr>
          <p:cNvSpPr/>
          <p:nvPr/>
        </p:nvSpPr>
        <p:spPr bwMode="auto">
          <a:xfrm rot="5400000">
            <a:off x="4538383" y="4144936"/>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Triangle 181">
            <a:extLst>
              <a:ext uri="{FF2B5EF4-FFF2-40B4-BE49-F238E27FC236}">
                <a16:creationId xmlns:a16="http://schemas.microsoft.com/office/drawing/2014/main" id="{C16AEEF3-B324-EB4C-8C4A-7640E06037D9}"/>
              </a:ext>
            </a:extLst>
          </p:cNvPr>
          <p:cNvSpPr/>
          <p:nvPr/>
        </p:nvSpPr>
        <p:spPr bwMode="auto">
          <a:xfrm rot="5400000">
            <a:off x="4480825" y="4248658"/>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Triangle 182">
            <a:extLst>
              <a:ext uri="{FF2B5EF4-FFF2-40B4-BE49-F238E27FC236}">
                <a16:creationId xmlns:a16="http://schemas.microsoft.com/office/drawing/2014/main" id="{DF6F1321-0A31-274A-A017-1C5FF6963584}"/>
              </a:ext>
            </a:extLst>
          </p:cNvPr>
          <p:cNvSpPr/>
          <p:nvPr/>
        </p:nvSpPr>
        <p:spPr bwMode="auto">
          <a:xfrm rot="5400000">
            <a:off x="4309984" y="4321835"/>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Triangle 183">
            <a:extLst>
              <a:ext uri="{FF2B5EF4-FFF2-40B4-BE49-F238E27FC236}">
                <a16:creationId xmlns:a16="http://schemas.microsoft.com/office/drawing/2014/main" id="{4E4DDE1E-FA2C-1047-B47E-75A0F267F3D8}"/>
              </a:ext>
            </a:extLst>
          </p:cNvPr>
          <p:cNvSpPr/>
          <p:nvPr/>
        </p:nvSpPr>
        <p:spPr bwMode="auto">
          <a:xfrm rot="5400000">
            <a:off x="4073251" y="4511919"/>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Triangle 184">
            <a:extLst>
              <a:ext uri="{FF2B5EF4-FFF2-40B4-BE49-F238E27FC236}">
                <a16:creationId xmlns:a16="http://schemas.microsoft.com/office/drawing/2014/main" id="{9702C70D-912C-6A4A-981D-17FBA513678D}"/>
              </a:ext>
            </a:extLst>
          </p:cNvPr>
          <p:cNvSpPr/>
          <p:nvPr/>
        </p:nvSpPr>
        <p:spPr bwMode="auto">
          <a:xfrm rot="5400000">
            <a:off x="4299931" y="4418000"/>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Triangle 185">
            <a:extLst>
              <a:ext uri="{FF2B5EF4-FFF2-40B4-BE49-F238E27FC236}">
                <a16:creationId xmlns:a16="http://schemas.microsoft.com/office/drawing/2014/main" id="{2186114D-1088-5540-890C-DB35BC292589}"/>
              </a:ext>
            </a:extLst>
          </p:cNvPr>
          <p:cNvSpPr/>
          <p:nvPr/>
        </p:nvSpPr>
        <p:spPr bwMode="auto">
          <a:xfrm rot="5400000">
            <a:off x="3596614" y="4598579"/>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Triangle 186">
            <a:extLst>
              <a:ext uri="{FF2B5EF4-FFF2-40B4-BE49-F238E27FC236}">
                <a16:creationId xmlns:a16="http://schemas.microsoft.com/office/drawing/2014/main" id="{2F9B1884-3F97-1A49-A958-6721E6E89ED1}"/>
              </a:ext>
            </a:extLst>
          </p:cNvPr>
          <p:cNvSpPr/>
          <p:nvPr/>
        </p:nvSpPr>
        <p:spPr bwMode="auto">
          <a:xfrm rot="5400000">
            <a:off x="3186210" y="4777036"/>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Triangle 187">
            <a:extLst>
              <a:ext uri="{FF2B5EF4-FFF2-40B4-BE49-F238E27FC236}">
                <a16:creationId xmlns:a16="http://schemas.microsoft.com/office/drawing/2014/main" id="{8E00D70B-ED78-8441-808D-8D6C9F487DEF}"/>
              </a:ext>
            </a:extLst>
          </p:cNvPr>
          <p:cNvSpPr/>
          <p:nvPr/>
        </p:nvSpPr>
        <p:spPr bwMode="auto">
          <a:xfrm rot="5400000">
            <a:off x="3159826" y="4852533"/>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Triangle 188">
            <a:extLst>
              <a:ext uri="{FF2B5EF4-FFF2-40B4-BE49-F238E27FC236}">
                <a16:creationId xmlns:a16="http://schemas.microsoft.com/office/drawing/2014/main" id="{047DA8B8-FAD7-F44C-904C-D5AA34A83A9E}"/>
              </a:ext>
            </a:extLst>
          </p:cNvPr>
          <p:cNvSpPr/>
          <p:nvPr/>
        </p:nvSpPr>
        <p:spPr bwMode="auto">
          <a:xfrm rot="5400000">
            <a:off x="3138473" y="4952484"/>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Triangle 189">
            <a:extLst>
              <a:ext uri="{FF2B5EF4-FFF2-40B4-BE49-F238E27FC236}">
                <a16:creationId xmlns:a16="http://schemas.microsoft.com/office/drawing/2014/main" id="{03EAB885-4F60-FE45-8A96-61611FE42B3D}"/>
              </a:ext>
            </a:extLst>
          </p:cNvPr>
          <p:cNvSpPr/>
          <p:nvPr/>
        </p:nvSpPr>
        <p:spPr bwMode="auto">
          <a:xfrm rot="5400000">
            <a:off x="3093400" y="5046283"/>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Triangle 190">
            <a:extLst>
              <a:ext uri="{FF2B5EF4-FFF2-40B4-BE49-F238E27FC236}">
                <a16:creationId xmlns:a16="http://schemas.microsoft.com/office/drawing/2014/main" id="{A291DA40-D34C-8D47-B8C8-AE01C7D162DA}"/>
              </a:ext>
            </a:extLst>
          </p:cNvPr>
          <p:cNvSpPr/>
          <p:nvPr/>
        </p:nvSpPr>
        <p:spPr bwMode="auto">
          <a:xfrm rot="5400000">
            <a:off x="2954117" y="5131125"/>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Triangle 191">
            <a:extLst>
              <a:ext uri="{FF2B5EF4-FFF2-40B4-BE49-F238E27FC236}">
                <a16:creationId xmlns:a16="http://schemas.microsoft.com/office/drawing/2014/main" id="{67D649F1-8C96-1F47-B75C-B207AC9837C4}"/>
              </a:ext>
            </a:extLst>
          </p:cNvPr>
          <p:cNvSpPr/>
          <p:nvPr/>
        </p:nvSpPr>
        <p:spPr bwMode="auto">
          <a:xfrm rot="5400000">
            <a:off x="2745011" y="5227714"/>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Triangle 192">
            <a:extLst>
              <a:ext uri="{FF2B5EF4-FFF2-40B4-BE49-F238E27FC236}">
                <a16:creationId xmlns:a16="http://schemas.microsoft.com/office/drawing/2014/main" id="{DCFA5722-0F4C-3147-926E-4D05081E81BA}"/>
              </a:ext>
            </a:extLst>
          </p:cNvPr>
          <p:cNvSpPr/>
          <p:nvPr/>
        </p:nvSpPr>
        <p:spPr bwMode="auto">
          <a:xfrm rot="5400000">
            <a:off x="2725329" y="5313037"/>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94" name="Group 193">
            <a:extLst>
              <a:ext uri="{FF2B5EF4-FFF2-40B4-BE49-F238E27FC236}">
                <a16:creationId xmlns:a16="http://schemas.microsoft.com/office/drawing/2014/main" id="{8DEA3A99-AB06-ED4A-BB96-5B59CDE20B6A}"/>
              </a:ext>
            </a:extLst>
          </p:cNvPr>
          <p:cNvGrpSpPr/>
          <p:nvPr/>
        </p:nvGrpSpPr>
        <p:grpSpPr>
          <a:xfrm>
            <a:off x="7283335" y="3285298"/>
            <a:ext cx="1737090" cy="2123658"/>
            <a:chOff x="6640714" y="3285298"/>
            <a:chExt cx="1737090" cy="2123658"/>
          </a:xfrm>
        </p:grpSpPr>
        <p:sp>
          <p:nvSpPr>
            <p:cNvPr id="5" name="TextBox 4">
              <a:extLst>
                <a:ext uri="{FF2B5EF4-FFF2-40B4-BE49-F238E27FC236}">
                  <a16:creationId xmlns:a16="http://schemas.microsoft.com/office/drawing/2014/main" id="{09B786B5-EA16-4EFF-BF6E-A3F76A404F0D}"/>
                </a:ext>
              </a:extLst>
            </p:cNvPr>
            <p:cNvSpPr txBox="1"/>
            <p:nvPr/>
          </p:nvSpPr>
          <p:spPr bwMode="auto">
            <a:xfrm>
              <a:off x="6848880" y="3285298"/>
              <a:ext cx="1528924"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1000"/>
                </a:spcBef>
                <a:spcAft>
                  <a:spcPct val="0"/>
                </a:spcAft>
                <a:buClrTx/>
                <a:buFontTx/>
                <a:buNone/>
              </a:pPr>
              <a:r>
                <a:rPr lang="en-US" sz="1200" b="0" dirty="0">
                  <a:solidFill>
                    <a:schemeClr val="bg1"/>
                  </a:solidFill>
                  <a:latin typeface="Calibri" panose="020F0502020204030204" pitchFamily="34" charset="0"/>
                </a:rPr>
                <a:t>PFS</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PD</a:t>
              </a:r>
              <a:br>
                <a:rPr lang="en-US" sz="1200" b="0" dirty="0">
                  <a:solidFill>
                    <a:schemeClr val="bg1"/>
                  </a:solidFill>
                  <a:latin typeface="Calibri" panose="020F0502020204030204" pitchFamily="34" charset="0"/>
                </a:rPr>
              </a:br>
              <a:r>
                <a:rPr lang="en-US" sz="1200" b="0" dirty="0" err="1">
                  <a:solidFill>
                    <a:schemeClr val="bg1"/>
                  </a:solidFill>
                  <a:latin typeface="Calibri" panose="020F0502020204030204" pitchFamily="34" charset="0"/>
                </a:rPr>
                <a:t>sCR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CR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VGPR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PR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NE</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Achieved MRD at 10</a:t>
              </a:r>
              <a:r>
                <a:rPr lang="en-US" sz="1200" b="0" baseline="30000" dirty="0">
                  <a:solidFill>
                    <a:schemeClr val="bg1"/>
                  </a:solidFill>
                  <a:latin typeface="Calibri" panose="020F0502020204030204" pitchFamily="34" charset="0"/>
                </a:rPr>
                <a:t>-5</a:t>
              </a:r>
              <a:br>
                <a:rPr lang="en-US" sz="1200" b="0" baseline="300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Ongoing</a:t>
              </a:r>
            </a:p>
          </p:txBody>
        </p:sp>
        <p:cxnSp>
          <p:nvCxnSpPr>
            <p:cNvPr id="72" name="Straight Connector 71">
              <a:extLst>
                <a:ext uri="{FF2B5EF4-FFF2-40B4-BE49-F238E27FC236}">
                  <a16:creationId xmlns:a16="http://schemas.microsoft.com/office/drawing/2014/main" id="{D39C1740-F835-5D4F-AC78-BB5CE9DB48BA}"/>
                </a:ext>
              </a:extLst>
            </p:cNvPr>
            <p:cNvCxnSpPr/>
            <p:nvPr/>
          </p:nvCxnSpPr>
          <p:spPr bwMode="auto">
            <a:xfrm>
              <a:off x="6640714" y="3425463"/>
              <a:ext cx="219833" cy="0"/>
            </a:xfrm>
            <a:prstGeom prst="line">
              <a:avLst/>
            </a:prstGeom>
            <a:noFill/>
            <a:ln w="28575" cap="flat" cmpd="sng" algn="ctr">
              <a:solidFill>
                <a:schemeClr val="bg1"/>
              </a:solidFill>
              <a:prstDash val="solid"/>
              <a:round/>
              <a:headEnd type="none" w="med" len="med"/>
              <a:tailEnd type="none" w="med" len="med"/>
            </a:ln>
            <a:effectLst/>
          </p:spPr>
        </p:cxnSp>
        <p:sp>
          <p:nvSpPr>
            <p:cNvPr id="73" name="5-Point Star 72">
              <a:extLst>
                <a:ext uri="{FF2B5EF4-FFF2-40B4-BE49-F238E27FC236}">
                  <a16:creationId xmlns:a16="http://schemas.microsoft.com/office/drawing/2014/main" id="{F3A40594-CF8A-F94F-9718-1D69FF685D7C}"/>
                </a:ext>
              </a:extLst>
            </p:cNvPr>
            <p:cNvSpPr/>
            <p:nvPr/>
          </p:nvSpPr>
          <p:spPr bwMode="auto">
            <a:xfrm>
              <a:off x="6728537" y="3534619"/>
              <a:ext cx="114529" cy="114529"/>
            </a:xfrm>
            <a:prstGeom prst="star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4924F699-5915-3E41-8659-310704CB6197}"/>
                </a:ext>
              </a:extLst>
            </p:cNvPr>
            <p:cNvSpPr/>
            <p:nvPr/>
          </p:nvSpPr>
          <p:spPr bwMode="auto">
            <a:xfrm>
              <a:off x="6742365" y="3750864"/>
              <a:ext cx="86873" cy="86873"/>
            </a:xfrm>
            <a:prstGeom prst="ellipse">
              <a:avLst/>
            </a:prstGeom>
            <a:noFill/>
            <a:ln w="1905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7A14CFC6-7919-2D47-AD07-260DB970AE61}"/>
                </a:ext>
              </a:extLst>
            </p:cNvPr>
            <p:cNvSpPr/>
            <p:nvPr/>
          </p:nvSpPr>
          <p:spPr bwMode="auto">
            <a:xfrm>
              <a:off x="6743773" y="3929547"/>
              <a:ext cx="100584" cy="100584"/>
            </a:xfrm>
            <a:prstGeom prst="ellipse">
              <a:avLst/>
            </a:prstGeom>
            <a:solidFill>
              <a:schemeClr val="accent5"/>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Triangle 74">
              <a:extLst>
                <a:ext uri="{FF2B5EF4-FFF2-40B4-BE49-F238E27FC236}">
                  <a16:creationId xmlns:a16="http://schemas.microsoft.com/office/drawing/2014/main" id="{3E6BFBA2-4F50-754A-92D5-4D1A43335CB1}"/>
                </a:ext>
              </a:extLst>
            </p:cNvPr>
            <p:cNvSpPr/>
            <p:nvPr/>
          </p:nvSpPr>
          <p:spPr bwMode="auto">
            <a:xfrm>
              <a:off x="6742593" y="4111782"/>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Triangle 77">
              <a:extLst>
                <a:ext uri="{FF2B5EF4-FFF2-40B4-BE49-F238E27FC236}">
                  <a16:creationId xmlns:a16="http://schemas.microsoft.com/office/drawing/2014/main" id="{55D63106-E040-B64A-8CFA-02307BB919E3}"/>
                </a:ext>
              </a:extLst>
            </p:cNvPr>
            <p:cNvSpPr/>
            <p:nvPr/>
          </p:nvSpPr>
          <p:spPr bwMode="auto">
            <a:xfrm>
              <a:off x="6737264" y="4296395"/>
              <a:ext cx="110750" cy="95474"/>
            </a:xfrm>
            <a:prstGeom prst="triangl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TextBox 76">
              <a:extLst>
                <a:ext uri="{FF2B5EF4-FFF2-40B4-BE49-F238E27FC236}">
                  <a16:creationId xmlns:a16="http://schemas.microsoft.com/office/drawing/2014/main" id="{8ADB1A1E-2A03-6C49-BA2F-9A96A498AA33}"/>
                </a:ext>
              </a:extLst>
            </p:cNvPr>
            <p:cNvSpPr txBox="1"/>
            <p:nvPr/>
          </p:nvSpPr>
          <p:spPr bwMode="auto">
            <a:xfrm>
              <a:off x="6671972" y="4400066"/>
              <a:ext cx="244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80" name="TextBox 79">
              <a:extLst>
                <a:ext uri="{FF2B5EF4-FFF2-40B4-BE49-F238E27FC236}">
                  <a16:creationId xmlns:a16="http://schemas.microsoft.com/office/drawing/2014/main" id="{82838DCF-4DCE-A044-B61F-2A61B667F40B}"/>
                </a:ext>
              </a:extLst>
            </p:cNvPr>
            <p:cNvSpPr txBox="1"/>
            <p:nvPr/>
          </p:nvSpPr>
          <p:spPr bwMode="auto">
            <a:xfrm>
              <a:off x="6670191" y="4567146"/>
              <a:ext cx="244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79" name="TextBox 78">
              <a:extLst>
                <a:ext uri="{FF2B5EF4-FFF2-40B4-BE49-F238E27FC236}">
                  <a16:creationId xmlns:a16="http://schemas.microsoft.com/office/drawing/2014/main" id="{5C625055-B70B-1647-A89B-EFC289B4C5C0}"/>
                </a:ext>
              </a:extLst>
            </p:cNvPr>
            <p:cNvSpPr txBox="1"/>
            <p:nvPr/>
          </p:nvSpPr>
          <p:spPr bwMode="auto">
            <a:xfrm>
              <a:off x="6650929" y="4684704"/>
              <a:ext cx="2799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accent1"/>
                  </a:solidFill>
                  <a:latin typeface="Calibri" panose="020F0502020204030204" pitchFamily="34" charset="0"/>
                </a:rPr>
                <a:t>x</a:t>
              </a:r>
            </a:p>
          </p:txBody>
        </p:sp>
        <p:sp>
          <p:nvSpPr>
            <p:cNvPr id="81" name="Rectangle 80">
              <a:extLst>
                <a:ext uri="{FF2B5EF4-FFF2-40B4-BE49-F238E27FC236}">
                  <a16:creationId xmlns:a16="http://schemas.microsoft.com/office/drawing/2014/main" id="{0A7F3AD5-8352-4E40-94D3-43A10F445E2F}"/>
                </a:ext>
              </a:extLst>
            </p:cNvPr>
            <p:cNvSpPr/>
            <p:nvPr/>
          </p:nvSpPr>
          <p:spPr bwMode="auto">
            <a:xfrm rot="18900000">
              <a:off x="6755409" y="5027549"/>
              <a:ext cx="77480" cy="77480"/>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Triangle 82">
              <a:extLst>
                <a:ext uri="{FF2B5EF4-FFF2-40B4-BE49-F238E27FC236}">
                  <a16:creationId xmlns:a16="http://schemas.microsoft.com/office/drawing/2014/main" id="{4F4AB903-7EA2-E249-AF5A-270DF400B0E1}"/>
                </a:ext>
              </a:extLst>
            </p:cNvPr>
            <p:cNvSpPr/>
            <p:nvPr/>
          </p:nvSpPr>
          <p:spPr bwMode="auto">
            <a:xfrm rot="5400000">
              <a:off x="6746929" y="5199759"/>
              <a:ext cx="110750" cy="95474"/>
            </a:xfrm>
            <a:prstGeom prst="triangle">
              <a:avLst/>
            </a:prstGeom>
            <a:solidFill>
              <a:schemeClr val="bg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5" name="Oval 194">
            <a:extLst>
              <a:ext uri="{FF2B5EF4-FFF2-40B4-BE49-F238E27FC236}">
                <a16:creationId xmlns:a16="http://schemas.microsoft.com/office/drawing/2014/main" id="{C2C47731-D620-3345-B05C-21800CB855F6}"/>
              </a:ext>
            </a:extLst>
          </p:cNvPr>
          <p:cNvSpPr/>
          <p:nvPr/>
        </p:nvSpPr>
        <p:spPr bwMode="auto">
          <a:xfrm>
            <a:off x="3278162" y="2009587"/>
            <a:ext cx="100584" cy="100584"/>
          </a:xfrm>
          <a:prstGeom prst="ellipse">
            <a:avLst/>
          </a:prstGeom>
          <a:solidFill>
            <a:schemeClr val="accent5"/>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A1080AC0-AD4B-7444-9AB4-EE12CBC96F5A}"/>
              </a:ext>
            </a:extLst>
          </p:cNvPr>
          <p:cNvSpPr/>
          <p:nvPr/>
        </p:nvSpPr>
        <p:spPr bwMode="auto">
          <a:xfrm>
            <a:off x="3029749" y="2454296"/>
            <a:ext cx="100584" cy="100584"/>
          </a:xfrm>
          <a:prstGeom prst="ellipse">
            <a:avLst/>
          </a:prstGeom>
          <a:solidFill>
            <a:schemeClr val="accent5"/>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Oval 196">
            <a:extLst>
              <a:ext uri="{FF2B5EF4-FFF2-40B4-BE49-F238E27FC236}">
                <a16:creationId xmlns:a16="http://schemas.microsoft.com/office/drawing/2014/main" id="{8FB11FB5-0C70-EE46-BBBB-32AF74ADA149}"/>
              </a:ext>
            </a:extLst>
          </p:cNvPr>
          <p:cNvSpPr/>
          <p:nvPr/>
        </p:nvSpPr>
        <p:spPr bwMode="auto">
          <a:xfrm>
            <a:off x="3531760" y="2268714"/>
            <a:ext cx="100584" cy="100584"/>
          </a:xfrm>
          <a:prstGeom prst="ellipse">
            <a:avLst/>
          </a:prstGeom>
          <a:solidFill>
            <a:schemeClr val="accent5"/>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Oval 198">
            <a:extLst>
              <a:ext uri="{FF2B5EF4-FFF2-40B4-BE49-F238E27FC236}">
                <a16:creationId xmlns:a16="http://schemas.microsoft.com/office/drawing/2014/main" id="{8976DDDE-4699-E844-A216-DA2361925604}"/>
              </a:ext>
            </a:extLst>
          </p:cNvPr>
          <p:cNvSpPr/>
          <p:nvPr/>
        </p:nvSpPr>
        <p:spPr bwMode="auto">
          <a:xfrm>
            <a:off x="4299203" y="2365293"/>
            <a:ext cx="100584" cy="100584"/>
          </a:xfrm>
          <a:prstGeom prst="ellipse">
            <a:avLst/>
          </a:prstGeom>
          <a:solidFill>
            <a:schemeClr val="accent5"/>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Oval 200">
            <a:extLst>
              <a:ext uri="{FF2B5EF4-FFF2-40B4-BE49-F238E27FC236}">
                <a16:creationId xmlns:a16="http://schemas.microsoft.com/office/drawing/2014/main" id="{1AB571D2-4639-5847-94D4-30F7F4475F60}"/>
              </a:ext>
            </a:extLst>
          </p:cNvPr>
          <p:cNvSpPr/>
          <p:nvPr/>
        </p:nvSpPr>
        <p:spPr bwMode="auto">
          <a:xfrm>
            <a:off x="4555731" y="2100110"/>
            <a:ext cx="86873" cy="86873"/>
          </a:xfrm>
          <a:prstGeom prst="ellipse">
            <a:avLst/>
          </a:prstGeom>
          <a:noFill/>
          <a:ln w="1905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C872B2B6-BE8A-6141-BD6B-B9C7816A9524}"/>
              </a:ext>
            </a:extLst>
          </p:cNvPr>
          <p:cNvSpPr/>
          <p:nvPr/>
        </p:nvSpPr>
        <p:spPr bwMode="auto">
          <a:xfrm>
            <a:off x="4782675" y="2192875"/>
            <a:ext cx="86873" cy="86873"/>
          </a:xfrm>
          <a:prstGeom prst="ellipse">
            <a:avLst/>
          </a:prstGeom>
          <a:noFill/>
          <a:ln w="1905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C5E5F7FE-4BBF-D44D-82CE-1F22D942B79E}"/>
              </a:ext>
            </a:extLst>
          </p:cNvPr>
          <p:cNvSpPr/>
          <p:nvPr/>
        </p:nvSpPr>
        <p:spPr bwMode="auto">
          <a:xfrm>
            <a:off x="3176781" y="4691035"/>
            <a:ext cx="86873" cy="86873"/>
          </a:xfrm>
          <a:prstGeom prst="ellipse">
            <a:avLst/>
          </a:prstGeom>
          <a:noFill/>
          <a:ln w="1905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Triangle 205">
            <a:extLst>
              <a:ext uri="{FF2B5EF4-FFF2-40B4-BE49-F238E27FC236}">
                <a16:creationId xmlns:a16="http://schemas.microsoft.com/office/drawing/2014/main" id="{0816088D-5457-1548-9FBF-FEED7F210E80}"/>
              </a:ext>
            </a:extLst>
          </p:cNvPr>
          <p:cNvSpPr/>
          <p:nvPr/>
        </p:nvSpPr>
        <p:spPr bwMode="auto">
          <a:xfrm>
            <a:off x="3531760" y="1820118"/>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Triangle 206">
            <a:extLst>
              <a:ext uri="{FF2B5EF4-FFF2-40B4-BE49-F238E27FC236}">
                <a16:creationId xmlns:a16="http://schemas.microsoft.com/office/drawing/2014/main" id="{DF773AAD-ADCF-7A47-8933-6FC41CB31377}"/>
              </a:ext>
            </a:extLst>
          </p:cNvPr>
          <p:cNvSpPr/>
          <p:nvPr/>
        </p:nvSpPr>
        <p:spPr bwMode="auto">
          <a:xfrm>
            <a:off x="2766265" y="1907075"/>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Triangle 207">
            <a:extLst>
              <a:ext uri="{FF2B5EF4-FFF2-40B4-BE49-F238E27FC236}">
                <a16:creationId xmlns:a16="http://schemas.microsoft.com/office/drawing/2014/main" id="{7AC1F428-BE20-5C44-B48C-743FE8B3ABCD}"/>
              </a:ext>
            </a:extLst>
          </p:cNvPr>
          <p:cNvSpPr/>
          <p:nvPr/>
        </p:nvSpPr>
        <p:spPr bwMode="auto">
          <a:xfrm>
            <a:off x="2781175" y="2526607"/>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Triangle 208">
            <a:extLst>
              <a:ext uri="{FF2B5EF4-FFF2-40B4-BE49-F238E27FC236}">
                <a16:creationId xmlns:a16="http://schemas.microsoft.com/office/drawing/2014/main" id="{C3346B05-E207-474A-B9BF-4A0698403821}"/>
              </a:ext>
            </a:extLst>
          </p:cNvPr>
          <p:cNvSpPr/>
          <p:nvPr/>
        </p:nvSpPr>
        <p:spPr bwMode="auto">
          <a:xfrm>
            <a:off x="2756755" y="2708720"/>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Triangle 209">
            <a:extLst>
              <a:ext uri="{FF2B5EF4-FFF2-40B4-BE49-F238E27FC236}">
                <a16:creationId xmlns:a16="http://schemas.microsoft.com/office/drawing/2014/main" id="{43BA6E9A-F499-A044-A287-13E3446BB400}"/>
              </a:ext>
            </a:extLst>
          </p:cNvPr>
          <p:cNvSpPr/>
          <p:nvPr/>
        </p:nvSpPr>
        <p:spPr bwMode="auto">
          <a:xfrm>
            <a:off x="2781174" y="3159405"/>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Triangle 210">
            <a:extLst>
              <a:ext uri="{FF2B5EF4-FFF2-40B4-BE49-F238E27FC236}">
                <a16:creationId xmlns:a16="http://schemas.microsoft.com/office/drawing/2014/main" id="{AA0FBCF5-7F44-6346-ADBB-0123D9693844}"/>
              </a:ext>
            </a:extLst>
          </p:cNvPr>
          <p:cNvSpPr/>
          <p:nvPr/>
        </p:nvSpPr>
        <p:spPr bwMode="auto">
          <a:xfrm>
            <a:off x="3308707" y="3333526"/>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Triangle 211">
            <a:extLst>
              <a:ext uri="{FF2B5EF4-FFF2-40B4-BE49-F238E27FC236}">
                <a16:creationId xmlns:a16="http://schemas.microsoft.com/office/drawing/2014/main" id="{DB0A952D-3BA0-0044-850F-634910D969FF}"/>
              </a:ext>
            </a:extLst>
          </p:cNvPr>
          <p:cNvSpPr/>
          <p:nvPr/>
        </p:nvSpPr>
        <p:spPr bwMode="auto">
          <a:xfrm>
            <a:off x="3309604" y="3439357"/>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Triangle 212">
            <a:extLst>
              <a:ext uri="{FF2B5EF4-FFF2-40B4-BE49-F238E27FC236}">
                <a16:creationId xmlns:a16="http://schemas.microsoft.com/office/drawing/2014/main" id="{47DB3D39-CB17-6E47-89E4-433725934E28}"/>
              </a:ext>
            </a:extLst>
          </p:cNvPr>
          <p:cNvSpPr/>
          <p:nvPr/>
        </p:nvSpPr>
        <p:spPr bwMode="auto">
          <a:xfrm>
            <a:off x="2830694" y="3508462"/>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Triangle 213">
            <a:extLst>
              <a:ext uri="{FF2B5EF4-FFF2-40B4-BE49-F238E27FC236}">
                <a16:creationId xmlns:a16="http://schemas.microsoft.com/office/drawing/2014/main" id="{F3A2D5B5-F94B-C64E-8FB0-C9DDF136A659}"/>
              </a:ext>
            </a:extLst>
          </p:cNvPr>
          <p:cNvSpPr/>
          <p:nvPr/>
        </p:nvSpPr>
        <p:spPr bwMode="auto">
          <a:xfrm>
            <a:off x="2811382" y="3609220"/>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Triangle 214">
            <a:extLst>
              <a:ext uri="{FF2B5EF4-FFF2-40B4-BE49-F238E27FC236}">
                <a16:creationId xmlns:a16="http://schemas.microsoft.com/office/drawing/2014/main" id="{DBC335A2-046B-314B-8CDD-2C5FE4DE4DC0}"/>
              </a:ext>
            </a:extLst>
          </p:cNvPr>
          <p:cNvSpPr/>
          <p:nvPr/>
        </p:nvSpPr>
        <p:spPr bwMode="auto">
          <a:xfrm>
            <a:off x="2938935" y="3791437"/>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Triangle 215">
            <a:extLst>
              <a:ext uri="{FF2B5EF4-FFF2-40B4-BE49-F238E27FC236}">
                <a16:creationId xmlns:a16="http://schemas.microsoft.com/office/drawing/2014/main" id="{B7860613-899C-CD49-8E74-2667DD393047}"/>
              </a:ext>
            </a:extLst>
          </p:cNvPr>
          <p:cNvSpPr/>
          <p:nvPr/>
        </p:nvSpPr>
        <p:spPr bwMode="auto">
          <a:xfrm>
            <a:off x="2743926" y="3958634"/>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Triangle 216">
            <a:extLst>
              <a:ext uri="{FF2B5EF4-FFF2-40B4-BE49-F238E27FC236}">
                <a16:creationId xmlns:a16="http://schemas.microsoft.com/office/drawing/2014/main" id="{51E105B5-81B5-2A48-B7C4-E7893F614087}"/>
              </a:ext>
            </a:extLst>
          </p:cNvPr>
          <p:cNvSpPr/>
          <p:nvPr/>
        </p:nvSpPr>
        <p:spPr bwMode="auto">
          <a:xfrm>
            <a:off x="2930632" y="4142333"/>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Triangle 217">
            <a:extLst>
              <a:ext uri="{FF2B5EF4-FFF2-40B4-BE49-F238E27FC236}">
                <a16:creationId xmlns:a16="http://schemas.microsoft.com/office/drawing/2014/main" id="{F27A3B5E-8E03-4B4D-8397-49252F6C0324}"/>
              </a:ext>
            </a:extLst>
          </p:cNvPr>
          <p:cNvSpPr/>
          <p:nvPr/>
        </p:nvSpPr>
        <p:spPr bwMode="auto">
          <a:xfrm>
            <a:off x="2754666" y="4408807"/>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Triangle 218">
            <a:extLst>
              <a:ext uri="{FF2B5EF4-FFF2-40B4-BE49-F238E27FC236}">
                <a16:creationId xmlns:a16="http://schemas.microsoft.com/office/drawing/2014/main" id="{D352999B-0143-034D-A599-8667DC96B11A}"/>
              </a:ext>
            </a:extLst>
          </p:cNvPr>
          <p:cNvSpPr/>
          <p:nvPr/>
        </p:nvSpPr>
        <p:spPr bwMode="auto">
          <a:xfrm>
            <a:off x="2986453" y="4507268"/>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Triangle 219">
            <a:extLst>
              <a:ext uri="{FF2B5EF4-FFF2-40B4-BE49-F238E27FC236}">
                <a16:creationId xmlns:a16="http://schemas.microsoft.com/office/drawing/2014/main" id="{EFD05EE5-4FFB-3A4F-B4FC-F45017371A73}"/>
              </a:ext>
            </a:extLst>
          </p:cNvPr>
          <p:cNvSpPr/>
          <p:nvPr/>
        </p:nvSpPr>
        <p:spPr bwMode="auto">
          <a:xfrm>
            <a:off x="2784053" y="4768569"/>
            <a:ext cx="91440" cy="95474"/>
          </a:xfrm>
          <a:prstGeom prst="triangl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Triangle 220">
            <a:extLst>
              <a:ext uri="{FF2B5EF4-FFF2-40B4-BE49-F238E27FC236}">
                <a16:creationId xmlns:a16="http://schemas.microsoft.com/office/drawing/2014/main" id="{B7961911-AD37-754C-B79C-56BE3454484A}"/>
              </a:ext>
            </a:extLst>
          </p:cNvPr>
          <p:cNvSpPr/>
          <p:nvPr/>
        </p:nvSpPr>
        <p:spPr bwMode="auto">
          <a:xfrm>
            <a:off x="2796289" y="2808838"/>
            <a:ext cx="110750" cy="95474"/>
          </a:xfrm>
          <a:prstGeom prst="triangl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Triangle 221">
            <a:extLst>
              <a:ext uri="{FF2B5EF4-FFF2-40B4-BE49-F238E27FC236}">
                <a16:creationId xmlns:a16="http://schemas.microsoft.com/office/drawing/2014/main" id="{F90D4006-6B96-E942-8B49-7F17FF8AFC92}"/>
              </a:ext>
            </a:extLst>
          </p:cNvPr>
          <p:cNvSpPr/>
          <p:nvPr/>
        </p:nvSpPr>
        <p:spPr bwMode="auto">
          <a:xfrm>
            <a:off x="2798129" y="2897316"/>
            <a:ext cx="110750" cy="95474"/>
          </a:xfrm>
          <a:prstGeom prst="triangl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Triangle 222">
            <a:extLst>
              <a:ext uri="{FF2B5EF4-FFF2-40B4-BE49-F238E27FC236}">
                <a16:creationId xmlns:a16="http://schemas.microsoft.com/office/drawing/2014/main" id="{7D9D7D2E-058A-EA4A-B644-2763E6C22996}"/>
              </a:ext>
            </a:extLst>
          </p:cNvPr>
          <p:cNvSpPr/>
          <p:nvPr/>
        </p:nvSpPr>
        <p:spPr bwMode="auto">
          <a:xfrm>
            <a:off x="2802229" y="2984143"/>
            <a:ext cx="110750" cy="95474"/>
          </a:xfrm>
          <a:prstGeom prst="triangl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Triangle 223">
            <a:extLst>
              <a:ext uri="{FF2B5EF4-FFF2-40B4-BE49-F238E27FC236}">
                <a16:creationId xmlns:a16="http://schemas.microsoft.com/office/drawing/2014/main" id="{4796D512-2D4E-DA4F-96D0-6C2D8865729C}"/>
              </a:ext>
            </a:extLst>
          </p:cNvPr>
          <p:cNvSpPr/>
          <p:nvPr/>
        </p:nvSpPr>
        <p:spPr bwMode="auto">
          <a:xfrm>
            <a:off x="3097696" y="3867397"/>
            <a:ext cx="110750" cy="95474"/>
          </a:xfrm>
          <a:prstGeom prst="triangl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Triangle 224">
            <a:extLst>
              <a:ext uri="{FF2B5EF4-FFF2-40B4-BE49-F238E27FC236}">
                <a16:creationId xmlns:a16="http://schemas.microsoft.com/office/drawing/2014/main" id="{8DC74B28-7214-9245-8EAA-09313DA4B936}"/>
              </a:ext>
            </a:extLst>
          </p:cNvPr>
          <p:cNvSpPr/>
          <p:nvPr/>
        </p:nvSpPr>
        <p:spPr bwMode="auto">
          <a:xfrm>
            <a:off x="2733833" y="4222935"/>
            <a:ext cx="110750" cy="95474"/>
          </a:xfrm>
          <a:prstGeom prst="triangl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Triangle 225">
            <a:extLst>
              <a:ext uri="{FF2B5EF4-FFF2-40B4-BE49-F238E27FC236}">
                <a16:creationId xmlns:a16="http://schemas.microsoft.com/office/drawing/2014/main" id="{61DE1963-D920-754A-8798-D27B4CB7B1C1}"/>
              </a:ext>
            </a:extLst>
          </p:cNvPr>
          <p:cNvSpPr/>
          <p:nvPr/>
        </p:nvSpPr>
        <p:spPr bwMode="auto">
          <a:xfrm>
            <a:off x="2727146" y="4048031"/>
            <a:ext cx="110750" cy="95474"/>
          </a:xfrm>
          <a:prstGeom prst="triangl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Triangle 226">
            <a:extLst>
              <a:ext uri="{FF2B5EF4-FFF2-40B4-BE49-F238E27FC236}">
                <a16:creationId xmlns:a16="http://schemas.microsoft.com/office/drawing/2014/main" id="{E122CF09-9076-5344-B621-9C9980026A2E}"/>
              </a:ext>
            </a:extLst>
          </p:cNvPr>
          <p:cNvSpPr/>
          <p:nvPr/>
        </p:nvSpPr>
        <p:spPr bwMode="auto">
          <a:xfrm>
            <a:off x="2961191" y="4583338"/>
            <a:ext cx="110750" cy="95474"/>
          </a:xfrm>
          <a:prstGeom prst="triangl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Triangle 227">
            <a:extLst>
              <a:ext uri="{FF2B5EF4-FFF2-40B4-BE49-F238E27FC236}">
                <a16:creationId xmlns:a16="http://schemas.microsoft.com/office/drawing/2014/main" id="{3ED4E66D-023A-F24E-8EB3-372EE4B1CE0C}"/>
              </a:ext>
            </a:extLst>
          </p:cNvPr>
          <p:cNvSpPr/>
          <p:nvPr/>
        </p:nvSpPr>
        <p:spPr bwMode="auto">
          <a:xfrm>
            <a:off x="2729267" y="5313037"/>
            <a:ext cx="110750" cy="95474"/>
          </a:xfrm>
          <a:prstGeom prst="triangl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TextBox 228">
            <a:extLst>
              <a:ext uri="{FF2B5EF4-FFF2-40B4-BE49-F238E27FC236}">
                <a16:creationId xmlns:a16="http://schemas.microsoft.com/office/drawing/2014/main" id="{F87CD3E5-89D6-504F-8F59-EC74BE3C995C}"/>
              </a:ext>
            </a:extLst>
          </p:cNvPr>
          <p:cNvSpPr txBox="1"/>
          <p:nvPr/>
        </p:nvSpPr>
        <p:spPr bwMode="auto">
          <a:xfrm>
            <a:off x="2984655" y="2543488"/>
            <a:ext cx="244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0" name="TextBox 229">
            <a:extLst>
              <a:ext uri="{FF2B5EF4-FFF2-40B4-BE49-F238E27FC236}">
                <a16:creationId xmlns:a16="http://schemas.microsoft.com/office/drawing/2014/main" id="{90E71568-2207-3543-84E5-DC2C464AB5E4}"/>
              </a:ext>
            </a:extLst>
          </p:cNvPr>
          <p:cNvSpPr txBox="1"/>
          <p:nvPr/>
        </p:nvSpPr>
        <p:spPr bwMode="auto">
          <a:xfrm>
            <a:off x="3067481" y="4226514"/>
            <a:ext cx="244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1" name="TextBox 230">
            <a:extLst>
              <a:ext uri="{FF2B5EF4-FFF2-40B4-BE49-F238E27FC236}">
                <a16:creationId xmlns:a16="http://schemas.microsoft.com/office/drawing/2014/main" id="{ECD44E7F-8FAD-634B-818C-2E17F4BBB4FD}"/>
              </a:ext>
            </a:extLst>
          </p:cNvPr>
          <p:cNvSpPr txBox="1"/>
          <p:nvPr/>
        </p:nvSpPr>
        <p:spPr bwMode="auto">
          <a:xfrm>
            <a:off x="2673840" y="5115175"/>
            <a:ext cx="244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2" name="TextBox 231">
            <a:extLst>
              <a:ext uri="{FF2B5EF4-FFF2-40B4-BE49-F238E27FC236}">
                <a16:creationId xmlns:a16="http://schemas.microsoft.com/office/drawing/2014/main" id="{152AF574-D098-3B4E-BB71-A028B98F37FF}"/>
              </a:ext>
            </a:extLst>
          </p:cNvPr>
          <p:cNvSpPr txBox="1"/>
          <p:nvPr/>
        </p:nvSpPr>
        <p:spPr bwMode="auto">
          <a:xfrm>
            <a:off x="2844231" y="5047242"/>
            <a:ext cx="244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3" name="TextBox 232">
            <a:extLst>
              <a:ext uri="{FF2B5EF4-FFF2-40B4-BE49-F238E27FC236}">
                <a16:creationId xmlns:a16="http://schemas.microsoft.com/office/drawing/2014/main" id="{5DED67A0-FB07-C548-9900-BA55F5507BB9}"/>
              </a:ext>
            </a:extLst>
          </p:cNvPr>
          <p:cNvSpPr txBox="1"/>
          <p:nvPr/>
        </p:nvSpPr>
        <p:spPr bwMode="auto">
          <a:xfrm>
            <a:off x="2869118" y="4774800"/>
            <a:ext cx="244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234" name="TextBox 233">
            <a:extLst>
              <a:ext uri="{FF2B5EF4-FFF2-40B4-BE49-F238E27FC236}">
                <a16:creationId xmlns:a16="http://schemas.microsoft.com/office/drawing/2014/main" id="{AC1E0CD7-0F3F-E541-B65E-20AC62F00C4D}"/>
              </a:ext>
            </a:extLst>
          </p:cNvPr>
          <p:cNvSpPr txBox="1"/>
          <p:nvPr/>
        </p:nvSpPr>
        <p:spPr bwMode="auto">
          <a:xfrm>
            <a:off x="2738349" y="4945856"/>
            <a:ext cx="244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4"/>
                </a:solidFill>
                <a:latin typeface="Calibri" panose="020F0502020204030204" pitchFamily="34" charset="0"/>
              </a:rPr>
              <a:t>*</a:t>
            </a:r>
          </a:p>
        </p:txBody>
      </p:sp>
      <p:sp>
        <p:nvSpPr>
          <p:cNvPr id="235" name="TextBox 234">
            <a:extLst>
              <a:ext uri="{FF2B5EF4-FFF2-40B4-BE49-F238E27FC236}">
                <a16:creationId xmlns:a16="http://schemas.microsoft.com/office/drawing/2014/main" id="{3B3A8393-2232-4945-96D4-03CF738EB5D5}"/>
              </a:ext>
            </a:extLst>
          </p:cNvPr>
          <p:cNvSpPr txBox="1"/>
          <p:nvPr/>
        </p:nvSpPr>
        <p:spPr bwMode="auto">
          <a:xfrm>
            <a:off x="2741831" y="3616832"/>
            <a:ext cx="244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accent3"/>
                </a:solidFill>
                <a:latin typeface="Calibri" panose="020F0502020204030204" pitchFamily="34" charset="0"/>
              </a:rPr>
              <a:t>*</a:t>
            </a:r>
          </a:p>
        </p:txBody>
      </p:sp>
      <p:sp>
        <p:nvSpPr>
          <p:cNvPr id="236" name="Rectangle 235">
            <a:extLst>
              <a:ext uri="{FF2B5EF4-FFF2-40B4-BE49-F238E27FC236}">
                <a16:creationId xmlns:a16="http://schemas.microsoft.com/office/drawing/2014/main" id="{983B2E80-D706-EA4D-8205-B0CFEED63FD8}"/>
              </a:ext>
            </a:extLst>
          </p:cNvPr>
          <p:cNvSpPr/>
          <p:nvPr/>
        </p:nvSpPr>
        <p:spPr bwMode="auto">
          <a:xfrm rot="18900000">
            <a:off x="3276780" y="2460681"/>
            <a:ext cx="77480" cy="77480"/>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Rectangle 236">
            <a:extLst>
              <a:ext uri="{FF2B5EF4-FFF2-40B4-BE49-F238E27FC236}">
                <a16:creationId xmlns:a16="http://schemas.microsoft.com/office/drawing/2014/main" id="{3C9CF6D2-D698-8944-8009-874C2FDDB9F0}"/>
              </a:ext>
            </a:extLst>
          </p:cNvPr>
          <p:cNvSpPr/>
          <p:nvPr/>
        </p:nvSpPr>
        <p:spPr bwMode="auto">
          <a:xfrm rot="18900000">
            <a:off x="4639361" y="2186837"/>
            <a:ext cx="77480" cy="77480"/>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DE7805CD-980B-5948-BBA4-45FEAE7E616D}"/>
              </a:ext>
            </a:extLst>
          </p:cNvPr>
          <p:cNvSpPr/>
          <p:nvPr/>
        </p:nvSpPr>
        <p:spPr bwMode="auto">
          <a:xfrm rot="18900000">
            <a:off x="6362848" y="2093457"/>
            <a:ext cx="77480" cy="77480"/>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37D23FC3-D700-9641-A672-667AFDDA022D}"/>
              </a:ext>
            </a:extLst>
          </p:cNvPr>
          <p:cNvSpPr/>
          <p:nvPr/>
        </p:nvSpPr>
        <p:spPr bwMode="auto">
          <a:xfrm rot="18900000">
            <a:off x="3214662" y="3262330"/>
            <a:ext cx="77480" cy="77480"/>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5-Point Star 242">
            <a:extLst>
              <a:ext uri="{FF2B5EF4-FFF2-40B4-BE49-F238E27FC236}">
                <a16:creationId xmlns:a16="http://schemas.microsoft.com/office/drawing/2014/main" id="{2FEA4B7A-BDC7-514E-B4A6-2E10160561F9}"/>
              </a:ext>
            </a:extLst>
          </p:cNvPr>
          <p:cNvSpPr/>
          <p:nvPr/>
        </p:nvSpPr>
        <p:spPr bwMode="auto">
          <a:xfrm>
            <a:off x="5959144" y="3870865"/>
            <a:ext cx="114529" cy="114529"/>
          </a:xfrm>
          <a:prstGeom prst="star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5-Point Star 243">
            <a:extLst>
              <a:ext uri="{FF2B5EF4-FFF2-40B4-BE49-F238E27FC236}">
                <a16:creationId xmlns:a16="http://schemas.microsoft.com/office/drawing/2014/main" id="{3963E6C5-70F9-1342-B83C-683D40030C34}"/>
              </a:ext>
            </a:extLst>
          </p:cNvPr>
          <p:cNvSpPr/>
          <p:nvPr/>
        </p:nvSpPr>
        <p:spPr bwMode="auto">
          <a:xfrm>
            <a:off x="4928528" y="3964798"/>
            <a:ext cx="114529" cy="114529"/>
          </a:xfrm>
          <a:prstGeom prst="star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5-Point Star 244">
            <a:extLst>
              <a:ext uri="{FF2B5EF4-FFF2-40B4-BE49-F238E27FC236}">
                <a16:creationId xmlns:a16="http://schemas.microsoft.com/office/drawing/2014/main" id="{5762D1AB-8113-E34E-98F3-5A85ACF0A52B}"/>
              </a:ext>
            </a:extLst>
          </p:cNvPr>
          <p:cNvSpPr/>
          <p:nvPr/>
        </p:nvSpPr>
        <p:spPr bwMode="auto">
          <a:xfrm>
            <a:off x="4591820" y="4125977"/>
            <a:ext cx="114529" cy="114529"/>
          </a:xfrm>
          <a:prstGeom prst="star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5-Point Star 245">
            <a:extLst>
              <a:ext uri="{FF2B5EF4-FFF2-40B4-BE49-F238E27FC236}">
                <a16:creationId xmlns:a16="http://schemas.microsoft.com/office/drawing/2014/main" id="{9A61276E-A929-7B46-9772-D53DCCF16167}"/>
              </a:ext>
            </a:extLst>
          </p:cNvPr>
          <p:cNvSpPr/>
          <p:nvPr/>
        </p:nvSpPr>
        <p:spPr bwMode="auto">
          <a:xfrm>
            <a:off x="3529644" y="4568292"/>
            <a:ext cx="114529" cy="114529"/>
          </a:xfrm>
          <a:prstGeom prst="star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5-Point Star 246">
            <a:extLst>
              <a:ext uri="{FF2B5EF4-FFF2-40B4-BE49-F238E27FC236}">
                <a16:creationId xmlns:a16="http://schemas.microsoft.com/office/drawing/2014/main" id="{4BF53AB1-A8BF-144A-9B7E-FF808BCE8EBD}"/>
              </a:ext>
            </a:extLst>
          </p:cNvPr>
          <p:cNvSpPr/>
          <p:nvPr/>
        </p:nvSpPr>
        <p:spPr bwMode="auto">
          <a:xfrm>
            <a:off x="3492215" y="4674469"/>
            <a:ext cx="114529" cy="114529"/>
          </a:xfrm>
          <a:prstGeom prst="star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5-Point Star 247">
            <a:extLst>
              <a:ext uri="{FF2B5EF4-FFF2-40B4-BE49-F238E27FC236}">
                <a16:creationId xmlns:a16="http://schemas.microsoft.com/office/drawing/2014/main" id="{3497A070-5211-C44B-953B-253B52F14E5B}"/>
              </a:ext>
            </a:extLst>
          </p:cNvPr>
          <p:cNvSpPr/>
          <p:nvPr/>
        </p:nvSpPr>
        <p:spPr bwMode="auto">
          <a:xfrm>
            <a:off x="3219179" y="5020647"/>
            <a:ext cx="114529" cy="114529"/>
          </a:xfrm>
          <a:prstGeom prst="star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5-Point Star 248">
            <a:extLst>
              <a:ext uri="{FF2B5EF4-FFF2-40B4-BE49-F238E27FC236}">
                <a16:creationId xmlns:a16="http://schemas.microsoft.com/office/drawing/2014/main" id="{26B56A0A-C3EE-084C-8435-4A7F9CE2E434}"/>
              </a:ext>
            </a:extLst>
          </p:cNvPr>
          <p:cNvSpPr/>
          <p:nvPr/>
        </p:nvSpPr>
        <p:spPr bwMode="auto">
          <a:xfrm>
            <a:off x="3699161" y="2612678"/>
            <a:ext cx="114529" cy="114529"/>
          </a:xfrm>
          <a:prstGeom prst="star5">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Text Box 15">
            <a:extLst>
              <a:ext uri="{FF2B5EF4-FFF2-40B4-BE49-F238E27FC236}">
                <a16:creationId xmlns:a16="http://schemas.microsoft.com/office/drawing/2014/main" id="{7E1A1945-E3D4-4931-AF58-DC77386A10B8}"/>
              </a:ext>
            </a:extLst>
          </p:cNvPr>
          <p:cNvSpPr txBox="1">
            <a:spLocks noChangeArrowheads="1"/>
          </p:cNvSpPr>
          <p:nvPr/>
        </p:nvSpPr>
        <p:spPr bwMode="auto">
          <a:xfrm>
            <a:off x="412751" y="636202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Kaufman. ASH 2021. Abstr 817. Reproduced with permission.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756755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t>Venetoclax/Dara/Dex vs Bortezomib/Dara/Dex in t(11;14) R/R MM: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1070985" cy="4650686"/>
          </a:xfrm>
        </p:spPr>
        <p:txBody>
          <a:bodyPr/>
          <a:lstStyle/>
          <a:p>
            <a:r>
              <a:rPr lang="en-US"/>
              <a:t>In the expansion cohort of this phase I/II trial, safety profile of venetoclax/dara/dex in patients with t(11;14) R/R MM acceptable and consistent with that previously reported</a:t>
            </a:r>
          </a:p>
          <a:p>
            <a:pPr lvl="1"/>
            <a:r>
              <a:rPr lang="en-US"/>
              <a:t>No treatment-emergent deaths reported</a:t>
            </a:r>
          </a:p>
          <a:p>
            <a:r>
              <a:rPr lang="en-US"/>
              <a:t>Venetoclax/dara/dex active with deep level of response</a:t>
            </a:r>
          </a:p>
          <a:p>
            <a:pPr lvl="1"/>
            <a:r>
              <a:rPr lang="en-US"/>
              <a:t>High rate of ≥VGPR: 72% with venetoclax/dara/dex </a:t>
            </a:r>
          </a:p>
          <a:p>
            <a:pPr lvl="1"/>
            <a:r>
              <a:rPr lang="en-US"/>
              <a:t>High rates of MRD negativity with venetoclax/dara/dex: </a:t>
            </a:r>
            <a:br>
              <a:rPr lang="en-US"/>
            </a:br>
            <a:r>
              <a:rPr lang="en-US"/>
              <a:t>40% MRD negative at &lt;10</a:t>
            </a:r>
            <a:r>
              <a:rPr lang="en-US" baseline="30000"/>
              <a:t>-4</a:t>
            </a:r>
            <a:r>
              <a:rPr lang="en-US"/>
              <a:t>; 20% MRD negative at &lt;10</a:t>
            </a:r>
            <a:r>
              <a:rPr lang="en-US" baseline="30000"/>
              <a:t>-5</a:t>
            </a:r>
            <a:endParaRPr lang="en-US"/>
          </a:p>
          <a:p>
            <a:r>
              <a:rPr lang="en-US"/>
              <a:t>These results from part 3 consistent with results from parts 1 and 2; additional follow-up is ongoing</a:t>
            </a:r>
            <a:endParaRPr lang="en-US" dirty="0"/>
          </a:p>
        </p:txBody>
      </p:sp>
      <p:sp>
        <p:nvSpPr>
          <p:cNvPr id="12" name="Text Box 15">
            <a:extLst>
              <a:ext uri="{FF2B5EF4-FFF2-40B4-BE49-F238E27FC236}">
                <a16:creationId xmlns:a16="http://schemas.microsoft.com/office/drawing/2014/main" id="{C390838B-A60E-4228-8423-4B047592F69F}"/>
              </a:ext>
            </a:extLst>
          </p:cNvPr>
          <p:cNvSpPr txBox="1">
            <a:spLocks noChangeArrowheads="1"/>
          </p:cNvSpPr>
          <p:nvPr/>
        </p:nvSpPr>
        <p:spPr bwMode="auto">
          <a:xfrm>
            <a:off x="412751" y="636202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Kaufman. ASH 2021. Abstr 817.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2803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56M7VY3CDVN5-187811347-2</_dlc_DocId>
    <_dlc_DocIdUrl xmlns="d54cbe69-32bd-412a-b004-9152f949605e">
      <Url>https://intranet.clinicaloptions.com/mews/oncology/ONC_2021_ASH_CF_(PRP4549)/MM_817_Kaufman/_layouts/15/DocIdRedir.aspx?ID=56M7VY3CDVN5-187811347-2</Url>
      <Description>56M7VY3CDVN5-187811347-2</Description>
    </_dlc_DocIdUrl>
    <Document_x0020_Category xmlns="83aa1f9e-f20f-4706-b104-82e9031e658f">Conference Capsule Slides</Document_x0020_Category>
  </documentManagement>
</p:properties>
</file>

<file path=customXml/item3.xml><?xml version="1.0" encoding="utf-8"?>
<LongProperties xmlns="http://schemas.microsoft.com/office/2006/metadata/long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8ACFFBC3FC046F45A1D569B2109C8DF3" ma:contentTypeVersion="1" ma:contentTypeDescription="Create a new document." ma:contentTypeScope="" ma:versionID="37da7b938da0f0ecb652d679e17463c7">
  <xsd:schema xmlns:xsd="http://www.w3.org/2001/XMLSchema" xmlns:xs="http://www.w3.org/2001/XMLSchema" xmlns:p="http://schemas.microsoft.com/office/2006/metadata/properties" xmlns:ns2="d54cbe69-32bd-412a-b004-9152f949605e" xmlns:ns3="83aa1f9e-f20f-4706-b104-82e9031e658f" targetNamespace="http://schemas.microsoft.com/office/2006/metadata/properties" ma:root="true" ma:fieldsID="676547c6804538f7db7f92ea82358f2f" ns2:_="" ns3:_="">
    <xsd:import namespace="d54cbe69-32bd-412a-b004-9152f949605e"/>
    <xsd:import namespace="83aa1f9e-f20f-4706-b104-82e9031e658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3aa1f9e-f20f-4706-b104-82e9031e658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purl.org/dc/elements/1.1/"/>
    <ds:schemaRef ds:uri="http://schemas.openxmlformats.org/package/2006/metadata/core-properties"/>
    <ds:schemaRef ds:uri="83aa1f9e-f20f-4706-b104-82e9031e658f"/>
    <ds:schemaRef ds:uri="http://schemas.microsoft.com/office/infopath/2007/PartnerControls"/>
    <ds:schemaRef ds:uri="http://purl.org/dc/terms/"/>
    <ds:schemaRef ds:uri="http://schemas.microsoft.com/office/2006/metadata/properties"/>
    <ds:schemaRef ds:uri="http://schemas.microsoft.com/office/2006/documentManagement/types"/>
    <ds:schemaRef ds:uri="d54cbe69-32bd-412a-b004-9152f949605e"/>
    <ds:schemaRef ds:uri="http://www.w3.org/XML/1998/namespace"/>
    <ds:schemaRef ds:uri="http://purl.org/dc/dcmitype/"/>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5.xml><?xml version="1.0" encoding="utf-8"?>
<ds:datastoreItem xmlns:ds="http://schemas.openxmlformats.org/officeDocument/2006/customXml" ds:itemID="{390376BB-E948-4121-8368-D7EC482615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3aa1f9e-f20f-4706-b104-82e9031e658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9863</TotalTime>
  <Words>2551</Words>
  <Application>Microsoft Office PowerPoint</Application>
  <PresentationFormat>Widescreen</PresentationFormat>
  <Paragraphs>462</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4_2017_HTAA_Diabetes</vt:lpstr>
      <vt:lpstr>Preliminary Phase I/II Results of Venetoclax/Dara/Dex vs Bortezomib/Dara/Dex in t(11;14) Relapsed/Refractory Multiple Myeloma</vt:lpstr>
      <vt:lpstr>About These Slides</vt:lpstr>
      <vt:lpstr>Venetoclax in t(11;14) R/R MM: Background</vt:lpstr>
      <vt:lpstr>Venetoclax/Dara/Dex vs Bortezomib/Dara/Dex in t(11;14) R/R MM: Part 3 Study Design</vt:lpstr>
      <vt:lpstr>Venetoclax/Dara/Dex vs Bortezomib/Dara/Dex in t(11;14) R/R MM: Baseline Characteristics</vt:lpstr>
      <vt:lpstr>Venetoclax/Dara/Dex vs Bortezomib/Dara/Dex in t(11;14) R/R MM: Safety</vt:lpstr>
      <vt:lpstr>Venetoclax/Dara/Dex vs Bortezomib/Dara/Dex in t(11;14) R/R MM: AE Profile</vt:lpstr>
      <vt:lpstr>Venetoclax/Dara/Dex vs Bortezomib/Dara/Dex in t(11;14) R/R MM: Responses</vt:lpstr>
      <vt:lpstr>Venetoclax/Dara/Dex vs Bortezomib/Dara/Dex in t(11;14) R/R MM: Duration of Response</vt:lpstr>
      <vt:lpstr>Venetoclax/Dara/Dex vs Bortezomib/Dara/Dex in t(11;14) R/R MM: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Preliminary Phase I/II Results of Venetoclax/Dara/Dex vs Bortezomib/Dara/Dex in t(11;14) Relapsed/Refractory Multiple Myeloma</dc:title>
  <dc:creator>Preferred User</dc:creator>
  <cp:lastModifiedBy>Jessica Buckley</cp:lastModifiedBy>
  <cp:revision>842</cp:revision>
  <cp:lastPrinted>2016-09-26T20:21:49Z</cp:lastPrinted>
  <dcterms:created xsi:type="dcterms:W3CDTF">2005-05-27T15:08:01Z</dcterms:created>
  <dcterms:modified xsi:type="dcterms:W3CDTF">2021-12-17T21:41:24Z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ef818aba-f7de-4055-920c-bd356856ac48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0x0101008ACFFBC3FC046F45A1D569B2109C8DF3</vt:lpwstr>
  </property>
</Properties>
</file>