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6"/>
  </p:notesMasterIdLst>
  <p:handoutMasterIdLst>
    <p:handoutMasterId r:id="rId17"/>
  </p:handoutMasterIdLst>
  <p:sldIdLst>
    <p:sldId id="560" r:id="rId7"/>
    <p:sldId id="308" r:id="rId8"/>
    <p:sldId id="257" r:id="rId9"/>
    <p:sldId id="561" r:id="rId10"/>
    <p:sldId id="550" r:id="rId11"/>
    <p:sldId id="548" r:id="rId12"/>
    <p:sldId id="551" r:id="rId13"/>
    <p:sldId id="552" r:id="rId14"/>
    <p:sldId id="318" r:id="rId15"/>
  </p:sldIdLst>
  <p:sldSz cx="12192000" cy="6858000"/>
  <p:notesSz cx="7315200" cy="9601200"/>
  <p:custDataLst>
    <p:tags r:id="rId18"/>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64"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1" clrIdx="15">
    <p:extLst>
      <p:ext uri="{19B8F6BF-5375-455C-9EA6-DF929625EA0E}">
        <p15:presenceInfo xmlns:p15="http://schemas.microsoft.com/office/powerpoint/2012/main" userId="S::cseals@clinicaloptions.com::0852e532-1f9e-4bbf-9b56-be19a9543a31" providerId="AD"/>
      </p:ext>
    </p:extLst>
  </p:cmAuthor>
  <p:cmAuthor id="17" name="Gordon Kelley" initials="GK" lastIdx="6" clrIdx="16">
    <p:extLst>
      <p:ext uri="{19B8F6BF-5375-455C-9EA6-DF929625EA0E}">
        <p15:presenceInfo xmlns:p15="http://schemas.microsoft.com/office/powerpoint/2012/main" userId="S::gkelley@clinicaloptions.com::7e3d11cf-7436-4611-80d7-51121a63678e" providerId="AD"/>
      </p:ext>
    </p:extLst>
  </p:cmAuthor>
  <p:cmAuthor id="18" name="CLINICALOPTIONS\jconstanzo" initials="C" lastIdx="1" clrIdx="17">
    <p:extLst>
      <p:ext uri="{19B8F6BF-5375-455C-9EA6-DF929625EA0E}">
        <p15:presenceInfo xmlns:p15="http://schemas.microsoft.com/office/powerpoint/2012/main" userId="CLINICALOPTIONS\jconstanzo" providerId="None"/>
      </p:ext>
    </p:extLst>
  </p:cmAuthor>
  <p:cmAuthor id="19" name="CLINICALOPTIONS\tquill" initials="C" lastIdx="4" clrIdx="18">
    <p:extLst>
      <p:ext uri="{19B8F6BF-5375-455C-9EA6-DF929625EA0E}">
        <p15:presenceInfo xmlns:p15="http://schemas.microsoft.com/office/powerpoint/2012/main" userId="CLINICALOPTIONS\tqui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968335-F2AE-4AD1-90A3-F434D83C3F20}" v="67" dt="2023-06-09T20:17:36.524"/>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85324" autoAdjust="0"/>
  </p:normalViewPr>
  <p:slideViewPr>
    <p:cSldViewPr snapToGrid="0">
      <p:cViewPr varScale="1">
        <p:scale>
          <a:sx n="73" d="100"/>
          <a:sy n="73" d="100"/>
        </p:scale>
        <p:origin x="979" y="62"/>
      </p:cViewPr>
      <p:guideLst>
        <p:guide orient="horz" pos="4128"/>
        <p:guide orient="horz" pos="1008"/>
        <p:guide orient="horz" pos="4032"/>
        <p:guide orient="horz" pos="151"/>
        <p:guide orient="horz" pos="264"/>
        <p:guide orient="horz" pos="3912"/>
        <p:guide orient="horz"/>
        <p:guide pos="329"/>
        <p:guide pos="7407"/>
        <p:guide pos="3864"/>
        <p:guide pos="453"/>
        <p:guide pos="7248"/>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tags" Target="tags/tag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microsoft.com/office/2015/10/relationships/revisionInfo" Target="revisionInfo.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commentAuthors" Target="commentAuthor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AYA, </a:t>
            </a:r>
            <a:r>
              <a:rPr lang="en-US" b="0" i="1" dirty="0">
                <a:solidFill>
                  <a:srgbClr val="4D5156"/>
                </a:solidFill>
                <a:effectLst/>
                <a:latin typeface="Google Sans"/>
              </a:rPr>
              <a:t>adolescent/young adult; </a:t>
            </a:r>
            <a:r>
              <a:rPr lang="en-US" i="1" dirty="0"/>
              <a:t>cHL, classical Hodgkin lymphoma; </a:t>
            </a:r>
            <a:r>
              <a:rPr lang="en-US" altLang="en-US" sz="1200" i="1" dirty="0"/>
              <a:t>COPDAC-28, </a:t>
            </a:r>
            <a:r>
              <a:rPr lang="en-US" i="1" dirty="0"/>
              <a:t>cyclophosphamide, vincristine, prednisone/prednisolone, and dacarbazine every 4 weeks</a:t>
            </a:r>
            <a:r>
              <a:rPr lang="en-US" sz="1200" i="1" dirty="0"/>
              <a:t>.</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AYA, </a:t>
            </a:r>
            <a:r>
              <a:rPr lang="en-US" b="0" i="1" dirty="0">
                <a:solidFill>
                  <a:srgbClr val="4D5156"/>
                </a:solidFill>
                <a:effectLst/>
                <a:latin typeface="Google Sans"/>
              </a:rPr>
              <a:t>adolescent/young adult; </a:t>
            </a:r>
            <a:r>
              <a:rPr lang="en-US" i="1" dirty="0"/>
              <a:t>cHL, classical Hodgkin lymphoma; </a:t>
            </a:r>
            <a:r>
              <a:rPr lang="en-US" altLang="en-US" sz="1200" i="1" dirty="0"/>
              <a:t>COPDAC-28, </a:t>
            </a:r>
            <a:r>
              <a:rPr lang="en-US" i="1" dirty="0"/>
              <a:t>cyclophosphamide, vincristine, prednisone/prednisolone, and dacarbazine every 4 weeks</a:t>
            </a:r>
            <a:r>
              <a:rPr lang="en-US" altLang="en-US" sz="1200" i="1" dirty="0"/>
              <a:t>; </a:t>
            </a:r>
            <a:r>
              <a:rPr lang="en-US" i="1" dirty="0"/>
              <a:t>SER, slow early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421377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ABVD, doxorubicin/bleomycin/vinblastine/dacarbazine; AVD, doxorubicin/vinblastine/dacarbazine; AYA, </a:t>
            </a:r>
            <a:r>
              <a:rPr lang="en-US" b="0" i="1" dirty="0">
                <a:solidFill>
                  <a:srgbClr val="4D5156"/>
                </a:solidFill>
                <a:effectLst/>
                <a:latin typeface="Google Sans"/>
              </a:rPr>
              <a:t>adolescent/young adult; </a:t>
            </a:r>
            <a:r>
              <a:rPr lang="en-US" i="1" dirty="0"/>
              <a:t>BICR, blinded independent central review; cHL, classic Hodgkin lymphoma; COPDAC-28, cyclophosphamide, vincristine, prednisone/prednisolone, and dacarbazine; OEPA, vincristine, etoposide/etoposide phosphate, prednisone/prednisolone, and doxorubicin; PS, performance status; RER, rapid early response; SER, slow early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35466941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cHL, classical Hodgkin lymphoma; SER, slow early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6652030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BICR, blinded independent central review; cHL, classical Hodgkin lymphoma; SER, slow early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6017656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ALT, alanine aminotransferase; AST, aspartate aminotransferase; SER, slow early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27990286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AYA, </a:t>
            </a:r>
            <a:r>
              <a:rPr lang="en-US" b="0" i="1" dirty="0">
                <a:solidFill>
                  <a:srgbClr val="4D5156"/>
                </a:solidFill>
                <a:effectLst/>
                <a:latin typeface="Google Sans"/>
              </a:rPr>
              <a:t>adolescent/young adult; </a:t>
            </a:r>
            <a:r>
              <a:rPr lang="en-US" i="1" dirty="0"/>
              <a:t>BICR, blinded independent central review; cHL, classical Hodgkin lymphoma; COPDAC-28, cyclophosphamide, vincristine, prednisone/prednisolone, and dacarbazine; SER, slow early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11458986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9</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KEYNOTE-667 High-Risk Group Update: Pembrolizumab + COPDAC-28 Consolidation in Children and AYA cHL</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39617"/>
            <a:ext cx="6714624"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KEYNOTE-667 High-Risk Group Update: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400" dirty="0"/>
              <a:t>Children and AYA patients with cHL and SER to initial chemotherapy have a high risk of relapse</a:t>
            </a:r>
            <a:r>
              <a:rPr lang="en-US" altLang="en-US" sz="2400" baseline="30000" dirty="0"/>
              <a:t>1-4</a:t>
            </a:r>
            <a:endParaRPr lang="en-US" altLang="en-US" sz="2400" dirty="0"/>
          </a:p>
          <a:p>
            <a:pPr lvl="1"/>
            <a:r>
              <a:rPr lang="en-US" altLang="en-US" sz="2200" dirty="0"/>
              <a:t>Use of radiotherapy and dose-intensification may increase late toxicities</a:t>
            </a:r>
            <a:endParaRPr lang="en-US" altLang="en-US" sz="2200" baseline="30000" dirty="0"/>
          </a:p>
          <a:p>
            <a:pPr lvl="1"/>
            <a:r>
              <a:rPr lang="en-US" altLang="en-US" sz="2200" dirty="0"/>
              <a:t>Tailoring therapy by early response may minimize long-term toxicity and optimize efficacy</a:t>
            </a:r>
            <a:r>
              <a:rPr lang="en-US" altLang="en-US" sz="2200" baseline="30000" dirty="0"/>
              <a:t>4</a:t>
            </a:r>
          </a:p>
          <a:p>
            <a:r>
              <a:rPr lang="en-US" altLang="en-US" sz="2400" dirty="0"/>
              <a:t>Phase II KEYNOTE-667 trial is evaluating efficacy and safety of pembrolizumab + chemotherapy for children and AYA with cHL and SER to initial chemotherapy </a:t>
            </a:r>
          </a:p>
          <a:p>
            <a:pPr lvl="1"/>
            <a:r>
              <a:rPr lang="en-US" altLang="en-US" sz="2200" dirty="0"/>
              <a:t>Interim analysis in high-risk group (9.6-mo follow-up): 68% PET-negative rate</a:t>
            </a:r>
            <a:r>
              <a:rPr lang="en-US" altLang="en-US" sz="2200" baseline="30000" dirty="0"/>
              <a:t>5</a:t>
            </a:r>
            <a:endParaRPr lang="en-US" altLang="en-US" sz="2200" dirty="0"/>
          </a:p>
          <a:p>
            <a:r>
              <a:rPr lang="en-US" altLang="en-US" sz="2400" dirty="0"/>
              <a:t>Current (second) interim analysis reports updated efficacy and safety outcomes in an SER high-risk group after an additional 7 mo of follow-up</a:t>
            </a:r>
            <a:r>
              <a:rPr lang="en-US" altLang="en-US" sz="2400" baseline="30000" dirty="0"/>
              <a:t>6</a:t>
            </a:r>
            <a:endParaRPr lang="en-US" altLang="en-US" sz="2400" dirty="0"/>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201074"/>
            <a:ext cx="76359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Schwartz. Blood. 2009;114:2051. 2. Castellino. Blood. 2011;117:1806. 3. Kung. J Pediatr Hematol Oncol. 2006;28:362. 4. Mauz-Körholz. Lancet Oncol. 2022;23:125. 5. Vinti. EHA 2022. Abstr P089. 6. Vinti. ASCO 2023. Abstr 10027.</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pPr eaLnBrk="1" hangingPunct="1"/>
            <a:r>
              <a:rPr lang="en-US" dirty="0"/>
              <a:t>KEYNOTE-667 High-Risk Group Update: Study Design</a:t>
            </a:r>
            <a:endParaRPr lang="en-US" altLang="en-US" dirty="0"/>
          </a:p>
        </p:txBody>
      </p:sp>
      <p:sp>
        <p:nvSpPr>
          <p:cNvPr id="2" name="Content Placeholder 1">
            <a:extLst>
              <a:ext uri="{FF2B5EF4-FFF2-40B4-BE49-F238E27FC236}">
                <a16:creationId xmlns:a16="http://schemas.microsoft.com/office/drawing/2014/main" id="{18F88074-0A54-4A3F-20D4-C21647A9947E}"/>
              </a:ext>
            </a:extLst>
          </p:cNvPr>
          <p:cNvSpPr>
            <a:spLocks noGrp="1"/>
          </p:cNvSpPr>
          <p:nvPr>
            <p:ph idx="1"/>
          </p:nvPr>
        </p:nvSpPr>
        <p:spPr>
          <a:xfrm>
            <a:off x="607216" y="1306884"/>
            <a:ext cx="10877529" cy="4485417"/>
          </a:xfrm>
        </p:spPr>
        <p:txBody>
          <a:bodyPr/>
          <a:lstStyle/>
          <a:p>
            <a:r>
              <a:rPr lang="en-US" sz="2000" dirty="0"/>
              <a:t>Ongoing nonrandomized parallel phase II trial</a:t>
            </a:r>
            <a:br>
              <a:rPr lang="en-US" sz="2000" dirty="0"/>
            </a:br>
            <a:endParaRPr lang="en-US" sz="2000" dirty="0"/>
          </a:p>
          <a:p>
            <a:endParaRPr lang="en-US" sz="600" dirty="0"/>
          </a:p>
          <a:p>
            <a:endParaRPr lang="en-US" sz="2000" dirty="0"/>
          </a:p>
          <a:p>
            <a:endParaRPr lang="en-US" sz="2000" dirty="0"/>
          </a:p>
          <a:p>
            <a:endParaRPr lang="en-US" sz="2000" dirty="0"/>
          </a:p>
          <a:p>
            <a:endParaRPr lang="en-US" sz="2000" dirty="0"/>
          </a:p>
          <a:p>
            <a:endParaRPr lang="en-US" sz="2000" dirty="0"/>
          </a:p>
          <a:p>
            <a:pPr marL="0" indent="0">
              <a:buNone/>
            </a:pPr>
            <a:endParaRPr lang="en-US" sz="900" dirty="0"/>
          </a:p>
          <a:p>
            <a:pPr>
              <a:spcBef>
                <a:spcPts val="0"/>
              </a:spcBef>
            </a:pPr>
            <a:r>
              <a:rPr lang="en-US" sz="2000" b="1" dirty="0"/>
              <a:t>Primary endpoint: </a:t>
            </a:r>
            <a:r>
              <a:rPr lang="en-US" sz="2000" dirty="0"/>
              <a:t>ORR in SER participants by risk group by BICR</a:t>
            </a:r>
          </a:p>
          <a:p>
            <a:pPr>
              <a:spcBef>
                <a:spcPts val="0"/>
              </a:spcBef>
            </a:pPr>
            <a:r>
              <a:rPr lang="en-US" sz="2000" b="1" dirty="0"/>
              <a:t>Secondary endpoints</a:t>
            </a:r>
            <a:r>
              <a:rPr lang="en-US" sz="2000" dirty="0"/>
              <a:t>: PET negativity after consolidation, safety of pembrolizumab + COPDAC-28</a:t>
            </a:r>
          </a:p>
          <a:p>
            <a:pPr lvl="1">
              <a:spcBef>
                <a:spcPts val="0"/>
              </a:spcBef>
            </a:pPr>
            <a:r>
              <a:rPr lang="en-US" sz="1800" i="1" dirty="0">
                <a:solidFill>
                  <a:schemeClr val="accent3"/>
                </a:solidFill>
              </a:rPr>
              <a:t>Current analysis reports outcomes for group 2 with SER (high risk)</a:t>
            </a:r>
            <a:endParaRPr lang="en-US" sz="1800" b="1" dirty="0">
              <a:solidFill>
                <a:schemeClr val="accent3"/>
              </a:solidFill>
            </a:endParaRPr>
          </a:p>
          <a:p>
            <a:pPr lvl="1">
              <a:spcBef>
                <a:spcPts val="0"/>
              </a:spcBef>
            </a:pPr>
            <a:r>
              <a:rPr lang="en-US" sz="1800" dirty="0"/>
              <a:t>Outcomes analyzed in all patients with SER who received ≥1 dose of pembrolizumab</a:t>
            </a:r>
            <a:endParaRPr lang="en-US" sz="1600" dirty="0"/>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204767" y="2318487"/>
            <a:ext cx="280254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400" b="0" dirty="0">
                <a:solidFill>
                  <a:schemeClr val="bg1"/>
                </a:solidFill>
                <a:latin typeface="Calibri" panose="020F0502020204030204" pitchFamily="34" charset="0"/>
              </a:rPr>
              <a:t>Children (3-17 yr) or AYA (18-25 yr) with newly diagnosed cHL</a:t>
            </a:r>
          </a:p>
          <a:p>
            <a:pPr marL="285750" indent="-285750" algn="ctr">
              <a:lnSpc>
                <a:spcPct val="100000"/>
              </a:lnSpc>
              <a:spcBef>
                <a:spcPct val="0"/>
              </a:spcBef>
              <a:spcAft>
                <a:spcPct val="0"/>
              </a:spcAft>
              <a:buClrTx/>
            </a:pPr>
            <a:r>
              <a:rPr lang="en-GB" altLang="en-US" sz="1400" b="0" dirty="0">
                <a:solidFill>
                  <a:schemeClr val="bg1"/>
                </a:solidFill>
                <a:latin typeface="Calibri" panose="020F0502020204030204" pitchFamily="34" charset="0"/>
              </a:rPr>
              <a:t>Group 1 (low risk): stage IA, IB, or IIA without bulky disease</a:t>
            </a:r>
          </a:p>
          <a:p>
            <a:pPr marL="285750" indent="-285750" algn="ctr">
              <a:lnSpc>
                <a:spcPct val="100000"/>
              </a:lnSpc>
              <a:spcBef>
                <a:spcPct val="0"/>
              </a:spcBef>
              <a:spcAft>
                <a:spcPct val="0"/>
              </a:spcAft>
              <a:buClrTx/>
            </a:pPr>
            <a:r>
              <a:rPr lang="en-GB" altLang="en-US" sz="1400" b="0" dirty="0">
                <a:solidFill>
                  <a:schemeClr val="bg1"/>
                </a:solidFill>
                <a:latin typeface="Calibri" panose="020F0502020204030204" pitchFamily="34" charset="0"/>
              </a:rPr>
              <a:t>Group 2 (high risk): stage IIEB, IIIEA, IIIEB, IIIB, IVA, or IVB Lansky Play-Performance Scale ≥50 (age &lt;16 yr); Karnofsky PS ≥50 (age ≥16 yr) </a:t>
            </a:r>
          </a:p>
          <a:p>
            <a:pPr algn="ctr">
              <a:lnSpc>
                <a:spcPct val="100000"/>
              </a:lnSpc>
              <a:spcBef>
                <a:spcPct val="0"/>
              </a:spcBef>
              <a:spcAft>
                <a:spcPct val="0"/>
              </a:spcAft>
              <a:buClrTx/>
              <a:buFontTx/>
              <a:buNone/>
            </a:pPr>
            <a:r>
              <a:rPr lang="en-GB" altLang="en-US" sz="1400" b="0" dirty="0">
                <a:solidFill>
                  <a:schemeClr val="bg1"/>
                </a:solidFill>
                <a:latin typeface="Calibri" panose="020F0502020204030204" pitchFamily="34" charset="0"/>
              </a:rPr>
              <a:t>(estimated N = 340)</a:t>
            </a:r>
            <a:endParaRPr lang="en-US" altLang="en-US" sz="1400" b="0" dirty="0">
              <a:solidFill>
                <a:schemeClr val="bg1"/>
              </a:solidFill>
              <a:latin typeface="Calibri" panose="020F0502020204030204" pitchFamily="34" charset="0"/>
            </a:endParaRP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3309716" y="2494739"/>
            <a:ext cx="1676144" cy="115491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Group 1 (Low Risk)</a:t>
            </a:r>
          </a:p>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ABVD</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x2 cycles</a:t>
            </a: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3334366" y="3721674"/>
            <a:ext cx="1663014" cy="1157652"/>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Group 2 (High Risk)</a:t>
            </a:r>
          </a:p>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OEPA</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x2 cycles</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(n = 62)</a:t>
            </a:r>
          </a:p>
        </p:txBody>
      </p:sp>
      <p:sp>
        <p:nvSpPr>
          <p:cNvPr id="19465" name="Line 51">
            <a:extLst>
              <a:ext uri="{FF2B5EF4-FFF2-40B4-BE49-F238E27FC236}">
                <a16:creationId xmlns:a16="http://schemas.microsoft.com/office/drawing/2014/main" id="{7461FA41-FD04-4621-9D2A-15010230E2A0}"/>
              </a:ext>
            </a:extLst>
          </p:cNvPr>
          <p:cNvSpPr>
            <a:spLocks noChangeShapeType="1"/>
          </p:cNvSpPr>
          <p:nvPr/>
        </p:nvSpPr>
        <p:spPr bwMode="auto">
          <a:xfrm rot="16200000">
            <a:off x="5133668" y="3009472"/>
            <a:ext cx="0" cy="22424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9467" name="Line 53">
            <a:extLst>
              <a:ext uri="{FF2B5EF4-FFF2-40B4-BE49-F238E27FC236}">
                <a16:creationId xmlns:a16="http://schemas.microsoft.com/office/drawing/2014/main" id="{19B47B8E-7D11-46DE-BD1E-B2309FDE5C23}"/>
              </a:ext>
            </a:extLst>
          </p:cNvPr>
          <p:cNvSpPr>
            <a:spLocks noChangeShapeType="1"/>
          </p:cNvSpPr>
          <p:nvPr/>
        </p:nvSpPr>
        <p:spPr bwMode="auto">
          <a:xfrm flipV="1">
            <a:off x="2998986" y="4248624"/>
            <a:ext cx="234138" cy="726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flipV="1">
            <a:off x="2989559" y="3119458"/>
            <a:ext cx="234138" cy="2135"/>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cxnSp>
        <p:nvCxnSpPr>
          <p:cNvPr id="4" name="Straight Arrow Connector 3">
            <a:extLst>
              <a:ext uri="{FF2B5EF4-FFF2-40B4-BE49-F238E27FC236}">
                <a16:creationId xmlns:a16="http://schemas.microsoft.com/office/drawing/2014/main" id="{2998BC69-F743-779B-BF2C-B83639628980}"/>
              </a:ext>
            </a:extLst>
          </p:cNvPr>
          <p:cNvCxnSpPr>
            <a:cxnSpLocks/>
          </p:cNvCxnSpPr>
          <p:nvPr/>
        </p:nvCxnSpPr>
        <p:spPr bwMode="auto">
          <a:xfrm>
            <a:off x="3130119" y="2280950"/>
            <a:ext cx="0" cy="513391"/>
          </a:xfrm>
          <a:prstGeom prst="straightConnector1">
            <a:avLst/>
          </a:prstGeom>
          <a:noFill/>
          <a:ln w="28575" cap="flat" cmpd="sng" algn="ctr">
            <a:solidFill>
              <a:schemeClr val="bg1"/>
            </a:solidFill>
            <a:prstDash val="sysDash"/>
            <a:round/>
            <a:headEnd type="none" w="med" len="med"/>
            <a:tailEnd type="triangle"/>
          </a:ln>
          <a:effectLst/>
        </p:spPr>
      </p:cxnSp>
      <p:sp>
        <p:nvSpPr>
          <p:cNvPr id="5" name="TextBox 4">
            <a:extLst>
              <a:ext uri="{FF2B5EF4-FFF2-40B4-BE49-F238E27FC236}">
                <a16:creationId xmlns:a16="http://schemas.microsoft.com/office/drawing/2014/main" id="{370FDED0-E236-2006-3505-7FD113638E18}"/>
              </a:ext>
            </a:extLst>
          </p:cNvPr>
          <p:cNvSpPr txBox="1"/>
          <p:nvPr/>
        </p:nvSpPr>
        <p:spPr bwMode="auto">
          <a:xfrm>
            <a:off x="1250302" y="1800332"/>
            <a:ext cx="26787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Stratified by age (3-17 vs ≥18 yr) and risk group (low vs high)</a:t>
            </a:r>
          </a:p>
        </p:txBody>
      </p:sp>
      <p:sp>
        <p:nvSpPr>
          <p:cNvPr id="7" name="TextBox 6">
            <a:extLst>
              <a:ext uri="{FF2B5EF4-FFF2-40B4-BE49-F238E27FC236}">
                <a16:creationId xmlns:a16="http://schemas.microsoft.com/office/drawing/2014/main" id="{E6BE7F85-A314-FC95-626E-04FE23406C7D}"/>
              </a:ext>
            </a:extLst>
          </p:cNvPr>
          <p:cNvSpPr txBox="1"/>
          <p:nvPr/>
        </p:nvSpPr>
        <p:spPr bwMode="auto">
          <a:xfrm>
            <a:off x="4026633" y="1789849"/>
            <a:ext cx="227281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Early response assessment by PET and CT/MRI</a:t>
            </a:r>
          </a:p>
        </p:txBody>
      </p:sp>
      <p:sp>
        <p:nvSpPr>
          <p:cNvPr id="8" name="TextBox 7">
            <a:extLst>
              <a:ext uri="{FF2B5EF4-FFF2-40B4-BE49-F238E27FC236}">
                <a16:creationId xmlns:a16="http://schemas.microsoft.com/office/drawing/2014/main" id="{A9316D16-82CE-704C-3622-BB3FA3EBE9D1}"/>
              </a:ext>
            </a:extLst>
          </p:cNvPr>
          <p:cNvSpPr txBox="1"/>
          <p:nvPr/>
        </p:nvSpPr>
        <p:spPr bwMode="auto">
          <a:xfrm>
            <a:off x="3632197" y="2201822"/>
            <a:ext cx="9989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Induction</a:t>
            </a:r>
          </a:p>
        </p:txBody>
      </p:sp>
      <p:cxnSp>
        <p:nvCxnSpPr>
          <p:cNvPr id="10" name="Straight Arrow Connector 9">
            <a:extLst>
              <a:ext uri="{FF2B5EF4-FFF2-40B4-BE49-F238E27FC236}">
                <a16:creationId xmlns:a16="http://schemas.microsoft.com/office/drawing/2014/main" id="{4AB0AB85-35D5-83B4-F984-7A55E4D0E18A}"/>
              </a:ext>
            </a:extLst>
          </p:cNvPr>
          <p:cNvCxnSpPr>
            <a:cxnSpLocks/>
          </p:cNvCxnSpPr>
          <p:nvPr/>
        </p:nvCxnSpPr>
        <p:spPr bwMode="auto">
          <a:xfrm>
            <a:off x="5127819" y="2268082"/>
            <a:ext cx="0" cy="513391"/>
          </a:xfrm>
          <a:prstGeom prst="straightConnector1">
            <a:avLst/>
          </a:prstGeom>
          <a:noFill/>
          <a:ln w="28575"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27B10DFC-08D0-EB2B-6C7F-55DC402C4FF9}"/>
              </a:ext>
            </a:extLst>
          </p:cNvPr>
          <p:cNvCxnSpPr>
            <a:cxnSpLocks/>
          </p:cNvCxnSpPr>
          <p:nvPr/>
        </p:nvCxnSpPr>
        <p:spPr bwMode="auto">
          <a:xfrm>
            <a:off x="6713175" y="2743542"/>
            <a:ext cx="210468" cy="0"/>
          </a:xfrm>
          <a:prstGeom prst="straightConnector1">
            <a:avLst/>
          </a:prstGeom>
          <a:noFill/>
          <a:ln w="28575" cap="flat" cmpd="sng" algn="ctr">
            <a:solidFill>
              <a:schemeClr val="bg1"/>
            </a:solidFill>
            <a:prstDash val="solid"/>
            <a:round/>
            <a:headEnd type="none" w="med" len="med"/>
            <a:tailEnd type="triangle"/>
          </a:ln>
          <a:effectLst/>
        </p:spPr>
      </p:cxnSp>
      <p:sp>
        <p:nvSpPr>
          <p:cNvPr id="15" name="Rectangle 49">
            <a:extLst>
              <a:ext uri="{FF2B5EF4-FFF2-40B4-BE49-F238E27FC236}">
                <a16:creationId xmlns:a16="http://schemas.microsoft.com/office/drawing/2014/main" id="{BD6211DA-D354-B38A-E602-BC5198D715A4}"/>
              </a:ext>
            </a:extLst>
          </p:cNvPr>
          <p:cNvSpPr>
            <a:spLocks noChangeArrowheads="1"/>
          </p:cNvSpPr>
          <p:nvPr/>
        </p:nvSpPr>
        <p:spPr bwMode="auto">
          <a:xfrm>
            <a:off x="5303242" y="2494739"/>
            <a:ext cx="1357744" cy="541201"/>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Group 1 RER</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(PET negative)</a:t>
            </a:r>
          </a:p>
        </p:txBody>
      </p:sp>
      <p:sp>
        <p:nvSpPr>
          <p:cNvPr id="16" name="Rectangle 50">
            <a:extLst>
              <a:ext uri="{FF2B5EF4-FFF2-40B4-BE49-F238E27FC236}">
                <a16:creationId xmlns:a16="http://schemas.microsoft.com/office/drawing/2014/main" id="{C8812176-C1FB-970C-6CE3-8D3136FC4B10}"/>
              </a:ext>
            </a:extLst>
          </p:cNvPr>
          <p:cNvSpPr>
            <a:spLocks noChangeArrowheads="1"/>
          </p:cNvSpPr>
          <p:nvPr/>
        </p:nvSpPr>
        <p:spPr bwMode="auto">
          <a:xfrm>
            <a:off x="5322095" y="3721674"/>
            <a:ext cx="1342012" cy="541202"/>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Group 2 RER</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(PET negative)</a:t>
            </a:r>
          </a:p>
        </p:txBody>
      </p:sp>
      <p:sp>
        <p:nvSpPr>
          <p:cNvPr id="17" name="TextBox 16">
            <a:extLst>
              <a:ext uri="{FF2B5EF4-FFF2-40B4-BE49-F238E27FC236}">
                <a16:creationId xmlns:a16="http://schemas.microsoft.com/office/drawing/2014/main" id="{0C34061D-838A-4CDA-517A-5F265DA131A9}"/>
              </a:ext>
            </a:extLst>
          </p:cNvPr>
          <p:cNvSpPr txBox="1"/>
          <p:nvPr/>
        </p:nvSpPr>
        <p:spPr bwMode="auto">
          <a:xfrm>
            <a:off x="6400310" y="2186593"/>
            <a:ext cx="13577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Consolidation</a:t>
            </a:r>
          </a:p>
        </p:txBody>
      </p:sp>
      <p:sp>
        <p:nvSpPr>
          <p:cNvPr id="3" name="Text Box 11">
            <a:extLst>
              <a:ext uri="{FF2B5EF4-FFF2-40B4-BE49-F238E27FC236}">
                <a16:creationId xmlns:a16="http://schemas.microsoft.com/office/drawing/2014/main" id="{414E9550-760F-49E9-E90B-7160D68C0242}"/>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Vinti. ASCO 2023. Abstr 10027.</a:t>
            </a:r>
          </a:p>
        </p:txBody>
      </p:sp>
      <p:sp>
        <p:nvSpPr>
          <p:cNvPr id="9" name="Rectangle 49">
            <a:extLst>
              <a:ext uri="{FF2B5EF4-FFF2-40B4-BE49-F238E27FC236}">
                <a16:creationId xmlns:a16="http://schemas.microsoft.com/office/drawing/2014/main" id="{5C49692A-818A-54AE-54B6-AB305FCC9D42}"/>
              </a:ext>
            </a:extLst>
          </p:cNvPr>
          <p:cNvSpPr>
            <a:spLocks noChangeArrowheads="1"/>
          </p:cNvSpPr>
          <p:nvPr/>
        </p:nvSpPr>
        <p:spPr bwMode="auto">
          <a:xfrm>
            <a:off x="5307833" y="3085999"/>
            <a:ext cx="1363101" cy="541201"/>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Group 1 SER</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(PET positive)</a:t>
            </a:r>
          </a:p>
        </p:txBody>
      </p:sp>
      <p:sp>
        <p:nvSpPr>
          <p:cNvPr id="14" name="Rectangle 50">
            <a:extLst>
              <a:ext uri="{FF2B5EF4-FFF2-40B4-BE49-F238E27FC236}">
                <a16:creationId xmlns:a16="http://schemas.microsoft.com/office/drawing/2014/main" id="{224EAFE3-B0B8-B6F8-78B1-435C719B803A}"/>
              </a:ext>
            </a:extLst>
          </p:cNvPr>
          <p:cNvSpPr>
            <a:spLocks noChangeArrowheads="1"/>
          </p:cNvSpPr>
          <p:nvPr/>
        </p:nvSpPr>
        <p:spPr bwMode="auto">
          <a:xfrm>
            <a:off x="5328922" y="4324921"/>
            <a:ext cx="1342012" cy="541202"/>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Group 2 SER</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(PET positive)</a:t>
            </a:r>
          </a:p>
        </p:txBody>
      </p:sp>
      <p:cxnSp>
        <p:nvCxnSpPr>
          <p:cNvPr id="21" name="Straight Arrow Connector 20">
            <a:extLst>
              <a:ext uri="{FF2B5EF4-FFF2-40B4-BE49-F238E27FC236}">
                <a16:creationId xmlns:a16="http://schemas.microsoft.com/office/drawing/2014/main" id="{955ACF50-5E95-1ED3-DED6-3BA4A30C1FDE}"/>
              </a:ext>
            </a:extLst>
          </p:cNvPr>
          <p:cNvCxnSpPr>
            <a:cxnSpLocks/>
          </p:cNvCxnSpPr>
          <p:nvPr/>
        </p:nvCxnSpPr>
        <p:spPr bwMode="auto">
          <a:xfrm>
            <a:off x="6713175" y="3370075"/>
            <a:ext cx="210468" cy="0"/>
          </a:xfrm>
          <a:prstGeom prst="straightConnector1">
            <a:avLst/>
          </a:prstGeom>
          <a:noFill/>
          <a:ln w="28575" cap="flat" cmpd="sng" algn="ctr">
            <a:solidFill>
              <a:schemeClr val="bg1"/>
            </a:solidFill>
            <a:prstDash val="solid"/>
            <a:round/>
            <a:headEnd type="none" w="med" len="med"/>
            <a:tailEnd type="triangle"/>
          </a:ln>
          <a:effectLst/>
        </p:spPr>
      </p:cxnSp>
      <p:cxnSp>
        <p:nvCxnSpPr>
          <p:cNvPr id="22" name="Straight Arrow Connector 21">
            <a:extLst>
              <a:ext uri="{FF2B5EF4-FFF2-40B4-BE49-F238E27FC236}">
                <a16:creationId xmlns:a16="http://schemas.microsoft.com/office/drawing/2014/main" id="{60E2C11E-4FFA-B9E5-DF60-665F7BBCCC13}"/>
              </a:ext>
            </a:extLst>
          </p:cNvPr>
          <p:cNvCxnSpPr>
            <a:cxnSpLocks/>
          </p:cNvCxnSpPr>
          <p:nvPr/>
        </p:nvCxnSpPr>
        <p:spPr bwMode="auto">
          <a:xfrm>
            <a:off x="6713175" y="3996607"/>
            <a:ext cx="210468" cy="0"/>
          </a:xfrm>
          <a:prstGeom prst="straightConnector1">
            <a:avLst/>
          </a:prstGeom>
          <a:noFill/>
          <a:ln w="28575" cap="flat" cmpd="sng" algn="ctr">
            <a:solidFill>
              <a:schemeClr val="bg1"/>
            </a:solidFill>
            <a:prstDash val="solid"/>
            <a:round/>
            <a:headEnd type="none" w="med" len="med"/>
            <a:tailEnd type="triangle"/>
          </a:ln>
          <a:effectLst/>
        </p:spPr>
      </p:cxnSp>
      <p:cxnSp>
        <p:nvCxnSpPr>
          <p:cNvPr id="23" name="Straight Arrow Connector 22">
            <a:extLst>
              <a:ext uri="{FF2B5EF4-FFF2-40B4-BE49-F238E27FC236}">
                <a16:creationId xmlns:a16="http://schemas.microsoft.com/office/drawing/2014/main" id="{3B70A409-D795-5828-379B-4F872AC84AF7}"/>
              </a:ext>
            </a:extLst>
          </p:cNvPr>
          <p:cNvCxnSpPr>
            <a:cxnSpLocks/>
          </p:cNvCxnSpPr>
          <p:nvPr/>
        </p:nvCxnSpPr>
        <p:spPr bwMode="auto">
          <a:xfrm>
            <a:off x="6713175" y="4572339"/>
            <a:ext cx="210468" cy="0"/>
          </a:xfrm>
          <a:prstGeom prst="straightConnector1">
            <a:avLst/>
          </a:prstGeom>
          <a:noFill/>
          <a:ln w="28575" cap="flat" cmpd="sng" algn="ctr">
            <a:solidFill>
              <a:schemeClr val="bg1"/>
            </a:solidFill>
            <a:prstDash val="solid"/>
            <a:round/>
            <a:headEnd type="none" w="med" len="med"/>
            <a:tailEnd type="triangle"/>
          </a:ln>
          <a:effectLst/>
        </p:spPr>
      </p:cxnSp>
      <p:sp>
        <p:nvSpPr>
          <p:cNvPr id="24" name="Rectangle 49">
            <a:extLst>
              <a:ext uri="{FF2B5EF4-FFF2-40B4-BE49-F238E27FC236}">
                <a16:creationId xmlns:a16="http://schemas.microsoft.com/office/drawing/2014/main" id="{A9E7DBFB-ADAC-9561-016F-4F6F1ACBD4B0}"/>
              </a:ext>
            </a:extLst>
          </p:cNvPr>
          <p:cNvSpPr>
            <a:spLocks noChangeArrowheads="1"/>
          </p:cNvSpPr>
          <p:nvPr/>
        </p:nvSpPr>
        <p:spPr bwMode="auto">
          <a:xfrm>
            <a:off x="6960817" y="2494739"/>
            <a:ext cx="2130289" cy="541201"/>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Non-study treatment</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At investigator’s discretion</a:t>
            </a:r>
          </a:p>
        </p:txBody>
      </p:sp>
      <p:sp>
        <p:nvSpPr>
          <p:cNvPr id="25" name="Rectangle 50">
            <a:extLst>
              <a:ext uri="{FF2B5EF4-FFF2-40B4-BE49-F238E27FC236}">
                <a16:creationId xmlns:a16="http://schemas.microsoft.com/office/drawing/2014/main" id="{A4280B39-4508-9667-0F85-6CC5938C71F1}"/>
              </a:ext>
            </a:extLst>
          </p:cNvPr>
          <p:cNvSpPr>
            <a:spLocks noChangeArrowheads="1"/>
          </p:cNvSpPr>
          <p:nvPr/>
        </p:nvSpPr>
        <p:spPr bwMode="auto">
          <a:xfrm>
            <a:off x="6960816" y="3721674"/>
            <a:ext cx="2130289" cy="541202"/>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Nonstudy treatment</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At investigator’s discretion</a:t>
            </a:r>
          </a:p>
        </p:txBody>
      </p:sp>
      <p:sp>
        <p:nvSpPr>
          <p:cNvPr id="26" name="Rectangle 49">
            <a:extLst>
              <a:ext uri="{FF2B5EF4-FFF2-40B4-BE49-F238E27FC236}">
                <a16:creationId xmlns:a16="http://schemas.microsoft.com/office/drawing/2014/main" id="{72DEFD3A-F775-34CD-16D8-99AA5C8214E2}"/>
              </a:ext>
            </a:extLst>
          </p:cNvPr>
          <p:cNvSpPr>
            <a:spLocks noChangeArrowheads="1"/>
          </p:cNvSpPr>
          <p:nvPr/>
        </p:nvSpPr>
        <p:spPr bwMode="auto">
          <a:xfrm>
            <a:off x="6960816" y="3085999"/>
            <a:ext cx="2130289" cy="541201"/>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AVD </a:t>
            </a:r>
            <a:r>
              <a:rPr lang="en-US" altLang="en-US" sz="1400" b="0" dirty="0">
                <a:solidFill>
                  <a:schemeClr val="tx1"/>
                </a:solidFill>
                <a:latin typeface="Calibri" panose="020F0502020204030204" pitchFamily="34" charset="0"/>
              </a:rPr>
              <a:t>x2 </a:t>
            </a:r>
            <a:r>
              <a:rPr lang="en-US" altLang="en-US" sz="1400" dirty="0">
                <a:solidFill>
                  <a:schemeClr val="tx1"/>
                </a:solidFill>
                <a:latin typeface="Calibri" panose="020F0502020204030204" pitchFamily="34" charset="0"/>
              </a:rPr>
              <a:t>+</a:t>
            </a:r>
          </a:p>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Pembrolizumab</a:t>
            </a:r>
          </a:p>
        </p:txBody>
      </p:sp>
      <p:sp>
        <p:nvSpPr>
          <p:cNvPr id="27" name="Rectangle 50">
            <a:extLst>
              <a:ext uri="{FF2B5EF4-FFF2-40B4-BE49-F238E27FC236}">
                <a16:creationId xmlns:a16="http://schemas.microsoft.com/office/drawing/2014/main" id="{F72F3E0A-96AE-5E7F-7AF1-17FABA405C13}"/>
              </a:ext>
            </a:extLst>
          </p:cNvPr>
          <p:cNvSpPr>
            <a:spLocks noChangeArrowheads="1"/>
          </p:cNvSpPr>
          <p:nvPr/>
        </p:nvSpPr>
        <p:spPr bwMode="auto">
          <a:xfrm>
            <a:off x="6960816" y="4324921"/>
            <a:ext cx="2130289" cy="541202"/>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COPDAC-28 </a:t>
            </a:r>
            <a:r>
              <a:rPr lang="en-US" altLang="en-US" sz="1400" b="0" dirty="0">
                <a:solidFill>
                  <a:schemeClr val="tx1"/>
                </a:solidFill>
                <a:latin typeface="Calibri" panose="020F0502020204030204" pitchFamily="34" charset="0"/>
              </a:rPr>
              <a:t>x4 </a:t>
            </a:r>
            <a:r>
              <a:rPr lang="en-US" altLang="en-US" sz="1400" dirty="0">
                <a:solidFill>
                  <a:schemeClr val="tx1"/>
                </a:solidFill>
                <a:latin typeface="Calibri" panose="020F0502020204030204" pitchFamily="34" charset="0"/>
              </a:rPr>
              <a:t>+</a:t>
            </a:r>
          </a:p>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Pembrolizumab</a:t>
            </a:r>
          </a:p>
        </p:txBody>
      </p:sp>
      <p:sp>
        <p:nvSpPr>
          <p:cNvPr id="28" name="TextBox 27">
            <a:extLst>
              <a:ext uri="{FF2B5EF4-FFF2-40B4-BE49-F238E27FC236}">
                <a16:creationId xmlns:a16="http://schemas.microsoft.com/office/drawing/2014/main" id="{8FD4AA36-1870-72E5-F444-491BD21B1592}"/>
              </a:ext>
            </a:extLst>
          </p:cNvPr>
          <p:cNvSpPr txBox="1"/>
          <p:nvPr/>
        </p:nvSpPr>
        <p:spPr bwMode="auto">
          <a:xfrm>
            <a:off x="8105950" y="1827856"/>
            <a:ext cx="227281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Late response assessment by PET and CT/MRI</a:t>
            </a:r>
          </a:p>
        </p:txBody>
      </p:sp>
      <p:cxnSp>
        <p:nvCxnSpPr>
          <p:cNvPr id="29" name="Straight Arrow Connector 28">
            <a:extLst>
              <a:ext uri="{FF2B5EF4-FFF2-40B4-BE49-F238E27FC236}">
                <a16:creationId xmlns:a16="http://schemas.microsoft.com/office/drawing/2014/main" id="{B927308D-A1BB-3067-49F0-F6A7F4DB9520}"/>
              </a:ext>
            </a:extLst>
          </p:cNvPr>
          <p:cNvCxnSpPr>
            <a:cxnSpLocks/>
          </p:cNvCxnSpPr>
          <p:nvPr/>
        </p:nvCxnSpPr>
        <p:spPr bwMode="auto">
          <a:xfrm>
            <a:off x="9213918" y="2309118"/>
            <a:ext cx="0" cy="513391"/>
          </a:xfrm>
          <a:prstGeom prst="straightConnector1">
            <a:avLst/>
          </a:prstGeom>
          <a:noFill/>
          <a:ln w="28575" cap="flat" cmpd="sng" algn="ctr">
            <a:solidFill>
              <a:schemeClr val="bg1"/>
            </a:solidFill>
            <a:prstDash val="solid"/>
            <a:round/>
            <a:headEnd type="none" w="med" len="med"/>
            <a:tailEnd type="triangle"/>
          </a:ln>
          <a:effectLst/>
        </p:spPr>
      </p:cxnSp>
      <p:sp>
        <p:nvSpPr>
          <p:cNvPr id="30" name="Line 51">
            <a:extLst>
              <a:ext uri="{FF2B5EF4-FFF2-40B4-BE49-F238E27FC236}">
                <a16:creationId xmlns:a16="http://schemas.microsoft.com/office/drawing/2014/main" id="{6A39C651-8D5A-55D6-43FD-0698FBDCAA21}"/>
              </a:ext>
            </a:extLst>
          </p:cNvPr>
          <p:cNvSpPr>
            <a:spLocks noChangeShapeType="1"/>
          </p:cNvSpPr>
          <p:nvPr/>
        </p:nvSpPr>
        <p:spPr bwMode="auto">
          <a:xfrm rot="16200000">
            <a:off x="9241186" y="2964528"/>
            <a:ext cx="0" cy="20459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31" name="Line 51">
            <a:extLst>
              <a:ext uri="{FF2B5EF4-FFF2-40B4-BE49-F238E27FC236}">
                <a16:creationId xmlns:a16="http://schemas.microsoft.com/office/drawing/2014/main" id="{80EE0DF8-C415-D056-B1AE-C21676DC808C}"/>
              </a:ext>
            </a:extLst>
          </p:cNvPr>
          <p:cNvSpPr>
            <a:spLocks noChangeShapeType="1"/>
          </p:cNvSpPr>
          <p:nvPr/>
        </p:nvSpPr>
        <p:spPr bwMode="auto">
          <a:xfrm rot="16200000">
            <a:off x="9227631" y="3988983"/>
            <a:ext cx="0" cy="19913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33" name="Line 51">
            <a:extLst>
              <a:ext uri="{FF2B5EF4-FFF2-40B4-BE49-F238E27FC236}">
                <a16:creationId xmlns:a16="http://schemas.microsoft.com/office/drawing/2014/main" id="{964FE012-F23F-2DCE-A23B-27233B68E500}"/>
              </a:ext>
            </a:extLst>
          </p:cNvPr>
          <p:cNvSpPr>
            <a:spLocks noChangeShapeType="1"/>
          </p:cNvSpPr>
          <p:nvPr/>
        </p:nvSpPr>
        <p:spPr bwMode="auto">
          <a:xfrm rot="16200000">
            <a:off x="5142746" y="4143423"/>
            <a:ext cx="0" cy="22424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35" name="TextBox 34">
            <a:extLst>
              <a:ext uri="{FF2B5EF4-FFF2-40B4-BE49-F238E27FC236}">
                <a16:creationId xmlns:a16="http://schemas.microsoft.com/office/drawing/2014/main" id="{B4182D82-5AB5-BDA9-59B3-0EFB5C1EF5F6}"/>
              </a:ext>
            </a:extLst>
          </p:cNvPr>
          <p:cNvSpPr txBox="1"/>
          <p:nvPr/>
        </p:nvSpPr>
        <p:spPr bwMode="auto">
          <a:xfrm>
            <a:off x="9523696" y="2215475"/>
            <a:ext cx="13055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Maintenance</a:t>
            </a:r>
          </a:p>
        </p:txBody>
      </p:sp>
      <p:sp>
        <p:nvSpPr>
          <p:cNvPr id="36" name="Rectangle 49">
            <a:extLst>
              <a:ext uri="{FF2B5EF4-FFF2-40B4-BE49-F238E27FC236}">
                <a16:creationId xmlns:a16="http://schemas.microsoft.com/office/drawing/2014/main" id="{56C1495B-6F42-9E59-9C37-6E19A96BC6DC}"/>
              </a:ext>
            </a:extLst>
          </p:cNvPr>
          <p:cNvSpPr>
            <a:spLocks noChangeArrowheads="1"/>
          </p:cNvSpPr>
          <p:nvPr/>
        </p:nvSpPr>
        <p:spPr bwMode="auto">
          <a:xfrm>
            <a:off x="9365027" y="2501955"/>
            <a:ext cx="1676144" cy="115491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Radiotherapy</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PET negative </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or positive</a:t>
            </a:r>
          </a:p>
        </p:txBody>
      </p:sp>
      <p:sp>
        <p:nvSpPr>
          <p:cNvPr id="37" name="Rectangle 50">
            <a:extLst>
              <a:ext uri="{FF2B5EF4-FFF2-40B4-BE49-F238E27FC236}">
                <a16:creationId xmlns:a16="http://schemas.microsoft.com/office/drawing/2014/main" id="{A89F6C8B-6A75-DEFD-D47F-98293EE7C327}"/>
              </a:ext>
            </a:extLst>
          </p:cNvPr>
          <p:cNvSpPr>
            <a:spLocks noChangeArrowheads="1"/>
          </p:cNvSpPr>
          <p:nvPr/>
        </p:nvSpPr>
        <p:spPr bwMode="auto">
          <a:xfrm>
            <a:off x="9359046" y="3732219"/>
            <a:ext cx="1676145" cy="541202"/>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No radiotherapy</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(PET negative)</a:t>
            </a:r>
          </a:p>
        </p:txBody>
      </p:sp>
      <p:sp>
        <p:nvSpPr>
          <p:cNvPr id="38" name="Rectangle 50">
            <a:extLst>
              <a:ext uri="{FF2B5EF4-FFF2-40B4-BE49-F238E27FC236}">
                <a16:creationId xmlns:a16="http://schemas.microsoft.com/office/drawing/2014/main" id="{39A913E5-1E1E-57D6-AE68-3425A4239487}"/>
              </a:ext>
            </a:extLst>
          </p:cNvPr>
          <p:cNvSpPr>
            <a:spLocks noChangeArrowheads="1"/>
          </p:cNvSpPr>
          <p:nvPr/>
        </p:nvSpPr>
        <p:spPr bwMode="auto">
          <a:xfrm>
            <a:off x="9359046" y="4334965"/>
            <a:ext cx="1676145" cy="541202"/>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Radiotherapy</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(PET positive)</a:t>
            </a:r>
          </a:p>
        </p:txBody>
      </p:sp>
      <p:sp>
        <p:nvSpPr>
          <p:cNvPr id="40" name="Rectangle 39">
            <a:extLst>
              <a:ext uri="{FF2B5EF4-FFF2-40B4-BE49-F238E27FC236}">
                <a16:creationId xmlns:a16="http://schemas.microsoft.com/office/drawing/2014/main" id="{71434E08-C687-C82D-3F06-C81A0DA18508}"/>
              </a:ext>
            </a:extLst>
          </p:cNvPr>
          <p:cNvSpPr/>
          <p:nvPr/>
        </p:nvSpPr>
        <p:spPr bwMode="auto">
          <a:xfrm rot="16200000">
            <a:off x="10383746" y="3422893"/>
            <a:ext cx="2381427" cy="505030"/>
          </a:xfrm>
          <a:prstGeom prst="rect">
            <a:avLst/>
          </a:prstGeom>
          <a:solidFill>
            <a:schemeClr val="accent4"/>
          </a:solidFill>
          <a:ln w="0">
            <a:solidFill>
              <a:schemeClr val="bg1"/>
            </a:solidFill>
            <a:miter lim="800000"/>
            <a:headEnd/>
            <a:tailEnd/>
          </a:ln>
        </p:spPr>
        <p:txBody>
          <a:bodyPr rtlCol="0" anchor="b"/>
          <a:lstStyle/>
          <a:p>
            <a:pPr algn="ctr" eaLnBrk="1" hangingPunct="1">
              <a:spcBef>
                <a:spcPts val="0"/>
              </a:spcBef>
              <a:spcAft>
                <a:spcPts val="0"/>
              </a:spcAft>
              <a:buClr>
                <a:schemeClr val="folHlink"/>
              </a:buClr>
              <a:buNone/>
            </a:pPr>
            <a:r>
              <a:rPr lang="en-US" sz="1400" dirty="0">
                <a:solidFill>
                  <a:schemeClr val="tx1"/>
                </a:solidFill>
                <a:latin typeface="Calibri" panose="020F0502020204030204" pitchFamily="34" charset="0"/>
              </a:rPr>
              <a:t>Pembrolizumab</a:t>
            </a:r>
            <a:r>
              <a:rPr lang="en-US" sz="1400" b="0" dirty="0">
                <a:solidFill>
                  <a:schemeClr val="tx1"/>
                </a:solidFill>
                <a:latin typeface="Calibri" panose="020F0502020204030204" pitchFamily="34" charset="0"/>
              </a:rPr>
              <a:t> Q3W</a:t>
            </a:r>
          </a:p>
          <a:p>
            <a:pPr algn="ctr" eaLnBrk="1" hangingPunct="1">
              <a:spcBef>
                <a:spcPts val="0"/>
              </a:spcBef>
              <a:spcAft>
                <a:spcPts val="0"/>
              </a:spcAft>
              <a:buClr>
                <a:schemeClr val="folHlink"/>
              </a:buClr>
              <a:buNone/>
            </a:pPr>
            <a:r>
              <a:rPr lang="en-US" sz="1400" b="0" dirty="0">
                <a:latin typeface="Calibri" panose="020F0502020204030204" pitchFamily="34" charset="0"/>
              </a:rPr>
              <a:t>Max 17 cycles</a:t>
            </a:r>
            <a:r>
              <a:rPr lang="en-US" sz="1400" b="0" dirty="0">
                <a:solidFill>
                  <a:schemeClr val="tx1"/>
                </a:solidFill>
                <a:latin typeface="Calibri" panose="020F0502020204030204" pitchFamily="34" charset="0"/>
              </a:rPr>
              <a:t> </a:t>
            </a:r>
          </a:p>
        </p:txBody>
      </p:sp>
      <p:sp>
        <p:nvSpPr>
          <p:cNvPr id="41" name="Line 51">
            <a:extLst>
              <a:ext uri="{FF2B5EF4-FFF2-40B4-BE49-F238E27FC236}">
                <a16:creationId xmlns:a16="http://schemas.microsoft.com/office/drawing/2014/main" id="{46F5B22B-53D3-1C30-43C5-89A9FA6D06BE}"/>
              </a:ext>
            </a:extLst>
          </p:cNvPr>
          <p:cNvSpPr>
            <a:spLocks noChangeShapeType="1"/>
          </p:cNvSpPr>
          <p:nvPr/>
        </p:nvSpPr>
        <p:spPr bwMode="auto">
          <a:xfrm rot="16200000">
            <a:off x="9229200" y="4499602"/>
            <a:ext cx="0" cy="19913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42" name="Line 51">
            <a:extLst>
              <a:ext uri="{FF2B5EF4-FFF2-40B4-BE49-F238E27FC236}">
                <a16:creationId xmlns:a16="http://schemas.microsoft.com/office/drawing/2014/main" id="{E4C18E8F-AC91-90A1-966E-7030BABB8154}"/>
              </a:ext>
            </a:extLst>
          </p:cNvPr>
          <p:cNvSpPr>
            <a:spLocks noChangeShapeType="1"/>
          </p:cNvSpPr>
          <p:nvPr/>
        </p:nvSpPr>
        <p:spPr bwMode="auto">
          <a:xfrm rot="16200000">
            <a:off x="11184679" y="2976306"/>
            <a:ext cx="0" cy="20459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43" name="Line 51">
            <a:extLst>
              <a:ext uri="{FF2B5EF4-FFF2-40B4-BE49-F238E27FC236}">
                <a16:creationId xmlns:a16="http://schemas.microsoft.com/office/drawing/2014/main" id="{22BE42C9-4C83-CC01-6662-8F35D689FF27}"/>
              </a:ext>
            </a:extLst>
          </p:cNvPr>
          <p:cNvSpPr>
            <a:spLocks noChangeShapeType="1"/>
          </p:cNvSpPr>
          <p:nvPr/>
        </p:nvSpPr>
        <p:spPr bwMode="auto">
          <a:xfrm rot="16200000">
            <a:off x="11180549" y="3990551"/>
            <a:ext cx="0" cy="19913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44" name="Line 51">
            <a:extLst>
              <a:ext uri="{FF2B5EF4-FFF2-40B4-BE49-F238E27FC236}">
                <a16:creationId xmlns:a16="http://schemas.microsoft.com/office/drawing/2014/main" id="{1782AD17-8DD3-8A5E-EDDF-F119DFCB0B02}"/>
              </a:ext>
            </a:extLst>
          </p:cNvPr>
          <p:cNvSpPr>
            <a:spLocks noChangeShapeType="1"/>
          </p:cNvSpPr>
          <p:nvPr/>
        </p:nvSpPr>
        <p:spPr bwMode="auto">
          <a:xfrm rot="16200000">
            <a:off x="11182118" y="4501170"/>
            <a:ext cx="0" cy="19913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6" name="Rectangle 5">
            <a:extLst>
              <a:ext uri="{FF2B5EF4-FFF2-40B4-BE49-F238E27FC236}">
                <a16:creationId xmlns:a16="http://schemas.microsoft.com/office/drawing/2014/main" id="{9668FAA7-A710-040C-3A7E-C5995ECBB26D}"/>
              </a:ext>
            </a:extLst>
          </p:cNvPr>
          <p:cNvSpPr/>
          <p:nvPr/>
        </p:nvSpPr>
        <p:spPr bwMode="auto">
          <a:xfrm>
            <a:off x="458943" y="5363738"/>
            <a:ext cx="11412636" cy="678561"/>
          </a:xfrm>
          <a:prstGeom prst="rect">
            <a:avLst/>
          </a:prstGeom>
          <a:no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Rectangle 10">
            <a:extLst>
              <a:ext uri="{FF2B5EF4-FFF2-40B4-BE49-F238E27FC236}">
                <a16:creationId xmlns:a16="http://schemas.microsoft.com/office/drawing/2014/main" id="{340F9A79-A1CA-86F3-E95B-0793A1137868}"/>
              </a:ext>
            </a:extLst>
          </p:cNvPr>
          <p:cNvSpPr/>
          <p:nvPr/>
        </p:nvSpPr>
        <p:spPr bwMode="auto">
          <a:xfrm>
            <a:off x="365025" y="3221908"/>
            <a:ext cx="2790555" cy="618084"/>
          </a:xfrm>
          <a:prstGeom prst="rect">
            <a:avLst/>
          </a:prstGeom>
          <a:no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KEYNOTE-667 High-Risk Group Update:</a:t>
            </a:r>
            <a:br>
              <a:rPr lang="en-US" dirty="0"/>
            </a:br>
            <a:r>
              <a:rPr lang="en-US" dirty="0"/>
              <a:t>Baseline Characteristics</a:t>
            </a:r>
            <a:endParaRPr lang="en-US" altLang="en-US" dirty="0"/>
          </a:p>
        </p:txBody>
      </p:sp>
      <p:sp>
        <p:nvSpPr>
          <p:cNvPr id="2" name="Text Box 11">
            <a:extLst>
              <a:ext uri="{FF2B5EF4-FFF2-40B4-BE49-F238E27FC236}">
                <a16:creationId xmlns:a16="http://schemas.microsoft.com/office/drawing/2014/main" id="{F3C05B3B-7EE4-1D76-5721-5C7ED7A7C314}"/>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Vinti. ASCO 2023. Abstr 10027.</a:t>
            </a:r>
          </a:p>
        </p:txBody>
      </p:sp>
      <p:graphicFrame>
        <p:nvGraphicFramePr>
          <p:cNvPr id="3" name="Group 3">
            <a:extLst>
              <a:ext uri="{FF2B5EF4-FFF2-40B4-BE49-F238E27FC236}">
                <a16:creationId xmlns:a16="http://schemas.microsoft.com/office/drawing/2014/main" id="{EA4FDF6A-F9E4-19F7-EFC2-944AC1F07958}"/>
              </a:ext>
            </a:extLst>
          </p:cNvPr>
          <p:cNvGraphicFramePr>
            <a:graphicFrameLocks/>
          </p:cNvGraphicFramePr>
          <p:nvPr>
            <p:extLst>
              <p:ext uri="{D42A27DB-BD31-4B8C-83A1-F6EECF244321}">
                <p14:modId xmlns:p14="http://schemas.microsoft.com/office/powerpoint/2010/main" val="4155754341"/>
              </p:ext>
            </p:extLst>
          </p:nvPr>
        </p:nvGraphicFramePr>
        <p:xfrm>
          <a:off x="744882" y="1600201"/>
          <a:ext cx="4880666" cy="4541632"/>
        </p:xfrm>
        <a:graphic>
          <a:graphicData uri="http://schemas.openxmlformats.org/drawingml/2006/table">
            <a:tbl>
              <a:tblPr/>
              <a:tblGrid>
                <a:gridCol w="2254796">
                  <a:extLst>
                    <a:ext uri="{9D8B030D-6E8A-4147-A177-3AD203B41FA5}">
                      <a16:colId xmlns:a16="http://schemas.microsoft.com/office/drawing/2014/main" val="20000"/>
                    </a:ext>
                  </a:extLst>
                </a:gridCol>
                <a:gridCol w="2625870">
                  <a:extLst>
                    <a:ext uri="{9D8B030D-6E8A-4147-A177-3AD203B41FA5}">
                      <a16:colId xmlns:a16="http://schemas.microsoft.com/office/drawing/2014/main" val="20002"/>
                    </a:ext>
                  </a:extLst>
                </a:gridCol>
              </a:tblGrid>
              <a:tr h="2277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High-Risk SER (Group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32147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3-17,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18-25,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14.0 (5-22)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 (94)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3395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 (52)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3395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White,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48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6057826"/>
                  </a:ext>
                </a:extLst>
              </a:tr>
              <a:tr h="18122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Bulky disease,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4152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cHL subtype,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Nodular sclerosis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Mixed cellularity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Lymphocyte rich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49 (79)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4152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Ann Arbor staging,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IV</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 (27)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41 (66)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482786843"/>
                  </a:ext>
                </a:extLst>
              </a:tr>
            </a:tbl>
          </a:graphicData>
        </a:graphic>
      </p:graphicFrame>
      <p:sp>
        <p:nvSpPr>
          <p:cNvPr id="5" name="Rectangle 3">
            <a:extLst>
              <a:ext uri="{FF2B5EF4-FFF2-40B4-BE49-F238E27FC236}">
                <a16:creationId xmlns:a16="http://schemas.microsoft.com/office/drawing/2014/main" id="{3D968E5B-E601-14ED-EC8B-B168C03DFE64}"/>
              </a:ext>
            </a:extLst>
          </p:cNvPr>
          <p:cNvSpPr>
            <a:spLocks noGrp="1" noChangeArrowheads="1"/>
          </p:cNvSpPr>
          <p:nvPr>
            <p:ph idx="1"/>
          </p:nvPr>
        </p:nvSpPr>
        <p:spPr>
          <a:xfrm>
            <a:off x="6095999" y="1513047"/>
            <a:ext cx="5529943" cy="4650686"/>
          </a:xfrm>
        </p:spPr>
        <p:txBody>
          <a:bodyPr/>
          <a:lstStyle/>
          <a:p>
            <a:r>
              <a:rPr lang="en-US" altLang="en-US" dirty="0"/>
              <a:t>Median time from randomization to data cutoff: 16.8 mo</a:t>
            </a:r>
          </a:p>
          <a:p>
            <a:r>
              <a:rPr lang="en-US" altLang="en-US" dirty="0"/>
              <a:t>At data cutoff, 23 patients (37%) still receiving consolidation/ maintenance therapy </a:t>
            </a:r>
          </a:p>
          <a:p>
            <a:pPr lvl="1"/>
            <a:r>
              <a:rPr lang="en-US" altLang="en-US" dirty="0"/>
              <a:t>34 patients (55%) had completed treatment</a:t>
            </a:r>
          </a:p>
          <a:p>
            <a:r>
              <a:rPr lang="en-US" altLang="en-US" dirty="0"/>
              <a:t>Median time on pembrolizumab: 11.0 mo (range: 1 day to 11.8 mo)</a:t>
            </a:r>
          </a:p>
        </p:txBody>
      </p:sp>
    </p:spTree>
    <p:extLst>
      <p:ext uri="{BB962C8B-B14F-4D97-AF65-F5344CB8AC3E}">
        <p14:creationId xmlns:p14="http://schemas.microsoft.com/office/powerpoint/2010/main" val="1224297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KEYNOTE-667 High-Risk Group Update: </a:t>
            </a:r>
            <a:br>
              <a:rPr lang="en-US" dirty="0"/>
            </a:br>
            <a:r>
              <a:rPr lang="en-US" dirty="0"/>
              <a:t>Late Response Assessment</a:t>
            </a:r>
            <a:endParaRPr lang="en-US" altLang="en-US" dirty="0"/>
          </a:p>
        </p:txBody>
      </p:sp>
      <p:sp>
        <p:nvSpPr>
          <p:cNvPr id="2" name="Text Box 11">
            <a:extLst>
              <a:ext uri="{FF2B5EF4-FFF2-40B4-BE49-F238E27FC236}">
                <a16:creationId xmlns:a16="http://schemas.microsoft.com/office/drawing/2014/main" id="{DF74FC61-DF7D-9DAF-8E36-96D2E879697F}"/>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Vinti. ASCO 2023. Abstr 10027.</a:t>
            </a:r>
          </a:p>
        </p:txBody>
      </p:sp>
      <p:graphicFrame>
        <p:nvGraphicFramePr>
          <p:cNvPr id="3" name="Group 3">
            <a:extLst>
              <a:ext uri="{FF2B5EF4-FFF2-40B4-BE49-F238E27FC236}">
                <a16:creationId xmlns:a16="http://schemas.microsoft.com/office/drawing/2014/main" id="{1CFE031A-26C5-4C7D-C9B2-688885FA1DB7}"/>
              </a:ext>
            </a:extLst>
          </p:cNvPr>
          <p:cNvGraphicFramePr>
            <a:graphicFrameLocks/>
          </p:cNvGraphicFramePr>
          <p:nvPr>
            <p:extLst>
              <p:ext uri="{D42A27DB-BD31-4B8C-83A1-F6EECF244321}">
                <p14:modId xmlns:p14="http://schemas.microsoft.com/office/powerpoint/2010/main" val="2262506463"/>
              </p:ext>
            </p:extLst>
          </p:nvPr>
        </p:nvGraphicFramePr>
        <p:xfrm>
          <a:off x="5824539" y="1481337"/>
          <a:ext cx="5681661" cy="4785472"/>
        </p:xfrm>
        <a:graphic>
          <a:graphicData uri="http://schemas.openxmlformats.org/drawingml/2006/table">
            <a:tbl>
              <a:tblPr/>
              <a:tblGrid>
                <a:gridCol w="2655703">
                  <a:extLst>
                    <a:ext uri="{9D8B030D-6E8A-4147-A177-3AD203B41FA5}">
                      <a16:colId xmlns:a16="http://schemas.microsoft.com/office/drawing/2014/main" val="20000"/>
                    </a:ext>
                  </a:extLst>
                </a:gridCol>
                <a:gridCol w="1386647">
                  <a:extLst>
                    <a:ext uri="{9D8B030D-6E8A-4147-A177-3AD203B41FA5}">
                      <a16:colId xmlns:a16="http://schemas.microsoft.com/office/drawing/2014/main" val="20002"/>
                    </a:ext>
                  </a:extLst>
                </a:gridCol>
                <a:gridCol w="1639311">
                  <a:extLst>
                    <a:ext uri="{9D8B030D-6E8A-4147-A177-3AD203B41FA5}">
                      <a16:colId xmlns:a16="http://schemas.microsoft.com/office/drawing/2014/main" val="1487032592"/>
                    </a:ext>
                  </a:extLst>
                </a:gridCol>
              </a:tblGrid>
              <a:tr h="7243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Baseline Characteristics of Patients With Late Response Assessment by BICR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PET Negative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PET Positive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=18 )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7243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3-17,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18-25,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14.0 (5-22)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 (94)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15.5 (7-19)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 (94)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951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 (57)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951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White,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6057826"/>
                  </a:ext>
                </a:extLst>
              </a:tr>
              <a:tr h="2951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Bulky disease,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93896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cHL subtype,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Nodular sclerosis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Mixed cellularity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Lymphocyte rich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93896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Ann Arbor staging,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IV</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(26)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482786843"/>
                  </a:ext>
                </a:extLst>
              </a:tr>
            </a:tbl>
          </a:graphicData>
        </a:graphic>
      </p:graphicFrame>
      <p:graphicFrame>
        <p:nvGraphicFramePr>
          <p:cNvPr id="4" name="Group 3">
            <a:extLst>
              <a:ext uri="{FF2B5EF4-FFF2-40B4-BE49-F238E27FC236}">
                <a16:creationId xmlns:a16="http://schemas.microsoft.com/office/drawing/2014/main" id="{CA42ABA0-5058-BFCC-7588-FC7625EB8C14}"/>
              </a:ext>
            </a:extLst>
          </p:cNvPr>
          <p:cNvGraphicFramePr>
            <a:graphicFrameLocks/>
          </p:cNvGraphicFramePr>
          <p:nvPr>
            <p:extLst>
              <p:ext uri="{D42A27DB-BD31-4B8C-83A1-F6EECF244321}">
                <p14:modId xmlns:p14="http://schemas.microsoft.com/office/powerpoint/2010/main" val="2353615629"/>
              </p:ext>
            </p:extLst>
          </p:nvPr>
        </p:nvGraphicFramePr>
        <p:xfrm>
          <a:off x="719138" y="1481337"/>
          <a:ext cx="4806064" cy="2712768"/>
        </p:xfrm>
        <a:graphic>
          <a:graphicData uri="http://schemas.openxmlformats.org/drawingml/2006/table">
            <a:tbl>
              <a:tblPr/>
              <a:tblGrid>
                <a:gridCol w="2857041">
                  <a:extLst>
                    <a:ext uri="{9D8B030D-6E8A-4147-A177-3AD203B41FA5}">
                      <a16:colId xmlns:a16="http://schemas.microsoft.com/office/drawing/2014/main" val="20000"/>
                    </a:ext>
                  </a:extLst>
                </a:gridCol>
                <a:gridCol w="1949023">
                  <a:extLst>
                    <a:ext uri="{9D8B030D-6E8A-4147-A177-3AD203B41FA5}">
                      <a16:colId xmlns:a16="http://schemas.microsoft.com/office/drawing/2014/main" val="20002"/>
                    </a:ext>
                  </a:extLst>
                </a:gridCol>
              </a:tblGrid>
              <a:tr h="3187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Late Response,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High-Risk SER (Group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Assessment by BICR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PET negative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PET positive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53 (85)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35 (66)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Assessment by investigator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PET negative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PET positive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53 (85)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37 (70)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7172494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609759" y="238127"/>
            <a:ext cx="10981906" cy="1103313"/>
          </a:xfrm>
        </p:spPr>
        <p:txBody>
          <a:bodyPr/>
          <a:lstStyle/>
          <a:p>
            <a:r>
              <a:rPr lang="en-US" dirty="0"/>
              <a:t>KEYNOTE-667 High-Risk Group Update: </a:t>
            </a:r>
            <a:br>
              <a:rPr lang="en-US" dirty="0"/>
            </a:br>
            <a:r>
              <a:rPr lang="en-US" dirty="0"/>
              <a:t>AEs With ≥5% Incidence</a:t>
            </a:r>
            <a:endParaRPr lang="en-US" altLang="en-US" dirty="0"/>
          </a:p>
        </p:txBody>
      </p:sp>
      <p:sp>
        <p:nvSpPr>
          <p:cNvPr id="2" name="Text Box 11">
            <a:extLst>
              <a:ext uri="{FF2B5EF4-FFF2-40B4-BE49-F238E27FC236}">
                <a16:creationId xmlns:a16="http://schemas.microsoft.com/office/drawing/2014/main" id="{E8EEFC48-0AAD-487F-20BC-15ECAF221A9D}"/>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Vinti. ASCO 2023. Abstr 10027. Reproduced with permission.</a:t>
            </a:r>
          </a:p>
        </p:txBody>
      </p:sp>
      <p:sp>
        <p:nvSpPr>
          <p:cNvPr id="4" name="AutoShape 3">
            <a:extLst>
              <a:ext uri="{FF2B5EF4-FFF2-40B4-BE49-F238E27FC236}">
                <a16:creationId xmlns:a16="http://schemas.microsoft.com/office/drawing/2014/main" id="{3A015FFB-AC2D-CCC8-3E89-EC9A12235587}"/>
              </a:ext>
            </a:extLst>
          </p:cNvPr>
          <p:cNvSpPr>
            <a:spLocks noChangeAspect="1" noChangeArrowheads="1" noTextEdit="1"/>
          </p:cNvSpPr>
          <p:nvPr/>
        </p:nvSpPr>
        <p:spPr bwMode="auto">
          <a:xfrm>
            <a:off x="427662" y="1021302"/>
            <a:ext cx="7064375" cy="575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 name="Rectangle 5">
            <a:extLst>
              <a:ext uri="{FF2B5EF4-FFF2-40B4-BE49-F238E27FC236}">
                <a16:creationId xmlns:a16="http://schemas.microsoft.com/office/drawing/2014/main" id="{CD6F38F6-A3B4-16D8-178D-FA822ED312F3}"/>
              </a:ext>
            </a:extLst>
          </p:cNvPr>
          <p:cNvSpPr>
            <a:spLocks noChangeArrowheads="1"/>
          </p:cNvSpPr>
          <p:nvPr/>
        </p:nvSpPr>
        <p:spPr bwMode="auto">
          <a:xfrm>
            <a:off x="290513" y="1021302"/>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37" name="Rectangle 7">
            <a:extLst>
              <a:ext uri="{FF2B5EF4-FFF2-40B4-BE49-F238E27FC236}">
                <a16:creationId xmlns:a16="http://schemas.microsoft.com/office/drawing/2014/main" id="{5D75454F-A3C4-DDF0-05DF-60DB0BC330D7}"/>
              </a:ext>
            </a:extLst>
          </p:cNvPr>
          <p:cNvSpPr>
            <a:spLocks noChangeArrowheads="1"/>
          </p:cNvSpPr>
          <p:nvPr/>
        </p:nvSpPr>
        <p:spPr bwMode="auto">
          <a:xfrm>
            <a:off x="2174876" y="5844127"/>
            <a:ext cx="463550"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38" name="Rectangle 8">
            <a:extLst>
              <a:ext uri="{FF2B5EF4-FFF2-40B4-BE49-F238E27FC236}">
                <a16:creationId xmlns:a16="http://schemas.microsoft.com/office/drawing/2014/main" id="{1FA7C468-B8F4-06AF-DF56-4645AA29B5D8}"/>
              </a:ext>
            </a:extLst>
          </p:cNvPr>
          <p:cNvSpPr>
            <a:spLocks noChangeArrowheads="1"/>
          </p:cNvSpPr>
          <p:nvPr/>
        </p:nvSpPr>
        <p:spPr bwMode="auto">
          <a:xfrm>
            <a:off x="2174876" y="5693314"/>
            <a:ext cx="463550"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39" name="Rectangle 9">
            <a:extLst>
              <a:ext uri="{FF2B5EF4-FFF2-40B4-BE49-F238E27FC236}">
                <a16:creationId xmlns:a16="http://schemas.microsoft.com/office/drawing/2014/main" id="{A4D29CF5-8F7B-AD5F-FCA8-0D24E665DC62}"/>
              </a:ext>
            </a:extLst>
          </p:cNvPr>
          <p:cNvSpPr>
            <a:spLocks noChangeArrowheads="1"/>
          </p:cNvSpPr>
          <p:nvPr/>
        </p:nvSpPr>
        <p:spPr bwMode="auto">
          <a:xfrm>
            <a:off x="2174876" y="5542502"/>
            <a:ext cx="463550"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40" name="Rectangle 10">
            <a:extLst>
              <a:ext uri="{FF2B5EF4-FFF2-40B4-BE49-F238E27FC236}">
                <a16:creationId xmlns:a16="http://schemas.microsoft.com/office/drawing/2014/main" id="{1929C438-1B17-7205-6E28-A91F9C68393D}"/>
              </a:ext>
            </a:extLst>
          </p:cNvPr>
          <p:cNvSpPr>
            <a:spLocks noChangeArrowheads="1"/>
          </p:cNvSpPr>
          <p:nvPr/>
        </p:nvSpPr>
        <p:spPr bwMode="auto">
          <a:xfrm>
            <a:off x="2174876" y="5391689"/>
            <a:ext cx="463550" cy="127000"/>
          </a:xfrm>
          <a:prstGeom prst="rect">
            <a:avLst/>
          </a:prstGeom>
          <a:solidFill>
            <a:schemeClr val="accent1"/>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41" name="Rectangle 11">
            <a:extLst>
              <a:ext uri="{FF2B5EF4-FFF2-40B4-BE49-F238E27FC236}">
                <a16:creationId xmlns:a16="http://schemas.microsoft.com/office/drawing/2014/main" id="{419AFA49-FAE0-77F2-C6D1-BA8DB1F68B9D}"/>
              </a:ext>
            </a:extLst>
          </p:cNvPr>
          <p:cNvSpPr>
            <a:spLocks noChangeArrowheads="1"/>
          </p:cNvSpPr>
          <p:nvPr/>
        </p:nvSpPr>
        <p:spPr bwMode="auto">
          <a:xfrm>
            <a:off x="2174876" y="5239289"/>
            <a:ext cx="463550"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42" name="Rectangle 12">
            <a:extLst>
              <a:ext uri="{FF2B5EF4-FFF2-40B4-BE49-F238E27FC236}">
                <a16:creationId xmlns:a16="http://schemas.microsoft.com/office/drawing/2014/main" id="{C277B87A-732B-330E-6B75-E42C7DEE4950}"/>
              </a:ext>
            </a:extLst>
          </p:cNvPr>
          <p:cNvSpPr>
            <a:spLocks noChangeArrowheads="1"/>
          </p:cNvSpPr>
          <p:nvPr/>
        </p:nvSpPr>
        <p:spPr bwMode="auto">
          <a:xfrm>
            <a:off x="2174876" y="5088477"/>
            <a:ext cx="463550" cy="127000"/>
          </a:xfrm>
          <a:prstGeom prst="rect">
            <a:avLst/>
          </a:prstGeom>
          <a:solidFill>
            <a:schemeClr val="accent1"/>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43" name="Rectangle 13">
            <a:extLst>
              <a:ext uri="{FF2B5EF4-FFF2-40B4-BE49-F238E27FC236}">
                <a16:creationId xmlns:a16="http://schemas.microsoft.com/office/drawing/2014/main" id="{27D6CF07-157B-C5A3-C58D-A42EB0029F9F}"/>
              </a:ext>
            </a:extLst>
          </p:cNvPr>
          <p:cNvSpPr>
            <a:spLocks noChangeArrowheads="1"/>
          </p:cNvSpPr>
          <p:nvPr/>
        </p:nvSpPr>
        <p:spPr bwMode="auto">
          <a:xfrm>
            <a:off x="2174876" y="4936077"/>
            <a:ext cx="557213"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44" name="Rectangle 14">
            <a:extLst>
              <a:ext uri="{FF2B5EF4-FFF2-40B4-BE49-F238E27FC236}">
                <a16:creationId xmlns:a16="http://schemas.microsoft.com/office/drawing/2014/main" id="{3FB91C80-F87F-0C8A-C868-7680F4AC2567}"/>
              </a:ext>
            </a:extLst>
          </p:cNvPr>
          <p:cNvSpPr>
            <a:spLocks noChangeArrowheads="1"/>
          </p:cNvSpPr>
          <p:nvPr/>
        </p:nvSpPr>
        <p:spPr bwMode="auto">
          <a:xfrm>
            <a:off x="2174876" y="4783677"/>
            <a:ext cx="557213"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45" name="Rectangle 15">
            <a:extLst>
              <a:ext uri="{FF2B5EF4-FFF2-40B4-BE49-F238E27FC236}">
                <a16:creationId xmlns:a16="http://schemas.microsoft.com/office/drawing/2014/main" id="{B11C2350-3453-6DB9-4F8B-56379EE989DC}"/>
              </a:ext>
            </a:extLst>
          </p:cNvPr>
          <p:cNvSpPr>
            <a:spLocks noChangeArrowheads="1"/>
          </p:cNvSpPr>
          <p:nvPr/>
        </p:nvSpPr>
        <p:spPr bwMode="auto">
          <a:xfrm>
            <a:off x="2174876" y="4632864"/>
            <a:ext cx="557213" cy="127000"/>
          </a:xfrm>
          <a:prstGeom prst="rect">
            <a:avLst/>
          </a:prstGeom>
          <a:solidFill>
            <a:schemeClr val="accent1"/>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46" name="Rectangle 16">
            <a:extLst>
              <a:ext uri="{FF2B5EF4-FFF2-40B4-BE49-F238E27FC236}">
                <a16:creationId xmlns:a16="http://schemas.microsoft.com/office/drawing/2014/main" id="{637967C6-0B86-4655-0189-D9A945E7D733}"/>
              </a:ext>
            </a:extLst>
          </p:cNvPr>
          <p:cNvSpPr>
            <a:spLocks noChangeArrowheads="1"/>
          </p:cNvSpPr>
          <p:nvPr/>
        </p:nvSpPr>
        <p:spPr bwMode="auto">
          <a:xfrm>
            <a:off x="2174876" y="4480464"/>
            <a:ext cx="557213" cy="128587"/>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47" name="Rectangle 17">
            <a:extLst>
              <a:ext uri="{FF2B5EF4-FFF2-40B4-BE49-F238E27FC236}">
                <a16:creationId xmlns:a16="http://schemas.microsoft.com/office/drawing/2014/main" id="{34851A9F-F9FA-4E04-A272-1713ED0ADF38}"/>
              </a:ext>
            </a:extLst>
          </p:cNvPr>
          <p:cNvSpPr>
            <a:spLocks noChangeArrowheads="1"/>
          </p:cNvSpPr>
          <p:nvPr/>
        </p:nvSpPr>
        <p:spPr bwMode="auto">
          <a:xfrm>
            <a:off x="2174876" y="4329652"/>
            <a:ext cx="557213" cy="128587"/>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48" name="Rectangle 18">
            <a:extLst>
              <a:ext uri="{FF2B5EF4-FFF2-40B4-BE49-F238E27FC236}">
                <a16:creationId xmlns:a16="http://schemas.microsoft.com/office/drawing/2014/main" id="{8AE50992-8D1E-70D8-F161-C877AAD7CFC2}"/>
              </a:ext>
            </a:extLst>
          </p:cNvPr>
          <p:cNvSpPr>
            <a:spLocks noChangeArrowheads="1"/>
          </p:cNvSpPr>
          <p:nvPr/>
        </p:nvSpPr>
        <p:spPr bwMode="auto">
          <a:xfrm>
            <a:off x="2174876" y="4178839"/>
            <a:ext cx="557213"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49" name="Rectangle 19">
            <a:extLst>
              <a:ext uri="{FF2B5EF4-FFF2-40B4-BE49-F238E27FC236}">
                <a16:creationId xmlns:a16="http://schemas.microsoft.com/office/drawing/2014/main" id="{3E16457A-08FB-A3C4-3C2D-2667660EC86E}"/>
              </a:ext>
            </a:extLst>
          </p:cNvPr>
          <p:cNvSpPr>
            <a:spLocks noChangeArrowheads="1"/>
          </p:cNvSpPr>
          <p:nvPr/>
        </p:nvSpPr>
        <p:spPr bwMode="auto">
          <a:xfrm>
            <a:off x="2174876" y="4028027"/>
            <a:ext cx="557213"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50" name="Rectangle 20">
            <a:extLst>
              <a:ext uri="{FF2B5EF4-FFF2-40B4-BE49-F238E27FC236}">
                <a16:creationId xmlns:a16="http://schemas.microsoft.com/office/drawing/2014/main" id="{D47C1FCF-11C8-06E1-679F-79D6D864C67D}"/>
              </a:ext>
            </a:extLst>
          </p:cNvPr>
          <p:cNvSpPr>
            <a:spLocks noChangeArrowheads="1"/>
          </p:cNvSpPr>
          <p:nvPr/>
        </p:nvSpPr>
        <p:spPr bwMode="auto">
          <a:xfrm>
            <a:off x="2174876" y="3875627"/>
            <a:ext cx="741363" cy="127000"/>
          </a:xfrm>
          <a:prstGeom prst="rect">
            <a:avLst/>
          </a:prstGeom>
          <a:solidFill>
            <a:schemeClr val="accent1"/>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51" name="Rectangle 21">
            <a:extLst>
              <a:ext uri="{FF2B5EF4-FFF2-40B4-BE49-F238E27FC236}">
                <a16:creationId xmlns:a16="http://schemas.microsoft.com/office/drawing/2014/main" id="{231F385F-9102-3C87-DBEE-9625837EFC39}"/>
              </a:ext>
            </a:extLst>
          </p:cNvPr>
          <p:cNvSpPr>
            <a:spLocks noChangeArrowheads="1"/>
          </p:cNvSpPr>
          <p:nvPr/>
        </p:nvSpPr>
        <p:spPr bwMode="auto">
          <a:xfrm>
            <a:off x="2174876" y="3724814"/>
            <a:ext cx="741363"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52" name="Rectangle 22">
            <a:extLst>
              <a:ext uri="{FF2B5EF4-FFF2-40B4-BE49-F238E27FC236}">
                <a16:creationId xmlns:a16="http://schemas.microsoft.com/office/drawing/2014/main" id="{AD03CBCE-5D74-B5F1-A0D1-B6F40D8614E6}"/>
              </a:ext>
            </a:extLst>
          </p:cNvPr>
          <p:cNvSpPr>
            <a:spLocks noChangeArrowheads="1"/>
          </p:cNvSpPr>
          <p:nvPr/>
        </p:nvSpPr>
        <p:spPr bwMode="auto">
          <a:xfrm>
            <a:off x="2174876" y="3572414"/>
            <a:ext cx="741363" cy="127000"/>
          </a:xfrm>
          <a:prstGeom prst="rect">
            <a:avLst/>
          </a:prstGeom>
          <a:solidFill>
            <a:schemeClr val="accent1"/>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53" name="Rectangle 23">
            <a:extLst>
              <a:ext uri="{FF2B5EF4-FFF2-40B4-BE49-F238E27FC236}">
                <a16:creationId xmlns:a16="http://schemas.microsoft.com/office/drawing/2014/main" id="{6CF08BA3-86CC-3707-17EE-1109C5111615}"/>
              </a:ext>
            </a:extLst>
          </p:cNvPr>
          <p:cNvSpPr>
            <a:spLocks noChangeArrowheads="1"/>
          </p:cNvSpPr>
          <p:nvPr/>
        </p:nvSpPr>
        <p:spPr bwMode="auto">
          <a:xfrm>
            <a:off x="2174876" y="3421602"/>
            <a:ext cx="741363" cy="127000"/>
          </a:xfrm>
          <a:prstGeom prst="rect">
            <a:avLst/>
          </a:prstGeom>
          <a:solidFill>
            <a:schemeClr val="accent1"/>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54" name="Rectangle 24">
            <a:extLst>
              <a:ext uri="{FF2B5EF4-FFF2-40B4-BE49-F238E27FC236}">
                <a16:creationId xmlns:a16="http://schemas.microsoft.com/office/drawing/2014/main" id="{91AC3809-B040-5FD5-4A37-46832B71A2C8}"/>
              </a:ext>
            </a:extLst>
          </p:cNvPr>
          <p:cNvSpPr>
            <a:spLocks noChangeArrowheads="1"/>
          </p:cNvSpPr>
          <p:nvPr/>
        </p:nvSpPr>
        <p:spPr bwMode="auto">
          <a:xfrm>
            <a:off x="2174876" y="3269202"/>
            <a:ext cx="928688"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55" name="Rectangle 25">
            <a:extLst>
              <a:ext uri="{FF2B5EF4-FFF2-40B4-BE49-F238E27FC236}">
                <a16:creationId xmlns:a16="http://schemas.microsoft.com/office/drawing/2014/main" id="{FE6CE3ED-CAD7-9535-671E-076D42CCC90A}"/>
              </a:ext>
            </a:extLst>
          </p:cNvPr>
          <p:cNvSpPr>
            <a:spLocks noChangeArrowheads="1"/>
          </p:cNvSpPr>
          <p:nvPr/>
        </p:nvSpPr>
        <p:spPr bwMode="auto">
          <a:xfrm>
            <a:off x="2174876" y="3118389"/>
            <a:ext cx="928688" cy="127000"/>
          </a:xfrm>
          <a:prstGeom prst="rect">
            <a:avLst/>
          </a:prstGeom>
          <a:solidFill>
            <a:schemeClr val="accent1"/>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56" name="Rectangle 26">
            <a:extLst>
              <a:ext uri="{FF2B5EF4-FFF2-40B4-BE49-F238E27FC236}">
                <a16:creationId xmlns:a16="http://schemas.microsoft.com/office/drawing/2014/main" id="{B8F13AFA-54D9-1A32-8D0B-9E1544784010}"/>
              </a:ext>
            </a:extLst>
          </p:cNvPr>
          <p:cNvSpPr>
            <a:spLocks noChangeArrowheads="1"/>
          </p:cNvSpPr>
          <p:nvPr/>
        </p:nvSpPr>
        <p:spPr bwMode="auto">
          <a:xfrm>
            <a:off x="2174876" y="2967577"/>
            <a:ext cx="928688" cy="127000"/>
          </a:xfrm>
          <a:prstGeom prst="rect">
            <a:avLst/>
          </a:prstGeom>
          <a:solidFill>
            <a:schemeClr val="accent1"/>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57" name="Rectangle 27">
            <a:extLst>
              <a:ext uri="{FF2B5EF4-FFF2-40B4-BE49-F238E27FC236}">
                <a16:creationId xmlns:a16="http://schemas.microsoft.com/office/drawing/2014/main" id="{60B2DF8A-534C-EA99-FEDE-F6FE0513FF8F}"/>
              </a:ext>
            </a:extLst>
          </p:cNvPr>
          <p:cNvSpPr>
            <a:spLocks noChangeArrowheads="1"/>
          </p:cNvSpPr>
          <p:nvPr/>
        </p:nvSpPr>
        <p:spPr bwMode="auto">
          <a:xfrm>
            <a:off x="2174876" y="2816764"/>
            <a:ext cx="1020763"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58" name="Rectangle 28">
            <a:extLst>
              <a:ext uri="{FF2B5EF4-FFF2-40B4-BE49-F238E27FC236}">
                <a16:creationId xmlns:a16="http://schemas.microsoft.com/office/drawing/2014/main" id="{A9648335-9E1A-AAAA-4F30-2C22E4B6F545}"/>
              </a:ext>
            </a:extLst>
          </p:cNvPr>
          <p:cNvSpPr>
            <a:spLocks noChangeArrowheads="1"/>
          </p:cNvSpPr>
          <p:nvPr/>
        </p:nvSpPr>
        <p:spPr bwMode="auto">
          <a:xfrm>
            <a:off x="2174876" y="2664364"/>
            <a:ext cx="1020763"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59" name="Rectangle 29">
            <a:extLst>
              <a:ext uri="{FF2B5EF4-FFF2-40B4-BE49-F238E27FC236}">
                <a16:creationId xmlns:a16="http://schemas.microsoft.com/office/drawing/2014/main" id="{6E3F4485-B2D4-7019-7C65-B450A3839E97}"/>
              </a:ext>
            </a:extLst>
          </p:cNvPr>
          <p:cNvSpPr>
            <a:spLocks noChangeArrowheads="1"/>
          </p:cNvSpPr>
          <p:nvPr/>
        </p:nvSpPr>
        <p:spPr bwMode="auto">
          <a:xfrm>
            <a:off x="2174876" y="2513552"/>
            <a:ext cx="1020763"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60" name="Rectangle 30">
            <a:extLst>
              <a:ext uri="{FF2B5EF4-FFF2-40B4-BE49-F238E27FC236}">
                <a16:creationId xmlns:a16="http://schemas.microsoft.com/office/drawing/2014/main" id="{48DC6689-E185-E1D1-1870-52BD50DFE80B}"/>
              </a:ext>
            </a:extLst>
          </p:cNvPr>
          <p:cNvSpPr>
            <a:spLocks noChangeArrowheads="1"/>
          </p:cNvSpPr>
          <p:nvPr/>
        </p:nvSpPr>
        <p:spPr bwMode="auto">
          <a:xfrm>
            <a:off x="2174876" y="2361152"/>
            <a:ext cx="1208088"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61" name="Rectangle 31">
            <a:extLst>
              <a:ext uri="{FF2B5EF4-FFF2-40B4-BE49-F238E27FC236}">
                <a16:creationId xmlns:a16="http://schemas.microsoft.com/office/drawing/2014/main" id="{0B692961-FB86-5DDD-9240-1061753194FE}"/>
              </a:ext>
            </a:extLst>
          </p:cNvPr>
          <p:cNvSpPr>
            <a:spLocks noChangeArrowheads="1"/>
          </p:cNvSpPr>
          <p:nvPr/>
        </p:nvSpPr>
        <p:spPr bwMode="auto">
          <a:xfrm>
            <a:off x="2174876" y="2208752"/>
            <a:ext cx="1208088"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62" name="Rectangle 32">
            <a:extLst>
              <a:ext uri="{FF2B5EF4-FFF2-40B4-BE49-F238E27FC236}">
                <a16:creationId xmlns:a16="http://schemas.microsoft.com/office/drawing/2014/main" id="{2A29229E-E747-CD71-97ED-9CDED9DE4CB8}"/>
              </a:ext>
            </a:extLst>
          </p:cNvPr>
          <p:cNvSpPr>
            <a:spLocks noChangeArrowheads="1"/>
          </p:cNvSpPr>
          <p:nvPr/>
        </p:nvSpPr>
        <p:spPr bwMode="auto">
          <a:xfrm>
            <a:off x="2174876" y="2057939"/>
            <a:ext cx="1485900" cy="127000"/>
          </a:xfrm>
          <a:prstGeom prst="rect">
            <a:avLst/>
          </a:prstGeom>
          <a:solidFill>
            <a:schemeClr val="accent1"/>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63" name="Rectangle 33">
            <a:extLst>
              <a:ext uri="{FF2B5EF4-FFF2-40B4-BE49-F238E27FC236}">
                <a16:creationId xmlns:a16="http://schemas.microsoft.com/office/drawing/2014/main" id="{76A9A228-1605-3D08-0B46-1A8BFD75757E}"/>
              </a:ext>
            </a:extLst>
          </p:cNvPr>
          <p:cNvSpPr>
            <a:spLocks noChangeArrowheads="1"/>
          </p:cNvSpPr>
          <p:nvPr/>
        </p:nvSpPr>
        <p:spPr bwMode="auto">
          <a:xfrm>
            <a:off x="2174876" y="1905539"/>
            <a:ext cx="1485900" cy="128587"/>
          </a:xfrm>
          <a:prstGeom prst="rect">
            <a:avLst/>
          </a:prstGeom>
          <a:solidFill>
            <a:schemeClr val="accent1"/>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64" name="Rectangle 34">
            <a:extLst>
              <a:ext uri="{FF2B5EF4-FFF2-40B4-BE49-F238E27FC236}">
                <a16:creationId xmlns:a16="http://schemas.microsoft.com/office/drawing/2014/main" id="{5BA6DDC7-24F1-A29F-1917-B20EEE3B6194}"/>
              </a:ext>
            </a:extLst>
          </p:cNvPr>
          <p:cNvSpPr>
            <a:spLocks noChangeArrowheads="1"/>
          </p:cNvSpPr>
          <p:nvPr/>
        </p:nvSpPr>
        <p:spPr bwMode="auto">
          <a:xfrm>
            <a:off x="2174876" y="1754727"/>
            <a:ext cx="1485900" cy="128587"/>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65" name="Rectangle 35">
            <a:extLst>
              <a:ext uri="{FF2B5EF4-FFF2-40B4-BE49-F238E27FC236}">
                <a16:creationId xmlns:a16="http://schemas.microsoft.com/office/drawing/2014/main" id="{8567D3AA-6885-B5C8-A51B-6BBD609814F5}"/>
              </a:ext>
            </a:extLst>
          </p:cNvPr>
          <p:cNvSpPr>
            <a:spLocks noChangeArrowheads="1"/>
          </p:cNvSpPr>
          <p:nvPr/>
        </p:nvSpPr>
        <p:spPr bwMode="auto">
          <a:xfrm>
            <a:off x="2174876" y="1603914"/>
            <a:ext cx="1671638"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66" name="Rectangle 36">
            <a:extLst>
              <a:ext uri="{FF2B5EF4-FFF2-40B4-BE49-F238E27FC236}">
                <a16:creationId xmlns:a16="http://schemas.microsoft.com/office/drawing/2014/main" id="{0A5B1625-25F2-F4FF-41CF-C68BE47A4A4C}"/>
              </a:ext>
            </a:extLst>
          </p:cNvPr>
          <p:cNvSpPr>
            <a:spLocks noChangeArrowheads="1"/>
          </p:cNvSpPr>
          <p:nvPr/>
        </p:nvSpPr>
        <p:spPr bwMode="auto">
          <a:xfrm>
            <a:off x="2174876" y="1453102"/>
            <a:ext cx="1671638" cy="127000"/>
          </a:xfrm>
          <a:prstGeom prst="rect">
            <a:avLst/>
          </a:prstGeom>
          <a:solidFill>
            <a:srgbClr val="00655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267" name="Rectangle 37">
            <a:extLst>
              <a:ext uri="{FF2B5EF4-FFF2-40B4-BE49-F238E27FC236}">
                <a16:creationId xmlns:a16="http://schemas.microsoft.com/office/drawing/2014/main" id="{91FEC643-5E67-5C24-DE09-3A57C174DED3}"/>
              </a:ext>
            </a:extLst>
          </p:cNvPr>
          <p:cNvSpPr>
            <a:spLocks noChangeArrowheads="1"/>
          </p:cNvSpPr>
          <p:nvPr/>
        </p:nvSpPr>
        <p:spPr bwMode="auto">
          <a:xfrm>
            <a:off x="2667001" y="5825542"/>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5%</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68" name="Rectangle 38">
            <a:extLst>
              <a:ext uri="{FF2B5EF4-FFF2-40B4-BE49-F238E27FC236}">
                <a16:creationId xmlns:a16="http://schemas.microsoft.com/office/drawing/2014/main" id="{DBD6D3F8-923E-2119-2C2E-F2088C07A8B4}"/>
              </a:ext>
            </a:extLst>
          </p:cNvPr>
          <p:cNvSpPr>
            <a:spLocks noChangeArrowheads="1"/>
          </p:cNvSpPr>
          <p:nvPr/>
        </p:nvSpPr>
        <p:spPr bwMode="auto">
          <a:xfrm>
            <a:off x="2667001" y="5668006"/>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5%</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69" name="Rectangle 39">
            <a:extLst>
              <a:ext uri="{FF2B5EF4-FFF2-40B4-BE49-F238E27FC236}">
                <a16:creationId xmlns:a16="http://schemas.microsoft.com/office/drawing/2014/main" id="{ED6B147C-964C-A3A8-4317-3A3971C0746F}"/>
              </a:ext>
            </a:extLst>
          </p:cNvPr>
          <p:cNvSpPr>
            <a:spLocks noChangeArrowheads="1"/>
          </p:cNvSpPr>
          <p:nvPr/>
        </p:nvSpPr>
        <p:spPr bwMode="auto">
          <a:xfrm>
            <a:off x="2667001" y="5515606"/>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5%</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70" name="Rectangle 40">
            <a:extLst>
              <a:ext uri="{FF2B5EF4-FFF2-40B4-BE49-F238E27FC236}">
                <a16:creationId xmlns:a16="http://schemas.microsoft.com/office/drawing/2014/main" id="{783E7390-F480-F0F2-1F0C-D9F54BDC6987}"/>
              </a:ext>
            </a:extLst>
          </p:cNvPr>
          <p:cNvSpPr>
            <a:spLocks noChangeArrowheads="1"/>
          </p:cNvSpPr>
          <p:nvPr/>
        </p:nvSpPr>
        <p:spPr bwMode="auto">
          <a:xfrm>
            <a:off x="2667001" y="5364793"/>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5%</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71" name="Rectangle 41">
            <a:extLst>
              <a:ext uri="{FF2B5EF4-FFF2-40B4-BE49-F238E27FC236}">
                <a16:creationId xmlns:a16="http://schemas.microsoft.com/office/drawing/2014/main" id="{3D6C772A-5D01-1C6D-016D-67ED788299D2}"/>
              </a:ext>
            </a:extLst>
          </p:cNvPr>
          <p:cNvSpPr>
            <a:spLocks noChangeArrowheads="1"/>
          </p:cNvSpPr>
          <p:nvPr/>
        </p:nvSpPr>
        <p:spPr bwMode="auto">
          <a:xfrm>
            <a:off x="2667001" y="5213981"/>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5%</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72" name="Rectangle 42">
            <a:extLst>
              <a:ext uri="{FF2B5EF4-FFF2-40B4-BE49-F238E27FC236}">
                <a16:creationId xmlns:a16="http://schemas.microsoft.com/office/drawing/2014/main" id="{6DC23F14-4F69-04CE-D4D5-B8D604B2DCC5}"/>
              </a:ext>
            </a:extLst>
          </p:cNvPr>
          <p:cNvSpPr>
            <a:spLocks noChangeArrowheads="1"/>
          </p:cNvSpPr>
          <p:nvPr/>
        </p:nvSpPr>
        <p:spPr bwMode="auto">
          <a:xfrm>
            <a:off x="2667001" y="5063168"/>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5%</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73" name="Rectangle 43">
            <a:extLst>
              <a:ext uri="{FF2B5EF4-FFF2-40B4-BE49-F238E27FC236}">
                <a16:creationId xmlns:a16="http://schemas.microsoft.com/office/drawing/2014/main" id="{1C4AE5AC-5566-67D1-A5F8-7718C52DB29F}"/>
              </a:ext>
            </a:extLst>
          </p:cNvPr>
          <p:cNvSpPr>
            <a:spLocks noChangeArrowheads="1"/>
          </p:cNvSpPr>
          <p:nvPr/>
        </p:nvSpPr>
        <p:spPr bwMode="auto">
          <a:xfrm>
            <a:off x="2759076" y="4910768"/>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6%</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74" name="Rectangle 44">
            <a:extLst>
              <a:ext uri="{FF2B5EF4-FFF2-40B4-BE49-F238E27FC236}">
                <a16:creationId xmlns:a16="http://schemas.microsoft.com/office/drawing/2014/main" id="{E8F704DF-C884-829D-6F02-FA9650664C8E}"/>
              </a:ext>
            </a:extLst>
          </p:cNvPr>
          <p:cNvSpPr>
            <a:spLocks noChangeArrowheads="1"/>
          </p:cNvSpPr>
          <p:nvPr/>
        </p:nvSpPr>
        <p:spPr bwMode="auto">
          <a:xfrm>
            <a:off x="2759076" y="4758368"/>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6%</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75" name="Rectangle 45">
            <a:extLst>
              <a:ext uri="{FF2B5EF4-FFF2-40B4-BE49-F238E27FC236}">
                <a16:creationId xmlns:a16="http://schemas.microsoft.com/office/drawing/2014/main" id="{B41EFADF-438E-0F51-976E-845DE8F1E43C}"/>
              </a:ext>
            </a:extLst>
          </p:cNvPr>
          <p:cNvSpPr>
            <a:spLocks noChangeArrowheads="1"/>
          </p:cNvSpPr>
          <p:nvPr/>
        </p:nvSpPr>
        <p:spPr bwMode="auto">
          <a:xfrm>
            <a:off x="2759076" y="4607556"/>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6%</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76" name="Rectangle 46">
            <a:extLst>
              <a:ext uri="{FF2B5EF4-FFF2-40B4-BE49-F238E27FC236}">
                <a16:creationId xmlns:a16="http://schemas.microsoft.com/office/drawing/2014/main" id="{6975F0B5-4F24-97B0-72D2-69B40ECB3D94}"/>
              </a:ext>
            </a:extLst>
          </p:cNvPr>
          <p:cNvSpPr>
            <a:spLocks noChangeArrowheads="1"/>
          </p:cNvSpPr>
          <p:nvPr/>
        </p:nvSpPr>
        <p:spPr bwMode="auto">
          <a:xfrm>
            <a:off x="2759076" y="4455156"/>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6%</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77" name="Rectangle 47">
            <a:extLst>
              <a:ext uri="{FF2B5EF4-FFF2-40B4-BE49-F238E27FC236}">
                <a16:creationId xmlns:a16="http://schemas.microsoft.com/office/drawing/2014/main" id="{F8213DDC-C148-189A-1AA6-FAEA6D44CB29}"/>
              </a:ext>
            </a:extLst>
          </p:cNvPr>
          <p:cNvSpPr>
            <a:spLocks noChangeArrowheads="1"/>
          </p:cNvSpPr>
          <p:nvPr/>
        </p:nvSpPr>
        <p:spPr bwMode="auto">
          <a:xfrm>
            <a:off x="2759076" y="4304343"/>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6%</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78" name="Rectangle 48">
            <a:extLst>
              <a:ext uri="{FF2B5EF4-FFF2-40B4-BE49-F238E27FC236}">
                <a16:creationId xmlns:a16="http://schemas.microsoft.com/office/drawing/2014/main" id="{0DAC850B-7408-F0F4-7F1F-868B779804CF}"/>
              </a:ext>
            </a:extLst>
          </p:cNvPr>
          <p:cNvSpPr>
            <a:spLocks noChangeArrowheads="1"/>
          </p:cNvSpPr>
          <p:nvPr/>
        </p:nvSpPr>
        <p:spPr bwMode="auto">
          <a:xfrm>
            <a:off x="2759076" y="4151943"/>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6%</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79" name="Rectangle 49">
            <a:extLst>
              <a:ext uri="{FF2B5EF4-FFF2-40B4-BE49-F238E27FC236}">
                <a16:creationId xmlns:a16="http://schemas.microsoft.com/office/drawing/2014/main" id="{2D18EEA0-12FD-ED15-3C54-048F9EB1A88B}"/>
              </a:ext>
            </a:extLst>
          </p:cNvPr>
          <p:cNvSpPr>
            <a:spLocks noChangeArrowheads="1"/>
          </p:cNvSpPr>
          <p:nvPr/>
        </p:nvSpPr>
        <p:spPr bwMode="auto">
          <a:xfrm>
            <a:off x="2759076" y="4001131"/>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6%</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80" name="Rectangle 50">
            <a:extLst>
              <a:ext uri="{FF2B5EF4-FFF2-40B4-BE49-F238E27FC236}">
                <a16:creationId xmlns:a16="http://schemas.microsoft.com/office/drawing/2014/main" id="{24CDD413-F6DB-AA2C-53CC-B293A82BE9D9}"/>
              </a:ext>
            </a:extLst>
          </p:cNvPr>
          <p:cNvSpPr>
            <a:spLocks noChangeArrowheads="1"/>
          </p:cNvSpPr>
          <p:nvPr/>
        </p:nvSpPr>
        <p:spPr bwMode="auto">
          <a:xfrm>
            <a:off x="2944814" y="3850318"/>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8%</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81" name="Rectangle 51">
            <a:extLst>
              <a:ext uri="{FF2B5EF4-FFF2-40B4-BE49-F238E27FC236}">
                <a16:creationId xmlns:a16="http://schemas.microsoft.com/office/drawing/2014/main" id="{02EF3D2C-68DE-1E5F-58ED-08498D08D5E9}"/>
              </a:ext>
            </a:extLst>
          </p:cNvPr>
          <p:cNvSpPr>
            <a:spLocks noChangeArrowheads="1"/>
          </p:cNvSpPr>
          <p:nvPr/>
        </p:nvSpPr>
        <p:spPr bwMode="auto">
          <a:xfrm>
            <a:off x="2944814" y="3699506"/>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8%</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82" name="Rectangle 52">
            <a:extLst>
              <a:ext uri="{FF2B5EF4-FFF2-40B4-BE49-F238E27FC236}">
                <a16:creationId xmlns:a16="http://schemas.microsoft.com/office/drawing/2014/main" id="{EF06A20B-B146-5039-AFBF-0F633673A569}"/>
              </a:ext>
            </a:extLst>
          </p:cNvPr>
          <p:cNvSpPr>
            <a:spLocks noChangeArrowheads="1"/>
          </p:cNvSpPr>
          <p:nvPr/>
        </p:nvSpPr>
        <p:spPr bwMode="auto">
          <a:xfrm>
            <a:off x="2944814" y="3547106"/>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8%</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83" name="Rectangle 53">
            <a:extLst>
              <a:ext uri="{FF2B5EF4-FFF2-40B4-BE49-F238E27FC236}">
                <a16:creationId xmlns:a16="http://schemas.microsoft.com/office/drawing/2014/main" id="{B8ED6260-CD0F-B4A5-1DFB-A7CDD505DB81}"/>
              </a:ext>
            </a:extLst>
          </p:cNvPr>
          <p:cNvSpPr>
            <a:spLocks noChangeArrowheads="1"/>
          </p:cNvSpPr>
          <p:nvPr/>
        </p:nvSpPr>
        <p:spPr bwMode="auto">
          <a:xfrm>
            <a:off x="2944814" y="3396293"/>
            <a:ext cx="1889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8%</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84" name="Rectangle 54">
            <a:extLst>
              <a:ext uri="{FF2B5EF4-FFF2-40B4-BE49-F238E27FC236}">
                <a16:creationId xmlns:a16="http://schemas.microsoft.com/office/drawing/2014/main" id="{341BE01C-ABC1-623D-2F8B-C821FCFE4787}"/>
              </a:ext>
            </a:extLst>
          </p:cNvPr>
          <p:cNvSpPr>
            <a:spLocks noChangeArrowheads="1"/>
          </p:cNvSpPr>
          <p:nvPr/>
        </p:nvSpPr>
        <p:spPr bwMode="auto">
          <a:xfrm>
            <a:off x="3130551" y="3243893"/>
            <a:ext cx="2682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10%</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85" name="Rectangle 55">
            <a:extLst>
              <a:ext uri="{FF2B5EF4-FFF2-40B4-BE49-F238E27FC236}">
                <a16:creationId xmlns:a16="http://schemas.microsoft.com/office/drawing/2014/main" id="{879D97E4-E9CD-4952-B5E5-4DCE74EBEF4D}"/>
              </a:ext>
            </a:extLst>
          </p:cNvPr>
          <p:cNvSpPr>
            <a:spLocks noChangeArrowheads="1"/>
          </p:cNvSpPr>
          <p:nvPr/>
        </p:nvSpPr>
        <p:spPr bwMode="auto">
          <a:xfrm>
            <a:off x="3130551" y="3093081"/>
            <a:ext cx="2682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10%</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86" name="Rectangle 56">
            <a:extLst>
              <a:ext uri="{FF2B5EF4-FFF2-40B4-BE49-F238E27FC236}">
                <a16:creationId xmlns:a16="http://schemas.microsoft.com/office/drawing/2014/main" id="{C1770B9F-16F1-56E7-F7A4-029610566DDC}"/>
              </a:ext>
            </a:extLst>
          </p:cNvPr>
          <p:cNvSpPr>
            <a:spLocks noChangeArrowheads="1"/>
          </p:cNvSpPr>
          <p:nvPr/>
        </p:nvSpPr>
        <p:spPr bwMode="auto">
          <a:xfrm>
            <a:off x="3130551" y="2940681"/>
            <a:ext cx="2682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10%</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87" name="Rectangle 57">
            <a:extLst>
              <a:ext uri="{FF2B5EF4-FFF2-40B4-BE49-F238E27FC236}">
                <a16:creationId xmlns:a16="http://schemas.microsoft.com/office/drawing/2014/main" id="{6A61CF07-90BE-0ABE-B3B6-9579AF57BBEE}"/>
              </a:ext>
            </a:extLst>
          </p:cNvPr>
          <p:cNvSpPr>
            <a:spLocks noChangeArrowheads="1"/>
          </p:cNvSpPr>
          <p:nvPr/>
        </p:nvSpPr>
        <p:spPr bwMode="auto">
          <a:xfrm>
            <a:off x="3224214" y="2789868"/>
            <a:ext cx="2682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11%</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88" name="Rectangle 58">
            <a:extLst>
              <a:ext uri="{FF2B5EF4-FFF2-40B4-BE49-F238E27FC236}">
                <a16:creationId xmlns:a16="http://schemas.microsoft.com/office/drawing/2014/main" id="{98C1DBC7-B772-2215-EF61-88891F9A31EC}"/>
              </a:ext>
            </a:extLst>
          </p:cNvPr>
          <p:cNvSpPr>
            <a:spLocks noChangeArrowheads="1"/>
          </p:cNvSpPr>
          <p:nvPr/>
        </p:nvSpPr>
        <p:spPr bwMode="auto">
          <a:xfrm>
            <a:off x="3224214" y="2639056"/>
            <a:ext cx="2682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11%</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89" name="Rectangle 59">
            <a:extLst>
              <a:ext uri="{FF2B5EF4-FFF2-40B4-BE49-F238E27FC236}">
                <a16:creationId xmlns:a16="http://schemas.microsoft.com/office/drawing/2014/main" id="{BD96EA3C-05D9-23F3-0AB5-E2D79B31F9E6}"/>
              </a:ext>
            </a:extLst>
          </p:cNvPr>
          <p:cNvSpPr>
            <a:spLocks noChangeArrowheads="1"/>
          </p:cNvSpPr>
          <p:nvPr/>
        </p:nvSpPr>
        <p:spPr bwMode="auto">
          <a:xfrm>
            <a:off x="3224214" y="2488243"/>
            <a:ext cx="2682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11%</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90" name="Rectangle 60">
            <a:extLst>
              <a:ext uri="{FF2B5EF4-FFF2-40B4-BE49-F238E27FC236}">
                <a16:creationId xmlns:a16="http://schemas.microsoft.com/office/drawing/2014/main" id="{C4BBF3A1-08B8-70F0-2CC3-FF0019115C59}"/>
              </a:ext>
            </a:extLst>
          </p:cNvPr>
          <p:cNvSpPr>
            <a:spLocks noChangeArrowheads="1"/>
          </p:cNvSpPr>
          <p:nvPr/>
        </p:nvSpPr>
        <p:spPr bwMode="auto">
          <a:xfrm>
            <a:off x="3409951" y="2335843"/>
            <a:ext cx="2682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13%</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91" name="Rectangle 61">
            <a:extLst>
              <a:ext uri="{FF2B5EF4-FFF2-40B4-BE49-F238E27FC236}">
                <a16:creationId xmlns:a16="http://schemas.microsoft.com/office/drawing/2014/main" id="{73351701-7809-3656-8EE9-E054739527ED}"/>
              </a:ext>
            </a:extLst>
          </p:cNvPr>
          <p:cNvSpPr>
            <a:spLocks noChangeArrowheads="1"/>
          </p:cNvSpPr>
          <p:nvPr/>
        </p:nvSpPr>
        <p:spPr bwMode="auto">
          <a:xfrm>
            <a:off x="3409951" y="2183443"/>
            <a:ext cx="2682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13%</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92" name="Rectangle 62">
            <a:extLst>
              <a:ext uri="{FF2B5EF4-FFF2-40B4-BE49-F238E27FC236}">
                <a16:creationId xmlns:a16="http://schemas.microsoft.com/office/drawing/2014/main" id="{CF69D2E1-B29F-843C-0F11-D7661BF475CC}"/>
              </a:ext>
            </a:extLst>
          </p:cNvPr>
          <p:cNvSpPr>
            <a:spLocks noChangeArrowheads="1"/>
          </p:cNvSpPr>
          <p:nvPr/>
        </p:nvSpPr>
        <p:spPr bwMode="auto">
          <a:xfrm>
            <a:off x="3687764" y="2032631"/>
            <a:ext cx="2682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16%</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93" name="Rectangle 63">
            <a:extLst>
              <a:ext uri="{FF2B5EF4-FFF2-40B4-BE49-F238E27FC236}">
                <a16:creationId xmlns:a16="http://schemas.microsoft.com/office/drawing/2014/main" id="{B1DB8997-B1B3-CCA0-5F1F-D36CD5106F96}"/>
              </a:ext>
            </a:extLst>
          </p:cNvPr>
          <p:cNvSpPr>
            <a:spLocks noChangeArrowheads="1"/>
          </p:cNvSpPr>
          <p:nvPr/>
        </p:nvSpPr>
        <p:spPr bwMode="auto">
          <a:xfrm>
            <a:off x="3687764" y="1880231"/>
            <a:ext cx="2682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16%</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94" name="Rectangle 64">
            <a:extLst>
              <a:ext uri="{FF2B5EF4-FFF2-40B4-BE49-F238E27FC236}">
                <a16:creationId xmlns:a16="http://schemas.microsoft.com/office/drawing/2014/main" id="{5E7298DC-10CD-E52C-B6B2-F787E0093F31}"/>
              </a:ext>
            </a:extLst>
          </p:cNvPr>
          <p:cNvSpPr>
            <a:spLocks noChangeArrowheads="1"/>
          </p:cNvSpPr>
          <p:nvPr/>
        </p:nvSpPr>
        <p:spPr bwMode="auto">
          <a:xfrm>
            <a:off x="3687764" y="1729418"/>
            <a:ext cx="2682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16%</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95" name="Rectangle 65">
            <a:extLst>
              <a:ext uri="{FF2B5EF4-FFF2-40B4-BE49-F238E27FC236}">
                <a16:creationId xmlns:a16="http://schemas.microsoft.com/office/drawing/2014/main" id="{2E32634B-07EB-7DEC-5935-C982E27BC620}"/>
              </a:ext>
            </a:extLst>
          </p:cNvPr>
          <p:cNvSpPr>
            <a:spLocks noChangeArrowheads="1"/>
          </p:cNvSpPr>
          <p:nvPr/>
        </p:nvSpPr>
        <p:spPr bwMode="auto">
          <a:xfrm>
            <a:off x="3873501" y="1577018"/>
            <a:ext cx="2682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18%</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96" name="Rectangle 66">
            <a:extLst>
              <a:ext uri="{FF2B5EF4-FFF2-40B4-BE49-F238E27FC236}">
                <a16:creationId xmlns:a16="http://schemas.microsoft.com/office/drawing/2014/main" id="{E9DC8F60-6678-AFC9-D712-325BFA66C501}"/>
              </a:ext>
            </a:extLst>
          </p:cNvPr>
          <p:cNvSpPr>
            <a:spLocks noChangeArrowheads="1"/>
          </p:cNvSpPr>
          <p:nvPr/>
        </p:nvSpPr>
        <p:spPr bwMode="auto">
          <a:xfrm>
            <a:off x="3873501" y="1426206"/>
            <a:ext cx="2682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18%</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97" name="Rectangle 67">
            <a:extLst>
              <a:ext uri="{FF2B5EF4-FFF2-40B4-BE49-F238E27FC236}">
                <a16:creationId xmlns:a16="http://schemas.microsoft.com/office/drawing/2014/main" id="{D041BBA5-B6FC-DDDC-30B6-EA60ACE97486}"/>
              </a:ext>
            </a:extLst>
          </p:cNvPr>
          <p:cNvSpPr>
            <a:spLocks noChangeArrowheads="1"/>
          </p:cNvSpPr>
          <p:nvPr/>
        </p:nvSpPr>
        <p:spPr bwMode="auto">
          <a:xfrm>
            <a:off x="5280026" y="1510252"/>
            <a:ext cx="109538" cy="157162"/>
          </a:xfrm>
          <a:prstGeom prst="rect">
            <a:avLst/>
          </a:prstGeom>
          <a:noFill/>
          <a:ln w="2381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8" name="Rectangle 69">
            <a:extLst>
              <a:ext uri="{FF2B5EF4-FFF2-40B4-BE49-F238E27FC236}">
                <a16:creationId xmlns:a16="http://schemas.microsoft.com/office/drawing/2014/main" id="{300163D8-B1BE-E8A4-D5B9-C318EB501E04}"/>
              </a:ext>
            </a:extLst>
          </p:cNvPr>
          <p:cNvSpPr>
            <a:spLocks noChangeArrowheads="1"/>
          </p:cNvSpPr>
          <p:nvPr/>
        </p:nvSpPr>
        <p:spPr bwMode="auto">
          <a:xfrm>
            <a:off x="2173288" y="5844127"/>
            <a:ext cx="463550"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9" name="Rectangle 70">
            <a:extLst>
              <a:ext uri="{FF2B5EF4-FFF2-40B4-BE49-F238E27FC236}">
                <a16:creationId xmlns:a16="http://schemas.microsoft.com/office/drawing/2014/main" id="{B9A807C8-5F94-863B-4549-C518E06AA07E}"/>
              </a:ext>
            </a:extLst>
          </p:cNvPr>
          <p:cNvSpPr>
            <a:spLocks noChangeArrowheads="1"/>
          </p:cNvSpPr>
          <p:nvPr/>
        </p:nvSpPr>
        <p:spPr bwMode="auto">
          <a:xfrm>
            <a:off x="2173288" y="5693315"/>
            <a:ext cx="463550"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10" name="Rectangle 71">
            <a:extLst>
              <a:ext uri="{FF2B5EF4-FFF2-40B4-BE49-F238E27FC236}">
                <a16:creationId xmlns:a16="http://schemas.microsoft.com/office/drawing/2014/main" id="{EDA0EB75-73F3-B88F-EC4F-6BF46887F604}"/>
              </a:ext>
            </a:extLst>
          </p:cNvPr>
          <p:cNvSpPr>
            <a:spLocks noChangeArrowheads="1"/>
          </p:cNvSpPr>
          <p:nvPr/>
        </p:nvSpPr>
        <p:spPr bwMode="auto">
          <a:xfrm>
            <a:off x="2173288" y="5540915"/>
            <a:ext cx="463550"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11" name="Rectangle 72">
            <a:extLst>
              <a:ext uri="{FF2B5EF4-FFF2-40B4-BE49-F238E27FC236}">
                <a16:creationId xmlns:a16="http://schemas.microsoft.com/office/drawing/2014/main" id="{95F4F29E-65EC-FF30-0777-7C621E1079F9}"/>
              </a:ext>
            </a:extLst>
          </p:cNvPr>
          <p:cNvSpPr>
            <a:spLocks noChangeArrowheads="1"/>
          </p:cNvSpPr>
          <p:nvPr/>
        </p:nvSpPr>
        <p:spPr bwMode="auto">
          <a:xfrm>
            <a:off x="2173288" y="5390102"/>
            <a:ext cx="277813"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12" name="Rectangle 73">
            <a:extLst>
              <a:ext uri="{FF2B5EF4-FFF2-40B4-BE49-F238E27FC236}">
                <a16:creationId xmlns:a16="http://schemas.microsoft.com/office/drawing/2014/main" id="{6A21FE2F-854F-FDD6-89E7-36CCB46A8E98}"/>
              </a:ext>
            </a:extLst>
          </p:cNvPr>
          <p:cNvSpPr>
            <a:spLocks noChangeArrowheads="1"/>
          </p:cNvSpPr>
          <p:nvPr/>
        </p:nvSpPr>
        <p:spPr bwMode="auto">
          <a:xfrm>
            <a:off x="2173288" y="5239290"/>
            <a:ext cx="463550"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13" name="Rectangle 74">
            <a:extLst>
              <a:ext uri="{FF2B5EF4-FFF2-40B4-BE49-F238E27FC236}">
                <a16:creationId xmlns:a16="http://schemas.microsoft.com/office/drawing/2014/main" id="{DCE99C2C-A851-B64F-91E4-A6F83BDE90EE}"/>
              </a:ext>
            </a:extLst>
          </p:cNvPr>
          <p:cNvSpPr>
            <a:spLocks noChangeArrowheads="1"/>
          </p:cNvSpPr>
          <p:nvPr/>
        </p:nvSpPr>
        <p:spPr bwMode="auto">
          <a:xfrm>
            <a:off x="2173288" y="5088477"/>
            <a:ext cx="277813"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14" name="Rectangle 75">
            <a:extLst>
              <a:ext uri="{FF2B5EF4-FFF2-40B4-BE49-F238E27FC236}">
                <a16:creationId xmlns:a16="http://schemas.microsoft.com/office/drawing/2014/main" id="{EED83EE5-693C-E613-0AAA-F71A0D7F2A25}"/>
              </a:ext>
            </a:extLst>
          </p:cNvPr>
          <p:cNvSpPr>
            <a:spLocks noChangeArrowheads="1"/>
          </p:cNvSpPr>
          <p:nvPr/>
        </p:nvSpPr>
        <p:spPr bwMode="auto">
          <a:xfrm>
            <a:off x="2173288" y="4936077"/>
            <a:ext cx="557213"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15" name="Rectangle 76">
            <a:extLst>
              <a:ext uri="{FF2B5EF4-FFF2-40B4-BE49-F238E27FC236}">
                <a16:creationId xmlns:a16="http://schemas.microsoft.com/office/drawing/2014/main" id="{9C163034-0AEB-0A1F-7A06-037D4716B8FB}"/>
              </a:ext>
            </a:extLst>
          </p:cNvPr>
          <p:cNvSpPr>
            <a:spLocks noChangeArrowheads="1"/>
          </p:cNvSpPr>
          <p:nvPr/>
        </p:nvSpPr>
        <p:spPr bwMode="auto">
          <a:xfrm>
            <a:off x="2173288" y="4783677"/>
            <a:ext cx="557213"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16" name="Rectangle 77">
            <a:extLst>
              <a:ext uri="{FF2B5EF4-FFF2-40B4-BE49-F238E27FC236}">
                <a16:creationId xmlns:a16="http://schemas.microsoft.com/office/drawing/2014/main" id="{CC09587D-3184-AA91-637D-8544B7E89B4B}"/>
              </a:ext>
            </a:extLst>
          </p:cNvPr>
          <p:cNvSpPr>
            <a:spLocks noChangeArrowheads="1"/>
          </p:cNvSpPr>
          <p:nvPr/>
        </p:nvSpPr>
        <p:spPr bwMode="auto">
          <a:xfrm>
            <a:off x="2173288" y="4632865"/>
            <a:ext cx="92075"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b="0" dirty="0">
              <a:latin typeface="Calibri" panose="020F0502020204030204" pitchFamily="34" charset="0"/>
              <a:cs typeface="Calibri" panose="020F0502020204030204" pitchFamily="34" charset="0"/>
            </a:endParaRPr>
          </a:p>
        </p:txBody>
      </p:sp>
      <p:sp>
        <p:nvSpPr>
          <p:cNvPr id="17" name="Rectangle 78">
            <a:extLst>
              <a:ext uri="{FF2B5EF4-FFF2-40B4-BE49-F238E27FC236}">
                <a16:creationId xmlns:a16="http://schemas.microsoft.com/office/drawing/2014/main" id="{95E3536A-DEB3-1680-6ED0-E377436553EB}"/>
              </a:ext>
            </a:extLst>
          </p:cNvPr>
          <p:cNvSpPr>
            <a:spLocks noChangeArrowheads="1"/>
          </p:cNvSpPr>
          <p:nvPr/>
        </p:nvSpPr>
        <p:spPr bwMode="auto">
          <a:xfrm>
            <a:off x="2173288" y="4480465"/>
            <a:ext cx="557213"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18" name="Rectangle 79">
            <a:extLst>
              <a:ext uri="{FF2B5EF4-FFF2-40B4-BE49-F238E27FC236}">
                <a16:creationId xmlns:a16="http://schemas.microsoft.com/office/drawing/2014/main" id="{63ABE806-C5BC-9715-3839-7DD87B1C7F63}"/>
              </a:ext>
            </a:extLst>
          </p:cNvPr>
          <p:cNvSpPr>
            <a:spLocks noChangeArrowheads="1"/>
          </p:cNvSpPr>
          <p:nvPr/>
        </p:nvSpPr>
        <p:spPr bwMode="auto">
          <a:xfrm>
            <a:off x="2173288" y="4329652"/>
            <a:ext cx="557213"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19" name="Rectangle 80">
            <a:extLst>
              <a:ext uri="{FF2B5EF4-FFF2-40B4-BE49-F238E27FC236}">
                <a16:creationId xmlns:a16="http://schemas.microsoft.com/office/drawing/2014/main" id="{ECE21F48-D5DD-DA19-BB99-5B661FC17C3C}"/>
              </a:ext>
            </a:extLst>
          </p:cNvPr>
          <p:cNvSpPr>
            <a:spLocks noChangeArrowheads="1"/>
          </p:cNvSpPr>
          <p:nvPr/>
        </p:nvSpPr>
        <p:spPr bwMode="auto">
          <a:xfrm>
            <a:off x="2173288" y="4177252"/>
            <a:ext cx="557213"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20" name="Rectangle 81">
            <a:extLst>
              <a:ext uri="{FF2B5EF4-FFF2-40B4-BE49-F238E27FC236}">
                <a16:creationId xmlns:a16="http://schemas.microsoft.com/office/drawing/2014/main" id="{4731BC6F-C5A3-7A45-12E6-DCD750EB2F0E}"/>
              </a:ext>
            </a:extLst>
          </p:cNvPr>
          <p:cNvSpPr>
            <a:spLocks noChangeArrowheads="1"/>
          </p:cNvSpPr>
          <p:nvPr/>
        </p:nvSpPr>
        <p:spPr bwMode="auto">
          <a:xfrm>
            <a:off x="2173288" y="4026440"/>
            <a:ext cx="557213"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21" name="Rectangle 82">
            <a:extLst>
              <a:ext uri="{FF2B5EF4-FFF2-40B4-BE49-F238E27FC236}">
                <a16:creationId xmlns:a16="http://schemas.microsoft.com/office/drawing/2014/main" id="{0C67EF47-1580-57EA-2F90-116F640060B6}"/>
              </a:ext>
            </a:extLst>
          </p:cNvPr>
          <p:cNvSpPr>
            <a:spLocks noChangeArrowheads="1"/>
          </p:cNvSpPr>
          <p:nvPr/>
        </p:nvSpPr>
        <p:spPr bwMode="auto">
          <a:xfrm>
            <a:off x="2173288" y="3874040"/>
            <a:ext cx="557213" cy="128588"/>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22" name="Rectangle 83">
            <a:extLst>
              <a:ext uri="{FF2B5EF4-FFF2-40B4-BE49-F238E27FC236}">
                <a16:creationId xmlns:a16="http://schemas.microsoft.com/office/drawing/2014/main" id="{A4592212-0361-AA5F-04D2-FF7AB6EB3A0D}"/>
              </a:ext>
            </a:extLst>
          </p:cNvPr>
          <p:cNvSpPr>
            <a:spLocks noChangeArrowheads="1"/>
          </p:cNvSpPr>
          <p:nvPr/>
        </p:nvSpPr>
        <p:spPr bwMode="auto">
          <a:xfrm>
            <a:off x="2173288" y="3723227"/>
            <a:ext cx="742950" cy="128588"/>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23" name="Rectangle 84">
            <a:extLst>
              <a:ext uri="{FF2B5EF4-FFF2-40B4-BE49-F238E27FC236}">
                <a16:creationId xmlns:a16="http://schemas.microsoft.com/office/drawing/2014/main" id="{AF221408-2859-3659-B17F-B21FC52156EF}"/>
              </a:ext>
            </a:extLst>
          </p:cNvPr>
          <p:cNvSpPr>
            <a:spLocks noChangeArrowheads="1"/>
          </p:cNvSpPr>
          <p:nvPr/>
        </p:nvSpPr>
        <p:spPr bwMode="auto">
          <a:xfrm>
            <a:off x="2173288" y="3572415"/>
            <a:ext cx="557213"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24" name="Rectangle 85">
            <a:extLst>
              <a:ext uri="{FF2B5EF4-FFF2-40B4-BE49-F238E27FC236}">
                <a16:creationId xmlns:a16="http://schemas.microsoft.com/office/drawing/2014/main" id="{7310BA47-E823-EF59-BE34-F20B49641364}"/>
              </a:ext>
            </a:extLst>
          </p:cNvPr>
          <p:cNvSpPr>
            <a:spLocks noChangeArrowheads="1"/>
          </p:cNvSpPr>
          <p:nvPr/>
        </p:nvSpPr>
        <p:spPr bwMode="auto">
          <a:xfrm>
            <a:off x="2173288" y="3421602"/>
            <a:ext cx="557213"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25" name="Rectangle 86">
            <a:extLst>
              <a:ext uri="{FF2B5EF4-FFF2-40B4-BE49-F238E27FC236}">
                <a16:creationId xmlns:a16="http://schemas.microsoft.com/office/drawing/2014/main" id="{22DE8903-6228-BA11-D3DA-A81E3D6602EB}"/>
              </a:ext>
            </a:extLst>
          </p:cNvPr>
          <p:cNvSpPr>
            <a:spLocks noChangeArrowheads="1"/>
          </p:cNvSpPr>
          <p:nvPr/>
        </p:nvSpPr>
        <p:spPr bwMode="auto">
          <a:xfrm>
            <a:off x="2173288" y="3269202"/>
            <a:ext cx="928688"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26" name="Rectangle 87">
            <a:extLst>
              <a:ext uri="{FF2B5EF4-FFF2-40B4-BE49-F238E27FC236}">
                <a16:creationId xmlns:a16="http://schemas.microsoft.com/office/drawing/2014/main" id="{85F9FB35-C759-2172-F616-8396E9475062}"/>
              </a:ext>
            </a:extLst>
          </p:cNvPr>
          <p:cNvSpPr>
            <a:spLocks noChangeArrowheads="1"/>
          </p:cNvSpPr>
          <p:nvPr/>
        </p:nvSpPr>
        <p:spPr bwMode="auto">
          <a:xfrm>
            <a:off x="2173288" y="3118390"/>
            <a:ext cx="371475"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27" name="Rectangle 88">
            <a:extLst>
              <a:ext uri="{FF2B5EF4-FFF2-40B4-BE49-F238E27FC236}">
                <a16:creationId xmlns:a16="http://schemas.microsoft.com/office/drawing/2014/main" id="{A4B1E2DD-280B-1FB7-55FF-53D0FF043F90}"/>
              </a:ext>
            </a:extLst>
          </p:cNvPr>
          <p:cNvSpPr>
            <a:spLocks noChangeArrowheads="1"/>
          </p:cNvSpPr>
          <p:nvPr/>
        </p:nvSpPr>
        <p:spPr bwMode="auto">
          <a:xfrm>
            <a:off x="2173288" y="2965990"/>
            <a:ext cx="650875"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28" name="Rectangle 89">
            <a:extLst>
              <a:ext uri="{FF2B5EF4-FFF2-40B4-BE49-F238E27FC236}">
                <a16:creationId xmlns:a16="http://schemas.microsoft.com/office/drawing/2014/main" id="{31044B6B-06CE-510E-A407-70866EFAE3BE}"/>
              </a:ext>
            </a:extLst>
          </p:cNvPr>
          <p:cNvSpPr>
            <a:spLocks noChangeArrowheads="1"/>
          </p:cNvSpPr>
          <p:nvPr/>
        </p:nvSpPr>
        <p:spPr bwMode="auto">
          <a:xfrm>
            <a:off x="2173288" y="2815177"/>
            <a:ext cx="1022350"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29" name="Rectangle 90">
            <a:extLst>
              <a:ext uri="{FF2B5EF4-FFF2-40B4-BE49-F238E27FC236}">
                <a16:creationId xmlns:a16="http://schemas.microsoft.com/office/drawing/2014/main" id="{D22CFF77-01FD-0550-3105-08B225A6AA25}"/>
              </a:ext>
            </a:extLst>
          </p:cNvPr>
          <p:cNvSpPr>
            <a:spLocks noChangeArrowheads="1"/>
          </p:cNvSpPr>
          <p:nvPr/>
        </p:nvSpPr>
        <p:spPr bwMode="auto">
          <a:xfrm>
            <a:off x="2173288" y="2662777"/>
            <a:ext cx="1022350"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30" name="Rectangle 91">
            <a:extLst>
              <a:ext uri="{FF2B5EF4-FFF2-40B4-BE49-F238E27FC236}">
                <a16:creationId xmlns:a16="http://schemas.microsoft.com/office/drawing/2014/main" id="{874672C0-0316-5B7C-5513-C4486A651D21}"/>
              </a:ext>
            </a:extLst>
          </p:cNvPr>
          <p:cNvSpPr>
            <a:spLocks noChangeArrowheads="1"/>
          </p:cNvSpPr>
          <p:nvPr/>
        </p:nvSpPr>
        <p:spPr bwMode="auto">
          <a:xfrm>
            <a:off x="2173288" y="2511965"/>
            <a:ext cx="1022350"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31" name="Rectangle 92">
            <a:extLst>
              <a:ext uri="{FF2B5EF4-FFF2-40B4-BE49-F238E27FC236}">
                <a16:creationId xmlns:a16="http://schemas.microsoft.com/office/drawing/2014/main" id="{0B23D307-90AA-08A2-AB61-D2B7EC68BC40}"/>
              </a:ext>
            </a:extLst>
          </p:cNvPr>
          <p:cNvSpPr>
            <a:spLocks noChangeArrowheads="1"/>
          </p:cNvSpPr>
          <p:nvPr/>
        </p:nvSpPr>
        <p:spPr bwMode="auto">
          <a:xfrm>
            <a:off x="2173288" y="2359565"/>
            <a:ext cx="1208088" cy="128588"/>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32" name="Rectangle 93">
            <a:extLst>
              <a:ext uri="{FF2B5EF4-FFF2-40B4-BE49-F238E27FC236}">
                <a16:creationId xmlns:a16="http://schemas.microsoft.com/office/drawing/2014/main" id="{395F3EE4-521E-783D-D75E-B92757B699BD}"/>
              </a:ext>
            </a:extLst>
          </p:cNvPr>
          <p:cNvSpPr>
            <a:spLocks noChangeArrowheads="1"/>
          </p:cNvSpPr>
          <p:nvPr/>
        </p:nvSpPr>
        <p:spPr bwMode="auto">
          <a:xfrm>
            <a:off x="2173288" y="2208752"/>
            <a:ext cx="1208088"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33" name="Rectangle 94">
            <a:extLst>
              <a:ext uri="{FF2B5EF4-FFF2-40B4-BE49-F238E27FC236}">
                <a16:creationId xmlns:a16="http://schemas.microsoft.com/office/drawing/2014/main" id="{57C0D1D5-B5E5-A3E7-FC90-85DFEA7DA770}"/>
              </a:ext>
            </a:extLst>
          </p:cNvPr>
          <p:cNvSpPr>
            <a:spLocks noChangeArrowheads="1"/>
          </p:cNvSpPr>
          <p:nvPr/>
        </p:nvSpPr>
        <p:spPr bwMode="auto">
          <a:xfrm>
            <a:off x="2173288" y="2057940"/>
            <a:ext cx="1208088"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34" name="Rectangle 95">
            <a:extLst>
              <a:ext uri="{FF2B5EF4-FFF2-40B4-BE49-F238E27FC236}">
                <a16:creationId xmlns:a16="http://schemas.microsoft.com/office/drawing/2014/main" id="{34E90432-62C5-0C3E-6412-874163F9CD4A}"/>
              </a:ext>
            </a:extLst>
          </p:cNvPr>
          <p:cNvSpPr>
            <a:spLocks noChangeArrowheads="1"/>
          </p:cNvSpPr>
          <p:nvPr/>
        </p:nvSpPr>
        <p:spPr bwMode="auto">
          <a:xfrm>
            <a:off x="2173288" y="1905540"/>
            <a:ext cx="1208088"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35" name="Rectangle 96">
            <a:extLst>
              <a:ext uri="{FF2B5EF4-FFF2-40B4-BE49-F238E27FC236}">
                <a16:creationId xmlns:a16="http://schemas.microsoft.com/office/drawing/2014/main" id="{4A6BBE18-9A70-BB8D-65BE-C01B55A9EEB9}"/>
              </a:ext>
            </a:extLst>
          </p:cNvPr>
          <p:cNvSpPr>
            <a:spLocks noChangeArrowheads="1"/>
          </p:cNvSpPr>
          <p:nvPr/>
        </p:nvSpPr>
        <p:spPr bwMode="auto">
          <a:xfrm>
            <a:off x="2173288" y="1754727"/>
            <a:ext cx="1485900"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36" name="Rectangle 97">
            <a:extLst>
              <a:ext uri="{FF2B5EF4-FFF2-40B4-BE49-F238E27FC236}">
                <a16:creationId xmlns:a16="http://schemas.microsoft.com/office/drawing/2014/main" id="{0549122E-F172-9A41-FF77-2B6C3A0D1023}"/>
              </a:ext>
            </a:extLst>
          </p:cNvPr>
          <p:cNvSpPr>
            <a:spLocks noChangeArrowheads="1"/>
          </p:cNvSpPr>
          <p:nvPr/>
        </p:nvSpPr>
        <p:spPr bwMode="auto">
          <a:xfrm>
            <a:off x="2173288" y="1602327"/>
            <a:ext cx="1671638"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sp>
        <p:nvSpPr>
          <p:cNvPr id="37" name="Rectangle 98">
            <a:extLst>
              <a:ext uri="{FF2B5EF4-FFF2-40B4-BE49-F238E27FC236}">
                <a16:creationId xmlns:a16="http://schemas.microsoft.com/office/drawing/2014/main" id="{DA6243E2-B2CC-001E-ECD5-CFF65A4A1BE2}"/>
              </a:ext>
            </a:extLst>
          </p:cNvPr>
          <p:cNvSpPr>
            <a:spLocks noChangeArrowheads="1"/>
          </p:cNvSpPr>
          <p:nvPr/>
        </p:nvSpPr>
        <p:spPr bwMode="auto">
          <a:xfrm>
            <a:off x="2173288" y="1451515"/>
            <a:ext cx="1671638" cy="127000"/>
          </a:xfrm>
          <a:prstGeom prst="rect">
            <a:avLst/>
          </a:prstGeom>
          <a:solidFill>
            <a:schemeClr val="accent2">
              <a:lumMod val="60000"/>
              <a:lumOff val="40000"/>
            </a:schemeClr>
          </a:solidFill>
          <a:ln>
            <a:solidFill>
              <a:schemeClr val="bg1"/>
            </a:solidFill>
          </a:ln>
        </p:spPr>
        <p:txBody>
          <a:bodyPr vert="horz" wrap="square" lIns="91440" tIns="45720" rIns="91440" bIns="45720" numCol="1" anchor="t" anchorCtr="0" compatLnSpc="1">
            <a:prstTxWarp prst="textNoShape">
              <a:avLst/>
            </a:prstTxWarp>
          </a:bodyPr>
          <a:lstStyle/>
          <a:p>
            <a:endParaRPr lang="en-US" sz="1200" dirty="0">
              <a:latin typeface="Calibri" panose="020F0502020204030204" pitchFamily="34" charset="0"/>
              <a:cs typeface="Calibri" panose="020F0502020204030204" pitchFamily="34" charset="0"/>
            </a:endParaRPr>
          </a:p>
        </p:txBody>
      </p:sp>
      <p:grpSp>
        <p:nvGrpSpPr>
          <p:cNvPr id="9219" name="Group 9218">
            <a:extLst>
              <a:ext uri="{FF2B5EF4-FFF2-40B4-BE49-F238E27FC236}">
                <a16:creationId xmlns:a16="http://schemas.microsoft.com/office/drawing/2014/main" id="{6F4C5253-631C-AA7B-0AF9-5381C4ADA00D}"/>
              </a:ext>
            </a:extLst>
          </p:cNvPr>
          <p:cNvGrpSpPr/>
          <p:nvPr/>
        </p:nvGrpSpPr>
        <p:grpSpPr>
          <a:xfrm>
            <a:off x="2136776" y="6102890"/>
            <a:ext cx="4765675" cy="184150"/>
            <a:chOff x="2136776" y="6102890"/>
            <a:chExt cx="4765675" cy="184150"/>
          </a:xfrm>
        </p:grpSpPr>
        <p:sp>
          <p:nvSpPr>
            <p:cNvPr id="38" name="Rectangle 99">
              <a:extLst>
                <a:ext uri="{FF2B5EF4-FFF2-40B4-BE49-F238E27FC236}">
                  <a16:creationId xmlns:a16="http://schemas.microsoft.com/office/drawing/2014/main" id="{25C56A01-1BAA-194C-93BE-3DBDE2BC2943}"/>
                </a:ext>
              </a:extLst>
            </p:cNvPr>
            <p:cNvSpPr>
              <a:spLocks noChangeArrowheads="1"/>
            </p:cNvSpPr>
            <p:nvPr/>
          </p:nvSpPr>
          <p:spPr bwMode="auto">
            <a:xfrm>
              <a:off x="2136776" y="6102890"/>
              <a:ext cx="777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0</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39" name="Rectangle 100">
              <a:extLst>
                <a:ext uri="{FF2B5EF4-FFF2-40B4-BE49-F238E27FC236}">
                  <a16:creationId xmlns:a16="http://schemas.microsoft.com/office/drawing/2014/main" id="{F1934CC7-B2D6-D141-EA53-85065873194C}"/>
                </a:ext>
              </a:extLst>
            </p:cNvPr>
            <p:cNvSpPr>
              <a:spLocks noChangeArrowheads="1"/>
            </p:cNvSpPr>
            <p:nvPr/>
          </p:nvSpPr>
          <p:spPr bwMode="auto">
            <a:xfrm>
              <a:off x="2600326" y="6102890"/>
              <a:ext cx="777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5</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40" name="Rectangle 101">
              <a:extLst>
                <a:ext uri="{FF2B5EF4-FFF2-40B4-BE49-F238E27FC236}">
                  <a16:creationId xmlns:a16="http://schemas.microsoft.com/office/drawing/2014/main" id="{EC77A7FC-EFDC-2BFC-E004-445D95E23400}"/>
                </a:ext>
              </a:extLst>
            </p:cNvPr>
            <p:cNvSpPr>
              <a:spLocks noChangeArrowheads="1"/>
            </p:cNvSpPr>
            <p:nvPr/>
          </p:nvSpPr>
          <p:spPr bwMode="auto">
            <a:xfrm>
              <a:off x="3028951" y="6102890"/>
              <a:ext cx="15716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10</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41" name="Rectangle 102">
              <a:extLst>
                <a:ext uri="{FF2B5EF4-FFF2-40B4-BE49-F238E27FC236}">
                  <a16:creationId xmlns:a16="http://schemas.microsoft.com/office/drawing/2014/main" id="{34EAC150-3ADE-30D9-0E47-763393CC9CAA}"/>
                </a:ext>
              </a:extLst>
            </p:cNvPr>
            <p:cNvSpPr>
              <a:spLocks noChangeArrowheads="1"/>
            </p:cNvSpPr>
            <p:nvPr/>
          </p:nvSpPr>
          <p:spPr bwMode="auto">
            <a:xfrm>
              <a:off x="3492501" y="6102890"/>
              <a:ext cx="15716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15</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42" name="Rectangle 103">
              <a:extLst>
                <a:ext uri="{FF2B5EF4-FFF2-40B4-BE49-F238E27FC236}">
                  <a16:creationId xmlns:a16="http://schemas.microsoft.com/office/drawing/2014/main" id="{AAEE4B89-3E40-2C14-E1C1-076CFB02BF2B}"/>
                </a:ext>
              </a:extLst>
            </p:cNvPr>
            <p:cNvSpPr>
              <a:spLocks noChangeArrowheads="1"/>
            </p:cNvSpPr>
            <p:nvPr/>
          </p:nvSpPr>
          <p:spPr bwMode="auto">
            <a:xfrm>
              <a:off x="3957638" y="6102890"/>
              <a:ext cx="15716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20</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43" name="Rectangle 104">
              <a:extLst>
                <a:ext uri="{FF2B5EF4-FFF2-40B4-BE49-F238E27FC236}">
                  <a16:creationId xmlns:a16="http://schemas.microsoft.com/office/drawing/2014/main" id="{74159DBB-4B05-B84A-8E98-49431EE67304}"/>
                </a:ext>
              </a:extLst>
            </p:cNvPr>
            <p:cNvSpPr>
              <a:spLocks noChangeArrowheads="1"/>
            </p:cNvSpPr>
            <p:nvPr/>
          </p:nvSpPr>
          <p:spPr bwMode="auto">
            <a:xfrm>
              <a:off x="4422776" y="6102890"/>
              <a:ext cx="15716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25</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44" name="Rectangle 105">
              <a:extLst>
                <a:ext uri="{FF2B5EF4-FFF2-40B4-BE49-F238E27FC236}">
                  <a16:creationId xmlns:a16="http://schemas.microsoft.com/office/drawing/2014/main" id="{545C1498-F915-CAF8-CDD3-3423F506FD20}"/>
                </a:ext>
              </a:extLst>
            </p:cNvPr>
            <p:cNvSpPr>
              <a:spLocks noChangeArrowheads="1"/>
            </p:cNvSpPr>
            <p:nvPr/>
          </p:nvSpPr>
          <p:spPr bwMode="auto">
            <a:xfrm>
              <a:off x="4886326" y="6102890"/>
              <a:ext cx="15716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30</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45" name="Rectangle 106">
              <a:extLst>
                <a:ext uri="{FF2B5EF4-FFF2-40B4-BE49-F238E27FC236}">
                  <a16:creationId xmlns:a16="http://schemas.microsoft.com/office/drawing/2014/main" id="{304B2E60-4D07-128A-9FC6-E54DEE72590E}"/>
                </a:ext>
              </a:extLst>
            </p:cNvPr>
            <p:cNvSpPr>
              <a:spLocks noChangeArrowheads="1"/>
            </p:cNvSpPr>
            <p:nvPr/>
          </p:nvSpPr>
          <p:spPr bwMode="auto">
            <a:xfrm>
              <a:off x="5351463" y="6102890"/>
              <a:ext cx="15716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35</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46" name="Rectangle 107">
              <a:extLst>
                <a:ext uri="{FF2B5EF4-FFF2-40B4-BE49-F238E27FC236}">
                  <a16:creationId xmlns:a16="http://schemas.microsoft.com/office/drawing/2014/main" id="{F785EB9E-F6E0-DCC6-3D07-0E92A1BC5FD3}"/>
                </a:ext>
              </a:extLst>
            </p:cNvPr>
            <p:cNvSpPr>
              <a:spLocks noChangeArrowheads="1"/>
            </p:cNvSpPr>
            <p:nvPr/>
          </p:nvSpPr>
          <p:spPr bwMode="auto">
            <a:xfrm>
              <a:off x="5816601" y="6102890"/>
              <a:ext cx="15716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40</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47" name="Rectangle 108">
              <a:extLst>
                <a:ext uri="{FF2B5EF4-FFF2-40B4-BE49-F238E27FC236}">
                  <a16:creationId xmlns:a16="http://schemas.microsoft.com/office/drawing/2014/main" id="{3D3AC18D-C510-489C-7973-260793FA956D}"/>
                </a:ext>
              </a:extLst>
            </p:cNvPr>
            <p:cNvSpPr>
              <a:spLocks noChangeArrowheads="1"/>
            </p:cNvSpPr>
            <p:nvPr/>
          </p:nvSpPr>
          <p:spPr bwMode="auto">
            <a:xfrm>
              <a:off x="6280151" y="6102890"/>
              <a:ext cx="15716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45</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48" name="Rectangle 109">
              <a:extLst>
                <a:ext uri="{FF2B5EF4-FFF2-40B4-BE49-F238E27FC236}">
                  <a16:creationId xmlns:a16="http://schemas.microsoft.com/office/drawing/2014/main" id="{26D68216-AE34-6C4A-E86F-D88D1D0798A7}"/>
                </a:ext>
              </a:extLst>
            </p:cNvPr>
            <p:cNvSpPr>
              <a:spLocks noChangeArrowheads="1"/>
            </p:cNvSpPr>
            <p:nvPr/>
          </p:nvSpPr>
          <p:spPr bwMode="auto">
            <a:xfrm>
              <a:off x="6745288" y="6102890"/>
              <a:ext cx="15716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50</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grpSp>
      <p:sp>
        <p:nvSpPr>
          <p:cNvPr id="49" name="Freeform 110">
            <a:extLst>
              <a:ext uri="{FF2B5EF4-FFF2-40B4-BE49-F238E27FC236}">
                <a16:creationId xmlns:a16="http://schemas.microsoft.com/office/drawing/2014/main" id="{27CA60CC-709C-3B43-82D6-993E9A2ADDD2}"/>
              </a:ext>
            </a:extLst>
          </p:cNvPr>
          <p:cNvSpPr>
            <a:spLocks noEditPoints="1"/>
          </p:cNvSpPr>
          <p:nvPr/>
        </p:nvSpPr>
        <p:spPr bwMode="auto">
          <a:xfrm>
            <a:off x="2165351" y="6033040"/>
            <a:ext cx="4660900" cy="47625"/>
          </a:xfrm>
          <a:custGeom>
            <a:avLst/>
            <a:gdLst>
              <a:gd name="T0" fmla="*/ 0 w 2936"/>
              <a:gd name="T1" fmla="*/ 0 h 30"/>
              <a:gd name="T2" fmla="*/ 2936 w 2936"/>
              <a:gd name="T3" fmla="*/ 0 h 30"/>
              <a:gd name="T4" fmla="*/ 5 w 2936"/>
              <a:gd name="T5" fmla="*/ 0 h 30"/>
              <a:gd name="T6" fmla="*/ 5 w 2936"/>
              <a:gd name="T7" fmla="*/ 30 h 30"/>
              <a:gd name="T8" fmla="*/ 297 w 2936"/>
              <a:gd name="T9" fmla="*/ 0 h 30"/>
              <a:gd name="T10" fmla="*/ 297 w 2936"/>
              <a:gd name="T11" fmla="*/ 30 h 30"/>
              <a:gd name="T12" fmla="*/ 590 w 2936"/>
              <a:gd name="T13" fmla="*/ 0 h 30"/>
              <a:gd name="T14" fmla="*/ 590 w 2936"/>
              <a:gd name="T15" fmla="*/ 30 h 30"/>
              <a:gd name="T16" fmla="*/ 882 w 2936"/>
              <a:gd name="T17" fmla="*/ 0 h 30"/>
              <a:gd name="T18" fmla="*/ 882 w 2936"/>
              <a:gd name="T19" fmla="*/ 30 h 30"/>
              <a:gd name="T20" fmla="*/ 1175 w 2936"/>
              <a:gd name="T21" fmla="*/ 0 h 30"/>
              <a:gd name="T22" fmla="*/ 1175 w 2936"/>
              <a:gd name="T23" fmla="*/ 30 h 30"/>
              <a:gd name="T24" fmla="*/ 1468 w 2936"/>
              <a:gd name="T25" fmla="*/ 0 h 30"/>
              <a:gd name="T26" fmla="*/ 1468 w 2936"/>
              <a:gd name="T27" fmla="*/ 30 h 30"/>
              <a:gd name="T28" fmla="*/ 1760 w 2936"/>
              <a:gd name="T29" fmla="*/ 0 h 30"/>
              <a:gd name="T30" fmla="*/ 1760 w 2936"/>
              <a:gd name="T31" fmla="*/ 30 h 30"/>
              <a:gd name="T32" fmla="*/ 2053 w 2936"/>
              <a:gd name="T33" fmla="*/ 0 h 30"/>
              <a:gd name="T34" fmla="*/ 2053 w 2936"/>
              <a:gd name="T35" fmla="*/ 30 h 30"/>
              <a:gd name="T36" fmla="*/ 2346 w 2936"/>
              <a:gd name="T37" fmla="*/ 0 h 30"/>
              <a:gd name="T38" fmla="*/ 2346 w 2936"/>
              <a:gd name="T39" fmla="*/ 30 h 30"/>
              <a:gd name="T40" fmla="*/ 2638 w 2936"/>
              <a:gd name="T41" fmla="*/ 0 h 30"/>
              <a:gd name="T42" fmla="*/ 2638 w 2936"/>
              <a:gd name="T43" fmla="*/ 30 h 30"/>
              <a:gd name="T44" fmla="*/ 2931 w 2936"/>
              <a:gd name="T45" fmla="*/ 0 h 30"/>
              <a:gd name="T46" fmla="*/ 2931 w 2936"/>
              <a:gd name="T47"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936" h="30">
                <a:moveTo>
                  <a:pt x="0" y="0"/>
                </a:moveTo>
                <a:lnTo>
                  <a:pt x="2936" y="0"/>
                </a:lnTo>
                <a:moveTo>
                  <a:pt x="5" y="0"/>
                </a:moveTo>
                <a:lnTo>
                  <a:pt x="5" y="30"/>
                </a:lnTo>
                <a:moveTo>
                  <a:pt x="297" y="0"/>
                </a:moveTo>
                <a:lnTo>
                  <a:pt x="297" y="30"/>
                </a:lnTo>
                <a:moveTo>
                  <a:pt x="590" y="0"/>
                </a:moveTo>
                <a:lnTo>
                  <a:pt x="590" y="30"/>
                </a:lnTo>
                <a:moveTo>
                  <a:pt x="882" y="0"/>
                </a:moveTo>
                <a:lnTo>
                  <a:pt x="882" y="30"/>
                </a:lnTo>
                <a:moveTo>
                  <a:pt x="1175" y="0"/>
                </a:moveTo>
                <a:lnTo>
                  <a:pt x="1175" y="30"/>
                </a:lnTo>
                <a:moveTo>
                  <a:pt x="1468" y="0"/>
                </a:moveTo>
                <a:lnTo>
                  <a:pt x="1468" y="30"/>
                </a:lnTo>
                <a:moveTo>
                  <a:pt x="1760" y="0"/>
                </a:moveTo>
                <a:lnTo>
                  <a:pt x="1760" y="30"/>
                </a:lnTo>
                <a:moveTo>
                  <a:pt x="2053" y="0"/>
                </a:moveTo>
                <a:lnTo>
                  <a:pt x="2053" y="30"/>
                </a:lnTo>
                <a:moveTo>
                  <a:pt x="2346" y="0"/>
                </a:moveTo>
                <a:lnTo>
                  <a:pt x="2346" y="30"/>
                </a:lnTo>
                <a:moveTo>
                  <a:pt x="2638" y="0"/>
                </a:moveTo>
                <a:lnTo>
                  <a:pt x="2638" y="30"/>
                </a:lnTo>
                <a:moveTo>
                  <a:pt x="2931" y="0"/>
                </a:moveTo>
                <a:lnTo>
                  <a:pt x="2931" y="30"/>
                </a:lnTo>
              </a:path>
            </a:pathLst>
          </a:custGeom>
          <a:noFill/>
          <a:ln w="28575"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200" b="0" dirty="0">
              <a:latin typeface="Calibri" panose="020F0502020204030204" pitchFamily="34" charset="0"/>
              <a:cs typeface="Calibri" panose="020F0502020204030204" pitchFamily="34" charset="0"/>
            </a:endParaRPr>
          </a:p>
        </p:txBody>
      </p:sp>
      <p:sp>
        <p:nvSpPr>
          <p:cNvPr id="50" name="Rectangle 111">
            <a:extLst>
              <a:ext uri="{FF2B5EF4-FFF2-40B4-BE49-F238E27FC236}">
                <a16:creationId xmlns:a16="http://schemas.microsoft.com/office/drawing/2014/main" id="{311AD47E-B8F0-0CD7-9953-A3B97744A6EE}"/>
              </a:ext>
            </a:extLst>
          </p:cNvPr>
          <p:cNvSpPr>
            <a:spLocks noChangeArrowheads="1"/>
          </p:cNvSpPr>
          <p:nvPr/>
        </p:nvSpPr>
        <p:spPr bwMode="auto">
          <a:xfrm>
            <a:off x="553869" y="5806120"/>
            <a:ext cx="15636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SARS-CoV-2 test positive</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51" name="Rectangle 112">
            <a:extLst>
              <a:ext uri="{FF2B5EF4-FFF2-40B4-BE49-F238E27FC236}">
                <a16:creationId xmlns:a16="http://schemas.microsoft.com/office/drawing/2014/main" id="{35E23B7F-83E6-FBCE-21E5-0A700747710F}"/>
              </a:ext>
            </a:extLst>
          </p:cNvPr>
          <p:cNvSpPr>
            <a:spLocks noChangeArrowheads="1"/>
          </p:cNvSpPr>
          <p:nvPr/>
        </p:nvSpPr>
        <p:spPr bwMode="auto">
          <a:xfrm>
            <a:off x="845969" y="5655307"/>
            <a:ext cx="12715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Oropharyngeal pain</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52" name="Rectangle 113">
            <a:extLst>
              <a:ext uri="{FF2B5EF4-FFF2-40B4-BE49-F238E27FC236}">
                <a16:creationId xmlns:a16="http://schemas.microsoft.com/office/drawing/2014/main" id="{66643B7C-F3AC-34CF-9A57-A2811A1F509E}"/>
              </a:ext>
            </a:extLst>
          </p:cNvPr>
          <p:cNvSpPr>
            <a:spLocks noChangeArrowheads="1"/>
          </p:cNvSpPr>
          <p:nvPr/>
        </p:nvSpPr>
        <p:spPr bwMode="auto">
          <a:xfrm>
            <a:off x="1485732" y="5504495"/>
            <a:ext cx="6318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Neck pain</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53" name="Rectangle 114">
            <a:extLst>
              <a:ext uri="{FF2B5EF4-FFF2-40B4-BE49-F238E27FC236}">
                <a16:creationId xmlns:a16="http://schemas.microsoft.com/office/drawing/2014/main" id="{B89ECB07-5A8C-2748-79C3-F63A2FB90BAB}"/>
              </a:ext>
            </a:extLst>
          </p:cNvPr>
          <p:cNvSpPr>
            <a:spLocks noChangeArrowheads="1"/>
          </p:cNvSpPr>
          <p:nvPr/>
        </p:nvSpPr>
        <p:spPr bwMode="auto">
          <a:xfrm>
            <a:off x="1253957" y="5353682"/>
            <a:ext cx="863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Lymphopenia</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54" name="Rectangle 115">
            <a:extLst>
              <a:ext uri="{FF2B5EF4-FFF2-40B4-BE49-F238E27FC236}">
                <a16:creationId xmlns:a16="http://schemas.microsoft.com/office/drawing/2014/main" id="{309EF33B-C42E-074B-9E7C-57CDAC8AFC85}"/>
              </a:ext>
            </a:extLst>
          </p:cNvPr>
          <p:cNvSpPr>
            <a:spLocks noChangeArrowheads="1"/>
          </p:cNvSpPr>
          <p:nvPr/>
        </p:nvSpPr>
        <p:spPr bwMode="auto">
          <a:xfrm>
            <a:off x="763419" y="5201282"/>
            <a:ext cx="135413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Dermatitis acneiform</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55" name="Rectangle 116">
            <a:extLst>
              <a:ext uri="{FF2B5EF4-FFF2-40B4-BE49-F238E27FC236}">
                <a16:creationId xmlns:a16="http://schemas.microsoft.com/office/drawing/2014/main" id="{221B16C1-7384-B300-FA34-12ECE953ECE6}"/>
              </a:ext>
            </a:extLst>
          </p:cNvPr>
          <p:cNvSpPr>
            <a:spLocks noChangeArrowheads="1"/>
          </p:cNvSpPr>
          <p:nvPr/>
        </p:nvSpPr>
        <p:spPr bwMode="auto">
          <a:xfrm>
            <a:off x="1230144" y="5050470"/>
            <a:ext cx="8874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AST increased</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56" name="Rectangle 117">
            <a:extLst>
              <a:ext uri="{FF2B5EF4-FFF2-40B4-BE49-F238E27FC236}">
                <a16:creationId xmlns:a16="http://schemas.microsoft.com/office/drawing/2014/main" id="{FFD188A9-39E8-D496-F16D-5CDDA3C3989B}"/>
              </a:ext>
            </a:extLst>
          </p:cNvPr>
          <p:cNvSpPr>
            <a:spLocks noChangeArrowheads="1"/>
          </p:cNvSpPr>
          <p:nvPr/>
        </p:nvSpPr>
        <p:spPr bwMode="auto">
          <a:xfrm>
            <a:off x="1811169" y="4898070"/>
            <a:ext cx="3063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Rash</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57" name="Rectangle 118">
            <a:extLst>
              <a:ext uri="{FF2B5EF4-FFF2-40B4-BE49-F238E27FC236}">
                <a16:creationId xmlns:a16="http://schemas.microsoft.com/office/drawing/2014/main" id="{C6C64CBB-7440-E241-6BFB-34DF4CDC6D18}"/>
              </a:ext>
            </a:extLst>
          </p:cNvPr>
          <p:cNvSpPr>
            <a:spLocks noChangeArrowheads="1"/>
          </p:cNvSpPr>
          <p:nvPr/>
        </p:nvSpPr>
        <p:spPr bwMode="auto">
          <a:xfrm>
            <a:off x="1222207" y="4745670"/>
            <a:ext cx="89535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Osteonecrosis</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58" name="Rectangle 119">
            <a:extLst>
              <a:ext uri="{FF2B5EF4-FFF2-40B4-BE49-F238E27FC236}">
                <a16:creationId xmlns:a16="http://schemas.microsoft.com/office/drawing/2014/main" id="{618536EC-AFC8-FCC2-F712-BD196D8DE3BA}"/>
              </a:ext>
            </a:extLst>
          </p:cNvPr>
          <p:cNvSpPr>
            <a:spLocks noChangeArrowheads="1"/>
          </p:cNvSpPr>
          <p:nvPr/>
        </p:nvSpPr>
        <p:spPr bwMode="auto">
          <a:xfrm>
            <a:off x="1309519" y="4594857"/>
            <a:ext cx="80803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Neutropenia</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59" name="Rectangle 120">
            <a:extLst>
              <a:ext uri="{FF2B5EF4-FFF2-40B4-BE49-F238E27FC236}">
                <a16:creationId xmlns:a16="http://schemas.microsoft.com/office/drawing/2014/main" id="{C7B14367-92A6-4FDD-1568-E34CCBE481B6}"/>
              </a:ext>
            </a:extLst>
          </p:cNvPr>
          <p:cNvSpPr>
            <a:spLocks noChangeArrowheads="1"/>
          </p:cNvSpPr>
          <p:nvPr/>
        </p:nvSpPr>
        <p:spPr bwMode="auto">
          <a:xfrm>
            <a:off x="1093619" y="4442457"/>
            <a:ext cx="102393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Hypothyroidism</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60" name="Rectangle 121">
            <a:extLst>
              <a:ext uri="{FF2B5EF4-FFF2-40B4-BE49-F238E27FC236}">
                <a16:creationId xmlns:a16="http://schemas.microsoft.com/office/drawing/2014/main" id="{3FD51296-B3A5-91CF-A476-BF395F3E4284}"/>
              </a:ext>
            </a:extLst>
          </p:cNvPr>
          <p:cNvSpPr>
            <a:spLocks noChangeArrowheads="1"/>
          </p:cNvSpPr>
          <p:nvPr/>
        </p:nvSpPr>
        <p:spPr bwMode="auto">
          <a:xfrm>
            <a:off x="1652419" y="4291645"/>
            <a:ext cx="46513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Fatigue</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61" name="Rectangle 122">
            <a:extLst>
              <a:ext uri="{FF2B5EF4-FFF2-40B4-BE49-F238E27FC236}">
                <a16:creationId xmlns:a16="http://schemas.microsoft.com/office/drawing/2014/main" id="{CE14C7D8-229A-36BD-0F58-7D9A982FB72E}"/>
              </a:ext>
            </a:extLst>
          </p:cNvPr>
          <p:cNvSpPr>
            <a:spLocks noChangeArrowheads="1"/>
          </p:cNvSpPr>
          <p:nvPr/>
        </p:nvSpPr>
        <p:spPr bwMode="auto">
          <a:xfrm>
            <a:off x="1561932" y="4139245"/>
            <a:ext cx="555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Diarrhea</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62" name="Rectangle 123">
            <a:extLst>
              <a:ext uri="{FF2B5EF4-FFF2-40B4-BE49-F238E27FC236}">
                <a16:creationId xmlns:a16="http://schemas.microsoft.com/office/drawing/2014/main" id="{3C90C546-B3B5-8237-F240-FB7145EC6BEC}"/>
              </a:ext>
            </a:extLst>
          </p:cNvPr>
          <p:cNvSpPr>
            <a:spLocks noChangeArrowheads="1"/>
          </p:cNvSpPr>
          <p:nvPr/>
        </p:nvSpPr>
        <p:spPr bwMode="auto">
          <a:xfrm>
            <a:off x="1555582" y="3990020"/>
            <a:ext cx="56197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Asthenia</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63" name="Rectangle 124">
            <a:extLst>
              <a:ext uri="{FF2B5EF4-FFF2-40B4-BE49-F238E27FC236}">
                <a16:creationId xmlns:a16="http://schemas.microsoft.com/office/drawing/2014/main" id="{6D4D0D94-5851-A32A-9888-7F632DB9593A}"/>
              </a:ext>
            </a:extLst>
          </p:cNvPr>
          <p:cNvSpPr>
            <a:spLocks noChangeArrowheads="1"/>
          </p:cNvSpPr>
          <p:nvPr/>
        </p:nvSpPr>
        <p:spPr bwMode="auto">
          <a:xfrm>
            <a:off x="1538119" y="3837620"/>
            <a:ext cx="57943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Vomiting</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16" name="Rectangle 125">
            <a:extLst>
              <a:ext uri="{FF2B5EF4-FFF2-40B4-BE49-F238E27FC236}">
                <a16:creationId xmlns:a16="http://schemas.microsoft.com/office/drawing/2014/main" id="{4BAA7F97-AC99-DEF4-C771-833A1324FD0E}"/>
              </a:ext>
            </a:extLst>
          </p:cNvPr>
          <p:cNvSpPr>
            <a:spLocks noChangeArrowheads="1"/>
          </p:cNvSpPr>
          <p:nvPr/>
        </p:nvSpPr>
        <p:spPr bwMode="auto">
          <a:xfrm>
            <a:off x="1398419" y="3686807"/>
            <a:ext cx="71913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Rhinorrhea</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17" name="Rectangle 126">
            <a:extLst>
              <a:ext uri="{FF2B5EF4-FFF2-40B4-BE49-F238E27FC236}">
                <a16:creationId xmlns:a16="http://schemas.microsoft.com/office/drawing/2014/main" id="{310502E8-330B-ECA8-E6BC-C1164332B8E0}"/>
              </a:ext>
            </a:extLst>
          </p:cNvPr>
          <p:cNvSpPr>
            <a:spLocks noChangeArrowheads="1"/>
          </p:cNvSpPr>
          <p:nvPr/>
        </p:nvSpPr>
        <p:spPr bwMode="auto">
          <a:xfrm>
            <a:off x="1611144" y="3534407"/>
            <a:ext cx="5064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Myalgia</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20" name="Rectangle 127">
            <a:extLst>
              <a:ext uri="{FF2B5EF4-FFF2-40B4-BE49-F238E27FC236}">
                <a16:creationId xmlns:a16="http://schemas.microsoft.com/office/drawing/2014/main" id="{83FE7CD5-32B4-275C-C0B9-A6B6BD9B7C3D}"/>
              </a:ext>
            </a:extLst>
          </p:cNvPr>
          <p:cNvSpPr>
            <a:spLocks noChangeArrowheads="1"/>
          </p:cNvSpPr>
          <p:nvPr/>
        </p:nvSpPr>
        <p:spPr bwMode="auto">
          <a:xfrm>
            <a:off x="1098382" y="3383595"/>
            <a:ext cx="101917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Abdominal pain</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22" name="Rectangle 128">
            <a:extLst>
              <a:ext uri="{FF2B5EF4-FFF2-40B4-BE49-F238E27FC236}">
                <a16:creationId xmlns:a16="http://schemas.microsoft.com/office/drawing/2014/main" id="{BCFCAC51-D265-4FEE-C279-A739A45B5C71}"/>
              </a:ext>
            </a:extLst>
          </p:cNvPr>
          <p:cNvSpPr>
            <a:spLocks noChangeArrowheads="1"/>
          </p:cNvSpPr>
          <p:nvPr/>
        </p:nvSpPr>
        <p:spPr bwMode="auto">
          <a:xfrm>
            <a:off x="1655892" y="3231195"/>
            <a:ext cx="46166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Rhinitis</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23" name="Rectangle 129">
            <a:extLst>
              <a:ext uri="{FF2B5EF4-FFF2-40B4-BE49-F238E27FC236}">
                <a16:creationId xmlns:a16="http://schemas.microsoft.com/office/drawing/2014/main" id="{59BBFE60-0AD5-B215-C8FC-55119351C96F}"/>
              </a:ext>
            </a:extLst>
          </p:cNvPr>
          <p:cNvSpPr>
            <a:spLocks noChangeArrowheads="1"/>
          </p:cNvSpPr>
          <p:nvPr/>
        </p:nvSpPr>
        <p:spPr bwMode="auto">
          <a:xfrm>
            <a:off x="1380957" y="3080382"/>
            <a:ext cx="736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Leukopenia</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24" name="Rectangle 130">
            <a:extLst>
              <a:ext uri="{FF2B5EF4-FFF2-40B4-BE49-F238E27FC236}">
                <a16:creationId xmlns:a16="http://schemas.microsoft.com/office/drawing/2014/main" id="{A15FC6EB-A3CD-41BD-C93E-6265CED47806}"/>
              </a:ext>
            </a:extLst>
          </p:cNvPr>
          <p:cNvSpPr>
            <a:spLocks noChangeArrowheads="1"/>
          </p:cNvSpPr>
          <p:nvPr/>
        </p:nvSpPr>
        <p:spPr bwMode="auto">
          <a:xfrm>
            <a:off x="1625432" y="2927982"/>
            <a:ext cx="4921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Anemia</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25" name="Rectangle 131">
            <a:extLst>
              <a:ext uri="{FF2B5EF4-FFF2-40B4-BE49-F238E27FC236}">
                <a16:creationId xmlns:a16="http://schemas.microsoft.com/office/drawing/2014/main" id="{B9855029-4617-2641-11D7-6CB1B9727BFA}"/>
              </a:ext>
            </a:extLst>
          </p:cNvPr>
          <p:cNvSpPr>
            <a:spLocks noChangeArrowheads="1"/>
          </p:cNvSpPr>
          <p:nvPr/>
        </p:nvSpPr>
        <p:spPr bwMode="auto">
          <a:xfrm>
            <a:off x="1303169" y="2777170"/>
            <a:ext cx="8143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Constipation</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26" name="Rectangle 132">
            <a:extLst>
              <a:ext uri="{FF2B5EF4-FFF2-40B4-BE49-F238E27FC236}">
                <a16:creationId xmlns:a16="http://schemas.microsoft.com/office/drawing/2014/main" id="{34E37D2B-3D97-18E7-21B2-927F594CD95A}"/>
              </a:ext>
            </a:extLst>
          </p:cNvPr>
          <p:cNvSpPr>
            <a:spLocks noChangeArrowheads="1"/>
          </p:cNvSpPr>
          <p:nvPr/>
        </p:nvSpPr>
        <p:spPr bwMode="auto">
          <a:xfrm>
            <a:off x="1501607" y="2624770"/>
            <a:ext cx="61595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Back pain</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27" name="Rectangle 133">
            <a:extLst>
              <a:ext uri="{FF2B5EF4-FFF2-40B4-BE49-F238E27FC236}">
                <a16:creationId xmlns:a16="http://schemas.microsoft.com/office/drawing/2014/main" id="{3CAA7A2E-F6B7-3516-20E9-8FE46D30E4B5}"/>
              </a:ext>
            </a:extLst>
          </p:cNvPr>
          <p:cNvSpPr>
            <a:spLocks noChangeArrowheads="1"/>
          </p:cNvSpPr>
          <p:nvPr/>
        </p:nvSpPr>
        <p:spPr bwMode="auto">
          <a:xfrm>
            <a:off x="1246019" y="2473957"/>
            <a:ext cx="87153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ALT increased</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28" name="Rectangle 134">
            <a:extLst>
              <a:ext uri="{FF2B5EF4-FFF2-40B4-BE49-F238E27FC236}">
                <a16:creationId xmlns:a16="http://schemas.microsoft.com/office/drawing/2014/main" id="{788197FF-FE07-9DF6-4216-EBB61647D25C}"/>
              </a:ext>
            </a:extLst>
          </p:cNvPr>
          <p:cNvSpPr>
            <a:spLocks noChangeArrowheads="1"/>
          </p:cNvSpPr>
          <p:nvPr/>
        </p:nvSpPr>
        <p:spPr bwMode="auto">
          <a:xfrm>
            <a:off x="1033294" y="2323145"/>
            <a:ext cx="108426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Pain in extremity</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29" name="Rectangle 135">
            <a:extLst>
              <a:ext uri="{FF2B5EF4-FFF2-40B4-BE49-F238E27FC236}">
                <a16:creationId xmlns:a16="http://schemas.microsoft.com/office/drawing/2014/main" id="{3CF43AFD-4055-99C2-89B8-A8693F5FFDE3}"/>
              </a:ext>
            </a:extLst>
          </p:cNvPr>
          <p:cNvSpPr>
            <a:spLocks noChangeArrowheads="1"/>
          </p:cNvSpPr>
          <p:nvPr/>
        </p:nvSpPr>
        <p:spPr bwMode="auto">
          <a:xfrm>
            <a:off x="1480969" y="2170745"/>
            <a:ext cx="6365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Arthralgia</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30" name="Rectangle 136">
            <a:extLst>
              <a:ext uri="{FF2B5EF4-FFF2-40B4-BE49-F238E27FC236}">
                <a16:creationId xmlns:a16="http://schemas.microsoft.com/office/drawing/2014/main" id="{92CA3AE6-46A5-725D-1F8A-36C87D5B8022}"/>
              </a:ext>
            </a:extLst>
          </p:cNvPr>
          <p:cNvSpPr>
            <a:spLocks noChangeArrowheads="1"/>
          </p:cNvSpPr>
          <p:nvPr/>
        </p:nvSpPr>
        <p:spPr bwMode="auto">
          <a:xfrm>
            <a:off x="1650832" y="2019932"/>
            <a:ext cx="4667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Pyrexia</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31" name="Rectangle 137">
            <a:extLst>
              <a:ext uri="{FF2B5EF4-FFF2-40B4-BE49-F238E27FC236}">
                <a16:creationId xmlns:a16="http://schemas.microsoft.com/office/drawing/2014/main" id="{B043C9B1-5618-AE25-0B40-2AC4D53B8FA6}"/>
              </a:ext>
            </a:extLst>
          </p:cNvPr>
          <p:cNvSpPr>
            <a:spLocks noChangeArrowheads="1"/>
          </p:cNvSpPr>
          <p:nvPr/>
        </p:nvSpPr>
        <p:spPr bwMode="auto">
          <a:xfrm>
            <a:off x="1501607" y="1867532"/>
            <a:ext cx="61595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COVID-19</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32" name="Rectangle 138">
            <a:extLst>
              <a:ext uri="{FF2B5EF4-FFF2-40B4-BE49-F238E27FC236}">
                <a16:creationId xmlns:a16="http://schemas.microsoft.com/office/drawing/2014/main" id="{94A18CC5-2F87-C73C-F67A-584B386E35BD}"/>
              </a:ext>
            </a:extLst>
          </p:cNvPr>
          <p:cNvSpPr>
            <a:spLocks noChangeArrowheads="1"/>
          </p:cNvSpPr>
          <p:nvPr/>
        </p:nvSpPr>
        <p:spPr bwMode="auto">
          <a:xfrm>
            <a:off x="1712744" y="1716720"/>
            <a:ext cx="4048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Cough</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33" name="Rectangle 139">
            <a:extLst>
              <a:ext uri="{FF2B5EF4-FFF2-40B4-BE49-F238E27FC236}">
                <a16:creationId xmlns:a16="http://schemas.microsoft.com/office/drawing/2014/main" id="{7A84E228-C882-1515-8DCE-E6DB05B7CEA8}"/>
              </a:ext>
            </a:extLst>
          </p:cNvPr>
          <p:cNvSpPr>
            <a:spLocks noChangeArrowheads="1"/>
          </p:cNvSpPr>
          <p:nvPr/>
        </p:nvSpPr>
        <p:spPr bwMode="auto">
          <a:xfrm>
            <a:off x="1644482" y="1564320"/>
            <a:ext cx="47307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Nausea</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34" name="Rectangle 140">
            <a:extLst>
              <a:ext uri="{FF2B5EF4-FFF2-40B4-BE49-F238E27FC236}">
                <a16:creationId xmlns:a16="http://schemas.microsoft.com/office/drawing/2014/main" id="{798AF321-A119-7AEC-61D5-32A150FFFF3F}"/>
              </a:ext>
            </a:extLst>
          </p:cNvPr>
          <p:cNvSpPr>
            <a:spLocks noChangeArrowheads="1"/>
          </p:cNvSpPr>
          <p:nvPr/>
        </p:nvSpPr>
        <p:spPr bwMode="auto">
          <a:xfrm>
            <a:off x="1484144" y="1413507"/>
            <a:ext cx="6334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Headache</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235" name="Freeform 141">
            <a:extLst>
              <a:ext uri="{FF2B5EF4-FFF2-40B4-BE49-F238E27FC236}">
                <a16:creationId xmlns:a16="http://schemas.microsoft.com/office/drawing/2014/main" id="{1CDC3B22-F8AF-34DF-DE56-2CE841586C38}"/>
              </a:ext>
            </a:extLst>
          </p:cNvPr>
          <p:cNvSpPr>
            <a:spLocks noEditPoints="1"/>
          </p:cNvSpPr>
          <p:nvPr/>
        </p:nvSpPr>
        <p:spPr bwMode="auto">
          <a:xfrm>
            <a:off x="2125663" y="1380077"/>
            <a:ext cx="47625" cy="4660900"/>
          </a:xfrm>
          <a:custGeom>
            <a:avLst/>
            <a:gdLst>
              <a:gd name="T0" fmla="*/ 30 w 30"/>
              <a:gd name="T1" fmla="*/ 2936 h 2936"/>
              <a:gd name="T2" fmla="*/ 30 w 30"/>
              <a:gd name="T3" fmla="*/ 0 h 2936"/>
              <a:gd name="T4" fmla="*/ 30 w 30"/>
              <a:gd name="T5" fmla="*/ 2852 h 2936"/>
              <a:gd name="T6" fmla="*/ 0 w 30"/>
              <a:gd name="T7" fmla="*/ 2852 h 2936"/>
              <a:gd name="T8" fmla="*/ 30 w 30"/>
              <a:gd name="T9" fmla="*/ 2757 h 2936"/>
              <a:gd name="T10" fmla="*/ 0 w 30"/>
              <a:gd name="T11" fmla="*/ 2757 h 2936"/>
              <a:gd name="T12" fmla="*/ 30 w 30"/>
              <a:gd name="T13" fmla="*/ 2661 h 2936"/>
              <a:gd name="T14" fmla="*/ 0 w 30"/>
              <a:gd name="T15" fmla="*/ 2661 h 2936"/>
              <a:gd name="T16" fmla="*/ 30 w 30"/>
              <a:gd name="T17" fmla="*/ 2566 h 2936"/>
              <a:gd name="T18" fmla="*/ 0 w 30"/>
              <a:gd name="T19" fmla="*/ 2566 h 2936"/>
              <a:gd name="T20" fmla="*/ 30 w 30"/>
              <a:gd name="T21" fmla="*/ 2470 h 2936"/>
              <a:gd name="T22" fmla="*/ 0 w 30"/>
              <a:gd name="T23" fmla="*/ 2470 h 2936"/>
              <a:gd name="T24" fmla="*/ 30 w 30"/>
              <a:gd name="T25" fmla="*/ 2375 h 2936"/>
              <a:gd name="T26" fmla="*/ 0 w 30"/>
              <a:gd name="T27" fmla="*/ 2375 h 2936"/>
              <a:gd name="T28" fmla="*/ 30 w 30"/>
              <a:gd name="T29" fmla="*/ 2279 h 2936"/>
              <a:gd name="T30" fmla="*/ 0 w 30"/>
              <a:gd name="T31" fmla="*/ 2279 h 2936"/>
              <a:gd name="T32" fmla="*/ 30 w 30"/>
              <a:gd name="T33" fmla="*/ 2184 h 2936"/>
              <a:gd name="T34" fmla="*/ 0 w 30"/>
              <a:gd name="T35" fmla="*/ 2184 h 2936"/>
              <a:gd name="T36" fmla="*/ 30 w 30"/>
              <a:gd name="T37" fmla="*/ 2089 h 2936"/>
              <a:gd name="T38" fmla="*/ 0 w 30"/>
              <a:gd name="T39" fmla="*/ 2089 h 2936"/>
              <a:gd name="T40" fmla="*/ 30 w 30"/>
              <a:gd name="T41" fmla="*/ 1993 h 2936"/>
              <a:gd name="T42" fmla="*/ 0 w 30"/>
              <a:gd name="T43" fmla="*/ 1993 h 2936"/>
              <a:gd name="T44" fmla="*/ 30 w 30"/>
              <a:gd name="T45" fmla="*/ 1898 h 2936"/>
              <a:gd name="T46" fmla="*/ 0 w 30"/>
              <a:gd name="T47" fmla="*/ 1898 h 2936"/>
              <a:gd name="T48" fmla="*/ 30 w 30"/>
              <a:gd name="T49" fmla="*/ 1802 h 2936"/>
              <a:gd name="T50" fmla="*/ 0 w 30"/>
              <a:gd name="T51" fmla="*/ 1802 h 2936"/>
              <a:gd name="T52" fmla="*/ 30 w 30"/>
              <a:gd name="T53" fmla="*/ 1707 h 2936"/>
              <a:gd name="T54" fmla="*/ 0 w 30"/>
              <a:gd name="T55" fmla="*/ 1707 h 2936"/>
              <a:gd name="T56" fmla="*/ 30 w 30"/>
              <a:gd name="T57" fmla="*/ 1611 h 2936"/>
              <a:gd name="T58" fmla="*/ 0 w 30"/>
              <a:gd name="T59" fmla="*/ 1611 h 2936"/>
              <a:gd name="T60" fmla="*/ 30 w 30"/>
              <a:gd name="T61" fmla="*/ 1516 h 2936"/>
              <a:gd name="T62" fmla="*/ 0 w 30"/>
              <a:gd name="T63" fmla="*/ 1516 h 2936"/>
              <a:gd name="T64" fmla="*/ 30 w 30"/>
              <a:gd name="T65" fmla="*/ 1420 h 2936"/>
              <a:gd name="T66" fmla="*/ 0 w 30"/>
              <a:gd name="T67" fmla="*/ 1420 h 2936"/>
              <a:gd name="T68" fmla="*/ 30 w 30"/>
              <a:gd name="T69" fmla="*/ 1325 h 2936"/>
              <a:gd name="T70" fmla="*/ 0 w 30"/>
              <a:gd name="T71" fmla="*/ 1325 h 2936"/>
              <a:gd name="T72" fmla="*/ 30 w 30"/>
              <a:gd name="T73" fmla="*/ 1229 h 2936"/>
              <a:gd name="T74" fmla="*/ 0 w 30"/>
              <a:gd name="T75" fmla="*/ 1229 h 2936"/>
              <a:gd name="T76" fmla="*/ 30 w 30"/>
              <a:gd name="T77" fmla="*/ 1135 h 2936"/>
              <a:gd name="T78" fmla="*/ 0 w 30"/>
              <a:gd name="T79" fmla="*/ 1135 h 2936"/>
              <a:gd name="T80" fmla="*/ 30 w 30"/>
              <a:gd name="T81" fmla="*/ 1039 h 2936"/>
              <a:gd name="T82" fmla="*/ 0 w 30"/>
              <a:gd name="T83" fmla="*/ 1039 h 2936"/>
              <a:gd name="T84" fmla="*/ 30 w 30"/>
              <a:gd name="T85" fmla="*/ 944 h 2936"/>
              <a:gd name="T86" fmla="*/ 0 w 30"/>
              <a:gd name="T87" fmla="*/ 944 h 2936"/>
              <a:gd name="T88" fmla="*/ 30 w 30"/>
              <a:gd name="T89" fmla="*/ 848 h 2936"/>
              <a:gd name="T90" fmla="*/ 0 w 30"/>
              <a:gd name="T91" fmla="*/ 848 h 2936"/>
              <a:gd name="T92" fmla="*/ 30 w 30"/>
              <a:gd name="T93" fmla="*/ 753 h 2936"/>
              <a:gd name="T94" fmla="*/ 0 w 30"/>
              <a:gd name="T95" fmla="*/ 753 h 2936"/>
              <a:gd name="T96" fmla="*/ 30 w 30"/>
              <a:gd name="T97" fmla="*/ 657 h 2936"/>
              <a:gd name="T98" fmla="*/ 0 w 30"/>
              <a:gd name="T99" fmla="*/ 657 h 2936"/>
              <a:gd name="T100" fmla="*/ 30 w 30"/>
              <a:gd name="T101" fmla="*/ 561 h 2936"/>
              <a:gd name="T102" fmla="*/ 0 w 30"/>
              <a:gd name="T103" fmla="*/ 561 h 2936"/>
              <a:gd name="T104" fmla="*/ 30 w 30"/>
              <a:gd name="T105" fmla="*/ 466 h 2936"/>
              <a:gd name="T106" fmla="*/ 0 w 30"/>
              <a:gd name="T107" fmla="*/ 466 h 2936"/>
              <a:gd name="T108" fmla="*/ 30 w 30"/>
              <a:gd name="T109" fmla="*/ 370 h 2936"/>
              <a:gd name="T110" fmla="*/ 0 w 30"/>
              <a:gd name="T111" fmla="*/ 370 h 2936"/>
              <a:gd name="T112" fmla="*/ 30 w 30"/>
              <a:gd name="T113" fmla="*/ 275 h 2936"/>
              <a:gd name="T114" fmla="*/ 0 w 30"/>
              <a:gd name="T115" fmla="*/ 275 h 2936"/>
              <a:gd name="T116" fmla="*/ 30 w 30"/>
              <a:gd name="T117" fmla="*/ 180 h 2936"/>
              <a:gd name="T118" fmla="*/ 0 w 30"/>
              <a:gd name="T119" fmla="*/ 180 h 2936"/>
              <a:gd name="T120" fmla="*/ 30 w 30"/>
              <a:gd name="T121" fmla="*/ 85 h 2936"/>
              <a:gd name="T122" fmla="*/ 0 w 30"/>
              <a:gd name="T123" fmla="*/ 85 h 2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 h="2936">
                <a:moveTo>
                  <a:pt x="30" y="2936"/>
                </a:moveTo>
                <a:lnTo>
                  <a:pt x="30" y="0"/>
                </a:lnTo>
                <a:moveTo>
                  <a:pt x="30" y="2852"/>
                </a:moveTo>
                <a:lnTo>
                  <a:pt x="0" y="2852"/>
                </a:lnTo>
                <a:moveTo>
                  <a:pt x="30" y="2757"/>
                </a:moveTo>
                <a:lnTo>
                  <a:pt x="0" y="2757"/>
                </a:lnTo>
                <a:moveTo>
                  <a:pt x="30" y="2661"/>
                </a:moveTo>
                <a:lnTo>
                  <a:pt x="0" y="2661"/>
                </a:lnTo>
                <a:moveTo>
                  <a:pt x="30" y="2566"/>
                </a:moveTo>
                <a:lnTo>
                  <a:pt x="0" y="2566"/>
                </a:lnTo>
                <a:moveTo>
                  <a:pt x="30" y="2470"/>
                </a:moveTo>
                <a:lnTo>
                  <a:pt x="0" y="2470"/>
                </a:lnTo>
                <a:moveTo>
                  <a:pt x="30" y="2375"/>
                </a:moveTo>
                <a:lnTo>
                  <a:pt x="0" y="2375"/>
                </a:lnTo>
                <a:moveTo>
                  <a:pt x="30" y="2279"/>
                </a:moveTo>
                <a:lnTo>
                  <a:pt x="0" y="2279"/>
                </a:lnTo>
                <a:moveTo>
                  <a:pt x="30" y="2184"/>
                </a:moveTo>
                <a:lnTo>
                  <a:pt x="0" y="2184"/>
                </a:lnTo>
                <a:moveTo>
                  <a:pt x="30" y="2089"/>
                </a:moveTo>
                <a:lnTo>
                  <a:pt x="0" y="2089"/>
                </a:lnTo>
                <a:moveTo>
                  <a:pt x="30" y="1993"/>
                </a:moveTo>
                <a:lnTo>
                  <a:pt x="0" y="1993"/>
                </a:lnTo>
                <a:moveTo>
                  <a:pt x="30" y="1898"/>
                </a:moveTo>
                <a:lnTo>
                  <a:pt x="0" y="1898"/>
                </a:lnTo>
                <a:moveTo>
                  <a:pt x="30" y="1802"/>
                </a:moveTo>
                <a:lnTo>
                  <a:pt x="0" y="1802"/>
                </a:lnTo>
                <a:moveTo>
                  <a:pt x="30" y="1707"/>
                </a:moveTo>
                <a:lnTo>
                  <a:pt x="0" y="1707"/>
                </a:lnTo>
                <a:moveTo>
                  <a:pt x="30" y="1611"/>
                </a:moveTo>
                <a:lnTo>
                  <a:pt x="0" y="1611"/>
                </a:lnTo>
                <a:moveTo>
                  <a:pt x="30" y="1516"/>
                </a:moveTo>
                <a:lnTo>
                  <a:pt x="0" y="1516"/>
                </a:lnTo>
                <a:moveTo>
                  <a:pt x="30" y="1420"/>
                </a:moveTo>
                <a:lnTo>
                  <a:pt x="0" y="1420"/>
                </a:lnTo>
                <a:moveTo>
                  <a:pt x="30" y="1325"/>
                </a:moveTo>
                <a:lnTo>
                  <a:pt x="0" y="1325"/>
                </a:lnTo>
                <a:moveTo>
                  <a:pt x="30" y="1229"/>
                </a:moveTo>
                <a:lnTo>
                  <a:pt x="0" y="1229"/>
                </a:lnTo>
                <a:moveTo>
                  <a:pt x="30" y="1135"/>
                </a:moveTo>
                <a:lnTo>
                  <a:pt x="0" y="1135"/>
                </a:lnTo>
                <a:moveTo>
                  <a:pt x="30" y="1039"/>
                </a:moveTo>
                <a:lnTo>
                  <a:pt x="0" y="1039"/>
                </a:lnTo>
                <a:moveTo>
                  <a:pt x="30" y="944"/>
                </a:moveTo>
                <a:lnTo>
                  <a:pt x="0" y="944"/>
                </a:lnTo>
                <a:moveTo>
                  <a:pt x="30" y="848"/>
                </a:moveTo>
                <a:lnTo>
                  <a:pt x="0" y="848"/>
                </a:lnTo>
                <a:moveTo>
                  <a:pt x="30" y="753"/>
                </a:moveTo>
                <a:lnTo>
                  <a:pt x="0" y="753"/>
                </a:lnTo>
                <a:moveTo>
                  <a:pt x="30" y="657"/>
                </a:moveTo>
                <a:lnTo>
                  <a:pt x="0" y="657"/>
                </a:lnTo>
                <a:moveTo>
                  <a:pt x="30" y="561"/>
                </a:moveTo>
                <a:lnTo>
                  <a:pt x="0" y="561"/>
                </a:lnTo>
                <a:moveTo>
                  <a:pt x="30" y="466"/>
                </a:moveTo>
                <a:lnTo>
                  <a:pt x="0" y="466"/>
                </a:lnTo>
                <a:moveTo>
                  <a:pt x="30" y="370"/>
                </a:moveTo>
                <a:lnTo>
                  <a:pt x="0" y="370"/>
                </a:lnTo>
                <a:moveTo>
                  <a:pt x="30" y="275"/>
                </a:moveTo>
                <a:lnTo>
                  <a:pt x="0" y="275"/>
                </a:lnTo>
                <a:moveTo>
                  <a:pt x="30" y="180"/>
                </a:moveTo>
                <a:lnTo>
                  <a:pt x="0" y="180"/>
                </a:lnTo>
                <a:moveTo>
                  <a:pt x="30" y="85"/>
                </a:moveTo>
                <a:lnTo>
                  <a:pt x="0" y="85"/>
                </a:lnTo>
              </a:path>
            </a:pathLst>
          </a:custGeom>
          <a:noFill/>
          <a:ln w="28575"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200" b="0" dirty="0">
              <a:latin typeface="Calibri" panose="020F0502020204030204" pitchFamily="34" charset="0"/>
              <a:cs typeface="Calibri" panose="020F0502020204030204" pitchFamily="34" charset="0"/>
            </a:endParaRPr>
          </a:p>
        </p:txBody>
      </p:sp>
      <p:sp>
        <p:nvSpPr>
          <p:cNvPr id="9236" name="Rectangle 142">
            <a:extLst>
              <a:ext uri="{FF2B5EF4-FFF2-40B4-BE49-F238E27FC236}">
                <a16:creationId xmlns:a16="http://schemas.microsoft.com/office/drawing/2014/main" id="{6CBD85DE-5785-860B-665E-6FF8A3C0FFAE}"/>
              </a:ext>
            </a:extLst>
          </p:cNvPr>
          <p:cNvSpPr>
            <a:spLocks noChangeArrowheads="1"/>
          </p:cNvSpPr>
          <p:nvPr/>
        </p:nvSpPr>
        <p:spPr bwMode="auto">
          <a:xfrm>
            <a:off x="4178301" y="6279754"/>
            <a:ext cx="8001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Incidence, %</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graphicFrame>
        <p:nvGraphicFramePr>
          <p:cNvPr id="9298" name="Group 3">
            <a:extLst>
              <a:ext uri="{FF2B5EF4-FFF2-40B4-BE49-F238E27FC236}">
                <a16:creationId xmlns:a16="http://schemas.microsoft.com/office/drawing/2014/main" id="{308A95C6-8202-F957-8F3B-8424AF4C66B9}"/>
              </a:ext>
            </a:extLst>
          </p:cNvPr>
          <p:cNvGraphicFramePr>
            <a:graphicFrameLocks/>
          </p:cNvGraphicFramePr>
          <p:nvPr>
            <p:extLst>
              <p:ext uri="{D42A27DB-BD31-4B8C-83A1-F6EECF244321}">
                <p14:modId xmlns:p14="http://schemas.microsoft.com/office/powerpoint/2010/main" val="2028271112"/>
              </p:ext>
            </p:extLst>
          </p:nvPr>
        </p:nvGraphicFramePr>
        <p:xfrm>
          <a:off x="6599488" y="1591584"/>
          <a:ext cx="4917573" cy="3535744"/>
        </p:xfrm>
        <a:graphic>
          <a:graphicData uri="http://schemas.openxmlformats.org/drawingml/2006/table">
            <a:tbl>
              <a:tblPr/>
              <a:tblGrid>
                <a:gridCol w="2409884">
                  <a:extLst>
                    <a:ext uri="{9D8B030D-6E8A-4147-A177-3AD203B41FA5}">
                      <a16:colId xmlns:a16="http://schemas.microsoft.com/office/drawing/2014/main" val="20000"/>
                    </a:ext>
                  </a:extLst>
                </a:gridCol>
                <a:gridCol w="2507689">
                  <a:extLst>
                    <a:ext uri="{9D8B030D-6E8A-4147-A177-3AD203B41FA5}">
                      <a16:colId xmlns:a16="http://schemas.microsoft.com/office/drawing/2014/main" val="20002"/>
                    </a:ext>
                  </a:extLst>
                </a:gridCol>
              </a:tblGrid>
              <a:tr h="15861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High-Risk SER (Group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 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3/4</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Serious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Led to discontinuation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Led to death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54 (87)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 (34)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Treatment-related 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3/4</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Serious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Led to discontinuation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Led to death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 (61)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952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AEs of clinical interest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(10)</a:t>
                      </a:r>
                      <a:r>
                        <a:rPr lang="en-US" sz="1600" b="0" baseline="30000" dirty="0">
                          <a:solidFill>
                            <a:schemeClr val="bg1"/>
                          </a:solidFill>
                          <a:latin typeface="Calibri" panose="020F0502020204030204" pitchFamily="34" charset="0"/>
                        </a:rPr>
                        <a:t>†</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19039299"/>
                  </a:ext>
                </a:extLst>
              </a:tr>
            </a:tbl>
          </a:graphicData>
        </a:graphic>
      </p:graphicFrame>
      <p:sp>
        <p:nvSpPr>
          <p:cNvPr id="9299" name="TextBox 9298">
            <a:extLst>
              <a:ext uri="{FF2B5EF4-FFF2-40B4-BE49-F238E27FC236}">
                <a16:creationId xmlns:a16="http://schemas.microsoft.com/office/drawing/2014/main" id="{969344D2-C3C6-D580-C282-3E5EDDB0A65F}"/>
              </a:ext>
            </a:extLst>
          </p:cNvPr>
          <p:cNvSpPr txBox="1"/>
          <p:nvPr/>
        </p:nvSpPr>
        <p:spPr bwMode="auto">
          <a:xfrm>
            <a:off x="6096000" y="5118447"/>
            <a:ext cx="60115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 patient discontinued tx because of grade 3 treatment-related AST increase.</a:t>
            </a:r>
            <a:br>
              <a:rPr lang="en-US" sz="1400" b="0" dirty="0">
                <a:solidFill>
                  <a:schemeClr val="bg1"/>
                </a:solidFill>
                <a:latin typeface="Calibri" panose="020F0502020204030204" pitchFamily="34" charset="0"/>
              </a:rPr>
            </a:b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4 patients had hypothyroidism (2 of grade 1 and 2 grade 2); 1 patient experienced colitis (grade 2), and 1 had pneumonitis (grade 2).</a:t>
            </a:r>
          </a:p>
        </p:txBody>
      </p:sp>
      <p:grpSp>
        <p:nvGrpSpPr>
          <p:cNvPr id="9302" name="Group 9301">
            <a:extLst>
              <a:ext uri="{FF2B5EF4-FFF2-40B4-BE49-F238E27FC236}">
                <a16:creationId xmlns:a16="http://schemas.microsoft.com/office/drawing/2014/main" id="{FD173B95-AE15-23A3-3599-E7E2A2093BD4}"/>
              </a:ext>
            </a:extLst>
          </p:cNvPr>
          <p:cNvGrpSpPr/>
          <p:nvPr/>
        </p:nvGrpSpPr>
        <p:grpSpPr>
          <a:xfrm>
            <a:off x="5121334" y="1631366"/>
            <a:ext cx="808911" cy="369332"/>
            <a:chOff x="4522515" y="2272434"/>
            <a:chExt cx="808911" cy="369332"/>
          </a:xfrm>
        </p:grpSpPr>
        <p:sp>
          <p:nvSpPr>
            <p:cNvPr id="9221" name="Rectangle 140">
              <a:extLst>
                <a:ext uri="{FF2B5EF4-FFF2-40B4-BE49-F238E27FC236}">
                  <a16:creationId xmlns:a16="http://schemas.microsoft.com/office/drawing/2014/main" id="{73A4BD19-E103-A6A0-CC95-F37C768EC28D}"/>
                </a:ext>
              </a:extLst>
            </p:cNvPr>
            <p:cNvSpPr>
              <a:spLocks noChangeArrowheads="1"/>
            </p:cNvSpPr>
            <p:nvPr/>
          </p:nvSpPr>
          <p:spPr bwMode="auto">
            <a:xfrm>
              <a:off x="4701382" y="2272434"/>
              <a:ext cx="6300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Grade 1/2</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200" b="0" dirty="0">
                  <a:solidFill>
                    <a:srgbClr val="000000"/>
                  </a:solidFill>
                  <a:latin typeface="Calibri" panose="020F0502020204030204" pitchFamily="34" charset="0"/>
                  <a:cs typeface="Calibri" panose="020F0502020204030204" pitchFamily="34" charset="0"/>
                </a:rPr>
                <a:t>Grade 3/4</a:t>
              </a:r>
              <a:endParaRPr kumimoji="0" lang="en-US" altLang="en-US" sz="1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p:txBody>
        </p:sp>
        <p:sp>
          <p:nvSpPr>
            <p:cNvPr id="9300" name="Rectangle 9299">
              <a:extLst>
                <a:ext uri="{FF2B5EF4-FFF2-40B4-BE49-F238E27FC236}">
                  <a16:creationId xmlns:a16="http://schemas.microsoft.com/office/drawing/2014/main" id="{41AA671A-4732-B2BF-7B77-52115E31A033}"/>
                </a:ext>
              </a:extLst>
            </p:cNvPr>
            <p:cNvSpPr/>
            <p:nvPr/>
          </p:nvSpPr>
          <p:spPr bwMode="auto">
            <a:xfrm>
              <a:off x="4524568" y="2484918"/>
              <a:ext cx="118215" cy="11821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1" name="Rectangle 9300">
              <a:extLst>
                <a:ext uri="{FF2B5EF4-FFF2-40B4-BE49-F238E27FC236}">
                  <a16:creationId xmlns:a16="http://schemas.microsoft.com/office/drawing/2014/main" id="{82A6D0D0-1796-8FE5-987A-96F193F7F252}"/>
                </a:ext>
              </a:extLst>
            </p:cNvPr>
            <p:cNvSpPr/>
            <p:nvPr/>
          </p:nvSpPr>
          <p:spPr bwMode="auto">
            <a:xfrm>
              <a:off x="4522515" y="2314002"/>
              <a:ext cx="118215" cy="118215"/>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Tree>
    <p:extLst>
      <p:ext uri="{BB962C8B-B14F-4D97-AF65-F5344CB8AC3E}">
        <p14:creationId xmlns:p14="http://schemas.microsoft.com/office/powerpoint/2010/main" val="4244026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KEYNOTE-667 High-Risk Group Update: </a:t>
            </a:r>
            <a:br>
              <a:rPr lang="en-US" dirty="0"/>
            </a:br>
            <a:r>
              <a:rPr lang="en-US" dirty="0"/>
              <a:t>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dirty="0"/>
              <a:t>In this interim analysis in children and AYA patients with high-risk cHL and SER to initial chemotherapy, the addition of pembrolizumab to COPDAC-28 consolidation led to durable responses</a:t>
            </a:r>
          </a:p>
          <a:p>
            <a:pPr lvl="1"/>
            <a:r>
              <a:rPr lang="en-US" altLang="en-US" dirty="0"/>
              <a:t>After 7 mo of additional follow-up, 66% (by BICR) had PET-negative disease and were spared radiotherapy</a:t>
            </a:r>
          </a:p>
          <a:p>
            <a:r>
              <a:rPr lang="en-US" altLang="en-US" dirty="0"/>
              <a:t>Safety profile was manageable, and no new safety signals reported</a:t>
            </a:r>
          </a:p>
          <a:p>
            <a:r>
              <a:rPr lang="en-US" altLang="en-US" dirty="0"/>
              <a:t>Investigators concluded that the addition of pembrolizumab to COPDAC-28 consolidation may augment treatment responses in children and AYA patients with high-risk cHL and SER to initial chemotherapy</a:t>
            </a:r>
          </a:p>
        </p:txBody>
      </p:sp>
      <p:sp>
        <p:nvSpPr>
          <p:cNvPr id="2" name="Text Box 11">
            <a:extLst>
              <a:ext uri="{FF2B5EF4-FFF2-40B4-BE49-F238E27FC236}">
                <a16:creationId xmlns:a16="http://schemas.microsoft.com/office/drawing/2014/main" id="{6B6BB1D0-1D41-3894-0C78-573893BD486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Vinti. ASCO 2023. Abstr 10027.</a:t>
            </a:r>
          </a:p>
        </p:txBody>
      </p:sp>
    </p:spTree>
    <p:extLst>
      <p:ext uri="{BB962C8B-B14F-4D97-AF65-F5344CB8AC3E}">
        <p14:creationId xmlns:p14="http://schemas.microsoft.com/office/powerpoint/2010/main" val="2627868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56M7VY3CDVN5-1464418089-1</_dlc_DocId>
    <_dlc_DocIdUrl xmlns="d54cbe69-32bd-412a-b004-9152f949605e">
      <Url>https://intranet.clinicaloptions.com/mews/oncology/ONC_2023_ASCO_CF_(PRP6243)/HEME_10027_Vinti/_layouts/15/DocIdRedir.aspx?ID=56M7VY3CDVN5-1464418089-1</Url>
      <Description>56M7VY3CDVN5-1464418089-1</Description>
    </_dlc_DocIdUrl>
    <Document_x0020_Category xmlns="3ad2be2f-e575-47ec-96f8-41cf864dffd4">Conference Capsule Slides</Document_x0020_Category>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249B4769E0F024590CA0F5A9D6B59B5" ma:contentTypeVersion="1" ma:contentTypeDescription="Create a new document." ma:contentTypeScope="" ma:versionID="232d2c97065d3a362f72bcc1e57aa840">
  <xsd:schema xmlns:xsd="http://www.w3.org/2001/XMLSchema" xmlns:xs="http://www.w3.org/2001/XMLSchema" xmlns:p="http://schemas.microsoft.com/office/2006/metadata/properties" xmlns:ns2="d54cbe69-32bd-412a-b004-9152f949605e" xmlns:ns3="3ad2be2f-e575-47ec-96f8-41cf864dffd4" targetNamespace="http://schemas.microsoft.com/office/2006/metadata/properties" ma:root="true" ma:fieldsID="5a8a3bc76593d7cce9bfe13cbc839cd9" ns2:_="" ns3:_="">
    <xsd:import namespace="d54cbe69-32bd-412a-b004-9152f949605e"/>
    <xsd:import namespace="3ad2be2f-e575-47ec-96f8-41cf864dffd4"/>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3ad2be2f-e575-47ec-96f8-41cf864dffd4"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LongProperties xmlns="http://schemas.microsoft.com/office/2006/metadata/longProperties"/>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5BA55BC3-5A03-47C2-8EC3-D964C3B5E779}">
  <ds:schemaRefs>
    <ds:schemaRef ds:uri="http://purl.org/dc/dcmitype/"/>
    <ds:schemaRef ds:uri="3ad2be2f-e575-47ec-96f8-41cf864dffd4"/>
    <ds:schemaRef ds:uri="http://purl.org/dc/terms/"/>
    <ds:schemaRef ds:uri="http://schemas.microsoft.com/office/2006/metadata/properties"/>
    <ds:schemaRef ds:uri="http://www.w3.org/XML/1998/namespace"/>
    <ds:schemaRef ds:uri="d54cbe69-32bd-412a-b004-9152f949605e"/>
    <ds:schemaRef ds:uri="http://schemas.microsoft.com/office/infopath/2007/PartnerControls"/>
    <ds:schemaRef ds:uri="http://schemas.microsoft.com/office/2006/documentManagement/types"/>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E70F3528-8F5C-4016-AC39-91BB9FA67C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3ad2be2f-e575-47ec-96f8-41cf864dffd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5.xml><?xml version="1.0" encoding="utf-8"?>
<ds:datastoreItem xmlns:ds="http://schemas.openxmlformats.org/officeDocument/2006/customXml" ds:itemID="{D822369C-4A1B-4109-A1AA-86AD9FD19E0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1464</TotalTime>
  <Words>1764</Words>
  <Application>Microsoft Office PowerPoint</Application>
  <PresentationFormat>Widescreen</PresentationFormat>
  <Paragraphs>311</Paragraphs>
  <Slides>9</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Google Sans</vt:lpstr>
      <vt:lpstr>Times</vt:lpstr>
      <vt:lpstr>Wingdings</vt:lpstr>
      <vt:lpstr>2022_CCO_Template</vt:lpstr>
      <vt:lpstr>KEYNOTE-667 High-Risk Group Update: Pembrolizumab + COPDAC-28 Consolidation in Children and AYA cHL</vt:lpstr>
      <vt:lpstr>About These Slides</vt:lpstr>
      <vt:lpstr>KEYNOTE-667 High-Risk Group Update: Background</vt:lpstr>
      <vt:lpstr>KEYNOTE-667 High-Risk Group Update: Study Design</vt:lpstr>
      <vt:lpstr>KEYNOTE-667 High-Risk Group Update: Baseline Characteristics</vt:lpstr>
      <vt:lpstr>KEYNOTE-667 High-Risk Group Update:  Late Response Assessment</vt:lpstr>
      <vt:lpstr>KEYNOTE-667 High-Risk Group Update:  AEs With ≥5% Incidence</vt:lpstr>
      <vt:lpstr>KEYNOTE-667 High-Risk Group Update: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KEYNOTE-667 High-Risk Group Update: Pembrolizumab + COPDAC-28 Consolidation in Children and AYA cHL</dc:title>
  <dc:creator>Preferred User</dc:creator>
  <cp:lastModifiedBy>vwenzel@clinicaloptions.com</cp:lastModifiedBy>
  <cp:revision>61</cp:revision>
  <cp:lastPrinted>2016-09-26T20:21:49Z</cp:lastPrinted>
  <dcterms:created xsi:type="dcterms:W3CDTF">2005-05-27T15:08:01Z</dcterms:created>
  <dcterms:modified xsi:type="dcterms:W3CDTF">2023-06-09T21:29:47Z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0f1afaf4-7554-49cd-ad05-7de18564cb75</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0x0101007249B4769E0F024590CA0F5A9D6B59B5</vt:lpwstr>
  </property>
  <property fmtid="{D5CDD505-2E9C-101B-9397-08002B2CF9AE}" pid="9" name="MediaServiceImageTags">
    <vt:lpwstr/>
  </property>
</Properties>
</file>