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18"/>
  </p:notesMasterIdLst>
  <p:handoutMasterIdLst>
    <p:handoutMasterId r:id="rId19"/>
  </p:handoutMasterIdLst>
  <p:sldIdLst>
    <p:sldId id="321" r:id="rId7"/>
    <p:sldId id="558" r:id="rId8"/>
    <p:sldId id="559" r:id="rId9"/>
    <p:sldId id="616" r:id="rId10"/>
    <p:sldId id="548" r:id="rId11"/>
    <p:sldId id="549" r:id="rId12"/>
    <p:sldId id="617" r:id="rId13"/>
    <p:sldId id="550" r:id="rId14"/>
    <p:sldId id="562" r:id="rId15"/>
    <p:sldId id="552" r:id="rId16"/>
    <p:sldId id="560" r:id="rId17"/>
  </p:sldIdLst>
  <p:sldSz cx="12192000" cy="6858000"/>
  <p:notesSz cx="7315200" cy="9601200"/>
  <p:custDataLst>
    <p:tags r:id="rId20"/>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9" clrIdx="6"/>
  <p:cmAuthor id="2" name="Melanie Couton" initials="MAC" lastIdx="5" clrIdx="3"/>
  <p:cmAuthor id="3" name="ralfieri" initials="ra" lastIdx="2" clrIdx="8"/>
  <p:cmAuthor id="4" name="Megan Capel" initials="MC" lastIdx="11" clrIdx="0"/>
  <p:cmAuthor id="5" name="Andrew Bowser" initials="AB" lastIdx="9" clrIdx="2"/>
  <p:cmAuthor id="6" name="mcalloway" initials="mc" lastIdx="1" clrIdx="4"/>
  <p:cmAuthor id="7" name="agoldman" initials="a" lastIdx="4" clrIdx="9"/>
  <p:cmAuthor id="8" name="Devin Overbey" initials="DO" lastIdx="6" clrIdx="7"/>
  <p:cmAuthor id="9" name="Erik Brady" initials="EB" lastIdx="2" clrIdx="5"/>
  <p:cmAuthor id="10" name=" " initials="MAC" lastIdx="23"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2"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Christy Seals" initials="CS" lastIdx="2" clrIdx="15">
    <p:extLst>
      <p:ext uri="{19B8F6BF-5375-455C-9EA6-DF929625EA0E}">
        <p15:presenceInfo xmlns:p15="http://schemas.microsoft.com/office/powerpoint/2012/main" userId="S::cseals@clinicaloptions.com::0852e532-1f9e-4bbf-9b56-be19a9543a31" providerId="AD"/>
      </p:ext>
    </p:extLst>
  </p:cmAuthor>
  <p:cmAuthor id="17" name="Gordon Kelley" initials="GK" lastIdx="1" clrIdx="16">
    <p:extLst>
      <p:ext uri="{19B8F6BF-5375-455C-9EA6-DF929625EA0E}">
        <p15:presenceInfo xmlns:p15="http://schemas.microsoft.com/office/powerpoint/2012/main" userId="S::gkelley@clinicaloptions.com::7e3d11cf-7436-4611-80d7-51121a63678e" providerId="AD"/>
      </p:ext>
    </p:extLst>
  </p:cmAuthor>
  <p:cmAuthor id="18" name="Maddelynne Parker" initials="MP" lastIdx="13" clrIdx="17">
    <p:extLst>
      <p:ext uri="{19B8F6BF-5375-455C-9EA6-DF929625EA0E}">
        <p15:presenceInfo xmlns:p15="http://schemas.microsoft.com/office/powerpoint/2012/main" userId="Maddelynne Parker" providerId="None"/>
      </p:ext>
    </p:extLst>
  </p:cmAuthor>
  <p:cmAuthor id="19" name="Rachael Andrie" initials="RA" lastIdx="7" clrIdx="18">
    <p:extLst>
      <p:ext uri="{19B8F6BF-5375-455C-9EA6-DF929625EA0E}">
        <p15:presenceInfo xmlns:p15="http://schemas.microsoft.com/office/powerpoint/2012/main" userId="S::randrie@clinicaloptions.com::311027c1-cf79-416d-b346-5f38dcd95c11" providerId="AD"/>
      </p:ext>
    </p:extLst>
  </p:cmAuthor>
  <p:cmAuthor id="20" name="CLINICALOPTIONS\tquill" initials="C" lastIdx="5" clrIdx="19">
    <p:extLst>
      <p:ext uri="{19B8F6BF-5375-455C-9EA6-DF929625EA0E}">
        <p15:presenceInfo xmlns:p15="http://schemas.microsoft.com/office/powerpoint/2012/main" userId="CLINICALOPTIONS\tqui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6031723-5EFE-4BB8-A607-861A983D3E4E}" v="64" dt="2023-12-13T20:38:39.935"/>
  </p1510:revLst>
</p1510:revInfo>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130" autoAdjust="0"/>
    <p:restoredTop sz="81235" autoAdjust="0"/>
  </p:normalViewPr>
  <p:slideViewPr>
    <p:cSldViewPr snapToGrid="0">
      <p:cViewPr varScale="1">
        <p:scale>
          <a:sx n="54" d="100"/>
          <a:sy n="54" d="100"/>
        </p:scale>
        <p:origin x="1028" y="48"/>
      </p:cViewPr>
      <p:guideLst/>
    </p:cSldViewPr>
  </p:slideViewPr>
  <p:notesTextViewPr>
    <p:cViewPr>
      <p:scale>
        <a:sx n="1" d="1"/>
        <a:sy n="1" d="1"/>
      </p:scale>
      <p:origin x="0" y="0"/>
    </p:cViewPr>
  </p:notesText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notesMaster" Target="notesMasters/notesMaster1.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commentAuthors" Target="commentAuthor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tags" Target="tags/tag1.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theme" Target="theme/theme1.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viewProps" Target="viewProps.xml"/><Relationship Id="rId10" Type="http://schemas.openxmlformats.org/officeDocument/2006/relationships/slide" Target="slides/slide4.xml"/><Relationship Id="rId19" Type="http://schemas.openxmlformats.org/officeDocument/2006/relationships/handoutMaster" Target="handoutMasters/handoutMaster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ABVD, doxorubicin/bleomycin/vinblastine/dacarbazine; AD, doxorubicin/dacarbazine; ADC, antibody</a:t>
            </a:r>
            <a:r>
              <a:rPr lang="en-US" i="1" dirty="0">
                <a:latin typeface="Calibri" panose="020F0502020204030204" pitchFamily="34" charset="0"/>
                <a:cs typeface="Calibri" panose="020F0502020204030204" pitchFamily="34" charset="0"/>
              </a:rPr>
              <a:t>–</a:t>
            </a:r>
            <a:r>
              <a:rPr lang="en-US" i="1" dirty="0"/>
              <a:t>drug conjugate; AN, brentuximab vedotin/nivolumab; AVD, doxorubicin/vinblastine/dacarbazine; BV, brentuximab vedotin; cHL, classical Hodgkin lymphoma; OS, overall survival.</a:t>
            </a:r>
          </a:p>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17880631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AD, doxorubicin/dacarbazine; AN, brentuximab vedotin/nivolumab; cHL, classical Hodgkin lymphoma; CR, complete response; ctDNA, circulating tumor DNA; DoCR, duration of complete response; DoR, duration of response; ECOG, Eastern Cooperative Oncology Group; EoT, end of treatment; </a:t>
            </a:r>
            <a:r>
              <a:rPr lang="en-US" b="0" i="1" dirty="0">
                <a:solidFill>
                  <a:srgbClr val="111111"/>
                </a:solidFill>
                <a:effectLst/>
                <a:latin typeface="Roboto" panose="02000000000000000000" pitchFamily="2" charset="0"/>
              </a:rPr>
              <a:t>LYRIC, </a:t>
            </a:r>
            <a:r>
              <a:rPr lang="en-US" b="0" i="1" dirty="0">
                <a:solidFill>
                  <a:srgbClr val="1A1A1A"/>
                </a:solidFill>
                <a:effectLst/>
                <a:latin typeface="acumin-pro"/>
              </a:rPr>
              <a:t>Lymphoma Response to Immunomodulatory Therapy Criteria</a:t>
            </a:r>
            <a:r>
              <a:rPr lang="en-US" b="0" i="0" dirty="0">
                <a:solidFill>
                  <a:srgbClr val="1A1A1A"/>
                </a:solidFill>
                <a:effectLst/>
                <a:latin typeface="acumin-pro"/>
              </a:rPr>
              <a:t>;</a:t>
            </a:r>
            <a:r>
              <a:rPr lang="en-US" b="0" i="1" dirty="0">
                <a:solidFill>
                  <a:srgbClr val="111111"/>
                </a:solidFill>
                <a:effectLst/>
                <a:latin typeface="Roboto" panose="02000000000000000000" pitchFamily="2" charset="0"/>
              </a:rPr>
              <a:t> </a:t>
            </a:r>
            <a:r>
              <a:rPr lang="en-US" b="0" i="1" dirty="0"/>
              <a:t>ORR, overall response rate; PFS, progression-free survival; PS, performance status.</a:t>
            </a:r>
            <a:endParaRPr lang="en-US" b="0"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858670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 doxorubicin/dacarbazine; AN, brentuximab vedotin/nivolumab; </a:t>
            </a:r>
            <a:r>
              <a:rPr lang="en-US" b="0" i="1" dirty="0"/>
              <a:t>cHL, classical Hodgkin lymphoma.</a:t>
            </a:r>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2425559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0" i="1" dirty="0"/>
              <a:t>AD, doxorubicin/dacarbazine; AN, brentuximab vedotin/nivolumab; cHL, classical Hodgkin lymphoma; CR, complete response; DoCR, duration of complete response; DoR, duration of response; EoT, end of treatment; f/u, follow-up; ORR, overall response rate; PD, progressive disease; PR, partial response; SD, stable disease; tx, treatment.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20801204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 doxorubicin/dacarbazine; AN, brentuximab vedotin/nivolumab; </a:t>
            </a:r>
            <a:r>
              <a:rPr lang="en-US" b="0" i="1" dirty="0"/>
              <a:t>cHL, classical Hodgkin lymphoma; PD,</a:t>
            </a:r>
            <a:r>
              <a:rPr lang="en-US" i="1" dirty="0"/>
              <a:t> progressive disease; PFS, progression-free survival.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224215133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b="0" i="1" dirty="0"/>
              <a:t>AD, doxorubicin/dacarbazine; AE, adverse event; ALT, alanine aminotransferase; AN, brentuximab vedotin/nivolumab; AST, aspartate aminotransferase; BV, brentuximab vedotin; cHL, classical Hodgkin lymphoma; d/c, discontinuation; G-CSF, granulocyte colony-stimulating factor; LFT, liver function test; TEAE, treatment-emergent adverse event; TRAE, treatment-related adverse event.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382681652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AD, doxorubicin/dacarbazine; AE, adverse event; ALT, alanine aminotransferase; AN, brentuximab vedotin/nivolumab; AST, aspartate aminotransferase; </a:t>
            </a:r>
            <a:r>
              <a:rPr lang="en-US" b="0" i="1" dirty="0"/>
              <a:t>cHL, classical Hodgkin lymphoma; </a:t>
            </a:r>
            <a:r>
              <a:rPr lang="en-US" i="1" dirty="0"/>
              <a:t>d/c, discontinuation. </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92274843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AD, doxorubicin/dacarbazine; AE, adverse event; AN, brentuximab vedotin/nivolumab; </a:t>
            </a:r>
            <a:r>
              <a:rPr lang="en-US" b="0" i="1" dirty="0"/>
              <a:t>cHL, classical Hodgkin lymphoma; </a:t>
            </a:r>
            <a:r>
              <a:rPr lang="en-US" i="1" dirty="0"/>
              <a:t>CR, complete response; f/u, follow-up; ORR, overall response rate; PFS, progression-free survival.</a:t>
            </a:r>
            <a:endParaRPr lang="en-US" dirty="0"/>
          </a:p>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94121559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11</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userDrawn="1">
          <p15:clr>
            <a:srgbClr val="F26B43"/>
          </p15:clr>
        </p15:guide>
        <p15:guide id="2" pos="456" userDrawn="1">
          <p15:clr>
            <a:srgbClr val="F26B43"/>
          </p15:clr>
        </p15:guide>
        <p15:guide id="3" orient="horz" pos="1010" userDrawn="1">
          <p15:clr>
            <a:srgbClr val="F26B43"/>
          </p15:clr>
        </p15:guide>
        <p15:guide id="4" orient="horz" pos="4138" userDrawn="1">
          <p15:clr>
            <a:srgbClr val="F26B43"/>
          </p15:clr>
        </p15:guide>
        <p15:guide id="5" orient="horz" pos="3888" userDrawn="1">
          <p15:clr>
            <a:srgbClr val="F26B43"/>
          </p15:clr>
        </p15:guide>
        <p15:guide id="6" orient="horz" pos="4032" userDrawn="1">
          <p15:clr>
            <a:srgbClr val="F26B43"/>
          </p15:clr>
        </p15:guide>
        <p15:guide id="7" pos="328" userDrawn="1">
          <p15:clr>
            <a:srgbClr val="F26B43"/>
          </p15:clr>
        </p15:guide>
        <p15:guide id="8" pos="7231" userDrawn="1">
          <p15:clr>
            <a:srgbClr val="F26B43"/>
          </p15:clr>
        </p15:guide>
        <p15:guide id="9" pos="7417" userDrawn="1">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0.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Phase II Study of Brentuximab Vedotin, </a:t>
            </a:r>
            <a:br>
              <a:rPr lang="en-US" altLang="en-US" sz="4000" dirty="0"/>
            </a:br>
            <a:r>
              <a:rPr lang="en-US" altLang="en-US" sz="4000" dirty="0"/>
              <a:t>Nivolumab, Doxorubicin, and Dacarbazine in </a:t>
            </a:r>
            <a:br>
              <a:rPr lang="en-US" altLang="en-US" sz="4000" dirty="0"/>
            </a:br>
            <a:r>
              <a:rPr lang="en-US" altLang="en-US" sz="4000" dirty="0"/>
              <a:t>Early-Stage Classical Hodgkin Lymphoma</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23602"/>
            <a:ext cx="7228562"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educational grants from AbbVie Inc.; AstraZeneca; Daiichi Sankyo, Inc.; Merck Sharp &amp; Dohme LLC; Novartis Pharmaceuticals Corporation; Regeneron Pharmaceuticals, Inc; and Seagen Inc.</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216650"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Bef>
                <a:spcPct val="0"/>
              </a:spcBef>
              <a:spcAft>
                <a:spcPct val="0"/>
              </a:spcAft>
              <a:defRPr/>
            </a:pPr>
            <a:r>
              <a:rPr lang="en-US" sz="2200" b="1" kern="0" dirty="0">
                <a:solidFill>
                  <a:schemeClr val="bg2"/>
                </a:solidFill>
                <a:latin typeface="Calibri"/>
                <a:ea typeface="+mj-ea"/>
                <a:cs typeface="Calibri"/>
              </a:rPr>
              <a:t>CCO Independent Conference Highlights*</a:t>
            </a:r>
            <a:br>
              <a:rPr lang="en-US" sz="2200" b="1" kern="0" dirty="0">
                <a:latin typeface="Calibri" panose="020F0502020204030204" pitchFamily="34" charset="0"/>
                <a:ea typeface="+mj-ea"/>
                <a:cs typeface="+mj-cs"/>
              </a:rPr>
            </a:br>
            <a:r>
              <a:rPr lang="en-US" sz="1600" kern="0" dirty="0">
                <a:solidFill>
                  <a:schemeClr val="bg2"/>
                </a:solidFill>
                <a:latin typeface="Calibri"/>
                <a:ea typeface="+mj-ea"/>
                <a:cs typeface="Calibri"/>
              </a:rPr>
              <a:t>of the </a:t>
            </a:r>
            <a:r>
              <a:rPr lang="en-US" sz="1600" i="1" kern="0" dirty="0">
                <a:solidFill>
                  <a:schemeClr val="bg2"/>
                </a:solidFill>
                <a:latin typeface="Calibri"/>
                <a:ea typeface="+mj-ea"/>
                <a:cs typeface="Calibri"/>
              </a:rPr>
              <a:t>2023 ASH Annual Meeting, December 9-12, 2023</a:t>
            </a:r>
            <a:endParaRPr lang="en-US" altLang="en-US" sz="1600" kern="0" dirty="0">
              <a:solidFill>
                <a:schemeClr val="bg2"/>
              </a:solidFill>
              <a:latin typeface="Calibri"/>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50000"/>
              </a:spcBef>
              <a:spcAft>
                <a:spcPct val="0"/>
              </a:spcAft>
              <a:buClrTx/>
              <a:buFontTx/>
              <a:buNone/>
            </a:pPr>
            <a:r>
              <a:rPr lang="en-US" altLang="en-US" sz="800" b="0" dirty="0">
                <a:solidFill>
                  <a:schemeClr val="bg2"/>
                </a:solidFill>
                <a:latin typeface="Calibri" panose="020F0502020204030204" pitchFamily="34" charset="0"/>
              </a:rPr>
              <a:t>*CCO is an independent medical education company that provides state-of-the-art medical information to healthcare professionals through conference coverage and other educational programs.</a:t>
            </a:r>
          </a:p>
        </p:txBody>
      </p:sp>
      <p:sp>
        <p:nvSpPr>
          <p:cNvPr id="11" name="Text Box 19">
            <a:extLst>
              <a:ext uri="{FF2B5EF4-FFF2-40B4-BE49-F238E27FC236}">
                <a16:creationId xmlns:a16="http://schemas.microsoft.com/office/drawing/2014/main" id="{893E7CA9-2C0D-4470-14A9-413D2F0026EC}"/>
              </a:ext>
            </a:extLst>
          </p:cNvPr>
          <p:cNvSpPr txBox="1">
            <a:spLocks noChangeArrowheads="1"/>
          </p:cNvSpPr>
          <p:nvPr/>
        </p:nvSpPr>
        <p:spPr bwMode="auto">
          <a:xfrm>
            <a:off x="437991" y="5958599"/>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 typeface="Arial" panose="020B0604020202020204" pitchFamily="34" charset="0"/>
              <a:buNone/>
            </a:pPr>
            <a:r>
              <a:rPr lang="en-US" altLang="en-US" sz="1200" b="0" dirty="0">
                <a:solidFill>
                  <a:schemeClr val="bg1"/>
                </a:solidFill>
                <a:latin typeface="Calibri" panose="020F050202020403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8" name="Group 7">
            <a:extLst>
              <a:ext uri="{FF2B5EF4-FFF2-40B4-BE49-F238E27FC236}">
                <a16:creationId xmlns:a16="http://schemas.microsoft.com/office/drawing/2014/main" id="{59116265-F217-C600-FAC6-FE32BCA6725D}"/>
              </a:ext>
            </a:extLst>
          </p:cNvPr>
          <p:cNvGrpSpPr/>
          <p:nvPr/>
        </p:nvGrpSpPr>
        <p:grpSpPr>
          <a:xfrm>
            <a:off x="4156075" y="3434848"/>
            <a:ext cx="4509943" cy="615278"/>
            <a:chOff x="4156075" y="3330939"/>
            <a:chExt cx="4509943" cy="615278"/>
          </a:xfrm>
        </p:grpSpPr>
        <p:sp>
          <p:nvSpPr>
            <p:cNvPr id="9" name="Rectangle 7">
              <a:extLst>
                <a:ext uri="{FF2B5EF4-FFF2-40B4-BE49-F238E27FC236}">
                  <a16:creationId xmlns:a16="http://schemas.microsoft.com/office/drawing/2014/main" id="{51E578EA-A991-252D-7440-A9C0521F2317}"/>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10" name="Picture 9">
              <a:extLst>
                <a:ext uri="{FF2B5EF4-FFF2-40B4-BE49-F238E27FC236}">
                  <a16:creationId xmlns:a16="http://schemas.microsoft.com/office/drawing/2014/main" id="{F10A7A64-40AF-C4DC-21AB-4C79615979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t>AN + AD in Early-Stage cHL</a:t>
            </a:r>
            <a:r>
              <a:rPr lang="en-US" altLang="en-US" sz="3600"/>
              <a:t>: </a:t>
            </a:r>
            <a:r>
              <a:rPr lang="en-US"/>
              <a:t>Background</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r>
              <a:rPr lang="en-US" altLang="en-US" sz="2600" dirty="0"/>
              <a:t>BV: CD30-targeted ADC approved by FDA for untreated stage III/IV </a:t>
            </a:r>
            <a:r>
              <a:rPr lang="en-US" altLang="en-US" sz="2600" dirty="0" err="1"/>
              <a:t>cHL</a:t>
            </a:r>
            <a:r>
              <a:rPr lang="en-US" altLang="en-US" sz="2600" dirty="0"/>
              <a:t> in combination with AVD</a:t>
            </a:r>
            <a:r>
              <a:rPr lang="en-US" altLang="en-US" sz="2600" baseline="30000" dirty="0"/>
              <a:t>1</a:t>
            </a:r>
          </a:p>
          <a:p>
            <a:pPr lvl="1"/>
            <a:r>
              <a:rPr lang="en-US" altLang="en-US" sz="2400" dirty="0"/>
              <a:t>OS improved with BV + AVD vs ABVD in stage III/IV </a:t>
            </a:r>
            <a:r>
              <a:rPr lang="en-US" altLang="en-US" sz="2400" dirty="0" err="1"/>
              <a:t>cHL</a:t>
            </a:r>
            <a:r>
              <a:rPr lang="en-US" altLang="en-US" sz="2400" dirty="0"/>
              <a:t>, but with increased neuropathy and neutropenia likely due to overlap of BV toxicity profile with that of vinblastine</a:t>
            </a:r>
            <a:r>
              <a:rPr lang="en-US" altLang="en-US" sz="2400" baseline="30000" dirty="0"/>
              <a:t>2-4</a:t>
            </a:r>
          </a:p>
          <a:p>
            <a:r>
              <a:rPr lang="en-US" altLang="en-US" sz="2600" dirty="0"/>
              <a:t>Early studies suggest promising efficacy and tolerability of BV + nivolumab in patients with cHL</a:t>
            </a:r>
            <a:r>
              <a:rPr lang="en-US" altLang="en-US" sz="2600" baseline="30000" dirty="0"/>
              <a:t>5,6</a:t>
            </a:r>
            <a:endParaRPr lang="en-US" altLang="en-US" sz="2600" dirty="0"/>
          </a:p>
          <a:p>
            <a:r>
              <a:rPr lang="en-US" altLang="en-US" sz="2600" dirty="0"/>
              <a:t>Current analysis of phase II SGN35-027 trial part C reports efficacy and safety of BV, nivolumab, doxorubicin, and dacarbazine in early-stage cHL</a:t>
            </a:r>
            <a:r>
              <a:rPr lang="en-US" altLang="en-US" sz="2600" baseline="30000" dirty="0"/>
              <a:t>7</a:t>
            </a:r>
          </a:p>
          <a:p>
            <a:pPr lvl="1"/>
            <a:r>
              <a:rPr lang="en-US" altLang="en-US" sz="2400" dirty="0"/>
              <a:t>Removal of vinblastine from regimen anticipated to improve safety profile</a:t>
            </a:r>
          </a:p>
          <a:p>
            <a:pPr lvl="1"/>
            <a:endParaRPr lang="en-US" altLang="en-US" dirty="0"/>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8" y="6201074"/>
            <a:ext cx="8167801"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1. Brentuximab vedotin PI. 2. Connors. NEJM. 2018;378:331. 3. Ansell. NEJM. 2022;387:310. 4. Abramson. Blood. 2023;7:1130. 5. Advani. Blood. 2021;138:427. 6. Yasenchak. Blood. 2020;136:18. 7. Abramson. ASH 2023. Abstr 611.</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A1457023-DE41-402D-A931-2A013B742D40}"/>
              </a:ext>
            </a:extLst>
          </p:cNvPr>
          <p:cNvSpPr>
            <a:spLocks noGrp="1" noChangeArrowheads="1"/>
          </p:cNvSpPr>
          <p:nvPr>
            <p:ph type="title"/>
          </p:nvPr>
        </p:nvSpPr>
        <p:spPr/>
        <p:txBody>
          <a:bodyPr/>
          <a:lstStyle/>
          <a:p>
            <a:r>
              <a:rPr lang="en-US" dirty="0"/>
              <a:t>AN + AD in Early-Stage cHL: Study Design</a:t>
            </a:r>
            <a:endParaRPr lang="en-US" altLang="en-US" dirty="0"/>
          </a:p>
        </p:txBody>
      </p:sp>
      <p:sp>
        <p:nvSpPr>
          <p:cNvPr id="31747" name="Rectangle 3">
            <a:extLst>
              <a:ext uri="{FF2B5EF4-FFF2-40B4-BE49-F238E27FC236}">
                <a16:creationId xmlns:a16="http://schemas.microsoft.com/office/drawing/2014/main" id="{151303B2-FE26-4833-8BD6-2C6BA6349571}"/>
              </a:ext>
            </a:extLst>
          </p:cNvPr>
          <p:cNvSpPr>
            <a:spLocks noGrp="1" noChangeArrowheads="1"/>
          </p:cNvSpPr>
          <p:nvPr>
            <p:ph idx="1"/>
          </p:nvPr>
        </p:nvSpPr>
        <p:spPr>
          <a:xfrm>
            <a:off x="604675" y="1513047"/>
            <a:ext cx="10877529" cy="438511"/>
          </a:xfrm>
        </p:spPr>
        <p:txBody>
          <a:bodyPr/>
          <a:lstStyle/>
          <a:p>
            <a:r>
              <a:rPr lang="en-US" altLang="en-US" sz="2600" dirty="0"/>
              <a:t>Multicenter, single-arm, open-label, multipart phase II SGN35-027 trial</a:t>
            </a:r>
          </a:p>
        </p:txBody>
      </p:sp>
      <p:sp>
        <p:nvSpPr>
          <p:cNvPr id="2" name="Text Box 45">
            <a:extLst>
              <a:ext uri="{FF2B5EF4-FFF2-40B4-BE49-F238E27FC236}">
                <a16:creationId xmlns:a16="http://schemas.microsoft.com/office/drawing/2014/main" id="{ED28C967-6ED8-7EF2-88F0-E42A337F0550}"/>
              </a:ext>
            </a:extLst>
          </p:cNvPr>
          <p:cNvSpPr txBox="1">
            <a:spLocks noChangeArrowheads="1"/>
          </p:cNvSpPr>
          <p:nvPr/>
        </p:nvSpPr>
        <p:spPr bwMode="auto">
          <a:xfrm>
            <a:off x="386503" y="2370935"/>
            <a:ext cx="2963042"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800" b="1" i="0" u="none" strike="noStrike" kern="1200" cap="none" spc="0" normalizeH="0" baseline="0" noProof="0" dirty="0">
                <a:ln>
                  <a:noFill/>
                </a:ln>
                <a:solidFill>
                  <a:srgbClr val="000000"/>
                </a:solidFill>
                <a:effectLst/>
                <a:uLnTx/>
                <a:uFillTx/>
                <a:latin typeface="Calibri" panose="020F0502020204030204" pitchFamily="34" charset="0"/>
              </a:rPr>
              <a:t>Part C</a:t>
            </a:r>
          </a:p>
          <a:p>
            <a:pPr marL="0" marR="0" lvl="0" indent="0" algn="ctr" defTabSz="914400" rtl="0" eaLnBrk="0" fontAlgn="base" latinLnBrk="0" hangingPunct="0">
              <a:lnSpc>
                <a:spcPct val="100000"/>
              </a:lnSpc>
              <a:spcBef>
                <a:spcPct val="0"/>
              </a:spcBef>
              <a:spcAft>
                <a:spcPct val="0"/>
              </a:spcAft>
              <a:buClrTx/>
              <a:buSzTx/>
              <a:buFontTx/>
              <a:buNone/>
              <a:tabLst/>
              <a:defRPr/>
            </a:pPr>
            <a:r>
              <a:rPr lang="en-US" altLang="en-US" sz="1800" b="0" dirty="0">
                <a:solidFill>
                  <a:srgbClr val="000000"/>
                </a:solidFill>
                <a:latin typeface="Calibri" panose="020F0502020204030204" pitchFamily="34" charset="0"/>
              </a:rPr>
              <a:t>P</a:t>
            </a: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rPr>
              <a:t>atients with treatment-naive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rPr>
              <a:t>early-stage* cHL without bulky disease (&lt;10 cm);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rPr>
              <a:t>ECOG PS 0-2</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0" u="none" strike="noStrike" kern="1200" cap="none" spc="0" normalizeH="0" baseline="0" noProof="0" dirty="0">
                <a:ln>
                  <a:noFill/>
                </a:ln>
                <a:solidFill>
                  <a:srgbClr val="000000"/>
                </a:solidFill>
                <a:effectLst/>
                <a:uLnTx/>
                <a:uFillTx/>
                <a:latin typeface="Calibri" panose="020F0502020204030204" pitchFamily="34" charset="0"/>
              </a:rPr>
              <a:t>(N = 154) </a:t>
            </a:r>
          </a:p>
        </p:txBody>
      </p:sp>
      <p:sp>
        <p:nvSpPr>
          <p:cNvPr id="3" name="Rectangle 46">
            <a:extLst>
              <a:ext uri="{FF2B5EF4-FFF2-40B4-BE49-F238E27FC236}">
                <a16:creationId xmlns:a16="http://schemas.microsoft.com/office/drawing/2014/main" id="{5D54402D-6DB5-B853-EA5A-179DAB96B1BC}"/>
              </a:ext>
            </a:extLst>
          </p:cNvPr>
          <p:cNvSpPr>
            <a:spLocks noChangeArrowheads="1"/>
          </p:cNvSpPr>
          <p:nvPr/>
        </p:nvSpPr>
        <p:spPr bwMode="auto">
          <a:xfrm>
            <a:off x="9840198" y="2881146"/>
            <a:ext cx="209577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1" u="none" strike="noStrike" kern="1200" cap="none" spc="0" normalizeH="0" baseline="0" noProof="0" dirty="0">
                <a:ln>
                  <a:noFill/>
                </a:ln>
                <a:solidFill>
                  <a:srgbClr val="000000"/>
                </a:solidFill>
                <a:effectLst/>
                <a:uLnTx/>
                <a:uFillTx/>
                <a:latin typeface="Calibri" panose="020F0502020204030204" pitchFamily="34" charset="0"/>
              </a:rPr>
              <a:t>Response assessed</a:t>
            </a:r>
            <a:r>
              <a:rPr kumimoji="0" lang="en-US" altLang="en-US" sz="1800" b="0" i="1" u="none" strike="noStrike" kern="1200" cap="none" spc="0" normalizeH="0" baseline="30000" noProof="0" dirty="0">
                <a:ln>
                  <a:noFill/>
                </a:ln>
                <a:solidFill>
                  <a:srgbClr val="000000"/>
                </a:solidFill>
                <a:effectLst/>
                <a:uLnTx/>
                <a:uFillTx/>
                <a:latin typeface="Calibri" panose="020F0502020204030204" pitchFamily="34" charset="0"/>
              </a:rPr>
              <a:t>†</a:t>
            </a:r>
            <a:r>
              <a:rPr kumimoji="0" lang="en-US" altLang="en-US" sz="1800" b="0" i="1" u="none" strike="noStrike" kern="1200" cap="none" spc="0" normalizeH="0" baseline="0" noProof="0" dirty="0">
                <a:ln>
                  <a:noFill/>
                </a:ln>
                <a:solidFill>
                  <a:srgbClr val="000000"/>
                </a:solidFill>
                <a:effectLst/>
                <a:uLnTx/>
                <a:uFillTx/>
                <a:latin typeface="Calibri" panose="020F0502020204030204" pitchFamily="34" charset="0"/>
              </a:rPr>
              <a:t> at cycle 2, </a:t>
            </a:r>
            <a:r>
              <a:rPr lang="en-US" altLang="en-US" sz="1800" b="0" i="1" dirty="0">
                <a:solidFill>
                  <a:srgbClr val="000000"/>
                </a:solidFill>
                <a:latin typeface="Calibri" panose="020F0502020204030204" pitchFamily="34" charset="0"/>
              </a:rPr>
              <a:t>EoT</a:t>
            </a:r>
            <a:endParaRPr kumimoji="0" lang="en-US" altLang="en-US" sz="1800" b="0" i="1" u="none" strike="noStrike" kern="1200" cap="none" spc="0" normalizeH="0" baseline="0" noProof="0" dirty="0">
              <a:ln>
                <a:noFill/>
              </a:ln>
              <a:solidFill>
                <a:srgbClr val="000000"/>
              </a:solidFill>
              <a:effectLst/>
              <a:uLnTx/>
              <a:uFillTx/>
              <a:latin typeface="Calibri" panose="020F0502020204030204" pitchFamily="34" charset="0"/>
            </a:endParaRPr>
          </a:p>
        </p:txBody>
      </p:sp>
      <p:sp>
        <p:nvSpPr>
          <p:cNvPr id="9" name="Line 52">
            <a:extLst>
              <a:ext uri="{FF2B5EF4-FFF2-40B4-BE49-F238E27FC236}">
                <a16:creationId xmlns:a16="http://schemas.microsoft.com/office/drawing/2014/main" id="{D3A01B00-8B78-3653-789E-391EF056B6BD}"/>
              </a:ext>
            </a:extLst>
          </p:cNvPr>
          <p:cNvSpPr>
            <a:spLocks noChangeShapeType="1"/>
          </p:cNvSpPr>
          <p:nvPr/>
        </p:nvSpPr>
        <p:spPr bwMode="auto">
          <a:xfrm>
            <a:off x="3403315" y="3246360"/>
            <a:ext cx="58536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6" name="Rectangle 49">
            <a:extLst>
              <a:ext uri="{FF2B5EF4-FFF2-40B4-BE49-F238E27FC236}">
                <a16:creationId xmlns:a16="http://schemas.microsoft.com/office/drawing/2014/main" id="{D357E222-7615-D298-5D2B-2C9D8D554179}"/>
              </a:ext>
            </a:extLst>
          </p:cNvPr>
          <p:cNvSpPr>
            <a:spLocks noChangeArrowheads="1"/>
          </p:cNvSpPr>
          <p:nvPr/>
        </p:nvSpPr>
        <p:spPr bwMode="auto">
          <a:xfrm>
            <a:off x="4149274" y="2664340"/>
            <a:ext cx="5050333" cy="1371600"/>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Brentuximab vedotin </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1.2 mg/kg +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Nivolumab </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240 mg +</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Doxorubicin</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25 mg/m</a:t>
            </a:r>
            <a:r>
              <a:rPr kumimoji="0" lang="en-US" altLang="en-US" sz="18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rPr>
              <a:t>2</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 </a:t>
            </a:r>
            <a:b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Dacarbazine</a:t>
            </a: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 375 mg/m</a:t>
            </a:r>
            <a:r>
              <a:rPr kumimoji="0" lang="en-US" altLang="en-US" sz="1800" b="0" i="0" u="none" strike="noStrike" kern="1200" cap="none" spc="0" normalizeH="0" baseline="30000" noProof="0" dirty="0">
                <a:ln>
                  <a:noFill/>
                </a:ln>
                <a:solidFill>
                  <a:srgbClr val="FFFFFF"/>
                </a:solidFill>
                <a:effectLst/>
                <a:uLnTx/>
                <a:uFillTx/>
                <a:latin typeface="Calibri" panose="020F0502020204030204" pitchFamily="34" charset="0"/>
                <a:ea typeface="+mn-ea"/>
                <a:cs typeface="Arial" panose="020B0604020202020204" pitchFamily="34" charset="0"/>
              </a:rPr>
              <a:t>2</a:t>
            </a:r>
          </a:p>
        </p:txBody>
      </p:sp>
      <p:sp>
        <p:nvSpPr>
          <p:cNvPr id="11" name="Text Box 15">
            <a:extLst>
              <a:ext uri="{FF2B5EF4-FFF2-40B4-BE49-F238E27FC236}">
                <a16:creationId xmlns:a16="http://schemas.microsoft.com/office/drawing/2014/main" id="{DD941C23-D544-9B92-96D6-AF8C69580C61}"/>
              </a:ext>
            </a:extLst>
          </p:cNvPr>
          <p:cNvSpPr txBox="1">
            <a:spLocks noChangeArrowheads="1"/>
          </p:cNvSpPr>
          <p:nvPr/>
        </p:nvSpPr>
        <p:spPr bwMode="auto">
          <a:xfrm>
            <a:off x="412751" y="6388915"/>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Abramson. ASH 2023. Abstr 611.</a:t>
            </a:r>
          </a:p>
        </p:txBody>
      </p:sp>
      <p:sp>
        <p:nvSpPr>
          <p:cNvPr id="4" name="Line 52">
            <a:extLst>
              <a:ext uri="{FF2B5EF4-FFF2-40B4-BE49-F238E27FC236}">
                <a16:creationId xmlns:a16="http://schemas.microsoft.com/office/drawing/2014/main" id="{1BEC6407-D146-B337-D367-3CDBA66C5AC8}"/>
              </a:ext>
            </a:extLst>
          </p:cNvPr>
          <p:cNvSpPr>
            <a:spLocks noChangeShapeType="1"/>
          </p:cNvSpPr>
          <p:nvPr/>
        </p:nvSpPr>
        <p:spPr bwMode="auto">
          <a:xfrm>
            <a:off x="9339774" y="3246360"/>
            <a:ext cx="58536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14" name="TextBox 13">
            <a:extLst>
              <a:ext uri="{FF2B5EF4-FFF2-40B4-BE49-F238E27FC236}">
                <a16:creationId xmlns:a16="http://schemas.microsoft.com/office/drawing/2014/main" id="{00FEC7CA-7105-98A0-E8F9-77C102A58EF2}"/>
              </a:ext>
            </a:extLst>
          </p:cNvPr>
          <p:cNvSpPr txBox="1"/>
          <p:nvPr/>
        </p:nvSpPr>
        <p:spPr bwMode="auto">
          <a:xfrm>
            <a:off x="4141788" y="4066074"/>
            <a:ext cx="5057819"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l" defTabSz="914400" rtl="0" eaLnBrk="0" fontAlgn="base" latinLnBrk="0" hangingPunct="0">
              <a:lnSpc>
                <a:spcPct val="100000"/>
              </a:lnSpc>
              <a:spcBef>
                <a:spcPts val="0"/>
              </a:spcBef>
              <a:spcAft>
                <a:spcPct val="0"/>
              </a:spcAft>
              <a:buClrTx/>
              <a:buSzTx/>
              <a:buFontTx/>
              <a:buNone/>
              <a:tabLst/>
              <a:defRPr/>
            </a:pPr>
            <a:r>
              <a:rPr kumimoji="0" lang="en-US" sz="1400" b="0" u="none" strike="noStrike" kern="1200" cap="none" spc="0" normalizeH="0" baseline="0" noProof="0" dirty="0">
                <a:ln>
                  <a:noFill/>
                </a:ln>
                <a:solidFill>
                  <a:srgbClr val="000000"/>
                </a:solidFill>
                <a:effectLst/>
                <a:uLnTx/>
                <a:uFillTx/>
                <a:latin typeface="Calibri" panose="020F0502020204030204" pitchFamily="34" charset="0"/>
              </a:rPr>
              <a:t>*Ann Arbor stage I-II. </a:t>
            </a:r>
            <a:r>
              <a:rPr kumimoji="0" lang="en-US" altLang="en-US" sz="1400" b="0" u="none" strike="noStrike" kern="1200" cap="none" spc="0" normalizeH="0" baseline="30000" noProof="0" dirty="0">
                <a:ln>
                  <a:noFill/>
                </a:ln>
                <a:solidFill>
                  <a:srgbClr val="000000"/>
                </a:solidFill>
                <a:effectLst/>
                <a:uLnTx/>
                <a:uFillTx/>
                <a:latin typeface="Calibri" panose="020F0502020204030204" pitchFamily="34" charset="0"/>
              </a:rPr>
              <a:t>†</a:t>
            </a:r>
            <a:r>
              <a:rPr kumimoji="0" lang="en-US" sz="1400" b="0" u="none" strike="noStrike" kern="1200" cap="none" spc="0" normalizeH="0" baseline="0" noProof="0" dirty="0">
                <a:ln>
                  <a:noFill/>
                </a:ln>
                <a:solidFill>
                  <a:srgbClr val="000000"/>
                </a:solidFill>
                <a:effectLst/>
                <a:uLnTx/>
                <a:uFillTx/>
                <a:latin typeface="Calibri" panose="020F0502020204030204" pitchFamily="34" charset="0"/>
              </a:rPr>
              <a:t>Including PET and diagnostic CT.</a:t>
            </a:r>
          </a:p>
          <a:p>
            <a:pPr marL="0" marR="0" lvl="0" indent="0" algn="l" defTabSz="914400" rtl="0" eaLnBrk="0" fontAlgn="base" latinLnBrk="0" hangingPunct="0">
              <a:lnSpc>
                <a:spcPct val="100000"/>
              </a:lnSpc>
              <a:spcBef>
                <a:spcPts val="0"/>
              </a:spcBef>
              <a:spcAft>
                <a:spcPct val="0"/>
              </a:spcAft>
              <a:buClrTx/>
              <a:buSzTx/>
              <a:buFontTx/>
              <a:buNone/>
              <a:tabLst/>
              <a:defRPr/>
            </a:pPr>
            <a:r>
              <a:rPr lang="en-US" sz="1400" b="0" dirty="0">
                <a:solidFill>
                  <a:srgbClr val="000000"/>
                </a:solidFill>
                <a:latin typeface="Calibri" panose="020F0502020204030204" pitchFamily="34" charset="0"/>
              </a:rPr>
              <a:t>PhasED-Seq ctDNA analysis completed on p</a:t>
            </a:r>
            <a:r>
              <a:rPr kumimoji="0" lang="en-US" sz="1400" b="0" u="none" strike="noStrike" kern="1200" cap="none" spc="0" normalizeH="0" baseline="0" noProof="0" dirty="0">
                <a:ln>
                  <a:noFill/>
                </a:ln>
                <a:solidFill>
                  <a:srgbClr val="000000"/>
                </a:solidFill>
                <a:effectLst/>
                <a:uLnTx/>
                <a:uFillTx/>
                <a:latin typeface="Calibri" panose="020F0502020204030204" pitchFamily="34" charset="0"/>
              </a:rPr>
              <a:t>lasma samples taken </a:t>
            </a:r>
            <a:r>
              <a:rPr lang="en-US" sz="1400" b="0" dirty="0">
                <a:solidFill>
                  <a:srgbClr val="000000"/>
                </a:solidFill>
                <a:latin typeface="Calibri" panose="020F0502020204030204" pitchFamily="34" charset="0"/>
              </a:rPr>
              <a:t>at BL, C2D1, C4D1, and EoT from 20 patients.</a:t>
            </a:r>
            <a:endParaRPr kumimoji="0" lang="en-US" sz="1400" b="0" u="none" strike="noStrike" kern="1200" cap="none" spc="0" normalizeH="0" baseline="0" noProof="0" dirty="0">
              <a:ln>
                <a:noFill/>
              </a:ln>
              <a:solidFill>
                <a:srgbClr val="000000"/>
              </a:solidFill>
              <a:effectLst/>
              <a:uLnTx/>
              <a:uFillTx/>
              <a:latin typeface="Calibri" panose="020F0502020204030204" pitchFamily="34" charset="0"/>
            </a:endParaRPr>
          </a:p>
        </p:txBody>
      </p:sp>
      <p:sp>
        <p:nvSpPr>
          <p:cNvPr id="5" name="TextBox 4">
            <a:extLst>
              <a:ext uri="{FF2B5EF4-FFF2-40B4-BE49-F238E27FC236}">
                <a16:creationId xmlns:a16="http://schemas.microsoft.com/office/drawing/2014/main" id="{46F03398-DC12-F4F9-8F62-1B58FC850FCC}"/>
              </a:ext>
            </a:extLst>
          </p:cNvPr>
          <p:cNvSpPr txBox="1"/>
          <p:nvPr/>
        </p:nvSpPr>
        <p:spPr bwMode="auto">
          <a:xfrm>
            <a:off x="8069622" y="1967823"/>
            <a:ext cx="220531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marL="0" marR="0" lvl="0" indent="0" algn="ctr" defTabSz="914400" rtl="0" eaLnBrk="0" fontAlgn="base" latinLnBrk="0" hangingPunct="0">
              <a:lnSpc>
                <a:spcPct val="100000"/>
              </a:lnSpc>
              <a:spcBef>
                <a:spcPct val="50000"/>
              </a:spcBef>
              <a:spcAft>
                <a:spcPct val="0"/>
              </a:spcAft>
              <a:buClrTx/>
              <a:buSzTx/>
              <a:buFontTx/>
              <a:buNone/>
              <a:tabLst/>
              <a:defRPr/>
            </a:pPr>
            <a:r>
              <a:rPr kumimoji="0" lang="en-US"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4 cycles</a:t>
            </a:r>
          </a:p>
        </p:txBody>
      </p:sp>
      <p:sp>
        <p:nvSpPr>
          <p:cNvPr id="7" name="Rectangle 3">
            <a:extLst>
              <a:ext uri="{FF2B5EF4-FFF2-40B4-BE49-F238E27FC236}">
                <a16:creationId xmlns:a16="http://schemas.microsoft.com/office/drawing/2014/main" id="{2482EAEA-1D17-EC52-5655-525623C36E13}"/>
              </a:ext>
            </a:extLst>
          </p:cNvPr>
          <p:cNvSpPr txBox="1">
            <a:spLocks noChangeArrowheads="1"/>
          </p:cNvSpPr>
          <p:nvPr/>
        </p:nvSpPr>
        <p:spPr bwMode="auto">
          <a:xfrm>
            <a:off x="606243" y="5135854"/>
            <a:ext cx="10877529" cy="10200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altLang="en-US" sz="2600" b="1" kern="0" dirty="0"/>
              <a:t>Primary endpoint: </a:t>
            </a:r>
            <a:r>
              <a:rPr lang="en-US" altLang="en-US" sz="2600" b="0" kern="0" dirty="0"/>
              <a:t>CR rate at EoT (per Lugano with LYRIC)</a:t>
            </a:r>
          </a:p>
          <a:p>
            <a:r>
              <a:rPr lang="en-US" altLang="en-US" sz="2600" b="1" kern="0" dirty="0"/>
              <a:t>Key secondary endpoints: </a:t>
            </a:r>
            <a:r>
              <a:rPr lang="en-US" altLang="en-US" sz="2600" b="0" kern="0" dirty="0"/>
              <a:t>ORR, DoR, DoCR, PFS</a:t>
            </a:r>
          </a:p>
        </p:txBody>
      </p:sp>
      <p:cxnSp>
        <p:nvCxnSpPr>
          <p:cNvPr id="12" name="Straight Arrow Connector 11">
            <a:extLst>
              <a:ext uri="{FF2B5EF4-FFF2-40B4-BE49-F238E27FC236}">
                <a16:creationId xmlns:a16="http://schemas.microsoft.com/office/drawing/2014/main" id="{89CB87D0-10D2-FD41-CCDE-04D302E95A9E}"/>
              </a:ext>
            </a:extLst>
          </p:cNvPr>
          <p:cNvCxnSpPr/>
          <p:nvPr/>
        </p:nvCxnSpPr>
        <p:spPr bwMode="auto">
          <a:xfrm>
            <a:off x="9172281" y="2332087"/>
            <a:ext cx="0" cy="274320"/>
          </a:xfrm>
          <a:prstGeom prst="straightConnector1">
            <a:avLst/>
          </a:prstGeom>
          <a:noFill/>
          <a:ln w="28575" cap="flat" cmpd="sng" algn="ctr">
            <a:solidFill>
              <a:schemeClr val="bg1"/>
            </a:solidFill>
            <a:prstDash val="solid"/>
            <a:round/>
            <a:headEnd type="none" w="med" len="med"/>
            <a:tailEnd type="triangle"/>
          </a:ln>
          <a:effectLst/>
        </p:spPr>
      </p:cxnSp>
    </p:spTree>
    <p:extLst>
      <p:ext uri="{BB962C8B-B14F-4D97-AF65-F5344CB8AC3E}">
        <p14:creationId xmlns:p14="http://schemas.microsoft.com/office/powerpoint/2010/main" val="13625471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a:xfrm>
            <a:off x="609759" y="238127"/>
            <a:ext cx="10872444" cy="1103313"/>
          </a:xfrm>
        </p:spPr>
        <p:txBody>
          <a:bodyPr/>
          <a:lstStyle/>
          <a:p>
            <a:r>
              <a:rPr lang="en-US" dirty="0"/>
              <a:t>AN + AD in Early-Stage cHL</a:t>
            </a:r>
            <a:r>
              <a:rPr lang="en-US" altLang="en-US" dirty="0"/>
              <a:t>: </a:t>
            </a:r>
            <a:r>
              <a:rPr lang="en-US" dirty="0"/>
              <a:t>Baseline Characteristics</a:t>
            </a:r>
            <a:endParaRPr lang="en-US" altLang="en-US" dirty="0"/>
          </a:p>
        </p:txBody>
      </p:sp>
      <p:sp>
        <p:nvSpPr>
          <p:cNvPr id="6" name="Content Placeholder 5">
            <a:extLst>
              <a:ext uri="{FF2B5EF4-FFF2-40B4-BE49-F238E27FC236}">
                <a16:creationId xmlns:a16="http://schemas.microsoft.com/office/drawing/2014/main" id="{0486218F-4861-9FBA-EBD8-9D80E594CE43}"/>
              </a:ext>
            </a:extLst>
          </p:cNvPr>
          <p:cNvSpPr>
            <a:spLocks noGrp="1"/>
          </p:cNvSpPr>
          <p:nvPr>
            <p:ph idx="1"/>
          </p:nvPr>
        </p:nvSpPr>
        <p:spPr>
          <a:xfrm>
            <a:off x="604838" y="5475767"/>
            <a:ext cx="10877550" cy="688496"/>
          </a:xfrm>
        </p:spPr>
        <p:txBody>
          <a:bodyPr/>
          <a:lstStyle/>
          <a:p>
            <a:r>
              <a:rPr lang="en-US" sz="2600" dirty="0"/>
              <a:t>Majority had stage IIa disease</a:t>
            </a:r>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Abramson. ASH 2023. Abstr 611.</a:t>
            </a:r>
          </a:p>
        </p:txBody>
      </p:sp>
      <p:graphicFrame>
        <p:nvGraphicFramePr>
          <p:cNvPr id="2" name="Group 3">
            <a:extLst>
              <a:ext uri="{FF2B5EF4-FFF2-40B4-BE49-F238E27FC236}">
                <a16:creationId xmlns:a16="http://schemas.microsoft.com/office/drawing/2014/main" id="{26550FF5-F411-EE4F-24FC-5B62BACDDAC5}"/>
              </a:ext>
            </a:extLst>
          </p:cNvPr>
          <p:cNvGraphicFramePr>
            <a:graphicFrameLocks/>
          </p:cNvGraphicFramePr>
          <p:nvPr>
            <p:extLst>
              <p:ext uri="{D42A27DB-BD31-4B8C-83A1-F6EECF244321}">
                <p14:modId xmlns:p14="http://schemas.microsoft.com/office/powerpoint/2010/main" val="4270396395"/>
              </p:ext>
            </p:extLst>
          </p:nvPr>
        </p:nvGraphicFramePr>
        <p:xfrm>
          <a:off x="723900" y="1603375"/>
          <a:ext cx="10755313" cy="3688192"/>
        </p:xfrm>
        <a:graphic>
          <a:graphicData uri="http://schemas.openxmlformats.org/drawingml/2006/table">
            <a:tbl>
              <a:tblPr/>
              <a:tblGrid>
                <a:gridCol w="5935615">
                  <a:extLst>
                    <a:ext uri="{9D8B030D-6E8A-4147-A177-3AD203B41FA5}">
                      <a16:colId xmlns:a16="http://schemas.microsoft.com/office/drawing/2014/main" val="20000"/>
                    </a:ext>
                  </a:extLst>
                </a:gridCol>
                <a:gridCol w="4819698">
                  <a:extLst>
                    <a:ext uri="{9D8B030D-6E8A-4147-A177-3AD203B41FA5}">
                      <a16:colId xmlns:a16="http://schemas.microsoft.com/office/drawing/2014/main" val="20002"/>
                    </a:ext>
                  </a:extLst>
                </a:gridCol>
              </a:tblGrid>
              <a:tr h="62414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Characteristic</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All Treated Patients</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154)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31240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Median age, yr (range)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31 (18-77)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837419652"/>
                  </a:ext>
                </a:extLst>
              </a:tr>
              <a:tr h="31240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Female,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84 (55)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169324576"/>
                  </a:ext>
                </a:extLst>
              </a:tr>
              <a:tr h="31240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2000" b="0" i="0" u="none" strike="noStrike" cap="none" normalizeH="0" baseline="0" dirty="0">
                          <a:ln>
                            <a:noFill/>
                          </a:ln>
                          <a:solidFill>
                            <a:schemeClr val="bg2">
                              <a:lumMod val="10000"/>
                            </a:schemeClr>
                          </a:solidFill>
                          <a:effectLst/>
                          <a:latin typeface="Calibri" panose="020F0502020204030204" pitchFamily="34" charset="0"/>
                        </a:rPr>
                        <a:t>White race,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129 (84)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031703927"/>
                  </a:ext>
                </a:extLst>
              </a:tr>
              <a:tr h="31240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Disease stage at diagnosis, n (%)</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I</a:t>
                      </a:r>
                    </a:p>
                    <a:p>
                      <a:pPr marL="285750" marR="0" lvl="0" indent="-28575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II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br>
                        <a:rPr kumimoji="0" lang="en-US" sz="2000" b="0" i="0" u="none" strike="noStrike" cap="none" normalizeH="0" baseline="0" dirty="0">
                          <a:ln>
                            <a:noFill/>
                          </a:ln>
                          <a:solidFill>
                            <a:schemeClr val="bg2">
                              <a:lumMod val="10000"/>
                            </a:schemeClr>
                          </a:solidFill>
                          <a:effectLst/>
                          <a:latin typeface="Calibri" panose="020F0502020204030204" pitchFamily="34" charset="0"/>
                        </a:rPr>
                      </a:br>
                      <a:r>
                        <a:rPr kumimoji="0" lang="en-US" sz="2000" b="0" i="0" u="none" strike="noStrike" cap="none" normalizeH="0" baseline="0" dirty="0">
                          <a:ln>
                            <a:noFill/>
                          </a:ln>
                          <a:solidFill>
                            <a:schemeClr val="bg2">
                              <a:lumMod val="10000"/>
                            </a:schemeClr>
                          </a:solidFill>
                          <a:effectLst/>
                          <a:latin typeface="Calibri" panose="020F0502020204030204" pitchFamily="34" charset="0"/>
                        </a:rPr>
                        <a:t>17 (11)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137 (89)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989469122"/>
                  </a:ext>
                </a:extLst>
              </a:tr>
              <a:tr h="31240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Extranodal disease,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15 (10)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400629849"/>
                  </a:ext>
                </a:extLst>
              </a:tr>
              <a:tr h="31240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B symptoms at diagnosis,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35 (23)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028011110"/>
                  </a:ext>
                </a:extLst>
              </a:tr>
            </a:tbl>
          </a:graphicData>
        </a:graphic>
      </p:graphicFrame>
    </p:spTree>
    <p:extLst>
      <p:ext uri="{BB962C8B-B14F-4D97-AF65-F5344CB8AC3E}">
        <p14:creationId xmlns:p14="http://schemas.microsoft.com/office/powerpoint/2010/main" val="3717249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a:xfrm>
            <a:off x="609759" y="238127"/>
            <a:ext cx="10872444" cy="1103313"/>
          </a:xfrm>
        </p:spPr>
        <p:txBody>
          <a:bodyPr/>
          <a:lstStyle/>
          <a:p>
            <a:r>
              <a:rPr lang="en-US" altLang="en-US" dirty="0"/>
              <a:t>AN + AD in Early-Stage cHL</a:t>
            </a:r>
            <a:r>
              <a:rPr lang="en-US" dirty="0"/>
              <a:t>: Antitumor Activity</a:t>
            </a:r>
            <a:endParaRPr lang="en-US" altLang="en-US" dirty="0"/>
          </a:p>
        </p:txBody>
      </p:sp>
      <p:sp>
        <p:nvSpPr>
          <p:cNvPr id="2" name="Content Placeholder 1">
            <a:extLst>
              <a:ext uri="{FF2B5EF4-FFF2-40B4-BE49-F238E27FC236}">
                <a16:creationId xmlns:a16="http://schemas.microsoft.com/office/drawing/2014/main" id="{EACD8BC1-D5E3-9C11-E41A-69472DDB6BA0}"/>
              </a:ext>
            </a:extLst>
          </p:cNvPr>
          <p:cNvSpPr>
            <a:spLocks noGrp="1"/>
          </p:cNvSpPr>
          <p:nvPr>
            <p:ph idx="1"/>
          </p:nvPr>
        </p:nvSpPr>
        <p:spPr>
          <a:xfrm>
            <a:off x="6840291" y="1512888"/>
            <a:ext cx="5037479" cy="4651375"/>
          </a:xfrm>
        </p:spPr>
        <p:txBody>
          <a:bodyPr/>
          <a:lstStyle/>
          <a:p>
            <a:r>
              <a:rPr lang="en-US" sz="2600" dirty="0"/>
              <a:t>95% (147/154) with CR or PR at EoT</a:t>
            </a:r>
          </a:p>
          <a:p>
            <a:pPr lvl="1"/>
            <a:r>
              <a:rPr lang="en-US" sz="2400" dirty="0"/>
              <a:t>91% (140/154) with CR at EoT (primary endpoint)</a:t>
            </a:r>
          </a:p>
          <a:p>
            <a:r>
              <a:rPr lang="en-US" sz="2600" dirty="0"/>
              <a:t>99% (153/154) with CR at any time during tx or in long-term f/u</a:t>
            </a:r>
          </a:p>
          <a:p>
            <a:r>
              <a:rPr lang="en-US" sz="2600" dirty="0"/>
              <a:t>99% (N = 154) with DoR &gt;12 mo</a:t>
            </a:r>
          </a:p>
          <a:p>
            <a:r>
              <a:rPr lang="en-US" sz="2600" dirty="0"/>
              <a:t>98% (n = 153) with DoCR &gt;12mo</a:t>
            </a:r>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Abramson. ASH 2023. Abstr 611.</a:t>
            </a:r>
          </a:p>
        </p:txBody>
      </p:sp>
      <p:graphicFrame>
        <p:nvGraphicFramePr>
          <p:cNvPr id="4" name="Group 3">
            <a:extLst>
              <a:ext uri="{FF2B5EF4-FFF2-40B4-BE49-F238E27FC236}">
                <a16:creationId xmlns:a16="http://schemas.microsoft.com/office/drawing/2014/main" id="{00A18705-F1BF-7F79-9C04-A3FD3DA9CFFA}"/>
              </a:ext>
            </a:extLst>
          </p:cNvPr>
          <p:cNvGraphicFramePr>
            <a:graphicFrameLocks/>
          </p:cNvGraphicFramePr>
          <p:nvPr>
            <p:extLst>
              <p:ext uri="{D42A27DB-BD31-4B8C-83A1-F6EECF244321}">
                <p14:modId xmlns:p14="http://schemas.microsoft.com/office/powerpoint/2010/main" val="3976424717"/>
              </p:ext>
            </p:extLst>
          </p:nvPr>
        </p:nvGraphicFramePr>
        <p:xfrm>
          <a:off x="723900" y="1603375"/>
          <a:ext cx="6120130" cy="4023488"/>
        </p:xfrm>
        <a:graphic>
          <a:graphicData uri="http://schemas.openxmlformats.org/drawingml/2006/table">
            <a:tbl>
              <a:tblPr/>
              <a:tblGrid>
                <a:gridCol w="2279650">
                  <a:extLst>
                    <a:ext uri="{9D8B030D-6E8A-4147-A177-3AD203B41FA5}">
                      <a16:colId xmlns:a16="http://schemas.microsoft.com/office/drawing/2014/main" val="20000"/>
                    </a:ext>
                  </a:extLst>
                </a:gridCol>
                <a:gridCol w="1554480">
                  <a:extLst>
                    <a:ext uri="{9D8B030D-6E8A-4147-A177-3AD203B41FA5}">
                      <a16:colId xmlns:a16="http://schemas.microsoft.com/office/drawing/2014/main" val="20001"/>
                    </a:ext>
                  </a:extLst>
                </a:gridCol>
                <a:gridCol w="2286000">
                  <a:extLst>
                    <a:ext uri="{9D8B030D-6E8A-4147-A177-3AD203B41FA5}">
                      <a16:colId xmlns:a16="http://schemas.microsoft.com/office/drawing/2014/main" val="20002"/>
                    </a:ext>
                  </a:extLst>
                </a:gridCol>
              </a:tblGrid>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800" b="1" i="0" u="none" strike="noStrike" cap="none" normalizeH="0" baseline="0" dirty="0">
                          <a:ln>
                            <a:noFill/>
                          </a:ln>
                          <a:solidFill>
                            <a:schemeClr val="tx1"/>
                          </a:solidFill>
                          <a:effectLst/>
                          <a:latin typeface="Calibri" panose="020F0502020204030204" pitchFamily="34" charset="0"/>
                        </a:rPr>
                        <a:t>Response at EoT per Investigator</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1" i="0" u="none" strike="noStrike" cap="none" normalizeH="0" baseline="0" dirty="0">
                          <a:ln>
                            <a:noFill/>
                          </a:ln>
                          <a:solidFill>
                            <a:schemeClr val="tx1"/>
                          </a:solidFill>
                          <a:effectLst/>
                          <a:latin typeface="Calibri" panose="020F0502020204030204" pitchFamily="34" charset="0"/>
                        </a:rPr>
                        <a:t>All Patients</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1" i="0" u="none" strike="noStrike" cap="none" normalizeH="0" baseline="0" dirty="0">
                          <a:ln>
                            <a:noFill/>
                          </a:ln>
                          <a:solidFill>
                            <a:schemeClr val="tx1"/>
                          </a:solidFill>
                          <a:effectLst/>
                          <a:latin typeface="Calibri" panose="020F0502020204030204" pitchFamily="34" charset="0"/>
                        </a:rPr>
                        <a:t>(N = 154)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Efficacy Evaluable </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150)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ORR,* n (%) </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147 (95)</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[90.9-98.2]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147 (98)</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[94.3-99.6]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lumMod val="10000"/>
                            </a:schemeClr>
                          </a:solidFill>
                          <a:effectLst/>
                          <a:latin typeface="Calibri" panose="020F0502020204030204" pitchFamily="34" charset="0"/>
                        </a:rPr>
                        <a:t>CR, n (%) </a:t>
                      </a:r>
                      <a:br>
                        <a:rPr kumimoji="0" lang="en-US" sz="1800" b="1" i="0" u="none" strike="noStrike" cap="none" normalizeH="0" baseline="0" dirty="0">
                          <a:ln>
                            <a:noFill/>
                          </a:ln>
                          <a:solidFill>
                            <a:schemeClr val="bg2">
                              <a:lumMod val="10000"/>
                            </a:schemeClr>
                          </a:solidFill>
                          <a:effectLst/>
                          <a:latin typeface="Calibri" panose="020F0502020204030204" pitchFamily="34" charset="0"/>
                        </a:rPr>
                      </a:br>
                      <a:r>
                        <a:rPr kumimoji="0" lang="en-US" sz="1800" b="1" i="0" u="none" strike="noStrike" cap="none" normalizeH="0" baseline="0" dirty="0">
                          <a:ln>
                            <a:noFill/>
                          </a:ln>
                          <a:solidFill>
                            <a:schemeClr val="bg2">
                              <a:lumMod val="10000"/>
                            </a:schemeClr>
                          </a:solidFill>
                          <a:effectLst/>
                          <a:latin typeface="Calibri" panose="020F0502020204030204" pitchFamily="34" charset="0"/>
                        </a:rPr>
                        <a:t>[95% CI]</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lumMod val="10000"/>
                            </a:schemeClr>
                          </a:solidFill>
                          <a:effectLst/>
                          <a:latin typeface="Calibri" panose="020F0502020204030204" pitchFamily="34" charset="0"/>
                        </a:rPr>
                        <a:t>(primary endpoint)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lumMod val="10000"/>
                            </a:schemeClr>
                          </a:solidFill>
                          <a:effectLst/>
                          <a:latin typeface="Calibri" panose="020F0502020204030204" pitchFamily="34" charset="0"/>
                        </a:rPr>
                        <a:t>140 (91)</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lumMod val="10000"/>
                            </a:schemeClr>
                          </a:solidFill>
                          <a:effectLst/>
                          <a:latin typeface="Calibri" panose="020F0502020204030204" pitchFamily="34" charset="0"/>
                        </a:rPr>
                        <a:t>[85.2-94.9]</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lumMod val="10000"/>
                            </a:schemeClr>
                          </a:solidFill>
                          <a:effectLst/>
                          <a:latin typeface="Calibri" panose="020F0502020204030204" pitchFamily="34" charset="0"/>
                        </a:rPr>
                        <a:t>140 (93)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bg2">
                              <a:lumMod val="10000"/>
                            </a:schemeClr>
                          </a:solidFill>
                          <a:effectLst/>
                          <a:latin typeface="Calibri" panose="020F0502020204030204" pitchFamily="34" charset="0"/>
                        </a:rPr>
                        <a:t>[88.1-96.8]</a:t>
                      </a:r>
                    </a:p>
                  </a:txBody>
                  <a:tcPr marL="121699" marR="121699"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PR,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 (5)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SD,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83741965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PD,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900756959"/>
                  </a:ext>
                </a:extLst>
              </a:tr>
              <a:tr h="15763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Indeterminate,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 (2)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98635624"/>
                  </a:ext>
                </a:extLst>
              </a:tr>
              <a:tr h="28745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Not evaluable, n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785935212"/>
                  </a:ext>
                </a:extLst>
              </a:tr>
            </a:tbl>
          </a:graphicData>
        </a:graphic>
      </p:graphicFrame>
      <p:sp>
        <p:nvSpPr>
          <p:cNvPr id="8" name="TextBox 7">
            <a:extLst>
              <a:ext uri="{FF2B5EF4-FFF2-40B4-BE49-F238E27FC236}">
                <a16:creationId xmlns:a16="http://schemas.microsoft.com/office/drawing/2014/main" id="{71EF37E3-0458-34FE-651B-410A15BDED79}"/>
              </a:ext>
            </a:extLst>
          </p:cNvPr>
          <p:cNvSpPr txBox="1"/>
          <p:nvPr/>
        </p:nvSpPr>
        <p:spPr bwMode="auto">
          <a:xfrm>
            <a:off x="675132" y="5660222"/>
            <a:ext cx="610385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r>
              <a:rPr lang="en-US" sz="1400" b="0" dirty="0">
                <a:solidFill>
                  <a:schemeClr val="bg1"/>
                </a:solidFill>
                <a:latin typeface="Calibri" panose="020F0502020204030204" pitchFamily="34" charset="0"/>
              </a:rPr>
              <a:t>*</a:t>
            </a:r>
            <a:r>
              <a:rPr kumimoji="0" lang="en-US" sz="1400" b="0" i="0" u="none" strike="noStrike" cap="none" normalizeH="0" baseline="0" dirty="0">
                <a:ln>
                  <a:noFill/>
                </a:ln>
                <a:solidFill>
                  <a:schemeClr val="bg1"/>
                </a:solidFill>
                <a:effectLst/>
                <a:latin typeface="Calibri" panose="020F0502020204030204" pitchFamily="34" charset="0"/>
              </a:rPr>
              <a:t>CR + PR.</a:t>
            </a:r>
            <a:endParaRPr lang="en-US" sz="1400" dirty="0">
              <a:solidFill>
                <a:schemeClr val="bg1"/>
              </a:solidFill>
            </a:endParaRPr>
          </a:p>
        </p:txBody>
      </p:sp>
    </p:spTree>
    <p:extLst>
      <p:ext uri="{BB962C8B-B14F-4D97-AF65-F5344CB8AC3E}">
        <p14:creationId xmlns:p14="http://schemas.microsoft.com/office/powerpoint/2010/main" val="10662989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AN + AD in Early-Stage cHL</a:t>
            </a:r>
            <a:r>
              <a:rPr lang="en-US" dirty="0"/>
              <a:t>: PFS</a:t>
            </a:r>
            <a:endParaRPr lang="en-US" altLang="en-US" dirty="0"/>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Abramson. ASH 2023. Abstr 611.</a:t>
            </a:r>
          </a:p>
        </p:txBody>
      </p:sp>
      <p:graphicFrame>
        <p:nvGraphicFramePr>
          <p:cNvPr id="7" name="Group 3">
            <a:extLst>
              <a:ext uri="{FF2B5EF4-FFF2-40B4-BE49-F238E27FC236}">
                <a16:creationId xmlns:a16="http://schemas.microsoft.com/office/drawing/2014/main" id="{0C5EED14-F816-589C-C086-EA9D6DCC4490}"/>
              </a:ext>
            </a:extLst>
          </p:cNvPr>
          <p:cNvGraphicFramePr>
            <a:graphicFrameLocks/>
          </p:cNvGraphicFramePr>
          <p:nvPr>
            <p:extLst>
              <p:ext uri="{D42A27DB-BD31-4B8C-83A1-F6EECF244321}">
                <p14:modId xmlns:p14="http://schemas.microsoft.com/office/powerpoint/2010/main" val="3466909717"/>
              </p:ext>
            </p:extLst>
          </p:nvPr>
        </p:nvGraphicFramePr>
        <p:xfrm>
          <a:off x="723900" y="1603375"/>
          <a:ext cx="10758303" cy="2804224"/>
        </p:xfrm>
        <a:graphic>
          <a:graphicData uri="http://schemas.openxmlformats.org/drawingml/2006/table">
            <a:tbl>
              <a:tblPr/>
              <a:tblGrid>
                <a:gridCol w="5096285">
                  <a:extLst>
                    <a:ext uri="{9D8B030D-6E8A-4147-A177-3AD203B41FA5}">
                      <a16:colId xmlns:a16="http://schemas.microsoft.com/office/drawing/2014/main" val="20000"/>
                    </a:ext>
                  </a:extLst>
                </a:gridCol>
                <a:gridCol w="5662018">
                  <a:extLst>
                    <a:ext uri="{9D8B030D-6E8A-4147-A177-3AD203B41FA5}">
                      <a16:colId xmlns:a16="http://schemas.microsoft.com/office/drawing/2014/main" val="20002"/>
                    </a:ext>
                  </a:extLst>
                </a:gridCol>
              </a:tblGrid>
              <a:tr h="552708">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2000" b="1" i="0" u="none" strike="noStrike" cap="none" normalizeH="0" baseline="0" dirty="0">
                          <a:ln>
                            <a:noFill/>
                          </a:ln>
                          <a:solidFill>
                            <a:schemeClr val="tx1"/>
                          </a:solidFill>
                          <a:effectLst/>
                          <a:latin typeface="Calibri" panose="020F0502020204030204" pitchFamily="34" charset="0"/>
                        </a:rPr>
                        <a:t>Outcome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All Patients</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154)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31240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PFS rate, % (95% CI)</a:t>
                      </a: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12 mo</a:t>
                      </a: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18 mo</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100 (100-100)</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97 (91.3-99.1)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837419652"/>
                  </a:ext>
                </a:extLst>
              </a:tr>
              <a:tr h="31240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PFS events, n (%)</a:t>
                      </a:r>
                    </a:p>
                    <a:p>
                      <a:pPr marL="342900" marR="0" lvl="0" indent="-342900" algn="l" defTabSz="914400" rtl="0" eaLnBrk="1" fontAlgn="base" latinLnBrk="0" hangingPunct="1">
                        <a:lnSpc>
                          <a:spcPct val="100000"/>
                        </a:lnSpc>
                        <a:spcBef>
                          <a:spcPct val="0"/>
                        </a:spcBef>
                        <a:spcAft>
                          <a:spcPct val="0"/>
                        </a:spcAft>
                        <a:buClrTx/>
                        <a:buSzTx/>
                        <a:buFont typeface="Wingdings" panose="05000000000000000000" pitchFamily="2" charset="2"/>
                        <a:buChar char="§"/>
                        <a:tabLst/>
                      </a:pPr>
                      <a:r>
                        <a:rPr kumimoji="0" lang="en-US" sz="2000" b="0" i="0" u="none" strike="noStrike" kern="1200" cap="none" normalizeH="0" baseline="0" dirty="0">
                          <a:ln>
                            <a:noFill/>
                          </a:ln>
                          <a:solidFill>
                            <a:schemeClr val="bg2">
                              <a:lumMod val="10000"/>
                            </a:schemeClr>
                          </a:solidFill>
                          <a:effectLst/>
                          <a:latin typeface="Calibri" panose="020F0502020204030204" pitchFamily="34" charset="0"/>
                          <a:ea typeface="+mn-ea"/>
                          <a:cs typeface="+mn-cs"/>
                        </a:rPr>
                        <a:t>PD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 (3)</a:t>
                      </a:r>
                    </a:p>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169324576"/>
                  </a:ext>
                </a:extLst>
              </a:tr>
              <a:tr h="31240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Median follow-up, mo (95% CI)</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16.5 (16.0-17.0)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031703927"/>
                  </a:ext>
                </a:extLst>
              </a:tr>
            </a:tbl>
          </a:graphicData>
        </a:graphic>
      </p:graphicFrame>
    </p:spTree>
    <p:extLst>
      <p:ext uri="{BB962C8B-B14F-4D97-AF65-F5344CB8AC3E}">
        <p14:creationId xmlns:p14="http://schemas.microsoft.com/office/powerpoint/2010/main" val="26230641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dirty="0"/>
              <a:t>AN + AD in Early-Stage cHL: </a:t>
            </a:r>
            <a:r>
              <a:rPr lang="en-US" dirty="0"/>
              <a:t>Safety</a:t>
            </a:r>
            <a:endParaRPr lang="en-US" altLang="en-US" dirty="0"/>
          </a:p>
        </p:txBody>
      </p:sp>
      <p:sp>
        <p:nvSpPr>
          <p:cNvPr id="5" name="Content Placeholder 4">
            <a:extLst>
              <a:ext uri="{FF2B5EF4-FFF2-40B4-BE49-F238E27FC236}">
                <a16:creationId xmlns:a16="http://schemas.microsoft.com/office/drawing/2014/main" id="{0A2DA19B-66BE-3D87-7007-E6CEB875067F}"/>
              </a:ext>
            </a:extLst>
          </p:cNvPr>
          <p:cNvSpPr>
            <a:spLocks noGrp="1"/>
          </p:cNvSpPr>
          <p:nvPr>
            <p:ph idx="1"/>
          </p:nvPr>
        </p:nvSpPr>
        <p:spPr>
          <a:xfrm>
            <a:off x="6155756" y="1507345"/>
            <a:ext cx="5618732" cy="4822293"/>
          </a:xfrm>
        </p:spPr>
        <p:txBody>
          <a:bodyPr/>
          <a:lstStyle/>
          <a:p>
            <a:pPr>
              <a:spcBef>
                <a:spcPts val="600"/>
              </a:spcBef>
              <a:spcAft>
                <a:spcPts val="0"/>
              </a:spcAft>
            </a:pPr>
            <a:r>
              <a:rPr lang="en-US" sz="2000" dirty="0"/>
              <a:t>No febrile neutropenia reported	</a:t>
            </a:r>
          </a:p>
          <a:p>
            <a:pPr lvl="1">
              <a:spcBef>
                <a:spcPts val="600"/>
              </a:spcBef>
            </a:pPr>
            <a:r>
              <a:rPr lang="en-US" sz="1800" dirty="0"/>
              <a:t>G-CSF given to 44% (67/154); 94% (63/67) as primary prophylaxis (not protocol required)</a:t>
            </a:r>
          </a:p>
          <a:p>
            <a:pPr>
              <a:spcBef>
                <a:spcPts val="600"/>
              </a:spcBef>
              <a:spcAft>
                <a:spcPts val="0"/>
              </a:spcAft>
            </a:pPr>
            <a:r>
              <a:rPr lang="en-US" sz="2000" dirty="0"/>
              <a:t>Peripheral neuropathy: 56% (86/154)</a:t>
            </a:r>
          </a:p>
          <a:p>
            <a:pPr lvl="1">
              <a:spcBef>
                <a:spcPts val="600"/>
              </a:spcBef>
              <a:spcAft>
                <a:spcPts val="0"/>
              </a:spcAft>
            </a:pPr>
            <a:r>
              <a:rPr lang="en-US" sz="1800" dirty="0"/>
              <a:t>Grade 1: 45%; grade 2: 8%; grade 3: 3%</a:t>
            </a:r>
          </a:p>
          <a:p>
            <a:pPr lvl="1">
              <a:spcBef>
                <a:spcPts val="600"/>
              </a:spcBef>
              <a:spcAft>
                <a:spcPts val="0"/>
              </a:spcAft>
            </a:pPr>
            <a:r>
              <a:rPr lang="en-US" sz="1800" dirty="0"/>
              <a:t>Complete resolution in 38% (33/86); improvement of grade </a:t>
            </a:r>
            <a:r>
              <a:rPr lang="en-US" sz="1800" dirty="0">
                <a:cs typeface="Calibri" panose="020F0502020204030204" pitchFamily="34" charset="0"/>
              </a:rPr>
              <a:t>≥</a:t>
            </a:r>
            <a:r>
              <a:rPr lang="en-US" sz="1800" dirty="0"/>
              <a:t>1 in 6% (5/86)</a:t>
            </a:r>
          </a:p>
          <a:p>
            <a:pPr lvl="1">
              <a:spcBef>
                <a:spcPts val="600"/>
              </a:spcBef>
            </a:pPr>
            <a:r>
              <a:rPr lang="en-US" sz="1800" dirty="0"/>
              <a:t>All ongoing is grade ≤2</a:t>
            </a:r>
          </a:p>
          <a:p>
            <a:pPr>
              <a:spcBef>
                <a:spcPts val="600"/>
              </a:spcBef>
            </a:pPr>
            <a:r>
              <a:rPr lang="en-US" sz="2000" dirty="0"/>
              <a:t>No grade 5 AEs reported</a:t>
            </a:r>
          </a:p>
          <a:p>
            <a:pPr>
              <a:spcBef>
                <a:spcPts val="600"/>
              </a:spcBef>
              <a:spcAft>
                <a:spcPts val="0"/>
              </a:spcAft>
            </a:pPr>
            <a:r>
              <a:rPr lang="en-US" sz="2000" dirty="0"/>
              <a:t>TEAEs leading to BV d/c: 3% (4/154)</a:t>
            </a:r>
          </a:p>
          <a:p>
            <a:pPr lvl="1">
              <a:spcBef>
                <a:spcPts val="600"/>
              </a:spcBef>
            </a:pPr>
            <a:r>
              <a:rPr lang="en-US" sz="1800" dirty="0"/>
              <a:t>n = 2, peripheral neuropathy; n = 1 each, pneumonitis, drug-induced liver injury</a:t>
            </a:r>
          </a:p>
          <a:p>
            <a:pPr>
              <a:spcBef>
                <a:spcPts val="600"/>
              </a:spcBef>
              <a:spcAft>
                <a:spcPts val="0"/>
              </a:spcAft>
            </a:pPr>
            <a:r>
              <a:rPr lang="en-US" sz="2000" dirty="0"/>
              <a:t>TEAEs leading to nivolumab d/c: 8% (13/154)</a:t>
            </a:r>
          </a:p>
          <a:p>
            <a:pPr lvl="1">
              <a:spcBef>
                <a:spcPts val="600"/>
              </a:spcBef>
            </a:pPr>
            <a:r>
              <a:rPr lang="en-US" sz="1800" dirty="0"/>
              <a:t>↑ LFTs most common (n = 6)</a:t>
            </a:r>
          </a:p>
          <a:p>
            <a:pPr>
              <a:spcBef>
                <a:spcPts val="600"/>
              </a:spcBef>
            </a:pPr>
            <a:endParaRPr lang="en-US" sz="2000" dirty="0"/>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Abramson. ASH 2023. Abstr 611.</a:t>
            </a:r>
          </a:p>
        </p:txBody>
      </p:sp>
      <p:graphicFrame>
        <p:nvGraphicFramePr>
          <p:cNvPr id="2" name="Group 3">
            <a:extLst>
              <a:ext uri="{FF2B5EF4-FFF2-40B4-BE49-F238E27FC236}">
                <a16:creationId xmlns:a16="http://schemas.microsoft.com/office/drawing/2014/main" id="{92C79AA9-CC53-C2F5-368B-B339CB35A0EE}"/>
              </a:ext>
            </a:extLst>
          </p:cNvPr>
          <p:cNvGraphicFramePr>
            <a:graphicFrameLocks/>
          </p:cNvGraphicFramePr>
          <p:nvPr>
            <p:extLst>
              <p:ext uri="{D42A27DB-BD31-4B8C-83A1-F6EECF244321}">
                <p14:modId xmlns:p14="http://schemas.microsoft.com/office/powerpoint/2010/main" val="1602771359"/>
              </p:ext>
            </p:extLst>
          </p:nvPr>
        </p:nvGraphicFramePr>
        <p:xfrm>
          <a:off x="609759" y="1224358"/>
          <a:ext cx="5253712" cy="5181872"/>
        </p:xfrm>
        <a:graphic>
          <a:graphicData uri="http://schemas.openxmlformats.org/drawingml/2006/table">
            <a:tbl>
              <a:tblPr/>
              <a:tblGrid>
                <a:gridCol w="2838135">
                  <a:extLst>
                    <a:ext uri="{9D8B030D-6E8A-4147-A177-3AD203B41FA5}">
                      <a16:colId xmlns:a16="http://schemas.microsoft.com/office/drawing/2014/main" val="20000"/>
                    </a:ext>
                  </a:extLst>
                </a:gridCol>
                <a:gridCol w="1234628">
                  <a:extLst>
                    <a:ext uri="{9D8B030D-6E8A-4147-A177-3AD203B41FA5}">
                      <a16:colId xmlns:a16="http://schemas.microsoft.com/office/drawing/2014/main" val="20002"/>
                    </a:ext>
                  </a:extLst>
                </a:gridCol>
                <a:gridCol w="1180949">
                  <a:extLst>
                    <a:ext uri="{9D8B030D-6E8A-4147-A177-3AD203B41FA5}">
                      <a16:colId xmlns:a16="http://schemas.microsoft.com/office/drawing/2014/main" val="938966398"/>
                    </a:ext>
                  </a:extLst>
                </a:gridCol>
              </a:tblGrid>
              <a:tr h="24924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400" b="1" i="0" u="none" strike="noStrike" cap="none" normalizeH="0" baseline="0" dirty="0">
                          <a:ln>
                            <a:noFill/>
                          </a:ln>
                          <a:solidFill>
                            <a:schemeClr val="tx1"/>
                          </a:solidFill>
                          <a:effectLst/>
                          <a:latin typeface="Calibri" panose="020F0502020204030204" pitchFamily="34" charset="0"/>
                        </a:rPr>
                        <a:t>Most Common TRAEs,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All Grades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1" i="0" u="none" strike="noStrike" cap="none" normalizeH="0" baseline="0" dirty="0">
                          <a:ln>
                            <a:noFill/>
                          </a:ln>
                          <a:solidFill>
                            <a:schemeClr val="tx1"/>
                          </a:solidFill>
                          <a:effectLst/>
                          <a:latin typeface="Calibri" panose="020F0502020204030204" pitchFamily="34" charset="0"/>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24924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Any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837419652"/>
                  </a:ext>
                </a:extLst>
              </a:tr>
              <a:tr h="24924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Nausea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169324576"/>
                  </a:ext>
                </a:extLst>
              </a:tr>
              <a:tr h="24924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Peripheral sensory neuropathy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031703927"/>
                  </a:ext>
                </a:extLst>
              </a:tr>
              <a:tr h="24924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Fatigue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44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959072249"/>
                  </a:ext>
                </a:extLst>
              </a:tr>
              <a:tr h="24924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Constipation</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482823499"/>
                  </a:ext>
                </a:extLst>
              </a:tr>
              <a:tr h="24924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Alopecia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106925205"/>
                  </a:ext>
                </a:extLst>
              </a:tr>
              <a:tr h="24924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ALT/AST increased</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21/18</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7/5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330447803"/>
                  </a:ext>
                </a:extLst>
              </a:tr>
              <a:tr h="24924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Diarrhea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642153859"/>
                  </a:ext>
                </a:extLst>
              </a:tr>
              <a:tr h="24924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Decreased appetite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651141940"/>
                  </a:ext>
                </a:extLst>
              </a:tr>
              <a:tr h="24924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Stomatitis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38455295"/>
                  </a:ext>
                </a:extLst>
              </a:tr>
              <a:tr h="24924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Vomiting</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211147322"/>
                  </a:ext>
                </a:extLst>
              </a:tr>
              <a:tr h="24924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Neutropenia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9</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143977404"/>
                  </a:ext>
                </a:extLst>
              </a:tr>
              <a:tr h="24924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Maculo-papular rash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057742250"/>
                  </a:ext>
                </a:extLst>
              </a:tr>
              <a:tr h="24924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Dyspnea</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217932802"/>
                  </a:ext>
                </a:extLst>
              </a:tr>
              <a:tr h="24924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Increased amylase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135565913"/>
                  </a:ext>
                </a:extLst>
              </a:tr>
              <a:tr h="24924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Increased lipase</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400" b="0" i="0" u="none" strike="noStrike" cap="none" normalizeH="0" baseline="0" dirty="0">
                          <a:ln>
                            <a:noFill/>
                          </a:ln>
                          <a:solidFill>
                            <a:schemeClr val="bg2">
                              <a:lumMod val="10000"/>
                            </a:schemeClr>
                          </a:solidFill>
                          <a:effectLst/>
                          <a:latin typeface="Calibri" panose="020F0502020204030204" pitchFamily="34" charset="0"/>
                        </a:rPr>
                        <a:t>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95554166"/>
                  </a:ext>
                </a:extLst>
              </a:tr>
            </a:tbl>
          </a:graphicData>
        </a:graphic>
      </p:graphicFrame>
    </p:spTree>
    <p:extLst>
      <p:ext uri="{BB962C8B-B14F-4D97-AF65-F5344CB8AC3E}">
        <p14:creationId xmlns:p14="http://schemas.microsoft.com/office/powerpoint/2010/main" val="12242977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AN + AD in Early-Stage cHL: Immune-Mediated AEs</a:t>
            </a:r>
            <a:endParaRPr lang="en-US" altLang="en-US" dirty="0"/>
          </a:p>
        </p:txBody>
      </p:sp>
      <p:sp>
        <p:nvSpPr>
          <p:cNvPr id="3" name="Content Placeholder 2">
            <a:extLst>
              <a:ext uri="{FF2B5EF4-FFF2-40B4-BE49-F238E27FC236}">
                <a16:creationId xmlns:a16="http://schemas.microsoft.com/office/drawing/2014/main" id="{A1E887FD-1914-B461-784F-86ADE2C55B42}"/>
              </a:ext>
            </a:extLst>
          </p:cNvPr>
          <p:cNvSpPr>
            <a:spLocks noGrp="1"/>
          </p:cNvSpPr>
          <p:nvPr>
            <p:ph idx="1"/>
          </p:nvPr>
        </p:nvSpPr>
        <p:spPr>
          <a:xfrm>
            <a:off x="5891753" y="1513047"/>
            <a:ext cx="5590451" cy="4650686"/>
          </a:xfrm>
        </p:spPr>
        <p:txBody>
          <a:bodyPr/>
          <a:lstStyle/>
          <a:p>
            <a:r>
              <a:rPr lang="en-US" sz="2600" dirty="0"/>
              <a:t>Mostly grade 1/2</a:t>
            </a:r>
          </a:p>
          <a:p>
            <a:r>
              <a:rPr lang="en-US" sz="2600" dirty="0"/>
              <a:t>Consistent with known safety profile for nivolumab</a:t>
            </a:r>
          </a:p>
          <a:p>
            <a:r>
              <a:rPr lang="en-US" sz="2600" dirty="0"/>
              <a:t>Leading to nivolumab d/c: 3% (4/154)</a:t>
            </a:r>
          </a:p>
          <a:p>
            <a:pPr lvl="1"/>
            <a:r>
              <a:rPr lang="en-US" sz="2400" dirty="0"/>
              <a:t>Pneumonitis (n = 2)</a:t>
            </a:r>
          </a:p>
          <a:p>
            <a:pPr lvl="1"/>
            <a:r>
              <a:rPr lang="en-US" sz="2400" dirty="0"/>
              <a:t>Hepatitis (n = 1)</a:t>
            </a:r>
          </a:p>
          <a:p>
            <a:pPr lvl="1"/>
            <a:r>
              <a:rPr lang="en-US" sz="2400" dirty="0"/>
              <a:t>Thyroiditis (n = 1)</a:t>
            </a:r>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Abramson. ASH 2023. Abstr 611.</a:t>
            </a:r>
          </a:p>
        </p:txBody>
      </p:sp>
      <p:graphicFrame>
        <p:nvGraphicFramePr>
          <p:cNvPr id="2" name="Group 3">
            <a:extLst>
              <a:ext uri="{FF2B5EF4-FFF2-40B4-BE49-F238E27FC236}">
                <a16:creationId xmlns:a16="http://schemas.microsoft.com/office/drawing/2014/main" id="{92C79AA9-CC53-C2F5-368B-B339CB35A0EE}"/>
              </a:ext>
            </a:extLst>
          </p:cNvPr>
          <p:cNvGraphicFramePr>
            <a:graphicFrameLocks/>
          </p:cNvGraphicFramePr>
          <p:nvPr>
            <p:extLst>
              <p:ext uri="{D42A27DB-BD31-4B8C-83A1-F6EECF244321}">
                <p14:modId xmlns:p14="http://schemas.microsoft.com/office/powerpoint/2010/main" val="1722265042"/>
              </p:ext>
            </p:extLst>
          </p:nvPr>
        </p:nvGraphicFramePr>
        <p:xfrm>
          <a:off x="609759" y="1603375"/>
          <a:ext cx="4971891" cy="4267392"/>
        </p:xfrm>
        <a:graphic>
          <a:graphicData uri="http://schemas.openxmlformats.org/drawingml/2006/table">
            <a:tbl>
              <a:tblPr/>
              <a:tblGrid>
                <a:gridCol w="2685891">
                  <a:extLst>
                    <a:ext uri="{9D8B030D-6E8A-4147-A177-3AD203B41FA5}">
                      <a16:colId xmlns:a16="http://schemas.microsoft.com/office/drawing/2014/main" val="20000"/>
                    </a:ext>
                  </a:extLst>
                </a:gridCol>
                <a:gridCol w="1168400">
                  <a:extLst>
                    <a:ext uri="{9D8B030D-6E8A-4147-A177-3AD203B41FA5}">
                      <a16:colId xmlns:a16="http://schemas.microsoft.com/office/drawing/2014/main" val="20002"/>
                    </a:ext>
                  </a:extLst>
                </a:gridCol>
                <a:gridCol w="1117600">
                  <a:extLst>
                    <a:ext uri="{9D8B030D-6E8A-4147-A177-3AD203B41FA5}">
                      <a16:colId xmlns:a16="http://schemas.microsoft.com/office/drawing/2014/main" val="938966398"/>
                    </a:ext>
                  </a:extLst>
                </a:gridCol>
              </a:tblGrid>
              <a:tr h="130993">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Most Common </a:t>
                      </a:r>
                    </a:p>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GB" sz="1600" b="1" i="0" u="none" strike="noStrike" cap="none" normalizeH="0" baseline="0" dirty="0">
                          <a:ln>
                            <a:noFill/>
                          </a:ln>
                          <a:solidFill>
                            <a:schemeClr val="tx1"/>
                          </a:solidFill>
                          <a:effectLst/>
                          <a:latin typeface="Calibri" panose="020F0502020204030204" pitchFamily="34" charset="0"/>
                        </a:rPr>
                        <a:t>Immune-Mediated AEs, %</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All Grades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Grade ≥3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1"/>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Any</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83741965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Hypothyroidism</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169324576"/>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Hyperthyroidism</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031703927"/>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Maculo-papular rash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959072249"/>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Increased ALT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482823499"/>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Pneumonitis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106925205"/>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Type 1 diabetes mellitus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330447803"/>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Thyroiditis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642153859"/>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Macular rash</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114110739"/>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Immune-mediated hepatitis</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651141940"/>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Increased AST</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a:t>
                      </a:r>
                    </a:p>
                  </a:txBody>
                  <a:tcPr marL="121699" marR="121699"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38455295"/>
                  </a:ext>
                </a:extLst>
              </a:tr>
            </a:tbl>
          </a:graphicData>
        </a:graphic>
      </p:graphicFrame>
    </p:spTree>
    <p:extLst>
      <p:ext uri="{BB962C8B-B14F-4D97-AF65-F5344CB8AC3E}">
        <p14:creationId xmlns:p14="http://schemas.microsoft.com/office/powerpoint/2010/main" val="197151028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AN + AD in Early-Stage cHL: </a:t>
            </a:r>
            <a:r>
              <a:rPr lang="en-US" dirty="0"/>
              <a:t>Investigators’ Conclusions</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a:xfrm>
            <a:off x="604675" y="1513047"/>
            <a:ext cx="10952587" cy="4650686"/>
          </a:xfrm>
        </p:spPr>
        <p:txBody>
          <a:bodyPr/>
          <a:lstStyle/>
          <a:p>
            <a:pPr>
              <a:spcAft>
                <a:spcPts val="0"/>
              </a:spcAft>
            </a:pPr>
            <a:r>
              <a:rPr lang="en-US" altLang="en-US" sz="2400" dirty="0"/>
              <a:t>In SGN35-027 part C, brentuximab vedotin, nivolumab, doxorubicin, and dacarbazine achieved high response rates in patients with early-stage cHL without bulky disease</a:t>
            </a:r>
          </a:p>
          <a:p>
            <a:pPr lvl="1">
              <a:spcAft>
                <a:spcPts val="0"/>
              </a:spcAft>
            </a:pPr>
            <a:r>
              <a:rPr lang="en-US" altLang="en-US" sz="2200" dirty="0"/>
              <a:t>ORR at EoT: 95%; CR rate at EoT: 91% (primary endpoint)</a:t>
            </a:r>
          </a:p>
          <a:p>
            <a:pPr lvl="1"/>
            <a:r>
              <a:rPr lang="en-US" altLang="en-US" sz="2200" dirty="0"/>
              <a:t>CR as best response on study: 99%</a:t>
            </a:r>
          </a:p>
          <a:p>
            <a:pPr>
              <a:spcAft>
                <a:spcPts val="0"/>
              </a:spcAft>
            </a:pPr>
            <a:r>
              <a:rPr lang="en-US" altLang="en-US" sz="2400" dirty="0"/>
              <a:t>12-mo and 18-mo PFS rates were 100% and 97%, respectively (median f/u: 16.5 mo)</a:t>
            </a:r>
          </a:p>
          <a:p>
            <a:pPr lvl="1"/>
            <a:r>
              <a:rPr lang="en-US" altLang="en-US" sz="2200" dirty="0"/>
              <a:t>92% of patients are in ongoing long-term f/u</a:t>
            </a:r>
          </a:p>
          <a:p>
            <a:r>
              <a:rPr lang="en-US" altLang="en-US" sz="2400" dirty="0"/>
              <a:t>Combination therapy was well tolerated, with no febrile neutropenia and primarily </a:t>
            </a:r>
            <a:br>
              <a:rPr lang="en-US" altLang="en-US" sz="2400" dirty="0"/>
            </a:br>
            <a:r>
              <a:rPr lang="en-US" altLang="en-US" sz="2400" dirty="0"/>
              <a:t>low-grade peripheral neuropathy and immune-mediated AEs</a:t>
            </a:r>
          </a:p>
          <a:p>
            <a:pPr>
              <a:spcAft>
                <a:spcPts val="0"/>
              </a:spcAft>
            </a:pPr>
            <a:r>
              <a:rPr lang="en-US" altLang="en-US" sz="2400" dirty="0"/>
              <a:t>Investigators concluded that combination therapy with brentuximab vedotin, nivolumab, doxorubicin, and dacarbazine shows promise in early-stage </a:t>
            </a:r>
            <a:r>
              <a:rPr lang="en-US" altLang="en-US" sz="2400" dirty="0" err="1"/>
              <a:t>cHL</a:t>
            </a:r>
            <a:endParaRPr lang="en-US" altLang="en-US" sz="2400" dirty="0"/>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Abramson. ASH 2023. Abstr 611.</a:t>
            </a:r>
          </a:p>
        </p:txBody>
      </p:sp>
    </p:spTree>
    <p:extLst>
      <p:ext uri="{BB962C8B-B14F-4D97-AF65-F5344CB8AC3E}">
        <p14:creationId xmlns:p14="http://schemas.microsoft.com/office/powerpoint/2010/main" val="262786844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
        <p:nvSpPr>
          <p:cNvPr id="4" name="Content Placeholder 4">
            <a:extLst>
              <a:ext uri="{FF2B5EF4-FFF2-40B4-BE49-F238E27FC236}">
                <a16:creationId xmlns:a16="http://schemas.microsoft.com/office/drawing/2014/main" id="{B831CF02-3566-BDFF-CCC2-3B953144FB39}"/>
              </a:ext>
            </a:extLst>
          </p:cNvPr>
          <p:cNvSpPr txBox="1">
            <a:spLocks/>
          </p:cNvSpPr>
          <p:nvPr/>
        </p:nvSpPr>
        <p:spPr bwMode="auto">
          <a:xfrm>
            <a:off x="514351" y="4856674"/>
            <a:ext cx="11283950" cy="1155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sz="2400" b="1" kern="0" dirty="0">
                <a:solidFill>
                  <a:srgbClr val="00823B"/>
                </a:solidFill>
                <a:hlinkClick r:id="rId3"/>
              </a:rPr>
              <a:t>clinicaloptions.com</a:t>
            </a:r>
            <a:endParaRPr lang="en-US" sz="2400" b="1" u="sng" kern="0" dirty="0">
              <a:solidFill>
                <a:srgbClr val="E1471D"/>
              </a:solidFill>
            </a:endParaRPr>
          </a:p>
        </p:txBody>
      </p:sp>
      <p:sp>
        <p:nvSpPr>
          <p:cNvPr id="6" name="Rectangle 10">
            <a:extLst>
              <a:ext uri="{FF2B5EF4-FFF2-40B4-BE49-F238E27FC236}">
                <a16:creationId xmlns:a16="http://schemas.microsoft.com/office/drawing/2014/main" id="{AAE09AEE-5F03-D819-B7A6-489EBCD424ED}"/>
              </a:ext>
            </a:extLst>
          </p:cNvPr>
          <p:cNvSpPr>
            <a:spLocks noGrp="1" noChangeArrowheads="1"/>
          </p:cNvSpPr>
          <p:nvPr>
            <p:ph type="title"/>
          </p:nvPr>
        </p:nvSpPr>
        <p:spPr bwMode="gray">
          <a:xfrm>
            <a:off x="514484" y="239715"/>
            <a:ext cx="11244016" cy="1674813"/>
          </a:xfrm>
        </p:spPr>
        <p:txBody>
          <a:bodyPr/>
          <a:lstStyle/>
          <a:p>
            <a:pPr eaLnBrk="1" hangingPunct="1"/>
            <a:r>
              <a:rPr lang="en-US" altLang="en-US" sz="4000" dirty="0"/>
              <a:t>Go Online for More CCO </a:t>
            </a:r>
            <a:br>
              <a:rPr lang="en-US" altLang="en-US" sz="4000" dirty="0"/>
            </a:br>
            <a:r>
              <a:rPr lang="en-US" altLang="en-US" sz="4000" dirty="0"/>
              <a:t>Coverage of ASH 2023!</a:t>
            </a:r>
          </a:p>
        </p:txBody>
      </p:sp>
      <p:sp>
        <p:nvSpPr>
          <p:cNvPr id="7" name="Rectangle 2">
            <a:extLst>
              <a:ext uri="{FF2B5EF4-FFF2-40B4-BE49-F238E27FC236}">
                <a16:creationId xmlns:a16="http://schemas.microsoft.com/office/drawing/2014/main" id="{8D7C779E-5EBC-FAAD-6EB9-96CEF70CF0B6}"/>
              </a:ext>
            </a:extLst>
          </p:cNvPr>
          <p:cNvSpPr>
            <a:spLocks noGrp="1" noChangeArrowheads="1"/>
          </p:cNvSpPr>
          <p:nvPr>
            <p:ph sz="quarter" idx="10"/>
          </p:nvPr>
        </p:nvSpPr>
        <p:spPr>
          <a:xfrm>
            <a:off x="609759" y="1803012"/>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8" name="TextBox 7">
            <a:extLst>
              <a:ext uri="{FF2B5EF4-FFF2-40B4-BE49-F238E27FC236}">
                <a16:creationId xmlns:a16="http://schemas.microsoft.com/office/drawing/2014/main" id="{E23DC03D-1C74-70E8-259A-CE88367A425C}"/>
              </a:ext>
            </a:extLst>
          </p:cNvPr>
          <p:cNvSpPr txBox="1"/>
          <p:nvPr/>
        </p:nvSpPr>
        <p:spPr bwMode="auto">
          <a:xfrm>
            <a:off x="6422570" y="2806115"/>
            <a:ext cx="4060009" cy="11346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Myeloproliferative neoplasms </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Nonmalignant hematologic disorders </a:t>
            </a:r>
          </a:p>
        </p:txBody>
      </p:sp>
      <p:sp>
        <p:nvSpPr>
          <p:cNvPr id="9" name="TextBox 8">
            <a:extLst>
              <a:ext uri="{FF2B5EF4-FFF2-40B4-BE49-F238E27FC236}">
                <a16:creationId xmlns:a16="http://schemas.microsoft.com/office/drawing/2014/main" id="{A903DC71-DF92-62CA-FAB6-C69A85CF97F1}"/>
              </a:ext>
            </a:extLst>
          </p:cNvPr>
          <p:cNvSpPr txBox="1"/>
          <p:nvPr/>
        </p:nvSpPr>
        <p:spPr bwMode="auto">
          <a:xfrm>
            <a:off x="612517" y="2808721"/>
            <a:ext cx="54834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Leukemias and myelodysplastic syndromes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Lymphomas </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lang="en-US" sz="2200" b="0" dirty="0">
                <a:solidFill>
                  <a:srgbClr val="455560"/>
                </a:solidFill>
                <a:latin typeface="Calibri" panose="020F0502020204030204" pitchFamily="34" charset="0"/>
              </a:rPr>
              <a:t>Multiple myeloma</a:t>
            </a:r>
            <a:endPar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C5D814E7B3DB1D4BAFC5676EFCC807E7" ma:contentTypeVersion="1" ma:contentTypeDescription="Create a new document." ma:contentTypeScope="" ma:versionID="05668b53c5ee83ee27aa95371f19ba85">
  <xsd:schema xmlns:xsd="http://www.w3.org/2001/XMLSchema" xmlns:xs="http://www.w3.org/2001/XMLSchema" xmlns:p="http://schemas.microsoft.com/office/2006/metadata/properties" xmlns:ns2="d54cbe69-32bd-412a-b004-9152f949605e" xmlns:ns3="2c4c4707-081f-4827-8985-5f5c3ccf2639" targetNamespace="http://schemas.microsoft.com/office/2006/metadata/properties" ma:root="true" ma:fieldsID="342ddc16565037f19713283ad14a5439" ns2:_="" ns3:_="">
    <xsd:import namespace="d54cbe69-32bd-412a-b004-9152f949605e"/>
    <xsd:import namespace="2c4c4707-081f-4827-8985-5f5c3ccf2639"/>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2c4c4707-081f-4827-8985-5f5c3ccf2639"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LongProperties xmlns="http://schemas.microsoft.com/office/2006/metadata/long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Document_x0020_Category xmlns="2c4c4707-081f-4827-8985-5f5c3ccf2639">Conference Capsule Slides</Document_x0020_Category>
    <_dlc_DocId xmlns="d54cbe69-32bd-412a-b004-9152f949605e">56M7VY3CDVN5-763216027-2</_dlc_DocId>
    <_dlc_DocIdUrl xmlns="d54cbe69-32bd-412a-b004-9152f949605e">
      <Url>https://intranet.clinicaloptions.com/mews/oncology/ONC_2023_ASH_CF_(PRP6554)/LYMPH_611_Abramson/_layouts/15/DocIdRedir.aspx?ID=56M7VY3CDVN5-763216027-2</Url>
      <Description>56M7VY3CDVN5-763216027-2</Description>
    </_dlc_DocIdUrl>
  </documentManagement>
</p:properties>
</file>

<file path=customXml/item5.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45E7C37D-1A98-461D-B3F7-24E51B8CA45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2c4c4707-081f-4827-8985-5f5c3ccf263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3.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4.xml><?xml version="1.0" encoding="utf-8"?>
<ds:datastoreItem xmlns:ds="http://schemas.openxmlformats.org/officeDocument/2006/customXml" ds:itemID="{5BA55BC3-5A03-47C2-8EC3-D964C3B5E779}">
  <ds:schemaRefs>
    <ds:schemaRef ds:uri="http://schemas.openxmlformats.org/package/2006/metadata/core-properties"/>
    <ds:schemaRef ds:uri="http://schemas.microsoft.com/office/2006/metadata/properties"/>
    <ds:schemaRef ds:uri="http://www.w3.org/XML/1998/namespace"/>
    <ds:schemaRef ds:uri="http://purl.org/dc/terms/"/>
    <ds:schemaRef ds:uri="http://schemas.microsoft.com/office/2006/documentManagement/types"/>
    <ds:schemaRef ds:uri="http://purl.org/dc/elements/1.1/"/>
    <ds:schemaRef ds:uri="d54cbe69-32bd-412a-b004-9152f949605e"/>
    <ds:schemaRef ds:uri="http://schemas.microsoft.com/office/infopath/2007/PartnerControls"/>
    <ds:schemaRef ds:uri="2c4c4707-081f-4827-8985-5f5c3ccf2639"/>
    <ds:schemaRef ds:uri="http://purl.org/dc/dcmitype/"/>
  </ds:schemaRefs>
</ds:datastoreItem>
</file>

<file path=customXml/itemProps5.xml><?xml version="1.0" encoding="utf-8"?>
<ds:datastoreItem xmlns:ds="http://schemas.openxmlformats.org/officeDocument/2006/customXml" ds:itemID="{C9F40C65-625E-44E1-B4AF-CE69A78C4AAE}">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
  <TotalTime>3082</TotalTime>
  <Words>1883</Words>
  <Application>Microsoft Office PowerPoint</Application>
  <PresentationFormat>Widescreen</PresentationFormat>
  <Paragraphs>259</Paragraphs>
  <Slides>11</Slides>
  <Notes>10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acumin-pro</vt:lpstr>
      <vt:lpstr>Arial</vt:lpstr>
      <vt:lpstr>Calibri</vt:lpstr>
      <vt:lpstr>Roboto</vt:lpstr>
      <vt:lpstr>Times</vt:lpstr>
      <vt:lpstr>Wingdings</vt:lpstr>
      <vt:lpstr>2022_CCO_Template</vt:lpstr>
      <vt:lpstr>Phase II Study of Brentuximab Vedotin,  Nivolumab, Doxorubicin, and Dacarbazine in  Early-Stage Classical Hodgkin Lymphoma</vt:lpstr>
      <vt:lpstr>About These Slides</vt:lpstr>
      <vt:lpstr>AN + AD in Early-Stage cHL: Background</vt:lpstr>
      <vt:lpstr>AN + AD in Early-Stage cHL: Study Design</vt:lpstr>
      <vt:lpstr>AN + AD in Early-Stage cHL: Baseline Characteristics</vt:lpstr>
      <vt:lpstr>AN + AD in Early-Stage cHL: Antitumor Activity</vt:lpstr>
      <vt:lpstr>AN + AD in Early-Stage cHL: PFS</vt:lpstr>
      <vt:lpstr>AN + AD in Early-Stage cHL: Safety</vt:lpstr>
      <vt:lpstr>AN + AD in Early-Stage cHL: Immune-Mediated AEs</vt:lpstr>
      <vt:lpstr>AN + AD in Early-Stage cHL: Investigators’ Conclusions</vt:lpstr>
      <vt:lpstr>Go Online for More CCO  Coverage of ASH 2023!</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Phase II Study of Brentuximab Vedotin, Nivolumab, Doxorubicin, and Dacarbazine in Early-Stage Classical Hodgkin Lymphoma </dc:title>
  <dc:creator>Preferred User</dc:creator>
  <cp:lastModifiedBy>jbuckley@clinicaloptions.com</cp:lastModifiedBy>
  <cp:revision>38</cp:revision>
  <cp:lastPrinted>2016-09-26T20:21:49Z</cp:lastPrinted>
  <dcterms:created xsi:type="dcterms:W3CDTF">2005-05-27T15:08:01Z</dcterms:created>
  <dcterms:modified xsi:type="dcterms:W3CDTF">2023-12-13T22:32:36Z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1b409f98-1897-4959-8ec5-037f93afbc6c</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0x010100C5D814E7B3DB1D4BAFC5676EFCC807E7</vt:lpwstr>
  </property>
  <property fmtid="{D5CDD505-2E9C-101B-9397-08002B2CF9AE}" pid="9" name="MediaServiceImageTags">
    <vt:lpwstr/>
  </property>
</Properties>
</file>