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8"/>
  </p:notesMasterIdLst>
  <p:handoutMasterIdLst>
    <p:handoutMasterId r:id="rId19"/>
  </p:handoutMasterIdLst>
  <p:sldIdLst>
    <p:sldId id="321" r:id="rId7"/>
    <p:sldId id="308" r:id="rId8"/>
    <p:sldId id="323" r:id="rId9"/>
    <p:sldId id="322" r:id="rId10"/>
    <p:sldId id="331" r:id="rId11"/>
    <p:sldId id="335" r:id="rId12"/>
    <p:sldId id="336" r:id="rId13"/>
    <p:sldId id="334" r:id="rId14"/>
    <p:sldId id="339" r:id="rId15"/>
    <p:sldId id="330" r:id="rId16"/>
    <p:sldId id="318"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Mindy Tanzola" initials="MT" lastIdx="5" clrIdx="15">
    <p:extLst>
      <p:ext uri="{19B8F6BF-5375-455C-9EA6-DF929625EA0E}">
        <p15:presenceInfo xmlns:p15="http://schemas.microsoft.com/office/powerpoint/2012/main" userId="S::mtanzola@gotoper.com::47393621-f287-4eae-b41f-5126b3036efb" providerId="AD"/>
      </p:ext>
    </p:extLst>
  </p:cmAuthor>
  <p:cmAuthor id="17" name="Gordon Kelley" initials="GK" lastIdx="12" clrIdx="16">
    <p:extLst>
      <p:ext uri="{19B8F6BF-5375-455C-9EA6-DF929625EA0E}">
        <p15:presenceInfo xmlns:p15="http://schemas.microsoft.com/office/powerpoint/2012/main" userId="S::gkelley@clinicaloptions.com::7e3d11cf-7436-4611-80d7-51121a63678e" providerId="AD"/>
      </p:ext>
    </p:extLst>
  </p:cmAuthor>
  <p:cmAuthor id="18" name="nhanson" initials="n" lastIdx="1" clrIdx="17">
    <p:extLst>
      <p:ext uri="{19B8F6BF-5375-455C-9EA6-DF929625EA0E}">
        <p15:presenceInfo xmlns:p15="http://schemas.microsoft.com/office/powerpoint/2012/main" userId="nhanson" providerId="None"/>
      </p:ext>
    </p:extLst>
  </p:cmAuthor>
  <p:cmAuthor id="19" name="CLINICALOPTIONS\tquill" initials="C" lastIdx="9" clrIdx="18">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9783EE-FD1F-4DB3-8544-6DE5E1C4F930}" v="12" dt="2023-02-22T16:20:17.514"/>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79560" autoAdjust="0"/>
  </p:normalViewPr>
  <p:slideViewPr>
    <p:cSldViewPr snapToGrid="0">
      <p:cViewPr varScale="1">
        <p:scale>
          <a:sx n="102" d="100"/>
          <a:sy n="102" d="100"/>
        </p:scale>
        <p:origin x="156" y="96"/>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884094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IMDC, International Metastatic RCC Database Consortium; ORR, objective response rate; OS, overall survival; PFS, progression-free survival; RCC, renal cell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465078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BICR, blinded independent central review; IMDC, International Metastatic RCC Database Consortium; ORR, objective response rate; OS, overall survival; PD, progressive disease; PFS, progression-free survival; RCC, renal cell carcinoma; RECIST, Response Evaluation Criteria in Solid Tumors.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002873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cabo, cabozantinib; IMDC, International Metastatic RCC Database Consortium; ITT, intention-to-treat; NE, not estimable; nivo, nivolumab; NR, not reached; OS, overall survival; PFS, progression-free survival</a:t>
            </a:r>
            <a:r>
              <a:rPr lang="en-US" sz="1200" i="1" kern="1200" dirty="0">
                <a:solidFill>
                  <a:schemeClr val="tx1"/>
                </a:solidFill>
                <a:latin typeface="Arial" charset="0"/>
                <a:ea typeface="+mn-ea"/>
                <a:cs typeface="+mn-cs"/>
              </a:rPr>
              <a: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326009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BICR, blinded independent central review; CR, complete response; DoR, duration of response; ITT, intention to treat; ORR, objective response rate; PD, progressive disease; PR, partial response; SD, stable disease; </a:t>
            </a:r>
            <a:r>
              <a:rPr lang="en-US" sz="1200" i="1" kern="1200" dirty="0">
                <a:solidFill>
                  <a:schemeClr val="tx1"/>
                </a:solidFill>
                <a:latin typeface="Arial" charset="0"/>
                <a:ea typeface="+mn-ea"/>
                <a:cs typeface="+mn-cs"/>
              </a:rPr>
              <a:t>TTR, time to response.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573576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BICR, blinded independent central review; Cabo, cabozantinib; CR, complete response; IMDC, International Metastatic RCC Database Consortium; NE, not evaluable; nivo, nivolumab; ORR, objective response rate; PD, progressive disease; PR, partial response;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3910142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ALT, alanine aminotransferase; AST, aspartate aminotransferase; cabo, cabozantinib; nivo, nivolumab; PPE, palmar-plantar erythrodysesthesia;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137281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Cabo, cabozantinib; IQR, interquartile range; PD, progressive disease; NE, not estimable; Nivo, nivolumab; TRAE, treatment-related adverse event; VEGF(R), vascular endothelial growth factor and vascular endothelial growth facto receptor.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6418965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IMDC, International Metastatic RCC Database Consortium; OS, overall survival; RCC, renal cell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5516582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07FE4C77-9E2A-795A-C60C-B0D80CD5E42B}"/>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AC313F6E-26FD-C4B6-852D-FB0E94AC45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C8638719-5974-58FC-CF96-AED8277292B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err="1"/>
              <a:t>CheckMate</a:t>
            </a:r>
            <a:r>
              <a:rPr lang="en-US" altLang="en-US" sz="4000" dirty="0"/>
              <a:t> 9ER: 3-Yr Follow-up of First-line Nivolumab + </a:t>
            </a:r>
            <a:r>
              <a:rPr lang="en-US" altLang="en-US" sz="4000" dirty="0" err="1"/>
              <a:t>Cabozantinib</a:t>
            </a:r>
            <a:r>
              <a:rPr lang="en-US" altLang="en-US" sz="4000" dirty="0"/>
              <a:t> vs Sunitinib in Advanced/Metastatic RCC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3" y="6230628"/>
            <a:ext cx="5022779"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Bayer HealthCare Pharmaceuticals Inc.; Exelixis, Inc.; Gilead Sciences, Inc.; and Pfizer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ASCO Genitourinary Cancers Symposium</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February 16-18, 2023; San Francisco, California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69F13-BB3A-6D50-142E-B4B2320257F4}"/>
              </a:ext>
            </a:extLst>
          </p:cNvPr>
          <p:cNvSpPr>
            <a:spLocks noGrp="1"/>
          </p:cNvSpPr>
          <p:nvPr>
            <p:ph type="title"/>
          </p:nvPr>
        </p:nvSpPr>
        <p:spPr/>
        <p:txBody>
          <a:bodyPr/>
          <a:lstStyle/>
          <a:p>
            <a:r>
              <a:rPr lang="en-US" dirty="0"/>
              <a:t>CheckMate 9ER 3-Yr Update: Background</a:t>
            </a:r>
          </a:p>
        </p:txBody>
      </p:sp>
      <p:sp>
        <p:nvSpPr>
          <p:cNvPr id="3" name="Content Placeholder 2">
            <a:extLst>
              <a:ext uri="{FF2B5EF4-FFF2-40B4-BE49-F238E27FC236}">
                <a16:creationId xmlns:a16="http://schemas.microsoft.com/office/drawing/2014/main" id="{99AF3CA3-C065-0A0B-6B24-ED17B8241343}"/>
              </a:ext>
            </a:extLst>
          </p:cNvPr>
          <p:cNvSpPr>
            <a:spLocks noGrp="1"/>
          </p:cNvSpPr>
          <p:nvPr>
            <p:ph idx="1"/>
          </p:nvPr>
        </p:nvSpPr>
        <p:spPr/>
        <p:txBody>
          <a:bodyPr/>
          <a:lstStyle/>
          <a:p>
            <a:r>
              <a:rPr lang="en-US" sz="2600" dirty="0"/>
              <a:t>Results from phase III CheckMate 9ER trial demonstrated superior efficacy with nivolumab + cabozantinib vs sunitinib as first-line treatment in patients with advanced or metastatic RCC</a:t>
            </a:r>
            <a:r>
              <a:rPr lang="en-US" sz="2600" baseline="30000" dirty="0"/>
              <a:t>1,2</a:t>
            </a:r>
            <a:endParaRPr lang="en-US" sz="2600" dirty="0"/>
          </a:p>
          <a:p>
            <a:pPr lvl="1"/>
            <a:r>
              <a:rPr lang="en-US" sz="2400" dirty="0"/>
              <a:t>PFS, OS, and ORR benefits were seen at primary analysis and subsequent </a:t>
            </a:r>
            <a:br>
              <a:rPr lang="en-US" sz="2400" dirty="0"/>
            </a:br>
            <a:r>
              <a:rPr lang="en-US" sz="2400" dirty="0"/>
              <a:t>follow-up (median follow-up: 18.1 and 32.9 mo)</a:t>
            </a:r>
          </a:p>
          <a:p>
            <a:r>
              <a:rPr lang="en-US" sz="2600" dirty="0"/>
              <a:t>Current analysis reported outcomes from CheckMate 9ER after median follow-up of 44 mo (range: 36.5-56.5 mo)</a:t>
            </a:r>
            <a:r>
              <a:rPr lang="en-US" sz="2600" baseline="30000" dirty="0"/>
              <a:t>3</a:t>
            </a:r>
          </a:p>
          <a:p>
            <a:pPr lvl="1"/>
            <a:r>
              <a:rPr lang="en-US" sz="2400" dirty="0"/>
              <a:t>Includes subgroup analyses by IMDC risk category and among patients completing 2 yr of nivolumab treatment</a:t>
            </a:r>
          </a:p>
          <a:p>
            <a:endParaRPr lang="en-US" sz="2400" dirty="0"/>
          </a:p>
        </p:txBody>
      </p:sp>
      <p:sp>
        <p:nvSpPr>
          <p:cNvPr id="4" name="Text Box 15">
            <a:extLst>
              <a:ext uri="{FF2B5EF4-FFF2-40B4-BE49-F238E27FC236}">
                <a16:creationId xmlns:a16="http://schemas.microsoft.com/office/drawing/2014/main" id="{6A55D1DF-BACA-AB49-EE32-90F2F7C37D52}"/>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Choueiri. NEJM. 2021;384:829. 2. Motzer. Lancet Oncol. 2022;23:888. 3</a:t>
            </a:r>
            <a:r>
              <a:rPr lang="nl-NL" altLang="en-US" sz="1200" b="0" spc="-10" dirty="0">
                <a:solidFill>
                  <a:srgbClr val="455560"/>
                </a:solidFill>
                <a:latin typeface="Calibri" panose="020F0502020204030204" pitchFamily="34" charset="0"/>
                <a:cs typeface="Calibri" panose="020F0502020204030204" pitchFamily="34" charset="0"/>
              </a:rPr>
              <a:t>. Burotto. ASCO GU 2023. Abstr 603. </a:t>
            </a:r>
            <a:endPar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015592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B30BD-9632-A78F-888C-615CDA882650}"/>
              </a:ext>
            </a:extLst>
          </p:cNvPr>
          <p:cNvSpPr>
            <a:spLocks noGrp="1"/>
          </p:cNvSpPr>
          <p:nvPr>
            <p:ph type="title"/>
          </p:nvPr>
        </p:nvSpPr>
        <p:spPr/>
        <p:txBody>
          <a:bodyPr/>
          <a:lstStyle/>
          <a:p>
            <a:r>
              <a:rPr lang="en-US" dirty="0"/>
              <a:t>CheckMate 9ER 3-Yr Update: Study Design</a:t>
            </a:r>
          </a:p>
        </p:txBody>
      </p:sp>
      <p:sp>
        <p:nvSpPr>
          <p:cNvPr id="10" name="Text Box 15">
            <a:extLst>
              <a:ext uri="{FF2B5EF4-FFF2-40B4-BE49-F238E27FC236}">
                <a16:creationId xmlns:a16="http://schemas.microsoft.com/office/drawing/2014/main" id="{215E2ED5-A518-89DB-6DC8-C0DA533E6D9E}"/>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nl-NL"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Choueiri</a:t>
            </a: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NEJM. 2021;384:829. </a:t>
            </a:r>
            <a:r>
              <a:rPr kumimoji="0" lang="nl-NL"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Motzer</a:t>
            </a: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Lancet </a:t>
            </a:r>
            <a:r>
              <a:rPr kumimoji="0" lang="nl-NL"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Oncol</a:t>
            </a: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2022;23:888. </a:t>
            </a:r>
            <a:r>
              <a:rPr lang="nl-NL" altLang="en-US" sz="1200" b="0" spc="-10" dirty="0" err="1">
                <a:solidFill>
                  <a:srgbClr val="455560"/>
                </a:solidFill>
                <a:latin typeface="Calibri" panose="020F0502020204030204" pitchFamily="34" charset="0"/>
                <a:cs typeface="Calibri" panose="020F0502020204030204" pitchFamily="34" charset="0"/>
              </a:rPr>
              <a:t>Burotto</a:t>
            </a:r>
            <a:r>
              <a:rPr lang="nl-NL" altLang="en-US" sz="1200" b="0" spc="-10" dirty="0">
                <a:solidFill>
                  <a:srgbClr val="455560"/>
                </a:solidFill>
                <a:latin typeface="Calibri" panose="020F0502020204030204" pitchFamily="34" charset="0"/>
                <a:cs typeface="Calibri" panose="020F0502020204030204" pitchFamily="34" charset="0"/>
              </a:rPr>
              <a:t>. ASCO GU 2023. </a:t>
            </a:r>
            <a:r>
              <a:rPr lang="nl-NL" altLang="en-US" sz="1200" b="0" spc="-10" dirty="0" err="1">
                <a:solidFill>
                  <a:srgbClr val="455560"/>
                </a:solidFill>
                <a:latin typeface="Calibri" panose="020F0502020204030204" pitchFamily="34" charset="0"/>
                <a:cs typeface="Calibri" panose="020F0502020204030204" pitchFamily="34" charset="0"/>
              </a:rPr>
              <a:t>Abstr</a:t>
            </a:r>
            <a:r>
              <a:rPr lang="nl-NL" altLang="en-US" sz="1200" b="0" spc="-10" dirty="0">
                <a:solidFill>
                  <a:srgbClr val="455560"/>
                </a:solidFill>
                <a:latin typeface="Calibri" panose="020F0502020204030204" pitchFamily="34" charset="0"/>
                <a:cs typeface="Calibri" panose="020F0502020204030204" pitchFamily="34" charset="0"/>
              </a:rPr>
              <a:t> 603. </a:t>
            </a:r>
            <a:endPar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8" name="Content Placeholder 4">
            <a:extLst>
              <a:ext uri="{FF2B5EF4-FFF2-40B4-BE49-F238E27FC236}">
                <a16:creationId xmlns:a16="http://schemas.microsoft.com/office/drawing/2014/main" id="{A2FBF986-CA0F-4E47-D974-56AD49290DDD}"/>
              </a:ext>
            </a:extLst>
          </p:cNvPr>
          <p:cNvSpPr>
            <a:spLocks noGrp="1"/>
          </p:cNvSpPr>
          <p:nvPr>
            <p:ph idx="1"/>
          </p:nvPr>
        </p:nvSpPr>
        <p:spPr>
          <a:xfrm>
            <a:off x="604675" y="1513047"/>
            <a:ext cx="10877529" cy="4650686"/>
          </a:xfrm>
        </p:spPr>
        <p:txBody>
          <a:bodyPr/>
          <a:lstStyle/>
          <a:p>
            <a:r>
              <a:rPr lang="en-US" sz="2400" dirty="0"/>
              <a:t>3-yr follow-up of randomized phase III open-label trial (data cutoff: May 27, 2022)</a:t>
            </a:r>
          </a:p>
          <a:p>
            <a:endParaRPr lang="en-US" sz="2400" dirty="0"/>
          </a:p>
          <a:p>
            <a:pPr marL="342900" indent="-342900" algn="l">
              <a:lnSpc>
                <a:spcPct val="100000"/>
              </a:lnSpc>
              <a:spcBef>
                <a:spcPct val="50000"/>
              </a:spcBef>
              <a:spcAft>
                <a:spcPct val="0"/>
              </a:spcAft>
              <a:buClrTx/>
              <a:buFont typeface="Wingdings" panose="05000000000000000000" pitchFamily="2" charset="2"/>
              <a:buChar char="§"/>
            </a:pPr>
            <a:endParaRPr lang="en-US" sz="2400" b="0" dirty="0">
              <a:solidFill>
                <a:schemeClr val="bg1"/>
              </a:solidFill>
              <a:latin typeface="Calibri" panose="020F0502020204030204" pitchFamily="34" charset="0"/>
            </a:endParaRPr>
          </a:p>
          <a:p>
            <a:pPr marL="342900" indent="-342900" algn="l">
              <a:lnSpc>
                <a:spcPct val="100000"/>
              </a:lnSpc>
              <a:spcBef>
                <a:spcPct val="50000"/>
              </a:spcBef>
              <a:spcAft>
                <a:spcPct val="0"/>
              </a:spcAft>
              <a:buClrTx/>
              <a:buFont typeface="Wingdings" panose="05000000000000000000" pitchFamily="2" charset="2"/>
              <a:buChar char="§"/>
            </a:pPr>
            <a:endParaRPr lang="en-US" sz="2400" dirty="0"/>
          </a:p>
          <a:p>
            <a:pPr marL="342900" indent="-342900" algn="l">
              <a:lnSpc>
                <a:spcPct val="100000"/>
              </a:lnSpc>
              <a:spcBef>
                <a:spcPct val="50000"/>
              </a:spcBef>
              <a:spcAft>
                <a:spcPct val="0"/>
              </a:spcAft>
              <a:buClrTx/>
              <a:buFont typeface="Wingdings" panose="05000000000000000000" pitchFamily="2" charset="2"/>
              <a:buChar char="§"/>
            </a:pPr>
            <a:endParaRPr lang="en-US" sz="2400" b="0" dirty="0">
              <a:solidFill>
                <a:schemeClr val="bg1"/>
              </a:solidFill>
              <a:latin typeface="Calibri" panose="020F0502020204030204" pitchFamily="34" charset="0"/>
            </a:endParaRPr>
          </a:p>
          <a:p>
            <a:pPr marL="342900" indent="-342900" algn="l">
              <a:lnSpc>
                <a:spcPct val="100000"/>
              </a:lnSpc>
              <a:spcBef>
                <a:spcPct val="50000"/>
              </a:spcBef>
              <a:spcAft>
                <a:spcPct val="0"/>
              </a:spcAft>
              <a:buClrTx/>
              <a:buFont typeface="Wingdings" panose="05000000000000000000" pitchFamily="2" charset="2"/>
              <a:buChar char="§"/>
            </a:pPr>
            <a:endParaRPr lang="en-US" sz="2400" dirty="0"/>
          </a:p>
          <a:p>
            <a:pPr marL="342900" indent="-342900" algn="l">
              <a:lnSpc>
                <a:spcPct val="100000"/>
              </a:lnSpc>
              <a:spcBef>
                <a:spcPct val="500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rPr>
              <a:t>Primary endpoint: PFS (BICR)</a:t>
            </a:r>
          </a:p>
          <a:p>
            <a:pPr marL="342900" indent="-342900" algn="l">
              <a:lnSpc>
                <a:spcPct val="100000"/>
              </a:lnSpc>
              <a:spcBef>
                <a:spcPct val="500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rPr>
              <a:t>Secondary endpoints: OS, ORR (BICR), safety</a:t>
            </a:r>
          </a:p>
        </p:txBody>
      </p:sp>
      <p:sp>
        <p:nvSpPr>
          <p:cNvPr id="9" name="Text Box 45">
            <a:extLst>
              <a:ext uri="{FF2B5EF4-FFF2-40B4-BE49-F238E27FC236}">
                <a16:creationId xmlns:a16="http://schemas.microsoft.com/office/drawing/2014/main" id="{1A03EAEE-8468-4136-91A4-153E1FF53161}"/>
              </a:ext>
            </a:extLst>
          </p:cNvPr>
          <p:cNvSpPr txBox="1">
            <a:spLocks noChangeArrowheads="1"/>
          </p:cNvSpPr>
          <p:nvPr/>
        </p:nvSpPr>
        <p:spPr bwMode="auto">
          <a:xfrm>
            <a:off x="585814" y="2973510"/>
            <a:ext cx="3261609"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previously untreated advanced or metastatic RCC; clear-cell component; any IMDC risk group</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651)</a:t>
            </a:r>
            <a:endParaRPr lang="en-US" altLang="en-US" sz="1800" b="0" dirty="0">
              <a:solidFill>
                <a:schemeClr val="bg1"/>
              </a:solidFill>
              <a:latin typeface="Calibri" panose="020F0502020204030204" pitchFamily="34" charset="0"/>
            </a:endParaRPr>
          </a:p>
        </p:txBody>
      </p:sp>
      <p:sp>
        <p:nvSpPr>
          <p:cNvPr id="11" name="Rectangle 46">
            <a:extLst>
              <a:ext uri="{FF2B5EF4-FFF2-40B4-BE49-F238E27FC236}">
                <a16:creationId xmlns:a16="http://schemas.microsoft.com/office/drawing/2014/main" id="{7F1B638E-DB08-2393-9F8E-07DA5043C04E}"/>
              </a:ext>
            </a:extLst>
          </p:cNvPr>
          <p:cNvSpPr>
            <a:spLocks noChangeArrowheads="1"/>
          </p:cNvSpPr>
          <p:nvPr/>
        </p:nvSpPr>
        <p:spPr bwMode="auto">
          <a:xfrm>
            <a:off x="9439994" y="3053602"/>
            <a:ext cx="2488502"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i="1" dirty="0">
                <a:solidFill>
                  <a:schemeClr val="bg1"/>
                </a:solidFill>
                <a:latin typeface="Calibri" panose="020F0502020204030204" pitchFamily="34" charset="0"/>
              </a:rPr>
              <a:t>Until </a:t>
            </a:r>
          </a:p>
          <a:p>
            <a:pPr algn="ctr">
              <a:lnSpc>
                <a:spcPct val="100000"/>
              </a:lnSpc>
              <a:spcBef>
                <a:spcPct val="0"/>
              </a:spcBef>
              <a:spcAft>
                <a:spcPct val="0"/>
              </a:spcAft>
              <a:buClrTx/>
              <a:buFontTx/>
              <a:buNone/>
            </a:pPr>
            <a:r>
              <a:rPr lang="en-US" altLang="en-US" sz="1800" b="0" i="1" dirty="0">
                <a:solidFill>
                  <a:schemeClr val="bg1"/>
                </a:solidFill>
                <a:latin typeface="Calibri" panose="020F0502020204030204" pitchFamily="34" charset="0"/>
              </a:rPr>
              <a:t>PD per RECIST v1.1 </a:t>
            </a:r>
          </a:p>
          <a:p>
            <a:pPr algn="ctr">
              <a:lnSpc>
                <a:spcPct val="100000"/>
              </a:lnSpc>
              <a:spcBef>
                <a:spcPct val="0"/>
              </a:spcBef>
              <a:spcAft>
                <a:spcPct val="0"/>
              </a:spcAft>
              <a:buClrTx/>
              <a:buFontTx/>
              <a:buNone/>
            </a:pPr>
            <a:r>
              <a:rPr lang="en-US" altLang="en-US" sz="1800" b="0" i="1" dirty="0">
                <a:solidFill>
                  <a:schemeClr val="bg1"/>
                </a:solidFill>
                <a:latin typeface="Calibri" panose="020F0502020204030204" pitchFamily="34" charset="0"/>
              </a:rPr>
              <a:t>or intolerable </a:t>
            </a:r>
          </a:p>
          <a:p>
            <a:pPr algn="ctr">
              <a:lnSpc>
                <a:spcPct val="100000"/>
              </a:lnSpc>
              <a:spcBef>
                <a:spcPct val="0"/>
              </a:spcBef>
              <a:spcAft>
                <a:spcPct val="0"/>
              </a:spcAft>
              <a:buClrTx/>
              <a:buFontTx/>
              <a:buNone/>
            </a:pPr>
            <a:r>
              <a:rPr lang="en-US" altLang="en-US" sz="1800" b="0" i="1" dirty="0">
                <a:solidFill>
                  <a:schemeClr val="bg1"/>
                </a:solidFill>
                <a:latin typeface="Calibri" panose="020F0502020204030204" pitchFamily="34" charset="0"/>
              </a:rPr>
              <a:t>toxicity</a:t>
            </a:r>
          </a:p>
          <a:p>
            <a:pPr algn="ctr">
              <a:lnSpc>
                <a:spcPct val="100000"/>
              </a:lnSpc>
              <a:spcBef>
                <a:spcPct val="0"/>
              </a:spcBef>
              <a:spcAft>
                <a:spcPct val="0"/>
              </a:spcAft>
              <a:buClrTx/>
              <a:buFontTx/>
              <a:buNone/>
            </a:pPr>
            <a:endParaRPr lang="en-US" altLang="en-US" sz="1800" i="1" dirty="0">
              <a:solidFill>
                <a:schemeClr val="bg1"/>
              </a:solidFill>
              <a:latin typeface="Calibri" panose="020F0502020204030204" pitchFamily="34" charset="0"/>
            </a:endParaRPr>
          </a:p>
        </p:txBody>
      </p:sp>
      <p:sp>
        <p:nvSpPr>
          <p:cNvPr id="12" name="Rectangle 49">
            <a:extLst>
              <a:ext uri="{FF2B5EF4-FFF2-40B4-BE49-F238E27FC236}">
                <a16:creationId xmlns:a16="http://schemas.microsoft.com/office/drawing/2014/main" id="{E66E3898-3F8A-D868-EFBD-8EE4DBC41333}"/>
              </a:ext>
            </a:extLst>
          </p:cNvPr>
          <p:cNvSpPr>
            <a:spLocks noChangeArrowheads="1"/>
          </p:cNvSpPr>
          <p:nvPr/>
        </p:nvSpPr>
        <p:spPr bwMode="auto">
          <a:xfrm>
            <a:off x="4427436" y="2863156"/>
            <a:ext cx="4655860" cy="82296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Nivolumab </a:t>
            </a:r>
            <a:r>
              <a:rPr lang="en-US" altLang="en-US" sz="1800" b="0" dirty="0">
                <a:solidFill>
                  <a:schemeClr val="tx1"/>
                </a:solidFill>
                <a:latin typeface="Calibri" panose="020F0502020204030204" pitchFamily="34" charset="0"/>
              </a:rPr>
              <a:t>240 mg IV Q2W</a:t>
            </a:r>
            <a:br>
              <a:rPr lang="en-US" altLang="en-US" sz="1800" b="0" dirty="0">
                <a:solidFill>
                  <a:schemeClr val="tx1"/>
                </a:solidFill>
                <a:latin typeface="Calibri" panose="020F0502020204030204" pitchFamily="34" charset="0"/>
              </a:rPr>
            </a:br>
            <a:r>
              <a:rPr lang="en-US" altLang="en-US" sz="1800" dirty="0">
                <a:solidFill>
                  <a:schemeClr val="tx1"/>
                </a:solidFill>
                <a:latin typeface="Calibri" panose="020F0502020204030204" pitchFamily="34" charset="0"/>
              </a:rPr>
              <a:t>Cabozantinib </a:t>
            </a:r>
            <a:r>
              <a:rPr lang="en-US" altLang="en-US" sz="1800" b="0" dirty="0">
                <a:solidFill>
                  <a:schemeClr val="tx1"/>
                </a:solidFill>
                <a:latin typeface="Calibri" panose="020F0502020204030204" pitchFamily="34" charset="0"/>
              </a:rPr>
              <a:t>40 mg PO QD</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323)</a:t>
            </a:r>
          </a:p>
        </p:txBody>
      </p:sp>
      <p:sp>
        <p:nvSpPr>
          <p:cNvPr id="15" name="Rectangle 50">
            <a:extLst>
              <a:ext uri="{FF2B5EF4-FFF2-40B4-BE49-F238E27FC236}">
                <a16:creationId xmlns:a16="http://schemas.microsoft.com/office/drawing/2014/main" id="{FA3CE743-F9FE-299F-A4F7-2FDBBD42D5D9}"/>
              </a:ext>
            </a:extLst>
          </p:cNvPr>
          <p:cNvSpPr>
            <a:spLocks noChangeArrowheads="1"/>
          </p:cNvSpPr>
          <p:nvPr/>
        </p:nvSpPr>
        <p:spPr bwMode="auto">
          <a:xfrm>
            <a:off x="4427436" y="3750438"/>
            <a:ext cx="4655860" cy="82296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Sunitinib </a:t>
            </a:r>
            <a:r>
              <a:rPr lang="en-US" altLang="en-US" sz="1800" b="0" dirty="0">
                <a:solidFill>
                  <a:schemeClr val="tx1"/>
                </a:solidFill>
                <a:latin typeface="Calibri" panose="020F0502020204030204" pitchFamily="34" charset="0"/>
              </a:rPr>
              <a:t>50 mg PO QD</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4 wk on/2 wk off</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328)</a:t>
            </a:r>
          </a:p>
        </p:txBody>
      </p:sp>
      <p:sp>
        <p:nvSpPr>
          <p:cNvPr id="16" name="Rectangle 46">
            <a:extLst>
              <a:ext uri="{FF2B5EF4-FFF2-40B4-BE49-F238E27FC236}">
                <a16:creationId xmlns:a16="http://schemas.microsoft.com/office/drawing/2014/main" id="{77F4AC62-3A06-057E-5F91-3C4CCA6BC3C2}"/>
              </a:ext>
            </a:extLst>
          </p:cNvPr>
          <p:cNvSpPr>
            <a:spLocks noChangeArrowheads="1"/>
          </p:cNvSpPr>
          <p:nvPr/>
        </p:nvSpPr>
        <p:spPr bwMode="auto">
          <a:xfrm>
            <a:off x="697048" y="2042795"/>
            <a:ext cx="647552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Stratified by IMDC risk score,</a:t>
            </a:r>
          </a:p>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tumor PD-L1 expression,</a:t>
            </a:r>
          </a:p>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geographic region</a:t>
            </a:r>
          </a:p>
        </p:txBody>
      </p:sp>
      <p:cxnSp>
        <p:nvCxnSpPr>
          <p:cNvPr id="17" name="Straight Arrow Connector 16">
            <a:extLst>
              <a:ext uri="{FF2B5EF4-FFF2-40B4-BE49-F238E27FC236}">
                <a16:creationId xmlns:a16="http://schemas.microsoft.com/office/drawing/2014/main" id="{BF090092-3455-5F4C-52CB-C8848BF58BF1}"/>
              </a:ext>
            </a:extLst>
          </p:cNvPr>
          <p:cNvCxnSpPr>
            <a:cxnSpLocks/>
          </p:cNvCxnSpPr>
          <p:nvPr/>
        </p:nvCxnSpPr>
        <p:spPr bwMode="auto">
          <a:xfrm>
            <a:off x="9128883" y="3716820"/>
            <a:ext cx="548640" cy="0"/>
          </a:xfrm>
          <a:prstGeom prst="straightConnector1">
            <a:avLst/>
          </a:prstGeom>
          <a:noFill/>
          <a:ln w="28575"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74FF7276-E641-8BF8-8513-DA59AF37B67A}"/>
              </a:ext>
            </a:extLst>
          </p:cNvPr>
          <p:cNvCxnSpPr>
            <a:cxnSpLocks/>
          </p:cNvCxnSpPr>
          <p:nvPr/>
        </p:nvCxnSpPr>
        <p:spPr bwMode="auto">
          <a:xfrm rot="5400000">
            <a:off x="3706210" y="3056538"/>
            <a:ext cx="457200" cy="0"/>
          </a:xfrm>
          <a:prstGeom prst="straightConnector1">
            <a:avLst/>
          </a:prstGeom>
          <a:noFill/>
          <a:ln w="28575" cap="flat" cmpd="sng" algn="ctr">
            <a:solidFill>
              <a:schemeClr val="bg1"/>
            </a:solidFill>
            <a:prstDash val="sysDash"/>
            <a:round/>
            <a:headEnd type="none" w="med" len="med"/>
            <a:tailEnd type="triangle"/>
          </a:ln>
          <a:effectLst/>
        </p:spPr>
      </p:cxnSp>
      <p:cxnSp>
        <p:nvCxnSpPr>
          <p:cNvPr id="20" name="Straight Arrow Connector 19">
            <a:extLst>
              <a:ext uri="{FF2B5EF4-FFF2-40B4-BE49-F238E27FC236}">
                <a16:creationId xmlns:a16="http://schemas.microsoft.com/office/drawing/2014/main" id="{28E5A0BC-C918-E654-ECED-6640B6DFB2F8}"/>
              </a:ext>
            </a:extLst>
          </p:cNvPr>
          <p:cNvCxnSpPr>
            <a:stCxn id="9" idx="3"/>
            <a:endCxn id="12" idx="1"/>
          </p:cNvCxnSpPr>
          <p:nvPr/>
        </p:nvCxnSpPr>
        <p:spPr bwMode="auto">
          <a:xfrm flipV="1">
            <a:off x="3847423" y="3274636"/>
            <a:ext cx="580013" cy="437538"/>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F1BD088B-BFA0-3A75-99C2-51729169BE49}"/>
              </a:ext>
            </a:extLst>
          </p:cNvPr>
          <p:cNvCxnSpPr>
            <a:stCxn id="9" idx="3"/>
            <a:endCxn id="15" idx="1"/>
          </p:cNvCxnSpPr>
          <p:nvPr/>
        </p:nvCxnSpPr>
        <p:spPr bwMode="auto">
          <a:xfrm>
            <a:off x="3847423" y="3712174"/>
            <a:ext cx="580013" cy="449744"/>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3479224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8529A-E070-48E7-1D90-CD20F1FE0981}"/>
              </a:ext>
            </a:extLst>
          </p:cNvPr>
          <p:cNvSpPr>
            <a:spLocks noGrp="1"/>
          </p:cNvSpPr>
          <p:nvPr>
            <p:ph type="title"/>
          </p:nvPr>
        </p:nvSpPr>
        <p:spPr/>
        <p:txBody>
          <a:bodyPr/>
          <a:lstStyle/>
          <a:p>
            <a:r>
              <a:rPr lang="en-US" dirty="0"/>
              <a:t>CheckMate 9ER 3-Yr Update: PFS and OS in </a:t>
            </a:r>
            <a:br>
              <a:rPr lang="en-US" dirty="0"/>
            </a:br>
            <a:r>
              <a:rPr lang="en-US" dirty="0"/>
              <a:t>ITT Population and by IMDC Risk Subgroup</a:t>
            </a:r>
          </a:p>
        </p:txBody>
      </p:sp>
      <p:sp>
        <p:nvSpPr>
          <p:cNvPr id="7" name="Text Box 15">
            <a:extLst>
              <a:ext uri="{FF2B5EF4-FFF2-40B4-BE49-F238E27FC236}">
                <a16:creationId xmlns:a16="http://schemas.microsoft.com/office/drawing/2014/main" id="{519162E3-6F58-D25A-936E-CF02B10FD898}"/>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nl-NL" altLang="en-US" sz="1200" b="0" spc="-10" dirty="0">
                <a:solidFill>
                  <a:srgbClr val="455560"/>
                </a:solidFill>
                <a:latin typeface="Calibri" panose="020F0502020204030204" pitchFamily="34" charset="0"/>
                <a:cs typeface="Calibri" panose="020F0502020204030204" pitchFamily="34" charset="0"/>
              </a:rPr>
              <a:t>Burotto. ASCO GU 2023. Abstr 603.</a:t>
            </a:r>
            <a:endPar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8" name="Group 155">
            <a:extLst>
              <a:ext uri="{FF2B5EF4-FFF2-40B4-BE49-F238E27FC236}">
                <a16:creationId xmlns:a16="http://schemas.microsoft.com/office/drawing/2014/main" id="{6070E90E-7B43-D35E-ADDD-B0A1BF2D3CAF}"/>
              </a:ext>
            </a:extLst>
          </p:cNvPr>
          <p:cNvGraphicFramePr>
            <a:graphicFrameLocks/>
          </p:cNvGraphicFramePr>
          <p:nvPr>
            <p:extLst>
              <p:ext uri="{D42A27DB-BD31-4B8C-83A1-F6EECF244321}">
                <p14:modId xmlns:p14="http://schemas.microsoft.com/office/powerpoint/2010/main" val="2542512343"/>
              </p:ext>
            </p:extLst>
          </p:nvPr>
        </p:nvGraphicFramePr>
        <p:xfrm>
          <a:off x="722710" y="2030707"/>
          <a:ext cx="10783489" cy="3841128"/>
        </p:xfrm>
        <a:graphic>
          <a:graphicData uri="http://schemas.openxmlformats.org/drawingml/2006/table">
            <a:tbl>
              <a:tblPr/>
              <a:tblGrid>
                <a:gridCol w="1467684">
                  <a:extLst>
                    <a:ext uri="{9D8B030D-6E8A-4147-A177-3AD203B41FA5}">
                      <a16:colId xmlns:a16="http://schemas.microsoft.com/office/drawing/2014/main" val="20000"/>
                    </a:ext>
                  </a:extLst>
                </a:gridCol>
                <a:gridCol w="2557309">
                  <a:extLst>
                    <a:ext uri="{9D8B030D-6E8A-4147-A177-3AD203B41FA5}">
                      <a16:colId xmlns:a16="http://schemas.microsoft.com/office/drawing/2014/main" val="20001"/>
                    </a:ext>
                  </a:extLst>
                </a:gridCol>
                <a:gridCol w="1770440">
                  <a:extLst>
                    <a:ext uri="{9D8B030D-6E8A-4147-A177-3AD203B41FA5}">
                      <a16:colId xmlns:a16="http://schemas.microsoft.com/office/drawing/2014/main" val="20002"/>
                    </a:ext>
                  </a:extLst>
                </a:gridCol>
                <a:gridCol w="1510834">
                  <a:extLst>
                    <a:ext uri="{9D8B030D-6E8A-4147-A177-3AD203B41FA5}">
                      <a16:colId xmlns:a16="http://schemas.microsoft.com/office/drawing/2014/main" val="20003"/>
                    </a:ext>
                  </a:extLst>
                </a:gridCol>
                <a:gridCol w="1814971">
                  <a:extLst>
                    <a:ext uri="{9D8B030D-6E8A-4147-A177-3AD203B41FA5}">
                      <a16:colId xmlns:a16="http://schemas.microsoft.com/office/drawing/2014/main" val="3838903495"/>
                    </a:ext>
                  </a:extLst>
                </a:gridCol>
                <a:gridCol w="1662251">
                  <a:extLst>
                    <a:ext uri="{9D8B030D-6E8A-4147-A177-3AD203B41FA5}">
                      <a16:colId xmlns:a16="http://schemas.microsoft.com/office/drawing/2014/main" val="30705803"/>
                    </a:ext>
                  </a:extLst>
                </a:gridCol>
              </a:tblGrid>
              <a:tr h="3490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b="1" kern="1200" dirty="0">
                          <a:solidFill>
                            <a:schemeClr val="lt1"/>
                          </a:solidFill>
                          <a:latin typeface="Calibri" panose="020F0502020204030204" pitchFamily="34" charset="0"/>
                          <a:ea typeface="+mn-ea"/>
                          <a:cs typeface="+mn-cs"/>
                        </a:rPr>
                        <a:t>IMDC Risk at Baseline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Treatment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Median PFS,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Mo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PFS HR </a:t>
                      </a:r>
                      <a:b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Median OS, Mo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OS HR </a:t>
                      </a:r>
                      <a:b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982592441"/>
                  </a:ext>
                </a:extLst>
              </a:tr>
              <a:tr h="2490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(ITT)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pt-BR"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Nivo + cabo (n = 323)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pt-BR"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Sunitinib (n = 328)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16.6 (12.8-19.8)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8.4 (7.0-9.7)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0.58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(0.48-0.71)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49.5 (40.3-NE)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35.5 (29.2-42.3)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(0.56-0.87)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490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Favorable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pt-BR"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Nivo + cabo (n = 74)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pt-BR"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Sunitinib (n = 72)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21.4 (13.1-24.8)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13.9 (9.6-18.5)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0.75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(0.50-1.13)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 (40.7-NE)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47.6 (43.6-NE)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(0.63-1.79)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490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Intermediate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pt-BR"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Nivo + cabo (n = 188)</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pt-BR"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Sunitinib (n = 188)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17.5 (12.3-20.3)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8.5 (7.0-10.4)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0.61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(0.48-0.79)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49.5 (37.6-NE)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36.2 (25.7-46.0)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0.75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(0.56-1.00)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490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Poor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pt-BR"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Nivo + cabo (n = 61)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pt-BR"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Sunitinib (n = 68)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9.9 (5.9-17.7)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 (2.9-5.6)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0.38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(0.25-0.58)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34.8 (21.4-NE)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10.5 (6.8-20.7)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0.46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(0.30-0.72)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01973371"/>
                  </a:ext>
                </a:extLst>
              </a:tr>
              <a:tr h="2490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Intermediate/poor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pt-BR"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Nivo + cabo (n = 249)</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pt-BR"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Sunitinib (n = 256)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16.4 (11.2-19.3)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 (5.7-8.9)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0.55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(0.45-0.69)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49.5 (34.9-NE)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29.2 (23.7-36.0)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0.65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(0.51-0.83)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43326661"/>
                  </a:ext>
                </a:extLst>
              </a:tr>
            </a:tbl>
          </a:graphicData>
        </a:graphic>
      </p:graphicFrame>
      <p:sp>
        <p:nvSpPr>
          <p:cNvPr id="9" name="Content Placeholder 4">
            <a:extLst>
              <a:ext uri="{FF2B5EF4-FFF2-40B4-BE49-F238E27FC236}">
                <a16:creationId xmlns:a16="http://schemas.microsoft.com/office/drawing/2014/main" id="{91523E8D-109C-08C3-41D9-7C7FA6932D61}"/>
              </a:ext>
            </a:extLst>
          </p:cNvPr>
          <p:cNvSpPr>
            <a:spLocks noGrp="1"/>
          </p:cNvSpPr>
          <p:nvPr>
            <p:ph idx="1"/>
          </p:nvPr>
        </p:nvSpPr>
        <p:spPr>
          <a:xfrm>
            <a:off x="604675" y="1513047"/>
            <a:ext cx="11198763" cy="847174"/>
          </a:xfrm>
        </p:spPr>
        <p:txBody>
          <a:bodyPr/>
          <a:lstStyle/>
          <a:p>
            <a:r>
              <a:rPr lang="en-US" sz="2200" dirty="0"/>
              <a:t>Outcomes after median follow-up for OS in ITT population: 44.0 mo (range: 36.5-56.5 mo)</a:t>
            </a:r>
            <a:endParaRPr lang="en-US" sz="22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87136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8529A-E070-48E7-1D90-CD20F1FE0981}"/>
              </a:ext>
            </a:extLst>
          </p:cNvPr>
          <p:cNvSpPr>
            <a:spLocks noGrp="1"/>
          </p:cNvSpPr>
          <p:nvPr>
            <p:ph type="title"/>
          </p:nvPr>
        </p:nvSpPr>
        <p:spPr/>
        <p:txBody>
          <a:bodyPr/>
          <a:lstStyle/>
          <a:p>
            <a:r>
              <a:rPr lang="en-US" dirty="0"/>
              <a:t>CheckMate 9ER 3-Yr Update: </a:t>
            </a:r>
            <a:br>
              <a:rPr lang="en-US" dirty="0"/>
            </a:br>
            <a:r>
              <a:rPr lang="en-US" dirty="0"/>
              <a:t>Response in ITT Population</a:t>
            </a:r>
          </a:p>
        </p:txBody>
      </p:sp>
      <p:sp>
        <p:nvSpPr>
          <p:cNvPr id="7" name="Text Box 15">
            <a:extLst>
              <a:ext uri="{FF2B5EF4-FFF2-40B4-BE49-F238E27FC236}">
                <a16:creationId xmlns:a16="http://schemas.microsoft.com/office/drawing/2014/main" id="{519162E3-6F58-D25A-936E-CF02B10FD898}"/>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nl-NL" altLang="en-US" sz="1200" b="0" spc="-10" dirty="0">
                <a:solidFill>
                  <a:srgbClr val="455560"/>
                </a:solidFill>
                <a:latin typeface="Calibri" panose="020F0502020204030204" pitchFamily="34" charset="0"/>
                <a:cs typeface="Calibri" panose="020F0502020204030204" pitchFamily="34" charset="0"/>
              </a:rPr>
              <a:t>Burotto. ASCO GU 2023. Abstr 603.</a:t>
            </a:r>
            <a:endPar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4" name="Group 3">
            <a:extLst>
              <a:ext uri="{FF2B5EF4-FFF2-40B4-BE49-F238E27FC236}">
                <a16:creationId xmlns:a16="http://schemas.microsoft.com/office/drawing/2014/main" id="{5E86A9D7-228E-B710-69F2-16EC2A554C83}"/>
              </a:ext>
            </a:extLst>
          </p:cNvPr>
          <p:cNvGraphicFramePr>
            <a:graphicFrameLocks/>
          </p:cNvGraphicFramePr>
          <p:nvPr>
            <p:extLst>
              <p:ext uri="{D42A27DB-BD31-4B8C-83A1-F6EECF244321}">
                <p14:modId xmlns:p14="http://schemas.microsoft.com/office/powerpoint/2010/main" val="3137516289"/>
              </p:ext>
            </p:extLst>
          </p:nvPr>
        </p:nvGraphicFramePr>
        <p:xfrm>
          <a:off x="719138" y="1604834"/>
          <a:ext cx="10787063" cy="4297856"/>
        </p:xfrm>
        <a:graphic>
          <a:graphicData uri="http://schemas.openxmlformats.org/drawingml/2006/table">
            <a:tbl>
              <a:tblPr/>
              <a:tblGrid>
                <a:gridCol w="4499276">
                  <a:extLst>
                    <a:ext uri="{9D8B030D-6E8A-4147-A177-3AD203B41FA5}">
                      <a16:colId xmlns:a16="http://schemas.microsoft.com/office/drawing/2014/main" val="20000"/>
                    </a:ext>
                  </a:extLst>
                </a:gridCol>
                <a:gridCol w="3238938">
                  <a:extLst>
                    <a:ext uri="{9D8B030D-6E8A-4147-A177-3AD203B41FA5}">
                      <a16:colId xmlns:a16="http://schemas.microsoft.com/office/drawing/2014/main" val="1318643574"/>
                    </a:ext>
                  </a:extLst>
                </a:gridCol>
                <a:gridCol w="3048849">
                  <a:extLst>
                    <a:ext uri="{9D8B030D-6E8A-4147-A177-3AD203B41FA5}">
                      <a16:colId xmlns:a16="http://schemas.microsoft.com/office/drawing/2014/main" val="4106226429"/>
                    </a:ext>
                  </a:extLst>
                </a:gridCol>
              </a:tblGrid>
              <a:tr h="5002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a:lnL w="12700" cmpd="sng">
                      <a:noFill/>
                      <a:prstDash val="solid"/>
                    </a:lnL>
                    <a:lnR w="12700" cmpd="sng">
                      <a:noFill/>
                      <a:prstDash val="soli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Nivolumab + Cabozantinib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323)</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Sunitinib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328)</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906743697"/>
                  </a:ext>
                </a:extLst>
              </a:tr>
              <a:tr h="2858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by BICR,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55.7 (50.1-61.2)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28.4 (23.5-33.6)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67878484"/>
                  </a:ext>
                </a:extLst>
              </a:tr>
              <a:tr h="28587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pt-BR"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Odds ratio estimate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 (2.4-4.6)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56297930"/>
                  </a:ext>
                </a:extLst>
              </a:tr>
              <a:tr h="285873">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Best overall response,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r h="285873">
                <a:tc>
                  <a:txBody>
                    <a:bodyPr/>
                    <a:lstStyle/>
                    <a:p>
                      <a:pPr marL="287338" marR="0" lvl="0" indent="-28733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 (12.4)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1312203"/>
                  </a:ext>
                </a:extLst>
              </a:tr>
              <a:tr h="285873">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140 (43.3)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76 (23.2)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88040564"/>
                  </a:ext>
                </a:extLst>
              </a:tr>
              <a:tr h="285873">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105 (32.5)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134 (40.9)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91448900"/>
                  </a:ext>
                </a:extLst>
              </a:tr>
              <a:tr h="285873">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 (13.7)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22114545"/>
                  </a:ext>
                </a:extLst>
              </a:tr>
              <a:tr h="285873">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Unable to determine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 (17.1)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24523239"/>
                  </a:ext>
                </a:extLst>
              </a:tr>
              <a:tr h="2858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TTR,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 (1.0-22.3)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 (1.7-30.4)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94472141"/>
                  </a:ext>
                </a:extLst>
              </a:tr>
              <a:tr h="2858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23.1 (20.2-27.9)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15.2 (9.9-20.7)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33066667"/>
                  </a:ext>
                </a:extLst>
              </a:tr>
            </a:tbl>
          </a:graphicData>
        </a:graphic>
      </p:graphicFrame>
    </p:spTree>
    <p:extLst>
      <p:ext uri="{BB962C8B-B14F-4D97-AF65-F5344CB8AC3E}">
        <p14:creationId xmlns:p14="http://schemas.microsoft.com/office/powerpoint/2010/main" val="2169427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8529A-E070-48E7-1D90-CD20F1FE0981}"/>
              </a:ext>
            </a:extLst>
          </p:cNvPr>
          <p:cNvSpPr>
            <a:spLocks noGrp="1"/>
          </p:cNvSpPr>
          <p:nvPr>
            <p:ph type="title"/>
          </p:nvPr>
        </p:nvSpPr>
        <p:spPr/>
        <p:txBody>
          <a:bodyPr/>
          <a:lstStyle/>
          <a:p>
            <a:r>
              <a:rPr lang="en-US" dirty="0"/>
              <a:t>CheckMate 9ER 3-Yr Update: </a:t>
            </a:r>
            <a:br>
              <a:rPr lang="en-US" dirty="0"/>
            </a:br>
            <a:r>
              <a:rPr lang="en-US" dirty="0"/>
              <a:t>Response by IMDC Risk Subgroup</a:t>
            </a:r>
          </a:p>
        </p:txBody>
      </p:sp>
      <p:sp>
        <p:nvSpPr>
          <p:cNvPr id="7" name="Text Box 15">
            <a:extLst>
              <a:ext uri="{FF2B5EF4-FFF2-40B4-BE49-F238E27FC236}">
                <a16:creationId xmlns:a16="http://schemas.microsoft.com/office/drawing/2014/main" id="{519162E3-6F58-D25A-936E-CF02B10FD898}"/>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nl-NL" altLang="en-US" sz="1200" b="0" spc="-10" dirty="0">
                <a:solidFill>
                  <a:srgbClr val="455560"/>
                </a:solidFill>
                <a:latin typeface="Calibri" panose="020F0502020204030204" pitchFamily="34" charset="0"/>
                <a:cs typeface="Calibri" panose="020F0502020204030204" pitchFamily="34" charset="0"/>
              </a:rPr>
              <a:t>Burotto. ASCO GU 2023. Abstr 603.</a:t>
            </a:r>
            <a:endPar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4" name="Group 3">
            <a:extLst>
              <a:ext uri="{FF2B5EF4-FFF2-40B4-BE49-F238E27FC236}">
                <a16:creationId xmlns:a16="http://schemas.microsoft.com/office/drawing/2014/main" id="{5E86A9D7-228E-B710-69F2-16EC2A554C83}"/>
              </a:ext>
            </a:extLst>
          </p:cNvPr>
          <p:cNvGraphicFramePr>
            <a:graphicFrameLocks/>
          </p:cNvGraphicFramePr>
          <p:nvPr>
            <p:extLst>
              <p:ext uri="{D42A27DB-BD31-4B8C-83A1-F6EECF244321}">
                <p14:modId xmlns:p14="http://schemas.microsoft.com/office/powerpoint/2010/main" val="1837826898"/>
              </p:ext>
            </p:extLst>
          </p:nvPr>
        </p:nvGraphicFramePr>
        <p:xfrm>
          <a:off x="730787" y="1600201"/>
          <a:ext cx="10775411" cy="3749184"/>
        </p:xfrm>
        <a:graphic>
          <a:graphicData uri="http://schemas.openxmlformats.org/drawingml/2006/table">
            <a:tbl>
              <a:tblPr/>
              <a:tblGrid>
                <a:gridCol w="1361355">
                  <a:extLst>
                    <a:ext uri="{9D8B030D-6E8A-4147-A177-3AD203B41FA5}">
                      <a16:colId xmlns:a16="http://schemas.microsoft.com/office/drawing/2014/main" val="20000"/>
                    </a:ext>
                  </a:extLst>
                </a:gridCol>
                <a:gridCol w="1176757">
                  <a:extLst>
                    <a:ext uri="{9D8B030D-6E8A-4147-A177-3AD203B41FA5}">
                      <a16:colId xmlns:a16="http://schemas.microsoft.com/office/drawing/2014/main" val="1663920555"/>
                    </a:ext>
                  </a:extLst>
                </a:gridCol>
                <a:gridCol w="1176757">
                  <a:extLst>
                    <a:ext uri="{9D8B030D-6E8A-4147-A177-3AD203B41FA5}">
                      <a16:colId xmlns:a16="http://schemas.microsoft.com/office/drawing/2014/main" val="3332002225"/>
                    </a:ext>
                  </a:extLst>
                </a:gridCol>
                <a:gridCol w="1176757">
                  <a:extLst>
                    <a:ext uri="{9D8B030D-6E8A-4147-A177-3AD203B41FA5}">
                      <a16:colId xmlns:a16="http://schemas.microsoft.com/office/drawing/2014/main" val="20002"/>
                    </a:ext>
                  </a:extLst>
                </a:gridCol>
                <a:gridCol w="1176757">
                  <a:extLst>
                    <a:ext uri="{9D8B030D-6E8A-4147-A177-3AD203B41FA5}">
                      <a16:colId xmlns:a16="http://schemas.microsoft.com/office/drawing/2014/main" val="494467829"/>
                    </a:ext>
                  </a:extLst>
                </a:gridCol>
                <a:gridCol w="1176757">
                  <a:extLst>
                    <a:ext uri="{9D8B030D-6E8A-4147-A177-3AD203B41FA5}">
                      <a16:colId xmlns:a16="http://schemas.microsoft.com/office/drawing/2014/main" val="551247645"/>
                    </a:ext>
                  </a:extLst>
                </a:gridCol>
                <a:gridCol w="1176757">
                  <a:extLst>
                    <a:ext uri="{9D8B030D-6E8A-4147-A177-3AD203B41FA5}">
                      <a16:colId xmlns:a16="http://schemas.microsoft.com/office/drawing/2014/main" val="3385676673"/>
                    </a:ext>
                  </a:extLst>
                </a:gridCol>
                <a:gridCol w="1176757">
                  <a:extLst>
                    <a:ext uri="{9D8B030D-6E8A-4147-A177-3AD203B41FA5}">
                      <a16:colId xmlns:a16="http://schemas.microsoft.com/office/drawing/2014/main" val="886681186"/>
                    </a:ext>
                  </a:extLst>
                </a:gridCol>
                <a:gridCol w="1176757">
                  <a:extLst>
                    <a:ext uri="{9D8B030D-6E8A-4147-A177-3AD203B41FA5}">
                      <a16:colId xmlns:a16="http://schemas.microsoft.com/office/drawing/2014/main" val="3645524416"/>
                    </a:ext>
                  </a:extLst>
                </a:gridCol>
              </a:tblGrid>
              <a:tr h="142441">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Favorable Risk</a:t>
                      </a: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Intermediate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Poor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Int/Poor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333453">
                <a:tc vMerge="1">
                  <a:txBody>
                    <a:bodyPr/>
                    <a:lstStyle/>
                    <a:p>
                      <a:endParaRPr lang="en-US"/>
                    </a:p>
                  </a:txBody>
                  <a:tcPr>
                    <a:lnT w="12700" cmpd="sng">
                      <a:noFill/>
                      <a:prstDash val="solid"/>
                    </a:lnT>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Nivo + Cabo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74)</a:t>
                      </a:r>
                      <a:endParaRPr lang="en-US" dirty="0"/>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Sunitinib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Nivo + Cabo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Sunitinib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Nivo + Cabo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Sunitinib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Nivo + Cabo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249)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Sunitinib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256)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906743697"/>
                  </a:ext>
                </a:extLst>
              </a:tr>
              <a:tr h="3162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by BICR,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66.2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(54.3-76.8)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44.4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(32.7-56.6)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57.4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(50.0-64.6)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28.7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(22.4-35.8)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37.7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(25.6-51.0)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10.3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(4.2-20.1)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52.6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(46.2-58.9)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23.8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(18.7-29.5)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67878484"/>
                  </a:ext>
                </a:extLst>
              </a:tr>
              <a:tr h="135855">
                <a:tc gridSpan="2">
                  <a:txBody>
                    <a:bodyPr/>
                    <a:lstStyle/>
                    <a:p>
                      <a:pPr marL="112713" marR="0" lvl="0" indent="-112713"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Best overall response,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r h="135855">
                <a:tc>
                  <a:txBody>
                    <a:bodyPr/>
                    <a:lstStyle/>
                    <a:p>
                      <a:pPr marL="287338" marR="0" lvl="0" indent="-28733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13.5</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1312203"/>
                  </a:ext>
                </a:extLst>
              </a:tr>
              <a:tr h="135855">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88040564"/>
                  </a:ext>
                </a:extLst>
              </a:tr>
              <a:tr h="135855">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91448900"/>
                  </a:ext>
                </a:extLst>
              </a:tr>
              <a:tr h="145030">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22114545"/>
                  </a:ext>
                </a:extLst>
              </a:tr>
              <a:tr h="144494">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14832935"/>
                  </a:ext>
                </a:extLst>
              </a:tr>
            </a:tbl>
          </a:graphicData>
        </a:graphic>
      </p:graphicFrame>
    </p:spTree>
    <p:extLst>
      <p:ext uri="{BB962C8B-B14F-4D97-AF65-F5344CB8AC3E}">
        <p14:creationId xmlns:p14="http://schemas.microsoft.com/office/powerpoint/2010/main" val="3024455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8529A-E070-48E7-1D90-CD20F1FE0981}"/>
              </a:ext>
            </a:extLst>
          </p:cNvPr>
          <p:cNvSpPr>
            <a:spLocks noGrp="1"/>
          </p:cNvSpPr>
          <p:nvPr>
            <p:ph type="title"/>
          </p:nvPr>
        </p:nvSpPr>
        <p:spPr>
          <a:xfrm>
            <a:off x="609759" y="225601"/>
            <a:ext cx="10872444" cy="1103313"/>
          </a:xfrm>
        </p:spPr>
        <p:txBody>
          <a:bodyPr/>
          <a:lstStyle/>
          <a:p>
            <a:r>
              <a:rPr lang="en-US" dirty="0"/>
              <a:t>CheckMate 9ER 3-Yr Update: TRAEs</a:t>
            </a:r>
          </a:p>
        </p:txBody>
      </p:sp>
      <p:graphicFrame>
        <p:nvGraphicFramePr>
          <p:cNvPr id="4" name="Group 3">
            <a:extLst>
              <a:ext uri="{FF2B5EF4-FFF2-40B4-BE49-F238E27FC236}">
                <a16:creationId xmlns:a16="http://schemas.microsoft.com/office/drawing/2014/main" id="{D9A4B7CD-291B-4584-2A31-C308F94D30CD}"/>
              </a:ext>
            </a:extLst>
          </p:cNvPr>
          <p:cNvGraphicFramePr>
            <a:graphicFrameLocks/>
          </p:cNvGraphicFramePr>
          <p:nvPr>
            <p:extLst>
              <p:ext uri="{D42A27DB-BD31-4B8C-83A1-F6EECF244321}">
                <p14:modId xmlns:p14="http://schemas.microsoft.com/office/powerpoint/2010/main" val="531809863"/>
              </p:ext>
            </p:extLst>
          </p:nvPr>
        </p:nvGraphicFramePr>
        <p:xfrm>
          <a:off x="726422" y="1243831"/>
          <a:ext cx="5437003" cy="4419776"/>
        </p:xfrm>
        <a:graphic>
          <a:graphicData uri="http://schemas.openxmlformats.org/drawingml/2006/table">
            <a:tbl>
              <a:tblPr/>
              <a:tblGrid>
                <a:gridCol w="2046779">
                  <a:extLst>
                    <a:ext uri="{9D8B030D-6E8A-4147-A177-3AD203B41FA5}">
                      <a16:colId xmlns:a16="http://schemas.microsoft.com/office/drawing/2014/main" val="20000"/>
                    </a:ext>
                  </a:extLst>
                </a:gridCol>
                <a:gridCol w="840177">
                  <a:extLst>
                    <a:ext uri="{9D8B030D-6E8A-4147-A177-3AD203B41FA5}">
                      <a16:colId xmlns:a16="http://schemas.microsoft.com/office/drawing/2014/main" val="3128711085"/>
                    </a:ext>
                  </a:extLst>
                </a:gridCol>
                <a:gridCol w="926489">
                  <a:extLst>
                    <a:ext uri="{9D8B030D-6E8A-4147-A177-3AD203B41FA5}">
                      <a16:colId xmlns:a16="http://schemas.microsoft.com/office/drawing/2014/main" val="126615891"/>
                    </a:ext>
                  </a:extLst>
                </a:gridCol>
                <a:gridCol w="866418">
                  <a:extLst>
                    <a:ext uri="{9D8B030D-6E8A-4147-A177-3AD203B41FA5}">
                      <a16:colId xmlns:a16="http://schemas.microsoft.com/office/drawing/2014/main" val="4169445489"/>
                    </a:ext>
                  </a:extLst>
                </a:gridCol>
                <a:gridCol w="757140">
                  <a:extLst>
                    <a:ext uri="{9D8B030D-6E8A-4147-A177-3AD203B41FA5}">
                      <a16:colId xmlns:a16="http://schemas.microsoft.com/office/drawing/2014/main" val="2279489033"/>
                    </a:ext>
                  </a:extLst>
                </a:gridCol>
              </a:tblGrid>
              <a:tr h="21128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TRAEs,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Nivo + Cabo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Sunitinib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5793497"/>
                  </a:ext>
                </a:extLst>
              </a:tr>
              <a:tr h="21128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TRAEs,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Any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5580445"/>
                  </a:ext>
                </a:extLst>
              </a:tr>
              <a:tr h="2112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12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112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PPE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87426278"/>
                  </a:ext>
                </a:extLst>
              </a:tr>
              <a:tr h="2112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05071575"/>
                  </a:ext>
                </a:extLst>
              </a:tr>
              <a:tr h="2112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84134460"/>
                  </a:ext>
                </a:extLst>
              </a:tr>
              <a:tr h="2112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Hypothyroidism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75916016"/>
                  </a:ext>
                </a:extLst>
              </a:tr>
              <a:tr h="2112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46471874"/>
                  </a:ext>
                </a:extLst>
              </a:tr>
              <a:tr h="2112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Mucosal inflammation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00063569"/>
                  </a:ext>
                </a:extLst>
              </a:tr>
              <a:tr h="2112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Stomatitis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29510730"/>
                  </a:ext>
                </a:extLst>
              </a:tr>
            </a:tbl>
          </a:graphicData>
        </a:graphic>
      </p:graphicFrame>
      <p:sp>
        <p:nvSpPr>
          <p:cNvPr id="5" name="Text Box 15">
            <a:extLst>
              <a:ext uri="{FF2B5EF4-FFF2-40B4-BE49-F238E27FC236}">
                <a16:creationId xmlns:a16="http://schemas.microsoft.com/office/drawing/2014/main" id="{CDCA21F8-250D-99EE-DF45-3BB06F7E3169}"/>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nl-NL" altLang="en-US" sz="1200" b="0" spc="-10" dirty="0">
                <a:solidFill>
                  <a:srgbClr val="455560"/>
                </a:solidFill>
                <a:latin typeface="Calibri" panose="020F0502020204030204" pitchFamily="34" charset="0"/>
                <a:cs typeface="Calibri" panose="020F0502020204030204" pitchFamily="34" charset="0"/>
              </a:rPr>
              <a:t>Burotto. ASCO GU 2023. Abstr 603.</a:t>
            </a:r>
            <a:endPar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3" name="Group 3">
            <a:extLst>
              <a:ext uri="{FF2B5EF4-FFF2-40B4-BE49-F238E27FC236}">
                <a16:creationId xmlns:a16="http://schemas.microsoft.com/office/drawing/2014/main" id="{F15D0D22-F7AA-14E7-C3E7-AEC68D946994}"/>
              </a:ext>
            </a:extLst>
          </p:cNvPr>
          <p:cNvGraphicFramePr>
            <a:graphicFrameLocks/>
          </p:cNvGraphicFramePr>
          <p:nvPr>
            <p:extLst>
              <p:ext uri="{D42A27DB-BD31-4B8C-83A1-F6EECF244321}">
                <p14:modId xmlns:p14="http://schemas.microsoft.com/office/powerpoint/2010/main" val="698724622"/>
              </p:ext>
            </p:extLst>
          </p:nvPr>
        </p:nvGraphicFramePr>
        <p:xfrm>
          <a:off x="6313715" y="1243831"/>
          <a:ext cx="5437003" cy="3505344"/>
        </p:xfrm>
        <a:graphic>
          <a:graphicData uri="http://schemas.openxmlformats.org/drawingml/2006/table">
            <a:tbl>
              <a:tblPr/>
              <a:tblGrid>
                <a:gridCol w="2046779">
                  <a:extLst>
                    <a:ext uri="{9D8B030D-6E8A-4147-A177-3AD203B41FA5}">
                      <a16:colId xmlns:a16="http://schemas.microsoft.com/office/drawing/2014/main" val="20000"/>
                    </a:ext>
                  </a:extLst>
                </a:gridCol>
                <a:gridCol w="840177">
                  <a:extLst>
                    <a:ext uri="{9D8B030D-6E8A-4147-A177-3AD203B41FA5}">
                      <a16:colId xmlns:a16="http://schemas.microsoft.com/office/drawing/2014/main" val="3128711085"/>
                    </a:ext>
                  </a:extLst>
                </a:gridCol>
                <a:gridCol w="926489">
                  <a:extLst>
                    <a:ext uri="{9D8B030D-6E8A-4147-A177-3AD203B41FA5}">
                      <a16:colId xmlns:a16="http://schemas.microsoft.com/office/drawing/2014/main" val="126615891"/>
                    </a:ext>
                  </a:extLst>
                </a:gridCol>
                <a:gridCol w="866418">
                  <a:extLst>
                    <a:ext uri="{9D8B030D-6E8A-4147-A177-3AD203B41FA5}">
                      <a16:colId xmlns:a16="http://schemas.microsoft.com/office/drawing/2014/main" val="4169445489"/>
                    </a:ext>
                  </a:extLst>
                </a:gridCol>
                <a:gridCol w="757140">
                  <a:extLst>
                    <a:ext uri="{9D8B030D-6E8A-4147-A177-3AD203B41FA5}">
                      <a16:colId xmlns:a16="http://schemas.microsoft.com/office/drawing/2014/main" val="2279489033"/>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TRAEs,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Nivo + Cabo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Sunitinib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5793497"/>
                  </a:ext>
                </a:extLst>
              </a:tr>
              <a:tr h="21128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TRAEs,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Any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5580445"/>
                  </a:ext>
                </a:extLst>
              </a:tr>
              <a:tr h="2112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Dysgeusia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22176797"/>
                  </a:ext>
                </a:extLst>
              </a:tr>
              <a:tr h="2112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01136239"/>
                  </a:ext>
                </a:extLst>
              </a:tr>
              <a:tr h="2112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54469787"/>
                  </a:ext>
                </a:extLst>
              </a:tr>
              <a:tr h="2112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0160663"/>
                  </a:ext>
                </a:extLst>
              </a:tr>
              <a:tr h="2112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00947035"/>
                  </a:ext>
                </a:extLst>
              </a:tr>
              <a:tr h="2112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68632030"/>
                  </a:ext>
                </a:extLst>
              </a:tr>
              <a:tr h="2112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07385630"/>
                  </a:ext>
                </a:extLst>
              </a:tr>
            </a:tbl>
          </a:graphicData>
        </a:graphic>
      </p:graphicFrame>
      <p:sp>
        <p:nvSpPr>
          <p:cNvPr id="6" name="TextBox 5">
            <a:extLst>
              <a:ext uri="{FF2B5EF4-FFF2-40B4-BE49-F238E27FC236}">
                <a16:creationId xmlns:a16="http://schemas.microsoft.com/office/drawing/2014/main" id="{53CB83E8-DD07-4DF6-7423-4270D3A0C4AC}"/>
              </a:ext>
            </a:extLst>
          </p:cNvPr>
          <p:cNvSpPr txBox="1"/>
          <p:nvPr/>
        </p:nvSpPr>
        <p:spPr bwMode="auto">
          <a:xfrm>
            <a:off x="6313715" y="4817553"/>
            <a:ext cx="5437002"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No new treatment-related deaths occurred since the previous analysis </a:t>
            </a:r>
          </a:p>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22% of patients in the nivo + cabo arm received corticosteroid treatment (≥40 mg prednisone daily or equivalent) to manage immune-mediated AEs</a:t>
            </a:r>
          </a:p>
        </p:txBody>
      </p:sp>
    </p:spTree>
    <p:extLst>
      <p:ext uri="{BB962C8B-B14F-4D97-AF65-F5344CB8AC3E}">
        <p14:creationId xmlns:p14="http://schemas.microsoft.com/office/powerpoint/2010/main" val="3547629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8529A-E070-48E7-1D90-CD20F1FE0981}"/>
              </a:ext>
            </a:extLst>
          </p:cNvPr>
          <p:cNvSpPr>
            <a:spLocks noGrp="1"/>
          </p:cNvSpPr>
          <p:nvPr>
            <p:ph type="title"/>
          </p:nvPr>
        </p:nvSpPr>
        <p:spPr/>
        <p:txBody>
          <a:bodyPr/>
          <a:lstStyle/>
          <a:p>
            <a:r>
              <a:rPr lang="en-US" dirty="0"/>
              <a:t>CheckMate 9ER 3-Yr Update: </a:t>
            </a:r>
            <a:br>
              <a:rPr lang="en-US" dirty="0"/>
            </a:br>
            <a:r>
              <a:rPr lang="en-US" dirty="0"/>
              <a:t>Treatment Exposure and Subsequent Therapies</a:t>
            </a:r>
          </a:p>
        </p:txBody>
      </p:sp>
      <p:sp>
        <p:nvSpPr>
          <p:cNvPr id="9" name="Content Placeholder 4">
            <a:extLst>
              <a:ext uri="{FF2B5EF4-FFF2-40B4-BE49-F238E27FC236}">
                <a16:creationId xmlns:a16="http://schemas.microsoft.com/office/drawing/2014/main" id="{E8D6D1DA-D877-CFA6-F875-ABBFC5C92273}"/>
              </a:ext>
            </a:extLst>
          </p:cNvPr>
          <p:cNvSpPr>
            <a:spLocks noGrp="1"/>
          </p:cNvSpPr>
          <p:nvPr>
            <p:ph idx="1"/>
          </p:nvPr>
        </p:nvSpPr>
        <p:spPr>
          <a:xfrm>
            <a:off x="604675" y="5631735"/>
            <a:ext cx="10877529" cy="636236"/>
          </a:xfrm>
        </p:spPr>
        <p:txBody>
          <a:bodyPr/>
          <a:lstStyle/>
          <a:p>
            <a:r>
              <a:rPr lang="en-US" sz="2000" dirty="0"/>
              <a:t>Median time to subsequent therapy in 115 patients who completed 2 yr of nivolumab treatment was 20.6 mo (95% CI: 7.9 mo-NE)</a:t>
            </a:r>
            <a:endParaRPr lang="en-US" sz="2000" b="0" dirty="0">
              <a:solidFill>
                <a:schemeClr val="bg1"/>
              </a:solidFill>
              <a:latin typeface="Calibri" panose="020F0502020204030204" pitchFamily="34" charset="0"/>
            </a:endParaRPr>
          </a:p>
        </p:txBody>
      </p:sp>
      <p:sp>
        <p:nvSpPr>
          <p:cNvPr id="5" name="Text Box 15">
            <a:extLst>
              <a:ext uri="{FF2B5EF4-FFF2-40B4-BE49-F238E27FC236}">
                <a16:creationId xmlns:a16="http://schemas.microsoft.com/office/drawing/2014/main" id="{CDCA21F8-250D-99EE-DF45-3BB06F7E3169}"/>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nl-NL" altLang="en-US" sz="1200" b="0" spc="-10" dirty="0">
                <a:solidFill>
                  <a:srgbClr val="455560"/>
                </a:solidFill>
                <a:latin typeface="Calibri" panose="020F0502020204030204" pitchFamily="34" charset="0"/>
                <a:cs typeface="Calibri" panose="020F0502020204030204" pitchFamily="34" charset="0"/>
              </a:rPr>
              <a:t>Burotto. ASCO GU 2023. Abstr 603.</a:t>
            </a:r>
            <a:endPar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7" name="TextBox 6">
            <a:extLst>
              <a:ext uri="{FF2B5EF4-FFF2-40B4-BE49-F238E27FC236}">
                <a16:creationId xmlns:a16="http://schemas.microsoft.com/office/drawing/2014/main" id="{8F0A3215-D5D0-0044-C447-32EDBC29E462}"/>
              </a:ext>
            </a:extLst>
          </p:cNvPr>
          <p:cNvSpPr txBox="1"/>
          <p:nvPr/>
        </p:nvSpPr>
        <p:spPr bwMode="auto">
          <a:xfrm>
            <a:off x="6011056" y="-1094282"/>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
        <p:nvSpPr>
          <p:cNvPr id="3" name="Text Box 15">
            <a:extLst>
              <a:ext uri="{FF2B5EF4-FFF2-40B4-BE49-F238E27FC236}">
                <a16:creationId xmlns:a16="http://schemas.microsoft.com/office/drawing/2014/main" id="{AE16F4AA-E4B1-92AD-0AC5-DA8DC4C8CFFB}"/>
              </a:ext>
            </a:extLst>
          </p:cNvPr>
          <p:cNvSpPr txBox="1">
            <a:spLocks noChangeArrowheads="1"/>
          </p:cNvSpPr>
          <p:nvPr/>
        </p:nvSpPr>
        <p:spPr bwMode="auto">
          <a:xfrm>
            <a:off x="709796" y="5184340"/>
            <a:ext cx="457299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nl-NL" altLang="en-US" sz="1200" b="0" spc="-10" dirty="0">
                <a:solidFill>
                  <a:schemeClr val="bg1"/>
                </a:solidFill>
                <a:latin typeface="Calibri" panose="020F0502020204030204" pitchFamily="34" charset="0"/>
                <a:cs typeface="Calibri" panose="020F0502020204030204" pitchFamily="34" charset="0"/>
              </a:rPr>
              <a:t>*Dose reductions for nivolumab were not permitted per protocol.</a:t>
            </a:r>
            <a:endParaRPr kumimoji="0" lang="nl-NL" altLang="en-US" sz="1200" b="0" i="0" u="none" strike="noStrike" kern="1200" cap="none" spc="-1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graphicFrame>
        <p:nvGraphicFramePr>
          <p:cNvPr id="4" name="Group 3">
            <a:extLst>
              <a:ext uri="{FF2B5EF4-FFF2-40B4-BE49-F238E27FC236}">
                <a16:creationId xmlns:a16="http://schemas.microsoft.com/office/drawing/2014/main" id="{1145B61C-A365-F17B-69E3-91872874219C}"/>
              </a:ext>
            </a:extLst>
          </p:cNvPr>
          <p:cNvGraphicFramePr>
            <a:graphicFrameLocks/>
          </p:cNvGraphicFramePr>
          <p:nvPr>
            <p:extLst>
              <p:ext uri="{D42A27DB-BD31-4B8C-83A1-F6EECF244321}">
                <p14:modId xmlns:p14="http://schemas.microsoft.com/office/powerpoint/2010/main" val="992980595"/>
              </p:ext>
            </p:extLst>
          </p:nvPr>
        </p:nvGraphicFramePr>
        <p:xfrm>
          <a:off x="709796" y="1609417"/>
          <a:ext cx="5440681" cy="3535744"/>
        </p:xfrm>
        <a:graphic>
          <a:graphicData uri="http://schemas.openxmlformats.org/drawingml/2006/table">
            <a:tbl>
              <a:tblPr/>
              <a:tblGrid>
                <a:gridCol w="2747779">
                  <a:extLst>
                    <a:ext uri="{9D8B030D-6E8A-4147-A177-3AD203B41FA5}">
                      <a16:colId xmlns:a16="http://schemas.microsoft.com/office/drawing/2014/main" val="20000"/>
                    </a:ext>
                  </a:extLst>
                </a:gridCol>
                <a:gridCol w="1346451">
                  <a:extLst>
                    <a:ext uri="{9D8B030D-6E8A-4147-A177-3AD203B41FA5}">
                      <a16:colId xmlns:a16="http://schemas.microsoft.com/office/drawing/2014/main" val="3128711085"/>
                    </a:ext>
                  </a:extLst>
                </a:gridCol>
                <a:gridCol w="1346451">
                  <a:extLst>
                    <a:ext uri="{9D8B030D-6E8A-4147-A177-3AD203B41FA5}">
                      <a16:colId xmlns:a16="http://schemas.microsoft.com/office/drawing/2014/main" val="4169445489"/>
                    </a:ext>
                  </a:extLst>
                </a:gridCol>
              </a:tblGrid>
              <a:tr h="2112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Nivo + Cabo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320)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Sunitinib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5793497"/>
                  </a:ext>
                </a:extLst>
              </a:tr>
              <a:tr h="21128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duration of treatment, mo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21.8 </a:t>
                      </a:r>
                    </a:p>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(8.8-34.0)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 </a:t>
                      </a:r>
                    </a:p>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128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Dose reduction (cabozantinib or sunitinib),*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112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 discontinuation,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Due to 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Due to TRAE</a:t>
                      </a:r>
                    </a:p>
                    <a:p>
                      <a:pPr marL="514350" marR="0" lvl="1" indent="-22860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Nivo only</a:t>
                      </a:r>
                    </a:p>
                    <a:p>
                      <a:pPr marL="514350" marR="0" lvl="1" indent="-22860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Cabo only</a:t>
                      </a:r>
                    </a:p>
                    <a:p>
                      <a:pPr marL="514350" marR="0" lvl="1" indent="-22860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Nivo + cabo, both</a:t>
                      </a:r>
                    </a:p>
                    <a:p>
                      <a:pPr marL="514350" marR="0" lvl="1" indent="-22860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Nivo + cabo, sequential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82.2</a:t>
                      </a:r>
                    </a:p>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48.1</a:t>
                      </a:r>
                    </a:p>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27.5</a:t>
                      </a:r>
                    </a:p>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a:t>
                      </a:r>
                    </a:p>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a:t>
                      </a:r>
                    </a:p>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a:t>
                      </a:r>
                    </a:p>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90.0</a:t>
                      </a:r>
                    </a:p>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62.8</a:t>
                      </a:r>
                    </a:p>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10.6</a:t>
                      </a:r>
                    </a:p>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87426278"/>
                  </a:ext>
                </a:extLst>
              </a:tr>
            </a:tbl>
          </a:graphicData>
        </a:graphic>
      </p:graphicFrame>
      <p:graphicFrame>
        <p:nvGraphicFramePr>
          <p:cNvPr id="10" name="Group 3">
            <a:extLst>
              <a:ext uri="{FF2B5EF4-FFF2-40B4-BE49-F238E27FC236}">
                <a16:creationId xmlns:a16="http://schemas.microsoft.com/office/drawing/2014/main" id="{2BB011F7-608D-9053-9E9F-A2DA8D333EB6}"/>
              </a:ext>
            </a:extLst>
          </p:cNvPr>
          <p:cNvGraphicFramePr>
            <a:graphicFrameLocks/>
          </p:cNvGraphicFramePr>
          <p:nvPr>
            <p:extLst>
              <p:ext uri="{D42A27DB-BD31-4B8C-83A1-F6EECF244321}">
                <p14:modId xmlns:p14="http://schemas.microsoft.com/office/powerpoint/2010/main" val="399810927"/>
              </p:ext>
            </p:extLst>
          </p:nvPr>
        </p:nvGraphicFramePr>
        <p:xfrm>
          <a:off x="6310037" y="1609417"/>
          <a:ext cx="5440681" cy="2956608"/>
        </p:xfrm>
        <a:graphic>
          <a:graphicData uri="http://schemas.openxmlformats.org/drawingml/2006/table">
            <a:tbl>
              <a:tblPr/>
              <a:tblGrid>
                <a:gridCol w="2747779">
                  <a:extLst>
                    <a:ext uri="{9D8B030D-6E8A-4147-A177-3AD203B41FA5}">
                      <a16:colId xmlns:a16="http://schemas.microsoft.com/office/drawing/2014/main" val="20000"/>
                    </a:ext>
                  </a:extLst>
                </a:gridCol>
                <a:gridCol w="1346451">
                  <a:extLst>
                    <a:ext uri="{9D8B030D-6E8A-4147-A177-3AD203B41FA5}">
                      <a16:colId xmlns:a16="http://schemas.microsoft.com/office/drawing/2014/main" val="3128711085"/>
                    </a:ext>
                  </a:extLst>
                </a:gridCol>
                <a:gridCol w="1346451">
                  <a:extLst>
                    <a:ext uri="{9D8B030D-6E8A-4147-A177-3AD203B41FA5}">
                      <a16:colId xmlns:a16="http://schemas.microsoft.com/office/drawing/2014/main" val="4169445489"/>
                    </a:ext>
                  </a:extLst>
                </a:gridCol>
              </a:tblGrid>
              <a:tr h="2112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Nivo + Cabo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320)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Sunitinib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5793497"/>
                  </a:ext>
                </a:extLst>
              </a:tr>
              <a:tr h="21128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Subsequent therapy,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Radiotherapy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Surgery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Systemic therapy</a:t>
                      </a:r>
                    </a:p>
                    <a:p>
                      <a:pPr marL="514350" marR="0" lvl="1" indent="-22860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PD-1/PD-L1 inhibitor</a:t>
                      </a:r>
                    </a:p>
                    <a:p>
                      <a:pPr marL="514350" marR="0" lvl="1" indent="-22860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VEGF/VEGFR inhibitor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a:t>
                      </a:r>
                    </a:p>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a:t>
                      </a:r>
                    </a:p>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a:t>
                      </a:r>
                    </a:p>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a:t>
                      </a:r>
                    </a:p>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128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Subsequent therapy after discontinuing study treatment,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263]</a:t>
                      </a:r>
                    </a:p>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288]</a:t>
                      </a:r>
                    </a:p>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859209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69F13-BB3A-6D50-142E-B4B2320257F4}"/>
              </a:ext>
            </a:extLst>
          </p:cNvPr>
          <p:cNvSpPr>
            <a:spLocks noGrp="1"/>
          </p:cNvSpPr>
          <p:nvPr>
            <p:ph type="title"/>
          </p:nvPr>
        </p:nvSpPr>
        <p:spPr/>
        <p:txBody>
          <a:bodyPr/>
          <a:lstStyle/>
          <a:p>
            <a:r>
              <a:rPr lang="en-US" dirty="0"/>
              <a:t>CheckMate 9ER 3-Yr Update: Investigators’ Conclusions</a:t>
            </a:r>
          </a:p>
        </p:txBody>
      </p:sp>
      <p:sp>
        <p:nvSpPr>
          <p:cNvPr id="3" name="Content Placeholder 2">
            <a:extLst>
              <a:ext uri="{FF2B5EF4-FFF2-40B4-BE49-F238E27FC236}">
                <a16:creationId xmlns:a16="http://schemas.microsoft.com/office/drawing/2014/main" id="{99AF3CA3-C065-0A0B-6B24-ED17B8241343}"/>
              </a:ext>
            </a:extLst>
          </p:cNvPr>
          <p:cNvSpPr>
            <a:spLocks noGrp="1"/>
          </p:cNvSpPr>
          <p:nvPr>
            <p:ph idx="1"/>
          </p:nvPr>
        </p:nvSpPr>
        <p:spPr/>
        <p:txBody>
          <a:bodyPr/>
          <a:lstStyle/>
          <a:p>
            <a:pPr>
              <a:spcBef>
                <a:spcPts val="600"/>
              </a:spcBef>
            </a:pPr>
            <a:r>
              <a:rPr lang="en-US" sz="2200" dirty="0"/>
              <a:t>In the phase III CheckMate 9ER trial, after a median follow-up of 44.0 mo, first-line nivolumab + cabozantinib maintained superior OS over sunitinib in patients with advanced or metastatic RCC</a:t>
            </a:r>
          </a:p>
          <a:p>
            <a:pPr lvl="1">
              <a:spcBef>
                <a:spcPts val="600"/>
              </a:spcBef>
            </a:pPr>
            <a:r>
              <a:rPr lang="en-US" sz="2000" dirty="0"/>
              <a:t>Median OS with nivolumab + cabozantinib: 49.5 vs 35.5 mo with sunitinib (HR: 0.70)</a:t>
            </a:r>
          </a:p>
          <a:p>
            <a:pPr lvl="1">
              <a:spcBef>
                <a:spcPts val="600"/>
              </a:spcBef>
            </a:pPr>
            <a:r>
              <a:rPr lang="en-US" sz="2000" dirty="0"/>
              <a:t>Median OS in nivolumab + cabozantinib arm improved by 11.8 mo since last analysis</a:t>
            </a:r>
          </a:p>
          <a:p>
            <a:pPr>
              <a:spcBef>
                <a:spcPts val="600"/>
              </a:spcBef>
            </a:pPr>
            <a:r>
              <a:rPr lang="en-US" sz="2200" dirty="0"/>
              <a:t>Response rates with nivolumab + cabozantinib were higher vs sunitinib across IMDC risk groups</a:t>
            </a:r>
          </a:p>
          <a:p>
            <a:pPr>
              <a:spcBef>
                <a:spcPts val="600"/>
              </a:spcBef>
            </a:pPr>
            <a:r>
              <a:rPr lang="en-US" sz="2200" dirty="0"/>
              <a:t>No new safety signals reported </a:t>
            </a:r>
          </a:p>
          <a:p>
            <a:pPr>
              <a:spcBef>
                <a:spcPts val="600"/>
              </a:spcBef>
            </a:pPr>
            <a:r>
              <a:rPr lang="en-US" sz="2200" dirty="0"/>
              <a:t>Use of subsequent therapies after discontinuation was higher with sunitinib vs nivolumab + cabozantinib</a:t>
            </a:r>
          </a:p>
          <a:p>
            <a:pPr>
              <a:spcBef>
                <a:spcPts val="600"/>
              </a:spcBef>
            </a:pPr>
            <a:r>
              <a:rPr lang="en-US" sz="2200" dirty="0"/>
              <a:t>Investigators concluded that the results continue to support nivolumab + cabozantinib as first-line treatment option for advanced or metastatic RCC</a:t>
            </a:r>
          </a:p>
        </p:txBody>
      </p:sp>
      <p:sp>
        <p:nvSpPr>
          <p:cNvPr id="4" name="Text Box 15">
            <a:extLst>
              <a:ext uri="{FF2B5EF4-FFF2-40B4-BE49-F238E27FC236}">
                <a16:creationId xmlns:a16="http://schemas.microsoft.com/office/drawing/2014/main" id="{6A55D1DF-BACA-AB49-EE32-90F2F7C37D52}"/>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nl-NL" altLang="en-US" sz="1200" b="0" spc="-10" dirty="0">
                <a:solidFill>
                  <a:srgbClr val="455560"/>
                </a:solidFill>
                <a:latin typeface="Calibri" panose="020F0502020204030204" pitchFamily="34" charset="0"/>
                <a:cs typeface="Calibri" panose="020F0502020204030204" pitchFamily="34" charset="0"/>
              </a:rPr>
              <a:t>Burotto. ASCO GU 2023. Abstr 603.</a:t>
            </a:r>
            <a:endPar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022957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GU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analysis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400" b="0" dirty="0">
                <a:solidFill>
                  <a:schemeClr val="bg1"/>
                </a:solidFill>
              </a:rPr>
              <a:t>Bladder cancer</a:t>
            </a:r>
          </a:p>
          <a:p>
            <a:pPr marL="342900" indent="-342900">
              <a:spcBef>
                <a:spcPts val="600"/>
              </a:spcBef>
              <a:spcAft>
                <a:spcPts val="0"/>
              </a:spcAft>
              <a:buFont typeface="Wingdings" pitchFamily="2" charset="2"/>
              <a:buChar char="§"/>
              <a:defRPr/>
            </a:pPr>
            <a:r>
              <a:rPr lang="en-US" sz="2400" b="0" dirty="0">
                <a:solidFill>
                  <a:schemeClr val="bg1"/>
                </a:solidFill>
              </a:rPr>
              <a:t>Prostate cancer</a:t>
            </a:r>
          </a:p>
          <a:p>
            <a:pPr marL="342900" indent="-342900">
              <a:spcBef>
                <a:spcPts val="600"/>
              </a:spcBef>
              <a:spcAft>
                <a:spcPts val="0"/>
              </a:spcAft>
              <a:buFont typeface="Wingdings" pitchFamily="2" charset="2"/>
              <a:buChar char="§"/>
              <a:defRPr/>
            </a:pPr>
            <a:r>
              <a:rPr lang="en-US" sz="2400" b="0" dirty="0">
                <a:solidFill>
                  <a:schemeClr val="bg1"/>
                </a:solidFill>
              </a:rPr>
              <a:t>Renal cancer</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F4EBE7D13A853A4286A57C359C1D4057" ma:contentTypeVersion="1" ma:contentTypeDescription="Create a new document." ma:contentTypeScope="" ma:versionID="7043ecaeac79b22aacfe61cbfee769b3">
  <xsd:schema xmlns:xsd="http://www.w3.org/2001/XMLSchema" xmlns:xs="http://www.w3.org/2001/XMLSchema" xmlns:p="http://schemas.microsoft.com/office/2006/metadata/properties" xmlns:ns2="d54cbe69-32bd-412a-b004-9152f949605e" xmlns:ns3="c14e769f-317c-4379-b9f9-8f47ff1c06b4" targetNamespace="http://schemas.microsoft.com/office/2006/metadata/properties" ma:root="true" ma:fieldsID="3832424e99fa36e19e9c3076ea7fa9b2" ns2:_="" ns3:_="">
    <xsd:import namespace="d54cbe69-32bd-412a-b004-9152f949605e"/>
    <xsd:import namespace="c14e769f-317c-4379-b9f9-8f47ff1c06b4"/>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14e769f-317c-4379-b9f9-8f47ff1c06b4"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56M7VY3CDVN5-1711480922-2</_dlc_DocId>
    <_dlc_DocIdUrl xmlns="d54cbe69-32bd-412a-b004-9152f949605e">
      <Url>https://intranet.clinicaloptions.com/mews/oncology/ONC_2023_ASCO_GU_CF_(PRP5798)/603_Burotto/_layouts/15/DocIdRedir.aspx?ID=56M7VY3CDVN5-1711480922-2</Url>
      <Description>56M7VY3CDVN5-1711480922-2</Description>
    </_dlc_DocIdUrl>
    <Document_x0020_Category xmlns="c14e769f-317c-4379-b9f9-8f47ff1c06b4">Conference Capsule Slides</Document_x0020_Category>
  </documentManagement>
</p:propertie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2CC2BB1D-D6E8-4222-8E07-FEF747A4E9A1}">
  <ds:schemaRefs>
    <ds:schemaRef ds:uri="http://schemas.microsoft.com/sharepoint/events"/>
  </ds:schemaRefs>
</ds:datastoreItem>
</file>

<file path=customXml/itemProps3.xml><?xml version="1.0" encoding="utf-8"?>
<ds:datastoreItem xmlns:ds="http://schemas.openxmlformats.org/officeDocument/2006/customXml" ds:itemID="{925C4BAB-7206-4242-A52E-E1C858B0CCE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c14e769f-317c-4379-b9f9-8f47ff1c06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BA55BC3-5A03-47C2-8EC3-D964C3B5E779}">
  <ds:schemaRefs>
    <ds:schemaRef ds:uri="http://schemas.microsoft.com/office/2006/documentManagement/types"/>
    <ds:schemaRef ds:uri="c14e769f-317c-4379-b9f9-8f47ff1c06b4"/>
    <ds:schemaRef ds:uri="http://www.w3.org/XML/1998/namespace"/>
    <ds:schemaRef ds:uri="http://schemas.microsoft.com/office/2006/metadata/properties"/>
    <ds:schemaRef ds:uri="http://purl.org/dc/elements/1.1/"/>
    <ds:schemaRef ds:uri="http://purl.org/dc/terms/"/>
    <ds:schemaRef ds:uri="http://schemas.openxmlformats.org/package/2006/metadata/core-properties"/>
    <ds:schemaRef ds:uri="http://schemas.microsoft.com/office/infopath/2007/PartnerControls"/>
    <ds:schemaRef ds:uri="d54cbe69-32bd-412a-b004-9152f949605e"/>
    <ds:schemaRef ds:uri="http://purl.org/dc/dcmitype/"/>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4435</TotalTime>
  <Words>2046</Words>
  <Application>Microsoft Office PowerPoint</Application>
  <PresentationFormat>Widescreen</PresentationFormat>
  <Paragraphs>412</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CheckMate 9ER: 3-Yr Follow-up of First-line Nivolumab + Cabozantinib vs Sunitinib in Advanced/Metastatic RCC</vt:lpstr>
      <vt:lpstr>About These Slides</vt:lpstr>
      <vt:lpstr>CheckMate 9ER 3-Yr Update: Background</vt:lpstr>
      <vt:lpstr>CheckMate 9ER 3-Yr Update: Study Design</vt:lpstr>
      <vt:lpstr>CheckMate 9ER 3-Yr Update: PFS and OS in  ITT Population and by IMDC Risk Subgroup</vt:lpstr>
      <vt:lpstr>CheckMate 9ER 3-Yr Update:  Response in ITT Population</vt:lpstr>
      <vt:lpstr>CheckMate 9ER 3-Yr Update:  Response by IMDC Risk Subgroup</vt:lpstr>
      <vt:lpstr>CheckMate 9ER 3-Yr Update: TRAEs</vt:lpstr>
      <vt:lpstr>CheckMate 9ER 3-Yr Update:  Treatment Exposure and Subsequent Therapies</vt:lpstr>
      <vt:lpstr>CheckMate 9ER 3-Yr Update: Investigators’ Conclusions</vt:lpstr>
      <vt:lpstr>Go Online for More CCO  Coverage of ASCO GU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CheckMate 9ER: 3-Yr Follow-up of First-line Nivolumab + Cabozantinib vs Sunitinib in Advanced/Metastatic RCC</dc:title>
  <dc:creator>Preferred User</dc:creator>
  <cp:lastModifiedBy>Natalia Kolenko</cp:lastModifiedBy>
  <cp:revision>20</cp:revision>
  <cp:lastPrinted>2016-09-26T20:21:49Z</cp:lastPrinted>
  <dcterms:created xsi:type="dcterms:W3CDTF">2005-05-27T15:08:01Z</dcterms:created>
  <dcterms:modified xsi:type="dcterms:W3CDTF">2023-02-22T20:52:23Z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cfa94edf-2d3c-4012-9bcf-1047e9662b60</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0x010100F4EBE7D13A853A4286A57C359C1D4057</vt:lpwstr>
  </property>
  <property fmtid="{D5CDD505-2E9C-101B-9397-08002B2CF9AE}" pid="9" name="MediaServiceImageTags">
    <vt:lpwstr/>
  </property>
</Properties>
</file>